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81" r:id="rId6"/>
    <p:sldId id="259" r:id="rId7"/>
    <p:sldId id="260" r:id="rId8"/>
    <p:sldId id="261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3-21T13:00:59.04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9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5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0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8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23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91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61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49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61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22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23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5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1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81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77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4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12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6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0E6-75BF-4C4E-8521-DD7FC3B2CAF7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66F-7642-4FD4-8DFD-B070BF1EE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3.jpe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6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4ABBBB-BD49-4CB0-AE00-07F1140148D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5955" name="Group 2"/>
          <p:cNvGrpSpPr>
            <a:grpSpLocks/>
          </p:cNvGrpSpPr>
          <p:nvPr/>
        </p:nvGrpSpPr>
        <p:grpSpPr bwMode="auto">
          <a:xfrm>
            <a:off x="2119314" y="576264"/>
            <a:ext cx="7450137" cy="1577975"/>
            <a:chOff x="375" y="363"/>
            <a:chExt cx="4693" cy="994"/>
          </a:xfrm>
        </p:grpSpPr>
        <p:sp>
          <p:nvSpPr>
            <p:cNvPr id="125962" name="Text Box 3"/>
            <p:cNvSpPr txBox="1">
              <a:spLocks noChangeArrowheads="1"/>
            </p:cNvSpPr>
            <p:nvPr/>
          </p:nvSpPr>
          <p:spPr bwMode="auto">
            <a:xfrm>
              <a:off x="375" y="654"/>
              <a:ext cx="226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的密度为</a:t>
              </a:r>
            </a:p>
          </p:txBody>
        </p:sp>
        <p:graphicFrame>
          <p:nvGraphicFramePr>
            <p:cNvPr id="125963" name="Object 4"/>
            <p:cNvGraphicFramePr>
              <a:graphicFrameLocks noChangeAspect="1"/>
            </p:cNvGraphicFramePr>
            <p:nvPr/>
          </p:nvGraphicFramePr>
          <p:xfrm>
            <a:off x="2188" y="363"/>
            <a:ext cx="2880" cy="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3" imgW="1771606" imgH="619123" progId="Equation.3">
                    <p:embed/>
                  </p:oleObj>
                </mc:Choice>
                <mc:Fallback>
                  <p:oleObj name="Equation" r:id="rId3" imgW="1771606" imgH="619123" progId="Equation.3">
                    <p:embed/>
                    <p:pic>
                      <p:nvPicPr>
                        <p:cNvPr id="12596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363"/>
                          <a:ext cx="2880" cy="9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9" name="Group 13"/>
          <p:cNvGrpSpPr>
            <a:grpSpLocks/>
          </p:cNvGrpSpPr>
          <p:nvPr/>
        </p:nvGrpSpPr>
        <p:grpSpPr bwMode="auto">
          <a:xfrm>
            <a:off x="1865313" y="2482851"/>
            <a:ext cx="7334250" cy="1065213"/>
            <a:chOff x="215" y="1564"/>
            <a:chExt cx="4620" cy="671"/>
          </a:xfrm>
        </p:grpSpPr>
        <p:sp>
          <p:nvSpPr>
            <p:cNvPr id="125960" name="Text Box 6"/>
            <p:cNvSpPr txBox="1">
              <a:spLocks noChangeArrowheads="1"/>
            </p:cNvSpPr>
            <p:nvPr/>
          </p:nvSpPr>
          <p:spPr bwMode="auto">
            <a:xfrm>
              <a:off x="215" y="1718"/>
              <a:ext cx="98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25961" name="Object 7"/>
            <p:cNvGraphicFramePr>
              <a:graphicFrameLocks noChangeAspect="1"/>
            </p:cNvGraphicFramePr>
            <p:nvPr/>
          </p:nvGraphicFramePr>
          <p:xfrm>
            <a:off x="971" y="1564"/>
            <a:ext cx="3864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5" imgW="2390541" imgH="409736" progId="Equation.DSMT4">
                    <p:embed/>
                  </p:oleObj>
                </mc:Choice>
                <mc:Fallback>
                  <p:oleObj name="Equation" r:id="rId5" imgW="2390541" imgH="409736" progId="Equation.DSMT4">
                    <p:embed/>
                    <p:pic>
                      <p:nvPicPr>
                        <p:cNvPr id="12596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564"/>
                          <a:ext cx="3864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6216" name="Group 8"/>
          <p:cNvGrpSpPr>
            <a:grpSpLocks/>
          </p:cNvGrpSpPr>
          <p:nvPr/>
        </p:nvGrpSpPr>
        <p:grpSpPr bwMode="auto">
          <a:xfrm>
            <a:off x="1846263" y="4262438"/>
            <a:ext cx="8477250" cy="1020762"/>
            <a:chOff x="203" y="2685"/>
            <a:chExt cx="5340" cy="643"/>
          </a:xfrm>
        </p:grpSpPr>
        <p:sp>
          <p:nvSpPr>
            <p:cNvPr id="125958" name="Text Box 9"/>
            <p:cNvSpPr txBox="1">
              <a:spLocks noChangeArrowheads="1"/>
            </p:cNvSpPr>
            <p:nvPr/>
          </p:nvSpPr>
          <p:spPr bwMode="auto">
            <a:xfrm>
              <a:off x="203" y="2787"/>
              <a:ext cx="86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25959" name="Object 10"/>
            <p:cNvGraphicFramePr>
              <a:graphicFrameLocks noChangeAspect="1"/>
            </p:cNvGraphicFramePr>
            <p:nvPr/>
          </p:nvGraphicFramePr>
          <p:xfrm>
            <a:off x="835" y="2685"/>
            <a:ext cx="470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7" imgW="3038542" imgH="409736" progId="Equation.DSMT4">
                    <p:embed/>
                  </p:oleObj>
                </mc:Choice>
                <mc:Fallback>
                  <p:oleObj name="Equation" r:id="rId7" imgW="3038542" imgH="409736" progId="Equation.DSMT4">
                    <p:embed/>
                    <p:pic>
                      <p:nvPicPr>
                        <p:cNvPr id="12595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685"/>
                          <a:ext cx="4708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2582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E060922-080F-4F7B-A895-40D9AE84ECF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6979" name="Object 2"/>
          <p:cNvGraphicFramePr>
            <a:graphicFrameLocks noChangeAspect="1"/>
          </p:cNvGraphicFramePr>
          <p:nvPr>
            <p:extLst/>
          </p:nvPr>
        </p:nvGraphicFramePr>
        <p:xfrm>
          <a:off x="2374900" y="1196601"/>
          <a:ext cx="732790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2947832" imgH="804910" progId="Equation.DSMT4">
                  <p:embed/>
                </p:oleObj>
              </mc:Choice>
              <mc:Fallback>
                <p:oleObj name="Equation" r:id="rId3" imgW="2947832" imgH="804910" progId="Equation.DSMT4">
                  <p:embed/>
                  <p:pic>
                    <p:nvPicPr>
                      <p:cNvPr id="12697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196601"/>
                        <a:ext cx="7327900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235" name="Text Box 3"/>
          <p:cNvSpPr txBox="1">
            <a:spLocks noChangeArrowheads="1"/>
          </p:cNvSpPr>
          <p:nvPr/>
        </p:nvSpPr>
        <p:spPr bwMode="auto">
          <a:xfrm>
            <a:off x="2178051" y="3789276"/>
            <a:ext cx="8323263" cy="20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由本题可见，指数分布具有无记忆性；其实，不仅是指数分布有这样的性质，其它一些分布也同样具有这样的性质。</a:t>
            </a:r>
          </a:p>
        </p:txBody>
      </p:sp>
    </p:spTree>
    <p:extLst>
      <p:ext uri="{BB962C8B-B14F-4D97-AF65-F5344CB8AC3E}">
        <p14:creationId xmlns:p14="http://schemas.microsoft.com/office/powerpoint/2010/main" val="2872872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E05E8C5-AF4D-4738-83B8-639D3AA3D16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2125663" y="479425"/>
            <a:ext cx="36576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7D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b="1">
                <a:solidFill>
                  <a:srgbClr val="00007D"/>
                </a:solidFill>
                <a:latin typeface="宋体" panose="02010600030101010101" pitchFamily="2" charset="-122"/>
              </a:rPr>
              <a:t>、正态分布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248259" name="Group 3"/>
          <p:cNvGrpSpPr>
            <a:grpSpLocks/>
          </p:cNvGrpSpPr>
          <p:nvPr/>
        </p:nvGrpSpPr>
        <p:grpSpPr bwMode="auto">
          <a:xfrm>
            <a:off x="2178050" y="1438275"/>
            <a:ext cx="8186738" cy="4229100"/>
            <a:chOff x="412" y="753"/>
            <a:chExt cx="5157" cy="2664"/>
          </a:xfrm>
        </p:grpSpPr>
        <p:sp>
          <p:nvSpPr>
            <p:cNvPr id="128005" name="Text Box 4"/>
            <p:cNvSpPr txBox="1">
              <a:spLocks noChangeArrowheads="1"/>
            </p:cNvSpPr>
            <p:nvPr/>
          </p:nvSpPr>
          <p:spPr bwMode="auto">
            <a:xfrm>
              <a:off x="412" y="753"/>
              <a:ext cx="5157" cy="2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连续型随机变量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的密度函数为：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都是常数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－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∞&lt;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&lt;+∞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服从参数为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正态分布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，记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为：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～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r>
                <a:rPr kumimoji="1"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28006" name="Object 5"/>
            <p:cNvGraphicFramePr>
              <a:graphicFrameLocks noChangeAspect="1"/>
            </p:cNvGraphicFramePr>
            <p:nvPr/>
          </p:nvGraphicFramePr>
          <p:xfrm>
            <a:off x="1146" y="1192"/>
            <a:ext cx="3629" cy="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公式" r:id="rId3" imgW="1914437" imgH="466476" progId="Equation.3">
                    <p:embed/>
                  </p:oleObj>
                </mc:Choice>
                <mc:Fallback>
                  <p:oleObj name="公式" r:id="rId3" imgW="1914437" imgH="466476" progId="Equation.3">
                    <p:embed/>
                    <p:pic>
                      <p:nvPicPr>
                        <p:cNvPr id="12800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192"/>
                          <a:ext cx="3629" cy="8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1730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未知"/>
          <p:cNvSpPr>
            <a:spLocks/>
          </p:cNvSpPr>
          <p:nvPr/>
        </p:nvSpPr>
        <p:spPr bwMode="auto">
          <a:xfrm>
            <a:off x="4048125" y="1150939"/>
            <a:ext cx="4141788" cy="3756025"/>
          </a:xfrm>
          <a:custGeom>
            <a:avLst/>
            <a:gdLst>
              <a:gd name="T0" fmla="*/ 0 w 1824"/>
              <a:gd name="T1" fmla="*/ 2147483646 h 1976"/>
              <a:gd name="T2" fmla="*/ 1979963134 w 1824"/>
              <a:gd name="T3" fmla="*/ 2147483646 h 1976"/>
              <a:gd name="T4" fmla="*/ 2147483646 w 1824"/>
              <a:gd name="T5" fmla="*/ 28905806 h 1976"/>
              <a:gd name="T6" fmla="*/ 2147483646 w 1824"/>
              <a:gd name="T7" fmla="*/ 2147483646 h 1976"/>
              <a:gd name="T8" fmla="*/ 2147483646 w 1824"/>
              <a:gd name="T9" fmla="*/ 2147483646 h 1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1976">
                <a:moveTo>
                  <a:pt x="0" y="1976"/>
                </a:moveTo>
                <a:cubicBezTo>
                  <a:pt x="116" y="1948"/>
                  <a:pt x="232" y="1920"/>
                  <a:pt x="384" y="1592"/>
                </a:cubicBezTo>
                <a:cubicBezTo>
                  <a:pt x="536" y="1264"/>
                  <a:pt x="736" y="0"/>
                  <a:pt x="912" y="8"/>
                </a:cubicBezTo>
                <a:cubicBezTo>
                  <a:pt x="1088" y="16"/>
                  <a:pt x="1288" y="1312"/>
                  <a:pt x="1440" y="1640"/>
                </a:cubicBezTo>
                <a:cubicBezTo>
                  <a:pt x="1592" y="1968"/>
                  <a:pt x="1708" y="1972"/>
                  <a:pt x="1824" y="1976"/>
                </a:cubicBezTo>
              </a:path>
            </a:pathLst>
          </a:custGeom>
          <a:noFill/>
          <a:ln w="31750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2711450" y="5084763"/>
            <a:ext cx="6705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V="1">
            <a:off x="3432175" y="836613"/>
            <a:ext cx="0" cy="52006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9" name="未知"/>
          <p:cNvSpPr>
            <a:spLocks/>
          </p:cNvSpPr>
          <p:nvPr/>
        </p:nvSpPr>
        <p:spPr bwMode="auto">
          <a:xfrm>
            <a:off x="3811588" y="2786063"/>
            <a:ext cx="4635500" cy="1930400"/>
          </a:xfrm>
          <a:custGeom>
            <a:avLst/>
            <a:gdLst>
              <a:gd name="T0" fmla="*/ 0 w 1824"/>
              <a:gd name="T1" fmla="*/ 1885852308 h 1976"/>
              <a:gd name="T2" fmla="*/ 2147483646 w 1824"/>
              <a:gd name="T3" fmla="*/ 1519371338 h 1976"/>
              <a:gd name="T4" fmla="*/ 2147483646 w 1824"/>
              <a:gd name="T5" fmla="*/ 7634654 h 1976"/>
              <a:gd name="T6" fmla="*/ 2147483646 w 1824"/>
              <a:gd name="T7" fmla="*/ 1565181215 h 1976"/>
              <a:gd name="T8" fmla="*/ 2147483646 w 1824"/>
              <a:gd name="T9" fmla="*/ 1885852308 h 1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1976">
                <a:moveTo>
                  <a:pt x="0" y="1976"/>
                </a:moveTo>
                <a:cubicBezTo>
                  <a:pt x="116" y="1948"/>
                  <a:pt x="232" y="1920"/>
                  <a:pt x="384" y="1592"/>
                </a:cubicBezTo>
                <a:cubicBezTo>
                  <a:pt x="536" y="1264"/>
                  <a:pt x="736" y="0"/>
                  <a:pt x="912" y="8"/>
                </a:cubicBezTo>
                <a:cubicBezTo>
                  <a:pt x="1088" y="16"/>
                  <a:pt x="1288" y="1312"/>
                  <a:pt x="1440" y="1640"/>
                </a:cubicBezTo>
                <a:cubicBezTo>
                  <a:pt x="1592" y="1968"/>
                  <a:pt x="1708" y="1972"/>
                  <a:pt x="1824" y="1976"/>
                </a:cubicBezTo>
              </a:path>
            </a:pathLst>
          </a:custGeom>
          <a:noFill/>
          <a:ln w="317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3000375" y="981075"/>
            <a:ext cx="5905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8997951" y="4984750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927350" y="5013325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6118225" y="1228726"/>
            <a:ext cx="0" cy="3832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9034" name="Object 11"/>
          <p:cNvGraphicFramePr>
            <a:graphicFrameLocks noChangeAspect="1"/>
          </p:cNvGraphicFramePr>
          <p:nvPr/>
        </p:nvGraphicFramePr>
        <p:xfrm>
          <a:off x="5905501" y="5208588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12903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1" y="5208588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9FD28F-1128-4275-8AF3-A9A71659D78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2093913" y="684213"/>
            <a:ext cx="59991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正态曲线具有以下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</a:p>
        </p:txBody>
      </p:sp>
      <p:sp>
        <p:nvSpPr>
          <p:cNvPr id="1249283" name="Text Box 3"/>
          <p:cNvSpPr txBox="1">
            <a:spLocks noChangeArrowheads="1"/>
          </p:cNvSpPr>
          <p:nvPr/>
        </p:nvSpPr>
        <p:spPr bwMode="auto">
          <a:xfrm>
            <a:off x="2139950" y="1476375"/>
            <a:ext cx="8172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曲线位于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轴的上方，以直线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为对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称轴，它向左向右对称地无限延伸，并且以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轴为渐近线；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时曲线处于最高点，当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向左右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远离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时，曲线逐渐降低，整条曲线呈现“中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间高、两边低”的形状； </a:t>
            </a:r>
          </a:p>
        </p:txBody>
      </p:sp>
    </p:spTree>
    <p:extLst>
      <p:ext uri="{BB962C8B-B14F-4D97-AF65-F5344CB8AC3E}">
        <p14:creationId xmlns:p14="http://schemas.microsoft.com/office/powerpoint/2010/main" val="425409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D7A386A-F565-4142-B49F-36A9214E930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2247900" y="641351"/>
            <a:ext cx="8420100" cy="205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）参数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决定了正态曲线的形状，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愈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大，曲线愈“矮胖”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即分布愈分散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愈小，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曲线愈“高瘦”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即分布愈集中于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的附近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 </a:t>
            </a:r>
          </a:p>
        </p:txBody>
      </p:sp>
      <p:grpSp>
        <p:nvGrpSpPr>
          <p:cNvPr id="1250307" name="Group 3"/>
          <p:cNvGrpSpPr>
            <a:grpSpLocks/>
          </p:cNvGrpSpPr>
          <p:nvPr/>
        </p:nvGrpSpPr>
        <p:grpSpPr bwMode="auto">
          <a:xfrm>
            <a:off x="2246313" y="3244852"/>
            <a:ext cx="8153400" cy="2862263"/>
            <a:chOff x="455" y="2044"/>
            <a:chExt cx="5136" cy="1803"/>
          </a:xfrm>
        </p:grpSpPr>
        <p:sp>
          <p:nvSpPr>
            <p:cNvPr id="131077" name="Text Box 4"/>
            <p:cNvSpPr txBox="1">
              <a:spLocks noChangeArrowheads="1"/>
            </p:cNvSpPr>
            <p:nvPr/>
          </p:nvSpPr>
          <p:spPr bwMode="auto">
            <a:xfrm>
              <a:off x="565" y="2088"/>
              <a:ext cx="5026" cy="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参数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确定曲线的位置，反映了分布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的集中点，由于曲线关于直线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对称，所以称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μ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为正态分布的分布中心。</a:t>
              </a:r>
              <a:r>
                <a:rPr kumimoji="1" lang="el-GR" altLang="zh-CN" b="1" i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σ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反映了分布的分散程度。 </a:t>
              </a:r>
            </a:p>
          </p:txBody>
        </p:sp>
        <p:sp>
          <p:nvSpPr>
            <p:cNvPr id="131078" name="AutoShape 5"/>
            <p:cNvSpPr>
              <a:spLocks noChangeArrowheads="1"/>
            </p:cNvSpPr>
            <p:nvPr/>
          </p:nvSpPr>
          <p:spPr bwMode="auto">
            <a:xfrm>
              <a:off x="455" y="2044"/>
              <a:ext cx="678" cy="660"/>
            </a:xfrm>
            <a:prstGeom prst="star8">
              <a:avLst>
                <a:gd name="adj" fmla="val 38250"/>
              </a:avLst>
            </a:prstGeom>
            <a:solidFill>
              <a:srgbClr val="FF99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304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18" y="808315"/>
            <a:ext cx="7974675" cy="51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EADE646-786A-48E9-AB0E-80832B1C001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990726" y="398464"/>
            <a:ext cx="8461143" cy="156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特殊的：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σ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时的分布称为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标准正态分布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，记为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，则其密度函数为：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279776" y="2032000"/>
          <a:ext cx="6905625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2162011" imgH="461957" progId="Equation.DSMT4">
                  <p:embed/>
                </p:oleObj>
              </mc:Choice>
              <mc:Fallback>
                <p:oleObj name="Equation" r:id="rId3" imgW="2162011" imgH="461957" progId="Equation.DSMT4">
                  <p:embed/>
                  <p:pic>
                    <p:nvPicPr>
                      <p:cNvPr id="132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2032000"/>
                        <a:ext cx="6905625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1333" name="Group 5"/>
          <p:cNvGrpSpPr>
            <a:grpSpLocks/>
          </p:cNvGrpSpPr>
          <p:nvPr/>
        </p:nvGrpSpPr>
        <p:grpSpPr bwMode="auto">
          <a:xfrm>
            <a:off x="2098676" y="3627439"/>
            <a:ext cx="5065713" cy="2181225"/>
            <a:chOff x="435" y="2305"/>
            <a:chExt cx="3191" cy="1374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435" y="2305"/>
              <a:ext cx="21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分布函数为：</a:t>
              </a:r>
            </a:p>
          </p:txBody>
        </p:sp>
        <p:graphicFrame>
          <p:nvGraphicFramePr>
            <p:cNvPr id="132103" name="Object 7"/>
            <p:cNvGraphicFramePr>
              <a:graphicFrameLocks noChangeAspect="1"/>
            </p:cNvGraphicFramePr>
            <p:nvPr/>
          </p:nvGraphicFramePr>
          <p:xfrm>
            <a:off x="1195" y="2868"/>
            <a:ext cx="2431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5" imgW="1352635" imgH="447897" progId="Equation.3">
                    <p:embed/>
                  </p:oleObj>
                </mc:Choice>
                <mc:Fallback>
                  <p:oleObj name="Equation" r:id="rId5" imgW="1352635" imgH="447897" progId="Equation.3">
                    <p:embed/>
                    <p:pic>
                      <p:nvPicPr>
                        <p:cNvPr id="1321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868"/>
                          <a:ext cx="2431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455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12"/>
          <p:cNvGrpSpPr>
            <a:grpSpLocks/>
          </p:cNvGrpSpPr>
          <p:nvPr/>
        </p:nvGrpSpPr>
        <p:grpSpPr bwMode="auto">
          <a:xfrm>
            <a:off x="2259013" y="695326"/>
            <a:ext cx="5700712" cy="2651125"/>
            <a:chOff x="463" y="438"/>
            <a:chExt cx="3591" cy="1670"/>
          </a:xfrm>
        </p:grpSpPr>
        <p:grpSp>
          <p:nvGrpSpPr>
            <p:cNvPr id="133128" name="Group 15"/>
            <p:cNvGrpSpPr>
              <a:grpSpLocks/>
            </p:cNvGrpSpPr>
            <p:nvPr/>
          </p:nvGrpSpPr>
          <p:grpSpPr bwMode="auto">
            <a:xfrm>
              <a:off x="2108" y="822"/>
              <a:ext cx="1946" cy="1286"/>
              <a:chOff x="288" y="2872"/>
              <a:chExt cx="1680" cy="1286"/>
            </a:xfrm>
          </p:grpSpPr>
          <p:pic>
            <p:nvPicPr>
              <p:cNvPr id="133130" name="Picture 16" descr="N(0,1)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72"/>
                <a:ext cx="1680" cy="1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33131" name="Object 29"/>
              <p:cNvGraphicFramePr>
                <a:graphicFrameLocks noChangeAspect="1"/>
              </p:cNvGraphicFramePr>
              <p:nvPr/>
            </p:nvGraphicFramePr>
            <p:xfrm>
              <a:off x="1152" y="2880"/>
              <a:ext cx="3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0" name="公式" r:id="rId4" imgW="355292" imgH="203024" progId="Equation.3">
                      <p:embed/>
                    </p:oleObj>
                  </mc:Choice>
                  <mc:Fallback>
                    <p:oleObj name="公式" r:id="rId4" imgW="355292" imgH="203024" progId="Equation.3">
                      <p:embed/>
                      <p:pic>
                        <p:nvPicPr>
                          <p:cNvPr id="133131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880"/>
                            <a:ext cx="3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129" name="Text Box 10"/>
            <p:cNvSpPr txBox="1">
              <a:spLocks noChangeArrowheads="1"/>
            </p:cNvSpPr>
            <p:nvPr/>
          </p:nvSpPr>
          <p:spPr bwMode="auto">
            <a:xfrm>
              <a:off x="463" y="438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密度函数的图像为：</a:t>
              </a:r>
            </a:p>
          </p:txBody>
        </p:sp>
      </p:grp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2322513" y="3702050"/>
            <a:ext cx="5846762" cy="2495550"/>
            <a:chOff x="503" y="2332"/>
            <a:chExt cx="3683" cy="1572"/>
          </a:xfrm>
        </p:grpSpPr>
        <p:grpSp>
          <p:nvGrpSpPr>
            <p:cNvPr id="133124" name="Group 12"/>
            <p:cNvGrpSpPr>
              <a:grpSpLocks/>
            </p:cNvGrpSpPr>
            <p:nvPr/>
          </p:nvGrpSpPr>
          <p:grpSpPr bwMode="auto">
            <a:xfrm>
              <a:off x="2234" y="2562"/>
              <a:ext cx="1952" cy="1342"/>
              <a:chOff x="3648" y="2112"/>
              <a:chExt cx="1824" cy="1494"/>
            </a:xfrm>
          </p:grpSpPr>
          <p:pic>
            <p:nvPicPr>
              <p:cNvPr id="133126" name="Picture 13" descr="N(0,1)分布函数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" y="2112"/>
                <a:ext cx="1824" cy="1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33127" name="Object 28"/>
              <p:cNvGraphicFramePr>
                <a:graphicFrameLocks noChangeAspect="1"/>
              </p:cNvGraphicFramePr>
              <p:nvPr/>
            </p:nvGraphicFramePr>
            <p:xfrm>
              <a:off x="4568" y="2112"/>
              <a:ext cx="328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1" name="公式" r:id="rId7" imgW="368140" imgH="203112" progId="Equation.3">
                      <p:embed/>
                    </p:oleObj>
                  </mc:Choice>
                  <mc:Fallback>
                    <p:oleObj name="公式" r:id="rId7" imgW="368140" imgH="203112" progId="Equation.3">
                      <p:embed/>
                      <p:pic>
                        <p:nvPicPr>
                          <p:cNvPr id="133127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2112"/>
                            <a:ext cx="328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125" name="Text Box 11"/>
            <p:cNvSpPr txBox="1">
              <a:spLocks noChangeArrowheads="1"/>
            </p:cNvSpPr>
            <p:nvPr/>
          </p:nvSpPr>
          <p:spPr bwMode="auto">
            <a:xfrm>
              <a:off x="503" y="2332"/>
              <a:ext cx="24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分布函数的图像为：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17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5394324-ADCD-4972-8248-0228264F8E9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2084388" y="549275"/>
            <a:ext cx="73850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正态分布与标准正态分布的联系：</a:t>
            </a:r>
          </a:p>
        </p:txBody>
      </p:sp>
      <p:grpSp>
        <p:nvGrpSpPr>
          <p:cNvPr id="1252361" name="Group 9"/>
          <p:cNvGrpSpPr>
            <a:grpSpLocks/>
          </p:cNvGrpSpPr>
          <p:nvPr/>
        </p:nvGrpSpPr>
        <p:grpSpPr bwMode="auto">
          <a:xfrm>
            <a:off x="2108200" y="3668713"/>
            <a:ext cx="4991100" cy="1452562"/>
            <a:chOff x="380" y="2473"/>
            <a:chExt cx="3144" cy="915"/>
          </a:xfrm>
        </p:grpSpPr>
        <p:sp>
          <p:nvSpPr>
            <p:cNvPr id="134155" name="Text Box 10"/>
            <p:cNvSpPr txBox="1">
              <a:spLocks noChangeArrowheads="1"/>
            </p:cNvSpPr>
            <p:nvPr/>
          </p:nvSpPr>
          <p:spPr bwMode="auto">
            <a:xfrm>
              <a:off x="380" y="2473"/>
              <a:ext cx="1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重要公式：</a:t>
              </a:r>
            </a:p>
          </p:txBody>
        </p:sp>
        <p:graphicFrame>
          <p:nvGraphicFramePr>
            <p:cNvPr id="134156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576" y="3050"/>
            <a:ext cx="194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公式" r:id="rId3" imgW="1076495" imgH="180766" progId="Equation.3">
                    <p:embed/>
                  </p:oleObj>
                </mc:Choice>
                <mc:Fallback>
                  <p:oleObj name="公式" r:id="rId3" imgW="1076495" imgH="180766" progId="Equation.3">
                    <p:embed/>
                    <p:pic>
                      <p:nvPicPr>
                        <p:cNvPr id="13415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3050"/>
                          <a:ext cx="194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2364" name="Group 12"/>
          <p:cNvGrpSpPr>
            <a:grpSpLocks/>
          </p:cNvGrpSpPr>
          <p:nvPr/>
        </p:nvGrpSpPr>
        <p:grpSpPr bwMode="auto">
          <a:xfrm>
            <a:off x="2124076" y="1320800"/>
            <a:ext cx="7993063" cy="1862138"/>
            <a:chOff x="378" y="832"/>
            <a:chExt cx="5035" cy="1173"/>
          </a:xfrm>
        </p:grpSpPr>
        <p:sp>
          <p:nvSpPr>
            <p:cNvPr id="134150" name="Text Box 4"/>
            <p:cNvSpPr txBox="1">
              <a:spLocks noChangeArrowheads="1"/>
            </p:cNvSpPr>
            <p:nvPr/>
          </p:nvSpPr>
          <p:spPr bwMode="auto">
            <a:xfrm>
              <a:off x="378" y="985"/>
              <a:ext cx="503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定理：  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～                   ，则</a:t>
              </a:r>
            </a:p>
          </p:txBody>
        </p:sp>
        <p:graphicFrame>
          <p:nvGraphicFramePr>
            <p:cNvPr id="134151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099" y="945"/>
            <a:ext cx="1201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Equation" r:id="rId5" imgW="590368" imgH="209387" progId="Equation.3">
                    <p:embed/>
                  </p:oleObj>
                </mc:Choice>
                <mc:Fallback>
                  <p:oleObj name="Equation" r:id="rId5" imgW="590368" imgH="209387" progId="Equation.3">
                    <p:embed/>
                    <p:pic>
                      <p:nvPicPr>
                        <p:cNvPr id="13415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9" y="945"/>
                          <a:ext cx="1201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2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060" y="832"/>
            <a:ext cx="123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7" imgW="666545" imgH="371574" progId="Equation.3">
                    <p:embed/>
                  </p:oleObj>
                </mc:Choice>
                <mc:Fallback>
                  <p:oleObj name="Equation" r:id="rId7" imgW="666545" imgH="371574" progId="Equation.3">
                    <p:embed/>
                    <p:pic>
                      <p:nvPicPr>
                        <p:cNvPr id="13415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832"/>
                          <a:ext cx="1232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3" name="Text Box 8"/>
            <p:cNvSpPr txBox="1">
              <a:spLocks noChangeArrowheads="1"/>
            </p:cNvSpPr>
            <p:nvPr/>
          </p:nvSpPr>
          <p:spPr bwMode="auto">
            <a:xfrm>
              <a:off x="436" y="1598"/>
              <a:ext cx="19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                。</a:t>
              </a:r>
            </a:p>
          </p:txBody>
        </p:sp>
        <p:graphicFrame>
          <p:nvGraphicFramePr>
            <p:cNvPr id="134154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978" y="1625"/>
            <a:ext cx="85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9" imgW="428493" imgH="180766" progId="Equation.3">
                    <p:embed/>
                  </p:oleObj>
                </mc:Choice>
                <mc:Fallback>
                  <p:oleObj name="Equation" r:id="rId9" imgW="428493" imgH="180766" progId="Equation.3">
                    <p:embed/>
                    <p:pic>
                      <p:nvPicPr>
                        <p:cNvPr id="13415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1625"/>
                          <a:ext cx="85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6343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E1AAFB3-DA8D-4D36-B38D-31478CC52CD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1971676" y="649288"/>
            <a:ext cx="72628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二、几个重要的连续型随机变量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242115" name="Text Box 3"/>
          <p:cNvSpPr txBox="1">
            <a:spLocks noChangeArrowheads="1"/>
          </p:cNvSpPr>
          <p:nvPr/>
        </p:nvSpPr>
        <p:spPr bwMode="auto">
          <a:xfrm>
            <a:off x="2084389" y="1543050"/>
            <a:ext cx="29543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7D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、均匀分布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2650" name="Object 9"/>
          <p:cNvGraphicFramePr>
            <a:graphicFrameLocks noChangeAspect="1"/>
          </p:cNvGraphicFramePr>
          <p:nvPr/>
        </p:nvGraphicFramePr>
        <p:xfrm>
          <a:off x="2289175" y="5589589"/>
          <a:ext cx="23066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752243" imgH="195327" progId="Equation.DSMT4">
                  <p:embed/>
                </p:oleObj>
              </mc:Choice>
              <mc:Fallback>
                <p:oleObj name="Equation" r:id="rId3" imgW="752243" imgH="195327" progId="Equation.DSMT4">
                  <p:embed/>
                  <p:pic>
                    <p:nvPicPr>
                      <p:cNvPr id="1126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589589"/>
                        <a:ext cx="23066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56" name="Group 16"/>
          <p:cNvGrpSpPr>
            <a:grpSpLocks/>
          </p:cNvGrpSpPr>
          <p:nvPr/>
        </p:nvGrpSpPr>
        <p:grpSpPr bwMode="auto">
          <a:xfrm>
            <a:off x="2165350" y="2293938"/>
            <a:ext cx="8502650" cy="3090862"/>
            <a:chOff x="404" y="1445"/>
            <a:chExt cx="5356" cy="1947"/>
          </a:xfrm>
        </p:grpSpPr>
        <p:sp>
          <p:nvSpPr>
            <p:cNvPr id="119815" name="Text Box 6"/>
            <p:cNvSpPr txBox="1">
              <a:spLocks noChangeArrowheads="1"/>
            </p:cNvSpPr>
            <p:nvPr/>
          </p:nvSpPr>
          <p:spPr bwMode="auto">
            <a:xfrm>
              <a:off x="409" y="1445"/>
              <a:ext cx="535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设有连续型随机变量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，其概率密度为 </a:t>
              </a:r>
            </a:p>
          </p:txBody>
        </p:sp>
        <p:graphicFrame>
          <p:nvGraphicFramePr>
            <p:cNvPr id="119816" name="Object 7"/>
            <p:cNvGraphicFramePr>
              <a:graphicFrameLocks noChangeAspect="1"/>
            </p:cNvGraphicFramePr>
            <p:nvPr/>
          </p:nvGraphicFramePr>
          <p:xfrm>
            <a:off x="1328" y="1848"/>
            <a:ext cx="2575" cy="1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5" imgW="1490454" imgH="652263" progId="Equation.DSMT4">
                    <p:embed/>
                  </p:oleObj>
                </mc:Choice>
                <mc:Fallback>
                  <p:oleObj name="Equation" r:id="rId5" imgW="1490454" imgH="652263" progId="Equation.DSMT4">
                    <p:embed/>
                    <p:pic>
                      <p:nvPicPr>
                        <p:cNvPr id="1198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1848"/>
                          <a:ext cx="2575" cy="1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17" name="Text Box 14"/>
            <p:cNvSpPr txBox="1">
              <a:spLocks noChangeArrowheads="1"/>
            </p:cNvSpPr>
            <p:nvPr/>
          </p:nvSpPr>
          <p:spPr bwMode="auto">
            <a:xfrm>
              <a:off x="404" y="3029"/>
              <a:ext cx="49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在区间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[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]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上服从均匀分布，记为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1618091" y="4948887"/>
              <a:ext cx="360" cy="3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1171" y="4931967"/>
                <a:ext cx="3420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B9AE621-0EE5-48FA-9E7F-4A20BD8EC2C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2044700" y="576263"/>
            <a:ext cx="8293100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、某科统考成绩近似服从正态分布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，在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参加统考的人中，及格者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人，（及格分数为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60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分）计算：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）不及格人数。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）估计第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名的成绩。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extLst/>
          </p:nvPr>
        </p:nvGraphicFramePr>
        <p:xfrm>
          <a:off x="2168526" y="1350439"/>
          <a:ext cx="2492144" cy="60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771288" imgH="209387" progId="Equation.DSMT4">
                  <p:embed/>
                </p:oleObj>
              </mc:Choice>
              <mc:Fallback>
                <p:oleObj name="Equation" r:id="rId3" imgW="771288" imgH="209387" progId="Equation.DSMT4">
                  <p:embed/>
                  <p:pic>
                    <p:nvPicPr>
                      <p:cNvPr id="135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6" y="1350439"/>
                        <a:ext cx="2492144" cy="602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81" name="Text Box 5"/>
          <p:cNvSpPr txBox="1">
            <a:spLocks noChangeArrowheads="1"/>
          </p:cNvSpPr>
          <p:nvPr/>
        </p:nvSpPr>
        <p:spPr bwMode="auto">
          <a:xfrm>
            <a:off x="2282825" y="4643438"/>
            <a:ext cx="746918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）设考生的成绩为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，显然：</a:t>
            </a:r>
          </a:p>
        </p:txBody>
      </p:sp>
    </p:spTree>
    <p:extLst>
      <p:ext uri="{BB962C8B-B14F-4D97-AF65-F5344CB8AC3E}">
        <p14:creationId xmlns:p14="http://schemas.microsoft.com/office/powerpoint/2010/main" val="38459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1620099-6451-45AD-8E0F-87F4A32F9C0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36195" name="Object 2"/>
          <p:cNvGraphicFramePr>
            <a:graphicFrameLocks noChangeAspect="1"/>
          </p:cNvGraphicFramePr>
          <p:nvPr/>
        </p:nvGraphicFramePr>
        <p:xfrm>
          <a:off x="2233614" y="690563"/>
          <a:ext cx="78962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2543395" imgH="818969" progId="Equation.3">
                  <p:embed/>
                </p:oleObj>
              </mc:Choice>
              <mc:Fallback>
                <p:oleObj name="Equation" r:id="rId3" imgW="2543395" imgH="818969" progId="Equation.3">
                  <p:embed/>
                  <p:pic>
                    <p:nvPicPr>
                      <p:cNvPr id="136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4" y="690563"/>
                        <a:ext cx="78962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3"/>
          <p:cNvGraphicFramePr>
            <a:graphicFrameLocks noChangeAspect="1"/>
          </p:cNvGraphicFramePr>
          <p:nvPr/>
        </p:nvGraphicFramePr>
        <p:xfrm>
          <a:off x="2347913" y="3594101"/>
          <a:ext cx="39354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362157" imgH="180766" progId="Equation.3">
                  <p:embed/>
                </p:oleObj>
              </mc:Choice>
              <mc:Fallback>
                <p:oleObj name="Equation" r:id="rId5" imgW="1362157" imgH="180766" progId="Equation.3">
                  <p:embed/>
                  <p:pic>
                    <p:nvPicPr>
                      <p:cNvPr id="1249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3594101"/>
                        <a:ext cx="39354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33" name="Group 4"/>
          <p:cNvGrpSpPr>
            <a:grpSpLocks/>
          </p:cNvGrpSpPr>
          <p:nvPr/>
        </p:nvGrpSpPr>
        <p:grpSpPr bwMode="auto">
          <a:xfrm>
            <a:off x="2208213" y="4462463"/>
            <a:ext cx="7351712" cy="1935162"/>
            <a:chOff x="431" y="2811"/>
            <a:chExt cx="4631" cy="1219"/>
          </a:xfrm>
        </p:grpSpPr>
        <p:sp>
          <p:nvSpPr>
            <p:cNvPr id="136198" name="Text Box 5"/>
            <p:cNvSpPr txBox="1">
              <a:spLocks noChangeArrowheads="1"/>
            </p:cNvSpPr>
            <p:nvPr/>
          </p:nvSpPr>
          <p:spPr bwMode="auto">
            <a:xfrm>
              <a:off x="431" y="2811"/>
              <a:ext cx="463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若参加考试人数是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，则有</a:t>
              </a:r>
            </a:p>
          </p:txBody>
        </p:sp>
        <p:graphicFrame>
          <p:nvGraphicFramePr>
            <p:cNvPr id="136199" name="Object 6"/>
            <p:cNvGraphicFramePr>
              <a:graphicFrameLocks noChangeAspect="1"/>
            </p:cNvGraphicFramePr>
            <p:nvPr/>
          </p:nvGraphicFramePr>
          <p:xfrm>
            <a:off x="1131" y="3319"/>
            <a:ext cx="3027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Equation" r:id="rId7" imgW="1619253" imgH="371574" progId="Equation.3">
                    <p:embed/>
                  </p:oleObj>
                </mc:Choice>
                <mc:Fallback>
                  <p:oleObj name="Equation" r:id="rId7" imgW="1619253" imgH="371574" progId="Equation.3">
                    <p:embed/>
                    <p:pic>
                      <p:nvPicPr>
                        <p:cNvPr id="13619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3319"/>
                          <a:ext cx="3027" cy="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49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2793B4F-77DE-4B36-829B-852C492F183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2084389" y="855663"/>
            <a:ext cx="69627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）设第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名的成绩为</a:t>
            </a:r>
            <a:r>
              <a:rPr kumimoji="1" lang="zh-CN" altLang="en-US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分，则</a:t>
            </a:r>
          </a:p>
        </p:txBody>
      </p:sp>
      <p:graphicFrame>
        <p:nvGraphicFramePr>
          <p:cNvPr id="125956" name="Object 3"/>
          <p:cNvGraphicFramePr>
            <a:graphicFrameLocks noChangeAspect="1"/>
          </p:cNvGraphicFramePr>
          <p:nvPr/>
        </p:nvGraphicFramePr>
        <p:xfrm>
          <a:off x="2278064" y="1552575"/>
          <a:ext cx="7881937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2619571" imgH="804910" progId="Equation.DSMT4">
                  <p:embed/>
                </p:oleObj>
              </mc:Choice>
              <mc:Fallback>
                <p:oleObj name="Equation" r:id="rId3" imgW="2619571" imgH="804910" progId="Equation.DSMT4">
                  <p:embed/>
                  <p:pic>
                    <p:nvPicPr>
                      <p:cNvPr id="12595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4" y="1552575"/>
                        <a:ext cx="7881937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2249489" y="4181475"/>
          <a:ext cx="59197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1930400" imgH="635000" progId="Equation.DSMT4">
                  <p:embed/>
                </p:oleObj>
              </mc:Choice>
              <mc:Fallback>
                <p:oleObj name="Equation" r:id="rId5" imgW="1930400" imgH="635000" progId="Equation.DSMT4">
                  <p:embed/>
                  <p:pic>
                    <p:nvPicPr>
                      <p:cNvPr id="125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9" y="4181475"/>
                        <a:ext cx="591978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086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305ABAB-6517-41BC-AC82-798DF267B98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2182813" y="538163"/>
            <a:ext cx="808831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、测量某一目标的距离时，测量误差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50,100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，求：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）测量误差的绝对值不超过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150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厘米的概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率。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）在三次测量中至少有一次误差的绝对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值不超过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150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厘米的概率。</a:t>
            </a:r>
          </a:p>
        </p:txBody>
      </p:sp>
    </p:spTree>
    <p:extLst>
      <p:ext uri="{BB962C8B-B14F-4D97-AF65-F5344CB8AC3E}">
        <p14:creationId xmlns:p14="http://schemas.microsoft.com/office/powerpoint/2010/main" val="1057476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8359C1E-AC5F-494A-8B10-876C6389562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9267" name="Group 2"/>
          <p:cNvGrpSpPr>
            <a:grpSpLocks/>
          </p:cNvGrpSpPr>
          <p:nvPr/>
        </p:nvGrpSpPr>
        <p:grpSpPr bwMode="auto">
          <a:xfrm>
            <a:off x="2219326" y="766764"/>
            <a:ext cx="7720013" cy="668337"/>
            <a:chOff x="438" y="483"/>
            <a:chExt cx="4946" cy="428"/>
          </a:xfrm>
        </p:grpSpPr>
        <p:sp>
          <p:nvSpPr>
            <p:cNvPr id="139271" name="Text Box 3"/>
            <p:cNvSpPr txBox="1">
              <a:spLocks noChangeArrowheads="1"/>
            </p:cNvSpPr>
            <p:nvPr/>
          </p:nvSpPr>
          <p:spPr bwMode="auto">
            <a:xfrm>
              <a:off x="438" y="483"/>
              <a:ext cx="646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</a:p>
          </p:txBody>
        </p:sp>
        <p:graphicFrame>
          <p:nvGraphicFramePr>
            <p:cNvPr id="139272" name="Object 4"/>
            <p:cNvGraphicFramePr>
              <a:graphicFrameLocks noChangeAspect="1"/>
            </p:cNvGraphicFramePr>
            <p:nvPr/>
          </p:nvGraphicFramePr>
          <p:xfrm>
            <a:off x="929" y="499"/>
            <a:ext cx="445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公式" r:id="rId3" imgW="2123923" imgH="180766" progId="Equation.3">
                    <p:embed/>
                  </p:oleObj>
                </mc:Choice>
                <mc:Fallback>
                  <p:oleObj name="公式" r:id="rId3" imgW="2123923" imgH="180766" progId="Equation.3">
                    <p:embed/>
                    <p:pic>
                      <p:nvPicPr>
                        <p:cNvPr id="1392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499"/>
                          <a:ext cx="445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68" name="Object 5"/>
          <p:cNvGraphicFramePr>
            <a:graphicFrameLocks noChangeAspect="1"/>
          </p:cNvGraphicFramePr>
          <p:nvPr/>
        </p:nvGraphicFramePr>
        <p:xfrm>
          <a:off x="2330450" y="1433513"/>
          <a:ext cx="605790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5" imgW="1885871" imgH="619123" progId="Equation.3">
                  <p:embed/>
                </p:oleObj>
              </mc:Choice>
              <mc:Fallback>
                <p:oleObj name="公式" r:id="rId5" imgW="1885871" imgH="619123" progId="Equation.3">
                  <p:embed/>
                  <p:pic>
                    <p:nvPicPr>
                      <p:cNvPr id="139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1433513"/>
                        <a:ext cx="605790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6"/>
          <p:cNvSpPr txBox="1">
            <a:spLocks noChangeArrowheads="1"/>
          </p:cNvSpPr>
          <p:nvPr/>
        </p:nvSpPr>
        <p:spPr bwMode="auto">
          <a:xfrm>
            <a:off x="2073275" y="3476626"/>
            <a:ext cx="787558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）在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次测量中，令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表示误差不超过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150(cm)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的次数，则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(3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0.8185)</a:t>
            </a:r>
          </a:p>
        </p:txBody>
      </p:sp>
      <p:graphicFrame>
        <p:nvGraphicFramePr>
          <p:cNvPr id="128006" name="Object 7"/>
          <p:cNvGraphicFramePr>
            <a:graphicFrameLocks noChangeAspect="1"/>
          </p:cNvGraphicFramePr>
          <p:nvPr/>
        </p:nvGraphicFramePr>
        <p:xfrm>
          <a:off x="1952625" y="4811714"/>
          <a:ext cx="828040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2762402" imgH="466476" progId="Equation.DSMT4">
                  <p:embed/>
                </p:oleObj>
              </mc:Choice>
              <mc:Fallback>
                <p:oleObj name="Equation" r:id="rId7" imgW="2762402" imgH="466476" progId="Equation.DSMT4">
                  <p:embed/>
                  <p:pic>
                    <p:nvPicPr>
                      <p:cNvPr id="1280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811714"/>
                        <a:ext cx="828040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051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E24607A-6D96-4F9C-A2D6-7C20D93A4AC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2157413" y="479425"/>
            <a:ext cx="794861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分位点：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给定常数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，若存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在数       满足                           ，则称       为</a:t>
            </a:r>
          </a:p>
        </p:txBody>
      </p:sp>
      <p:graphicFrame>
        <p:nvGraphicFramePr>
          <p:cNvPr id="140292" name="Object 3"/>
          <p:cNvGraphicFramePr>
            <a:graphicFrameLocks noChangeAspect="1"/>
          </p:cNvGraphicFramePr>
          <p:nvPr>
            <p:extLst/>
          </p:nvPr>
        </p:nvGraphicFramePr>
        <p:xfrm>
          <a:off x="6169026" y="515939"/>
          <a:ext cx="1885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657023" imgH="180766" progId="Equation.3">
                  <p:embed/>
                </p:oleObj>
              </mc:Choice>
              <mc:Fallback>
                <p:oleObj name="Equation" r:id="rId3" imgW="657023" imgH="180766" progId="Equation.3">
                  <p:embed/>
                  <p:pic>
                    <p:nvPicPr>
                      <p:cNvPr id="1402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6" y="515939"/>
                        <a:ext cx="1885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4"/>
          <p:cNvGraphicFramePr>
            <a:graphicFrameLocks noChangeAspect="1"/>
          </p:cNvGraphicFramePr>
          <p:nvPr/>
        </p:nvGraphicFramePr>
        <p:xfrm>
          <a:off x="4652964" y="1233488"/>
          <a:ext cx="2740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924142" imgH="209387" progId="Equation.3">
                  <p:embed/>
                </p:oleObj>
              </mc:Choice>
              <mc:Fallback>
                <p:oleObj name="Equation" r:id="rId5" imgW="924142" imgH="209387" progId="Equation.3">
                  <p:embed/>
                  <p:pic>
                    <p:nvPicPr>
                      <p:cNvPr id="140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4" y="1233488"/>
                        <a:ext cx="2740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5"/>
          <p:cNvSpPr txBox="1">
            <a:spLocks noChangeArrowheads="1"/>
          </p:cNvSpPr>
          <p:nvPr/>
        </p:nvSpPr>
        <p:spPr bwMode="auto">
          <a:xfrm>
            <a:off x="2165350" y="2117725"/>
            <a:ext cx="79692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的上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分位点；当             时，  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称       为随机变量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的中位数。</a:t>
            </a:r>
          </a:p>
        </p:txBody>
      </p:sp>
      <p:graphicFrame>
        <p:nvGraphicFramePr>
          <p:cNvPr id="140295" name="Object 6"/>
          <p:cNvGraphicFramePr>
            <a:graphicFrameLocks noChangeAspect="1"/>
          </p:cNvGraphicFramePr>
          <p:nvPr/>
        </p:nvGraphicFramePr>
        <p:xfrm>
          <a:off x="3130550" y="1119189"/>
          <a:ext cx="5603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7" imgW="161875" imgH="209387" progId="Equation.3">
                  <p:embed/>
                </p:oleObj>
              </mc:Choice>
              <mc:Fallback>
                <p:oleObj name="Equation" r:id="rId7" imgW="161875" imgH="209387" progId="Equation.3">
                  <p:embed/>
                  <p:pic>
                    <p:nvPicPr>
                      <p:cNvPr id="1402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119189"/>
                        <a:ext cx="5603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7"/>
          <p:cNvGraphicFramePr>
            <a:graphicFrameLocks noChangeAspect="1"/>
          </p:cNvGraphicFramePr>
          <p:nvPr/>
        </p:nvGraphicFramePr>
        <p:xfrm>
          <a:off x="7761289" y="1920876"/>
          <a:ext cx="10001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9" imgW="371361" imgH="371574" progId="Equation.3">
                  <p:embed/>
                </p:oleObj>
              </mc:Choice>
              <mc:Fallback>
                <p:oleObj name="Equation" r:id="rId9" imgW="371361" imgH="371574" progId="Equation.3">
                  <p:embed/>
                  <p:pic>
                    <p:nvPicPr>
                      <p:cNvPr id="1402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9" y="1920876"/>
                        <a:ext cx="10001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8"/>
          <p:cNvGraphicFramePr>
            <a:graphicFrameLocks noChangeAspect="1"/>
          </p:cNvGraphicFramePr>
          <p:nvPr/>
        </p:nvGraphicFramePr>
        <p:xfrm>
          <a:off x="2774950" y="2838451"/>
          <a:ext cx="571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11" imgW="171397" imgH="323872" progId="Equation.3">
                  <p:embed/>
                </p:oleObj>
              </mc:Choice>
              <mc:Fallback>
                <p:oleObj name="公式" r:id="rId11" imgW="171397" imgH="323872" progId="Equation.3">
                  <p:embed/>
                  <p:pic>
                    <p:nvPicPr>
                      <p:cNvPr id="1402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838451"/>
                        <a:ext cx="571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9"/>
          <p:cNvGraphicFramePr>
            <a:graphicFrameLocks noChangeAspect="1"/>
          </p:cNvGraphicFramePr>
          <p:nvPr/>
        </p:nvGraphicFramePr>
        <p:xfrm>
          <a:off x="8672514" y="1158876"/>
          <a:ext cx="5603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3" imgW="161875" imgH="209387" progId="Equation.3">
                  <p:embed/>
                </p:oleObj>
              </mc:Choice>
              <mc:Fallback>
                <p:oleObj name="Equation" r:id="rId13" imgW="161875" imgH="209387" progId="Equation.3">
                  <p:embed/>
                  <p:pic>
                    <p:nvPicPr>
                      <p:cNvPr id="1402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514" y="1158876"/>
                        <a:ext cx="5603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8506" name="Group 10"/>
          <p:cNvGrpSpPr>
            <a:grpSpLocks/>
          </p:cNvGrpSpPr>
          <p:nvPr/>
        </p:nvGrpSpPr>
        <p:grpSpPr bwMode="auto">
          <a:xfrm>
            <a:off x="4148139" y="3635375"/>
            <a:ext cx="3095625" cy="2795588"/>
            <a:chOff x="1685" y="2217"/>
            <a:chExt cx="1950" cy="1761"/>
          </a:xfrm>
        </p:grpSpPr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1685" y="3615"/>
              <a:ext cx="1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1" name="Line 12"/>
            <p:cNvSpPr>
              <a:spLocks noChangeShapeType="1"/>
            </p:cNvSpPr>
            <p:nvPr/>
          </p:nvSpPr>
          <p:spPr bwMode="auto">
            <a:xfrm flipV="1">
              <a:off x="2600" y="2217"/>
              <a:ext cx="0" cy="1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2" name="Freeform 13"/>
            <p:cNvSpPr>
              <a:spLocks/>
            </p:cNvSpPr>
            <p:nvPr/>
          </p:nvSpPr>
          <p:spPr bwMode="auto">
            <a:xfrm>
              <a:off x="2600" y="2576"/>
              <a:ext cx="836" cy="1004"/>
            </a:xfrm>
            <a:custGeom>
              <a:avLst/>
              <a:gdLst>
                <a:gd name="T0" fmla="*/ 0 w 1008"/>
                <a:gd name="T1" fmla="*/ 0 h 1344"/>
                <a:gd name="T2" fmla="*/ 82 w 1008"/>
                <a:gd name="T3" fmla="*/ 20 h 1344"/>
                <a:gd name="T4" fmla="*/ 137 w 1008"/>
                <a:gd name="T5" fmla="*/ 80 h 1344"/>
                <a:gd name="T6" fmla="*/ 164 w 1008"/>
                <a:gd name="T7" fmla="*/ 180 h 1344"/>
                <a:gd name="T8" fmla="*/ 192 w 1008"/>
                <a:gd name="T9" fmla="*/ 320 h 1344"/>
                <a:gd name="T10" fmla="*/ 219 w 1008"/>
                <a:gd name="T11" fmla="*/ 421 h 1344"/>
                <a:gd name="T12" fmla="*/ 274 w 1008"/>
                <a:gd name="T13" fmla="*/ 480 h 1344"/>
                <a:gd name="T14" fmla="*/ 328 w 1008"/>
                <a:gd name="T15" fmla="*/ 520 h 1344"/>
                <a:gd name="T16" fmla="*/ 411 w 1008"/>
                <a:gd name="T17" fmla="*/ 540 h 1344"/>
                <a:gd name="T18" fmla="*/ 575 w 1008"/>
                <a:gd name="T19" fmla="*/ 560 h 13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8" h="1344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6" y="128"/>
                    <a:pt x="240" y="192"/>
                  </a:cubicBezTo>
                  <a:cubicBezTo>
                    <a:pt x="264" y="256"/>
                    <a:pt x="272" y="336"/>
                    <a:pt x="288" y="432"/>
                  </a:cubicBezTo>
                  <a:cubicBezTo>
                    <a:pt x="304" y="528"/>
                    <a:pt x="320" y="672"/>
                    <a:pt x="336" y="768"/>
                  </a:cubicBezTo>
                  <a:cubicBezTo>
                    <a:pt x="352" y="864"/>
                    <a:pt x="360" y="944"/>
                    <a:pt x="384" y="1008"/>
                  </a:cubicBezTo>
                  <a:cubicBezTo>
                    <a:pt x="408" y="1072"/>
                    <a:pt x="448" y="1112"/>
                    <a:pt x="480" y="1152"/>
                  </a:cubicBezTo>
                  <a:cubicBezTo>
                    <a:pt x="512" y="1192"/>
                    <a:pt x="536" y="1224"/>
                    <a:pt x="576" y="1248"/>
                  </a:cubicBezTo>
                  <a:cubicBezTo>
                    <a:pt x="616" y="1272"/>
                    <a:pt x="648" y="1280"/>
                    <a:pt x="720" y="1296"/>
                  </a:cubicBezTo>
                  <a:cubicBezTo>
                    <a:pt x="792" y="1312"/>
                    <a:pt x="960" y="1336"/>
                    <a:pt x="1008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 rot="10876128" flipV="1">
              <a:off x="1765" y="2576"/>
              <a:ext cx="835" cy="1004"/>
            </a:xfrm>
            <a:custGeom>
              <a:avLst/>
              <a:gdLst>
                <a:gd name="T0" fmla="*/ 0 w 1008"/>
                <a:gd name="T1" fmla="*/ 0 h 1344"/>
                <a:gd name="T2" fmla="*/ 82 w 1008"/>
                <a:gd name="T3" fmla="*/ 20 h 1344"/>
                <a:gd name="T4" fmla="*/ 137 w 1008"/>
                <a:gd name="T5" fmla="*/ 80 h 1344"/>
                <a:gd name="T6" fmla="*/ 164 w 1008"/>
                <a:gd name="T7" fmla="*/ 180 h 1344"/>
                <a:gd name="T8" fmla="*/ 191 w 1008"/>
                <a:gd name="T9" fmla="*/ 320 h 1344"/>
                <a:gd name="T10" fmla="*/ 218 w 1008"/>
                <a:gd name="T11" fmla="*/ 421 h 1344"/>
                <a:gd name="T12" fmla="*/ 273 w 1008"/>
                <a:gd name="T13" fmla="*/ 480 h 1344"/>
                <a:gd name="T14" fmla="*/ 327 w 1008"/>
                <a:gd name="T15" fmla="*/ 520 h 1344"/>
                <a:gd name="T16" fmla="*/ 409 w 1008"/>
                <a:gd name="T17" fmla="*/ 540 h 1344"/>
                <a:gd name="T18" fmla="*/ 573 w 1008"/>
                <a:gd name="T19" fmla="*/ 560 h 13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8" h="1344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6" y="128"/>
                    <a:pt x="240" y="192"/>
                  </a:cubicBezTo>
                  <a:cubicBezTo>
                    <a:pt x="264" y="256"/>
                    <a:pt x="272" y="336"/>
                    <a:pt x="288" y="432"/>
                  </a:cubicBezTo>
                  <a:cubicBezTo>
                    <a:pt x="304" y="528"/>
                    <a:pt x="320" y="672"/>
                    <a:pt x="336" y="768"/>
                  </a:cubicBezTo>
                  <a:cubicBezTo>
                    <a:pt x="352" y="864"/>
                    <a:pt x="360" y="944"/>
                    <a:pt x="384" y="1008"/>
                  </a:cubicBezTo>
                  <a:cubicBezTo>
                    <a:pt x="408" y="1072"/>
                    <a:pt x="448" y="1112"/>
                    <a:pt x="480" y="1152"/>
                  </a:cubicBezTo>
                  <a:cubicBezTo>
                    <a:pt x="512" y="1192"/>
                    <a:pt x="536" y="1224"/>
                    <a:pt x="576" y="1248"/>
                  </a:cubicBezTo>
                  <a:cubicBezTo>
                    <a:pt x="616" y="1272"/>
                    <a:pt x="648" y="1280"/>
                    <a:pt x="720" y="1296"/>
                  </a:cubicBezTo>
                  <a:cubicBezTo>
                    <a:pt x="792" y="1312"/>
                    <a:pt x="960" y="1336"/>
                    <a:pt x="1008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4" name="Line 15"/>
            <p:cNvSpPr>
              <a:spLocks noChangeShapeType="1"/>
            </p:cNvSpPr>
            <p:nvPr/>
          </p:nvSpPr>
          <p:spPr bwMode="auto">
            <a:xfrm>
              <a:off x="3038" y="3472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5" name="Line 16"/>
            <p:cNvSpPr>
              <a:spLocks noChangeShapeType="1"/>
            </p:cNvSpPr>
            <p:nvPr/>
          </p:nvSpPr>
          <p:spPr bwMode="auto">
            <a:xfrm>
              <a:off x="3078" y="3508"/>
              <a:ext cx="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6" name="Line 17"/>
            <p:cNvSpPr>
              <a:spLocks noChangeShapeType="1"/>
            </p:cNvSpPr>
            <p:nvPr/>
          </p:nvSpPr>
          <p:spPr bwMode="auto">
            <a:xfrm>
              <a:off x="3118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7" name="Line 18"/>
            <p:cNvSpPr>
              <a:spLocks noChangeShapeType="1"/>
            </p:cNvSpPr>
            <p:nvPr/>
          </p:nvSpPr>
          <p:spPr bwMode="auto">
            <a:xfrm>
              <a:off x="315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8" name="Line 19"/>
            <p:cNvSpPr>
              <a:spLocks noChangeShapeType="1"/>
            </p:cNvSpPr>
            <p:nvPr/>
          </p:nvSpPr>
          <p:spPr bwMode="auto">
            <a:xfrm>
              <a:off x="319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09" name="Line 20"/>
            <p:cNvSpPr>
              <a:spLocks noChangeShapeType="1"/>
            </p:cNvSpPr>
            <p:nvPr/>
          </p:nvSpPr>
          <p:spPr bwMode="auto">
            <a:xfrm>
              <a:off x="323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10" name="Line 21"/>
            <p:cNvSpPr>
              <a:spLocks noChangeShapeType="1"/>
            </p:cNvSpPr>
            <p:nvPr/>
          </p:nvSpPr>
          <p:spPr bwMode="auto">
            <a:xfrm>
              <a:off x="3277" y="354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11" name="Line 22"/>
            <p:cNvSpPr>
              <a:spLocks noChangeShapeType="1"/>
            </p:cNvSpPr>
            <p:nvPr/>
          </p:nvSpPr>
          <p:spPr bwMode="auto">
            <a:xfrm>
              <a:off x="3317" y="3580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12" name="Line 23"/>
            <p:cNvSpPr>
              <a:spLocks noChangeShapeType="1"/>
            </p:cNvSpPr>
            <p:nvPr/>
          </p:nvSpPr>
          <p:spPr bwMode="auto">
            <a:xfrm>
              <a:off x="3356" y="3580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0313" name="Object 24"/>
            <p:cNvGraphicFramePr>
              <a:graphicFrameLocks noChangeAspect="1"/>
            </p:cNvGraphicFramePr>
            <p:nvPr/>
          </p:nvGraphicFramePr>
          <p:xfrm>
            <a:off x="2958" y="3580"/>
            <a:ext cx="21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Equation" r:id="rId15" imgW="161875" imgH="209387" progId="Equation.3">
                    <p:embed/>
                  </p:oleObj>
                </mc:Choice>
                <mc:Fallback>
                  <p:oleObj name="Equation" r:id="rId15" imgW="161875" imgH="209387" progId="Equation.3">
                    <p:embed/>
                    <p:pic>
                      <p:nvPicPr>
                        <p:cNvPr id="140313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3580"/>
                          <a:ext cx="21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25"/>
            <p:cNvGraphicFramePr>
              <a:graphicFrameLocks noChangeAspect="1"/>
            </p:cNvGraphicFramePr>
            <p:nvPr/>
          </p:nvGraphicFramePr>
          <p:xfrm>
            <a:off x="3277" y="3329"/>
            <a:ext cx="15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Equation" r:id="rId17" imgW="123787" imgH="124025" progId="Equation.3">
                    <p:embed/>
                  </p:oleObj>
                </mc:Choice>
                <mc:Fallback>
                  <p:oleObj name="Equation" r:id="rId17" imgW="123787" imgH="124025" progId="Equation.3">
                    <p:embed/>
                    <p:pic>
                      <p:nvPicPr>
                        <p:cNvPr id="14031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3329"/>
                          <a:ext cx="156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5" name="Line 26"/>
            <p:cNvSpPr>
              <a:spLocks noChangeShapeType="1"/>
            </p:cNvSpPr>
            <p:nvPr/>
          </p:nvSpPr>
          <p:spPr bwMode="auto">
            <a:xfrm flipH="1">
              <a:off x="3157" y="3436"/>
              <a:ext cx="1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316" name="Text Box 27"/>
            <p:cNvSpPr txBox="1">
              <a:spLocks noChangeArrowheads="1"/>
            </p:cNvSpPr>
            <p:nvPr/>
          </p:nvSpPr>
          <p:spPr bwMode="auto">
            <a:xfrm>
              <a:off x="2362" y="2253"/>
              <a:ext cx="2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0317" name="Text Box 28"/>
            <p:cNvSpPr txBox="1">
              <a:spLocks noChangeArrowheads="1"/>
            </p:cNvSpPr>
            <p:nvPr/>
          </p:nvSpPr>
          <p:spPr bwMode="auto">
            <a:xfrm>
              <a:off x="3317" y="3615"/>
              <a:ext cx="31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0318" name="Text Box 29"/>
            <p:cNvSpPr txBox="1">
              <a:spLocks noChangeArrowheads="1"/>
            </p:cNvSpPr>
            <p:nvPr/>
          </p:nvSpPr>
          <p:spPr bwMode="auto">
            <a:xfrm>
              <a:off x="2362" y="3580"/>
              <a:ext cx="2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63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2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2427914-F0EB-4C53-AD22-48B69B488A2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41315" name="Group 2"/>
          <p:cNvGrpSpPr>
            <a:grpSpLocks/>
          </p:cNvGrpSpPr>
          <p:nvPr/>
        </p:nvGrpSpPr>
        <p:grpSpPr bwMode="auto">
          <a:xfrm>
            <a:off x="2122488" y="941389"/>
            <a:ext cx="8606472" cy="1808162"/>
            <a:chOff x="369" y="490"/>
            <a:chExt cx="5051" cy="1139"/>
          </a:xfrm>
        </p:grpSpPr>
        <p:sp>
          <p:nvSpPr>
            <p:cNvPr id="141317" name="Text Box 3"/>
            <p:cNvSpPr txBox="1">
              <a:spLocks noChangeArrowheads="1"/>
            </p:cNvSpPr>
            <p:nvPr/>
          </p:nvSpPr>
          <p:spPr bwMode="auto">
            <a:xfrm>
              <a:off x="369" y="490"/>
              <a:ext cx="5051" cy="1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一般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的，标准正态分布上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kumimoji="1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分位点可查表得到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41318" name="Object 4"/>
            <p:cNvGraphicFramePr>
              <a:graphicFrameLocks noChangeAspect="1"/>
            </p:cNvGraphicFramePr>
            <p:nvPr/>
          </p:nvGraphicFramePr>
          <p:xfrm>
            <a:off x="897" y="920"/>
            <a:ext cx="334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公式" r:id="rId3" imgW="1590687" imgH="209387" progId="Equation.3">
                    <p:embed/>
                  </p:oleObj>
                </mc:Choice>
                <mc:Fallback>
                  <p:oleObj name="公式" r:id="rId3" imgW="1590687" imgH="209387" progId="Equation.3">
                    <p:embed/>
                    <p:pic>
                      <p:nvPicPr>
                        <p:cNvPr id="1413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920"/>
                          <a:ext cx="334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525" name="Text Box 5"/>
          <p:cNvSpPr txBox="1">
            <a:spLocks noChangeArrowheads="1"/>
          </p:cNvSpPr>
          <p:nvPr/>
        </p:nvSpPr>
        <p:spPr bwMode="auto">
          <a:xfrm>
            <a:off x="2101850" y="2844800"/>
            <a:ext cx="7958138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在其它一些书上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也有将上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分位点称为临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界点。</a:t>
            </a:r>
          </a:p>
        </p:txBody>
      </p:sp>
    </p:spTree>
    <p:extLst>
      <p:ext uri="{BB962C8B-B14F-4D97-AF65-F5344CB8AC3E}">
        <p14:creationId xmlns:p14="http://schemas.microsoft.com/office/powerpoint/2010/main" val="1110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945" y="1911927"/>
            <a:ext cx="8758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P.76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习题二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27  29  30  32  33  35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A37ECA8-54BF-4F95-8530-FC64D73C300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0835" name="Group 2"/>
          <p:cNvGrpSpPr>
            <a:grpSpLocks/>
          </p:cNvGrpSpPr>
          <p:nvPr/>
        </p:nvGrpSpPr>
        <p:grpSpPr bwMode="auto">
          <a:xfrm>
            <a:off x="1981201" y="1362076"/>
            <a:ext cx="8061325" cy="2955925"/>
            <a:chOff x="394" y="2245"/>
            <a:chExt cx="5078" cy="1862"/>
          </a:xfrm>
        </p:grpSpPr>
        <p:sp>
          <p:nvSpPr>
            <p:cNvPr id="120836" name="Text Box 3"/>
            <p:cNvSpPr txBox="1">
              <a:spLocks noChangeArrowheads="1"/>
            </p:cNvSpPr>
            <p:nvPr/>
          </p:nvSpPr>
          <p:spPr bwMode="auto">
            <a:xfrm>
              <a:off x="394" y="2950"/>
              <a:ext cx="206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分布函数：</a:t>
              </a:r>
            </a:p>
          </p:txBody>
        </p:sp>
        <p:graphicFrame>
          <p:nvGraphicFramePr>
            <p:cNvPr id="120837" name="Object 4"/>
            <p:cNvGraphicFramePr>
              <a:graphicFrameLocks noChangeAspect="1"/>
            </p:cNvGraphicFramePr>
            <p:nvPr/>
          </p:nvGraphicFramePr>
          <p:xfrm>
            <a:off x="1653" y="2245"/>
            <a:ext cx="3819" cy="1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3" imgW="2419107" imgH="1200084" progId="Equation.DSMT4">
                    <p:embed/>
                  </p:oleObj>
                </mc:Choice>
                <mc:Fallback>
                  <p:oleObj name="Equation" r:id="rId3" imgW="2419107" imgH="1200084" progId="Equation.DSMT4">
                    <p:embed/>
                    <p:pic>
                      <p:nvPicPr>
                        <p:cNvPr id="12083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245"/>
                          <a:ext cx="3819" cy="1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49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45" name="Text Box 9"/>
          <p:cNvSpPr txBox="1">
            <a:spLocks noChangeArrowheads="1"/>
          </p:cNvSpPr>
          <p:nvPr/>
        </p:nvSpPr>
        <p:spPr bwMode="auto">
          <a:xfrm>
            <a:off x="1855788" y="944563"/>
            <a:ext cx="8513762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、设随机变量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在区间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[0,1]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上服从均匀分布，现对其进行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次独立观察，求至少有一次观察值大于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2/3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的概率。</a:t>
            </a:r>
          </a:p>
        </p:txBody>
      </p:sp>
    </p:spTree>
    <p:extLst>
      <p:ext uri="{BB962C8B-B14F-4D97-AF65-F5344CB8AC3E}">
        <p14:creationId xmlns:p14="http://schemas.microsoft.com/office/powerpoint/2010/main" val="1911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0E605CA-08AE-4048-86A8-805DB6F8D75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1878013" y="542925"/>
            <a:ext cx="42211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7D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b="1">
                <a:solidFill>
                  <a:srgbClr val="00007D"/>
                </a:solidFill>
                <a:latin typeface="宋体" panose="02010600030101010101" pitchFamily="2" charset="-122"/>
              </a:rPr>
              <a:t>、指数分布</a:t>
            </a:r>
          </a:p>
        </p:txBody>
      </p:sp>
      <p:grpSp>
        <p:nvGrpSpPr>
          <p:cNvPr id="1244163" name="Group 3"/>
          <p:cNvGrpSpPr>
            <a:grpSpLocks/>
          </p:cNvGrpSpPr>
          <p:nvPr/>
        </p:nvGrpSpPr>
        <p:grpSpPr bwMode="auto">
          <a:xfrm>
            <a:off x="1995488" y="1485900"/>
            <a:ext cx="8177212" cy="1271588"/>
            <a:chOff x="442" y="2680"/>
            <a:chExt cx="5151" cy="801"/>
          </a:xfrm>
        </p:grpSpPr>
        <p:sp>
          <p:nvSpPr>
            <p:cNvPr id="122890" name="Text Box 4"/>
            <p:cNvSpPr txBox="1">
              <a:spLocks noChangeArrowheads="1"/>
            </p:cNvSpPr>
            <p:nvPr/>
          </p:nvSpPr>
          <p:spPr bwMode="auto">
            <a:xfrm>
              <a:off x="442" y="2869"/>
              <a:ext cx="410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具有密度：</a:t>
              </a:r>
            </a:p>
          </p:txBody>
        </p:sp>
        <p:graphicFrame>
          <p:nvGraphicFramePr>
            <p:cNvPr id="122891" name="Object 5"/>
            <p:cNvGraphicFramePr>
              <a:graphicFrameLocks noChangeAspect="1"/>
            </p:cNvGraphicFramePr>
            <p:nvPr/>
          </p:nvGraphicFramePr>
          <p:xfrm>
            <a:off x="3175" y="2680"/>
            <a:ext cx="2418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3" imgW="1400245" imgH="466476" progId="Equation.DSMT4">
                    <p:embed/>
                  </p:oleObj>
                </mc:Choice>
                <mc:Fallback>
                  <p:oleObj name="Equation" r:id="rId3" imgW="1400245" imgH="466476" progId="Equation.DSMT4">
                    <p:embed/>
                    <p:pic>
                      <p:nvPicPr>
                        <p:cNvPr id="12289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2680"/>
                          <a:ext cx="2418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4166" name="Group 6"/>
          <p:cNvGrpSpPr>
            <a:grpSpLocks/>
          </p:cNvGrpSpPr>
          <p:nvPr/>
        </p:nvGrpSpPr>
        <p:grpSpPr bwMode="auto">
          <a:xfrm>
            <a:off x="2046288" y="3262313"/>
            <a:ext cx="8120062" cy="2054224"/>
            <a:chOff x="428" y="434"/>
            <a:chExt cx="5115" cy="1294"/>
          </a:xfrm>
        </p:grpSpPr>
        <p:sp>
          <p:nvSpPr>
            <p:cNvPr id="122886" name="Text Box 7"/>
            <p:cNvSpPr txBox="1">
              <a:spLocks noChangeArrowheads="1"/>
            </p:cNvSpPr>
            <p:nvPr/>
          </p:nvSpPr>
          <p:spPr bwMode="auto">
            <a:xfrm>
              <a:off x="428" y="434"/>
              <a:ext cx="5115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      是常数，则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服从参数为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指数分布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。记为：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～           。 （指数分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布又常被称为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寿命分布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22887" name="Object 8"/>
            <p:cNvGraphicFramePr>
              <a:graphicFrameLocks noChangeAspect="1"/>
            </p:cNvGraphicFramePr>
            <p:nvPr/>
          </p:nvGraphicFramePr>
          <p:xfrm>
            <a:off x="1262" y="452"/>
            <a:ext cx="7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5" imgW="352317" imgH="161685" progId="Equation.3">
                    <p:embed/>
                  </p:oleObj>
                </mc:Choice>
                <mc:Fallback>
                  <p:oleObj name="Equation" r:id="rId5" imgW="352317" imgH="161685" progId="Equation.3">
                    <p:embed/>
                    <p:pic>
                      <p:nvPicPr>
                        <p:cNvPr id="12288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452"/>
                          <a:ext cx="7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8" name="Object 9"/>
            <p:cNvGraphicFramePr>
              <a:graphicFrameLocks noChangeAspect="1"/>
            </p:cNvGraphicFramePr>
            <p:nvPr/>
          </p:nvGraphicFramePr>
          <p:xfrm>
            <a:off x="2699" y="1020"/>
            <a:ext cx="6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7" imgW="114151" imgH="215619" progId="Equation.3">
                    <p:embed/>
                  </p:oleObj>
                </mc:Choice>
                <mc:Fallback>
                  <p:oleObj name="Equation" r:id="rId7" imgW="114151" imgH="215619" progId="Equation.3">
                    <p:embed/>
                    <p:pic>
                      <p:nvPicPr>
                        <p:cNvPr id="12288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020"/>
                          <a:ext cx="6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9" name="Object 10"/>
            <p:cNvGraphicFramePr>
              <a:graphicFrameLocks noChangeAspect="1"/>
            </p:cNvGraphicFramePr>
            <p:nvPr/>
          </p:nvGraphicFramePr>
          <p:xfrm>
            <a:off x="3281" y="900"/>
            <a:ext cx="64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9" imgW="295184" imgH="180766" progId="Equation.3">
                    <p:embed/>
                  </p:oleObj>
                </mc:Choice>
                <mc:Fallback>
                  <p:oleObj name="Equation" r:id="rId9" imgW="295184" imgH="180766" progId="Equation.3">
                    <p:embed/>
                    <p:pic>
                      <p:nvPicPr>
                        <p:cNvPr id="12288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900"/>
                          <a:ext cx="643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1"/>
          <p:cNvGrpSpPr>
            <a:grpSpLocks/>
          </p:cNvGrpSpPr>
          <p:nvPr/>
        </p:nvGrpSpPr>
        <p:grpSpPr bwMode="auto">
          <a:xfrm>
            <a:off x="1127069" y="634799"/>
            <a:ext cx="6684963" cy="1393825"/>
            <a:chOff x="411" y="2034"/>
            <a:chExt cx="4211" cy="878"/>
          </a:xfrm>
        </p:grpSpPr>
        <p:sp>
          <p:nvSpPr>
            <p:cNvPr id="123908" name="Text Box 12"/>
            <p:cNvSpPr txBox="1">
              <a:spLocks noChangeArrowheads="1"/>
            </p:cNvSpPr>
            <p:nvPr/>
          </p:nvSpPr>
          <p:spPr bwMode="auto">
            <a:xfrm>
              <a:off x="411" y="2245"/>
              <a:ext cx="177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分布函数：</a:t>
              </a:r>
            </a:p>
          </p:txBody>
        </p:sp>
        <p:graphicFrame>
          <p:nvGraphicFramePr>
            <p:cNvPr id="123909" name="Object 13"/>
            <p:cNvGraphicFramePr>
              <a:graphicFrameLocks noChangeAspect="1"/>
            </p:cNvGraphicFramePr>
            <p:nvPr/>
          </p:nvGraphicFramePr>
          <p:xfrm>
            <a:off x="1618" y="2034"/>
            <a:ext cx="3004" cy="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3" imgW="1504988" imgH="438357" progId="Equation.3">
                    <p:embed/>
                  </p:oleObj>
                </mc:Choice>
                <mc:Fallback>
                  <p:oleObj name="Equation" r:id="rId3" imgW="1504988" imgH="438357" progId="Equation.3">
                    <p:embed/>
                    <p:pic>
                      <p:nvPicPr>
                        <p:cNvPr id="12390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2034"/>
                          <a:ext cx="3004" cy="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2" y="2116975"/>
            <a:ext cx="10168001" cy="45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492825" y="890993"/>
            <a:ext cx="72453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指数分布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有一个特性：无记忆性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492826" y="1857089"/>
            <a:ext cx="7851775" cy="1058863"/>
            <a:chOff x="438" y="2859"/>
            <a:chExt cx="4946" cy="667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88" y="2963"/>
              <a:ext cx="54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即：</a:t>
              </a:r>
              <a:endPara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373" y="2955"/>
            <a:ext cx="334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公式" r:id="rId3" imgW="1895393" imgH="238008" progId="Equation.3">
                    <p:embed/>
                  </p:oleObj>
                </mc:Choice>
                <mc:Fallback>
                  <p:oleObj name="公式" r:id="rId3" imgW="1895393" imgH="238008" progId="Equation.3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955"/>
                          <a:ext cx="334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38" y="2859"/>
              <a:ext cx="4946" cy="66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467426" y="3851312"/>
            <a:ext cx="8323263" cy="136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其实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，不仅是指数分布有这样的性质，其它一些分布也同样具有这样的性质。</a:t>
            </a:r>
          </a:p>
        </p:txBody>
      </p:sp>
    </p:spTree>
    <p:extLst>
      <p:ext uri="{BB962C8B-B14F-4D97-AF65-F5344CB8AC3E}">
        <p14:creationId xmlns:p14="http://schemas.microsoft.com/office/powerpoint/2010/main" val="14544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2AF3E80-27E4-42D9-A191-87532A57A6F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090738" y="1114425"/>
            <a:ext cx="825341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、某种电器元件的使用寿命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服从参数为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l-GR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1/2000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的指数分布（单位：小时）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）任取一个元件，求能正常使用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2000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小时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以上的概率。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）求其正常使用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1000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小时后还能使用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2000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小时的概率。</a:t>
            </a:r>
          </a:p>
        </p:txBody>
      </p:sp>
    </p:spTree>
    <p:extLst>
      <p:ext uri="{BB962C8B-B14F-4D97-AF65-F5344CB8AC3E}">
        <p14:creationId xmlns:p14="http://schemas.microsoft.com/office/powerpoint/2010/main" val="21542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786</Words>
  <Application>Microsoft Office PowerPoint</Application>
  <PresentationFormat>宽屏</PresentationFormat>
  <Paragraphs>109</Paragraphs>
  <Slides>27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等线 Light</vt:lpstr>
      <vt:lpstr>黑体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6</cp:revision>
  <dcterms:created xsi:type="dcterms:W3CDTF">2020-03-21T09:32:39Z</dcterms:created>
  <dcterms:modified xsi:type="dcterms:W3CDTF">2020-03-21T13:20:30Z</dcterms:modified>
</cp:coreProperties>
</file>