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7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78" r:id="rId11"/>
    <p:sldId id="279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80" r:id="rId24"/>
    <p:sldId id="281" r:id="rId25"/>
    <p:sldId id="285" r:id="rId26"/>
    <p:sldId id="286" r:id="rId27"/>
    <p:sldId id="287" r:id="rId28"/>
    <p:sldId id="284" r:id="rId29"/>
    <p:sldId id="277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01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8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40.emf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4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image" Target="../media/image58.emf"/><Relationship Id="rId4" Type="http://schemas.openxmlformats.org/officeDocument/2006/relationships/image" Target="../media/image61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4" Type="http://schemas.openxmlformats.org/officeDocument/2006/relationships/image" Target="../media/image2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1944-589F-4C5A-B6A8-254BA067CFA5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560EE-1BE2-4E3B-88F5-C5B76A2561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097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1944-589F-4C5A-B6A8-254BA067CFA5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560EE-1BE2-4E3B-88F5-C5B76A2561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00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1944-589F-4C5A-B6A8-254BA067CFA5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560EE-1BE2-4E3B-88F5-C5B76A2561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259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3619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3619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6A1E176-41AD-4E63-9FE9-A1840E1A2E0D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42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452C87-7DD6-4140-886A-2C04C06F5692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639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27EEB7-0F18-4CE2-99F3-48862F7BDF60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489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0FE3D9-5AB1-47C7-80DF-E44B69317F89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301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35FA27-9ABB-4E9D-9117-84E06D07ECA8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74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B582CD-9F5B-474D-8D00-B85A0D54551A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8073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E802AC-0E9B-4122-9A3A-EEE05F8FBC15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8193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20CB27-F4D8-449F-BAE5-4414B8116A6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60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1944-589F-4C5A-B6A8-254BA067CFA5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560EE-1BE2-4E3B-88F5-C5B76A2561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7685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2405422-9A01-4090-9A8E-038B52CCAE1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0453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3DCAFDE-2771-4A67-A60C-7CBB7E5BD6ED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767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48CF5E-9686-4FC3-A50D-4F8B472A6DC1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3214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C07171-1C03-4EB3-9E81-8524BEE7E52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1149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492DCF-A7D7-49F2-A8AD-06D5D2B60444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700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35BD79-EFA6-41DA-A997-F43DF4297D1E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3238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457200"/>
            <a:ext cx="10972800" cy="5410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E42936-5975-45B6-87A4-F00CFD0E24D3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5644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06FEE0-CBC2-4C9A-BD6D-13CBA83EF318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2477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3619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3619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6A1E176-41AD-4E63-9FE9-A1840E1A2E0D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2223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452C87-7DD6-4140-886A-2C04C06F5692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368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1944-589F-4C5A-B6A8-254BA067CFA5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560EE-1BE2-4E3B-88F5-C5B76A2561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9096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27EEB7-0F18-4CE2-99F3-48862F7BDF60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1219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0FE3D9-5AB1-47C7-80DF-E44B69317F89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4974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35FA27-9ABB-4E9D-9117-84E06D07ECA8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9384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B582CD-9F5B-474D-8D00-B85A0D54551A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6862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E802AC-0E9B-4122-9A3A-EEE05F8FBC15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6994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20CB27-F4D8-449F-BAE5-4414B8116A6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68503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2405422-9A01-4090-9A8E-038B52CCAE1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9799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3DCAFDE-2771-4A67-A60C-7CBB7E5BD6ED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1482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48CF5E-9686-4FC3-A50D-4F8B472A6DC1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4871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C07171-1C03-4EB3-9E81-8524BEE7E52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349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1944-589F-4C5A-B6A8-254BA067CFA5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560EE-1BE2-4E3B-88F5-C5B76A2561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40562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492DCF-A7D7-49F2-A8AD-06D5D2B60444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3591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35BD79-EFA6-41DA-A997-F43DF4297D1E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2299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457200"/>
            <a:ext cx="10972800" cy="5410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E42936-5975-45B6-87A4-F00CFD0E24D3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5582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06FEE0-CBC2-4C9A-BD6D-13CBA83EF318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633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1944-589F-4C5A-B6A8-254BA067CFA5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560EE-1BE2-4E3B-88F5-C5B76A2561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538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1944-589F-4C5A-B6A8-254BA067CFA5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560EE-1BE2-4E3B-88F5-C5B76A2561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471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1944-589F-4C5A-B6A8-254BA067CFA5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560EE-1BE2-4E3B-88F5-C5B76A2561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921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1944-589F-4C5A-B6A8-254BA067CFA5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560EE-1BE2-4E3B-88F5-C5B76A2561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15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1944-589F-4C5A-B6A8-254BA067CFA5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560EE-1BE2-4E3B-88F5-C5B76A2561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079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91944-589F-4C5A-B6A8-254BA067CFA5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560EE-1BE2-4E3B-88F5-C5B76A2561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753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8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3608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299774-3827-4747-A3F8-4E7A2AC7A353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609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7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8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3608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299774-3827-4747-A3F8-4E7A2AC7A353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609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2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9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3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9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6.e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8.emf"/><Relationship Id="rId4" Type="http://schemas.openxmlformats.org/officeDocument/2006/relationships/image" Target="../media/image35.emf"/><Relationship Id="rId9" Type="http://schemas.openxmlformats.org/officeDocument/2006/relationships/oleObject" Target="../embeddings/oleObject37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4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1.e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43.emf"/><Relationship Id="rId4" Type="http://schemas.openxmlformats.org/officeDocument/2006/relationships/image" Target="../media/image40.emf"/><Relationship Id="rId9" Type="http://schemas.openxmlformats.org/officeDocument/2006/relationships/oleObject" Target="../embeddings/oleObject4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45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7.e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6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0.e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49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52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4.e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5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7.e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56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9.emf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61.emf"/><Relationship Id="rId4" Type="http://schemas.openxmlformats.org/officeDocument/2006/relationships/image" Target="../media/image58.emf"/><Relationship Id="rId9" Type="http://schemas.openxmlformats.org/officeDocument/2006/relationships/oleObject" Target="../embeddings/oleObject60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7.emf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e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6.e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1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1.emf"/><Relationship Id="rId4" Type="http://schemas.openxmlformats.org/officeDocument/2006/relationships/image" Target="../media/image18.emf"/><Relationship Id="rId9" Type="http://schemas.openxmlformats.org/officeDocument/2006/relationships/oleObject" Target="../embeddings/oleObject2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958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14D3E395-497E-4BA3-A2D2-B3A66A3A06CB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10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278978" name="Text Box 2"/>
          <p:cNvSpPr txBox="1">
            <a:spLocks noChangeArrowheads="1"/>
          </p:cNvSpPr>
          <p:nvPr/>
        </p:nvSpPr>
        <p:spPr bwMode="auto">
          <a:xfrm>
            <a:off x="1931989" y="1206501"/>
            <a:ext cx="8301037" cy="2054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如果，二维随机变量（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）的一切可取值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为有限多对，或可列多对，则称（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）为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二维离散型随机变量。</a:t>
            </a:r>
          </a:p>
        </p:txBody>
      </p:sp>
      <p:grpSp>
        <p:nvGrpSpPr>
          <p:cNvPr id="1278979" name="Group 3"/>
          <p:cNvGrpSpPr>
            <a:grpSpLocks/>
          </p:cNvGrpSpPr>
          <p:nvPr/>
        </p:nvGrpSpPr>
        <p:grpSpPr bwMode="auto">
          <a:xfrm>
            <a:off x="1900238" y="3679825"/>
            <a:ext cx="8767762" cy="2179638"/>
            <a:chOff x="246" y="1961"/>
            <a:chExt cx="5523" cy="1387"/>
          </a:xfrm>
        </p:grpSpPr>
        <p:sp>
          <p:nvSpPr>
            <p:cNvPr id="166918" name="Text Box 4"/>
            <p:cNvSpPr txBox="1">
              <a:spLocks noChangeArrowheads="1"/>
            </p:cNvSpPr>
            <p:nvPr/>
          </p:nvSpPr>
          <p:spPr bwMode="auto">
            <a:xfrm>
              <a:off x="246" y="1961"/>
              <a:ext cx="5504" cy="1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定义</a:t>
              </a:r>
              <a:r>
                <a:rPr kumimoji="1" lang="en-US" altLang="zh-CN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3.3</a:t>
              </a:r>
              <a:r>
                <a:rPr kumimoji="1"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：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设二维离散型随机变量（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，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）所有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可能取得值为（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，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j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），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，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j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＝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zh-CN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，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zh-CN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，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…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，则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称：</a:t>
              </a:r>
            </a:p>
          </p:txBody>
        </p:sp>
        <p:graphicFrame>
          <p:nvGraphicFramePr>
            <p:cNvPr id="166919" name="Object 5"/>
            <p:cNvGraphicFramePr>
              <a:graphicFrameLocks noChangeAspect="1"/>
            </p:cNvGraphicFramePr>
            <p:nvPr/>
          </p:nvGraphicFramePr>
          <p:xfrm>
            <a:off x="920" y="2916"/>
            <a:ext cx="4849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6" name="Equation" r:id="rId3" imgW="2619571" imgH="218927" progId="Equation.DSMT4">
                    <p:embed/>
                  </p:oleObj>
                </mc:Choice>
                <mc:Fallback>
                  <p:oleObj name="Equation" r:id="rId3" imgW="2619571" imgH="218927" progId="Equation.DSMT4">
                    <p:embed/>
                    <p:pic>
                      <p:nvPicPr>
                        <p:cNvPr id="16691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0" y="2916"/>
                          <a:ext cx="4849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6917" name="Text Box 6"/>
          <p:cNvSpPr txBox="1">
            <a:spLocks noChangeArrowheads="1"/>
          </p:cNvSpPr>
          <p:nvPr/>
        </p:nvSpPr>
        <p:spPr bwMode="auto">
          <a:xfrm>
            <a:off x="2003425" y="355600"/>
            <a:ext cx="5359400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3.1.2 </a:t>
            </a:r>
            <a:r>
              <a:rPr kumimoji="1"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二维离散型随机变量</a:t>
            </a:r>
          </a:p>
        </p:txBody>
      </p:sp>
    </p:spTree>
    <p:extLst>
      <p:ext uri="{BB962C8B-B14F-4D97-AF65-F5344CB8AC3E}">
        <p14:creationId xmlns:p14="http://schemas.microsoft.com/office/powerpoint/2010/main" val="52905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897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2C2D03ED-ABDC-4E4F-A64E-28F978AC56D4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11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67939" name="Text Box 2"/>
          <p:cNvSpPr txBox="1">
            <a:spLocks noChangeArrowheads="1"/>
          </p:cNvSpPr>
          <p:nvPr/>
        </p:nvSpPr>
        <p:spPr bwMode="auto">
          <a:xfrm>
            <a:off x="2016125" y="601663"/>
            <a:ext cx="8299450" cy="1315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为（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）的</a:t>
            </a:r>
            <a:r>
              <a:rPr kumimoji="1"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联合分布律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，或称为（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的</a:t>
            </a:r>
            <a:r>
              <a:rPr kumimoji="1"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分布律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1280003" name="Text Box 3"/>
          <p:cNvSpPr txBox="1">
            <a:spLocks noChangeArrowheads="1"/>
          </p:cNvSpPr>
          <p:nvPr/>
        </p:nvSpPr>
        <p:spPr bwMode="auto">
          <a:xfrm>
            <a:off x="2014538" y="2103438"/>
            <a:ext cx="8653462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）的分布律也可以用如下的表格表示：</a:t>
            </a:r>
          </a:p>
        </p:txBody>
      </p:sp>
      <p:grpSp>
        <p:nvGrpSpPr>
          <p:cNvPr id="1280004" name="Group 4"/>
          <p:cNvGrpSpPr>
            <a:grpSpLocks/>
          </p:cNvGrpSpPr>
          <p:nvPr/>
        </p:nvGrpSpPr>
        <p:grpSpPr bwMode="auto">
          <a:xfrm>
            <a:off x="2955925" y="2874964"/>
            <a:ext cx="5316538" cy="3983037"/>
            <a:chOff x="902" y="1811"/>
            <a:chExt cx="3349" cy="2509"/>
          </a:xfrm>
        </p:grpSpPr>
        <p:graphicFrame>
          <p:nvGraphicFramePr>
            <p:cNvPr id="167942" name="Object 5"/>
            <p:cNvGraphicFramePr>
              <a:graphicFrameLocks noChangeAspect="1"/>
            </p:cNvGraphicFramePr>
            <p:nvPr/>
          </p:nvGraphicFramePr>
          <p:xfrm>
            <a:off x="1483" y="1967"/>
            <a:ext cx="2574" cy="16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2" name="Equation" r:id="rId3" imgW="1457378" imgH="1123761" progId="Equation.DSMT4">
                    <p:embed/>
                  </p:oleObj>
                </mc:Choice>
                <mc:Fallback>
                  <p:oleObj name="Equation" r:id="rId3" imgW="1457378" imgH="1123761" progId="Equation.DSMT4">
                    <p:embed/>
                    <p:pic>
                      <p:nvPicPr>
                        <p:cNvPr id="167942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3" y="1967"/>
                          <a:ext cx="2574" cy="16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7943" name="Object 6"/>
            <p:cNvGraphicFramePr>
              <a:graphicFrameLocks noChangeAspect="1"/>
            </p:cNvGraphicFramePr>
            <p:nvPr/>
          </p:nvGraphicFramePr>
          <p:xfrm>
            <a:off x="1744" y="3640"/>
            <a:ext cx="218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3" name="Equation" r:id="rId5" imgW="1038407" imgH="199847" progId="Equation.DSMT4">
                    <p:embed/>
                  </p:oleObj>
                </mc:Choice>
                <mc:Fallback>
                  <p:oleObj name="Equation" r:id="rId5" imgW="1038407" imgH="199847" progId="Equation.DSMT4">
                    <p:embed/>
                    <p:pic>
                      <p:nvPicPr>
                        <p:cNvPr id="167943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4" y="3640"/>
                          <a:ext cx="2180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7944" name="Object 7"/>
            <p:cNvGraphicFramePr>
              <a:graphicFrameLocks noChangeAspect="1"/>
            </p:cNvGraphicFramePr>
            <p:nvPr/>
          </p:nvGraphicFramePr>
          <p:xfrm>
            <a:off x="1036" y="2281"/>
            <a:ext cx="321" cy="20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4" name="Equation" r:id="rId7" imgW="161875" imgH="1324109" progId="Equation.DSMT4">
                    <p:embed/>
                  </p:oleObj>
                </mc:Choice>
                <mc:Fallback>
                  <p:oleObj name="Equation" r:id="rId7" imgW="161875" imgH="1324109" progId="Equation.DSMT4">
                    <p:embed/>
                    <p:pic>
                      <p:nvPicPr>
                        <p:cNvPr id="167944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6" y="2281"/>
                          <a:ext cx="321" cy="20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7945" name="Line 8"/>
            <p:cNvSpPr>
              <a:spLocks noChangeShapeType="1"/>
            </p:cNvSpPr>
            <p:nvPr/>
          </p:nvSpPr>
          <p:spPr bwMode="auto">
            <a:xfrm>
              <a:off x="972" y="2281"/>
              <a:ext cx="327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7946" name="Line 9"/>
            <p:cNvSpPr>
              <a:spLocks noChangeShapeType="1"/>
            </p:cNvSpPr>
            <p:nvPr/>
          </p:nvSpPr>
          <p:spPr bwMode="auto">
            <a:xfrm>
              <a:off x="1518" y="1967"/>
              <a:ext cx="0" cy="19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7947" name="Line 10"/>
            <p:cNvSpPr>
              <a:spLocks noChangeShapeType="1"/>
            </p:cNvSpPr>
            <p:nvPr/>
          </p:nvSpPr>
          <p:spPr bwMode="auto">
            <a:xfrm flipH="1" flipV="1">
              <a:off x="1022" y="1967"/>
              <a:ext cx="496" cy="3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7948" name="Text Box 11"/>
            <p:cNvSpPr txBox="1">
              <a:spLocks noChangeArrowheads="1"/>
            </p:cNvSpPr>
            <p:nvPr/>
          </p:nvSpPr>
          <p:spPr bwMode="auto">
            <a:xfrm>
              <a:off x="1146" y="1811"/>
              <a:ext cx="372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67949" name="Text Box 12"/>
            <p:cNvSpPr txBox="1">
              <a:spLocks noChangeArrowheads="1"/>
            </p:cNvSpPr>
            <p:nvPr/>
          </p:nvSpPr>
          <p:spPr bwMode="auto">
            <a:xfrm>
              <a:off x="902" y="2020"/>
              <a:ext cx="433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10038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0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5A9260D7-BED2-45EF-8B63-E11565E22DF7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12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68963" name="Text Box 2"/>
          <p:cNvSpPr txBox="1">
            <a:spLocks noChangeArrowheads="1"/>
          </p:cNvSpPr>
          <p:nvPr/>
        </p:nvSpPr>
        <p:spPr bwMode="auto">
          <a:xfrm>
            <a:off x="1863726" y="741363"/>
            <a:ext cx="8416925" cy="349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（二维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0-1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分布）设一个袋中有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个黑球，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个白球，</a:t>
            </a:r>
            <a:r>
              <a:rPr kumimoji="1"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从中取出</a:t>
            </a:r>
            <a:r>
              <a:rPr kumimoji="1"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个球，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表示第一次取出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的白球个数，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表示第二次取出的白球个数，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分别求出（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）有放回抽取，（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）不放回抽取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时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）的联合分布律。</a:t>
            </a:r>
          </a:p>
        </p:txBody>
      </p:sp>
    </p:spTree>
    <p:extLst>
      <p:ext uri="{BB962C8B-B14F-4D97-AF65-F5344CB8AC3E}">
        <p14:creationId xmlns:p14="http://schemas.microsoft.com/office/powerpoint/2010/main" val="22470469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CCFCC0A7-A042-46DF-942B-B98090A1B7D1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13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69987" name="Text Box 2"/>
          <p:cNvSpPr txBox="1">
            <a:spLocks noChangeArrowheads="1"/>
          </p:cNvSpPr>
          <p:nvPr/>
        </p:nvSpPr>
        <p:spPr bwMode="auto">
          <a:xfrm>
            <a:off x="1984375" y="866775"/>
            <a:ext cx="5607050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解：直接用表格表示为：</a:t>
            </a:r>
          </a:p>
        </p:txBody>
      </p:sp>
      <p:graphicFrame>
        <p:nvGraphicFramePr>
          <p:cNvPr id="169988" name="Object 5"/>
          <p:cNvGraphicFramePr>
            <a:graphicFrameLocks noChangeAspect="1"/>
          </p:cNvGraphicFramePr>
          <p:nvPr/>
        </p:nvGraphicFramePr>
        <p:xfrm>
          <a:off x="3257551" y="2071689"/>
          <a:ext cx="2138363" cy="240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Equation" r:id="rId3" imgW="742721" imgH="904833" progId="Equation.3">
                  <p:embed/>
                </p:oleObj>
              </mc:Choice>
              <mc:Fallback>
                <p:oleObj name="Equation" r:id="rId3" imgW="742721" imgH="904833" progId="Equation.3">
                  <p:embed/>
                  <p:pic>
                    <p:nvPicPr>
                      <p:cNvPr id="16998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551" y="2071689"/>
                        <a:ext cx="2138363" cy="240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989" name="Text Box 6"/>
          <p:cNvSpPr txBox="1">
            <a:spLocks noChangeArrowheads="1"/>
          </p:cNvSpPr>
          <p:nvPr/>
        </p:nvSpPr>
        <p:spPr bwMode="auto">
          <a:xfrm>
            <a:off x="1722439" y="2903538"/>
            <a:ext cx="1728787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169990" name="Line 7"/>
          <p:cNvSpPr>
            <a:spLocks noChangeShapeType="1"/>
          </p:cNvSpPr>
          <p:nvPr/>
        </p:nvSpPr>
        <p:spPr bwMode="auto">
          <a:xfrm>
            <a:off x="3173414" y="2566988"/>
            <a:ext cx="2517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9991" name="Line 8"/>
          <p:cNvSpPr>
            <a:spLocks noChangeShapeType="1"/>
          </p:cNvSpPr>
          <p:nvPr/>
        </p:nvSpPr>
        <p:spPr bwMode="auto">
          <a:xfrm flipH="1" flipV="1">
            <a:off x="3171825" y="1979613"/>
            <a:ext cx="649288" cy="582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9992" name="Line 10"/>
          <p:cNvSpPr>
            <a:spLocks noChangeShapeType="1"/>
          </p:cNvSpPr>
          <p:nvPr/>
        </p:nvSpPr>
        <p:spPr bwMode="auto">
          <a:xfrm>
            <a:off x="3814764" y="1979613"/>
            <a:ext cx="15875" cy="2703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9993" name="Text Box 11"/>
          <p:cNvSpPr txBox="1">
            <a:spLocks noChangeArrowheads="1"/>
          </p:cNvSpPr>
          <p:nvPr/>
        </p:nvSpPr>
        <p:spPr bwMode="auto">
          <a:xfrm>
            <a:off x="3421063" y="1979613"/>
            <a:ext cx="658812" cy="361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sz="1800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169994" name="Text Box 12"/>
          <p:cNvSpPr txBox="1">
            <a:spLocks noChangeArrowheads="1"/>
          </p:cNvSpPr>
          <p:nvPr/>
        </p:nvSpPr>
        <p:spPr bwMode="auto">
          <a:xfrm>
            <a:off x="3173413" y="2163763"/>
            <a:ext cx="412750" cy="361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sz="18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</a:p>
        </p:txBody>
      </p:sp>
      <p:graphicFrame>
        <p:nvGraphicFramePr>
          <p:cNvPr id="169995" name="Object 14"/>
          <p:cNvGraphicFramePr>
            <a:graphicFrameLocks noChangeAspect="1"/>
          </p:cNvGraphicFramePr>
          <p:nvPr/>
        </p:nvGraphicFramePr>
        <p:xfrm>
          <a:off x="7754938" y="2133600"/>
          <a:ext cx="2138362" cy="240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Equation" r:id="rId5" imgW="742721" imgH="904833" progId="Equation.3">
                  <p:embed/>
                </p:oleObj>
              </mc:Choice>
              <mc:Fallback>
                <p:oleObj name="Equation" r:id="rId5" imgW="742721" imgH="904833" progId="Equation.3">
                  <p:embed/>
                  <p:pic>
                    <p:nvPicPr>
                      <p:cNvPr id="16999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4938" y="2133600"/>
                        <a:ext cx="2138362" cy="2401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996" name="Text Box 15"/>
          <p:cNvSpPr txBox="1">
            <a:spLocks noChangeArrowheads="1"/>
          </p:cNvSpPr>
          <p:nvPr/>
        </p:nvSpPr>
        <p:spPr bwMode="auto">
          <a:xfrm>
            <a:off x="6292850" y="2990850"/>
            <a:ext cx="1531938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169997" name="Line 16"/>
          <p:cNvSpPr>
            <a:spLocks noChangeShapeType="1"/>
          </p:cNvSpPr>
          <p:nvPr/>
        </p:nvSpPr>
        <p:spPr bwMode="auto">
          <a:xfrm>
            <a:off x="7656513" y="2635250"/>
            <a:ext cx="230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9998" name="Line 17"/>
          <p:cNvSpPr>
            <a:spLocks noChangeShapeType="1"/>
          </p:cNvSpPr>
          <p:nvPr/>
        </p:nvSpPr>
        <p:spPr bwMode="auto">
          <a:xfrm flipH="1" flipV="1">
            <a:off x="7685088" y="2051051"/>
            <a:ext cx="596900" cy="563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9999" name="Line 19"/>
          <p:cNvSpPr>
            <a:spLocks noChangeShapeType="1"/>
          </p:cNvSpPr>
          <p:nvPr/>
        </p:nvSpPr>
        <p:spPr bwMode="auto">
          <a:xfrm>
            <a:off x="8312150" y="2027238"/>
            <a:ext cx="0" cy="249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0000" name="Text Box 20"/>
          <p:cNvSpPr txBox="1">
            <a:spLocks noChangeArrowheads="1"/>
          </p:cNvSpPr>
          <p:nvPr/>
        </p:nvSpPr>
        <p:spPr bwMode="auto">
          <a:xfrm>
            <a:off x="7902576" y="2009775"/>
            <a:ext cx="658813" cy="361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sz="1800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170001" name="Text Box 21"/>
          <p:cNvSpPr txBox="1">
            <a:spLocks noChangeArrowheads="1"/>
          </p:cNvSpPr>
          <p:nvPr/>
        </p:nvSpPr>
        <p:spPr bwMode="auto">
          <a:xfrm>
            <a:off x="7540625" y="2317750"/>
            <a:ext cx="412750" cy="361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sz="18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480657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80A16D78-85EC-4EF4-A111-285F425E5EEC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14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71011" name="Text Box 2"/>
          <p:cNvSpPr txBox="1">
            <a:spLocks noChangeArrowheads="1"/>
          </p:cNvSpPr>
          <p:nvPr/>
        </p:nvSpPr>
        <p:spPr bwMode="auto">
          <a:xfrm>
            <a:off x="1884363" y="212726"/>
            <a:ext cx="8102600" cy="20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、抛一枚硬币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次，令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表示头两次出现正面的次数，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表示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次总共出现正面的次数，求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X,Y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的联合分布律。</a:t>
            </a:r>
          </a:p>
        </p:txBody>
      </p:sp>
      <p:graphicFrame>
        <p:nvGraphicFramePr>
          <p:cNvPr id="1283075" name="Object 3"/>
          <p:cNvGraphicFramePr>
            <a:graphicFrameLocks noChangeAspect="1"/>
          </p:cNvGraphicFramePr>
          <p:nvPr/>
        </p:nvGraphicFramePr>
        <p:xfrm>
          <a:off x="1884363" y="2195514"/>
          <a:ext cx="8102600" cy="412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Equation" r:id="rId3" imgW="2762402" imgH="1504875" progId="Equation.DSMT4">
                  <p:embed/>
                </p:oleObj>
              </mc:Choice>
              <mc:Fallback>
                <p:oleObj name="Equation" r:id="rId3" imgW="2762402" imgH="1504875" progId="Equation.DSMT4">
                  <p:embed/>
                  <p:pic>
                    <p:nvPicPr>
                      <p:cNvPr id="12830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4363" y="2195514"/>
                        <a:ext cx="8102600" cy="412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254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1C313F4F-6583-4D9E-8F76-6893CCE2EA77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15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72035" name="Text Box 2"/>
          <p:cNvSpPr txBox="1">
            <a:spLocks noChangeArrowheads="1"/>
          </p:cNvSpPr>
          <p:nvPr/>
        </p:nvSpPr>
        <p:spPr bwMode="auto">
          <a:xfrm>
            <a:off x="1928813" y="349251"/>
            <a:ext cx="8255000" cy="20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、把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个球任意的放到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个盒子中，令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表示落在第一个盒子中球的个数，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落在第二个盒子中球的个数，求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X,Y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的联合分布律。</a:t>
            </a:r>
          </a:p>
        </p:txBody>
      </p:sp>
      <p:sp>
        <p:nvSpPr>
          <p:cNvPr id="1284099" name="Text Box 3"/>
          <p:cNvSpPr txBox="1">
            <a:spLocks noChangeArrowheads="1"/>
          </p:cNvSpPr>
          <p:nvPr/>
        </p:nvSpPr>
        <p:spPr bwMode="auto">
          <a:xfrm>
            <a:off x="1898650" y="2406650"/>
            <a:ext cx="8255000" cy="131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解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： （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X,Y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）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=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j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）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                   （ 其中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j=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0,1,</a:t>
            </a:r>
            <a:r>
              <a:rPr kumimoji="1" lang="en-US" altLang="zh-CN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…,5</a:t>
            </a:r>
            <a:r>
              <a:rPr kumimoji="1" lang="zh-CN" altLang="en-US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；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kumimoji="1" lang="en-US" altLang="zh-CN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+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j</a:t>
            </a:r>
            <a:r>
              <a:rPr kumimoji="1" lang="en-US" altLang="zh-CN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≤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5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）</a:t>
            </a:r>
            <a:endParaRPr kumimoji="1" lang="zh-CN" altLang="en-US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284100" name="Object 4"/>
          <p:cNvGraphicFramePr>
            <a:graphicFrameLocks noGrp="1" noChangeAspect="1"/>
          </p:cNvGraphicFramePr>
          <p:nvPr>
            <p:ph/>
          </p:nvPr>
        </p:nvGraphicFramePr>
        <p:xfrm>
          <a:off x="1912938" y="3792539"/>
          <a:ext cx="8183562" cy="224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quation" r:id="rId3" imgW="2905233" imgH="847591" progId="Equation.DSMT4">
                  <p:embed/>
                </p:oleObj>
              </mc:Choice>
              <mc:Fallback>
                <p:oleObj name="Equation" r:id="rId3" imgW="2905233" imgH="847591" progId="Equation.DSMT4">
                  <p:embed/>
                  <p:pic>
                    <p:nvPicPr>
                      <p:cNvPr id="128410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2938" y="3792539"/>
                        <a:ext cx="8183562" cy="224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4020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409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1A3525F2-7E34-46CB-B86B-68B6FCA28BC3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16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73059" name="Group 2"/>
          <p:cNvGrpSpPr>
            <a:grpSpLocks/>
          </p:cNvGrpSpPr>
          <p:nvPr/>
        </p:nvGrpSpPr>
        <p:grpSpPr bwMode="auto">
          <a:xfrm>
            <a:off x="2074864" y="688976"/>
            <a:ext cx="7456487" cy="1920875"/>
            <a:chOff x="354" y="216"/>
            <a:chExt cx="4697" cy="1210"/>
          </a:xfrm>
        </p:grpSpPr>
        <p:sp>
          <p:nvSpPr>
            <p:cNvPr id="173061" name="Text Box 3"/>
            <p:cNvSpPr txBox="1">
              <a:spLocks noChangeArrowheads="1"/>
            </p:cNvSpPr>
            <p:nvPr/>
          </p:nvSpPr>
          <p:spPr bwMode="auto">
            <a:xfrm>
              <a:off x="443" y="345"/>
              <a:ext cx="4608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分布律的性质：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（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）</a:t>
              </a:r>
            </a:p>
          </p:txBody>
        </p:sp>
        <p:graphicFrame>
          <p:nvGraphicFramePr>
            <p:cNvPr id="173062" name="Object 4"/>
            <p:cNvGraphicFramePr>
              <a:graphicFrameLocks noChangeAspect="1"/>
            </p:cNvGraphicFramePr>
            <p:nvPr/>
          </p:nvGraphicFramePr>
          <p:xfrm>
            <a:off x="2885" y="383"/>
            <a:ext cx="1639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8" name="Equation" r:id="rId3" imgW="971752" imgH="218927" progId="Equation.3">
                    <p:embed/>
                  </p:oleObj>
                </mc:Choice>
                <mc:Fallback>
                  <p:oleObj name="Equation" r:id="rId3" imgW="971752" imgH="218927" progId="Equation.3">
                    <p:embed/>
                    <p:pic>
                      <p:nvPicPr>
                        <p:cNvPr id="173062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5" y="383"/>
                          <a:ext cx="1639" cy="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3063" name="Text Box 5"/>
            <p:cNvSpPr txBox="1">
              <a:spLocks noChangeArrowheads="1"/>
            </p:cNvSpPr>
            <p:nvPr/>
          </p:nvSpPr>
          <p:spPr bwMode="auto">
            <a:xfrm>
              <a:off x="2256" y="875"/>
              <a:ext cx="1205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（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）</a:t>
              </a:r>
            </a:p>
          </p:txBody>
        </p:sp>
        <p:graphicFrame>
          <p:nvGraphicFramePr>
            <p:cNvPr id="173064" name="Object 6"/>
            <p:cNvGraphicFramePr>
              <a:graphicFrameLocks noChangeAspect="1"/>
            </p:cNvGraphicFramePr>
            <p:nvPr/>
          </p:nvGraphicFramePr>
          <p:xfrm>
            <a:off x="2932" y="850"/>
            <a:ext cx="1108" cy="4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9" name="Equation" r:id="rId5" imgW="752243" imgH="333412" progId="Equation.3">
                    <p:embed/>
                  </p:oleObj>
                </mc:Choice>
                <mc:Fallback>
                  <p:oleObj name="Equation" r:id="rId5" imgW="752243" imgH="333412" progId="Equation.3">
                    <p:embed/>
                    <p:pic>
                      <p:nvPicPr>
                        <p:cNvPr id="17306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2" y="850"/>
                          <a:ext cx="1108" cy="4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3065" name="Rectangle 7"/>
            <p:cNvSpPr>
              <a:spLocks noChangeArrowheads="1"/>
            </p:cNvSpPr>
            <p:nvPr/>
          </p:nvSpPr>
          <p:spPr bwMode="auto">
            <a:xfrm>
              <a:off x="354" y="216"/>
              <a:ext cx="4697" cy="1210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1285128" name="Object 8"/>
          <p:cNvGraphicFramePr>
            <a:graphicFrameLocks noGrp="1" noChangeAspect="1"/>
          </p:cNvGraphicFramePr>
          <p:nvPr>
            <p:ph/>
          </p:nvPr>
        </p:nvGraphicFramePr>
        <p:xfrm>
          <a:off x="2362200" y="3306764"/>
          <a:ext cx="6884988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name="Equation" r:id="rId7" imgW="2419107" imgH="619123" progId="Equation.DSMT4">
                  <p:embed/>
                </p:oleObj>
              </mc:Choice>
              <mc:Fallback>
                <p:oleObj name="Equation" r:id="rId7" imgW="2419107" imgH="619123" progId="Equation.DSMT4">
                  <p:embed/>
                  <p:pic>
                    <p:nvPicPr>
                      <p:cNvPr id="1285128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306764"/>
                        <a:ext cx="6884988" cy="172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12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灯片编号占位符 2"/>
          <p:cNvSpPr txBox="1">
            <a:spLocks noGrp="1"/>
          </p:cNvSpPr>
          <p:nvPr/>
        </p:nvSpPr>
        <p:spPr bwMode="auto">
          <a:xfrm>
            <a:off x="807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B9F0102A-68CF-4AA6-8B52-D49F1AE8E6AC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17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74083" name="Text Box 2"/>
          <p:cNvSpPr txBox="1">
            <a:spLocks noChangeArrowheads="1"/>
          </p:cNvSpPr>
          <p:nvPr/>
        </p:nvSpPr>
        <p:spPr bwMode="auto">
          <a:xfrm>
            <a:off x="2014538" y="574675"/>
            <a:ext cx="7567612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</a:rPr>
              <a:t>3.2.2</a:t>
            </a:r>
            <a:r>
              <a:rPr kumimoji="1" lang="en-US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边缘分布律</a:t>
            </a:r>
          </a:p>
        </p:txBody>
      </p:sp>
      <p:grpSp>
        <p:nvGrpSpPr>
          <p:cNvPr id="1293318" name="Group 6"/>
          <p:cNvGrpSpPr>
            <a:grpSpLocks/>
          </p:cNvGrpSpPr>
          <p:nvPr/>
        </p:nvGrpSpPr>
        <p:grpSpPr bwMode="auto">
          <a:xfrm>
            <a:off x="1889126" y="1366839"/>
            <a:ext cx="8639175" cy="1298575"/>
            <a:chOff x="230" y="861"/>
            <a:chExt cx="5442" cy="818"/>
          </a:xfrm>
        </p:grpSpPr>
        <p:sp>
          <p:nvSpPr>
            <p:cNvPr id="174086" name="Text Box 3"/>
            <p:cNvSpPr txBox="1">
              <a:spLocks noChangeArrowheads="1"/>
            </p:cNvSpPr>
            <p:nvPr/>
          </p:nvSpPr>
          <p:spPr bwMode="auto">
            <a:xfrm>
              <a:off x="230" y="861"/>
              <a:ext cx="5442" cy="7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定理：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设（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X,Y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）是二维离散型随机向量，其联合分布律为：</a:t>
              </a:r>
            </a:p>
          </p:txBody>
        </p:sp>
        <p:graphicFrame>
          <p:nvGraphicFramePr>
            <p:cNvPr id="174087" name="Object 4"/>
            <p:cNvGraphicFramePr>
              <a:graphicFrameLocks noChangeAspect="1"/>
            </p:cNvGraphicFramePr>
            <p:nvPr/>
          </p:nvGraphicFramePr>
          <p:xfrm>
            <a:off x="1711" y="1257"/>
            <a:ext cx="3933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6" name="Equation" r:id="rId3" imgW="2228665" imgH="218927" progId="Equation.DSMT4">
                    <p:embed/>
                  </p:oleObj>
                </mc:Choice>
                <mc:Fallback>
                  <p:oleObj name="Equation" r:id="rId3" imgW="2228665" imgH="218927" progId="Equation.DSMT4">
                    <p:embed/>
                    <p:pic>
                      <p:nvPicPr>
                        <p:cNvPr id="174087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1" y="1257"/>
                          <a:ext cx="3933" cy="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93317" name="Object 5"/>
          <p:cNvGraphicFramePr>
            <a:graphicFrameLocks noChangeAspect="1"/>
          </p:cNvGraphicFramePr>
          <p:nvPr/>
        </p:nvGraphicFramePr>
        <p:xfrm>
          <a:off x="1878014" y="2787651"/>
          <a:ext cx="8688387" cy="230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Equation" r:id="rId5" imgW="3371815" imgH="866671" progId="Equation.DSMT4">
                  <p:embed/>
                </p:oleObj>
              </mc:Choice>
              <mc:Fallback>
                <p:oleObj name="Equation" r:id="rId5" imgW="3371815" imgH="866671" progId="Equation.DSMT4">
                  <p:embed/>
                  <p:pic>
                    <p:nvPicPr>
                      <p:cNvPr id="12933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8014" y="2787651"/>
                        <a:ext cx="8688387" cy="230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02857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灯片编号占位符 2"/>
          <p:cNvSpPr txBox="1">
            <a:spLocks noGrp="1"/>
          </p:cNvSpPr>
          <p:nvPr/>
        </p:nvSpPr>
        <p:spPr bwMode="auto">
          <a:xfrm>
            <a:off x="807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5FC759E0-BDF0-405F-88FE-06C877DAF496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18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75107" name="Text Box 2"/>
          <p:cNvSpPr txBox="1">
            <a:spLocks noChangeArrowheads="1"/>
          </p:cNvSpPr>
          <p:nvPr/>
        </p:nvSpPr>
        <p:spPr bwMode="auto">
          <a:xfrm>
            <a:off x="1976439" y="477838"/>
            <a:ext cx="8256587" cy="1315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：在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3-1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中，分别求出（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）关于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和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的边缘分布。</a:t>
            </a:r>
          </a:p>
        </p:txBody>
      </p:sp>
      <p:sp>
        <p:nvSpPr>
          <p:cNvPr id="175108" name="Text Box 5"/>
          <p:cNvSpPr txBox="1">
            <a:spLocks noChangeArrowheads="1"/>
          </p:cNvSpPr>
          <p:nvPr/>
        </p:nvSpPr>
        <p:spPr bwMode="auto">
          <a:xfrm>
            <a:off x="3003551" y="2028825"/>
            <a:ext cx="6119813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有放回抽取时：</a:t>
            </a:r>
          </a:p>
        </p:txBody>
      </p:sp>
      <p:graphicFrame>
        <p:nvGraphicFramePr>
          <p:cNvPr id="175109" name="Object 6"/>
          <p:cNvGraphicFramePr>
            <a:graphicFrameLocks noChangeAspect="1"/>
          </p:cNvGraphicFramePr>
          <p:nvPr/>
        </p:nvGraphicFramePr>
        <p:xfrm>
          <a:off x="5527676" y="3084514"/>
          <a:ext cx="145891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8" name="公式" r:id="rId3" imgW="295184" imgH="199847" progId="Equation.3">
                  <p:embed/>
                </p:oleObj>
              </mc:Choice>
              <mc:Fallback>
                <p:oleObj name="公式" r:id="rId3" imgW="295184" imgH="199847" progId="Equation.3">
                  <p:embed/>
                  <p:pic>
                    <p:nvPicPr>
                      <p:cNvPr id="17510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7676" y="3084514"/>
                        <a:ext cx="1458913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10" name="Text Box 7"/>
          <p:cNvSpPr txBox="1">
            <a:spLocks noChangeArrowheads="1"/>
          </p:cNvSpPr>
          <p:nvPr/>
        </p:nvSpPr>
        <p:spPr bwMode="auto">
          <a:xfrm>
            <a:off x="2846388" y="4283075"/>
            <a:ext cx="1814512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175111" name="Line 8"/>
          <p:cNvSpPr>
            <a:spLocks noChangeShapeType="1"/>
          </p:cNvSpPr>
          <p:nvPr/>
        </p:nvSpPr>
        <p:spPr bwMode="auto">
          <a:xfrm flipH="1" flipV="1">
            <a:off x="4381501" y="2998789"/>
            <a:ext cx="803275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5112" name="Text Box 9"/>
          <p:cNvSpPr txBox="1">
            <a:spLocks noChangeArrowheads="1"/>
          </p:cNvSpPr>
          <p:nvPr/>
        </p:nvSpPr>
        <p:spPr bwMode="auto">
          <a:xfrm>
            <a:off x="4835526" y="3013076"/>
            <a:ext cx="563563" cy="453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175113" name="Text Box 10"/>
          <p:cNvSpPr txBox="1">
            <a:spLocks noChangeArrowheads="1"/>
          </p:cNvSpPr>
          <p:nvPr/>
        </p:nvSpPr>
        <p:spPr bwMode="auto">
          <a:xfrm>
            <a:off x="4381501" y="3221039"/>
            <a:ext cx="352425" cy="453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75114" name="Rectangle 11"/>
          <p:cNvSpPr>
            <a:spLocks noChangeArrowheads="1"/>
          </p:cNvSpPr>
          <p:nvPr/>
        </p:nvSpPr>
        <p:spPr bwMode="auto">
          <a:xfrm>
            <a:off x="4381500" y="2976564"/>
            <a:ext cx="3405188" cy="3455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75115" name="Line 12"/>
          <p:cNvSpPr>
            <a:spLocks noChangeShapeType="1"/>
          </p:cNvSpPr>
          <p:nvPr/>
        </p:nvSpPr>
        <p:spPr bwMode="auto">
          <a:xfrm>
            <a:off x="7091363" y="2962276"/>
            <a:ext cx="0" cy="3484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5116" name="Line 13"/>
          <p:cNvSpPr>
            <a:spLocks noChangeShapeType="1"/>
          </p:cNvSpPr>
          <p:nvPr/>
        </p:nvSpPr>
        <p:spPr bwMode="auto">
          <a:xfrm>
            <a:off x="5202238" y="2976564"/>
            <a:ext cx="0" cy="3413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5117" name="Line 14"/>
          <p:cNvSpPr>
            <a:spLocks noChangeShapeType="1"/>
          </p:cNvSpPr>
          <p:nvPr/>
        </p:nvSpPr>
        <p:spPr bwMode="auto">
          <a:xfrm flipV="1">
            <a:off x="4381500" y="5751514"/>
            <a:ext cx="3417888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5118" name="Line 15"/>
          <p:cNvSpPr>
            <a:spLocks noChangeShapeType="1"/>
          </p:cNvSpPr>
          <p:nvPr/>
        </p:nvSpPr>
        <p:spPr bwMode="auto">
          <a:xfrm>
            <a:off x="4381501" y="3692525"/>
            <a:ext cx="3376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16" name="Text Box 16"/>
          <p:cNvSpPr txBox="1">
            <a:spLocks noChangeArrowheads="1"/>
          </p:cNvSpPr>
          <p:nvPr/>
        </p:nvSpPr>
        <p:spPr bwMode="auto">
          <a:xfrm>
            <a:off x="4581526" y="5822950"/>
            <a:ext cx="5619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0" rIns="83485" bIns="0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800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·j</a:t>
            </a:r>
          </a:p>
        </p:txBody>
      </p:sp>
      <p:sp>
        <p:nvSpPr>
          <p:cNvPr id="307217" name="Text Box 17"/>
          <p:cNvSpPr txBox="1">
            <a:spLocks noChangeArrowheads="1"/>
          </p:cNvSpPr>
          <p:nvPr/>
        </p:nvSpPr>
        <p:spPr bwMode="auto">
          <a:xfrm>
            <a:off x="7205663" y="3070225"/>
            <a:ext cx="9842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0" rIns="83485" bIns="0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800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·</a:t>
            </a:r>
          </a:p>
        </p:txBody>
      </p:sp>
      <p:graphicFrame>
        <p:nvGraphicFramePr>
          <p:cNvPr id="307218" name="Object 18"/>
          <p:cNvGraphicFramePr>
            <a:graphicFrameLocks noChangeAspect="1"/>
          </p:cNvGraphicFramePr>
          <p:nvPr/>
        </p:nvGraphicFramePr>
        <p:xfrm>
          <a:off x="5340350" y="5815014"/>
          <a:ext cx="1576388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9" name="Equation" r:id="rId5" imgW="628457" imgH="285710" progId="Equation.3">
                  <p:embed/>
                </p:oleObj>
              </mc:Choice>
              <mc:Fallback>
                <p:oleObj name="Equation" r:id="rId5" imgW="628457" imgH="285710" progId="Equation.3">
                  <p:embed/>
                  <p:pic>
                    <p:nvPicPr>
                      <p:cNvPr id="30721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0350" y="5815014"/>
                        <a:ext cx="1576388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19" name="Object 19"/>
          <p:cNvGraphicFramePr>
            <a:graphicFrameLocks noChangeAspect="1"/>
          </p:cNvGraphicFramePr>
          <p:nvPr/>
        </p:nvGraphicFramePr>
        <p:xfrm>
          <a:off x="7251700" y="3805239"/>
          <a:ext cx="376238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0" name="Equation" r:id="rId7" imgW="133309" imgH="743148" progId="Equation.3">
                  <p:embed/>
                </p:oleObj>
              </mc:Choice>
              <mc:Fallback>
                <p:oleObj name="Equation" r:id="rId7" imgW="133309" imgH="743148" progId="Equation.3">
                  <p:embed/>
                  <p:pic>
                    <p:nvPicPr>
                      <p:cNvPr id="30721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805239"/>
                        <a:ext cx="376238" cy="182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23" name="Object 20"/>
          <p:cNvGraphicFramePr>
            <a:graphicFrameLocks noChangeAspect="1"/>
          </p:cNvGraphicFramePr>
          <p:nvPr/>
        </p:nvGraphicFramePr>
        <p:xfrm>
          <a:off x="5349876" y="3767139"/>
          <a:ext cx="1687513" cy="197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1" name="公式" r:id="rId9" imgW="523714" imgH="743148" progId="Equation.3">
                  <p:embed/>
                </p:oleObj>
              </mc:Choice>
              <mc:Fallback>
                <p:oleObj name="公式" r:id="rId9" imgW="523714" imgH="743148" progId="Equation.3">
                  <p:embed/>
                  <p:pic>
                    <p:nvPicPr>
                      <p:cNvPr id="175123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76" y="3767139"/>
                        <a:ext cx="1687513" cy="197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24" name="Object 21"/>
          <p:cNvGraphicFramePr>
            <a:graphicFrameLocks noChangeAspect="1"/>
          </p:cNvGraphicFramePr>
          <p:nvPr/>
        </p:nvGraphicFramePr>
        <p:xfrm>
          <a:off x="4684714" y="3990975"/>
          <a:ext cx="390525" cy="167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2" name="公式" r:id="rId11" imgW="104743" imgH="409736" progId="Equation.3">
                  <p:embed/>
                </p:oleObj>
              </mc:Choice>
              <mc:Fallback>
                <p:oleObj name="公式" r:id="rId11" imgW="104743" imgH="409736" progId="Equation.3">
                  <p:embed/>
                  <p:pic>
                    <p:nvPicPr>
                      <p:cNvPr id="175124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4" y="3990975"/>
                        <a:ext cx="390525" cy="167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17767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16" grpId="0"/>
      <p:bldP spid="3072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灯片编号占位符 2"/>
          <p:cNvSpPr txBox="1">
            <a:spLocks noGrp="1"/>
          </p:cNvSpPr>
          <p:nvPr/>
        </p:nvSpPr>
        <p:spPr bwMode="auto">
          <a:xfrm>
            <a:off x="807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B14B9F5B-02C7-4E46-B80F-975968113DA0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19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76131" name="Text Box 3"/>
          <p:cNvSpPr txBox="1">
            <a:spLocks noChangeArrowheads="1"/>
          </p:cNvSpPr>
          <p:nvPr/>
        </p:nvSpPr>
        <p:spPr bwMode="auto">
          <a:xfrm>
            <a:off x="2286001" y="754063"/>
            <a:ext cx="6107113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）不放回抽取时：</a:t>
            </a:r>
          </a:p>
        </p:txBody>
      </p:sp>
      <p:graphicFrame>
        <p:nvGraphicFramePr>
          <p:cNvPr id="176132" name="Object 4"/>
          <p:cNvGraphicFramePr>
            <a:graphicFrameLocks noChangeAspect="1"/>
          </p:cNvGraphicFramePr>
          <p:nvPr/>
        </p:nvGraphicFramePr>
        <p:xfrm>
          <a:off x="4805364" y="1760539"/>
          <a:ext cx="1455737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" name="公式" r:id="rId3" imgW="295184" imgH="199847" progId="Equation.3">
                  <p:embed/>
                </p:oleObj>
              </mc:Choice>
              <mc:Fallback>
                <p:oleObj name="公式" r:id="rId3" imgW="295184" imgH="199847" progId="Equation.3">
                  <p:embed/>
                  <p:pic>
                    <p:nvPicPr>
                      <p:cNvPr id="1761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5364" y="1760539"/>
                        <a:ext cx="1455737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3" name="Line 5"/>
          <p:cNvSpPr>
            <a:spLocks noChangeShapeType="1"/>
          </p:cNvSpPr>
          <p:nvPr/>
        </p:nvSpPr>
        <p:spPr bwMode="auto">
          <a:xfrm flipH="1" flipV="1">
            <a:off x="3660775" y="1677989"/>
            <a:ext cx="801688" cy="619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6134" name="Text Box 6"/>
          <p:cNvSpPr txBox="1">
            <a:spLocks noChangeArrowheads="1"/>
          </p:cNvSpPr>
          <p:nvPr/>
        </p:nvSpPr>
        <p:spPr bwMode="auto">
          <a:xfrm>
            <a:off x="4114801" y="1692276"/>
            <a:ext cx="561975" cy="453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176135" name="Text Box 7"/>
          <p:cNvSpPr txBox="1">
            <a:spLocks noChangeArrowheads="1"/>
          </p:cNvSpPr>
          <p:nvPr/>
        </p:nvSpPr>
        <p:spPr bwMode="auto">
          <a:xfrm>
            <a:off x="3660776" y="1890714"/>
            <a:ext cx="352425" cy="453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76136" name="Rectangle 8"/>
          <p:cNvSpPr>
            <a:spLocks noChangeArrowheads="1"/>
          </p:cNvSpPr>
          <p:nvPr/>
        </p:nvSpPr>
        <p:spPr bwMode="auto">
          <a:xfrm>
            <a:off x="3660775" y="1657351"/>
            <a:ext cx="3398838" cy="3292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76137" name="Line 9"/>
          <p:cNvSpPr>
            <a:spLocks noChangeShapeType="1"/>
          </p:cNvSpPr>
          <p:nvPr/>
        </p:nvSpPr>
        <p:spPr bwMode="auto">
          <a:xfrm>
            <a:off x="6365875" y="1643063"/>
            <a:ext cx="0" cy="332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6138" name="Line 10"/>
          <p:cNvSpPr>
            <a:spLocks noChangeShapeType="1"/>
          </p:cNvSpPr>
          <p:nvPr/>
        </p:nvSpPr>
        <p:spPr bwMode="auto">
          <a:xfrm>
            <a:off x="4479925" y="1657350"/>
            <a:ext cx="0" cy="3252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6139" name="Line 11"/>
          <p:cNvSpPr>
            <a:spLocks noChangeShapeType="1"/>
          </p:cNvSpPr>
          <p:nvPr/>
        </p:nvSpPr>
        <p:spPr bwMode="auto">
          <a:xfrm flipV="1">
            <a:off x="3660775" y="4302125"/>
            <a:ext cx="3411538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6140" name="Line 12"/>
          <p:cNvSpPr>
            <a:spLocks noChangeShapeType="1"/>
          </p:cNvSpPr>
          <p:nvPr/>
        </p:nvSpPr>
        <p:spPr bwMode="auto">
          <a:xfrm>
            <a:off x="3660776" y="2339975"/>
            <a:ext cx="3370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8238" name="Text Box 13"/>
          <p:cNvSpPr txBox="1">
            <a:spLocks noChangeArrowheads="1"/>
          </p:cNvSpPr>
          <p:nvPr/>
        </p:nvSpPr>
        <p:spPr bwMode="auto">
          <a:xfrm>
            <a:off x="3860800" y="4368800"/>
            <a:ext cx="56038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0" rIns="83485" bIns="0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800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·j</a:t>
            </a:r>
          </a:p>
        </p:txBody>
      </p:sp>
      <p:sp>
        <p:nvSpPr>
          <p:cNvPr id="308239" name="Text Box 14"/>
          <p:cNvSpPr txBox="1">
            <a:spLocks noChangeArrowheads="1"/>
          </p:cNvSpPr>
          <p:nvPr/>
        </p:nvSpPr>
        <p:spPr bwMode="auto">
          <a:xfrm>
            <a:off x="6480176" y="1746250"/>
            <a:ext cx="9810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0" rIns="83485" bIns="0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800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i·</a:t>
            </a:r>
          </a:p>
        </p:txBody>
      </p:sp>
      <p:graphicFrame>
        <p:nvGraphicFramePr>
          <p:cNvPr id="308240" name="Object 15"/>
          <p:cNvGraphicFramePr>
            <a:graphicFrameLocks noChangeAspect="1"/>
          </p:cNvGraphicFramePr>
          <p:nvPr/>
        </p:nvGraphicFramePr>
        <p:xfrm>
          <a:off x="4618038" y="4362450"/>
          <a:ext cx="1573212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3" name="Equation" r:id="rId5" imgW="628457" imgH="285710" progId="Equation.3">
                  <p:embed/>
                </p:oleObj>
              </mc:Choice>
              <mc:Fallback>
                <p:oleObj name="Equation" r:id="rId5" imgW="628457" imgH="285710" progId="Equation.3">
                  <p:embed/>
                  <p:pic>
                    <p:nvPicPr>
                      <p:cNvPr id="30824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8038" y="4362450"/>
                        <a:ext cx="1573212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41" name="Object 16"/>
          <p:cNvGraphicFramePr>
            <a:graphicFrameLocks noChangeAspect="1"/>
          </p:cNvGraphicFramePr>
          <p:nvPr/>
        </p:nvGraphicFramePr>
        <p:xfrm>
          <a:off x="6524625" y="2446338"/>
          <a:ext cx="376238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4" name="公式" r:id="rId7" imgW="133309" imgH="743148" progId="Equation.3">
                  <p:embed/>
                </p:oleObj>
              </mc:Choice>
              <mc:Fallback>
                <p:oleObj name="公式" r:id="rId7" imgW="133309" imgH="743148" progId="Equation.3">
                  <p:embed/>
                  <p:pic>
                    <p:nvPicPr>
                      <p:cNvPr id="308241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25" y="2446338"/>
                        <a:ext cx="376238" cy="173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45" name="Object 17"/>
          <p:cNvGraphicFramePr>
            <a:graphicFrameLocks noChangeAspect="1"/>
          </p:cNvGraphicFramePr>
          <p:nvPr/>
        </p:nvGraphicFramePr>
        <p:xfrm>
          <a:off x="4627564" y="2409826"/>
          <a:ext cx="1684337" cy="187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5" name="公式" r:id="rId9" imgW="523714" imgH="743148" progId="Equation.3">
                  <p:embed/>
                </p:oleObj>
              </mc:Choice>
              <mc:Fallback>
                <p:oleObj name="公式" r:id="rId9" imgW="523714" imgH="743148" progId="Equation.3">
                  <p:embed/>
                  <p:pic>
                    <p:nvPicPr>
                      <p:cNvPr id="17614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7564" y="2409826"/>
                        <a:ext cx="1684337" cy="187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46" name="Object 18"/>
          <p:cNvGraphicFramePr>
            <a:graphicFrameLocks noChangeAspect="1"/>
          </p:cNvGraphicFramePr>
          <p:nvPr/>
        </p:nvGraphicFramePr>
        <p:xfrm>
          <a:off x="3963989" y="2624138"/>
          <a:ext cx="388937" cy="159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6" name="公式" r:id="rId11" imgW="104743" imgH="409736" progId="Equation.3">
                  <p:embed/>
                </p:oleObj>
              </mc:Choice>
              <mc:Fallback>
                <p:oleObj name="公式" r:id="rId11" imgW="104743" imgH="409736" progId="Equation.3">
                  <p:embed/>
                  <p:pic>
                    <p:nvPicPr>
                      <p:cNvPr id="17614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3989" y="2624138"/>
                        <a:ext cx="388937" cy="159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76051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38" grpId="0"/>
      <p:bldP spid="3082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C298BB27-1980-49E2-A289-2116BCF293BA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58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b="1">
                <a:latin typeface="宋体" panose="02010600030101010101" pitchFamily="2" charset="-122"/>
              </a:rPr>
              <a:t>第三章 多维随机变量及其分布</a:t>
            </a:r>
          </a:p>
        </p:txBody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12925"/>
            <a:ext cx="8229600" cy="3684588"/>
          </a:xfrm>
        </p:spPr>
        <p:txBody>
          <a:bodyPr/>
          <a:lstStyle/>
          <a:p>
            <a:pPr eaLnBrk="1" hangingPunct="1"/>
            <a:r>
              <a:rPr lang="zh-CN" altLang="en-US" b="1"/>
              <a:t>二维随机变量的联合分布</a:t>
            </a:r>
          </a:p>
          <a:p>
            <a:pPr eaLnBrk="1" hangingPunct="1"/>
            <a:r>
              <a:rPr lang="zh-CN" altLang="en-US" b="1"/>
              <a:t>边缘分布</a:t>
            </a:r>
          </a:p>
          <a:p>
            <a:pPr eaLnBrk="1" hangingPunct="1"/>
            <a:r>
              <a:rPr lang="zh-CN" altLang="en-US" b="1"/>
              <a:t>条件分布</a:t>
            </a:r>
          </a:p>
          <a:p>
            <a:pPr eaLnBrk="1" hangingPunct="1"/>
            <a:r>
              <a:rPr lang="zh-CN" altLang="en-US" b="1"/>
              <a:t>随机变量的独立性</a:t>
            </a:r>
          </a:p>
          <a:p>
            <a:pPr eaLnBrk="1" hangingPunct="1"/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zh-CN" altLang="en-US" b="1"/>
              <a:t>维随机向量简介</a:t>
            </a:r>
          </a:p>
          <a:p>
            <a:pPr eaLnBrk="1" hangingPunct="1"/>
            <a:r>
              <a:rPr lang="zh-CN" altLang="en-US" b="1"/>
              <a:t>随机向量函数的分布</a:t>
            </a:r>
          </a:p>
        </p:txBody>
      </p:sp>
    </p:spTree>
    <p:extLst>
      <p:ext uri="{BB962C8B-B14F-4D97-AF65-F5344CB8AC3E}">
        <p14:creationId xmlns:p14="http://schemas.microsoft.com/office/powerpoint/2010/main" val="20718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灯片编号占位符 3"/>
          <p:cNvSpPr txBox="1">
            <a:spLocks noGrp="1"/>
          </p:cNvSpPr>
          <p:nvPr/>
        </p:nvSpPr>
        <p:spPr bwMode="auto">
          <a:xfrm>
            <a:off x="807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9CBC97D6-F278-4AD2-BC83-85D8CF3399DD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20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77155" name="Group 7"/>
          <p:cNvGrpSpPr>
            <a:grpSpLocks/>
          </p:cNvGrpSpPr>
          <p:nvPr/>
        </p:nvGrpSpPr>
        <p:grpSpPr bwMode="auto">
          <a:xfrm>
            <a:off x="1882776" y="701675"/>
            <a:ext cx="8531225" cy="3589338"/>
            <a:chOff x="226" y="435"/>
            <a:chExt cx="5374" cy="2261"/>
          </a:xfrm>
        </p:grpSpPr>
        <p:sp>
          <p:nvSpPr>
            <p:cNvPr id="177156" name="Text Box 3"/>
            <p:cNvSpPr txBox="1">
              <a:spLocks noChangeArrowheads="1"/>
            </p:cNvSpPr>
            <p:nvPr/>
          </p:nvSpPr>
          <p:spPr bwMode="auto">
            <a:xfrm>
              <a:off x="399" y="2333"/>
              <a:ext cx="5201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求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X,Y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的边缘分布律。</a:t>
              </a:r>
            </a:p>
          </p:txBody>
        </p:sp>
        <p:sp>
          <p:nvSpPr>
            <p:cNvPr id="177157" name="Text Box 5"/>
            <p:cNvSpPr txBox="1">
              <a:spLocks noChangeArrowheads="1"/>
            </p:cNvSpPr>
            <p:nvPr/>
          </p:nvSpPr>
          <p:spPr bwMode="auto">
            <a:xfrm>
              <a:off x="231" y="435"/>
              <a:ext cx="5271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例</a:t>
              </a:r>
              <a:r>
                <a:rPr lang="en-US" altLang="zh-CN" b="1">
                  <a:solidFill>
                    <a:srgbClr val="000000"/>
                  </a:solidFill>
                  <a:latin typeface="宋体" panose="02010600030101010101" pitchFamily="2" charset="-122"/>
                </a:rPr>
                <a:t>2</a:t>
              </a:r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、已知二维向量</a:t>
              </a:r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（</a:t>
              </a:r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）</a:t>
              </a:r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的联合分布律为：</a:t>
              </a:r>
            </a:p>
          </p:txBody>
        </p:sp>
        <p:graphicFrame>
          <p:nvGraphicFramePr>
            <p:cNvPr id="177158" name="Object 4"/>
            <p:cNvGraphicFramePr>
              <a:graphicFrameLocks noChangeAspect="1"/>
            </p:cNvGraphicFramePr>
            <p:nvPr/>
          </p:nvGraphicFramePr>
          <p:xfrm>
            <a:off x="226" y="1011"/>
            <a:ext cx="5234" cy="1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2" name="Equation" r:id="rId3" imgW="2947832" imgH="652263" progId="Equation.DSMT4">
                    <p:embed/>
                  </p:oleObj>
                </mc:Choice>
                <mc:Fallback>
                  <p:oleObj name="Equation" r:id="rId3" imgW="2947832" imgH="652263" progId="Equation.DSMT4">
                    <p:embed/>
                    <p:pic>
                      <p:nvPicPr>
                        <p:cNvPr id="17715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" y="1011"/>
                          <a:ext cx="5234" cy="1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77647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灯片编号占位符 4"/>
          <p:cNvSpPr txBox="1">
            <a:spLocks noGrp="1"/>
          </p:cNvSpPr>
          <p:nvPr/>
        </p:nvSpPr>
        <p:spPr bwMode="auto">
          <a:xfrm>
            <a:off x="807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B840B1D-A880-43A5-A32F-2963CAEEA6F0}" type="slidenum">
              <a:rPr lang="zh-CN" altLang="en-US" sz="120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81251" name="Text Box 2"/>
          <p:cNvSpPr txBox="1">
            <a:spLocks noChangeArrowheads="1"/>
          </p:cNvSpPr>
          <p:nvPr/>
        </p:nvSpPr>
        <p:spPr bwMode="auto">
          <a:xfrm>
            <a:off x="2016126" y="609600"/>
            <a:ext cx="7610475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</a:rPr>
              <a:t>3.3.2 </a:t>
            </a:r>
            <a:r>
              <a:rPr kumimoji="1" lang="en-US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离散型随机变量的条件分布律</a:t>
            </a:r>
          </a:p>
        </p:txBody>
      </p:sp>
      <p:grpSp>
        <p:nvGrpSpPr>
          <p:cNvPr id="1307651" name="Group 3"/>
          <p:cNvGrpSpPr>
            <a:grpSpLocks/>
          </p:cNvGrpSpPr>
          <p:nvPr/>
        </p:nvGrpSpPr>
        <p:grpSpPr bwMode="auto">
          <a:xfrm>
            <a:off x="1897064" y="1490663"/>
            <a:ext cx="7737475" cy="1471612"/>
            <a:chOff x="235" y="1069"/>
            <a:chExt cx="4874" cy="927"/>
          </a:xfrm>
        </p:grpSpPr>
        <p:sp>
          <p:nvSpPr>
            <p:cNvPr id="181258" name="Text Box 4"/>
            <p:cNvSpPr txBox="1">
              <a:spLocks noChangeArrowheads="1"/>
            </p:cNvSpPr>
            <p:nvPr/>
          </p:nvSpPr>
          <p:spPr bwMode="auto">
            <a:xfrm>
              <a:off x="235" y="1069"/>
              <a:ext cx="4874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b="1">
                  <a:latin typeface="Times New Roman" panose="02020603050405020304" pitchFamily="18" charset="0"/>
                </a:rPr>
                <a:t>设（</a:t>
              </a:r>
              <a:r>
                <a:rPr kumimoji="1" lang="en-US" altLang="zh-CN" i="1"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>
                  <a:latin typeface="Times New Roman" panose="02020603050405020304" pitchFamily="18" charset="0"/>
                </a:rPr>
                <a:t>，</a:t>
              </a:r>
              <a:r>
                <a:rPr kumimoji="1" lang="en-US" altLang="zh-CN" i="1">
                  <a:latin typeface="Times New Roman" panose="02020603050405020304" pitchFamily="18" charset="0"/>
                </a:rPr>
                <a:t>Y</a:t>
              </a:r>
              <a:r>
                <a:rPr kumimoji="1" lang="zh-CN" altLang="en-US" b="1">
                  <a:latin typeface="Times New Roman" panose="02020603050405020304" pitchFamily="18" charset="0"/>
                </a:rPr>
                <a:t>）的联合分布律为</a:t>
              </a:r>
              <a:endParaRPr kumimoji="1" lang="zh-CN" altLang="en-US" b="1" baseline="-250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81259" name="Object 5"/>
            <p:cNvGraphicFramePr>
              <a:graphicFrameLocks noChangeAspect="1"/>
            </p:cNvGraphicFramePr>
            <p:nvPr/>
          </p:nvGraphicFramePr>
          <p:xfrm>
            <a:off x="1583" y="1539"/>
            <a:ext cx="2735" cy="4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7" name="Equation" r:id="rId3" imgW="1390723" imgH="218927" progId="Equation.3">
                    <p:embed/>
                  </p:oleObj>
                </mc:Choice>
                <mc:Fallback>
                  <p:oleObj name="Equation" r:id="rId3" imgW="1390723" imgH="218927" progId="Equation.3">
                    <p:embed/>
                    <p:pic>
                      <p:nvPicPr>
                        <p:cNvPr id="18125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3" y="1539"/>
                          <a:ext cx="2735" cy="4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07654" name="Group 6"/>
          <p:cNvGrpSpPr>
            <a:grpSpLocks/>
          </p:cNvGrpSpPr>
          <p:nvPr/>
        </p:nvGrpSpPr>
        <p:grpSpPr bwMode="auto">
          <a:xfrm>
            <a:off x="1927226" y="3044825"/>
            <a:ext cx="8258175" cy="2681288"/>
            <a:chOff x="270" y="2128"/>
            <a:chExt cx="5202" cy="1689"/>
          </a:xfrm>
        </p:grpSpPr>
        <p:graphicFrame>
          <p:nvGraphicFramePr>
            <p:cNvPr id="181254" name="Object 7"/>
            <p:cNvGraphicFramePr>
              <a:graphicFrameLocks noChangeAspect="1"/>
            </p:cNvGraphicFramePr>
            <p:nvPr/>
          </p:nvGraphicFramePr>
          <p:xfrm>
            <a:off x="1605" y="2560"/>
            <a:ext cx="2319" cy="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8" name="Equation" r:id="rId5" imgW="1423800" imgH="447897" progId="Equation.DSMT4">
                    <p:embed/>
                  </p:oleObj>
                </mc:Choice>
                <mc:Fallback>
                  <p:oleObj name="Equation" r:id="rId5" imgW="1423800" imgH="447897" progId="Equation.DSMT4">
                    <p:embed/>
                    <p:pic>
                      <p:nvPicPr>
                        <p:cNvPr id="181254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5" y="2560"/>
                          <a:ext cx="2319" cy="7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1255" name="Text Box 8"/>
            <p:cNvSpPr txBox="1">
              <a:spLocks noChangeArrowheads="1"/>
            </p:cNvSpPr>
            <p:nvPr/>
          </p:nvSpPr>
          <p:spPr bwMode="auto">
            <a:xfrm>
              <a:off x="270" y="2128"/>
              <a:ext cx="4138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0" rIns="83485" bIns="0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b="1">
                  <a:latin typeface="Times New Roman" panose="02020603050405020304" pitchFamily="18" charset="0"/>
                </a:rPr>
                <a:t>其边缘分布律为 </a:t>
              </a:r>
              <a:r>
                <a:rPr kumimoji="1" lang="en-US" altLang="zh-CN" i="1">
                  <a:latin typeface="Times New Roman" panose="02020603050405020304" pitchFamily="18" charset="0"/>
                </a:rPr>
                <a:t>p</a:t>
              </a:r>
              <a:r>
                <a:rPr kumimoji="1" lang="en-US" altLang="zh-CN" i="1" baseline="-25000">
                  <a:latin typeface="Times New Roman" panose="02020603050405020304" pitchFamily="18" charset="0"/>
                </a:rPr>
                <a:t>i ·</a:t>
              </a:r>
              <a:r>
                <a:rPr kumimoji="1" lang="en-US" altLang="zh-CN" b="1" baseline="-25000">
                  <a:latin typeface="Times New Roman" panose="02020603050405020304" pitchFamily="18" charset="0"/>
                </a:rPr>
                <a:t>  </a:t>
              </a:r>
              <a:r>
                <a:rPr kumimoji="1" lang="zh-CN" altLang="en-US" b="1">
                  <a:latin typeface="Times New Roman" panose="02020603050405020304" pitchFamily="18" charset="0"/>
                </a:rPr>
                <a:t>和  </a:t>
              </a:r>
              <a:r>
                <a:rPr kumimoji="1" lang="en-US" altLang="zh-CN" i="1">
                  <a:latin typeface="Times New Roman" panose="02020603050405020304" pitchFamily="18" charset="0"/>
                </a:rPr>
                <a:t>p</a:t>
              </a:r>
              <a:r>
                <a:rPr kumimoji="1" lang="en-US" altLang="zh-CN" i="1" baseline="-25000">
                  <a:latin typeface="Times New Roman" panose="02020603050405020304" pitchFamily="18" charset="0"/>
                </a:rPr>
                <a:t>· j</a:t>
              </a:r>
              <a:r>
                <a:rPr kumimoji="1" lang="en-US" altLang="zh-CN" b="1" baseline="-25000">
                  <a:latin typeface="Times New Roman" panose="02020603050405020304" pitchFamily="18" charset="0"/>
                </a:rPr>
                <a:t>  </a:t>
              </a:r>
              <a:r>
                <a:rPr kumimoji="1" lang="zh-CN" altLang="en-US" b="1" baseline="-25000">
                  <a:latin typeface="Times New Roman" panose="02020603050405020304" pitchFamily="18" charset="0"/>
                </a:rPr>
                <a:t>，</a:t>
              </a:r>
              <a:r>
                <a:rPr kumimoji="1" lang="zh-CN" altLang="en-US" b="1">
                  <a:latin typeface="Times New Roman" panose="02020603050405020304" pitchFamily="18" charset="0"/>
                </a:rPr>
                <a:t>称</a:t>
              </a:r>
            </a:p>
          </p:txBody>
        </p:sp>
        <p:sp>
          <p:nvSpPr>
            <p:cNvPr id="181256" name="Text Box 9"/>
            <p:cNvSpPr txBox="1">
              <a:spLocks noChangeArrowheads="1"/>
            </p:cNvSpPr>
            <p:nvPr/>
          </p:nvSpPr>
          <p:spPr bwMode="auto">
            <a:xfrm>
              <a:off x="278" y="3363"/>
              <a:ext cx="5194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b="1">
                  <a:latin typeface="Times New Roman" panose="02020603050405020304" pitchFamily="18" charset="0"/>
                </a:rPr>
                <a:t>为在               条件下随机变量 </a:t>
              </a:r>
              <a:r>
                <a:rPr kumimoji="1" lang="en-US" altLang="zh-CN" i="1">
                  <a:latin typeface="Times New Roman" panose="02020603050405020304" pitchFamily="18" charset="0"/>
                </a:rPr>
                <a:t>Y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latin typeface="Times New Roman" panose="02020603050405020304" pitchFamily="18" charset="0"/>
                </a:rPr>
                <a:t>的条件分布律。</a:t>
              </a:r>
            </a:p>
          </p:txBody>
        </p:sp>
        <p:graphicFrame>
          <p:nvGraphicFramePr>
            <p:cNvPr id="181257" name="Object 10"/>
            <p:cNvGraphicFramePr>
              <a:graphicFrameLocks noChangeAspect="1"/>
            </p:cNvGraphicFramePr>
            <p:nvPr/>
          </p:nvGraphicFramePr>
          <p:xfrm>
            <a:off x="847" y="3353"/>
            <a:ext cx="900" cy="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9" name="Equation" r:id="rId7" imgW="423983" imgH="218927" progId="Equation.DSMT4">
                    <p:embed/>
                  </p:oleObj>
                </mc:Choice>
                <mc:Fallback>
                  <p:oleObj name="Equation" r:id="rId7" imgW="423983" imgH="218927" progId="Equation.DSMT4">
                    <p:embed/>
                    <p:pic>
                      <p:nvPicPr>
                        <p:cNvPr id="181257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7" y="3353"/>
                          <a:ext cx="900" cy="4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8857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灯片编号占位符 3"/>
          <p:cNvSpPr txBox="1">
            <a:spLocks noGrp="1"/>
          </p:cNvSpPr>
          <p:nvPr/>
        </p:nvSpPr>
        <p:spPr bwMode="auto">
          <a:xfrm>
            <a:off x="807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E59FEC6-60F9-4554-86C0-8F9C2DB09543}" type="slidenum">
              <a:rPr lang="zh-CN" altLang="en-US" sz="120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graphicFrame>
        <p:nvGraphicFramePr>
          <p:cNvPr id="182275" name="Object 2"/>
          <p:cNvGraphicFramePr>
            <a:graphicFrameLocks noChangeAspect="1"/>
          </p:cNvGraphicFramePr>
          <p:nvPr/>
        </p:nvGraphicFramePr>
        <p:xfrm>
          <a:off x="3641725" y="311151"/>
          <a:ext cx="4040188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1" name="Equation" r:id="rId3" imgW="1438334" imgH="461957" progId="Equation.DSMT4">
                  <p:embed/>
                </p:oleObj>
              </mc:Choice>
              <mc:Fallback>
                <p:oleObj name="Equation" r:id="rId3" imgW="1438334" imgH="461957" progId="Equation.DSMT4">
                  <p:embed/>
                  <p:pic>
                    <p:nvPicPr>
                      <p:cNvPr id="18227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1725" y="311151"/>
                        <a:ext cx="4040188" cy="129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276" name="Text Box 3"/>
          <p:cNvSpPr txBox="1">
            <a:spLocks noChangeArrowheads="1"/>
          </p:cNvSpPr>
          <p:nvPr/>
        </p:nvSpPr>
        <p:spPr bwMode="auto">
          <a:xfrm>
            <a:off x="2074864" y="688976"/>
            <a:ext cx="6569075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0" rIns="83485" bIns="0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>
                <a:latin typeface="Times New Roman" panose="02020603050405020304" pitchFamily="18" charset="0"/>
              </a:rPr>
              <a:t>并称</a:t>
            </a:r>
          </a:p>
        </p:txBody>
      </p:sp>
      <p:sp>
        <p:nvSpPr>
          <p:cNvPr id="182277" name="Text Box 4"/>
          <p:cNvSpPr txBox="1">
            <a:spLocks noChangeArrowheads="1"/>
          </p:cNvSpPr>
          <p:nvPr/>
        </p:nvSpPr>
        <p:spPr bwMode="auto">
          <a:xfrm>
            <a:off x="2017714" y="1608138"/>
            <a:ext cx="8650287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>
                <a:latin typeface="Times New Roman" panose="02020603050405020304" pitchFamily="18" charset="0"/>
              </a:rPr>
              <a:t>为在               条件下随机变量 </a:t>
            </a:r>
            <a:r>
              <a:rPr kumimoji="1" lang="en-US" altLang="zh-CN" i="1">
                <a:latin typeface="Times New Roman" panose="02020603050405020304" pitchFamily="18" charset="0"/>
              </a:rPr>
              <a:t>X</a:t>
            </a:r>
            <a:r>
              <a:rPr kumimoji="1" lang="en-US" altLang="zh-CN" b="1">
                <a:latin typeface="Times New Roman" panose="02020603050405020304" pitchFamily="18" charset="0"/>
              </a:rPr>
              <a:t> </a:t>
            </a:r>
            <a:r>
              <a:rPr kumimoji="1" lang="zh-CN" altLang="en-US" b="1">
                <a:latin typeface="Times New Roman" panose="02020603050405020304" pitchFamily="18" charset="0"/>
              </a:rPr>
              <a:t>的条件分布律。</a:t>
            </a:r>
          </a:p>
        </p:txBody>
      </p:sp>
      <p:graphicFrame>
        <p:nvGraphicFramePr>
          <p:cNvPr id="182278" name="Object 5"/>
          <p:cNvGraphicFramePr>
            <a:graphicFrameLocks noChangeAspect="1"/>
          </p:cNvGraphicFramePr>
          <p:nvPr/>
        </p:nvGraphicFramePr>
        <p:xfrm>
          <a:off x="2973389" y="1531939"/>
          <a:ext cx="1430337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2" name="Equation" r:id="rId5" imgW="423983" imgH="233489" progId="Equation.DSMT4">
                  <p:embed/>
                </p:oleObj>
              </mc:Choice>
              <mc:Fallback>
                <p:oleObj name="Equation" r:id="rId5" imgW="423983" imgH="233489" progId="Equation.DSMT4">
                  <p:embed/>
                  <p:pic>
                    <p:nvPicPr>
                      <p:cNvPr id="18227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389" y="1531939"/>
                        <a:ext cx="1430337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4377" name="Group 9"/>
          <p:cNvGrpSpPr>
            <a:grpSpLocks/>
          </p:cNvGrpSpPr>
          <p:nvPr/>
        </p:nvGrpSpPr>
        <p:grpSpPr bwMode="auto">
          <a:xfrm>
            <a:off x="1914526" y="2497139"/>
            <a:ext cx="8531225" cy="3589337"/>
            <a:chOff x="226" y="435"/>
            <a:chExt cx="5374" cy="2261"/>
          </a:xfrm>
        </p:grpSpPr>
        <p:sp>
          <p:nvSpPr>
            <p:cNvPr id="182280" name="Text Box 3"/>
            <p:cNvSpPr txBox="1">
              <a:spLocks noChangeArrowheads="1"/>
            </p:cNvSpPr>
            <p:nvPr/>
          </p:nvSpPr>
          <p:spPr bwMode="auto">
            <a:xfrm>
              <a:off x="399" y="2333"/>
              <a:ext cx="5201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b="1">
                  <a:latin typeface="Times New Roman" panose="02020603050405020304" pitchFamily="18" charset="0"/>
                </a:rPr>
                <a:t>求条件分布律</a:t>
              </a:r>
              <a:r>
                <a:rPr kumimoji="1" lang="en-US" altLang="zh-CN" i="1">
                  <a:latin typeface="Times New Roman" panose="02020603050405020304" pitchFamily="18" charset="0"/>
                </a:rPr>
                <a:t>P</a:t>
              </a:r>
              <a:r>
                <a:rPr kumimoji="1" lang="en-US" altLang="zh-CN">
                  <a:latin typeface="Times New Roman" panose="02020603050405020304" pitchFamily="18" charset="0"/>
                </a:rPr>
                <a:t>(</a:t>
              </a:r>
              <a:r>
                <a:rPr kumimoji="1" lang="en-US" altLang="zh-CN" i="1">
                  <a:latin typeface="Times New Roman" panose="02020603050405020304" pitchFamily="18" charset="0"/>
                </a:rPr>
                <a:t>Y</a:t>
              </a:r>
              <a:r>
                <a:rPr kumimoji="1" lang="en-US" altLang="zh-CN">
                  <a:latin typeface="Times New Roman" panose="02020603050405020304" pitchFamily="18" charset="0"/>
                </a:rPr>
                <a:t>=</a:t>
              </a:r>
              <a:r>
                <a:rPr kumimoji="1" lang="en-US" altLang="zh-CN" i="1">
                  <a:latin typeface="Times New Roman" panose="02020603050405020304" pitchFamily="18" charset="0"/>
                </a:rPr>
                <a:t>j</a:t>
              </a:r>
              <a:r>
                <a:rPr kumimoji="1" lang="en-US" altLang="zh-CN">
                  <a:latin typeface="Times New Roman" panose="02020603050405020304" pitchFamily="18" charset="0"/>
                </a:rPr>
                <a:t>|</a:t>
              </a:r>
              <a:r>
                <a:rPr kumimoji="1" lang="en-US" altLang="zh-CN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>
                  <a:latin typeface="Times New Roman" panose="02020603050405020304" pitchFamily="18" charset="0"/>
                </a:rPr>
                <a:t>=1)</a:t>
              </a:r>
              <a:r>
                <a:rPr kumimoji="1" lang="zh-CN" altLang="en-US" b="1">
                  <a:latin typeface="Times New Roman" panose="02020603050405020304" pitchFamily="18" charset="0"/>
                </a:rPr>
                <a:t>。</a:t>
              </a:r>
            </a:p>
          </p:txBody>
        </p:sp>
        <p:sp>
          <p:nvSpPr>
            <p:cNvPr id="182281" name="Text Box 11"/>
            <p:cNvSpPr txBox="1">
              <a:spLocks noChangeArrowheads="1"/>
            </p:cNvSpPr>
            <p:nvPr/>
          </p:nvSpPr>
          <p:spPr bwMode="auto">
            <a:xfrm>
              <a:off x="231" y="435"/>
              <a:ext cx="5271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>
                  <a:latin typeface="宋体" panose="02010600030101010101" pitchFamily="2" charset="-122"/>
                </a:rPr>
                <a:t>例</a:t>
              </a:r>
              <a:r>
                <a:rPr lang="en-US" altLang="zh-CN" b="1">
                  <a:latin typeface="宋体" panose="02010600030101010101" pitchFamily="2" charset="-122"/>
                </a:rPr>
                <a:t>1</a:t>
              </a:r>
              <a:r>
                <a:rPr lang="zh-CN" altLang="en-US" b="1">
                  <a:latin typeface="宋体" panose="02010600030101010101" pitchFamily="2" charset="-122"/>
                </a:rPr>
                <a:t>、已知二维向量</a:t>
              </a:r>
              <a:r>
                <a:rPr lang="zh-CN" altLang="en-US">
                  <a:latin typeface="Times New Roman" panose="02020603050405020304" pitchFamily="18" charset="0"/>
                </a:rPr>
                <a:t>（</a:t>
              </a:r>
              <a:r>
                <a:rPr lang="en-US" altLang="zh-CN" i="1">
                  <a:latin typeface="Times New Roman" panose="02020603050405020304" pitchFamily="18" charset="0"/>
                </a:rPr>
                <a:t>X</a:t>
              </a:r>
              <a:r>
                <a:rPr lang="en-US" altLang="zh-CN">
                  <a:latin typeface="Times New Roman" panose="02020603050405020304" pitchFamily="18" charset="0"/>
                </a:rPr>
                <a:t>,</a:t>
              </a:r>
              <a:r>
                <a:rPr lang="en-US" altLang="zh-CN" i="1">
                  <a:latin typeface="Times New Roman" panose="02020603050405020304" pitchFamily="18" charset="0"/>
                </a:rPr>
                <a:t>Y</a:t>
              </a:r>
              <a:r>
                <a:rPr lang="zh-CN" altLang="en-US">
                  <a:latin typeface="Times New Roman" panose="02020603050405020304" pitchFamily="18" charset="0"/>
                </a:rPr>
                <a:t>）</a:t>
              </a:r>
              <a:r>
                <a:rPr lang="zh-CN" altLang="en-US" b="1">
                  <a:latin typeface="宋体" panose="02010600030101010101" pitchFamily="2" charset="-122"/>
                </a:rPr>
                <a:t>的联合分布律为：</a:t>
              </a:r>
            </a:p>
          </p:txBody>
        </p:sp>
        <p:graphicFrame>
          <p:nvGraphicFramePr>
            <p:cNvPr id="182282" name="Object 4"/>
            <p:cNvGraphicFramePr>
              <a:graphicFrameLocks noChangeAspect="1"/>
            </p:cNvGraphicFramePr>
            <p:nvPr/>
          </p:nvGraphicFramePr>
          <p:xfrm>
            <a:off x="226" y="1011"/>
            <a:ext cx="5234" cy="1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3" name="Equation" r:id="rId7" imgW="2947832" imgH="652263" progId="Equation.DSMT4">
                    <p:embed/>
                  </p:oleObj>
                </mc:Choice>
                <mc:Fallback>
                  <p:oleObj name="Equation" r:id="rId7" imgW="2947832" imgH="652263" progId="Equation.DSMT4">
                    <p:embed/>
                    <p:pic>
                      <p:nvPicPr>
                        <p:cNvPr id="182282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" y="1011"/>
                          <a:ext cx="5234" cy="1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21833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灯片编号占位符 2"/>
          <p:cNvSpPr txBox="1">
            <a:spLocks noGrp="1"/>
          </p:cNvSpPr>
          <p:nvPr/>
        </p:nvSpPr>
        <p:spPr bwMode="auto">
          <a:xfrm>
            <a:off x="807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8B6D7730-7AE4-4CF1-83A0-015B25044962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23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78179" name="Text Box 2"/>
          <p:cNvSpPr txBox="1">
            <a:spLocks noChangeArrowheads="1"/>
          </p:cNvSpPr>
          <p:nvPr/>
        </p:nvSpPr>
        <p:spPr bwMode="auto">
          <a:xfrm>
            <a:off x="2114550" y="574676"/>
            <a:ext cx="8159750" cy="349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向一目标进行独立射击，每次击中目标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的概率为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，令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表示首次击中目标所需的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射击次数，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表示第二次击中目标所需的射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击次数，求（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）的联合分布律和边缘分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布律、条件分布律。</a:t>
            </a:r>
            <a:endParaRPr kumimoji="1" lang="zh-CN" altLang="en-US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297413" name="Group 5"/>
          <p:cNvGrpSpPr>
            <a:grpSpLocks/>
          </p:cNvGrpSpPr>
          <p:nvPr/>
        </p:nvGrpSpPr>
        <p:grpSpPr bwMode="auto">
          <a:xfrm>
            <a:off x="2154238" y="4397375"/>
            <a:ext cx="7656512" cy="1519238"/>
            <a:chOff x="397" y="2770"/>
            <a:chExt cx="4823" cy="957"/>
          </a:xfrm>
        </p:grpSpPr>
        <p:sp>
          <p:nvSpPr>
            <p:cNvPr id="178181" name="Text Box 3"/>
            <p:cNvSpPr txBox="1">
              <a:spLocks noChangeArrowheads="1"/>
            </p:cNvSpPr>
            <p:nvPr/>
          </p:nvSpPr>
          <p:spPr bwMode="auto">
            <a:xfrm>
              <a:off x="397" y="2770"/>
              <a:ext cx="4679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解：</a:t>
              </a:r>
              <a:r>
                <a:rPr kumimoji="1" lang="zh-CN" altLang="en-US" b="1" dirty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（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，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）可能取的一切值为</a:t>
              </a:r>
            </a:p>
          </p:txBody>
        </p:sp>
        <p:graphicFrame>
          <p:nvGraphicFramePr>
            <p:cNvPr id="178182" name="Object 4"/>
            <p:cNvGraphicFramePr>
              <a:graphicFrameLocks noChangeAspect="1"/>
            </p:cNvGraphicFramePr>
            <p:nvPr/>
          </p:nvGraphicFramePr>
          <p:xfrm>
            <a:off x="833" y="3282"/>
            <a:ext cx="4387" cy="4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02" name="Equation" r:id="rId3" imgW="1923959" imgH="238008" progId="Equation.3">
                    <p:embed/>
                  </p:oleObj>
                </mc:Choice>
                <mc:Fallback>
                  <p:oleObj name="Equation" r:id="rId3" imgW="1923959" imgH="238008" progId="Equation.3">
                    <p:embed/>
                    <p:pic>
                      <p:nvPicPr>
                        <p:cNvPr id="178182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3" y="3282"/>
                          <a:ext cx="4387" cy="4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961198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灯片编号占位符 2"/>
          <p:cNvSpPr txBox="1">
            <a:spLocks noGrp="1"/>
          </p:cNvSpPr>
          <p:nvPr/>
        </p:nvSpPr>
        <p:spPr bwMode="auto">
          <a:xfrm>
            <a:off x="807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0BDFB53F-FD76-43F1-9A17-3928C0BF8D4A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24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79203" name="Group 2"/>
          <p:cNvGrpSpPr>
            <a:grpSpLocks/>
          </p:cNvGrpSpPr>
          <p:nvPr/>
        </p:nvGrpSpPr>
        <p:grpSpPr bwMode="auto">
          <a:xfrm>
            <a:off x="2085976" y="593725"/>
            <a:ext cx="8582025" cy="2222500"/>
            <a:chOff x="354" y="374"/>
            <a:chExt cx="5406" cy="1400"/>
          </a:xfrm>
        </p:grpSpPr>
        <p:sp>
          <p:nvSpPr>
            <p:cNvPr id="179211" name="Text Box 3"/>
            <p:cNvSpPr txBox="1">
              <a:spLocks noChangeArrowheads="1"/>
            </p:cNvSpPr>
            <p:nvPr/>
          </p:nvSpPr>
          <p:spPr bwMode="auto">
            <a:xfrm>
              <a:off x="354" y="374"/>
              <a:ext cx="5406" cy="8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设每次击中目标记为事件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，由于射击是独立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的，所以</a:t>
              </a:r>
            </a:p>
          </p:txBody>
        </p:sp>
        <p:graphicFrame>
          <p:nvGraphicFramePr>
            <p:cNvPr id="179212" name="Object 4"/>
            <p:cNvGraphicFramePr>
              <a:graphicFrameLocks noChangeAspect="1"/>
            </p:cNvGraphicFramePr>
            <p:nvPr/>
          </p:nvGraphicFramePr>
          <p:xfrm>
            <a:off x="494" y="1320"/>
            <a:ext cx="5101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26" name="Equation" r:id="rId3" imgW="3181373" imgH="276170" progId="Equation.3">
                    <p:embed/>
                  </p:oleObj>
                </mc:Choice>
                <mc:Fallback>
                  <p:oleObj name="Equation" r:id="rId3" imgW="3181373" imgH="276170" progId="Equation.3">
                    <p:embed/>
                    <p:pic>
                      <p:nvPicPr>
                        <p:cNvPr id="179212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" y="1320"/>
                          <a:ext cx="5101" cy="4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9204" name="Text Box 5"/>
          <p:cNvSpPr txBox="1">
            <a:spLocks noChangeArrowheads="1"/>
          </p:cNvSpPr>
          <p:nvPr/>
        </p:nvSpPr>
        <p:spPr bwMode="auto">
          <a:xfrm>
            <a:off x="6042026" y="2865439"/>
            <a:ext cx="1293813" cy="453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第</a:t>
            </a:r>
            <a:r>
              <a:rPr kumimoji="1" lang="zh-CN" altLang="en-US" sz="2400" b="1" i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个</a:t>
            </a:r>
          </a:p>
        </p:txBody>
      </p:sp>
      <p:sp>
        <p:nvSpPr>
          <p:cNvPr id="179205" name="Text Box 6"/>
          <p:cNvSpPr txBox="1">
            <a:spLocks noChangeArrowheads="1"/>
          </p:cNvSpPr>
          <p:nvPr/>
        </p:nvSpPr>
        <p:spPr bwMode="auto">
          <a:xfrm>
            <a:off x="7381876" y="2836864"/>
            <a:ext cx="1135063" cy="453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第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个</a:t>
            </a:r>
          </a:p>
        </p:txBody>
      </p:sp>
      <p:grpSp>
        <p:nvGrpSpPr>
          <p:cNvPr id="1298439" name="Group 7"/>
          <p:cNvGrpSpPr>
            <a:grpSpLocks/>
          </p:cNvGrpSpPr>
          <p:nvPr/>
        </p:nvGrpSpPr>
        <p:grpSpPr bwMode="auto">
          <a:xfrm>
            <a:off x="2193925" y="3557588"/>
            <a:ext cx="7423150" cy="2444750"/>
            <a:chOff x="422" y="2241"/>
            <a:chExt cx="4676" cy="1540"/>
          </a:xfrm>
        </p:grpSpPr>
        <p:graphicFrame>
          <p:nvGraphicFramePr>
            <p:cNvPr id="179207" name="Object 8"/>
            <p:cNvGraphicFramePr>
              <a:graphicFrameLocks noChangeAspect="1"/>
            </p:cNvGraphicFramePr>
            <p:nvPr/>
          </p:nvGraphicFramePr>
          <p:xfrm>
            <a:off x="836" y="2684"/>
            <a:ext cx="4262" cy="6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27" name="Equation" r:id="rId5" imgW="2638615" imgH="428817" progId="Equation.3">
                    <p:embed/>
                  </p:oleObj>
                </mc:Choice>
                <mc:Fallback>
                  <p:oleObj name="Equation" r:id="rId5" imgW="2638615" imgH="428817" progId="Equation.3">
                    <p:embed/>
                    <p:pic>
                      <p:nvPicPr>
                        <p:cNvPr id="179207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6" y="2684"/>
                          <a:ext cx="4262" cy="6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9208" name="Text Box 9"/>
            <p:cNvSpPr txBox="1">
              <a:spLocks noChangeArrowheads="1"/>
            </p:cNvSpPr>
            <p:nvPr/>
          </p:nvSpPr>
          <p:spPr bwMode="auto">
            <a:xfrm>
              <a:off x="2328" y="3418"/>
              <a:ext cx="2613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（令               ）</a:t>
              </a:r>
            </a:p>
          </p:txBody>
        </p:sp>
        <p:graphicFrame>
          <p:nvGraphicFramePr>
            <p:cNvPr id="179209" name="Object 10"/>
            <p:cNvGraphicFramePr>
              <a:graphicFrameLocks noChangeAspect="1"/>
            </p:cNvGraphicFramePr>
            <p:nvPr/>
          </p:nvGraphicFramePr>
          <p:xfrm>
            <a:off x="2964" y="3463"/>
            <a:ext cx="842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28" name="Equation" r:id="rId7" imgW="542758" imgH="180766" progId="Equation.3">
                    <p:embed/>
                  </p:oleObj>
                </mc:Choice>
                <mc:Fallback>
                  <p:oleObj name="Equation" r:id="rId7" imgW="542758" imgH="180766" progId="Equation.3">
                    <p:embed/>
                    <p:pic>
                      <p:nvPicPr>
                        <p:cNvPr id="179209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4" y="3463"/>
                          <a:ext cx="842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9210" name="Text Box 11"/>
            <p:cNvSpPr txBox="1">
              <a:spLocks noChangeArrowheads="1"/>
            </p:cNvSpPr>
            <p:nvPr/>
          </p:nvSpPr>
          <p:spPr bwMode="auto">
            <a:xfrm>
              <a:off x="422" y="2241"/>
              <a:ext cx="3678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我们再求其边缘分布律：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87798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灯片编号占位符 2"/>
          <p:cNvSpPr txBox="1">
            <a:spLocks noGrp="1"/>
          </p:cNvSpPr>
          <p:nvPr/>
        </p:nvSpPr>
        <p:spPr bwMode="auto">
          <a:xfrm>
            <a:off x="807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10F61239-AB17-4CFC-975E-EF4C5C64D819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25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180227" name="Object 2"/>
          <p:cNvGraphicFramePr>
            <a:graphicFrameLocks noChangeAspect="1"/>
          </p:cNvGraphicFramePr>
          <p:nvPr/>
        </p:nvGraphicFramePr>
        <p:xfrm>
          <a:off x="2830514" y="657225"/>
          <a:ext cx="2886075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Equation" r:id="rId3" imgW="1124105" imgH="428817" progId="Equation.3">
                  <p:embed/>
                </p:oleObj>
              </mc:Choice>
              <mc:Fallback>
                <p:oleObj name="Equation" r:id="rId3" imgW="1124105" imgH="428817" progId="Equation.3">
                  <p:embed/>
                  <p:pic>
                    <p:nvPicPr>
                      <p:cNvPr id="18022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514" y="657225"/>
                        <a:ext cx="2886075" cy="125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9459" name="Object 3"/>
          <p:cNvGraphicFramePr>
            <a:graphicFrameLocks noChangeAspect="1"/>
          </p:cNvGraphicFramePr>
          <p:nvPr/>
        </p:nvGraphicFramePr>
        <p:xfrm>
          <a:off x="2028825" y="2178051"/>
          <a:ext cx="831850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name="Equation" r:id="rId5" imgW="3486080" imgH="428817" progId="Equation.3">
                  <p:embed/>
                </p:oleObj>
              </mc:Choice>
              <mc:Fallback>
                <p:oleObj name="Equation" r:id="rId5" imgW="3486080" imgH="428817" progId="Equation.3">
                  <p:embed/>
                  <p:pic>
                    <p:nvPicPr>
                      <p:cNvPr id="12994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8825" y="2178051"/>
                        <a:ext cx="8318500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020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灯片编号占位符 2"/>
          <p:cNvSpPr txBox="1">
            <a:spLocks noGrp="1"/>
          </p:cNvSpPr>
          <p:nvPr/>
        </p:nvSpPr>
        <p:spPr bwMode="auto">
          <a:xfrm>
            <a:off x="807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25F42A9-DEB5-4A84-BD07-F0E11A15BF8D}" type="slidenum">
              <a:rPr lang="zh-CN" altLang="en-US" sz="120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graphicFrame>
        <p:nvGraphicFramePr>
          <p:cNvPr id="185347" name="Object 2"/>
          <p:cNvGraphicFramePr>
            <a:graphicFrameLocks noChangeAspect="1"/>
          </p:cNvGraphicFramePr>
          <p:nvPr/>
        </p:nvGraphicFramePr>
        <p:xfrm>
          <a:off x="2289175" y="3644900"/>
          <a:ext cx="5511800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8" name="Equation" r:id="rId3" imgW="2009658" imgH="400195" progId="Equation.3">
                  <p:embed/>
                </p:oleObj>
              </mc:Choice>
              <mc:Fallback>
                <p:oleObj name="Equation" r:id="rId3" imgW="2009658" imgH="400195" progId="Equation.3">
                  <p:embed/>
                  <p:pic>
                    <p:nvPicPr>
                      <p:cNvPr id="18534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175" y="3644900"/>
                        <a:ext cx="5511800" cy="110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4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800955"/>
              </p:ext>
            </p:extLst>
          </p:nvPr>
        </p:nvGraphicFramePr>
        <p:xfrm>
          <a:off x="4784728" y="2279651"/>
          <a:ext cx="601345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9" name="Equation" r:id="rId5" imgW="2342930" imgH="428817" progId="Equation.DSMT4">
                  <p:embed/>
                </p:oleObj>
              </mc:Choice>
              <mc:Fallback>
                <p:oleObj name="Equation" r:id="rId5" imgW="2342930" imgH="428817" progId="Equation.DSMT4">
                  <p:embed/>
                  <p:pic>
                    <p:nvPicPr>
                      <p:cNvPr id="18534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4728" y="2279651"/>
                        <a:ext cx="6013450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4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661224"/>
              </p:ext>
            </p:extLst>
          </p:nvPr>
        </p:nvGraphicFramePr>
        <p:xfrm>
          <a:off x="4884857" y="4856163"/>
          <a:ext cx="5432425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0" name="Equation" r:id="rId7" imgW="2142967" imgH="428817" progId="Equation.DSMT4">
                  <p:embed/>
                </p:oleObj>
              </mc:Choice>
              <mc:Fallback>
                <p:oleObj name="Equation" r:id="rId7" imgW="2142967" imgH="428817" progId="Equation.DSMT4">
                  <p:embed/>
                  <p:pic>
                    <p:nvPicPr>
                      <p:cNvPr id="18534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4857" y="4856163"/>
                        <a:ext cx="5432425" cy="109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0" name="Object 5"/>
          <p:cNvGraphicFramePr>
            <a:graphicFrameLocks noChangeAspect="1"/>
          </p:cNvGraphicFramePr>
          <p:nvPr/>
        </p:nvGraphicFramePr>
        <p:xfrm>
          <a:off x="2227263" y="1081088"/>
          <a:ext cx="5503862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1" name="Equation" r:id="rId9" imgW="2009658" imgH="400195" progId="Equation.3">
                  <p:embed/>
                </p:oleObj>
              </mc:Choice>
              <mc:Fallback>
                <p:oleObj name="Equation" r:id="rId9" imgW="2009658" imgH="400195" progId="Equation.3">
                  <p:embed/>
                  <p:pic>
                    <p:nvPicPr>
                      <p:cNvPr id="18535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7263" y="1081088"/>
                        <a:ext cx="5503862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51" name="Text Box 6"/>
          <p:cNvSpPr txBox="1">
            <a:spLocks noChangeArrowheads="1"/>
          </p:cNvSpPr>
          <p:nvPr/>
        </p:nvSpPr>
        <p:spPr bwMode="auto">
          <a:xfrm>
            <a:off x="1963738" y="282575"/>
            <a:ext cx="7034212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>
                <a:latin typeface="Times New Roman" panose="02020603050405020304" pitchFamily="18" charset="0"/>
              </a:rPr>
              <a:t>由条件分布律的定义得：</a:t>
            </a:r>
          </a:p>
        </p:txBody>
      </p:sp>
    </p:spTree>
    <p:extLst>
      <p:ext uri="{BB962C8B-B14F-4D97-AF65-F5344CB8AC3E}">
        <p14:creationId xmlns:p14="http://schemas.microsoft.com/office/powerpoint/2010/main" val="1616251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E802AC-0E9B-4122-9A3A-EEE05F8FBC15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5978" y="1479666"/>
            <a:ext cx="757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latin typeface="+mn-ea"/>
              </a:rPr>
              <a:t>作业：</a:t>
            </a:r>
            <a:r>
              <a:rPr lang="en-US" altLang="zh-CN" sz="3600" b="1" dirty="0" smtClean="0">
                <a:latin typeface="+mn-ea"/>
              </a:rPr>
              <a:t>p.122 </a:t>
            </a:r>
            <a:r>
              <a:rPr lang="zh-CN" altLang="en-US" sz="3600" b="1" dirty="0" smtClean="0">
                <a:latin typeface="+mn-ea"/>
              </a:rPr>
              <a:t>习题三 </a:t>
            </a:r>
            <a:r>
              <a:rPr lang="en-US" altLang="zh-CN" sz="3600" b="1" dirty="0" smtClean="0">
                <a:latin typeface="+mn-ea"/>
              </a:rPr>
              <a:t>1  4  10  12 </a:t>
            </a:r>
            <a:endParaRPr lang="zh-CN" altLang="en-US" sz="3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6723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0A91A8D1-7555-4E21-BBD5-FFA8E702F8DC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3</a:t>
            </a:fld>
            <a:endParaRPr lang="en-US" altLang="zh-CN" sz="1200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274882" name="Text Box 2"/>
          <p:cNvSpPr txBox="1">
            <a:spLocks noChangeArrowheads="1"/>
          </p:cNvSpPr>
          <p:nvPr/>
        </p:nvSpPr>
        <p:spPr bwMode="auto">
          <a:xfrm>
            <a:off x="1958975" y="1565275"/>
            <a:ext cx="6261100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</a:rPr>
              <a:t>3.1.1</a:t>
            </a:r>
            <a:r>
              <a:rPr kumimoji="1" lang="en-US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二维随机变量及其分布</a:t>
            </a:r>
          </a:p>
        </p:txBody>
      </p:sp>
      <p:sp>
        <p:nvSpPr>
          <p:cNvPr id="1274883" name="Text Box 3"/>
          <p:cNvSpPr txBox="1">
            <a:spLocks noChangeArrowheads="1"/>
          </p:cNvSpPr>
          <p:nvPr/>
        </p:nvSpPr>
        <p:spPr bwMode="auto">
          <a:xfrm>
            <a:off x="1876426" y="2560639"/>
            <a:ext cx="8791575" cy="2792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定义</a:t>
            </a:r>
            <a:r>
              <a:rPr kumimoji="1"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3.1</a:t>
            </a:r>
            <a:r>
              <a:rPr kumimoji="1"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：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设</a:t>
            </a:r>
            <a:r>
              <a:rPr kumimoji="1" lang="el-GR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是随机试验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的样本空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间，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和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是定义在 </a:t>
            </a:r>
            <a:r>
              <a:rPr kumimoji="1" lang="el-GR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Ω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上的随机变量，由它们构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成的二维向量（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）称为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的一个二维随机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变量。</a:t>
            </a:r>
          </a:p>
        </p:txBody>
      </p:sp>
      <p:sp>
        <p:nvSpPr>
          <p:cNvPr id="159749" name="Rectangle 4"/>
          <p:cNvSpPr>
            <a:spLocks noChangeArrowheads="1"/>
          </p:cNvSpPr>
          <p:nvPr/>
        </p:nvSpPr>
        <p:spPr bwMode="auto">
          <a:xfrm>
            <a:off x="3057526" y="0"/>
            <a:ext cx="7343775" cy="157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59750" name="Text Box 5"/>
          <p:cNvSpPr txBox="1">
            <a:spLocks noChangeArrowheads="1"/>
          </p:cNvSpPr>
          <p:nvPr/>
        </p:nvSpPr>
        <p:spPr bwMode="auto">
          <a:xfrm>
            <a:off x="1846263" y="550863"/>
            <a:ext cx="63547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>
                <a:solidFill>
                  <a:srgbClr val="000000"/>
                </a:solidFill>
              </a:rPr>
              <a:t>§</a:t>
            </a:r>
            <a:r>
              <a:rPr lang="en-US" altLang="zh-CN" sz="3600">
                <a:solidFill>
                  <a:srgbClr val="000000"/>
                </a:solidFill>
                <a:latin typeface="Times New Roman" panose="02020603050405020304" pitchFamily="18" charset="0"/>
              </a:rPr>
              <a:t>3.1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3600" b="1">
                <a:solidFill>
                  <a:srgbClr val="000000"/>
                </a:solidFill>
                <a:latin typeface="Times New Roman" panose="02020603050405020304" pitchFamily="18" charset="0"/>
              </a:rPr>
              <a:t>多维随机变量及其分布</a:t>
            </a:r>
          </a:p>
        </p:txBody>
      </p:sp>
    </p:spTree>
    <p:extLst>
      <p:ext uri="{BB962C8B-B14F-4D97-AF65-F5344CB8AC3E}">
        <p14:creationId xmlns:p14="http://schemas.microsoft.com/office/powerpoint/2010/main" val="1836906021"/>
      </p:ext>
    </p:extLst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274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4882" grpId="0" autoUpdateAnimBg="0"/>
      <p:bldP spid="127488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DB541ED6-DD22-41F1-A4D4-92757FA5983D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4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60771" name="Text Box 2"/>
          <p:cNvSpPr txBox="1">
            <a:spLocks noChangeArrowheads="1"/>
          </p:cNvSpPr>
          <p:nvPr/>
        </p:nvSpPr>
        <p:spPr bwMode="auto">
          <a:xfrm>
            <a:off x="2046288" y="493714"/>
            <a:ext cx="8621712" cy="2792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定义</a:t>
            </a: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</a:rPr>
              <a:t>3.2</a:t>
            </a:r>
            <a:r>
              <a:rPr kumimoji="1"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：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设（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）是二维随机变量，对一切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x,y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，称二元函数                                                  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为（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）的联合分布函数，或称为（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X,Y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的分布函数。</a:t>
            </a:r>
          </a:p>
        </p:txBody>
      </p:sp>
      <p:graphicFrame>
        <p:nvGraphicFramePr>
          <p:cNvPr id="160772" name="Object 3"/>
          <p:cNvGraphicFramePr>
            <a:graphicFrameLocks noChangeAspect="1"/>
          </p:cNvGraphicFramePr>
          <p:nvPr/>
        </p:nvGraphicFramePr>
        <p:xfrm>
          <a:off x="5400675" y="1257301"/>
          <a:ext cx="508793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3" imgW="1581165" imgH="180766" progId="Equation.3">
                  <p:embed/>
                </p:oleObj>
              </mc:Choice>
              <mc:Fallback>
                <p:oleObj name="Equation" r:id="rId3" imgW="1581165" imgH="180766" progId="Equation.3">
                  <p:embed/>
                  <p:pic>
                    <p:nvPicPr>
                      <p:cNvPr id="16077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675" y="1257301"/>
                        <a:ext cx="5087938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75908" name="Group 4"/>
          <p:cNvGrpSpPr>
            <a:grpSpLocks/>
          </p:cNvGrpSpPr>
          <p:nvPr/>
        </p:nvGrpSpPr>
        <p:grpSpPr bwMode="auto">
          <a:xfrm>
            <a:off x="2028825" y="3770314"/>
            <a:ext cx="8216900" cy="1893887"/>
            <a:chOff x="425" y="2518"/>
            <a:chExt cx="5176" cy="1193"/>
          </a:xfrm>
        </p:grpSpPr>
        <p:sp>
          <p:nvSpPr>
            <p:cNvPr id="160774" name="Text Box 5"/>
            <p:cNvSpPr txBox="1">
              <a:spLocks noChangeArrowheads="1"/>
            </p:cNvSpPr>
            <p:nvPr/>
          </p:nvSpPr>
          <p:spPr bwMode="auto">
            <a:xfrm>
              <a:off x="425" y="2518"/>
              <a:ext cx="5007" cy="8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联合分布函数的性质：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（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）</a:t>
              </a:r>
            </a:p>
          </p:txBody>
        </p:sp>
        <p:graphicFrame>
          <p:nvGraphicFramePr>
            <p:cNvPr id="160775" name="Object 6"/>
            <p:cNvGraphicFramePr>
              <a:graphicFrameLocks noChangeAspect="1"/>
            </p:cNvGraphicFramePr>
            <p:nvPr/>
          </p:nvGraphicFramePr>
          <p:xfrm>
            <a:off x="1126" y="3014"/>
            <a:ext cx="4475" cy="6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" name="Equation" r:id="rId5" imgW="2686226" imgH="409736" progId="Equation.3">
                    <p:embed/>
                  </p:oleObj>
                </mc:Choice>
                <mc:Fallback>
                  <p:oleObj name="Equation" r:id="rId5" imgW="2686226" imgH="409736" progId="Equation.3">
                    <p:embed/>
                    <p:pic>
                      <p:nvPicPr>
                        <p:cNvPr id="160775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6" y="3014"/>
                          <a:ext cx="4475" cy="6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05240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5F98471E-A29E-49FB-897D-020CAAEFF7C9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5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276930" name="Group 2"/>
          <p:cNvGrpSpPr>
            <a:grpSpLocks/>
          </p:cNvGrpSpPr>
          <p:nvPr/>
        </p:nvGrpSpPr>
        <p:grpSpPr bwMode="auto">
          <a:xfrm>
            <a:off x="1730375" y="617539"/>
            <a:ext cx="8580438" cy="3270250"/>
            <a:chOff x="164" y="397"/>
            <a:chExt cx="5405" cy="2060"/>
          </a:xfrm>
        </p:grpSpPr>
        <p:sp>
          <p:nvSpPr>
            <p:cNvPr id="161796" name="Text Box 3"/>
            <p:cNvSpPr txBox="1">
              <a:spLocks noChangeArrowheads="1"/>
            </p:cNvSpPr>
            <p:nvPr/>
          </p:nvSpPr>
          <p:spPr bwMode="auto">
            <a:xfrm>
              <a:off x="175" y="397"/>
              <a:ext cx="5140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（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）                对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、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分别是单调不减的。</a:t>
              </a:r>
            </a:p>
          </p:txBody>
        </p:sp>
        <p:graphicFrame>
          <p:nvGraphicFramePr>
            <p:cNvPr id="161797" name="Object 4"/>
            <p:cNvGraphicFramePr>
              <a:graphicFrameLocks noChangeAspect="1"/>
            </p:cNvGraphicFramePr>
            <p:nvPr/>
          </p:nvGraphicFramePr>
          <p:xfrm>
            <a:off x="921" y="406"/>
            <a:ext cx="943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8" name="Equation" r:id="rId3" imgW="476103" imgH="180766" progId="Equation.3">
                    <p:embed/>
                  </p:oleObj>
                </mc:Choice>
                <mc:Fallback>
                  <p:oleObj name="Equation" r:id="rId3" imgW="476103" imgH="180766" progId="Equation.3">
                    <p:embed/>
                    <p:pic>
                      <p:nvPicPr>
                        <p:cNvPr id="161797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1" y="406"/>
                          <a:ext cx="943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1798" name="Text Box 5"/>
            <p:cNvSpPr txBox="1">
              <a:spLocks noChangeArrowheads="1"/>
            </p:cNvSpPr>
            <p:nvPr/>
          </p:nvSpPr>
          <p:spPr bwMode="auto">
            <a:xfrm>
              <a:off x="164" y="2094"/>
              <a:ext cx="2127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（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）对任意的点</a:t>
              </a:r>
            </a:p>
          </p:txBody>
        </p:sp>
        <p:graphicFrame>
          <p:nvGraphicFramePr>
            <p:cNvPr id="161799" name="Object 6"/>
            <p:cNvGraphicFramePr>
              <a:graphicFrameLocks noChangeAspect="1"/>
            </p:cNvGraphicFramePr>
            <p:nvPr/>
          </p:nvGraphicFramePr>
          <p:xfrm>
            <a:off x="2157" y="2101"/>
            <a:ext cx="3412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9" name="Equation" r:id="rId5" imgW="2000136" imgH="199847" progId="Equation.3">
                    <p:embed/>
                  </p:oleObj>
                </mc:Choice>
                <mc:Fallback>
                  <p:oleObj name="Equation" r:id="rId5" imgW="2000136" imgH="199847" progId="Equation.3">
                    <p:embed/>
                    <p:pic>
                      <p:nvPicPr>
                        <p:cNvPr id="161799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7" y="2101"/>
                          <a:ext cx="3412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1801" name="Text Box 8"/>
            <p:cNvSpPr txBox="1">
              <a:spLocks noChangeArrowheads="1"/>
            </p:cNvSpPr>
            <p:nvPr/>
          </p:nvSpPr>
          <p:spPr bwMode="auto">
            <a:xfrm>
              <a:off x="174" y="1021"/>
              <a:ext cx="5069" cy="8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（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）               关于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右连续，关于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右连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续。即</a:t>
              </a:r>
            </a:p>
          </p:txBody>
        </p:sp>
        <p:graphicFrame>
          <p:nvGraphicFramePr>
            <p:cNvPr id="161802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94053872"/>
                </p:ext>
              </p:extLst>
            </p:nvPr>
          </p:nvGraphicFramePr>
          <p:xfrm>
            <a:off x="1024" y="1512"/>
            <a:ext cx="4398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0" name="公式" r:id="rId7" imgW="2603160" imgH="203040" progId="Equation.3">
                    <p:embed/>
                  </p:oleObj>
                </mc:Choice>
                <mc:Fallback>
                  <p:oleObj name="公式" r:id="rId7" imgW="2603160" imgH="203040" progId="Equation.3">
                    <p:embed/>
                    <p:pic>
                      <p:nvPicPr>
                        <p:cNvPr id="161802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4" y="1512"/>
                          <a:ext cx="4398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1803" name="Object 10"/>
            <p:cNvGraphicFramePr>
              <a:graphicFrameLocks noChangeAspect="1"/>
            </p:cNvGraphicFramePr>
            <p:nvPr/>
          </p:nvGraphicFramePr>
          <p:xfrm>
            <a:off x="871" y="1004"/>
            <a:ext cx="943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1" name="Equation" r:id="rId9" imgW="476103" imgH="180766" progId="Equation.3">
                    <p:embed/>
                  </p:oleObj>
                </mc:Choice>
                <mc:Fallback>
                  <p:oleObj name="Equation" r:id="rId9" imgW="476103" imgH="180766" progId="Equation.3">
                    <p:embed/>
                    <p:pic>
                      <p:nvPicPr>
                        <p:cNvPr id="161803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1" y="1004"/>
                          <a:ext cx="943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2153800" y="4214378"/>
                <a:ext cx="85509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)≥0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800" y="4214378"/>
                <a:ext cx="8550985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3295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E6779820-4EDC-4DEC-82EA-AEC0313A739C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6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62819" name="Text Box 2"/>
          <p:cNvSpPr txBox="1">
            <a:spLocks noChangeArrowheads="1"/>
          </p:cNvSpPr>
          <p:nvPr/>
        </p:nvSpPr>
        <p:spPr bwMode="auto">
          <a:xfrm>
            <a:off x="2046289" y="604838"/>
            <a:ext cx="8791575" cy="1315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性质（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）正是一维随机变量与二维随机变量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的不同之处。</a:t>
            </a:r>
          </a:p>
        </p:txBody>
      </p:sp>
      <p:grpSp>
        <p:nvGrpSpPr>
          <p:cNvPr id="1277955" name="Group 3"/>
          <p:cNvGrpSpPr>
            <a:grpSpLocks/>
          </p:cNvGrpSpPr>
          <p:nvPr/>
        </p:nvGrpSpPr>
        <p:grpSpPr bwMode="auto">
          <a:xfrm>
            <a:off x="2068514" y="2317751"/>
            <a:ext cx="8791575" cy="3497263"/>
            <a:chOff x="343" y="1460"/>
            <a:chExt cx="5538" cy="2203"/>
          </a:xfrm>
        </p:grpSpPr>
        <p:sp>
          <p:nvSpPr>
            <p:cNvPr id="162821" name="Text Box 4"/>
            <p:cNvSpPr txBox="1">
              <a:spLocks noChangeArrowheads="1"/>
            </p:cNvSpPr>
            <p:nvPr/>
          </p:nvSpPr>
          <p:spPr bwMode="auto">
            <a:xfrm>
              <a:off x="343" y="1460"/>
              <a:ext cx="5538" cy="2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也就是说，一个函数             仅满足了前三条性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质，仍未必是二维随机变量的分布函数。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endPara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endPara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就是不满足性质（ 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）。</a:t>
              </a:r>
            </a:p>
          </p:txBody>
        </p:sp>
        <p:graphicFrame>
          <p:nvGraphicFramePr>
            <p:cNvPr id="162822" name="Object 5"/>
            <p:cNvGraphicFramePr>
              <a:graphicFrameLocks noChangeAspect="1"/>
            </p:cNvGraphicFramePr>
            <p:nvPr/>
          </p:nvGraphicFramePr>
          <p:xfrm>
            <a:off x="1341" y="2386"/>
            <a:ext cx="2913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Equation" r:id="rId3" imgW="1533554" imgH="438357" progId="Equation.DSMT4">
                    <p:embed/>
                  </p:oleObj>
                </mc:Choice>
                <mc:Fallback>
                  <p:oleObj name="Equation" r:id="rId3" imgW="1533554" imgH="438357" progId="Equation.DSMT4">
                    <p:embed/>
                    <p:pic>
                      <p:nvPicPr>
                        <p:cNvPr id="162822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1" y="2386"/>
                          <a:ext cx="2913" cy="8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2823" name="Object 6"/>
            <p:cNvGraphicFramePr>
              <a:graphicFrameLocks noChangeAspect="1"/>
            </p:cNvGraphicFramePr>
            <p:nvPr/>
          </p:nvGraphicFramePr>
          <p:xfrm>
            <a:off x="2680" y="1496"/>
            <a:ext cx="866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Equation" r:id="rId5" imgW="476103" imgH="180766" progId="Equation.3">
                    <p:embed/>
                  </p:oleObj>
                </mc:Choice>
                <mc:Fallback>
                  <p:oleObj name="Equation" r:id="rId5" imgW="476103" imgH="180766" progId="Equation.3">
                    <p:embed/>
                    <p:pic>
                      <p:nvPicPr>
                        <p:cNvPr id="162823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0" y="1496"/>
                          <a:ext cx="866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2824" name="Rectangle 7"/>
            <p:cNvSpPr>
              <a:spLocks noChangeArrowheads="1"/>
            </p:cNvSpPr>
            <p:nvPr/>
          </p:nvSpPr>
          <p:spPr bwMode="auto">
            <a:xfrm>
              <a:off x="362" y="2571"/>
              <a:ext cx="8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例如：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29071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9A41782F-522E-4543-BC8E-75379C2EAE3C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7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163843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4056063" y="2667000"/>
          <a:ext cx="62357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Equation" r:id="rId3" imgW="2152489" imgH="209387" progId="Equation.DSMT4">
                  <p:embed/>
                </p:oleObj>
              </mc:Choice>
              <mc:Fallback>
                <p:oleObj name="Equation" r:id="rId3" imgW="2152489" imgH="209387" progId="Equation.DSMT4">
                  <p:embed/>
                  <p:pic>
                    <p:nvPicPr>
                      <p:cNvPr id="163843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6063" y="2667000"/>
                        <a:ext cx="623570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44" name="Text Box 3"/>
          <p:cNvSpPr txBox="1">
            <a:spLocks noChangeArrowheads="1"/>
          </p:cNvSpPr>
          <p:nvPr/>
        </p:nvSpPr>
        <p:spPr bwMode="auto">
          <a:xfrm>
            <a:off x="1735138" y="520701"/>
            <a:ext cx="4502150" cy="63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en-US" b="1">
                <a:solidFill>
                  <a:srgbClr val="000000"/>
                </a:solidFill>
              </a:rPr>
              <a:t>§</a:t>
            </a:r>
            <a:r>
              <a:rPr kumimoji="1" lang="en-US" altLang="zh-CN" sz="3600">
                <a:solidFill>
                  <a:srgbClr val="000000"/>
                </a:solidFill>
                <a:latin typeface="Times New Roman" panose="02020603050405020304" pitchFamily="18" charset="0"/>
              </a:rPr>
              <a:t>3.2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3600" b="1">
                <a:solidFill>
                  <a:srgbClr val="000000"/>
                </a:solidFill>
              </a:rPr>
              <a:t>边缘分布</a:t>
            </a:r>
          </a:p>
        </p:txBody>
      </p:sp>
      <p:sp>
        <p:nvSpPr>
          <p:cNvPr id="163845" name="Text Box 4"/>
          <p:cNvSpPr txBox="1">
            <a:spLocks noChangeArrowheads="1"/>
          </p:cNvSpPr>
          <p:nvPr/>
        </p:nvSpPr>
        <p:spPr bwMode="auto">
          <a:xfrm>
            <a:off x="1979614" y="1282700"/>
            <a:ext cx="5908675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</a:rPr>
              <a:t>3.2.1</a:t>
            </a:r>
            <a:r>
              <a:rPr kumimoji="1" lang="en-US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b="1">
                <a:solidFill>
                  <a:srgbClr val="FF3300"/>
                </a:solidFill>
              </a:rPr>
              <a:t>边缘分布函数</a:t>
            </a:r>
          </a:p>
        </p:txBody>
      </p:sp>
      <p:grpSp>
        <p:nvGrpSpPr>
          <p:cNvPr id="163846" name="Group 5"/>
          <p:cNvGrpSpPr>
            <a:grpSpLocks/>
          </p:cNvGrpSpPr>
          <p:nvPr/>
        </p:nvGrpSpPr>
        <p:grpSpPr bwMode="auto">
          <a:xfrm>
            <a:off x="2041526" y="1930401"/>
            <a:ext cx="8626475" cy="2054226"/>
            <a:chOff x="326" y="1436"/>
            <a:chExt cx="5434" cy="1294"/>
          </a:xfrm>
        </p:grpSpPr>
        <p:sp>
          <p:nvSpPr>
            <p:cNvPr id="163849" name="Text Box 6"/>
            <p:cNvSpPr txBox="1">
              <a:spLocks noChangeArrowheads="1"/>
            </p:cNvSpPr>
            <p:nvPr/>
          </p:nvSpPr>
          <p:spPr bwMode="auto">
            <a:xfrm>
              <a:off x="326" y="1436"/>
              <a:ext cx="5434" cy="1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定义：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设                是（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，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）的联合分布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函数，称                                                               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分别为（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X,Y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）关于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，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的边缘分布函数。</a:t>
              </a:r>
            </a:p>
          </p:txBody>
        </p:sp>
        <p:graphicFrame>
          <p:nvGraphicFramePr>
            <p:cNvPr id="163850" name="Object 7"/>
            <p:cNvGraphicFramePr>
              <a:graphicFrameLocks noChangeAspect="1"/>
            </p:cNvGraphicFramePr>
            <p:nvPr/>
          </p:nvGraphicFramePr>
          <p:xfrm>
            <a:off x="1455" y="1451"/>
            <a:ext cx="961" cy="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7" name="Equation" r:id="rId5" imgW="476103" imgH="180766" progId="Equation.3">
                    <p:embed/>
                  </p:oleObj>
                </mc:Choice>
                <mc:Fallback>
                  <p:oleObj name="Equation" r:id="rId5" imgW="476103" imgH="180766" progId="Equation.3">
                    <p:embed/>
                    <p:pic>
                      <p:nvPicPr>
                        <p:cNvPr id="16385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5" y="1451"/>
                          <a:ext cx="961" cy="3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92296" name="Text Box 8"/>
          <p:cNvSpPr txBox="1">
            <a:spLocks noChangeArrowheads="1"/>
          </p:cNvSpPr>
          <p:nvPr/>
        </p:nvSpPr>
        <p:spPr bwMode="auto">
          <a:xfrm>
            <a:off x="2019301" y="4217988"/>
            <a:ext cx="5908675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定理：</a:t>
            </a:r>
            <a:endParaRPr lang="zh-CN" altLang="en-US" b="1">
              <a:solidFill>
                <a:srgbClr val="FF3300"/>
              </a:solidFill>
            </a:endParaRPr>
          </a:p>
        </p:txBody>
      </p:sp>
      <p:graphicFrame>
        <p:nvGraphicFramePr>
          <p:cNvPr id="1292297" name="Object 9"/>
          <p:cNvGraphicFramePr>
            <a:graphicFrameLocks noGrp="1" noChangeAspect="1"/>
          </p:cNvGraphicFramePr>
          <p:nvPr>
            <p:ph sz="half" idx="2"/>
          </p:nvPr>
        </p:nvGraphicFramePr>
        <p:xfrm>
          <a:off x="3117851" y="4264026"/>
          <a:ext cx="7089775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Equation" r:id="rId7" imgW="2619571" imgH="438357" progId="Equation.DSMT4">
                  <p:embed/>
                </p:oleObj>
              </mc:Choice>
              <mc:Fallback>
                <p:oleObj name="Equation" r:id="rId7" imgW="2619571" imgH="438357" progId="Equation.DSMT4">
                  <p:embed/>
                  <p:pic>
                    <p:nvPicPr>
                      <p:cNvPr id="1292297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851" y="4264026"/>
                        <a:ext cx="7089775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105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229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灯片编号占位符 2"/>
          <p:cNvSpPr txBox="1">
            <a:spLocks noGrp="1"/>
          </p:cNvSpPr>
          <p:nvPr/>
        </p:nvSpPr>
        <p:spPr bwMode="auto">
          <a:xfrm>
            <a:off x="807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1C915DCB-88BA-49A7-A30F-F8580FE1543E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8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305602" name="Group 2"/>
          <p:cNvGrpSpPr>
            <a:grpSpLocks/>
          </p:cNvGrpSpPr>
          <p:nvPr/>
        </p:nvGrpSpPr>
        <p:grpSpPr bwMode="auto">
          <a:xfrm>
            <a:off x="1941514" y="2105025"/>
            <a:ext cx="8582025" cy="4375150"/>
            <a:chOff x="141" y="1358"/>
            <a:chExt cx="5406" cy="2756"/>
          </a:xfrm>
        </p:grpSpPr>
        <p:sp>
          <p:nvSpPr>
            <p:cNvPr id="164870" name="Text Box 3"/>
            <p:cNvSpPr txBox="1">
              <a:spLocks noChangeArrowheads="1"/>
            </p:cNvSpPr>
            <p:nvPr/>
          </p:nvSpPr>
          <p:spPr bwMode="auto">
            <a:xfrm>
              <a:off x="141" y="1358"/>
              <a:ext cx="5406" cy="8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定义</a:t>
              </a:r>
              <a:r>
                <a:rPr kumimoji="1" lang="en-US" altLang="zh-CN">
                  <a:solidFill>
                    <a:srgbClr val="FF3300"/>
                  </a:solidFill>
                  <a:latin typeface="Times New Roman" panose="02020603050405020304" pitchFamily="18" charset="0"/>
                </a:rPr>
                <a:t>3.6</a:t>
              </a:r>
              <a:r>
                <a:rPr kumimoji="1"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：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设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、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是两个随机变量，若有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                ， 对任意的            ，称</a:t>
              </a:r>
            </a:p>
          </p:txBody>
        </p:sp>
        <p:graphicFrame>
          <p:nvGraphicFramePr>
            <p:cNvPr id="164871" name="Object 4"/>
            <p:cNvGraphicFramePr>
              <a:graphicFrameLocks noChangeAspect="1"/>
            </p:cNvGraphicFramePr>
            <p:nvPr/>
          </p:nvGraphicFramePr>
          <p:xfrm>
            <a:off x="144" y="1821"/>
            <a:ext cx="1604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2" name="Equation" r:id="rId3" imgW="828921" imgH="180766" progId="Equation.3">
                    <p:embed/>
                  </p:oleObj>
                </mc:Choice>
                <mc:Fallback>
                  <p:oleObj name="Equation" r:id="rId3" imgW="828921" imgH="180766" progId="Equation.3">
                    <p:embed/>
                    <p:pic>
                      <p:nvPicPr>
                        <p:cNvPr id="164871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1821"/>
                          <a:ext cx="1604" cy="3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872" name="Text Box 5"/>
            <p:cNvSpPr txBox="1">
              <a:spLocks noChangeArrowheads="1"/>
            </p:cNvSpPr>
            <p:nvPr/>
          </p:nvSpPr>
          <p:spPr bwMode="auto">
            <a:xfrm>
              <a:off x="314" y="3148"/>
              <a:ext cx="5096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为在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＝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下，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的条件分布函数，记为：</a:t>
              </a:r>
            </a:p>
          </p:txBody>
        </p:sp>
        <p:graphicFrame>
          <p:nvGraphicFramePr>
            <p:cNvPr id="164873" name="Object 6"/>
            <p:cNvGraphicFramePr>
              <a:graphicFrameLocks noChangeAspect="1"/>
            </p:cNvGraphicFramePr>
            <p:nvPr/>
          </p:nvGraphicFramePr>
          <p:xfrm>
            <a:off x="249" y="3606"/>
            <a:ext cx="1520" cy="4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3" name="公式" r:id="rId5" imgW="599890" imgH="257089" progId="Equation.3">
                    <p:embed/>
                  </p:oleObj>
                </mc:Choice>
                <mc:Fallback>
                  <p:oleObj name="公式" r:id="rId5" imgW="599890" imgH="257089" progId="Equation.3">
                    <p:embed/>
                    <p:pic>
                      <p:nvPicPr>
                        <p:cNvPr id="164873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" y="3606"/>
                          <a:ext cx="1520" cy="4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874" name="Text Box 7"/>
            <p:cNvSpPr txBox="1">
              <a:spLocks noChangeArrowheads="1"/>
            </p:cNvSpPr>
            <p:nvPr/>
          </p:nvSpPr>
          <p:spPr bwMode="auto">
            <a:xfrm>
              <a:off x="1668" y="3652"/>
              <a:ext cx="3810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，同样可以定义：</a:t>
              </a:r>
            </a:p>
          </p:txBody>
        </p:sp>
        <p:graphicFrame>
          <p:nvGraphicFramePr>
            <p:cNvPr id="164875" name="Object 8"/>
            <p:cNvGraphicFramePr>
              <a:graphicFrameLocks noChangeAspect="1"/>
            </p:cNvGraphicFramePr>
            <p:nvPr/>
          </p:nvGraphicFramePr>
          <p:xfrm>
            <a:off x="3713" y="3652"/>
            <a:ext cx="1445" cy="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4" name="公式" r:id="rId7" imgW="599890" imgH="257089" progId="Equation.3">
                    <p:embed/>
                  </p:oleObj>
                </mc:Choice>
                <mc:Fallback>
                  <p:oleObj name="公式" r:id="rId7" imgW="599890" imgH="257089" progId="Equation.3">
                    <p:embed/>
                    <p:pic>
                      <p:nvPicPr>
                        <p:cNvPr id="164875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3" y="3652"/>
                          <a:ext cx="1445" cy="4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876" name="Object 9"/>
            <p:cNvGraphicFramePr>
              <a:graphicFrameLocks noChangeAspect="1"/>
            </p:cNvGraphicFramePr>
            <p:nvPr/>
          </p:nvGraphicFramePr>
          <p:xfrm>
            <a:off x="3196" y="1837"/>
            <a:ext cx="696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5" name="Equation" r:id="rId9" imgW="361839" imgH="180766" progId="Equation.3">
                    <p:embed/>
                  </p:oleObj>
                </mc:Choice>
                <mc:Fallback>
                  <p:oleObj name="Equation" r:id="rId9" imgW="361839" imgH="180766" progId="Equation.3">
                    <p:embed/>
                    <p:pic>
                      <p:nvPicPr>
                        <p:cNvPr id="164876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6" y="1837"/>
                          <a:ext cx="696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877" name="Object 10"/>
            <p:cNvGraphicFramePr>
              <a:graphicFrameLocks noChangeAspect="1"/>
            </p:cNvGraphicFramePr>
            <p:nvPr/>
          </p:nvGraphicFramePr>
          <p:xfrm>
            <a:off x="502" y="2321"/>
            <a:ext cx="3808" cy="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6" name="Equation" r:id="rId11" imgW="2085834" imgH="400195" progId="Equation.3">
                    <p:embed/>
                  </p:oleObj>
                </mc:Choice>
                <mc:Fallback>
                  <p:oleObj name="Equation" r:id="rId11" imgW="2085834" imgH="400195" progId="Equation.3">
                    <p:embed/>
                    <p:pic>
                      <p:nvPicPr>
                        <p:cNvPr id="164877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" y="2321"/>
                          <a:ext cx="3808" cy="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05612" name="Text Box 12"/>
          <p:cNvSpPr txBox="1">
            <a:spLocks noChangeArrowheads="1"/>
          </p:cNvSpPr>
          <p:nvPr/>
        </p:nvSpPr>
        <p:spPr bwMode="auto">
          <a:xfrm>
            <a:off x="1866901" y="1266825"/>
            <a:ext cx="4449763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</a:rPr>
              <a:t>3.3.1</a:t>
            </a:r>
            <a:r>
              <a:rPr kumimoji="1" lang="en-US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条件分布函数</a:t>
            </a:r>
          </a:p>
        </p:txBody>
      </p:sp>
      <p:sp>
        <p:nvSpPr>
          <p:cNvPr id="164869" name="Text Box 13"/>
          <p:cNvSpPr txBox="1">
            <a:spLocks noChangeArrowheads="1"/>
          </p:cNvSpPr>
          <p:nvPr/>
        </p:nvSpPr>
        <p:spPr bwMode="auto">
          <a:xfrm>
            <a:off x="1789114" y="523875"/>
            <a:ext cx="34940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3600" b="1">
                <a:solidFill>
                  <a:srgbClr val="000000"/>
                </a:solidFill>
              </a:rPr>
              <a:t>§</a:t>
            </a:r>
            <a:r>
              <a:rPr lang="en-US" altLang="zh-CN" sz="3600">
                <a:solidFill>
                  <a:srgbClr val="000000"/>
                </a:solidFill>
              </a:rPr>
              <a:t>3.3</a:t>
            </a:r>
            <a:r>
              <a:rPr lang="en-US" altLang="zh-CN" sz="3600" b="1">
                <a:solidFill>
                  <a:srgbClr val="000000"/>
                </a:solidFill>
              </a:rPr>
              <a:t>   </a:t>
            </a:r>
            <a:r>
              <a:rPr lang="zh-CN" altLang="en-US" sz="3600" b="1">
                <a:solidFill>
                  <a:srgbClr val="000000"/>
                </a:solidFill>
              </a:rPr>
              <a:t>条件分布</a:t>
            </a:r>
          </a:p>
        </p:txBody>
      </p:sp>
    </p:spTree>
    <p:extLst>
      <p:ext uri="{BB962C8B-B14F-4D97-AF65-F5344CB8AC3E}">
        <p14:creationId xmlns:p14="http://schemas.microsoft.com/office/powerpoint/2010/main" val="7762735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561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灯片编号占位符 2"/>
          <p:cNvSpPr txBox="1">
            <a:spLocks noGrp="1"/>
          </p:cNvSpPr>
          <p:nvPr/>
        </p:nvSpPr>
        <p:spPr bwMode="auto">
          <a:xfrm>
            <a:off x="807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5997A3CF-7AEB-4EEF-A4EA-0E4E34D49BA9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9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1974851" y="546101"/>
            <a:ext cx="8678863" cy="227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但当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是连续型随机变量时，由于                        </a:t>
            </a:r>
          </a:p>
          <a:p>
            <a:pPr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定义无意义，因此，在一般情况下，设（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）的联合分布函数为                ，若下列极限</a:t>
            </a:r>
          </a:p>
        </p:txBody>
      </p:sp>
      <p:graphicFrame>
        <p:nvGraphicFramePr>
          <p:cNvPr id="165892" name="Object 4"/>
          <p:cNvGraphicFramePr>
            <a:graphicFrameLocks noChangeAspect="1"/>
          </p:cNvGraphicFramePr>
          <p:nvPr/>
        </p:nvGraphicFramePr>
        <p:xfrm>
          <a:off x="8277226" y="614364"/>
          <a:ext cx="23907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Equation" r:id="rId3" imgW="828921" imgH="180766" progId="Equation.3">
                  <p:embed/>
                </p:oleObj>
              </mc:Choice>
              <mc:Fallback>
                <p:oleObj name="Equation" r:id="rId3" imgW="828921" imgH="180766" progId="Equation.3">
                  <p:embed/>
                  <p:pic>
                    <p:nvPicPr>
                      <p:cNvPr id="1658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7226" y="614364"/>
                        <a:ext cx="239077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3" name="Object 5"/>
          <p:cNvGraphicFramePr>
            <a:graphicFrameLocks noChangeAspect="1"/>
          </p:cNvGraphicFramePr>
          <p:nvPr>
            <p:extLst/>
          </p:nvPr>
        </p:nvGraphicFramePr>
        <p:xfrm>
          <a:off x="5306219" y="2194609"/>
          <a:ext cx="1582262" cy="564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Equation" r:id="rId5" imgW="485626" imgH="195327" progId="Equation.DSMT4">
                  <p:embed/>
                </p:oleObj>
              </mc:Choice>
              <mc:Fallback>
                <p:oleObj name="Equation" r:id="rId5" imgW="485626" imgH="195327" progId="Equation.DSMT4">
                  <p:embed/>
                  <p:pic>
                    <p:nvPicPr>
                      <p:cNvPr id="1658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6219" y="2194609"/>
                        <a:ext cx="1582262" cy="5644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894" name="Text Box 6"/>
          <p:cNvSpPr txBox="1">
            <a:spLocks noChangeArrowheads="1"/>
          </p:cNvSpPr>
          <p:nvPr/>
        </p:nvSpPr>
        <p:spPr bwMode="auto">
          <a:xfrm>
            <a:off x="1944689" y="4375150"/>
            <a:ext cx="8440737" cy="1315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存在，则称此极限为在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＝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下，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的条件分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布函数。</a:t>
            </a:r>
          </a:p>
        </p:txBody>
      </p:sp>
      <p:grpSp>
        <p:nvGrpSpPr>
          <p:cNvPr id="165895" name="Group 7"/>
          <p:cNvGrpSpPr>
            <a:grpSpLocks/>
          </p:cNvGrpSpPr>
          <p:nvPr/>
        </p:nvGrpSpPr>
        <p:grpSpPr bwMode="auto">
          <a:xfrm>
            <a:off x="2235200" y="2894013"/>
            <a:ext cx="7042150" cy="1211262"/>
            <a:chOff x="1196" y="1720"/>
            <a:chExt cx="4360" cy="664"/>
          </a:xfrm>
        </p:grpSpPr>
        <p:graphicFrame>
          <p:nvGraphicFramePr>
            <p:cNvPr id="165896" name="Object 8"/>
            <p:cNvGraphicFramePr>
              <a:graphicFrameLocks noChangeAspect="1"/>
            </p:cNvGraphicFramePr>
            <p:nvPr/>
          </p:nvGraphicFramePr>
          <p:xfrm>
            <a:off x="1196" y="1720"/>
            <a:ext cx="2938" cy="6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2" name="Equation" r:id="rId7" imgW="1838261" imgH="400195" progId="Equation.DSMT4">
                    <p:embed/>
                  </p:oleObj>
                </mc:Choice>
                <mc:Fallback>
                  <p:oleObj name="Equation" r:id="rId7" imgW="1838261" imgH="400195" progId="Equation.DSMT4">
                    <p:embed/>
                    <p:pic>
                      <p:nvPicPr>
                        <p:cNvPr id="165896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6" y="1720"/>
                          <a:ext cx="2938" cy="6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5897" name="Object 9"/>
            <p:cNvGraphicFramePr>
              <a:graphicFrameLocks noChangeAspect="1"/>
            </p:cNvGraphicFramePr>
            <p:nvPr/>
          </p:nvGraphicFramePr>
          <p:xfrm>
            <a:off x="4764" y="1872"/>
            <a:ext cx="792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3" name="Equation" r:id="rId9" imgW="538247" imgH="195327" progId="Equation.DSMT4">
                    <p:embed/>
                  </p:oleObj>
                </mc:Choice>
                <mc:Fallback>
                  <p:oleObj name="Equation" r:id="rId9" imgW="538247" imgH="195327" progId="Equation.DSMT4">
                    <p:embed/>
                    <p:pic>
                      <p:nvPicPr>
                        <p:cNvPr id="165897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4" y="1872"/>
                          <a:ext cx="792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886287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3485" tIns="41742" rIns="83485" bIns="41742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3485" tIns="41742" rIns="83485" bIns="41742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3485" tIns="41742" rIns="83485" bIns="41742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3485" tIns="41742" rIns="83485" bIns="41742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1063</Words>
  <Application>Microsoft Office PowerPoint</Application>
  <PresentationFormat>宽屏</PresentationFormat>
  <Paragraphs>143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27</vt:i4>
      </vt:variant>
    </vt:vector>
  </HeadingPairs>
  <TitlesOfParts>
    <vt:vector size="41" baseType="lpstr">
      <vt:lpstr>等线</vt:lpstr>
      <vt:lpstr>等线 Light</vt:lpstr>
      <vt:lpstr>宋体</vt:lpstr>
      <vt:lpstr>Arial</vt:lpstr>
      <vt:lpstr>Arial Black</vt:lpstr>
      <vt:lpstr>Cambria Math</vt:lpstr>
      <vt:lpstr>Times New Roman</vt:lpstr>
      <vt:lpstr>Wingdings</vt:lpstr>
      <vt:lpstr>Office 主题​​</vt:lpstr>
      <vt:lpstr>Pixel</vt:lpstr>
      <vt:lpstr>1_Pixel</vt:lpstr>
      <vt:lpstr>Equation</vt:lpstr>
      <vt:lpstr>Microsoft 公式 3.0</vt:lpstr>
      <vt:lpstr>公式</vt:lpstr>
      <vt:lpstr>PowerPoint 演示文稿</vt:lpstr>
      <vt:lpstr>第三章 多维随机变量及其分布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yugang sheng</dc:creator>
  <cp:lastModifiedBy>yugang sheng</cp:lastModifiedBy>
  <cp:revision>7</cp:revision>
  <dcterms:created xsi:type="dcterms:W3CDTF">2020-03-26T12:20:45Z</dcterms:created>
  <dcterms:modified xsi:type="dcterms:W3CDTF">2020-03-29T12:07:24Z</dcterms:modified>
</cp:coreProperties>
</file>