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6048-0858-45C1-AFA1-ADA24D901A53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4C6A-A8BE-4A12-9932-D43F77DC1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1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6048-0858-45C1-AFA1-ADA24D901A53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4C6A-A8BE-4A12-9932-D43F77DC1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3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6048-0858-45C1-AFA1-ADA24D901A53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4C6A-A8BE-4A12-9932-D43F77DC1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682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A1E176-41AD-4E63-9FE9-A1840E1A2E0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803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469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27EEB7-0F18-4CE2-99F3-48862F7BDF60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012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0FE3D9-5AB1-47C7-80DF-E44B69317F8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930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5FA27-9ABB-4E9D-9117-84E06D07ECA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6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582CD-9F5B-474D-8D00-B85A0D54551A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642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769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0CB27-F4D8-449F-BAE5-4414B8116A6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21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6048-0858-45C1-AFA1-ADA24D901A53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4C6A-A8BE-4A12-9932-D43F77DC1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519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405422-9A01-4090-9A8E-038B52CCAE1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8169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DCAFDE-2771-4A67-A60C-7CBB7E5BD6E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17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8CF5E-9686-4FC3-A50D-4F8B472A6DC1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0137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07171-1C03-4EB3-9E81-8524BEE7E52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3270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490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90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2914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6FEE0-CBC2-4C9A-BD6D-13CBA83EF31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90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6048-0858-45C1-AFA1-ADA24D901A53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4C6A-A8BE-4A12-9932-D43F77DC1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83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6048-0858-45C1-AFA1-ADA24D901A53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4C6A-A8BE-4A12-9932-D43F77DC1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6048-0858-45C1-AFA1-ADA24D901A53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4C6A-A8BE-4A12-9932-D43F77DC1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91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6048-0858-45C1-AFA1-ADA24D901A53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4C6A-A8BE-4A12-9932-D43F77DC1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37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6048-0858-45C1-AFA1-ADA24D901A53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4C6A-A8BE-4A12-9932-D43F77DC1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66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6048-0858-45C1-AFA1-ADA24D901A53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4C6A-A8BE-4A12-9932-D43F77DC1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3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6048-0858-45C1-AFA1-ADA24D901A53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4C6A-A8BE-4A12-9932-D43F77DC1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8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C6048-0858-45C1-AFA1-ADA24D901A53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54C6A-A8BE-4A12-9932-D43F77DC1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7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99774-3827-4747-A3F8-4E7A2AC7A35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98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72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D6E56CD-2D83-44B3-BCF4-86A7973BFFC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2120900" y="571500"/>
            <a:ext cx="6724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宋体" panose="02010600030101010101" pitchFamily="2" charset="-122"/>
              </a:rPr>
              <a:t>三、全概率公式和贝叶斯公式</a:t>
            </a:r>
            <a:r>
              <a:rPr kumimoji="1" lang="zh-CN" altLang="en-US">
                <a:solidFill>
                  <a:srgbClr val="FF3300"/>
                </a:solidFill>
                <a:latin typeface="宋体" panose="02010600030101010101" pitchFamily="2" charset="-122"/>
              </a:rPr>
              <a:t> </a:t>
            </a:r>
          </a:p>
        </p:txBody>
      </p:sp>
      <p:grpSp>
        <p:nvGrpSpPr>
          <p:cNvPr id="1180675" name="Group 3"/>
          <p:cNvGrpSpPr>
            <a:grpSpLocks/>
          </p:cNvGrpSpPr>
          <p:nvPr/>
        </p:nvGrpSpPr>
        <p:grpSpPr bwMode="auto">
          <a:xfrm>
            <a:off x="2201864" y="1462088"/>
            <a:ext cx="8156575" cy="4525962"/>
            <a:chOff x="376" y="933"/>
            <a:chExt cx="5138" cy="2851"/>
          </a:xfrm>
        </p:grpSpPr>
        <p:sp>
          <p:nvSpPr>
            <p:cNvPr id="53253" name="Text Box 4"/>
            <p:cNvSpPr txBox="1">
              <a:spLocks noChangeArrowheads="1"/>
            </p:cNvSpPr>
            <p:nvPr/>
          </p:nvSpPr>
          <p:spPr bwMode="auto">
            <a:xfrm>
              <a:off x="376" y="933"/>
              <a:ext cx="4800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7D"/>
                  </a:solidFill>
                  <a:latin typeface="宋体" panose="02010600030101010101" pitchFamily="2" charset="-122"/>
                </a:rPr>
                <a:t>1、划分：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设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为随机试验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的样本空间，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   为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的一组事件，若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53254" name="Object 5"/>
            <p:cNvGraphicFramePr>
              <a:graphicFrameLocks noChangeAspect="1"/>
            </p:cNvGraphicFramePr>
            <p:nvPr/>
          </p:nvGraphicFramePr>
          <p:xfrm>
            <a:off x="457" y="1391"/>
            <a:ext cx="1356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" name="Equation" r:id="rId3" imgW="771288" imgH="209387" progId="Equation.DSMT4">
                    <p:embed/>
                  </p:oleObj>
                </mc:Choice>
                <mc:Fallback>
                  <p:oleObj name="Equation" r:id="rId3" imgW="771288" imgH="209387" progId="Equation.DSMT4">
                    <p:embed/>
                    <p:pic>
                      <p:nvPicPr>
                        <p:cNvPr id="5325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" y="1391"/>
                          <a:ext cx="1356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5" name="Object 6"/>
            <p:cNvGraphicFramePr>
              <a:graphicFrameLocks noChangeAspect="1"/>
            </p:cNvGraphicFramePr>
            <p:nvPr/>
          </p:nvGraphicFramePr>
          <p:xfrm>
            <a:off x="1512" y="2036"/>
            <a:ext cx="2603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" name="Equation" r:id="rId5" imgW="1305025" imgH="218927" progId="Equation.DSMT4">
                    <p:embed/>
                  </p:oleObj>
                </mc:Choice>
                <mc:Fallback>
                  <p:oleObj name="Equation" r:id="rId5" imgW="1305025" imgH="218927" progId="Equation.DSMT4">
                    <p:embed/>
                    <p:pic>
                      <p:nvPicPr>
                        <p:cNvPr id="5325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2" y="2036"/>
                          <a:ext cx="2603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6" name="Object 7"/>
            <p:cNvGraphicFramePr>
              <a:graphicFrameLocks noChangeAspect="1"/>
            </p:cNvGraphicFramePr>
            <p:nvPr/>
          </p:nvGraphicFramePr>
          <p:xfrm>
            <a:off x="1546" y="2587"/>
            <a:ext cx="2382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name="Equation" r:id="rId7" imgW="1314547" imgH="209387" progId="Equation.DSMT4">
                    <p:embed/>
                  </p:oleObj>
                </mc:Choice>
                <mc:Fallback>
                  <p:oleObj name="Equation" r:id="rId7" imgW="1314547" imgH="209387" progId="Equation.DSMT4">
                    <p:embed/>
                    <p:pic>
                      <p:nvPicPr>
                        <p:cNvPr id="5325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6" y="2587"/>
                          <a:ext cx="2382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7" name="Text Box 8"/>
            <p:cNvSpPr txBox="1">
              <a:spLocks noChangeArrowheads="1"/>
            </p:cNvSpPr>
            <p:nvPr/>
          </p:nvSpPr>
          <p:spPr bwMode="auto">
            <a:xfrm>
              <a:off x="718" y="2008"/>
              <a:ext cx="840" cy="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（1）</a:t>
              </a:r>
            </a:p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（2）</a:t>
              </a:r>
            </a:p>
          </p:txBody>
        </p:sp>
        <p:sp>
          <p:nvSpPr>
            <p:cNvPr id="53258" name="Text Box 9"/>
            <p:cNvSpPr txBox="1">
              <a:spLocks noChangeArrowheads="1"/>
            </p:cNvSpPr>
            <p:nvPr/>
          </p:nvSpPr>
          <p:spPr bwMode="auto">
            <a:xfrm>
              <a:off x="400" y="3112"/>
              <a:ext cx="511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则称            为样本空间的一个有穷划分（或称为完备事件组）。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53259" name="Object 10"/>
            <p:cNvGraphicFramePr>
              <a:graphicFrameLocks noChangeAspect="1"/>
            </p:cNvGraphicFramePr>
            <p:nvPr/>
          </p:nvGraphicFramePr>
          <p:xfrm>
            <a:off x="1013" y="3094"/>
            <a:ext cx="1461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name="Equation" r:id="rId9" imgW="771288" imgH="209387" progId="Equation.DSMT4">
                    <p:embed/>
                  </p:oleObj>
                </mc:Choice>
                <mc:Fallback>
                  <p:oleObj name="Equation" r:id="rId9" imgW="771288" imgH="209387" progId="Equation.DSMT4">
                    <p:embed/>
                    <p:pic>
                      <p:nvPicPr>
                        <p:cNvPr id="5325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3" y="3094"/>
                          <a:ext cx="1461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3558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7439E43-E7CF-4958-8FC8-D5EF4965930C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2082800" y="1295401"/>
            <a:ext cx="8153400" cy="166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设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Ω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为随机试验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的样本空间，           为样本空间的一个划分。则：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4276" name="Object 3"/>
          <p:cNvGraphicFramePr>
            <a:graphicFrameLocks noChangeAspect="1"/>
          </p:cNvGraphicFramePr>
          <p:nvPr/>
        </p:nvGraphicFramePr>
        <p:xfrm>
          <a:off x="7196138" y="1524000"/>
          <a:ext cx="32750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3" imgW="1057451" imgH="209387" progId="Equation.DSMT4">
                  <p:embed/>
                </p:oleObj>
              </mc:Choice>
              <mc:Fallback>
                <p:oleObj name="Equation" r:id="rId3" imgW="1057451" imgH="209387" progId="Equation.DSMT4">
                  <p:embed/>
                  <p:pic>
                    <p:nvPicPr>
                      <p:cNvPr id="5427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138" y="1524000"/>
                        <a:ext cx="32750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1700" name="Object 4"/>
          <p:cNvGraphicFramePr>
            <a:graphicFrameLocks noChangeAspect="1"/>
          </p:cNvGraphicFramePr>
          <p:nvPr/>
        </p:nvGraphicFramePr>
        <p:xfrm>
          <a:off x="2216151" y="3035301"/>
          <a:ext cx="7237413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5" imgW="2619571" imgH="409736" progId="Equation.DSMT4">
                  <p:embed/>
                </p:oleObj>
              </mc:Choice>
              <mc:Fallback>
                <p:oleObj name="Equation" r:id="rId5" imgW="2619571" imgH="409736" progId="Equation.DSMT4">
                  <p:embed/>
                  <p:pic>
                    <p:nvPicPr>
                      <p:cNvPr id="1181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1" y="3035301"/>
                        <a:ext cx="7237413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5"/>
          <p:cNvSpPr txBox="1">
            <a:spLocks noChangeArrowheads="1"/>
          </p:cNvSpPr>
          <p:nvPr/>
        </p:nvSpPr>
        <p:spPr bwMode="auto">
          <a:xfrm>
            <a:off x="2159000" y="457201"/>
            <a:ext cx="5842000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7D"/>
                </a:solidFill>
                <a:latin typeface="宋体" panose="02010600030101010101" pitchFamily="2" charset="-122"/>
              </a:rPr>
              <a:t>2、全概率公式与</a:t>
            </a:r>
            <a:r>
              <a:rPr kumimoji="1" lang="zh-CN" altLang="en-US" b="1">
                <a:solidFill>
                  <a:srgbClr val="00007D"/>
                </a:solidFill>
                <a:latin typeface="Times New Roman" panose="02020603050405020304" pitchFamily="18" charset="0"/>
              </a:rPr>
              <a:t>贝叶斯公式</a:t>
            </a:r>
          </a:p>
        </p:txBody>
      </p:sp>
      <p:graphicFrame>
        <p:nvGraphicFramePr>
          <p:cNvPr id="1181702" name="Object 6"/>
          <p:cNvGraphicFramePr>
            <a:graphicFrameLocks noGrp="1" noChangeAspect="1"/>
          </p:cNvGraphicFramePr>
          <p:nvPr>
            <p:ph/>
          </p:nvPr>
        </p:nvGraphicFramePr>
        <p:xfrm>
          <a:off x="2233613" y="4460876"/>
          <a:ext cx="7588250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7" imgW="2829057" imgH="600042" progId="Equation.DSMT4">
                  <p:embed/>
                </p:oleObj>
              </mc:Choice>
              <mc:Fallback>
                <p:oleObj name="Equation" r:id="rId7" imgW="2829057" imgH="600042" progId="Equation.DSMT4">
                  <p:embed/>
                  <p:pic>
                    <p:nvPicPr>
                      <p:cNvPr id="1181702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4460876"/>
                        <a:ext cx="7588250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519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DF100AA-19F0-4A46-B0B4-9C7194FADFAF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5299" name="Group 2"/>
          <p:cNvGrpSpPr>
            <a:grpSpLocks/>
          </p:cNvGrpSpPr>
          <p:nvPr/>
        </p:nvGrpSpPr>
        <p:grpSpPr bwMode="auto">
          <a:xfrm>
            <a:off x="1981200" y="585788"/>
            <a:ext cx="8204200" cy="5459412"/>
            <a:chOff x="408" y="2208"/>
            <a:chExt cx="5168" cy="3439"/>
          </a:xfrm>
        </p:grpSpPr>
        <p:sp>
          <p:nvSpPr>
            <p:cNvPr id="55300" name="Rectangle 3"/>
            <p:cNvSpPr>
              <a:spLocks noChangeArrowheads="1"/>
            </p:cNvSpPr>
            <p:nvPr/>
          </p:nvSpPr>
          <p:spPr bwMode="auto">
            <a:xfrm>
              <a:off x="408" y="2208"/>
              <a:ext cx="5168" cy="3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 设有一箱同类型的产品是由三家工厂所生产的，已知其中有      的产品是由第一家工厂生产的，其它二厂各生产      ；又知第一第二两厂生产的有 2％是次品，第三家工厂生产 的有4％是次品，现从箱中任取一件产品，问拿到的是次品的概率为多少？ </a:t>
              </a:r>
            </a:p>
            <a:p>
              <a:pPr fontAlgn="base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5301" name="Object 4"/>
            <p:cNvGraphicFramePr>
              <a:graphicFrameLocks noChangeAspect="1"/>
            </p:cNvGraphicFramePr>
            <p:nvPr/>
          </p:nvGraphicFramePr>
          <p:xfrm>
            <a:off x="3064" y="2680"/>
            <a:ext cx="336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" name="Equation" r:id="rId3" imgW="133309" imgH="371574" progId="Equation.3">
                    <p:embed/>
                  </p:oleObj>
                </mc:Choice>
                <mc:Fallback>
                  <p:oleObj name="Equation" r:id="rId3" imgW="133309" imgH="371574" progId="Equation.3">
                    <p:embed/>
                    <p:pic>
                      <p:nvPicPr>
                        <p:cNvPr id="5530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4" y="2680"/>
                          <a:ext cx="336" cy="5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2" name="Object 5"/>
            <p:cNvGraphicFramePr>
              <a:graphicFrameLocks noChangeAspect="1"/>
            </p:cNvGraphicFramePr>
            <p:nvPr/>
          </p:nvGraphicFramePr>
          <p:xfrm>
            <a:off x="3864" y="3128"/>
            <a:ext cx="297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" name="Equation" r:id="rId5" imgW="133309" imgH="371574" progId="Equation.3">
                    <p:embed/>
                  </p:oleObj>
                </mc:Choice>
                <mc:Fallback>
                  <p:oleObj name="Equation" r:id="rId5" imgW="133309" imgH="371574" progId="Equation.3">
                    <p:embed/>
                    <p:pic>
                      <p:nvPicPr>
                        <p:cNvPr id="5530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4" y="3128"/>
                          <a:ext cx="297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159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FC3987F-35EE-49DE-8945-5B7A5476B3AA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6323" name="组合 8"/>
          <p:cNvGrpSpPr>
            <a:grpSpLocks/>
          </p:cNvGrpSpPr>
          <p:nvPr/>
        </p:nvGrpSpPr>
        <p:grpSpPr bwMode="auto">
          <a:xfrm>
            <a:off x="1871663" y="790575"/>
            <a:ext cx="7789862" cy="2192338"/>
            <a:chOff x="686774" y="791144"/>
            <a:chExt cx="7791019" cy="2192429"/>
          </a:xfrm>
        </p:grpSpPr>
        <p:grpSp>
          <p:nvGrpSpPr>
            <p:cNvPr id="56325" name="组合 6"/>
            <p:cNvGrpSpPr>
              <a:grpSpLocks/>
            </p:cNvGrpSpPr>
            <p:nvPr/>
          </p:nvGrpSpPr>
          <p:grpSpPr bwMode="auto">
            <a:xfrm>
              <a:off x="686774" y="791144"/>
              <a:ext cx="7791019" cy="1569660"/>
              <a:chOff x="686774" y="791144"/>
              <a:chExt cx="7791019" cy="1569660"/>
            </a:xfrm>
          </p:grpSpPr>
          <p:grpSp>
            <p:nvGrpSpPr>
              <p:cNvPr id="56327" name="组合 5"/>
              <p:cNvGrpSpPr>
                <a:grpSpLocks/>
              </p:cNvGrpSpPr>
              <p:nvPr/>
            </p:nvGrpSpPr>
            <p:grpSpPr bwMode="auto">
              <a:xfrm>
                <a:off x="686774" y="951797"/>
                <a:ext cx="2993406" cy="617335"/>
                <a:chOff x="686774" y="951797"/>
                <a:chExt cx="2993406" cy="617335"/>
              </a:xfrm>
            </p:grpSpPr>
            <p:sp>
              <p:nvSpPr>
                <p:cNvPr id="56329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686774" y="951797"/>
                  <a:ext cx="1415772" cy="584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</a:rPr>
                    <a:t>解：设</a:t>
                  </a:r>
                </a:p>
              </p:txBody>
            </p:sp>
            <p:pic>
              <p:nvPicPr>
                <p:cNvPr id="56330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02546" y="951797"/>
                  <a:ext cx="1577634" cy="6173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56328" name="TextBox 4"/>
              <p:cNvSpPr txBox="1">
                <a:spLocks noChangeArrowheads="1"/>
              </p:cNvSpPr>
              <p:nvPr/>
            </p:nvSpPr>
            <p:spPr bwMode="auto">
              <a:xfrm>
                <a:off x="1463012" y="791144"/>
                <a:ext cx="7014781" cy="1569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zh-CN" altLang="en-US" b="1">
                    <a:solidFill>
                      <a:srgbClr val="000000"/>
                    </a:solidFill>
                  </a:rPr>
                  <a:t>                    分别表示取出的产品由第一、第二、第三家工厂生产；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593371" y="2404111"/>
              <a:ext cx="5328441" cy="5794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3200" i="1" dirty="0">
                  <a:solidFill>
                    <a:srgbClr val="000000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B</a:t>
              </a:r>
              <a:r>
                <a:rPr lang="zh-CN" altLang="en-US" sz="3200" b="1" dirty="0">
                  <a:solidFill>
                    <a:srgbClr val="000000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表示任取一个产品是次品；</a:t>
              </a:r>
            </a:p>
          </p:txBody>
        </p:sp>
      </p:grpSp>
      <p:pic>
        <p:nvPicPr>
          <p:cNvPr id="13998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4" y="3190876"/>
            <a:ext cx="9070975" cy="164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03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4921360-0B13-43EB-A95F-E5D247BF49C1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65288" y="720726"/>
            <a:ext cx="8661400" cy="5021263"/>
          </a:xfrm>
          <a:noFill/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例</a:t>
            </a:r>
            <a:r>
              <a:rPr lang="en-US" altLang="zh-CN" b="1"/>
              <a:t>5</a:t>
            </a:r>
            <a:r>
              <a:rPr lang="zh-CN" altLang="en-US" b="1"/>
              <a:t>、产品整箱出售，每箱</a:t>
            </a:r>
            <a:r>
              <a:rPr lang="en-US" altLang="zh-CN" b="1"/>
              <a:t>20</a:t>
            </a:r>
            <a:r>
              <a:rPr lang="zh-CN" altLang="en-US" b="1"/>
              <a:t>个。各箱有</a:t>
            </a:r>
            <a:r>
              <a:rPr lang="en-US" altLang="zh-CN" b="1"/>
              <a:t>0</a:t>
            </a:r>
            <a:r>
              <a:rPr lang="zh-CN" altLang="en-US" b="1"/>
              <a:t>，</a:t>
            </a:r>
            <a:r>
              <a:rPr lang="en-US" altLang="zh-CN" b="1"/>
              <a:t>1</a:t>
            </a:r>
            <a:r>
              <a:rPr lang="zh-CN" altLang="en-US" b="1"/>
              <a:t>，</a:t>
            </a:r>
            <a:r>
              <a:rPr lang="en-US" altLang="zh-CN" b="1"/>
              <a:t>2</a:t>
            </a:r>
            <a:r>
              <a:rPr lang="zh-CN" altLang="en-US" b="1"/>
              <a:t>个次品的概率分别为</a:t>
            </a:r>
            <a:r>
              <a:rPr lang="en-US" altLang="zh-CN" b="1"/>
              <a:t>0.7</a:t>
            </a:r>
            <a:r>
              <a:rPr lang="zh-CN" altLang="en-US" b="1"/>
              <a:t>，</a:t>
            </a:r>
            <a:r>
              <a:rPr lang="en-US" altLang="zh-CN" b="1"/>
              <a:t>0.2</a:t>
            </a:r>
            <a:r>
              <a:rPr lang="zh-CN" altLang="en-US" b="1"/>
              <a:t>，</a:t>
            </a:r>
            <a:r>
              <a:rPr lang="en-US" altLang="zh-CN" b="1"/>
              <a:t>0.1</a:t>
            </a:r>
            <a:r>
              <a:rPr lang="zh-CN" altLang="en-US" b="1"/>
              <a:t>。一位顾客欲购买一箱产品，在购买时，营业员随机地取一箱，而顾客从中任取</a:t>
            </a:r>
            <a:r>
              <a:rPr lang="en-US" altLang="zh-CN" b="1"/>
              <a:t>4</a:t>
            </a:r>
            <a:r>
              <a:rPr lang="zh-CN" altLang="en-US" b="1"/>
              <a:t>只检查，若无次品，则买下该箱产品，否则退货，求（</a:t>
            </a:r>
            <a:r>
              <a:rPr lang="en-US" altLang="zh-CN" b="1"/>
              <a:t>1</a:t>
            </a:r>
            <a:r>
              <a:rPr lang="zh-CN" altLang="en-US" b="1"/>
              <a:t>）顾客买下该箱产品的概率；（</a:t>
            </a:r>
            <a:r>
              <a:rPr lang="en-US" altLang="zh-CN" b="1"/>
              <a:t>2</a:t>
            </a:r>
            <a:r>
              <a:rPr lang="zh-CN" altLang="en-US" b="1"/>
              <a:t>）已知顾客买下一箱产品，则该箱都是正品的概率为多少？</a:t>
            </a:r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15132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F71A967-2064-4693-83E1-B6F852767B6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144713" y="614363"/>
            <a:ext cx="8159750" cy="106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解：令事件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表示一箱产品中含有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个次品 （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=0,1,2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）；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表示顾客买下该箱产品；</a:t>
            </a: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2481264" y="1681163"/>
          <a:ext cx="6821487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3" imgW="2895600" imgH="889000" progId="Equation.DSMT4">
                  <p:embed/>
                </p:oleObj>
              </mc:Choice>
              <mc:Fallback>
                <p:oleObj name="Equation" r:id="rId3" imgW="2895600" imgH="889000" progId="Equation.DSMT4">
                  <p:embed/>
                  <p:pic>
                    <p:nvPicPr>
                      <p:cNvPr id="532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4" y="1681163"/>
                        <a:ext cx="6821487" cy="209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2533651" y="4300539"/>
          <a:ext cx="66643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5" imgW="2921000" imgH="419100" progId="Equation.DSMT4">
                  <p:embed/>
                </p:oleObj>
              </mc:Choice>
              <mc:Fallback>
                <p:oleObj name="Equation" r:id="rId5" imgW="2921000" imgH="419100" progId="Equation.DSMT4">
                  <p:embed/>
                  <p:pic>
                    <p:nvPicPr>
                      <p:cNvPr id="532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1" y="4300539"/>
                        <a:ext cx="666432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354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4D36D04E-BEE6-4990-9FEF-00F0E2D0185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20875" y="576264"/>
            <a:ext cx="8229600" cy="2528887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例</a:t>
            </a:r>
            <a:r>
              <a:rPr lang="en-US" altLang="zh-CN" b="1"/>
              <a:t>6</a:t>
            </a:r>
            <a:r>
              <a:rPr lang="zh-CN" altLang="en-US" b="1"/>
              <a:t>、袋中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 b="1"/>
              <a:t>个球，其中红球个数从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～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 b="1"/>
              <a:t>等可能，每次从中任取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 b="1"/>
              <a:t>球，观察其颜色后放回，如此重复了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zh-CN" altLang="en-US" b="1"/>
              <a:t>次。结果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zh-CN" altLang="en-US" b="1"/>
              <a:t>次都观察到红球，问袋中全是红球的概率。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765301" y="2876551"/>
            <a:ext cx="8753475" cy="116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解：令事件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表示袋中有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个红球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=0,1,2,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表示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次抽到的都是红球；</a:t>
            </a:r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2252664" y="4060826"/>
          <a:ext cx="7870825" cy="279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3" imgW="3886200" imgH="1422400" progId="Equation.DSMT4">
                  <p:embed/>
                </p:oleObj>
              </mc:Choice>
              <mc:Fallback>
                <p:oleObj name="Equation" r:id="rId3" imgW="3886200" imgH="1422400" progId="Equation.DSMT4">
                  <p:embed/>
                  <p:pic>
                    <p:nvPicPr>
                      <p:cNvPr id="542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4" y="4060826"/>
                        <a:ext cx="7870825" cy="279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2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9818" y="1845424"/>
            <a:ext cx="824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作业：</a:t>
            </a:r>
            <a:r>
              <a:rPr lang="en-US" altLang="zh-CN" sz="3600" dirty="0" smtClean="0"/>
              <a:t>p.29 </a:t>
            </a:r>
            <a:r>
              <a:rPr lang="zh-CN" altLang="en-US" sz="3600" dirty="0" smtClean="0"/>
              <a:t>习题一 </a:t>
            </a:r>
            <a:r>
              <a:rPr lang="en-US" altLang="zh-CN" sz="3600" dirty="0" smtClean="0"/>
              <a:t>16</a:t>
            </a:r>
            <a:r>
              <a:rPr lang="zh-CN" altLang="en-US" sz="3600" dirty="0" smtClean="0"/>
              <a:t>，</a:t>
            </a:r>
            <a:r>
              <a:rPr lang="en-US" altLang="zh-CN" sz="3600" dirty="0" smtClean="0"/>
              <a:t>19</a:t>
            </a:r>
            <a:r>
              <a:rPr lang="zh-CN" altLang="en-US" sz="3600" dirty="0" smtClean="0"/>
              <a:t>，</a:t>
            </a:r>
            <a:r>
              <a:rPr lang="en-US" altLang="zh-CN" sz="3600" dirty="0" smtClean="0"/>
              <a:t>22</a:t>
            </a:r>
            <a:r>
              <a:rPr lang="zh-CN" altLang="en-US" sz="3600" dirty="0" smtClean="0"/>
              <a:t>，</a:t>
            </a:r>
            <a:r>
              <a:rPr lang="en-US" altLang="zh-CN" sz="3600" dirty="0" smtClean="0"/>
              <a:t>24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9144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418F9CA3-2AEA-48D4-988F-2131CA382BE2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1771650" y="519114"/>
            <a:ext cx="5410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00"/>
                </a:solidFill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§</a:t>
            </a:r>
            <a:r>
              <a:rPr lang="zh-CN" altLang="en-US" b="1">
                <a:solidFill>
                  <a:srgbClr val="000000"/>
                </a:solidFill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b="1">
                <a:solidFill>
                  <a:srgbClr val="000000"/>
                </a:solidFill>
              </a:rPr>
              <a:t>4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条件概率与乘法公式</a:t>
            </a:r>
          </a:p>
        </p:txBody>
      </p:sp>
      <p:sp>
        <p:nvSpPr>
          <p:cNvPr id="1173507" name="Text Box 3"/>
          <p:cNvSpPr txBox="1">
            <a:spLocks noChangeArrowheads="1"/>
          </p:cNvSpPr>
          <p:nvPr/>
        </p:nvSpPr>
        <p:spPr bwMode="auto">
          <a:xfrm>
            <a:off x="2133600" y="1371600"/>
            <a:ext cx="457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一、条件概率的定义</a:t>
            </a:r>
          </a:p>
        </p:txBody>
      </p:sp>
      <p:grpSp>
        <p:nvGrpSpPr>
          <p:cNvPr id="1173508" name="Group 4"/>
          <p:cNvGrpSpPr>
            <a:grpSpLocks/>
          </p:cNvGrpSpPr>
          <p:nvPr/>
        </p:nvGrpSpPr>
        <p:grpSpPr bwMode="auto">
          <a:xfrm>
            <a:off x="1749425" y="2125663"/>
            <a:ext cx="8707438" cy="3598862"/>
            <a:chOff x="180" y="1352"/>
            <a:chExt cx="5485" cy="2267"/>
          </a:xfrm>
        </p:grpSpPr>
        <p:sp>
          <p:nvSpPr>
            <p:cNvPr id="45062" name="Text Box 5"/>
            <p:cNvSpPr txBox="1">
              <a:spLocks noChangeArrowheads="1"/>
            </p:cNvSpPr>
            <p:nvPr/>
          </p:nvSpPr>
          <p:spPr bwMode="auto">
            <a:xfrm>
              <a:off x="180" y="1352"/>
              <a:ext cx="5485" cy="2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在实际问题中，除了要知道事件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的概率     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外，有时还要考虑在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“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已知事件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发生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”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的条件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下，事件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发生的概率。一般情况下，两者的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概率是不相等的，为了区别所见，我们把后者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称为</a:t>
              </a:r>
              <a:r>
                <a:rPr kumimoji="1" lang="zh-CN" altLang="en-US" b="1">
                  <a:solidFill>
                    <a:srgbClr val="00007D"/>
                  </a:solidFill>
                  <a:latin typeface="宋体" panose="02010600030101010101" pitchFamily="2" charset="-122"/>
                </a:rPr>
                <a:t>条件概率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，记为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：</a:t>
              </a:r>
            </a:p>
          </p:txBody>
        </p:sp>
        <p:graphicFrame>
          <p:nvGraphicFramePr>
            <p:cNvPr id="45063" name="Object 6"/>
            <p:cNvGraphicFramePr>
              <a:graphicFrameLocks noChangeAspect="1"/>
            </p:cNvGraphicFramePr>
            <p:nvPr/>
          </p:nvGraphicFramePr>
          <p:xfrm>
            <a:off x="4961" y="1379"/>
            <a:ext cx="586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r:id="rId3" imgW="333272" imgH="180766" progId="Equation.3">
                    <p:embed/>
                  </p:oleObj>
                </mc:Choice>
                <mc:Fallback>
                  <p:oleObj r:id="rId3" imgW="333272" imgH="180766" progId="Equation.3">
                    <p:embed/>
                    <p:pic>
                      <p:nvPicPr>
                        <p:cNvPr id="4506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1" y="1379"/>
                          <a:ext cx="586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4" name="Object 7"/>
            <p:cNvGraphicFramePr>
              <a:graphicFrameLocks noChangeAspect="1"/>
            </p:cNvGraphicFramePr>
            <p:nvPr/>
          </p:nvGraphicFramePr>
          <p:xfrm>
            <a:off x="2941" y="3191"/>
            <a:ext cx="809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r:id="rId5" imgW="466581" imgH="238008" progId="Equation.3">
                    <p:embed/>
                  </p:oleObj>
                </mc:Choice>
                <mc:Fallback>
                  <p:oleObj r:id="rId5" imgW="466581" imgH="238008" progId="Equation.3">
                    <p:embed/>
                    <p:pic>
                      <p:nvPicPr>
                        <p:cNvPr id="4506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1" y="3191"/>
                          <a:ext cx="809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0357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350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4CE4DE57-4AD7-400A-AE23-9B4D55FEA77A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1911350" y="781050"/>
            <a:ext cx="8656638" cy="472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、设10件产品中有2件次品，8件正品。现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每次从中任取一件产品，且取后不放回，试求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下列事件的概率。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（1）</a:t>
            </a:r>
            <a:r>
              <a:rPr kumimoji="1" lang="zh-CN" altLang="en-US" b="1">
                <a:solidFill>
                  <a:srgbClr val="000000"/>
                </a:solidFill>
              </a:rPr>
              <a:t>第一次取到次品；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（2）</a:t>
            </a:r>
            <a:r>
              <a:rPr kumimoji="1" lang="zh-CN" altLang="en-US" b="1">
                <a:solidFill>
                  <a:srgbClr val="000000"/>
                </a:solidFill>
              </a:rPr>
              <a:t>前两次均取到次品；</a:t>
            </a: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（3）已知第一次取到次品的条件下第二次也取到次品。</a:t>
            </a:r>
          </a:p>
        </p:txBody>
      </p:sp>
    </p:spTree>
    <p:extLst>
      <p:ext uri="{BB962C8B-B14F-4D97-AF65-F5344CB8AC3E}">
        <p14:creationId xmlns:p14="http://schemas.microsoft.com/office/powerpoint/2010/main" val="250749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D39DC12-317D-4FC6-8C4A-4765DC99A3B5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047876" y="635001"/>
            <a:ext cx="7629525" cy="677863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3300"/>
                </a:solidFill>
              </a:rPr>
              <a:t>定义：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 b="1"/>
              <a:t>两个事件，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cs typeface="Arial" panose="020B0604020202020204" pitchFamily="34" charset="0"/>
              </a:rPr>
              <a:t>&gt;</a:t>
            </a:r>
            <a:r>
              <a:rPr lang="en-US" altLang="zh-CN" b="1">
                <a:latin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 b="1">
                <a:cs typeface="Arial" panose="020B0604020202020204" pitchFamily="34" charset="0"/>
              </a:rPr>
              <a:t>，称</a:t>
            </a: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1917700" y="2393951"/>
            <a:ext cx="8286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00007D"/>
              </a:buClr>
              <a:buNone/>
            </a:pPr>
            <a:r>
              <a:rPr lang="zh-CN" altLang="en-US" b="1" dirty="0">
                <a:solidFill>
                  <a:srgbClr val="000000"/>
                </a:solidFill>
                <a:cs typeface="Arial" panose="020B0604020202020204" pitchFamily="34" charset="0"/>
              </a:rPr>
              <a:t>为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cs typeface="Arial" panose="020B0604020202020204" pitchFamily="34" charset="0"/>
              </a:rPr>
              <a:t>发生的条件下，事件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cs typeface="Arial" panose="020B0604020202020204" pitchFamily="34" charset="0"/>
              </a:rPr>
              <a:t>发生的条件概率。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1892300" y="3619501"/>
            <a:ext cx="7531100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00007D"/>
              </a:buClr>
              <a:buNone/>
            </a:pPr>
            <a:endParaRPr lang="zh-CN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1175557" name="Group 5"/>
          <p:cNvGrpSpPr>
            <a:grpSpLocks/>
          </p:cNvGrpSpPr>
          <p:nvPr/>
        </p:nvGrpSpPr>
        <p:grpSpPr bwMode="auto">
          <a:xfrm>
            <a:off x="2333626" y="4725988"/>
            <a:ext cx="4138613" cy="673100"/>
            <a:chOff x="768" y="3072"/>
            <a:chExt cx="2576" cy="424"/>
          </a:xfrm>
        </p:grpSpPr>
        <p:graphicFrame>
          <p:nvGraphicFramePr>
            <p:cNvPr id="47113" name="Object 6"/>
            <p:cNvGraphicFramePr>
              <a:graphicFrameLocks noChangeAspect="1"/>
            </p:cNvGraphicFramePr>
            <p:nvPr/>
          </p:nvGraphicFramePr>
          <p:xfrm>
            <a:off x="1344" y="3072"/>
            <a:ext cx="2000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3" imgW="1238370" imgH="247549" progId="Equation.3">
                    <p:embed/>
                  </p:oleObj>
                </mc:Choice>
                <mc:Fallback>
                  <p:oleObj name="Equation" r:id="rId3" imgW="1238370" imgH="247549" progId="Equation.3">
                    <p:embed/>
                    <p:pic>
                      <p:nvPicPr>
                        <p:cNvPr id="4711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072"/>
                          <a:ext cx="2000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4" name="Text Box 7"/>
            <p:cNvSpPr txBox="1">
              <a:spLocks noChangeArrowheads="1"/>
            </p:cNvSpPr>
            <p:nvPr/>
          </p:nvSpPr>
          <p:spPr bwMode="auto">
            <a:xfrm>
              <a:off x="768" y="3072"/>
              <a:ext cx="7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如：</a:t>
              </a:r>
            </a:p>
          </p:txBody>
        </p:sp>
      </p:grpSp>
      <p:sp>
        <p:nvSpPr>
          <p:cNvPr id="1175560" name="Rectangle 8"/>
          <p:cNvSpPr>
            <a:spLocks noChangeArrowheads="1"/>
          </p:cNvSpPr>
          <p:nvPr/>
        </p:nvSpPr>
        <p:spPr bwMode="auto">
          <a:xfrm>
            <a:off x="2133600" y="3238501"/>
            <a:ext cx="85344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注意：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）条件概率也是概率，所以，它满足概率的一切性质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。</a:t>
            </a:r>
          </a:p>
        </p:txBody>
      </p:sp>
      <p:graphicFrame>
        <p:nvGraphicFramePr>
          <p:cNvPr id="47112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4235451" y="1257300"/>
          <a:ext cx="29956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1119094" imgH="409736" progId="Equation.DSMT4">
                  <p:embed/>
                </p:oleObj>
              </mc:Choice>
              <mc:Fallback>
                <p:oleObj name="Equation" r:id="rId5" imgW="1119094" imgH="409736" progId="Equation.DSMT4">
                  <p:embed/>
                  <p:pic>
                    <p:nvPicPr>
                      <p:cNvPr id="4711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451" y="1257300"/>
                        <a:ext cx="2995613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483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55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44997B1-9A48-4F96-A14F-A7572084600B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1943100" y="6350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）一般的，概率与条件概率之间没有大小关系，但是有一种情况例外。</a:t>
            </a:r>
          </a:p>
        </p:txBody>
      </p:sp>
      <p:graphicFrame>
        <p:nvGraphicFramePr>
          <p:cNvPr id="1176579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2843214" y="1833564"/>
          <a:ext cx="627697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2295320" imgH="438357" progId="Equation.DSMT4">
                  <p:embed/>
                </p:oleObj>
              </mc:Choice>
              <mc:Fallback>
                <p:oleObj name="Equation" r:id="rId3" imgW="2295320" imgH="438357" progId="Equation.DSMT4">
                  <p:embed/>
                  <p:pic>
                    <p:nvPicPr>
                      <p:cNvPr id="1176579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4" y="1833564"/>
                        <a:ext cx="6276975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6580" name="Rectangle 4"/>
          <p:cNvSpPr>
            <a:spLocks noChangeArrowheads="1"/>
          </p:cNvSpPr>
          <p:nvPr/>
        </p:nvSpPr>
        <p:spPr bwMode="auto">
          <a:xfrm>
            <a:off x="1870075" y="3295650"/>
            <a:ext cx="85344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）在古典概型中，设样本空间是由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个基本事件组成，若事件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包含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个基本事件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&gt;0)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AB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包含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个基本事件，则</a:t>
            </a:r>
          </a:p>
        </p:txBody>
      </p:sp>
      <p:graphicFrame>
        <p:nvGraphicFramePr>
          <p:cNvPr id="1176581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2806700" y="5040313"/>
          <a:ext cx="5583238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5" imgW="1857305" imgH="400195" progId="Equation.DSMT4">
                  <p:embed/>
                </p:oleObj>
              </mc:Choice>
              <mc:Fallback>
                <p:oleObj name="Equation" r:id="rId5" imgW="1857305" imgH="400195" progId="Equation.DSMT4">
                  <p:embed/>
                  <p:pic>
                    <p:nvPicPr>
                      <p:cNvPr id="1176581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5040313"/>
                        <a:ext cx="5583238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4774" y="1748473"/>
            <a:ext cx="5148300" cy="4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0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65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932D097-6284-4DFE-A9F4-BC6C9D52E12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30400" y="736601"/>
            <a:ext cx="8255000" cy="2379663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例</a:t>
            </a:r>
            <a:r>
              <a:rPr lang="en-US" altLang="zh-CN" b="1"/>
              <a:t>2</a:t>
            </a:r>
            <a:r>
              <a:rPr lang="zh-CN" altLang="en-US" b="1"/>
              <a:t>：有</a:t>
            </a:r>
            <a:r>
              <a:rPr lang="en-US" altLang="zh-CN" b="1">
                <a:latin typeface="Times New Roman" panose="02020603050405020304" pitchFamily="18" charset="0"/>
              </a:rPr>
              <a:t>10</a:t>
            </a:r>
            <a:r>
              <a:rPr lang="zh-CN" altLang="en-US" b="1"/>
              <a:t>个产品，其中</a:t>
            </a:r>
            <a:r>
              <a:rPr lang="en-US" altLang="zh-CN" b="1">
                <a:latin typeface="Times New Roman" panose="02020603050405020304" pitchFamily="18" charset="0"/>
              </a:rPr>
              <a:t>4</a:t>
            </a:r>
            <a:r>
              <a:rPr lang="zh-CN" altLang="en-US" b="1"/>
              <a:t>个是次品，从中不放回的抽取</a:t>
            </a:r>
            <a:r>
              <a:rPr lang="en-US" altLang="zh-CN" b="1">
                <a:latin typeface="Times New Roman" panose="02020603050405020304" pitchFamily="18" charset="0"/>
              </a:rPr>
              <a:t>2</a:t>
            </a:r>
            <a:r>
              <a:rPr lang="zh-CN" altLang="en-US" b="1"/>
              <a:t>个，已知取出的一个是次品的条件下另外一个也是 次品的概率。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58950" y="3116264"/>
            <a:ext cx="8699500" cy="12741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00000"/>
                </a:solidFill>
                <a:latin typeface="宋体"/>
                <a:ea typeface="宋体"/>
              </a:rPr>
              <a:t>解：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A</a:t>
            </a:r>
            <a:r>
              <a:rPr lang="zh-CN" altLang="en-US" sz="3200" b="1" dirty="0">
                <a:solidFill>
                  <a:srgbClr val="000000"/>
                </a:solidFill>
                <a:latin typeface="宋体"/>
                <a:ea typeface="宋体"/>
              </a:rPr>
              <a:t>表示事件“取出的第一个产品是次品”，</a:t>
            </a:r>
            <a:endParaRPr lang="en-US" altLang="zh-CN" sz="3200" b="1" i="1" dirty="0">
              <a:solidFill>
                <a:srgbClr val="000000"/>
              </a:solidFill>
              <a:latin typeface="宋体"/>
              <a:ea typeface="宋体"/>
              <a:cs typeface="Times New Roman" pitchFamily="18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       B</a:t>
            </a:r>
            <a:r>
              <a:rPr lang="zh-CN" altLang="en-US" sz="3200" b="1" dirty="0">
                <a:solidFill>
                  <a:srgbClr val="000000"/>
                </a:solidFill>
                <a:latin typeface="宋体"/>
                <a:ea typeface="宋体"/>
              </a:rPr>
              <a:t>表示事件“取出的第二个产品是次品”；</a:t>
            </a:r>
          </a:p>
        </p:txBody>
      </p:sp>
      <p:pic>
        <p:nvPicPr>
          <p:cNvPr id="1177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4437063"/>
            <a:ext cx="713105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770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E15C8FA-0A5A-4F89-850F-42EA8AB3BEDB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2006600" y="522289"/>
            <a:ext cx="4508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二、概率的乘法公式</a:t>
            </a:r>
            <a:r>
              <a:rPr kumimoji="1"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178627" name="Text Box 3"/>
          <p:cNvSpPr txBox="1">
            <a:spLocks noChangeArrowheads="1"/>
          </p:cNvSpPr>
          <p:nvPr/>
        </p:nvSpPr>
        <p:spPr bwMode="auto">
          <a:xfrm>
            <a:off x="2019300" y="1169988"/>
            <a:ext cx="8394700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定理：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两个事件的交的概率等于其中一个事件</a:t>
            </a:r>
          </a:p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的概率与另一事件在前一事件发生下的条件概</a:t>
            </a:r>
          </a:p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率的乘积。即：</a:t>
            </a:r>
          </a:p>
        </p:txBody>
      </p:sp>
      <p:sp>
        <p:nvSpPr>
          <p:cNvPr id="1178628" name="Text Box 4"/>
          <p:cNvSpPr txBox="1">
            <a:spLocks noChangeArrowheads="1"/>
          </p:cNvSpPr>
          <p:nvPr/>
        </p:nvSpPr>
        <p:spPr bwMode="auto">
          <a:xfrm>
            <a:off x="2584450" y="3644900"/>
            <a:ext cx="75184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i="1">
                <a:solidFill>
                  <a:srgbClr val="00007D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solidFill>
                  <a:srgbClr val="00007D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7D"/>
                </a:solidFill>
                <a:latin typeface="Times New Roman" panose="02020603050405020304" pitchFamily="18" charset="0"/>
              </a:rPr>
              <a:t>AB</a:t>
            </a:r>
            <a:r>
              <a:rPr kumimoji="1" lang="en-US" altLang="zh-CN">
                <a:solidFill>
                  <a:srgbClr val="00007D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i="1">
                <a:solidFill>
                  <a:srgbClr val="00007D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solidFill>
                  <a:srgbClr val="00007D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7D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7D"/>
                </a:solidFill>
                <a:latin typeface="Times New Roman" panose="02020603050405020304" pitchFamily="18" charset="0"/>
              </a:rPr>
              <a:t>) </a:t>
            </a:r>
            <a:r>
              <a:rPr kumimoji="1" lang="en-US" altLang="zh-CN" i="1">
                <a:solidFill>
                  <a:srgbClr val="00007D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solidFill>
                  <a:srgbClr val="00007D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7D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7D"/>
                </a:solidFill>
                <a:latin typeface="Times New Roman" panose="02020603050405020304" pitchFamily="18" charset="0"/>
              </a:rPr>
              <a:t>|</a:t>
            </a:r>
            <a:r>
              <a:rPr kumimoji="1" lang="en-US" altLang="zh-CN" i="1">
                <a:solidFill>
                  <a:srgbClr val="00007D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7D"/>
                </a:solidFill>
                <a:latin typeface="Times New Roman" panose="02020603050405020304" pitchFamily="18" charset="0"/>
              </a:rPr>
              <a:t>)＝</a:t>
            </a:r>
            <a:r>
              <a:rPr kumimoji="1" lang="en-US" altLang="zh-CN" i="1">
                <a:solidFill>
                  <a:srgbClr val="00007D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solidFill>
                  <a:srgbClr val="00007D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7D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7D"/>
                </a:solidFill>
                <a:latin typeface="Times New Roman" panose="02020603050405020304" pitchFamily="18" charset="0"/>
              </a:rPr>
              <a:t>) </a:t>
            </a:r>
            <a:r>
              <a:rPr kumimoji="1" lang="en-US" altLang="zh-CN" i="1">
                <a:solidFill>
                  <a:srgbClr val="00007D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solidFill>
                  <a:srgbClr val="00007D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7D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7D"/>
                </a:solidFill>
                <a:latin typeface="Times New Roman" panose="02020603050405020304" pitchFamily="18" charset="0"/>
              </a:rPr>
              <a:t>|</a:t>
            </a:r>
            <a:r>
              <a:rPr kumimoji="1" lang="en-US" altLang="zh-CN" i="1">
                <a:solidFill>
                  <a:srgbClr val="00007D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7D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178629" name="Text Box 5"/>
          <p:cNvSpPr txBox="1">
            <a:spLocks noChangeArrowheads="1"/>
          </p:cNvSpPr>
          <p:nvPr/>
        </p:nvSpPr>
        <p:spPr bwMode="auto">
          <a:xfrm>
            <a:off x="2082800" y="4635501"/>
            <a:ext cx="77724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这是两个事件的交，我们可以推广到求有限多个事件的交：</a:t>
            </a:r>
          </a:p>
        </p:txBody>
      </p:sp>
    </p:spTree>
    <p:extLst>
      <p:ext uri="{BB962C8B-B14F-4D97-AF65-F5344CB8AC3E}">
        <p14:creationId xmlns:p14="http://schemas.microsoft.com/office/powerpoint/2010/main" val="67889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627" grpId="0" autoUpdateAnimBg="0"/>
      <p:bldP spid="1178628" grpId="0" autoUpdateAnimBg="0"/>
      <p:bldP spid="117862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7219D3D-A786-491C-A9E3-EDCC69E51171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79650" name="Text Box 2"/>
          <p:cNvSpPr txBox="1">
            <a:spLocks noChangeArrowheads="1"/>
          </p:cNvSpPr>
          <p:nvPr/>
        </p:nvSpPr>
        <p:spPr bwMode="auto">
          <a:xfrm>
            <a:off x="1681163" y="3238500"/>
            <a:ext cx="87249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：把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个球随机地放到编号为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1,2,3,4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个盒子中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每个盒子放任意多个球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表示有球盒子的最小号码为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，求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51204" name="Object 3"/>
          <p:cNvGraphicFramePr>
            <a:graphicFrameLocks noGrp="1" noChangeAspect="1"/>
          </p:cNvGraphicFramePr>
          <p:nvPr>
            <p:ph/>
          </p:nvPr>
        </p:nvGraphicFramePr>
        <p:xfrm>
          <a:off x="2241551" y="730251"/>
          <a:ext cx="7154863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2695748" imgH="866671" progId="Equation.DSMT4">
                  <p:embed/>
                </p:oleObj>
              </mc:Choice>
              <mc:Fallback>
                <p:oleObj name="Equation" r:id="rId3" imgW="2695748" imgH="866671" progId="Equation.DSMT4">
                  <p:embed/>
                  <p:pic>
                    <p:nvPicPr>
                      <p:cNvPr id="51204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1" y="730251"/>
                        <a:ext cx="7154863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78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965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067" name="Group 11"/>
          <p:cNvGrpSpPr>
            <a:grpSpLocks/>
          </p:cNvGrpSpPr>
          <p:nvPr/>
        </p:nvGrpSpPr>
        <p:grpSpPr bwMode="auto">
          <a:xfrm>
            <a:off x="2144714" y="720726"/>
            <a:ext cx="7199313" cy="1374775"/>
            <a:chOff x="391" y="454"/>
            <a:chExt cx="4535" cy="866"/>
          </a:xfrm>
        </p:grpSpPr>
        <p:sp>
          <p:nvSpPr>
            <p:cNvPr id="52230" name="Text Box 4"/>
            <p:cNvSpPr txBox="1">
              <a:spLocks noChangeArrowheads="1"/>
            </p:cNvSpPr>
            <p:nvPr/>
          </p:nvSpPr>
          <p:spPr bwMode="auto">
            <a:xfrm>
              <a:off x="391" y="454"/>
              <a:ext cx="453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解：令事件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表示第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号盒子中有球，则</a:t>
              </a:r>
            </a:p>
          </p:txBody>
        </p:sp>
        <p:graphicFrame>
          <p:nvGraphicFramePr>
            <p:cNvPr id="52231" name="Object 5"/>
            <p:cNvGraphicFramePr>
              <a:graphicFrameLocks noChangeAspect="1"/>
            </p:cNvGraphicFramePr>
            <p:nvPr/>
          </p:nvGraphicFramePr>
          <p:xfrm>
            <a:off x="1807" y="932"/>
            <a:ext cx="1143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Equation" r:id="rId3" imgW="710891" imgH="241195" progId="Equation.DSMT4">
                    <p:embed/>
                  </p:oleObj>
                </mc:Choice>
                <mc:Fallback>
                  <p:oleObj name="Equation" r:id="rId3" imgW="710891" imgH="241195" progId="Equation.DSMT4">
                    <p:embed/>
                    <p:pic>
                      <p:nvPicPr>
                        <p:cNvPr id="5223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7" y="932"/>
                          <a:ext cx="1143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1068" name="Group 12"/>
          <p:cNvGrpSpPr>
            <a:grpSpLocks/>
          </p:cNvGrpSpPr>
          <p:nvPr/>
        </p:nvGrpSpPr>
        <p:grpSpPr bwMode="auto">
          <a:xfrm>
            <a:off x="3160714" y="2284413"/>
            <a:ext cx="6823075" cy="2514600"/>
            <a:chOff x="1031" y="1439"/>
            <a:chExt cx="4298" cy="1584"/>
          </a:xfrm>
        </p:grpSpPr>
        <p:graphicFrame>
          <p:nvGraphicFramePr>
            <p:cNvPr id="52228" name="Object 7"/>
            <p:cNvGraphicFramePr>
              <a:graphicFrameLocks noChangeAspect="1"/>
            </p:cNvGraphicFramePr>
            <p:nvPr/>
          </p:nvGraphicFramePr>
          <p:xfrm>
            <a:off x="1031" y="2064"/>
            <a:ext cx="4298" cy="9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name="Equation" r:id="rId5" imgW="2959100" imgH="660400" progId="Equation.DSMT4">
                    <p:embed/>
                  </p:oleObj>
                </mc:Choice>
                <mc:Fallback>
                  <p:oleObj name="Equation" r:id="rId5" imgW="2959100" imgH="660400" progId="Equation.DSMT4">
                    <p:embed/>
                    <p:pic>
                      <p:nvPicPr>
                        <p:cNvPr id="5222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1" y="2064"/>
                          <a:ext cx="4298" cy="9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29" name="Text Box 10"/>
            <p:cNvSpPr txBox="1">
              <a:spLocks noChangeArrowheads="1"/>
            </p:cNvSpPr>
            <p:nvPr/>
          </p:nvSpPr>
          <p:spPr bwMode="auto">
            <a:xfrm>
              <a:off x="1033" y="1439"/>
              <a:ext cx="62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所以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54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888</Words>
  <Application>Microsoft Office PowerPoint</Application>
  <PresentationFormat>宽屏</PresentationFormat>
  <Paragraphs>64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等线</vt:lpstr>
      <vt:lpstr>等线 Light</vt:lpstr>
      <vt:lpstr>宋体</vt:lpstr>
      <vt:lpstr>Arial</vt:lpstr>
      <vt:lpstr>Arial Black</vt:lpstr>
      <vt:lpstr>Times New Roman</vt:lpstr>
      <vt:lpstr>Wingdings</vt:lpstr>
      <vt:lpstr>Office 主题​​</vt:lpstr>
      <vt:lpstr>Pixel</vt:lpstr>
      <vt:lpstr>Equation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yugang sheng</cp:lastModifiedBy>
  <cp:revision>2</cp:revision>
  <dcterms:created xsi:type="dcterms:W3CDTF">2020-03-01T09:33:45Z</dcterms:created>
  <dcterms:modified xsi:type="dcterms:W3CDTF">2020-03-03T06:34:53Z</dcterms:modified>
</cp:coreProperties>
</file>