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0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5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7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7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6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52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3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76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4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38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48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9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47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53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19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28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12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9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1D78-9DE7-493F-9DCC-3C9EC3B0C41D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6629-A30B-491F-BAF5-A833035C2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2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9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0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F1C33FE-CC97-41ED-9779-F2944AEC913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95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62126" y="936625"/>
            <a:ext cx="8691563" cy="3105150"/>
          </a:xfrm>
          <a:noFill/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3600"/>
              <a:t>  </a:t>
            </a:r>
            <a:r>
              <a:rPr lang="zh-CN" altLang="en-US" b="1"/>
              <a:t>设一电路由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 b="1"/>
              <a:t>个同样的电子元件组成（如下图所示），每个元件正常工作的概率（元件的可靠性）为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 b="1"/>
              <a:t>，元件损坏即断路。每个元件工作状况互相独立，求此电路的可靠性（线路两端保持连通的概率）。</a:t>
            </a:r>
          </a:p>
        </p:txBody>
      </p:sp>
      <p:graphicFrame>
        <p:nvGraphicFramePr>
          <p:cNvPr id="119501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384676" y="3986213"/>
          <a:ext cx="604202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5457649" imgH="2238483" progId="Visio.Drawing.11">
                  <p:embed/>
                </p:oleObj>
              </mc:Choice>
              <mc:Fallback>
                <p:oleObj name="Visio" r:id="rId3" imgW="5457649" imgH="2238483" progId="Visio.Drawing.11">
                  <p:embed/>
                  <p:pic>
                    <p:nvPicPr>
                      <p:cNvPr id="119501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6" y="3986213"/>
                        <a:ext cx="604202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1793876" y="409575"/>
            <a:ext cx="7034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、（系统可靠性）</a:t>
            </a:r>
          </a:p>
        </p:txBody>
      </p:sp>
    </p:spTree>
    <p:extLst>
      <p:ext uri="{BB962C8B-B14F-4D97-AF65-F5344CB8AC3E}">
        <p14:creationId xmlns:p14="http://schemas.microsoft.com/office/powerpoint/2010/main" val="29218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2D27142-56CB-41E7-90CB-1987FA3236A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7700" y="838201"/>
            <a:ext cx="8229600" cy="489426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b="1" dirty="0"/>
              <a:t>、甲、乙、丙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人同时独立的对飞机进行射击，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人击中飞机的概率分别为</a:t>
            </a:r>
            <a:r>
              <a:rPr lang="en-US" altLang="zh-CN" dirty="0">
                <a:latin typeface="Times New Roman" panose="02020603050405020304" pitchFamily="18" charset="0"/>
              </a:rPr>
              <a:t>0.4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0.7</a:t>
            </a:r>
            <a:r>
              <a:rPr lang="zh-CN" altLang="en-US" b="1" dirty="0"/>
              <a:t>，飞机被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b="1" dirty="0"/>
              <a:t>人击中而被击落的概率为</a:t>
            </a:r>
            <a:r>
              <a:rPr lang="en-US" altLang="zh-CN" dirty="0">
                <a:latin typeface="Times New Roman" panose="02020603050405020304" pitchFamily="18" charset="0"/>
              </a:rPr>
              <a:t>0.2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/>
              <a:t>被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b="1" dirty="0"/>
              <a:t>人击中而被击落的概率为</a:t>
            </a:r>
            <a:r>
              <a:rPr lang="en-US" altLang="zh-CN" dirty="0">
                <a:latin typeface="Times New Roman" panose="02020603050405020304" pitchFamily="18" charset="0"/>
              </a:rPr>
              <a:t>0.6</a:t>
            </a:r>
            <a:r>
              <a:rPr lang="zh-CN" altLang="en-US" b="1" dirty="0"/>
              <a:t>，若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人都击中，飞机必定被击落。求飞机被击落的概率。</a:t>
            </a:r>
          </a:p>
        </p:txBody>
      </p:sp>
    </p:spTree>
    <p:extLst>
      <p:ext uri="{BB962C8B-B14F-4D97-AF65-F5344CB8AC3E}">
        <p14:creationId xmlns:p14="http://schemas.microsoft.com/office/powerpoint/2010/main" val="2460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1460DB1-122F-4EBF-8479-0B282FD462C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955800" y="850901"/>
            <a:ext cx="8229600" cy="4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</a:rPr>
              <a:t>、由以往记录的数据分析，某船只运输某种物品损坏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％，损坏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10</a:t>
            </a:r>
            <a:r>
              <a:rPr lang="zh-CN" altLang="en-US" b="1" dirty="0">
                <a:solidFill>
                  <a:srgbClr val="000000"/>
                </a:solidFill>
              </a:rPr>
              <a:t>％，损坏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90</a:t>
            </a:r>
            <a:r>
              <a:rPr lang="zh-CN" altLang="en-US" b="1" dirty="0">
                <a:solidFill>
                  <a:srgbClr val="000000"/>
                </a:solidFill>
              </a:rPr>
              <a:t>％的概率分别为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0.8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0.15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0.05</a:t>
            </a:r>
            <a:r>
              <a:rPr lang="zh-CN" altLang="en-US" b="1" dirty="0">
                <a:solidFill>
                  <a:srgbClr val="000000"/>
                </a:solidFill>
              </a:rPr>
              <a:t>。现从中任取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件，发现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件都是好的，求此次物品运输被损坏了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％的概率。（假设运输的物品足够多，不放回抽取近似地看成有放回抽取）</a:t>
            </a:r>
          </a:p>
        </p:txBody>
      </p:sp>
    </p:spTree>
    <p:extLst>
      <p:ext uri="{BB962C8B-B14F-4D97-AF65-F5344CB8AC3E}">
        <p14:creationId xmlns:p14="http://schemas.microsoft.com/office/powerpoint/2010/main" val="21219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C84B626-377F-4017-AEF5-FF1588B068D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65314" name="Group 2"/>
          <p:cNvGrpSpPr>
            <a:grpSpLocks/>
          </p:cNvGrpSpPr>
          <p:nvPr/>
        </p:nvGrpSpPr>
        <p:grpSpPr bwMode="auto">
          <a:xfrm>
            <a:off x="1960563" y="2230438"/>
            <a:ext cx="6934200" cy="1339850"/>
            <a:chOff x="912" y="576"/>
            <a:chExt cx="4368" cy="844"/>
          </a:xfrm>
        </p:grpSpPr>
        <p:sp>
          <p:nvSpPr>
            <p:cNvPr id="71694" name="Text Box 3"/>
            <p:cNvSpPr txBox="1">
              <a:spLocks noChangeArrowheads="1"/>
            </p:cNvSpPr>
            <p:nvPr/>
          </p:nvSpPr>
          <p:spPr bwMode="auto">
            <a:xfrm>
              <a:off x="912" y="576"/>
              <a:ext cx="436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2、设                                             ，且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，则             （    ）。</a:t>
              </a:r>
            </a:p>
          </p:txBody>
        </p:sp>
        <p:graphicFrame>
          <p:nvGraphicFramePr>
            <p:cNvPr id="71695" name="Object 4"/>
            <p:cNvGraphicFramePr>
              <a:graphicFrameLocks noChangeAspect="1"/>
            </p:cNvGraphicFramePr>
            <p:nvPr/>
          </p:nvGraphicFramePr>
          <p:xfrm>
            <a:off x="1640" y="626"/>
            <a:ext cx="27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3" imgW="1647819" imgH="180766" progId="Equation.3">
                    <p:embed/>
                  </p:oleObj>
                </mc:Choice>
                <mc:Fallback>
                  <p:oleObj name="Equation" r:id="rId3" imgW="1647819" imgH="180766" progId="Equation.3">
                    <p:embed/>
                    <p:pic>
                      <p:nvPicPr>
                        <p:cNvPr id="7169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626"/>
                          <a:ext cx="272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6" name="Object 5"/>
            <p:cNvGraphicFramePr>
              <a:graphicFrameLocks noChangeAspect="1"/>
            </p:cNvGraphicFramePr>
            <p:nvPr/>
          </p:nvGraphicFramePr>
          <p:xfrm>
            <a:off x="937" y="1047"/>
            <a:ext cx="175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5" imgW="1000318" imgH="180766" progId="Equation.3">
                    <p:embed/>
                  </p:oleObj>
                </mc:Choice>
                <mc:Fallback>
                  <p:oleObj name="Equation" r:id="rId5" imgW="1000318" imgH="180766" progId="Equation.3">
                    <p:embed/>
                    <p:pic>
                      <p:nvPicPr>
                        <p:cNvPr id="7169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1047"/>
                          <a:ext cx="1751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7" name="Object 6"/>
            <p:cNvGraphicFramePr>
              <a:graphicFrameLocks noChangeAspect="1"/>
            </p:cNvGraphicFramePr>
            <p:nvPr/>
          </p:nvGraphicFramePr>
          <p:xfrm>
            <a:off x="3264" y="1056"/>
            <a:ext cx="86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7" imgW="466581" imgH="180766" progId="Equation.3">
                    <p:embed/>
                  </p:oleObj>
                </mc:Choice>
                <mc:Fallback>
                  <p:oleObj name="Equation" r:id="rId7" imgW="466581" imgH="180766" progId="Equation.3">
                    <p:embed/>
                    <p:pic>
                      <p:nvPicPr>
                        <p:cNvPr id="7169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56"/>
                          <a:ext cx="86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5319" name="Group 7"/>
          <p:cNvGrpSpPr>
            <a:grpSpLocks/>
          </p:cNvGrpSpPr>
          <p:nvPr/>
        </p:nvGrpSpPr>
        <p:grpSpPr bwMode="auto">
          <a:xfrm>
            <a:off x="1955800" y="3740151"/>
            <a:ext cx="8178800" cy="2898775"/>
            <a:chOff x="391" y="1426"/>
            <a:chExt cx="5152" cy="1826"/>
          </a:xfrm>
        </p:grpSpPr>
        <p:sp>
          <p:nvSpPr>
            <p:cNvPr id="71689" name="Text Box 8"/>
            <p:cNvSpPr txBox="1">
              <a:spLocks noChangeArrowheads="1"/>
            </p:cNvSpPr>
            <p:nvPr/>
          </p:nvSpPr>
          <p:spPr bwMode="auto">
            <a:xfrm>
              <a:off x="391" y="1426"/>
              <a:ext cx="5152" cy="1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3、设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、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、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C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为随机事件，且 </a:t>
              </a:r>
            </a:p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   ，        ，</a:t>
              </a:r>
              <a:b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0.125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，则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、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、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C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至少出现一个的概率是</a:t>
              </a:r>
              <a:r>
                <a:rPr kumimoji="1" lang="zh-CN" altLang="en-US" b="1" u="sng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71690" name="Object 9"/>
            <p:cNvGraphicFramePr>
              <a:graphicFrameLocks noChangeAspect="1"/>
            </p:cNvGraphicFramePr>
            <p:nvPr/>
          </p:nvGraphicFramePr>
          <p:xfrm>
            <a:off x="407" y="2026"/>
            <a:ext cx="146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9" imgW="886054" imgH="180766" progId="Equation.3">
                    <p:embed/>
                  </p:oleObj>
                </mc:Choice>
                <mc:Fallback>
                  <p:oleObj name="Equation" r:id="rId9" imgW="886054" imgH="180766" progId="Equation.3">
                    <p:embed/>
                    <p:pic>
                      <p:nvPicPr>
                        <p:cNvPr id="7169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2026"/>
                          <a:ext cx="146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1" name="Object 10"/>
            <p:cNvGraphicFramePr>
              <a:graphicFrameLocks noChangeAspect="1"/>
            </p:cNvGraphicFramePr>
            <p:nvPr/>
          </p:nvGraphicFramePr>
          <p:xfrm>
            <a:off x="2028" y="2002"/>
            <a:ext cx="113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11" imgW="676067" imgH="180766" progId="Equation.3">
                    <p:embed/>
                  </p:oleObj>
                </mc:Choice>
                <mc:Fallback>
                  <p:oleObj name="Equation" r:id="rId11" imgW="676067" imgH="180766" progId="Equation.3">
                    <p:embed/>
                    <p:pic>
                      <p:nvPicPr>
                        <p:cNvPr id="7169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002"/>
                          <a:ext cx="113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2" name="Object 11"/>
            <p:cNvGraphicFramePr>
              <a:graphicFrameLocks noChangeAspect="1"/>
            </p:cNvGraphicFramePr>
            <p:nvPr/>
          </p:nvGraphicFramePr>
          <p:xfrm>
            <a:off x="3371" y="2006"/>
            <a:ext cx="18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13" imgW="1133627" imgH="180766" progId="Equation.3">
                    <p:embed/>
                  </p:oleObj>
                </mc:Choice>
                <mc:Fallback>
                  <p:oleObj name="Equation" r:id="rId13" imgW="1133627" imgH="180766" progId="Equation.3">
                    <p:embed/>
                    <p:pic>
                      <p:nvPicPr>
                        <p:cNvPr id="7169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" y="2006"/>
                          <a:ext cx="18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12"/>
            <p:cNvGraphicFramePr>
              <a:graphicFrameLocks noChangeAspect="1"/>
            </p:cNvGraphicFramePr>
            <p:nvPr/>
          </p:nvGraphicFramePr>
          <p:xfrm>
            <a:off x="3928" y="1546"/>
            <a:ext cx="143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15" imgW="809376" imgH="180766" progId="Equation.3">
                    <p:embed/>
                  </p:oleObj>
                </mc:Choice>
                <mc:Fallback>
                  <p:oleObj name="Equation" r:id="rId15" imgW="809376" imgH="180766" progId="Equation.3">
                    <p:embed/>
                    <p:pic>
                      <p:nvPicPr>
                        <p:cNvPr id="7169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1546"/>
                          <a:ext cx="143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85" name="Group 13"/>
          <p:cNvGrpSpPr>
            <a:grpSpLocks/>
          </p:cNvGrpSpPr>
          <p:nvPr/>
        </p:nvGrpSpPr>
        <p:grpSpPr bwMode="auto">
          <a:xfrm>
            <a:off x="1863725" y="530226"/>
            <a:ext cx="8661400" cy="1311275"/>
            <a:chOff x="304" y="2699"/>
            <a:chExt cx="5456" cy="826"/>
          </a:xfrm>
        </p:grpSpPr>
        <p:sp>
          <p:nvSpPr>
            <p:cNvPr id="71686" name="Text Box 14"/>
            <p:cNvSpPr txBox="1">
              <a:spLocks noChangeArrowheads="1"/>
            </p:cNvSpPr>
            <p:nvPr/>
          </p:nvSpPr>
          <p:spPr bwMode="auto">
            <a:xfrm>
              <a:off x="304" y="2699"/>
              <a:ext cx="545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1、已知                                      ，则    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0.4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；（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0.5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；（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0.3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；（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0.7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71687" name="Object 15"/>
            <p:cNvGraphicFramePr>
              <a:graphicFrameLocks noChangeAspect="1"/>
            </p:cNvGraphicFramePr>
            <p:nvPr/>
          </p:nvGraphicFramePr>
          <p:xfrm>
            <a:off x="1282" y="2753"/>
            <a:ext cx="239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17" imgW="1619253" imgH="180766" progId="Equation.DSMT4">
                    <p:embed/>
                  </p:oleObj>
                </mc:Choice>
                <mc:Fallback>
                  <p:oleObj name="Equation" r:id="rId17" imgW="1619253" imgH="180766" progId="Equation.DSMT4">
                    <p:embed/>
                    <p:pic>
                      <p:nvPicPr>
                        <p:cNvPr id="7168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753"/>
                          <a:ext cx="239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8" name="Object 16"/>
            <p:cNvGraphicFramePr>
              <a:graphicFrameLocks noChangeAspect="1"/>
            </p:cNvGraphicFramePr>
            <p:nvPr/>
          </p:nvGraphicFramePr>
          <p:xfrm>
            <a:off x="4229" y="2718"/>
            <a:ext cx="100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19" imgW="714155" imgH="218927" progId="Equation.3">
                    <p:embed/>
                  </p:oleObj>
                </mc:Choice>
                <mc:Fallback>
                  <p:oleObj name="Equation" r:id="rId19" imgW="714155" imgH="218927" progId="Equation.3">
                    <p:embed/>
                    <p:pic>
                      <p:nvPicPr>
                        <p:cNvPr id="7168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2718"/>
                          <a:ext cx="100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00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FDD49BB-CE54-4EFD-B82B-BF20B039DE7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160589" y="561976"/>
            <a:ext cx="8023225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、设         ，            ，若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事件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互不相容，则      </a:t>
            </a:r>
            <a:r>
              <a:rPr kumimoji="1"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；若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事件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独立，则       </a:t>
            </a:r>
            <a:r>
              <a:rPr kumimoji="1"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 。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321050" y="696914"/>
          <a:ext cx="17970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676067" imgH="180766" progId="Equation.3">
                  <p:embed/>
                </p:oleObj>
              </mc:Choice>
              <mc:Fallback>
                <p:oleObj name="Equation" r:id="rId3" imgW="676067" imgH="180766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696914"/>
                        <a:ext cx="17970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5389563" y="661989"/>
          <a:ext cx="24828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5" imgW="943186" imgH="180766" progId="Equation.3">
                  <p:embed/>
                </p:oleObj>
              </mc:Choice>
              <mc:Fallback>
                <p:oleObj name="Equation" r:id="rId5" imgW="943186" imgH="180766" progId="Equation.3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661989"/>
                        <a:ext cx="24828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6524626" y="1385889"/>
          <a:ext cx="12414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7" imgW="466581" imgH="180766" progId="Equation.DSMT4">
                  <p:embed/>
                </p:oleObj>
              </mc:Choice>
              <mc:Fallback>
                <p:oleObj name="Equation" r:id="rId7" imgW="466581" imgH="180766" progId="Equation.DSMT4">
                  <p:embed/>
                  <p:pic>
                    <p:nvPicPr>
                      <p:cNvPr id="72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6" y="1385889"/>
                        <a:ext cx="12414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5716589" y="2109789"/>
          <a:ext cx="12414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9" imgW="466581" imgH="180766" progId="Equation.3">
                  <p:embed/>
                </p:oleObj>
              </mc:Choice>
              <mc:Fallback>
                <p:oleObj name="Equation" r:id="rId9" imgW="466581" imgH="180766" progId="Equation.3">
                  <p:embed/>
                  <p:pic>
                    <p:nvPicPr>
                      <p:cNvPr id="72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9" y="2109789"/>
                        <a:ext cx="12414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088" name="Object 8"/>
          <p:cNvGraphicFramePr>
            <a:graphicFrameLocks noGrp="1" noChangeAspect="1"/>
          </p:cNvGraphicFramePr>
          <p:nvPr>
            <p:ph/>
          </p:nvPr>
        </p:nvGraphicFramePr>
        <p:xfrm>
          <a:off x="2330451" y="3054351"/>
          <a:ext cx="7631113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1" imgW="2771924" imgH="847591" progId="Equation.DSMT4">
                  <p:embed/>
                </p:oleObj>
              </mc:Choice>
              <mc:Fallback>
                <p:oleObj name="Equation" r:id="rId11" imgW="2771924" imgH="847591" progId="Equation.DSMT4">
                  <p:embed/>
                  <p:pic>
                    <p:nvPicPr>
                      <p:cNvPr id="1198088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1" y="3054351"/>
                        <a:ext cx="7631113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0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656232D-41D7-4881-B55A-173F1796C7A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3731" name="Object 2"/>
          <p:cNvGraphicFramePr>
            <a:graphicFrameLocks noGrp="1" noChangeAspect="1"/>
          </p:cNvGraphicFramePr>
          <p:nvPr>
            <p:ph/>
          </p:nvPr>
        </p:nvGraphicFramePr>
        <p:xfrm>
          <a:off x="1976439" y="727076"/>
          <a:ext cx="72929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2562439" imgH="638204" progId="Equation.DSMT4">
                  <p:embed/>
                </p:oleObj>
              </mc:Choice>
              <mc:Fallback>
                <p:oleObj name="Equation" r:id="rId3" imgW="2562439" imgH="638204" progId="Equation.DSMT4">
                  <p:embed/>
                  <p:pic>
                    <p:nvPicPr>
                      <p:cNvPr id="73731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9" y="727076"/>
                        <a:ext cx="7292975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9107" name="Rectangle 3"/>
          <p:cNvSpPr>
            <a:spLocks noChangeArrowheads="1"/>
          </p:cNvSpPr>
          <p:nvPr/>
        </p:nvSpPr>
        <p:spPr bwMode="auto">
          <a:xfrm>
            <a:off x="1925639" y="2418079"/>
            <a:ext cx="8421687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、有来自三个地区的考生报名表各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份，其中女生报名表分别为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份。现任取一个地区的报名表，再从中取一份，求：（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）该表为女生表的概率；（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）已知该表为男生表，它来自第二个地区的概率为多少？ </a:t>
            </a:r>
          </a:p>
        </p:txBody>
      </p:sp>
    </p:spTree>
    <p:extLst>
      <p:ext uri="{BB962C8B-B14F-4D97-AF65-F5344CB8AC3E}">
        <p14:creationId xmlns:p14="http://schemas.microsoft.com/office/powerpoint/2010/main" val="28220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2326" y="1546169"/>
            <a:ext cx="7191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作业：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p.29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习题一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24  28 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31  36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A22FDF7-898B-4411-AB08-2964EA1ACF1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87842" name="Text Box 2"/>
          <p:cNvSpPr txBox="1">
            <a:spLocks noChangeArrowheads="1"/>
          </p:cNvSpPr>
          <p:nvPr/>
        </p:nvSpPr>
        <p:spPr bwMode="auto">
          <a:xfrm>
            <a:off x="1892300" y="12827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一、 两个事件的独立性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76413" y="542925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>
                <a:solidFill>
                  <a:srgbClr val="FF3300"/>
                </a:solidFill>
              </a:rPr>
              <a:t>§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1.5   事件的独立性</a:t>
            </a:r>
          </a:p>
        </p:txBody>
      </p:sp>
      <p:sp>
        <p:nvSpPr>
          <p:cNvPr id="1187844" name="Text Box 4"/>
          <p:cNvSpPr txBox="1">
            <a:spLocks noChangeArrowheads="1"/>
          </p:cNvSpPr>
          <p:nvPr/>
        </p:nvSpPr>
        <p:spPr bwMode="auto">
          <a:xfrm>
            <a:off x="1816100" y="2095501"/>
            <a:ext cx="8686800" cy="398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例1、在20个产品中有2个次品，从中接连抽两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个产品，第一个产品抽得后放回，再抽第二个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产品，求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（1）已知第一次取得次品的情况下，第二次取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得次品的概率；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（2）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第二次取得次品的概率。</a:t>
            </a:r>
          </a:p>
        </p:txBody>
      </p:sp>
    </p:spTree>
    <p:extLst>
      <p:ext uri="{BB962C8B-B14F-4D97-AF65-F5344CB8AC3E}">
        <p14:creationId xmlns:p14="http://schemas.microsoft.com/office/powerpoint/2010/main" val="35460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42" grpId="0" autoUpdateAnimBg="0"/>
      <p:bldP spid="11878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13C68A3-7E84-45CC-A8F0-52865FB3DEB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917700" y="482601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 设事件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第一次抽到次品}，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第二次抽到次品}，</a:t>
            </a:r>
          </a:p>
        </p:txBody>
      </p:sp>
      <p:grpSp>
        <p:nvGrpSpPr>
          <p:cNvPr id="1188867" name="Group 3"/>
          <p:cNvGrpSpPr>
            <a:grpSpLocks/>
          </p:cNvGrpSpPr>
          <p:nvPr/>
        </p:nvGrpSpPr>
        <p:grpSpPr bwMode="auto">
          <a:xfrm>
            <a:off x="1968500" y="1968500"/>
            <a:ext cx="7848600" cy="1017588"/>
            <a:chOff x="392" y="136"/>
            <a:chExt cx="4944" cy="641"/>
          </a:xfrm>
        </p:grpSpPr>
        <p:sp>
          <p:nvSpPr>
            <p:cNvPr id="61449" name="Rectangle 4"/>
            <p:cNvSpPr>
              <a:spLocks noChangeArrowheads="1"/>
            </p:cNvSpPr>
            <p:nvPr/>
          </p:nvSpPr>
          <p:spPr bwMode="auto">
            <a:xfrm>
              <a:off x="392" y="286"/>
              <a:ext cx="49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（1）因是有放回的：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         ; </a:t>
              </a: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50" name="Object 5"/>
            <p:cNvGraphicFramePr>
              <a:graphicFrameLocks noChangeAspect="1"/>
            </p:cNvGraphicFramePr>
            <p:nvPr/>
          </p:nvGraphicFramePr>
          <p:xfrm>
            <a:off x="3944" y="136"/>
            <a:ext cx="415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3" imgW="180919" imgH="371574" progId="Equation.3">
                    <p:embed/>
                  </p:oleObj>
                </mc:Choice>
                <mc:Fallback>
                  <p:oleObj name="Equation" r:id="rId3" imgW="180919" imgH="371574" progId="Equation.3">
                    <p:embed/>
                    <p:pic>
                      <p:nvPicPr>
                        <p:cNvPr id="6145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36"/>
                          <a:ext cx="415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870" name="Group 6"/>
          <p:cNvGrpSpPr>
            <a:grpSpLocks/>
          </p:cNvGrpSpPr>
          <p:nvPr/>
        </p:nvGrpSpPr>
        <p:grpSpPr bwMode="auto">
          <a:xfrm>
            <a:off x="1954213" y="3136900"/>
            <a:ext cx="7518400" cy="1017588"/>
            <a:chOff x="431" y="880"/>
            <a:chExt cx="4720" cy="641"/>
          </a:xfrm>
        </p:grpSpPr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431" y="1034"/>
              <a:ext cx="429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（2）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因是有放回的：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48" name="Object 8"/>
            <p:cNvGraphicFramePr>
              <a:graphicFrameLocks noChangeAspect="1"/>
            </p:cNvGraphicFramePr>
            <p:nvPr/>
          </p:nvGraphicFramePr>
          <p:xfrm>
            <a:off x="4736" y="880"/>
            <a:ext cx="415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5" imgW="180919" imgH="371574" progId="Equation.3">
                    <p:embed/>
                  </p:oleObj>
                </mc:Choice>
                <mc:Fallback>
                  <p:oleObj name="Equation" r:id="rId5" imgW="180919" imgH="371574" progId="Equation.3">
                    <p:embed/>
                    <p:pic>
                      <p:nvPicPr>
                        <p:cNvPr id="614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880"/>
                          <a:ext cx="415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873" name="Text Box 9"/>
          <p:cNvSpPr txBox="1">
            <a:spLocks noChangeArrowheads="1"/>
          </p:cNvSpPr>
          <p:nvPr/>
        </p:nvSpPr>
        <p:spPr bwMode="auto">
          <a:xfrm>
            <a:off x="2095500" y="4533900"/>
            <a:ext cx="491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所以，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)＝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。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3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ECFC4D-2406-494A-874D-A7E9304FFD8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2467" name="Group 2"/>
          <p:cNvGrpSpPr>
            <a:grpSpLocks/>
          </p:cNvGrpSpPr>
          <p:nvPr/>
        </p:nvGrpSpPr>
        <p:grpSpPr bwMode="auto">
          <a:xfrm>
            <a:off x="1879600" y="711201"/>
            <a:ext cx="8267700" cy="2043113"/>
            <a:chOff x="336" y="1536"/>
            <a:chExt cx="5208" cy="1287"/>
          </a:xfrm>
        </p:grpSpPr>
        <p:sp>
          <p:nvSpPr>
            <p:cNvPr id="62471" name="Text Box 3"/>
            <p:cNvSpPr txBox="1">
              <a:spLocks noChangeArrowheads="1"/>
            </p:cNvSpPr>
            <p:nvPr/>
          </p:nvSpPr>
          <p:spPr bwMode="auto">
            <a:xfrm>
              <a:off x="336" y="1536"/>
              <a:ext cx="5208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定义: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是某一随机试验的任意两个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事件，若满足                                   ，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则称事件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互相独立，记为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i.d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. 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independent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62472" name="Object 4"/>
            <p:cNvGraphicFramePr>
              <a:graphicFrameLocks noChangeAspect="1"/>
            </p:cNvGraphicFramePr>
            <p:nvPr/>
          </p:nvGraphicFramePr>
          <p:xfrm>
            <a:off x="1960" y="2040"/>
            <a:ext cx="22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r:id="rId3" imgW="1228848" imgH="180766" progId="Equation.3">
                    <p:embed/>
                  </p:oleObj>
                </mc:Choice>
                <mc:Fallback>
                  <p:oleObj r:id="rId3" imgW="1228848" imgH="180766" progId="Equation.3">
                    <p:embed/>
                    <p:pic>
                      <p:nvPicPr>
                        <p:cNvPr id="624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040"/>
                          <a:ext cx="221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9893" name="Rectangle 5"/>
          <p:cNvSpPr>
            <a:spLocks noChangeArrowheads="1"/>
          </p:cNvSpPr>
          <p:nvPr/>
        </p:nvSpPr>
        <p:spPr bwMode="auto">
          <a:xfrm>
            <a:off x="1905000" y="2922588"/>
            <a:ext cx="80137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>
                <a:solidFill>
                  <a:srgbClr val="FF3300"/>
                </a:solidFill>
              </a:rPr>
              <a:t>定理：</a:t>
            </a:r>
            <a:r>
              <a:rPr lang="zh-CN" altLang="en-US" b="1">
                <a:solidFill>
                  <a:srgbClr val="000000"/>
                </a:solidFill>
              </a:rPr>
              <a:t>若事件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>
                <a:solidFill>
                  <a:srgbClr val="000000"/>
                </a:solidFill>
              </a:rPr>
              <a:t>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0000"/>
                </a:solidFill>
              </a:rPr>
              <a:t>相互独立，且</a:t>
            </a:r>
            <a:endParaRPr lang="en-US" altLang="zh-CN" b="1">
              <a:solidFill>
                <a:srgbClr val="000000"/>
              </a:solidFill>
            </a:endParaRPr>
          </a:p>
        </p:txBody>
      </p:sp>
      <p:graphicFrame>
        <p:nvGraphicFramePr>
          <p:cNvPr id="1189894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4081463" y="3795713"/>
          <a:ext cx="35290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162194" imgH="180766" progId="Equation.DSMT4">
                  <p:embed/>
                </p:oleObj>
              </mc:Choice>
              <mc:Fallback>
                <p:oleObj name="Equation" r:id="rId5" imgW="1162194" imgH="180766" progId="Equation.DSMT4">
                  <p:embed/>
                  <p:pic>
                    <p:nvPicPr>
                      <p:cNvPr id="1189894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3795713"/>
                        <a:ext cx="35290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989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946400" y="4522788"/>
          <a:ext cx="6477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2142967" imgH="238008" progId="Equation.DSMT4">
                  <p:embed/>
                </p:oleObj>
              </mc:Choice>
              <mc:Fallback>
                <p:oleObj name="Equation" r:id="rId7" imgW="2142967" imgH="238008" progId="Equation.DSMT4">
                  <p:embed/>
                  <p:pic>
                    <p:nvPicPr>
                      <p:cNvPr id="1189895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522788"/>
                        <a:ext cx="6477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8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854A622-3808-467B-AEF7-1961881A74D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3491" name="Group 2"/>
          <p:cNvGrpSpPr>
            <a:grpSpLocks/>
          </p:cNvGrpSpPr>
          <p:nvPr/>
        </p:nvGrpSpPr>
        <p:grpSpPr bwMode="auto">
          <a:xfrm>
            <a:off x="1968501" y="1185864"/>
            <a:ext cx="8226425" cy="1539875"/>
            <a:chOff x="392" y="315"/>
            <a:chExt cx="5182" cy="970"/>
          </a:xfrm>
        </p:grpSpPr>
        <p:sp>
          <p:nvSpPr>
            <p:cNvPr id="63492" name="Text Box 3"/>
            <p:cNvSpPr txBox="1">
              <a:spLocks noChangeArrowheads="1"/>
            </p:cNvSpPr>
            <p:nvPr/>
          </p:nvSpPr>
          <p:spPr bwMode="auto">
            <a:xfrm>
              <a:off x="392" y="360"/>
              <a:ext cx="51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独立扩张定理：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与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独立，则</a:t>
              </a:r>
            </a:p>
          </p:txBody>
        </p:sp>
        <p:graphicFrame>
          <p:nvGraphicFramePr>
            <p:cNvPr id="63493" name="Object 4"/>
            <p:cNvGraphicFramePr>
              <a:graphicFrameLocks noChangeAspect="1"/>
            </p:cNvGraphicFramePr>
            <p:nvPr/>
          </p:nvGraphicFramePr>
          <p:xfrm>
            <a:off x="4676" y="315"/>
            <a:ext cx="89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3" imgW="399927" imgH="218927" progId="Equation.3">
                    <p:embed/>
                  </p:oleObj>
                </mc:Choice>
                <mc:Fallback>
                  <p:oleObj name="Equation" r:id="rId3" imgW="399927" imgH="218927" progId="Equation.3">
                    <p:embed/>
                    <p:pic>
                      <p:nvPicPr>
                        <p:cNvPr id="6349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315"/>
                          <a:ext cx="89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4" name="Object 5"/>
            <p:cNvGraphicFramePr>
              <a:graphicFrameLocks noChangeAspect="1"/>
            </p:cNvGraphicFramePr>
            <p:nvPr/>
          </p:nvGraphicFramePr>
          <p:xfrm>
            <a:off x="404" y="875"/>
            <a:ext cx="89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5" imgW="399927" imgH="218927" progId="Equation.3">
                    <p:embed/>
                  </p:oleObj>
                </mc:Choice>
                <mc:Fallback>
                  <p:oleObj name="Equation" r:id="rId5" imgW="399927" imgH="218927" progId="Equation.3">
                    <p:embed/>
                    <p:pic>
                      <p:nvPicPr>
                        <p:cNvPr id="6349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" y="875"/>
                          <a:ext cx="89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5" name="Object 6"/>
            <p:cNvGraphicFramePr>
              <a:graphicFrameLocks noChangeAspect="1"/>
            </p:cNvGraphicFramePr>
            <p:nvPr/>
          </p:nvGraphicFramePr>
          <p:xfrm>
            <a:off x="1604" y="867"/>
            <a:ext cx="89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7" imgW="399927" imgH="218927" progId="Equation.3">
                    <p:embed/>
                  </p:oleObj>
                </mc:Choice>
                <mc:Fallback>
                  <p:oleObj name="Equation" r:id="rId7" imgW="399927" imgH="218927" progId="Equation.3">
                    <p:embed/>
                    <p:pic>
                      <p:nvPicPr>
                        <p:cNvPr id="6349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867"/>
                          <a:ext cx="89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6" name="Text Box 7"/>
            <p:cNvSpPr txBox="1">
              <a:spLocks noChangeArrowheads="1"/>
            </p:cNvSpPr>
            <p:nvPr/>
          </p:nvSpPr>
          <p:spPr bwMode="auto">
            <a:xfrm>
              <a:off x="1256" y="90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</a:p>
          </p:txBody>
        </p:sp>
        <p:sp>
          <p:nvSpPr>
            <p:cNvPr id="63497" name="Text Box 8"/>
            <p:cNvSpPr txBox="1">
              <a:spLocks noChangeArrowheads="1"/>
            </p:cNvSpPr>
            <p:nvPr/>
          </p:nvSpPr>
          <p:spPr bwMode="auto">
            <a:xfrm>
              <a:off x="2446" y="891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也相互独立。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54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C2AE116-46E1-4783-889E-A4C6BC892E6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936750" y="466725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二、多个随机事件的独立性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64516" name="Group 10"/>
          <p:cNvGrpSpPr>
            <a:grpSpLocks/>
          </p:cNvGrpSpPr>
          <p:nvPr/>
        </p:nvGrpSpPr>
        <p:grpSpPr bwMode="auto">
          <a:xfrm>
            <a:off x="1779589" y="1357313"/>
            <a:ext cx="8709025" cy="4273760"/>
            <a:chOff x="233" y="815"/>
            <a:chExt cx="5527" cy="2606"/>
          </a:xfrm>
        </p:grpSpPr>
        <p:graphicFrame>
          <p:nvGraphicFramePr>
            <p:cNvPr id="64519" name="Object 4"/>
            <p:cNvGraphicFramePr>
              <a:graphicFrameLocks noChangeAspect="1"/>
            </p:cNvGraphicFramePr>
            <p:nvPr/>
          </p:nvGraphicFramePr>
          <p:xfrm>
            <a:off x="233" y="1311"/>
            <a:ext cx="5527" cy="1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3" imgW="3029020" imgH="1123761" progId="Equation.DSMT4">
                    <p:embed/>
                  </p:oleObj>
                </mc:Choice>
                <mc:Fallback>
                  <p:oleObj name="Equation" r:id="rId3" imgW="3029020" imgH="1123761" progId="Equation.DSMT4">
                    <p:embed/>
                    <p:pic>
                      <p:nvPicPr>
                        <p:cNvPr id="6451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" y="1311"/>
                          <a:ext cx="5527" cy="1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0" name="Text Box 5"/>
            <p:cNvSpPr txBox="1">
              <a:spLocks noChangeArrowheads="1"/>
            </p:cNvSpPr>
            <p:nvPr/>
          </p:nvSpPr>
          <p:spPr bwMode="auto">
            <a:xfrm>
              <a:off x="233" y="815"/>
              <a:ext cx="504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设事件                  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若有</a:t>
              </a:r>
            </a:p>
          </p:txBody>
        </p:sp>
        <p:sp>
          <p:nvSpPr>
            <p:cNvPr id="64521" name="Text Box 6"/>
            <p:cNvSpPr txBox="1">
              <a:spLocks noChangeArrowheads="1"/>
            </p:cNvSpPr>
            <p:nvPr/>
          </p:nvSpPr>
          <p:spPr bwMode="auto">
            <a:xfrm>
              <a:off x="263" y="3064"/>
              <a:ext cx="344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                       相互独立。</a:t>
              </a:r>
            </a:p>
          </p:txBody>
        </p:sp>
      </p:grpSp>
      <p:graphicFrame>
        <p:nvGraphicFramePr>
          <p:cNvPr id="64517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4467225" y="1309688"/>
          <a:ext cx="20256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714155" imgH="209387" progId="Equation.DSMT4">
                  <p:embed/>
                </p:oleObj>
              </mc:Choice>
              <mc:Fallback>
                <p:oleObj name="Equation" r:id="rId5" imgW="714155" imgH="209387" progId="Equation.DSMT4">
                  <p:embed/>
                  <p:pic>
                    <p:nvPicPr>
                      <p:cNvPr id="6451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1309688"/>
                        <a:ext cx="20256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884488" y="5030789"/>
          <a:ext cx="21971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714155" imgH="209387" progId="Equation.DSMT4">
                  <p:embed/>
                </p:oleObj>
              </mc:Choice>
              <mc:Fallback>
                <p:oleObj name="Equation" r:id="rId7" imgW="714155" imgH="209387" progId="Equation.DSMT4">
                  <p:embed/>
                  <p:pic>
                    <p:nvPicPr>
                      <p:cNvPr id="64518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030789"/>
                        <a:ext cx="21971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03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2103439" y="944564"/>
            <a:ext cx="8340725" cy="284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、抛一枚质地均匀的硬币两次，令下列事件：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第一次出现正面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第二次出现正面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正反面各出现一次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。证明：事件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两两相互独立，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三个事件不独立。</a:t>
            </a:r>
          </a:p>
        </p:txBody>
      </p:sp>
    </p:spTree>
    <p:extLst>
      <p:ext uri="{BB962C8B-B14F-4D97-AF65-F5344CB8AC3E}">
        <p14:creationId xmlns:p14="http://schemas.microsoft.com/office/powerpoint/2010/main" val="419902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65F9C64-00D2-4CAF-AA1C-2F650774E4D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3175000" y="596900"/>
            <a:ext cx="72009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                   相互独立，则其中任取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个事件                                           也相互独立；反之不一定。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2963" name="AutoShape 3"/>
          <p:cNvSpPr>
            <a:spLocks noChangeArrowheads="1"/>
          </p:cNvSpPr>
          <p:nvPr/>
        </p:nvSpPr>
        <p:spPr bwMode="auto">
          <a:xfrm>
            <a:off x="1830388" y="836613"/>
            <a:ext cx="1143000" cy="1219200"/>
          </a:xfrm>
          <a:prstGeom prst="verticalScroll">
            <a:avLst>
              <a:gd name="adj" fmla="val 12500"/>
            </a:avLst>
          </a:prstGeom>
          <a:solidFill>
            <a:srgbClr val="FF3300"/>
          </a:soli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注意</a:t>
            </a:r>
          </a:p>
        </p:txBody>
      </p:sp>
      <p:graphicFrame>
        <p:nvGraphicFramePr>
          <p:cNvPr id="66565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262438" y="668339"/>
          <a:ext cx="18081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714155" imgH="209387" progId="Equation.DSMT4">
                  <p:embed/>
                </p:oleObj>
              </mc:Choice>
              <mc:Fallback>
                <p:oleObj name="Equation" r:id="rId3" imgW="714155" imgH="209387" progId="Equation.DSMT4">
                  <p:embed/>
                  <p:pic>
                    <p:nvPicPr>
                      <p:cNvPr id="6656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668339"/>
                        <a:ext cx="18081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80001" y="1193800"/>
          <a:ext cx="4314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1800172" imgH="218927" progId="Equation.DSMT4">
                  <p:embed/>
                </p:oleObj>
              </mc:Choice>
              <mc:Fallback>
                <p:oleObj name="Equation" r:id="rId5" imgW="1800172" imgH="218927" progId="Equation.DSMT4">
                  <p:embed/>
                  <p:pic>
                    <p:nvPicPr>
                      <p:cNvPr id="6656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1" y="1193800"/>
                        <a:ext cx="43148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296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60550" y="2533651"/>
          <a:ext cx="81724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7" imgW="3105197" imgH="466476" progId="Equation.DSMT4">
                  <p:embed/>
                </p:oleObj>
              </mc:Choice>
              <mc:Fallback>
                <p:oleObj name="Equation" r:id="rId7" imgW="3105197" imgH="466476" progId="Equation.DSMT4">
                  <p:embed/>
                  <p:pic>
                    <p:nvPicPr>
                      <p:cNvPr id="1192966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533651"/>
                        <a:ext cx="817245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2967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852613" y="3844925"/>
          <a:ext cx="8489950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9" imgW="3228984" imgH="866671" progId="Equation.DSMT4">
                  <p:embed/>
                </p:oleObj>
              </mc:Choice>
              <mc:Fallback>
                <p:oleObj name="Equation" r:id="rId9" imgW="3228984" imgH="866671" progId="Equation.DSMT4">
                  <p:embed/>
                  <p:pic>
                    <p:nvPicPr>
                      <p:cNvPr id="1192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3844925"/>
                        <a:ext cx="8489950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86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0164AE4-1A65-4408-9599-A0C68393239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981200" y="347663"/>
            <a:ext cx="86868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、假若每个人的血清中含有肝炎病毒的概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率为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0.004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，混合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个人的血清，求此血清中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含有肝炎病毒的概率。</a:t>
            </a:r>
          </a:p>
        </p:txBody>
      </p:sp>
      <p:sp>
        <p:nvSpPr>
          <p:cNvPr id="1193987" name="Text Box 3"/>
          <p:cNvSpPr txBox="1">
            <a:spLocks noChangeArrowheads="1"/>
          </p:cNvSpPr>
          <p:nvPr/>
        </p:nvSpPr>
        <p:spPr bwMode="auto">
          <a:xfrm>
            <a:off x="2011363" y="2536826"/>
            <a:ext cx="8369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个人的血清中含有肝炎病毒}，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可以认为它们是相互独立的。</a:t>
            </a:r>
          </a:p>
        </p:txBody>
      </p:sp>
      <p:graphicFrame>
        <p:nvGraphicFramePr>
          <p:cNvPr id="1193988" name="Object 4"/>
          <p:cNvGraphicFramePr>
            <a:graphicFrameLocks noChangeAspect="1"/>
          </p:cNvGraphicFramePr>
          <p:nvPr/>
        </p:nvGraphicFramePr>
        <p:xfrm>
          <a:off x="2081214" y="4197351"/>
          <a:ext cx="79914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3" imgW="3076631" imgH="409736" progId="Equation.3">
                  <p:embed/>
                </p:oleObj>
              </mc:Choice>
              <mc:Fallback>
                <p:oleObj name="公式" r:id="rId3" imgW="3076631" imgH="409736" progId="Equation.3">
                  <p:embed/>
                  <p:pic>
                    <p:nvPicPr>
                      <p:cNvPr id="1193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4" y="4197351"/>
                        <a:ext cx="79914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989" name="Object 5"/>
          <p:cNvGraphicFramePr>
            <a:graphicFrameLocks noChangeAspect="1"/>
          </p:cNvGraphicFramePr>
          <p:nvPr/>
        </p:nvGraphicFramePr>
        <p:xfrm>
          <a:off x="3497263" y="5645151"/>
          <a:ext cx="1301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409449" imgH="161685" progId="Equation.3">
                  <p:embed/>
                </p:oleObj>
              </mc:Choice>
              <mc:Fallback>
                <p:oleObj name="Equation" r:id="rId5" imgW="409449" imgH="161685" progId="Equation.3">
                  <p:embed/>
                  <p:pic>
                    <p:nvPicPr>
                      <p:cNvPr id="1193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5645151"/>
                        <a:ext cx="1301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4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732</Words>
  <Application>Microsoft Office PowerPoint</Application>
  <PresentationFormat>宽屏</PresentationFormat>
  <Paragraphs>60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Equation</vt:lpstr>
      <vt:lpstr>Microsoft 公式 3.0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2</cp:revision>
  <dcterms:created xsi:type="dcterms:W3CDTF">2020-03-03T06:37:29Z</dcterms:created>
  <dcterms:modified xsi:type="dcterms:W3CDTF">2020-03-07T12:09:00Z</dcterms:modified>
</cp:coreProperties>
</file>