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4" r:id="rId10"/>
    <p:sldId id="263" r:id="rId11"/>
    <p:sldId id="264" r:id="rId12"/>
    <p:sldId id="265" r:id="rId13"/>
    <p:sldId id="266" r:id="rId14"/>
    <p:sldId id="267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0T10:29:19.708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9DEE071-77CC-4165-9FD6-A1095B997FA1}" emma:medium="tactile" emma:mode="ink">
          <msink:context xmlns:msink="http://schemas.microsoft.com/ink/2010/main" type="writingRegion" rotatedBoundingBox="19301,10141 20963,6178 21805,6531 20143,10494"/>
        </emma:interpretation>
      </emma:emma>
    </inkml:annotationXML>
    <inkml:traceGroup>
      <inkml:annotationXML>
        <emma:emma xmlns:emma="http://www.w3.org/2003/04/emma" version="1.0">
          <emma:interpretation id="{673BC801-B3CE-4424-9A91-FAF5FF5A3916}" emma:medium="tactile" emma:mode="ink">
            <msink:context xmlns:msink="http://schemas.microsoft.com/ink/2010/main" type="paragraph" rotatedBoundingBox="19301,10141 20963,6178 21805,6531 20143,104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408183-7445-4A00-9F66-6DBD690D6BD7}" emma:medium="tactile" emma:mode="ink">
              <msink:context xmlns:msink="http://schemas.microsoft.com/ink/2010/main" type="line" rotatedBoundingBox="19301,10141 20963,6178 21805,6531 20143,10494"/>
            </emma:interpretation>
          </emma:emma>
        </inkml:annotationXML>
        <inkml:traceGroup>
          <inkml:annotationXML>
            <emma:emma xmlns:emma="http://www.w3.org/2003/04/emma" version="1.0">
              <emma:interpretation id="{1ED4259F-2945-429F-B578-231820A767EE}" emma:medium="tactile" emma:mode="ink">
                <msink:context xmlns:msink="http://schemas.microsoft.com/ink/2010/main" type="inkWord" rotatedBoundingBox="19301,10141 20570,7116 21267,7408 19998,1043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618-792 108 0,'5'-7'44'0,"-5"10"-35"0,0 1 16 0,0-4 6 15,0 0-4-15,0 0-1 16,0 0-6-16,0 4-2 16,0 4-10-16,0 0 1 0,0 0 2 15,-5 7 0-15,1 5-3 16,0 3 0-16,-1 4-3 16,1 9 0-16,-5 10-3 15,0 5 1-15,0 4-2 16,1-1 2-16,-1 1-2 15,0-4-1-15,0-9 1 16,5 1 1-16,0-4-1 16,-1-4-1-16,1-3 3 15,-1-5 2-15,1-4-2 16,4 1 0-16,0-5-1 0,0 1 1 16,-4-5 0-1,4 1 3-15,0-4-1 16,0-1 2-16,0-3-2 15,4 0 0-15,0-4-3 0,1 0 1 16,-1-4 0-16,5 4 3 16,0-4-3-16,0 0-2 15,-1-4 0-15,5-4-1 16,5-4 0-16,4 0 0 16,0 1 2-16,4-5 1 15,9 1-1-15,0-1 1 16,5-4-4-16,-5 1 0 15,0 3 1-15,-4 1 2 16,-5 3 1-16,-4 0 1 16,0 1-2-16,-4-1-2 15,-5 0-8-15,-5 1-3 16,-3-9-73-16,-14-23-32 16,-8-11 15-16</inkml:trace>
          <inkml:trace contextRef="#ctx0" brushRef="#br0" timeOffset="-730.2328">561-31 124 0,'5'-8'46'0,"3"4"-35"0,6-4 12 15,-10 4 2-15,5-3-2 16,0-5-2-16,-1-4-7 16,1-7-1-16,4-1-8 15,0-3 1-15,1-8 1 0,3-12-3 16,1-7-1-16,4-13-1 16,0 1 1-16,8 4 0 15,-3-5 1-15,3 5 2 16,1 0 3-16,0-1 2 15,-1-7 1-15,1-4-2 16,0-4-1-16,0 0-3 16,-1 8-1-16,1 0-1 0,0-1 0 15,-1 1 0-15,-3 0 0 16,-1 0-2-16,-4 3-2 16,-4 5 5-16,-5 7 4 15,0 5-3-15,0 3 2 16,-4 8 4-16,-5 4 4 15,1 8 1-15,-5 3-1 16,0 1-6-16,0 3-2 16,0 5-4-16,0 3-1 15,-5 4-10-15,1 0-3 16,4 1-26-16,-5 3-9 0,5 0-37 16,0 8-15-16,5 7 1 15</inkml:trace>
          <inkml:trace contextRef="#ctx0" brushRef="#br0" timeOffset="-1709.5023">544 1057 84 0,'9'0'33'0,"-5"0"-26"0,0 0 9 0,-4 0 3 0,0 0-3 16,9 0 1-16,-5 0-5 16,1-4-2-16,-1 0-4 15,1-4 1-15,3 0-4 16,-3-3 3-16,-1-1 0 0,1-4 4 15,-1-3 4-15,0 3-6 16,1-3 0-16,-1-1-2 16,5-3 1-16,0-4-2 15,-5-1 0-15,5 1-3 16,-5 0-2-16,1-1 5 16,-1 1 1-16,-4 4 0 15,0-5-1-15,0 1-3 16,0-4 1-16,0 4-2 0,0-5 2 15,0 1-2-15,0 0 2 16,0 0-2-16,-4 4 2 16,-1-1 0-16,1 1 3 15,-1 0 1-15,1 3 1 16,-5 1 0-16,5-4 2 16,-5 3-5-16,0 1-3 15,1-1-1-15,-1 1-1 16,0 0 0-16,0 3 0 15,-4 1 0-15,4 3 0 0,-4 0 2 16,0 5 3-16,0-1-4 16,0 0-3-16,-5 1 1 15,1-1 2-15,-1 4 2 16,5 0 1-16,-5 0-2 16,1 1 1-16,-1 3 0 15,1 0 1-15,-1 0-2 16,1 4 1-16,-1 0-2 15,5 4-1-15,-5 0-2 16,5 4 1-16,-4-1 1 16,3 5 0-16,-3 0-3 15,-1 3 0-15,1 9-3 16,-1 3 1-16,1 4 5 16,-1 4 2-16,1 0-3 15,-1 1 1-15,5-5 2 16,0 4 1-16,0-8-4 0,4 0-1 15,0 1-2-15,0-1 3 16,0 0 2-16,1 1 2 16,3-1-4-16,1 0 1 15,0 1 0-15,-1-1 0 16,1 0 0-16,4 0 0 16,0 1 0-16,4 3 0 15,1 0-3-15,3 4 0 16,-3 0 4-16,3 0 3 15,1 1-1-15,0-1 0 16,0-4-1-16,0-4 1 16,-1 4 0-16,5-7 1 0,1-5 0 15,-1 1 0-15,0-5-2 16,5 1 1-16,-1-4 0 16,1-1 1-16,-1 1-2 15,1-4 1-15,4 0-2 16,0-4 2-16,0-1 0 15,-1 1 3-15,1-4-1 16,0 0 2-16,0 0-4 16,0-4-2-16,-4 1-3 15,-1-5 1-15,1 0 1 16,-1 4 0-16,1 0 0 16,-5 0 0-16,0 0-5 15,0-3 1-15,5-1-38 16,0-8-16-16,-1-23-59 15</inkml:trace>
        </inkml:traceGroup>
        <inkml:traceGroup>
          <inkml:annotationXML>
            <emma:emma xmlns:emma="http://www.w3.org/2003/04/emma" version="1.0">
              <emma:interpretation id="{5C6C1573-F67A-40FD-B57F-2E8796C11781}" emma:medium="tactile" emma:mode="ink">
                <msink:context xmlns:msink="http://schemas.microsoft.com/ink/2010/main" type="inkWord" rotatedBoundingBox="20759,6911 21051,6215 21805,6531 21513,7227"/>
              </emma:interpretation>
              <emma:one-of disjunction-type="recognition" id="oneOf1"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Ⅹ</emma:literal>
                </emma:interpretation>
                <emma:interpretation id="interp4" emma:lang="" emma:confidence="0">
                  <emma:literal>ⅹ</emma:literal>
                </emma:interpretation>
                <emma:interpretation id="interp5" emma:lang="" emma:confidence="0">
                  <emma:literal>亻</emma:literal>
                </emma:interpretation>
              </emma:one-of>
            </emma:emma>
          </inkml:annotationXML>
          <inkml:trace contextRef="#ctx0" brushRef="#br0" timeOffset="1576.4543">2018-2769 208 0,'-5'0'77'0,"5"4"-60"0,-4-4 8 16,4 0 0-16,0 0-11 15,0 0-3-15,-4 4-4 16,4-4-2-16,-5 4-3 16,1 0 3-16,0 0 1 0,-1 0 0 15,-4 3-1-15,1 1 1 16,-1 4 1-16,0-4-3 15,-4 7-1-15,0-3 1 16,-9 11 0-16,-5 12-5 16,-3 4-1-16,-1 4 3 15,5 0 1-15,-1 0 0 0,1-4-2 16,0 4 1-16,4-12-1 16,0 0 0-16,4-7 0 15,1-1 0-15,-1-3 0 16,5-1-3-16,0-3 2 15,4-5 3-15,0 1 3 16,5 0-7-16,0-4 0 16,-1-4 0-16,1-1 1 15,-1 1 1-15,1 0 2 16,4-4-1-16,0 0-1 16,0 4-4-16,0-4 0 15,0 0 2-15,0 0 1 16,0 0-4-16,0 0-1 15,9 0-8-15,0 0-4 0,-1 0-17 16,1 0-5-16,-4-12-56 16</inkml:trace>
          <inkml:trace contextRef="#ctx0" brushRef="#br0" timeOffset="992.2242">1347-2465 132 0,'4'-7'52'0,"0"3"-41"0,1 0 15 0,-1 0 6 15,1 0-14-15,-1-4-2 16,0 0-8-16,5-3-3 16,0-5-2-16,4-3 0 0,5-5 0 15,-1 1-1-15,5-1 1 16,0 1 2-16,0 0 2 15,-5-1 1-15,1 5 0 16,0-1 0-16,-5 5 2 16,0 3-1-16,-4 4 2 15,-1 0-4-15,1 0-2 16,0 5-2-16,0-1 0 16,0 0 0-16,4 8 3 0,0 0 1 15,0 3 3 1,5 5-7-16,-1 4-2 0,1 3-1 15,4 5 0-15,0 3 0 16,0 4 0-16,-1 4 2 16,1 4 1-16,0 4-4 15,0 0 1-15,5 0 0 16,-5-4 0-16,-1 0 0 16,-3-4 0-16,0-4 0 15,-1-4 2-15,1 1 1 16,-5-5 1-16,0-3-5 15,-4-1 1-15,0-3 0 16,-1-5 0-16,-3 1 0 16,-1-4 0-16,0 0-16 15,-4-8-6-15,0 0-18 16,0 0-5-16,0-4-53 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ABEA-6597-4945-8271-FFA5CCF99D6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1842-D0DE-435C-9769-4588AA48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ABEA-6597-4945-8271-FFA5CCF99D6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1842-D0DE-435C-9769-4588AA48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4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ABEA-6597-4945-8271-FFA5CCF99D6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1842-D0DE-435C-9769-4588AA48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3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5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9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1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50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7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20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7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ABEA-6597-4945-8271-FFA5CCF99D6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1842-D0DE-435C-9769-4588AA48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18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34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58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68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34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79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309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65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42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ABEA-6597-4945-8271-FFA5CCF99D6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1842-D0DE-435C-9769-4588AA48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ABEA-6597-4945-8271-FFA5CCF99D6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1842-D0DE-435C-9769-4588AA48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82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ABEA-6597-4945-8271-FFA5CCF99D6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1842-D0DE-435C-9769-4588AA48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ABEA-6597-4945-8271-FFA5CCF99D6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1842-D0DE-435C-9769-4588AA48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ABEA-6597-4945-8271-FFA5CCF99D6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1842-D0DE-435C-9769-4588AA48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7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ABEA-6597-4945-8271-FFA5CCF99D6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1842-D0DE-435C-9769-4588AA48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5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ABEA-6597-4945-8271-FFA5CCF99D6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1842-D0DE-435C-9769-4588AA48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ABEA-6597-4945-8271-FFA5CCF99D60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1842-D0DE-435C-9769-4588AA48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6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7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emf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6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9F5BA53-2BFE-44AB-98B8-77471601643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01506" name="Text Box 2"/>
          <p:cNvSpPr txBox="1">
            <a:spLocks noChangeArrowheads="1"/>
          </p:cNvSpPr>
          <p:nvPr/>
        </p:nvSpPr>
        <p:spPr bwMode="auto">
          <a:xfrm>
            <a:off x="1827214" y="2897188"/>
            <a:ext cx="8370887" cy="34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：在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[ 0 ,  1 ]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区间上任意取两点，令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和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分别表示这两点的坐标（设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≥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），求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的联合概率密度及（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关于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的边缘概率密度。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93540" name="Group 3"/>
          <p:cNvGrpSpPr>
            <a:grpSpLocks/>
          </p:cNvGrpSpPr>
          <p:nvPr/>
        </p:nvGrpSpPr>
        <p:grpSpPr bwMode="auto">
          <a:xfrm>
            <a:off x="1887538" y="663575"/>
            <a:ext cx="5205412" cy="2044700"/>
            <a:chOff x="319" y="891"/>
            <a:chExt cx="3279" cy="1288"/>
          </a:xfrm>
        </p:grpSpPr>
        <p:sp>
          <p:nvSpPr>
            <p:cNvPr id="193541" name="Text Box 4"/>
            <p:cNvSpPr txBox="1">
              <a:spLocks noChangeArrowheads="1"/>
            </p:cNvSpPr>
            <p:nvPr/>
          </p:nvSpPr>
          <p:spPr bwMode="auto">
            <a:xfrm>
              <a:off x="319" y="1013"/>
              <a:ext cx="177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所以：</a:t>
              </a:r>
            </a:p>
          </p:txBody>
        </p:sp>
        <p:graphicFrame>
          <p:nvGraphicFramePr>
            <p:cNvPr id="193542" name="Object 5"/>
            <p:cNvGraphicFramePr>
              <a:graphicFrameLocks noChangeAspect="1"/>
            </p:cNvGraphicFramePr>
            <p:nvPr/>
          </p:nvGraphicFramePr>
          <p:xfrm>
            <a:off x="1117" y="891"/>
            <a:ext cx="2479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Equation" r:id="rId3" imgW="1314547" imgH="314332" progId="Equation.3">
                    <p:embed/>
                  </p:oleObj>
                </mc:Choice>
                <mc:Fallback>
                  <p:oleObj name="Equation" r:id="rId3" imgW="1314547" imgH="314332" progId="Equation.3">
                    <p:embed/>
                    <p:pic>
                      <p:nvPicPr>
                        <p:cNvPr id="19354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891"/>
                          <a:ext cx="2479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43" name="Object 6"/>
            <p:cNvGraphicFramePr>
              <a:graphicFrameLocks noChangeAspect="1"/>
            </p:cNvGraphicFramePr>
            <p:nvPr/>
          </p:nvGraphicFramePr>
          <p:xfrm>
            <a:off x="1107" y="1571"/>
            <a:ext cx="249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Equation" r:id="rId5" imgW="1305025" imgH="314332" progId="Equation.3">
                    <p:embed/>
                  </p:oleObj>
                </mc:Choice>
                <mc:Fallback>
                  <p:oleObj name="Equation" r:id="rId5" imgW="1305025" imgH="314332" progId="Equation.3">
                    <p:embed/>
                    <p:pic>
                      <p:nvPicPr>
                        <p:cNvPr id="19354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1571"/>
                          <a:ext cx="249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503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50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3AD1693-03AE-4736-8297-08D36C99674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4563" name="Group 2"/>
          <p:cNvGrpSpPr>
            <a:grpSpLocks/>
          </p:cNvGrpSpPr>
          <p:nvPr/>
        </p:nvGrpSpPr>
        <p:grpSpPr bwMode="auto">
          <a:xfrm>
            <a:off x="1976438" y="722314"/>
            <a:ext cx="8367712" cy="3525837"/>
            <a:chOff x="310" y="690"/>
            <a:chExt cx="5271" cy="2221"/>
          </a:xfrm>
        </p:grpSpPr>
        <p:sp>
          <p:nvSpPr>
            <p:cNvPr id="194576" name="Text Box 3"/>
            <p:cNvSpPr txBox="1">
              <a:spLocks noChangeArrowheads="1"/>
            </p:cNvSpPr>
            <p:nvPr/>
          </p:nvSpPr>
          <p:spPr bwMode="auto">
            <a:xfrm>
              <a:off x="310" y="708"/>
              <a:ext cx="5271" cy="2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解：由题意可知，                                          其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面积为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，则            另一方面，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是任取得两点，所以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）在</a:t>
              </a:r>
              <a:r>
                <a:rPr kumimoji="1" lang="zh-CN" altLang="en-US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上服从二维均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匀分布 ，故其联合概率密度为   </a:t>
              </a:r>
            </a:p>
          </p:txBody>
        </p:sp>
        <p:graphicFrame>
          <p:nvGraphicFramePr>
            <p:cNvPr id="194577" name="Object 4"/>
            <p:cNvGraphicFramePr>
              <a:graphicFrameLocks noChangeAspect="1"/>
            </p:cNvGraphicFramePr>
            <p:nvPr/>
          </p:nvGraphicFramePr>
          <p:xfrm>
            <a:off x="2439" y="690"/>
            <a:ext cx="264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Equation" r:id="rId3" imgW="1495466" imgH="238008" progId="Equation.3">
                    <p:embed/>
                  </p:oleObj>
                </mc:Choice>
                <mc:Fallback>
                  <p:oleObj name="Equation" r:id="rId3" imgW="1495466" imgH="238008" progId="Equation.3">
                    <p:embed/>
                    <p:pic>
                      <p:nvPicPr>
                        <p:cNvPr id="19457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" y="690"/>
                          <a:ext cx="2642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78" name="Object 5"/>
            <p:cNvGraphicFramePr>
              <a:graphicFrameLocks noChangeAspect="1"/>
            </p:cNvGraphicFramePr>
            <p:nvPr/>
          </p:nvGraphicFramePr>
          <p:xfrm>
            <a:off x="1870" y="1035"/>
            <a:ext cx="656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Equation" r:id="rId5" imgW="371361" imgH="371574" progId="Equation.3">
                    <p:embed/>
                  </p:oleObj>
                </mc:Choice>
                <mc:Fallback>
                  <p:oleObj name="Equation" r:id="rId5" imgW="371361" imgH="371574" progId="Equation.3">
                    <p:embed/>
                    <p:pic>
                      <p:nvPicPr>
                        <p:cNvPr id="19457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1035"/>
                          <a:ext cx="656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564" name="Object 6"/>
          <p:cNvGraphicFramePr>
            <a:graphicFrameLocks noChangeAspect="1"/>
          </p:cNvGraphicFramePr>
          <p:nvPr/>
        </p:nvGraphicFramePr>
        <p:xfrm>
          <a:off x="2193926" y="4730750"/>
          <a:ext cx="4824413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7" imgW="1733518" imgH="438357" progId="Equation.3">
                  <p:embed/>
                </p:oleObj>
              </mc:Choice>
              <mc:Fallback>
                <p:oleObj name="Equation" r:id="rId7" imgW="1733518" imgH="438357" progId="Equation.3">
                  <p:embed/>
                  <p:pic>
                    <p:nvPicPr>
                      <p:cNvPr id="1945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6" y="4730750"/>
                        <a:ext cx="4824413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565" name="Group 7"/>
          <p:cNvGrpSpPr>
            <a:grpSpLocks/>
          </p:cNvGrpSpPr>
          <p:nvPr/>
        </p:nvGrpSpPr>
        <p:grpSpPr bwMode="auto">
          <a:xfrm>
            <a:off x="7897813" y="1993901"/>
            <a:ext cx="2601912" cy="2412367"/>
            <a:chOff x="4272" y="1056"/>
            <a:chExt cx="1776" cy="1688"/>
          </a:xfrm>
        </p:grpSpPr>
        <p:sp>
          <p:nvSpPr>
            <p:cNvPr id="194566" name="AutoShape 8" descr="90%"/>
            <p:cNvSpPr>
              <a:spLocks noChangeArrowheads="1"/>
            </p:cNvSpPr>
            <p:nvPr/>
          </p:nvSpPr>
          <p:spPr bwMode="auto">
            <a:xfrm rot="-5404691">
              <a:off x="4440" y="1656"/>
              <a:ext cx="864" cy="720"/>
            </a:xfrm>
            <a:prstGeom prst="rtTriangle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4567" name="Line 9"/>
            <p:cNvSpPr>
              <a:spLocks noChangeShapeType="1"/>
            </p:cNvSpPr>
            <p:nvPr/>
          </p:nvSpPr>
          <p:spPr bwMode="auto">
            <a:xfrm>
              <a:off x="4320" y="244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568" name="Line 10"/>
            <p:cNvSpPr>
              <a:spLocks noChangeShapeType="1"/>
            </p:cNvSpPr>
            <p:nvPr/>
          </p:nvSpPr>
          <p:spPr bwMode="auto">
            <a:xfrm flipV="1">
              <a:off x="4512" y="110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569" name="Text Box 11"/>
            <p:cNvSpPr txBox="1">
              <a:spLocks noChangeArrowheads="1"/>
            </p:cNvSpPr>
            <p:nvPr/>
          </p:nvSpPr>
          <p:spPr bwMode="auto">
            <a:xfrm>
              <a:off x="4896" y="1968"/>
              <a:ext cx="33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600">
                  <a:solidFill>
                    <a:srgbClr val="FF33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94570" name="Text Box 12"/>
            <p:cNvSpPr txBox="1">
              <a:spLocks noChangeArrowheads="1"/>
            </p:cNvSpPr>
            <p:nvPr/>
          </p:nvSpPr>
          <p:spPr bwMode="auto">
            <a:xfrm>
              <a:off x="4320" y="2448"/>
              <a:ext cx="28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94571" name="Text Box 13"/>
            <p:cNvSpPr txBox="1">
              <a:spLocks noChangeArrowheads="1"/>
            </p:cNvSpPr>
            <p:nvPr/>
          </p:nvSpPr>
          <p:spPr bwMode="auto">
            <a:xfrm>
              <a:off x="5136" y="2496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572" name="Text Box 14"/>
            <p:cNvSpPr txBox="1">
              <a:spLocks noChangeArrowheads="1"/>
            </p:cNvSpPr>
            <p:nvPr/>
          </p:nvSpPr>
          <p:spPr bwMode="auto">
            <a:xfrm>
              <a:off x="4272" y="1488"/>
              <a:ext cx="28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1 </a:t>
              </a:r>
            </a:p>
          </p:txBody>
        </p:sp>
        <p:sp>
          <p:nvSpPr>
            <p:cNvPr id="194573" name="Line 15"/>
            <p:cNvSpPr>
              <a:spLocks noChangeShapeType="1"/>
            </p:cNvSpPr>
            <p:nvPr/>
          </p:nvSpPr>
          <p:spPr bwMode="auto">
            <a:xfrm flipH="1">
              <a:off x="4512" y="1584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574" name="Text Box 16"/>
            <p:cNvSpPr txBox="1">
              <a:spLocks noChangeArrowheads="1"/>
            </p:cNvSpPr>
            <p:nvPr/>
          </p:nvSpPr>
          <p:spPr bwMode="auto">
            <a:xfrm>
              <a:off x="4272" y="1056"/>
              <a:ext cx="23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4575" name="Text Box 17"/>
            <p:cNvSpPr txBox="1">
              <a:spLocks noChangeArrowheads="1"/>
            </p:cNvSpPr>
            <p:nvPr/>
          </p:nvSpPr>
          <p:spPr bwMode="auto">
            <a:xfrm>
              <a:off x="5760" y="2448"/>
              <a:ext cx="24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0587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9684CAE-EC76-4816-AF96-485110B4494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955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151952"/>
              </p:ext>
            </p:extLst>
          </p:nvPr>
        </p:nvGraphicFramePr>
        <p:xfrm>
          <a:off x="2066925" y="1917700"/>
          <a:ext cx="7529513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3" imgW="2768400" imgH="965160" progId="Equation.3">
                  <p:embed/>
                </p:oleObj>
              </mc:Choice>
              <mc:Fallback>
                <p:oleObj name="公式" r:id="rId3" imgW="2768400" imgH="965160" progId="Equation.3">
                  <p:embed/>
                  <p:pic>
                    <p:nvPicPr>
                      <p:cNvPr id="1955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1917700"/>
                        <a:ext cx="7529513" cy="276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588" name="Group 3"/>
          <p:cNvGrpSpPr>
            <a:grpSpLocks/>
          </p:cNvGrpSpPr>
          <p:nvPr/>
        </p:nvGrpSpPr>
        <p:grpSpPr bwMode="auto">
          <a:xfrm>
            <a:off x="1944688" y="541338"/>
            <a:ext cx="7639050" cy="958850"/>
            <a:chOff x="265" y="341"/>
            <a:chExt cx="4812" cy="604"/>
          </a:xfrm>
        </p:grpSpPr>
        <p:sp>
          <p:nvSpPr>
            <p:cNvPr id="195589" name="Text Box 4"/>
            <p:cNvSpPr txBox="1">
              <a:spLocks noChangeArrowheads="1"/>
            </p:cNvSpPr>
            <p:nvPr/>
          </p:nvSpPr>
          <p:spPr bwMode="auto">
            <a:xfrm>
              <a:off x="265" y="445"/>
              <a:ext cx="288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那么，边缘密度为：</a:t>
              </a:r>
            </a:p>
          </p:txBody>
        </p:sp>
        <p:graphicFrame>
          <p:nvGraphicFramePr>
            <p:cNvPr id="195590" name="Object 5"/>
            <p:cNvGraphicFramePr>
              <a:graphicFrameLocks noChangeAspect="1"/>
            </p:cNvGraphicFramePr>
            <p:nvPr/>
          </p:nvGraphicFramePr>
          <p:xfrm>
            <a:off x="2570" y="341"/>
            <a:ext cx="2507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Equation" r:id="rId5" imgW="1314547" imgH="314332" progId="Equation.3">
                    <p:embed/>
                  </p:oleObj>
                </mc:Choice>
                <mc:Fallback>
                  <p:oleObj name="Equation" r:id="rId5" imgW="1314547" imgH="314332" progId="Equation.3">
                    <p:embed/>
                    <p:pic>
                      <p:nvPicPr>
                        <p:cNvPr id="1955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341"/>
                          <a:ext cx="2507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80542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F512834-CAF7-4E7E-ADD1-CE9D908EEA0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96611" name="Object 2"/>
          <p:cNvGraphicFramePr>
            <a:graphicFrameLocks noChangeAspect="1"/>
          </p:cNvGraphicFramePr>
          <p:nvPr/>
        </p:nvGraphicFramePr>
        <p:xfrm>
          <a:off x="1797051" y="890588"/>
          <a:ext cx="8367713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3371815" imgH="942995" progId="Equation.3">
                  <p:embed/>
                </p:oleObj>
              </mc:Choice>
              <mc:Fallback>
                <p:oleObj name="Equation" r:id="rId3" imgW="3371815" imgH="942995" progId="Equation.3">
                  <p:embed/>
                  <p:pic>
                    <p:nvPicPr>
                      <p:cNvPr id="1966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1" y="890588"/>
                        <a:ext cx="8367713" cy="251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5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6720007-ADA2-446C-B120-FCD1A7C7943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7635" name="Text Box 2"/>
          <p:cNvSpPr txBox="1">
            <a:spLocks noChangeArrowheads="1"/>
          </p:cNvSpPr>
          <p:nvPr/>
        </p:nvSpPr>
        <p:spPr bwMode="auto">
          <a:xfrm>
            <a:off x="2157413" y="411163"/>
            <a:ext cx="73152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3.3.3 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连续型随机变量的条件密度</a:t>
            </a:r>
          </a:p>
        </p:txBody>
      </p:sp>
      <p:grpSp>
        <p:nvGrpSpPr>
          <p:cNvPr id="1312771" name="Group 3"/>
          <p:cNvGrpSpPr>
            <a:grpSpLocks/>
          </p:cNvGrpSpPr>
          <p:nvPr/>
        </p:nvGrpSpPr>
        <p:grpSpPr bwMode="auto">
          <a:xfrm>
            <a:off x="2022476" y="1350963"/>
            <a:ext cx="8455025" cy="2930524"/>
            <a:chOff x="434" y="884"/>
            <a:chExt cx="5326" cy="1846"/>
          </a:xfrm>
        </p:grpSpPr>
        <p:sp>
          <p:nvSpPr>
            <p:cNvPr id="197638" name="Text Box 4"/>
            <p:cNvSpPr txBox="1">
              <a:spLocks noChangeArrowheads="1"/>
            </p:cNvSpPr>
            <p:nvPr/>
          </p:nvSpPr>
          <p:spPr bwMode="auto">
            <a:xfrm>
              <a:off x="434" y="884"/>
              <a:ext cx="5326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）是二维连续型随机变量，其联合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分布密度为               ，边缘概率密度分别为</a:t>
              </a:r>
            </a:p>
          </p:txBody>
        </p:sp>
        <p:sp>
          <p:nvSpPr>
            <p:cNvPr id="197639" name="Text Box 5"/>
            <p:cNvSpPr txBox="1">
              <a:spLocks noChangeArrowheads="1"/>
            </p:cNvSpPr>
            <p:nvPr/>
          </p:nvSpPr>
          <p:spPr bwMode="auto">
            <a:xfrm>
              <a:off x="486" y="1901"/>
              <a:ext cx="5007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、            ，则在条件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下的随机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变量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的分布函数为：</a:t>
              </a:r>
            </a:p>
          </p:txBody>
        </p:sp>
        <p:graphicFrame>
          <p:nvGraphicFramePr>
            <p:cNvPr id="197640" name="Object 6"/>
            <p:cNvGraphicFramePr>
              <a:graphicFrameLocks noChangeAspect="1"/>
            </p:cNvGraphicFramePr>
            <p:nvPr/>
          </p:nvGraphicFramePr>
          <p:xfrm>
            <a:off x="1779" y="1351"/>
            <a:ext cx="903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name="Equation" r:id="rId3" imgW="466581" imgH="180766" progId="Equation.3">
                    <p:embed/>
                  </p:oleObj>
                </mc:Choice>
                <mc:Fallback>
                  <p:oleObj name="Equation" r:id="rId3" imgW="466581" imgH="180766" progId="Equation.3">
                    <p:embed/>
                    <p:pic>
                      <p:nvPicPr>
                        <p:cNvPr id="19764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" y="1351"/>
                          <a:ext cx="903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1" name="Object 7"/>
            <p:cNvGraphicFramePr>
              <a:graphicFrameLocks noChangeAspect="1"/>
            </p:cNvGraphicFramePr>
            <p:nvPr/>
          </p:nvGraphicFramePr>
          <p:xfrm>
            <a:off x="521" y="1878"/>
            <a:ext cx="773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Equation" r:id="rId5" imgW="390405" imgH="199847" progId="Equation.3">
                    <p:embed/>
                  </p:oleObj>
                </mc:Choice>
                <mc:Fallback>
                  <p:oleObj name="Equation" r:id="rId5" imgW="390405" imgH="199847" progId="Equation.3">
                    <p:embed/>
                    <p:pic>
                      <p:nvPicPr>
                        <p:cNvPr id="19764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878"/>
                          <a:ext cx="773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2" name="Object 8"/>
            <p:cNvGraphicFramePr>
              <a:graphicFrameLocks noChangeAspect="1"/>
            </p:cNvGraphicFramePr>
            <p:nvPr/>
          </p:nvGraphicFramePr>
          <p:xfrm>
            <a:off x="1602" y="1873"/>
            <a:ext cx="79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name="Equation" r:id="rId7" imgW="371361" imgH="199847" progId="Equation.3">
                    <p:embed/>
                  </p:oleObj>
                </mc:Choice>
                <mc:Fallback>
                  <p:oleObj name="Equation" r:id="rId7" imgW="371361" imgH="199847" progId="Equation.3">
                    <p:embed/>
                    <p:pic>
                      <p:nvPicPr>
                        <p:cNvPr id="1976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873"/>
                          <a:ext cx="792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2777" name="Object 9"/>
          <p:cNvGraphicFramePr>
            <a:graphicFrameLocks noChangeAspect="1"/>
          </p:cNvGraphicFramePr>
          <p:nvPr/>
        </p:nvGraphicFramePr>
        <p:xfrm>
          <a:off x="2570163" y="4454525"/>
          <a:ext cx="697865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9" imgW="2524351" imgH="523719" progId="Equation.DSMT4">
                  <p:embed/>
                </p:oleObj>
              </mc:Choice>
              <mc:Fallback>
                <p:oleObj name="Equation" r:id="rId9" imgW="2524351" imgH="523719" progId="Equation.DSMT4">
                  <p:embed/>
                  <p:pic>
                    <p:nvPicPr>
                      <p:cNvPr id="1312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454525"/>
                        <a:ext cx="6978650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666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A7F0DC1-77A6-45AE-97E1-93D3477CBAF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8659" name="Group 2"/>
          <p:cNvGrpSpPr>
            <a:grpSpLocks/>
          </p:cNvGrpSpPr>
          <p:nvPr/>
        </p:nvGrpSpPr>
        <p:grpSpPr bwMode="auto">
          <a:xfrm>
            <a:off x="2168526" y="657226"/>
            <a:ext cx="7021513" cy="1304925"/>
            <a:chOff x="406" y="414"/>
            <a:chExt cx="4423" cy="822"/>
          </a:xfrm>
        </p:grpSpPr>
        <p:sp>
          <p:nvSpPr>
            <p:cNvPr id="198665" name="Text Box 3"/>
            <p:cNvSpPr txBox="1">
              <a:spLocks noChangeArrowheads="1"/>
            </p:cNvSpPr>
            <p:nvPr/>
          </p:nvSpPr>
          <p:spPr bwMode="auto">
            <a:xfrm>
              <a:off x="406" y="584"/>
              <a:ext cx="221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同理可得：</a:t>
              </a:r>
            </a:p>
          </p:txBody>
        </p:sp>
        <p:graphicFrame>
          <p:nvGraphicFramePr>
            <p:cNvPr id="198666" name="Object 4"/>
            <p:cNvGraphicFramePr>
              <a:graphicFrameLocks noChangeAspect="1"/>
            </p:cNvGraphicFramePr>
            <p:nvPr/>
          </p:nvGraphicFramePr>
          <p:xfrm>
            <a:off x="1726" y="414"/>
            <a:ext cx="3103" cy="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Equation" r:id="rId3" imgW="1571643" imgH="409736" progId="Equation.DSMT4">
                    <p:embed/>
                  </p:oleObj>
                </mc:Choice>
                <mc:Fallback>
                  <p:oleObj name="Equation" r:id="rId3" imgW="1571643" imgH="409736" progId="Equation.DSMT4">
                    <p:embed/>
                    <p:pic>
                      <p:nvPicPr>
                        <p:cNvPr id="19866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" y="414"/>
                          <a:ext cx="3103" cy="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3797" name="Group 5"/>
          <p:cNvGrpSpPr>
            <a:grpSpLocks/>
          </p:cNvGrpSpPr>
          <p:nvPr/>
        </p:nvGrpSpPr>
        <p:grpSpPr bwMode="auto">
          <a:xfrm>
            <a:off x="2227264" y="2492376"/>
            <a:ext cx="7934325" cy="2282825"/>
            <a:chOff x="443" y="1570"/>
            <a:chExt cx="4998" cy="1438"/>
          </a:xfrm>
        </p:grpSpPr>
        <p:sp>
          <p:nvSpPr>
            <p:cNvPr id="198661" name="Text Box 6"/>
            <p:cNvSpPr txBox="1">
              <a:spLocks noChangeArrowheads="1"/>
            </p:cNvSpPr>
            <p:nvPr/>
          </p:nvSpPr>
          <p:spPr bwMode="auto">
            <a:xfrm>
              <a:off x="443" y="1968"/>
              <a:ext cx="62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而：</a:t>
              </a:r>
            </a:p>
          </p:txBody>
        </p:sp>
        <p:graphicFrame>
          <p:nvGraphicFramePr>
            <p:cNvPr id="198662" name="Object 7"/>
            <p:cNvGraphicFramePr>
              <a:graphicFrameLocks noChangeAspect="1"/>
            </p:cNvGraphicFramePr>
            <p:nvPr/>
          </p:nvGraphicFramePr>
          <p:xfrm>
            <a:off x="1248" y="1647"/>
            <a:ext cx="4149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公式" r:id="rId5" imgW="1643309" imgH="318851" progId="Equation.3">
                    <p:embed/>
                  </p:oleObj>
                </mc:Choice>
                <mc:Fallback>
                  <p:oleObj name="公式" r:id="rId5" imgW="1643309" imgH="318851" progId="Equation.3">
                    <p:embed/>
                    <p:pic>
                      <p:nvPicPr>
                        <p:cNvPr id="19866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47"/>
                          <a:ext cx="4149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63" name="Object 8"/>
            <p:cNvGraphicFramePr>
              <a:graphicFrameLocks noChangeAspect="1"/>
            </p:cNvGraphicFramePr>
            <p:nvPr/>
          </p:nvGraphicFramePr>
          <p:xfrm>
            <a:off x="1283" y="2261"/>
            <a:ext cx="4125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公式" r:id="rId7" imgW="1643309" imgH="318851" progId="Equation.3">
                    <p:embed/>
                  </p:oleObj>
                </mc:Choice>
                <mc:Fallback>
                  <p:oleObj name="公式" r:id="rId7" imgW="1643309" imgH="318851" progId="Equation.3">
                    <p:embed/>
                    <p:pic>
                      <p:nvPicPr>
                        <p:cNvPr id="19866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2261"/>
                          <a:ext cx="4125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64" name="Rectangle 9"/>
            <p:cNvSpPr>
              <a:spLocks noChangeArrowheads="1"/>
            </p:cNvSpPr>
            <p:nvPr/>
          </p:nvSpPr>
          <p:spPr bwMode="auto">
            <a:xfrm>
              <a:off x="1151" y="1570"/>
              <a:ext cx="4290" cy="143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E85640A-2A5D-4BEF-BDCF-304998E52C9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9683" name="Group 2"/>
          <p:cNvGrpSpPr>
            <a:grpSpLocks/>
          </p:cNvGrpSpPr>
          <p:nvPr/>
        </p:nvGrpSpPr>
        <p:grpSpPr bwMode="auto">
          <a:xfrm>
            <a:off x="1860550" y="603250"/>
            <a:ext cx="8572500" cy="2794000"/>
            <a:chOff x="275" y="377"/>
            <a:chExt cx="5400" cy="1760"/>
          </a:xfrm>
        </p:grpSpPr>
        <p:sp>
          <p:nvSpPr>
            <p:cNvPr id="199688" name="Text Box 3"/>
            <p:cNvSpPr txBox="1">
              <a:spLocks noChangeArrowheads="1"/>
            </p:cNvSpPr>
            <p:nvPr/>
          </p:nvSpPr>
          <p:spPr bwMode="auto">
            <a:xfrm>
              <a:off x="275" y="377"/>
              <a:ext cx="2969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由上可知：</a:t>
              </a:r>
            </a:p>
          </p:txBody>
        </p:sp>
        <p:graphicFrame>
          <p:nvGraphicFramePr>
            <p:cNvPr id="199689" name="Object 4"/>
            <p:cNvGraphicFramePr>
              <a:graphicFrameLocks noChangeAspect="1"/>
            </p:cNvGraphicFramePr>
            <p:nvPr/>
          </p:nvGraphicFramePr>
          <p:xfrm>
            <a:off x="368" y="1068"/>
            <a:ext cx="5307" cy="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公式" r:id="rId3" imgW="2519339" imgH="423795" progId="Equation.3">
                    <p:embed/>
                  </p:oleObj>
                </mc:Choice>
                <mc:Fallback>
                  <p:oleObj name="公式" r:id="rId3" imgW="2519339" imgH="423795" progId="Equation.3">
                    <p:embed/>
                    <p:pic>
                      <p:nvPicPr>
                        <p:cNvPr id="19968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" y="1068"/>
                          <a:ext cx="5307" cy="8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690" name="Rectangle 5"/>
            <p:cNvSpPr>
              <a:spLocks noChangeArrowheads="1"/>
            </p:cNvSpPr>
            <p:nvPr/>
          </p:nvSpPr>
          <p:spPr bwMode="auto">
            <a:xfrm>
              <a:off x="319" y="1068"/>
              <a:ext cx="5327" cy="106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314822" name="Group 6"/>
          <p:cNvGrpSpPr>
            <a:grpSpLocks/>
          </p:cNvGrpSpPr>
          <p:nvPr/>
        </p:nvGrpSpPr>
        <p:grpSpPr bwMode="auto">
          <a:xfrm>
            <a:off x="1941514" y="3836989"/>
            <a:ext cx="8440737" cy="2187575"/>
            <a:chOff x="263" y="2417"/>
            <a:chExt cx="5317" cy="1378"/>
          </a:xfrm>
        </p:grpSpPr>
        <p:sp>
          <p:nvSpPr>
            <p:cNvPr id="199685" name="Text Box 7"/>
            <p:cNvSpPr txBox="1">
              <a:spLocks noChangeArrowheads="1"/>
            </p:cNvSpPr>
            <p:nvPr/>
          </p:nvSpPr>
          <p:spPr bwMode="auto">
            <a:xfrm>
              <a:off x="263" y="2417"/>
              <a:ext cx="5317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、设二维随机变量（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）在区域                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上服从均匀分布，求条件概率密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度                      。</a:t>
              </a:r>
            </a:p>
          </p:txBody>
        </p:sp>
        <p:graphicFrame>
          <p:nvGraphicFramePr>
            <p:cNvPr id="199686" name="Object 8"/>
            <p:cNvGraphicFramePr>
              <a:graphicFrameLocks noChangeAspect="1"/>
            </p:cNvGraphicFramePr>
            <p:nvPr/>
          </p:nvGraphicFramePr>
          <p:xfrm>
            <a:off x="325" y="2833"/>
            <a:ext cx="1419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Equation" r:id="rId5" imgW="666545" imgH="209387" progId="Equation.3">
                    <p:embed/>
                  </p:oleObj>
                </mc:Choice>
                <mc:Fallback>
                  <p:oleObj name="Equation" r:id="rId5" imgW="666545" imgH="209387" progId="Equation.3">
                    <p:embed/>
                    <p:pic>
                      <p:nvPicPr>
                        <p:cNvPr id="19968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" y="2833"/>
                          <a:ext cx="1419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687" name="Object 9"/>
            <p:cNvGraphicFramePr>
              <a:graphicFrameLocks noChangeAspect="1"/>
            </p:cNvGraphicFramePr>
            <p:nvPr/>
          </p:nvGraphicFramePr>
          <p:xfrm>
            <a:off x="564" y="3294"/>
            <a:ext cx="1442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公式" r:id="rId7" imgW="580846" imgH="247549" progId="Equation.3">
                    <p:embed/>
                  </p:oleObj>
                </mc:Choice>
                <mc:Fallback>
                  <p:oleObj name="公式" r:id="rId7" imgW="580846" imgH="247549" progId="Equation.3">
                    <p:embed/>
                    <p:pic>
                      <p:nvPicPr>
                        <p:cNvPr id="19968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3294"/>
                          <a:ext cx="1442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43120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3C0E60E-E196-41FE-86F8-F6FF3D059DD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0707" name="Text Box 2"/>
          <p:cNvSpPr txBox="1">
            <a:spLocks noChangeArrowheads="1"/>
          </p:cNvSpPr>
          <p:nvPr/>
        </p:nvSpPr>
        <p:spPr bwMode="auto">
          <a:xfrm>
            <a:off x="2171701" y="474663"/>
            <a:ext cx="8258175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解：因为（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）服从均匀分布，且圆面积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。所以，联合概率密度为：</a:t>
            </a:r>
          </a:p>
        </p:txBody>
      </p:sp>
      <p:graphicFrame>
        <p:nvGraphicFramePr>
          <p:cNvPr id="200708" name="Object 3"/>
          <p:cNvGraphicFramePr>
            <a:graphicFrameLocks noChangeAspect="1"/>
          </p:cNvGraphicFramePr>
          <p:nvPr/>
        </p:nvGraphicFramePr>
        <p:xfrm>
          <a:off x="4097339" y="2022476"/>
          <a:ext cx="4694237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1762084" imgH="485557" progId="Equation.3">
                  <p:embed/>
                </p:oleObj>
              </mc:Choice>
              <mc:Fallback>
                <p:oleObj name="Equation" r:id="rId3" imgW="1762084" imgH="485557" progId="Equation.3">
                  <p:embed/>
                  <p:pic>
                    <p:nvPicPr>
                      <p:cNvPr id="20070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9" y="2022476"/>
                        <a:ext cx="4694237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4"/>
          <p:cNvGraphicFramePr>
            <a:graphicFrameLocks noChangeAspect="1"/>
          </p:cNvGraphicFramePr>
          <p:nvPr/>
        </p:nvGraphicFramePr>
        <p:xfrm>
          <a:off x="2354264" y="4327525"/>
          <a:ext cx="48212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5" imgW="1305025" imgH="314332" progId="Equation.3">
                  <p:embed/>
                </p:oleObj>
              </mc:Choice>
              <mc:Fallback>
                <p:oleObj name="Equation" r:id="rId5" imgW="1305025" imgH="314332" progId="Equation.3">
                  <p:embed/>
                  <p:pic>
                    <p:nvPicPr>
                      <p:cNvPr id="2007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4" y="4327525"/>
                        <a:ext cx="48212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0" name="Text Box 5"/>
          <p:cNvSpPr txBox="1">
            <a:spLocks noChangeArrowheads="1"/>
          </p:cNvSpPr>
          <p:nvPr/>
        </p:nvSpPr>
        <p:spPr bwMode="auto">
          <a:xfrm>
            <a:off x="2182813" y="3414713"/>
            <a:ext cx="37131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边缘分布为：</a:t>
            </a:r>
          </a:p>
        </p:txBody>
      </p:sp>
    </p:spTree>
    <p:extLst>
      <p:ext uri="{BB962C8B-B14F-4D97-AF65-F5344CB8AC3E}">
        <p14:creationId xmlns:p14="http://schemas.microsoft.com/office/powerpoint/2010/main" val="4213390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E194457-374D-4820-8A1C-F06B3A33792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01731" name="Object 2"/>
          <p:cNvGraphicFramePr>
            <a:graphicFrameLocks noChangeAspect="1"/>
          </p:cNvGraphicFramePr>
          <p:nvPr/>
        </p:nvGraphicFramePr>
        <p:xfrm>
          <a:off x="2054226" y="574675"/>
          <a:ext cx="7991475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2533873" imgH="590502" progId="Equation.3">
                  <p:embed/>
                </p:oleObj>
              </mc:Choice>
              <mc:Fallback>
                <p:oleObj name="Equation" r:id="rId3" imgW="2533873" imgH="590502" progId="Equation.3">
                  <p:embed/>
                  <p:pic>
                    <p:nvPicPr>
                      <p:cNvPr id="2017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6" y="574675"/>
                        <a:ext cx="7991475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1732" name="Group 3"/>
          <p:cNvGrpSpPr>
            <a:grpSpLocks/>
          </p:cNvGrpSpPr>
          <p:nvPr/>
        </p:nvGrpSpPr>
        <p:grpSpPr bwMode="auto">
          <a:xfrm>
            <a:off x="2052638" y="2395684"/>
            <a:ext cx="8158163" cy="2431241"/>
            <a:chOff x="310" y="1544"/>
            <a:chExt cx="5139" cy="1291"/>
          </a:xfrm>
        </p:grpSpPr>
        <p:grpSp>
          <p:nvGrpSpPr>
            <p:cNvPr id="201733" name="Group 4"/>
            <p:cNvGrpSpPr>
              <a:grpSpLocks/>
            </p:cNvGrpSpPr>
            <p:nvPr/>
          </p:nvGrpSpPr>
          <p:grpSpPr bwMode="auto">
            <a:xfrm>
              <a:off x="310" y="1544"/>
              <a:ext cx="5139" cy="1291"/>
              <a:chOff x="310" y="1544"/>
              <a:chExt cx="5139" cy="1291"/>
            </a:xfrm>
          </p:grpSpPr>
          <p:graphicFrame>
            <p:nvGraphicFramePr>
              <p:cNvPr id="201735" name="Object 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56" y="2070"/>
              <a:ext cx="2588" cy="7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6" name="公式" r:id="rId5" imgW="1195270" imgH="423795" progId="Equation.3">
                      <p:embed/>
                    </p:oleObj>
                  </mc:Choice>
                  <mc:Fallback>
                    <p:oleObj name="公式" r:id="rId5" imgW="1195270" imgH="423795" progId="Equation.3">
                      <p:embed/>
                      <p:pic>
                        <p:nvPicPr>
                          <p:cNvPr id="201735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6" y="2070"/>
                            <a:ext cx="2588" cy="7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1736" name="Text Box 6"/>
              <p:cNvSpPr txBox="1">
                <a:spLocks noChangeArrowheads="1"/>
              </p:cNvSpPr>
              <p:nvPr/>
            </p:nvSpPr>
            <p:spPr bwMode="auto">
              <a:xfrm>
                <a:off x="310" y="1544"/>
                <a:ext cx="5139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485" tIns="41742" rIns="83485" bIns="41742">
                <a:spAutoFit/>
              </a:bodyPr>
              <a:lstStyle>
                <a:lvl1pPr defTabSz="835025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35025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35025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350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35025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所以，当                     时，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条件密度函数为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：</a:t>
                </a:r>
              </a:p>
            </p:txBody>
          </p:sp>
        </p:grpSp>
        <p:graphicFrame>
          <p:nvGraphicFramePr>
            <p:cNvPr id="201734" name="Object 7"/>
            <p:cNvGraphicFramePr>
              <a:graphicFrameLocks noChangeAspect="1"/>
            </p:cNvGraphicFramePr>
            <p:nvPr/>
          </p:nvGraphicFramePr>
          <p:xfrm>
            <a:off x="1435" y="1597"/>
            <a:ext cx="124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Equation" r:id="rId7" imgW="618934" imgH="180766" progId="Equation.3">
                    <p:embed/>
                  </p:oleObj>
                </mc:Choice>
                <mc:Fallback>
                  <p:oleObj name="Equation" r:id="rId7" imgW="618934" imgH="180766" progId="Equation.3">
                    <p:embed/>
                    <p:pic>
                      <p:nvPicPr>
                        <p:cNvPr id="20173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1597"/>
                          <a:ext cx="124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157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A6B4AC8-4658-4B89-99A7-C32593AFC21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02755" name="Object 2"/>
          <p:cNvGraphicFramePr>
            <a:graphicFrameLocks noChangeAspect="1"/>
          </p:cNvGraphicFramePr>
          <p:nvPr/>
        </p:nvGraphicFramePr>
        <p:xfrm>
          <a:off x="2068514" y="1117600"/>
          <a:ext cx="7558087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公式" r:id="rId3" imgW="2409585" imgH="1457173" progId="Equation.3">
                  <p:embed/>
                </p:oleObj>
              </mc:Choice>
              <mc:Fallback>
                <p:oleObj name="公式" r:id="rId3" imgW="2409585" imgH="1457173" progId="Equation.3">
                  <p:embed/>
                  <p:pic>
                    <p:nvPicPr>
                      <p:cNvPr id="2027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4" y="1117600"/>
                        <a:ext cx="7558087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647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2CAAC71-F5BD-4841-A61E-1C78EDD6565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6371" name="Text Box 2"/>
          <p:cNvSpPr txBox="1">
            <a:spLocks noChangeArrowheads="1"/>
          </p:cNvSpPr>
          <p:nvPr/>
        </p:nvSpPr>
        <p:spPr bwMode="auto">
          <a:xfrm>
            <a:off x="2027239" y="527050"/>
            <a:ext cx="58515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3.1.3 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二维连续型随机变量</a:t>
            </a:r>
          </a:p>
        </p:txBody>
      </p:sp>
      <p:grpSp>
        <p:nvGrpSpPr>
          <p:cNvPr id="1286147" name="Group 3"/>
          <p:cNvGrpSpPr>
            <a:grpSpLocks/>
          </p:cNvGrpSpPr>
          <p:nvPr/>
        </p:nvGrpSpPr>
        <p:grpSpPr bwMode="auto">
          <a:xfrm>
            <a:off x="1900238" y="1225551"/>
            <a:ext cx="8767762" cy="2079625"/>
            <a:chOff x="237" y="917"/>
            <a:chExt cx="5523" cy="1310"/>
          </a:xfrm>
        </p:grpSpPr>
        <p:sp>
          <p:nvSpPr>
            <p:cNvPr id="186377" name="Text Box 4"/>
            <p:cNvSpPr txBox="1">
              <a:spLocks noChangeArrowheads="1"/>
            </p:cNvSpPr>
            <p:nvPr/>
          </p:nvSpPr>
          <p:spPr bwMode="auto">
            <a:xfrm>
              <a:off x="237" y="917"/>
              <a:ext cx="5523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3.4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              是二维随机变量（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的分布函数，若存在着非负可积函数              ，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使对一切的                      有</a:t>
              </a:r>
              <a:endPara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6378" name="Object 5"/>
            <p:cNvGraphicFramePr>
              <a:graphicFrameLocks noChangeAspect="1"/>
            </p:cNvGraphicFramePr>
            <p:nvPr/>
          </p:nvGraphicFramePr>
          <p:xfrm>
            <a:off x="1641" y="934"/>
            <a:ext cx="90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3" imgW="476103" imgH="180766" progId="Equation.3">
                    <p:embed/>
                  </p:oleObj>
                </mc:Choice>
                <mc:Fallback>
                  <p:oleObj name="Equation" r:id="rId3" imgW="476103" imgH="180766" progId="Equation.3">
                    <p:embed/>
                    <p:pic>
                      <p:nvPicPr>
                        <p:cNvPr id="18637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934"/>
                          <a:ext cx="90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79" name="Object 6"/>
            <p:cNvGraphicFramePr>
              <a:graphicFrameLocks noChangeAspect="1"/>
            </p:cNvGraphicFramePr>
            <p:nvPr/>
          </p:nvGraphicFramePr>
          <p:xfrm>
            <a:off x="4375" y="1370"/>
            <a:ext cx="92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5" imgW="466581" imgH="180766" progId="Equation.3">
                    <p:embed/>
                  </p:oleObj>
                </mc:Choice>
                <mc:Fallback>
                  <p:oleObj name="Equation" r:id="rId5" imgW="466581" imgH="180766" progId="Equation.3">
                    <p:embed/>
                    <p:pic>
                      <p:nvPicPr>
                        <p:cNvPr id="18637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1370"/>
                          <a:ext cx="928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80" name="Object 7"/>
            <p:cNvGraphicFramePr>
              <a:graphicFrameLocks noChangeAspect="1"/>
            </p:cNvGraphicFramePr>
            <p:nvPr/>
          </p:nvGraphicFramePr>
          <p:xfrm>
            <a:off x="1604" y="1808"/>
            <a:ext cx="1260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7" imgW="657023" imgH="209387" progId="Equation.3">
                    <p:embed/>
                  </p:oleObj>
                </mc:Choice>
                <mc:Fallback>
                  <p:oleObj name="Equation" r:id="rId7" imgW="657023" imgH="209387" progId="Equation.3">
                    <p:embed/>
                    <p:pic>
                      <p:nvPicPr>
                        <p:cNvPr id="18638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" y="1808"/>
                          <a:ext cx="1260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86152" name="Object 8"/>
          <p:cNvGraphicFramePr>
            <a:graphicFrameLocks noChangeAspect="1"/>
          </p:cNvGraphicFramePr>
          <p:nvPr/>
        </p:nvGraphicFramePr>
        <p:xfrm>
          <a:off x="3235325" y="3371851"/>
          <a:ext cx="54864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9" imgW="1733518" imgH="314332" progId="Equation.3">
                  <p:embed/>
                </p:oleObj>
              </mc:Choice>
              <mc:Fallback>
                <p:oleObj name="公式" r:id="rId9" imgW="1733518" imgH="314332" progId="Equation.3">
                  <p:embed/>
                  <p:pic>
                    <p:nvPicPr>
                      <p:cNvPr id="128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3371851"/>
                        <a:ext cx="54864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683" name="Group 11"/>
          <p:cNvGrpSpPr>
            <a:grpSpLocks/>
          </p:cNvGrpSpPr>
          <p:nvPr/>
        </p:nvGrpSpPr>
        <p:grpSpPr bwMode="auto">
          <a:xfrm>
            <a:off x="2084388" y="4583113"/>
            <a:ext cx="8215312" cy="2054224"/>
            <a:chOff x="380" y="360"/>
            <a:chExt cx="5175" cy="1294"/>
          </a:xfrm>
        </p:grpSpPr>
        <p:sp>
          <p:nvSpPr>
            <p:cNvPr id="186375" name="Text Box 2"/>
            <p:cNvSpPr txBox="1">
              <a:spLocks noChangeArrowheads="1"/>
            </p:cNvSpPr>
            <p:nvPr/>
          </p:nvSpPr>
          <p:spPr bwMode="auto">
            <a:xfrm>
              <a:off x="380" y="360"/>
              <a:ext cx="5175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则称（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）是二维连续型随机变量，函数  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称为二维连续型随机变量的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联合概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率密度函数。</a:t>
              </a:r>
            </a:p>
          </p:txBody>
        </p:sp>
        <p:graphicFrame>
          <p:nvGraphicFramePr>
            <p:cNvPr id="186376" name="Object 3"/>
            <p:cNvGraphicFramePr>
              <a:graphicFrameLocks noChangeAspect="1"/>
            </p:cNvGraphicFramePr>
            <p:nvPr/>
          </p:nvGraphicFramePr>
          <p:xfrm>
            <a:off x="428" y="828"/>
            <a:ext cx="92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11" imgW="466581" imgH="180766" progId="Equation.3">
                    <p:embed/>
                  </p:oleObj>
                </mc:Choice>
                <mc:Fallback>
                  <p:oleObj name="Equation" r:id="rId11" imgW="466581" imgH="180766" progId="Equation.3">
                    <p:embed/>
                    <p:pic>
                      <p:nvPicPr>
                        <p:cNvPr id="18637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" y="828"/>
                          <a:ext cx="927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0363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4A22083-062F-42E6-8A49-07970D7DA5C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03779" name="Group 2"/>
          <p:cNvGrpSpPr>
            <a:grpSpLocks/>
          </p:cNvGrpSpPr>
          <p:nvPr/>
        </p:nvGrpSpPr>
        <p:grpSpPr bwMode="auto">
          <a:xfrm>
            <a:off x="1866901" y="1044576"/>
            <a:ext cx="7597775" cy="1933575"/>
            <a:chOff x="318" y="2698"/>
            <a:chExt cx="4786" cy="1218"/>
          </a:xfrm>
        </p:grpSpPr>
        <p:sp>
          <p:nvSpPr>
            <p:cNvPr id="203783" name="Text Box 3"/>
            <p:cNvSpPr txBox="1">
              <a:spLocks noChangeArrowheads="1"/>
            </p:cNvSpPr>
            <p:nvPr/>
          </p:nvSpPr>
          <p:spPr bwMode="auto">
            <a:xfrm>
              <a:off x="318" y="2698"/>
              <a:ext cx="478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）的联合密度为</a:t>
              </a:r>
            </a:p>
          </p:txBody>
        </p:sp>
        <p:graphicFrame>
          <p:nvGraphicFramePr>
            <p:cNvPr id="203784" name="Object 4"/>
            <p:cNvGraphicFramePr>
              <a:graphicFrameLocks noChangeAspect="1"/>
            </p:cNvGraphicFramePr>
            <p:nvPr/>
          </p:nvGraphicFramePr>
          <p:xfrm>
            <a:off x="1142" y="3175"/>
            <a:ext cx="3663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" name="Equation" r:id="rId3" imgW="2152489" imgH="438357" progId="Equation.3">
                    <p:embed/>
                  </p:oleObj>
                </mc:Choice>
                <mc:Fallback>
                  <p:oleObj name="Equation" r:id="rId3" imgW="2152489" imgH="438357" progId="Equation.3">
                    <p:embed/>
                    <p:pic>
                      <p:nvPicPr>
                        <p:cNvPr id="2037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" y="3175"/>
                          <a:ext cx="3663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3780" name="Group 5"/>
          <p:cNvGrpSpPr>
            <a:grpSpLocks/>
          </p:cNvGrpSpPr>
          <p:nvPr/>
        </p:nvGrpSpPr>
        <p:grpSpPr bwMode="auto">
          <a:xfrm>
            <a:off x="2255839" y="3225801"/>
            <a:ext cx="3952875" cy="1141413"/>
            <a:chOff x="398" y="268"/>
            <a:chExt cx="2490" cy="719"/>
          </a:xfrm>
        </p:grpSpPr>
        <p:sp>
          <p:nvSpPr>
            <p:cNvPr id="203781" name="Text Box 6"/>
            <p:cNvSpPr txBox="1">
              <a:spLocks noChangeArrowheads="1"/>
            </p:cNvSpPr>
            <p:nvPr/>
          </p:nvSpPr>
          <p:spPr bwMode="auto">
            <a:xfrm>
              <a:off x="398" y="417"/>
              <a:ext cx="139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求：</a:t>
              </a:r>
            </a:p>
          </p:txBody>
        </p:sp>
        <p:graphicFrame>
          <p:nvGraphicFramePr>
            <p:cNvPr id="203782" name="Object 7"/>
            <p:cNvGraphicFramePr>
              <a:graphicFrameLocks noChangeAspect="1"/>
            </p:cNvGraphicFramePr>
            <p:nvPr/>
          </p:nvGraphicFramePr>
          <p:xfrm>
            <a:off x="937" y="268"/>
            <a:ext cx="1951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1" name="Equation" r:id="rId5" imgW="1009840" imgH="371574" progId="Equation.3">
                    <p:embed/>
                  </p:oleObj>
                </mc:Choice>
                <mc:Fallback>
                  <p:oleObj name="Equation" r:id="rId5" imgW="1009840" imgH="371574" progId="Equation.3">
                    <p:embed/>
                    <p:pic>
                      <p:nvPicPr>
                        <p:cNvPr id="20378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268"/>
                          <a:ext cx="1951" cy="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139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C2F7E6A-A2F7-48CF-8073-10C47FB0161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04803" name="Group 2"/>
          <p:cNvGrpSpPr>
            <a:grpSpLocks/>
          </p:cNvGrpSpPr>
          <p:nvPr/>
        </p:nvGrpSpPr>
        <p:grpSpPr bwMode="auto">
          <a:xfrm>
            <a:off x="2022475" y="1152526"/>
            <a:ext cx="8453438" cy="849313"/>
            <a:chOff x="381" y="1243"/>
            <a:chExt cx="5325" cy="535"/>
          </a:xfrm>
        </p:grpSpPr>
        <p:sp>
          <p:nvSpPr>
            <p:cNvPr id="204810" name="Text Box 3"/>
            <p:cNvSpPr txBox="1">
              <a:spLocks noChangeArrowheads="1"/>
            </p:cNvSpPr>
            <p:nvPr/>
          </p:nvSpPr>
          <p:spPr bwMode="auto">
            <a:xfrm>
              <a:off x="381" y="1302"/>
              <a:ext cx="75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</a:t>
              </a:r>
            </a:p>
          </p:txBody>
        </p:sp>
        <p:graphicFrame>
          <p:nvGraphicFramePr>
            <p:cNvPr id="204811" name="Object 4"/>
            <p:cNvGraphicFramePr>
              <a:graphicFrameLocks noChangeAspect="1"/>
            </p:cNvGraphicFramePr>
            <p:nvPr/>
          </p:nvGraphicFramePr>
          <p:xfrm>
            <a:off x="894" y="1243"/>
            <a:ext cx="4812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7" name="Equation" r:id="rId3" imgW="2876667" imgH="314332" progId="Equation.3">
                    <p:embed/>
                  </p:oleObj>
                </mc:Choice>
                <mc:Fallback>
                  <p:oleObj name="Equation" r:id="rId3" imgW="2876667" imgH="314332" progId="Equation.3">
                    <p:embed/>
                    <p:pic>
                      <p:nvPicPr>
                        <p:cNvPr id="20481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1243"/>
                          <a:ext cx="4812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804" name="Group 5"/>
          <p:cNvGrpSpPr>
            <a:grpSpLocks/>
          </p:cNvGrpSpPr>
          <p:nvPr/>
        </p:nvGrpSpPr>
        <p:grpSpPr bwMode="auto">
          <a:xfrm>
            <a:off x="2771776" y="2406650"/>
            <a:ext cx="4911725" cy="1270000"/>
            <a:chOff x="381" y="1876"/>
            <a:chExt cx="3094" cy="800"/>
          </a:xfrm>
        </p:grpSpPr>
        <p:sp>
          <p:nvSpPr>
            <p:cNvPr id="204808" name="Text Box 6"/>
            <p:cNvSpPr txBox="1">
              <a:spLocks noChangeArrowheads="1"/>
            </p:cNvSpPr>
            <p:nvPr/>
          </p:nvSpPr>
          <p:spPr bwMode="auto">
            <a:xfrm>
              <a:off x="381" y="2078"/>
              <a:ext cx="48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即</a:t>
              </a:r>
            </a:p>
          </p:txBody>
        </p:sp>
        <p:graphicFrame>
          <p:nvGraphicFramePr>
            <p:cNvPr id="204809" name="Object 7"/>
            <p:cNvGraphicFramePr>
              <a:graphicFrameLocks noChangeAspect="1"/>
            </p:cNvGraphicFramePr>
            <p:nvPr/>
          </p:nvGraphicFramePr>
          <p:xfrm>
            <a:off x="796" y="1876"/>
            <a:ext cx="2679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Equation" r:id="rId5" imgW="1552598" imgH="466476" progId="Equation.3">
                    <p:embed/>
                  </p:oleObj>
                </mc:Choice>
                <mc:Fallback>
                  <p:oleObj name="Equation" r:id="rId5" imgW="1552598" imgH="466476" progId="Equation.3">
                    <p:embed/>
                    <p:pic>
                      <p:nvPicPr>
                        <p:cNvPr id="20480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" y="1876"/>
                          <a:ext cx="2679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805" name="Group 8"/>
          <p:cNvGrpSpPr>
            <a:grpSpLocks/>
          </p:cNvGrpSpPr>
          <p:nvPr/>
        </p:nvGrpSpPr>
        <p:grpSpPr bwMode="auto">
          <a:xfrm>
            <a:off x="2082800" y="4027489"/>
            <a:ext cx="7550150" cy="1690687"/>
            <a:chOff x="379" y="2735"/>
            <a:chExt cx="4756" cy="1065"/>
          </a:xfrm>
        </p:grpSpPr>
        <p:sp>
          <p:nvSpPr>
            <p:cNvPr id="204806" name="Text Box 9"/>
            <p:cNvSpPr txBox="1">
              <a:spLocks noChangeArrowheads="1"/>
            </p:cNvSpPr>
            <p:nvPr/>
          </p:nvSpPr>
          <p:spPr bwMode="auto">
            <a:xfrm>
              <a:off x="379" y="3073"/>
              <a:ext cx="8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从而</a:t>
              </a:r>
            </a:p>
          </p:txBody>
        </p:sp>
        <p:graphicFrame>
          <p:nvGraphicFramePr>
            <p:cNvPr id="204807" name="Object 10"/>
            <p:cNvGraphicFramePr>
              <a:graphicFrameLocks noChangeAspect="1"/>
            </p:cNvGraphicFramePr>
            <p:nvPr/>
          </p:nvGraphicFramePr>
          <p:xfrm>
            <a:off x="990" y="2735"/>
            <a:ext cx="4145" cy="1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9" name="Equation" r:id="rId7" imgW="2295320" imgH="590502" progId="Equation.3">
                    <p:embed/>
                  </p:oleObj>
                </mc:Choice>
                <mc:Fallback>
                  <p:oleObj name="Equation" r:id="rId7" imgW="2295320" imgH="590502" progId="Equation.3">
                    <p:embed/>
                    <p:pic>
                      <p:nvPicPr>
                        <p:cNvPr id="20480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2735"/>
                          <a:ext cx="4145" cy="10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7704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9828148-7935-48A7-9ABF-821AF11926A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05827" name="Object 2"/>
          <p:cNvGraphicFramePr>
            <a:graphicFrameLocks noChangeAspect="1"/>
          </p:cNvGraphicFramePr>
          <p:nvPr/>
        </p:nvGraphicFramePr>
        <p:xfrm>
          <a:off x="2201864" y="2481264"/>
          <a:ext cx="58832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2304842" imgH="400195" progId="Equation.3">
                  <p:embed/>
                </p:oleObj>
              </mc:Choice>
              <mc:Fallback>
                <p:oleObj name="Equation" r:id="rId3" imgW="2304842" imgH="400195" progId="Equation.3">
                  <p:embed/>
                  <p:pic>
                    <p:nvPicPr>
                      <p:cNvPr id="2058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4" y="2481264"/>
                        <a:ext cx="588327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28" name="Group 3"/>
          <p:cNvGrpSpPr>
            <a:grpSpLocks/>
          </p:cNvGrpSpPr>
          <p:nvPr/>
        </p:nvGrpSpPr>
        <p:grpSpPr bwMode="auto">
          <a:xfrm>
            <a:off x="2157414" y="341314"/>
            <a:ext cx="8129587" cy="1635125"/>
            <a:chOff x="399" y="215"/>
            <a:chExt cx="5121" cy="1030"/>
          </a:xfrm>
        </p:grpSpPr>
        <p:sp>
          <p:nvSpPr>
            <p:cNvPr id="205830" name="Text Box 4"/>
            <p:cNvSpPr txBox="1">
              <a:spLocks noChangeArrowheads="1"/>
            </p:cNvSpPr>
            <p:nvPr/>
          </p:nvSpPr>
          <p:spPr bwMode="auto">
            <a:xfrm>
              <a:off x="399" y="518"/>
              <a:ext cx="141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所以</a:t>
              </a:r>
            </a:p>
          </p:txBody>
        </p:sp>
        <p:graphicFrame>
          <p:nvGraphicFramePr>
            <p:cNvPr id="205831" name="Object 5"/>
            <p:cNvGraphicFramePr>
              <a:graphicFrameLocks noChangeAspect="1"/>
            </p:cNvGraphicFramePr>
            <p:nvPr/>
          </p:nvGraphicFramePr>
          <p:xfrm>
            <a:off x="1071" y="215"/>
            <a:ext cx="4449" cy="10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name="Equation" r:id="rId5" imgW="2543395" imgH="590502" progId="Equation.3">
                    <p:embed/>
                  </p:oleObj>
                </mc:Choice>
                <mc:Fallback>
                  <p:oleObj name="Equation" r:id="rId5" imgW="2543395" imgH="590502" progId="Equation.3">
                    <p:embed/>
                    <p:pic>
                      <p:nvPicPr>
                        <p:cNvPr id="20583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215"/>
                          <a:ext cx="4449" cy="10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829" name="Object 6"/>
          <p:cNvGraphicFramePr>
            <a:graphicFrameLocks noChangeAspect="1"/>
          </p:cNvGraphicFramePr>
          <p:nvPr/>
        </p:nvGraphicFramePr>
        <p:xfrm>
          <a:off x="4765675" y="3897314"/>
          <a:ext cx="287178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7" imgW="780810" imgH="400195" progId="Equation.3">
                  <p:embed/>
                </p:oleObj>
              </mc:Choice>
              <mc:Fallback>
                <p:oleObj name="Equation" r:id="rId7" imgW="780810" imgH="400195" progId="Equation.3">
                  <p:embed/>
                  <p:pic>
                    <p:nvPicPr>
                      <p:cNvPr id="2058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3897314"/>
                        <a:ext cx="2871788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5703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" y="1463040"/>
            <a:ext cx="74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+mn-ea"/>
              </a:rPr>
              <a:t>作业：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p.123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习题三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8  12  13  14  16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4" y="2895983"/>
            <a:ext cx="9939985" cy="23354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墨迹 14"/>
              <p14:cNvContentPartPr/>
              <p14:nvPr/>
            </p14:nvContentPartPr>
            <p14:xfrm>
              <a:off x="7018811" y="2300007"/>
              <a:ext cx="752040" cy="1420560"/>
            </p14:xfrm>
          </p:contentPart>
        </mc:Choice>
        <mc:Fallback>
          <p:pic>
            <p:nvPicPr>
              <p:cNvPr id="15" name="墨迹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0531" y="2292087"/>
                <a:ext cx="768600" cy="14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81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6AE4BCF-D7A2-44E0-8A65-C1A4BE2A3A1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7395" name="Group 4"/>
          <p:cNvGrpSpPr>
            <a:grpSpLocks/>
          </p:cNvGrpSpPr>
          <p:nvPr/>
        </p:nvGrpSpPr>
        <p:grpSpPr bwMode="auto">
          <a:xfrm>
            <a:off x="2147889" y="725488"/>
            <a:ext cx="8201025" cy="588962"/>
            <a:chOff x="353" y="2005"/>
            <a:chExt cx="5166" cy="371"/>
          </a:xfrm>
        </p:grpSpPr>
        <p:sp>
          <p:nvSpPr>
            <p:cNvPr id="187406" name="Text Box 5"/>
            <p:cNvSpPr txBox="1">
              <a:spLocks noChangeArrowheads="1"/>
            </p:cNvSpPr>
            <p:nvPr/>
          </p:nvSpPr>
          <p:spPr bwMode="auto">
            <a:xfrm>
              <a:off x="353" y="2005"/>
              <a:ext cx="51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密度函数             有如下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性质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  <p:graphicFrame>
          <p:nvGraphicFramePr>
            <p:cNvPr id="187407" name="Object 6"/>
            <p:cNvGraphicFramePr>
              <a:graphicFrameLocks noChangeAspect="1"/>
            </p:cNvGraphicFramePr>
            <p:nvPr/>
          </p:nvGraphicFramePr>
          <p:xfrm>
            <a:off x="1436" y="2013"/>
            <a:ext cx="88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3" imgW="466581" imgH="180766" progId="Equation.3">
                    <p:embed/>
                  </p:oleObj>
                </mc:Choice>
                <mc:Fallback>
                  <p:oleObj name="Equation" r:id="rId3" imgW="466581" imgH="180766" progId="Equation.3">
                    <p:embed/>
                    <p:pic>
                      <p:nvPicPr>
                        <p:cNvPr id="18740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2013"/>
                          <a:ext cx="88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4215" name="Group 7"/>
          <p:cNvGrpSpPr>
            <a:grpSpLocks/>
          </p:cNvGrpSpPr>
          <p:nvPr/>
        </p:nvGrpSpPr>
        <p:grpSpPr bwMode="auto">
          <a:xfrm>
            <a:off x="2035175" y="1504950"/>
            <a:ext cx="5600700" cy="1390650"/>
            <a:chOff x="481" y="2444"/>
            <a:chExt cx="3528" cy="849"/>
          </a:xfrm>
        </p:grpSpPr>
        <p:graphicFrame>
          <p:nvGraphicFramePr>
            <p:cNvPr id="187403" name="Object 8"/>
            <p:cNvGraphicFramePr>
              <a:graphicFrameLocks noChangeAspect="1"/>
            </p:cNvGraphicFramePr>
            <p:nvPr/>
          </p:nvGraphicFramePr>
          <p:xfrm>
            <a:off x="912" y="2444"/>
            <a:ext cx="3097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5" imgW="1543076" imgH="542799" progId="Equation.3">
                    <p:embed/>
                  </p:oleObj>
                </mc:Choice>
                <mc:Fallback>
                  <p:oleObj name="Equation" r:id="rId5" imgW="1543076" imgH="542799" progId="Equation.3">
                    <p:embed/>
                    <p:pic>
                      <p:nvPicPr>
                        <p:cNvPr id="18740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44"/>
                          <a:ext cx="3097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04" name="Text Box 9"/>
            <p:cNvSpPr txBox="1">
              <a:spLocks noChangeArrowheads="1"/>
            </p:cNvSpPr>
            <p:nvPr/>
          </p:nvSpPr>
          <p:spPr bwMode="auto">
            <a:xfrm>
              <a:off x="481" y="2466"/>
              <a:ext cx="824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87405" name="Text Box 10"/>
            <p:cNvSpPr txBox="1">
              <a:spLocks noChangeArrowheads="1"/>
            </p:cNvSpPr>
            <p:nvPr/>
          </p:nvSpPr>
          <p:spPr bwMode="auto">
            <a:xfrm>
              <a:off x="513" y="2924"/>
              <a:ext cx="84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157710" name="Group 14"/>
          <p:cNvGrpSpPr>
            <a:grpSpLocks/>
          </p:cNvGrpSpPr>
          <p:nvPr/>
        </p:nvGrpSpPr>
        <p:grpSpPr bwMode="auto">
          <a:xfrm>
            <a:off x="2055814" y="3951289"/>
            <a:ext cx="7737475" cy="1887537"/>
            <a:chOff x="262" y="349"/>
            <a:chExt cx="4874" cy="1189"/>
          </a:xfrm>
        </p:grpSpPr>
        <p:graphicFrame>
          <p:nvGraphicFramePr>
            <p:cNvPr id="187399" name="Object 2"/>
            <p:cNvGraphicFramePr>
              <a:graphicFrameLocks noChangeAspect="1"/>
            </p:cNvGraphicFramePr>
            <p:nvPr/>
          </p:nvGraphicFramePr>
          <p:xfrm>
            <a:off x="1404" y="755"/>
            <a:ext cx="2241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7" imgW="1228848" imgH="428817" progId="Equation.3">
                    <p:embed/>
                  </p:oleObj>
                </mc:Choice>
                <mc:Fallback>
                  <p:oleObj name="Equation" r:id="rId7" imgW="1228848" imgH="428817" progId="Equation.3">
                    <p:embed/>
                    <p:pic>
                      <p:nvPicPr>
                        <p:cNvPr id="18739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755"/>
                          <a:ext cx="2241" cy="7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00" name="Text Box 8"/>
            <p:cNvSpPr txBox="1">
              <a:spLocks noChangeArrowheads="1"/>
            </p:cNvSpPr>
            <p:nvPr/>
          </p:nvSpPr>
          <p:spPr bwMode="auto">
            <a:xfrm>
              <a:off x="262" y="349"/>
              <a:ext cx="48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）若             在点           处连续，则有：</a:t>
              </a:r>
            </a:p>
          </p:txBody>
        </p:sp>
        <p:graphicFrame>
          <p:nvGraphicFramePr>
            <p:cNvPr id="187401" name="Object 9"/>
            <p:cNvGraphicFramePr>
              <a:graphicFrameLocks noChangeAspect="1"/>
            </p:cNvGraphicFramePr>
            <p:nvPr/>
          </p:nvGraphicFramePr>
          <p:xfrm>
            <a:off x="1172" y="365"/>
            <a:ext cx="84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quation" r:id="rId9" imgW="466581" imgH="180766" progId="Equation.3">
                    <p:embed/>
                  </p:oleObj>
                </mc:Choice>
                <mc:Fallback>
                  <p:oleObj name="Equation" r:id="rId9" imgW="466581" imgH="180766" progId="Equation.3">
                    <p:embed/>
                    <p:pic>
                      <p:nvPicPr>
                        <p:cNvPr id="1874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365"/>
                          <a:ext cx="84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402" name="Object 10"/>
            <p:cNvGraphicFramePr>
              <a:graphicFrameLocks noChangeAspect="1"/>
            </p:cNvGraphicFramePr>
            <p:nvPr/>
          </p:nvGraphicFramePr>
          <p:xfrm>
            <a:off x="2610" y="375"/>
            <a:ext cx="6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公式" r:id="rId11" imgW="352317" imgH="180766" progId="Equation.3">
                    <p:embed/>
                  </p:oleObj>
                </mc:Choice>
                <mc:Fallback>
                  <p:oleObj name="公式" r:id="rId11" imgW="352317" imgH="180766" progId="Equation.3">
                    <p:embed/>
                    <p:pic>
                      <p:nvPicPr>
                        <p:cNvPr id="18740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375"/>
                          <a:ext cx="62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5239" name="Text Box 7"/>
          <p:cNvSpPr txBox="1">
            <a:spLocks noChangeArrowheads="1"/>
          </p:cNvSpPr>
          <p:nvPr/>
        </p:nvSpPr>
        <p:spPr bwMode="auto">
          <a:xfrm>
            <a:off x="2238375" y="3030538"/>
            <a:ext cx="7640638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这是联合密度函数的基本性质。</a:t>
            </a:r>
          </a:p>
        </p:txBody>
      </p:sp>
    </p:spTree>
    <p:extLst>
      <p:ext uri="{BB962C8B-B14F-4D97-AF65-F5344CB8AC3E}">
        <p14:creationId xmlns:p14="http://schemas.microsoft.com/office/powerpoint/2010/main" val="3374509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2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F2E32AE-DDE3-4F02-84D4-C2AB0857DBE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8419" name="Group 3"/>
          <p:cNvGrpSpPr>
            <a:grpSpLocks/>
          </p:cNvGrpSpPr>
          <p:nvPr/>
        </p:nvGrpSpPr>
        <p:grpSpPr bwMode="auto">
          <a:xfrm>
            <a:off x="1825626" y="977901"/>
            <a:ext cx="8709025" cy="2701925"/>
            <a:chOff x="211" y="1287"/>
            <a:chExt cx="5486" cy="1649"/>
          </a:xfrm>
        </p:grpSpPr>
        <p:sp>
          <p:nvSpPr>
            <p:cNvPr id="188420" name="Text Box 4"/>
            <p:cNvSpPr txBox="1">
              <a:spLocks noChangeArrowheads="1"/>
            </p:cNvSpPr>
            <p:nvPr/>
          </p:nvSpPr>
          <p:spPr bwMode="auto">
            <a:xfrm>
              <a:off x="211" y="1287"/>
              <a:ext cx="5486" cy="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）设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平面上的一个区域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向量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落在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内的概率为：</a:t>
              </a:r>
            </a:p>
          </p:txBody>
        </p:sp>
        <p:graphicFrame>
          <p:nvGraphicFramePr>
            <p:cNvPr id="188421" name="Object 5"/>
            <p:cNvGraphicFramePr>
              <a:graphicFrameLocks noChangeAspect="1"/>
            </p:cNvGraphicFramePr>
            <p:nvPr/>
          </p:nvGraphicFramePr>
          <p:xfrm>
            <a:off x="4782" y="1299"/>
            <a:ext cx="75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公式" r:id="rId3" imgW="409449" imgH="180766" progId="Equation.3">
                    <p:embed/>
                  </p:oleObj>
                </mc:Choice>
                <mc:Fallback>
                  <p:oleObj name="公式" r:id="rId3" imgW="409449" imgH="180766" progId="Equation.3">
                    <p:embed/>
                    <p:pic>
                      <p:nvPicPr>
                        <p:cNvPr id="18842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1299"/>
                          <a:ext cx="75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22" name="Object 6"/>
            <p:cNvGraphicFramePr>
              <a:graphicFrameLocks noChangeAspect="1"/>
            </p:cNvGraphicFramePr>
            <p:nvPr/>
          </p:nvGraphicFramePr>
          <p:xfrm>
            <a:off x="856" y="2286"/>
            <a:ext cx="4019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5" imgW="1923959" imgH="362034" progId="Equation.DSMT4">
                    <p:embed/>
                  </p:oleObj>
                </mc:Choice>
                <mc:Fallback>
                  <p:oleObj name="Equation" r:id="rId5" imgW="1923959" imgH="362034" progId="Equation.DSMT4">
                    <p:embed/>
                    <p:pic>
                      <p:nvPicPr>
                        <p:cNvPr id="1884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2286"/>
                          <a:ext cx="4019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173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FD5F7DA-7681-4C35-B2EC-E62737489A5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9443" name="Group 2"/>
          <p:cNvGrpSpPr>
            <a:grpSpLocks/>
          </p:cNvGrpSpPr>
          <p:nvPr/>
        </p:nvGrpSpPr>
        <p:grpSpPr bwMode="auto">
          <a:xfrm>
            <a:off x="2130426" y="520701"/>
            <a:ext cx="8118475" cy="2644775"/>
            <a:chOff x="372" y="247"/>
            <a:chExt cx="5114" cy="1666"/>
          </a:xfrm>
        </p:grpSpPr>
        <p:sp>
          <p:nvSpPr>
            <p:cNvPr id="189448" name="Text Box 3"/>
            <p:cNvSpPr txBox="1">
              <a:spLocks noChangeArrowheads="1"/>
            </p:cNvSpPr>
            <p:nvPr/>
          </p:nvSpPr>
          <p:spPr bwMode="auto">
            <a:xfrm>
              <a:off x="372" y="247"/>
              <a:ext cx="5069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、设随机变量（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）的概率密度为</a:t>
              </a:r>
            </a:p>
          </p:txBody>
        </p:sp>
        <p:graphicFrame>
          <p:nvGraphicFramePr>
            <p:cNvPr id="189449" name="Object 4"/>
            <p:cNvGraphicFramePr>
              <a:graphicFrameLocks noChangeAspect="1"/>
            </p:cNvGraphicFramePr>
            <p:nvPr/>
          </p:nvGraphicFramePr>
          <p:xfrm>
            <a:off x="1031" y="575"/>
            <a:ext cx="3910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Equation" r:id="rId3" imgW="2104878" imgH="428817" progId="Equation.DSMT4">
                    <p:embed/>
                  </p:oleObj>
                </mc:Choice>
                <mc:Fallback>
                  <p:oleObj name="Equation" r:id="rId3" imgW="2104878" imgH="428817" progId="Equation.DSMT4">
                    <p:embed/>
                    <p:pic>
                      <p:nvPicPr>
                        <p:cNvPr id="18944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575"/>
                          <a:ext cx="3910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450" name="Text Box 5"/>
            <p:cNvSpPr txBox="1">
              <a:spLocks noChangeArrowheads="1"/>
            </p:cNvSpPr>
            <p:nvPr/>
          </p:nvSpPr>
          <p:spPr bwMode="auto">
            <a:xfrm>
              <a:off x="434" y="1550"/>
              <a:ext cx="505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2259013" y="3281363"/>
            <a:ext cx="992544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</a:rPr>
              <a:t>解：</a:t>
            </a:r>
          </a:p>
        </p:txBody>
      </p:sp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3400425" y="3295650"/>
          <a:ext cx="44402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1688367" imgH="393529" progId="Equation.DSMT4">
                  <p:embed/>
                </p:oleObj>
              </mc:Choice>
              <mc:Fallback>
                <p:oleObj name="Equation" r:id="rId5" imgW="1688367" imgH="393529" progId="Equation.DSMT4">
                  <p:embed/>
                  <p:pic>
                    <p:nvPicPr>
                      <p:cNvPr id="159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3295650"/>
                        <a:ext cx="444023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5105400" y="4168775"/>
          <a:ext cx="30353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1244600" imgH="508000" progId="Equation.DSMT4">
                  <p:embed/>
                </p:oleObj>
              </mc:Choice>
              <mc:Fallback>
                <p:oleObj name="Equation" r:id="rId7" imgW="1244600" imgH="508000" progId="Equation.DSMT4">
                  <p:embed/>
                  <p:pic>
                    <p:nvPicPr>
                      <p:cNvPr id="159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68775"/>
                        <a:ext cx="30353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5170489" y="5499100"/>
          <a:ext cx="455453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9" imgW="1955800" imgH="482600" progId="Equation.DSMT4">
                  <p:embed/>
                </p:oleObj>
              </mc:Choice>
              <mc:Fallback>
                <p:oleObj name="Equation" r:id="rId9" imgW="1955800" imgH="482600" progId="Equation.DSMT4">
                  <p:embed/>
                  <p:pic>
                    <p:nvPicPr>
                      <p:cNvPr id="159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9" y="5499100"/>
                        <a:ext cx="4554537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757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E524EF7-1455-4205-91B0-F0DED6707F7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0467" name="Group 2"/>
          <p:cNvGrpSpPr>
            <a:grpSpLocks/>
          </p:cNvGrpSpPr>
          <p:nvPr/>
        </p:nvGrpSpPr>
        <p:grpSpPr bwMode="auto">
          <a:xfrm>
            <a:off x="1917700" y="592138"/>
            <a:ext cx="8382000" cy="4648200"/>
            <a:chOff x="248" y="373"/>
            <a:chExt cx="5280" cy="2928"/>
          </a:xfrm>
        </p:grpSpPr>
        <p:sp>
          <p:nvSpPr>
            <p:cNvPr id="190468" name="Text Box 3"/>
            <p:cNvSpPr txBox="1">
              <a:spLocks noChangeArrowheads="1"/>
            </p:cNvSpPr>
            <p:nvPr/>
          </p:nvSpPr>
          <p:spPr bwMode="auto">
            <a:xfrm>
              <a:off x="248" y="373"/>
              <a:ext cx="518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二维正态分布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）：设对给定的常数</a:t>
              </a:r>
            </a:p>
          </p:txBody>
        </p:sp>
        <p:graphicFrame>
          <p:nvGraphicFramePr>
            <p:cNvPr id="190469" name="Object 4"/>
            <p:cNvGraphicFramePr>
              <a:graphicFrameLocks noChangeAspect="1"/>
            </p:cNvGraphicFramePr>
            <p:nvPr/>
          </p:nvGraphicFramePr>
          <p:xfrm>
            <a:off x="4810" y="374"/>
            <a:ext cx="71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公式" r:id="rId3" imgW="409449" imgH="199847" progId="Equation.3">
                    <p:embed/>
                  </p:oleObj>
                </mc:Choice>
                <mc:Fallback>
                  <p:oleObj name="公式" r:id="rId3" imgW="409449" imgH="199847" progId="Equation.3">
                    <p:embed/>
                    <p:pic>
                      <p:nvPicPr>
                        <p:cNvPr id="19046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374"/>
                          <a:ext cx="718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470" name="Object 5"/>
            <p:cNvGraphicFramePr>
              <a:graphicFrameLocks noChangeAspect="1"/>
            </p:cNvGraphicFramePr>
            <p:nvPr/>
          </p:nvGraphicFramePr>
          <p:xfrm>
            <a:off x="1150" y="896"/>
            <a:ext cx="199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Equation" r:id="rId5" imgW="1000318" imgH="238008" progId="Equation.3">
                    <p:embed/>
                  </p:oleObj>
                </mc:Choice>
                <mc:Fallback>
                  <p:oleObj name="Equation" r:id="rId5" imgW="1000318" imgH="238008" progId="Equation.3">
                    <p:embed/>
                    <p:pic>
                      <p:nvPicPr>
                        <p:cNvPr id="19047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896"/>
                          <a:ext cx="199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71" name="Text Box 6"/>
            <p:cNvSpPr txBox="1">
              <a:spLocks noChangeArrowheads="1"/>
            </p:cNvSpPr>
            <p:nvPr/>
          </p:nvSpPr>
          <p:spPr bwMode="auto">
            <a:xfrm>
              <a:off x="3162" y="860"/>
              <a:ext cx="179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定义函数：</a:t>
              </a:r>
            </a:p>
          </p:txBody>
        </p:sp>
        <p:graphicFrame>
          <p:nvGraphicFramePr>
            <p:cNvPr id="190472" name="Object 7"/>
            <p:cNvGraphicFramePr>
              <a:graphicFrameLocks noChangeAspect="1"/>
            </p:cNvGraphicFramePr>
            <p:nvPr/>
          </p:nvGraphicFramePr>
          <p:xfrm>
            <a:off x="355" y="1414"/>
            <a:ext cx="4867" cy="1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Equation" r:id="rId7" imgW="3067109" imgH="895293" progId="Equation.3">
                    <p:embed/>
                  </p:oleObj>
                </mc:Choice>
                <mc:Fallback>
                  <p:oleObj name="Equation" r:id="rId7" imgW="3067109" imgH="895293" progId="Equation.3">
                    <p:embed/>
                    <p:pic>
                      <p:nvPicPr>
                        <p:cNvPr id="19047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" y="1414"/>
                          <a:ext cx="4867" cy="1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73" name="Text Box 8"/>
            <p:cNvSpPr txBox="1">
              <a:spLocks noChangeArrowheads="1"/>
            </p:cNvSpPr>
            <p:nvPr/>
          </p:nvSpPr>
          <p:spPr bwMode="auto">
            <a:xfrm>
              <a:off x="337" y="2937"/>
              <a:ext cx="469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可以证明             是一个概率密度函数。</a:t>
              </a:r>
            </a:p>
          </p:txBody>
        </p:sp>
        <p:graphicFrame>
          <p:nvGraphicFramePr>
            <p:cNvPr id="190474" name="Object 9"/>
            <p:cNvGraphicFramePr>
              <a:graphicFrameLocks noChangeAspect="1"/>
            </p:cNvGraphicFramePr>
            <p:nvPr/>
          </p:nvGraphicFramePr>
          <p:xfrm>
            <a:off x="1453" y="2973"/>
            <a:ext cx="79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Equation" r:id="rId9" imgW="466581" imgH="180766" progId="Equation.3">
                    <p:embed/>
                  </p:oleObj>
                </mc:Choice>
                <mc:Fallback>
                  <p:oleObj name="Equation" r:id="rId9" imgW="466581" imgH="180766" progId="Equation.3">
                    <p:embed/>
                    <p:pic>
                      <p:nvPicPr>
                        <p:cNvPr id="19047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2973"/>
                          <a:ext cx="79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475" name="Object 10"/>
            <p:cNvGraphicFramePr>
              <a:graphicFrameLocks noChangeAspect="1"/>
            </p:cNvGraphicFramePr>
            <p:nvPr/>
          </p:nvGraphicFramePr>
          <p:xfrm>
            <a:off x="302" y="895"/>
            <a:ext cx="76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公式" r:id="rId11" imgW="438015" imgH="199847" progId="Equation.3">
                    <p:embed/>
                  </p:oleObj>
                </mc:Choice>
                <mc:Fallback>
                  <p:oleObj name="公式" r:id="rId11" imgW="438015" imgH="199847" progId="Equation.3">
                    <p:embed/>
                    <p:pic>
                      <p:nvPicPr>
                        <p:cNvPr id="19047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895"/>
                          <a:ext cx="76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98925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AFBC336-315C-4DB8-95B6-1538380BBB5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1491" name="Group 2"/>
          <p:cNvGrpSpPr>
            <a:grpSpLocks/>
          </p:cNvGrpSpPr>
          <p:nvPr/>
        </p:nvGrpSpPr>
        <p:grpSpPr bwMode="auto">
          <a:xfrm>
            <a:off x="2054225" y="423863"/>
            <a:ext cx="8047038" cy="3332162"/>
            <a:chOff x="305" y="431"/>
            <a:chExt cx="5069" cy="2099"/>
          </a:xfrm>
        </p:grpSpPr>
        <p:sp>
          <p:nvSpPr>
            <p:cNvPr id="191493" name="Text Box 3"/>
            <p:cNvSpPr txBox="1">
              <a:spLocks noChangeArrowheads="1"/>
            </p:cNvSpPr>
            <p:nvPr/>
          </p:nvSpPr>
          <p:spPr bwMode="auto">
            <a:xfrm>
              <a:off x="305" y="431"/>
              <a:ext cx="5069" cy="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二维均匀分布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）设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平面上的区域，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的面积，定义二元函数：</a:t>
              </a:r>
            </a:p>
          </p:txBody>
        </p:sp>
        <p:graphicFrame>
          <p:nvGraphicFramePr>
            <p:cNvPr id="191494" name="Object 4"/>
            <p:cNvGraphicFramePr>
              <a:graphicFrameLocks noChangeAspect="1"/>
            </p:cNvGraphicFramePr>
            <p:nvPr/>
          </p:nvGraphicFramePr>
          <p:xfrm>
            <a:off x="1025" y="1341"/>
            <a:ext cx="2997" cy="1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3" imgW="1609731" imgH="638204" progId="Equation.DSMT4">
                    <p:embed/>
                  </p:oleObj>
                </mc:Choice>
                <mc:Fallback>
                  <p:oleObj name="Equation" r:id="rId3" imgW="1609731" imgH="638204" progId="Equation.DSMT4">
                    <p:embed/>
                    <p:pic>
                      <p:nvPicPr>
                        <p:cNvPr id="19149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" y="1341"/>
                          <a:ext cx="2997" cy="1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1269" name="Text Box 5"/>
          <p:cNvSpPr txBox="1">
            <a:spLocks noChangeArrowheads="1"/>
          </p:cNvSpPr>
          <p:nvPr/>
        </p:nvSpPr>
        <p:spPr bwMode="auto">
          <a:xfrm>
            <a:off x="2008189" y="3854451"/>
            <a:ext cx="8047037" cy="20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显然该函数满足密度函数的性质（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），（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），故其是二维连续型随机向量的联合密度函数，并称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服从二维均匀分布。</a:t>
            </a:r>
          </a:p>
        </p:txBody>
      </p:sp>
    </p:spTree>
    <p:extLst>
      <p:ext uri="{BB962C8B-B14F-4D97-AF65-F5344CB8AC3E}">
        <p14:creationId xmlns:p14="http://schemas.microsoft.com/office/powerpoint/2010/main" val="34564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7E2450A-6DD1-4ED1-93E7-456B0872945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92515" name="Text Box 2"/>
          <p:cNvSpPr txBox="1">
            <a:spLocks noChangeArrowheads="1"/>
          </p:cNvSpPr>
          <p:nvPr/>
        </p:nvSpPr>
        <p:spPr bwMode="auto">
          <a:xfrm>
            <a:off x="2116138" y="419100"/>
            <a:ext cx="85518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3.2.3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边缘概率密度函数</a:t>
            </a:r>
          </a:p>
        </p:txBody>
      </p:sp>
      <p:grpSp>
        <p:nvGrpSpPr>
          <p:cNvPr id="171022" name="Group 14"/>
          <p:cNvGrpSpPr>
            <a:grpSpLocks/>
          </p:cNvGrpSpPr>
          <p:nvPr/>
        </p:nvGrpSpPr>
        <p:grpSpPr bwMode="auto">
          <a:xfrm>
            <a:off x="2016126" y="1228725"/>
            <a:ext cx="6862763" cy="2209800"/>
            <a:chOff x="310" y="774"/>
            <a:chExt cx="4323" cy="1392"/>
          </a:xfrm>
        </p:grpSpPr>
        <p:graphicFrame>
          <p:nvGraphicFramePr>
            <p:cNvPr id="192523" name="Object 4"/>
            <p:cNvGraphicFramePr>
              <a:graphicFrameLocks noChangeAspect="1"/>
            </p:cNvGraphicFramePr>
            <p:nvPr/>
          </p:nvGraphicFramePr>
          <p:xfrm>
            <a:off x="792" y="1287"/>
            <a:ext cx="3841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3" imgW="1876349" imgH="466476" progId="Equation.3">
                    <p:embed/>
                  </p:oleObj>
                </mc:Choice>
                <mc:Fallback>
                  <p:oleObj name="Equation" r:id="rId3" imgW="1876349" imgH="466476" progId="Equation.3">
                    <p:embed/>
                    <p:pic>
                      <p:nvPicPr>
                        <p:cNvPr id="19252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1287"/>
                          <a:ext cx="3841" cy="8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24" name="Text Box 5"/>
            <p:cNvSpPr txBox="1">
              <a:spLocks noChangeArrowheads="1"/>
            </p:cNvSpPr>
            <p:nvPr/>
          </p:nvSpPr>
          <p:spPr bwMode="auto">
            <a:xfrm>
              <a:off x="310" y="774"/>
              <a:ext cx="215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3.2.1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定理知：</a:t>
              </a:r>
            </a:p>
          </p:txBody>
        </p:sp>
      </p:grpSp>
      <p:grpSp>
        <p:nvGrpSpPr>
          <p:cNvPr id="1300486" name="Group 6"/>
          <p:cNvGrpSpPr>
            <a:grpSpLocks/>
          </p:cNvGrpSpPr>
          <p:nvPr/>
        </p:nvGrpSpPr>
        <p:grpSpPr bwMode="auto">
          <a:xfrm>
            <a:off x="2120901" y="3759201"/>
            <a:ext cx="7883525" cy="923925"/>
            <a:chOff x="320" y="2650"/>
            <a:chExt cx="4966" cy="582"/>
          </a:xfrm>
        </p:grpSpPr>
        <p:sp>
          <p:nvSpPr>
            <p:cNvPr id="192521" name="Text Box 7"/>
            <p:cNvSpPr txBox="1">
              <a:spLocks noChangeArrowheads="1"/>
            </p:cNvSpPr>
            <p:nvPr/>
          </p:nvSpPr>
          <p:spPr bwMode="auto">
            <a:xfrm>
              <a:off x="320" y="2744"/>
              <a:ext cx="66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而</a:t>
              </a:r>
            </a:p>
          </p:txBody>
        </p:sp>
        <p:graphicFrame>
          <p:nvGraphicFramePr>
            <p:cNvPr id="192522" name="Object 8"/>
            <p:cNvGraphicFramePr>
              <a:graphicFrameLocks noChangeAspect="1"/>
            </p:cNvGraphicFramePr>
            <p:nvPr/>
          </p:nvGraphicFramePr>
          <p:xfrm>
            <a:off x="860" y="2650"/>
            <a:ext cx="4426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Equation" r:id="rId5" imgW="2428629" imgH="314332" progId="Equation.3">
                    <p:embed/>
                  </p:oleObj>
                </mc:Choice>
                <mc:Fallback>
                  <p:oleObj name="Equation" r:id="rId5" imgW="2428629" imgH="314332" progId="Equation.3">
                    <p:embed/>
                    <p:pic>
                      <p:nvPicPr>
                        <p:cNvPr id="19252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2650"/>
                          <a:ext cx="4426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0489" name="Group 9"/>
          <p:cNvGrpSpPr>
            <a:grpSpLocks/>
          </p:cNvGrpSpPr>
          <p:nvPr/>
        </p:nvGrpSpPr>
        <p:grpSpPr bwMode="auto">
          <a:xfrm>
            <a:off x="2119313" y="4921251"/>
            <a:ext cx="7764462" cy="923925"/>
            <a:chOff x="204" y="213"/>
            <a:chExt cx="4891" cy="582"/>
          </a:xfrm>
        </p:grpSpPr>
        <p:sp>
          <p:nvSpPr>
            <p:cNvPr id="192519" name="Text Box 10"/>
            <p:cNvSpPr txBox="1">
              <a:spLocks noChangeArrowheads="1"/>
            </p:cNvSpPr>
            <p:nvPr/>
          </p:nvSpPr>
          <p:spPr bwMode="auto">
            <a:xfrm>
              <a:off x="204" y="307"/>
              <a:ext cx="291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由分布函数的定义知：</a:t>
              </a:r>
            </a:p>
          </p:txBody>
        </p:sp>
        <p:graphicFrame>
          <p:nvGraphicFramePr>
            <p:cNvPr id="192520" name="Object 11"/>
            <p:cNvGraphicFramePr>
              <a:graphicFrameLocks noChangeAspect="1"/>
            </p:cNvGraphicFramePr>
            <p:nvPr/>
          </p:nvGraphicFramePr>
          <p:xfrm>
            <a:off x="2801" y="213"/>
            <a:ext cx="229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Equation" r:id="rId7" imgW="1247892" imgH="314332" progId="Equation.3">
                    <p:embed/>
                  </p:oleObj>
                </mc:Choice>
                <mc:Fallback>
                  <p:oleObj name="Equation" r:id="rId7" imgW="1247892" imgH="314332" progId="Equation.3">
                    <p:embed/>
                    <p:pic>
                      <p:nvPicPr>
                        <p:cNvPr id="19252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" y="213"/>
                          <a:ext cx="2294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66858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513</Words>
  <Application>Microsoft Office PowerPoint</Application>
  <PresentationFormat>宽屏</PresentationFormat>
  <Paragraphs>88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等线</vt:lpstr>
      <vt:lpstr>等线 Light</vt:lpstr>
      <vt:lpstr>宋体</vt:lpstr>
      <vt:lpstr>Arial</vt:lpstr>
      <vt:lpstr>Arial Black</vt:lpstr>
      <vt:lpstr>Times New Roman</vt:lpstr>
      <vt:lpstr>Wingdings</vt:lpstr>
      <vt:lpstr>Office 主题​​</vt:lpstr>
      <vt:lpstr>Pixel</vt:lpstr>
      <vt:lpstr>Equation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4</cp:revision>
  <dcterms:created xsi:type="dcterms:W3CDTF">2020-03-30T10:29:31Z</dcterms:created>
  <dcterms:modified xsi:type="dcterms:W3CDTF">2020-03-30T12:59:01Z</dcterms:modified>
</cp:coreProperties>
</file>