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sldIdLst>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80" r:id="rId25"/>
    <p:sldId id="281" r:id="rId26"/>
    <p:sldId id="282" r:id="rId27"/>
    <p:sldId id="283" r:id="rId28"/>
    <p:sldId id="284" r:id="rId29"/>
    <p:sldId id="285" r:id="rId30"/>
    <p:sldId id="286" r:id="rId31"/>
    <p:sldId id="27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36193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36194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fontAlgn="base">
              <a:spcBef>
                <a:spcPct val="0"/>
              </a:spcBef>
              <a:spcAft>
                <a:spcPct val="0"/>
              </a:spcAft>
              <a:defRPr/>
            </a:pPr>
            <a:fld id="{B6A1E176-41AD-4E63-9FE9-A1840E1A2E0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2435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83DCAFDE-2771-4A67-A60C-7CBB7E5BD6E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75590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1E48CF5E-9686-4FC3-A50D-4F8B472A6DC1}"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67121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EC07171-1C03-4EB3-9E81-8524BEE7E52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393460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8492DCF-A7D7-49F2-A8AD-06D5D2B60444}"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08403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quarter" idx="1"/>
          </p:nvPr>
        </p:nvSpPr>
        <p:spPr>
          <a:xfrm>
            <a:off x="609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2E35BD79-EFA6-41DA-A997-F43DF4297D1E}"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945477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BE42936-5975-45B6-87A4-F00CFD0E24D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25416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A206FEE0-CBC2-4C9A-BD6D-13CBA83EF31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22369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36193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36194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fontAlgn="base">
              <a:spcBef>
                <a:spcPct val="0"/>
              </a:spcBef>
              <a:spcAft>
                <a:spcPct val="0"/>
              </a:spcAft>
              <a:defRPr/>
            </a:pPr>
            <a:fld id="{B6A1E176-41AD-4E63-9FE9-A1840E1A2E0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18163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0452C87-7DD6-4140-886A-2C04C06F5692}"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45849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F27EEB7-0F18-4CE2-99F3-48862F7BDF60}"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17203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0452C87-7DD6-4140-886A-2C04C06F5692}"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29686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80FE3D9-5AB1-47C7-80DF-E44B69317F89}"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310317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235FA27-9ABB-4E9D-9117-84E06D07ECA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889180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CB582CD-9F5B-474D-8D00-B85A0D54551A}"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643104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079376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B120CB27-F4D8-449F-BAE5-4414B8116A6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423982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2405422-9A01-4090-9A8E-038B52CCAE1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661271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83DCAFDE-2771-4A67-A60C-7CBB7E5BD6E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114324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1E48CF5E-9686-4FC3-A50D-4F8B472A6DC1}"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7642247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EC07171-1C03-4EB3-9E81-8524BEE7E52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764251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8492DCF-A7D7-49F2-A8AD-06D5D2B60444}"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95899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F27EEB7-0F18-4CE2-99F3-48862F7BDF60}"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187988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quarter" idx="1"/>
          </p:nvPr>
        </p:nvSpPr>
        <p:spPr>
          <a:xfrm>
            <a:off x="609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2E35BD79-EFA6-41DA-A997-F43DF4297D1E}"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8605768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BE42936-5975-45B6-87A4-F00CFD0E24D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034954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A206FEE0-CBC2-4C9A-BD6D-13CBA83EF31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956760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36193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36194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fontAlgn="base">
              <a:spcBef>
                <a:spcPct val="0"/>
              </a:spcBef>
              <a:spcAft>
                <a:spcPct val="0"/>
              </a:spcAft>
              <a:defRPr/>
            </a:pPr>
            <a:fld id="{B6A1E176-41AD-4E63-9FE9-A1840E1A2E0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099820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0452C87-7DD6-4140-886A-2C04C06F5692}"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7642339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F27EEB7-0F18-4CE2-99F3-48862F7BDF60}"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216471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80FE3D9-5AB1-47C7-80DF-E44B69317F89}"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6014516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235FA27-9ABB-4E9D-9117-84E06D07ECA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415587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CB582CD-9F5B-474D-8D00-B85A0D54551A}"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342036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1799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80FE3D9-5AB1-47C7-80DF-E44B69317F89}"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0136446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B120CB27-F4D8-449F-BAE5-4414B8116A6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562282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2405422-9A01-4090-9A8E-038B52CCAE1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8291297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83DCAFDE-2771-4A67-A60C-7CBB7E5BD6E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725480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1E48CF5E-9686-4FC3-A50D-4F8B472A6DC1}"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3202860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EC07171-1C03-4EB3-9E81-8524BEE7E52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3534030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8492DCF-A7D7-49F2-A8AD-06D5D2B60444}"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83708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quarter" idx="1"/>
          </p:nvPr>
        </p:nvSpPr>
        <p:spPr>
          <a:xfrm>
            <a:off x="609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2E35BD79-EFA6-41DA-A997-F43DF4297D1E}"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8574587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BE42936-5975-45B6-87A4-F00CFD0E24D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7281667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A206FEE0-CBC2-4C9A-BD6D-13CBA83EF31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84100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235FA27-9ABB-4E9D-9117-84E06D07ECA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1100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CB582CD-9F5B-474D-8D00-B85A0D54551A}"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23942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85805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B120CB27-F4D8-449F-BAE5-4414B8116A6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5943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2405422-9A01-4090-9A8E-038B52CCAE1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97897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0898" name="Rectangle 2"/>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
        <p:nvSpPr>
          <p:cNvPr id="1360899" name="Rectangle 3"/>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fontAlgn="base">
              <a:spcBef>
                <a:spcPct val="0"/>
              </a:spcBef>
              <a:spcAft>
                <a:spcPct val="0"/>
              </a:spcAft>
              <a:defRPr/>
            </a:pPr>
            <a:fld id="{73299774-3827-4747-A3F8-4E7A2AC7A35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0912" name="Rectangle 1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11386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0898" name="Rectangle 2"/>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
        <p:nvSpPr>
          <p:cNvPr id="1360899" name="Rectangle 3"/>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fontAlgn="base">
              <a:spcBef>
                <a:spcPct val="0"/>
              </a:spcBef>
              <a:spcAft>
                <a:spcPct val="0"/>
              </a:spcAft>
              <a:defRPr/>
            </a:pPr>
            <a:fld id="{73299774-3827-4747-A3F8-4E7A2AC7A35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0912" name="Rectangle 1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0214019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0898" name="Rectangle 2"/>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
        <p:nvSpPr>
          <p:cNvPr id="1360899" name="Rectangle 3"/>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fontAlgn="base">
              <a:spcBef>
                <a:spcPct val="0"/>
              </a:spcBef>
              <a:spcAft>
                <a:spcPct val="0"/>
              </a:spcAft>
              <a:defRPr/>
            </a:pPr>
            <a:fld id="{73299774-3827-4747-A3F8-4E7A2AC7A35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0912" name="Rectangle 1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9524689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oleObject" Target="../embeddings/oleObject25.bin"/><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3.xml"/><Relationship Id="rId1" Type="http://schemas.openxmlformats.org/officeDocument/2006/relationships/vmlDrawing" Target="../drawings/vmlDrawing15.vml"/><Relationship Id="rId6" Type="http://schemas.openxmlformats.org/officeDocument/2006/relationships/image" Target="../media/image34.emf"/><Relationship Id="rId5" Type="http://schemas.openxmlformats.org/officeDocument/2006/relationships/oleObject" Target="../embeddings/oleObject34.bin"/><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3.xml"/><Relationship Id="rId1" Type="http://schemas.openxmlformats.org/officeDocument/2006/relationships/vmlDrawing" Target="../drawings/vmlDrawing16.vml"/><Relationship Id="rId6" Type="http://schemas.openxmlformats.org/officeDocument/2006/relationships/image" Target="../media/image36.emf"/><Relationship Id="rId5" Type="http://schemas.openxmlformats.org/officeDocument/2006/relationships/oleObject" Target="../embeddings/oleObject36.bin"/><Relationship Id="rId4" Type="http://schemas.openxmlformats.org/officeDocument/2006/relationships/image" Target="../media/image3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38.e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3.xml"/><Relationship Id="rId1" Type="http://schemas.openxmlformats.org/officeDocument/2006/relationships/vmlDrawing" Target="../drawings/vmlDrawing18.vml"/><Relationship Id="rId6" Type="http://schemas.openxmlformats.org/officeDocument/2006/relationships/image" Target="../media/image40.emf"/><Relationship Id="rId5" Type="http://schemas.openxmlformats.org/officeDocument/2006/relationships/oleObject" Target="../embeddings/oleObject40.bin"/><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3.xml"/><Relationship Id="rId1" Type="http://schemas.openxmlformats.org/officeDocument/2006/relationships/vmlDrawing" Target="../drawings/vmlDrawing19.vml"/><Relationship Id="rId6" Type="http://schemas.openxmlformats.org/officeDocument/2006/relationships/image" Target="../media/image42.emf"/><Relationship Id="rId5" Type="http://schemas.openxmlformats.org/officeDocument/2006/relationships/oleObject" Target="../embeddings/oleObject42.bin"/><Relationship Id="rId4" Type="http://schemas.openxmlformats.org/officeDocument/2006/relationships/image" Target="../media/image4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34.xml"/><Relationship Id="rId1" Type="http://schemas.openxmlformats.org/officeDocument/2006/relationships/vmlDrawing" Target="../drawings/vmlDrawing20.vml"/><Relationship Id="rId6" Type="http://schemas.openxmlformats.org/officeDocument/2006/relationships/image" Target="../media/image45.emf"/><Relationship Id="rId5" Type="http://schemas.openxmlformats.org/officeDocument/2006/relationships/oleObject" Target="../embeddings/oleObject45.bin"/><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34.xml"/><Relationship Id="rId4" Type="http://schemas.openxmlformats.org/officeDocument/2006/relationships/image" Target="../media/image49.emf"/></Relationships>
</file>

<file path=ppt/slides/_rels/slide25.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44.xml"/><Relationship Id="rId1" Type="http://schemas.openxmlformats.org/officeDocument/2006/relationships/vmlDrawing" Target="../drawings/vmlDrawing21.vml"/><Relationship Id="rId6" Type="http://schemas.openxmlformats.org/officeDocument/2006/relationships/image" Target="../media/image51.emf"/><Relationship Id="rId5" Type="http://schemas.openxmlformats.org/officeDocument/2006/relationships/oleObject" Target="../embeddings/oleObject48.bin"/><Relationship Id="rId4" Type="http://schemas.openxmlformats.org/officeDocument/2006/relationships/image" Target="../media/image5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9.xml"/><Relationship Id="rId1" Type="http://schemas.openxmlformats.org/officeDocument/2006/relationships/vmlDrawing" Target="../drawings/vmlDrawing22.vml"/><Relationship Id="rId6" Type="http://schemas.openxmlformats.org/officeDocument/2006/relationships/image" Target="../media/image54.emf"/><Relationship Id="rId5" Type="http://schemas.openxmlformats.org/officeDocument/2006/relationships/oleObject" Target="../embeddings/oleObject51.bin"/><Relationship Id="rId4" Type="http://schemas.openxmlformats.org/officeDocument/2006/relationships/image" Target="../media/image53.emf"/></Relationships>
</file>

<file path=ppt/slides/_rels/slide27.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slideLayout" Target="../slideLayouts/slideLayout39.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2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5.wmf"/><Relationship Id="rId2" Type="http://schemas.openxmlformats.org/officeDocument/2006/relationships/slideLayout" Target="../slideLayouts/slideLayout47.xml"/><Relationship Id="rId1" Type="http://schemas.openxmlformats.org/officeDocument/2006/relationships/vmlDrawing" Target="../drawings/vmlDrawing23.vml"/><Relationship Id="rId6" Type="http://schemas.openxmlformats.org/officeDocument/2006/relationships/image" Target="../media/image62.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5.bin"/><Relationship Id="rId14" Type="http://schemas.openxmlformats.org/officeDocument/2006/relationships/image" Target="../media/image6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1</a:t>
            </a:fld>
            <a:endParaRPr lang="en-US" altLang="zh-CN">
              <a:solidFill>
                <a:srgbClr val="000000"/>
              </a:solidFill>
            </a:endParaRPr>
          </a:p>
        </p:txBody>
      </p:sp>
    </p:spTree>
    <p:extLst>
      <p:ext uri="{BB962C8B-B14F-4D97-AF65-F5344CB8AC3E}">
        <p14:creationId xmlns:p14="http://schemas.microsoft.com/office/powerpoint/2010/main" val="365154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C54F9F9-20A8-4DB0-8042-4B185250D291}" type="slidenum">
              <a:rPr lang="zh-CN" altLang="en-US" sz="1200">
                <a:solidFill>
                  <a:srgbClr val="000000"/>
                </a:solidFill>
                <a:latin typeface="Arial Black" panose="020B0A04020102020204" pitchFamily="34" charset="0"/>
              </a:rPr>
              <a:pPr fontAlgn="base">
                <a:spcBef>
                  <a:spcPct val="0"/>
                </a:spcBef>
                <a:spcAft>
                  <a:spcPct val="0"/>
                </a:spcAft>
                <a:buClrTx/>
                <a:buSzTx/>
                <a:buNone/>
              </a:pPr>
              <a:t>10</a:t>
            </a:fld>
            <a:endParaRPr lang="en-US" altLang="zh-CN" sz="1200">
              <a:solidFill>
                <a:srgbClr val="000000"/>
              </a:solidFill>
              <a:latin typeface="Arial Black" panose="020B0A04020102020204" pitchFamily="34" charset="0"/>
            </a:endParaRPr>
          </a:p>
        </p:txBody>
      </p:sp>
      <p:sp>
        <p:nvSpPr>
          <p:cNvPr id="215043" name="Text Box 2"/>
          <p:cNvSpPr txBox="1">
            <a:spLocks noChangeArrowheads="1"/>
          </p:cNvSpPr>
          <p:nvPr/>
        </p:nvSpPr>
        <p:spPr bwMode="auto">
          <a:xfrm>
            <a:off x="1982789" y="807370"/>
            <a:ext cx="8505855"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7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如果</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只取有限或可列无穷多组</a:t>
            </a:r>
          </a:p>
          <a:p>
            <a:pPr eaLnBrk="0" fontAlgn="base" hangingPunct="0">
              <a:lnSpc>
                <a:spcPct val="170000"/>
              </a:lnSpc>
              <a:spcBef>
                <a:spcPct val="0"/>
              </a:spcBef>
              <a:spcAft>
                <a:spcPct val="0"/>
              </a:spcAft>
              <a:buClrTx/>
              <a:buSzTx/>
              <a:buNone/>
            </a:pPr>
            <a:r>
              <a:rPr kumimoji="1" lang="zh-CN" altLang="en-US" b="1">
                <a:solidFill>
                  <a:srgbClr val="000000"/>
                </a:solidFill>
                <a:latin typeface="Times New Roman" panose="02020603050405020304" pitchFamily="18" charset="0"/>
              </a:rPr>
              <a:t>向量值，则称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维离散型随机变量，</a:t>
            </a:r>
          </a:p>
        </p:txBody>
      </p:sp>
      <p:graphicFrame>
        <p:nvGraphicFramePr>
          <p:cNvPr id="215044" name="Object 3"/>
          <p:cNvGraphicFramePr>
            <a:graphicFrameLocks noChangeAspect="1"/>
          </p:cNvGraphicFramePr>
          <p:nvPr/>
        </p:nvGraphicFramePr>
        <p:xfrm>
          <a:off x="2284413" y="2827339"/>
          <a:ext cx="8018462" cy="693737"/>
        </p:xfrm>
        <a:graphic>
          <a:graphicData uri="http://schemas.openxmlformats.org/presentationml/2006/ole">
            <mc:AlternateContent xmlns:mc="http://schemas.openxmlformats.org/markup-compatibility/2006">
              <mc:Choice xmlns:v="urn:schemas-microsoft-com:vml" Requires="v">
                <p:oleObj spid="_x0000_s9219" name="Equation" r:id="rId3" imgW="3076631" imgH="238008" progId="Equation.DSMT4">
                  <p:embed/>
                </p:oleObj>
              </mc:Choice>
              <mc:Fallback>
                <p:oleObj name="Equation" r:id="rId3" imgW="3076631" imgH="238008" progId="Equation.DSMT4">
                  <p:embed/>
                  <p:pic>
                    <p:nvPicPr>
                      <p:cNvPr id="21504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2827339"/>
                        <a:ext cx="8018462"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5" name="Text Box 4"/>
          <p:cNvSpPr txBox="1">
            <a:spLocks noChangeArrowheads="1"/>
          </p:cNvSpPr>
          <p:nvPr/>
        </p:nvSpPr>
        <p:spPr bwMode="auto">
          <a:xfrm>
            <a:off x="2108200" y="3879850"/>
            <a:ext cx="589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称为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zh-CN" altLang="en-US" b="1">
                <a:solidFill>
                  <a:srgbClr val="FF3300"/>
                </a:solidFill>
                <a:latin typeface="Times New Roman" panose="02020603050405020304" pitchFamily="18" charset="0"/>
              </a:rPr>
              <a:t>联合分布律</a:t>
            </a:r>
            <a:r>
              <a:rPr kumimoji="1" lang="zh-CN" altLang="en-US" b="1">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2324319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63E407BA-7804-4ED5-9564-741979C26056}" type="slidenum">
              <a:rPr lang="zh-CN" altLang="en-US" sz="1200">
                <a:solidFill>
                  <a:srgbClr val="000000"/>
                </a:solidFill>
                <a:latin typeface="Arial Black" panose="020B0A04020102020204" pitchFamily="34" charset="0"/>
              </a:rPr>
              <a:pPr fontAlgn="base">
                <a:spcBef>
                  <a:spcPct val="0"/>
                </a:spcBef>
                <a:spcAft>
                  <a:spcPct val="0"/>
                </a:spcAft>
                <a:buClrTx/>
                <a:buSzTx/>
                <a:buNone/>
              </a:pPr>
              <a:t>11</a:t>
            </a:fld>
            <a:endParaRPr lang="en-US" altLang="zh-CN" sz="1200">
              <a:solidFill>
                <a:srgbClr val="000000"/>
              </a:solidFill>
              <a:latin typeface="Arial Black" panose="020B0A04020102020204" pitchFamily="34" charset="0"/>
            </a:endParaRPr>
          </a:p>
        </p:txBody>
      </p:sp>
      <p:grpSp>
        <p:nvGrpSpPr>
          <p:cNvPr id="216067" name="Group 2"/>
          <p:cNvGrpSpPr>
            <a:grpSpLocks/>
          </p:cNvGrpSpPr>
          <p:nvPr/>
        </p:nvGrpSpPr>
        <p:grpSpPr bwMode="auto">
          <a:xfrm>
            <a:off x="1936751" y="414338"/>
            <a:ext cx="8143875" cy="3908424"/>
            <a:chOff x="268" y="210"/>
            <a:chExt cx="5130" cy="2462"/>
          </a:xfrm>
        </p:grpSpPr>
        <p:sp>
          <p:nvSpPr>
            <p:cNvPr id="216069" name="Text Box 3"/>
            <p:cNvSpPr txBox="1">
              <a:spLocks noChangeArrowheads="1"/>
            </p:cNvSpPr>
            <p:nvPr/>
          </p:nvSpPr>
          <p:spPr bwMode="auto">
            <a:xfrm>
              <a:off x="268" y="210"/>
              <a:ext cx="513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3</a:t>
              </a:r>
              <a:r>
                <a:rPr kumimoji="1" lang="en-US" altLang="zh-CN">
                  <a:solidFill>
                    <a:srgbClr val="00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如果存在非负可积函数 </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 </a:t>
              </a:r>
              <a:r>
                <a:rPr kumimoji="1" lang="zh-CN" altLang="en-US" b="1">
                  <a:solidFill>
                    <a:srgbClr val="000000"/>
                  </a:solidFill>
                  <a:latin typeface="Times New Roman" panose="02020603050405020304" pitchFamily="18" charset="0"/>
                </a:rPr>
                <a:t>使 得 </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 分 布 函 数</a:t>
              </a:r>
            </a:p>
          </p:txBody>
        </p:sp>
        <p:graphicFrame>
          <p:nvGraphicFramePr>
            <p:cNvPr id="216070" name="Object 4"/>
            <p:cNvGraphicFramePr>
              <a:graphicFrameLocks noChangeAspect="1"/>
            </p:cNvGraphicFramePr>
            <p:nvPr/>
          </p:nvGraphicFramePr>
          <p:xfrm>
            <a:off x="594" y="949"/>
            <a:ext cx="4464" cy="526"/>
          </p:xfrm>
          <a:graphic>
            <a:graphicData uri="http://schemas.openxmlformats.org/presentationml/2006/ole">
              <mc:AlternateContent xmlns:mc="http://schemas.openxmlformats.org/markup-compatibility/2006">
                <mc:Choice xmlns:v="urn:schemas-microsoft-com:vml" Requires="v">
                  <p:oleObj spid="_x0000_s10244" name="Equation" r:id="rId3" imgW="2790969" imgH="314332" progId="Equation.3">
                    <p:embed/>
                  </p:oleObj>
                </mc:Choice>
                <mc:Fallback>
                  <p:oleObj name="Equation" r:id="rId3" imgW="2790969" imgH="314332" progId="Equation.3">
                    <p:embed/>
                    <p:pic>
                      <p:nvPicPr>
                        <p:cNvPr id="2160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 y="949"/>
                          <a:ext cx="4464"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1" name="Text Box 5"/>
            <p:cNvSpPr txBox="1">
              <a:spLocks noChangeArrowheads="1"/>
            </p:cNvSpPr>
            <p:nvPr/>
          </p:nvSpPr>
          <p:spPr bwMode="auto">
            <a:xfrm>
              <a:off x="278" y="1404"/>
              <a:ext cx="4874"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对一切实数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zh-CN" b="1">
                  <a:solidFill>
                    <a:srgbClr val="000000"/>
                  </a:solidFill>
                  <a:latin typeface="Times New Roman" panose="02020603050405020304" pitchFamily="18" charset="0"/>
                </a:rPr>
                <a:t>成立,则称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a:t>
              </a:r>
            </a:p>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连续型变量。称</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zh-CN" altLang="en-US" b="1">
                  <a:solidFill>
                    <a:srgbClr val="FF3300"/>
                  </a:solidFill>
                  <a:latin typeface="Times New Roman" panose="02020603050405020304" pitchFamily="18" charset="0"/>
                </a:rPr>
                <a:t>联合</a:t>
              </a:r>
            </a:p>
            <a:p>
              <a:pPr eaLnBrk="0" fontAlgn="base" hangingPunct="0">
                <a:lnSpc>
                  <a:spcPct val="130000"/>
                </a:lnSpc>
                <a:spcBef>
                  <a:spcPct val="0"/>
                </a:spcBef>
                <a:spcAft>
                  <a:spcPct val="0"/>
                </a:spcAft>
                <a:buClrTx/>
                <a:buSzTx/>
                <a:buNone/>
              </a:pPr>
              <a:r>
                <a:rPr kumimoji="1" lang="zh-CN" altLang="en-US" b="1">
                  <a:solidFill>
                    <a:srgbClr val="FF3300"/>
                  </a:solidFill>
                  <a:latin typeface="Times New Roman" panose="02020603050405020304" pitchFamily="18" charset="0"/>
                </a:rPr>
                <a:t>概率密度。</a:t>
              </a:r>
            </a:p>
          </p:txBody>
        </p:sp>
      </p:grpSp>
      <p:graphicFrame>
        <p:nvGraphicFramePr>
          <p:cNvPr id="1331206" name="Object 6"/>
          <p:cNvGraphicFramePr>
            <a:graphicFrameLocks noChangeAspect="1"/>
          </p:cNvGraphicFramePr>
          <p:nvPr/>
        </p:nvGraphicFramePr>
        <p:xfrm>
          <a:off x="1871664" y="4483101"/>
          <a:ext cx="6605587" cy="1522413"/>
        </p:xfrm>
        <a:graphic>
          <a:graphicData uri="http://schemas.openxmlformats.org/presentationml/2006/ole">
            <mc:AlternateContent xmlns:mc="http://schemas.openxmlformats.org/markup-compatibility/2006">
              <mc:Choice xmlns:v="urn:schemas-microsoft-com:vml" Requires="v">
                <p:oleObj spid="_x0000_s10245" name="Equation" r:id="rId5" imgW="2304842" imgH="542799" progId="Equation.3">
                  <p:embed/>
                </p:oleObj>
              </mc:Choice>
              <mc:Fallback>
                <p:oleObj name="Equation" r:id="rId5" imgW="2304842" imgH="542799" progId="Equation.3">
                  <p:embed/>
                  <p:pic>
                    <p:nvPicPr>
                      <p:cNvPr id="13312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4" y="4483101"/>
                        <a:ext cx="6605587" cy="152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8258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3"/>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2938436-1DD2-4D64-800C-EB5CBA1636E8}" type="slidenum">
              <a:rPr lang="zh-CN" altLang="en-US" sz="1200">
                <a:solidFill>
                  <a:srgbClr val="000000"/>
                </a:solidFill>
                <a:latin typeface="Arial Black" panose="020B0A04020102020204" pitchFamily="34" charset="0"/>
              </a:rPr>
              <a:pPr fontAlgn="base">
                <a:spcBef>
                  <a:spcPct val="0"/>
                </a:spcBef>
                <a:spcAft>
                  <a:spcPct val="0"/>
                </a:spcAft>
                <a:buClrTx/>
                <a:buSzTx/>
                <a:buNone/>
              </a:pPr>
              <a:t>12</a:t>
            </a:fld>
            <a:endParaRPr lang="en-US" altLang="zh-CN" sz="1200">
              <a:solidFill>
                <a:srgbClr val="000000"/>
              </a:solidFill>
              <a:latin typeface="Arial Black" panose="020B0A04020102020204" pitchFamily="34" charset="0"/>
            </a:endParaRPr>
          </a:p>
        </p:txBody>
      </p:sp>
      <p:sp>
        <p:nvSpPr>
          <p:cNvPr id="217091" name="Text Box 2"/>
          <p:cNvSpPr txBox="1">
            <a:spLocks noChangeArrowheads="1"/>
          </p:cNvSpPr>
          <p:nvPr/>
        </p:nvSpPr>
        <p:spPr bwMode="auto">
          <a:xfrm>
            <a:off x="2112178" y="858298"/>
            <a:ext cx="7680308" cy="137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）对</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维连续型变量</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，落在</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a:t>
            </a:r>
          </a:p>
          <a:p>
            <a:pPr algn="dist" eaLnBrk="0" fontAlgn="base" hangingPunct="0">
              <a:lnSpc>
                <a:spcPct val="160000"/>
              </a:lnSpc>
              <a:spcBef>
                <a:spcPct val="0"/>
              </a:spcBef>
              <a:spcAft>
                <a:spcPct val="0"/>
              </a:spcAft>
              <a:buClrTx/>
              <a:buSzTx/>
              <a:buNone/>
            </a:pPr>
            <a:r>
              <a:rPr kumimoji="1" lang="zh-CN" altLang="en-US" b="1">
                <a:solidFill>
                  <a:srgbClr val="000000"/>
                </a:solidFill>
                <a:latin typeface="Times New Roman" panose="02020603050405020304" pitchFamily="18" charset="0"/>
              </a:rPr>
              <a:t>空间某区域</a:t>
            </a:r>
            <a:r>
              <a:rPr kumimoji="1" lang="en-US" altLang="zh-CN" i="1">
                <a:solidFill>
                  <a:srgbClr val="000000"/>
                </a:solidFill>
                <a:latin typeface="Times New Roman" panose="02020603050405020304" pitchFamily="18" charset="0"/>
              </a:rPr>
              <a:t>G</a:t>
            </a:r>
            <a:r>
              <a:rPr kumimoji="1" lang="zh-CN" altLang="en-US" b="1">
                <a:solidFill>
                  <a:srgbClr val="000000"/>
                </a:solidFill>
                <a:latin typeface="Times New Roman" panose="02020603050405020304" pitchFamily="18" charset="0"/>
              </a:rPr>
              <a:t>内的概率为</a:t>
            </a:r>
          </a:p>
        </p:txBody>
      </p:sp>
      <p:graphicFrame>
        <p:nvGraphicFramePr>
          <p:cNvPr id="217092" name="Object 3"/>
          <p:cNvGraphicFramePr>
            <a:graphicFrameLocks noGrp="1" noChangeAspect="1"/>
          </p:cNvGraphicFramePr>
          <p:nvPr>
            <p:ph/>
          </p:nvPr>
        </p:nvGraphicFramePr>
        <p:xfrm>
          <a:off x="2341563" y="2560638"/>
          <a:ext cx="7854950" cy="787400"/>
        </p:xfrm>
        <a:graphic>
          <a:graphicData uri="http://schemas.openxmlformats.org/presentationml/2006/ole">
            <mc:AlternateContent xmlns:mc="http://schemas.openxmlformats.org/markup-compatibility/2006">
              <mc:Choice xmlns:v="urn:schemas-microsoft-com:vml" Requires="v">
                <p:oleObj spid="_x0000_s11267" name="Equation" r:id="rId3" imgW="3019498" imgH="285710" progId="Equation.3">
                  <p:embed/>
                </p:oleObj>
              </mc:Choice>
              <mc:Fallback>
                <p:oleObj name="Equation" r:id="rId3" imgW="3019498" imgH="285710" progId="Equation.3">
                  <p:embed/>
                  <p:pic>
                    <p:nvPicPr>
                      <p:cNvPr id="217092"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2560638"/>
                        <a:ext cx="785495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1653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275551DA-2BD8-4A9F-91F3-1154FE288968}" type="slidenum">
              <a:rPr lang="zh-CN" altLang="en-US" sz="1200">
                <a:solidFill>
                  <a:srgbClr val="000000"/>
                </a:solidFill>
                <a:latin typeface="Arial Black" panose="020B0A04020102020204" pitchFamily="34" charset="0"/>
              </a:rPr>
              <a:pPr fontAlgn="base">
                <a:spcBef>
                  <a:spcPct val="0"/>
                </a:spcBef>
                <a:spcAft>
                  <a:spcPct val="0"/>
                </a:spcAft>
                <a:buClrTx/>
                <a:buSzTx/>
                <a:buNone/>
              </a:pPr>
              <a:t>13</a:t>
            </a:fld>
            <a:endParaRPr lang="en-US" altLang="zh-CN" sz="1200">
              <a:solidFill>
                <a:srgbClr val="000000"/>
              </a:solidFill>
              <a:latin typeface="Arial Black" panose="020B0A04020102020204" pitchFamily="34" charset="0"/>
            </a:endParaRPr>
          </a:p>
        </p:txBody>
      </p:sp>
      <p:sp>
        <p:nvSpPr>
          <p:cNvPr id="218115" name="Text Box 2"/>
          <p:cNvSpPr txBox="1">
            <a:spLocks noChangeArrowheads="1"/>
          </p:cNvSpPr>
          <p:nvPr/>
        </p:nvSpPr>
        <p:spPr bwMode="auto">
          <a:xfrm>
            <a:off x="1743075" y="387350"/>
            <a:ext cx="6173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3.5.2 </a:t>
            </a:r>
            <a:r>
              <a:rPr kumimoji="1" lang="en-US" altLang="zh-CN" b="1">
                <a:solidFill>
                  <a:srgbClr val="FF3300"/>
                </a:solidFill>
                <a:latin typeface="Times New Roman" panose="02020603050405020304" pitchFamily="18" charset="0"/>
              </a:rPr>
              <a:t> </a:t>
            </a:r>
            <a:r>
              <a:rPr kumimoji="1" lang="en-US" altLang="zh-CN" i="1">
                <a:solidFill>
                  <a:srgbClr val="FF3300"/>
                </a:solidFill>
                <a:latin typeface="Times New Roman" panose="02020603050405020304" pitchFamily="18" charset="0"/>
              </a:rPr>
              <a:t>k</a:t>
            </a:r>
            <a:r>
              <a:rPr kumimoji="1" lang="zh-CN" altLang="zh-CN" b="1">
                <a:solidFill>
                  <a:srgbClr val="FF3300"/>
                </a:solidFill>
                <a:latin typeface="Times New Roman" panose="02020603050405020304" pitchFamily="18" charset="0"/>
              </a:rPr>
              <a:t>维边缘分布</a:t>
            </a:r>
            <a:r>
              <a:rPr kumimoji="1" lang="zh-CN" altLang="en-US" b="1">
                <a:solidFill>
                  <a:srgbClr val="FF3300"/>
                </a:solidFill>
                <a:latin typeface="Times New Roman" panose="02020603050405020304" pitchFamily="18" charset="0"/>
              </a:rPr>
              <a:t>及条件分布</a:t>
            </a:r>
          </a:p>
        </p:txBody>
      </p:sp>
      <p:sp>
        <p:nvSpPr>
          <p:cNvPr id="218116" name="Text Box 3"/>
          <p:cNvSpPr txBox="1">
            <a:spLocks noChangeArrowheads="1"/>
          </p:cNvSpPr>
          <p:nvPr/>
        </p:nvSpPr>
        <p:spPr bwMode="auto">
          <a:xfrm>
            <a:off x="1797051" y="980502"/>
            <a:ext cx="8483413"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3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4</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中任意</a:t>
            </a:r>
            <a:r>
              <a:rPr kumimoji="1" lang="en-US" altLang="zh-CN" i="1">
                <a:solidFill>
                  <a:srgbClr val="000000"/>
                </a:solidFill>
                <a:latin typeface="Times New Roman" panose="02020603050405020304" pitchFamily="18" charset="0"/>
              </a:rPr>
              <a:t>k</a:t>
            </a:r>
            <a:r>
              <a:rPr kumimoji="1" lang="zh-CN" altLang="en-US" b="1">
                <a:solidFill>
                  <a:srgbClr val="000000"/>
                </a:solidFill>
                <a:latin typeface="Times New Roman" panose="02020603050405020304" pitchFamily="18" charset="0"/>
              </a:rPr>
              <a:t>个分量所构成的</a:t>
            </a:r>
            <a:r>
              <a:rPr kumimoji="1" lang="en-US" altLang="zh-CN" i="1">
                <a:solidFill>
                  <a:srgbClr val="000000"/>
                </a:solidFill>
                <a:latin typeface="Times New Roman" panose="02020603050405020304" pitchFamily="18" charset="0"/>
              </a:rPr>
              <a:t>k</a:t>
            </a:r>
          </a:p>
          <a:p>
            <a:pPr eaLnBrk="0" fontAlgn="base" hangingPunct="0">
              <a:lnSpc>
                <a:spcPct val="150000"/>
              </a:lnSpc>
              <a:spcBef>
                <a:spcPct val="0"/>
              </a:spcBef>
              <a:spcAft>
                <a:spcPct val="0"/>
              </a:spcAft>
              <a:buClrTx/>
              <a:buSzTx/>
              <a:buNone/>
            </a:pPr>
            <a:r>
              <a:rPr kumimoji="1" lang="zh-CN" altLang="en-US" b="1">
                <a:solidFill>
                  <a:srgbClr val="000000"/>
                </a:solidFill>
                <a:latin typeface="Times New Roman" panose="02020603050405020304" pitchFamily="18" charset="0"/>
              </a:rPr>
              <a:t>维随机变量的分布为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en-US" altLang="zh-CN" i="1">
                <a:solidFill>
                  <a:srgbClr val="FF3300"/>
                </a:solidFill>
                <a:latin typeface="Times New Roman" panose="02020603050405020304" pitchFamily="18" charset="0"/>
              </a:rPr>
              <a:t>k</a:t>
            </a:r>
            <a:r>
              <a:rPr kumimoji="1" lang="zh-CN" altLang="en-US" b="1">
                <a:solidFill>
                  <a:srgbClr val="FF3300"/>
                </a:solidFill>
                <a:latin typeface="Times New Roman" panose="02020603050405020304" pitchFamily="18" charset="0"/>
              </a:rPr>
              <a:t>维边缘分布</a:t>
            </a:r>
            <a:r>
              <a:rPr kumimoji="1" lang="zh-CN" altLang="en-US" b="1">
                <a:solidFill>
                  <a:srgbClr val="000000"/>
                </a:solidFill>
                <a:latin typeface="Times New Roman" panose="02020603050405020304" pitchFamily="18" charset="0"/>
              </a:rPr>
              <a:t>。</a:t>
            </a:r>
          </a:p>
        </p:txBody>
      </p:sp>
      <p:grpSp>
        <p:nvGrpSpPr>
          <p:cNvPr id="1333252" name="Group 4"/>
          <p:cNvGrpSpPr>
            <a:grpSpLocks/>
          </p:cNvGrpSpPr>
          <p:nvPr/>
        </p:nvGrpSpPr>
        <p:grpSpPr bwMode="auto">
          <a:xfrm>
            <a:off x="1884364" y="2549525"/>
            <a:ext cx="8491537" cy="3228976"/>
            <a:chOff x="215" y="1606"/>
            <a:chExt cx="5349" cy="2034"/>
          </a:xfrm>
        </p:grpSpPr>
        <p:sp>
          <p:nvSpPr>
            <p:cNvPr id="218118" name="Text Box 5"/>
            <p:cNvSpPr txBox="1">
              <a:spLocks noChangeArrowheads="1"/>
            </p:cNvSpPr>
            <p:nvPr/>
          </p:nvSpPr>
          <p:spPr bwMode="auto">
            <a:xfrm>
              <a:off x="215" y="1606"/>
              <a:ext cx="41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例如，称 </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3</a:t>
              </a:r>
              <a:r>
                <a:rPr kumimoji="1" lang="en-US" altLang="zh-CN">
                  <a:solidFill>
                    <a:srgbClr val="000000"/>
                  </a:solidFill>
                  <a:latin typeface="Times New Roman" panose="02020603050405020304" pitchFamily="18" charset="0"/>
                </a:rPr>
                <a:t>)</a:t>
              </a:r>
              <a:r>
                <a:rPr kumimoji="1" lang="zh-CN" altLang="zh-CN" b="1">
                  <a:solidFill>
                    <a:srgbClr val="000000"/>
                  </a:solidFill>
                  <a:latin typeface="Times New Roman" panose="02020603050405020304" pitchFamily="18" charset="0"/>
                </a:rPr>
                <a:t>的分布函数</a:t>
              </a:r>
              <a:endParaRPr kumimoji="1" lang="zh-CN" altLang="en-US" b="1">
                <a:solidFill>
                  <a:srgbClr val="000000"/>
                </a:solidFill>
                <a:latin typeface="Times New Roman" panose="02020603050405020304" pitchFamily="18" charset="0"/>
              </a:endParaRPr>
            </a:p>
          </p:txBody>
        </p:sp>
        <p:graphicFrame>
          <p:nvGraphicFramePr>
            <p:cNvPr id="218119" name="Object 6"/>
            <p:cNvGraphicFramePr>
              <a:graphicFrameLocks noChangeAspect="1"/>
            </p:cNvGraphicFramePr>
            <p:nvPr/>
          </p:nvGraphicFramePr>
          <p:xfrm>
            <a:off x="400" y="2039"/>
            <a:ext cx="4910" cy="1139"/>
          </p:xfrm>
          <a:graphic>
            <a:graphicData uri="http://schemas.openxmlformats.org/presentationml/2006/ole">
              <mc:AlternateContent xmlns:mc="http://schemas.openxmlformats.org/markup-compatibility/2006">
                <mc:Choice xmlns:v="urn:schemas-microsoft-com:vml" Requires="v">
                  <p:oleObj spid="_x0000_s12291" name="Equation" r:id="rId3" imgW="3286116" imgH="695446" progId="Equation.3">
                    <p:embed/>
                  </p:oleObj>
                </mc:Choice>
                <mc:Fallback>
                  <p:oleObj name="Equation" r:id="rId3" imgW="3286116" imgH="695446" progId="Equation.3">
                    <p:embed/>
                    <p:pic>
                      <p:nvPicPr>
                        <p:cNvPr id="21811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 y="2039"/>
                          <a:ext cx="4910" cy="1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20" name="Text Box 7"/>
            <p:cNvSpPr txBox="1">
              <a:spLocks noChangeArrowheads="1"/>
            </p:cNvSpPr>
            <p:nvPr/>
          </p:nvSpPr>
          <p:spPr bwMode="auto">
            <a:xfrm>
              <a:off x="278" y="3272"/>
              <a:ext cx="52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关于</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3</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的三维边缘分布函数</a:t>
              </a:r>
              <a:r>
                <a:rPr kumimoji="1" lang="en-US" altLang="zh-CN" b="1">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1892760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78D4FAD-854F-484A-BE5B-B3AD51A6798E}" type="slidenum">
              <a:rPr lang="zh-CN" altLang="en-US" sz="1200">
                <a:solidFill>
                  <a:srgbClr val="000000"/>
                </a:solidFill>
                <a:latin typeface="Arial Black" panose="020B0A04020102020204" pitchFamily="34" charset="0"/>
              </a:rPr>
              <a:pPr fontAlgn="base">
                <a:spcBef>
                  <a:spcPct val="0"/>
                </a:spcBef>
                <a:spcAft>
                  <a:spcPct val="0"/>
                </a:spcAft>
                <a:buClrTx/>
                <a:buSzTx/>
                <a:buNone/>
              </a:pPr>
              <a:t>14</a:t>
            </a:fld>
            <a:endParaRPr lang="en-US" altLang="zh-CN" sz="1200">
              <a:solidFill>
                <a:srgbClr val="000000"/>
              </a:solidFill>
              <a:latin typeface="Arial Black" panose="020B0A04020102020204" pitchFamily="34" charset="0"/>
            </a:endParaRPr>
          </a:p>
        </p:txBody>
      </p:sp>
      <p:sp>
        <p:nvSpPr>
          <p:cNvPr id="219139" name="Text Box 2"/>
          <p:cNvSpPr txBox="1">
            <a:spLocks noChangeArrowheads="1"/>
          </p:cNvSpPr>
          <p:nvPr/>
        </p:nvSpPr>
        <p:spPr bwMode="auto">
          <a:xfrm>
            <a:off x="2057401" y="490539"/>
            <a:ext cx="3135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3.5.3</a:t>
            </a:r>
            <a:r>
              <a:rPr kumimoji="1" lang="en-US" altLang="zh-CN" b="1">
                <a:solidFill>
                  <a:srgbClr val="FF3300"/>
                </a:solidFill>
                <a:latin typeface="Times New Roman" panose="02020603050405020304" pitchFamily="18" charset="0"/>
              </a:rPr>
              <a:t>   </a:t>
            </a:r>
            <a:r>
              <a:rPr kumimoji="1" lang="zh-CN" altLang="en-US" b="1">
                <a:solidFill>
                  <a:srgbClr val="FF3300"/>
                </a:solidFill>
                <a:latin typeface="Times New Roman" panose="02020603050405020304" pitchFamily="18" charset="0"/>
              </a:rPr>
              <a:t>独立性</a:t>
            </a:r>
          </a:p>
        </p:txBody>
      </p:sp>
      <p:grpSp>
        <p:nvGrpSpPr>
          <p:cNvPr id="1334275" name="Group 3"/>
          <p:cNvGrpSpPr>
            <a:grpSpLocks/>
          </p:cNvGrpSpPr>
          <p:nvPr/>
        </p:nvGrpSpPr>
        <p:grpSpPr bwMode="auto">
          <a:xfrm>
            <a:off x="2024063" y="1265239"/>
            <a:ext cx="8096250" cy="3606799"/>
            <a:chOff x="315" y="797"/>
            <a:chExt cx="5100" cy="2272"/>
          </a:xfrm>
        </p:grpSpPr>
        <p:sp>
          <p:nvSpPr>
            <p:cNvPr id="219141" name="Text Box 4"/>
            <p:cNvSpPr txBox="1">
              <a:spLocks noChangeArrowheads="1"/>
            </p:cNvSpPr>
            <p:nvPr/>
          </p:nvSpPr>
          <p:spPr bwMode="auto">
            <a:xfrm>
              <a:off x="323" y="797"/>
              <a:ext cx="5092" cy="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5</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设</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的分布函数为</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baseline="-25000">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p>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一维边缘分布函数为 </a:t>
              </a:r>
              <a:r>
                <a:rPr kumimoji="1" lang="en-US" altLang="zh-CN" i="1">
                  <a:solidFill>
                    <a:srgbClr val="000000"/>
                  </a:solidFill>
                  <a:latin typeface="Times New Roman" panose="02020603050405020304" pitchFamily="18" charset="0"/>
                </a:rPr>
                <a:t>F</a:t>
              </a:r>
              <a:r>
                <a:rPr kumimoji="1" lang="en-US" altLang="zh-CN" i="1" baseline="-25000">
                  <a:solidFill>
                    <a:srgbClr val="000000"/>
                  </a:solidFill>
                  <a:latin typeface="Times New Roman" panose="02020603050405020304" pitchFamily="18" charset="0"/>
                </a:rPr>
                <a:t>Xi</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i</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i=</a:t>
              </a:r>
              <a:r>
                <a:rPr kumimoji="1" lang="en-US" altLang="zh-CN">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若对所</a:t>
              </a:r>
            </a:p>
            <a:p>
              <a:pPr eaLnBrk="0" fontAlgn="base" hangingPunct="0">
                <a:lnSpc>
                  <a:spcPct val="140000"/>
                </a:lnSpc>
                <a:spcBef>
                  <a:spcPct val="0"/>
                </a:spcBef>
                <a:spcAft>
                  <a:spcPct val="0"/>
                </a:spcAft>
                <a:buClrTx/>
                <a:buSzTx/>
                <a:buNone/>
              </a:pPr>
              <a:r>
                <a:rPr kumimoji="1" lang="zh-CN" altLang="en-US" b="1">
                  <a:solidFill>
                    <a:srgbClr val="000000"/>
                  </a:solidFill>
                  <a:latin typeface="Times New Roman" panose="02020603050405020304" pitchFamily="18" charset="0"/>
                </a:rPr>
                <a:t>有实数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有 </a:t>
              </a:r>
            </a:p>
          </p:txBody>
        </p:sp>
        <p:graphicFrame>
          <p:nvGraphicFramePr>
            <p:cNvPr id="219142" name="Object 5"/>
            <p:cNvGraphicFramePr>
              <a:graphicFrameLocks noChangeAspect="1"/>
            </p:cNvGraphicFramePr>
            <p:nvPr/>
          </p:nvGraphicFramePr>
          <p:xfrm>
            <a:off x="582" y="2091"/>
            <a:ext cx="4753" cy="440"/>
          </p:xfrm>
          <a:graphic>
            <a:graphicData uri="http://schemas.openxmlformats.org/presentationml/2006/ole">
              <mc:AlternateContent xmlns:mc="http://schemas.openxmlformats.org/markup-compatibility/2006">
                <mc:Choice xmlns:v="urn:schemas-microsoft-com:vml" Requires="v">
                  <p:oleObj spid="_x0000_s13315" name="Equation" r:id="rId3" imgW="2571961" imgH="218927" progId="Equation.3">
                    <p:embed/>
                  </p:oleObj>
                </mc:Choice>
                <mc:Fallback>
                  <p:oleObj name="Equation" r:id="rId3" imgW="2571961" imgH="218927" progId="Equation.3">
                    <p:embed/>
                    <p:pic>
                      <p:nvPicPr>
                        <p:cNvPr id="2191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 y="2091"/>
                          <a:ext cx="4753"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43" name="Text Box 6"/>
            <p:cNvSpPr txBox="1">
              <a:spLocks noChangeArrowheads="1"/>
            </p:cNvSpPr>
            <p:nvPr/>
          </p:nvSpPr>
          <p:spPr bwMode="auto">
            <a:xfrm>
              <a:off x="315" y="2701"/>
              <a:ext cx="27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则称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相互独立。</a:t>
              </a:r>
            </a:p>
          </p:txBody>
        </p:sp>
      </p:grpSp>
    </p:spTree>
    <p:extLst>
      <p:ext uri="{BB962C8B-B14F-4D97-AF65-F5344CB8AC3E}">
        <p14:creationId xmlns:p14="http://schemas.microsoft.com/office/powerpoint/2010/main" val="650199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lstStyle/>
          <a:p>
            <a:pPr marL="0" indent="0">
              <a:buNone/>
              <a:defRPr/>
            </a:pPr>
            <a:endParaRPr lang="en-US" altLang="zh-CN" b="1" dirty="0"/>
          </a:p>
          <a:p>
            <a:pPr>
              <a:defRPr/>
            </a:pPr>
            <a:r>
              <a:rPr lang="zh-CN" altLang="en-US" b="1" dirty="0"/>
              <a:t>对</a:t>
            </a:r>
            <a:r>
              <a:rPr lang="en-US" altLang="zh-CN" i="1" dirty="0">
                <a:latin typeface="Times New Roman" panose="02020603050405020304" pitchFamily="18" charset="0"/>
                <a:cs typeface="Times New Roman" panose="02020603050405020304" pitchFamily="18" charset="0"/>
              </a:rPr>
              <a:t>n</a:t>
            </a:r>
            <a:r>
              <a:rPr lang="zh-CN" altLang="en-US" b="1" dirty="0"/>
              <a:t>维离散型随机向量</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 </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zh-CN" altLang="en-US" b="1" dirty="0">
                <a:latin typeface="Times New Roman" panose="02020603050405020304" pitchFamily="18" charset="0"/>
              </a:rPr>
              <a:t>相互独立的充要条件是其联合分布律等于其一维边缘分布律的乘积。</a:t>
            </a:r>
            <a:endParaRPr kumimoji="1" lang="en-US" altLang="zh-CN" b="1" dirty="0">
              <a:latin typeface="Times New Roman" panose="02020603050405020304" pitchFamily="18" charset="0"/>
            </a:endParaRPr>
          </a:p>
          <a:p>
            <a:pPr>
              <a:defRPr/>
            </a:pPr>
            <a:endParaRPr kumimoji="1" lang="en-US" altLang="zh-CN" dirty="0">
              <a:latin typeface="Times New Roman" panose="02020603050405020304" pitchFamily="18" charset="0"/>
            </a:endParaRPr>
          </a:p>
          <a:p>
            <a:pPr>
              <a:defRPr/>
            </a:pPr>
            <a:r>
              <a:rPr lang="zh-CN" altLang="en-US" b="1" dirty="0"/>
              <a:t>对</a:t>
            </a:r>
            <a:r>
              <a:rPr lang="en-US" altLang="zh-CN" i="1" dirty="0">
                <a:latin typeface="Times New Roman" panose="02020603050405020304" pitchFamily="18" charset="0"/>
                <a:cs typeface="Times New Roman" panose="02020603050405020304" pitchFamily="18" charset="0"/>
              </a:rPr>
              <a:t>n</a:t>
            </a:r>
            <a:r>
              <a:rPr lang="zh-CN" altLang="en-US" b="1" dirty="0"/>
              <a:t>维连续型随机向量</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 </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zh-CN" altLang="en-US" b="1" dirty="0">
                <a:latin typeface="Times New Roman" panose="02020603050405020304" pitchFamily="18" charset="0"/>
              </a:rPr>
              <a:t>相互独立的充要条件是其联合密度函数等于其一维边缘密度函数的乘积。</a:t>
            </a:r>
            <a:endParaRPr kumimoji="1" lang="en-US" altLang="zh-CN" b="1" dirty="0">
              <a:latin typeface="Times New Roman" panose="02020603050405020304" pitchFamily="18" charset="0"/>
            </a:endParaRPr>
          </a:p>
          <a:p>
            <a:pPr>
              <a:defRPr/>
            </a:pPr>
            <a:endParaRPr lang="zh-CN" altLang="en-US" b="1" dirty="0"/>
          </a:p>
        </p:txBody>
      </p:sp>
      <p:sp>
        <p:nvSpPr>
          <p:cNvPr id="220163" name="灯片编号占位符 1"/>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0960DB01-117B-4C86-AE6C-3214A3973834}" type="slidenum">
              <a:rPr lang="zh-CN" altLang="en-US" sz="1200">
                <a:solidFill>
                  <a:srgbClr val="000000"/>
                </a:solidFill>
                <a:latin typeface="Arial Black" panose="020B0A04020102020204" pitchFamily="34" charset="0"/>
              </a:rPr>
              <a:pPr fontAlgn="base">
                <a:spcBef>
                  <a:spcPct val="0"/>
                </a:spcBef>
                <a:spcAft>
                  <a:spcPct val="0"/>
                </a:spcAft>
                <a:buClrTx/>
                <a:buSzTx/>
                <a:buNone/>
              </a:pPr>
              <a:t>15</a:t>
            </a:fld>
            <a:endParaRPr lang="en-US" altLang="zh-CN" sz="1200">
              <a:solidFill>
                <a:srgbClr val="000000"/>
              </a:solidFill>
              <a:latin typeface="Arial Black" panose="020B0A04020102020204" pitchFamily="34" charset="0"/>
            </a:endParaRPr>
          </a:p>
        </p:txBody>
      </p:sp>
    </p:spTree>
    <p:extLst>
      <p:ext uri="{BB962C8B-B14F-4D97-AF65-F5344CB8AC3E}">
        <p14:creationId xmlns:p14="http://schemas.microsoft.com/office/powerpoint/2010/main" val="3474009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7"/>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D57E6CA0-5ED2-46F1-8BAD-FBDC368B5CC8}" type="slidenum">
              <a:rPr lang="zh-CN" altLang="en-US" sz="1200">
                <a:solidFill>
                  <a:srgbClr val="000000"/>
                </a:solidFill>
                <a:latin typeface="Arial Black" panose="020B0A04020102020204" pitchFamily="34" charset="0"/>
              </a:rPr>
              <a:pPr fontAlgn="base">
                <a:spcBef>
                  <a:spcPct val="0"/>
                </a:spcBef>
                <a:spcAft>
                  <a:spcPct val="0"/>
                </a:spcAft>
                <a:buClrTx/>
                <a:buSzTx/>
                <a:buNone/>
              </a:pPr>
              <a:t>16</a:t>
            </a:fld>
            <a:endParaRPr lang="en-US" altLang="zh-CN" sz="1200">
              <a:solidFill>
                <a:srgbClr val="000000"/>
              </a:solidFill>
              <a:latin typeface="Arial Black" panose="020B0A04020102020204" pitchFamily="34" charset="0"/>
            </a:endParaRPr>
          </a:p>
        </p:txBody>
      </p:sp>
      <p:graphicFrame>
        <p:nvGraphicFramePr>
          <p:cNvPr id="1335299" name="Object 3"/>
          <p:cNvGraphicFramePr>
            <a:graphicFrameLocks noGrp="1" noChangeAspect="1"/>
          </p:cNvGraphicFramePr>
          <p:nvPr>
            <p:ph sz="quarter" idx="2"/>
          </p:nvPr>
        </p:nvGraphicFramePr>
        <p:xfrm>
          <a:off x="2189164" y="4675189"/>
          <a:ext cx="7456487" cy="1119187"/>
        </p:xfrm>
        <a:graphic>
          <a:graphicData uri="http://schemas.openxmlformats.org/presentationml/2006/ole">
            <mc:AlternateContent xmlns:mc="http://schemas.openxmlformats.org/markup-compatibility/2006">
              <mc:Choice xmlns:v="urn:schemas-microsoft-com:vml" Requires="v">
                <p:oleObj spid="_x0000_s14342" name="Equation" r:id="rId3" imgW="3029020" imgH="438357" progId="Equation.DSMT4">
                  <p:embed/>
                </p:oleObj>
              </mc:Choice>
              <mc:Fallback>
                <p:oleObj name="Equation" r:id="rId3" imgW="3029020" imgH="438357" progId="Equation.DSMT4">
                  <p:embed/>
                  <p:pic>
                    <p:nvPicPr>
                      <p:cNvPr id="133529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4" y="4675189"/>
                        <a:ext cx="7456487"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1188" name="Group 18"/>
          <p:cNvGrpSpPr>
            <a:grpSpLocks/>
          </p:cNvGrpSpPr>
          <p:nvPr/>
        </p:nvGrpSpPr>
        <p:grpSpPr bwMode="auto">
          <a:xfrm>
            <a:off x="2044701" y="708026"/>
            <a:ext cx="7670801" cy="3705225"/>
            <a:chOff x="315" y="419"/>
            <a:chExt cx="4832" cy="2334"/>
          </a:xfrm>
        </p:grpSpPr>
        <p:graphicFrame>
          <p:nvGraphicFramePr>
            <p:cNvPr id="221189" name="Object 6"/>
            <p:cNvGraphicFramePr>
              <a:graphicFrameLocks noChangeAspect="1"/>
            </p:cNvGraphicFramePr>
            <p:nvPr/>
          </p:nvGraphicFramePr>
          <p:xfrm>
            <a:off x="460" y="812"/>
            <a:ext cx="4674" cy="1496"/>
          </p:xfrm>
          <a:graphic>
            <a:graphicData uri="http://schemas.openxmlformats.org/presentationml/2006/ole">
              <mc:AlternateContent xmlns:mc="http://schemas.openxmlformats.org/markup-compatibility/2006">
                <mc:Choice xmlns:v="urn:schemas-microsoft-com:vml" Requires="v">
                  <p:oleObj spid="_x0000_s14343" name="Equation" r:id="rId5" imgW="2857500" imgH="914400" progId="Equation.DSMT4">
                    <p:embed/>
                  </p:oleObj>
                </mc:Choice>
                <mc:Fallback>
                  <p:oleObj name="Equation" r:id="rId5" imgW="2857500" imgH="914400" progId="Equation.DSMT4">
                    <p:embed/>
                    <p:pic>
                      <p:nvPicPr>
                        <p:cNvPr id="22118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 y="812"/>
                          <a:ext cx="4674"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1190" name="Object 10"/>
            <p:cNvGraphicFramePr>
              <a:graphicFrameLocks noChangeAspect="1"/>
            </p:cNvGraphicFramePr>
            <p:nvPr/>
          </p:nvGraphicFramePr>
          <p:xfrm>
            <a:off x="1045" y="2390"/>
            <a:ext cx="1199" cy="354"/>
          </p:xfrm>
          <a:graphic>
            <a:graphicData uri="http://schemas.openxmlformats.org/presentationml/2006/ole">
              <mc:AlternateContent xmlns:mc="http://schemas.openxmlformats.org/markup-compatibility/2006">
                <mc:Choice xmlns:v="urn:schemas-microsoft-com:vml" Requires="v">
                  <p:oleObj spid="_x0000_s14344" name="Equation" r:id="rId7" imgW="774364" imgH="228501" progId="Equation.DSMT4">
                    <p:embed/>
                  </p:oleObj>
                </mc:Choice>
                <mc:Fallback>
                  <p:oleObj name="Equation" r:id="rId7" imgW="774364" imgH="228501" progId="Equation.DSMT4">
                    <p:embed/>
                    <p:pic>
                      <p:nvPicPr>
                        <p:cNvPr id="22119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 y="2390"/>
                          <a:ext cx="119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191" name="Text Box 5"/>
            <p:cNvSpPr txBox="1">
              <a:spLocks noChangeArrowheads="1"/>
            </p:cNvSpPr>
            <p:nvPr/>
          </p:nvSpPr>
          <p:spPr bwMode="auto">
            <a:xfrm>
              <a:off x="315" y="419"/>
              <a:ext cx="141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FF0000"/>
                  </a:solidFill>
                </a:rPr>
                <a:t>定义</a:t>
              </a:r>
              <a:r>
                <a:rPr lang="en-US" altLang="zh-CN">
                  <a:solidFill>
                    <a:srgbClr val="FF0000"/>
                  </a:solidFill>
                  <a:latin typeface="Times New Roman" panose="02020603050405020304" pitchFamily="18" charset="0"/>
                </a:rPr>
                <a:t>6</a:t>
              </a:r>
              <a:r>
                <a:rPr lang="en-US" altLang="zh-CN" b="1">
                  <a:solidFill>
                    <a:srgbClr val="FF0000"/>
                  </a:solidFill>
                </a:rPr>
                <a:t>  </a:t>
              </a:r>
              <a:r>
                <a:rPr lang="zh-CN" altLang="en-US" b="1">
                  <a:solidFill>
                    <a:srgbClr val="000000"/>
                  </a:solidFill>
                </a:rPr>
                <a:t>如果</a:t>
              </a:r>
            </a:p>
          </p:txBody>
        </p:sp>
        <p:sp>
          <p:nvSpPr>
            <p:cNvPr id="221192" name="Text Box 9"/>
            <p:cNvSpPr txBox="1">
              <a:spLocks noChangeArrowheads="1"/>
            </p:cNvSpPr>
            <p:nvPr/>
          </p:nvSpPr>
          <p:spPr bwMode="auto">
            <a:xfrm>
              <a:off x="405" y="2362"/>
              <a:ext cx="62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则称</a:t>
              </a:r>
            </a:p>
          </p:txBody>
        </p:sp>
        <p:graphicFrame>
          <p:nvGraphicFramePr>
            <p:cNvPr id="221193" name="Object 13"/>
            <p:cNvGraphicFramePr>
              <a:graphicFrameLocks noChangeAspect="1"/>
            </p:cNvGraphicFramePr>
            <p:nvPr/>
          </p:nvGraphicFramePr>
          <p:xfrm>
            <a:off x="2607" y="2369"/>
            <a:ext cx="1088" cy="384"/>
          </p:xfrm>
          <a:graphic>
            <a:graphicData uri="http://schemas.openxmlformats.org/presentationml/2006/ole">
              <mc:AlternateContent xmlns:mc="http://schemas.openxmlformats.org/markup-compatibility/2006">
                <mc:Choice xmlns:v="urn:schemas-microsoft-com:vml" Requires="v">
                  <p:oleObj spid="_x0000_s14345" name="Equation" r:id="rId9" imgW="647700" imgH="228600" progId="Equation.DSMT4">
                    <p:embed/>
                  </p:oleObj>
                </mc:Choice>
                <mc:Fallback>
                  <p:oleObj name="Equation" r:id="rId9" imgW="647700" imgH="228600" progId="Equation.DSMT4">
                    <p:embed/>
                    <p:pic>
                      <p:nvPicPr>
                        <p:cNvPr id="22119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7" y="2369"/>
                          <a:ext cx="1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194" name="Text Box 16"/>
            <p:cNvSpPr txBox="1">
              <a:spLocks noChangeArrowheads="1"/>
            </p:cNvSpPr>
            <p:nvPr/>
          </p:nvSpPr>
          <p:spPr bwMode="auto">
            <a:xfrm>
              <a:off x="2202" y="2355"/>
              <a:ext cx="36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与</a:t>
              </a:r>
            </a:p>
          </p:txBody>
        </p:sp>
        <p:sp>
          <p:nvSpPr>
            <p:cNvPr id="221195" name="Text Box 17"/>
            <p:cNvSpPr txBox="1">
              <a:spLocks noChangeArrowheads="1"/>
            </p:cNvSpPr>
            <p:nvPr/>
          </p:nvSpPr>
          <p:spPr bwMode="auto">
            <a:xfrm>
              <a:off x="3743" y="2354"/>
              <a:ext cx="140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相互独立。</a:t>
              </a:r>
            </a:p>
          </p:txBody>
        </p:sp>
      </p:grpSp>
    </p:spTree>
    <p:extLst>
      <p:ext uri="{BB962C8B-B14F-4D97-AF65-F5344CB8AC3E}">
        <p14:creationId xmlns:p14="http://schemas.microsoft.com/office/powerpoint/2010/main" val="281606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4E4CB334-77CB-4516-B6AC-3C62A73DC729}" type="slidenum">
              <a:rPr lang="zh-CN" altLang="en-US" sz="1200">
                <a:solidFill>
                  <a:srgbClr val="000000"/>
                </a:solidFill>
                <a:latin typeface="Arial Black" panose="020B0A04020102020204" pitchFamily="34" charset="0"/>
              </a:rPr>
              <a:pPr fontAlgn="base">
                <a:spcBef>
                  <a:spcPct val="0"/>
                </a:spcBef>
                <a:spcAft>
                  <a:spcPct val="0"/>
                </a:spcAft>
                <a:buClrTx/>
                <a:buSzTx/>
                <a:buNone/>
              </a:pPr>
              <a:t>17</a:t>
            </a:fld>
            <a:endParaRPr lang="en-US" altLang="zh-CN" sz="1200">
              <a:solidFill>
                <a:srgbClr val="000000"/>
              </a:solidFill>
              <a:latin typeface="Arial Black" panose="020B0A04020102020204" pitchFamily="34" charset="0"/>
            </a:endParaRPr>
          </a:p>
        </p:txBody>
      </p:sp>
      <p:sp>
        <p:nvSpPr>
          <p:cNvPr id="142339" name="Comment 2"/>
          <p:cNvSpPr>
            <a:spLocks noChangeArrowheads="1"/>
          </p:cNvSpPr>
          <p:nvPr/>
        </p:nvSpPr>
        <p:spPr bwMode="auto">
          <a:xfrm>
            <a:off x="2649539" y="274639"/>
            <a:ext cx="6892925" cy="846137"/>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lIns="83485" tIns="174200" rIns="83485" bIns="17420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ClrTx/>
              <a:buSzTx/>
              <a:buNone/>
            </a:pPr>
            <a:r>
              <a:rPr kumimoji="1" lang="en-US" altLang="zh-CN" b="1">
                <a:solidFill>
                  <a:srgbClr val="FF0000"/>
                </a:solidFill>
              </a:rPr>
              <a:t>2-5   </a:t>
            </a:r>
            <a:r>
              <a:rPr kumimoji="1" lang="zh-CN" altLang="en-US" b="1">
                <a:solidFill>
                  <a:srgbClr val="FF0000"/>
                </a:solidFill>
              </a:rPr>
              <a:t>随机变量函数的分布</a:t>
            </a:r>
          </a:p>
        </p:txBody>
      </p:sp>
      <p:graphicFrame>
        <p:nvGraphicFramePr>
          <p:cNvPr id="142340" name="Object 5"/>
          <p:cNvGraphicFramePr>
            <a:graphicFrameLocks noChangeAspect="1"/>
          </p:cNvGraphicFramePr>
          <p:nvPr/>
        </p:nvGraphicFramePr>
        <p:xfrm>
          <a:off x="2181226" y="2365376"/>
          <a:ext cx="885825" cy="531813"/>
        </p:xfrm>
        <a:graphic>
          <a:graphicData uri="http://schemas.openxmlformats.org/presentationml/2006/ole">
            <mc:AlternateContent xmlns:mc="http://schemas.openxmlformats.org/markup-compatibility/2006">
              <mc:Choice xmlns:v="urn:schemas-microsoft-com:vml" Requires="v">
                <p:oleObj spid="_x0000_s15364" name="Equation" r:id="rId3" imgW="314228" imgH="180766" progId="Equation.3">
                  <p:embed/>
                </p:oleObj>
              </mc:Choice>
              <mc:Fallback>
                <p:oleObj name="Equation" r:id="rId3" imgW="314228" imgH="180766" progId="Equation.3">
                  <p:embed/>
                  <p:pic>
                    <p:nvPicPr>
                      <p:cNvPr id="14234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6" y="2365376"/>
                        <a:ext cx="88582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087" name="Group 15"/>
          <p:cNvGrpSpPr>
            <a:grpSpLocks/>
          </p:cNvGrpSpPr>
          <p:nvPr/>
        </p:nvGrpSpPr>
        <p:grpSpPr bwMode="auto">
          <a:xfrm>
            <a:off x="2055813" y="1597025"/>
            <a:ext cx="8331200" cy="1316038"/>
            <a:chOff x="335" y="1006"/>
            <a:chExt cx="5248" cy="829"/>
          </a:xfrm>
        </p:grpSpPr>
        <p:sp>
          <p:nvSpPr>
            <p:cNvPr id="142348" name="Text Box 4"/>
            <p:cNvSpPr txBox="1">
              <a:spLocks noChangeArrowheads="1"/>
            </p:cNvSpPr>
            <p:nvPr/>
          </p:nvSpPr>
          <p:spPr bwMode="auto">
            <a:xfrm>
              <a:off x="335" y="1006"/>
              <a:ext cx="5248"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问题的一般提法：已知随机变量 </a:t>
              </a:r>
              <a:r>
                <a:rPr kumimoji="1" lang="en-US" altLang="zh-CN" i="1">
                  <a:solidFill>
                    <a:srgbClr val="000000"/>
                  </a:solidFill>
                  <a:latin typeface="Times New Roman" panose="02020603050405020304" pitchFamily="18" charset="0"/>
                </a:rPr>
                <a:t>X</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       </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         是一连续函数，求                   的分布。</a:t>
              </a:r>
            </a:p>
          </p:txBody>
        </p:sp>
        <p:graphicFrame>
          <p:nvGraphicFramePr>
            <p:cNvPr id="142349" name="Object 6"/>
            <p:cNvGraphicFramePr>
              <a:graphicFrameLocks noChangeAspect="1"/>
            </p:cNvGraphicFramePr>
            <p:nvPr/>
          </p:nvGraphicFramePr>
          <p:xfrm>
            <a:off x="3086" y="1486"/>
            <a:ext cx="1100" cy="349"/>
          </p:xfrm>
          <a:graphic>
            <a:graphicData uri="http://schemas.openxmlformats.org/presentationml/2006/ole">
              <mc:AlternateContent xmlns:mc="http://schemas.openxmlformats.org/markup-compatibility/2006">
                <mc:Choice xmlns:v="urn:schemas-microsoft-com:vml" Requires="v">
                  <p:oleObj spid="_x0000_s15365" name="Equation" r:id="rId5" imgW="599890" imgH="180766" progId="Equation.3">
                    <p:embed/>
                  </p:oleObj>
                </mc:Choice>
                <mc:Fallback>
                  <p:oleObj name="Equation" r:id="rId5" imgW="599890" imgH="180766" progId="Equation.3">
                    <p:embed/>
                    <p:pic>
                      <p:nvPicPr>
                        <p:cNvPr id="14234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 y="1486"/>
                          <a:ext cx="110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0551" name="Group 7"/>
          <p:cNvGrpSpPr>
            <a:grpSpLocks/>
          </p:cNvGrpSpPr>
          <p:nvPr/>
        </p:nvGrpSpPr>
        <p:grpSpPr bwMode="auto">
          <a:xfrm>
            <a:off x="2227263" y="3371852"/>
            <a:ext cx="7878762" cy="2290763"/>
            <a:chOff x="443" y="2124"/>
            <a:chExt cx="4963" cy="1443"/>
          </a:xfrm>
        </p:grpSpPr>
        <p:sp>
          <p:nvSpPr>
            <p:cNvPr id="142343" name="Text Box 8"/>
            <p:cNvSpPr txBox="1">
              <a:spLocks noChangeArrowheads="1"/>
            </p:cNvSpPr>
            <p:nvPr/>
          </p:nvSpPr>
          <p:spPr bwMode="auto">
            <a:xfrm>
              <a:off x="443" y="2124"/>
              <a:ext cx="496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a:solidFill>
                    <a:srgbClr val="FF3300"/>
                  </a:solidFill>
                  <a:latin typeface="Times New Roman" panose="02020603050405020304" pitchFamily="18" charset="0"/>
                </a:rPr>
                <a:t>1</a:t>
              </a:r>
              <a:r>
                <a:rPr kumimoji="1" lang="zh-CN" altLang="en-US" b="1">
                  <a:solidFill>
                    <a:srgbClr val="FF3300"/>
                  </a:solidFill>
                  <a:latin typeface="Times New Roman" panose="02020603050405020304" pitchFamily="18" charset="0"/>
                </a:rPr>
                <a:t>、 </a:t>
              </a:r>
              <a:r>
                <a:rPr kumimoji="1" lang="en-US" altLang="zh-CN" i="1">
                  <a:solidFill>
                    <a:srgbClr val="FF3300"/>
                  </a:solidFill>
                  <a:latin typeface="Times New Roman" panose="02020603050405020304" pitchFamily="18" charset="0"/>
                </a:rPr>
                <a:t>X</a:t>
              </a:r>
              <a:r>
                <a:rPr kumimoji="1" lang="en-US" altLang="zh-CN" b="1">
                  <a:solidFill>
                    <a:srgbClr val="FF3300"/>
                  </a:solidFill>
                  <a:latin typeface="Times New Roman" panose="02020603050405020304" pitchFamily="18" charset="0"/>
                </a:rPr>
                <a:t> </a:t>
              </a:r>
              <a:r>
                <a:rPr kumimoji="1" lang="zh-CN" altLang="en-US" b="1">
                  <a:solidFill>
                    <a:srgbClr val="FF3300"/>
                  </a:solidFill>
                  <a:latin typeface="Times New Roman" panose="02020603050405020304" pitchFamily="18" charset="0"/>
                </a:rPr>
                <a:t>是离散型随机变量：</a:t>
              </a:r>
            </a:p>
          </p:txBody>
        </p:sp>
        <p:grpSp>
          <p:nvGrpSpPr>
            <p:cNvPr id="142344" name="Group 9"/>
            <p:cNvGrpSpPr>
              <a:grpSpLocks/>
            </p:cNvGrpSpPr>
            <p:nvPr/>
          </p:nvGrpSpPr>
          <p:grpSpPr bwMode="auto">
            <a:xfrm>
              <a:off x="567" y="2738"/>
              <a:ext cx="4216" cy="829"/>
              <a:chOff x="639" y="2558"/>
              <a:chExt cx="4216" cy="829"/>
            </a:xfrm>
          </p:grpSpPr>
          <p:sp>
            <p:nvSpPr>
              <p:cNvPr id="142345" name="Text Box 10"/>
              <p:cNvSpPr txBox="1">
                <a:spLocks noChangeArrowheads="1"/>
              </p:cNvSpPr>
              <p:nvPr/>
            </p:nvSpPr>
            <p:spPr bwMode="auto">
              <a:xfrm>
                <a:off x="645" y="2558"/>
                <a:ext cx="4210"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 </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   …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k</a:t>
                </a:r>
                <a:r>
                  <a:rPr kumimoji="1" lang="en-US" altLang="zh-CN">
                    <a:solidFill>
                      <a:srgbClr val="000000"/>
                    </a:solidFill>
                    <a:latin typeface="Times New Roman" panose="02020603050405020304" pitchFamily="18" charset="0"/>
                  </a:rPr>
                  <a:t>  …</a:t>
                </a:r>
              </a:p>
              <a:p>
                <a:pPr fontAlgn="base">
                  <a:spcBef>
                    <a:spcPct val="50000"/>
                  </a:spcBef>
                  <a:spcAft>
                    <a:spcPct val="0"/>
                  </a:spcAft>
                  <a:buClrTx/>
                  <a:buSzTx/>
                  <a:buNone/>
                </a:pPr>
                <a:r>
                  <a:rPr kumimoji="1" lang="en-US" altLang="zh-CN" i="1">
                    <a:solidFill>
                      <a:srgbClr val="000000"/>
                    </a:solidFill>
                    <a:latin typeface="Times New Roman" panose="02020603050405020304" pitchFamily="18" charset="0"/>
                  </a:rPr>
                  <a:t>P</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p</a:t>
                </a:r>
                <a:r>
                  <a:rPr kumimoji="1" lang="en-US" altLang="zh-CN" baseline="-25000">
                    <a:solidFill>
                      <a:srgbClr val="000000"/>
                    </a:solidFill>
                    <a:latin typeface="Times New Roman" panose="02020603050405020304" pitchFamily="18" charset="0"/>
                  </a:rPr>
                  <a:t>1        </a:t>
                </a:r>
                <a:r>
                  <a:rPr kumimoji="1" lang="en-US" altLang="zh-CN" i="1">
                    <a:solidFill>
                      <a:srgbClr val="000000"/>
                    </a:solidFill>
                    <a:latin typeface="Times New Roman" panose="02020603050405020304" pitchFamily="18" charset="0"/>
                  </a:rPr>
                  <a:t>p</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   …    </a:t>
                </a:r>
                <a:r>
                  <a:rPr kumimoji="1" lang="en-US" altLang="zh-CN" i="1">
                    <a:solidFill>
                      <a:srgbClr val="000000"/>
                    </a:solidFill>
                    <a:latin typeface="Times New Roman" panose="02020603050405020304" pitchFamily="18" charset="0"/>
                  </a:rPr>
                  <a:t>p</a:t>
                </a:r>
                <a:r>
                  <a:rPr kumimoji="1" lang="en-US" altLang="zh-CN" i="1" baseline="-25000">
                    <a:solidFill>
                      <a:srgbClr val="000000"/>
                    </a:solidFill>
                    <a:latin typeface="Times New Roman" panose="02020603050405020304" pitchFamily="18" charset="0"/>
                  </a:rPr>
                  <a:t>k</a:t>
                </a:r>
                <a:r>
                  <a:rPr kumimoji="1" lang="en-US" altLang="zh-CN" baseline="-25000">
                    <a:solidFill>
                      <a:srgbClr val="000000"/>
                    </a:solidFill>
                    <a:latin typeface="Times New Roman" panose="02020603050405020304" pitchFamily="18" charset="0"/>
                  </a:rPr>
                  <a:t>   </a:t>
                </a:r>
                <a:r>
                  <a:rPr kumimoji="1" lang="en-US" altLang="zh-CN">
                    <a:solidFill>
                      <a:srgbClr val="000000"/>
                    </a:solidFill>
                    <a:latin typeface="Times New Roman" panose="02020603050405020304" pitchFamily="18" charset="0"/>
                  </a:rPr>
                  <a:t>…</a:t>
                </a:r>
              </a:p>
            </p:txBody>
          </p:sp>
          <p:sp>
            <p:nvSpPr>
              <p:cNvPr id="142346" name="Line 11"/>
              <p:cNvSpPr>
                <a:spLocks noChangeShapeType="1"/>
              </p:cNvSpPr>
              <p:nvPr/>
            </p:nvSpPr>
            <p:spPr bwMode="auto">
              <a:xfrm>
                <a:off x="639" y="2997"/>
                <a:ext cx="281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2347" name="Line 12"/>
              <p:cNvSpPr>
                <a:spLocks noChangeShapeType="1"/>
              </p:cNvSpPr>
              <p:nvPr/>
            </p:nvSpPr>
            <p:spPr bwMode="auto">
              <a:xfrm>
                <a:off x="1073" y="2601"/>
                <a:ext cx="0" cy="7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spTree>
    <p:extLst>
      <p:ext uri="{BB962C8B-B14F-4D97-AF65-F5344CB8AC3E}">
        <p14:creationId xmlns:p14="http://schemas.microsoft.com/office/powerpoint/2010/main" val="846890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0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71D6DB50-1D5E-4147-BAE7-05C2F593FDAA}" type="slidenum">
              <a:rPr lang="zh-CN" altLang="en-US" sz="1200">
                <a:solidFill>
                  <a:srgbClr val="000000"/>
                </a:solidFill>
                <a:latin typeface="Arial Black" panose="020B0A04020102020204" pitchFamily="34" charset="0"/>
              </a:rPr>
              <a:pPr fontAlgn="base">
                <a:spcBef>
                  <a:spcPct val="0"/>
                </a:spcBef>
                <a:spcAft>
                  <a:spcPct val="0"/>
                </a:spcAft>
                <a:buClrTx/>
                <a:buSzTx/>
                <a:buNone/>
              </a:pPr>
              <a:t>18</a:t>
            </a:fld>
            <a:endParaRPr lang="en-US" altLang="zh-CN" sz="1200">
              <a:solidFill>
                <a:srgbClr val="000000"/>
              </a:solidFill>
              <a:latin typeface="Arial Black" panose="020B0A04020102020204" pitchFamily="34" charset="0"/>
            </a:endParaRPr>
          </a:p>
        </p:txBody>
      </p:sp>
      <p:grpSp>
        <p:nvGrpSpPr>
          <p:cNvPr id="143363" name="Group 2"/>
          <p:cNvGrpSpPr>
            <a:grpSpLocks/>
          </p:cNvGrpSpPr>
          <p:nvPr/>
        </p:nvGrpSpPr>
        <p:grpSpPr bwMode="auto">
          <a:xfrm>
            <a:off x="2079625" y="1692275"/>
            <a:ext cx="7697788" cy="2130426"/>
            <a:chOff x="431" y="517"/>
            <a:chExt cx="4849" cy="1342"/>
          </a:xfrm>
        </p:grpSpPr>
        <p:sp>
          <p:nvSpPr>
            <p:cNvPr id="143364" name="Text Box 3"/>
            <p:cNvSpPr txBox="1">
              <a:spLocks noChangeArrowheads="1"/>
            </p:cNvSpPr>
            <p:nvPr/>
          </p:nvSpPr>
          <p:spPr bwMode="auto">
            <a:xfrm>
              <a:off x="431" y="517"/>
              <a:ext cx="398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则                    的分布列为：</a:t>
              </a:r>
            </a:p>
          </p:txBody>
        </p:sp>
        <p:graphicFrame>
          <p:nvGraphicFramePr>
            <p:cNvPr id="143365" name="Object 4"/>
            <p:cNvGraphicFramePr>
              <a:graphicFrameLocks noChangeAspect="1"/>
            </p:cNvGraphicFramePr>
            <p:nvPr/>
          </p:nvGraphicFramePr>
          <p:xfrm>
            <a:off x="814" y="544"/>
            <a:ext cx="1099" cy="350"/>
          </p:xfrm>
          <a:graphic>
            <a:graphicData uri="http://schemas.openxmlformats.org/presentationml/2006/ole">
              <mc:AlternateContent xmlns:mc="http://schemas.openxmlformats.org/markup-compatibility/2006">
                <mc:Choice xmlns:v="urn:schemas-microsoft-com:vml" Requires="v">
                  <p:oleObj spid="_x0000_s16388" name="Equation" r:id="rId3" imgW="599890" imgH="180766" progId="Equation.3">
                    <p:embed/>
                  </p:oleObj>
                </mc:Choice>
                <mc:Fallback>
                  <p:oleObj name="Equation" r:id="rId3" imgW="599890" imgH="180766" progId="Equation.3">
                    <p:embed/>
                    <p:pic>
                      <p:nvPicPr>
                        <p:cNvPr id="1433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 y="544"/>
                          <a:ext cx="1099"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6" name="Text Box 5"/>
            <p:cNvSpPr txBox="1">
              <a:spLocks noChangeArrowheads="1"/>
            </p:cNvSpPr>
            <p:nvPr/>
          </p:nvSpPr>
          <p:spPr bwMode="auto">
            <a:xfrm>
              <a:off x="672" y="1030"/>
              <a:ext cx="4608"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g</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25000">
                  <a:solidFill>
                    <a:srgbClr val="000000"/>
                  </a:solidFill>
                  <a:latin typeface="Times New Roman" panose="02020603050405020304" pitchFamily="18" charset="0"/>
                </a:rPr>
                <a:t> </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g</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   …    </a:t>
              </a:r>
              <a:r>
                <a:rPr kumimoji="1" lang="en-US" altLang="zh-CN" i="1">
                  <a:solidFill>
                    <a:srgbClr val="000000"/>
                  </a:solidFill>
                  <a:latin typeface="Times New Roman" panose="02020603050405020304" pitchFamily="18" charset="0"/>
                </a:rPr>
                <a:t>g</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k</a:t>
              </a:r>
              <a:r>
                <a:rPr kumimoji="1" lang="en-US" altLang="zh-CN">
                  <a:solidFill>
                    <a:srgbClr val="000000"/>
                  </a:solidFill>
                  <a:latin typeface="Times New Roman" panose="02020603050405020304" pitchFamily="18" charset="0"/>
                </a:rPr>
                <a:t> ) …</a:t>
              </a:r>
            </a:p>
            <a:p>
              <a:pPr fontAlgn="base">
                <a:spcBef>
                  <a:spcPct val="50000"/>
                </a:spcBef>
                <a:spcAft>
                  <a:spcPct val="0"/>
                </a:spcAft>
                <a:buClrTx/>
                <a:buSzTx/>
                <a:buNone/>
              </a:pP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P</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p</a:t>
              </a:r>
              <a:r>
                <a:rPr kumimoji="1" lang="en-US" altLang="zh-CN" baseline="-25000">
                  <a:solidFill>
                    <a:srgbClr val="000000"/>
                  </a:solidFill>
                  <a:latin typeface="Times New Roman" panose="02020603050405020304" pitchFamily="18" charset="0"/>
                </a:rPr>
                <a:t>1              </a:t>
              </a:r>
              <a:r>
                <a:rPr kumimoji="1" lang="en-US" altLang="zh-CN" i="1">
                  <a:solidFill>
                    <a:srgbClr val="000000"/>
                  </a:solidFill>
                  <a:latin typeface="Times New Roman" panose="02020603050405020304" pitchFamily="18" charset="0"/>
                </a:rPr>
                <a:t>p</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      …       </a:t>
              </a:r>
              <a:r>
                <a:rPr kumimoji="1" lang="en-US" altLang="zh-CN" i="1">
                  <a:solidFill>
                    <a:srgbClr val="000000"/>
                  </a:solidFill>
                  <a:latin typeface="Times New Roman" panose="02020603050405020304" pitchFamily="18" charset="0"/>
                </a:rPr>
                <a:t>p</a:t>
              </a:r>
              <a:r>
                <a:rPr kumimoji="1" lang="en-US" altLang="zh-CN" baseline="-25000">
                  <a:solidFill>
                    <a:srgbClr val="000000"/>
                  </a:solidFill>
                  <a:latin typeface="Times New Roman" panose="02020603050405020304" pitchFamily="18" charset="0"/>
                </a:rPr>
                <a:t>k     </a:t>
              </a:r>
              <a:r>
                <a:rPr kumimoji="1" lang="en-US" altLang="zh-CN">
                  <a:solidFill>
                    <a:srgbClr val="000000"/>
                  </a:solidFill>
                  <a:latin typeface="Times New Roman" panose="02020603050405020304" pitchFamily="18" charset="0"/>
                </a:rPr>
                <a:t>…</a:t>
              </a:r>
            </a:p>
          </p:txBody>
        </p:sp>
        <p:sp>
          <p:nvSpPr>
            <p:cNvPr id="143367" name="Line 6"/>
            <p:cNvSpPr>
              <a:spLocks noChangeShapeType="1"/>
            </p:cNvSpPr>
            <p:nvPr/>
          </p:nvSpPr>
          <p:spPr bwMode="auto">
            <a:xfrm>
              <a:off x="1713" y="1073"/>
              <a:ext cx="1" cy="6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aphicFrame>
          <p:nvGraphicFramePr>
            <p:cNvPr id="143368" name="Object 7"/>
            <p:cNvGraphicFramePr>
              <a:graphicFrameLocks noChangeAspect="1"/>
            </p:cNvGraphicFramePr>
            <p:nvPr/>
          </p:nvGraphicFramePr>
          <p:xfrm>
            <a:off x="639" y="1084"/>
            <a:ext cx="1021" cy="325"/>
          </p:xfrm>
          <a:graphic>
            <a:graphicData uri="http://schemas.openxmlformats.org/presentationml/2006/ole">
              <mc:AlternateContent xmlns:mc="http://schemas.openxmlformats.org/markup-compatibility/2006">
                <mc:Choice xmlns:v="urn:schemas-microsoft-com:vml" Requires="v">
                  <p:oleObj spid="_x0000_s16389" name="Equation" r:id="rId5" imgW="599890" imgH="180766" progId="Equation.3">
                    <p:embed/>
                  </p:oleObj>
                </mc:Choice>
                <mc:Fallback>
                  <p:oleObj name="Equation" r:id="rId5" imgW="599890" imgH="180766" progId="Equation.3">
                    <p:embed/>
                    <p:pic>
                      <p:nvPicPr>
                        <p:cNvPr id="14336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 y="1084"/>
                          <a:ext cx="1021"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9" name="Line 8"/>
            <p:cNvSpPr>
              <a:spLocks noChangeShapeType="1"/>
            </p:cNvSpPr>
            <p:nvPr/>
          </p:nvSpPr>
          <p:spPr bwMode="auto">
            <a:xfrm>
              <a:off x="530" y="1459"/>
              <a:ext cx="45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859601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96BE3A6-BC52-4039-8183-CA2EECE2ECD0}" type="slidenum">
              <a:rPr lang="zh-CN" altLang="en-US" sz="1200">
                <a:solidFill>
                  <a:srgbClr val="000000"/>
                </a:solidFill>
                <a:latin typeface="Arial Black" panose="020B0A04020102020204" pitchFamily="34" charset="0"/>
              </a:rPr>
              <a:pPr fontAlgn="base">
                <a:spcBef>
                  <a:spcPct val="0"/>
                </a:spcBef>
                <a:spcAft>
                  <a:spcPct val="0"/>
                </a:spcAft>
                <a:buClrTx/>
                <a:buSzTx/>
                <a:buNone/>
              </a:pPr>
              <a:t>19</a:t>
            </a:fld>
            <a:endParaRPr lang="en-US" altLang="zh-CN" sz="1200">
              <a:solidFill>
                <a:srgbClr val="000000"/>
              </a:solidFill>
              <a:latin typeface="Arial Black" panose="020B0A04020102020204" pitchFamily="34" charset="0"/>
            </a:endParaRPr>
          </a:p>
        </p:txBody>
      </p:sp>
      <p:grpSp>
        <p:nvGrpSpPr>
          <p:cNvPr id="144387" name="Group 2"/>
          <p:cNvGrpSpPr>
            <a:grpSpLocks/>
          </p:cNvGrpSpPr>
          <p:nvPr/>
        </p:nvGrpSpPr>
        <p:grpSpPr bwMode="auto">
          <a:xfrm>
            <a:off x="2136774" y="854076"/>
            <a:ext cx="8229600" cy="2455863"/>
            <a:chOff x="296" y="2068"/>
            <a:chExt cx="5184" cy="1547"/>
          </a:xfrm>
        </p:grpSpPr>
        <p:sp>
          <p:nvSpPr>
            <p:cNvPr id="144390" name="Text Box 3"/>
            <p:cNvSpPr txBox="1">
              <a:spLocks noChangeArrowheads="1"/>
            </p:cNvSpPr>
            <p:nvPr/>
          </p:nvSpPr>
          <p:spPr bwMode="auto">
            <a:xfrm>
              <a:off x="296" y="2068"/>
              <a:ext cx="5184" cy="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例</a:t>
              </a:r>
              <a:r>
                <a:rPr kumimoji="1" lang="en-US" altLang="zh-CN" dirty="0">
                  <a:solidFill>
                    <a:srgbClr val="000000"/>
                  </a:solidFill>
                  <a:latin typeface="Times New Roman" panose="02020603050405020304" pitchFamily="18" charset="0"/>
                </a:rPr>
                <a:t>1</a:t>
              </a:r>
              <a:r>
                <a:rPr kumimoji="1" lang="zh-CN" altLang="en-US" b="1" dirty="0">
                  <a:solidFill>
                    <a:srgbClr val="000000"/>
                  </a:solidFill>
                  <a:latin typeface="Times New Roman" panose="02020603050405020304" pitchFamily="18" charset="0"/>
                </a:rPr>
                <a:t>：设随机变量 </a:t>
              </a:r>
              <a:r>
                <a:rPr kumimoji="1" lang="en-US" altLang="zh-CN" i="1" dirty="0">
                  <a:solidFill>
                    <a:srgbClr val="000000"/>
                  </a:solidFill>
                  <a:latin typeface="Times New Roman" panose="02020603050405020304" pitchFamily="18" charset="0"/>
                </a:rPr>
                <a:t>X</a:t>
              </a:r>
              <a:r>
                <a:rPr kumimoji="1" lang="en-US" altLang="zh-CN" b="1" dirty="0">
                  <a:solidFill>
                    <a:srgbClr val="000000"/>
                  </a:solidFill>
                  <a:latin typeface="Times New Roman" panose="02020603050405020304" pitchFamily="18" charset="0"/>
                </a:rPr>
                <a:t> </a:t>
              </a:r>
              <a:r>
                <a:rPr kumimoji="1" lang="zh-CN" altLang="en-US" b="1" dirty="0">
                  <a:solidFill>
                    <a:srgbClr val="000000"/>
                  </a:solidFill>
                  <a:latin typeface="Times New Roman" panose="02020603050405020304" pitchFamily="18" charset="0"/>
                </a:rPr>
                <a:t>的分布列为： </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 </a:t>
              </a:r>
              <a:r>
                <a:rPr kumimoji="1" lang="en-US" altLang="zh-CN" i="1" dirty="0">
                  <a:solidFill>
                    <a:srgbClr val="000000"/>
                  </a:solidFill>
                  <a:latin typeface="Times New Roman" panose="02020603050405020304" pitchFamily="18" charset="0"/>
                </a:rPr>
                <a:t>X</a:t>
              </a:r>
              <a:r>
                <a:rPr kumimoji="1" lang="en-US" altLang="zh-CN" dirty="0">
                  <a:solidFill>
                    <a:srgbClr val="000000"/>
                  </a:solidFill>
                  <a:latin typeface="Times New Roman" panose="02020603050405020304" pitchFamily="18" charset="0"/>
                </a:rPr>
                <a:t>     </a:t>
              </a:r>
              <a:r>
                <a:rPr kumimoji="1" lang="en-US" altLang="zh-CN" dirty="0">
                  <a:solidFill>
                    <a:srgbClr val="000000"/>
                  </a:solidFill>
                  <a:latin typeface="Times New Roman" panose="02020603050405020304" pitchFamily="18" charset="0"/>
                </a:rPr>
                <a:t>   -2         -1        0          </a:t>
              </a:r>
              <a:r>
                <a:rPr kumimoji="1" lang="en-US" altLang="zh-CN" dirty="0">
                  <a:solidFill>
                    <a:srgbClr val="000000"/>
                  </a:solidFill>
                  <a:latin typeface="Times New Roman" panose="02020603050405020304" pitchFamily="18" charset="0"/>
                </a:rPr>
                <a:t>1    </a:t>
              </a:r>
              <a:r>
                <a:rPr kumimoji="1" lang="en-US" altLang="zh-CN" dirty="0">
                  <a:solidFill>
                    <a:srgbClr val="000000"/>
                  </a:solidFill>
                  <a:latin typeface="Times New Roman" panose="02020603050405020304" pitchFamily="18" charset="0"/>
                </a:rPr>
                <a:t>    </a:t>
              </a:r>
              <a:r>
                <a:rPr kumimoji="1" lang="en-US" altLang="zh-CN" dirty="0">
                  <a:solidFill>
                    <a:srgbClr val="000000"/>
                  </a:solidFill>
                  <a:latin typeface="Times New Roman" panose="02020603050405020304" pitchFamily="18" charset="0"/>
                </a:rPr>
                <a:t>3</a:t>
              </a:r>
            </a:p>
            <a:p>
              <a:pPr fontAlgn="base">
                <a:spcBef>
                  <a:spcPct val="50000"/>
                </a:spcBef>
                <a:spcAft>
                  <a:spcPct val="0"/>
                </a:spcAft>
                <a:buClrTx/>
                <a:buSzTx/>
                <a:buNone/>
              </a:pPr>
              <a:r>
                <a:rPr kumimoji="1" lang="en-US" altLang="zh-CN" b="1" dirty="0">
                  <a:solidFill>
                    <a:srgbClr val="000000"/>
                  </a:solidFill>
                  <a:latin typeface="Times New Roman" panose="02020603050405020304" pitchFamily="18" charset="0"/>
                </a:rPr>
                <a:t>                                    </a:t>
              </a:r>
            </a:p>
          </p:txBody>
        </p:sp>
        <p:graphicFrame>
          <p:nvGraphicFramePr>
            <p:cNvPr id="144391" name="Object 4"/>
            <p:cNvGraphicFramePr>
              <a:graphicFrameLocks noChangeAspect="1"/>
            </p:cNvGraphicFramePr>
            <p:nvPr>
              <p:extLst/>
            </p:nvPr>
          </p:nvGraphicFramePr>
          <p:xfrm>
            <a:off x="316" y="3101"/>
            <a:ext cx="3857" cy="416"/>
          </p:xfrm>
          <a:graphic>
            <a:graphicData uri="http://schemas.openxmlformats.org/presentationml/2006/ole">
              <mc:AlternateContent xmlns:mc="http://schemas.openxmlformats.org/markup-compatibility/2006">
                <mc:Choice xmlns:v="urn:schemas-microsoft-com:vml" Requires="v">
                  <p:oleObj spid="_x0000_s17412" name="公式" r:id="rId3" imgW="2158920" imgH="228600" progId="Equation.3">
                    <p:embed/>
                  </p:oleObj>
                </mc:Choice>
                <mc:Fallback>
                  <p:oleObj name="公式" r:id="rId3" imgW="2158920" imgH="228600" progId="Equation.3">
                    <p:embed/>
                    <p:pic>
                      <p:nvPicPr>
                        <p:cNvPr id="144391" name="Object 4"/>
                        <p:cNvPicPr>
                          <a:picLocks noChangeAspect="1" noChangeArrowheads="1"/>
                        </p:cNvPicPr>
                        <p:nvPr/>
                      </p:nvPicPr>
                      <p:blipFill>
                        <a:blip r:embed="rId4"/>
                        <a:srcRect/>
                        <a:stretch>
                          <a:fillRect/>
                        </a:stretch>
                      </p:blipFill>
                      <p:spPr bwMode="auto">
                        <a:xfrm>
                          <a:off x="316" y="3101"/>
                          <a:ext cx="3857"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2" name="Line 5"/>
            <p:cNvSpPr>
              <a:spLocks noChangeShapeType="1"/>
            </p:cNvSpPr>
            <p:nvPr/>
          </p:nvSpPr>
          <p:spPr bwMode="auto">
            <a:xfrm>
              <a:off x="378" y="2925"/>
              <a:ext cx="3929" cy="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4393" name="Line 6"/>
            <p:cNvSpPr>
              <a:spLocks noChangeShapeType="1"/>
            </p:cNvSpPr>
            <p:nvPr/>
          </p:nvSpPr>
          <p:spPr bwMode="auto">
            <a:xfrm>
              <a:off x="846" y="2612"/>
              <a:ext cx="0" cy="10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144388" name="Rectangle 8"/>
          <p:cNvSpPr>
            <a:spLocks noChangeArrowheads="1"/>
          </p:cNvSpPr>
          <p:nvPr/>
        </p:nvSpPr>
        <p:spPr bwMode="auto">
          <a:xfrm>
            <a:off x="2046288" y="3589338"/>
            <a:ext cx="7594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）确定常数 </a:t>
            </a:r>
            <a:r>
              <a:rPr kumimoji="1" lang="en-US" altLang="zh-CN"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的值；</a:t>
            </a:r>
          </a:p>
          <a:p>
            <a:pPr eaLnBrk="0" fontAlgn="base" hangingPunct="0">
              <a:spcBef>
                <a:spcPct val="0"/>
              </a:spcBef>
              <a:spcAft>
                <a:spcPct val="0"/>
              </a:spcAft>
              <a:buClrTx/>
              <a:buSzTx/>
              <a:buNone/>
            </a:pPr>
            <a:endParaRPr kumimoji="1" lang="zh-CN" altLang="en-US" b="1">
              <a:solidFill>
                <a:srgbClr val="000000"/>
              </a:solidFill>
              <a:latin typeface="Times New Roman" panose="02020603050405020304" pitchFamily="18" charset="0"/>
            </a:endParaRPr>
          </a:p>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）求                    的分布列。</a:t>
            </a:r>
          </a:p>
        </p:txBody>
      </p:sp>
      <p:graphicFrame>
        <p:nvGraphicFramePr>
          <p:cNvPr id="144389" name="Object 9"/>
          <p:cNvGraphicFramePr>
            <a:graphicFrameLocks noChangeAspect="1"/>
          </p:cNvGraphicFramePr>
          <p:nvPr/>
        </p:nvGraphicFramePr>
        <p:xfrm>
          <a:off x="3609975" y="4537075"/>
          <a:ext cx="1924050" cy="501650"/>
        </p:xfrm>
        <a:graphic>
          <a:graphicData uri="http://schemas.openxmlformats.org/presentationml/2006/ole">
            <mc:AlternateContent xmlns:mc="http://schemas.openxmlformats.org/markup-compatibility/2006">
              <mc:Choice xmlns:v="urn:schemas-microsoft-com:vml" Requires="v">
                <p:oleObj spid="_x0000_s17413" name="Equation" r:id="rId5" imgW="695111" imgH="171225" progId="Equation.3">
                  <p:embed/>
                </p:oleObj>
              </mc:Choice>
              <mc:Fallback>
                <p:oleObj name="Equation" r:id="rId5" imgW="695111" imgH="171225" progId="Equation.3">
                  <p:embed/>
                  <p:pic>
                    <p:nvPicPr>
                      <p:cNvPr id="14438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9975" y="4537075"/>
                        <a:ext cx="19240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9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850FDCEB-0858-4473-A47F-8D0DF03EDB24}" type="slidenum">
              <a:rPr lang="zh-CN" altLang="en-US" sz="1200">
                <a:solidFill>
                  <a:srgbClr val="000000"/>
                </a:solidFill>
                <a:latin typeface="Arial Black" panose="020B0A04020102020204" pitchFamily="34" charset="0"/>
              </a:rPr>
              <a:pPr fontAlgn="base">
                <a:spcBef>
                  <a:spcPct val="0"/>
                </a:spcBef>
                <a:spcAft>
                  <a:spcPct val="0"/>
                </a:spcAft>
                <a:buClrTx/>
                <a:buSzTx/>
                <a:buNone/>
              </a:pPr>
              <a:t>2</a:t>
            </a:fld>
            <a:endParaRPr lang="en-US" altLang="zh-CN" sz="1200">
              <a:solidFill>
                <a:srgbClr val="000000"/>
              </a:solidFill>
              <a:latin typeface="Arial Black" panose="020B0A04020102020204" pitchFamily="34" charset="0"/>
            </a:endParaRPr>
          </a:p>
        </p:txBody>
      </p:sp>
      <p:sp>
        <p:nvSpPr>
          <p:cNvPr id="206851" name="Text Box 3"/>
          <p:cNvSpPr txBox="1">
            <a:spLocks noChangeArrowheads="1"/>
          </p:cNvSpPr>
          <p:nvPr/>
        </p:nvSpPr>
        <p:spPr bwMode="auto">
          <a:xfrm>
            <a:off x="2022475" y="1600201"/>
            <a:ext cx="8186738" cy="205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FF3300"/>
                </a:solidFill>
                <a:latin typeface="Times New Roman" panose="02020603050405020304" pitchFamily="18" charset="0"/>
              </a:rPr>
              <a:t>定义</a:t>
            </a:r>
            <a:r>
              <a:rPr kumimoji="1" lang="en-US" altLang="zh-CN" dirty="0">
                <a:solidFill>
                  <a:srgbClr val="FF3300"/>
                </a:solidFill>
                <a:latin typeface="Times New Roman" panose="02020603050405020304" pitchFamily="18" charset="0"/>
              </a:rPr>
              <a:t>3.7</a:t>
            </a:r>
            <a:r>
              <a:rPr kumimoji="1" lang="zh-CN" altLang="en-US" b="1" dirty="0">
                <a:solidFill>
                  <a:srgbClr val="FF3300"/>
                </a:solidFill>
                <a:latin typeface="Times New Roman" panose="02020603050405020304" pitchFamily="18" charset="0"/>
              </a:rPr>
              <a:t>：</a:t>
            </a:r>
            <a:r>
              <a:rPr kumimoji="1" lang="zh-CN" altLang="en-US" b="1" dirty="0">
                <a:solidFill>
                  <a:srgbClr val="000000"/>
                </a:solidFill>
                <a:latin typeface="Times New Roman" panose="02020603050405020304" pitchFamily="18" charset="0"/>
              </a:rPr>
              <a:t>设                 </a:t>
            </a:r>
            <a:r>
              <a:rPr kumimoji="1" lang="zh-CN" altLang="en-US" b="1" dirty="0">
                <a:solidFill>
                  <a:srgbClr val="000000"/>
                </a:solidFill>
                <a:latin typeface="Times New Roman" panose="02020603050405020304" pitchFamily="18" charset="0"/>
              </a:rPr>
              <a:t>及                             </a:t>
            </a:r>
            <a:r>
              <a:rPr kumimoji="1" lang="zh-CN" altLang="en-US" b="1" dirty="0">
                <a:solidFill>
                  <a:srgbClr val="000000"/>
                </a:solidFill>
                <a:latin typeface="Times New Roman" panose="02020603050405020304" pitchFamily="18" charset="0"/>
              </a:rPr>
              <a:t>分</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别是二维随机变量（</a:t>
            </a:r>
            <a:r>
              <a:rPr kumimoji="1" lang="en-US" altLang="zh-CN" i="1" dirty="0">
                <a:solidFill>
                  <a:srgbClr val="000000"/>
                </a:solidFill>
                <a:latin typeface="Times New Roman" panose="02020603050405020304" pitchFamily="18" charset="0"/>
              </a:rPr>
              <a:t>X</a:t>
            </a:r>
            <a:r>
              <a:rPr kumimoji="1" lang="zh-CN" altLang="en-US" b="1"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Y</a:t>
            </a:r>
            <a:r>
              <a:rPr kumimoji="1" lang="zh-CN" altLang="en-US" i="1" dirty="0">
                <a:solidFill>
                  <a:srgbClr val="000000"/>
                </a:solidFill>
                <a:latin typeface="Times New Roman" panose="02020603050405020304" pitchFamily="18" charset="0"/>
              </a:rPr>
              <a:t>）</a:t>
            </a:r>
            <a:r>
              <a:rPr kumimoji="1" lang="zh-CN" altLang="en-US" b="1" dirty="0">
                <a:solidFill>
                  <a:srgbClr val="000000"/>
                </a:solidFill>
                <a:latin typeface="Times New Roman" panose="02020603050405020304" pitchFamily="18" charset="0"/>
              </a:rPr>
              <a:t>的联合分布和边</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缘分布函数，若对一切的                    ，有                                                 </a:t>
            </a:r>
          </a:p>
        </p:txBody>
      </p:sp>
      <p:graphicFrame>
        <p:nvGraphicFramePr>
          <p:cNvPr id="206852" name="Object 4"/>
          <p:cNvGraphicFramePr>
            <a:graphicFrameLocks noChangeAspect="1"/>
          </p:cNvGraphicFramePr>
          <p:nvPr>
            <p:extLst/>
          </p:nvPr>
        </p:nvGraphicFramePr>
        <p:xfrm>
          <a:off x="4295661" y="1630363"/>
          <a:ext cx="1501082" cy="541860"/>
        </p:xfrm>
        <a:graphic>
          <a:graphicData uri="http://schemas.openxmlformats.org/presentationml/2006/ole">
            <mc:AlternateContent xmlns:mc="http://schemas.openxmlformats.org/markup-compatibility/2006">
              <mc:Choice xmlns:v="urn:schemas-microsoft-com:vml" Requires="v">
                <p:oleObj spid="_x0000_s1030" name="公式" r:id="rId3" imgW="485626" imgH="195327" progId="Equation.3">
                  <p:embed/>
                </p:oleObj>
              </mc:Choice>
              <mc:Fallback>
                <p:oleObj name="公式" r:id="rId3" imgW="485626" imgH="195327" progId="Equation.3">
                  <p:embed/>
                  <p:pic>
                    <p:nvPicPr>
                      <p:cNvPr id="2068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661" y="1630363"/>
                        <a:ext cx="1501082" cy="541860"/>
                      </a:xfrm>
                      <a:prstGeom prst="rect">
                        <a:avLst/>
                      </a:prstGeom>
                      <a:noFill/>
                      <a:ln>
                        <a:noFill/>
                      </a:ln>
                      <a:extLst/>
                    </p:spPr>
                  </p:pic>
                </p:oleObj>
              </mc:Fallback>
            </mc:AlternateContent>
          </a:graphicData>
        </a:graphic>
      </p:graphicFrame>
      <p:graphicFrame>
        <p:nvGraphicFramePr>
          <p:cNvPr id="206853" name="Object 5"/>
          <p:cNvGraphicFramePr>
            <a:graphicFrameLocks noChangeAspect="1"/>
          </p:cNvGraphicFramePr>
          <p:nvPr>
            <p:extLst/>
          </p:nvPr>
        </p:nvGraphicFramePr>
        <p:xfrm>
          <a:off x="6510741" y="1648662"/>
          <a:ext cx="2701925" cy="557212"/>
        </p:xfrm>
        <a:graphic>
          <a:graphicData uri="http://schemas.openxmlformats.org/presentationml/2006/ole">
            <mc:AlternateContent xmlns:mc="http://schemas.openxmlformats.org/markup-compatibility/2006">
              <mc:Choice xmlns:v="urn:schemas-microsoft-com:vml" Requires="v">
                <p:oleObj spid="_x0000_s1031" name="公式" r:id="rId5" imgW="814388" imgH="204868" progId="Equation.3">
                  <p:embed/>
                </p:oleObj>
              </mc:Choice>
              <mc:Fallback>
                <p:oleObj name="公式" r:id="rId5" imgW="814388" imgH="204868" progId="Equation.3">
                  <p:embed/>
                  <p:pic>
                    <p:nvPicPr>
                      <p:cNvPr id="2068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0741" y="1648662"/>
                        <a:ext cx="27019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4" name="Object 6"/>
          <p:cNvGraphicFramePr>
            <a:graphicFrameLocks noChangeAspect="1"/>
          </p:cNvGraphicFramePr>
          <p:nvPr/>
        </p:nvGraphicFramePr>
        <p:xfrm>
          <a:off x="3481388" y="3940176"/>
          <a:ext cx="4400550" cy="619125"/>
        </p:xfrm>
        <a:graphic>
          <a:graphicData uri="http://schemas.openxmlformats.org/presentationml/2006/ole">
            <mc:AlternateContent xmlns:mc="http://schemas.openxmlformats.org/markup-compatibility/2006">
              <mc:Choice xmlns:v="urn:schemas-microsoft-com:vml" Requires="v">
                <p:oleObj spid="_x0000_s1032" name="公式" r:id="rId7" imgW="1423800" imgH="204868" progId="Equation.3">
                  <p:embed/>
                </p:oleObj>
              </mc:Choice>
              <mc:Fallback>
                <p:oleObj name="公式" r:id="rId7" imgW="1423800" imgH="204868" progId="Equation.3">
                  <p:embed/>
                  <p:pic>
                    <p:nvPicPr>
                      <p:cNvPr id="20685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388" y="3940176"/>
                        <a:ext cx="44005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5" name="Line 7"/>
          <p:cNvSpPr>
            <a:spLocks noChangeShapeType="1"/>
          </p:cNvSpPr>
          <p:nvPr/>
        </p:nvSpPr>
        <p:spPr bwMode="auto">
          <a:xfrm flipV="1">
            <a:off x="3265489" y="4548188"/>
            <a:ext cx="4967287" cy="11112"/>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aphicFrame>
        <p:nvGraphicFramePr>
          <p:cNvPr id="206856" name="Object 8"/>
          <p:cNvGraphicFramePr>
            <a:graphicFrameLocks noChangeAspect="1"/>
          </p:cNvGraphicFramePr>
          <p:nvPr/>
        </p:nvGraphicFramePr>
        <p:xfrm>
          <a:off x="6705601" y="3011489"/>
          <a:ext cx="1914525" cy="649287"/>
        </p:xfrm>
        <a:graphic>
          <a:graphicData uri="http://schemas.openxmlformats.org/presentationml/2006/ole">
            <mc:AlternateContent xmlns:mc="http://schemas.openxmlformats.org/markup-compatibility/2006">
              <mc:Choice xmlns:v="urn:schemas-microsoft-com:vml" Requires="v">
                <p:oleObj spid="_x0000_s1033" name="公式" r:id="rId9" imgW="657023" imgH="209387" progId="Equation.3">
                  <p:embed/>
                </p:oleObj>
              </mc:Choice>
              <mc:Fallback>
                <p:oleObj name="公式" r:id="rId9" imgW="657023" imgH="209387" progId="Equation.3">
                  <p:embed/>
                  <p:pic>
                    <p:nvPicPr>
                      <p:cNvPr id="20685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1" y="3011489"/>
                        <a:ext cx="1914525"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7" name="Rectangle 9"/>
          <p:cNvSpPr>
            <a:spLocks noChangeArrowheads="1"/>
          </p:cNvSpPr>
          <p:nvPr/>
        </p:nvSpPr>
        <p:spPr bwMode="auto">
          <a:xfrm>
            <a:off x="2079625" y="4765676"/>
            <a:ext cx="68403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则称随机变量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是相互独立的。</a:t>
            </a:r>
          </a:p>
        </p:txBody>
      </p:sp>
      <p:sp>
        <p:nvSpPr>
          <p:cNvPr id="206858" name="Text Box 10"/>
          <p:cNvSpPr txBox="1">
            <a:spLocks noChangeArrowheads="1"/>
          </p:cNvSpPr>
          <p:nvPr/>
        </p:nvSpPr>
        <p:spPr bwMode="auto">
          <a:xfrm>
            <a:off x="1817688" y="709613"/>
            <a:ext cx="599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en-US" altLang="zh-CN" sz="3600" b="1">
                <a:solidFill>
                  <a:srgbClr val="000000"/>
                </a:solidFill>
              </a:rPr>
              <a:t>§</a:t>
            </a:r>
            <a:r>
              <a:rPr lang="en-US" altLang="zh-CN" sz="3600">
                <a:solidFill>
                  <a:srgbClr val="000000"/>
                </a:solidFill>
                <a:latin typeface="Times New Roman" panose="02020603050405020304" pitchFamily="18" charset="0"/>
              </a:rPr>
              <a:t>3.4</a:t>
            </a:r>
            <a:r>
              <a:rPr lang="en-US" altLang="zh-CN" sz="3600">
                <a:solidFill>
                  <a:srgbClr val="000000"/>
                </a:solidFill>
              </a:rPr>
              <a:t>  </a:t>
            </a:r>
            <a:r>
              <a:rPr lang="en-US" altLang="zh-CN" sz="3600" b="1">
                <a:solidFill>
                  <a:srgbClr val="000000"/>
                </a:solidFill>
              </a:rPr>
              <a:t> </a:t>
            </a:r>
            <a:r>
              <a:rPr lang="zh-CN" altLang="en-US" sz="3600" b="1">
                <a:solidFill>
                  <a:srgbClr val="000000"/>
                </a:solidFill>
              </a:rPr>
              <a:t>随机变量的独立性</a:t>
            </a:r>
          </a:p>
        </p:txBody>
      </p:sp>
    </p:spTree>
    <p:extLst>
      <p:ext uri="{BB962C8B-B14F-4D97-AF65-F5344CB8AC3E}">
        <p14:creationId xmlns:p14="http://schemas.microsoft.com/office/powerpoint/2010/main" val="65644580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2E622B6-C88B-4F13-9DC2-5F12565E222F}" type="slidenum">
              <a:rPr lang="zh-CN" altLang="en-US" sz="1200">
                <a:solidFill>
                  <a:srgbClr val="000000"/>
                </a:solidFill>
                <a:latin typeface="Arial Black" panose="020B0A04020102020204" pitchFamily="34" charset="0"/>
              </a:rPr>
              <a:pPr fontAlgn="base">
                <a:spcBef>
                  <a:spcPct val="0"/>
                </a:spcBef>
                <a:spcAft>
                  <a:spcPct val="0"/>
                </a:spcAft>
                <a:buClrTx/>
                <a:buSzTx/>
                <a:buNone/>
              </a:pPr>
              <a:t>20</a:t>
            </a:fld>
            <a:endParaRPr lang="en-US" altLang="zh-CN" sz="1200">
              <a:solidFill>
                <a:srgbClr val="000000"/>
              </a:solidFill>
              <a:latin typeface="Arial Black" panose="020B0A04020102020204" pitchFamily="34" charset="0"/>
            </a:endParaRPr>
          </a:p>
        </p:txBody>
      </p:sp>
      <p:grpSp>
        <p:nvGrpSpPr>
          <p:cNvPr id="147459" name="Group 10"/>
          <p:cNvGrpSpPr>
            <a:grpSpLocks/>
          </p:cNvGrpSpPr>
          <p:nvPr/>
        </p:nvGrpSpPr>
        <p:grpSpPr bwMode="auto">
          <a:xfrm>
            <a:off x="2035176" y="890589"/>
            <a:ext cx="8347075" cy="1315781"/>
            <a:chOff x="319" y="2044"/>
            <a:chExt cx="5258" cy="844"/>
          </a:xfrm>
        </p:grpSpPr>
        <p:sp>
          <p:nvSpPr>
            <p:cNvPr id="147462" name="Text Box 11"/>
            <p:cNvSpPr txBox="1">
              <a:spLocks noChangeArrowheads="1"/>
            </p:cNvSpPr>
            <p:nvPr/>
          </p:nvSpPr>
          <p:spPr bwMode="auto">
            <a:xfrm>
              <a:off x="319" y="2044"/>
              <a:ext cx="5230"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例</a:t>
              </a:r>
              <a:r>
                <a:rPr kumimoji="1" lang="en-US" altLang="zh-CN" dirty="0">
                  <a:solidFill>
                    <a:srgbClr val="000000"/>
                  </a:solidFill>
                  <a:latin typeface="Times New Roman" panose="02020603050405020304" pitchFamily="18" charset="0"/>
                </a:rPr>
                <a:t>2</a:t>
              </a:r>
              <a:r>
                <a:rPr kumimoji="1" lang="zh-CN" altLang="en-US" b="1" dirty="0">
                  <a:solidFill>
                    <a:srgbClr val="000000"/>
                  </a:solidFill>
                  <a:latin typeface="Times New Roman" panose="02020603050405020304" pitchFamily="18" charset="0"/>
                </a:rPr>
                <a:t>、</a:t>
              </a:r>
              <a:r>
                <a:rPr kumimoji="1" lang="zh-CN" altLang="en-US" b="1" dirty="0">
                  <a:solidFill>
                    <a:srgbClr val="000000"/>
                  </a:solidFill>
                  <a:latin typeface="Times New Roman" panose="02020603050405020304" pitchFamily="18" charset="0"/>
                </a:rPr>
                <a:t>设随机变量 </a:t>
              </a:r>
              <a:r>
                <a:rPr kumimoji="1" lang="en-US" altLang="zh-CN" i="1" dirty="0">
                  <a:solidFill>
                    <a:srgbClr val="000000"/>
                  </a:solidFill>
                  <a:latin typeface="Times New Roman" panose="02020603050405020304" pitchFamily="18" charset="0"/>
                </a:rPr>
                <a:t>X</a:t>
              </a:r>
              <a:r>
                <a:rPr kumimoji="1" lang="zh-CN" altLang="en-US" b="1"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U</a:t>
              </a:r>
              <a:r>
                <a:rPr kumimoji="1" lang="en-US" altLang="zh-CN" dirty="0">
                  <a:solidFill>
                    <a:srgbClr val="000000"/>
                  </a:solidFill>
                  <a:latin typeface="Times New Roman" panose="02020603050405020304" pitchFamily="18" charset="0"/>
                </a:rPr>
                <a:t>(0 , 1)</a:t>
              </a:r>
              <a:r>
                <a:rPr kumimoji="1" lang="zh-CN" altLang="en-US" b="1" dirty="0">
                  <a:solidFill>
                    <a:srgbClr val="000000"/>
                  </a:solidFill>
                  <a:latin typeface="Times New Roman" panose="02020603050405020304" pitchFamily="18" charset="0"/>
                </a:rPr>
                <a:t>，求                      </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的分布。</a:t>
              </a:r>
            </a:p>
          </p:txBody>
        </p:sp>
        <p:graphicFrame>
          <p:nvGraphicFramePr>
            <p:cNvPr id="147463" name="Object 12"/>
            <p:cNvGraphicFramePr>
              <a:graphicFrameLocks noChangeAspect="1"/>
            </p:cNvGraphicFramePr>
            <p:nvPr/>
          </p:nvGraphicFramePr>
          <p:xfrm>
            <a:off x="4182" y="2095"/>
            <a:ext cx="1395" cy="345"/>
          </p:xfrm>
          <a:graphic>
            <a:graphicData uri="http://schemas.openxmlformats.org/presentationml/2006/ole">
              <mc:AlternateContent xmlns:mc="http://schemas.openxmlformats.org/markup-compatibility/2006">
                <mc:Choice xmlns:v="urn:schemas-microsoft-com:vml" Requires="v">
                  <p:oleObj spid="_x0000_s18436" name="Equation" r:id="rId3" imgW="780810" imgH="180766" progId="Equation.3">
                    <p:embed/>
                  </p:oleObj>
                </mc:Choice>
                <mc:Fallback>
                  <p:oleObj name="Equation" r:id="rId3" imgW="780810" imgH="180766" progId="Equation.3">
                    <p:embed/>
                    <p:pic>
                      <p:nvPicPr>
                        <p:cNvPr id="14746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 y="2095"/>
                          <a:ext cx="139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6207" name="Text Box 6"/>
          <p:cNvSpPr txBox="1">
            <a:spLocks noChangeArrowheads="1"/>
          </p:cNvSpPr>
          <p:nvPr/>
        </p:nvSpPr>
        <p:spPr bwMode="auto">
          <a:xfrm>
            <a:off x="2124076" y="2547938"/>
            <a:ext cx="8018463" cy="131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解：</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是连续型的，而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是离散型的。显然 </a:t>
            </a:r>
          </a:p>
          <a:p>
            <a:pPr fontAlgn="base">
              <a:spcBef>
                <a:spcPct val="50000"/>
              </a:spcBef>
              <a:spcAft>
                <a:spcPct val="0"/>
              </a:spcAft>
              <a:buClrTx/>
              <a:buSzTx/>
              <a:buNone/>
            </a:pP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的可取值为</a:t>
            </a:r>
            <a:r>
              <a:rPr kumimoji="1" lang="en-US" altLang="zh-CN">
                <a:solidFill>
                  <a:srgbClr val="000000"/>
                </a:solidFill>
                <a:latin typeface="Times New Roman" panose="02020603050405020304" pitchFamily="18" charset="0"/>
              </a:rPr>
              <a:t>1</a:t>
            </a:r>
            <a:r>
              <a:rPr kumimoji="1" lang="zh-CN" altLang="en-US">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a:t>
            </a:r>
          </a:p>
        </p:txBody>
      </p:sp>
      <p:graphicFrame>
        <p:nvGraphicFramePr>
          <p:cNvPr id="136208" name="Object 5"/>
          <p:cNvGraphicFramePr>
            <a:graphicFrameLocks noChangeAspect="1"/>
          </p:cNvGraphicFramePr>
          <p:nvPr/>
        </p:nvGraphicFramePr>
        <p:xfrm>
          <a:off x="3108326" y="4286251"/>
          <a:ext cx="5414963" cy="1298575"/>
        </p:xfrm>
        <a:graphic>
          <a:graphicData uri="http://schemas.openxmlformats.org/presentationml/2006/ole">
            <mc:AlternateContent xmlns:mc="http://schemas.openxmlformats.org/markup-compatibility/2006">
              <mc:Choice xmlns:v="urn:schemas-microsoft-com:vml" Requires="v">
                <p:oleObj spid="_x0000_s18437" name="公式" r:id="rId5" imgW="1666863" imgH="409736" progId="Equation.3">
                  <p:embed/>
                </p:oleObj>
              </mc:Choice>
              <mc:Fallback>
                <p:oleObj name="公式" r:id="rId5" imgW="1666863" imgH="409736" progId="Equation.3">
                  <p:embed/>
                  <p:pic>
                    <p:nvPicPr>
                      <p:cNvPr id="13620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326" y="4286251"/>
                        <a:ext cx="5414963"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8054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DD1E7121-EA56-4F43-94D7-D8D801679254}" type="slidenum">
              <a:rPr lang="zh-CN" altLang="en-US" sz="1200">
                <a:solidFill>
                  <a:srgbClr val="000000"/>
                </a:solidFill>
                <a:latin typeface="Arial Black" panose="020B0A04020102020204" pitchFamily="34" charset="0"/>
              </a:rPr>
              <a:pPr fontAlgn="base">
                <a:spcBef>
                  <a:spcPct val="0"/>
                </a:spcBef>
                <a:spcAft>
                  <a:spcPct val="0"/>
                </a:spcAft>
                <a:buClrTx/>
                <a:buSzTx/>
                <a:buNone/>
              </a:pPr>
              <a:t>21</a:t>
            </a:fld>
            <a:endParaRPr lang="en-US" altLang="zh-CN" sz="1200">
              <a:solidFill>
                <a:srgbClr val="000000"/>
              </a:solidFill>
              <a:latin typeface="Arial Black" panose="020B0A04020102020204" pitchFamily="34" charset="0"/>
            </a:endParaRPr>
          </a:p>
        </p:txBody>
      </p:sp>
      <p:grpSp>
        <p:nvGrpSpPr>
          <p:cNvPr id="148483" name="Group 2"/>
          <p:cNvGrpSpPr>
            <a:grpSpLocks/>
          </p:cNvGrpSpPr>
          <p:nvPr/>
        </p:nvGrpSpPr>
        <p:grpSpPr bwMode="auto">
          <a:xfrm>
            <a:off x="2117726" y="3662363"/>
            <a:ext cx="5618163" cy="2576512"/>
            <a:chOff x="446" y="385"/>
            <a:chExt cx="3559" cy="1623"/>
          </a:xfrm>
        </p:grpSpPr>
        <p:sp>
          <p:nvSpPr>
            <p:cNvPr id="148485" name="Text Box 3"/>
            <p:cNvSpPr txBox="1">
              <a:spLocks noChangeArrowheads="1"/>
            </p:cNvSpPr>
            <p:nvPr/>
          </p:nvSpPr>
          <p:spPr bwMode="auto">
            <a:xfrm>
              <a:off x="450" y="385"/>
              <a:ext cx="32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所以，</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的分布列为</a:t>
              </a:r>
            </a:p>
          </p:txBody>
        </p:sp>
        <p:grpSp>
          <p:nvGrpSpPr>
            <p:cNvPr id="148486" name="Group 4"/>
            <p:cNvGrpSpPr>
              <a:grpSpLocks/>
            </p:cNvGrpSpPr>
            <p:nvPr/>
          </p:nvGrpSpPr>
          <p:grpSpPr bwMode="auto">
            <a:xfrm>
              <a:off x="446" y="1014"/>
              <a:ext cx="3559" cy="994"/>
              <a:chOff x="626" y="2616"/>
              <a:chExt cx="3559" cy="994"/>
            </a:xfrm>
          </p:grpSpPr>
          <p:graphicFrame>
            <p:nvGraphicFramePr>
              <p:cNvPr id="148487" name="Object 5"/>
              <p:cNvGraphicFramePr>
                <a:graphicFrameLocks noChangeAspect="1"/>
              </p:cNvGraphicFramePr>
              <p:nvPr/>
            </p:nvGraphicFramePr>
            <p:xfrm>
              <a:off x="674" y="2703"/>
              <a:ext cx="3214" cy="322"/>
            </p:xfrm>
            <a:graphic>
              <a:graphicData uri="http://schemas.openxmlformats.org/presentationml/2006/ole">
                <mc:AlternateContent xmlns:mc="http://schemas.openxmlformats.org/markup-compatibility/2006">
                  <mc:Choice xmlns:v="urn:schemas-microsoft-com:vml" Requires="v">
                    <p:oleObj spid="_x0000_s19461" name="公式" r:id="rId3" imgW="2076312" imgH="199847" progId="Equation.3">
                      <p:embed/>
                    </p:oleObj>
                  </mc:Choice>
                  <mc:Fallback>
                    <p:oleObj name="公式" r:id="rId3" imgW="2076312" imgH="199847" progId="Equation.3">
                      <p:embed/>
                      <p:pic>
                        <p:nvPicPr>
                          <p:cNvPr id="14848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 y="2703"/>
                            <a:ext cx="3214"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8" name="Object 6"/>
              <p:cNvGraphicFramePr>
                <a:graphicFrameLocks noChangeAspect="1"/>
              </p:cNvGraphicFramePr>
              <p:nvPr/>
            </p:nvGraphicFramePr>
            <p:xfrm>
              <a:off x="1187" y="3135"/>
              <a:ext cx="2670" cy="472"/>
            </p:xfrm>
            <a:graphic>
              <a:graphicData uri="http://schemas.openxmlformats.org/presentationml/2006/ole">
                <mc:AlternateContent xmlns:mc="http://schemas.openxmlformats.org/markup-compatibility/2006">
                  <mc:Choice xmlns:v="urn:schemas-microsoft-com:vml" Requires="v">
                    <p:oleObj spid="_x0000_s19462" name="公式" r:id="rId5" imgW="1933481" imgH="371574" progId="Equation.3">
                      <p:embed/>
                    </p:oleObj>
                  </mc:Choice>
                  <mc:Fallback>
                    <p:oleObj name="公式" r:id="rId5" imgW="1933481" imgH="371574" progId="Equation.3">
                      <p:embed/>
                      <p:pic>
                        <p:nvPicPr>
                          <p:cNvPr id="14848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 y="3135"/>
                            <a:ext cx="2670"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9" name="Line 7"/>
              <p:cNvSpPr>
                <a:spLocks noChangeShapeType="1"/>
              </p:cNvSpPr>
              <p:nvPr/>
            </p:nvSpPr>
            <p:spPr bwMode="auto">
              <a:xfrm>
                <a:off x="626" y="3135"/>
                <a:ext cx="35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0" name="Line 8"/>
              <p:cNvSpPr>
                <a:spLocks noChangeShapeType="1"/>
              </p:cNvSpPr>
              <p:nvPr/>
            </p:nvSpPr>
            <p:spPr bwMode="auto">
              <a:xfrm>
                <a:off x="626" y="2617"/>
                <a:ext cx="35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1" name="Line 9"/>
              <p:cNvSpPr>
                <a:spLocks noChangeShapeType="1"/>
              </p:cNvSpPr>
              <p:nvPr/>
            </p:nvSpPr>
            <p:spPr bwMode="auto">
              <a:xfrm>
                <a:off x="626" y="3610"/>
                <a:ext cx="35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2" name="Line 10"/>
              <p:cNvSpPr>
                <a:spLocks noChangeShapeType="1"/>
              </p:cNvSpPr>
              <p:nvPr/>
            </p:nvSpPr>
            <p:spPr bwMode="auto">
              <a:xfrm>
                <a:off x="626" y="2617"/>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3" name="Line 11"/>
              <p:cNvSpPr>
                <a:spLocks noChangeShapeType="1"/>
              </p:cNvSpPr>
              <p:nvPr/>
            </p:nvSpPr>
            <p:spPr bwMode="auto">
              <a:xfrm>
                <a:off x="3462" y="2617"/>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4" name="Line 12"/>
              <p:cNvSpPr>
                <a:spLocks noChangeShapeType="1"/>
              </p:cNvSpPr>
              <p:nvPr/>
            </p:nvSpPr>
            <p:spPr bwMode="auto">
              <a:xfrm>
                <a:off x="2930" y="2617"/>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5" name="Line 13"/>
              <p:cNvSpPr>
                <a:spLocks noChangeShapeType="1"/>
              </p:cNvSpPr>
              <p:nvPr/>
            </p:nvSpPr>
            <p:spPr bwMode="auto">
              <a:xfrm>
                <a:off x="2443" y="2617"/>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6" name="Line 14"/>
              <p:cNvSpPr>
                <a:spLocks noChangeShapeType="1"/>
              </p:cNvSpPr>
              <p:nvPr/>
            </p:nvSpPr>
            <p:spPr bwMode="auto">
              <a:xfrm>
                <a:off x="1955" y="2617"/>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8497" name="Line 15"/>
              <p:cNvSpPr>
                <a:spLocks noChangeShapeType="1"/>
              </p:cNvSpPr>
              <p:nvPr/>
            </p:nvSpPr>
            <p:spPr bwMode="auto">
              <a:xfrm>
                <a:off x="4185" y="2616"/>
                <a:ext cx="0" cy="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graphicFrame>
        <p:nvGraphicFramePr>
          <p:cNvPr id="148484" name="Object 16"/>
          <p:cNvGraphicFramePr>
            <a:graphicFrameLocks noChangeAspect="1"/>
          </p:cNvGraphicFramePr>
          <p:nvPr/>
        </p:nvGraphicFramePr>
        <p:xfrm>
          <a:off x="1868488" y="352425"/>
          <a:ext cx="8799512" cy="2922588"/>
        </p:xfrm>
        <a:graphic>
          <a:graphicData uri="http://schemas.openxmlformats.org/presentationml/2006/ole">
            <mc:AlternateContent xmlns:mc="http://schemas.openxmlformats.org/markup-compatibility/2006">
              <mc:Choice xmlns:v="urn:schemas-microsoft-com:vml" Requires="v">
                <p:oleObj spid="_x0000_s19463" name="Equation" r:id="rId7" imgW="3257550" imgH="1095139" progId="Equation.DSMT4">
                  <p:embed/>
                </p:oleObj>
              </mc:Choice>
              <mc:Fallback>
                <p:oleObj name="Equation" r:id="rId7" imgW="3257550" imgH="1095139" progId="Equation.DSMT4">
                  <p:embed/>
                  <p:pic>
                    <p:nvPicPr>
                      <p:cNvPr id="14848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8488" y="352425"/>
                        <a:ext cx="8799512" cy="292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62293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0A7C0EE-2AB2-4ECC-8181-658DA5EBDCA3}" type="slidenum">
              <a:rPr lang="zh-CN" altLang="en-US" sz="1200">
                <a:solidFill>
                  <a:srgbClr val="000000"/>
                </a:solidFill>
                <a:latin typeface="Arial Black" panose="020B0A04020102020204" pitchFamily="34" charset="0"/>
              </a:rPr>
              <a:pPr fontAlgn="base">
                <a:spcBef>
                  <a:spcPct val="0"/>
                </a:spcBef>
                <a:spcAft>
                  <a:spcPct val="0"/>
                </a:spcAft>
                <a:buClrTx/>
                <a:buSzTx/>
                <a:buNone/>
              </a:pPr>
              <a:t>22</a:t>
            </a:fld>
            <a:endParaRPr lang="en-US" altLang="zh-CN" sz="1200">
              <a:solidFill>
                <a:srgbClr val="000000"/>
              </a:solidFill>
              <a:latin typeface="Arial Black" panose="020B0A04020102020204" pitchFamily="34" charset="0"/>
            </a:endParaRPr>
          </a:p>
        </p:txBody>
      </p:sp>
      <p:sp>
        <p:nvSpPr>
          <p:cNvPr id="222211" name="Text Box 2"/>
          <p:cNvSpPr txBox="1">
            <a:spLocks noChangeArrowheads="1"/>
          </p:cNvSpPr>
          <p:nvPr/>
        </p:nvSpPr>
        <p:spPr bwMode="auto">
          <a:xfrm>
            <a:off x="1771651" y="319088"/>
            <a:ext cx="63658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sz="3600" b="1">
                <a:solidFill>
                  <a:srgbClr val="000000"/>
                </a:solidFill>
                <a:latin typeface="宋体" panose="02010600030101010101" pitchFamily="2" charset="-122"/>
              </a:rPr>
              <a:t>§3.6  </a:t>
            </a:r>
            <a:r>
              <a:rPr kumimoji="1" lang="zh-CN" altLang="en-US" sz="3600" b="1">
                <a:solidFill>
                  <a:srgbClr val="000000"/>
                </a:solidFill>
                <a:latin typeface="宋体" panose="02010600030101010101" pitchFamily="2" charset="-122"/>
              </a:rPr>
              <a:t>随机变量函数的分布</a:t>
            </a:r>
          </a:p>
        </p:txBody>
      </p:sp>
      <p:sp>
        <p:nvSpPr>
          <p:cNvPr id="1336323" name="Text Box 3"/>
          <p:cNvSpPr txBox="1">
            <a:spLocks noChangeArrowheads="1"/>
          </p:cNvSpPr>
          <p:nvPr/>
        </p:nvSpPr>
        <p:spPr bwMode="auto">
          <a:xfrm>
            <a:off x="1905000" y="1193243"/>
            <a:ext cx="8763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问题：已知 </a:t>
            </a:r>
            <a:r>
              <a:rPr kumimoji="1" lang="en-US" altLang="zh-CN" i="1">
                <a:solidFill>
                  <a:srgbClr val="000000"/>
                </a:solidFill>
                <a:latin typeface="Times New Roman" panose="02020603050405020304" pitchFamily="18" charset="0"/>
              </a:rPr>
              <a:t>Z</a:t>
            </a:r>
            <a:r>
              <a:rPr kumimoji="1" lang="en-US" altLang="zh-CN">
                <a:solidFill>
                  <a:srgbClr val="000000"/>
                </a:solidFill>
                <a:latin typeface="Times New Roman" panose="02020603050405020304" pitchFamily="18" charset="0"/>
              </a:rPr>
              <a:t> = </a:t>
            </a:r>
            <a:r>
              <a:rPr kumimoji="1" lang="en-US" altLang="zh-CN" i="1">
                <a:solidFill>
                  <a:srgbClr val="000000"/>
                </a:solidFill>
                <a:latin typeface="Times New Roman" panose="02020603050405020304" pitchFamily="18" charset="0"/>
              </a:rPr>
              <a:t>g</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a:t>
            </a:r>
            <a:r>
              <a:rPr kumimoji="1" lang="zh-CN" altLang="zh-CN" b="1">
                <a:solidFill>
                  <a:srgbClr val="000000"/>
                </a:solidFill>
                <a:latin typeface="Times New Roman" panose="02020603050405020304" pitchFamily="18" charset="0"/>
              </a:rPr>
              <a:t>以及</a:t>
            </a:r>
            <a:r>
              <a:rPr kumimoji="1" lang="zh-CN" altLang="en-US" b="1">
                <a:solidFill>
                  <a:srgbClr val="000000"/>
                </a:solidFill>
                <a:latin typeface="Times New Roman" panose="02020603050405020304" pitchFamily="18" charset="0"/>
              </a:rPr>
              <a:t> </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a:t>
            </a:r>
            <a:r>
              <a:rPr kumimoji="1" lang="zh-CN" altLang="zh-CN" b="1">
                <a:solidFill>
                  <a:srgbClr val="000000"/>
                </a:solidFill>
                <a:latin typeface="Times New Roman" panose="02020603050405020304" pitchFamily="18" charset="0"/>
              </a:rPr>
              <a:t>的联合分布，</a:t>
            </a:r>
          </a:p>
          <a:p>
            <a:pPr eaLnBrk="0" fontAlgn="base" hangingPunct="0">
              <a:lnSpc>
                <a:spcPct val="170000"/>
              </a:lnSpc>
              <a:spcBef>
                <a:spcPct val="0"/>
              </a:spcBef>
              <a:spcAft>
                <a:spcPct val="0"/>
              </a:spcAft>
              <a:buClrTx/>
              <a:buSzTx/>
              <a:buNone/>
            </a:pPr>
            <a:r>
              <a:rPr kumimoji="1" lang="zh-CN" altLang="zh-CN" b="1">
                <a:solidFill>
                  <a:srgbClr val="000000"/>
                </a:solidFill>
                <a:latin typeface="Times New Roman" panose="02020603050405020304" pitchFamily="18" charset="0"/>
              </a:rPr>
              <a:t>如何求出</a:t>
            </a:r>
            <a:r>
              <a:rPr kumimoji="1" lang="en-US" altLang="zh-CN" i="1">
                <a:solidFill>
                  <a:srgbClr val="000000"/>
                </a:solidFill>
                <a:latin typeface="Times New Roman" panose="02020603050405020304" pitchFamily="18" charset="0"/>
              </a:rPr>
              <a:t>Z</a:t>
            </a:r>
            <a:r>
              <a:rPr kumimoji="1" lang="zh-CN" altLang="zh-CN" b="1">
                <a:solidFill>
                  <a:srgbClr val="000000"/>
                </a:solidFill>
                <a:latin typeface="Times New Roman" panose="02020603050405020304" pitchFamily="18" charset="0"/>
              </a:rPr>
              <a:t>的分布？</a:t>
            </a:r>
            <a:endParaRPr kumimoji="1" lang="zh-CN" altLang="en-US" b="1">
              <a:solidFill>
                <a:srgbClr val="000000"/>
              </a:solidFill>
              <a:latin typeface="Times New Roman" panose="02020603050405020304" pitchFamily="18" charset="0"/>
            </a:endParaRPr>
          </a:p>
        </p:txBody>
      </p:sp>
      <p:sp>
        <p:nvSpPr>
          <p:cNvPr id="1336324" name="Text Box 4"/>
          <p:cNvSpPr txBox="1">
            <a:spLocks noChangeArrowheads="1"/>
          </p:cNvSpPr>
          <p:nvPr/>
        </p:nvSpPr>
        <p:spPr bwMode="auto">
          <a:xfrm>
            <a:off x="1798639" y="2724150"/>
            <a:ext cx="6188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1</a:t>
            </a:r>
            <a:r>
              <a:rPr kumimoji="1" lang="zh-CN" altLang="en-US" b="1">
                <a:solidFill>
                  <a:srgbClr val="FF3300"/>
                </a:solidFill>
                <a:latin typeface="Times New Roman" panose="02020603050405020304" pitchFamily="18" charset="0"/>
              </a:rPr>
              <a:t>、   </a:t>
            </a:r>
            <a:r>
              <a:rPr kumimoji="1" lang="en-US" altLang="zh-CN" b="1">
                <a:solidFill>
                  <a:srgbClr val="FF3300"/>
                </a:solidFill>
                <a:latin typeface="Times New Roman" panose="02020603050405020304" pitchFamily="18" charset="0"/>
              </a:rPr>
              <a:t>(</a:t>
            </a:r>
            <a:r>
              <a:rPr kumimoji="1" lang="en-US" altLang="zh-CN" i="1">
                <a:solidFill>
                  <a:srgbClr val="FF3300"/>
                </a:solidFill>
                <a:latin typeface="Times New Roman" panose="02020603050405020304" pitchFamily="18" charset="0"/>
              </a:rPr>
              <a:t>X</a:t>
            </a:r>
            <a:r>
              <a:rPr kumimoji="1" lang="en-US" altLang="zh-CN">
                <a:solidFill>
                  <a:srgbClr val="FF3300"/>
                </a:solidFill>
                <a:latin typeface="Times New Roman" panose="02020603050405020304" pitchFamily="18" charset="0"/>
              </a:rPr>
              <a:t>,</a:t>
            </a:r>
            <a:r>
              <a:rPr kumimoji="1" lang="en-US" altLang="zh-CN" i="1">
                <a:solidFill>
                  <a:srgbClr val="FF3300"/>
                </a:solidFill>
                <a:latin typeface="Times New Roman" panose="02020603050405020304" pitchFamily="18" charset="0"/>
              </a:rPr>
              <a:t>Y</a:t>
            </a:r>
            <a:r>
              <a:rPr kumimoji="1" lang="en-US" altLang="zh-CN" b="1">
                <a:solidFill>
                  <a:srgbClr val="FF3300"/>
                </a:solidFill>
                <a:latin typeface="Times New Roman" panose="02020603050405020304" pitchFamily="18" charset="0"/>
              </a:rPr>
              <a:t>)</a:t>
            </a:r>
            <a:r>
              <a:rPr kumimoji="1" lang="zh-CN" altLang="zh-CN" b="1">
                <a:solidFill>
                  <a:srgbClr val="FF3300"/>
                </a:solidFill>
                <a:latin typeface="Times New Roman" panose="02020603050405020304" pitchFamily="18" charset="0"/>
              </a:rPr>
              <a:t>为二维离散型随机变量</a:t>
            </a:r>
            <a:endParaRPr kumimoji="1" lang="zh-CN" altLang="en-US" b="1">
              <a:solidFill>
                <a:srgbClr val="FF3300"/>
              </a:solidFill>
              <a:latin typeface="Times New Roman" panose="02020603050405020304" pitchFamily="18" charset="0"/>
            </a:endParaRPr>
          </a:p>
        </p:txBody>
      </p:sp>
      <p:grpSp>
        <p:nvGrpSpPr>
          <p:cNvPr id="1336325" name="Group 5"/>
          <p:cNvGrpSpPr>
            <a:grpSpLocks/>
          </p:cNvGrpSpPr>
          <p:nvPr/>
        </p:nvGrpSpPr>
        <p:grpSpPr bwMode="auto">
          <a:xfrm>
            <a:off x="1692275" y="3543301"/>
            <a:ext cx="8191500" cy="2474913"/>
            <a:chOff x="182" y="2038"/>
            <a:chExt cx="5160" cy="1773"/>
          </a:xfrm>
        </p:grpSpPr>
        <p:sp>
          <p:nvSpPr>
            <p:cNvPr id="222215" name="Text Box 6"/>
            <p:cNvSpPr txBox="1">
              <a:spLocks noChangeArrowheads="1"/>
            </p:cNvSpPr>
            <p:nvPr/>
          </p:nvSpPr>
          <p:spPr bwMode="auto">
            <a:xfrm>
              <a:off x="182" y="2038"/>
              <a:ext cx="5160"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例</a:t>
              </a: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设二维随机变量</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a:solidFill>
                    <a:srgbClr val="000000"/>
                  </a:solidFill>
                  <a:latin typeface="Times New Roman" panose="02020603050405020304" pitchFamily="18" charset="0"/>
                </a:rPr>
                <a:t>)</a:t>
              </a:r>
              <a:r>
                <a:rPr kumimoji="1" lang="zh-CN" altLang="zh-CN" b="1">
                  <a:solidFill>
                    <a:srgbClr val="000000"/>
                  </a:solidFill>
                  <a:latin typeface="Times New Roman" panose="02020603050405020304" pitchFamily="18" charset="0"/>
                </a:rPr>
                <a:t>的分布律为下表</a:t>
              </a:r>
              <a:endParaRPr kumimoji="1" lang="zh-CN" altLang="en-US" b="1">
                <a:solidFill>
                  <a:srgbClr val="000000"/>
                </a:solidFill>
                <a:latin typeface="Times New Roman" panose="02020603050405020304" pitchFamily="18" charset="0"/>
              </a:endParaRPr>
            </a:p>
          </p:txBody>
        </p:sp>
        <p:grpSp>
          <p:nvGrpSpPr>
            <p:cNvPr id="222216" name="Group 7"/>
            <p:cNvGrpSpPr>
              <a:grpSpLocks/>
            </p:cNvGrpSpPr>
            <p:nvPr/>
          </p:nvGrpSpPr>
          <p:grpSpPr bwMode="auto">
            <a:xfrm>
              <a:off x="1287" y="2587"/>
              <a:ext cx="2016" cy="1224"/>
              <a:chOff x="1200" y="1895"/>
              <a:chExt cx="2016" cy="1224"/>
            </a:xfrm>
          </p:grpSpPr>
          <p:sp>
            <p:nvSpPr>
              <p:cNvPr id="222217" name="Line 8"/>
              <p:cNvSpPr>
                <a:spLocks noChangeShapeType="1"/>
              </p:cNvSpPr>
              <p:nvPr/>
            </p:nvSpPr>
            <p:spPr bwMode="auto">
              <a:xfrm>
                <a:off x="1248" y="19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2218" name="Line 9"/>
              <p:cNvSpPr>
                <a:spLocks noChangeShapeType="1"/>
              </p:cNvSpPr>
              <p:nvPr/>
            </p:nvSpPr>
            <p:spPr bwMode="auto">
              <a:xfrm>
                <a:off x="1248" y="2400"/>
                <a:ext cx="19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2219" name="Line 10"/>
              <p:cNvSpPr>
                <a:spLocks noChangeShapeType="1"/>
              </p:cNvSpPr>
              <p:nvPr/>
            </p:nvSpPr>
            <p:spPr bwMode="auto">
              <a:xfrm>
                <a:off x="1776" y="1968"/>
                <a:ext cx="0" cy="10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2220" name="Line 11"/>
              <p:cNvSpPr>
                <a:spLocks noChangeShapeType="1"/>
              </p:cNvSpPr>
              <p:nvPr/>
            </p:nvSpPr>
            <p:spPr bwMode="auto">
              <a:xfrm>
                <a:off x="1248" y="1968"/>
                <a:ext cx="528"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2221" name="Line 12"/>
              <p:cNvSpPr>
                <a:spLocks noChangeShapeType="1"/>
              </p:cNvSpPr>
              <p:nvPr/>
            </p:nvSpPr>
            <p:spPr bwMode="auto">
              <a:xfrm>
                <a:off x="1200" y="302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2222" name="Text Box 13"/>
              <p:cNvSpPr txBox="1">
                <a:spLocks noChangeArrowheads="1"/>
              </p:cNvSpPr>
              <p:nvPr/>
            </p:nvSpPr>
            <p:spPr bwMode="auto">
              <a:xfrm>
                <a:off x="1968" y="2039"/>
                <a:ext cx="948"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1" lang="en-US" altLang="zh-CN">
                    <a:solidFill>
                      <a:srgbClr val="000000"/>
                    </a:solidFill>
                    <a:latin typeface="Times New Roman" panose="02020603050405020304" pitchFamily="18" charset="0"/>
                  </a:rPr>
                  <a:t>0         1</a:t>
                </a:r>
              </a:p>
            </p:txBody>
          </p:sp>
          <p:sp>
            <p:nvSpPr>
              <p:cNvPr id="222223" name="Text Box 14"/>
              <p:cNvSpPr txBox="1">
                <a:spLocks noChangeArrowheads="1"/>
              </p:cNvSpPr>
              <p:nvPr/>
            </p:nvSpPr>
            <p:spPr bwMode="auto">
              <a:xfrm>
                <a:off x="1392" y="2354"/>
                <a:ext cx="1730" cy="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000000"/>
                    </a:solidFill>
                    <a:latin typeface="Times New Roman" panose="02020603050405020304" pitchFamily="18" charset="0"/>
                  </a:rPr>
                  <a:t>0     3/10    3/10</a:t>
                </a:r>
              </a:p>
              <a:p>
                <a:pPr eaLnBrk="0" fontAlgn="base" hangingPunct="0">
                  <a:spcBef>
                    <a:spcPct val="0"/>
                  </a:spcBef>
                  <a:spcAft>
                    <a:spcPct val="0"/>
                  </a:spcAft>
                  <a:buClrTx/>
                  <a:buSzTx/>
                  <a:buNone/>
                </a:pPr>
                <a:r>
                  <a:rPr kumimoji="1" lang="en-US" altLang="zh-CN">
                    <a:solidFill>
                      <a:srgbClr val="000000"/>
                    </a:solidFill>
                    <a:latin typeface="Times New Roman" panose="02020603050405020304" pitchFamily="18" charset="0"/>
                  </a:rPr>
                  <a:t>1     3/10    1/10</a:t>
                </a:r>
              </a:p>
            </p:txBody>
          </p:sp>
          <p:sp>
            <p:nvSpPr>
              <p:cNvPr id="222224" name="Text Box 15"/>
              <p:cNvSpPr txBox="1">
                <a:spLocks noChangeArrowheads="1"/>
              </p:cNvSpPr>
              <p:nvPr/>
            </p:nvSpPr>
            <p:spPr bwMode="auto">
              <a:xfrm>
                <a:off x="1262" y="2039"/>
                <a:ext cx="27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1" lang="en-US" altLang="zh-CN" i="1">
                    <a:solidFill>
                      <a:srgbClr val="000000"/>
                    </a:solidFill>
                    <a:latin typeface="Times New Roman" panose="02020603050405020304" pitchFamily="18" charset="0"/>
                  </a:rPr>
                  <a:t>X</a:t>
                </a:r>
              </a:p>
            </p:txBody>
          </p:sp>
          <p:sp>
            <p:nvSpPr>
              <p:cNvPr id="222225" name="Text Box 16"/>
              <p:cNvSpPr txBox="1">
                <a:spLocks noChangeArrowheads="1"/>
              </p:cNvSpPr>
              <p:nvPr/>
            </p:nvSpPr>
            <p:spPr bwMode="auto">
              <a:xfrm>
                <a:off x="1490" y="1895"/>
                <a:ext cx="25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1" lang="en-US" altLang="zh-CN" i="1">
                    <a:solidFill>
                      <a:srgbClr val="000000"/>
                    </a:solidFill>
                    <a:latin typeface="Times New Roman" panose="02020603050405020304" pitchFamily="18" charset="0"/>
                  </a:rPr>
                  <a:t>Y</a:t>
                </a:r>
              </a:p>
            </p:txBody>
          </p:sp>
          <p:sp>
            <p:nvSpPr>
              <p:cNvPr id="222226" name="Line 17"/>
              <p:cNvSpPr>
                <a:spLocks noChangeShapeType="1"/>
              </p:cNvSpPr>
              <p:nvPr/>
            </p:nvSpPr>
            <p:spPr bwMode="auto">
              <a:xfrm>
                <a:off x="1248" y="197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spTree>
    <p:extLst>
      <p:ext uri="{BB962C8B-B14F-4D97-AF65-F5344CB8AC3E}">
        <p14:creationId xmlns:p14="http://schemas.microsoft.com/office/powerpoint/2010/main" val="107567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6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6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3" grpId="0" autoUpdateAnimBg="0"/>
      <p:bldP spid="13363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A9644AE-44E7-4A66-9B0B-5B28CA5CB49A}" type="slidenum">
              <a:rPr lang="zh-CN" altLang="en-US" sz="1200">
                <a:solidFill>
                  <a:srgbClr val="000000"/>
                </a:solidFill>
                <a:latin typeface="Arial Black" panose="020B0A04020102020204" pitchFamily="34" charset="0"/>
              </a:rPr>
              <a:pPr fontAlgn="base">
                <a:spcBef>
                  <a:spcPct val="0"/>
                </a:spcBef>
                <a:spcAft>
                  <a:spcPct val="0"/>
                </a:spcAft>
                <a:buClrTx/>
                <a:buSzTx/>
                <a:buNone/>
              </a:pPr>
              <a:t>23</a:t>
            </a:fld>
            <a:endParaRPr lang="en-US" altLang="zh-CN" sz="1200">
              <a:solidFill>
                <a:srgbClr val="000000"/>
              </a:solidFill>
              <a:latin typeface="Arial Black" panose="020B0A04020102020204" pitchFamily="34" charset="0"/>
            </a:endParaRPr>
          </a:p>
        </p:txBody>
      </p:sp>
      <p:grpSp>
        <p:nvGrpSpPr>
          <p:cNvPr id="1337346" name="Group 2"/>
          <p:cNvGrpSpPr>
            <a:grpSpLocks/>
          </p:cNvGrpSpPr>
          <p:nvPr/>
        </p:nvGrpSpPr>
        <p:grpSpPr bwMode="auto">
          <a:xfrm>
            <a:off x="1874838" y="2636839"/>
            <a:ext cx="9017000" cy="2097087"/>
            <a:chOff x="221" y="1661"/>
            <a:chExt cx="5680" cy="1321"/>
          </a:xfrm>
        </p:grpSpPr>
        <p:sp>
          <p:nvSpPr>
            <p:cNvPr id="223238" name="Rectangle 3"/>
            <p:cNvSpPr>
              <a:spLocks noChangeArrowheads="1"/>
            </p:cNvSpPr>
            <p:nvPr/>
          </p:nvSpPr>
          <p:spPr bwMode="auto">
            <a:xfrm>
              <a:off x="221" y="1661"/>
              <a:ext cx="2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例</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、已知随机变量</a:t>
              </a:r>
              <a:endParaRPr kumimoji="1" lang="en-US" altLang="zh-CN" b="1">
                <a:solidFill>
                  <a:srgbClr val="000000"/>
                </a:solidFill>
                <a:latin typeface="Times New Roman" panose="02020603050405020304" pitchFamily="18" charset="0"/>
              </a:endParaRPr>
            </a:p>
          </p:txBody>
        </p:sp>
        <p:graphicFrame>
          <p:nvGraphicFramePr>
            <p:cNvPr id="223239" name="Object 4"/>
            <p:cNvGraphicFramePr>
              <a:graphicFrameLocks noChangeAspect="1"/>
            </p:cNvGraphicFramePr>
            <p:nvPr/>
          </p:nvGraphicFramePr>
          <p:xfrm>
            <a:off x="2567" y="1675"/>
            <a:ext cx="1606" cy="394"/>
          </p:xfrm>
          <a:graphic>
            <a:graphicData uri="http://schemas.openxmlformats.org/presentationml/2006/ole">
              <mc:AlternateContent xmlns:mc="http://schemas.openxmlformats.org/markup-compatibility/2006">
                <mc:Choice xmlns:v="urn:schemas-microsoft-com:vml" Requires="v">
                  <p:oleObj spid="_x0000_s20482" name="Equation" r:id="rId3" imgW="886054" imgH="209387" progId="Equation.DSMT4">
                    <p:embed/>
                  </p:oleObj>
                </mc:Choice>
                <mc:Fallback>
                  <p:oleObj name="Equation" r:id="rId3" imgW="886054" imgH="209387" progId="Equation.DSMT4">
                    <p:embed/>
                    <p:pic>
                      <p:nvPicPr>
                        <p:cNvPr id="22323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 y="1675"/>
                          <a:ext cx="1606"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0" name="Rectangle 5"/>
            <p:cNvSpPr>
              <a:spLocks noChangeArrowheads="1"/>
            </p:cNvSpPr>
            <p:nvPr/>
          </p:nvSpPr>
          <p:spPr bwMode="auto">
            <a:xfrm>
              <a:off x="4098" y="1664"/>
              <a:ext cx="180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独立同分布</a:t>
              </a:r>
            </a:p>
          </p:txBody>
        </p:sp>
        <p:sp>
          <p:nvSpPr>
            <p:cNvPr id="223241" name="Rectangle 6"/>
            <p:cNvSpPr>
              <a:spLocks noChangeArrowheads="1"/>
            </p:cNvSpPr>
            <p:nvPr/>
          </p:nvSpPr>
          <p:spPr bwMode="auto">
            <a:xfrm>
              <a:off x="230" y="2374"/>
              <a:ext cx="7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并且</a:t>
              </a:r>
              <a:endParaRPr kumimoji="1" lang="en-US" altLang="zh-CN" b="1">
                <a:solidFill>
                  <a:srgbClr val="000000"/>
                </a:solidFill>
                <a:latin typeface="Times New Roman" panose="02020603050405020304" pitchFamily="18" charset="0"/>
              </a:endParaRPr>
            </a:p>
          </p:txBody>
        </p:sp>
        <p:graphicFrame>
          <p:nvGraphicFramePr>
            <p:cNvPr id="223242" name="Object 7"/>
            <p:cNvGraphicFramePr>
              <a:graphicFrameLocks noChangeAspect="1"/>
            </p:cNvGraphicFramePr>
            <p:nvPr/>
          </p:nvGraphicFramePr>
          <p:xfrm>
            <a:off x="907" y="2165"/>
            <a:ext cx="4219" cy="817"/>
          </p:xfrm>
          <a:graphic>
            <a:graphicData uri="http://schemas.openxmlformats.org/presentationml/2006/ole">
              <mc:AlternateContent xmlns:mc="http://schemas.openxmlformats.org/markup-compatibility/2006">
                <mc:Choice xmlns:v="urn:schemas-microsoft-com:vml" Requires="v">
                  <p:oleObj spid="_x0000_s20483" name="Equation" r:id="rId5" imgW="2333408" imgH="447897" progId="Equation.DSMT4">
                    <p:embed/>
                  </p:oleObj>
                </mc:Choice>
                <mc:Fallback>
                  <p:oleObj name="Equation" r:id="rId5" imgW="2333408" imgH="447897" progId="Equation.DSMT4">
                    <p:embed/>
                    <p:pic>
                      <p:nvPicPr>
                        <p:cNvPr id="22324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 y="2165"/>
                          <a:ext cx="4219" cy="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3236" name="Text Box 8"/>
          <p:cNvSpPr txBox="1">
            <a:spLocks noChangeArrowheads="1"/>
          </p:cNvSpPr>
          <p:nvPr/>
        </p:nvSpPr>
        <p:spPr bwMode="auto">
          <a:xfrm>
            <a:off x="2114551" y="687389"/>
            <a:ext cx="7123113"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lnSpc>
                <a:spcPct val="140000"/>
              </a:lnSpc>
              <a:spcBef>
                <a:spcPct val="0"/>
              </a:spcBef>
              <a:spcAft>
                <a:spcPct val="0"/>
              </a:spcAft>
              <a:buClrTx/>
              <a:buSzTx/>
              <a:buNone/>
            </a:pPr>
            <a:r>
              <a:rPr kumimoji="1" lang="zh-CN" altLang="en-US" b="1">
                <a:solidFill>
                  <a:srgbClr val="000000"/>
                </a:solidFill>
                <a:latin typeface="Times New Roman" panose="02020603050405020304" pitchFamily="18" charset="0"/>
              </a:rPr>
              <a:t>试求</a:t>
            </a:r>
            <a:r>
              <a:rPr kumimoji="1" lang="en-US" altLang="zh-CN"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 </a:t>
            </a:r>
            <a:r>
              <a:rPr kumimoji="1" lang="en-US" altLang="zh-CN" i="1">
                <a:solidFill>
                  <a:srgbClr val="000000"/>
                </a:solidFill>
                <a:latin typeface="Times New Roman" panose="02020603050405020304" pitchFamily="18" charset="0"/>
              </a:rPr>
              <a:t>Z</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a:solidFill>
                  <a:srgbClr val="000000"/>
                </a:solidFill>
                <a:latin typeface="Times New Roman" panose="02020603050405020304" pitchFamily="18" charset="0"/>
              </a:rPr>
              <a:t>;(2) </a:t>
            </a:r>
            <a:r>
              <a:rPr kumimoji="1" lang="en-US" altLang="zh-CN" i="1">
                <a:solidFill>
                  <a:srgbClr val="000000"/>
                </a:solidFill>
                <a:latin typeface="Times New Roman" panose="02020603050405020304" pitchFamily="18" charset="0"/>
              </a:rPr>
              <a:t>Z</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XY</a:t>
            </a:r>
            <a:r>
              <a:rPr kumimoji="1" lang="en-US" altLang="zh-CN">
                <a:solidFill>
                  <a:srgbClr val="000000"/>
                </a:solidFill>
                <a:latin typeface="Times New Roman" panose="02020603050405020304" pitchFamily="18" charset="0"/>
              </a:rPr>
              <a:t>;</a:t>
            </a:r>
          </a:p>
          <a:p>
            <a:pPr algn="dist" eaLnBrk="0" fontAlgn="base" hangingPunct="0">
              <a:lnSpc>
                <a:spcPct val="140000"/>
              </a:lnSpc>
              <a:spcBef>
                <a:spcPct val="0"/>
              </a:spcBef>
              <a:spcAft>
                <a:spcPct val="0"/>
              </a:spcAft>
              <a:buClrTx/>
              <a:buSzTx/>
              <a:buNone/>
            </a:pPr>
            <a:r>
              <a:rPr kumimoji="1" lang="en-US" altLang="zh-CN">
                <a:solidFill>
                  <a:srgbClr val="000000"/>
                </a:solidFill>
                <a:latin typeface="Times New Roman" panose="02020603050405020304" pitchFamily="18" charset="0"/>
              </a:rPr>
              <a:t>(3)</a:t>
            </a:r>
            <a:r>
              <a:rPr kumimoji="1" lang="en-US" altLang="zh-CN" i="1">
                <a:solidFill>
                  <a:srgbClr val="000000"/>
                </a:solidFill>
                <a:latin typeface="Times New Roman" panose="02020603050405020304" pitchFamily="18" charset="0"/>
              </a:rPr>
              <a:t>Z</a:t>
            </a:r>
            <a:r>
              <a:rPr kumimoji="1" lang="en-US" altLang="zh-CN" baseline="-25000">
                <a:solidFill>
                  <a:srgbClr val="000000"/>
                </a:solidFill>
                <a:latin typeface="Times New Roman" panose="02020603050405020304" pitchFamily="18" charset="0"/>
              </a:rPr>
              <a:t>3</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max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的分布律。</a:t>
            </a:r>
          </a:p>
        </p:txBody>
      </p:sp>
      <p:graphicFrame>
        <p:nvGraphicFramePr>
          <p:cNvPr id="1337353" name="Object 9"/>
          <p:cNvGraphicFramePr>
            <a:graphicFrameLocks noChangeAspect="1"/>
          </p:cNvGraphicFramePr>
          <p:nvPr/>
        </p:nvGraphicFramePr>
        <p:xfrm>
          <a:off x="1979614" y="4924426"/>
          <a:ext cx="6173787" cy="614363"/>
        </p:xfrm>
        <a:graphic>
          <a:graphicData uri="http://schemas.openxmlformats.org/presentationml/2006/ole">
            <mc:AlternateContent xmlns:mc="http://schemas.openxmlformats.org/markup-compatibility/2006">
              <mc:Choice xmlns:v="urn:schemas-microsoft-com:vml" Requires="v">
                <p:oleObj spid="_x0000_s20484" name="Equation" r:id="rId7" imgW="2276276" imgH="209387" progId="Equation.DSMT4">
                  <p:embed/>
                </p:oleObj>
              </mc:Choice>
              <mc:Fallback>
                <p:oleObj name="Equation" r:id="rId7" imgW="2276276" imgH="209387" progId="Equation.DSMT4">
                  <p:embed/>
                  <p:pic>
                    <p:nvPicPr>
                      <p:cNvPr id="133735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4" y="4924426"/>
                        <a:ext cx="6173787"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12265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3"/>
          <p:cNvSpPr>
            <a:spLocks noGrp="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9747813-E33A-421B-8625-A8AA17A780B2}" type="slidenum">
              <a:rPr lang="zh-CN" altLang="en-US">
                <a:solidFill>
                  <a:srgbClr val="000000"/>
                </a:solidFill>
                <a:latin typeface="Arial Black" panose="020B0A04020102020204" pitchFamily="34" charset="0"/>
              </a:rPr>
              <a:pPr fontAlgn="base">
                <a:spcBef>
                  <a:spcPct val="0"/>
                </a:spcBef>
                <a:spcAft>
                  <a:spcPct val="0"/>
                </a:spcAft>
              </a:pPr>
              <a:t>24</a:t>
            </a:fld>
            <a:endParaRPr lang="en-US" altLang="zh-CN">
              <a:solidFill>
                <a:srgbClr val="000000"/>
              </a:solidFill>
              <a:latin typeface="Arial Black" panose="020B0A04020102020204" pitchFamily="34" charset="0"/>
            </a:endParaRPr>
          </a:p>
        </p:txBody>
      </p:sp>
      <p:cxnSp>
        <p:nvCxnSpPr>
          <p:cNvPr id="224259" name="直接连接符 8"/>
          <p:cNvCxnSpPr>
            <a:cxnSpLocks/>
          </p:cNvCxnSpPr>
          <p:nvPr/>
        </p:nvCxnSpPr>
        <p:spPr bwMode="auto">
          <a:xfrm flipV="1">
            <a:off x="2779714" y="2530475"/>
            <a:ext cx="6257925"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a:spLocks noRot="1" noChangeAspect="1" noMove="1" noResize="1" noEditPoints="1" noAdjustHandles="1" noChangeArrowheads="1" noChangeShapeType="1" noTextEdit="1"/>
          </p:cNvSpPr>
          <p:nvPr/>
        </p:nvSpPr>
        <p:spPr>
          <a:xfrm>
            <a:off x="2465700" y="1180532"/>
            <a:ext cx="2320119" cy="1301831"/>
          </a:xfrm>
          <a:prstGeom prst="rect">
            <a:avLst/>
          </a:prstGeom>
          <a:blipFill>
            <a:blip r:embed="rId2"/>
            <a:stretch>
              <a:fillRect/>
            </a:stretch>
          </a:blipFill>
        </p:spPr>
        <p:txBody>
          <a:bodyPr/>
          <a:lstStyle/>
          <a:p>
            <a:pPr eaLnBrk="0" fontAlgn="base" hangingPunct="0">
              <a:spcBef>
                <a:spcPct val="0"/>
              </a:spcBef>
              <a:spcAft>
                <a:spcPct val="0"/>
              </a:spcAft>
            </a:pPr>
            <a:r>
              <a:rPr lang="zh-CN" altLang="en-US">
                <a:noFill/>
                <a:latin typeface="Arial" panose="020B0604020202020204" pitchFamily="34" charset="0"/>
                <a:ea typeface="宋体" panose="02010600030101010101" pitchFamily="2" charset="-122"/>
              </a:rPr>
              <a:t> </a:t>
            </a:r>
          </a:p>
        </p:txBody>
      </p:sp>
      <p:pic>
        <p:nvPicPr>
          <p:cNvPr id="224261"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3451" y="1681163"/>
            <a:ext cx="39973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2"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3775" y="2681289"/>
            <a:ext cx="3995738"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3" name="文本框 19"/>
          <p:cNvSpPr txBox="1">
            <a:spLocks noChangeArrowheads="1"/>
          </p:cNvSpPr>
          <p:nvPr/>
        </p:nvSpPr>
        <p:spPr bwMode="auto">
          <a:xfrm>
            <a:off x="3506788" y="2924175"/>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lang="en-US" altLang="zh-CN" sz="2800" i="1">
                <a:solidFill>
                  <a:srgbClr val="000000"/>
                </a:solidFill>
                <a:latin typeface="Times New Roman" panose="02020603050405020304" pitchFamily="18" charset="0"/>
                <a:cs typeface="Times New Roman" panose="02020603050405020304" pitchFamily="18" charset="0"/>
              </a:rPr>
              <a:t>P</a:t>
            </a:r>
            <a:endParaRPr lang="zh-CN" altLang="en-US" sz="2800" i="1">
              <a:solidFill>
                <a:srgbClr val="000000"/>
              </a:solidFill>
              <a:latin typeface="Times New Roman" panose="02020603050405020304" pitchFamily="18" charset="0"/>
              <a:cs typeface="Times New Roman" panose="02020603050405020304" pitchFamily="18" charset="0"/>
            </a:endParaRPr>
          </a:p>
        </p:txBody>
      </p:sp>
      <p:cxnSp>
        <p:nvCxnSpPr>
          <p:cNvPr id="224264" name="直接连接符 22"/>
          <p:cNvCxnSpPr>
            <a:cxnSpLocks noChangeShapeType="1"/>
          </p:cNvCxnSpPr>
          <p:nvPr/>
        </p:nvCxnSpPr>
        <p:spPr bwMode="auto">
          <a:xfrm>
            <a:off x="4498975" y="1125539"/>
            <a:ext cx="0" cy="28797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65631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6"/>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FAD6774-119A-448C-9B15-FB16A6F2536C}" type="slidenum">
              <a:rPr lang="zh-CN" altLang="en-US" sz="1200">
                <a:solidFill>
                  <a:srgbClr val="000000"/>
                </a:solidFill>
                <a:latin typeface="Arial Black" panose="020B0A04020102020204" pitchFamily="34" charset="0"/>
              </a:rPr>
              <a:pPr fontAlgn="base">
                <a:spcBef>
                  <a:spcPct val="0"/>
                </a:spcBef>
                <a:spcAft>
                  <a:spcPct val="0"/>
                </a:spcAft>
                <a:buClrTx/>
                <a:buSzTx/>
                <a:buNone/>
              </a:pPr>
              <a:t>25</a:t>
            </a:fld>
            <a:endParaRPr lang="en-US" altLang="zh-CN" sz="1200">
              <a:solidFill>
                <a:srgbClr val="000000"/>
              </a:solidFill>
              <a:latin typeface="Arial Black" panose="020B0A04020102020204" pitchFamily="34" charset="0"/>
            </a:endParaRPr>
          </a:p>
        </p:txBody>
      </p:sp>
      <p:graphicFrame>
        <p:nvGraphicFramePr>
          <p:cNvPr id="225283" name="Object 2"/>
          <p:cNvGraphicFramePr>
            <a:graphicFrameLocks noGrp="1" noChangeAspect="1"/>
          </p:cNvGraphicFramePr>
          <p:nvPr>
            <p:ph sz="quarter" idx="3"/>
          </p:nvPr>
        </p:nvGraphicFramePr>
        <p:xfrm>
          <a:off x="2130425" y="727076"/>
          <a:ext cx="6313488" cy="2398713"/>
        </p:xfrm>
        <a:graphic>
          <a:graphicData uri="http://schemas.openxmlformats.org/presentationml/2006/ole">
            <mc:AlternateContent xmlns:mc="http://schemas.openxmlformats.org/markup-compatibility/2006">
              <mc:Choice xmlns:v="urn:schemas-microsoft-com:vml" Requires="v">
                <p:oleObj spid="_x0000_s21506" name="Equation" r:id="rId3" imgW="2104878" imgH="895293" progId="Equation.DSMT4">
                  <p:embed/>
                </p:oleObj>
              </mc:Choice>
              <mc:Fallback>
                <p:oleObj name="Equation" r:id="rId3" imgW="2104878" imgH="895293" progId="Equation.DSMT4">
                  <p:embed/>
                  <p:pic>
                    <p:nvPicPr>
                      <p:cNvPr id="225283"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727076"/>
                        <a:ext cx="6313488"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371" name="Object 3"/>
          <p:cNvGraphicFramePr>
            <a:graphicFrameLocks noChangeAspect="1"/>
          </p:cNvGraphicFramePr>
          <p:nvPr/>
        </p:nvGraphicFramePr>
        <p:xfrm>
          <a:off x="2165351" y="3351213"/>
          <a:ext cx="5872163" cy="1077912"/>
        </p:xfrm>
        <a:graphic>
          <a:graphicData uri="http://schemas.openxmlformats.org/presentationml/2006/ole">
            <mc:AlternateContent xmlns:mc="http://schemas.openxmlformats.org/markup-compatibility/2006">
              <mc:Choice xmlns:v="urn:schemas-microsoft-com:vml" Requires="v">
                <p:oleObj spid="_x0000_s21507" name="Equation" r:id="rId5" imgW="2152489" imgH="409736" progId="Equation.DSMT4">
                  <p:embed/>
                </p:oleObj>
              </mc:Choice>
              <mc:Fallback>
                <p:oleObj name="Equation" r:id="rId5" imgW="2152489" imgH="409736" progId="Equation.DSMT4">
                  <p:embed/>
                  <p:pic>
                    <p:nvPicPr>
                      <p:cNvPr id="13383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1" y="3351213"/>
                        <a:ext cx="5872163"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8372" name="Object 4"/>
          <p:cNvGraphicFramePr>
            <a:graphicFrameLocks noChangeAspect="1"/>
          </p:cNvGraphicFramePr>
          <p:nvPr/>
        </p:nvGraphicFramePr>
        <p:xfrm>
          <a:off x="2147889" y="4776788"/>
          <a:ext cx="6816725" cy="1763712"/>
        </p:xfrm>
        <a:graphic>
          <a:graphicData uri="http://schemas.openxmlformats.org/presentationml/2006/ole">
            <mc:AlternateContent xmlns:mc="http://schemas.openxmlformats.org/markup-compatibility/2006">
              <mc:Choice xmlns:v="urn:schemas-microsoft-com:vml" Requires="v">
                <p:oleObj spid="_x0000_s21508" name="Equation" r:id="rId7" imgW="2219143" imgH="666825" progId="Equation.DSMT4">
                  <p:embed/>
                </p:oleObj>
              </mc:Choice>
              <mc:Fallback>
                <p:oleObj name="Equation" r:id="rId7" imgW="2219143" imgH="666825" progId="Equation.DSMT4">
                  <p:embed/>
                  <p:pic>
                    <p:nvPicPr>
                      <p:cNvPr id="13383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889" y="4776788"/>
                        <a:ext cx="6816725" cy="176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4254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8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E13E645-A842-463E-8422-76ADFEF38BA7}" type="slidenum">
              <a:rPr lang="zh-CN" altLang="en-US" sz="1200">
                <a:solidFill>
                  <a:srgbClr val="000000"/>
                </a:solidFill>
                <a:latin typeface="Arial Black" panose="020B0A04020102020204" pitchFamily="34" charset="0"/>
              </a:rPr>
              <a:pPr fontAlgn="base">
                <a:spcBef>
                  <a:spcPct val="0"/>
                </a:spcBef>
                <a:spcAft>
                  <a:spcPct val="0"/>
                </a:spcAft>
                <a:buClrTx/>
                <a:buSzTx/>
                <a:buNone/>
              </a:pPr>
              <a:t>26</a:t>
            </a:fld>
            <a:endParaRPr lang="en-US" altLang="zh-CN" sz="1200">
              <a:solidFill>
                <a:srgbClr val="000000"/>
              </a:solidFill>
              <a:latin typeface="Arial Black" panose="020B0A04020102020204" pitchFamily="34" charset="0"/>
            </a:endParaRPr>
          </a:p>
        </p:txBody>
      </p:sp>
      <p:graphicFrame>
        <p:nvGraphicFramePr>
          <p:cNvPr id="226307" name="Object 2"/>
          <p:cNvGraphicFramePr>
            <a:graphicFrameLocks noChangeAspect="1"/>
          </p:cNvGraphicFramePr>
          <p:nvPr/>
        </p:nvGraphicFramePr>
        <p:xfrm>
          <a:off x="2054225" y="723901"/>
          <a:ext cx="7450138" cy="1871663"/>
        </p:xfrm>
        <a:graphic>
          <a:graphicData uri="http://schemas.openxmlformats.org/presentationml/2006/ole">
            <mc:AlternateContent xmlns:mc="http://schemas.openxmlformats.org/markup-compatibility/2006">
              <mc:Choice xmlns:v="urn:schemas-microsoft-com:vml" Requires="v">
                <p:oleObj spid="_x0000_s22530" name="Equation" r:id="rId3" imgW="2071802" imgH="676365" progId="Equation.DSMT4">
                  <p:embed/>
                </p:oleObj>
              </mc:Choice>
              <mc:Fallback>
                <p:oleObj name="Equation" r:id="rId3" imgW="2071802" imgH="676365" progId="Equation.DSMT4">
                  <p:embed/>
                  <p:pic>
                    <p:nvPicPr>
                      <p:cNvPr id="2263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5" y="723901"/>
                        <a:ext cx="745013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9395" name="Object 3"/>
          <p:cNvGraphicFramePr>
            <a:graphicFrameLocks noChangeAspect="1"/>
          </p:cNvGraphicFramePr>
          <p:nvPr/>
        </p:nvGraphicFramePr>
        <p:xfrm>
          <a:off x="2144713" y="3248025"/>
          <a:ext cx="7969250" cy="1866900"/>
        </p:xfrm>
        <a:graphic>
          <a:graphicData uri="http://schemas.openxmlformats.org/presentationml/2006/ole">
            <mc:AlternateContent xmlns:mc="http://schemas.openxmlformats.org/markup-compatibility/2006">
              <mc:Choice xmlns:v="urn:schemas-microsoft-com:vml" Requires="v">
                <p:oleObj spid="_x0000_s22531" name="Equation" r:id="rId5" imgW="2443162" imgH="661804" progId="Equation.DSMT4">
                  <p:embed/>
                </p:oleObj>
              </mc:Choice>
              <mc:Fallback>
                <p:oleObj name="Equation" r:id="rId5" imgW="2443162" imgH="661804" progId="Equation.DSMT4">
                  <p:embed/>
                  <p:pic>
                    <p:nvPicPr>
                      <p:cNvPr id="13393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713" y="3248025"/>
                        <a:ext cx="7969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5918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1"/>
          <p:cNvSpPr>
            <a:spLocks noGrp="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8B433F4-C46D-4E5B-B39C-CA6339001BDA}" type="slidenum">
              <a:rPr lang="zh-CN" altLang="en-US">
                <a:solidFill>
                  <a:srgbClr val="000000"/>
                </a:solidFill>
                <a:latin typeface="Arial Black" panose="020B0A04020102020204" pitchFamily="34" charset="0"/>
              </a:rPr>
              <a:pPr fontAlgn="base">
                <a:spcBef>
                  <a:spcPct val="0"/>
                </a:spcBef>
                <a:spcAft>
                  <a:spcPct val="0"/>
                </a:spcAft>
              </a:pPr>
              <a:t>27</a:t>
            </a:fld>
            <a:endParaRPr lang="en-US" altLang="zh-CN">
              <a:solidFill>
                <a:srgbClr val="000000"/>
              </a:solidFill>
              <a:latin typeface="Arial Black" panose="020B0A04020102020204" pitchFamily="34" charset="0"/>
            </a:endParaRPr>
          </a:p>
        </p:txBody>
      </p:sp>
      <p:sp>
        <p:nvSpPr>
          <p:cNvPr id="227331" name="文本框 2"/>
          <p:cNvSpPr txBox="1">
            <a:spLocks noChangeArrowheads="1"/>
          </p:cNvSpPr>
          <p:nvPr/>
        </p:nvSpPr>
        <p:spPr bwMode="auto">
          <a:xfrm>
            <a:off x="2157413" y="950914"/>
            <a:ext cx="14144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lang="zh-CN" altLang="en-US" sz="3200" b="1">
                <a:solidFill>
                  <a:srgbClr val="000000"/>
                </a:solidFill>
              </a:rPr>
              <a:t>证明：</a:t>
            </a:r>
          </a:p>
        </p:txBody>
      </p:sp>
      <p:pic>
        <p:nvPicPr>
          <p:cNvPr id="2273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4576" y="823913"/>
            <a:ext cx="424497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8939" y="1993900"/>
            <a:ext cx="31400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0351" y="2557464"/>
            <a:ext cx="63420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3214" y="3670301"/>
            <a:ext cx="33242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68775" y="4997451"/>
            <a:ext cx="344963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45413" y="5076826"/>
            <a:ext cx="248126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150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3"/>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E31870E5-3EA3-4E94-BB97-EB504C4A28C7}" type="slidenum">
              <a:rPr lang="zh-CN" altLang="en-US" sz="1200">
                <a:solidFill>
                  <a:srgbClr val="000000"/>
                </a:solidFill>
                <a:latin typeface="Arial Black" panose="020B0A04020102020204" pitchFamily="34" charset="0"/>
              </a:rPr>
              <a:pPr fontAlgn="base">
                <a:spcBef>
                  <a:spcPct val="0"/>
                </a:spcBef>
                <a:spcAft>
                  <a:spcPct val="0"/>
                </a:spcAft>
                <a:buClrTx/>
                <a:buSzTx/>
                <a:buNone/>
              </a:pPr>
              <a:t>28</a:t>
            </a:fld>
            <a:endParaRPr lang="en-US" altLang="zh-CN" sz="1200">
              <a:solidFill>
                <a:srgbClr val="000000"/>
              </a:solidFill>
              <a:latin typeface="Arial Black" panose="020B0A04020102020204" pitchFamily="34" charset="0"/>
            </a:endParaRPr>
          </a:p>
        </p:txBody>
      </p:sp>
      <p:graphicFrame>
        <p:nvGraphicFramePr>
          <p:cNvPr id="228355" name="Object 4"/>
          <p:cNvGraphicFramePr>
            <a:graphicFrameLocks noGrp="1" noChangeAspect="1"/>
          </p:cNvGraphicFramePr>
          <p:nvPr>
            <p:ph/>
          </p:nvPr>
        </p:nvGraphicFramePr>
        <p:xfrm>
          <a:off x="1798638" y="712789"/>
          <a:ext cx="8458200" cy="1944687"/>
        </p:xfrm>
        <a:graphic>
          <a:graphicData uri="http://schemas.openxmlformats.org/presentationml/2006/ole">
            <mc:AlternateContent xmlns:mc="http://schemas.openxmlformats.org/markup-compatibility/2006">
              <mc:Choice xmlns:v="urn:schemas-microsoft-com:vml" Requires="v">
                <p:oleObj spid="_x0000_s23554" name="公式" r:id="rId3" imgW="2755900" imgH="698500" progId="Equation.3">
                  <p:embed/>
                </p:oleObj>
              </mc:Choice>
              <mc:Fallback>
                <p:oleObj name="公式" r:id="rId3" imgW="2755900" imgH="698500" progId="Equation.3">
                  <p:embed/>
                  <p:pic>
                    <p:nvPicPr>
                      <p:cNvPr id="22835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638" y="712789"/>
                        <a:ext cx="8458200" cy="194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9" name="Text Box 5"/>
          <p:cNvSpPr txBox="1">
            <a:spLocks noChangeArrowheads="1"/>
          </p:cNvSpPr>
          <p:nvPr/>
        </p:nvSpPr>
        <p:spPr bwMode="auto">
          <a:xfrm>
            <a:off x="1944688" y="2692400"/>
            <a:ext cx="992544"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解：</a:t>
            </a:r>
          </a:p>
        </p:txBody>
      </p:sp>
      <p:graphicFrame>
        <p:nvGraphicFramePr>
          <p:cNvPr id="210950" name="Object 6"/>
          <p:cNvGraphicFramePr>
            <a:graphicFrameLocks noChangeAspect="1"/>
          </p:cNvGraphicFramePr>
          <p:nvPr/>
        </p:nvGraphicFramePr>
        <p:xfrm>
          <a:off x="3424238" y="2741614"/>
          <a:ext cx="4627562" cy="496887"/>
        </p:xfrm>
        <a:graphic>
          <a:graphicData uri="http://schemas.openxmlformats.org/presentationml/2006/ole">
            <mc:AlternateContent xmlns:mc="http://schemas.openxmlformats.org/markup-compatibility/2006">
              <mc:Choice xmlns:v="urn:schemas-microsoft-com:vml" Requires="v">
                <p:oleObj spid="_x0000_s23555" name="Equation" r:id="rId5" imgW="1892300" imgH="203200" progId="Equation.DSMT4">
                  <p:embed/>
                </p:oleObj>
              </mc:Choice>
              <mc:Fallback>
                <p:oleObj name="Equation" r:id="rId5" imgW="1892300" imgH="203200" progId="Equation.DSMT4">
                  <p:embed/>
                  <p:pic>
                    <p:nvPicPr>
                      <p:cNvPr id="2109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238" y="2741614"/>
                        <a:ext cx="462756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2" name="Object 8"/>
          <p:cNvGraphicFramePr>
            <a:graphicFrameLocks noChangeAspect="1"/>
          </p:cNvGraphicFramePr>
          <p:nvPr/>
        </p:nvGraphicFramePr>
        <p:xfrm>
          <a:off x="3005139" y="4327525"/>
          <a:ext cx="7780337" cy="482600"/>
        </p:xfrm>
        <a:graphic>
          <a:graphicData uri="http://schemas.openxmlformats.org/presentationml/2006/ole">
            <mc:AlternateContent xmlns:mc="http://schemas.openxmlformats.org/markup-compatibility/2006">
              <mc:Choice xmlns:v="urn:schemas-microsoft-com:vml" Requires="v">
                <p:oleObj spid="_x0000_s23556" name="Equation" r:id="rId7" imgW="3276600" imgH="203200" progId="Equation.DSMT4">
                  <p:embed/>
                </p:oleObj>
              </mc:Choice>
              <mc:Fallback>
                <p:oleObj name="Equation" r:id="rId7" imgW="3276600" imgH="203200" progId="Equation.DSMT4">
                  <p:embed/>
                  <p:pic>
                    <p:nvPicPr>
                      <p:cNvPr id="2109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5139" y="4327525"/>
                        <a:ext cx="77803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3" name="Object 9"/>
          <p:cNvGraphicFramePr>
            <a:graphicFrameLocks noChangeAspect="1"/>
          </p:cNvGraphicFramePr>
          <p:nvPr/>
        </p:nvGraphicFramePr>
        <p:xfrm>
          <a:off x="3013075" y="4975225"/>
          <a:ext cx="3830638" cy="979488"/>
        </p:xfrm>
        <a:graphic>
          <a:graphicData uri="http://schemas.openxmlformats.org/presentationml/2006/ole">
            <mc:AlternateContent xmlns:mc="http://schemas.openxmlformats.org/markup-compatibility/2006">
              <mc:Choice xmlns:v="urn:schemas-microsoft-com:vml" Requires="v">
                <p:oleObj spid="_x0000_s23557" name="Equation" r:id="rId9" imgW="1688367" imgH="431613" progId="Equation.DSMT4">
                  <p:embed/>
                </p:oleObj>
              </mc:Choice>
              <mc:Fallback>
                <p:oleObj name="Equation" r:id="rId9" imgW="1688367" imgH="431613" progId="Equation.DSMT4">
                  <p:embed/>
                  <p:pic>
                    <p:nvPicPr>
                      <p:cNvPr id="21095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075" y="4975225"/>
                        <a:ext cx="383063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4" name="Object 10"/>
          <p:cNvGraphicFramePr>
            <a:graphicFrameLocks noChangeAspect="1"/>
          </p:cNvGraphicFramePr>
          <p:nvPr/>
        </p:nvGraphicFramePr>
        <p:xfrm>
          <a:off x="3070226" y="6142038"/>
          <a:ext cx="5351463" cy="550862"/>
        </p:xfrm>
        <a:graphic>
          <a:graphicData uri="http://schemas.openxmlformats.org/presentationml/2006/ole">
            <mc:AlternateContent xmlns:mc="http://schemas.openxmlformats.org/markup-compatibility/2006">
              <mc:Choice xmlns:v="urn:schemas-microsoft-com:vml" Requires="v">
                <p:oleObj spid="_x0000_s23558" name="Equation" r:id="rId11" imgW="2222500" imgH="228600" progId="Equation.DSMT4">
                  <p:embed/>
                </p:oleObj>
              </mc:Choice>
              <mc:Fallback>
                <p:oleObj name="Equation" r:id="rId11" imgW="2222500" imgH="228600" progId="Equation.DSMT4">
                  <p:embed/>
                  <p:pic>
                    <p:nvPicPr>
                      <p:cNvPr id="21095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0226" y="6142038"/>
                        <a:ext cx="5351463"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5" name="Object 11"/>
          <p:cNvGraphicFramePr>
            <a:graphicFrameLocks noChangeAspect="1"/>
          </p:cNvGraphicFramePr>
          <p:nvPr/>
        </p:nvGraphicFramePr>
        <p:xfrm>
          <a:off x="3003550" y="3538539"/>
          <a:ext cx="4737100" cy="485775"/>
        </p:xfrm>
        <a:graphic>
          <a:graphicData uri="http://schemas.openxmlformats.org/presentationml/2006/ole">
            <mc:AlternateContent xmlns:mc="http://schemas.openxmlformats.org/markup-compatibility/2006">
              <mc:Choice xmlns:v="urn:schemas-microsoft-com:vml" Requires="v">
                <p:oleObj spid="_x0000_s23559" name="Equation" r:id="rId13" imgW="1981200" imgH="203200" progId="Equation.DSMT4">
                  <p:embed/>
                </p:oleObj>
              </mc:Choice>
              <mc:Fallback>
                <p:oleObj name="Equation" r:id="rId13" imgW="1981200" imgH="203200" progId="Equation.DSMT4">
                  <p:embed/>
                  <p:pic>
                    <p:nvPicPr>
                      <p:cNvPr id="21095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3550" y="3538539"/>
                        <a:ext cx="47371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05104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09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0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09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09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0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29</a:t>
            </a:fld>
            <a:endParaRPr lang="en-US" altLang="zh-CN">
              <a:solidFill>
                <a:srgbClr val="000000"/>
              </a:solidFill>
            </a:endParaRPr>
          </a:p>
        </p:txBody>
      </p:sp>
      <p:sp>
        <p:nvSpPr>
          <p:cNvPr id="3" name="文本框 2"/>
          <p:cNvSpPr txBox="1"/>
          <p:nvPr/>
        </p:nvSpPr>
        <p:spPr>
          <a:xfrm>
            <a:off x="770313" y="1274618"/>
            <a:ext cx="8877992" cy="1624484"/>
          </a:xfrm>
          <a:prstGeom prst="rect">
            <a:avLst/>
          </a:prstGeom>
          <a:noFill/>
        </p:spPr>
        <p:txBody>
          <a:bodyPr wrap="square" rtlCol="0">
            <a:spAutoFit/>
          </a:bodyPr>
          <a:lstStyle/>
          <a:p>
            <a:pPr>
              <a:lnSpc>
                <a:spcPct val="150000"/>
              </a:lnSpc>
            </a:pPr>
            <a:r>
              <a:rPr lang="zh-CN" altLang="en-US" sz="3600" b="1" dirty="0" smtClean="0">
                <a:latin typeface="+mn-ea"/>
              </a:rPr>
              <a:t>作业：</a:t>
            </a:r>
            <a:r>
              <a:rPr lang="en-US" altLang="zh-CN" sz="3600" b="1" dirty="0" smtClean="0">
                <a:latin typeface="+mn-ea"/>
              </a:rPr>
              <a:t>p.77  </a:t>
            </a:r>
            <a:r>
              <a:rPr lang="zh-CN" altLang="en-US" sz="3600" b="1" dirty="0" smtClean="0">
                <a:latin typeface="+mn-ea"/>
              </a:rPr>
              <a:t>习题二 </a:t>
            </a:r>
            <a:r>
              <a:rPr lang="en-US" altLang="zh-CN" sz="3600" b="1" dirty="0" smtClean="0">
                <a:latin typeface="+mn-ea"/>
              </a:rPr>
              <a:t>38(</a:t>
            </a:r>
            <a:r>
              <a:rPr lang="zh-CN" altLang="en-US" sz="3600" b="1" dirty="0" smtClean="0">
                <a:latin typeface="+mn-ea"/>
              </a:rPr>
              <a:t>直接画表格</a:t>
            </a:r>
            <a:r>
              <a:rPr lang="en-US" altLang="zh-CN" sz="3600" b="1" dirty="0" smtClean="0">
                <a:latin typeface="+mn-ea"/>
              </a:rPr>
              <a:t>)</a:t>
            </a:r>
          </a:p>
          <a:p>
            <a:pPr>
              <a:lnSpc>
                <a:spcPct val="150000"/>
              </a:lnSpc>
            </a:pPr>
            <a:r>
              <a:rPr lang="en-US" altLang="zh-CN" sz="3600" b="1" dirty="0">
                <a:latin typeface="+mn-ea"/>
              </a:rPr>
              <a:t> </a:t>
            </a:r>
            <a:r>
              <a:rPr lang="en-US" altLang="zh-CN" sz="3600" b="1" dirty="0" smtClean="0">
                <a:latin typeface="+mn-ea"/>
              </a:rPr>
              <a:t>     p.124 </a:t>
            </a:r>
            <a:r>
              <a:rPr lang="zh-CN" altLang="en-US" sz="3600" b="1" dirty="0" smtClean="0">
                <a:latin typeface="+mn-ea"/>
              </a:rPr>
              <a:t>习题三 </a:t>
            </a:r>
            <a:r>
              <a:rPr lang="en-US" altLang="zh-CN" sz="3600" b="1" dirty="0" smtClean="0">
                <a:latin typeface="+mn-ea"/>
              </a:rPr>
              <a:t>17  21  22</a:t>
            </a:r>
            <a:endParaRPr lang="zh-CN" altLang="en-US" sz="3600" b="1" dirty="0">
              <a:latin typeface="+mn-ea"/>
            </a:endParaRPr>
          </a:p>
        </p:txBody>
      </p:sp>
    </p:spTree>
    <p:extLst>
      <p:ext uri="{BB962C8B-B14F-4D97-AF65-F5344CB8AC3E}">
        <p14:creationId xmlns:p14="http://schemas.microsoft.com/office/powerpoint/2010/main" val="51084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p:cNvSpPr txBox="1">
            <a:spLocks noChangeArrowheads="1"/>
          </p:cNvSpPr>
          <p:nvPr/>
        </p:nvSpPr>
        <p:spPr bwMode="auto">
          <a:xfrm>
            <a:off x="1868489" y="692150"/>
            <a:ext cx="8599487"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latin typeface="宋体" panose="02010600030101010101" pitchFamily="2" charset="-122"/>
              </a:rPr>
              <a:t>例</a:t>
            </a:r>
            <a:r>
              <a:rPr lang="en-US" altLang="zh-CN" b="1">
                <a:solidFill>
                  <a:srgbClr val="000000"/>
                </a:solidFill>
                <a:latin typeface="宋体" panose="02010600030101010101" pitchFamily="2" charset="-122"/>
              </a:rPr>
              <a:t>1</a:t>
            </a:r>
            <a:r>
              <a:rPr lang="zh-CN" altLang="en-US" b="1">
                <a:solidFill>
                  <a:srgbClr val="000000"/>
                </a:solidFill>
                <a:latin typeface="宋体" panose="02010600030101010101" pitchFamily="2" charset="-122"/>
              </a:rPr>
              <a:t>、证明常数</a:t>
            </a:r>
            <a:r>
              <a:rPr lang="en-US" altLang="zh-CN" i="1">
                <a:solidFill>
                  <a:srgbClr val="000000"/>
                </a:solidFill>
                <a:latin typeface="Times New Roman" panose="02020603050405020304" pitchFamily="18" charset="0"/>
              </a:rPr>
              <a:t>C</a:t>
            </a:r>
            <a:r>
              <a:rPr lang="zh-CN" altLang="en-US" b="1">
                <a:solidFill>
                  <a:srgbClr val="000000"/>
                </a:solidFill>
                <a:latin typeface="宋体" panose="02010600030101010101" pitchFamily="2" charset="-122"/>
              </a:rPr>
              <a:t>与随机变量</a:t>
            </a:r>
            <a:r>
              <a:rPr lang="en-US" altLang="zh-CN" i="1">
                <a:solidFill>
                  <a:srgbClr val="000000"/>
                </a:solidFill>
                <a:latin typeface="Times New Roman" panose="02020603050405020304" pitchFamily="18" charset="0"/>
              </a:rPr>
              <a:t>Y</a:t>
            </a:r>
            <a:r>
              <a:rPr lang="zh-CN" altLang="en-US" b="1">
                <a:solidFill>
                  <a:srgbClr val="000000"/>
                </a:solidFill>
                <a:latin typeface="宋体" panose="02010600030101010101" pitchFamily="2" charset="-122"/>
              </a:rPr>
              <a:t>相互独立。</a:t>
            </a:r>
          </a:p>
        </p:txBody>
      </p:sp>
      <p:sp>
        <p:nvSpPr>
          <p:cNvPr id="384005" name="Text Box 5"/>
          <p:cNvSpPr txBox="1">
            <a:spLocks noChangeArrowheads="1"/>
          </p:cNvSpPr>
          <p:nvPr/>
        </p:nvSpPr>
        <p:spPr bwMode="auto">
          <a:xfrm>
            <a:off x="1901826" y="1490663"/>
            <a:ext cx="6048415"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latin typeface="宋体" panose="02010600030101010101" pitchFamily="2" charset="-122"/>
              </a:rPr>
              <a:t>证明：令常数</a:t>
            </a:r>
            <a:r>
              <a:rPr lang="en-US" altLang="zh-CN" i="1">
                <a:solidFill>
                  <a:srgbClr val="000000"/>
                </a:solidFill>
                <a:latin typeface="Times New Roman" panose="02020603050405020304" pitchFamily="18" charset="0"/>
              </a:rPr>
              <a:t>C</a:t>
            </a:r>
            <a:r>
              <a:rPr lang="zh-CN" altLang="en-US" b="1">
                <a:solidFill>
                  <a:srgbClr val="000000"/>
                </a:solidFill>
                <a:latin typeface="宋体" panose="02010600030101010101" pitchFamily="2" charset="-122"/>
              </a:rPr>
              <a:t>为随机变量</a:t>
            </a:r>
            <a:r>
              <a:rPr lang="en-US" altLang="zh-CN" i="1">
                <a:solidFill>
                  <a:srgbClr val="000000"/>
                </a:solidFill>
                <a:latin typeface="Times New Roman" panose="02020603050405020304" pitchFamily="18" charset="0"/>
              </a:rPr>
              <a:t>X</a:t>
            </a:r>
            <a:r>
              <a:rPr lang="zh-CN" altLang="en-US" b="1">
                <a:solidFill>
                  <a:srgbClr val="000000"/>
                </a:solidFill>
                <a:latin typeface="宋体" panose="02010600030101010101" pitchFamily="2" charset="-122"/>
              </a:rPr>
              <a:t>，则</a:t>
            </a:r>
          </a:p>
        </p:txBody>
      </p:sp>
      <p:graphicFrame>
        <p:nvGraphicFramePr>
          <p:cNvPr id="384006" name="Object 6"/>
          <p:cNvGraphicFramePr>
            <a:graphicFrameLocks noChangeAspect="1"/>
          </p:cNvGraphicFramePr>
          <p:nvPr/>
        </p:nvGraphicFramePr>
        <p:xfrm>
          <a:off x="3254375" y="2185988"/>
          <a:ext cx="2832100" cy="1111250"/>
        </p:xfrm>
        <a:graphic>
          <a:graphicData uri="http://schemas.openxmlformats.org/presentationml/2006/ole">
            <mc:AlternateContent xmlns:mc="http://schemas.openxmlformats.org/markup-compatibility/2006">
              <mc:Choice xmlns:v="urn:schemas-microsoft-com:vml" Requires="v">
                <p:oleObj spid="_x0000_s2053" name="Equation" r:id="rId3" imgW="1130300" imgH="457200" progId="Equation.DSMT4">
                  <p:embed/>
                </p:oleObj>
              </mc:Choice>
              <mc:Fallback>
                <p:oleObj name="Equation" r:id="rId3" imgW="1130300" imgH="457200" progId="Equation.DSMT4">
                  <p:embed/>
                  <p:pic>
                    <p:nvPicPr>
                      <p:cNvPr id="3840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2185988"/>
                        <a:ext cx="28321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7" name="Object 7"/>
          <p:cNvGraphicFramePr>
            <a:graphicFrameLocks noChangeAspect="1"/>
          </p:cNvGraphicFramePr>
          <p:nvPr/>
        </p:nvGraphicFramePr>
        <p:xfrm>
          <a:off x="3201989" y="3370264"/>
          <a:ext cx="6618287" cy="1108075"/>
        </p:xfrm>
        <a:graphic>
          <a:graphicData uri="http://schemas.openxmlformats.org/presentationml/2006/ole">
            <mc:AlternateContent xmlns:mc="http://schemas.openxmlformats.org/markup-compatibility/2006">
              <mc:Choice xmlns:v="urn:schemas-microsoft-com:vml" Requires="v">
                <p:oleObj spid="_x0000_s2054" name="Equation" r:id="rId5" imgW="2730500" imgH="457200" progId="Equation.DSMT4">
                  <p:embed/>
                </p:oleObj>
              </mc:Choice>
              <mc:Fallback>
                <p:oleObj name="Equation" r:id="rId5" imgW="2730500" imgH="457200" progId="Equation.DSMT4">
                  <p:embed/>
                  <p:pic>
                    <p:nvPicPr>
                      <p:cNvPr id="3840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989" y="3370264"/>
                        <a:ext cx="6618287"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8" name="Object 8"/>
          <p:cNvGraphicFramePr>
            <a:graphicFrameLocks noChangeAspect="1"/>
          </p:cNvGraphicFramePr>
          <p:nvPr/>
        </p:nvGraphicFramePr>
        <p:xfrm>
          <a:off x="4443413" y="4637088"/>
          <a:ext cx="5376862" cy="1238250"/>
        </p:xfrm>
        <a:graphic>
          <a:graphicData uri="http://schemas.openxmlformats.org/presentationml/2006/ole">
            <mc:AlternateContent xmlns:mc="http://schemas.openxmlformats.org/markup-compatibility/2006">
              <mc:Choice xmlns:v="urn:schemas-microsoft-com:vml" Requires="v">
                <p:oleObj spid="_x0000_s2055" name="Equation" r:id="rId7" imgW="2095500" imgH="482600" progId="Equation.DSMT4">
                  <p:embed/>
                </p:oleObj>
              </mc:Choice>
              <mc:Fallback>
                <p:oleObj name="Equation" r:id="rId7" imgW="2095500" imgH="482600" progId="Equation.DSMT4">
                  <p:embed/>
                  <p:pic>
                    <p:nvPicPr>
                      <p:cNvPr id="38400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3413" y="4637088"/>
                        <a:ext cx="5376862"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9" name="Text Box 9"/>
          <p:cNvSpPr txBox="1">
            <a:spLocks noChangeArrowheads="1"/>
          </p:cNvSpPr>
          <p:nvPr/>
        </p:nvSpPr>
        <p:spPr bwMode="auto">
          <a:xfrm>
            <a:off x="2847976" y="5792788"/>
            <a:ext cx="3052403"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所以相互独立。</a:t>
            </a:r>
          </a:p>
        </p:txBody>
      </p:sp>
    </p:spTree>
    <p:extLst>
      <p:ext uri="{BB962C8B-B14F-4D97-AF65-F5344CB8AC3E}">
        <p14:creationId xmlns:p14="http://schemas.microsoft.com/office/powerpoint/2010/main" val="3340781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40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7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p:bldP spid="2078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A6F2E0B-8DAA-4F3A-BC82-1CD239FB9125}" type="slidenum">
              <a:rPr lang="zh-CN" altLang="en-US" sz="1200">
                <a:solidFill>
                  <a:srgbClr val="000000"/>
                </a:solidFill>
                <a:latin typeface="Arial Black" panose="020B0A04020102020204" pitchFamily="34" charset="0"/>
              </a:rPr>
              <a:pPr fontAlgn="base">
                <a:spcBef>
                  <a:spcPct val="0"/>
                </a:spcBef>
                <a:spcAft>
                  <a:spcPct val="0"/>
                </a:spcAft>
                <a:buClrTx/>
                <a:buSzTx/>
                <a:buNone/>
              </a:pPr>
              <a:t>4</a:t>
            </a:fld>
            <a:endParaRPr lang="en-US" altLang="zh-CN" sz="1200">
              <a:solidFill>
                <a:srgbClr val="000000"/>
              </a:solidFill>
              <a:latin typeface="Arial Black" panose="020B0A04020102020204" pitchFamily="34" charset="0"/>
            </a:endParaRPr>
          </a:p>
        </p:txBody>
      </p:sp>
      <p:sp>
        <p:nvSpPr>
          <p:cNvPr id="208899" name="Text Box 2"/>
          <p:cNvSpPr txBox="1">
            <a:spLocks noChangeArrowheads="1"/>
          </p:cNvSpPr>
          <p:nvPr/>
        </p:nvSpPr>
        <p:spPr bwMode="auto">
          <a:xfrm>
            <a:off x="2141538" y="566738"/>
            <a:ext cx="620236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相互独立的两个充要条件：</a:t>
            </a:r>
          </a:p>
        </p:txBody>
      </p:sp>
      <p:grpSp>
        <p:nvGrpSpPr>
          <p:cNvPr id="1323011" name="Group 3"/>
          <p:cNvGrpSpPr>
            <a:grpSpLocks/>
          </p:cNvGrpSpPr>
          <p:nvPr/>
        </p:nvGrpSpPr>
        <p:grpSpPr bwMode="auto">
          <a:xfrm>
            <a:off x="2043113" y="1535114"/>
            <a:ext cx="8229600" cy="3455987"/>
            <a:chOff x="363" y="983"/>
            <a:chExt cx="5184" cy="2177"/>
          </a:xfrm>
        </p:grpSpPr>
        <p:sp>
          <p:nvSpPr>
            <p:cNvPr id="208901" name="Text Box 4"/>
            <p:cNvSpPr txBox="1">
              <a:spLocks noChangeArrowheads="1"/>
            </p:cNvSpPr>
            <p:nvPr/>
          </p:nvSpPr>
          <p:spPr bwMode="auto">
            <a:xfrm>
              <a:off x="424" y="983"/>
              <a:ext cx="4928"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FF3300"/>
                  </a:solidFill>
                  <a:latin typeface="Times New Roman" panose="02020603050405020304" pitchFamily="18" charset="0"/>
                </a:rPr>
                <a:t>定理</a:t>
              </a:r>
              <a:r>
                <a:rPr kumimoji="1" lang="en-US" altLang="zh-CN">
                  <a:solidFill>
                    <a:srgbClr val="FF3300"/>
                  </a:solidFill>
                  <a:latin typeface="Times New Roman" panose="02020603050405020304" pitchFamily="18" charset="0"/>
                </a:rPr>
                <a:t>3.4</a:t>
              </a:r>
              <a:r>
                <a:rPr kumimoji="1" lang="zh-CN" altLang="en-US" b="1">
                  <a:solidFill>
                    <a:srgbClr val="FF33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设（</a:t>
              </a:r>
              <a:r>
                <a:rPr kumimoji="1" lang="en-US" altLang="zh-CN" i="1">
                  <a:solidFill>
                    <a:srgbClr val="000000"/>
                  </a:solidFill>
                  <a:latin typeface="Times New Roman" panose="02020603050405020304" pitchFamily="18" charset="0"/>
                </a:rPr>
                <a:t>X</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）是二维离散型随机变</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量，则：</a:t>
              </a:r>
            </a:p>
          </p:txBody>
        </p:sp>
        <p:graphicFrame>
          <p:nvGraphicFramePr>
            <p:cNvPr id="208902" name="Object 5"/>
            <p:cNvGraphicFramePr>
              <a:graphicFrameLocks noChangeAspect="1"/>
            </p:cNvGraphicFramePr>
            <p:nvPr/>
          </p:nvGraphicFramePr>
          <p:xfrm>
            <a:off x="464" y="2166"/>
            <a:ext cx="4990" cy="843"/>
          </p:xfrm>
          <a:graphic>
            <a:graphicData uri="http://schemas.openxmlformats.org/presentationml/2006/ole">
              <mc:AlternateContent xmlns:mc="http://schemas.openxmlformats.org/markup-compatibility/2006">
                <mc:Choice xmlns:v="urn:schemas-microsoft-com:vml" Requires="v">
                  <p:oleObj spid="_x0000_s3075" name="Equation" r:id="rId3" imgW="2838579" imgH="466476" progId="Equation.DSMT4">
                    <p:embed/>
                  </p:oleObj>
                </mc:Choice>
                <mc:Fallback>
                  <p:oleObj name="Equation" r:id="rId3" imgW="2838579" imgH="466476" progId="Equation.DSMT4">
                    <p:embed/>
                    <p:pic>
                      <p:nvPicPr>
                        <p:cNvPr id="2089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 y="2166"/>
                          <a:ext cx="4990" cy="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03" name="Rectangle 6"/>
            <p:cNvSpPr>
              <a:spLocks noChangeArrowheads="1"/>
            </p:cNvSpPr>
            <p:nvPr/>
          </p:nvSpPr>
          <p:spPr bwMode="auto">
            <a:xfrm>
              <a:off x="363" y="2021"/>
              <a:ext cx="5184" cy="1139"/>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grpSp>
    </p:spTree>
    <p:extLst>
      <p:ext uri="{BB962C8B-B14F-4D97-AF65-F5344CB8AC3E}">
        <p14:creationId xmlns:p14="http://schemas.microsoft.com/office/powerpoint/2010/main" val="2832446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2"/>
          <p:cNvSpPr txBox="1">
            <a:spLocks noGrp="1"/>
          </p:cNvSpPr>
          <p:nvPr/>
        </p:nvSpPr>
        <p:spPr bwMode="auto">
          <a:xfrm>
            <a:off x="807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ClrTx/>
              <a:buSzTx/>
              <a:buNone/>
            </a:pPr>
            <a:fld id="{E115E2B8-20E5-477E-AE5C-FED648262C4F}" type="slidenum">
              <a:rPr lang="zh-CN" altLang="en-US" sz="1200">
                <a:solidFill>
                  <a:srgbClr val="000000"/>
                </a:solidFill>
                <a:latin typeface="Arial Black" panose="020B0A04020102020204" pitchFamily="34" charset="0"/>
              </a:rPr>
              <a:pPr algn="r" fontAlgn="base">
                <a:spcBef>
                  <a:spcPct val="0"/>
                </a:spcBef>
                <a:spcAft>
                  <a:spcPct val="0"/>
                </a:spcAft>
                <a:buClrTx/>
                <a:buSzTx/>
                <a:buNone/>
              </a:pPr>
              <a:t>5</a:t>
            </a:fld>
            <a:endParaRPr lang="en-US" altLang="zh-CN" sz="1200">
              <a:solidFill>
                <a:srgbClr val="000000"/>
              </a:solidFill>
              <a:latin typeface="Arial Black" panose="020B0A04020102020204" pitchFamily="34" charset="0"/>
            </a:endParaRPr>
          </a:p>
        </p:txBody>
      </p:sp>
      <p:sp>
        <p:nvSpPr>
          <p:cNvPr id="209923" name="Text Box 2"/>
          <p:cNvSpPr txBox="1">
            <a:spLocks noChangeArrowheads="1"/>
          </p:cNvSpPr>
          <p:nvPr/>
        </p:nvSpPr>
        <p:spPr bwMode="auto">
          <a:xfrm>
            <a:off x="1976439" y="477839"/>
            <a:ext cx="8256587" cy="156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在前面例子中，已经求出（</a:t>
            </a:r>
            <a:r>
              <a:rPr kumimoji="1" lang="en-US" altLang="zh-CN"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）的联合分布律和</a:t>
            </a:r>
            <a:r>
              <a:rPr kumimoji="1" lang="en-US" altLang="zh-CN" b="1">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的边缘分布，说明</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是否相互独立。</a:t>
            </a:r>
          </a:p>
        </p:txBody>
      </p:sp>
      <p:sp>
        <p:nvSpPr>
          <p:cNvPr id="209924" name="Text Box 5"/>
          <p:cNvSpPr txBox="1">
            <a:spLocks noChangeArrowheads="1"/>
          </p:cNvSpPr>
          <p:nvPr/>
        </p:nvSpPr>
        <p:spPr bwMode="auto">
          <a:xfrm>
            <a:off x="2246313" y="2092325"/>
            <a:ext cx="611981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有放回抽取时：</a:t>
            </a:r>
          </a:p>
        </p:txBody>
      </p:sp>
      <p:graphicFrame>
        <p:nvGraphicFramePr>
          <p:cNvPr id="209925" name="Object 6"/>
          <p:cNvGraphicFramePr>
            <a:graphicFrameLocks noChangeAspect="1"/>
          </p:cNvGraphicFramePr>
          <p:nvPr/>
        </p:nvGraphicFramePr>
        <p:xfrm>
          <a:off x="5527676" y="3084514"/>
          <a:ext cx="1458913" cy="555625"/>
        </p:xfrm>
        <a:graphic>
          <a:graphicData uri="http://schemas.openxmlformats.org/presentationml/2006/ole">
            <mc:AlternateContent xmlns:mc="http://schemas.openxmlformats.org/markup-compatibility/2006">
              <mc:Choice xmlns:v="urn:schemas-microsoft-com:vml" Requires="v">
                <p:oleObj spid="_x0000_s4103" name="公式" r:id="rId3" imgW="295184" imgH="199847" progId="Equation.3">
                  <p:embed/>
                </p:oleObj>
              </mc:Choice>
              <mc:Fallback>
                <p:oleObj name="公式" r:id="rId3" imgW="295184" imgH="199847" progId="Equation.3">
                  <p:embed/>
                  <p:pic>
                    <p:nvPicPr>
                      <p:cNvPr id="20992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6" y="3084514"/>
                        <a:ext cx="14589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6" name="Text Box 7"/>
          <p:cNvSpPr txBox="1">
            <a:spLocks noChangeArrowheads="1"/>
          </p:cNvSpPr>
          <p:nvPr/>
        </p:nvSpPr>
        <p:spPr bwMode="auto">
          <a:xfrm>
            <a:off x="2846388" y="4283075"/>
            <a:ext cx="181451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a:t>
            </a:r>
          </a:p>
        </p:txBody>
      </p:sp>
      <p:sp>
        <p:nvSpPr>
          <p:cNvPr id="209927" name="Line 8"/>
          <p:cNvSpPr>
            <a:spLocks noChangeShapeType="1"/>
          </p:cNvSpPr>
          <p:nvPr/>
        </p:nvSpPr>
        <p:spPr bwMode="auto">
          <a:xfrm flipH="1" flipV="1">
            <a:off x="4381501" y="2998789"/>
            <a:ext cx="803275"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28" name="Text Box 9"/>
          <p:cNvSpPr txBox="1">
            <a:spLocks noChangeArrowheads="1"/>
          </p:cNvSpPr>
          <p:nvPr/>
        </p:nvSpPr>
        <p:spPr bwMode="auto">
          <a:xfrm>
            <a:off x="4835526" y="3013076"/>
            <a:ext cx="563563"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Y</a:t>
            </a:r>
          </a:p>
        </p:txBody>
      </p:sp>
      <p:sp>
        <p:nvSpPr>
          <p:cNvPr id="209929" name="Text Box 10"/>
          <p:cNvSpPr txBox="1">
            <a:spLocks noChangeArrowheads="1"/>
          </p:cNvSpPr>
          <p:nvPr/>
        </p:nvSpPr>
        <p:spPr bwMode="auto">
          <a:xfrm>
            <a:off x="4381501" y="3221039"/>
            <a:ext cx="35242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X</a:t>
            </a:r>
          </a:p>
        </p:txBody>
      </p:sp>
      <p:sp>
        <p:nvSpPr>
          <p:cNvPr id="209930" name="Rectangle 11"/>
          <p:cNvSpPr>
            <a:spLocks noChangeArrowheads="1"/>
          </p:cNvSpPr>
          <p:nvPr/>
        </p:nvSpPr>
        <p:spPr bwMode="auto">
          <a:xfrm>
            <a:off x="4381500" y="2976564"/>
            <a:ext cx="3405188" cy="3455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sp>
        <p:nvSpPr>
          <p:cNvPr id="209931" name="Line 12"/>
          <p:cNvSpPr>
            <a:spLocks noChangeShapeType="1"/>
          </p:cNvSpPr>
          <p:nvPr/>
        </p:nvSpPr>
        <p:spPr bwMode="auto">
          <a:xfrm>
            <a:off x="7091363" y="2962276"/>
            <a:ext cx="0" cy="3484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2" name="Line 13"/>
          <p:cNvSpPr>
            <a:spLocks noChangeShapeType="1"/>
          </p:cNvSpPr>
          <p:nvPr/>
        </p:nvSpPr>
        <p:spPr bwMode="auto">
          <a:xfrm>
            <a:off x="5202238" y="2976564"/>
            <a:ext cx="0" cy="3413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3" name="Line 14"/>
          <p:cNvSpPr>
            <a:spLocks noChangeShapeType="1"/>
          </p:cNvSpPr>
          <p:nvPr/>
        </p:nvSpPr>
        <p:spPr bwMode="auto">
          <a:xfrm flipV="1">
            <a:off x="4381500" y="5751514"/>
            <a:ext cx="3417888" cy="14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4" name="Line 15"/>
          <p:cNvSpPr>
            <a:spLocks noChangeShapeType="1"/>
          </p:cNvSpPr>
          <p:nvPr/>
        </p:nvSpPr>
        <p:spPr bwMode="auto">
          <a:xfrm>
            <a:off x="4381501" y="3692525"/>
            <a:ext cx="3376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85039" name="Text Box 16"/>
          <p:cNvSpPr txBox="1">
            <a:spLocks noChangeArrowheads="1"/>
          </p:cNvSpPr>
          <p:nvPr/>
        </p:nvSpPr>
        <p:spPr bwMode="auto">
          <a:xfrm>
            <a:off x="4581526" y="5822950"/>
            <a:ext cx="5619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·j</a:t>
            </a:r>
          </a:p>
        </p:txBody>
      </p:sp>
      <p:sp>
        <p:nvSpPr>
          <p:cNvPr id="385040" name="Text Box 17"/>
          <p:cNvSpPr txBox="1">
            <a:spLocks noChangeArrowheads="1"/>
          </p:cNvSpPr>
          <p:nvPr/>
        </p:nvSpPr>
        <p:spPr bwMode="auto">
          <a:xfrm>
            <a:off x="7205663" y="3070225"/>
            <a:ext cx="984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a:t>
            </a:r>
          </a:p>
        </p:txBody>
      </p:sp>
      <p:graphicFrame>
        <p:nvGraphicFramePr>
          <p:cNvPr id="385041" name="Object 18"/>
          <p:cNvGraphicFramePr>
            <a:graphicFrameLocks noChangeAspect="1"/>
          </p:cNvGraphicFramePr>
          <p:nvPr/>
        </p:nvGraphicFramePr>
        <p:xfrm>
          <a:off x="5340350" y="5815014"/>
          <a:ext cx="1576388" cy="581025"/>
        </p:xfrm>
        <a:graphic>
          <a:graphicData uri="http://schemas.openxmlformats.org/presentationml/2006/ole">
            <mc:AlternateContent xmlns:mc="http://schemas.openxmlformats.org/markup-compatibility/2006">
              <mc:Choice xmlns:v="urn:schemas-microsoft-com:vml" Requires="v">
                <p:oleObj spid="_x0000_s4104" name="Equation" r:id="rId5" imgW="628457" imgH="285710" progId="Equation.3">
                  <p:embed/>
                </p:oleObj>
              </mc:Choice>
              <mc:Fallback>
                <p:oleObj name="Equation" r:id="rId5" imgW="628457" imgH="285710" progId="Equation.3">
                  <p:embed/>
                  <p:pic>
                    <p:nvPicPr>
                      <p:cNvPr id="38504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350" y="5815014"/>
                        <a:ext cx="1576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5042" name="Object 19"/>
          <p:cNvGraphicFramePr>
            <a:graphicFrameLocks noChangeAspect="1"/>
          </p:cNvGraphicFramePr>
          <p:nvPr/>
        </p:nvGraphicFramePr>
        <p:xfrm>
          <a:off x="7251700" y="3805239"/>
          <a:ext cx="376238" cy="1825625"/>
        </p:xfrm>
        <a:graphic>
          <a:graphicData uri="http://schemas.openxmlformats.org/presentationml/2006/ole">
            <mc:AlternateContent xmlns:mc="http://schemas.openxmlformats.org/markup-compatibility/2006">
              <mc:Choice xmlns:v="urn:schemas-microsoft-com:vml" Requires="v">
                <p:oleObj spid="_x0000_s4105" name="Equation" r:id="rId7" imgW="133309" imgH="743148" progId="Equation.3">
                  <p:embed/>
                </p:oleObj>
              </mc:Choice>
              <mc:Fallback>
                <p:oleObj name="Equation" r:id="rId7" imgW="133309" imgH="743148" progId="Equation.3">
                  <p:embed/>
                  <p:pic>
                    <p:nvPicPr>
                      <p:cNvPr id="385042"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1700" y="3805239"/>
                        <a:ext cx="376238"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9" name="Object 20"/>
          <p:cNvGraphicFramePr>
            <a:graphicFrameLocks noChangeAspect="1"/>
          </p:cNvGraphicFramePr>
          <p:nvPr/>
        </p:nvGraphicFramePr>
        <p:xfrm>
          <a:off x="5349876" y="3756025"/>
          <a:ext cx="1687513" cy="1970088"/>
        </p:xfrm>
        <a:graphic>
          <a:graphicData uri="http://schemas.openxmlformats.org/presentationml/2006/ole">
            <mc:AlternateContent xmlns:mc="http://schemas.openxmlformats.org/markup-compatibility/2006">
              <mc:Choice xmlns:v="urn:schemas-microsoft-com:vml" Requires="v">
                <p:oleObj spid="_x0000_s4106" name="公式" r:id="rId9" imgW="523714" imgH="743148" progId="Equation.3">
                  <p:embed/>
                </p:oleObj>
              </mc:Choice>
              <mc:Fallback>
                <p:oleObj name="公式" r:id="rId9" imgW="523714" imgH="743148" progId="Equation.3">
                  <p:embed/>
                  <p:pic>
                    <p:nvPicPr>
                      <p:cNvPr id="209939"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9876" y="3756025"/>
                        <a:ext cx="1687513"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0" name="Object 21"/>
          <p:cNvGraphicFramePr>
            <a:graphicFrameLocks noChangeAspect="1"/>
          </p:cNvGraphicFramePr>
          <p:nvPr/>
        </p:nvGraphicFramePr>
        <p:xfrm>
          <a:off x="4684714" y="3990975"/>
          <a:ext cx="390525" cy="1671638"/>
        </p:xfrm>
        <a:graphic>
          <a:graphicData uri="http://schemas.openxmlformats.org/presentationml/2006/ole">
            <mc:AlternateContent xmlns:mc="http://schemas.openxmlformats.org/markup-compatibility/2006">
              <mc:Choice xmlns:v="urn:schemas-microsoft-com:vml" Requires="v">
                <p:oleObj spid="_x0000_s4107" name="公式" r:id="rId11" imgW="104743" imgH="409736" progId="Equation.3">
                  <p:embed/>
                </p:oleObj>
              </mc:Choice>
              <mc:Fallback>
                <p:oleObj name="公式" r:id="rId11" imgW="104743" imgH="409736" progId="Equation.3">
                  <p:embed/>
                  <p:pic>
                    <p:nvPicPr>
                      <p:cNvPr id="20994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4714" y="3990975"/>
                        <a:ext cx="390525" cy="167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0075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50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9" grpId="0"/>
      <p:bldP spid="3850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2"/>
          <p:cNvSpPr txBox="1">
            <a:spLocks noGrp="1"/>
          </p:cNvSpPr>
          <p:nvPr/>
        </p:nvSpPr>
        <p:spPr bwMode="auto">
          <a:xfrm>
            <a:off x="807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ClrTx/>
              <a:buSzTx/>
              <a:buNone/>
            </a:pPr>
            <a:fld id="{94D7A151-26AD-4E03-A498-7B00377960AA}" type="slidenum">
              <a:rPr lang="zh-CN" altLang="en-US" sz="1200">
                <a:solidFill>
                  <a:srgbClr val="000000"/>
                </a:solidFill>
                <a:latin typeface="Arial Black" panose="020B0A04020102020204" pitchFamily="34" charset="0"/>
              </a:rPr>
              <a:pPr algn="r" fontAlgn="base">
                <a:spcBef>
                  <a:spcPct val="0"/>
                </a:spcBef>
                <a:spcAft>
                  <a:spcPct val="0"/>
                </a:spcAft>
                <a:buClrTx/>
                <a:buSzTx/>
                <a:buNone/>
              </a:pPr>
              <a:t>6</a:t>
            </a:fld>
            <a:endParaRPr lang="en-US" altLang="zh-CN" sz="1200">
              <a:solidFill>
                <a:srgbClr val="000000"/>
              </a:solidFill>
              <a:latin typeface="Arial Black" panose="020B0A04020102020204" pitchFamily="34" charset="0"/>
            </a:endParaRPr>
          </a:p>
        </p:txBody>
      </p:sp>
      <p:sp>
        <p:nvSpPr>
          <p:cNvPr id="210947" name="Text Box 3"/>
          <p:cNvSpPr txBox="1">
            <a:spLocks noChangeArrowheads="1"/>
          </p:cNvSpPr>
          <p:nvPr/>
        </p:nvSpPr>
        <p:spPr bwMode="auto">
          <a:xfrm>
            <a:off x="2286001" y="754063"/>
            <a:ext cx="6107113"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）不放回抽取时：</a:t>
            </a:r>
          </a:p>
        </p:txBody>
      </p:sp>
      <p:graphicFrame>
        <p:nvGraphicFramePr>
          <p:cNvPr id="210948" name="Object 4"/>
          <p:cNvGraphicFramePr>
            <a:graphicFrameLocks noChangeAspect="1"/>
          </p:cNvGraphicFramePr>
          <p:nvPr/>
        </p:nvGraphicFramePr>
        <p:xfrm>
          <a:off x="4805364" y="1760539"/>
          <a:ext cx="1455737" cy="528637"/>
        </p:xfrm>
        <a:graphic>
          <a:graphicData uri="http://schemas.openxmlformats.org/presentationml/2006/ole">
            <mc:AlternateContent xmlns:mc="http://schemas.openxmlformats.org/markup-compatibility/2006">
              <mc:Choice xmlns:v="urn:schemas-microsoft-com:vml" Requires="v">
                <p:oleObj spid="_x0000_s5127" name="公式" r:id="rId3" imgW="295184" imgH="199847" progId="Equation.3">
                  <p:embed/>
                </p:oleObj>
              </mc:Choice>
              <mc:Fallback>
                <p:oleObj name="公式" r:id="rId3" imgW="295184" imgH="199847" progId="Equation.3">
                  <p:embed/>
                  <p:pic>
                    <p:nvPicPr>
                      <p:cNvPr id="210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364" y="1760539"/>
                        <a:ext cx="1455737"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9" name="Line 5"/>
          <p:cNvSpPr>
            <a:spLocks noChangeShapeType="1"/>
          </p:cNvSpPr>
          <p:nvPr/>
        </p:nvSpPr>
        <p:spPr bwMode="auto">
          <a:xfrm flipH="1" flipV="1">
            <a:off x="3660775" y="1677989"/>
            <a:ext cx="801688"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0" name="Text Box 6"/>
          <p:cNvSpPr txBox="1">
            <a:spLocks noChangeArrowheads="1"/>
          </p:cNvSpPr>
          <p:nvPr/>
        </p:nvSpPr>
        <p:spPr bwMode="auto">
          <a:xfrm>
            <a:off x="4114801" y="1692276"/>
            <a:ext cx="56197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Y</a:t>
            </a:r>
          </a:p>
        </p:txBody>
      </p:sp>
      <p:sp>
        <p:nvSpPr>
          <p:cNvPr id="210951" name="Text Box 7"/>
          <p:cNvSpPr txBox="1">
            <a:spLocks noChangeArrowheads="1"/>
          </p:cNvSpPr>
          <p:nvPr/>
        </p:nvSpPr>
        <p:spPr bwMode="auto">
          <a:xfrm>
            <a:off x="3660776" y="1890714"/>
            <a:ext cx="35242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X</a:t>
            </a:r>
          </a:p>
        </p:txBody>
      </p:sp>
      <p:sp>
        <p:nvSpPr>
          <p:cNvPr id="210952" name="Rectangle 8"/>
          <p:cNvSpPr>
            <a:spLocks noChangeArrowheads="1"/>
          </p:cNvSpPr>
          <p:nvPr/>
        </p:nvSpPr>
        <p:spPr bwMode="auto">
          <a:xfrm>
            <a:off x="3660775" y="1657351"/>
            <a:ext cx="3398838" cy="329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sp>
        <p:nvSpPr>
          <p:cNvPr id="210953" name="Line 9"/>
          <p:cNvSpPr>
            <a:spLocks noChangeShapeType="1"/>
          </p:cNvSpPr>
          <p:nvPr/>
        </p:nvSpPr>
        <p:spPr bwMode="auto">
          <a:xfrm>
            <a:off x="6365875" y="1643063"/>
            <a:ext cx="0" cy="332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4" name="Line 10"/>
          <p:cNvSpPr>
            <a:spLocks noChangeShapeType="1"/>
          </p:cNvSpPr>
          <p:nvPr/>
        </p:nvSpPr>
        <p:spPr bwMode="auto">
          <a:xfrm>
            <a:off x="4479925" y="1657350"/>
            <a:ext cx="0" cy="325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5" name="Line 11"/>
          <p:cNvSpPr>
            <a:spLocks noChangeShapeType="1"/>
          </p:cNvSpPr>
          <p:nvPr/>
        </p:nvSpPr>
        <p:spPr bwMode="auto">
          <a:xfrm flipV="1">
            <a:off x="3660775" y="4302125"/>
            <a:ext cx="3411538" cy="12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6" name="Line 12"/>
          <p:cNvSpPr>
            <a:spLocks noChangeShapeType="1"/>
          </p:cNvSpPr>
          <p:nvPr/>
        </p:nvSpPr>
        <p:spPr bwMode="auto">
          <a:xfrm>
            <a:off x="3660776" y="2339975"/>
            <a:ext cx="3370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86061" name="Text Box 13"/>
          <p:cNvSpPr txBox="1">
            <a:spLocks noChangeArrowheads="1"/>
          </p:cNvSpPr>
          <p:nvPr/>
        </p:nvSpPr>
        <p:spPr bwMode="auto">
          <a:xfrm>
            <a:off x="3860800" y="4368800"/>
            <a:ext cx="5603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·j</a:t>
            </a:r>
          </a:p>
        </p:txBody>
      </p:sp>
      <p:sp>
        <p:nvSpPr>
          <p:cNvPr id="386062" name="Text Box 14"/>
          <p:cNvSpPr txBox="1">
            <a:spLocks noChangeArrowheads="1"/>
          </p:cNvSpPr>
          <p:nvPr/>
        </p:nvSpPr>
        <p:spPr bwMode="auto">
          <a:xfrm>
            <a:off x="6480176" y="1746250"/>
            <a:ext cx="981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i·</a:t>
            </a:r>
          </a:p>
        </p:txBody>
      </p:sp>
      <p:graphicFrame>
        <p:nvGraphicFramePr>
          <p:cNvPr id="386063" name="Object 15"/>
          <p:cNvGraphicFramePr>
            <a:graphicFrameLocks noChangeAspect="1"/>
          </p:cNvGraphicFramePr>
          <p:nvPr/>
        </p:nvGraphicFramePr>
        <p:xfrm>
          <a:off x="4618038" y="4362450"/>
          <a:ext cx="1573212" cy="554038"/>
        </p:xfrm>
        <a:graphic>
          <a:graphicData uri="http://schemas.openxmlformats.org/presentationml/2006/ole">
            <mc:AlternateContent xmlns:mc="http://schemas.openxmlformats.org/markup-compatibility/2006">
              <mc:Choice xmlns:v="urn:schemas-microsoft-com:vml" Requires="v">
                <p:oleObj spid="_x0000_s5128" name="Equation" r:id="rId5" imgW="628457" imgH="285710" progId="Equation.3">
                  <p:embed/>
                </p:oleObj>
              </mc:Choice>
              <mc:Fallback>
                <p:oleObj name="Equation" r:id="rId5" imgW="628457" imgH="285710" progId="Equation.3">
                  <p:embed/>
                  <p:pic>
                    <p:nvPicPr>
                      <p:cNvPr id="386063"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8038" y="4362450"/>
                        <a:ext cx="1573212"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64" name="Object 16"/>
          <p:cNvGraphicFramePr>
            <a:graphicFrameLocks noChangeAspect="1"/>
          </p:cNvGraphicFramePr>
          <p:nvPr/>
        </p:nvGraphicFramePr>
        <p:xfrm>
          <a:off x="6524625" y="2446338"/>
          <a:ext cx="376238" cy="1739900"/>
        </p:xfrm>
        <a:graphic>
          <a:graphicData uri="http://schemas.openxmlformats.org/presentationml/2006/ole">
            <mc:AlternateContent xmlns:mc="http://schemas.openxmlformats.org/markup-compatibility/2006">
              <mc:Choice xmlns:v="urn:schemas-microsoft-com:vml" Requires="v">
                <p:oleObj spid="_x0000_s5129" name="公式" r:id="rId7" imgW="133309" imgH="743148" progId="Equation.3">
                  <p:embed/>
                </p:oleObj>
              </mc:Choice>
              <mc:Fallback>
                <p:oleObj name="公式" r:id="rId7" imgW="133309" imgH="743148" progId="Equation.3">
                  <p:embed/>
                  <p:pic>
                    <p:nvPicPr>
                      <p:cNvPr id="38606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25" y="2446338"/>
                        <a:ext cx="376238"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1" name="Object 17"/>
          <p:cNvGraphicFramePr>
            <a:graphicFrameLocks noChangeAspect="1"/>
          </p:cNvGraphicFramePr>
          <p:nvPr/>
        </p:nvGraphicFramePr>
        <p:xfrm>
          <a:off x="4627564" y="2409826"/>
          <a:ext cx="1684337" cy="1878013"/>
        </p:xfrm>
        <a:graphic>
          <a:graphicData uri="http://schemas.openxmlformats.org/presentationml/2006/ole">
            <mc:AlternateContent xmlns:mc="http://schemas.openxmlformats.org/markup-compatibility/2006">
              <mc:Choice xmlns:v="urn:schemas-microsoft-com:vml" Requires="v">
                <p:oleObj spid="_x0000_s5130" name="公式" r:id="rId9" imgW="523714" imgH="743148" progId="Equation.3">
                  <p:embed/>
                </p:oleObj>
              </mc:Choice>
              <mc:Fallback>
                <p:oleObj name="公式" r:id="rId9" imgW="523714" imgH="743148" progId="Equation.3">
                  <p:embed/>
                  <p:pic>
                    <p:nvPicPr>
                      <p:cNvPr id="210961"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7564" y="2409826"/>
                        <a:ext cx="1684337" cy="187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2" name="Object 18"/>
          <p:cNvGraphicFramePr>
            <a:graphicFrameLocks noChangeAspect="1"/>
          </p:cNvGraphicFramePr>
          <p:nvPr/>
        </p:nvGraphicFramePr>
        <p:xfrm>
          <a:off x="3963989" y="2624138"/>
          <a:ext cx="388937" cy="1592262"/>
        </p:xfrm>
        <a:graphic>
          <a:graphicData uri="http://schemas.openxmlformats.org/presentationml/2006/ole">
            <mc:AlternateContent xmlns:mc="http://schemas.openxmlformats.org/markup-compatibility/2006">
              <mc:Choice xmlns:v="urn:schemas-microsoft-com:vml" Requires="v">
                <p:oleObj spid="_x0000_s5131" name="公式" r:id="rId11" imgW="104743" imgH="409736" progId="Equation.3">
                  <p:embed/>
                </p:oleObj>
              </mc:Choice>
              <mc:Fallback>
                <p:oleObj name="公式" r:id="rId11" imgW="104743" imgH="409736" progId="Equation.3">
                  <p:embed/>
                  <p:pic>
                    <p:nvPicPr>
                      <p:cNvPr id="210962"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3989" y="2624138"/>
                        <a:ext cx="388937" cy="159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5148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60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60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61" grpId="0"/>
      <p:bldP spid="3860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E47DE16-B1FB-41D0-865A-EF1101074BC4}" type="slidenum">
              <a:rPr lang="zh-CN" altLang="en-US" sz="1200">
                <a:solidFill>
                  <a:srgbClr val="000000"/>
                </a:solidFill>
                <a:latin typeface="Arial Black" panose="020B0A04020102020204" pitchFamily="34" charset="0"/>
              </a:rPr>
              <a:pPr fontAlgn="base">
                <a:spcBef>
                  <a:spcPct val="0"/>
                </a:spcBef>
                <a:spcAft>
                  <a:spcPct val="0"/>
                </a:spcAft>
                <a:buClrTx/>
                <a:buSzTx/>
                <a:buNone/>
              </a:pPr>
              <a:t>7</a:t>
            </a:fld>
            <a:endParaRPr lang="en-US" altLang="zh-CN" sz="1200">
              <a:solidFill>
                <a:srgbClr val="000000"/>
              </a:solidFill>
              <a:latin typeface="Arial Black" panose="020B0A04020102020204" pitchFamily="34" charset="0"/>
            </a:endParaRPr>
          </a:p>
        </p:txBody>
      </p:sp>
      <p:grpSp>
        <p:nvGrpSpPr>
          <p:cNvPr id="211971" name="Group 2"/>
          <p:cNvGrpSpPr>
            <a:grpSpLocks/>
          </p:cNvGrpSpPr>
          <p:nvPr/>
        </p:nvGrpSpPr>
        <p:grpSpPr bwMode="auto">
          <a:xfrm>
            <a:off x="2219325" y="2895600"/>
            <a:ext cx="6521450" cy="2054226"/>
            <a:chOff x="399" y="302"/>
            <a:chExt cx="4108" cy="1294"/>
          </a:xfrm>
        </p:grpSpPr>
        <p:sp>
          <p:nvSpPr>
            <p:cNvPr id="211993" name="Text Box 3"/>
            <p:cNvSpPr txBox="1">
              <a:spLocks noChangeArrowheads="1"/>
            </p:cNvSpPr>
            <p:nvPr/>
          </p:nvSpPr>
          <p:spPr bwMode="auto">
            <a:xfrm>
              <a:off x="399" y="302"/>
              <a:ext cx="4108" cy="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而且                          </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）求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的联合分布律；</a:t>
              </a:r>
              <a:endParaRPr kumimoji="1" lang="en-US" altLang="zh-CN" b="1">
                <a:solidFill>
                  <a:srgbClr val="000000"/>
                </a:solidFill>
                <a:latin typeface="Times New Roman" panose="02020603050405020304" pitchFamily="18" charset="0"/>
              </a:endParaRP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）问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 </a:t>
              </a:r>
              <a:r>
                <a:rPr kumimoji="1" lang="zh-CN" altLang="en-US" b="1">
                  <a:solidFill>
                    <a:srgbClr val="000000"/>
                  </a:solidFill>
                  <a:latin typeface="Times New Roman" panose="02020603050405020304" pitchFamily="18" charset="0"/>
                </a:rPr>
                <a:t>是否独立？</a:t>
              </a:r>
            </a:p>
          </p:txBody>
        </p:sp>
        <p:graphicFrame>
          <p:nvGraphicFramePr>
            <p:cNvPr id="211994" name="Object 4"/>
            <p:cNvGraphicFramePr>
              <a:graphicFrameLocks noChangeAspect="1"/>
            </p:cNvGraphicFramePr>
            <p:nvPr/>
          </p:nvGraphicFramePr>
          <p:xfrm>
            <a:off x="967" y="309"/>
            <a:ext cx="1769" cy="389"/>
          </p:xfrm>
          <a:graphic>
            <a:graphicData uri="http://schemas.openxmlformats.org/presentationml/2006/ole">
              <mc:AlternateContent xmlns:mc="http://schemas.openxmlformats.org/markup-compatibility/2006">
                <mc:Choice xmlns:v="urn:schemas-microsoft-com:vml" Requires="v">
                  <p:oleObj spid="_x0000_s6147" name="公式" r:id="rId3" imgW="890564" imgH="195327" progId="Equation.3">
                    <p:embed/>
                  </p:oleObj>
                </mc:Choice>
                <mc:Fallback>
                  <p:oleObj name="公式" r:id="rId3" imgW="890564" imgH="195327" progId="Equation.3">
                    <p:embed/>
                    <p:pic>
                      <p:nvPicPr>
                        <p:cNvPr id="2119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 y="309"/>
                          <a:ext cx="1769"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1972" name="Text Box 5"/>
          <p:cNvSpPr txBox="1">
            <a:spLocks noChangeArrowheads="1"/>
          </p:cNvSpPr>
          <p:nvPr/>
        </p:nvSpPr>
        <p:spPr bwMode="auto">
          <a:xfrm>
            <a:off x="2197100" y="382588"/>
            <a:ext cx="8020050"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例</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、已知随机变量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的分布律为 ：</a:t>
            </a:r>
          </a:p>
        </p:txBody>
      </p:sp>
      <p:graphicFrame>
        <p:nvGraphicFramePr>
          <p:cNvPr id="197719" name="Group 87"/>
          <p:cNvGraphicFramePr>
            <a:graphicFrameLocks noGrp="1"/>
          </p:cNvGraphicFramePr>
          <p:nvPr/>
        </p:nvGraphicFramePr>
        <p:xfrm>
          <a:off x="2143126" y="1397001"/>
          <a:ext cx="3846513" cy="1025633"/>
        </p:xfrm>
        <a:graphic>
          <a:graphicData uri="http://schemas.openxmlformats.org/drawingml/2006/table">
            <a:tbl>
              <a:tblPr/>
              <a:tblGrid>
                <a:gridCol w="960438">
                  <a:extLst>
                    <a:ext uri="{9D8B030D-6E8A-4147-A177-3AD203B41FA5}">
                      <a16:colId xmlns:a16="http://schemas.microsoft.com/office/drawing/2014/main" val="2979382334"/>
                    </a:ext>
                  </a:extLst>
                </a:gridCol>
                <a:gridCol w="965200">
                  <a:extLst>
                    <a:ext uri="{9D8B030D-6E8A-4147-A177-3AD203B41FA5}">
                      <a16:colId xmlns:a16="http://schemas.microsoft.com/office/drawing/2014/main" val="1856047465"/>
                    </a:ext>
                  </a:extLst>
                </a:gridCol>
                <a:gridCol w="955675">
                  <a:extLst>
                    <a:ext uri="{9D8B030D-6E8A-4147-A177-3AD203B41FA5}">
                      <a16:colId xmlns:a16="http://schemas.microsoft.com/office/drawing/2014/main" val="1223033165"/>
                    </a:ext>
                  </a:extLst>
                </a:gridCol>
                <a:gridCol w="965200">
                  <a:extLst>
                    <a:ext uri="{9D8B030D-6E8A-4147-A177-3AD203B41FA5}">
                      <a16:colId xmlns:a16="http://schemas.microsoft.com/office/drawing/2014/main" val="3388909345"/>
                    </a:ext>
                  </a:extLst>
                </a:gridCol>
              </a:tblGrid>
              <a:tr h="515499">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4413114"/>
                  </a:ext>
                </a:extLst>
              </a:tr>
              <a:tr h="510026">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3283102146"/>
                  </a:ext>
                </a:extLst>
              </a:tr>
            </a:tbl>
          </a:graphicData>
        </a:graphic>
      </p:graphicFrame>
      <p:graphicFrame>
        <p:nvGraphicFramePr>
          <p:cNvPr id="197720" name="Group 88"/>
          <p:cNvGraphicFramePr>
            <a:graphicFrameLocks noGrp="1"/>
          </p:cNvGraphicFramePr>
          <p:nvPr/>
        </p:nvGraphicFramePr>
        <p:xfrm>
          <a:off x="6380164" y="1398588"/>
          <a:ext cx="3151187" cy="1020762"/>
        </p:xfrm>
        <a:graphic>
          <a:graphicData uri="http://schemas.openxmlformats.org/drawingml/2006/table">
            <a:tbl>
              <a:tblPr/>
              <a:tblGrid>
                <a:gridCol w="747712">
                  <a:extLst>
                    <a:ext uri="{9D8B030D-6E8A-4147-A177-3AD203B41FA5}">
                      <a16:colId xmlns:a16="http://schemas.microsoft.com/office/drawing/2014/main" val="524088090"/>
                    </a:ext>
                  </a:extLst>
                </a:gridCol>
                <a:gridCol w="1201738">
                  <a:extLst>
                    <a:ext uri="{9D8B030D-6E8A-4147-A177-3AD203B41FA5}">
                      <a16:colId xmlns:a16="http://schemas.microsoft.com/office/drawing/2014/main" val="275085728"/>
                    </a:ext>
                  </a:extLst>
                </a:gridCol>
                <a:gridCol w="1201737">
                  <a:extLst>
                    <a:ext uri="{9D8B030D-6E8A-4147-A177-3AD203B41FA5}">
                      <a16:colId xmlns:a16="http://schemas.microsoft.com/office/drawing/2014/main" val="773381170"/>
                    </a:ext>
                  </a:extLst>
                </a:gridCol>
              </a:tblGrid>
              <a:tr h="510381">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5099655"/>
                  </a:ext>
                </a:extLst>
              </a:tr>
              <a:tr h="510381">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817155924"/>
                  </a:ext>
                </a:extLst>
              </a:tr>
            </a:tbl>
          </a:graphicData>
        </a:graphic>
      </p:graphicFrame>
    </p:spTree>
    <p:extLst>
      <p:ext uri="{BB962C8B-B14F-4D97-AF65-F5344CB8AC3E}">
        <p14:creationId xmlns:p14="http://schemas.microsoft.com/office/powerpoint/2010/main" val="34489611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2B2CDBDB-7ADB-46F8-A30F-031AE1D4334D}" type="slidenum">
              <a:rPr lang="zh-CN" altLang="en-US" sz="1200">
                <a:solidFill>
                  <a:srgbClr val="000000"/>
                </a:solidFill>
                <a:latin typeface="Arial Black" panose="020B0A04020102020204" pitchFamily="34" charset="0"/>
              </a:rPr>
              <a:pPr fontAlgn="base">
                <a:spcBef>
                  <a:spcPct val="0"/>
                </a:spcBef>
                <a:spcAft>
                  <a:spcPct val="0"/>
                </a:spcAft>
                <a:buClrTx/>
                <a:buSzTx/>
                <a:buNone/>
              </a:pPr>
              <a:t>8</a:t>
            </a:fld>
            <a:endParaRPr lang="en-US" altLang="zh-CN" sz="1200">
              <a:solidFill>
                <a:srgbClr val="000000"/>
              </a:solidFill>
              <a:latin typeface="Arial Black" panose="020B0A04020102020204" pitchFamily="34" charset="0"/>
            </a:endParaRPr>
          </a:p>
        </p:txBody>
      </p:sp>
      <p:grpSp>
        <p:nvGrpSpPr>
          <p:cNvPr id="212995" name="Group 2"/>
          <p:cNvGrpSpPr>
            <a:grpSpLocks/>
          </p:cNvGrpSpPr>
          <p:nvPr/>
        </p:nvGrpSpPr>
        <p:grpSpPr bwMode="auto">
          <a:xfrm>
            <a:off x="2157413" y="552450"/>
            <a:ext cx="8229600" cy="3106738"/>
            <a:chOff x="399" y="348"/>
            <a:chExt cx="5184" cy="1957"/>
          </a:xfrm>
        </p:grpSpPr>
        <p:sp>
          <p:nvSpPr>
            <p:cNvPr id="212997" name="Text Box 3"/>
            <p:cNvSpPr txBox="1">
              <a:spLocks noChangeArrowheads="1"/>
            </p:cNvSpPr>
            <p:nvPr/>
          </p:nvSpPr>
          <p:spPr bwMode="auto">
            <a:xfrm>
              <a:off x="407" y="348"/>
              <a:ext cx="5140"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FF3300"/>
                  </a:solidFill>
                  <a:latin typeface="Times New Roman" panose="02020603050405020304" pitchFamily="18" charset="0"/>
                </a:rPr>
                <a:t>定理</a:t>
              </a:r>
              <a:r>
                <a:rPr kumimoji="1" lang="en-US" altLang="zh-CN">
                  <a:solidFill>
                    <a:srgbClr val="FF3300"/>
                  </a:solidFill>
                  <a:latin typeface="Times New Roman" panose="02020603050405020304" pitchFamily="18" charset="0"/>
                </a:rPr>
                <a:t>3.5</a:t>
              </a:r>
              <a:r>
                <a:rPr kumimoji="1" lang="zh-CN" altLang="en-US" b="1">
                  <a:solidFill>
                    <a:srgbClr val="FF33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设</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是二维连续型随机变</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量，则：</a:t>
              </a:r>
            </a:p>
          </p:txBody>
        </p:sp>
        <p:graphicFrame>
          <p:nvGraphicFramePr>
            <p:cNvPr id="212998" name="Object 4"/>
            <p:cNvGraphicFramePr>
              <a:graphicFrameLocks noChangeAspect="1"/>
            </p:cNvGraphicFramePr>
            <p:nvPr/>
          </p:nvGraphicFramePr>
          <p:xfrm>
            <a:off x="554" y="1314"/>
            <a:ext cx="4907" cy="875"/>
          </p:xfrm>
          <a:graphic>
            <a:graphicData uri="http://schemas.openxmlformats.org/presentationml/2006/ole">
              <mc:AlternateContent xmlns:mc="http://schemas.openxmlformats.org/markup-compatibility/2006">
                <mc:Choice xmlns:v="urn:schemas-microsoft-com:vml" Requires="v">
                  <p:oleObj spid="_x0000_s7172" name="Equation" r:id="rId3" imgW="2686226" imgH="466476" progId="Equation.DSMT4">
                    <p:embed/>
                  </p:oleObj>
                </mc:Choice>
                <mc:Fallback>
                  <p:oleObj name="Equation" r:id="rId3" imgW="2686226" imgH="466476" progId="Equation.DSMT4">
                    <p:embed/>
                    <p:pic>
                      <p:nvPicPr>
                        <p:cNvPr id="2129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 y="1314"/>
                          <a:ext cx="4907" cy="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9" name="Rectangle 5"/>
            <p:cNvSpPr>
              <a:spLocks noChangeArrowheads="1"/>
            </p:cNvSpPr>
            <p:nvPr/>
          </p:nvSpPr>
          <p:spPr bwMode="auto">
            <a:xfrm>
              <a:off x="399" y="1256"/>
              <a:ext cx="5184" cy="1049"/>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grpSp>
      <p:graphicFrame>
        <p:nvGraphicFramePr>
          <p:cNvPr id="1324038" name="Object 6"/>
          <p:cNvGraphicFramePr>
            <a:graphicFrameLocks noChangeAspect="1"/>
          </p:cNvGraphicFramePr>
          <p:nvPr/>
        </p:nvGraphicFramePr>
        <p:xfrm>
          <a:off x="2171701" y="3994151"/>
          <a:ext cx="7908925" cy="1406525"/>
        </p:xfrm>
        <a:graphic>
          <a:graphicData uri="http://schemas.openxmlformats.org/presentationml/2006/ole">
            <mc:AlternateContent xmlns:mc="http://schemas.openxmlformats.org/markup-compatibility/2006">
              <mc:Choice xmlns:v="urn:schemas-microsoft-com:vml" Requires="v">
                <p:oleObj spid="_x0000_s7173" name="Equation" r:id="rId5" imgW="2619571" imgH="447897" progId="Equation.DSMT4">
                  <p:embed/>
                </p:oleObj>
              </mc:Choice>
              <mc:Fallback>
                <p:oleObj name="Equation" r:id="rId5" imgW="2619571" imgH="447897" progId="Equation.DSMT4">
                  <p:embed/>
                  <p:pic>
                    <p:nvPicPr>
                      <p:cNvPr id="13240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1" y="3994151"/>
                        <a:ext cx="7908925"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9965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E1281FD0-0415-4C2A-A3B8-197934CB6684}" type="slidenum">
              <a:rPr lang="zh-CN" altLang="en-US" sz="1200">
                <a:solidFill>
                  <a:srgbClr val="000000"/>
                </a:solidFill>
                <a:latin typeface="Arial Black" panose="020B0A04020102020204" pitchFamily="34" charset="0"/>
              </a:rPr>
              <a:pPr fontAlgn="base">
                <a:spcBef>
                  <a:spcPct val="0"/>
                </a:spcBef>
                <a:spcAft>
                  <a:spcPct val="0"/>
                </a:spcAft>
                <a:buClrTx/>
                <a:buSzTx/>
                <a:buNone/>
              </a:pPr>
              <a:t>9</a:t>
            </a:fld>
            <a:endParaRPr lang="en-US" altLang="zh-CN" sz="1200">
              <a:solidFill>
                <a:srgbClr val="000000"/>
              </a:solidFill>
              <a:latin typeface="Arial Black" panose="020B0A04020102020204" pitchFamily="34" charset="0"/>
            </a:endParaRPr>
          </a:p>
        </p:txBody>
      </p:sp>
      <p:sp>
        <p:nvSpPr>
          <p:cNvPr id="214019" name="Text Box 2"/>
          <p:cNvSpPr txBox="1">
            <a:spLocks noChangeArrowheads="1"/>
          </p:cNvSpPr>
          <p:nvPr/>
        </p:nvSpPr>
        <p:spPr bwMode="auto">
          <a:xfrm>
            <a:off x="1795464" y="431800"/>
            <a:ext cx="5730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b="1">
                <a:solidFill>
                  <a:srgbClr val="000000"/>
                </a:solidFill>
                <a:latin typeface="宋体" panose="02010600030101010101" pitchFamily="2" charset="-122"/>
                <a:cs typeface="Times New Roman" panose="02020603050405020304" pitchFamily="18" charset="0"/>
                <a:sym typeface="Math1" pitchFamily="2" charset="2"/>
              </a:rPr>
              <a:t>§</a:t>
            </a:r>
            <a:r>
              <a:rPr kumimoji="1" lang="en-US" altLang="zh-CN" sz="3600" b="1">
                <a:solidFill>
                  <a:srgbClr val="000000"/>
                </a:solidFill>
                <a:latin typeface="宋体" panose="02010600030101010101" pitchFamily="2" charset="-122"/>
                <a:cs typeface="Times New Roman" panose="02020603050405020304" pitchFamily="18" charset="0"/>
                <a:sym typeface="Math1" pitchFamily="2" charset="2"/>
              </a:rPr>
              <a:t>3.5</a:t>
            </a:r>
            <a:r>
              <a:rPr kumimoji="1" lang="en-US" altLang="zh-CN" sz="3600" b="1">
                <a:solidFill>
                  <a:srgbClr val="000000"/>
                </a:solidFill>
                <a:latin typeface="宋体" panose="02010600030101010101" pitchFamily="2" charset="-122"/>
                <a:cs typeface="Times New Roman" panose="02020603050405020304" pitchFamily="18" charset="0"/>
              </a:rPr>
              <a:t>  </a:t>
            </a:r>
            <a:r>
              <a:rPr kumimoji="1" lang="en-US" altLang="zh-CN" sz="3600" i="1">
                <a:solidFill>
                  <a:srgbClr val="000000"/>
                </a:solidFill>
                <a:latin typeface="Times New Roman" panose="02020603050405020304" pitchFamily="18" charset="0"/>
                <a:cs typeface="Times New Roman" panose="02020603050405020304" pitchFamily="18" charset="0"/>
              </a:rPr>
              <a:t>n</a:t>
            </a:r>
            <a:r>
              <a:rPr kumimoji="1" lang="zh-CN" altLang="zh-CN" sz="3600" b="1">
                <a:solidFill>
                  <a:srgbClr val="000000"/>
                </a:solidFill>
                <a:latin typeface="宋体" panose="02010600030101010101" pitchFamily="2" charset="-122"/>
                <a:cs typeface="Times New Roman" panose="02020603050405020304" pitchFamily="18" charset="0"/>
              </a:rPr>
              <a:t>维随机变量简介</a:t>
            </a:r>
            <a:endParaRPr kumimoji="1" lang="zh-CN" altLang="en-US" sz="3600" b="1">
              <a:solidFill>
                <a:srgbClr val="000000"/>
              </a:solidFill>
              <a:latin typeface="宋体" panose="02010600030101010101" pitchFamily="2" charset="-122"/>
              <a:cs typeface="Times New Roman" panose="02020603050405020304" pitchFamily="18" charset="0"/>
            </a:endParaRPr>
          </a:p>
        </p:txBody>
      </p:sp>
      <p:sp>
        <p:nvSpPr>
          <p:cNvPr id="1329155" name="Text Box 3"/>
          <p:cNvSpPr txBox="1">
            <a:spLocks noChangeArrowheads="1"/>
          </p:cNvSpPr>
          <p:nvPr/>
        </p:nvSpPr>
        <p:spPr bwMode="auto">
          <a:xfrm>
            <a:off x="1989139" y="1285875"/>
            <a:ext cx="3875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3.5.1</a:t>
            </a:r>
            <a:r>
              <a:rPr kumimoji="1" lang="en-US" altLang="zh-CN" b="1">
                <a:solidFill>
                  <a:srgbClr val="FF3300"/>
                </a:solidFill>
                <a:latin typeface="Times New Roman" panose="02020603050405020304" pitchFamily="18" charset="0"/>
              </a:rPr>
              <a:t> </a:t>
            </a:r>
            <a:r>
              <a:rPr kumimoji="1" lang="en-US" altLang="en-US" b="1">
                <a:solidFill>
                  <a:srgbClr val="FF3300"/>
                </a:solidFill>
                <a:latin typeface="Times New Roman" panose="02020603050405020304" pitchFamily="18" charset="0"/>
              </a:rPr>
              <a:t>  </a:t>
            </a:r>
            <a:r>
              <a:rPr kumimoji="1" lang="en-US" altLang="zh-CN" i="1">
                <a:solidFill>
                  <a:srgbClr val="FF3300"/>
                </a:solidFill>
                <a:latin typeface="Times New Roman" panose="02020603050405020304" pitchFamily="18" charset="0"/>
              </a:rPr>
              <a:t>n</a:t>
            </a:r>
            <a:r>
              <a:rPr kumimoji="1" lang="zh-CN" altLang="en-US" b="1">
                <a:solidFill>
                  <a:srgbClr val="FF3300"/>
                </a:solidFill>
                <a:latin typeface="Times New Roman" panose="02020603050405020304" pitchFamily="18" charset="0"/>
              </a:rPr>
              <a:t>维联合分布</a:t>
            </a:r>
          </a:p>
        </p:txBody>
      </p:sp>
      <p:grpSp>
        <p:nvGrpSpPr>
          <p:cNvPr id="1329160" name="Group 8"/>
          <p:cNvGrpSpPr>
            <a:grpSpLocks/>
          </p:cNvGrpSpPr>
          <p:nvPr/>
        </p:nvGrpSpPr>
        <p:grpSpPr bwMode="auto">
          <a:xfrm>
            <a:off x="2187575" y="1976439"/>
            <a:ext cx="8318500" cy="3140075"/>
            <a:chOff x="418" y="1099"/>
            <a:chExt cx="5240" cy="1978"/>
          </a:xfrm>
        </p:grpSpPr>
        <p:sp>
          <p:nvSpPr>
            <p:cNvPr id="214022" name="Text Box 5"/>
            <p:cNvSpPr txBox="1">
              <a:spLocks noChangeArrowheads="1"/>
            </p:cNvSpPr>
            <p:nvPr/>
          </p:nvSpPr>
          <p:spPr bwMode="auto">
            <a:xfrm>
              <a:off x="470" y="1099"/>
              <a:ext cx="5188"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4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设</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维随机变量，对任意</a:t>
              </a:r>
            </a:p>
            <a:p>
              <a:pPr eaLnBrk="0" fontAlgn="base" hangingPunct="0">
                <a:lnSpc>
                  <a:spcPct val="150000"/>
                </a:lnSpc>
                <a:spcBef>
                  <a:spcPct val="0"/>
                </a:spcBef>
                <a:spcAft>
                  <a:spcPct val="0"/>
                </a:spcAft>
                <a:buClrTx/>
                <a:buSzTx/>
                <a:buNone/>
              </a:pP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个实数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en-US" b="1" baseline="-25000">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称</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元函数</a:t>
              </a:r>
            </a:p>
          </p:txBody>
        </p:sp>
        <p:graphicFrame>
          <p:nvGraphicFramePr>
            <p:cNvPr id="214023" name="Object 6"/>
            <p:cNvGraphicFramePr>
              <a:graphicFrameLocks noChangeAspect="1"/>
            </p:cNvGraphicFramePr>
            <p:nvPr/>
          </p:nvGraphicFramePr>
          <p:xfrm>
            <a:off x="814" y="2171"/>
            <a:ext cx="4270" cy="407"/>
          </p:xfrm>
          <a:graphic>
            <a:graphicData uri="http://schemas.openxmlformats.org/presentationml/2006/ole">
              <mc:AlternateContent xmlns:mc="http://schemas.openxmlformats.org/markup-compatibility/2006">
                <mc:Choice xmlns:v="urn:schemas-microsoft-com:vml" Requires="v">
                  <p:oleObj spid="_x0000_s8195" name="Equation" r:id="rId3" imgW="2381018" imgH="209387" progId="Equation.3">
                    <p:embed/>
                  </p:oleObj>
                </mc:Choice>
                <mc:Fallback>
                  <p:oleObj name="Equation" r:id="rId3" imgW="2381018" imgH="209387" progId="Equation.3">
                    <p:embed/>
                    <p:pic>
                      <p:nvPicPr>
                        <p:cNvPr id="21402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 y="2171"/>
                          <a:ext cx="427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4" name="Text Box 7"/>
            <p:cNvSpPr txBox="1">
              <a:spLocks noChangeArrowheads="1"/>
            </p:cNvSpPr>
            <p:nvPr/>
          </p:nvSpPr>
          <p:spPr bwMode="auto">
            <a:xfrm>
              <a:off x="418" y="2712"/>
              <a:ext cx="497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维随机变量</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zh-CN" b="1">
                  <a:solidFill>
                    <a:srgbClr val="000000"/>
                  </a:solidFill>
                  <a:latin typeface="Times New Roman" panose="02020603050405020304" pitchFamily="18" charset="0"/>
                </a:rPr>
                <a:t>的</a:t>
              </a:r>
              <a:r>
                <a:rPr kumimoji="1" lang="zh-CN" altLang="zh-CN" b="1">
                  <a:solidFill>
                    <a:srgbClr val="FF3300"/>
                  </a:solidFill>
                  <a:latin typeface="Times New Roman" panose="02020603050405020304" pitchFamily="18" charset="0"/>
                </a:rPr>
                <a:t>联合分布函数</a:t>
              </a:r>
              <a:r>
                <a:rPr kumimoji="1" lang="zh-CN"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353785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5"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TotalTime>
  <Words>867</Words>
  <Application>Microsoft Office PowerPoint</Application>
  <PresentationFormat>宽屏</PresentationFormat>
  <Paragraphs>144</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2</vt:i4>
      </vt:variant>
      <vt:variant>
        <vt:lpstr>幻灯片标题</vt:lpstr>
      </vt:variant>
      <vt:variant>
        <vt:i4>29</vt:i4>
      </vt:variant>
    </vt:vector>
  </HeadingPairs>
  <TitlesOfParts>
    <vt:vector size="40" baseType="lpstr">
      <vt:lpstr>Math1</vt:lpstr>
      <vt:lpstr>宋体</vt:lpstr>
      <vt:lpstr>Arial</vt:lpstr>
      <vt:lpstr>Arial Black</vt:lpstr>
      <vt:lpstr>Times New Roman</vt:lpstr>
      <vt:lpstr>Wingdings</vt:lpstr>
      <vt:lpstr>Pixel</vt:lpstr>
      <vt:lpstr>1_Pixel</vt:lpstr>
      <vt:lpstr>2_Pixel</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yugang sheng</dc:creator>
  <cp:lastModifiedBy>yugang sheng</cp:lastModifiedBy>
  <cp:revision>2</cp:revision>
  <dcterms:created xsi:type="dcterms:W3CDTF">2020-04-09T12:05:21Z</dcterms:created>
  <dcterms:modified xsi:type="dcterms:W3CDTF">2020-04-09T12:11:31Z</dcterms:modified>
</cp:coreProperties>
</file>