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4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9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4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4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97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61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3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59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18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2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27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5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21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57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71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7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69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77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2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AF8F-AB20-478D-B637-A66D350DC8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F9EEE-E474-4374-9A01-8EEFBAEC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9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92480" y="519041"/>
            <a:ext cx="91495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§3.6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、 二维连续型</a:t>
            </a:r>
            <a:r>
              <a:rPr kumimoji="1"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随机变量函数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分布（续）</a:t>
            </a:r>
            <a:endParaRPr kumimoji="1" lang="zh-CN" altLang="en-US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17" y="907671"/>
            <a:ext cx="8892308" cy="57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15" y="962197"/>
            <a:ext cx="9087352" cy="696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33" y="1822130"/>
            <a:ext cx="6872523" cy="523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510" y="2345635"/>
            <a:ext cx="7730627" cy="43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313" y="1274618"/>
            <a:ext cx="887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+mn-ea"/>
              </a:rPr>
              <a:t>作业</a:t>
            </a:r>
            <a:r>
              <a:rPr lang="zh-CN" altLang="en-US" sz="3600" b="1" dirty="0" smtClean="0">
                <a:latin typeface="+mn-ea"/>
              </a:rPr>
              <a:t>：</a:t>
            </a:r>
            <a:r>
              <a:rPr lang="en-US" altLang="zh-CN" sz="3600" b="1" dirty="0" smtClean="0">
                <a:latin typeface="+mn-ea"/>
              </a:rPr>
              <a:t>p.124 </a:t>
            </a:r>
            <a:r>
              <a:rPr lang="zh-CN" altLang="en-US" sz="3600" b="1" dirty="0" smtClean="0">
                <a:latin typeface="+mn-ea"/>
              </a:rPr>
              <a:t>习题三 </a:t>
            </a:r>
            <a:r>
              <a:rPr lang="en-US" altLang="zh-CN" sz="3600" b="1" dirty="0" smtClean="0">
                <a:latin typeface="+mn-ea"/>
              </a:rPr>
              <a:t>26</a:t>
            </a:r>
            <a:r>
              <a:rPr lang="zh-CN" altLang="en-US" sz="3600" b="1" dirty="0" smtClean="0">
                <a:latin typeface="+mn-ea"/>
              </a:rPr>
              <a:t>、</a:t>
            </a:r>
            <a:r>
              <a:rPr lang="en-US" altLang="zh-CN" sz="3600" b="1" dirty="0" smtClean="0">
                <a:latin typeface="+mn-ea"/>
              </a:rPr>
              <a:t>27</a:t>
            </a:r>
            <a:endParaRPr lang="zh-CN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03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3250867-65B3-41AE-B3D6-599F9647B13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41667" name="Group 3"/>
          <p:cNvGrpSpPr>
            <a:grpSpLocks/>
          </p:cNvGrpSpPr>
          <p:nvPr/>
        </p:nvGrpSpPr>
        <p:grpSpPr bwMode="auto">
          <a:xfrm>
            <a:off x="2009776" y="835026"/>
            <a:ext cx="8245475" cy="2054226"/>
            <a:chOff x="444" y="1566"/>
            <a:chExt cx="5194" cy="1294"/>
          </a:xfrm>
        </p:grpSpPr>
        <p:sp>
          <p:nvSpPr>
            <p:cNvPr id="241672" name="Text Box 4"/>
            <p:cNvSpPr txBox="1">
              <a:spLocks noChangeArrowheads="1"/>
            </p:cNvSpPr>
            <p:nvPr/>
          </p:nvSpPr>
          <p:spPr bwMode="auto">
            <a:xfrm>
              <a:off x="444" y="1566"/>
              <a:ext cx="5194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是两个相互独立同服从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分布的随机变量，求                         的概率密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度函数。</a:t>
              </a:r>
            </a:p>
          </p:txBody>
        </p:sp>
        <p:graphicFrame>
          <p:nvGraphicFramePr>
            <p:cNvPr id="241673" name="Object 5"/>
            <p:cNvGraphicFramePr>
              <a:graphicFrameLocks noChangeAspect="1"/>
            </p:cNvGraphicFramePr>
            <p:nvPr/>
          </p:nvGraphicFramePr>
          <p:xfrm>
            <a:off x="2851" y="1971"/>
            <a:ext cx="158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3" imgW="895576" imgH="218927" progId="Equation.DSMT4">
                    <p:embed/>
                  </p:oleObj>
                </mc:Choice>
                <mc:Fallback>
                  <p:oleObj name="Equation" r:id="rId3" imgW="895576" imgH="218927" progId="Equation.DSMT4">
                    <p:embed/>
                    <p:pic>
                      <p:nvPicPr>
                        <p:cNvPr id="24167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971"/>
                          <a:ext cx="1584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1668" name="Object 6"/>
          <p:cNvGraphicFramePr>
            <a:graphicFrameLocks noGrp="1" noChangeAspect="1"/>
          </p:cNvGraphicFramePr>
          <p:nvPr>
            <p:ph/>
          </p:nvPr>
        </p:nvGraphicFramePr>
        <p:xfrm>
          <a:off x="8689975" y="779464"/>
          <a:ext cx="16208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561802" imgH="209387" progId="Equation.DSMT4">
                  <p:embed/>
                </p:oleObj>
              </mc:Choice>
              <mc:Fallback>
                <p:oleObj name="Equation" r:id="rId5" imgW="561802" imgH="209387" progId="Equation.DSMT4">
                  <p:embed/>
                  <p:pic>
                    <p:nvPicPr>
                      <p:cNvPr id="241668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975" y="779464"/>
                        <a:ext cx="162083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5541" name="Group 5"/>
          <p:cNvGrpSpPr>
            <a:grpSpLocks/>
          </p:cNvGrpSpPr>
          <p:nvPr/>
        </p:nvGrpSpPr>
        <p:grpSpPr bwMode="auto">
          <a:xfrm>
            <a:off x="1997076" y="3017838"/>
            <a:ext cx="7877175" cy="3059112"/>
            <a:chOff x="345" y="1894"/>
            <a:chExt cx="4962" cy="1927"/>
          </a:xfrm>
        </p:grpSpPr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345" y="1894"/>
              <a:ext cx="48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的密度为</a:t>
              </a:r>
            </a:p>
          </p:txBody>
        </p:sp>
        <p:graphicFrame>
          <p:nvGraphicFramePr>
            <p:cNvPr id="241671" name="Object 7"/>
            <p:cNvGraphicFramePr>
              <a:graphicFrameLocks noChangeAspect="1"/>
            </p:cNvGraphicFramePr>
            <p:nvPr/>
          </p:nvGraphicFramePr>
          <p:xfrm>
            <a:off x="644" y="2373"/>
            <a:ext cx="4663" cy="1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7" imgW="2810013" imgH="881233" progId="Equation.DSMT4">
                    <p:embed/>
                  </p:oleObj>
                </mc:Choice>
                <mc:Fallback>
                  <p:oleObj name="Equation" r:id="rId7" imgW="2810013" imgH="881233" progId="Equation.DSMT4">
                    <p:embed/>
                    <p:pic>
                      <p:nvPicPr>
                        <p:cNvPr id="2416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2373"/>
                          <a:ext cx="4663" cy="1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954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69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035176" y="749301"/>
          <a:ext cx="56054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2273300" imgH="279400" progId="Equation.DSMT4">
                  <p:embed/>
                </p:oleObj>
              </mc:Choice>
              <mc:Fallback>
                <p:oleObj name="Equation" r:id="rId3" imgW="2273300" imgH="279400" progId="Equation.DSMT4">
                  <p:embed/>
                  <p:pic>
                    <p:nvPicPr>
                      <p:cNvPr id="2426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6" y="749301"/>
                        <a:ext cx="56054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4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20989" y="1890714"/>
          <a:ext cx="73120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3149600" imgH="660400" progId="Equation.DSMT4">
                  <p:embed/>
                </p:oleObj>
              </mc:Choice>
              <mc:Fallback>
                <p:oleObj name="Equation" r:id="rId5" imgW="3149600" imgH="660400" progId="Equation.DSMT4">
                  <p:embed/>
                  <p:pic>
                    <p:nvPicPr>
                      <p:cNvPr id="3450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9" y="1890714"/>
                        <a:ext cx="731202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9713" y="3856039"/>
          <a:ext cx="77152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3721100" imgH="787400" progId="Equation.DSMT4">
                  <p:embed/>
                </p:oleObj>
              </mc:Choice>
              <mc:Fallback>
                <p:oleObj name="Equation" r:id="rId7" imgW="3721100" imgH="787400" progId="Equation.DSMT4">
                  <p:embed/>
                  <p:pic>
                    <p:nvPicPr>
                      <p:cNvPr id="3450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856039"/>
                        <a:ext cx="77152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5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18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687639" y="3557589"/>
          <a:ext cx="4981575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701800" imgH="711200" progId="Equation.DSMT4">
                  <p:embed/>
                </p:oleObj>
              </mc:Choice>
              <mc:Fallback>
                <p:oleObj name="Equation" r:id="rId3" imgW="1701800" imgH="711200" progId="Equation.DSMT4">
                  <p:embed/>
                  <p:pic>
                    <p:nvPicPr>
                      <p:cNvPr id="349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9" y="3557589"/>
                        <a:ext cx="4981575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5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75039" y="1139826"/>
          <a:ext cx="439737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548728" imgH="710891" progId="Equation.DSMT4">
                  <p:embed/>
                </p:oleObj>
              </mc:Choice>
              <mc:Fallback>
                <p:oleObj name="Equation" r:id="rId5" imgW="1548728" imgH="710891" progId="Equation.DSMT4">
                  <p:embed/>
                  <p:pic>
                    <p:nvPicPr>
                      <p:cNvPr id="2437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9" y="1139826"/>
                        <a:ext cx="4397375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89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7"/>
          <p:cNvSpPr txBox="1">
            <a:spLocks noChangeArrowheads="1"/>
          </p:cNvSpPr>
          <p:nvPr/>
        </p:nvSpPr>
        <p:spPr bwMode="auto">
          <a:xfrm>
            <a:off x="2173289" y="825500"/>
            <a:ext cx="7767637" cy="146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、设随机变量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独立同分布于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(0,1),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的密度函数。</a:t>
            </a:r>
          </a:p>
        </p:txBody>
      </p:sp>
      <p:grpSp>
        <p:nvGrpSpPr>
          <p:cNvPr id="344072" name="Group 8"/>
          <p:cNvGrpSpPr>
            <a:grpSpLocks/>
          </p:cNvGrpSpPr>
          <p:nvPr/>
        </p:nvGrpSpPr>
        <p:grpSpPr bwMode="auto">
          <a:xfrm>
            <a:off x="2154239" y="2659063"/>
            <a:ext cx="7737475" cy="2324100"/>
            <a:chOff x="390" y="1636"/>
            <a:chExt cx="4874" cy="1464"/>
          </a:xfrm>
        </p:grpSpPr>
        <p:sp>
          <p:nvSpPr>
            <p:cNvPr id="244740" name="Text Box 6"/>
            <p:cNvSpPr txBox="1">
              <a:spLocks noChangeArrowheads="1"/>
            </p:cNvSpPr>
            <p:nvPr/>
          </p:nvSpPr>
          <p:spPr bwMode="auto">
            <a:xfrm>
              <a:off x="390" y="1636"/>
              <a:ext cx="48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的密度函数为</a:t>
              </a:r>
            </a:p>
          </p:txBody>
        </p:sp>
        <p:graphicFrame>
          <p:nvGraphicFramePr>
            <p:cNvPr id="244741" name="Object 7"/>
            <p:cNvGraphicFramePr>
              <a:graphicFrameLocks noChangeAspect="1"/>
            </p:cNvGraphicFramePr>
            <p:nvPr/>
          </p:nvGraphicFramePr>
          <p:xfrm>
            <a:off x="1483" y="2314"/>
            <a:ext cx="2121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3" imgW="1271447" imgH="471497" progId="Equation.DSMT4">
                    <p:embed/>
                  </p:oleObj>
                </mc:Choice>
                <mc:Fallback>
                  <p:oleObj name="Equation" r:id="rId3" imgW="1271447" imgH="471497" progId="Equation.DSMT4">
                    <p:embed/>
                    <p:pic>
                      <p:nvPicPr>
                        <p:cNvPr id="24474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2314"/>
                          <a:ext cx="2121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261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895476" y="795338"/>
          <a:ext cx="49625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879600" imgH="228600" progId="Equation.DSMT4">
                  <p:embed/>
                </p:oleObj>
              </mc:Choice>
              <mc:Fallback>
                <p:oleObj name="Equation" r:id="rId3" imgW="1879600" imgH="228600" progId="Equation.DSMT4">
                  <p:embed/>
                  <p:pic>
                    <p:nvPicPr>
                      <p:cNvPr id="2457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6" y="795338"/>
                        <a:ext cx="49625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4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60675" y="1690688"/>
          <a:ext cx="7450138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2921000" imgH="990600" progId="Equation.DSMT4">
                  <p:embed/>
                </p:oleObj>
              </mc:Choice>
              <mc:Fallback>
                <p:oleObj name="Equation" r:id="rId5" imgW="2921000" imgH="990600" progId="Equation.DSMT4">
                  <p:embed/>
                  <p:pic>
                    <p:nvPicPr>
                      <p:cNvPr id="3522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1690688"/>
                        <a:ext cx="7450138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6" name="Object 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68513" y="4608513"/>
          <a:ext cx="46783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1777229" imgH="482391" progId="Equation.DSMT4">
                  <p:embed/>
                </p:oleObj>
              </mc:Choice>
              <mc:Fallback>
                <p:oleObj name="Equation" r:id="rId7" imgW="1777229" imgH="482391" progId="Equation.DSMT4">
                  <p:embed/>
                  <p:pic>
                    <p:nvPicPr>
                      <p:cNvPr id="3522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608513"/>
                        <a:ext cx="467836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D7EFAFE-EB97-49D3-B03A-0F6A5AAD00E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6787" name="Text Box 2"/>
          <p:cNvSpPr txBox="1">
            <a:spLocks noChangeArrowheads="1"/>
          </p:cNvSpPr>
          <p:nvPr/>
        </p:nvSpPr>
        <p:spPr bwMode="auto">
          <a:xfrm>
            <a:off x="1987550" y="574675"/>
            <a:ext cx="8362950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、设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相互独立,分布函数分别为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求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min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的分布。</a:t>
            </a:r>
          </a:p>
        </p:txBody>
      </p:sp>
      <p:sp>
        <p:nvSpPr>
          <p:cNvPr id="1351683" name="Text Box 3"/>
          <p:cNvSpPr txBox="1">
            <a:spLocks noChangeArrowheads="1"/>
          </p:cNvSpPr>
          <p:nvPr/>
        </p:nvSpPr>
        <p:spPr bwMode="auto">
          <a:xfrm>
            <a:off x="1957388" y="3709988"/>
            <a:ext cx="80730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特别地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i.i.d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时, 分布函数为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)=(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kumimoji="1"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)=1-(1-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kumimoji="1"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0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930E9D4-6E76-4CF4-9C8F-A240361EDBF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47811" name="Object 2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2362201" y="1090613"/>
          <a:ext cx="6038075" cy="221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3" imgW="2024191" imgH="714527" progId="Equation.3">
                  <p:embed/>
                </p:oleObj>
              </mc:Choice>
              <mc:Fallback>
                <p:oleObj name="公式" r:id="rId3" imgW="2024191" imgH="714527" progId="Equation.3">
                  <p:embed/>
                  <p:pic>
                    <p:nvPicPr>
                      <p:cNvPr id="247811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090613"/>
                        <a:ext cx="6038075" cy="2215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707" name="Text Box 3"/>
          <p:cNvSpPr txBox="1">
            <a:spLocks noChangeArrowheads="1"/>
          </p:cNvSpPr>
          <p:nvPr/>
        </p:nvSpPr>
        <p:spPr bwMode="auto">
          <a:xfrm>
            <a:off x="2239963" y="3733801"/>
            <a:ext cx="8058150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Aft>
                <a:spcPct val="0"/>
              </a:spcAft>
              <a:buClr>
                <a:srgbClr val="9999CC"/>
              </a:buClr>
              <a:buSzPct val="80000"/>
              <a:buNone/>
            </a:pPr>
            <a:r>
              <a:rPr kumimoji="1" lang="zh-CN" altLang="en-US" b="1">
                <a:solidFill>
                  <a:srgbClr val="000000"/>
                </a:solidFill>
              </a:rPr>
              <a:t>离散型随机变量没有密度函数，但是对于上式的分布函数公式仍然成立。</a:t>
            </a:r>
          </a:p>
        </p:txBody>
      </p:sp>
    </p:spTree>
    <p:extLst>
      <p:ext uri="{BB962C8B-B14F-4D97-AF65-F5344CB8AC3E}">
        <p14:creationId xmlns:p14="http://schemas.microsoft.com/office/powerpoint/2010/main" val="41622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70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168</Words>
  <Application>Microsoft Office PowerPoint</Application>
  <PresentationFormat>宽屏</PresentationFormat>
  <Paragraphs>26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黑体</vt:lpstr>
      <vt:lpstr>宋体</vt:lpstr>
      <vt:lpstr>Arial</vt:lpstr>
      <vt:lpstr>Arial Black</vt:lpstr>
      <vt:lpstr>Times New Roman</vt:lpstr>
      <vt:lpstr>Wingdings</vt:lpstr>
      <vt:lpstr>Office 主题​​</vt:lpstr>
      <vt:lpstr>Pixel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2</cp:revision>
  <dcterms:created xsi:type="dcterms:W3CDTF">2020-04-12T14:05:47Z</dcterms:created>
  <dcterms:modified xsi:type="dcterms:W3CDTF">2020-04-12T14:18:53Z</dcterms:modified>
</cp:coreProperties>
</file>