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7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4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7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0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32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4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9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3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45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5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2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2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66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38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6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4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FD95-7677-4169-8844-244E115D805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74F92-E7B3-42DE-92CE-ED1FF9DEE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1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5CD044F-F962-4AE5-B07F-C813406DEC2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7027" name="Text Box 2"/>
          <p:cNvSpPr txBox="1">
            <a:spLocks noChangeArrowheads="1"/>
          </p:cNvSpPr>
          <p:nvPr/>
        </p:nvSpPr>
        <p:spPr bwMode="auto">
          <a:xfrm>
            <a:off x="2263775" y="803275"/>
            <a:ext cx="3619866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）几何分布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570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80136"/>
              </p:ext>
            </p:extLst>
          </p:nvPr>
        </p:nvGraphicFramePr>
        <p:xfrm>
          <a:off x="2771776" y="1565275"/>
          <a:ext cx="63404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1942920" imgH="228600" progId="Equation.3">
                  <p:embed/>
                </p:oleObj>
              </mc:Choice>
              <mc:Fallback>
                <p:oleObj name="公式" r:id="rId3" imgW="1942920" imgH="228600" progId="Equation.3">
                  <p:embed/>
                  <p:pic>
                    <p:nvPicPr>
                      <p:cNvPr id="2570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6" y="1565275"/>
                        <a:ext cx="63404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0" name="Object 4"/>
          <p:cNvGraphicFramePr>
            <a:graphicFrameLocks noGrp="1" noChangeAspect="1"/>
          </p:cNvGraphicFramePr>
          <p:nvPr>
            <p:ph/>
          </p:nvPr>
        </p:nvGraphicFramePr>
        <p:xfrm>
          <a:off x="2717801" y="2409825"/>
          <a:ext cx="648017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5" imgW="1993900" imgH="889000" progId="Equation.3">
                  <p:embed/>
                </p:oleObj>
              </mc:Choice>
              <mc:Fallback>
                <p:oleObj name="公式" r:id="rId5" imgW="1993900" imgH="889000" progId="Equation.3">
                  <p:embed/>
                  <p:pic>
                    <p:nvPicPr>
                      <p:cNvPr id="83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1" y="2409825"/>
                        <a:ext cx="648017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45" y="5127219"/>
            <a:ext cx="11493949" cy="9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7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F63A119-690F-4BD7-9774-E7EFE8E1EAB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8051" name="Text Box 4"/>
          <p:cNvSpPr txBox="1">
            <a:spLocks noChangeArrowheads="1"/>
          </p:cNvSpPr>
          <p:nvPr/>
        </p:nvSpPr>
        <p:spPr bwMode="auto">
          <a:xfrm>
            <a:off x="2214563" y="790575"/>
            <a:ext cx="49450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）均匀分布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58052" name="Object 5"/>
          <p:cNvGraphicFramePr>
            <a:graphicFrameLocks noChangeAspect="1"/>
          </p:cNvGraphicFramePr>
          <p:nvPr/>
        </p:nvGraphicFramePr>
        <p:xfrm>
          <a:off x="3278189" y="1465264"/>
          <a:ext cx="48212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1628775" imgH="590502" progId="Equation.3">
                  <p:embed/>
                </p:oleObj>
              </mc:Choice>
              <mc:Fallback>
                <p:oleObj name="Equation" r:id="rId3" imgW="1628775" imgH="590502" progId="Equation.3">
                  <p:embed/>
                  <p:pic>
                    <p:nvPicPr>
                      <p:cNvPr id="258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9" y="1465264"/>
                        <a:ext cx="48212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4" name="Object 6"/>
          <p:cNvGraphicFramePr>
            <a:graphicFrameLocks noChangeAspect="1"/>
          </p:cNvGraphicFramePr>
          <p:nvPr/>
        </p:nvGraphicFramePr>
        <p:xfrm>
          <a:off x="2747964" y="3325813"/>
          <a:ext cx="6302375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5" imgW="1914437" imgH="790348" progId="Equation.3">
                  <p:embed/>
                </p:oleObj>
              </mc:Choice>
              <mc:Fallback>
                <p:oleObj name="公式" r:id="rId5" imgW="1914437" imgH="790348" progId="Equation.3">
                  <p:embed/>
                  <p:pic>
                    <p:nvPicPr>
                      <p:cNvPr id="82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3325813"/>
                        <a:ext cx="6302375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0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B1B7E8C-F353-4CB5-913B-0FA62E1B3B8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9075" name="Text Box 8"/>
          <p:cNvSpPr txBox="1">
            <a:spLocks noChangeArrowheads="1"/>
          </p:cNvSpPr>
          <p:nvPr/>
        </p:nvSpPr>
        <p:spPr bwMode="auto">
          <a:xfrm>
            <a:off x="2090739" y="746125"/>
            <a:ext cx="29543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）指数分布</a:t>
            </a:r>
          </a:p>
        </p:txBody>
      </p:sp>
      <p:graphicFrame>
        <p:nvGraphicFramePr>
          <p:cNvPr id="259076" name="Object 9"/>
          <p:cNvGraphicFramePr>
            <a:graphicFrameLocks noChangeAspect="1"/>
          </p:cNvGraphicFramePr>
          <p:nvPr/>
        </p:nvGraphicFramePr>
        <p:xfrm>
          <a:off x="5211764" y="508001"/>
          <a:ext cx="391318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1495466" imgH="466476" progId="Equation.DSMT4">
                  <p:embed/>
                </p:oleObj>
              </mc:Choice>
              <mc:Fallback>
                <p:oleObj name="Equation" r:id="rId3" imgW="1495466" imgH="466476" progId="Equation.DSMT4">
                  <p:embed/>
                  <p:pic>
                    <p:nvPicPr>
                      <p:cNvPr id="2590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4" y="508001"/>
                        <a:ext cx="3913187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2" name="Object 10"/>
          <p:cNvGraphicFramePr>
            <a:graphicFrameLocks noChangeAspect="1"/>
          </p:cNvGraphicFramePr>
          <p:nvPr/>
        </p:nvGraphicFramePr>
        <p:xfrm>
          <a:off x="2840038" y="1954214"/>
          <a:ext cx="628015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公式" r:id="rId5" imgW="2047746" imgH="1123761" progId="Equation.3">
                  <p:embed/>
                </p:oleObj>
              </mc:Choice>
              <mc:Fallback>
                <p:oleObj name="公式" r:id="rId5" imgW="2047746" imgH="1123761" progId="Equation.3">
                  <p:embed/>
                  <p:pic>
                    <p:nvPicPr>
                      <p:cNvPr id="602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954214"/>
                        <a:ext cx="628015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81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EA6D1EA-B759-4CDD-9B69-673F9E8FA0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0099" name="Text Box 4"/>
          <p:cNvSpPr txBox="1">
            <a:spLocks noChangeArrowheads="1"/>
          </p:cNvSpPr>
          <p:nvPr/>
        </p:nvSpPr>
        <p:spPr bwMode="auto">
          <a:xfrm>
            <a:off x="2036764" y="304800"/>
            <a:ext cx="50641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）正态分布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l-GR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34565" name="Object 5"/>
          <p:cNvGraphicFramePr>
            <a:graphicFrameLocks noChangeAspect="1"/>
          </p:cNvGraphicFramePr>
          <p:nvPr/>
        </p:nvGraphicFramePr>
        <p:xfrm>
          <a:off x="2168526" y="917575"/>
          <a:ext cx="7929563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2619571" imgH="2024075" progId="Equation.DSMT4">
                  <p:embed/>
                </p:oleObj>
              </mc:Choice>
              <mc:Fallback>
                <p:oleObj name="Equation" r:id="rId3" imgW="2619571" imgH="2024075" progId="Equation.DSMT4">
                  <p:embed/>
                  <p:pic>
                    <p:nvPicPr>
                      <p:cNvPr id="83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6" y="917575"/>
                        <a:ext cx="7929563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0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C55EB6-2780-4A05-ACCE-AA810D52BFE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1123" name="Text Box 2"/>
          <p:cNvSpPr txBox="1">
            <a:spLocks noChangeArrowheads="1"/>
          </p:cNvSpPr>
          <p:nvPr/>
        </p:nvSpPr>
        <p:spPr bwMode="auto">
          <a:xfrm>
            <a:off x="2157413" y="549275"/>
            <a:ext cx="647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三、随机变量函数的数学期望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604176" name="Group 16"/>
          <p:cNvGrpSpPr>
            <a:grpSpLocks/>
          </p:cNvGrpSpPr>
          <p:nvPr/>
        </p:nvGrpSpPr>
        <p:grpSpPr bwMode="auto">
          <a:xfrm>
            <a:off x="2216151" y="1395413"/>
            <a:ext cx="7904163" cy="4273550"/>
            <a:chOff x="436" y="879"/>
            <a:chExt cx="4979" cy="2692"/>
          </a:xfrm>
        </p:grpSpPr>
        <p:graphicFrame>
          <p:nvGraphicFramePr>
            <p:cNvPr id="261125" name="Object 4"/>
            <p:cNvGraphicFramePr>
              <a:graphicFrameLocks noChangeAspect="1"/>
            </p:cNvGraphicFramePr>
            <p:nvPr/>
          </p:nvGraphicFramePr>
          <p:xfrm>
            <a:off x="1319" y="2924"/>
            <a:ext cx="2551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公式" r:id="rId3" imgW="1647819" imgH="409736" progId="Equation.3">
                    <p:embed/>
                  </p:oleObj>
                </mc:Choice>
                <mc:Fallback>
                  <p:oleObj name="公式" r:id="rId3" imgW="1647819" imgH="409736" progId="Equation.3">
                    <p:embed/>
                    <p:pic>
                      <p:nvPicPr>
                        <p:cNvPr id="2611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924"/>
                          <a:ext cx="2551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26" name="Text Box 7"/>
            <p:cNvSpPr txBox="1">
              <a:spLocks noChangeArrowheads="1"/>
            </p:cNvSpPr>
            <p:nvPr/>
          </p:nvSpPr>
          <p:spPr bwMode="auto">
            <a:xfrm>
              <a:off x="436" y="879"/>
              <a:ext cx="4979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4.1</a:t>
              </a:r>
              <a:r>
                <a:rPr kumimoji="1"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的函数，即                                                  </a:t>
              </a:r>
            </a:p>
            <a:p>
              <a:pPr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  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是连续函数），（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）若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是离散型随机变量，其分布律为</a:t>
              </a: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而级数          绝对收敛，则有</a:t>
              </a:r>
            </a:p>
          </p:txBody>
        </p:sp>
        <p:graphicFrame>
          <p:nvGraphicFramePr>
            <p:cNvPr id="261127" name="Object 8"/>
            <p:cNvGraphicFramePr>
              <a:graphicFrameLocks noChangeAspect="1"/>
            </p:cNvGraphicFramePr>
            <p:nvPr/>
          </p:nvGraphicFramePr>
          <p:xfrm>
            <a:off x="1058" y="2051"/>
            <a:ext cx="350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公式" r:id="rId5" imgW="1689100" imgH="228600" progId="Equation.3">
                    <p:embed/>
                  </p:oleObj>
                </mc:Choice>
                <mc:Fallback>
                  <p:oleObj name="公式" r:id="rId5" imgW="1689100" imgH="228600" progId="Equation.3">
                    <p:embed/>
                    <p:pic>
                      <p:nvPicPr>
                        <p:cNvPr id="2611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2051"/>
                          <a:ext cx="350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28" name="Object 9"/>
            <p:cNvGraphicFramePr>
              <a:graphicFrameLocks noChangeAspect="1"/>
            </p:cNvGraphicFramePr>
            <p:nvPr/>
          </p:nvGraphicFramePr>
          <p:xfrm>
            <a:off x="1285" y="2367"/>
            <a:ext cx="125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6" name="Equation" r:id="rId7" imgW="736600" imgH="431800" progId="Equation.3">
                    <p:embed/>
                  </p:oleObj>
                </mc:Choice>
                <mc:Fallback>
                  <p:oleObj name="Equation" r:id="rId7" imgW="736600" imgH="431800" progId="Equation.3">
                    <p:embed/>
                    <p:pic>
                      <p:nvPicPr>
                        <p:cNvPr id="2611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2367"/>
                          <a:ext cx="1256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29" name="Object 10"/>
            <p:cNvGraphicFramePr>
              <a:graphicFrameLocks noChangeAspect="1"/>
            </p:cNvGraphicFramePr>
            <p:nvPr/>
          </p:nvGraphicFramePr>
          <p:xfrm>
            <a:off x="570" y="1362"/>
            <a:ext cx="97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7" name="Equation" r:id="rId9" imgW="622030" imgH="203112" progId="Equation.3">
                    <p:embed/>
                  </p:oleObj>
                </mc:Choice>
                <mc:Fallback>
                  <p:oleObj name="Equation" r:id="rId9" imgW="622030" imgH="203112" progId="Equation.3">
                    <p:embed/>
                    <p:pic>
                      <p:nvPicPr>
                        <p:cNvPr id="26112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362"/>
                          <a:ext cx="97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272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09A9DC-2E74-430D-A82B-2BC3AE8A89C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2147" name="Group 19"/>
          <p:cNvGrpSpPr>
            <a:grpSpLocks/>
          </p:cNvGrpSpPr>
          <p:nvPr/>
        </p:nvGrpSpPr>
        <p:grpSpPr bwMode="auto">
          <a:xfrm>
            <a:off x="2424113" y="1079501"/>
            <a:ext cx="7104062" cy="3186113"/>
            <a:chOff x="567" y="680"/>
            <a:chExt cx="4475" cy="2007"/>
          </a:xfrm>
        </p:grpSpPr>
        <p:sp>
          <p:nvSpPr>
            <p:cNvPr id="262148" name="Text Box 17"/>
            <p:cNvSpPr txBox="1">
              <a:spLocks noChangeArrowheads="1"/>
            </p:cNvSpPr>
            <p:nvPr/>
          </p:nvSpPr>
          <p:spPr bwMode="auto">
            <a:xfrm>
              <a:off x="567" y="680"/>
              <a:ext cx="4253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）若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是连续型随机变量，其密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度函数为     ，若积分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绝对收敛，则有 </a:t>
              </a:r>
            </a:p>
          </p:txBody>
        </p:sp>
        <p:graphicFrame>
          <p:nvGraphicFramePr>
            <p:cNvPr id="262149" name="Object 3"/>
            <p:cNvGraphicFramePr>
              <a:graphicFrameLocks noChangeAspect="1"/>
            </p:cNvGraphicFramePr>
            <p:nvPr/>
          </p:nvGraphicFramePr>
          <p:xfrm>
            <a:off x="1624" y="1180"/>
            <a:ext cx="59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3" imgW="342751" imgH="203112" progId="Equation.3">
                    <p:embed/>
                  </p:oleObj>
                </mc:Choice>
                <mc:Fallback>
                  <p:oleObj name="Equation" r:id="rId3" imgW="342751" imgH="203112" progId="Equation.3">
                    <p:embed/>
                    <p:pic>
                      <p:nvPicPr>
                        <p:cNvPr id="26214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180"/>
                          <a:ext cx="59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50" name="Object 5"/>
            <p:cNvGraphicFramePr>
              <a:graphicFrameLocks noChangeAspect="1"/>
            </p:cNvGraphicFramePr>
            <p:nvPr/>
          </p:nvGraphicFramePr>
          <p:xfrm>
            <a:off x="3293" y="1078"/>
            <a:ext cx="1749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5" imgW="1016000" imgH="330200" progId="Equation.3">
                    <p:embed/>
                  </p:oleObj>
                </mc:Choice>
                <mc:Fallback>
                  <p:oleObj name="Equation" r:id="rId5" imgW="1016000" imgH="330200" progId="Equation.3">
                    <p:embed/>
                    <p:pic>
                      <p:nvPicPr>
                        <p:cNvPr id="26215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1078"/>
                          <a:ext cx="1749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51" name="Object 7"/>
            <p:cNvGraphicFramePr>
              <a:graphicFrameLocks noChangeAspect="1"/>
            </p:cNvGraphicFramePr>
            <p:nvPr/>
          </p:nvGraphicFramePr>
          <p:xfrm>
            <a:off x="1114" y="2170"/>
            <a:ext cx="3143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公式" r:id="rId7" imgW="1933481" imgH="314332" progId="Equation.3">
                    <p:embed/>
                  </p:oleObj>
                </mc:Choice>
                <mc:Fallback>
                  <p:oleObj name="公式" r:id="rId7" imgW="1933481" imgH="314332" progId="Equation.3">
                    <p:embed/>
                    <p:pic>
                      <p:nvPicPr>
                        <p:cNvPr id="2621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170"/>
                          <a:ext cx="3143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24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2343ECF-7C54-40F9-99FC-4D489098101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3171" name="Text Box 5"/>
          <p:cNvSpPr txBox="1">
            <a:spLocks noChangeArrowheads="1"/>
          </p:cNvSpPr>
          <p:nvPr/>
        </p:nvSpPr>
        <p:spPr bwMode="auto">
          <a:xfrm>
            <a:off x="1982788" y="722313"/>
            <a:ext cx="81597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4.2</a:t>
            </a: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是二维随机变量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函数，即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39630" name="Group 14"/>
          <p:cNvGrpSpPr>
            <a:grpSpLocks/>
          </p:cNvGrpSpPr>
          <p:nvPr/>
        </p:nvGrpSpPr>
        <p:grpSpPr bwMode="auto">
          <a:xfrm>
            <a:off x="1901826" y="2116138"/>
            <a:ext cx="8512175" cy="1865312"/>
            <a:chOff x="238" y="1333"/>
            <a:chExt cx="5362" cy="1175"/>
          </a:xfrm>
        </p:grpSpPr>
        <p:sp>
          <p:nvSpPr>
            <p:cNvPr id="263179" name="Text Box 6"/>
            <p:cNvSpPr txBox="1">
              <a:spLocks noChangeArrowheads="1"/>
            </p:cNvSpPr>
            <p:nvPr/>
          </p:nvSpPr>
          <p:spPr bwMode="auto">
            <a:xfrm>
              <a:off x="238" y="1333"/>
              <a:ext cx="5362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）若二维离散型随机变量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的联合分布律为</a:t>
              </a:r>
            </a:p>
          </p:txBody>
        </p:sp>
        <p:graphicFrame>
          <p:nvGraphicFramePr>
            <p:cNvPr id="263180" name="Object 11"/>
            <p:cNvGraphicFramePr>
              <a:graphicFrameLocks noChangeAspect="1"/>
            </p:cNvGraphicFramePr>
            <p:nvPr/>
          </p:nvGraphicFramePr>
          <p:xfrm>
            <a:off x="1307" y="2125"/>
            <a:ext cx="348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3" imgW="2197100" imgH="241300" progId="Equation.DSMT4">
                    <p:embed/>
                  </p:oleObj>
                </mc:Choice>
                <mc:Fallback>
                  <p:oleObj name="Equation" r:id="rId3" imgW="2197100" imgH="241300" progId="Equation.DSMT4">
                    <p:embed/>
                    <p:pic>
                      <p:nvPicPr>
                        <p:cNvPr id="26318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125"/>
                          <a:ext cx="348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1" name="Group 15"/>
          <p:cNvGrpSpPr>
            <a:grpSpLocks/>
          </p:cNvGrpSpPr>
          <p:nvPr/>
        </p:nvGrpSpPr>
        <p:grpSpPr bwMode="auto">
          <a:xfrm>
            <a:off x="1889126" y="3973514"/>
            <a:ext cx="6310313" cy="1069975"/>
            <a:chOff x="191" y="2503"/>
            <a:chExt cx="3975" cy="674"/>
          </a:xfrm>
        </p:grpSpPr>
        <p:sp>
          <p:nvSpPr>
            <p:cNvPr id="263177" name="Text Box 12"/>
            <p:cNvSpPr txBox="1">
              <a:spLocks noChangeArrowheads="1"/>
            </p:cNvSpPr>
            <p:nvPr/>
          </p:nvSpPr>
          <p:spPr bwMode="auto">
            <a:xfrm>
              <a:off x="191" y="2644"/>
              <a:ext cx="397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而级数                         绝对收敛，</a:t>
              </a:r>
            </a:p>
          </p:txBody>
        </p:sp>
        <p:graphicFrame>
          <p:nvGraphicFramePr>
            <p:cNvPr id="263178" name="Object 13"/>
            <p:cNvGraphicFramePr>
              <a:graphicFrameLocks noChangeAspect="1"/>
            </p:cNvGraphicFramePr>
            <p:nvPr/>
          </p:nvGraphicFramePr>
          <p:xfrm>
            <a:off x="1093" y="2503"/>
            <a:ext cx="1655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5" imgW="1091726" imgH="444307" progId="Equation.DSMT4">
                    <p:embed/>
                  </p:oleObj>
                </mc:Choice>
                <mc:Fallback>
                  <p:oleObj name="Equation" r:id="rId5" imgW="1091726" imgH="444307" progId="Equation.DSMT4">
                    <p:embed/>
                    <p:pic>
                      <p:nvPicPr>
                        <p:cNvPr id="263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503"/>
                          <a:ext cx="1655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3" name="Group 17"/>
          <p:cNvGrpSpPr>
            <a:grpSpLocks/>
          </p:cNvGrpSpPr>
          <p:nvPr/>
        </p:nvGrpSpPr>
        <p:grpSpPr bwMode="auto">
          <a:xfrm>
            <a:off x="2763838" y="4164013"/>
            <a:ext cx="6350000" cy="2132012"/>
            <a:chOff x="781" y="2623"/>
            <a:chExt cx="4000" cy="1343"/>
          </a:xfrm>
        </p:grpSpPr>
        <p:graphicFrame>
          <p:nvGraphicFramePr>
            <p:cNvPr id="263175" name="Object 7"/>
            <p:cNvGraphicFramePr>
              <a:graphicFrameLocks noChangeAspect="1"/>
            </p:cNvGraphicFramePr>
            <p:nvPr/>
          </p:nvGraphicFramePr>
          <p:xfrm>
            <a:off x="781" y="3173"/>
            <a:ext cx="4000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7" imgW="2162011" imgH="428817" progId="Equation.DSMT4">
                    <p:embed/>
                  </p:oleObj>
                </mc:Choice>
                <mc:Fallback>
                  <p:oleObj name="Equation" r:id="rId7" imgW="2162011" imgH="428817" progId="Equation.DSMT4">
                    <p:embed/>
                    <p:pic>
                      <p:nvPicPr>
                        <p:cNvPr id="2631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3173"/>
                          <a:ext cx="4000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3176" name="Text Box 16"/>
            <p:cNvSpPr txBox="1">
              <a:spLocks noChangeArrowheads="1"/>
            </p:cNvSpPr>
            <p:nvPr/>
          </p:nvSpPr>
          <p:spPr bwMode="auto">
            <a:xfrm>
              <a:off x="4270" y="2623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5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94" name="Group 9"/>
          <p:cNvGrpSpPr>
            <a:grpSpLocks/>
          </p:cNvGrpSpPr>
          <p:nvPr/>
        </p:nvGrpSpPr>
        <p:grpSpPr bwMode="auto">
          <a:xfrm>
            <a:off x="1797051" y="792164"/>
            <a:ext cx="8537575" cy="1285875"/>
            <a:chOff x="172" y="499"/>
            <a:chExt cx="5378" cy="810"/>
          </a:xfrm>
        </p:grpSpPr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172" y="499"/>
              <a:ext cx="537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）若二维连续型随机变量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的联合密度函数为       ，</a:t>
              </a:r>
            </a:p>
          </p:txBody>
        </p:sp>
        <p:graphicFrame>
          <p:nvGraphicFramePr>
            <p:cNvPr id="264202" name="Object 7"/>
            <p:cNvGraphicFramePr>
              <a:graphicFrameLocks noChangeAspect="1"/>
            </p:cNvGraphicFramePr>
            <p:nvPr/>
          </p:nvGraphicFramePr>
          <p:xfrm>
            <a:off x="1544" y="975"/>
            <a:ext cx="79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3" imgW="482391" imgH="203112" progId="Equation.DSMT4">
                    <p:embed/>
                  </p:oleObj>
                </mc:Choice>
                <mc:Fallback>
                  <p:oleObj name="Equation" r:id="rId3" imgW="482391" imgH="203112" progId="Equation.DSMT4">
                    <p:embed/>
                    <p:pic>
                      <p:nvPicPr>
                        <p:cNvPr id="2642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975"/>
                          <a:ext cx="795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443" name="Group 19"/>
          <p:cNvGrpSpPr>
            <a:grpSpLocks/>
          </p:cNvGrpSpPr>
          <p:nvPr/>
        </p:nvGrpSpPr>
        <p:grpSpPr bwMode="auto">
          <a:xfrm>
            <a:off x="2824163" y="2286000"/>
            <a:ext cx="6457950" cy="865188"/>
            <a:chOff x="819" y="1440"/>
            <a:chExt cx="4068" cy="545"/>
          </a:xfrm>
        </p:grpSpPr>
        <p:graphicFrame>
          <p:nvGraphicFramePr>
            <p:cNvPr id="264199" name="Object 17"/>
            <p:cNvGraphicFramePr>
              <a:graphicFrameLocks noChangeAspect="1"/>
            </p:cNvGraphicFramePr>
            <p:nvPr/>
          </p:nvGraphicFramePr>
          <p:xfrm>
            <a:off x="819" y="1440"/>
            <a:ext cx="268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5" imgW="1625600" imgH="330200" progId="Equation.DSMT4">
                    <p:embed/>
                  </p:oleObj>
                </mc:Choice>
                <mc:Fallback>
                  <p:oleObj name="Equation" r:id="rId5" imgW="1625600" imgH="330200" progId="Equation.DSMT4">
                    <p:embed/>
                    <p:pic>
                      <p:nvPicPr>
                        <p:cNvPr id="26419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440"/>
                          <a:ext cx="268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200" name="Text Box 18"/>
            <p:cNvSpPr txBox="1">
              <a:spLocks noChangeArrowheads="1"/>
            </p:cNvSpPr>
            <p:nvPr/>
          </p:nvSpPr>
          <p:spPr bwMode="auto">
            <a:xfrm>
              <a:off x="3483" y="1541"/>
              <a:ext cx="14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绝对收敛，</a:t>
              </a:r>
            </a:p>
          </p:txBody>
        </p:sp>
      </p:grpSp>
      <p:grpSp>
        <p:nvGrpSpPr>
          <p:cNvPr id="359445" name="Group 21"/>
          <p:cNvGrpSpPr>
            <a:grpSpLocks/>
          </p:cNvGrpSpPr>
          <p:nvPr/>
        </p:nvGrpSpPr>
        <p:grpSpPr bwMode="auto">
          <a:xfrm>
            <a:off x="2835276" y="2413001"/>
            <a:ext cx="7078663" cy="2170113"/>
            <a:chOff x="826" y="1540"/>
            <a:chExt cx="4459" cy="1367"/>
          </a:xfrm>
        </p:grpSpPr>
        <p:graphicFrame>
          <p:nvGraphicFramePr>
            <p:cNvPr id="264197" name="Object 11"/>
            <p:cNvGraphicFramePr>
              <a:graphicFrameLocks noChangeAspect="1"/>
            </p:cNvGraphicFramePr>
            <p:nvPr/>
          </p:nvGraphicFramePr>
          <p:xfrm>
            <a:off x="826" y="2290"/>
            <a:ext cx="3952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7" imgW="1971569" imgH="318851" progId="Equation.DSMT4">
                    <p:embed/>
                  </p:oleObj>
                </mc:Choice>
                <mc:Fallback>
                  <p:oleObj name="Equation" r:id="rId7" imgW="1971569" imgH="318851" progId="Equation.DSMT4">
                    <p:embed/>
                    <p:pic>
                      <p:nvPicPr>
                        <p:cNvPr id="26419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290"/>
                          <a:ext cx="3952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20"/>
            <p:cNvSpPr txBox="1">
              <a:spLocks noChangeArrowheads="1"/>
            </p:cNvSpPr>
            <p:nvPr/>
          </p:nvSpPr>
          <p:spPr bwMode="auto">
            <a:xfrm>
              <a:off x="4919" y="1540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8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973D6CE-D9FF-47C0-8B87-E659814F1B1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5219" name="Text Box 4"/>
          <p:cNvSpPr txBox="1">
            <a:spLocks noChangeArrowheads="1"/>
          </p:cNvSpPr>
          <p:nvPr/>
        </p:nvSpPr>
        <p:spPr bwMode="auto">
          <a:xfrm>
            <a:off x="2165351" y="663575"/>
            <a:ext cx="78073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：设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求</a:t>
            </a:r>
            <a:r>
              <a:rPr kumimoji="1"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2271713" y="1477963"/>
            <a:ext cx="78994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解：因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的分布律为</a:t>
            </a:r>
          </a:p>
        </p:txBody>
      </p:sp>
      <p:graphicFrame>
        <p:nvGraphicFramePr>
          <p:cNvPr id="610310" name="Object 6"/>
          <p:cNvGraphicFramePr>
            <a:graphicFrameLocks noChangeAspect="1"/>
          </p:cNvGraphicFramePr>
          <p:nvPr/>
        </p:nvGraphicFramePr>
        <p:xfrm>
          <a:off x="2882900" y="2360613"/>
          <a:ext cx="73723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2400300" imgH="241300" progId="Equation.DSMT4">
                  <p:embed/>
                </p:oleObj>
              </mc:Choice>
              <mc:Fallback>
                <p:oleObj name="Equation" r:id="rId3" imgW="2400300" imgH="241300" progId="Equation.DSMT4">
                  <p:embed/>
                  <p:pic>
                    <p:nvPicPr>
                      <p:cNvPr id="610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60613"/>
                        <a:ext cx="73723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3086100" y="3352800"/>
            <a:ext cx="520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-1)</a:t>
            </a:r>
          </a:p>
        </p:txBody>
      </p:sp>
      <p:graphicFrame>
        <p:nvGraphicFramePr>
          <p:cNvPr id="610312" name="Object 8"/>
          <p:cNvGraphicFramePr>
            <a:graphicFrameLocks noChangeAspect="1"/>
          </p:cNvGraphicFramePr>
          <p:nvPr/>
        </p:nvGraphicFramePr>
        <p:xfrm>
          <a:off x="3143250" y="4114800"/>
          <a:ext cx="58816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610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114800"/>
                        <a:ext cx="58816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5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9" grpId="0" autoUpdateAnimBg="0"/>
      <p:bldP spid="6103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D48797-93B1-49BF-BF49-887D7419E4D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66243" name="Object 2"/>
          <p:cNvGraphicFramePr>
            <a:graphicFrameLocks noChangeAspect="1"/>
          </p:cNvGraphicFramePr>
          <p:nvPr/>
        </p:nvGraphicFramePr>
        <p:xfrm>
          <a:off x="2930526" y="549276"/>
          <a:ext cx="42910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266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549276"/>
                        <a:ext cx="42910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2930526" y="1646238"/>
          <a:ext cx="5661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5" imgW="2362200" imgH="431800" progId="Equation.3">
                  <p:embed/>
                </p:oleObj>
              </mc:Choice>
              <mc:Fallback>
                <p:oleObj name="Equation" r:id="rId5" imgW="2362200" imgH="431800" progId="Equation.3">
                  <p:embed/>
                  <p:pic>
                    <p:nvPicPr>
                      <p:cNvPr id="611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1646238"/>
                        <a:ext cx="56610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2916238" y="2743201"/>
          <a:ext cx="5143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7" imgW="2146300" imgH="431800" progId="Equation.DSMT4">
                  <p:embed/>
                </p:oleObj>
              </mc:Choice>
              <mc:Fallback>
                <p:oleObj name="Equation" r:id="rId7" imgW="2146300" imgH="431800" progId="Equation.DSMT4">
                  <p:embed/>
                  <p:pic>
                    <p:nvPicPr>
                      <p:cNvPr id="611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43201"/>
                        <a:ext cx="51435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3" name="Object 5"/>
          <p:cNvGraphicFramePr>
            <a:graphicFrameLocks noChangeAspect="1"/>
          </p:cNvGraphicFramePr>
          <p:nvPr/>
        </p:nvGraphicFramePr>
        <p:xfrm>
          <a:off x="2930525" y="4046538"/>
          <a:ext cx="3257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9" imgW="1358900" imgH="228600" progId="Equation.3">
                  <p:embed/>
                </p:oleObj>
              </mc:Choice>
              <mc:Fallback>
                <p:oleObj name="Equation" r:id="rId9" imgW="1358900" imgH="228600" progId="Equation.3">
                  <p:embed/>
                  <p:pic>
                    <p:nvPicPr>
                      <p:cNvPr id="611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046538"/>
                        <a:ext cx="3257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4" name="Object 6"/>
          <p:cNvGraphicFramePr>
            <a:graphicFrameLocks noChangeAspect="1"/>
          </p:cNvGraphicFramePr>
          <p:nvPr/>
        </p:nvGraphicFramePr>
        <p:xfrm>
          <a:off x="2930526" y="5075238"/>
          <a:ext cx="1827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1" imgW="761669" imgH="228501" progId="Equation.3">
                  <p:embed/>
                </p:oleObj>
              </mc:Choice>
              <mc:Fallback>
                <p:oleObj name="Equation" r:id="rId11" imgW="761669" imgH="228501" progId="Equation.3">
                  <p:embed/>
                  <p:pic>
                    <p:nvPicPr>
                      <p:cNvPr id="611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5075238"/>
                        <a:ext cx="1827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6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89D310D-02F2-4345-9746-9600B085712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8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 数字特征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8914" y="1890714"/>
            <a:ext cx="6384925" cy="289242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数学期望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方差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协方差和相关系数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矩与协方差矩阵</a:t>
            </a:r>
          </a:p>
        </p:txBody>
      </p:sp>
      <p:pic>
        <p:nvPicPr>
          <p:cNvPr id="248837" name="Picture 4" descr="j0199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4005263"/>
            <a:ext cx="23368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0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968824D-38E6-46F6-9FB2-C0C426CBFD3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7267" name="Text Box 4"/>
          <p:cNvSpPr txBox="1">
            <a:spLocks noChangeArrowheads="1"/>
          </p:cNvSpPr>
          <p:nvPr/>
        </p:nvSpPr>
        <p:spPr bwMode="auto">
          <a:xfrm>
            <a:off x="2354263" y="755650"/>
            <a:ext cx="54761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、已知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baseline="30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2384426" y="1573214"/>
            <a:ext cx="6303963" cy="1868487"/>
            <a:chOff x="542" y="991"/>
            <a:chExt cx="3971" cy="1177"/>
          </a:xfrm>
        </p:grpSpPr>
        <p:sp>
          <p:nvSpPr>
            <p:cNvPr id="267271" name="Text Box 9"/>
            <p:cNvSpPr txBox="1">
              <a:spLocks noChangeArrowheads="1"/>
            </p:cNvSpPr>
            <p:nvPr/>
          </p:nvSpPr>
          <p:spPr bwMode="auto">
            <a:xfrm>
              <a:off x="542" y="991"/>
              <a:ext cx="234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解：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的密度函数为</a:t>
              </a:r>
            </a:p>
          </p:txBody>
        </p:sp>
        <p:graphicFrame>
          <p:nvGraphicFramePr>
            <p:cNvPr id="267272" name="Object 10"/>
            <p:cNvGraphicFramePr>
              <a:graphicFrameLocks noChangeAspect="1"/>
            </p:cNvGraphicFramePr>
            <p:nvPr/>
          </p:nvGraphicFramePr>
          <p:xfrm>
            <a:off x="1357" y="1394"/>
            <a:ext cx="3156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3" imgW="1917700" imgH="469900" progId="Equation.DSMT4">
                    <p:embed/>
                  </p:oleObj>
                </mc:Choice>
                <mc:Fallback>
                  <p:oleObj name="Equation" r:id="rId3" imgW="1917700" imgH="469900" progId="Equation.DSMT4">
                    <p:embed/>
                    <p:pic>
                      <p:nvPicPr>
                        <p:cNvPr id="26727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394"/>
                          <a:ext cx="3156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2801938" y="3762375"/>
            <a:ext cx="520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＝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242700" name="Object 12"/>
          <p:cNvGraphicFramePr>
            <a:graphicFrameLocks noChangeAspect="1"/>
          </p:cNvGraphicFramePr>
          <p:nvPr/>
        </p:nvGraphicFramePr>
        <p:xfrm>
          <a:off x="3825876" y="4692650"/>
          <a:ext cx="37052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1257300" imgH="330200" progId="Equation.DSMT4">
                  <p:embed/>
                </p:oleObj>
              </mc:Choice>
              <mc:Fallback>
                <p:oleObj name="Equation" r:id="rId5" imgW="1257300" imgH="330200" progId="Equation.DSMT4">
                  <p:embed/>
                  <p:pic>
                    <p:nvPicPr>
                      <p:cNvPr id="242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6" y="4692650"/>
                        <a:ext cx="37052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6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4"/>
          <p:cNvGraphicFramePr>
            <a:graphicFrameLocks noChangeAspect="1"/>
          </p:cNvGraphicFramePr>
          <p:nvPr/>
        </p:nvGraphicFramePr>
        <p:xfrm>
          <a:off x="2260600" y="757239"/>
          <a:ext cx="30495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1231366" imgH="469696" progId="Equation.DSMT4">
                  <p:embed/>
                </p:oleObj>
              </mc:Choice>
              <mc:Fallback>
                <p:oleObj name="Equation" r:id="rId3" imgW="1231366" imgH="469696" progId="Equation.DSMT4">
                  <p:embed/>
                  <p:pic>
                    <p:nvPicPr>
                      <p:cNvPr id="268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757239"/>
                        <a:ext cx="304958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209801" y="2454276"/>
          <a:ext cx="38512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5" imgW="1511300" imgH="495300" progId="Equation.DSMT4">
                  <p:embed/>
                </p:oleObj>
              </mc:Choice>
              <mc:Fallback>
                <p:oleObj name="Equation" r:id="rId5" imgW="1511300" imgH="495300" progId="Equation.DSMT4">
                  <p:embed/>
                  <p:pic>
                    <p:nvPicPr>
                      <p:cNvPr id="364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454276"/>
                        <a:ext cx="385127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6208713" y="2384426"/>
          <a:ext cx="41783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7" imgW="1854200" imgH="571500" progId="Equation.DSMT4">
                  <p:embed/>
                </p:oleObj>
              </mc:Choice>
              <mc:Fallback>
                <p:oleObj name="Equation" r:id="rId7" imgW="1854200" imgH="571500" progId="Equation.DSMT4">
                  <p:embed/>
                  <p:pic>
                    <p:nvPicPr>
                      <p:cNvPr id="364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2384426"/>
                        <a:ext cx="41783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2260600" y="4314826"/>
          <a:ext cx="50625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9" imgW="1968500" imgH="419100" progId="Equation.DSMT4">
                  <p:embed/>
                </p:oleObj>
              </mc:Choice>
              <mc:Fallback>
                <p:oleObj name="Equation" r:id="rId9" imgW="1968500" imgH="419100" progId="Equation.DSMT4">
                  <p:embed/>
                  <p:pic>
                    <p:nvPicPr>
                      <p:cNvPr id="364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314826"/>
                        <a:ext cx="506253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5510214" y="728663"/>
          <a:ext cx="286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1" imgW="1231366" imgH="469696" progId="Equation.DSMT4">
                  <p:embed/>
                </p:oleObj>
              </mc:Choice>
              <mc:Fallback>
                <p:oleObj name="Equation" r:id="rId11" imgW="1231366" imgH="469696" progId="Equation.DSMT4">
                  <p:embed/>
                  <p:pic>
                    <p:nvPicPr>
                      <p:cNvPr id="364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4" y="728663"/>
                        <a:ext cx="28606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7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10"/>
          <p:cNvGrpSpPr>
            <a:grpSpLocks/>
          </p:cNvGrpSpPr>
          <p:nvPr/>
        </p:nvGrpSpPr>
        <p:grpSpPr bwMode="auto">
          <a:xfrm>
            <a:off x="2082800" y="660401"/>
            <a:ext cx="6973888" cy="2974975"/>
            <a:chOff x="524" y="1233"/>
            <a:chExt cx="4393" cy="1874"/>
          </a:xfrm>
        </p:grpSpPr>
        <p:sp>
          <p:nvSpPr>
            <p:cNvPr id="269318" name="Text Box 5"/>
            <p:cNvSpPr txBox="1">
              <a:spLocks noChangeArrowheads="1"/>
            </p:cNvSpPr>
            <p:nvPr/>
          </p:nvSpPr>
          <p:spPr bwMode="auto">
            <a:xfrm>
              <a:off x="524" y="1233"/>
              <a:ext cx="39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的联合密度函数为：</a:t>
              </a:r>
            </a:p>
          </p:txBody>
        </p:sp>
        <p:graphicFrame>
          <p:nvGraphicFramePr>
            <p:cNvPr id="269319" name="Object 6"/>
            <p:cNvGraphicFramePr>
              <a:graphicFrameLocks noChangeAspect="1"/>
            </p:cNvGraphicFramePr>
            <p:nvPr/>
          </p:nvGraphicFramePr>
          <p:xfrm>
            <a:off x="1196" y="1790"/>
            <a:ext cx="3721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3" imgW="1688367" imgH="482391" progId="Equation.DSMT4">
                    <p:embed/>
                  </p:oleObj>
                </mc:Choice>
                <mc:Fallback>
                  <p:oleObj name="Equation" r:id="rId3" imgW="1688367" imgH="482391" progId="Equation.DSMT4">
                    <p:embed/>
                    <p:pic>
                      <p:nvPicPr>
                        <p:cNvPr id="26931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90"/>
                          <a:ext cx="3721" cy="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1108" y="2744"/>
              <a:ext cx="11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EY</a:t>
              </a:r>
            </a:p>
          </p:txBody>
        </p:sp>
      </p:grpSp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3048000" y="3940175"/>
          <a:ext cx="462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1600200" imgH="330200" progId="Equation.DSMT4">
                  <p:embed/>
                </p:oleObj>
              </mc:Choice>
              <mc:Fallback>
                <p:oleObj name="Equation" r:id="rId5" imgW="1600200" imgH="330200" progId="Equation.DSMT4">
                  <p:embed/>
                  <p:pic>
                    <p:nvPicPr>
                      <p:cNvPr id="363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40175"/>
                        <a:ext cx="4622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709988" y="5018088"/>
          <a:ext cx="462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7" imgW="1815312" imgH="393529" progId="Equation.DSMT4">
                  <p:embed/>
                </p:oleObj>
              </mc:Choice>
              <mc:Fallback>
                <p:oleObj name="Equation" r:id="rId7" imgW="1815312" imgH="393529" progId="Equation.DSMT4">
                  <p:embed/>
                  <p:pic>
                    <p:nvPicPr>
                      <p:cNvPr id="363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18088"/>
                        <a:ext cx="462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2201864" y="3659188"/>
            <a:ext cx="1138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4527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EE84A92-44BB-41D5-B7D2-3F570E75C1D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0339" name="Group 15"/>
          <p:cNvGrpSpPr>
            <a:grpSpLocks/>
          </p:cNvGrpSpPr>
          <p:nvPr/>
        </p:nvGrpSpPr>
        <p:grpSpPr bwMode="auto">
          <a:xfrm>
            <a:off x="2006600" y="388939"/>
            <a:ext cx="8369300" cy="2122487"/>
            <a:chOff x="304" y="245"/>
            <a:chExt cx="5272" cy="1337"/>
          </a:xfrm>
        </p:grpSpPr>
        <p:sp>
          <p:nvSpPr>
            <p:cNvPr id="270346" name="Text Box 4"/>
            <p:cNvSpPr txBox="1">
              <a:spLocks noChangeArrowheads="1"/>
            </p:cNvSpPr>
            <p:nvPr/>
          </p:nvSpPr>
          <p:spPr bwMode="auto">
            <a:xfrm>
              <a:off x="304" y="245"/>
              <a:ext cx="527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：设随机变量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服从二维正态分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     布，其密度为</a:t>
              </a:r>
            </a:p>
          </p:txBody>
        </p:sp>
        <p:graphicFrame>
          <p:nvGraphicFramePr>
            <p:cNvPr id="270347" name="Object 6"/>
            <p:cNvGraphicFramePr>
              <a:graphicFrameLocks noChangeAspect="1"/>
            </p:cNvGraphicFramePr>
            <p:nvPr/>
          </p:nvGraphicFramePr>
          <p:xfrm>
            <a:off x="2572" y="609"/>
            <a:ext cx="256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Equation" r:id="rId3" imgW="1765300" imgH="419100" progId="Equation.3">
                    <p:embed/>
                  </p:oleObj>
                </mc:Choice>
                <mc:Fallback>
                  <p:oleObj name="Equation" r:id="rId3" imgW="1765300" imgH="419100" progId="Equation.3">
                    <p:embed/>
                    <p:pic>
                      <p:nvPicPr>
                        <p:cNvPr id="27034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609"/>
                          <a:ext cx="256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8" name="Text Box 7"/>
            <p:cNvSpPr txBox="1">
              <a:spLocks noChangeArrowheads="1"/>
            </p:cNvSpPr>
            <p:nvPr/>
          </p:nvSpPr>
          <p:spPr bwMode="auto">
            <a:xfrm>
              <a:off x="920" y="1219"/>
              <a:ext cx="417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求   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    </a:t>
              </a:r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的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数学期望</a:t>
              </a:r>
              <a:r>
                <a:rPr kumimoji="1"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270349" name="Object 8"/>
            <p:cNvGraphicFramePr>
              <a:graphicFrameLocks noChangeAspect="1"/>
            </p:cNvGraphicFramePr>
            <p:nvPr/>
          </p:nvGraphicFramePr>
          <p:xfrm>
            <a:off x="1231" y="1183"/>
            <a:ext cx="167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Equation" r:id="rId5" imgW="914400" imgH="241300" progId="Equation.3">
                    <p:embed/>
                  </p:oleObj>
                </mc:Choice>
                <mc:Fallback>
                  <p:oleObj name="Equation" r:id="rId5" imgW="914400" imgH="241300" progId="Equation.3">
                    <p:embed/>
                    <p:pic>
                      <p:nvPicPr>
                        <p:cNvPr id="2703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183"/>
                          <a:ext cx="167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2154238" y="2698751"/>
            <a:ext cx="7548562" cy="938213"/>
            <a:chOff x="397" y="1700"/>
            <a:chExt cx="4755" cy="591"/>
          </a:xfrm>
        </p:grpSpPr>
        <p:sp>
          <p:nvSpPr>
            <p:cNvPr id="270344" name="Text Box 10"/>
            <p:cNvSpPr txBox="1">
              <a:spLocks noChangeArrowheads="1"/>
            </p:cNvSpPr>
            <p:nvPr/>
          </p:nvSpPr>
          <p:spPr bwMode="auto">
            <a:xfrm>
              <a:off x="397" y="1781"/>
              <a:ext cx="16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graphicFrame>
          <p:nvGraphicFramePr>
            <p:cNvPr id="270345" name="Object 11"/>
            <p:cNvGraphicFramePr>
              <a:graphicFrameLocks noChangeAspect="1"/>
            </p:cNvGraphicFramePr>
            <p:nvPr/>
          </p:nvGraphicFramePr>
          <p:xfrm>
            <a:off x="849" y="1700"/>
            <a:ext cx="430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7" imgW="2971800" imgH="419100" progId="Equation.3">
                    <p:embed/>
                  </p:oleObj>
                </mc:Choice>
                <mc:Fallback>
                  <p:oleObj name="Equation" r:id="rId7" imgW="2971800" imgH="419100" progId="Equation.3">
                    <p:embed/>
                    <p:pic>
                      <p:nvPicPr>
                        <p:cNvPr id="27034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1700"/>
                          <a:ext cx="4303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9292" name="Object 12"/>
          <p:cNvGraphicFramePr>
            <a:graphicFrameLocks noChangeAspect="1"/>
          </p:cNvGraphicFramePr>
          <p:nvPr/>
        </p:nvGraphicFramePr>
        <p:xfrm>
          <a:off x="3422650" y="3813175"/>
          <a:ext cx="41735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9" imgW="1764534" imgH="444307" progId="Equation.3">
                  <p:embed/>
                </p:oleObj>
              </mc:Choice>
              <mc:Fallback>
                <p:oleObj name="Equation" r:id="rId9" imgW="1764534" imgH="444307" progId="Equation.3">
                  <p:embed/>
                  <p:pic>
                    <p:nvPicPr>
                      <p:cNvPr id="609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813175"/>
                        <a:ext cx="41735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3" name="Object 13"/>
          <p:cNvGraphicFramePr>
            <a:graphicFrameLocks noChangeAspect="1"/>
          </p:cNvGraphicFramePr>
          <p:nvPr/>
        </p:nvGraphicFramePr>
        <p:xfrm>
          <a:off x="3475039" y="5037139"/>
          <a:ext cx="34305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11" imgW="1473200" imgH="444500" progId="Equation.3">
                  <p:embed/>
                </p:oleObj>
              </mc:Choice>
              <mc:Fallback>
                <p:oleObj name="Equation" r:id="rId11" imgW="1473200" imgH="444500" progId="Equation.3">
                  <p:embed/>
                  <p:pic>
                    <p:nvPicPr>
                      <p:cNvPr id="609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5037139"/>
                        <a:ext cx="34305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4" name="Object 14"/>
          <p:cNvGraphicFramePr>
            <a:graphicFrameLocks noChangeAspect="1"/>
          </p:cNvGraphicFramePr>
          <p:nvPr/>
        </p:nvGraphicFramePr>
        <p:xfrm>
          <a:off x="6958013" y="5095876"/>
          <a:ext cx="1149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13" imgW="406048" imgH="444114" progId="Equation.3">
                  <p:embed/>
                </p:oleObj>
              </mc:Choice>
              <mc:Fallback>
                <p:oleObj name="Equation" r:id="rId13" imgW="406048" imgH="444114" progId="Equation.3">
                  <p:embed/>
                  <p:pic>
                    <p:nvPicPr>
                      <p:cNvPr id="6092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95876"/>
                        <a:ext cx="11493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3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CDF7BA4-6D85-4D4F-85AE-A63EA474DB9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1363" name="Text Box 2"/>
          <p:cNvSpPr txBox="1">
            <a:spLocks noChangeArrowheads="1"/>
          </p:cNvSpPr>
          <p:nvPr/>
        </p:nvSpPr>
        <p:spPr bwMode="auto">
          <a:xfrm>
            <a:off x="2227263" y="511175"/>
            <a:ext cx="78787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相互独立同服从标准正态分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布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），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求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｛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｝）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2074863" y="2019300"/>
            <a:ext cx="6496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解：由题设，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的联合密度为</a:t>
            </a:r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/>
        </p:nvGraphicFramePr>
        <p:xfrm>
          <a:off x="2838451" y="2878139"/>
          <a:ext cx="44354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" imgW="1765300" imgH="419100" progId="Equation.3">
                  <p:embed/>
                </p:oleObj>
              </mc:Choice>
              <mc:Fallback>
                <p:oleObj name="Equation" r:id="rId3" imgW="1765300" imgH="419100" progId="Equation.3">
                  <p:embed/>
                  <p:pic>
                    <p:nvPicPr>
                      <p:cNvPr id="612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1" y="2878139"/>
                        <a:ext cx="44354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2357" name="Group 5"/>
          <p:cNvGrpSpPr>
            <a:grpSpLocks/>
          </p:cNvGrpSpPr>
          <p:nvPr/>
        </p:nvGrpSpPr>
        <p:grpSpPr bwMode="auto">
          <a:xfrm>
            <a:off x="8134350" y="1866900"/>
            <a:ext cx="2533650" cy="2332038"/>
            <a:chOff x="4032" y="1680"/>
            <a:chExt cx="1728" cy="1632"/>
          </a:xfrm>
        </p:grpSpPr>
        <p:sp>
          <p:nvSpPr>
            <p:cNvPr id="271368" name="Line 6"/>
            <p:cNvSpPr>
              <a:spLocks noChangeShapeType="1"/>
            </p:cNvSpPr>
            <p:nvPr/>
          </p:nvSpPr>
          <p:spPr bwMode="auto">
            <a:xfrm>
              <a:off x="4032" y="25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1369" name="Line 7"/>
            <p:cNvSpPr>
              <a:spLocks noChangeShapeType="1"/>
            </p:cNvSpPr>
            <p:nvPr/>
          </p:nvSpPr>
          <p:spPr bwMode="auto">
            <a:xfrm flipV="1">
              <a:off x="4848" y="168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1370" name="Line 8"/>
            <p:cNvSpPr>
              <a:spLocks noChangeShapeType="1"/>
            </p:cNvSpPr>
            <p:nvPr/>
          </p:nvSpPr>
          <p:spPr bwMode="auto">
            <a:xfrm flipH="1">
              <a:off x="4224" y="1872"/>
              <a:ext cx="129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1371" name="Text Box 9"/>
            <p:cNvSpPr txBox="1">
              <a:spLocks noChangeArrowheads="1"/>
            </p:cNvSpPr>
            <p:nvPr/>
          </p:nvSpPr>
          <p:spPr bwMode="auto">
            <a:xfrm>
              <a:off x="5472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71372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33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71373" name="Text Box 11"/>
            <p:cNvSpPr txBox="1">
              <a:spLocks noChangeArrowheads="1"/>
            </p:cNvSpPr>
            <p:nvPr/>
          </p:nvSpPr>
          <p:spPr bwMode="auto">
            <a:xfrm>
              <a:off x="4848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71374" name="Text Box 12"/>
            <p:cNvSpPr txBox="1">
              <a:spLocks noChangeArrowheads="1"/>
            </p:cNvSpPr>
            <p:nvPr/>
          </p:nvSpPr>
          <p:spPr bwMode="auto">
            <a:xfrm>
              <a:off x="4272" y="2112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x &lt; y</a:t>
              </a:r>
            </a:p>
          </p:txBody>
        </p:sp>
        <p:sp>
          <p:nvSpPr>
            <p:cNvPr id="271375" name="Text Box 13"/>
            <p:cNvSpPr txBox="1">
              <a:spLocks noChangeArrowheads="1"/>
            </p:cNvSpPr>
            <p:nvPr/>
          </p:nvSpPr>
          <p:spPr bwMode="auto">
            <a:xfrm>
              <a:off x="4992" y="2688"/>
              <a:ext cx="624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y &lt; x</a:t>
              </a:r>
            </a:p>
          </p:txBody>
        </p:sp>
      </p:grpSp>
      <p:graphicFrame>
        <p:nvGraphicFramePr>
          <p:cNvPr id="612366" name="Object 14"/>
          <p:cNvGraphicFramePr>
            <a:graphicFrameLocks noChangeAspect="1"/>
          </p:cNvGraphicFramePr>
          <p:nvPr/>
        </p:nvGraphicFramePr>
        <p:xfrm>
          <a:off x="1930401" y="4252914"/>
          <a:ext cx="84629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5" imgW="3695700" imgH="419100" progId="Equation.DSMT4">
                  <p:embed/>
                </p:oleObj>
              </mc:Choice>
              <mc:Fallback>
                <p:oleObj name="Equation" r:id="rId5" imgW="3695700" imgH="419100" progId="Equation.DSMT4">
                  <p:embed/>
                  <p:pic>
                    <p:nvPicPr>
                      <p:cNvPr id="6123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4252914"/>
                        <a:ext cx="84629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45F475D-BB6F-42F3-B65A-AE4BF758E90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45763" name="Object 2"/>
          <p:cNvGraphicFramePr>
            <a:graphicFrameLocks noChangeAspect="1"/>
          </p:cNvGraphicFramePr>
          <p:nvPr/>
        </p:nvGraphicFramePr>
        <p:xfrm>
          <a:off x="2682875" y="2065339"/>
          <a:ext cx="7469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3314700" imgH="444500" progId="Equation.DSMT4">
                  <p:embed/>
                </p:oleObj>
              </mc:Choice>
              <mc:Fallback>
                <p:oleObj name="Equation" r:id="rId3" imgW="3314700" imgH="444500" progId="Equation.DSMT4">
                  <p:embed/>
                  <p:pic>
                    <p:nvPicPr>
                      <p:cNvPr id="2457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065339"/>
                        <a:ext cx="7469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3"/>
          <p:cNvGraphicFramePr>
            <a:graphicFrameLocks noChangeAspect="1"/>
          </p:cNvGraphicFramePr>
          <p:nvPr/>
        </p:nvGraphicFramePr>
        <p:xfrm>
          <a:off x="2725738" y="3413126"/>
          <a:ext cx="10779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5" imgW="406224" imgH="418918" progId="Equation.3">
                  <p:embed/>
                </p:oleObj>
              </mc:Choice>
              <mc:Fallback>
                <p:oleObj name="Equation" r:id="rId5" imgW="406224" imgH="418918" progId="Equation.3">
                  <p:embed/>
                  <p:pic>
                    <p:nvPicPr>
                      <p:cNvPr id="2457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413126"/>
                        <a:ext cx="10779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4"/>
          <p:cNvGraphicFramePr>
            <a:graphicFrameLocks noGrp="1" noChangeAspect="1"/>
          </p:cNvGraphicFramePr>
          <p:nvPr>
            <p:ph/>
          </p:nvPr>
        </p:nvGraphicFramePr>
        <p:xfrm>
          <a:off x="2705101" y="696913"/>
          <a:ext cx="58023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7" imgW="2654300" imgH="508000" progId="Equation.DSMT4">
                  <p:embed/>
                </p:oleObj>
              </mc:Choice>
              <mc:Fallback>
                <p:oleObj name="Equation" r:id="rId7" imgW="2654300" imgH="508000" progId="Equation.DSMT4">
                  <p:embed/>
                  <p:pic>
                    <p:nvPicPr>
                      <p:cNvPr id="272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696913"/>
                        <a:ext cx="58023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3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E32AB642-0C34-4C82-9E33-E1242B450D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6796" name="Group 12"/>
          <p:cNvGrpSpPr>
            <a:grpSpLocks/>
          </p:cNvGrpSpPr>
          <p:nvPr/>
        </p:nvGrpSpPr>
        <p:grpSpPr bwMode="auto">
          <a:xfrm>
            <a:off x="2239964" y="2789239"/>
            <a:ext cx="5265737" cy="2792413"/>
            <a:chOff x="325" y="657"/>
            <a:chExt cx="3317" cy="1759"/>
          </a:xfrm>
        </p:grpSpPr>
        <p:sp>
          <p:nvSpPr>
            <p:cNvPr id="273416" name="Text Box 7"/>
            <p:cNvSpPr txBox="1">
              <a:spLocks noChangeArrowheads="1"/>
            </p:cNvSpPr>
            <p:nvPr/>
          </p:nvSpPr>
          <p:spPr bwMode="auto">
            <a:xfrm>
              <a:off x="325" y="657"/>
              <a:ext cx="3317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EY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aX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aEX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＋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                             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           )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＝</a:t>
              </a:r>
            </a:p>
            <a:p>
              <a:pPr marL="0" marR="0" lvl="0" indent="0" algn="just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73417" name="Object 8"/>
            <p:cNvGraphicFramePr>
              <a:graphicFrameLocks noChangeAspect="1"/>
            </p:cNvGraphicFramePr>
            <p:nvPr/>
          </p:nvGraphicFramePr>
          <p:xfrm>
            <a:off x="1439" y="1443"/>
            <a:ext cx="618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3" imgW="371361" imgH="409736" progId="Equation.3">
                    <p:embed/>
                  </p:oleObj>
                </mc:Choice>
                <mc:Fallback>
                  <p:oleObj name="Equation" r:id="rId3" imgW="371361" imgH="409736" progId="Equation.3">
                    <p:embed/>
                    <p:pic>
                      <p:nvPicPr>
                        <p:cNvPr id="27341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443"/>
                          <a:ext cx="618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18" name="Object 9"/>
            <p:cNvGraphicFramePr>
              <a:graphicFrameLocks noChangeAspect="1"/>
            </p:cNvGraphicFramePr>
            <p:nvPr/>
          </p:nvGraphicFramePr>
          <p:xfrm>
            <a:off x="2502" y="1417"/>
            <a:ext cx="816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5" imgW="466581" imgH="409736" progId="Equation.3">
                    <p:embed/>
                  </p:oleObj>
                </mc:Choice>
                <mc:Fallback>
                  <p:oleObj name="Equation" r:id="rId5" imgW="466581" imgH="409736" progId="Equation.3">
                    <p:embed/>
                    <p:pic>
                      <p:nvPicPr>
                        <p:cNvPr id="27341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1417"/>
                          <a:ext cx="816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3412" name="Text Box 10"/>
          <p:cNvSpPr txBox="1">
            <a:spLocks noChangeArrowheads="1"/>
          </p:cNvSpPr>
          <p:nvPr/>
        </p:nvSpPr>
        <p:spPr bwMode="auto">
          <a:xfrm>
            <a:off x="2143126" y="361950"/>
            <a:ext cx="50974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四、数学期望的性质</a:t>
            </a: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2292350" y="5199063"/>
            <a:ext cx="7436616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是相互独立的随机变量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X·Y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2246313" y="1982788"/>
            <a:ext cx="5764212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CEX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247901" y="1165225"/>
            <a:ext cx="469868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EC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为常数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  <p:bldP spid="246794" grpId="0"/>
      <p:bldP spid="2467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8015E6AE-E1DA-4061-94DA-1467CDED27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4435" name="Group 8"/>
          <p:cNvGrpSpPr>
            <a:grpSpLocks/>
          </p:cNvGrpSpPr>
          <p:nvPr/>
        </p:nvGrpSpPr>
        <p:grpSpPr bwMode="auto">
          <a:xfrm>
            <a:off x="2032000" y="652463"/>
            <a:ext cx="7958138" cy="2419350"/>
            <a:chOff x="327" y="444"/>
            <a:chExt cx="5013" cy="1524"/>
          </a:xfrm>
        </p:grpSpPr>
        <p:sp>
          <p:nvSpPr>
            <p:cNvPr id="274437" name="Text Box 4"/>
            <p:cNvSpPr txBox="1">
              <a:spLocks noChangeArrowheads="1"/>
            </p:cNvSpPr>
            <p:nvPr/>
          </p:nvSpPr>
          <p:spPr bwMode="auto">
            <a:xfrm>
              <a:off x="327" y="444"/>
              <a:ext cx="273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的分布律为：</a:t>
              </a:r>
            </a:p>
          </p:txBody>
        </p:sp>
        <p:graphicFrame>
          <p:nvGraphicFramePr>
            <p:cNvPr id="274438" name="Object 5"/>
            <p:cNvGraphicFramePr>
              <a:graphicFrameLocks noChangeAspect="1"/>
            </p:cNvGraphicFramePr>
            <p:nvPr/>
          </p:nvGraphicFramePr>
          <p:xfrm>
            <a:off x="885" y="882"/>
            <a:ext cx="445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公式" r:id="rId3" imgW="2908300" imgH="457200" progId="Equation.3">
                    <p:embed/>
                  </p:oleObj>
                </mc:Choice>
                <mc:Fallback>
                  <p:oleObj name="公式" r:id="rId3" imgW="2908300" imgH="457200" progId="Equation.3">
                    <p:embed/>
                    <p:pic>
                      <p:nvPicPr>
                        <p:cNvPr id="2744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882"/>
                          <a:ext cx="4455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39" name="Text Box 10"/>
            <p:cNvSpPr txBox="1">
              <a:spLocks noChangeArrowheads="1"/>
            </p:cNvSpPr>
            <p:nvPr/>
          </p:nvSpPr>
          <p:spPr bwMode="auto">
            <a:xfrm>
              <a:off x="912" y="1605"/>
              <a:ext cx="171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 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EX</a:t>
              </a:r>
            </a:p>
          </p:txBody>
        </p:sp>
      </p:grp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2071688" y="3070226"/>
            <a:ext cx="8240712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解：此分布律对应的概率模型为，有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个产品，其中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个为正品；从中任取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个产品，令</a:t>
            </a:r>
            <a:r>
              <a:rPr kumimoji="0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表示取出的产品中正品的个数；</a:t>
            </a:r>
          </a:p>
        </p:txBody>
      </p:sp>
    </p:spTree>
    <p:extLst>
      <p:ext uri="{BB962C8B-B14F-4D97-AF65-F5344CB8AC3E}">
        <p14:creationId xmlns:p14="http://schemas.microsoft.com/office/powerpoint/2010/main" val="40988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458" name="Group 9"/>
          <p:cNvGrpSpPr>
            <a:grpSpLocks/>
          </p:cNvGrpSpPr>
          <p:nvPr/>
        </p:nvGrpSpPr>
        <p:grpSpPr bwMode="auto">
          <a:xfrm>
            <a:off x="2565400" y="831851"/>
            <a:ext cx="6440488" cy="1154113"/>
            <a:chOff x="656" y="524"/>
            <a:chExt cx="4057" cy="727"/>
          </a:xfrm>
        </p:grpSpPr>
        <p:sp>
          <p:nvSpPr>
            <p:cNvPr id="275463" name="Text Box 5"/>
            <p:cNvSpPr txBox="1">
              <a:spLocks noChangeArrowheads="1"/>
            </p:cNvSpPr>
            <p:nvPr/>
          </p:nvSpPr>
          <p:spPr bwMode="auto">
            <a:xfrm>
              <a:off x="656" y="676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令</a:t>
              </a:r>
            </a:p>
          </p:txBody>
        </p:sp>
        <p:graphicFrame>
          <p:nvGraphicFramePr>
            <p:cNvPr id="275464" name="Object 6"/>
            <p:cNvGraphicFramePr>
              <a:graphicFrameLocks noChangeAspect="1"/>
            </p:cNvGraphicFramePr>
            <p:nvPr/>
          </p:nvGraphicFramePr>
          <p:xfrm>
            <a:off x="1078" y="524"/>
            <a:ext cx="3635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name="Equation" r:id="rId3" imgW="2413000" imgH="482600" progId="Equation.DSMT4">
                    <p:embed/>
                  </p:oleObj>
                </mc:Choice>
                <mc:Fallback>
                  <p:oleObj name="Equation" r:id="rId3" imgW="2413000" imgH="482600" progId="Equation.DSMT4">
                    <p:embed/>
                    <p:pic>
                      <p:nvPicPr>
                        <p:cNvPr id="27546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524"/>
                          <a:ext cx="3635" cy="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6602" name="Group 10"/>
          <p:cNvGrpSpPr>
            <a:grpSpLocks/>
          </p:cNvGrpSpPr>
          <p:nvPr/>
        </p:nvGrpSpPr>
        <p:grpSpPr bwMode="auto">
          <a:xfrm>
            <a:off x="2603500" y="2393950"/>
            <a:ext cx="5894388" cy="1062038"/>
            <a:chOff x="680" y="1508"/>
            <a:chExt cx="3713" cy="669"/>
          </a:xfrm>
        </p:grpSpPr>
        <p:sp>
          <p:nvSpPr>
            <p:cNvPr id="275461" name="Text Box 7"/>
            <p:cNvSpPr txBox="1">
              <a:spLocks noChangeArrowheads="1"/>
            </p:cNvSpPr>
            <p:nvPr/>
          </p:nvSpPr>
          <p:spPr bwMode="auto">
            <a:xfrm>
              <a:off x="680" y="1610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275462" name="Object 8"/>
            <p:cNvGraphicFramePr>
              <a:graphicFrameLocks noChangeAspect="1"/>
            </p:cNvGraphicFramePr>
            <p:nvPr/>
          </p:nvGraphicFramePr>
          <p:xfrm>
            <a:off x="1147" y="1508"/>
            <a:ext cx="324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5" imgW="2095500" imgH="431800" progId="Equation.DSMT4">
                    <p:embed/>
                  </p:oleObj>
                </mc:Choice>
                <mc:Fallback>
                  <p:oleObj name="Equation" r:id="rId5" imgW="2095500" imgH="431800" progId="Equation.DSMT4">
                    <p:embed/>
                    <p:pic>
                      <p:nvPicPr>
                        <p:cNvPr id="27546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508"/>
                          <a:ext cx="3246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6603" name="Object 11"/>
          <p:cNvGraphicFramePr>
            <a:graphicFrameLocks noChangeAspect="1"/>
          </p:cNvGraphicFramePr>
          <p:nvPr/>
        </p:nvGraphicFramePr>
        <p:xfrm>
          <a:off x="3325813" y="3906839"/>
          <a:ext cx="30670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1231366" imgH="431613" progId="Equation.DSMT4">
                  <p:embed/>
                </p:oleObj>
              </mc:Choice>
              <mc:Fallback>
                <p:oleObj name="Equation" r:id="rId7" imgW="1231366" imgH="431613" progId="Equation.DSMT4">
                  <p:embed/>
                  <p:pic>
                    <p:nvPicPr>
                      <p:cNvPr id="366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906839"/>
                        <a:ext cx="30670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3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9"/>
          <p:cNvSpPr txBox="1">
            <a:spLocks noChangeArrowheads="1"/>
          </p:cNvSpPr>
          <p:nvPr/>
        </p:nvSpPr>
        <p:spPr bwMode="auto">
          <a:xfrm>
            <a:off x="1545646" y="506991"/>
            <a:ext cx="8684549" cy="156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、把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球等随机地放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个盒子中（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），令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有球盒子的个数，求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88" y="2144410"/>
            <a:ext cx="9677768" cy="46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C0F702-733F-40A0-B8B3-C7C47FCB78C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9859" name="Comment 5"/>
          <p:cNvSpPr>
            <a:spLocks noChangeArrowheads="1"/>
          </p:cNvSpPr>
          <p:nvPr/>
        </p:nvSpPr>
        <p:spPr bwMode="auto">
          <a:xfrm>
            <a:off x="3422650" y="5111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§4.1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数学期望</a:t>
            </a: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2085975" y="1722438"/>
            <a:ext cx="464343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</a:rPr>
              <a:t>一、概念</a:t>
            </a: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2192339" y="2603500"/>
            <a:ext cx="7996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、盒子中有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个球（如图），</a:t>
            </a:r>
          </a:p>
        </p:txBody>
      </p:sp>
      <p:grpSp>
        <p:nvGrpSpPr>
          <p:cNvPr id="817167" name="Group 15"/>
          <p:cNvGrpSpPr>
            <a:grpSpLocks/>
          </p:cNvGrpSpPr>
          <p:nvPr/>
        </p:nvGrpSpPr>
        <p:grpSpPr bwMode="auto">
          <a:xfrm>
            <a:off x="7488238" y="2319339"/>
            <a:ext cx="2774950" cy="2041526"/>
            <a:chOff x="3287" y="2913"/>
            <a:chExt cx="1748" cy="1286"/>
          </a:xfrm>
        </p:grpSpPr>
        <p:sp>
          <p:nvSpPr>
            <p:cNvPr id="249864" name="Oval 9"/>
            <p:cNvSpPr>
              <a:spLocks noChangeArrowheads="1"/>
            </p:cNvSpPr>
            <p:nvPr/>
          </p:nvSpPr>
          <p:spPr bwMode="auto">
            <a:xfrm>
              <a:off x="3586" y="3028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9865" name="Oval 10"/>
            <p:cNvSpPr>
              <a:spLocks noChangeArrowheads="1"/>
            </p:cNvSpPr>
            <p:nvPr/>
          </p:nvSpPr>
          <p:spPr bwMode="auto">
            <a:xfrm>
              <a:off x="4074" y="3134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9866" name="Oval 11"/>
            <p:cNvSpPr>
              <a:spLocks noChangeArrowheads="1"/>
            </p:cNvSpPr>
            <p:nvPr/>
          </p:nvSpPr>
          <p:spPr bwMode="auto">
            <a:xfrm>
              <a:off x="4487" y="2913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9867" name="Oval 12"/>
            <p:cNvSpPr>
              <a:spLocks noChangeArrowheads="1"/>
            </p:cNvSpPr>
            <p:nvPr/>
          </p:nvSpPr>
          <p:spPr bwMode="auto">
            <a:xfrm>
              <a:off x="4344" y="3508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9868" name="Oval 13"/>
            <p:cNvSpPr>
              <a:spLocks noChangeArrowheads="1"/>
            </p:cNvSpPr>
            <p:nvPr/>
          </p:nvSpPr>
          <p:spPr bwMode="auto">
            <a:xfrm>
              <a:off x="3287" y="3421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9869" name="Oval 14"/>
            <p:cNvSpPr>
              <a:spLocks noChangeArrowheads="1"/>
            </p:cNvSpPr>
            <p:nvPr/>
          </p:nvSpPr>
          <p:spPr bwMode="auto">
            <a:xfrm>
              <a:off x="3767" y="3564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817168" name="Text Box 16"/>
          <p:cNvSpPr txBox="1">
            <a:spLocks noChangeArrowheads="1"/>
          </p:cNvSpPr>
          <p:nvPr/>
        </p:nvSpPr>
        <p:spPr bwMode="auto">
          <a:xfrm>
            <a:off x="2263775" y="4291013"/>
            <a:ext cx="8085138" cy="210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从中任取一球再放回，重复了三次，问三次抽到号码的平均值。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8" grpId="0" autoUpdateAnimBg="0"/>
      <p:bldP spid="817159" grpId="0" autoUpdateAnimBg="0"/>
      <p:bldP spid="8171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6290" y="1978429"/>
            <a:ext cx="661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p.155   2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0B1A1CA-2F21-44E6-A249-24790F13E8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0883" name="Group 13"/>
          <p:cNvGrpSpPr>
            <a:grpSpLocks/>
          </p:cNvGrpSpPr>
          <p:nvPr/>
        </p:nvGrpSpPr>
        <p:grpSpPr bwMode="auto">
          <a:xfrm>
            <a:off x="1992314" y="1233488"/>
            <a:ext cx="8351837" cy="3497262"/>
            <a:chOff x="366" y="1660"/>
            <a:chExt cx="5261" cy="2203"/>
          </a:xfrm>
        </p:grpSpPr>
        <p:sp>
          <p:nvSpPr>
            <p:cNvPr id="250884" name="Text Box 6"/>
            <p:cNvSpPr txBox="1">
              <a:spLocks noChangeArrowheads="1"/>
            </p:cNvSpPr>
            <p:nvPr/>
          </p:nvSpPr>
          <p:spPr bwMode="auto">
            <a:xfrm>
              <a:off x="381" y="1660"/>
              <a:ext cx="5246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4.1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的分布律是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，若级数               收敛，则称随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机变量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的数学期望存在，且称级数       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的和为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的数学期望，并记为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，有时也称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的均值。</a:t>
              </a:r>
            </a:p>
          </p:txBody>
        </p:sp>
        <p:graphicFrame>
          <p:nvGraphicFramePr>
            <p:cNvPr id="250885" name="Object 7"/>
            <p:cNvGraphicFramePr>
              <a:graphicFrameLocks noChangeAspect="1"/>
            </p:cNvGraphicFramePr>
            <p:nvPr/>
          </p:nvGraphicFramePr>
          <p:xfrm>
            <a:off x="366" y="2104"/>
            <a:ext cx="167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3" imgW="966741" imgH="218927" progId="Equation.DSMT4">
                    <p:embed/>
                  </p:oleObj>
                </mc:Choice>
                <mc:Fallback>
                  <p:oleObj name="Equation" r:id="rId3" imgW="966741" imgH="218927" progId="Equation.DSMT4">
                    <p:embed/>
                    <p:pic>
                      <p:nvPicPr>
                        <p:cNvPr id="25088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104"/>
                          <a:ext cx="167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6" name="Object 8"/>
            <p:cNvGraphicFramePr>
              <a:graphicFrameLocks noChangeAspect="1"/>
            </p:cNvGraphicFramePr>
            <p:nvPr/>
          </p:nvGraphicFramePr>
          <p:xfrm>
            <a:off x="2976" y="2027"/>
            <a:ext cx="99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5" imgW="538247" imgH="423795" progId="Equation.DSMT4">
                    <p:embed/>
                  </p:oleObj>
                </mc:Choice>
                <mc:Fallback>
                  <p:oleObj name="Equation" r:id="rId5" imgW="538247" imgH="423795" progId="Equation.DSMT4">
                    <p:embed/>
                    <p:pic>
                      <p:nvPicPr>
                        <p:cNvPr id="25088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27"/>
                          <a:ext cx="997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7" name="Object 9"/>
            <p:cNvGraphicFramePr>
              <a:graphicFrameLocks noChangeAspect="1"/>
            </p:cNvGraphicFramePr>
            <p:nvPr/>
          </p:nvGraphicFramePr>
          <p:xfrm>
            <a:off x="4558" y="2413"/>
            <a:ext cx="96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7" imgW="509681" imgH="423795" progId="Equation.DSMT4">
                    <p:embed/>
                  </p:oleObj>
                </mc:Choice>
                <mc:Fallback>
                  <p:oleObj name="Equation" r:id="rId7" imgW="509681" imgH="423795" progId="Equation.DSMT4">
                    <p:embed/>
                    <p:pic>
                      <p:nvPicPr>
                        <p:cNvPr id="25088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413"/>
                          <a:ext cx="96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888" name="Line 10"/>
            <p:cNvSpPr>
              <a:spLocks noChangeShapeType="1"/>
            </p:cNvSpPr>
            <p:nvPr/>
          </p:nvSpPr>
          <p:spPr bwMode="auto">
            <a:xfrm flipV="1">
              <a:off x="2845" y="2562"/>
              <a:ext cx="1639" cy="8"/>
            </a:xfrm>
            <a:prstGeom prst="line">
              <a:avLst/>
            </a:prstGeom>
            <a:noFill/>
            <a:ln w="38100" cmpd="dbl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3ADEDB-39AF-4336-B12F-9343803ABE3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1907" name="Text Box 4"/>
          <p:cNvSpPr txBox="1">
            <a:spLocks noChangeArrowheads="1"/>
          </p:cNvSpPr>
          <p:nvPr/>
        </p:nvSpPr>
        <p:spPr bwMode="auto">
          <a:xfrm>
            <a:off x="2016125" y="600075"/>
            <a:ext cx="82867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对连续型随机变量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的数学期望类似的可定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义如下：</a:t>
            </a:r>
          </a:p>
        </p:txBody>
      </p:sp>
      <p:grpSp>
        <p:nvGrpSpPr>
          <p:cNvPr id="228362" name="Group 10"/>
          <p:cNvGrpSpPr>
            <a:grpSpLocks/>
          </p:cNvGrpSpPr>
          <p:nvPr/>
        </p:nvGrpSpPr>
        <p:grpSpPr bwMode="auto">
          <a:xfrm>
            <a:off x="1984376" y="2154238"/>
            <a:ext cx="8418513" cy="3497262"/>
            <a:chOff x="290" y="1357"/>
            <a:chExt cx="5303" cy="2203"/>
          </a:xfrm>
        </p:grpSpPr>
        <p:sp>
          <p:nvSpPr>
            <p:cNvPr id="251911" name="Text Box 6"/>
            <p:cNvSpPr txBox="1">
              <a:spLocks noChangeArrowheads="1"/>
            </p:cNvSpPr>
            <p:nvPr/>
          </p:nvSpPr>
          <p:spPr bwMode="auto">
            <a:xfrm>
              <a:off x="290" y="1357"/>
              <a:ext cx="5303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4.2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连续型随机变量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具有密度函数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，若积分                      收敛，则称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期望存在，否则称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的数学期望不存在。若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的数学期望存在，称积分值                    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的数学期望，也记为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1912" name="Object 7"/>
            <p:cNvGraphicFramePr>
              <a:graphicFrameLocks noChangeAspect="1"/>
            </p:cNvGraphicFramePr>
            <p:nvPr/>
          </p:nvGraphicFramePr>
          <p:xfrm>
            <a:off x="1726" y="1747"/>
            <a:ext cx="1395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" imgW="857487" imgH="314332" progId="Equation.3">
                    <p:embed/>
                  </p:oleObj>
                </mc:Choice>
                <mc:Fallback>
                  <p:oleObj name="Equation" r:id="rId3" imgW="857487" imgH="314332" progId="Equation.3">
                    <p:embed/>
                    <p:pic>
                      <p:nvPicPr>
                        <p:cNvPr id="2519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1747"/>
                          <a:ext cx="1395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09" name="Object 8"/>
          <p:cNvGraphicFramePr>
            <a:graphicFrameLocks noChangeAspect="1"/>
          </p:cNvGraphicFramePr>
          <p:nvPr/>
        </p:nvGraphicFramePr>
        <p:xfrm>
          <a:off x="7019925" y="4200526"/>
          <a:ext cx="20970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771288" imgH="314332" progId="Equation.3">
                  <p:embed/>
                </p:oleObj>
              </mc:Choice>
              <mc:Fallback>
                <p:oleObj name="Equation" r:id="rId5" imgW="771288" imgH="314332" progId="Equation.3">
                  <p:embed/>
                  <p:pic>
                    <p:nvPicPr>
                      <p:cNvPr id="2519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00526"/>
                        <a:ext cx="20970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Line 9"/>
          <p:cNvSpPr>
            <a:spLocks noChangeShapeType="1"/>
          </p:cNvSpPr>
          <p:nvPr/>
        </p:nvSpPr>
        <p:spPr bwMode="auto">
          <a:xfrm>
            <a:off x="3900488" y="3589338"/>
            <a:ext cx="3040062" cy="0"/>
          </a:xfrm>
          <a:prstGeom prst="line">
            <a:avLst/>
          </a:prstGeom>
          <a:noFill/>
          <a:ln w="38100" cmpd="dbl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4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5588C5E-C11A-421E-A51F-5CC25DB3488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2931" name="Group 28"/>
          <p:cNvGrpSpPr>
            <a:grpSpLocks/>
          </p:cNvGrpSpPr>
          <p:nvPr/>
        </p:nvGrpSpPr>
        <p:grpSpPr bwMode="auto">
          <a:xfrm>
            <a:off x="1720851" y="1"/>
            <a:ext cx="8748713" cy="3171825"/>
            <a:chOff x="249" y="147"/>
            <a:chExt cx="5511" cy="2132"/>
          </a:xfrm>
        </p:grpSpPr>
        <p:sp>
          <p:nvSpPr>
            <p:cNvPr id="252934" name="Rectangle 25"/>
            <p:cNvSpPr>
              <a:spLocks noChangeArrowheads="1"/>
            </p:cNvSpPr>
            <p:nvPr/>
          </p:nvSpPr>
          <p:spPr bwMode="auto">
            <a:xfrm>
              <a:off x="249" y="147"/>
              <a:ext cx="5511" cy="2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</a:rPr>
                <a:t>注</a:t>
              </a:r>
              <a:r>
                <a:rPr kumimoji="1" lang="en-US" altLang="zh-CN">
                  <a:solidFill>
                    <a:srgbClr val="FF0000"/>
                  </a:solidFill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</a:rPr>
                <a:t>、若                                           ，仍称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</a:rPr>
                <a:t>的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          数学期望不存在。</a:t>
              </a:r>
            </a:p>
          </p:txBody>
        </p:sp>
        <p:graphicFrame>
          <p:nvGraphicFramePr>
            <p:cNvPr id="252935" name="Object 26"/>
            <p:cNvGraphicFramePr>
              <a:graphicFrameLocks noChangeAspect="1"/>
            </p:cNvGraphicFramePr>
            <p:nvPr/>
          </p:nvGraphicFramePr>
          <p:xfrm>
            <a:off x="1372" y="636"/>
            <a:ext cx="297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公式" r:id="rId3" imgW="1914437" imgH="409736" progId="Equation.3">
                    <p:embed/>
                  </p:oleObj>
                </mc:Choice>
                <mc:Fallback>
                  <p:oleObj name="公式" r:id="rId3" imgW="1914437" imgH="409736" progId="Equation.3">
                    <p:embed/>
                    <p:pic>
                      <p:nvPicPr>
                        <p:cNvPr id="25293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636"/>
                          <a:ext cx="2970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7007" name="Text Box 31"/>
          <p:cNvSpPr txBox="1">
            <a:spLocks noChangeArrowheads="1"/>
          </p:cNvSpPr>
          <p:nvPr/>
        </p:nvSpPr>
        <p:spPr bwMode="auto">
          <a:xfrm>
            <a:off x="2146300" y="2533651"/>
            <a:ext cx="8307388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 b="1">
                <a:solidFill>
                  <a:srgbClr val="000000"/>
                </a:solidFill>
              </a:rPr>
              <a:t>、离散型取有限个值，连续型密度函数只在有限区间上积分，则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</a:rPr>
              <a:t>的期望一定存在。</a:t>
            </a:r>
          </a:p>
        </p:txBody>
      </p:sp>
      <p:sp>
        <p:nvSpPr>
          <p:cNvPr id="767008" name="Text Box 32"/>
          <p:cNvSpPr txBox="1">
            <a:spLocks noChangeArrowheads="1"/>
          </p:cNvSpPr>
          <p:nvPr/>
        </p:nvSpPr>
        <p:spPr bwMode="auto">
          <a:xfrm>
            <a:off x="2130426" y="4086226"/>
            <a:ext cx="8277225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3</a:t>
            </a:r>
            <a:r>
              <a:rPr kumimoji="1" lang="zh-CN" altLang="en-US" b="1">
                <a:solidFill>
                  <a:srgbClr val="000000"/>
                </a:solidFill>
              </a:rPr>
              <a:t>、离散型只取非负值，连续型只在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b="1">
                <a:solidFill>
                  <a:srgbClr val="000000"/>
                </a:solidFill>
              </a:rPr>
              <a:t>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)&gt;0</a:t>
            </a:r>
            <a:r>
              <a:rPr kumimoji="1" lang="zh-CN" altLang="en-US" b="1">
                <a:solidFill>
                  <a:srgbClr val="000000"/>
                </a:solidFill>
              </a:rPr>
              <a:t>，则只需直接计算期望。</a:t>
            </a:r>
          </a:p>
        </p:txBody>
      </p:sp>
    </p:spTree>
    <p:extLst>
      <p:ext uri="{BB962C8B-B14F-4D97-AF65-F5344CB8AC3E}">
        <p14:creationId xmlns:p14="http://schemas.microsoft.com/office/powerpoint/2010/main" val="374396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7" grpId="0"/>
      <p:bldP spid="7670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10F34E-19A6-4404-AC80-FA5D5722898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3955" name="Text Box 7"/>
          <p:cNvSpPr txBox="1">
            <a:spLocks noChangeArrowheads="1"/>
          </p:cNvSpPr>
          <p:nvPr/>
        </p:nvSpPr>
        <p:spPr bwMode="auto">
          <a:xfrm>
            <a:off x="2239964" y="520700"/>
            <a:ext cx="76660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二、常见随机变量的数学期望 </a:t>
            </a:r>
          </a:p>
        </p:txBody>
      </p:sp>
      <p:grpSp>
        <p:nvGrpSpPr>
          <p:cNvPr id="230404" name="Group 103"/>
          <p:cNvGrpSpPr>
            <a:grpSpLocks/>
          </p:cNvGrpSpPr>
          <p:nvPr/>
        </p:nvGrpSpPr>
        <p:grpSpPr bwMode="auto">
          <a:xfrm>
            <a:off x="2000251" y="1401763"/>
            <a:ext cx="7974013" cy="2432050"/>
            <a:chOff x="383" y="817"/>
            <a:chExt cx="5023" cy="1532"/>
          </a:xfrm>
        </p:grpSpPr>
        <p:sp>
          <p:nvSpPr>
            <p:cNvPr id="253958" name="Text Box 12"/>
            <p:cNvSpPr txBox="1">
              <a:spLocks noChangeArrowheads="1"/>
            </p:cNvSpPr>
            <p:nvPr/>
          </p:nvSpPr>
          <p:spPr bwMode="auto">
            <a:xfrm>
              <a:off x="383" y="817"/>
              <a:ext cx="502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Aft>
                  <a:spcPct val="0"/>
                </a:spcAft>
                <a:buClr>
                  <a:srgbClr val="9999CC"/>
                </a:buClr>
                <a:buSzPct val="80000"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</a:rPr>
                <a:t>）（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0-1</a:t>
              </a:r>
              <a:r>
                <a:rPr kumimoji="1" lang="zh-CN" altLang="en-US" b="1">
                  <a:solidFill>
                    <a:srgbClr val="000000"/>
                  </a:solidFill>
                </a:rPr>
                <a:t>）分布</a:t>
              </a:r>
            </a:p>
          </p:txBody>
        </p:sp>
        <p:sp>
          <p:nvSpPr>
            <p:cNvPr id="253959" name="Rectangle 33"/>
            <p:cNvSpPr>
              <a:spLocks noChangeArrowheads="1"/>
            </p:cNvSpPr>
            <p:nvPr/>
          </p:nvSpPr>
          <p:spPr bwMode="auto">
            <a:xfrm>
              <a:off x="2858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53960" name="Rectangle 32"/>
            <p:cNvSpPr>
              <a:spLocks noChangeArrowheads="1"/>
            </p:cNvSpPr>
            <p:nvPr/>
          </p:nvSpPr>
          <p:spPr bwMode="auto">
            <a:xfrm>
              <a:off x="2038" y="1832"/>
              <a:ext cx="82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1-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53961" name="Rectangle 31"/>
            <p:cNvSpPr>
              <a:spLocks noChangeArrowheads="1"/>
            </p:cNvSpPr>
            <p:nvPr/>
          </p:nvSpPr>
          <p:spPr bwMode="auto">
            <a:xfrm>
              <a:off x="1219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3962" name="Rectangle 30"/>
            <p:cNvSpPr>
              <a:spLocks noChangeArrowheads="1"/>
            </p:cNvSpPr>
            <p:nvPr/>
          </p:nvSpPr>
          <p:spPr bwMode="auto">
            <a:xfrm>
              <a:off x="2858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</a:t>
              </a:r>
            </a:p>
          </p:txBody>
        </p:sp>
        <p:sp>
          <p:nvSpPr>
            <p:cNvPr id="253963" name="Rectangle 29"/>
            <p:cNvSpPr>
              <a:spLocks noChangeArrowheads="1"/>
            </p:cNvSpPr>
            <p:nvPr/>
          </p:nvSpPr>
          <p:spPr bwMode="auto">
            <a:xfrm>
              <a:off x="2038" y="1388"/>
              <a:ext cx="82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0</a:t>
              </a:r>
            </a:p>
          </p:txBody>
        </p:sp>
        <p:sp>
          <p:nvSpPr>
            <p:cNvPr id="253964" name="Rectangle 28"/>
            <p:cNvSpPr>
              <a:spLocks noChangeArrowheads="1"/>
            </p:cNvSpPr>
            <p:nvPr/>
          </p:nvSpPr>
          <p:spPr bwMode="auto">
            <a:xfrm>
              <a:off x="1219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3965" name="Line 35"/>
            <p:cNvSpPr>
              <a:spLocks noChangeShapeType="1"/>
            </p:cNvSpPr>
            <p:nvPr/>
          </p:nvSpPr>
          <p:spPr bwMode="auto">
            <a:xfrm>
              <a:off x="1219" y="1832"/>
              <a:ext cx="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3966" name="Line 38"/>
            <p:cNvSpPr>
              <a:spLocks noChangeShapeType="1"/>
            </p:cNvSpPr>
            <p:nvPr/>
          </p:nvSpPr>
          <p:spPr bwMode="auto">
            <a:xfrm>
              <a:off x="2038" y="1388"/>
              <a:ext cx="0" cy="9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65681" name="Object 81"/>
          <p:cNvGraphicFramePr>
            <a:graphicFrameLocks noChangeAspect="1"/>
          </p:cNvGraphicFramePr>
          <p:nvPr/>
        </p:nvGraphicFramePr>
        <p:xfrm>
          <a:off x="2382839" y="4167189"/>
          <a:ext cx="71135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3" imgW="2257232" imgH="180766" progId="Equation.3">
                  <p:embed/>
                </p:oleObj>
              </mc:Choice>
              <mc:Fallback>
                <p:oleObj name="公式" r:id="rId3" imgW="2257232" imgH="180766" progId="Equation.3">
                  <p:embed/>
                  <p:pic>
                    <p:nvPicPr>
                      <p:cNvPr id="66568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9" y="4167189"/>
                        <a:ext cx="71135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2943B87-87E4-4DC2-B2F0-3F5E936A0A0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2739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46350" y="2779714"/>
          <a:ext cx="812165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" imgW="3060700" imgH="1143000" progId="Equation.3">
                  <p:embed/>
                </p:oleObj>
              </mc:Choice>
              <mc:Fallback>
                <p:oleObj name="公式" r:id="rId3" imgW="3060700" imgH="1143000" progId="Equation.3">
                  <p:embed/>
                  <p:pic>
                    <p:nvPicPr>
                      <p:cNvPr id="82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779714"/>
                        <a:ext cx="8121650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0" name="Text Box 11"/>
          <p:cNvSpPr txBox="1">
            <a:spLocks noChangeArrowheads="1"/>
          </p:cNvSpPr>
          <p:nvPr/>
        </p:nvSpPr>
        <p:spPr bwMode="auto">
          <a:xfrm>
            <a:off x="2205039" y="862013"/>
            <a:ext cx="3836271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）二项分布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4981" name="Object 12"/>
          <p:cNvGraphicFramePr>
            <a:graphicFrameLocks noChangeAspect="1"/>
          </p:cNvGraphicFramePr>
          <p:nvPr/>
        </p:nvGraphicFramePr>
        <p:xfrm>
          <a:off x="2644776" y="1758951"/>
          <a:ext cx="67405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2540000" imgH="241300" progId="Equation.3">
                  <p:embed/>
                </p:oleObj>
              </mc:Choice>
              <mc:Fallback>
                <p:oleObj name="公式" r:id="rId5" imgW="2540000" imgH="241300" progId="Equation.3">
                  <p:embed/>
                  <p:pic>
                    <p:nvPicPr>
                      <p:cNvPr id="2549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6" y="1758951"/>
                        <a:ext cx="67405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7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8616612-8342-46B2-841E-E176F0E85F8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6003" name="Text Box 4"/>
          <p:cNvSpPr txBox="1">
            <a:spLocks noChangeArrowheads="1"/>
          </p:cNvSpPr>
          <p:nvPr/>
        </p:nvSpPr>
        <p:spPr bwMode="auto">
          <a:xfrm>
            <a:off x="2241551" y="814388"/>
            <a:ext cx="37785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）泊松分布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    )</a:t>
            </a:r>
          </a:p>
        </p:txBody>
      </p:sp>
      <p:graphicFrame>
        <p:nvGraphicFramePr>
          <p:cNvPr id="256004" name="Object 5"/>
          <p:cNvGraphicFramePr>
            <a:graphicFrameLocks noChangeAspect="1"/>
          </p:cNvGraphicFramePr>
          <p:nvPr/>
        </p:nvGraphicFramePr>
        <p:xfrm>
          <a:off x="2743200" y="1463676"/>
          <a:ext cx="62309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3" imgW="2006600" imgH="419100" progId="Equation.3">
                  <p:embed/>
                </p:oleObj>
              </mc:Choice>
              <mc:Fallback>
                <p:oleObj name="公式" r:id="rId3" imgW="2006600" imgH="419100" progId="Equation.3">
                  <p:embed/>
                  <p:pic>
                    <p:nvPicPr>
                      <p:cNvPr id="2560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63676"/>
                        <a:ext cx="62309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57488" y="2703514"/>
          <a:ext cx="60960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5" imgW="2108200" imgH="1130300" progId="Equation.3">
                  <p:embed/>
                </p:oleObj>
              </mc:Choice>
              <mc:Fallback>
                <p:oleObj name="公式" r:id="rId5" imgW="2108200" imgH="1130300" progId="Equation.3">
                  <p:embed/>
                  <p:pic>
                    <p:nvPicPr>
                      <p:cNvPr id="830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703514"/>
                        <a:ext cx="60960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346701" y="904875"/>
          <a:ext cx="4048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7" imgW="139579" imgH="177646" progId="Equation.DSMT4">
                  <p:embed/>
                </p:oleObj>
              </mc:Choice>
              <mc:Fallback>
                <p:oleObj name="Equation" r:id="rId7" imgW="139579" imgH="177646" progId="Equation.DSMT4">
                  <p:embed/>
                  <p:pic>
                    <p:nvPicPr>
                      <p:cNvPr id="2560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1" y="904875"/>
                        <a:ext cx="4048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2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786</Words>
  <Application>Microsoft Office PowerPoint</Application>
  <PresentationFormat>宽屏</PresentationFormat>
  <Paragraphs>123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Dotum</vt:lpstr>
      <vt:lpstr>等线</vt:lpstr>
      <vt:lpstr>等线 Light</vt:lpstr>
      <vt:lpstr>黑体</vt:lpstr>
      <vt:lpstr>楷体_GB2312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Equation</vt:lpstr>
      <vt:lpstr>公式</vt:lpstr>
      <vt:lpstr>PowerPoint 演示文稿</vt:lpstr>
      <vt:lpstr>第四章  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8</cp:revision>
  <dcterms:created xsi:type="dcterms:W3CDTF">2020-04-20T12:17:51Z</dcterms:created>
  <dcterms:modified xsi:type="dcterms:W3CDTF">2020-04-24T06:53:25Z</dcterms:modified>
</cp:coreProperties>
</file>