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69" r:id="rId13"/>
    <p:sldId id="270" r:id="rId14"/>
    <p:sldId id="271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7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F28-3E7F-4212-99CE-F52CC3FE9A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E63A-9F01-411C-AD07-5E2344E9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7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F28-3E7F-4212-99CE-F52CC3FE9A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E63A-9F01-411C-AD07-5E2344E9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6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F28-3E7F-4212-99CE-F52CC3FE9A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E63A-9F01-411C-AD07-5E2344E9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0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8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77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01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2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687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52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24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F28-3E7F-4212-99CE-F52CC3FE9A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E63A-9F01-411C-AD07-5E2344E9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55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83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17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42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63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88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86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79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F28-3E7F-4212-99CE-F52CC3FE9A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E63A-9F01-411C-AD07-5E2344E9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6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F28-3E7F-4212-99CE-F52CC3FE9A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E63A-9F01-411C-AD07-5E2344E9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7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F28-3E7F-4212-99CE-F52CC3FE9A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E63A-9F01-411C-AD07-5E2344E9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1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F28-3E7F-4212-99CE-F52CC3FE9A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E63A-9F01-411C-AD07-5E2344E9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66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F28-3E7F-4212-99CE-F52CC3FE9A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E63A-9F01-411C-AD07-5E2344E9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F28-3E7F-4212-99CE-F52CC3FE9A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E63A-9F01-411C-AD07-5E2344E9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7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5F28-3E7F-4212-99CE-F52CC3FE9A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E63A-9F01-411C-AD07-5E2344E9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5F28-3E7F-4212-99CE-F52CC3FE9A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E63A-9F01-411C-AD07-5E2344E9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4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4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19.wmf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2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FF2A769-9948-4B4B-BEE2-B4F86C8A2DA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119314" y="930275"/>
            <a:ext cx="7807325" cy="215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、已知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(1,2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(2,2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，且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相互独立，求：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-2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+3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的数学期望和方差 。</a:t>
            </a:r>
            <a:r>
              <a:rPr kumimoji="1"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1064" y="3122613"/>
            <a:ext cx="6256337" cy="1555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解：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E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-2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Y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+3)=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EX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-2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EY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+3=0;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      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D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-2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Y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+3)=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DX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+4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DY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=20</a:t>
            </a:r>
            <a:endParaRPr lang="zh-CN" altLang="en-US" sz="3200" dirty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22" name="Group 11"/>
          <p:cNvGrpSpPr>
            <a:grpSpLocks/>
          </p:cNvGrpSpPr>
          <p:nvPr/>
        </p:nvGrpSpPr>
        <p:grpSpPr bwMode="auto">
          <a:xfrm>
            <a:off x="2017713" y="776289"/>
            <a:ext cx="7859712" cy="4418013"/>
            <a:chOff x="311" y="489"/>
            <a:chExt cx="4951" cy="2783"/>
          </a:xfrm>
        </p:grpSpPr>
        <p:sp>
          <p:nvSpPr>
            <p:cNvPr id="286723" name="Text Box 4"/>
            <p:cNvSpPr txBox="1">
              <a:spLocks noChangeArrowheads="1"/>
            </p:cNvSpPr>
            <p:nvPr/>
          </p:nvSpPr>
          <p:spPr bwMode="auto">
            <a:xfrm>
              <a:off x="311" y="489"/>
              <a:ext cx="4951" cy="2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、设在同一组条件下，独立地对某物体的长度  进行了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次测量，第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次测量的结果为   ，它是随机变量，又设所有的    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=1,2,</a:t>
              </a:r>
              <a:r>
                <a:rPr lang="en-US" altLang="zh-CN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都服从正态分布         ，记</a:t>
              </a:r>
            </a:p>
            <a:p>
              <a:pPr fontAlgn="base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   </a:t>
              </a:r>
              <a:r>
                <a:rPr lang="zh-CN" altLang="en-US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是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次测量结果的平均值，试计算</a:t>
              </a:r>
              <a:r>
                <a:rPr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:</a:t>
              </a:r>
            </a:p>
          </p:txBody>
        </p:sp>
        <p:graphicFrame>
          <p:nvGraphicFramePr>
            <p:cNvPr id="286724" name="Object 5"/>
            <p:cNvGraphicFramePr>
              <a:graphicFrameLocks noChangeAspect="1"/>
            </p:cNvGraphicFramePr>
            <p:nvPr/>
          </p:nvGraphicFramePr>
          <p:xfrm>
            <a:off x="1116" y="1043"/>
            <a:ext cx="26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" name="Equation" r:id="rId3" imgW="152268" imgH="164957" progId="Equation.DSMT4">
                    <p:embed/>
                  </p:oleObj>
                </mc:Choice>
                <mc:Fallback>
                  <p:oleObj name="Equation" r:id="rId3" imgW="152268" imgH="164957" progId="Equation.DSMT4">
                    <p:embed/>
                    <p:pic>
                      <p:nvPicPr>
                        <p:cNvPr id="28672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1043"/>
                          <a:ext cx="26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25" name="Object 6"/>
            <p:cNvGraphicFramePr>
              <a:graphicFrameLocks noChangeAspect="1"/>
            </p:cNvGraphicFramePr>
            <p:nvPr/>
          </p:nvGraphicFramePr>
          <p:xfrm>
            <a:off x="4639" y="1398"/>
            <a:ext cx="374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1" name="Equation" r:id="rId5" imgW="215806" imgH="228501" progId="Equation.DSMT4">
                    <p:embed/>
                  </p:oleObj>
                </mc:Choice>
                <mc:Fallback>
                  <p:oleObj name="Equation" r:id="rId5" imgW="215806" imgH="228501" progId="Equation.DSMT4">
                    <p:embed/>
                    <p:pic>
                      <p:nvPicPr>
                        <p:cNvPr id="28672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" y="1398"/>
                          <a:ext cx="374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26" name="Object 7"/>
            <p:cNvGraphicFramePr>
              <a:graphicFrameLocks noChangeAspect="1"/>
            </p:cNvGraphicFramePr>
            <p:nvPr/>
          </p:nvGraphicFramePr>
          <p:xfrm>
            <a:off x="899" y="1395"/>
            <a:ext cx="35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2" name="Equation" r:id="rId7" imgW="215806" imgH="228501" progId="Equation.DSMT4">
                    <p:embed/>
                  </p:oleObj>
                </mc:Choice>
                <mc:Fallback>
                  <p:oleObj name="Equation" r:id="rId7" imgW="215806" imgH="228501" progId="Equation.DSMT4">
                    <p:embed/>
                    <p:pic>
                      <p:nvPicPr>
                        <p:cNvPr id="28672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1395"/>
                          <a:ext cx="357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27" name="Object 8"/>
            <p:cNvGraphicFramePr>
              <a:graphicFrameLocks noChangeAspect="1"/>
            </p:cNvGraphicFramePr>
            <p:nvPr/>
          </p:nvGraphicFramePr>
          <p:xfrm>
            <a:off x="3390" y="1761"/>
            <a:ext cx="103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name="Equation" r:id="rId8" imgW="609600" imgH="228600" progId="Equation.DSMT4">
                    <p:embed/>
                  </p:oleObj>
                </mc:Choice>
                <mc:Fallback>
                  <p:oleObj name="Equation" r:id="rId8" imgW="609600" imgH="228600" progId="Equation.DSMT4">
                    <p:embed/>
                    <p:pic>
                      <p:nvPicPr>
                        <p:cNvPr id="28672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" y="1761"/>
                          <a:ext cx="1038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28" name="Object 9"/>
            <p:cNvGraphicFramePr>
              <a:graphicFrameLocks noChangeAspect="1"/>
            </p:cNvGraphicFramePr>
            <p:nvPr/>
          </p:nvGraphicFramePr>
          <p:xfrm>
            <a:off x="496" y="2158"/>
            <a:ext cx="1250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Equation" r:id="rId10" imgW="799753" imgH="431613" progId="Equation.DSMT4">
                    <p:embed/>
                  </p:oleObj>
                </mc:Choice>
                <mc:Fallback>
                  <p:oleObj name="Equation" r:id="rId10" imgW="799753" imgH="431613" progId="Equation.DSMT4">
                    <p:embed/>
                    <p:pic>
                      <p:nvPicPr>
                        <p:cNvPr id="28672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2158"/>
                          <a:ext cx="1250" cy="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29" name="Object 10"/>
            <p:cNvGraphicFramePr>
              <a:graphicFrameLocks noChangeAspect="1"/>
            </p:cNvGraphicFramePr>
            <p:nvPr/>
          </p:nvGraphicFramePr>
          <p:xfrm>
            <a:off x="1188" y="2863"/>
            <a:ext cx="2817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5" name="Equation" r:id="rId12" imgW="1879600" imgH="241300" progId="Equation.DSMT4">
                    <p:embed/>
                  </p:oleObj>
                </mc:Choice>
                <mc:Fallback>
                  <p:oleObj name="Equation" r:id="rId12" imgW="1879600" imgH="241300" progId="Equation.DSMT4">
                    <p:embed/>
                    <p:pic>
                      <p:nvPicPr>
                        <p:cNvPr id="28672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2863"/>
                          <a:ext cx="2817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805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4"/>
          <p:cNvSpPr txBox="1">
            <a:spLocks noChangeArrowheads="1"/>
          </p:cNvSpPr>
          <p:nvPr/>
        </p:nvSpPr>
        <p:spPr bwMode="auto">
          <a:xfrm>
            <a:off x="2185988" y="569913"/>
            <a:ext cx="992544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</a:rPr>
              <a:t>解：</a:t>
            </a:r>
          </a:p>
        </p:txBody>
      </p:sp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3303588" y="795338"/>
          <a:ext cx="48069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2057400" imgH="431800" progId="Equation.DSMT4">
                  <p:embed/>
                </p:oleObj>
              </mc:Choice>
              <mc:Fallback>
                <p:oleObj name="Equation" r:id="rId3" imgW="2057400" imgH="431800" progId="Equation.DSMT4">
                  <p:embed/>
                  <p:pic>
                    <p:nvPicPr>
                      <p:cNvPr id="375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795338"/>
                        <a:ext cx="48069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4" name="Object 6"/>
          <p:cNvGraphicFramePr>
            <a:graphicFrameLocks noChangeAspect="1"/>
          </p:cNvGraphicFramePr>
          <p:nvPr/>
        </p:nvGraphicFramePr>
        <p:xfrm>
          <a:off x="3314701" y="2092325"/>
          <a:ext cx="49815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5" imgW="2260600" imgH="444500" progId="Equation.DSMT4">
                  <p:embed/>
                </p:oleObj>
              </mc:Choice>
              <mc:Fallback>
                <p:oleObj name="Equation" r:id="rId5" imgW="2260600" imgH="444500" progId="Equation.DSMT4">
                  <p:embed/>
                  <p:pic>
                    <p:nvPicPr>
                      <p:cNvPr id="3758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1" y="2092325"/>
                        <a:ext cx="498157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5" name="Object 7"/>
          <p:cNvGraphicFramePr>
            <a:graphicFrameLocks noChangeAspect="1"/>
          </p:cNvGraphicFramePr>
          <p:nvPr/>
        </p:nvGraphicFramePr>
        <p:xfrm>
          <a:off x="2166939" y="3294063"/>
          <a:ext cx="824388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7" imgW="3556000" imgH="393700" progId="Equation.DSMT4">
                  <p:embed/>
                </p:oleObj>
              </mc:Choice>
              <mc:Fallback>
                <p:oleObj name="Equation" r:id="rId7" imgW="3556000" imgH="393700" progId="Equation.DSMT4">
                  <p:embed/>
                  <p:pic>
                    <p:nvPicPr>
                      <p:cNvPr id="3758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3294063"/>
                        <a:ext cx="8243887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6" name="Object 8"/>
          <p:cNvGraphicFramePr>
            <a:graphicFrameLocks noChangeAspect="1"/>
          </p:cNvGraphicFramePr>
          <p:nvPr/>
        </p:nvGraphicFramePr>
        <p:xfrm>
          <a:off x="3756026" y="4589463"/>
          <a:ext cx="58007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9" imgW="2514600" imgH="393700" progId="Equation.DSMT4">
                  <p:embed/>
                </p:oleObj>
              </mc:Choice>
              <mc:Fallback>
                <p:oleObj name="Equation" r:id="rId9" imgW="2514600" imgH="393700" progId="Equation.DSMT4">
                  <p:embed/>
                  <p:pic>
                    <p:nvPicPr>
                      <p:cNvPr id="3758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6" y="4589463"/>
                        <a:ext cx="58007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29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 Box 4"/>
          <p:cNvSpPr txBox="1">
            <a:spLocks noChangeArrowheads="1"/>
          </p:cNvSpPr>
          <p:nvPr/>
        </p:nvSpPr>
        <p:spPr bwMode="auto">
          <a:xfrm>
            <a:off x="2105025" y="939800"/>
            <a:ext cx="4288318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CC0066"/>
                </a:solidFill>
                <a:latin typeface="Times New Roman" panose="02020603050405020304" pitchFamily="18" charset="0"/>
              </a:rPr>
              <a:t>定理：切比雪夫不等式</a:t>
            </a:r>
          </a:p>
        </p:txBody>
      </p:sp>
      <p:graphicFrame>
        <p:nvGraphicFramePr>
          <p:cNvPr id="897030" name="Object 6"/>
          <p:cNvGraphicFramePr>
            <a:graphicFrameLocks noChangeAspect="1"/>
          </p:cNvGraphicFramePr>
          <p:nvPr/>
        </p:nvGraphicFramePr>
        <p:xfrm>
          <a:off x="3071814" y="1666876"/>
          <a:ext cx="5526087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2298700" imgH="812800" progId="Equation.DSMT4">
                  <p:embed/>
                </p:oleObj>
              </mc:Choice>
              <mc:Fallback>
                <p:oleObj name="Equation" r:id="rId3" imgW="2298700" imgH="812800" progId="Equation.DSMT4">
                  <p:embed/>
                  <p:pic>
                    <p:nvPicPr>
                      <p:cNvPr id="897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666876"/>
                        <a:ext cx="5526087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0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A976BCBF-5668-48BF-A772-0B10849E80F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9795" name="Group 15"/>
          <p:cNvGrpSpPr>
            <a:grpSpLocks/>
          </p:cNvGrpSpPr>
          <p:nvPr/>
        </p:nvGrpSpPr>
        <p:grpSpPr bwMode="auto">
          <a:xfrm>
            <a:off x="3151188" y="569913"/>
            <a:ext cx="6189662" cy="754062"/>
            <a:chOff x="1025" y="359"/>
            <a:chExt cx="3899" cy="475"/>
          </a:xfrm>
        </p:grpSpPr>
        <p:sp>
          <p:nvSpPr>
            <p:cNvPr id="289801" name="AutoShape 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025" y="359"/>
              <a:ext cx="3899" cy="475"/>
            </a:xfrm>
            <a:prstGeom prst="actionButtonBlank">
              <a:avLst/>
            </a:prstGeom>
            <a:solidFill>
              <a:srgbClr val="99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9802" name="Text Box 3"/>
            <p:cNvSpPr txBox="1">
              <a:spLocks noChangeArrowheads="1"/>
            </p:cNvSpPr>
            <p:nvPr/>
          </p:nvSpPr>
          <p:spPr bwMode="auto">
            <a:xfrm>
              <a:off x="1384" y="404"/>
              <a:ext cx="3380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§4.3  </a:t>
              </a:r>
              <a:r>
                <a:rPr kumimoji="1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协方差与相关系数</a:t>
              </a:r>
            </a:p>
          </p:txBody>
        </p:sp>
      </p:grp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2163763" y="1576388"/>
            <a:ext cx="598011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一、协方差与相关系数的概念</a:t>
            </a:r>
          </a:p>
        </p:txBody>
      </p:sp>
      <p:grpSp>
        <p:nvGrpSpPr>
          <p:cNvPr id="642064" name="Group 16"/>
          <p:cNvGrpSpPr>
            <a:grpSpLocks/>
          </p:cNvGrpSpPr>
          <p:nvPr/>
        </p:nvGrpSpPr>
        <p:grpSpPr bwMode="auto">
          <a:xfrm>
            <a:off x="2168526" y="2095500"/>
            <a:ext cx="7948613" cy="2159000"/>
            <a:chOff x="406" y="1320"/>
            <a:chExt cx="5007" cy="1360"/>
          </a:xfrm>
        </p:grpSpPr>
        <p:sp>
          <p:nvSpPr>
            <p:cNvPr id="289799" name="Text Box 6"/>
            <p:cNvSpPr txBox="1">
              <a:spLocks noChangeArrowheads="1"/>
            </p:cNvSpPr>
            <p:nvPr/>
          </p:nvSpPr>
          <p:spPr bwMode="auto">
            <a:xfrm>
              <a:off x="406" y="1320"/>
              <a:ext cx="5007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4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我们在证明方差的性质时看到，当两个随机变量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和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相互独立时，有</a:t>
              </a:r>
            </a:p>
          </p:txBody>
        </p:sp>
        <p:graphicFrame>
          <p:nvGraphicFramePr>
            <p:cNvPr id="289800" name="Object 7"/>
            <p:cNvGraphicFramePr>
              <a:graphicFrameLocks noChangeAspect="1"/>
            </p:cNvGraphicFramePr>
            <p:nvPr/>
          </p:nvGraphicFramePr>
          <p:xfrm>
            <a:off x="1672" y="2351"/>
            <a:ext cx="2337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Equation" r:id="rId3" imgW="1497950" imgH="203112" progId="Equation.3">
                    <p:embed/>
                  </p:oleObj>
                </mc:Choice>
                <mc:Fallback>
                  <p:oleObj name="Equation" r:id="rId3" imgW="1497950" imgH="203112" progId="Equation.3">
                    <p:embed/>
                    <p:pic>
                      <p:nvPicPr>
                        <p:cNvPr id="28980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351"/>
                          <a:ext cx="2337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2056" name="Text Box 8"/>
          <p:cNvSpPr txBox="1">
            <a:spLocks noChangeArrowheads="1"/>
          </p:cNvSpPr>
          <p:nvPr/>
        </p:nvSpPr>
        <p:spPr bwMode="auto">
          <a:xfrm>
            <a:off x="2130426" y="4389439"/>
            <a:ext cx="8048625" cy="126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但当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不相互独立时，它们之间的关系呢？</a:t>
            </a:r>
          </a:p>
        </p:txBody>
      </p:sp>
    </p:spTree>
    <p:extLst>
      <p:ext uri="{BB962C8B-B14F-4D97-AF65-F5344CB8AC3E}">
        <p14:creationId xmlns:p14="http://schemas.microsoft.com/office/powerpoint/2010/main" val="2838448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0" autoUpdateAnimBg="0"/>
      <p:bldP spid="64205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233429B4-7B4B-4200-BF34-3F1A46815DD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46861" name="Group 13"/>
          <p:cNvGrpSpPr>
            <a:grpSpLocks/>
          </p:cNvGrpSpPr>
          <p:nvPr/>
        </p:nvGrpSpPr>
        <p:grpSpPr bwMode="auto">
          <a:xfrm>
            <a:off x="2189164" y="3962400"/>
            <a:ext cx="8118475" cy="1030288"/>
            <a:chOff x="419" y="2525"/>
            <a:chExt cx="5037" cy="649"/>
          </a:xfrm>
        </p:grpSpPr>
        <p:sp>
          <p:nvSpPr>
            <p:cNvPr id="290825" name="Text Box 10"/>
            <p:cNvSpPr txBox="1">
              <a:spLocks noChangeArrowheads="1"/>
            </p:cNvSpPr>
            <p:nvPr/>
          </p:nvSpPr>
          <p:spPr bwMode="auto">
            <a:xfrm>
              <a:off x="419" y="2665"/>
              <a:ext cx="503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称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</a:t>
              </a:r>
              <a:r>
                <a:rPr kumimoji="1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  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为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的相关系数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。</a:t>
              </a:r>
            </a:p>
          </p:txBody>
        </p:sp>
        <p:graphicFrame>
          <p:nvGraphicFramePr>
            <p:cNvPr id="290826" name="Object 11"/>
            <p:cNvGraphicFramePr>
              <a:graphicFrameLocks noChangeAspect="1"/>
            </p:cNvGraphicFramePr>
            <p:nvPr/>
          </p:nvGraphicFramePr>
          <p:xfrm>
            <a:off x="845" y="2525"/>
            <a:ext cx="1737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name="Equation" r:id="rId3" imgW="1104900" imgH="419100" progId="Equation.3">
                    <p:embed/>
                  </p:oleObj>
                </mc:Choice>
                <mc:Fallback>
                  <p:oleObj name="Equation" r:id="rId3" imgW="1104900" imgH="419100" progId="Equation.3">
                    <p:embed/>
                    <p:pic>
                      <p:nvPicPr>
                        <p:cNvPr id="29082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" y="2525"/>
                          <a:ext cx="1737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820" name="Group 16"/>
          <p:cNvGrpSpPr>
            <a:grpSpLocks/>
          </p:cNvGrpSpPr>
          <p:nvPr/>
        </p:nvGrpSpPr>
        <p:grpSpPr bwMode="auto">
          <a:xfrm>
            <a:off x="2114551" y="1057275"/>
            <a:ext cx="8240713" cy="2533650"/>
            <a:chOff x="372" y="666"/>
            <a:chExt cx="5191" cy="1596"/>
          </a:xfrm>
        </p:grpSpPr>
        <p:sp>
          <p:nvSpPr>
            <p:cNvPr id="290821" name="Text Box 5"/>
            <p:cNvSpPr txBox="1">
              <a:spLocks noChangeArrowheads="1"/>
            </p:cNvSpPr>
            <p:nvPr/>
          </p:nvSpPr>
          <p:spPr bwMode="auto">
            <a:xfrm>
              <a:off x="372" y="666"/>
              <a:ext cx="5140" cy="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定义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4.4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：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设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是两个随机变量，称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835025" rtl="0" eaLnBrk="1" fontAlgn="base" latinLnBrk="0" hangingPunct="1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为随机变量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的协方差，记为                       </a:t>
              </a:r>
            </a:p>
            <a:p>
              <a:pPr marL="0" marR="0" lvl="0" indent="0" algn="l" defTabSz="835025" rtl="0" eaLnBrk="1" fontAlgn="base" latinLnBrk="0" hangingPunct="1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835025" rtl="0" eaLnBrk="1" fontAlgn="base" latinLnBrk="0" hangingPunct="1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即：</a:t>
              </a:r>
            </a:p>
          </p:txBody>
        </p:sp>
        <p:graphicFrame>
          <p:nvGraphicFramePr>
            <p:cNvPr id="290822" name="Object 7"/>
            <p:cNvGraphicFramePr>
              <a:graphicFrameLocks noChangeAspect="1"/>
            </p:cNvGraphicFramePr>
            <p:nvPr/>
          </p:nvGraphicFramePr>
          <p:xfrm>
            <a:off x="4379" y="1438"/>
            <a:ext cx="118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" name="公式" r:id="rId5" imgW="647419" imgH="203112" progId="Equation.3">
                    <p:embed/>
                  </p:oleObj>
                </mc:Choice>
                <mc:Fallback>
                  <p:oleObj name="公式" r:id="rId5" imgW="647419" imgH="203112" progId="Equation.3">
                    <p:embed/>
                    <p:pic>
                      <p:nvPicPr>
                        <p:cNvPr id="29082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" y="1438"/>
                          <a:ext cx="118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23" name="Object 6"/>
            <p:cNvGraphicFramePr>
              <a:graphicFrameLocks noChangeAspect="1"/>
            </p:cNvGraphicFramePr>
            <p:nvPr/>
          </p:nvGraphicFramePr>
          <p:xfrm>
            <a:off x="1800" y="1082"/>
            <a:ext cx="206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Equation" r:id="rId7" imgW="1282700" imgH="203200" progId="Equation.3">
                    <p:embed/>
                  </p:oleObj>
                </mc:Choice>
                <mc:Fallback>
                  <p:oleObj name="Equation" r:id="rId7" imgW="1282700" imgH="203200" progId="Equation.3">
                    <p:embed/>
                    <p:pic>
                      <p:nvPicPr>
                        <p:cNvPr id="29082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1082"/>
                          <a:ext cx="206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24" name="Object 8"/>
            <p:cNvGraphicFramePr>
              <a:graphicFrameLocks noChangeAspect="1"/>
            </p:cNvGraphicFramePr>
            <p:nvPr/>
          </p:nvGraphicFramePr>
          <p:xfrm>
            <a:off x="937" y="1927"/>
            <a:ext cx="343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" name="Equation" r:id="rId9" imgW="2032000" imgH="203200" progId="Equation.3">
                    <p:embed/>
                  </p:oleObj>
                </mc:Choice>
                <mc:Fallback>
                  <p:oleObj name="Equation" r:id="rId9" imgW="2032000" imgH="203200" progId="Equation.3">
                    <p:embed/>
                    <p:pic>
                      <p:nvPicPr>
                        <p:cNvPr id="29082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1927"/>
                          <a:ext cx="343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877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A696B77E-67F1-435D-95D3-BB4102F36A9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1843" name="Text Box 2"/>
          <p:cNvSpPr txBox="1">
            <a:spLocks noChangeArrowheads="1"/>
          </p:cNvSpPr>
          <p:nvPr/>
        </p:nvSpPr>
        <p:spPr bwMode="auto">
          <a:xfrm>
            <a:off x="2157413" y="549275"/>
            <a:ext cx="64452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二、协方差与相关系数的性质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2203450" y="1404938"/>
            <a:ext cx="63055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、协方差的性质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291845" name="Object 6"/>
          <p:cNvGraphicFramePr>
            <a:graphicFrameLocks noChangeAspect="1"/>
          </p:cNvGraphicFramePr>
          <p:nvPr/>
        </p:nvGraphicFramePr>
        <p:xfrm>
          <a:off x="2900364" y="2114550"/>
          <a:ext cx="4257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公式" r:id="rId3" imgW="1637589" imgH="203112" progId="Equation.3">
                  <p:embed/>
                </p:oleObj>
              </mc:Choice>
              <mc:Fallback>
                <p:oleObj name="公式" r:id="rId3" imgW="1637589" imgH="203112" progId="Equation.3">
                  <p:embed/>
                  <p:pic>
                    <p:nvPicPr>
                      <p:cNvPr id="29184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4" y="2114550"/>
                        <a:ext cx="4257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6" name="Object 7"/>
          <p:cNvGraphicFramePr>
            <a:graphicFrameLocks noChangeAspect="1"/>
          </p:cNvGraphicFramePr>
          <p:nvPr/>
        </p:nvGraphicFramePr>
        <p:xfrm>
          <a:off x="2913063" y="3379789"/>
          <a:ext cx="49085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公式" r:id="rId5" imgW="1968500" imgH="203200" progId="Equation.3">
                  <p:embed/>
                </p:oleObj>
              </mc:Choice>
              <mc:Fallback>
                <p:oleObj name="公式" r:id="rId5" imgW="1968500" imgH="203200" progId="Equation.3">
                  <p:embed/>
                  <p:pic>
                    <p:nvPicPr>
                      <p:cNvPr id="2918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3379789"/>
                        <a:ext cx="49085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7" name="Object 8"/>
          <p:cNvGraphicFramePr>
            <a:graphicFrameLocks noChangeAspect="1"/>
          </p:cNvGraphicFramePr>
          <p:nvPr/>
        </p:nvGraphicFramePr>
        <p:xfrm>
          <a:off x="2919413" y="4000500"/>
          <a:ext cx="69199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公式" r:id="rId7" imgW="2844800" imgH="215900" progId="Equation.3">
                  <p:embed/>
                </p:oleObj>
              </mc:Choice>
              <mc:Fallback>
                <p:oleObj name="公式" r:id="rId7" imgW="2844800" imgH="215900" progId="Equation.3">
                  <p:embed/>
                  <p:pic>
                    <p:nvPicPr>
                      <p:cNvPr id="2918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000500"/>
                        <a:ext cx="69199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8" name="Object 17"/>
          <p:cNvGraphicFramePr>
            <a:graphicFrameLocks noChangeAspect="1"/>
          </p:cNvGraphicFramePr>
          <p:nvPr/>
        </p:nvGraphicFramePr>
        <p:xfrm>
          <a:off x="2892426" y="2782888"/>
          <a:ext cx="35544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公式" r:id="rId9" imgW="1333500" imgH="203200" progId="Equation.3">
                  <p:embed/>
                </p:oleObj>
              </mc:Choice>
              <mc:Fallback>
                <p:oleObj name="公式" r:id="rId9" imgW="1333500" imgH="203200" progId="Equation.3">
                  <p:embed/>
                  <p:pic>
                    <p:nvPicPr>
                      <p:cNvPr id="29184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6" y="2782888"/>
                        <a:ext cx="35544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9" name="Object 18"/>
          <p:cNvGraphicFramePr>
            <a:graphicFrameLocks noChangeAspect="1"/>
          </p:cNvGraphicFramePr>
          <p:nvPr/>
        </p:nvGraphicFramePr>
        <p:xfrm>
          <a:off x="2903538" y="4673601"/>
          <a:ext cx="5511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1" imgW="2260600" imgH="431800" progId="Equation.DSMT4">
                  <p:embed/>
                </p:oleObj>
              </mc:Choice>
              <mc:Fallback>
                <p:oleObj name="Equation" r:id="rId11" imgW="2260600" imgH="431800" progId="Equation.DSMT4">
                  <p:embed/>
                  <p:pic>
                    <p:nvPicPr>
                      <p:cNvPr id="29184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4673601"/>
                        <a:ext cx="55118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17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47F60011-854E-4932-92BB-879819A6833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867" name="Text Box 5"/>
          <p:cNvSpPr txBox="1">
            <a:spLocks noChangeArrowheads="1"/>
          </p:cNvSpPr>
          <p:nvPr/>
        </p:nvSpPr>
        <p:spPr bwMode="auto">
          <a:xfrm>
            <a:off x="2184400" y="690563"/>
            <a:ext cx="53467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、相关系数的性质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pSp>
        <p:nvGrpSpPr>
          <p:cNvPr id="847883" name="Group 11"/>
          <p:cNvGrpSpPr>
            <a:grpSpLocks/>
          </p:cNvGrpSpPr>
          <p:nvPr/>
        </p:nvGrpSpPr>
        <p:grpSpPr bwMode="auto">
          <a:xfrm>
            <a:off x="2174875" y="1517650"/>
            <a:ext cx="8274050" cy="3487738"/>
            <a:chOff x="410" y="993"/>
            <a:chExt cx="5212" cy="2197"/>
          </a:xfrm>
        </p:grpSpPr>
        <p:sp>
          <p:nvSpPr>
            <p:cNvPr id="292869" name="Text Box 6"/>
            <p:cNvSpPr txBox="1">
              <a:spLocks noChangeArrowheads="1"/>
            </p:cNvSpPr>
            <p:nvPr/>
          </p:nvSpPr>
          <p:spPr bwMode="auto">
            <a:xfrm>
              <a:off x="410" y="1035"/>
              <a:ext cx="5212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          | ≤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;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          | =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的充要条件为 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 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以概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率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线性相关。即存在常数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≠0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使</a:t>
              </a:r>
            </a:p>
          </p:txBody>
        </p:sp>
        <p:graphicFrame>
          <p:nvGraphicFramePr>
            <p:cNvPr id="292870" name="Object 7"/>
            <p:cNvGraphicFramePr>
              <a:graphicFrameLocks noChangeAspect="1"/>
            </p:cNvGraphicFramePr>
            <p:nvPr/>
          </p:nvGraphicFramePr>
          <p:xfrm>
            <a:off x="1202" y="993"/>
            <a:ext cx="54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Equation" r:id="rId3" imgW="266353" imgH="215619" progId="Equation.3">
                    <p:embed/>
                  </p:oleObj>
                </mc:Choice>
                <mc:Fallback>
                  <p:oleObj name="Equation" r:id="rId3" imgW="266353" imgH="215619" progId="Equation.3">
                    <p:embed/>
                    <p:pic>
                      <p:nvPicPr>
                        <p:cNvPr id="29287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993"/>
                          <a:ext cx="540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2871" name="Object 8"/>
            <p:cNvGraphicFramePr>
              <a:graphicFrameLocks noChangeAspect="1"/>
            </p:cNvGraphicFramePr>
            <p:nvPr/>
          </p:nvGraphicFramePr>
          <p:xfrm>
            <a:off x="774" y="2810"/>
            <a:ext cx="214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7" name="Equation" r:id="rId5" imgW="1117115" imgH="203112" progId="Equation.3">
                    <p:embed/>
                  </p:oleObj>
                </mc:Choice>
                <mc:Fallback>
                  <p:oleObj name="Equation" r:id="rId5" imgW="1117115" imgH="203112" progId="Equation.3">
                    <p:embed/>
                    <p:pic>
                      <p:nvPicPr>
                        <p:cNvPr id="29287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" y="2810"/>
                          <a:ext cx="214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2872" name="Object 9"/>
            <p:cNvGraphicFramePr>
              <a:graphicFrameLocks noChangeAspect="1"/>
            </p:cNvGraphicFramePr>
            <p:nvPr/>
          </p:nvGraphicFramePr>
          <p:xfrm>
            <a:off x="1208" y="1822"/>
            <a:ext cx="548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name="Equation" r:id="rId7" imgW="266353" imgH="215619" progId="Equation.3">
                    <p:embed/>
                  </p:oleObj>
                </mc:Choice>
                <mc:Fallback>
                  <p:oleObj name="Equation" r:id="rId7" imgW="266353" imgH="215619" progId="Equation.3">
                    <p:embed/>
                    <p:pic>
                      <p:nvPicPr>
                        <p:cNvPr id="29287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1822"/>
                          <a:ext cx="548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8259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F8375458-09A1-448A-9164-20D1F21DED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3891" name="Group 17"/>
          <p:cNvGrpSpPr>
            <a:grpSpLocks/>
          </p:cNvGrpSpPr>
          <p:nvPr/>
        </p:nvGrpSpPr>
        <p:grpSpPr bwMode="auto">
          <a:xfrm>
            <a:off x="2205038" y="1177927"/>
            <a:ext cx="7878762" cy="1470027"/>
            <a:chOff x="429" y="696"/>
            <a:chExt cx="4963" cy="926"/>
          </a:xfrm>
        </p:grpSpPr>
        <p:sp>
          <p:nvSpPr>
            <p:cNvPr id="293898" name="Text Box 9"/>
            <p:cNvSpPr txBox="1">
              <a:spLocks noChangeArrowheads="1"/>
            </p:cNvSpPr>
            <p:nvPr/>
          </p:nvSpPr>
          <p:spPr bwMode="auto">
            <a:xfrm>
              <a:off x="429" y="697"/>
              <a:ext cx="4963" cy="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相关系数的特征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    </a:t>
              </a:r>
              <a:r>
                <a:rPr kumimoji="1" lang="zh-CN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一个无量纲</a:t>
              </a:r>
              <a:r>
                <a:rPr kumimoji="1" lang="zh-CN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的量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。它描述的是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之间的线性相关</a:t>
              </a:r>
              <a:r>
                <a:rPr kumimoji="1" lang="zh-CN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程度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。</a:t>
              </a:r>
            </a:p>
          </p:txBody>
        </p:sp>
        <p:graphicFrame>
          <p:nvGraphicFramePr>
            <p:cNvPr id="293899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2489" y="696"/>
            <a:ext cx="558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name="Equation" r:id="rId3" imgW="266584" imgH="228501" progId="Equation.DSMT4">
                    <p:embed/>
                  </p:oleObj>
                </mc:Choice>
                <mc:Fallback>
                  <p:oleObj name="Equation" r:id="rId3" imgW="266584" imgH="228501" progId="Equation.DSMT4">
                    <p:embed/>
                    <p:pic>
                      <p:nvPicPr>
                        <p:cNvPr id="29389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696"/>
                          <a:ext cx="558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661" name="Group 21"/>
          <p:cNvGrpSpPr>
            <a:grpSpLocks/>
          </p:cNvGrpSpPr>
          <p:nvPr/>
        </p:nvGrpSpPr>
        <p:grpSpPr bwMode="auto">
          <a:xfrm>
            <a:off x="2211389" y="3316288"/>
            <a:ext cx="7027863" cy="603250"/>
            <a:chOff x="513" y="2014"/>
            <a:chExt cx="4427" cy="380"/>
          </a:xfrm>
        </p:grpSpPr>
        <p:graphicFrame>
          <p:nvGraphicFramePr>
            <p:cNvPr id="293895" name="Object 12"/>
            <p:cNvGraphicFramePr>
              <a:graphicFrameLocks noChangeAspect="1"/>
            </p:cNvGraphicFramePr>
            <p:nvPr/>
          </p:nvGraphicFramePr>
          <p:xfrm>
            <a:off x="1915" y="2035"/>
            <a:ext cx="82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9" name="公式" r:id="rId5" imgW="507780" imgH="215806" progId="Equation.3">
                    <p:embed/>
                  </p:oleObj>
                </mc:Choice>
                <mc:Fallback>
                  <p:oleObj name="公式" r:id="rId5" imgW="507780" imgH="215806" progId="Equation.3">
                    <p:embed/>
                    <p:pic>
                      <p:nvPicPr>
                        <p:cNvPr id="29389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" y="2035"/>
                          <a:ext cx="82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3896" name="Text Box 18"/>
            <p:cNvSpPr txBox="1">
              <a:spLocks noChangeArrowheads="1"/>
            </p:cNvSpPr>
            <p:nvPr/>
          </p:nvSpPr>
          <p:spPr bwMode="auto">
            <a:xfrm>
              <a:off x="513" y="2014"/>
              <a:ext cx="140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7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特殊的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当</a:t>
              </a:r>
            </a:p>
          </p:txBody>
        </p:sp>
        <p:sp>
          <p:nvSpPr>
            <p:cNvPr id="293897" name="Text Box 19"/>
            <p:cNvSpPr txBox="1">
              <a:spLocks noChangeArrowheads="1"/>
            </p:cNvSpPr>
            <p:nvPr/>
          </p:nvSpPr>
          <p:spPr bwMode="auto">
            <a:xfrm>
              <a:off x="2654" y="2031"/>
              <a:ext cx="228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时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称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X,Y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不相关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。</a:t>
              </a:r>
            </a:p>
          </p:txBody>
        </p:sp>
      </p:grpSp>
      <p:sp>
        <p:nvSpPr>
          <p:cNvPr id="624662" name="Text Box 22"/>
          <p:cNvSpPr txBox="1">
            <a:spLocks noChangeArrowheads="1"/>
          </p:cNvSpPr>
          <p:nvPr/>
        </p:nvSpPr>
        <p:spPr bwMode="auto">
          <a:xfrm>
            <a:off x="2205038" y="4206875"/>
            <a:ext cx="8018462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相互独立，则其一定不相关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但若 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不相关，却未必相互独立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93894" name="Text Box 5"/>
          <p:cNvSpPr txBox="1">
            <a:spLocks noChangeArrowheads="1"/>
          </p:cNvSpPr>
          <p:nvPr/>
        </p:nvSpPr>
        <p:spPr bwMode="auto">
          <a:xfrm>
            <a:off x="2143125" y="544513"/>
            <a:ext cx="53467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、不相关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191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C609391-C147-470D-9CB3-ED2F9BE1ACA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7507" name="Comment 3"/>
          <p:cNvSpPr>
            <a:spLocks noChangeArrowheads="1"/>
          </p:cNvSpPr>
          <p:nvPr/>
        </p:nvSpPr>
        <p:spPr bwMode="auto">
          <a:xfrm>
            <a:off x="2649539" y="482601"/>
            <a:ext cx="6878637" cy="874713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83485" tIns="141332" rIns="83485" bIns="174200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600" b="1">
                <a:solidFill>
                  <a:srgbClr val="FF3300"/>
                </a:solidFill>
              </a:rPr>
              <a:t>§4.2   </a:t>
            </a:r>
            <a:r>
              <a:rPr kumimoji="1" lang="zh-CN" altLang="en-US" sz="3600" b="1">
                <a:solidFill>
                  <a:srgbClr val="FF3300"/>
                </a:solidFill>
              </a:rPr>
              <a:t>随机变量的方差</a:t>
            </a:r>
            <a:r>
              <a:rPr kumimoji="1" lang="zh-CN" altLang="en-US" sz="15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2151063" y="1543050"/>
            <a:ext cx="42211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一、方差的定义</a:t>
            </a: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2163764" y="2308226"/>
            <a:ext cx="8112125" cy="284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对随机变量的特征进行考察，除了数学期望外，还要考察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的可取值与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EX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的偏离情况，由于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EX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可正可负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因此用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来考虑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6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4" grpId="0" autoUpdateAnimBg="0"/>
      <p:bldP spid="61440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36B46159-670B-419A-82F9-3356D78702C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4915" name="Group 19"/>
          <p:cNvGrpSpPr>
            <a:grpSpLocks/>
          </p:cNvGrpSpPr>
          <p:nvPr/>
        </p:nvGrpSpPr>
        <p:grpSpPr bwMode="auto">
          <a:xfrm>
            <a:off x="2147888" y="744539"/>
            <a:ext cx="7415212" cy="2046287"/>
            <a:chOff x="547" y="661"/>
            <a:chExt cx="4350" cy="1289"/>
          </a:xfrm>
        </p:grpSpPr>
        <p:sp>
          <p:nvSpPr>
            <p:cNvPr id="294921" name="Text Box 4"/>
            <p:cNvSpPr txBox="1">
              <a:spLocks noChangeArrowheads="1"/>
            </p:cNvSpPr>
            <p:nvPr/>
          </p:nvSpPr>
          <p:spPr bwMode="auto">
            <a:xfrm>
              <a:off x="547" y="661"/>
              <a:ext cx="394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、已知随机变量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X,Y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相互独立，且</a:t>
              </a:r>
            </a:p>
          </p:txBody>
        </p:sp>
        <p:graphicFrame>
          <p:nvGraphicFramePr>
            <p:cNvPr id="294922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240" y="1152"/>
            <a:ext cx="365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8" name="Equation" r:id="rId3" imgW="1993680" imgH="203040" progId="Equation.DSMT4">
                    <p:embed/>
                  </p:oleObj>
                </mc:Choice>
                <mc:Fallback>
                  <p:oleObj name="Equation" r:id="rId3" imgW="1993680" imgH="203040" progId="Equation.DSMT4">
                    <p:embed/>
                    <p:pic>
                      <p:nvPicPr>
                        <p:cNvPr id="29492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1152"/>
                          <a:ext cx="3657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4923" name="Text Box 7"/>
            <p:cNvSpPr txBox="1">
              <a:spLocks noChangeArrowheads="1"/>
            </p:cNvSpPr>
            <p:nvPr/>
          </p:nvSpPr>
          <p:spPr bwMode="auto">
            <a:xfrm>
              <a:off x="1222" y="1587"/>
              <a:ext cx="351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的相关系数。</a:t>
              </a:r>
            </a:p>
          </p:txBody>
        </p:sp>
      </p:grp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2217738" y="2976563"/>
            <a:ext cx="992544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解：</a:t>
            </a:r>
          </a:p>
        </p:txBody>
      </p:sp>
      <p:graphicFrame>
        <p:nvGraphicFramePr>
          <p:cNvPr id="263181" name="Object 13"/>
          <p:cNvGraphicFramePr>
            <a:graphicFrameLocks noChangeAspect="1"/>
          </p:cNvGraphicFramePr>
          <p:nvPr/>
        </p:nvGraphicFramePr>
        <p:xfrm>
          <a:off x="2925764" y="3054350"/>
          <a:ext cx="77422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5" imgW="3086100" imgH="203200" progId="Equation.DSMT4">
                  <p:embed/>
                </p:oleObj>
              </mc:Choice>
              <mc:Fallback>
                <p:oleObj name="Equation" r:id="rId5" imgW="3086100" imgH="203200" progId="Equation.DSMT4">
                  <p:embed/>
                  <p:pic>
                    <p:nvPicPr>
                      <p:cNvPr id="263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4" y="3054350"/>
                        <a:ext cx="77422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2" name="Object 14"/>
          <p:cNvGraphicFramePr>
            <a:graphicFrameLocks noChangeAspect="1"/>
          </p:cNvGraphicFramePr>
          <p:nvPr/>
        </p:nvGraphicFramePr>
        <p:xfrm>
          <a:off x="3008313" y="3905250"/>
          <a:ext cx="43862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7" imgW="1803400" imgH="203200" progId="Equation.DSMT4">
                  <p:embed/>
                </p:oleObj>
              </mc:Choice>
              <mc:Fallback>
                <p:oleObj name="Equation" r:id="rId7" imgW="1803400" imgH="203200" progId="Equation.DSMT4">
                  <p:embed/>
                  <p:pic>
                    <p:nvPicPr>
                      <p:cNvPr id="2631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3905250"/>
                        <a:ext cx="43862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3" name="Object 15"/>
          <p:cNvGraphicFramePr>
            <a:graphicFrameLocks noChangeAspect="1"/>
          </p:cNvGraphicFramePr>
          <p:nvPr/>
        </p:nvGraphicFramePr>
        <p:xfrm>
          <a:off x="3054350" y="4776788"/>
          <a:ext cx="40386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9" imgW="1600200" imgH="203200" progId="Equation.DSMT4">
                  <p:embed/>
                </p:oleObj>
              </mc:Choice>
              <mc:Fallback>
                <p:oleObj name="Equation" r:id="rId9" imgW="1600200" imgH="203200" progId="Equation.DSMT4">
                  <p:embed/>
                  <p:pic>
                    <p:nvPicPr>
                      <p:cNvPr id="2631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4776788"/>
                        <a:ext cx="40386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4" name="Object 16"/>
          <p:cNvGraphicFramePr>
            <a:graphicFrameLocks noChangeAspect="1"/>
          </p:cNvGraphicFramePr>
          <p:nvPr/>
        </p:nvGraphicFramePr>
        <p:xfrm>
          <a:off x="3151188" y="5470525"/>
          <a:ext cx="31988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11" imgW="1206500" imgH="419100" progId="Equation.DSMT4">
                  <p:embed/>
                </p:oleObj>
              </mc:Choice>
              <mc:Fallback>
                <p:oleObj name="Equation" r:id="rId11" imgW="1206500" imgH="419100" progId="Equation.DSMT4">
                  <p:embed/>
                  <p:pic>
                    <p:nvPicPr>
                      <p:cNvPr id="2631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5470525"/>
                        <a:ext cx="319881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12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938" name="Group 22"/>
          <p:cNvGrpSpPr>
            <a:grpSpLocks/>
          </p:cNvGrpSpPr>
          <p:nvPr/>
        </p:nvGrpSpPr>
        <p:grpSpPr bwMode="auto">
          <a:xfrm>
            <a:off x="2346325" y="1038226"/>
            <a:ext cx="7177088" cy="2955925"/>
            <a:chOff x="542" y="1933"/>
            <a:chExt cx="4521" cy="1862"/>
          </a:xfrm>
        </p:grpSpPr>
        <p:sp>
          <p:nvSpPr>
            <p:cNvPr id="295939" name="Text Box 9"/>
            <p:cNvSpPr txBox="1">
              <a:spLocks noChangeArrowheads="1"/>
            </p:cNvSpPr>
            <p:nvPr/>
          </p:nvSpPr>
          <p:spPr bwMode="auto">
            <a:xfrm>
              <a:off x="542" y="1933"/>
              <a:ext cx="449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、已知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X,Y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）的联合密度函数为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：</a:t>
              </a:r>
            </a:p>
          </p:txBody>
        </p:sp>
        <p:graphicFrame>
          <p:nvGraphicFramePr>
            <p:cNvPr id="295940" name="Object 16"/>
            <p:cNvGraphicFramePr>
              <a:graphicFrameLocks noChangeAspect="1"/>
            </p:cNvGraphicFramePr>
            <p:nvPr/>
          </p:nvGraphicFramePr>
          <p:xfrm>
            <a:off x="1196" y="2330"/>
            <a:ext cx="3119" cy="1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公式" r:id="rId3" imgW="1587500" imgH="660400" progId="Equation.3">
                    <p:embed/>
                  </p:oleObj>
                </mc:Choice>
                <mc:Fallback>
                  <p:oleObj name="公式" r:id="rId3" imgW="1587500" imgH="660400" progId="Equation.3">
                    <p:embed/>
                    <p:pic>
                      <p:nvPicPr>
                        <p:cNvPr id="29594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2330"/>
                          <a:ext cx="3119" cy="1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41" name="Text Box 20"/>
            <p:cNvSpPr txBox="1">
              <a:spLocks noChangeArrowheads="1"/>
            </p:cNvSpPr>
            <p:nvPr/>
          </p:nvSpPr>
          <p:spPr bwMode="auto">
            <a:xfrm>
              <a:off x="817" y="3432"/>
              <a:ext cx="424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证明：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不相关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不独立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1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A9ECD80B-6112-4076-AF9D-99BD5B3B429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6963" name="Group 15"/>
          <p:cNvGrpSpPr>
            <a:grpSpLocks/>
          </p:cNvGrpSpPr>
          <p:nvPr/>
        </p:nvGrpSpPr>
        <p:grpSpPr bwMode="auto">
          <a:xfrm>
            <a:off x="2190751" y="1095376"/>
            <a:ext cx="7808913" cy="3224213"/>
            <a:chOff x="420" y="690"/>
            <a:chExt cx="4919" cy="2031"/>
          </a:xfrm>
        </p:grpSpPr>
        <p:sp>
          <p:nvSpPr>
            <p:cNvPr id="296964" name="Text Box 5"/>
            <p:cNvSpPr txBox="1">
              <a:spLocks noChangeArrowheads="1"/>
            </p:cNvSpPr>
            <p:nvPr/>
          </p:nvSpPr>
          <p:spPr bwMode="auto">
            <a:xfrm>
              <a:off x="420" y="690"/>
              <a:ext cx="4919" cy="2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、设随机变量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的概率密度为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求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|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的协方差，并问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|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|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 否不相关？</a:t>
              </a:r>
            </a:p>
          </p:txBody>
        </p:sp>
        <p:graphicFrame>
          <p:nvGraphicFramePr>
            <p:cNvPr id="296965" name="Object 6"/>
            <p:cNvGraphicFramePr>
              <a:graphicFrameLocks noChangeAspect="1"/>
            </p:cNvGraphicFramePr>
            <p:nvPr/>
          </p:nvGraphicFramePr>
          <p:xfrm>
            <a:off x="1473" y="1132"/>
            <a:ext cx="2642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Equation" r:id="rId3" imgW="1637589" imgH="393529" progId="Equation.3">
                    <p:embed/>
                  </p:oleObj>
                </mc:Choice>
                <mc:Fallback>
                  <p:oleObj name="Equation" r:id="rId3" imgW="1637589" imgH="393529" progId="Equation.3">
                    <p:embed/>
                    <p:pic>
                      <p:nvPicPr>
                        <p:cNvPr id="29696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132"/>
                          <a:ext cx="2642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04059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07" y="1484161"/>
            <a:ext cx="11425367" cy="22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3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6290" y="1978429"/>
            <a:ext cx="886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作业：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p.156   9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5ED5F0D-897C-4F2C-89AD-C1C2B3E5ACC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8531" name="Text Box 4"/>
          <p:cNvSpPr txBox="1">
            <a:spLocks noChangeArrowheads="1"/>
          </p:cNvSpPr>
          <p:nvPr/>
        </p:nvSpPr>
        <p:spPr bwMode="auto">
          <a:xfrm>
            <a:off x="1965326" y="744538"/>
            <a:ext cx="8367713" cy="215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D60093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b="1">
                <a:solidFill>
                  <a:srgbClr val="D60093"/>
                </a:solidFill>
                <a:latin typeface="宋体" panose="02010600030101010101" pitchFamily="2" charset="-122"/>
              </a:rPr>
              <a:t>4.3</a:t>
            </a:r>
            <a:r>
              <a:rPr kumimoji="1" lang="zh-CN" altLang="en-US" b="1">
                <a:solidFill>
                  <a:srgbClr val="D60093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是一个随机变量，若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的数学期望存在，则称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的方差，记为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DX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或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Var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即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DX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838667" name="Group 11"/>
          <p:cNvGrpSpPr>
            <a:grpSpLocks/>
          </p:cNvGrpSpPr>
          <p:nvPr/>
        </p:nvGrpSpPr>
        <p:grpSpPr bwMode="auto">
          <a:xfrm>
            <a:off x="2420939" y="3067051"/>
            <a:ext cx="7604125" cy="1063625"/>
            <a:chOff x="565" y="1932"/>
            <a:chExt cx="4790" cy="670"/>
          </a:xfrm>
        </p:grpSpPr>
        <p:sp>
          <p:nvSpPr>
            <p:cNvPr id="278536" name="Text Box 5"/>
            <p:cNvSpPr txBox="1">
              <a:spLocks noChangeArrowheads="1"/>
            </p:cNvSpPr>
            <p:nvPr/>
          </p:nvSpPr>
          <p:spPr bwMode="auto">
            <a:xfrm>
              <a:off x="565" y="2043"/>
              <a:ext cx="232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离散型随机变量：</a:t>
              </a:r>
            </a:p>
          </p:txBody>
        </p:sp>
        <p:graphicFrame>
          <p:nvGraphicFramePr>
            <p:cNvPr id="278537" name="Object 6"/>
            <p:cNvGraphicFramePr>
              <a:graphicFrameLocks noChangeAspect="1"/>
            </p:cNvGraphicFramePr>
            <p:nvPr/>
          </p:nvGraphicFramePr>
          <p:xfrm>
            <a:off x="2568" y="1932"/>
            <a:ext cx="2787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公式" r:id="rId3" imgW="1447800" imgH="431800" progId="Equation.3">
                    <p:embed/>
                  </p:oleObj>
                </mc:Choice>
                <mc:Fallback>
                  <p:oleObj name="公式" r:id="rId3" imgW="1447800" imgH="431800" progId="Equation.3">
                    <p:embed/>
                    <p:pic>
                      <p:nvPicPr>
                        <p:cNvPr id="27853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1932"/>
                          <a:ext cx="2787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8666" name="Group 10"/>
          <p:cNvGrpSpPr>
            <a:grpSpLocks/>
          </p:cNvGrpSpPr>
          <p:nvPr/>
        </p:nvGrpSpPr>
        <p:grpSpPr bwMode="auto">
          <a:xfrm>
            <a:off x="2466976" y="4314825"/>
            <a:ext cx="7319963" cy="781050"/>
            <a:chOff x="594" y="2718"/>
            <a:chExt cx="4611" cy="492"/>
          </a:xfrm>
        </p:grpSpPr>
        <p:sp>
          <p:nvSpPr>
            <p:cNvPr id="278534" name="Text Box 8"/>
            <p:cNvSpPr txBox="1">
              <a:spLocks noChangeArrowheads="1"/>
            </p:cNvSpPr>
            <p:nvPr/>
          </p:nvSpPr>
          <p:spPr bwMode="auto">
            <a:xfrm>
              <a:off x="594" y="2731"/>
              <a:ext cx="243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连续型随机变量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</a:p>
          </p:txBody>
        </p:sp>
        <p:graphicFrame>
          <p:nvGraphicFramePr>
            <p:cNvPr id="278535" name="Object 9"/>
            <p:cNvGraphicFramePr>
              <a:graphicFrameLocks noChangeAspect="1"/>
            </p:cNvGraphicFramePr>
            <p:nvPr/>
          </p:nvGraphicFramePr>
          <p:xfrm>
            <a:off x="2545" y="2718"/>
            <a:ext cx="2660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name="Equation" r:id="rId5" imgW="1739900" imgH="330200" progId="Equation.3">
                    <p:embed/>
                  </p:oleObj>
                </mc:Choice>
                <mc:Fallback>
                  <p:oleObj name="Equation" r:id="rId5" imgW="1739900" imgH="330200" progId="Equation.3">
                    <p:embed/>
                    <p:pic>
                      <p:nvPicPr>
                        <p:cNvPr id="27853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5" y="2718"/>
                          <a:ext cx="2660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846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25CB5E5-ACF9-42A3-8C19-F7DB600CE9E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9555" name="Group 18"/>
          <p:cNvGrpSpPr>
            <a:grpSpLocks/>
          </p:cNvGrpSpPr>
          <p:nvPr/>
        </p:nvGrpSpPr>
        <p:grpSpPr bwMode="auto">
          <a:xfrm>
            <a:off x="2328863" y="906464"/>
            <a:ext cx="6959600" cy="604837"/>
            <a:chOff x="575" y="715"/>
            <a:chExt cx="4384" cy="381"/>
          </a:xfrm>
        </p:grpSpPr>
        <p:sp>
          <p:nvSpPr>
            <p:cNvPr id="279569" name="Text Box 11"/>
            <p:cNvSpPr txBox="1">
              <a:spLocks noChangeArrowheads="1"/>
            </p:cNvSpPr>
            <p:nvPr/>
          </p:nvSpPr>
          <p:spPr bwMode="auto">
            <a:xfrm>
              <a:off x="575" y="715"/>
              <a:ext cx="217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方差的计算公式：</a:t>
              </a:r>
            </a:p>
          </p:txBody>
        </p:sp>
        <p:graphicFrame>
          <p:nvGraphicFramePr>
            <p:cNvPr id="279570" name="Object 12"/>
            <p:cNvGraphicFramePr>
              <a:graphicFrameLocks noChangeAspect="1"/>
            </p:cNvGraphicFramePr>
            <p:nvPr/>
          </p:nvGraphicFramePr>
          <p:xfrm>
            <a:off x="2678" y="731"/>
            <a:ext cx="228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Equation" r:id="rId3" imgW="1219200" imgH="228600" progId="Equation.3">
                    <p:embed/>
                  </p:oleObj>
                </mc:Choice>
                <mc:Fallback>
                  <p:oleObj name="Equation" r:id="rId3" imgW="1219200" imgH="228600" progId="Equation.3">
                    <p:embed/>
                    <p:pic>
                      <p:nvPicPr>
                        <p:cNvPr id="27957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" y="731"/>
                          <a:ext cx="2281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2060575" y="1857375"/>
            <a:ext cx="67183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二、几种常见的随机变量的方差</a:t>
            </a:r>
          </a:p>
        </p:txBody>
      </p:sp>
      <p:graphicFrame>
        <p:nvGraphicFramePr>
          <p:cNvPr id="615440" name="Object 16"/>
          <p:cNvGraphicFramePr>
            <a:graphicFrameLocks noChangeAspect="1"/>
          </p:cNvGraphicFramePr>
          <p:nvPr/>
        </p:nvGraphicFramePr>
        <p:xfrm>
          <a:off x="6329364" y="5138739"/>
          <a:ext cx="3438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1079032" imgH="203112" progId="Equation.DSMT4">
                  <p:embed/>
                </p:oleObj>
              </mc:Choice>
              <mc:Fallback>
                <p:oleObj name="Equation" r:id="rId5" imgW="1079032" imgH="203112" progId="Equation.DSMT4">
                  <p:embed/>
                  <p:pic>
                    <p:nvPicPr>
                      <p:cNvPr id="6154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4" y="5138739"/>
                        <a:ext cx="34385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41" name="Object 17"/>
          <p:cNvGraphicFramePr>
            <a:graphicFrameLocks noChangeAspect="1"/>
          </p:cNvGraphicFramePr>
          <p:nvPr/>
        </p:nvGraphicFramePr>
        <p:xfrm>
          <a:off x="2720976" y="5083176"/>
          <a:ext cx="35401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7" imgW="1104900" imgH="228600" progId="Equation.3">
                  <p:embed/>
                </p:oleObj>
              </mc:Choice>
              <mc:Fallback>
                <p:oleObj name="公式" r:id="rId7" imgW="1104900" imgH="228600" progId="Equation.3">
                  <p:embed/>
                  <p:pic>
                    <p:nvPicPr>
                      <p:cNvPr id="6154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5083176"/>
                        <a:ext cx="35401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443" name="Group 19"/>
          <p:cNvGrpSpPr>
            <a:grpSpLocks/>
          </p:cNvGrpSpPr>
          <p:nvPr/>
        </p:nvGrpSpPr>
        <p:grpSpPr bwMode="auto">
          <a:xfrm>
            <a:off x="1878013" y="2560638"/>
            <a:ext cx="7974012" cy="2432050"/>
            <a:chOff x="383" y="817"/>
            <a:chExt cx="5023" cy="1532"/>
          </a:xfrm>
        </p:grpSpPr>
        <p:sp>
          <p:nvSpPr>
            <p:cNvPr id="279560" name="Text Box 20"/>
            <p:cNvSpPr txBox="1">
              <a:spLocks noChangeArrowheads="1"/>
            </p:cNvSpPr>
            <p:nvPr/>
          </p:nvSpPr>
          <p:spPr bwMode="auto">
            <a:xfrm>
              <a:off x="383" y="817"/>
              <a:ext cx="5023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Aft>
                  <a:spcPct val="0"/>
                </a:spcAft>
                <a:buClr>
                  <a:srgbClr val="9999CC"/>
                </a:buClr>
                <a:buSzPct val="80000"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）（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0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）分布</a:t>
              </a:r>
            </a:p>
          </p:txBody>
        </p:sp>
        <p:sp>
          <p:nvSpPr>
            <p:cNvPr id="279561" name="Rectangle 21"/>
            <p:cNvSpPr>
              <a:spLocks noChangeArrowheads="1"/>
            </p:cNvSpPr>
            <p:nvPr/>
          </p:nvSpPr>
          <p:spPr bwMode="auto">
            <a:xfrm>
              <a:off x="2858" y="1832"/>
              <a:ext cx="819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p</a:t>
              </a:r>
            </a:p>
          </p:txBody>
        </p:sp>
        <p:sp>
          <p:nvSpPr>
            <p:cNvPr id="279562" name="Rectangle 22"/>
            <p:cNvSpPr>
              <a:spLocks noChangeArrowheads="1"/>
            </p:cNvSpPr>
            <p:nvPr/>
          </p:nvSpPr>
          <p:spPr bwMode="auto">
            <a:xfrm>
              <a:off x="2038" y="1832"/>
              <a:ext cx="820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1-</a:t>
              </a: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p</a:t>
              </a:r>
            </a:p>
          </p:txBody>
        </p:sp>
        <p:sp>
          <p:nvSpPr>
            <p:cNvPr id="279563" name="Rectangle 23"/>
            <p:cNvSpPr>
              <a:spLocks noChangeArrowheads="1"/>
            </p:cNvSpPr>
            <p:nvPr/>
          </p:nvSpPr>
          <p:spPr bwMode="auto">
            <a:xfrm>
              <a:off x="1219" y="1832"/>
              <a:ext cx="819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P</a:t>
              </a:r>
            </a:p>
          </p:txBody>
        </p:sp>
        <p:sp>
          <p:nvSpPr>
            <p:cNvPr id="279564" name="Rectangle 24"/>
            <p:cNvSpPr>
              <a:spLocks noChangeArrowheads="1"/>
            </p:cNvSpPr>
            <p:nvPr/>
          </p:nvSpPr>
          <p:spPr bwMode="auto">
            <a:xfrm>
              <a:off x="2858" y="1388"/>
              <a:ext cx="819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1</a:t>
              </a:r>
            </a:p>
          </p:txBody>
        </p:sp>
        <p:sp>
          <p:nvSpPr>
            <p:cNvPr id="279565" name="Rectangle 25"/>
            <p:cNvSpPr>
              <a:spLocks noChangeArrowheads="1"/>
            </p:cNvSpPr>
            <p:nvPr/>
          </p:nvSpPr>
          <p:spPr bwMode="auto">
            <a:xfrm>
              <a:off x="2038" y="1388"/>
              <a:ext cx="82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0</a:t>
              </a:r>
            </a:p>
          </p:txBody>
        </p:sp>
        <p:sp>
          <p:nvSpPr>
            <p:cNvPr id="279566" name="Rectangle 26"/>
            <p:cNvSpPr>
              <a:spLocks noChangeArrowheads="1"/>
            </p:cNvSpPr>
            <p:nvPr/>
          </p:nvSpPr>
          <p:spPr bwMode="auto">
            <a:xfrm>
              <a:off x="1219" y="1388"/>
              <a:ext cx="819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X</a:t>
              </a:r>
            </a:p>
          </p:txBody>
        </p:sp>
        <p:sp>
          <p:nvSpPr>
            <p:cNvPr id="279567" name="Line 27"/>
            <p:cNvSpPr>
              <a:spLocks noChangeShapeType="1"/>
            </p:cNvSpPr>
            <p:nvPr/>
          </p:nvSpPr>
          <p:spPr bwMode="auto">
            <a:xfrm>
              <a:off x="1219" y="1832"/>
              <a:ext cx="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9568" name="Line 28"/>
            <p:cNvSpPr>
              <a:spLocks noChangeShapeType="1"/>
            </p:cNvSpPr>
            <p:nvPr/>
          </p:nvSpPr>
          <p:spPr bwMode="auto">
            <a:xfrm>
              <a:off x="2038" y="1388"/>
              <a:ext cx="0" cy="9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32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009D5D3-5030-4042-8435-27404DF5024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0579" name="Text Box 2"/>
          <p:cNvSpPr txBox="1">
            <a:spLocks noChangeArrowheads="1"/>
          </p:cNvSpPr>
          <p:nvPr/>
        </p:nvSpPr>
        <p:spPr bwMode="auto">
          <a:xfrm>
            <a:off x="1974851" y="549275"/>
            <a:ext cx="356711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）二项分布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616451" name="Object 3"/>
          <p:cNvGraphicFramePr>
            <a:graphicFrameLocks noChangeAspect="1"/>
          </p:cNvGraphicFramePr>
          <p:nvPr>
            <p:extLst/>
          </p:nvPr>
        </p:nvGraphicFramePr>
        <p:xfrm>
          <a:off x="2851804" y="2390776"/>
          <a:ext cx="53879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1930400" imgH="228600" progId="Equation.DSMT4">
                  <p:embed/>
                </p:oleObj>
              </mc:Choice>
              <mc:Fallback>
                <p:oleObj name="Equation" r:id="rId3" imgW="1930400" imgH="228600" progId="Equation.DSMT4">
                  <p:embed/>
                  <p:pic>
                    <p:nvPicPr>
                      <p:cNvPr id="6164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804" y="2390776"/>
                        <a:ext cx="53879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2" name="Object 4"/>
          <p:cNvGraphicFramePr>
            <a:graphicFrameLocks noChangeAspect="1"/>
          </p:cNvGraphicFramePr>
          <p:nvPr>
            <p:extLst/>
          </p:nvPr>
        </p:nvGraphicFramePr>
        <p:xfrm>
          <a:off x="2895598" y="1389063"/>
          <a:ext cx="49863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1968500" imgH="228600" progId="Equation.DSMT4">
                  <p:embed/>
                </p:oleObj>
              </mc:Choice>
              <mc:Fallback>
                <p:oleObj name="Equation" r:id="rId5" imgW="1968500" imgH="228600" progId="Equation.DSMT4">
                  <p:embed/>
                  <p:pic>
                    <p:nvPicPr>
                      <p:cNvPr id="616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8" y="1389063"/>
                        <a:ext cx="49863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53" name="Text Box 5"/>
          <p:cNvSpPr txBox="1">
            <a:spLocks noChangeArrowheads="1"/>
          </p:cNvSpPr>
          <p:nvPr/>
        </p:nvSpPr>
        <p:spPr bwMode="auto">
          <a:xfrm>
            <a:off x="2063751" y="3409950"/>
            <a:ext cx="40100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）泊松分布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616454" name="Object 6"/>
          <p:cNvGraphicFramePr>
            <a:graphicFrameLocks noChangeAspect="1"/>
          </p:cNvGraphicFramePr>
          <p:nvPr>
            <p:extLst/>
          </p:nvPr>
        </p:nvGraphicFramePr>
        <p:xfrm>
          <a:off x="2455263" y="5224464"/>
          <a:ext cx="41417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7" imgW="1473200" imgH="228600" progId="Equation.DSMT4">
                  <p:embed/>
                </p:oleObj>
              </mc:Choice>
              <mc:Fallback>
                <p:oleObj name="Equation" r:id="rId7" imgW="1473200" imgH="228600" progId="Equation.DSMT4">
                  <p:embed/>
                  <p:pic>
                    <p:nvPicPr>
                      <p:cNvPr id="616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263" y="5224464"/>
                        <a:ext cx="414178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5" name="Object 7"/>
          <p:cNvGraphicFramePr>
            <a:graphicFrameLocks noChangeAspect="1"/>
          </p:cNvGraphicFramePr>
          <p:nvPr>
            <p:extLst/>
          </p:nvPr>
        </p:nvGraphicFramePr>
        <p:xfrm>
          <a:off x="2405265" y="4305300"/>
          <a:ext cx="76501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9" imgW="2527300" imgH="228600" progId="Equation.DSMT4">
                  <p:embed/>
                </p:oleObj>
              </mc:Choice>
              <mc:Fallback>
                <p:oleObj name="Equation" r:id="rId9" imgW="2527300" imgH="228600" progId="Equation.DSMT4">
                  <p:embed/>
                  <p:pic>
                    <p:nvPicPr>
                      <p:cNvPr id="6164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265" y="4305300"/>
                        <a:ext cx="76501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79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8"/>
          <p:cNvSpPr txBox="1">
            <a:spLocks noChangeArrowheads="1"/>
          </p:cNvSpPr>
          <p:nvPr/>
        </p:nvSpPr>
        <p:spPr bwMode="auto">
          <a:xfrm>
            <a:off x="2074864" y="982663"/>
            <a:ext cx="48974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）均匀分布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U(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367622" name="Object 9"/>
          <p:cNvGraphicFramePr>
            <a:graphicFrameLocks noChangeAspect="1"/>
          </p:cNvGraphicFramePr>
          <p:nvPr/>
        </p:nvGraphicFramePr>
        <p:xfrm>
          <a:off x="2949576" y="1889126"/>
          <a:ext cx="20161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3" imgW="736280" imgH="393529" progId="Equation.3">
                  <p:embed/>
                </p:oleObj>
              </mc:Choice>
              <mc:Fallback>
                <p:oleObj name="公式" r:id="rId3" imgW="736280" imgH="393529" progId="Equation.3">
                  <p:embed/>
                  <p:pic>
                    <p:nvPicPr>
                      <p:cNvPr id="36762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6" y="1889126"/>
                        <a:ext cx="20161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8" name="Object 10"/>
          <p:cNvGraphicFramePr>
            <a:graphicFrameLocks noChangeAspect="1"/>
          </p:cNvGraphicFramePr>
          <p:nvPr/>
        </p:nvGraphicFramePr>
        <p:xfrm>
          <a:off x="2960688" y="3108325"/>
          <a:ext cx="7339012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5" imgW="3225800" imgH="863600" progId="Equation.3">
                  <p:embed/>
                </p:oleObj>
              </mc:Choice>
              <mc:Fallback>
                <p:oleObj name="公式" r:id="rId5" imgW="3225800" imgH="863600" progId="Equation.3">
                  <p:embed/>
                  <p:pic>
                    <p:nvPicPr>
                      <p:cNvPr id="6164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108325"/>
                        <a:ext cx="7339012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835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1E74E74-723D-475D-BB84-457D88D85C8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2627" name="Text Box 2"/>
          <p:cNvSpPr txBox="1">
            <a:spLocks noChangeArrowheads="1"/>
          </p:cNvSpPr>
          <p:nvPr/>
        </p:nvSpPr>
        <p:spPr bwMode="auto">
          <a:xfrm>
            <a:off x="2106613" y="722313"/>
            <a:ext cx="54022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）指数分布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l-GR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52935" name="Object 3"/>
          <p:cNvGraphicFramePr>
            <a:graphicFrameLocks noChangeAspect="1"/>
          </p:cNvGraphicFramePr>
          <p:nvPr/>
        </p:nvGraphicFramePr>
        <p:xfrm>
          <a:off x="2716213" y="1431926"/>
          <a:ext cx="149701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3" imgW="533169" imgH="393529" progId="Equation.3">
                  <p:embed/>
                </p:oleObj>
              </mc:Choice>
              <mc:Fallback>
                <p:oleObj name="公式" r:id="rId3" imgW="533169" imgH="393529" progId="Equation.3">
                  <p:embed/>
                  <p:pic>
                    <p:nvPicPr>
                      <p:cNvPr id="2529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1431926"/>
                        <a:ext cx="149701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5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2714626" y="2590800"/>
          <a:ext cx="72929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5" imgW="2743200" imgH="812800" progId="Equation.3">
                  <p:embed/>
                </p:oleObj>
              </mc:Choice>
              <mc:Fallback>
                <p:oleObj name="公式" r:id="rId5" imgW="2743200" imgH="812800" progId="Equation.3">
                  <p:embed/>
                  <p:pic>
                    <p:nvPicPr>
                      <p:cNvPr id="6174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6" y="2590800"/>
                        <a:ext cx="7292975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7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2695575" y="4957763"/>
          <a:ext cx="470058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7" imgW="1675673" imgH="393529" progId="Equation.3">
                  <p:embed/>
                </p:oleObj>
              </mc:Choice>
              <mc:Fallback>
                <p:oleObj name="公式" r:id="rId7" imgW="1675673" imgH="393529" progId="Equation.3">
                  <p:embed/>
                  <p:pic>
                    <p:nvPicPr>
                      <p:cNvPr id="6174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4957763"/>
                        <a:ext cx="4700588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2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5833869-2788-463F-BEA9-F0B7AA41C67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3651" name="Text Box 4"/>
          <p:cNvSpPr txBox="1">
            <a:spLocks noChangeArrowheads="1"/>
          </p:cNvSpPr>
          <p:nvPr/>
        </p:nvSpPr>
        <p:spPr bwMode="auto">
          <a:xfrm>
            <a:off x="2446338" y="500063"/>
            <a:ext cx="55943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）正态分布       ：</a:t>
            </a:r>
          </a:p>
        </p:txBody>
      </p:sp>
      <p:graphicFrame>
        <p:nvGraphicFramePr>
          <p:cNvPr id="253958" name="Object 5"/>
          <p:cNvGraphicFramePr>
            <a:graphicFrameLocks noChangeAspect="1"/>
          </p:cNvGraphicFramePr>
          <p:nvPr/>
        </p:nvGraphicFramePr>
        <p:xfrm>
          <a:off x="2755901" y="1263651"/>
          <a:ext cx="16684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3" imgW="520474" imgH="203112" progId="Equation.3">
                  <p:embed/>
                </p:oleObj>
              </mc:Choice>
              <mc:Fallback>
                <p:oleObj name="公式" r:id="rId3" imgW="520474" imgH="203112" progId="Equation.3">
                  <p:embed/>
                  <p:pic>
                    <p:nvPicPr>
                      <p:cNvPr id="2539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1" y="1263651"/>
                        <a:ext cx="16684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1735" name="Object 7"/>
          <p:cNvGraphicFramePr>
            <a:graphicFrameLocks noGrp="1" noChangeAspect="1"/>
          </p:cNvGraphicFramePr>
          <p:nvPr>
            <p:ph/>
          </p:nvPr>
        </p:nvGraphicFramePr>
        <p:xfrm>
          <a:off x="2509839" y="1957388"/>
          <a:ext cx="7412037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5" imgW="2908300" imgH="1752600" progId="Equation.3">
                  <p:embed/>
                </p:oleObj>
              </mc:Choice>
              <mc:Fallback>
                <p:oleObj name="公式" r:id="rId5" imgW="2908300" imgH="1752600" progId="Equation.3">
                  <p:embed/>
                  <p:pic>
                    <p:nvPicPr>
                      <p:cNvPr id="8417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9" y="1957388"/>
                        <a:ext cx="7412037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8"/>
          <p:cNvGraphicFramePr>
            <a:graphicFrameLocks noChangeAspect="1"/>
          </p:cNvGraphicFramePr>
          <p:nvPr/>
        </p:nvGraphicFramePr>
        <p:xfrm>
          <a:off x="5208589" y="592138"/>
          <a:ext cx="14176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7" imgW="609600" imgH="228600" progId="Equation.DSMT4">
                  <p:embed/>
                </p:oleObj>
              </mc:Choice>
              <mc:Fallback>
                <p:oleObj name="Equation" r:id="rId7" imgW="609600" imgH="228600" progId="Equation.DSMT4">
                  <p:embed/>
                  <p:pic>
                    <p:nvPicPr>
                      <p:cNvPr id="28365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9" y="592138"/>
                        <a:ext cx="14176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68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D1003C0-B57E-40E8-BFBE-0DEEF9B5591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4675" name="Text Box 4"/>
          <p:cNvSpPr txBox="1">
            <a:spLocks noChangeArrowheads="1"/>
          </p:cNvSpPr>
          <p:nvPr/>
        </p:nvSpPr>
        <p:spPr bwMode="auto">
          <a:xfrm>
            <a:off x="2347914" y="808038"/>
            <a:ext cx="393858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三、方差的性质</a:t>
            </a:r>
          </a:p>
        </p:txBody>
      </p:sp>
      <p:sp>
        <p:nvSpPr>
          <p:cNvPr id="839685" name="Text Box 5"/>
          <p:cNvSpPr txBox="1">
            <a:spLocks noChangeArrowheads="1"/>
          </p:cNvSpPr>
          <p:nvPr/>
        </p:nvSpPr>
        <p:spPr bwMode="auto">
          <a:xfrm>
            <a:off x="2593976" y="1724025"/>
            <a:ext cx="53435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marL="182563" indent="-182563"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为常数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839686" name="Text Box 6"/>
          <p:cNvSpPr txBox="1">
            <a:spLocks noChangeArrowheads="1"/>
          </p:cNvSpPr>
          <p:nvPr/>
        </p:nvSpPr>
        <p:spPr bwMode="auto">
          <a:xfrm>
            <a:off x="2578101" y="2620963"/>
            <a:ext cx="65881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DX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为常数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39687" name="Text Box 7"/>
          <p:cNvSpPr txBox="1">
            <a:spLocks noChangeArrowheads="1"/>
          </p:cNvSpPr>
          <p:nvPr/>
        </p:nvSpPr>
        <p:spPr bwMode="auto">
          <a:xfrm>
            <a:off x="2681289" y="3497263"/>
            <a:ext cx="7629525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）若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是相互独立的随机变量，则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DX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DY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839691" name="Group 11"/>
          <p:cNvGrpSpPr>
            <a:grpSpLocks/>
          </p:cNvGrpSpPr>
          <p:nvPr/>
        </p:nvGrpSpPr>
        <p:grpSpPr bwMode="auto">
          <a:xfrm>
            <a:off x="2668588" y="4983163"/>
            <a:ext cx="6400800" cy="576262"/>
            <a:chOff x="750" y="3158"/>
            <a:chExt cx="4032" cy="363"/>
          </a:xfrm>
        </p:grpSpPr>
        <p:sp>
          <p:nvSpPr>
            <p:cNvPr id="284680" name="Text Box 9"/>
            <p:cNvSpPr txBox="1">
              <a:spLocks noChangeArrowheads="1"/>
            </p:cNvSpPr>
            <p:nvPr/>
          </p:nvSpPr>
          <p:spPr bwMode="auto">
            <a:xfrm>
              <a:off x="750" y="3158"/>
              <a:ext cx="40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4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284681" name="Object 10"/>
            <p:cNvGraphicFramePr>
              <a:graphicFrameLocks noChangeAspect="1"/>
            </p:cNvGraphicFramePr>
            <p:nvPr/>
          </p:nvGraphicFramePr>
          <p:xfrm>
            <a:off x="2277" y="3182"/>
            <a:ext cx="212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3" imgW="1155700" imgH="203200" progId="Equation.3">
                    <p:embed/>
                  </p:oleObj>
                </mc:Choice>
                <mc:Fallback>
                  <p:oleObj name="Equation" r:id="rId3" imgW="1155700" imgH="203200" progId="Equation.3">
                    <p:embed/>
                    <p:pic>
                      <p:nvPicPr>
                        <p:cNvPr id="28468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7" y="3182"/>
                          <a:ext cx="2126" cy="3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109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5" grpId="0" autoUpdateAnimBg="0"/>
      <p:bldP spid="839686" grpId="0" autoUpdateAnimBg="0"/>
      <p:bldP spid="83968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636</Words>
  <Application>Microsoft Office PowerPoint</Application>
  <PresentationFormat>宽屏</PresentationFormat>
  <Paragraphs>85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Dotum</vt:lpstr>
      <vt:lpstr>等线</vt:lpstr>
      <vt:lpstr>等线 Light</vt:lpstr>
      <vt:lpstr>楷体_GB2312</vt:lpstr>
      <vt:lpstr>宋体</vt:lpstr>
      <vt:lpstr>Arial</vt:lpstr>
      <vt:lpstr>Arial Black</vt:lpstr>
      <vt:lpstr>Times New Roman</vt:lpstr>
      <vt:lpstr>Wingdings</vt:lpstr>
      <vt:lpstr>Office 主题​​</vt:lpstr>
      <vt:lpstr>Pixel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5</cp:revision>
  <dcterms:created xsi:type="dcterms:W3CDTF">2020-04-20T12:20:20Z</dcterms:created>
  <dcterms:modified xsi:type="dcterms:W3CDTF">2020-04-24T06:58:01Z</dcterms:modified>
</cp:coreProperties>
</file>