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85" r:id="rId12"/>
    <p:sldId id="286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1" autoAdjust="0"/>
    <p:restoredTop sz="94660"/>
  </p:normalViewPr>
  <p:slideViewPr>
    <p:cSldViewPr snapToGrid="0">
      <p:cViewPr varScale="1">
        <p:scale>
          <a:sx n="89" d="100"/>
          <a:sy n="89" d="100"/>
        </p:scale>
        <p:origin x="3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A87B-DA7E-4485-993D-07883B605479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23E3-2FDB-4E28-BDB2-A8999598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80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A87B-DA7E-4485-993D-07883B605479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23E3-2FDB-4E28-BDB2-A8999598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88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A87B-DA7E-4485-993D-07883B605479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23E3-2FDB-4E28-BDB2-A8999598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940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619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3619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A1E176-41AD-4E63-9FE9-A1840E1A2E0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313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52C87-7DD6-4140-886A-2C04C06F5692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426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27EEB7-0F18-4CE2-99F3-48862F7BDF60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510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0FE3D9-5AB1-47C7-80DF-E44B69317F89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635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35FA27-9ABB-4E9D-9117-84E06D07ECA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138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B582CD-9F5B-474D-8D00-B85A0D54551A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926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E802AC-0E9B-4122-9A3A-EEE05F8FBC15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447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20CB27-F4D8-449F-BAE5-4414B8116A6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25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A87B-DA7E-4485-993D-07883B605479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23E3-2FDB-4E28-BDB2-A8999598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231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405422-9A01-4090-9A8E-038B52CCAE1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9924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DCAFDE-2771-4A67-A60C-7CBB7E5BD6E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8605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48CF5E-9686-4FC3-A50D-4F8B472A6DC1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8830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C07171-1C03-4EB3-9E81-8524BEE7E52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2126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92DCF-A7D7-49F2-A8AD-06D5D2B60444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8148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35BD79-EFA6-41DA-A997-F43DF4297D1E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8756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457200"/>
            <a:ext cx="109728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E42936-5975-45B6-87A4-F00CFD0E24D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6753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06FEE0-CBC2-4C9A-BD6D-13CBA83EF31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86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A87B-DA7E-4485-993D-07883B605479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23E3-2FDB-4E28-BDB2-A8999598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36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A87B-DA7E-4485-993D-07883B605479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23E3-2FDB-4E28-BDB2-A8999598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69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A87B-DA7E-4485-993D-07883B605479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23E3-2FDB-4E28-BDB2-A8999598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7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A87B-DA7E-4485-993D-07883B605479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23E3-2FDB-4E28-BDB2-A8999598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91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A87B-DA7E-4485-993D-07883B605479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23E3-2FDB-4E28-BDB2-A8999598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59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A87B-DA7E-4485-993D-07883B605479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23E3-2FDB-4E28-BDB2-A8999598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52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A87B-DA7E-4485-993D-07883B605479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23E3-2FDB-4E28-BDB2-A8999598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71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9A87B-DA7E-4485-993D-07883B605479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123E3-2FDB-4E28-BDB2-A8999598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83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299774-3827-4747-A3F8-4E7A2AC7A35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609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58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3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7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39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35BD79-EFA6-41DA-A997-F43DF4297D1E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98" y="1322788"/>
            <a:ext cx="10598363" cy="243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4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35BD79-EFA6-41DA-A997-F43DF4297D1E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341" y="1320380"/>
            <a:ext cx="9436001" cy="309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43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A4165147-661C-4CB7-8DA4-BD6EDCA0C528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12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25635" name="Rectangle 2"/>
          <p:cNvSpPr>
            <a:spLocks noGrp="1" noChangeArrowheads="1"/>
          </p:cNvSpPr>
          <p:nvPr>
            <p:ph type="title"/>
          </p:nvPr>
        </p:nvSpPr>
        <p:spPr>
          <a:xfrm>
            <a:off x="1965325" y="336550"/>
            <a:ext cx="8229600" cy="1143000"/>
          </a:xfrm>
        </p:spPr>
        <p:txBody>
          <a:bodyPr/>
          <a:lstStyle/>
          <a:p>
            <a:pPr eaLnBrk="1" hangingPunct="1"/>
            <a:r>
              <a:rPr kumimoji="1" lang="en-US" altLang="zh-CN" sz="3200" b="1">
                <a:solidFill>
                  <a:srgbClr val="CC0066"/>
                </a:solidFill>
                <a:latin typeface="宋体" panose="02010600030101010101" pitchFamily="2" charset="-122"/>
              </a:rPr>
              <a:t>3</a:t>
            </a:r>
            <a:r>
              <a:rPr kumimoji="1" lang="zh-CN" altLang="en-US" sz="3200" b="1">
                <a:solidFill>
                  <a:srgbClr val="CC0066"/>
                </a:solidFill>
                <a:latin typeface="宋体" panose="02010600030101010101" pitchFamily="2" charset="-122"/>
              </a:rPr>
              <a:t>、德莫佛</a:t>
            </a:r>
            <a:r>
              <a:rPr kumimoji="1" lang="en-US" altLang="zh-CN" sz="3200" b="1">
                <a:solidFill>
                  <a:srgbClr val="CC0066"/>
                </a:solidFill>
                <a:latin typeface="宋体" panose="02010600030101010101" pitchFamily="2" charset="-122"/>
              </a:rPr>
              <a:t>--</a:t>
            </a:r>
            <a:r>
              <a:rPr kumimoji="1" lang="zh-CN" altLang="en-US" sz="3200" b="1">
                <a:solidFill>
                  <a:srgbClr val="CC0066"/>
                </a:solidFill>
                <a:latin typeface="宋体" panose="02010600030101010101" pitchFamily="2" charset="-122"/>
              </a:rPr>
              <a:t>拉普拉斯定理</a:t>
            </a:r>
          </a:p>
        </p:txBody>
      </p:sp>
      <p:graphicFrame>
        <p:nvGraphicFramePr>
          <p:cNvPr id="907268" name="Object 4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2525028" y="1577976"/>
          <a:ext cx="7397015" cy="263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3" imgW="2489040" imgH="1002960" progId="Equation.DSMT4">
                  <p:embed/>
                </p:oleObj>
              </mc:Choice>
              <mc:Fallback>
                <p:oleObj name="Equation" r:id="rId3" imgW="2489040" imgH="1002960" progId="Equation.DSMT4">
                  <p:embed/>
                  <p:pic>
                    <p:nvPicPr>
                      <p:cNvPr id="907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028" y="1577976"/>
                        <a:ext cx="7397015" cy="263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252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00F865AA-1698-4049-86BD-565F82D88623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13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26659" name="Text Box 2"/>
          <p:cNvSpPr txBox="1">
            <a:spLocks noChangeArrowheads="1"/>
          </p:cNvSpPr>
          <p:nvPr/>
        </p:nvSpPr>
        <p:spPr bwMode="auto">
          <a:xfrm>
            <a:off x="1709739" y="457389"/>
            <a:ext cx="87852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、有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240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台电话分机，独立使用，每台话机       约有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5%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的时间使用外线。问总机至少需要多少外线才能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90%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以上的保证各分机用外线不必等候。</a:t>
            </a:r>
          </a:p>
        </p:txBody>
      </p:sp>
      <p:sp>
        <p:nvSpPr>
          <p:cNvPr id="867331" name="Text Box 3"/>
          <p:cNvSpPr txBox="1">
            <a:spLocks noChangeArrowheads="1"/>
          </p:cNvSpPr>
          <p:nvPr/>
        </p:nvSpPr>
        <p:spPr bwMode="auto">
          <a:xfrm>
            <a:off x="1747839" y="2174429"/>
            <a:ext cx="847058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解：设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为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240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台分机中同时需用外线的台数，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    显然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X~b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(240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0.05)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即求最小的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使得</a:t>
            </a:r>
          </a:p>
        </p:txBody>
      </p:sp>
      <p:graphicFrame>
        <p:nvGraphicFramePr>
          <p:cNvPr id="867332" name="Object 4"/>
          <p:cNvGraphicFramePr>
            <a:graphicFrameLocks noChangeAspect="1"/>
          </p:cNvGraphicFramePr>
          <p:nvPr/>
        </p:nvGraphicFramePr>
        <p:xfrm>
          <a:off x="3581400" y="3343276"/>
          <a:ext cx="28575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公式" r:id="rId3" imgW="1002865" imgH="203112" progId="Equation.3">
                  <p:embed/>
                </p:oleObj>
              </mc:Choice>
              <mc:Fallback>
                <p:oleObj name="公式" r:id="rId3" imgW="1002865" imgH="203112" progId="Equation.3">
                  <p:embed/>
                  <p:pic>
                    <p:nvPicPr>
                      <p:cNvPr id="8673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343276"/>
                        <a:ext cx="28575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7333" name="Text Box 5"/>
          <p:cNvSpPr txBox="1">
            <a:spLocks noChangeArrowheads="1"/>
          </p:cNvSpPr>
          <p:nvPr/>
        </p:nvSpPr>
        <p:spPr bwMode="auto">
          <a:xfrm>
            <a:off x="2239964" y="3870325"/>
            <a:ext cx="3654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由于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=240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很大，而</a:t>
            </a:r>
          </a:p>
        </p:txBody>
      </p:sp>
      <p:graphicFrame>
        <p:nvGraphicFramePr>
          <p:cNvPr id="867334" name="Object 6"/>
          <p:cNvGraphicFramePr>
            <a:graphicFrameLocks noChangeAspect="1"/>
          </p:cNvGraphicFramePr>
          <p:nvPr/>
        </p:nvGraphicFramePr>
        <p:xfrm>
          <a:off x="2279650" y="4543425"/>
          <a:ext cx="5468938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公式" r:id="rId5" imgW="1943100" imgH="660400" progId="Equation.3">
                  <p:embed/>
                </p:oleObj>
              </mc:Choice>
              <mc:Fallback>
                <p:oleObj name="公式" r:id="rId5" imgW="1943100" imgH="660400" progId="Equation.3">
                  <p:embed/>
                  <p:pic>
                    <p:nvPicPr>
                      <p:cNvPr id="8673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4543425"/>
                        <a:ext cx="5468938" cy="169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320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7331" grpId="0" autoUpdateAnimBg="0"/>
      <p:bldP spid="86733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30838D97-FAC7-4E92-B91D-41CD8D0A84D4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14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868354" name="Object 2"/>
          <p:cNvGraphicFramePr>
            <a:graphicFrameLocks noChangeAspect="1"/>
          </p:cNvGraphicFramePr>
          <p:nvPr/>
        </p:nvGraphicFramePr>
        <p:xfrm>
          <a:off x="1976439" y="581025"/>
          <a:ext cx="8148637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公式" r:id="rId3" imgW="2819400" imgH="838200" progId="Equation.3">
                  <p:embed/>
                </p:oleObj>
              </mc:Choice>
              <mc:Fallback>
                <p:oleObj name="公式" r:id="rId3" imgW="2819400" imgH="838200" progId="Equation.3">
                  <p:embed/>
                  <p:pic>
                    <p:nvPicPr>
                      <p:cNvPr id="8683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9" y="581025"/>
                        <a:ext cx="8148637" cy="238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8355" name="Object 3"/>
          <p:cNvGraphicFramePr>
            <a:graphicFrameLocks noChangeAspect="1"/>
          </p:cNvGraphicFramePr>
          <p:nvPr/>
        </p:nvGraphicFramePr>
        <p:xfrm>
          <a:off x="1976438" y="3073401"/>
          <a:ext cx="714375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公式" r:id="rId5" imgW="2870200" imgH="457200" progId="Equation.3">
                  <p:embed/>
                </p:oleObj>
              </mc:Choice>
              <mc:Fallback>
                <p:oleObj name="公式" r:id="rId5" imgW="2870200" imgH="457200" progId="Equation.3">
                  <p:embed/>
                  <p:pic>
                    <p:nvPicPr>
                      <p:cNvPr id="8683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3073401"/>
                        <a:ext cx="7143750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8356" name="Object 4"/>
          <p:cNvGraphicFramePr>
            <a:graphicFrameLocks noChangeAspect="1"/>
          </p:cNvGraphicFramePr>
          <p:nvPr/>
        </p:nvGraphicFramePr>
        <p:xfrm>
          <a:off x="1900239" y="4414838"/>
          <a:ext cx="8613775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公式" r:id="rId7" imgW="3479800" imgH="609600" progId="Equation.3">
                  <p:embed/>
                </p:oleObj>
              </mc:Choice>
              <mc:Fallback>
                <p:oleObj name="公式" r:id="rId7" imgW="3479800" imgH="609600" progId="Equation.3">
                  <p:embed/>
                  <p:pic>
                    <p:nvPicPr>
                      <p:cNvPr id="8683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239" y="4414838"/>
                        <a:ext cx="8613775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122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3CF5FE26-5819-47F9-9EBA-0FBC2BC6B636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15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28707" name="Text Box 2"/>
          <p:cNvSpPr txBox="1">
            <a:spLocks noChangeArrowheads="1"/>
          </p:cNvSpPr>
          <p:nvPr/>
        </p:nvSpPr>
        <p:spPr bwMode="auto">
          <a:xfrm>
            <a:off x="1766888" y="642939"/>
            <a:ext cx="8716962" cy="294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3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、 已知某厂生产一大批无线电产品中不合格品占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1/6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。某商店从该厂任意选购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6000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个元件，试问这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6000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个元件中，不合格品的比例与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1/6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之间误差小于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1%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的概率是多少？</a:t>
            </a:r>
          </a:p>
        </p:txBody>
      </p:sp>
    </p:spTree>
    <p:extLst>
      <p:ext uri="{BB962C8B-B14F-4D97-AF65-F5344CB8AC3E}">
        <p14:creationId xmlns:p14="http://schemas.microsoft.com/office/powerpoint/2010/main" val="379899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12D10A81-A2EC-4DD3-93A3-DF8C9831FD5E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16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2973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7213" y="0"/>
            <a:ext cx="6350000" cy="871538"/>
          </a:xfrm>
        </p:spPr>
        <p:txBody>
          <a:bodyPr/>
          <a:lstStyle/>
          <a:p>
            <a:pPr eaLnBrk="1" hangingPunct="1"/>
            <a:r>
              <a:rPr kumimoji="1" lang="zh-CN" altLang="en-US" sz="3200" b="1">
                <a:solidFill>
                  <a:srgbClr val="CC0066"/>
                </a:solidFill>
                <a:latin typeface="宋体" panose="02010600030101010101" pitchFamily="2" charset="-122"/>
              </a:rPr>
              <a:t>德莫佛</a:t>
            </a:r>
            <a:r>
              <a:rPr kumimoji="1" lang="en-US" altLang="zh-CN" sz="3200" b="1">
                <a:solidFill>
                  <a:srgbClr val="CC0066"/>
                </a:solidFill>
                <a:latin typeface="宋体" panose="02010600030101010101" pitchFamily="2" charset="-122"/>
              </a:rPr>
              <a:t>--</a:t>
            </a:r>
            <a:r>
              <a:rPr kumimoji="1" lang="zh-CN" altLang="en-US" sz="3200" b="1">
                <a:solidFill>
                  <a:srgbClr val="CC0066"/>
                </a:solidFill>
                <a:latin typeface="宋体" panose="02010600030101010101" pitchFamily="2" charset="-122"/>
              </a:rPr>
              <a:t>拉普拉斯定理的应用：</a:t>
            </a:r>
          </a:p>
        </p:txBody>
      </p:sp>
      <p:sp>
        <p:nvSpPr>
          <p:cNvPr id="914436" name="Text Box 4"/>
          <p:cNvSpPr txBox="1">
            <a:spLocks noChangeArrowheads="1"/>
          </p:cNvSpPr>
          <p:nvPr/>
        </p:nvSpPr>
        <p:spPr bwMode="auto">
          <a:xfrm>
            <a:off x="1970089" y="723901"/>
            <a:ext cx="8288337" cy="1266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     令</a:t>
            </a:r>
            <a:r>
              <a:rPr kumimoji="1" lang="el-GR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μ</a:t>
            </a:r>
            <a:r>
              <a:rPr kumimoji="1" lang="en-US" altLang="zh-CN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重伯努里试验中事件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发生的次数</a:t>
            </a:r>
            <a:r>
              <a:rPr kumimoji="1"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则</a:t>
            </a:r>
            <a:r>
              <a:rPr kumimoji="1" lang="el-GR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μ</a:t>
            </a:r>
            <a:r>
              <a:rPr kumimoji="1" lang="en-US" altLang="zh-CN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~</a:t>
            </a:r>
            <a:r>
              <a:rPr kumimoji="1"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其中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p=P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kumimoji="1" lang="zh-CN" altLang="el-GR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14437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971801" y="2051051"/>
          <a:ext cx="6289675" cy="437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公式" r:id="rId3" imgW="2095500" imgH="2032000" progId="Equation.3">
                  <p:embed/>
                </p:oleObj>
              </mc:Choice>
              <mc:Fallback>
                <p:oleObj name="公式" r:id="rId3" imgW="2095500" imgH="2032000" progId="Equation.3">
                  <p:embed/>
                  <p:pic>
                    <p:nvPicPr>
                      <p:cNvPr id="9144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2051051"/>
                        <a:ext cx="6289675" cy="437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349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44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灯片编号占位符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23766E7B-1462-4064-B74D-EE35DB9ED63D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17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330755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2100263" y="365125"/>
          <a:ext cx="7696200" cy="194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公式" r:id="rId3" imgW="2908300" imgH="736600" progId="Equation.3">
                  <p:embed/>
                </p:oleObj>
              </mc:Choice>
              <mc:Fallback>
                <p:oleObj name="公式" r:id="rId3" imgW="2908300" imgH="736600" progId="Equation.3">
                  <p:embed/>
                  <p:pic>
                    <p:nvPicPr>
                      <p:cNvPr id="33075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263" y="365125"/>
                        <a:ext cx="7696200" cy="194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6488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003425" y="2178050"/>
          <a:ext cx="7316788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公式" r:id="rId5" imgW="2806700" imgH="711200" progId="Equation.3">
                  <p:embed/>
                </p:oleObj>
              </mc:Choice>
              <mc:Fallback>
                <p:oleObj name="公式" r:id="rId5" imgW="2806700" imgH="711200" progId="Equation.3">
                  <p:embed/>
                  <p:pic>
                    <p:nvPicPr>
                      <p:cNvPr id="9164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425" y="2178050"/>
                        <a:ext cx="7316788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6491" name="Object 1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997075" y="4086225"/>
          <a:ext cx="6561138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公式" r:id="rId7" imgW="2260600" imgH="711200" progId="Equation.3">
                  <p:embed/>
                </p:oleObj>
              </mc:Choice>
              <mc:Fallback>
                <p:oleObj name="公式" r:id="rId7" imgW="2260600" imgH="711200" progId="Equation.3">
                  <p:embed/>
                  <p:pic>
                    <p:nvPicPr>
                      <p:cNvPr id="91649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4086225"/>
                        <a:ext cx="6561138" cy="196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137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BEBF683-5B15-4DB3-8928-0CD74F8F17E0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1909763" y="1323976"/>
            <a:ext cx="8520112" cy="45434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CN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现有一批种子，其中良种占</a:t>
            </a:r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1/6</a:t>
            </a:r>
            <a:r>
              <a:rPr lang="zh-CN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，今任取</a:t>
            </a:r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180</a:t>
            </a:r>
            <a:r>
              <a:rPr lang="zh-CN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粒，问能以</a:t>
            </a:r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0.90</a:t>
            </a:r>
            <a:r>
              <a:rPr lang="zh-CN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的概率保证在这</a:t>
            </a:r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180</a:t>
            </a:r>
            <a:r>
              <a:rPr lang="zh-CN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粒种子种良种所占的比例与</a:t>
            </a:r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1/6</a:t>
            </a:r>
            <a:r>
              <a:rPr lang="zh-CN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的误差的绝对值不超过多少？相应的良种粒数在哪个范围？</a:t>
            </a:r>
          </a:p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3C9EAC-A77D-41AA-8B80-DB38890F35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92DCF-A7D7-49F2-A8AD-06D5D2B60444}" type="slidenum"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427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BA23C1-395F-4745-95B8-3EF8F62D86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92DCF-A7D7-49F2-A8AD-06D5D2B60444}" type="slidenum"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8D865F04-10A4-48BF-BDCC-DB28F1C59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61194"/>
            <a:ext cx="1990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5A997F2D-08D5-4FCF-A8F3-217FBCABC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1" y="413594"/>
            <a:ext cx="1990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0BBD594B-5F3D-47E9-A8CF-7FF1C200C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495883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Rectangle 31">
            <a:extLst>
              <a:ext uri="{FF2B5EF4-FFF2-40B4-BE49-F238E27FC236}">
                <a16:creationId xmlns:a16="http://schemas.microsoft.com/office/drawing/2014/main" id="{53C6FE9E-964B-4EF5-A3E5-9D824766F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FDF06143-2467-4965-8B67-28E465025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73275"/>
            <a:ext cx="9144000" cy="611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8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DD8F2AE8-CA96-480C-B6C2-BB84AC550660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860163" name="Text Box 3"/>
          <p:cNvSpPr txBox="1">
            <a:spLocks noChangeArrowheads="1"/>
          </p:cNvSpPr>
          <p:nvPr/>
        </p:nvSpPr>
        <p:spPr bwMode="auto">
          <a:xfrm>
            <a:off x="1871664" y="1174750"/>
            <a:ext cx="35385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一、 问题的提出</a:t>
            </a:r>
            <a:r>
              <a:rPr kumimoji="1" lang="en-US" altLang="zh-CN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860169" name="Group 9"/>
          <p:cNvGrpSpPr>
            <a:grpSpLocks/>
          </p:cNvGrpSpPr>
          <p:nvPr/>
        </p:nvGrpSpPr>
        <p:grpSpPr bwMode="auto">
          <a:xfrm>
            <a:off x="1906589" y="1309689"/>
            <a:ext cx="8491537" cy="3252787"/>
            <a:chOff x="289" y="805"/>
            <a:chExt cx="5349" cy="2049"/>
          </a:xfrm>
        </p:grpSpPr>
        <p:sp>
          <p:nvSpPr>
            <p:cNvPr id="317447" name="Text Box 5"/>
            <p:cNvSpPr txBox="1">
              <a:spLocks noChangeArrowheads="1"/>
            </p:cNvSpPr>
            <p:nvPr/>
          </p:nvSpPr>
          <p:spPr bwMode="auto">
            <a:xfrm>
              <a:off x="289" y="805"/>
              <a:ext cx="5349" cy="1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25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相互独立的随机变量序列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{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kumimoji="1"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},</a:t>
              </a:r>
              <a:r>
                <a:rPr kumimoji="1" lang="en-US" altLang="zh-CN" b="1" i="1">
                  <a:solidFill>
                    <a:srgbClr val="000000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设</a:t>
              </a:r>
              <a:r>
                <a:rPr kumimoji="1" lang="zh-CN" altLang="zh-CN" i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kumimoji="1"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n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DX</a:t>
              </a:r>
              <a:r>
                <a:rPr kumimoji="1"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kumimoji="1" lang="en-US" altLang="zh-CN" b="1" i="1" baseline="-25000">
                  <a:solidFill>
                    <a:srgbClr val="000000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kumimoji="1" lang="en-US" altLang="zh-CN" b="1" baseline="3000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…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kumimoji="1" lang="zh-CN" altLang="zh-CN" b="1">
                  <a:solidFill>
                    <a:srgbClr val="000000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存在, 令</a:t>
              </a:r>
            </a:p>
          </p:txBody>
        </p:sp>
        <p:graphicFrame>
          <p:nvGraphicFramePr>
            <p:cNvPr id="317448" name="Object 6"/>
            <p:cNvGraphicFramePr>
              <a:graphicFrameLocks noChangeAspect="1"/>
            </p:cNvGraphicFramePr>
            <p:nvPr/>
          </p:nvGraphicFramePr>
          <p:xfrm>
            <a:off x="2569" y="1568"/>
            <a:ext cx="2142" cy="1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6" name="公式" r:id="rId3" imgW="1247892" imgH="866671" progId="Equation.3">
                    <p:embed/>
                  </p:oleObj>
                </mc:Choice>
                <mc:Fallback>
                  <p:oleObj name="公式" r:id="rId3" imgW="1247892" imgH="866671" progId="Equation.3">
                    <p:embed/>
                    <p:pic>
                      <p:nvPicPr>
                        <p:cNvPr id="31744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9" y="1568"/>
                          <a:ext cx="2142" cy="1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60167" name="Object 7"/>
          <p:cNvGraphicFramePr>
            <a:graphicFrameLocks noChangeAspect="1"/>
          </p:cNvGraphicFramePr>
          <p:nvPr/>
        </p:nvGraphicFramePr>
        <p:xfrm>
          <a:off x="2000251" y="4387851"/>
          <a:ext cx="8207375" cy="17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公式" r:id="rId5" imgW="2848101" imgH="638204" progId="Equation.3">
                  <p:embed/>
                </p:oleObj>
              </mc:Choice>
              <mc:Fallback>
                <p:oleObj name="公式" r:id="rId5" imgW="2848101" imgH="638204" progId="Equation.3">
                  <p:embed/>
                  <p:pic>
                    <p:nvPicPr>
                      <p:cNvPr id="8601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1" y="4387851"/>
                        <a:ext cx="8207375" cy="173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46" name="Comment 8"/>
          <p:cNvSpPr>
            <a:spLocks noChangeArrowheads="1"/>
          </p:cNvSpPr>
          <p:nvPr/>
        </p:nvSpPr>
        <p:spPr bwMode="auto">
          <a:xfrm>
            <a:off x="3249613" y="219076"/>
            <a:ext cx="5346700" cy="841375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83485" tIns="141332" rIns="83485" bIns="14133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§5.2 </a:t>
            </a:r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中心极限定理</a:t>
            </a:r>
            <a:r>
              <a:rPr lang="zh-CN" altLang="en-US" b="1">
                <a:solidFill>
                  <a:srgbClr val="000099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7035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6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92DCF-A7D7-49F2-A8AD-06D5D2B60444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0827" y="1119352"/>
            <a:ext cx="9884979" cy="2214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一大批产品的合格率为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，现从中随机抽取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件。试用中心极限定理近似计算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件产品中合格品的个数介于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76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至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84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之间的的概率。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824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92DCF-A7D7-49F2-A8AD-06D5D2B60444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800" y="468660"/>
            <a:ext cx="12440209" cy="444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94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92DCF-A7D7-49F2-A8AD-06D5D2B60444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35284" y="1883837"/>
            <a:ext cx="8866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作业：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p.174   4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72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2F937977-18B1-4EF5-9020-20629F9E53BC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18467" name="Rectangle 2"/>
          <p:cNvSpPr>
            <a:spLocks noGrp="1" noChangeArrowheads="1"/>
          </p:cNvSpPr>
          <p:nvPr>
            <p:ph type="title"/>
          </p:nvPr>
        </p:nvSpPr>
        <p:spPr>
          <a:xfrm>
            <a:off x="1789113" y="234951"/>
            <a:ext cx="8229600" cy="1033463"/>
          </a:xfrm>
        </p:spPr>
        <p:txBody>
          <a:bodyPr/>
          <a:lstStyle/>
          <a:p>
            <a:pPr eaLnBrk="1" hangingPunct="1"/>
            <a:r>
              <a:rPr lang="en-US" altLang="zh-CN" sz="3200" b="1">
                <a:solidFill>
                  <a:srgbClr val="CC0066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3200" b="1">
                <a:solidFill>
                  <a:srgbClr val="CC0066"/>
                </a:solidFill>
                <a:latin typeface="宋体" panose="02010600030101010101" pitchFamily="2" charset="-122"/>
              </a:rPr>
              <a:t>、林德贝格</a:t>
            </a:r>
            <a:r>
              <a:rPr lang="en-US" altLang="zh-CN" sz="3200" b="1">
                <a:solidFill>
                  <a:srgbClr val="CC0066"/>
                </a:solidFill>
                <a:latin typeface="宋体" panose="02010600030101010101" pitchFamily="2" charset="-122"/>
              </a:rPr>
              <a:t>(Lindeberg)</a:t>
            </a:r>
            <a:r>
              <a:rPr lang="zh-CN" altLang="en-US" sz="3200" b="1">
                <a:solidFill>
                  <a:srgbClr val="CC0066"/>
                </a:solidFill>
                <a:latin typeface="宋体" panose="02010600030101010101" pitchFamily="2" charset="-122"/>
              </a:rPr>
              <a:t>定理</a:t>
            </a:r>
          </a:p>
        </p:txBody>
      </p:sp>
      <p:sp>
        <p:nvSpPr>
          <p:cNvPr id="318468" name="Text Box 4"/>
          <p:cNvSpPr txBox="1">
            <a:spLocks noChangeArrowheads="1"/>
          </p:cNvSpPr>
          <p:nvPr/>
        </p:nvSpPr>
        <p:spPr bwMode="auto">
          <a:xfrm>
            <a:off x="1916113" y="1130300"/>
            <a:ext cx="8412162" cy="146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   设随机变量序列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相互独立，数学期望及方差存在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3184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550901"/>
              </p:ext>
            </p:extLst>
          </p:nvPr>
        </p:nvGraphicFramePr>
        <p:xfrm>
          <a:off x="4226091" y="1872379"/>
          <a:ext cx="534987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3" imgW="2120900" imgH="241300" progId="Equation.DSMT4">
                  <p:embed/>
                </p:oleObj>
              </mc:Choice>
              <mc:Fallback>
                <p:oleObj name="Equation" r:id="rId3" imgW="2120900" imgH="241300" progId="Equation.DSMT4">
                  <p:embed/>
                  <p:pic>
                    <p:nvPicPr>
                      <p:cNvPr id="3184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6091" y="1872379"/>
                        <a:ext cx="534987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03179" name="Group 11"/>
          <p:cNvGrpSpPr>
            <a:grpSpLocks/>
          </p:cNvGrpSpPr>
          <p:nvPr/>
        </p:nvGrpSpPr>
        <p:grpSpPr bwMode="auto">
          <a:xfrm>
            <a:off x="1971676" y="2509838"/>
            <a:ext cx="7737475" cy="2386012"/>
            <a:chOff x="130" y="1635"/>
            <a:chExt cx="4874" cy="1503"/>
          </a:xfrm>
        </p:grpSpPr>
        <p:graphicFrame>
          <p:nvGraphicFramePr>
            <p:cNvPr id="318472" name="Object 8"/>
            <p:cNvGraphicFramePr>
              <a:graphicFrameLocks noChangeAspect="1"/>
            </p:cNvGraphicFramePr>
            <p:nvPr/>
          </p:nvGraphicFramePr>
          <p:xfrm>
            <a:off x="130" y="1635"/>
            <a:ext cx="3314" cy="7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5" name="公式" r:id="rId5" imgW="1752600" imgH="431800" progId="Equation.3">
                    <p:embed/>
                  </p:oleObj>
                </mc:Choice>
                <mc:Fallback>
                  <p:oleObj name="公式" r:id="rId5" imgW="1752600" imgH="431800" progId="Equation.3">
                    <p:embed/>
                    <p:pic>
                      <p:nvPicPr>
                        <p:cNvPr id="31847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" y="1635"/>
                          <a:ext cx="3314" cy="7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473" name="Object 9"/>
            <p:cNvGraphicFramePr>
              <a:graphicFrameLocks noChangeAspect="1"/>
            </p:cNvGraphicFramePr>
            <p:nvPr/>
          </p:nvGraphicFramePr>
          <p:xfrm>
            <a:off x="615" y="2337"/>
            <a:ext cx="4389" cy="8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6" name="公式" r:id="rId7" imgW="2336800" imgH="444500" progId="Equation.3">
                    <p:embed/>
                  </p:oleObj>
                </mc:Choice>
                <mc:Fallback>
                  <p:oleObj name="公式" r:id="rId7" imgW="2336800" imgH="444500" progId="Equation.3">
                    <p:embed/>
                    <p:pic>
                      <p:nvPicPr>
                        <p:cNvPr id="318473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" y="2337"/>
                          <a:ext cx="4389" cy="8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03180" name="Text Box 12"/>
          <p:cNvSpPr txBox="1">
            <a:spLocks noChangeArrowheads="1"/>
          </p:cNvSpPr>
          <p:nvPr/>
        </p:nvSpPr>
        <p:spPr bwMode="auto">
          <a:xfrm>
            <a:off x="1993900" y="5045075"/>
            <a:ext cx="5205236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则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服从中心极限定理。</a:t>
            </a:r>
          </a:p>
        </p:txBody>
      </p:sp>
    </p:spTree>
    <p:extLst>
      <p:ext uri="{BB962C8B-B14F-4D97-AF65-F5344CB8AC3E}">
        <p14:creationId xmlns:p14="http://schemas.microsoft.com/office/powerpoint/2010/main" val="360113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31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27915F16-30A0-4706-AE18-13A24B93166A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4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19491" name="Text Box 4"/>
          <p:cNvSpPr txBox="1">
            <a:spLocks noChangeArrowheads="1"/>
          </p:cNvSpPr>
          <p:nvPr/>
        </p:nvSpPr>
        <p:spPr bwMode="auto">
          <a:xfrm>
            <a:off x="2049463" y="592138"/>
            <a:ext cx="8337550" cy="264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    上式中极限称为</a:t>
            </a:r>
            <a:r>
              <a:rPr lang="zh-CN" altLang="en-US" b="1">
                <a:solidFill>
                  <a:srgbClr val="000099"/>
                </a:solidFill>
                <a:latin typeface="宋体" panose="02010600030101010101" pitchFamily="2" charset="-122"/>
              </a:rPr>
              <a:t>林德贝格</a:t>
            </a:r>
            <a:r>
              <a:rPr kumimoji="1" lang="zh-CN" altLang="en-US" b="1">
                <a:solidFill>
                  <a:srgbClr val="000099"/>
                </a:solidFill>
                <a:latin typeface="宋体" panose="02010600030101010101" pitchFamily="2" charset="-122"/>
              </a:rPr>
              <a:t>条件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，我们要验证此条件成立是比较困难的，所以计算时一般不会引用此定理。但是该条件给了我们一个很好的结论：</a:t>
            </a:r>
          </a:p>
        </p:txBody>
      </p:sp>
      <p:graphicFrame>
        <p:nvGraphicFramePr>
          <p:cNvPr id="910342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2547938" y="3213100"/>
          <a:ext cx="7662862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3" imgW="2832100" imgH="431800" progId="Equation.DSMT4">
                  <p:embed/>
                </p:oleObj>
              </mc:Choice>
              <mc:Fallback>
                <p:oleObj name="Equation" r:id="rId3" imgW="2832100" imgH="431800" progId="Equation.DSMT4">
                  <p:embed/>
                  <p:pic>
                    <p:nvPicPr>
                      <p:cNvPr id="9103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3213100"/>
                        <a:ext cx="7662862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0344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2249489" y="4398964"/>
          <a:ext cx="8104187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公式" r:id="rId5" imgW="2768600" imgH="444500" progId="Equation.3">
                  <p:embed/>
                </p:oleObj>
              </mc:Choice>
              <mc:Fallback>
                <p:oleObj name="公式" r:id="rId5" imgW="2768600" imgH="444500" progId="Equation.3">
                  <p:embed/>
                  <p:pic>
                    <p:nvPicPr>
                      <p:cNvPr id="9103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9" y="4398964"/>
                        <a:ext cx="8104187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889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6F6ACC6C-2463-486F-B48F-5BF04667AD0F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5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320515" name="Object 4"/>
          <p:cNvGraphicFramePr>
            <a:graphicFrameLocks noChangeAspect="1"/>
          </p:cNvGraphicFramePr>
          <p:nvPr/>
        </p:nvGraphicFramePr>
        <p:xfrm>
          <a:off x="2647950" y="401639"/>
          <a:ext cx="4402138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公式" r:id="rId3" imgW="1307532" imgH="431613" progId="Equation.3">
                  <p:embed/>
                </p:oleObj>
              </mc:Choice>
              <mc:Fallback>
                <p:oleObj name="公式" r:id="rId3" imgW="1307532" imgH="431613" progId="Equation.3">
                  <p:embed/>
                  <p:pic>
                    <p:nvPicPr>
                      <p:cNvPr id="32051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401639"/>
                        <a:ext cx="4402138" cy="129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4261" name="Object 5"/>
          <p:cNvGraphicFramePr>
            <a:graphicFrameLocks noChangeAspect="1"/>
          </p:cNvGraphicFramePr>
          <p:nvPr/>
        </p:nvGraphicFramePr>
        <p:xfrm>
          <a:off x="2700338" y="1827213"/>
          <a:ext cx="652621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公式" r:id="rId5" imgW="2146300" imgH="685800" progId="Equation.3">
                  <p:embed/>
                </p:oleObj>
              </mc:Choice>
              <mc:Fallback>
                <p:oleObj name="公式" r:id="rId5" imgW="2146300" imgH="685800" progId="Equation.3">
                  <p:embed/>
                  <p:pic>
                    <p:nvPicPr>
                      <p:cNvPr id="8642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827213"/>
                        <a:ext cx="6526212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4264" name="Object 8"/>
          <p:cNvGraphicFramePr>
            <a:graphicFrameLocks noChangeAspect="1"/>
          </p:cNvGraphicFramePr>
          <p:nvPr/>
        </p:nvGraphicFramePr>
        <p:xfrm>
          <a:off x="2289176" y="4197350"/>
          <a:ext cx="7688263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公式" r:id="rId7" imgW="2832100" imgH="685800" progId="Equation.3">
                  <p:embed/>
                </p:oleObj>
              </mc:Choice>
              <mc:Fallback>
                <p:oleObj name="公式" r:id="rId7" imgW="2832100" imgH="685800" progId="Equation.3">
                  <p:embed/>
                  <p:pic>
                    <p:nvPicPr>
                      <p:cNvPr id="86426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6" y="4197350"/>
                        <a:ext cx="7688263" cy="176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324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6DF751E1-BF18-4DC9-B6D9-5531E2998CE4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6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21539" name="Rectangle 2"/>
          <p:cNvSpPr>
            <a:spLocks noGrp="1" noChangeArrowheads="1"/>
          </p:cNvSpPr>
          <p:nvPr>
            <p:ph type="title"/>
          </p:nvPr>
        </p:nvSpPr>
        <p:spPr>
          <a:xfrm>
            <a:off x="1966913" y="365125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zh-CN" sz="3200" b="1">
                <a:solidFill>
                  <a:srgbClr val="CC0066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3200" b="1">
                <a:solidFill>
                  <a:srgbClr val="CC0066"/>
                </a:solidFill>
                <a:latin typeface="宋体" panose="02010600030101010101" pitchFamily="2" charset="-122"/>
              </a:rPr>
              <a:t>、</a:t>
            </a:r>
            <a:r>
              <a:rPr kumimoji="1" lang="zh-CN" altLang="en-US" sz="3200" b="1">
                <a:solidFill>
                  <a:srgbClr val="CC0066"/>
                </a:solidFill>
                <a:latin typeface="宋体" panose="02010600030101010101" pitchFamily="2" charset="-122"/>
              </a:rPr>
              <a:t>独立同分布的中心极限定理</a:t>
            </a:r>
          </a:p>
        </p:txBody>
      </p:sp>
      <p:sp>
        <p:nvSpPr>
          <p:cNvPr id="286725" name="Text Box 4"/>
          <p:cNvSpPr txBox="1">
            <a:spLocks noChangeArrowheads="1"/>
          </p:cNvSpPr>
          <p:nvPr/>
        </p:nvSpPr>
        <p:spPr bwMode="auto">
          <a:xfrm>
            <a:off x="1347787" y="1301751"/>
            <a:ext cx="8956676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   设随机变量序列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}(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=1, 2, 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)</a:t>
            </a:r>
            <a:r>
              <a:rPr kumimoji="1" lang="zh-CN" altLang="zh-CN" b="1">
                <a:solidFill>
                  <a:srgbClr val="000000"/>
                </a:solidFill>
                <a:latin typeface="宋体" panose="02010600030101010101" pitchFamily="2" charset="-122"/>
              </a:rPr>
              <a:t> 独立同分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布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endParaRPr kumimoji="1" lang="en-US" altLang="zh-CN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86726" name="Object 5"/>
          <p:cNvGraphicFramePr>
            <a:graphicFrameLocks noChangeAspect="1"/>
          </p:cNvGraphicFramePr>
          <p:nvPr/>
        </p:nvGraphicFramePr>
        <p:xfrm>
          <a:off x="1884363" y="2417763"/>
          <a:ext cx="8589962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公式" r:id="rId3" imgW="3035300" imgH="889000" progId="Equation.3">
                  <p:embed/>
                </p:oleObj>
              </mc:Choice>
              <mc:Fallback>
                <p:oleObj name="公式" r:id="rId3" imgW="3035300" imgH="889000" progId="Equation.3">
                  <p:embed/>
                  <p:pic>
                    <p:nvPicPr>
                      <p:cNvPr id="2867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363" y="2417763"/>
                        <a:ext cx="8589962" cy="233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019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1B79A654-6586-43FA-AF8F-FE49AAA50655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7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22563" name="Text Box 4"/>
          <p:cNvSpPr txBox="1">
            <a:spLocks noChangeArrowheads="1"/>
          </p:cNvSpPr>
          <p:nvPr/>
        </p:nvSpPr>
        <p:spPr bwMode="auto">
          <a:xfrm>
            <a:off x="1944688" y="739776"/>
            <a:ext cx="8420100" cy="3925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、计算机进行加法运算，把每个加数四舍五入到整数相加，假设各个加数的舍入误差是相互独立的同服从于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(-0.5 , 0.5)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求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：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(1)1500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个数相加，误差之和的绝对值超过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15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的概率；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(2)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最多几个数相加才能保证误差之和的绝对值小于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10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的概率达到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0.95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。</a:t>
            </a:r>
            <a:endParaRPr kumimoji="1" lang="zh-CN" altLang="en-US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984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8" name="Text Box 4"/>
          <p:cNvSpPr txBox="1">
            <a:spLocks noChangeArrowheads="1"/>
          </p:cNvSpPr>
          <p:nvPr/>
        </p:nvSpPr>
        <p:spPr bwMode="auto">
          <a:xfrm>
            <a:off x="2017714" y="530226"/>
            <a:ext cx="8059737" cy="1266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: (1)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令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表示第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个数相加时产生的误差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      （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=1,2,</a:t>
            </a:r>
            <a:r>
              <a:rPr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,1500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），则</a:t>
            </a:r>
          </a:p>
        </p:txBody>
      </p:sp>
      <p:graphicFrame>
        <p:nvGraphicFramePr>
          <p:cNvPr id="333829" name="Object 5"/>
          <p:cNvGraphicFramePr>
            <a:graphicFrameLocks noGrp="1" noChangeAspect="1"/>
          </p:cNvGraphicFramePr>
          <p:nvPr>
            <p:ph sz="half" idx="1"/>
            <p:extLst/>
          </p:nvPr>
        </p:nvGraphicFramePr>
        <p:xfrm>
          <a:off x="3295650" y="1855788"/>
          <a:ext cx="49784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3" imgW="2019240" imgH="228600" progId="Equation.DSMT4">
                  <p:embed/>
                </p:oleObj>
              </mc:Choice>
              <mc:Fallback>
                <p:oleObj name="Equation" r:id="rId3" imgW="2019240" imgH="228600" progId="Equation.DSMT4">
                  <p:embed/>
                  <p:pic>
                    <p:nvPicPr>
                      <p:cNvPr id="3338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5650" y="1855788"/>
                        <a:ext cx="497840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31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36876" y="2462214"/>
          <a:ext cx="3082925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5" imgW="1155700" imgH="393700" progId="Equation.DSMT4">
                  <p:embed/>
                </p:oleObj>
              </mc:Choice>
              <mc:Fallback>
                <p:oleObj name="Equation" r:id="rId5" imgW="1155700" imgH="393700" progId="Equation.DSMT4">
                  <p:embed/>
                  <p:pic>
                    <p:nvPicPr>
                      <p:cNvPr id="3338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76" y="2462214"/>
                        <a:ext cx="3082925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34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035175" y="3524250"/>
          <a:ext cx="8451850" cy="264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Equation" r:id="rId7" imgW="3492500" imgH="1092200" progId="Equation.DSMT4">
                  <p:embed/>
                </p:oleObj>
              </mc:Choice>
              <mc:Fallback>
                <p:oleObj name="Equation" r:id="rId7" imgW="3492500" imgH="1092200" progId="Equation.DSMT4">
                  <p:embed/>
                  <p:pic>
                    <p:nvPicPr>
                      <p:cNvPr id="33383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175" y="3524250"/>
                        <a:ext cx="8451850" cy="2643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098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2" name="Text Box 4"/>
          <p:cNvSpPr txBox="1">
            <a:spLocks noChangeArrowheads="1"/>
          </p:cNvSpPr>
          <p:nvPr/>
        </p:nvSpPr>
        <p:spPr bwMode="auto">
          <a:xfrm>
            <a:off x="1763713" y="500064"/>
            <a:ext cx="8821610" cy="1266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485" tIns="41742" rIns="83485" bIns="4174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(2)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设最多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个数相加，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能保证误差之和的绝对值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小于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10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的概率达到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0.95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；</a:t>
            </a:r>
          </a:p>
        </p:txBody>
      </p:sp>
      <p:graphicFrame>
        <p:nvGraphicFramePr>
          <p:cNvPr id="334853" name="Object 5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832100" y="1803401"/>
          <a:ext cx="5100638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Equation" r:id="rId3" imgW="1917700" imgH="228600" progId="Equation.DSMT4">
                  <p:embed/>
                </p:oleObj>
              </mc:Choice>
              <mc:Fallback>
                <p:oleObj name="Equation" r:id="rId3" imgW="1917700" imgH="228600" progId="Equation.DSMT4">
                  <p:embed/>
                  <p:pic>
                    <p:nvPicPr>
                      <p:cNvPr id="3348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1803401"/>
                        <a:ext cx="5100638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8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982788" y="2322514"/>
          <a:ext cx="7067550" cy="317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Equation" r:id="rId5" imgW="2590800" imgH="1295400" progId="Equation.DSMT4">
                  <p:embed/>
                </p:oleObj>
              </mc:Choice>
              <mc:Fallback>
                <p:oleObj name="Equation" r:id="rId5" imgW="2590800" imgH="1295400" progId="Equation.DSMT4">
                  <p:embed/>
                  <p:pic>
                    <p:nvPicPr>
                      <p:cNvPr id="33485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2322514"/>
                        <a:ext cx="7067550" cy="317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61" name="Object 13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897064" y="5564188"/>
          <a:ext cx="877093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Equation" r:id="rId7" imgW="3759200" imgH="419100" progId="Equation.DSMT4">
                  <p:embed/>
                </p:oleObj>
              </mc:Choice>
              <mc:Fallback>
                <p:oleObj name="Equation" r:id="rId7" imgW="3759200" imgH="419100" progId="Equation.DSMT4">
                  <p:embed/>
                  <p:pic>
                    <p:nvPicPr>
                      <p:cNvPr id="33486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4" y="5564188"/>
                        <a:ext cx="8770937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992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527</Words>
  <Application>Microsoft Office PowerPoint</Application>
  <PresentationFormat>宽屏</PresentationFormat>
  <Paragraphs>46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等线</vt:lpstr>
      <vt:lpstr>等线 Light</vt:lpstr>
      <vt:lpstr>黑体</vt:lpstr>
      <vt:lpstr>楷体_GB2312</vt:lpstr>
      <vt:lpstr>宋体</vt:lpstr>
      <vt:lpstr>Arial</vt:lpstr>
      <vt:lpstr>Arial Black</vt:lpstr>
      <vt:lpstr>Symbol</vt:lpstr>
      <vt:lpstr>Times New Roman</vt:lpstr>
      <vt:lpstr>Wingdings</vt:lpstr>
      <vt:lpstr>Office 主题​​</vt:lpstr>
      <vt:lpstr>Pixel</vt:lpstr>
      <vt:lpstr>公式</vt:lpstr>
      <vt:lpstr>Equation</vt:lpstr>
      <vt:lpstr>PowerPoint 演示文稿</vt:lpstr>
      <vt:lpstr>PowerPoint 演示文稿</vt:lpstr>
      <vt:lpstr>1、林德贝格(Lindeberg)定理</vt:lpstr>
      <vt:lpstr>PowerPoint 演示文稿</vt:lpstr>
      <vt:lpstr>PowerPoint 演示文稿</vt:lpstr>
      <vt:lpstr>2、独立同分布的中心极限定理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3、德莫佛--拉普拉斯定理</vt:lpstr>
      <vt:lpstr>PowerPoint 演示文稿</vt:lpstr>
      <vt:lpstr>PowerPoint 演示文稿</vt:lpstr>
      <vt:lpstr>PowerPoint 演示文稿</vt:lpstr>
      <vt:lpstr>德莫佛--拉普拉斯定理的应用：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yugang sheng</dc:creator>
  <cp:lastModifiedBy>yugang sheng</cp:lastModifiedBy>
  <cp:revision>5</cp:revision>
  <dcterms:created xsi:type="dcterms:W3CDTF">2020-04-20T12:27:49Z</dcterms:created>
  <dcterms:modified xsi:type="dcterms:W3CDTF">2020-05-09T01:11:07Z</dcterms:modified>
</cp:coreProperties>
</file>