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6" r:id="rId31"/>
    <p:sldId id="297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0.e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wmf"/><Relationship Id="rId4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0T02:53:26.3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 6 80 0,'-9'-8'30'16,"9"8"-24"-16,0 4 6 0,0-4 0 0,0 0-7 15,0 7-3-15</inkml:trace>
  <inkml:trace contextRef="#ctx0" brushRef="#br0" timeOffset="478.0719">-9 29 148 0,'-9'19'0'0,"5"1"2"15,0 7 1-15,-1 8-1 16,1 8 1-16,0 8-2 15,-1 4 2-15,5 3-2 16,-4 1-1-16,4-1 1 16,-5 1-1-16,1-5 0 15,0-3 2-15,-1-4-3 0,5-8 0 16,0-8 1-16,0-8 2 16,0-3-1-16,0-9 2 15,0-11-2-15,0-4 2 16,0-3-4-16,0-5 0 15,5 0 1-15,-1-11 2 16,5-4-3-16,0-9-2 16,4-3 2-16,4-3 2 15,1-1-2-15,-5 4-2 16,5 8 2-16,-5 7 0 16,0 9 3-16,0 11 3 15,0 11 7-15,0 9 2 16,-4 7-3-16,0 5 1 15,0 3-7-15,-5 0-1 0,-4 0-2 16,0-3-4-16,0-1 1 0,-4-4 3 16,-1 1 3-16,-4-5 0 15,-4-3 0-15,-4-5-1 16,-5-3 0-16,-9-4-2 16,5-4-2-16,-1 0 1 15,6-4-1-15,3 0-7 16,5-3-3-16,4-9-38 15,5-7-36 1,12-9 23-16</inkml:trace>
  <inkml:trace contextRef="#ctx0" brushRef="#br0" timeOffset="1678.6547">-285 684 72 0,'-5'0'27'0,"5"4"-21"0,5 0 5 16,-5-4 3-16,0 0-4 15,4 4 2-15,5 0-7 16,0 3-1-16,0 1 0 16,-1 0 0-16,1 0-2 15,4 4 1-15,0-1-2 16,5 5 2-16,0 7-2 16,3 1 2-16,1 3-2 15,0 0-1-15,0 4 3 0,-4-3 2 16,-1-1 0-16,1 0 0 15,-5 5-1-15,0-5 0 16,0-4-2-16,-4 5-2 16,0-5 1-16,0-4-1 0,-5 1 0 15,1-4-3-15,-1-1 2 16,0-3 1-16,1 0 2 16,-5-5-1-16,0 1 2 15,0 0 2-15,0-8 2 16,0 0 3-16,0 0 1 15,0 0-5-15,0-4-2 16,0-4-2-16,4-3-2 16,-4-1 1-16,4-4-1 0,1-3 0 15,4-9 0-15,-1-3 2 16,6-8 1-16,3-8-1 16,5-7-2-16,4 3 1 15,1 0-1-15,3 1 0 16,1-1 2-16,4 4-1 15,0 4-1-15,0 0 1 16,-4 4-1-16,0 1-3 16,-5 6 2-16,-4 5 1 15,-4 4 2-15,-5 3-12 16,0 5-6-16,-4 3-42 16,-1 0-33-16,-3-3 36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2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2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6692F-F6AB-45F5-AB64-19BC4209F97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9ADF6-1CD4-4375-B648-3BB4122CC27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06328-C91E-4D02-82E0-24E36148E1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9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A821A-AD12-4481-B64B-702737F4DF3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7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89D712-006C-48FF-BF44-57864CFA503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9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E95B-C428-452F-9BAC-70A8F6587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B6CAB-DA56-43FC-B538-5C7AEDF816B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03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AD811-0756-4E19-A639-D10C8A2879F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F7BF-C6B9-407B-B1B8-B5DE177C3B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05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B573A-001D-4A59-8846-B366FB640CA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6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2E412-B2B6-449B-9DFE-1432C77D707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2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5E090-2631-4097-8C63-61D9F5761B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90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587BE-0F33-4680-A549-A7784040B5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BBE0D-0F3B-4E81-983A-235B64F7B9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6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C37B-D44B-4354-BF60-7CD8BF499F3E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BA9B-D313-4A85-A14C-F3BE8E88E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4A27E9-96EB-4D4D-9516-39D3E09951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42910C-0268-42CA-AF3F-ADCBDD974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2D1A8A-2E62-4181-B5E1-1C0192D7FF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11B5D-4652-4380-8C42-94AAAC8B12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1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9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0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03389" y="260350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的密度函数为：</a:t>
            </a:r>
          </a:p>
        </p:txBody>
      </p:sp>
      <p:graphicFrame>
        <p:nvGraphicFramePr>
          <p:cNvPr id="101381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5913" y="1052513"/>
          <a:ext cx="5256212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435100" imgH="660400" progId="Equation.DSMT4">
                  <p:embed/>
                </p:oleObj>
              </mc:Choice>
              <mc:Fallback>
                <p:oleObj name="Equation" r:id="rId3" imgW="1435100" imgH="66040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052513"/>
                        <a:ext cx="5256212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5913" y="4005263"/>
          <a:ext cx="5543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651000" imgH="431800" progId="Equation.DSMT4">
                  <p:embed/>
                </p:oleObj>
              </mc:Choice>
              <mc:Fallback>
                <p:oleObj name="Equation" r:id="rId5" imgW="1651000" imgH="431800" progId="Equation.DSMT4">
                  <p:embed/>
                  <p:pic>
                    <p:nvPicPr>
                      <p:cNvPr id="101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005263"/>
                        <a:ext cx="554355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2690813" y="3108325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则样本的联合密度函数为：</a:t>
            </a:r>
          </a:p>
        </p:txBody>
      </p:sp>
    </p:spTree>
    <p:extLst>
      <p:ext uri="{BB962C8B-B14F-4D97-AF65-F5344CB8AC3E}">
        <p14:creationId xmlns:p14="http://schemas.microsoft.com/office/powerpoint/2010/main" val="23564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000376" y="3357563"/>
          <a:ext cx="7199313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565400" imgH="660400" progId="Equation.DSMT4">
                  <p:embed/>
                </p:oleObj>
              </mc:Choice>
              <mc:Fallback>
                <p:oleObj name="Equation" r:id="rId3" imgW="2565400" imgH="660400" progId="Equation.DSMT4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357563"/>
                        <a:ext cx="7199313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566988" y="908051"/>
          <a:ext cx="57594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2019300" imgH="660400" progId="Equation.DSMT4">
                  <p:embed/>
                </p:oleObj>
              </mc:Choice>
              <mc:Fallback>
                <p:oleObj name="Equation" r:id="rId5" imgW="2019300" imgH="660400" progId="Equation.DSMT4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908051"/>
                        <a:ext cx="57594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8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476251"/>
          <a:ext cx="80279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2603500" imgH="723900" progId="Equation.3">
                  <p:embed/>
                </p:oleObj>
              </mc:Choice>
              <mc:Fallback>
                <p:oleObj name="公式" r:id="rId3" imgW="2603500" imgH="7239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6251"/>
                        <a:ext cx="8027988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524000" y="2873375"/>
            <a:ext cx="413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的分布律为：</a:t>
            </a:r>
          </a:p>
        </p:txBody>
      </p:sp>
      <p:graphicFrame>
        <p:nvGraphicFramePr>
          <p:cNvPr id="10957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711451" y="4005264"/>
          <a:ext cx="66960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006600" imgH="228600" progId="Equation.DSMT4">
                  <p:embed/>
                </p:oleObj>
              </mc:Choice>
              <mc:Fallback>
                <p:oleObj name="Equation" r:id="rId5" imgW="2006600" imgH="228600" progId="Equation.DSMT4">
                  <p:embed/>
                  <p:pic>
                    <p:nvPicPr>
                      <p:cNvPr id="109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005264"/>
                        <a:ext cx="66960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9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847850" y="496888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则联合分布律为：</a:t>
            </a:r>
          </a:p>
        </p:txBody>
      </p:sp>
      <p:graphicFrame>
        <p:nvGraphicFramePr>
          <p:cNvPr id="11264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4" y="1268413"/>
          <a:ext cx="74882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413000" imgH="431800" progId="Equation.DSMT4">
                  <p:embed/>
                </p:oleObj>
              </mc:Choice>
              <mc:Fallback>
                <p:oleObj name="Equation" r:id="rId3" imgW="2413000" imgH="431800" progId="Equation.DSMT4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268413"/>
                        <a:ext cx="7488237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0013" y="2781301"/>
          <a:ext cx="7345362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2324100" imgH="508000" progId="Equation.DSMT4">
                  <p:embed/>
                </p:oleObj>
              </mc:Choice>
              <mc:Fallback>
                <p:oleObj name="Equation" r:id="rId5" imgW="2324100" imgH="508000" progId="Equation.DSMT4">
                  <p:embed/>
                  <p:pic>
                    <p:nvPicPr>
                      <p:cNvPr id="112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81301"/>
                        <a:ext cx="7345362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0014" y="4724401"/>
          <a:ext cx="64801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2120900" imgH="431800" progId="Equation.DSMT4">
                  <p:embed/>
                </p:oleObj>
              </mc:Choice>
              <mc:Fallback>
                <p:oleObj name="Equation" r:id="rId7" imgW="2120900" imgH="431800" progId="Equation.DSMT4">
                  <p:embed/>
                  <p:pic>
                    <p:nvPicPr>
                      <p:cNvPr id="112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724401"/>
                        <a:ext cx="648017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57400" y="609601"/>
            <a:ext cx="83058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36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36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并设总体二阶矩存在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EX=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DX=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则有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87713" y="2349500"/>
          <a:ext cx="417671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285981" imgH="638204" progId="Equation.3">
                  <p:embed/>
                </p:oleObj>
              </mc:Choice>
              <mc:Fallback>
                <p:oleObj name="Equation" r:id="rId3" imgW="1285981" imgH="638204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349500"/>
                        <a:ext cx="4176712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47850" y="549275"/>
            <a:ext cx="538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333399"/>
                </a:solidFill>
                <a:latin typeface="Times New Roman" panose="02020603050405020304" pitchFamily="18" charset="0"/>
              </a:rPr>
              <a:t>§6.2  </a:t>
            </a:r>
            <a:r>
              <a:rPr kumimoji="1"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统计分布与</a:t>
            </a:r>
            <a:r>
              <a:rPr kumimoji="1" lang="zh-CN" altLang="en-US" b="1">
                <a:solidFill>
                  <a:srgbClr val="333399"/>
                </a:solidFill>
                <a:latin typeface="宋体" panose="02010600030101010101" pitchFamily="2" charset="-122"/>
              </a:rPr>
              <a:t>抽样分布</a:t>
            </a:r>
            <a:r>
              <a:rPr kumimoji="1" lang="zh-CN" altLang="en-US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1"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92313" y="1412875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的分布称为</a:t>
            </a: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抽样分布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47850" y="2276475"/>
            <a:ext cx="438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一、统计中常用的分布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847850" y="3860800"/>
          <a:ext cx="86042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3" imgW="3076631" imgH="699965" progId="Equation.3">
                  <p:embed/>
                </p:oleObj>
              </mc:Choice>
              <mc:Fallback>
                <p:oleObj name="公式" r:id="rId3" imgW="3076631" imgH="699965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860800"/>
                        <a:ext cx="86042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19288" y="3068639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l-GR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χ</a:t>
            </a:r>
            <a:r>
              <a:rPr lang="en-US" altLang="zh-CN" b="1" i="1" baseline="3000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0836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2063750" y="836613"/>
            <a:ext cx="6769100" cy="3313112"/>
            <a:chOff x="340" y="527"/>
            <a:chExt cx="4264" cy="2087"/>
          </a:xfrm>
        </p:grpSpPr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1066" y="527"/>
            <a:ext cx="267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3" imgW="1324069" imgH="204868" progId="Equation.3">
                    <p:embed/>
                  </p:oleObj>
                </mc:Choice>
                <mc:Fallback>
                  <p:oleObj name="公式" r:id="rId3" imgW="1324069" imgH="204868" progId="Equation.3">
                    <p:embed/>
                    <p:pic>
                      <p:nvPicPr>
                        <p:cNvPr id="1638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527"/>
                          <a:ext cx="267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703" y="1344"/>
            <a:ext cx="3901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公式" r:id="rId5" imgW="2314364" imgH="685906" progId="Equation.3">
                    <p:embed/>
                  </p:oleObj>
                </mc:Choice>
                <mc:Fallback>
                  <p:oleObj name="公式" r:id="rId5" imgW="2314364" imgH="685906" progId="Equation.3">
                    <p:embed/>
                    <p:pic>
                      <p:nvPicPr>
                        <p:cNvPr id="163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44"/>
                          <a:ext cx="3901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" name="Text Box 8"/>
            <p:cNvSpPr txBox="1">
              <a:spLocks noChangeArrowheads="1"/>
            </p:cNvSpPr>
            <p:nvPr/>
          </p:nvSpPr>
          <p:spPr bwMode="auto">
            <a:xfrm>
              <a:off x="340" y="572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8000"/>
                  </a:solidFill>
                  <a:ea typeface="楷体_GB2312" pitchFamily="49" charset="-122"/>
                </a:rPr>
                <a:t>定理：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919288" y="1484314"/>
          <a:ext cx="84963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3038542" imgH="371574" progId="Equation.3">
                  <p:embed/>
                </p:oleObj>
              </mc:Choice>
              <mc:Fallback>
                <p:oleObj name="公式" r:id="rId3" imgW="3038542" imgH="371574" progId="Equation.3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484314"/>
                        <a:ext cx="84963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063750" y="620714"/>
            <a:ext cx="597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分布与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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分布的关系：</a:t>
            </a:r>
            <a:endParaRPr kumimoji="1"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47" name="Object 7"/>
          <p:cNvGraphicFramePr>
            <a:graphicFrameLocks noGrp="1" noChangeAspect="1"/>
          </p:cNvGraphicFramePr>
          <p:nvPr>
            <p:ph/>
          </p:nvPr>
        </p:nvGraphicFramePr>
        <p:xfrm>
          <a:off x="1919288" y="3068639"/>
          <a:ext cx="84264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5" imgW="2947832" imgH="661804" progId="Equation.3">
                  <p:embed/>
                </p:oleObj>
              </mc:Choice>
              <mc:Fallback>
                <p:oleObj name="公式" r:id="rId5" imgW="2947832" imgH="661804" progId="Equation.3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068639"/>
                        <a:ext cx="842645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3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Grp="1" noChangeAspect="1"/>
          </p:cNvGraphicFramePr>
          <p:nvPr>
            <p:ph/>
          </p:nvPr>
        </p:nvGraphicFramePr>
        <p:xfrm>
          <a:off x="1524001" y="692151"/>
          <a:ext cx="8964613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3" imgW="3390859" imgH="1333650" progId="Equation.3">
                  <p:embed/>
                </p:oleObj>
              </mc:Choice>
              <mc:Fallback>
                <p:oleObj name="公式" r:id="rId3" imgW="3390859" imgH="133365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692151"/>
                        <a:ext cx="8964613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3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1919288" y="765175"/>
            <a:ext cx="412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分布的性质：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279650" y="1628776"/>
          <a:ext cx="80645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3" imgW="2895711" imgH="714527" progId="Equation.3">
                  <p:embed/>
                </p:oleObj>
              </mc:Choice>
              <mc:Fallback>
                <p:oleObj name="公式" r:id="rId3" imgW="2895711" imgH="714527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628776"/>
                        <a:ext cx="80645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135189" y="4076700"/>
          <a:ext cx="7977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5" imgW="2810013" imgH="204868" progId="Equation.3">
                  <p:embed/>
                </p:oleObj>
              </mc:Choice>
              <mc:Fallback>
                <p:oleObj name="公式" r:id="rId5" imgW="2810013" imgH="204868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076700"/>
                        <a:ext cx="79771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2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216276" y="285751"/>
            <a:ext cx="577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4000" b="1">
                <a:solidFill>
                  <a:srgbClr val="FF00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第六章   样本及抽样分布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74825" y="981075"/>
            <a:ext cx="4033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kumimoji="1"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92314" y="1341439"/>
            <a:ext cx="2376487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一、总体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919288" y="1989139"/>
            <a:ext cx="842486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在统计学中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我们把所研究的全部元素组成的集合称作母体或总体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总体中的每一个元素称为个体。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992313" y="3860800"/>
            <a:ext cx="82804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我们只研究感兴趣的某个或者几个指标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，因此把这些指标的分布称为总体的分布，记为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41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74825" y="260350"/>
          <a:ext cx="4897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3" imgW="1614241" imgH="204868" progId="Equation.3">
                  <p:embed/>
                </p:oleObj>
              </mc:Choice>
              <mc:Fallback>
                <p:oleObj name="公式" r:id="rId3" imgW="1614241" imgH="204868" progId="Equation.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60350"/>
                        <a:ext cx="4897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0375" y="3789364"/>
            <a:ext cx="5545138" cy="2243137"/>
            <a:chOff x="1048" y="2625"/>
            <a:chExt cx="4050" cy="1710"/>
          </a:xfrm>
        </p:grpSpPr>
        <p:graphicFrame>
          <p:nvGraphicFramePr>
            <p:cNvPr id="20485" name="Object 4"/>
            <p:cNvGraphicFramePr>
              <a:graphicFrameLocks noChangeAspect="1"/>
            </p:cNvGraphicFramePr>
            <p:nvPr/>
          </p:nvGraphicFramePr>
          <p:xfrm>
            <a:off x="1048" y="2744"/>
            <a:ext cx="3840" cy="1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BMP 图像" r:id="rId5" imgW="3809524" imgH="2591162" progId="Paint.Picture">
                    <p:embed/>
                  </p:oleObj>
                </mc:Choice>
                <mc:Fallback>
                  <p:oleObj name="BMP 图像" r:id="rId5" imgW="3809524" imgH="2591162" progId="Paint.Picture">
                    <p:embed/>
                    <p:pic>
                      <p:nvPicPr>
                        <p:cNvPr id="2048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744"/>
                          <a:ext cx="3840" cy="1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723" y="3633"/>
              <a:ext cx="32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4000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4830" y="3622"/>
              <a:ext cx="2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1423" y="2625"/>
              <a:ext cx="5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80808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9" name="Object 8"/>
            <p:cNvGraphicFramePr>
              <a:graphicFrameLocks noChangeAspect="1"/>
            </p:cNvGraphicFramePr>
            <p:nvPr/>
          </p:nvGraphicFramePr>
          <p:xfrm>
            <a:off x="4027" y="3072"/>
            <a:ext cx="4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公式" r:id="rId7" imgW="114102" imgH="114102" progId="Equation.3">
                    <p:embed/>
                  </p:oleObj>
                </mc:Choice>
                <mc:Fallback>
                  <p:oleObj name="公式" r:id="rId7" imgW="114102" imgH="114102" progId="Equation.3">
                    <p:embed/>
                    <p:pic>
                      <p:nvPicPr>
                        <p:cNvPr id="204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072"/>
                          <a:ext cx="4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9"/>
            <p:cNvGraphicFramePr>
              <a:graphicFrameLocks noChangeAspect="1"/>
            </p:cNvGraphicFramePr>
            <p:nvPr/>
          </p:nvGraphicFramePr>
          <p:xfrm>
            <a:off x="3247" y="3774"/>
            <a:ext cx="86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公式" r:id="rId9" imgW="317087" imgH="215619" progId="Equation.3">
                    <p:embed/>
                  </p:oleObj>
                </mc:Choice>
                <mc:Fallback>
                  <p:oleObj name="公式" r:id="rId9" imgW="317087" imgH="215619" progId="Equation.3">
                    <p:embed/>
                    <p:pic>
                      <p:nvPicPr>
                        <p:cNvPr id="2049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3774"/>
                          <a:ext cx="86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flipV="1">
              <a:off x="3775" y="3252"/>
              <a:ext cx="336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524000" y="1196976"/>
          <a:ext cx="83883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2848101" imgH="828510" progId="Equation.DSMT4">
                  <p:embed/>
                </p:oleObj>
              </mc:Choice>
              <mc:Fallback>
                <p:oleObj name="Equation" r:id="rId11" imgW="2848101" imgH="828510" progId="Equation.DSMT4">
                  <p:embed/>
                  <p:pic>
                    <p:nvPicPr>
                      <p:cNvPr id="15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96976"/>
                        <a:ext cx="83883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3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47851" y="47625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  </a:t>
            </a:r>
            <a:r>
              <a:rPr kumimoji="1"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分布</a:t>
            </a:r>
            <a:r>
              <a:rPr kumimoji="1"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84363" y="1268413"/>
          <a:ext cx="8748712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3" imgW="3252538" imgH="890774" progId="Equation.3">
                  <p:embed/>
                </p:oleObj>
              </mc:Choice>
              <mc:Fallback>
                <p:oleObj name="公式" r:id="rId3" imgW="3252538" imgH="890774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268413"/>
                        <a:ext cx="8748712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47851" y="3284538"/>
          <a:ext cx="77057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5" imgW="2681214" imgH="966595" progId="Equation.3">
                  <p:embed/>
                </p:oleObj>
              </mc:Choice>
              <mc:Fallback>
                <p:oleObj name="公式" r:id="rId5" imgW="2681214" imgH="966595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3284538"/>
                        <a:ext cx="7705725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3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919289" y="1916114"/>
          <a:ext cx="83534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3" imgW="2781447" imgH="685906" progId="Equation.3">
                  <p:embed/>
                </p:oleObj>
              </mc:Choice>
              <mc:Fallback>
                <p:oleObj name="公式" r:id="rId3" imgW="2781447" imgH="685906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916114"/>
                        <a:ext cx="83534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AutoShape 5">
            <a:extLst>
              <a:ext uri="{FF2B5EF4-FFF2-40B4-BE49-F238E27FC236}">
                <a16:creationId xmlns:a16="http://schemas.microsoft.com/office/drawing/2014/main" id="{8C3FDD2B-BC14-4B4E-80C8-D7515CE2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92150"/>
            <a:ext cx="1763713" cy="1295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说明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8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47851" y="620714"/>
          <a:ext cx="51847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1614241" imgH="190306" progId="Equation.3">
                  <p:embed/>
                </p:oleObj>
              </mc:Choice>
              <mc:Fallback>
                <p:oleObj name="公式" r:id="rId3" imgW="1614241" imgH="190306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620714"/>
                        <a:ext cx="51847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51014" y="1465264"/>
          <a:ext cx="77549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2533873" imgH="833531" progId="Equation.DSMT4">
                  <p:embed/>
                </p:oleObj>
              </mc:Choice>
              <mc:Fallback>
                <p:oleObj name="Equation" r:id="rId5" imgW="2533873" imgH="833531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4" y="1465264"/>
                        <a:ext cx="77549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75050" y="3933825"/>
            <a:ext cx="4838700" cy="2516188"/>
            <a:chOff x="764" y="1622"/>
            <a:chExt cx="3048" cy="1986"/>
          </a:xfrm>
        </p:grpSpPr>
        <p:graphicFrame>
          <p:nvGraphicFramePr>
            <p:cNvPr id="23557" name="Object 7"/>
            <p:cNvGraphicFramePr>
              <a:graphicFrameLocks noChangeAspect="1"/>
            </p:cNvGraphicFramePr>
            <p:nvPr/>
          </p:nvGraphicFramePr>
          <p:xfrm>
            <a:off x="764" y="1622"/>
            <a:ext cx="2736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BMP 图象" r:id="rId7" imgW="3809524" imgH="2085714" progId="Paint.Picture">
                    <p:embed/>
                  </p:oleObj>
                </mc:Choice>
                <mc:Fallback>
                  <p:oleObj name="BMP 图象" r:id="rId7" imgW="3809524" imgH="2085714" progId="Paint.Picture">
                    <p:embed/>
                    <p:pic>
                      <p:nvPicPr>
                        <p:cNvPr id="2355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622"/>
                          <a:ext cx="2736" cy="1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8" name="Text Box 8"/>
            <p:cNvSpPr txBox="1">
              <a:spLocks noChangeArrowheads="1"/>
            </p:cNvSpPr>
            <p:nvPr/>
          </p:nvSpPr>
          <p:spPr bwMode="auto">
            <a:xfrm>
              <a:off x="2300" y="1660"/>
              <a:ext cx="500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3600" b="1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f(</a:t>
              </a:r>
              <a:r>
                <a:rPr kumimoji="1"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t)</a:t>
              </a:r>
              <a:endPara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2684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0" name="Object 10"/>
            <p:cNvGraphicFramePr>
              <a:graphicFrameLocks noChangeAspect="1"/>
            </p:cNvGraphicFramePr>
            <p:nvPr/>
          </p:nvGraphicFramePr>
          <p:xfrm>
            <a:off x="2592" y="2736"/>
            <a:ext cx="31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公式" r:id="rId9" imgW="114102" imgH="114102" progId="Equation.3">
                    <p:embed/>
                  </p:oleObj>
                </mc:Choice>
                <mc:Fallback>
                  <p:oleObj name="公式" r:id="rId9" imgW="114102" imgH="114102" progId="Equation.3">
                    <p:embed/>
                    <p:pic>
                      <p:nvPicPr>
                        <p:cNvPr id="2356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36"/>
                          <a:ext cx="31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3600" y="2833"/>
              <a:ext cx="212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23562" name="Object 12"/>
            <p:cNvGraphicFramePr>
              <a:graphicFrameLocks noChangeAspect="1"/>
            </p:cNvGraphicFramePr>
            <p:nvPr/>
          </p:nvGraphicFramePr>
          <p:xfrm>
            <a:off x="2304" y="3120"/>
            <a:ext cx="61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公式" r:id="rId11" imgW="266618" imgH="152647" progId="Equation.3">
                    <p:embed/>
                  </p:oleObj>
                </mc:Choice>
                <mc:Fallback>
                  <p:oleObj name="公式" r:id="rId11" imgW="266618" imgH="152647" progId="Equation.3">
                    <p:embed/>
                    <p:pic>
                      <p:nvPicPr>
                        <p:cNvPr id="2356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61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1824" y="3198"/>
              <a:ext cx="22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5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847851" y="1268413"/>
          <a:ext cx="8569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公式" r:id="rId3" imgW="2985920" imgH="433336" progId="Equation.3">
                  <p:embed/>
                </p:oleObj>
              </mc:Choice>
              <mc:Fallback>
                <p:oleObj name="公式" r:id="rId3" imgW="2985920" imgH="433336" progId="Equation.3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268413"/>
                        <a:ext cx="85693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47851" y="836614"/>
            <a:ext cx="2735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1" lang="en-US" altLang="zh-CN" b="1" i="1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47851" y="1844676"/>
          <a:ext cx="85693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3" imgW="2933800" imgH="866671" progId="Equation.3">
                  <p:embed/>
                </p:oleObj>
              </mc:Choice>
              <mc:Fallback>
                <p:oleObj name="公式" r:id="rId3" imgW="2933800" imgH="866671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844676"/>
                        <a:ext cx="85693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9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63750" y="3933825"/>
            <a:ext cx="6724650" cy="1068388"/>
            <a:chOff x="431" y="2478"/>
            <a:chExt cx="4236" cy="673"/>
          </a:xfrm>
        </p:grpSpPr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431" y="2614"/>
            <a:ext cx="10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公式" r:id="rId3" imgW="585858" imgH="180766" progId="Equation.3">
                    <p:embed/>
                  </p:oleObj>
                </mc:Choice>
                <mc:Fallback>
                  <p:oleObj name="公式" r:id="rId3" imgW="585858" imgH="180766" progId="Equation.3">
                    <p:embed/>
                    <p:pic>
                      <p:nvPicPr>
                        <p:cNvPr id="26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14"/>
                          <a:ext cx="107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1591" y="2478"/>
            <a:ext cx="3076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9" name="公式" r:id="rId5" imgW="1805184" imgH="371574" progId="Equation.3">
                    <p:embed/>
                  </p:oleObj>
                </mc:Choice>
                <mc:Fallback>
                  <p:oleObj name="公式" r:id="rId5" imgW="1805184" imgH="371574" progId="Equation.3">
                    <p:embed/>
                    <p:pic>
                      <p:nvPicPr>
                        <p:cNvPr id="26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2478"/>
                          <a:ext cx="3076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2063751" y="979488"/>
          <a:ext cx="49688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7" imgW="1704952" imgH="180766" progId="Equation.3">
                  <p:embed/>
                </p:oleObj>
              </mc:Choice>
              <mc:Fallback>
                <p:oleObj name="公式" r:id="rId7" imgW="1704952" imgH="180766" progId="Equation.3">
                  <p:embed/>
                  <p:pic>
                    <p:nvPicPr>
                      <p:cNvPr id="26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979488"/>
                        <a:ext cx="49688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135189" y="1700213"/>
          <a:ext cx="7551737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9" imgW="2924278" imgH="685906" progId="Equation.3">
                  <p:embed/>
                </p:oleObj>
              </mc:Choice>
              <mc:Fallback>
                <p:oleObj name="公式" r:id="rId9" imgW="2924278" imgH="685906" progId="Equation.3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700213"/>
                        <a:ext cx="7551737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4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992313" y="658813"/>
          <a:ext cx="46799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3" imgW="1628775" imgH="180766" progId="Equation.3">
                  <p:embed/>
                </p:oleObj>
              </mc:Choice>
              <mc:Fallback>
                <p:oleObj name="公式" r:id="rId3" imgW="1628775" imgH="180766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58813"/>
                        <a:ext cx="46799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92313" y="1557339"/>
          <a:ext cx="76327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5" imgW="2581483" imgH="676365" progId="Equation.3">
                  <p:embed/>
                </p:oleObj>
              </mc:Choice>
              <mc:Fallback>
                <p:oleObj name="公式" r:id="rId5" imgW="2581483" imgH="676365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557339"/>
                        <a:ext cx="76327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19514" y="4149725"/>
            <a:ext cx="4319587" cy="2154238"/>
            <a:chOff x="1536" y="2112"/>
            <a:chExt cx="2496" cy="1357"/>
          </a:xfrm>
        </p:grpSpPr>
        <p:graphicFrame>
          <p:nvGraphicFramePr>
            <p:cNvPr id="27653" name="Object 7"/>
            <p:cNvGraphicFramePr>
              <a:graphicFrameLocks noChangeAspect="1"/>
            </p:cNvGraphicFramePr>
            <p:nvPr/>
          </p:nvGraphicFramePr>
          <p:xfrm>
            <a:off x="1536" y="2160"/>
            <a:ext cx="2400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BMP 图象" r:id="rId7" imgW="3809524" imgH="1943371" progId="Paint.Picture">
                    <p:embed/>
                  </p:oleObj>
                </mc:Choice>
                <mc:Fallback>
                  <p:oleObj name="BMP 图象" r:id="rId7" imgW="3809524" imgH="1943371" progId="Paint.Picture">
                    <p:embed/>
                    <p:pic>
                      <p:nvPicPr>
                        <p:cNvPr id="2765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60"/>
                          <a:ext cx="2400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Text Box 8"/>
            <p:cNvSpPr txBox="1">
              <a:spLocks noChangeArrowheads="1"/>
            </p:cNvSpPr>
            <p:nvPr/>
          </p:nvSpPr>
          <p:spPr bwMode="auto">
            <a:xfrm>
              <a:off x="3772" y="312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5" name="Text Box 9"/>
            <p:cNvSpPr txBox="1">
              <a:spLocks noChangeArrowheads="1"/>
            </p:cNvSpPr>
            <p:nvPr/>
          </p:nvSpPr>
          <p:spPr bwMode="auto">
            <a:xfrm>
              <a:off x="1920" y="3134"/>
              <a:ext cx="2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 flipV="1">
              <a:off x="3264" y="26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7" name="Object 11"/>
            <p:cNvGraphicFramePr>
              <a:graphicFrameLocks noChangeAspect="1"/>
            </p:cNvGraphicFramePr>
            <p:nvPr/>
          </p:nvGraphicFramePr>
          <p:xfrm>
            <a:off x="3312" y="268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9" name="公式" r:id="rId9" imgW="114102" imgH="114102" progId="Equation.3">
                    <p:embed/>
                  </p:oleObj>
                </mc:Choice>
                <mc:Fallback>
                  <p:oleObj name="公式" r:id="rId9" imgW="114102" imgH="114102" progId="Equation.3">
                    <p:embed/>
                    <p:pic>
                      <p:nvPicPr>
                        <p:cNvPr id="2765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8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2"/>
            <p:cNvGraphicFramePr>
              <a:graphicFrameLocks noChangeAspect="1"/>
            </p:cNvGraphicFramePr>
            <p:nvPr/>
          </p:nvGraphicFramePr>
          <p:xfrm>
            <a:off x="2751" y="3077"/>
            <a:ext cx="97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公式" r:id="rId11" imgW="558800" imgH="228600" progId="Equation.3">
                    <p:embed/>
                  </p:oleObj>
                </mc:Choice>
                <mc:Fallback>
                  <p:oleObj name="公式" r:id="rId11" imgW="558800" imgH="228600" progId="Equation.3">
                    <p:embed/>
                    <p:pic>
                      <p:nvPicPr>
                        <p:cNvPr id="2765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077"/>
                          <a:ext cx="97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3"/>
            <p:cNvGraphicFramePr>
              <a:graphicFrameLocks noChangeAspect="1"/>
            </p:cNvGraphicFramePr>
            <p:nvPr/>
          </p:nvGraphicFramePr>
          <p:xfrm>
            <a:off x="2256" y="2112"/>
            <a:ext cx="52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name="公式" r:id="rId13" imgW="253780" imgH="152268" progId="Equation.3">
                    <p:embed/>
                  </p:oleObj>
                </mc:Choice>
                <mc:Fallback>
                  <p:oleObj name="公式" r:id="rId13" imgW="253780" imgH="152268" progId="Equation.3">
                    <p:embed/>
                    <p:pic>
                      <p:nvPicPr>
                        <p:cNvPr id="2765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12"/>
                          <a:ext cx="52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2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135188" y="1052514"/>
          <a:ext cx="6337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3" imgW="2047746" imgH="180766" progId="Equation.3">
                  <p:embed/>
                </p:oleObj>
              </mc:Choice>
              <mc:Fallback>
                <p:oleObj name="公式" r:id="rId3" imgW="2047746" imgH="180766" progId="Equation.3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052514"/>
                        <a:ext cx="6337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287713" y="2060575"/>
          <a:ext cx="47355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5" imgW="1447856" imgH="409736" progId="Equation.3">
                  <p:embed/>
                </p:oleObj>
              </mc:Choice>
              <mc:Fallback>
                <p:oleObj name="公式" r:id="rId5" imgW="1447856" imgH="409736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5"/>
                        <a:ext cx="4735512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1" y="1079264"/>
            <a:ext cx="10458200" cy="1597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/>
              <p14:cNvContentPartPr/>
              <p14:nvPr/>
            </p14:nvContentPartPr>
            <p14:xfrm>
              <a:off x="6134291" y="1599447"/>
              <a:ext cx="294120" cy="44424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7451" y="1592247"/>
                <a:ext cx="306000" cy="4618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47" y="3154069"/>
            <a:ext cx="9938030" cy="19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847850" y="404814"/>
            <a:ext cx="2376488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二、样本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19288" y="1268413"/>
            <a:ext cx="842486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具有分布函数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是具有分布函数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的相互独立的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随机向量，则称其为总体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（或总体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）的简单随机样本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简称样本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它们的观察值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称为样本观察值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个独立的观察值。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3" y="1096054"/>
            <a:ext cx="9629782" cy="42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74825" y="333375"/>
            <a:ext cx="8066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二、正态总体中统计量的分布</a:t>
            </a: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抽样分布</a:t>
            </a:r>
            <a:r>
              <a:rPr kumimoji="1" lang="en-US" altLang="zh-CN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063750" y="1196976"/>
          <a:ext cx="792003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3" imgW="2667000" imgH="723900" progId="Equation.3">
                  <p:embed/>
                </p:oleObj>
              </mc:Choice>
              <mc:Fallback>
                <p:oleObj name="公式" r:id="rId3" imgW="2667000" imgH="7239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96976"/>
                        <a:ext cx="792003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992314" y="3284538"/>
          <a:ext cx="73437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5" imgW="2527300" imgH="889000" progId="Equation.3">
                  <p:embed/>
                </p:oleObj>
              </mc:Choice>
              <mc:Fallback>
                <p:oleObj name="公式" r:id="rId5" imgW="2527300" imgH="889000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8"/>
                        <a:ext cx="73437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7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47851" y="476251"/>
          <a:ext cx="82089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3" imgW="2743358" imgH="433336" progId="Equation.3">
                  <p:embed/>
                </p:oleObj>
              </mc:Choice>
              <mc:Fallback>
                <p:oleObj name="公式" r:id="rId3" imgW="2743358" imgH="433336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76251"/>
                        <a:ext cx="82089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855913" y="1916113"/>
          <a:ext cx="6913562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公式" r:id="rId5" imgW="2133600" imgH="1117600" progId="Equation.3">
                  <p:embed/>
                </p:oleObj>
              </mc:Choice>
              <mc:Fallback>
                <p:oleObj name="公式" r:id="rId5" imgW="2133600" imgH="1117600" progId="Equation.3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916113"/>
                        <a:ext cx="6913562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92314" y="417513"/>
          <a:ext cx="79200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3060700" imgH="508000" progId="Equation.3">
                  <p:embed/>
                </p:oleObj>
              </mc:Choice>
              <mc:Fallback>
                <p:oleObj name="公式" r:id="rId3" imgW="3060700" imgH="5080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417513"/>
                        <a:ext cx="792003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1787525"/>
          <a:ext cx="6985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5" imgW="2428629" imgH="447897" progId="Equation.3">
                  <p:embed/>
                </p:oleObj>
              </mc:Choice>
              <mc:Fallback>
                <p:oleObj name="公式" r:id="rId5" imgW="2428629" imgH="447897" progId="Equation.3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787525"/>
                        <a:ext cx="6985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4" y="3213101"/>
          <a:ext cx="66960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7" imgW="2628900" imgH="508000" progId="Equation.3">
                  <p:embed/>
                </p:oleObj>
              </mc:Choice>
              <mc:Fallback>
                <p:oleObj name="公式" r:id="rId7" imgW="2628900" imgH="5080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1"/>
                        <a:ext cx="66960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424113" y="4652964"/>
          <a:ext cx="63357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9" imgW="2262243" imgH="447897" progId="Equation.3">
                  <p:embed/>
                </p:oleObj>
              </mc:Choice>
              <mc:Fallback>
                <p:oleObj name="公式" r:id="rId9" imgW="2262243" imgH="447897" progId="Equation.3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652964"/>
                        <a:ext cx="63357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3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8" y="765176"/>
          <a:ext cx="48244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3" imgW="1666863" imgH="433336" progId="Equation.3">
                  <p:embed/>
                </p:oleObj>
              </mc:Choice>
              <mc:Fallback>
                <p:oleObj name="公式" r:id="rId3" imgW="1666863" imgH="433336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765176"/>
                        <a:ext cx="48244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588" y="2205039"/>
          <a:ext cx="8928101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公式" r:id="rId5" imgW="3238506" imgH="1119241" progId="Equation.3">
                  <p:embed/>
                </p:oleObj>
              </mc:Choice>
              <mc:Fallback>
                <p:oleObj name="公式" r:id="rId5" imgW="3238506" imgH="1119241" progId="Equation.3">
                  <p:embed/>
                  <p:pic>
                    <p:nvPicPr>
                      <p:cNvPr id="7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205039"/>
                        <a:ext cx="8928101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2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063751" y="620713"/>
          <a:ext cx="7129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3" imgW="2428629" imgH="814450" progId="Equation.3">
                  <p:embed/>
                </p:oleObj>
              </mc:Choice>
              <mc:Fallback>
                <p:oleObj name="公式" r:id="rId3" imgW="2428629" imgH="814450" progId="Equation.3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20713"/>
                        <a:ext cx="7129463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66988" y="3373438"/>
          <a:ext cx="626586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5" imgW="1819216" imgH="433336" progId="Equation.3">
                  <p:embed/>
                </p:oleObj>
              </mc:Choice>
              <mc:Fallback>
                <p:oleObj name="公式" r:id="rId5" imgW="1819216" imgH="433336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73438"/>
                        <a:ext cx="626586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6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919289" y="404814"/>
            <a:ext cx="813593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、总体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(3.4 , 6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是来自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的样本，要使样本均值落在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(1.4 , 5.4)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中的概率达到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0.95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，求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63751" y="263683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87714" y="2492376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965200" imgH="419100" progId="Equation.DSMT4">
                  <p:embed/>
                </p:oleObj>
              </mc:Choice>
              <mc:Fallback>
                <p:oleObj name="Equation" r:id="rId3" imgW="965200" imgH="419100" progId="Equation.DSMT4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492376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919288" y="4076700"/>
          <a:ext cx="842486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3098800" imgH="406400" progId="Equation.DSMT4">
                  <p:embed/>
                </p:oleObj>
              </mc:Choice>
              <mc:Fallback>
                <p:oleObj name="Equation" r:id="rId5" imgW="3098800" imgH="4064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76700"/>
                        <a:ext cx="842486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6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4" y="3860800"/>
          <a:ext cx="3743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181100" imgH="228600" progId="Equation.DSMT4">
                  <p:embed/>
                </p:oleObj>
              </mc:Choice>
              <mc:Fallback>
                <p:oleObj name="Equation" r:id="rId3" imgW="1181100" imgH="228600" progId="Equation.DSMT4">
                  <p:embed/>
                  <p:pic>
                    <p:nvPicPr>
                      <p:cNvPr id="116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860800"/>
                        <a:ext cx="3743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43250" y="765176"/>
          <a:ext cx="3384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1282700" imgH="431800" progId="Equation.DSMT4">
                  <p:embed/>
                </p:oleObj>
              </mc:Choice>
              <mc:Fallback>
                <p:oleObj name="Equation" r:id="rId5" imgW="1282700" imgH="431800" progId="Equation.DSMT4">
                  <p:embed/>
                  <p:pic>
                    <p:nvPicPr>
                      <p:cNvPr id="116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765176"/>
                        <a:ext cx="33845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5" name="Group 19"/>
          <p:cNvGrpSpPr>
            <a:grpSpLocks/>
          </p:cNvGrpSpPr>
          <p:nvPr/>
        </p:nvGrpSpPr>
        <p:grpSpPr bwMode="auto">
          <a:xfrm>
            <a:off x="2403475" y="2205038"/>
            <a:ext cx="5492750" cy="1135062"/>
            <a:chOff x="554" y="1389"/>
            <a:chExt cx="3460" cy="715"/>
          </a:xfrm>
        </p:grpSpPr>
        <p:graphicFrame>
          <p:nvGraphicFramePr>
            <p:cNvPr id="35845" name="Object 10"/>
            <p:cNvGraphicFramePr>
              <a:graphicFrameLocks noChangeAspect="1"/>
            </p:cNvGraphicFramePr>
            <p:nvPr/>
          </p:nvGraphicFramePr>
          <p:xfrm>
            <a:off x="1338" y="1389"/>
            <a:ext cx="2676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4" name="Equation" r:id="rId7" imgW="1612900" imgH="431800" progId="Equation.DSMT4">
                    <p:embed/>
                  </p:oleObj>
                </mc:Choice>
                <mc:Fallback>
                  <p:oleObj name="Equation" r:id="rId7" imgW="1612900" imgH="431800" progId="Equation.DSMT4">
                    <p:embed/>
                    <p:pic>
                      <p:nvPicPr>
                        <p:cNvPr id="358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389"/>
                          <a:ext cx="2676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Text Box 18"/>
            <p:cNvSpPr txBox="1">
              <a:spLocks noChangeArrowheads="1"/>
            </p:cNvSpPr>
            <p:nvPr/>
          </p:nvSpPr>
          <p:spPr bwMode="auto">
            <a:xfrm>
              <a:off x="554" y="154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4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8"/>
          <p:cNvGrpSpPr>
            <a:grpSpLocks/>
          </p:cNvGrpSpPr>
          <p:nvPr/>
        </p:nvGrpSpPr>
        <p:grpSpPr bwMode="auto">
          <a:xfrm>
            <a:off x="2063751" y="333376"/>
            <a:ext cx="7921625" cy="2232025"/>
            <a:chOff x="385" y="1797"/>
            <a:chExt cx="4990" cy="1406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85" y="1797"/>
              <a:ext cx="4990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、设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是来自总体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(0, 0.5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的样本，求：</a:t>
              </a:r>
            </a:p>
          </p:txBody>
        </p:sp>
        <p:graphicFrame>
          <p:nvGraphicFramePr>
            <p:cNvPr id="36871" name="Object 6"/>
            <p:cNvGraphicFramePr>
              <a:graphicFrameLocks noChangeAspect="1"/>
            </p:cNvGraphicFramePr>
            <p:nvPr/>
          </p:nvGraphicFramePr>
          <p:xfrm>
            <a:off x="1655" y="2386"/>
            <a:ext cx="1950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公式" r:id="rId3" imgW="863225" imgH="431613" progId="Equation.3">
                    <p:embed/>
                  </p:oleObj>
                </mc:Choice>
                <mc:Fallback>
                  <p:oleObj name="公式" r:id="rId3" imgW="863225" imgH="431613" progId="Equation.3">
                    <p:embed/>
                    <p:pic>
                      <p:nvPicPr>
                        <p:cNvPr id="3687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386"/>
                          <a:ext cx="1950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116139" y="26035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9816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3287714" y="2565401"/>
          <a:ext cx="3671887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219200" imgH="508000" progId="Equation.DSMT4">
                  <p:embed/>
                </p:oleObj>
              </mc:Choice>
              <mc:Fallback>
                <p:oleObj name="Equation" r:id="rId5" imgW="1219200" imgH="508000" progId="Equation.DSMT4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565401"/>
                        <a:ext cx="3671887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0013" y="4292601"/>
          <a:ext cx="7200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7" imgW="2438400" imgH="444500" progId="Equation.DSMT4">
                  <p:embed/>
                </p:oleObj>
              </mc:Choice>
              <mc:Fallback>
                <p:oleObj name="Equation" r:id="rId7" imgW="2438400" imgH="444500" progId="Equation.DSMT4">
                  <p:embed/>
                  <p:pic>
                    <p:nvPicPr>
                      <p:cNvPr id="11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292601"/>
                        <a:ext cx="72009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6"/>
          <p:cNvGrpSpPr>
            <a:grpSpLocks/>
          </p:cNvGrpSpPr>
          <p:nvPr/>
        </p:nvGrpSpPr>
        <p:grpSpPr bwMode="auto">
          <a:xfrm>
            <a:off x="1919288" y="476251"/>
            <a:ext cx="8424862" cy="2225675"/>
            <a:chOff x="295" y="391"/>
            <a:chExt cx="5307" cy="1402"/>
          </a:xfrm>
        </p:grpSpPr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295" y="391"/>
              <a:ext cx="5307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、设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是来自总体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l-GR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l-GR" altLang="zh-CN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b="1" i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的样本，求：</a:t>
              </a:r>
            </a:p>
          </p:txBody>
        </p:sp>
        <p:graphicFrame>
          <p:nvGraphicFramePr>
            <p:cNvPr id="37895" name="Object 5"/>
            <p:cNvGraphicFramePr>
              <a:graphicFrameLocks noChangeAspect="1"/>
            </p:cNvGraphicFramePr>
            <p:nvPr/>
          </p:nvGraphicFramePr>
          <p:xfrm>
            <a:off x="1338" y="1030"/>
            <a:ext cx="4173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0" name="Equation" r:id="rId3" imgW="2501900" imgH="457200" progId="Equation.DSMT4">
                    <p:embed/>
                  </p:oleObj>
                </mc:Choice>
                <mc:Fallback>
                  <p:oleObj name="Equation" r:id="rId3" imgW="2501900" imgH="457200" progId="Equation.DSMT4">
                    <p:embed/>
                    <p:pic>
                      <p:nvPicPr>
                        <p:cNvPr id="378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30"/>
                          <a:ext cx="4173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063751" y="27813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432176" y="2852739"/>
          <a:ext cx="39592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1459866" imgH="495085" progId="Equation.DSMT4">
                  <p:embed/>
                </p:oleObj>
              </mc:Choice>
              <mc:Fallback>
                <p:oleObj name="Equation" r:id="rId5" imgW="1459866" imgH="495085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852739"/>
                        <a:ext cx="39592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208213" y="4437064"/>
          <a:ext cx="8208962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7" imgW="2819400" imgH="495300" progId="Equation.DSMT4">
                  <p:embed/>
                </p:oleObj>
              </mc:Choice>
              <mc:Fallback>
                <p:oleObj name="Equation" r:id="rId7" imgW="2819400" imgH="495300" progId="Equation.DSMT4">
                  <p:embed/>
                  <p:pic>
                    <p:nvPicPr>
                      <p:cNvPr id="28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4"/>
                        <a:ext cx="8208962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6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19289" y="333376"/>
            <a:ext cx="2592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三、统计量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92314" y="3644901"/>
            <a:ext cx="8351837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统计量是样本的函数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它是一个随机变量，如果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是样本观察值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是统计量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的一个观察值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92314" y="981075"/>
            <a:ext cx="8281987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是一个与总体分布中未知参数无关的样本的连续函数，则称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为统计量。  </a:t>
            </a:r>
          </a:p>
        </p:txBody>
      </p:sp>
    </p:spTree>
    <p:extLst>
      <p:ext uri="{BB962C8B-B14F-4D97-AF65-F5344CB8AC3E}">
        <p14:creationId xmlns:p14="http://schemas.microsoft.com/office/powerpoint/2010/main" val="24990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5284" y="1883837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p.195   5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47851" y="260350"/>
            <a:ext cx="396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四、 常用的统计量</a:t>
            </a:r>
            <a:r>
              <a:rPr kumimoji="1"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63751" y="908051"/>
          <a:ext cx="43926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638297" imgH="409736" progId="Equation.DSMT4">
                  <p:embed/>
                </p:oleObj>
              </mc:Choice>
              <mc:Fallback>
                <p:oleObj name="Equation" r:id="rId3" imgW="1638297" imgH="409736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908051"/>
                        <a:ext cx="43926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92314" y="2060576"/>
          <a:ext cx="5368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2209621" imgH="433336" progId="Equation.3">
                  <p:embed/>
                </p:oleObj>
              </mc:Choice>
              <mc:Fallback>
                <p:oleObj name="公式" r:id="rId5" imgW="2209621" imgH="433336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060576"/>
                        <a:ext cx="5368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024064" y="3429001"/>
          <a:ext cx="74390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7" imgW="2833567" imgH="409736" progId="Equation.3">
                  <p:embed/>
                </p:oleObj>
              </mc:Choice>
              <mc:Fallback>
                <p:oleObj name="公式" r:id="rId7" imgW="2833567" imgH="409736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3429001"/>
                        <a:ext cx="74390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976439" y="4581526"/>
          <a:ext cx="81994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9" imgW="3252538" imgH="409736" progId="Equation.3">
                  <p:embed/>
                </p:oleObj>
              </mc:Choice>
              <mc:Fallback>
                <p:oleObj name="公式" r:id="rId9" imgW="3252538" imgH="409736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4581526"/>
                        <a:ext cx="81994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6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95550" y="260350"/>
          <a:ext cx="8172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3024009" imgH="866671" progId="Equation.3">
                  <p:embed/>
                </p:oleObj>
              </mc:Choice>
              <mc:Fallback>
                <p:oleObj name="公式" r:id="rId3" imgW="3024009" imgH="866671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60350"/>
                        <a:ext cx="8172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24114" y="2492376"/>
          <a:ext cx="8243887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2705270" imgH="623642" progId="Equation.3">
                  <p:embed/>
                </p:oleObj>
              </mc:Choice>
              <mc:Fallback>
                <p:oleObj name="公式" r:id="rId5" imgW="2705270" imgH="623642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92376"/>
                        <a:ext cx="8243887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424113" y="4076700"/>
          <a:ext cx="74168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7" imgW="2276276" imgH="609582" progId="Equation.3">
                  <p:embed/>
                </p:oleObj>
              </mc:Choice>
              <mc:Fallback>
                <p:oleObj name="公式" r:id="rId7" imgW="2276276" imgH="609582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076700"/>
                        <a:ext cx="74168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74826" y="404813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>
                <a:solidFill>
                  <a:srgbClr val="006600"/>
                </a:solidFill>
                <a:ea typeface="楷体_GB2312" pitchFamily="49" charset="-122"/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2784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92313" y="1557339"/>
          <a:ext cx="842486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2962366" imgH="890774" progId="Equation.3">
                  <p:embed/>
                </p:oleObj>
              </mc:Choice>
              <mc:Fallback>
                <p:oleObj name="公式" r:id="rId3" imgW="2962366" imgH="890774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557339"/>
                        <a:ext cx="842486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19289" y="620714"/>
            <a:ext cx="4897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样本的联合分布：</a:t>
            </a:r>
          </a:p>
        </p:txBody>
      </p:sp>
    </p:spTree>
    <p:extLst>
      <p:ext uri="{BB962C8B-B14F-4D97-AF65-F5344CB8AC3E}">
        <p14:creationId xmlns:p14="http://schemas.microsoft.com/office/powerpoint/2010/main" val="4358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47850" y="765175"/>
            <a:ext cx="825658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2)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若总体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是离散型随机变量，其分布律为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X=x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,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x=x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则样本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的联合分布:</a:t>
            </a:r>
            <a:endParaRPr kumimoji="1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711451" y="2852738"/>
          <a:ext cx="6697663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2463800" imgH="685800" progId="Equation.3">
                  <p:embed/>
                </p:oleObj>
              </mc:Choice>
              <mc:Fallback>
                <p:oleObj name="公式" r:id="rId3" imgW="2463800" imgH="6858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2738"/>
                        <a:ext cx="6697663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9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908051"/>
          <a:ext cx="84058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3" imgW="3086153" imgH="661804" progId="Equation.3">
                  <p:embed/>
                </p:oleObj>
              </mc:Choice>
              <mc:Fallback>
                <p:oleObj name="公式" r:id="rId3" imgW="3086153" imgH="661804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908051"/>
                        <a:ext cx="8405812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47851" y="3357564"/>
            <a:ext cx="8569325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X~U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0,</a:t>
            </a:r>
            <a:r>
              <a:rPr lang="el-GR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altLang="zh-CN" sz="18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是来自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的样本</a:t>
            </a:r>
            <a:r>
              <a:rPr kumimoji="1" lang="zh-CN" altLang="en-US" sz="1800" b="1">
                <a:solidFill>
                  <a:srgbClr val="000000"/>
                </a:solidFill>
              </a:rPr>
              <a:t>，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1800" b="1">
                <a:solidFill>
                  <a:srgbClr val="000000"/>
                </a:solidFill>
              </a:rPr>
              <a:t>           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的联合密度函数</a:t>
            </a:r>
            <a:r>
              <a:rPr kumimoji="1" lang="zh-CN" altLang="en-US" sz="1800" b="1">
                <a:solidFill>
                  <a:srgbClr val="000000"/>
                </a:solidFill>
              </a:rPr>
              <a:t>。</a:t>
            </a:r>
            <a:endParaRPr kumimoji="1" lang="zh-CN" altLang="el-G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567</Words>
  <Application>Microsoft Office PowerPoint</Application>
  <PresentationFormat>宽屏</PresentationFormat>
  <Paragraphs>49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等线</vt:lpstr>
      <vt:lpstr>等线 Light</vt:lpstr>
      <vt:lpstr>楷体_GB2312</vt:lpstr>
      <vt:lpstr>隶书</vt:lpstr>
      <vt:lpstr>宋体</vt:lpstr>
      <vt:lpstr>Arial</vt:lpstr>
      <vt:lpstr>Symbol</vt:lpstr>
      <vt:lpstr>Times New Roman</vt:lpstr>
      <vt:lpstr>Office 主题​​</vt:lpstr>
      <vt:lpstr>默认设计模板</vt:lpstr>
      <vt:lpstr>Equation</vt:lpstr>
      <vt:lpstr>公式</vt:lpstr>
      <vt:lpstr>BMP 图像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3</cp:revision>
  <dcterms:created xsi:type="dcterms:W3CDTF">2020-05-09T12:49:54Z</dcterms:created>
  <dcterms:modified xsi:type="dcterms:W3CDTF">2020-05-11T11:14:40Z</dcterms:modified>
</cp:coreProperties>
</file>