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7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0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9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0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2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95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49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75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53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5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9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2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8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6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3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C9F4-50D1-45BB-91BA-79D76158A5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7148-C6AC-48D4-BF43-B798F7E32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1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3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6"/>
          <p:cNvGrpSpPr>
            <a:grpSpLocks/>
          </p:cNvGrpSpPr>
          <p:nvPr/>
        </p:nvGrpSpPr>
        <p:grpSpPr bwMode="auto">
          <a:xfrm>
            <a:off x="1919288" y="476251"/>
            <a:ext cx="8424862" cy="2225675"/>
            <a:chOff x="295" y="391"/>
            <a:chExt cx="5307" cy="1402"/>
          </a:xfrm>
        </p:grpSpPr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295" y="391"/>
              <a:ext cx="5307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、设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是来自总体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l-GR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μ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el-GR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σ</a:t>
              </a:r>
              <a:r>
                <a:rPr kumimoji="0" lang="en-US" altLang="zh-CN" sz="3200" b="1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的样本，求：</a:t>
              </a:r>
            </a:p>
          </p:txBody>
        </p:sp>
        <p:graphicFrame>
          <p:nvGraphicFramePr>
            <p:cNvPr id="37895" name="Object 5"/>
            <p:cNvGraphicFramePr>
              <a:graphicFrameLocks noChangeAspect="1"/>
            </p:cNvGraphicFramePr>
            <p:nvPr/>
          </p:nvGraphicFramePr>
          <p:xfrm>
            <a:off x="1338" y="1030"/>
            <a:ext cx="4173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6" name="Equation" r:id="rId3" imgW="2501900" imgH="457200" progId="Equation.DSMT4">
                    <p:embed/>
                  </p:oleObj>
                </mc:Choice>
                <mc:Fallback>
                  <p:oleObj name="Equation" r:id="rId3" imgW="2501900" imgH="457200" progId="Equation.DSMT4">
                    <p:embed/>
                    <p:pic>
                      <p:nvPicPr>
                        <p:cNvPr id="378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30"/>
                          <a:ext cx="4173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063751" y="27813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432176" y="2852739"/>
          <a:ext cx="39592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5" imgW="1459866" imgH="495085" progId="Equation.DSMT4">
                  <p:embed/>
                </p:oleObj>
              </mc:Choice>
              <mc:Fallback>
                <p:oleObj name="Equation" r:id="rId5" imgW="1459866" imgH="495085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852739"/>
                        <a:ext cx="39592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208213" y="4437064"/>
          <a:ext cx="8208962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7" imgW="2819400" imgH="495300" progId="Equation.DSMT4">
                  <p:embed/>
                </p:oleObj>
              </mc:Choice>
              <mc:Fallback>
                <p:oleObj name="Equation" r:id="rId7" imgW="2819400" imgH="495300" progId="Equation.DSMT4">
                  <p:embed/>
                  <p:pic>
                    <p:nvPicPr>
                      <p:cNvPr id="28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4"/>
                        <a:ext cx="8208962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7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792539" y="0"/>
            <a:ext cx="3970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36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  参数估计</a:t>
            </a:r>
            <a:r>
              <a:rPr kumimoji="1" lang="zh-CN" altLang="en-US" sz="3600" b="1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74826" y="549275"/>
            <a:ext cx="296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§7.1 </a:t>
            </a:r>
            <a:r>
              <a:rPr kumimoji="1" lang="zh-CN" altLang="en-US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点估计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47850" y="1125539"/>
            <a:ext cx="345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问题的提法</a:t>
            </a:r>
            <a:r>
              <a:rPr kumimoji="1" lang="en-US" altLang="zh-CN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992314" y="1781175"/>
          <a:ext cx="8389937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3048064" imgH="685906" progId="Equation.3">
                  <p:embed/>
                </p:oleObj>
              </mc:Choice>
              <mc:Fallback>
                <p:oleObj name="公式" r:id="rId3" imgW="3048064" imgH="685906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781175"/>
                        <a:ext cx="8389937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92313" y="3573463"/>
          <a:ext cx="860425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5" imgW="3291128" imgH="990697" progId="Equation.3">
                  <p:embed/>
                </p:oleObj>
              </mc:Choice>
              <mc:Fallback>
                <p:oleObj name="公式" r:id="rId5" imgW="3291128" imgH="990697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73463"/>
                        <a:ext cx="8604250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7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47851" y="476250"/>
            <a:ext cx="320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二、矩估计法</a:t>
            </a:r>
            <a:r>
              <a:rPr kumimoji="1" lang="en-US" altLang="zh-CN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9939" name="Object 10"/>
          <p:cNvGraphicFramePr>
            <a:graphicFrameLocks noChangeAspect="1"/>
          </p:cNvGraphicFramePr>
          <p:nvPr/>
        </p:nvGraphicFramePr>
        <p:xfrm>
          <a:off x="5951538" y="3500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399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5004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143251" y="2781300"/>
          <a:ext cx="54006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1600209" imgH="409736" progId="Equation.3">
                  <p:embed/>
                </p:oleObj>
              </mc:Choice>
              <mc:Fallback>
                <p:oleObj name="公式" r:id="rId5" imgW="1600209" imgH="409736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781300"/>
                        <a:ext cx="54006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917700" y="1268414"/>
            <a:ext cx="8281988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由辛钦定理可知：样本的原点矩依概率收敛到总体的原点矩，即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566989" y="4437064"/>
            <a:ext cx="7850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据此，我们来定义一种参数的估计方法。</a:t>
            </a:r>
          </a:p>
        </p:txBody>
      </p:sp>
    </p:spTree>
    <p:extLst>
      <p:ext uri="{BB962C8B-B14F-4D97-AF65-F5344CB8AC3E}">
        <p14:creationId xmlns:p14="http://schemas.microsoft.com/office/powerpoint/2010/main" val="22825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8"/>
          <p:cNvGrpSpPr>
            <a:grpSpLocks/>
          </p:cNvGrpSpPr>
          <p:nvPr/>
        </p:nvGrpSpPr>
        <p:grpSpPr bwMode="auto">
          <a:xfrm>
            <a:off x="1919289" y="476251"/>
            <a:ext cx="8353425" cy="2124075"/>
            <a:chOff x="249" y="391"/>
            <a:chExt cx="5262" cy="1338"/>
          </a:xfrm>
        </p:grpSpPr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930" y="436"/>
            <a:ext cx="4581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公式" r:id="rId3" imgW="2566949" imgH="457438" progId="Equation.3">
                    <p:embed/>
                  </p:oleObj>
                </mc:Choice>
                <mc:Fallback>
                  <p:oleObj name="公式" r:id="rId3" imgW="2566949" imgH="457438" progId="Equation.3">
                    <p:embed/>
                    <p:pic>
                      <p:nvPicPr>
                        <p:cNvPr id="409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436"/>
                          <a:ext cx="4581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839" y="1344"/>
            <a:ext cx="330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公式" r:id="rId5" imgW="1904915" imgH="218927" progId="Equation.3">
                    <p:embed/>
                  </p:oleObj>
                </mc:Choice>
                <mc:Fallback>
                  <p:oleObj name="公式" r:id="rId5" imgW="1904915" imgH="218927" progId="Equation.3">
                    <p:embed/>
                    <p:pic>
                      <p:nvPicPr>
                        <p:cNvPr id="409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44"/>
                          <a:ext cx="330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49" y="391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定义：</a:t>
              </a:r>
            </a:p>
          </p:txBody>
        </p:sp>
      </p:grp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351089" y="2708275"/>
          <a:ext cx="79200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7" imgW="3327400" imgH="952500" progId="Equation.3">
                  <p:embed/>
                </p:oleObj>
              </mc:Choice>
              <mc:Fallback>
                <p:oleObj name="公式" r:id="rId7" imgW="3327400" imgH="952500" progId="Equation.3">
                  <p:embed/>
                  <p:pic>
                    <p:nvPicPr>
                      <p:cNvPr id="84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708275"/>
                        <a:ext cx="792003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4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92313" y="3573463"/>
          <a:ext cx="82804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3138274" imgH="685906" progId="Equation.3">
                  <p:embed/>
                </p:oleObj>
              </mc:Choice>
              <mc:Fallback>
                <p:oleObj name="公式" r:id="rId3" imgW="3138274" imgH="685906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73463"/>
                        <a:ext cx="8280400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7" name="Group 9"/>
          <p:cNvGrpSpPr>
            <a:grpSpLocks/>
          </p:cNvGrpSpPr>
          <p:nvPr/>
        </p:nvGrpSpPr>
        <p:grpSpPr bwMode="auto">
          <a:xfrm>
            <a:off x="1631951" y="260350"/>
            <a:ext cx="8893175" cy="3013076"/>
            <a:chOff x="0" y="164"/>
            <a:chExt cx="5602" cy="1898"/>
          </a:xfrm>
        </p:grpSpPr>
        <p:sp>
          <p:nvSpPr>
            <p:cNvPr id="41988" name="Text Box 2"/>
            <p:cNvSpPr txBox="1">
              <a:spLocks noChangeArrowheads="1"/>
            </p:cNvSpPr>
            <p:nvPr/>
          </p:nvSpPr>
          <p:spPr bwMode="auto">
            <a:xfrm>
              <a:off x="295" y="391"/>
              <a:ext cx="5307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样本原点矩</a:t>
              </a:r>
              <a:r>
                <a:rPr kumimoji="1" lang="zh-CN" altLang="zh-CN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依概率收敛于相应的总体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原点</a:t>
              </a:r>
              <a:r>
                <a:rPr kumimoji="1" lang="zh-CN" altLang="zh-CN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矩, 而样本矩的连续函数依概率收敛于相应的总体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原点</a:t>
              </a:r>
              <a:r>
                <a:rPr kumimoji="1" lang="zh-CN" altLang="zh-CN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矩的连续函数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，所以所有的矩估计都有依概率收敛这一性质（相合性）。</a:t>
              </a:r>
              <a:endPara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32" name="AutoShape 8">
              <a:extLst>
                <a:ext uri="{FF2B5EF4-FFF2-40B4-BE49-F238E27FC236}">
                  <a16:creationId xmlns:a16="http://schemas.microsoft.com/office/drawing/2014/main" id="{9DED00FC-CE4B-4E21-A7FC-3B683073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4"/>
              <a:ext cx="1012" cy="816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2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971676" y="3000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2390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0" y="765176"/>
          <a:ext cx="619283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298700" imgH="711200" progId="Equation.DSMT4">
                  <p:embed/>
                </p:oleObj>
              </mc:Choice>
              <mc:Fallback>
                <p:oleObj name="Equation" r:id="rId3" imgW="2298700" imgH="711200" progId="Equation.DSMT4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765176"/>
                        <a:ext cx="619283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6300" y="3098801"/>
          <a:ext cx="1036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431613" imgH="228501" progId="Equation.DSMT4">
                  <p:embed/>
                </p:oleObj>
              </mc:Choice>
              <mc:Fallback>
                <p:oleObj name="Equation" r:id="rId5" imgW="431613" imgH="228501" progId="Equation.DSMT4">
                  <p:embed/>
                  <p:pic>
                    <p:nvPicPr>
                      <p:cNvPr id="123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98801"/>
                        <a:ext cx="10366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135189" y="28400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12391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4076700"/>
          <a:ext cx="72358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2641600" imgH="431800" progId="Equation.DSMT4">
                  <p:embed/>
                </p:oleObj>
              </mc:Choice>
              <mc:Fallback>
                <p:oleObj name="Equation" r:id="rId7" imgW="2641600" imgH="431800" progId="Equation.DSMT4">
                  <p:embed/>
                  <p:pic>
                    <p:nvPicPr>
                      <p:cNvPr id="123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076700"/>
                        <a:ext cx="72358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0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476250"/>
          <a:ext cx="90360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3390900" imgH="482600" progId="Equation.3">
                  <p:embed/>
                </p:oleObj>
              </mc:Choice>
              <mc:Fallback>
                <p:oleObj name="公式" r:id="rId3" imgW="3390900" imgH="482600" progId="Equation.3">
                  <p:embed/>
                  <p:pic>
                    <p:nvPicPr>
                      <p:cNvPr id="440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6250"/>
                        <a:ext cx="90360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03389" y="19891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919289" y="2708275"/>
          <a:ext cx="84597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3111500" imgH="863600" progId="Equation.DSMT4">
                  <p:embed/>
                </p:oleObj>
              </mc:Choice>
              <mc:Fallback>
                <p:oleObj name="Equation" r:id="rId5" imgW="3111500" imgH="86360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708275"/>
                        <a:ext cx="8459787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5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66989" y="692151"/>
          <a:ext cx="26638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002865" imgH="837836" progId="Equation.DSMT4">
                  <p:embed/>
                </p:oleObj>
              </mc:Choice>
              <mc:Fallback>
                <p:oleObj name="Equation" r:id="rId3" imgW="1002865" imgH="837836" progId="Equation.DSMT4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692151"/>
                        <a:ext cx="2663825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1" name="Group 13"/>
          <p:cNvGrpSpPr>
            <a:grpSpLocks/>
          </p:cNvGrpSpPr>
          <p:nvPr/>
        </p:nvGrpSpPr>
        <p:grpSpPr bwMode="auto">
          <a:xfrm>
            <a:off x="5880100" y="765175"/>
            <a:ext cx="3600450" cy="2230438"/>
            <a:chOff x="2744" y="482"/>
            <a:chExt cx="2268" cy="1405"/>
          </a:xfrm>
        </p:grpSpPr>
        <p:graphicFrame>
          <p:nvGraphicFramePr>
            <p:cNvPr id="45063" name="Object 6"/>
            <p:cNvGraphicFramePr>
              <a:graphicFrameLocks noChangeAspect="1"/>
            </p:cNvGraphicFramePr>
            <p:nvPr/>
          </p:nvGraphicFramePr>
          <p:xfrm>
            <a:off x="3288" y="482"/>
            <a:ext cx="1724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5" imgW="1028700" imgH="838200" progId="Equation.DSMT4">
                    <p:embed/>
                  </p:oleObj>
                </mc:Choice>
                <mc:Fallback>
                  <p:oleObj name="Equation" r:id="rId5" imgW="1028700" imgH="838200" progId="Equation.DSMT4">
                    <p:embed/>
                    <p:pic>
                      <p:nvPicPr>
                        <p:cNvPr id="450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482"/>
                          <a:ext cx="1724" cy="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4" name="Text Box 12"/>
            <p:cNvSpPr txBox="1">
              <a:spLocks noChangeArrowheads="1"/>
            </p:cNvSpPr>
            <p:nvPr/>
          </p:nvSpPr>
          <p:spPr bwMode="auto">
            <a:xfrm>
              <a:off x="2744" y="93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即：</a:t>
              </a:r>
            </a:p>
          </p:txBody>
        </p:sp>
      </p:grpSp>
      <p:grpSp>
        <p:nvGrpSpPr>
          <p:cNvPr id="130063" name="Group 15"/>
          <p:cNvGrpSpPr>
            <a:grpSpLocks/>
          </p:cNvGrpSpPr>
          <p:nvPr/>
        </p:nvGrpSpPr>
        <p:grpSpPr bwMode="auto">
          <a:xfrm>
            <a:off x="2351088" y="3500438"/>
            <a:ext cx="4527550" cy="1657350"/>
            <a:chOff x="521" y="2205"/>
            <a:chExt cx="2852" cy="1044"/>
          </a:xfrm>
        </p:grpSpPr>
        <p:graphicFrame>
          <p:nvGraphicFramePr>
            <p:cNvPr id="45061" name="Object 9"/>
            <p:cNvGraphicFramePr>
              <a:graphicFrameLocks noChangeAspect="1"/>
            </p:cNvGraphicFramePr>
            <p:nvPr/>
          </p:nvGraphicFramePr>
          <p:xfrm>
            <a:off x="1616" y="2251"/>
            <a:ext cx="175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7" imgW="1028254" imgH="583947" progId="Equation.DSMT4">
                    <p:embed/>
                  </p:oleObj>
                </mc:Choice>
                <mc:Fallback>
                  <p:oleObj name="Equation" r:id="rId7" imgW="1028254" imgH="583947" progId="Equation.DSMT4">
                    <p:embed/>
                    <p:pic>
                      <p:nvPicPr>
                        <p:cNvPr id="450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2251"/>
                          <a:ext cx="1757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Text Box 14"/>
            <p:cNvSpPr txBox="1">
              <a:spLocks noChangeArrowheads="1"/>
            </p:cNvSpPr>
            <p:nvPr/>
          </p:nvSpPr>
          <p:spPr bwMode="auto">
            <a:xfrm>
              <a:off x="521" y="220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Grp="1" noChangeAspect="1"/>
          </p:cNvGraphicFramePr>
          <p:nvPr>
            <p:ph/>
          </p:nvPr>
        </p:nvGraphicFramePr>
        <p:xfrm>
          <a:off x="1992313" y="692151"/>
          <a:ext cx="763270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3" imgW="2705270" imgH="1424033" progId="Equation.3">
                  <p:embed/>
                </p:oleObj>
              </mc:Choice>
              <mc:Fallback>
                <p:oleObj name="公式" r:id="rId3" imgW="2705270" imgH="1424033" progId="Equation.3">
                  <p:embed/>
                  <p:pic>
                    <p:nvPicPr>
                      <p:cNvPr id="460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92151"/>
                        <a:ext cx="763270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4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919289" y="40481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3414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143251" y="404814"/>
          <a:ext cx="30956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129810" imgH="241195" progId="Equation.DSMT4">
                  <p:embed/>
                </p:oleObj>
              </mc:Choice>
              <mc:Fallback>
                <p:oleObj name="Equation" r:id="rId3" imgW="1129810" imgH="241195" progId="Equation.DSMT4">
                  <p:embed/>
                  <p:pic>
                    <p:nvPicPr>
                      <p:cNvPr id="134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04814"/>
                        <a:ext cx="30956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8" name="Group 14"/>
          <p:cNvGrpSpPr>
            <a:grpSpLocks/>
          </p:cNvGrpSpPr>
          <p:nvPr/>
        </p:nvGrpSpPr>
        <p:grpSpPr bwMode="auto">
          <a:xfrm>
            <a:off x="2279650" y="1412875"/>
            <a:ext cx="8172450" cy="2025650"/>
            <a:chOff x="476" y="890"/>
            <a:chExt cx="5148" cy="1276"/>
          </a:xfrm>
        </p:grpSpPr>
        <p:graphicFrame>
          <p:nvGraphicFramePr>
            <p:cNvPr id="47112" name="Object 7"/>
            <p:cNvGraphicFramePr>
              <a:graphicFrameLocks noChangeAspect="1"/>
            </p:cNvGraphicFramePr>
            <p:nvPr/>
          </p:nvGraphicFramePr>
          <p:xfrm>
            <a:off x="476" y="1344"/>
            <a:ext cx="5148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5" imgW="2946400" imgH="469900" progId="Equation.DSMT4">
                    <p:embed/>
                  </p:oleObj>
                </mc:Choice>
                <mc:Fallback>
                  <p:oleObj name="Equation" r:id="rId5" imgW="2946400" imgH="469900" progId="Equation.DSMT4">
                    <p:embed/>
                    <p:pic>
                      <p:nvPicPr>
                        <p:cNvPr id="47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344"/>
                          <a:ext cx="5148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Text Box 13"/>
            <p:cNvSpPr txBox="1">
              <a:spLocks noChangeArrowheads="1"/>
            </p:cNvSpPr>
            <p:nvPr/>
          </p:nvSpPr>
          <p:spPr bwMode="auto">
            <a:xfrm>
              <a:off x="748" y="890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其中</a:t>
              </a:r>
            </a:p>
          </p:txBody>
        </p:sp>
      </p:grpSp>
      <p:grpSp>
        <p:nvGrpSpPr>
          <p:cNvPr id="134160" name="Group 16"/>
          <p:cNvGrpSpPr>
            <a:grpSpLocks/>
          </p:cNvGrpSpPr>
          <p:nvPr/>
        </p:nvGrpSpPr>
        <p:grpSpPr bwMode="auto">
          <a:xfrm>
            <a:off x="2279651" y="3789364"/>
            <a:ext cx="3743325" cy="1208087"/>
            <a:chOff x="476" y="2387"/>
            <a:chExt cx="2358" cy="761"/>
          </a:xfrm>
        </p:grpSpPr>
        <p:graphicFrame>
          <p:nvGraphicFramePr>
            <p:cNvPr id="47110" name="Object 10"/>
            <p:cNvGraphicFramePr>
              <a:graphicFrameLocks noChangeAspect="1"/>
            </p:cNvGraphicFramePr>
            <p:nvPr/>
          </p:nvGraphicFramePr>
          <p:xfrm>
            <a:off x="1383" y="2478"/>
            <a:ext cx="1451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7" imgW="799753" imgH="393529" progId="Equation.DSMT4">
                    <p:embed/>
                  </p:oleObj>
                </mc:Choice>
                <mc:Fallback>
                  <p:oleObj name="Equation" r:id="rId7" imgW="799753" imgH="393529" progId="Equation.DSMT4">
                    <p:embed/>
                    <p:pic>
                      <p:nvPicPr>
                        <p:cNvPr id="471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1451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Text Box 15"/>
            <p:cNvSpPr txBox="1">
              <a:spLocks noChangeArrowheads="1"/>
            </p:cNvSpPr>
            <p:nvPr/>
          </p:nvSpPr>
          <p:spPr bwMode="auto">
            <a:xfrm>
              <a:off x="476" y="238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5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74825" y="333375"/>
            <a:ext cx="8066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二、正态总体中统计量的分布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抽样分布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):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063750" y="1196976"/>
          <a:ext cx="792003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3" imgW="2667000" imgH="723900" progId="Equation.3">
                  <p:embed/>
                </p:oleObj>
              </mc:Choice>
              <mc:Fallback>
                <p:oleObj name="公式" r:id="rId3" imgW="2667000" imgH="7239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96976"/>
                        <a:ext cx="792003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992314" y="3284538"/>
          <a:ext cx="73437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5" imgW="2527300" imgH="889000" progId="Equation.3">
                  <p:embed/>
                </p:oleObj>
              </mc:Choice>
              <mc:Fallback>
                <p:oleObj name="公式" r:id="rId5" imgW="2527300" imgH="88900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8"/>
                        <a:ext cx="73437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1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954214" y="260351"/>
          <a:ext cx="871378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3" imgW="2962366" imgH="876212" progId="Equation.3">
                  <p:embed/>
                </p:oleObj>
              </mc:Choice>
              <mc:Fallback>
                <p:oleObj name="公式" r:id="rId3" imgW="2962366" imgH="876212" progId="Equation.3">
                  <p:embed/>
                  <p:pic>
                    <p:nvPicPr>
                      <p:cNvPr id="481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4" y="260351"/>
                        <a:ext cx="871378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1774826" y="2636839"/>
            <a:ext cx="5616575" cy="1152525"/>
            <a:chOff x="158" y="1661"/>
            <a:chExt cx="3538" cy="726"/>
          </a:xfrm>
        </p:grpSpPr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158" y="1842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解：</a:t>
              </a:r>
            </a:p>
          </p:txBody>
        </p:sp>
        <p:graphicFrame>
          <p:nvGraphicFramePr>
            <p:cNvPr id="48137" name="Object 5"/>
            <p:cNvGraphicFramePr>
              <a:graphicFrameLocks noChangeAspect="1"/>
            </p:cNvGraphicFramePr>
            <p:nvPr/>
          </p:nvGraphicFramePr>
          <p:xfrm>
            <a:off x="1020" y="1661"/>
            <a:ext cx="267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5" imgW="1600200" imgH="431800" progId="Equation.DSMT4">
                    <p:embed/>
                  </p:oleObj>
                </mc:Choice>
                <mc:Fallback>
                  <p:oleObj name="Equation" r:id="rId5" imgW="1600200" imgH="431800" progId="Equation.DSMT4">
                    <p:embed/>
                    <p:pic>
                      <p:nvPicPr>
                        <p:cNvPr id="481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67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919288" y="3933825"/>
          <a:ext cx="87487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3352800" imgH="419100" progId="Equation.DSMT4">
                  <p:embed/>
                </p:oleObj>
              </mc:Choice>
              <mc:Fallback>
                <p:oleObj name="Equation" r:id="rId7" imgW="3352800" imgH="419100" progId="Equation.DSMT4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933825"/>
                        <a:ext cx="87487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2116139" y="5157788"/>
            <a:ext cx="4105275" cy="1331912"/>
            <a:chOff x="373" y="3249"/>
            <a:chExt cx="2586" cy="839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1258" y="3249"/>
            <a:ext cx="1701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Equation" r:id="rId9" imgW="977476" imgH="482391" progId="Equation.DSMT4">
                    <p:embed/>
                  </p:oleObj>
                </mc:Choice>
                <mc:Fallback>
                  <p:oleObj name="Equation" r:id="rId9" imgW="977476" imgH="482391" progId="Equation.DSMT4">
                    <p:embed/>
                    <p:pic>
                      <p:nvPicPr>
                        <p:cNvPr id="4813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3249"/>
                          <a:ext cx="1701" cy="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Text Box 8"/>
            <p:cNvSpPr txBox="1">
              <a:spLocks noChangeArrowheads="1"/>
            </p:cNvSpPr>
            <p:nvPr/>
          </p:nvSpPr>
          <p:spPr bwMode="auto">
            <a:xfrm>
              <a:off x="373" y="340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3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5284" y="1883837"/>
            <a:ext cx="8866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作业：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p.195   5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</a:t>
            </a:r>
          </a:p>
          <a:p>
            <a:pPr lvl="0"/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p.226   1(1)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3(1)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5(1)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7(1)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47851" y="476251"/>
          <a:ext cx="82089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3" imgW="2743358" imgH="433336" progId="Equation.3">
                  <p:embed/>
                </p:oleObj>
              </mc:Choice>
              <mc:Fallback>
                <p:oleObj name="公式" r:id="rId3" imgW="2743358" imgH="433336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76251"/>
                        <a:ext cx="82089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855913" y="1916113"/>
          <a:ext cx="6913562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5" imgW="2133600" imgH="1117600" progId="Equation.3">
                  <p:embed/>
                </p:oleObj>
              </mc:Choice>
              <mc:Fallback>
                <p:oleObj name="公式" r:id="rId5" imgW="2133600" imgH="111760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916113"/>
                        <a:ext cx="6913562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9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92314" y="417513"/>
          <a:ext cx="79200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3" imgW="3060700" imgH="508000" progId="Equation.3">
                  <p:embed/>
                </p:oleObj>
              </mc:Choice>
              <mc:Fallback>
                <p:oleObj name="公式" r:id="rId3" imgW="3060700" imgH="5080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17513"/>
                        <a:ext cx="792003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1787525"/>
          <a:ext cx="6985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5" imgW="2428629" imgH="447897" progId="Equation.3">
                  <p:embed/>
                </p:oleObj>
              </mc:Choice>
              <mc:Fallback>
                <p:oleObj name="公式" r:id="rId5" imgW="2428629" imgH="447897" progId="Equation.3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787525"/>
                        <a:ext cx="6985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4" y="3213101"/>
          <a:ext cx="66960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7" imgW="2628900" imgH="508000" progId="Equation.3">
                  <p:embed/>
                </p:oleObj>
              </mc:Choice>
              <mc:Fallback>
                <p:oleObj name="公式" r:id="rId7" imgW="2628900" imgH="5080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1"/>
                        <a:ext cx="66960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424113" y="4652964"/>
          <a:ext cx="63357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9" imgW="2262243" imgH="447897" progId="Equation.3">
                  <p:embed/>
                </p:oleObj>
              </mc:Choice>
              <mc:Fallback>
                <p:oleObj name="公式" r:id="rId9" imgW="2262243" imgH="447897" progId="Equation.3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652964"/>
                        <a:ext cx="63357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5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8" y="765176"/>
          <a:ext cx="48244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3" imgW="1666863" imgH="433336" progId="Equation.3">
                  <p:embed/>
                </p:oleObj>
              </mc:Choice>
              <mc:Fallback>
                <p:oleObj name="公式" r:id="rId3" imgW="1666863" imgH="433336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765176"/>
                        <a:ext cx="48244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588" y="2205039"/>
          <a:ext cx="8928101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5" imgW="3238506" imgH="1119241" progId="Equation.3">
                  <p:embed/>
                </p:oleObj>
              </mc:Choice>
              <mc:Fallback>
                <p:oleObj name="公式" r:id="rId5" imgW="3238506" imgH="1119241" progId="Equation.3">
                  <p:embed/>
                  <p:pic>
                    <p:nvPicPr>
                      <p:cNvPr id="7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205039"/>
                        <a:ext cx="8928101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3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063751" y="620713"/>
          <a:ext cx="7129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3" imgW="2428629" imgH="814450" progId="Equation.3">
                  <p:embed/>
                </p:oleObj>
              </mc:Choice>
              <mc:Fallback>
                <p:oleObj name="公式" r:id="rId3" imgW="2428629" imgH="814450" progId="Equation.3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20713"/>
                        <a:ext cx="7129463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66988" y="3373438"/>
          <a:ext cx="62658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公式" r:id="rId5" imgW="1819216" imgH="433336" progId="Equation.3">
                  <p:embed/>
                </p:oleObj>
              </mc:Choice>
              <mc:Fallback>
                <p:oleObj name="公式" r:id="rId5" imgW="1819216" imgH="433336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73438"/>
                        <a:ext cx="626586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919289" y="404814"/>
            <a:ext cx="813593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、总体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~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(3.4 , 6</a:t>
            </a:r>
            <a:r>
              <a:rPr kumimoji="0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是来自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的样本，要使样本均值落在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(1.4 , 5.4)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中的概率达到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0.95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，求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63751" y="26368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87714" y="2492376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965200" imgH="419100" progId="Equation.DSMT4">
                  <p:embed/>
                </p:oleObj>
              </mc:Choice>
              <mc:Fallback>
                <p:oleObj name="Equation" r:id="rId3" imgW="965200" imgH="4191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492376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919288" y="4076700"/>
          <a:ext cx="842486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3098800" imgH="406400" progId="Equation.DSMT4">
                  <p:embed/>
                </p:oleObj>
              </mc:Choice>
              <mc:Fallback>
                <p:oleObj name="Equation" r:id="rId5" imgW="3098800" imgH="4064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76700"/>
                        <a:ext cx="842486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4" y="3860800"/>
          <a:ext cx="3743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181100" imgH="228600" progId="Equation.DSMT4">
                  <p:embed/>
                </p:oleObj>
              </mc:Choice>
              <mc:Fallback>
                <p:oleObj name="Equation" r:id="rId3" imgW="1181100" imgH="228600" progId="Equation.DSMT4">
                  <p:embed/>
                  <p:pic>
                    <p:nvPicPr>
                      <p:cNvPr id="116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860800"/>
                        <a:ext cx="3743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43250" y="765176"/>
          <a:ext cx="3384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116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765176"/>
                        <a:ext cx="33845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5" name="Group 19"/>
          <p:cNvGrpSpPr>
            <a:grpSpLocks/>
          </p:cNvGrpSpPr>
          <p:nvPr/>
        </p:nvGrpSpPr>
        <p:grpSpPr bwMode="auto">
          <a:xfrm>
            <a:off x="2403475" y="2205038"/>
            <a:ext cx="5492750" cy="1135062"/>
            <a:chOff x="554" y="1389"/>
            <a:chExt cx="3460" cy="715"/>
          </a:xfrm>
        </p:grpSpPr>
        <p:graphicFrame>
          <p:nvGraphicFramePr>
            <p:cNvPr id="35845" name="Object 10"/>
            <p:cNvGraphicFramePr>
              <a:graphicFrameLocks noChangeAspect="1"/>
            </p:cNvGraphicFramePr>
            <p:nvPr/>
          </p:nvGraphicFramePr>
          <p:xfrm>
            <a:off x="1338" y="1389"/>
            <a:ext cx="2676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0" name="Equation" r:id="rId7" imgW="1612900" imgH="431800" progId="Equation.DSMT4">
                    <p:embed/>
                  </p:oleObj>
                </mc:Choice>
                <mc:Fallback>
                  <p:oleObj name="Equation" r:id="rId7" imgW="1612900" imgH="431800" progId="Equation.DSMT4">
                    <p:embed/>
                    <p:pic>
                      <p:nvPicPr>
                        <p:cNvPr id="358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389"/>
                          <a:ext cx="2676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Text Box 18"/>
            <p:cNvSpPr txBox="1">
              <a:spLocks noChangeArrowheads="1"/>
            </p:cNvSpPr>
            <p:nvPr/>
          </p:nvSpPr>
          <p:spPr bwMode="auto">
            <a:xfrm>
              <a:off x="554" y="154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7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8"/>
          <p:cNvGrpSpPr>
            <a:grpSpLocks/>
          </p:cNvGrpSpPr>
          <p:nvPr/>
        </p:nvGrpSpPr>
        <p:grpSpPr bwMode="auto">
          <a:xfrm>
            <a:off x="2063751" y="333376"/>
            <a:ext cx="7921625" cy="2232025"/>
            <a:chOff x="385" y="1797"/>
            <a:chExt cx="4990" cy="1406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85" y="1797"/>
              <a:ext cx="4990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、设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是来自总体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(0, 0.5</a:t>
              </a:r>
              <a:r>
                <a:rPr kumimoji="0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的样本，求：</a:t>
              </a:r>
            </a:p>
          </p:txBody>
        </p:sp>
        <p:graphicFrame>
          <p:nvGraphicFramePr>
            <p:cNvPr id="36871" name="Object 6"/>
            <p:cNvGraphicFramePr>
              <a:graphicFrameLocks noChangeAspect="1"/>
            </p:cNvGraphicFramePr>
            <p:nvPr/>
          </p:nvGraphicFramePr>
          <p:xfrm>
            <a:off x="1655" y="2386"/>
            <a:ext cx="1950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2" name="公式" r:id="rId3" imgW="863225" imgH="431613" progId="Equation.3">
                    <p:embed/>
                  </p:oleObj>
                </mc:Choice>
                <mc:Fallback>
                  <p:oleObj name="公式" r:id="rId3" imgW="863225" imgH="431613" progId="Equation.3">
                    <p:embed/>
                    <p:pic>
                      <p:nvPicPr>
                        <p:cNvPr id="3687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386"/>
                          <a:ext cx="1950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116139" y="26035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19816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287714" y="2565401"/>
          <a:ext cx="367188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5" imgW="1219200" imgH="508000" progId="Equation.DSMT4">
                  <p:embed/>
                </p:oleObj>
              </mc:Choice>
              <mc:Fallback>
                <p:oleObj name="Equation" r:id="rId5" imgW="1219200" imgH="508000" progId="Equation.DSMT4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565401"/>
                        <a:ext cx="3671887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0013" y="4292601"/>
          <a:ext cx="7200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7" imgW="2438400" imgH="444500" progId="Equation.DSMT4">
                  <p:embed/>
                </p:oleObj>
              </mc:Choice>
              <mc:Fallback>
                <p:oleObj name="Equation" r:id="rId7" imgW="2438400" imgH="444500" progId="Equation.DSMT4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292601"/>
                        <a:ext cx="72009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223</Words>
  <Application>Microsoft Office PowerPoint</Application>
  <PresentationFormat>宽屏</PresentationFormat>
  <Paragraphs>29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黑体</vt:lpstr>
      <vt:lpstr>楷体_GB2312</vt:lpstr>
      <vt:lpstr>宋体</vt:lpstr>
      <vt:lpstr>Arial</vt:lpstr>
      <vt:lpstr>Times New Roman</vt:lpstr>
      <vt:lpstr>Office 主题​​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4</cp:revision>
  <dcterms:created xsi:type="dcterms:W3CDTF">2020-05-12T12:21:53Z</dcterms:created>
  <dcterms:modified xsi:type="dcterms:W3CDTF">2020-05-14T03:02:15Z</dcterms:modified>
</cp:coreProperties>
</file>