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3" r:id="rId11"/>
    <p:sldId id="278" r:id="rId12"/>
    <p:sldId id="279" r:id="rId13"/>
    <p:sldId id="280" r:id="rId14"/>
    <p:sldId id="281" r:id="rId15"/>
    <p:sldId id="282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8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wmf"/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e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e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4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B19-4650-4D4A-84AC-A18963BCD54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3DC2-37A0-4B26-B428-9FB9F9A2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8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B19-4650-4D4A-84AC-A18963BCD54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3DC2-37A0-4B26-B428-9FB9F9A2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6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B19-4650-4D4A-84AC-A18963BCD54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3DC2-37A0-4B26-B428-9FB9F9A2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20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C6692F-F6AB-45F5-AB64-19BC4209F97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60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B9ADF6-1CD4-4375-B648-3BB4122CC27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08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606328-C91E-4D02-82E0-24E36148E15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08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EA821A-AD12-4481-B64B-702737F4DF3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0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89D712-006C-48FF-BF44-57864CFA503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2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84E95B-C428-452F-9BAC-70A8F658750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01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B6CAB-DA56-43FC-B538-5C7AEDF816B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86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1AD811-0756-4E19-A639-D10C8A2879F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8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B19-4650-4D4A-84AC-A18963BCD54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3DC2-37A0-4B26-B428-9FB9F9A2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49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3F7BF-C6B9-407B-B1B8-B5DE177C3BB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1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B573A-001D-4A59-8846-B366FB640CA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3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B2E412-B2B6-449B-9DFE-1432C77D707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9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15E090-2631-4097-8C63-61D9F5761B7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111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587BE-0F33-4680-A549-A7784040B5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96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FBBE0D-0F3B-4E81-983A-235B64F7B98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B19-4650-4D4A-84AC-A18963BCD54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3DC2-37A0-4B26-B428-9FB9F9A2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8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B19-4650-4D4A-84AC-A18963BCD54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3DC2-37A0-4B26-B428-9FB9F9A2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7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B19-4650-4D4A-84AC-A18963BCD54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3DC2-37A0-4B26-B428-9FB9F9A2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B19-4650-4D4A-84AC-A18963BCD54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3DC2-37A0-4B26-B428-9FB9F9A2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1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B19-4650-4D4A-84AC-A18963BCD54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3DC2-37A0-4B26-B428-9FB9F9A2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3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B19-4650-4D4A-84AC-A18963BCD54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3DC2-37A0-4B26-B428-9FB9F9A2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6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B19-4650-4D4A-84AC-A18963BCD54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3DC2-37A0-4B26-B428-9FB9F9A2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0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6B19-4650-4D4A-84AC-A18963BCD54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3DC2-37A0-4B26-B428-9FB9F9A29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39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B11B5D-4652-4380-8C42-94AAAC8B126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4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3.wmf"/><Relationship Id="rId26" Type="http://schemas.openxmlformats.org/officeDocument/2006/relationships/image" Target="../media/image57.e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58.e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4.e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2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8.w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3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4"/>
          <p:cNvGraphicFramePr>
            <a:graphicFrameLocks noGrp="1" noChangeAspect="1"/>
          </p:cNvGraphicFramePr>
          <p:nvPr>
            <p:ph/>
          </p:nvPr>
        </p:nvGraphicFramePr>
        <p:xfrm>
          <a:off x="1992313" y="549275"/>
          <a:ext cx="7777162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公式" r:id="rId3" imgW="2771924" imgH="966595" progId="Equation.3">
                  <p:embed/>
                </p:oleObj>
              </mc:Choice>
              <mc:Fallback>
                <p:oleObj name="公式" r:id="rId3" imgW="2771924" imgH="966595" progId="Equation.3">
                  <p:embed/>
                  <p:pic>
                    <p:nvPicPr>
                      <p:cNvPr id="798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49275"/>
                        <a:ext cx="7777162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135188" y="3141664"/>
            <a:ext cx="215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Wingdings" panose="05000000000000000000" pitchFamily="2" charset="2"/>
              </a:rPr>
              <a:t>: 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Wingdings" panose="05000000000000000000" pitchFamily="2" charset="2"/>
              </a:rPr>
              <a:t>(1)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4224338" y="3284538"/>
          <a:ext cx="14398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5" imgW="469696" imgH="177723" progId="Equation.DSMT4">
                  <p:embed/>
                </p:oleObj>
              </mc:Choice>
              <mc:Fallback>
                <p:oleObj name="Equation" r:id="rId5" imgW="469696" imgH="177723" progId="Equation.DSMT4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3284538"/>
                        <a:ext cx="14398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3503614" y="3933826"/>
          <a:ext cx="597693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7" imgW="2070100" imgH="419100" progId="Equation.DSMT4">
                  <p:embed/>
                </p:oleObj>
              </mc:Choice>
              <mc:Fallback>
                <p:oleObj name="Equation" r:id="rId7" imgW="2070100" imgH="419100" progId="Equation.DSMT4">
                  <p:embed/>
                  <p:pic>
                    <p:nvPicPr>
                      <p:cNvPr id="522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3933826"/>
                        <a:ext cx="5976937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3470276" y="5175250"/>
          <a:ext cx="18637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9" imgW="634725" imgH="304668" progId="Equation.DSMT4">
                  <p:embed/>
                </p:oleObj>
              </mc:Choice>
              <mc:Fallback>
                <p:oleObj name="Equation" r:id="rId9" imgW="634725" imgH="304668" progId="Equation.DSMT4">
                  <p:embed/>
                  <p:pic>
                    <p:nvPicPr>
                      <p:cNvPr id="52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6" y="5175250"/>
                        <a:ext cx="18637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1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927351" y="836613"/>
          <a:ext cx="33131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1409700" imgH="419100" progId="Equation.DSMT4">
                  <p:embed/>
                </p:oleObj>
              </mc:Choice>
              <mc:Fallback>
                <p:oleObj name="Equation" r:id="rId3" imgW="1409700" imgH="419100" progId="Equation.DSMT4">
                  <p:embed/>
                  <p:pic>
                    <p:nvPicPr>
                      <p:cNvPr id="808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836613"/>
                        <a:ext cx="33131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27350" y="2636838"/>
          <a:ext cx="612140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5" imgW="2476500" imgH="482600" progId="Equation.DSMT4">
                  <p:embed/>
                </p:oleObj>
              </mc:Choice>
              <mc:Fallback>
                <p:oleObj name="Equation" r:id="rId5" imgW="2476500" imgH="482600" progId="Equation.DSMT4">
                  <p:embed/>
                  <p:pic>
                    <p:nvPicPr>
                      <p:cNvPr id="808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636838"/>
                        <a:ext cx="6121400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87714" y="4437064"/>
          <a:ext cx="194468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7" imgW="749300" imgH="419100" progId="Equation.DSMT4">
                  <p:embed/>
                </p:oleObj>
              </mc:Choice>
              <mc:Fallback>
                <p:oleObj name="Equation" r:id="rId7" imgW="749300" imgH="419100" progId="Equation.DSMT4">
                  <p:embed/>
                  <p:pic>
                    <p:nvPicPr>
                      <p:cNvPr id="8090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4437064"/>
                        <a:ext cx="1944687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4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6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640014" y="836614"/>
          <a:ext cx="18002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672808" imgH="203112" progId="Equation.DSMT4">
                  <p:embed/>
                </p:oleObj>
              </mc:Choice>
              <mc:Fallback>
                <p:oleObj name="Equation" r:id="rId3" imgW="672808" imgH="203112" progId="Equation.DSMT4">
                  <p:embed/>
                  <p:pic>
                    <p:nvPicPr>
                      <p:cNvPr id="198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836614"/>
                        <a:ext cx="18002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82888" y="1916114"/>
          <a:ext cx="6985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2489200" imgH="444500" progId="Equation.DSMT4">
                  <p:embed/>
                </p:oleObj>
              </mc:Choice>
              <mc:Fallback>
                <p:oleObj name="Equation" r:id="rId5" imgW="2489200" imgH="444500" progId="Equation.DSMT4">
                  <p:embed/>
                  <p:pic>
                    <p:nvPicPr>
                      <p:cNvPr id="1986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1916114"/>
                        <a:ext cx="69850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27351" y="3573463"/>
          <a:ext cx="208756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7" imgW="710891" imgH="317362" progId="Equation.DSMT4">
                  <p:embed/>
                </p:oleObj>
              </mc:Choice>
              <mc:Fallback>
                <p:oleObj name="Equation" r:id="rId7" imgW="710891" imgH="317362" progId="Equation.DSMT4">
                  <p:embed/>
                  <p:pic>
                    <p:nvPicPr>
                      <p:cNvPr id="1986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573463"/>
                        <a:ext cx="2087563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30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000376" y="765175"/>
          <a:ext cx="2016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3" imgW="799753" imgH="393529" progId="Equation.DSMT4">
                  <p:embed/>
                </p:oleObj>
              </mc:Choice>
              <mc:Fallback>
                <p:oleObj name="Equation" r:id="rId3" imgW="799753" imgH="393529" progId="Equation.DSMT4">
                  <p:embed/>
                  <p:pic>
                    <p:nvPicPr>
                      <p:cNvPr id="829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765175"/>
                        <a:ext cx="20161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00376" y="2133600"/>
          <a:ext cx="43211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5" imgW="1612900" imgH="393700" progId="Equation.DSMT4">
                  <p:embed/>
                </p:oleObj>
              </mc:Choice>
              <mc:Fallback>
                <p:oleObj name="Equation" r:id="rId5" imgW="1612900" imgH="393700" progId="Equation.DSMT4">
                  <p:embed/>
                  <p:pic>
                    <p:nvPicPr>
                      <p:cNvPr id="829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2133600"/>
                        <a:ext cx="43211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00375" y="3716338"/>
          <a:ext cx="7380288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7" imgW="2882900" imgH="419100" progId="Equation.DSMT4">
                  <p:embed/>
                </p:oleObj>
              </mc:Choice>
              <mc:Fallback>
                <p:oleObj name="Equation" r:id="rId7" imgW="2882900" imgH="419100" progId="Equation.DSMT4">
                  <p:embed/>
                  <p:pic>
                    <p:nvPicPr>
                      <p:cNvPr id="8294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716338"/>
                        <a:ext cx="7380288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8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566989" y="549275"/>
          <a:ext cx="19446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3" imgW="672808" imgH="203112" progId="Equation.DSMT4">
                  <p:embed/>
                </p:oleObj>
              </mc:Choice>
              <mc:Fallback>
                <p:oleObj name="Equation" r:id="rId3" imgW="672808" imgH="203112" progId="Equation.DSMT4">
                  <p:embed/>
                  <p:pic>
                    <p:nvPicPr>
                      <p:cNvPr id="205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549275"/>
                        <a:ext cx="1944687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93851" y="1341438"/>
          <a:ext cx="88947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5" imgW="3340100" imgH="419100" progId="Equation.DSMT4">
                  <p:embed/>
                </p:oleObj>
              </mc:Choice>
              <mc:Fallback>
                <p:oleObj name="Equation" r:id="rId5" imgW="3340100" imgH="419100" progId="Equation.DSMT4">
                  <p:embed/>
                  <p:pic>
                    <p:nvPicPr>
                      <p:cNvPr id="205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1" y="1341438"/>
                        <a:ext cx="88947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55914" y="3068639"/>
          <a:ext cx="781208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7" imgW="2857500" imgH="393700" progId="Equation.DSMT4">
                  <p:embed/>
                </p:oleObj>
              </mc:Choice>
              <mc:Fallback>
                <p:oleObj name="Equation" r:id="rId7" imgW="2857500" imgH="393700" progId="Equation.DSMT4">
                  <p:embed/>
                  <p:pic>
                    <p:nvPicPr>
                      <p:cNvPr id="2058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068639"/>
                        <a:ext cx="7812087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6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640013" y="4652963"/>
          <a:ext cx="20875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9" imgW="710891" imgH="317362" progId="Equation.DSMT4">
                  <p:embed/>
                </p:oleObj>
              </mc:Choice>
              <mc:Fallback>
                <p:oleObj name="Equation" r:id="rId9" imgW="710891" imgH="317362" progId="Equation.DSMT4">
                  <p:embed/>
                  <p:pic>
                    <p:nvPicPr>
                      <p:cNvPr id="2058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652963"/>
                        <a:ext cx="20875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62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749877" y="333376"/>
            <a:ext cx="3485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§7.3  </a:t>
            </a:r>
            <a:r>
              <a:rPr kumimoji="1"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区间估计</a:t>
            </a:r>
            <a:r>
              <a:rPr kumimoji="1" lang="zh-CN" altLang="en-US" b="1">
                <a:solidFill>
                  <a:srgbClr val="BBE0E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b="1">
              <a:solidFill>
                <a:srgbClr val="BBE0E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92314" y="1052514"/>
            <a:ext cx="8167687" cy="2016125"/>
            <a:chOff x="295" y="799"/>
            <a:chExt cx="5145" cy="1270"/>
          </a:xfrm>
        </p:grpSpPr>
        <p:graphicFrame>
          <p:nvGraphicFramePr>
            <p:cNvPr id="84998" name="Object 5"/>
            <p:cNvGraphicFramePr>
              <a:graphicFrameLocks noChangeAspect="1"/>
            </p:cNvGraphicFramePr>
            <p:nvPr/>
          </p:nvGraphicFramePr>
          <p:xfrm>
            <a:off x="295" y="844"/>
            <a:ext cx="5145" cy="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公式" r:id="rId3" imgW="3190896" imgH="724067" progId="Equation.3">
                    <p:embed/>
                  </p:oleObj>
                </mc:Choice>
                <mc:Fallback>
                  <p:oleObj name="公式" r:id="rId3" imgW="3190896" imgH="724067" progId="Equation.3">
                    <p:embed/>
                    <p:pic>
                      <p:nvPicPr>
                        <p:cNvPr id="849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844"/>
                          <a:ext cx="5145" cy="1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999" name="Text Box 4"/>
            <p:cNvSpPr txBox="1">
              <a:spLocks noChangeArrowheads="1"/>
            </p:cNvSpPr>
            <p:nvPr/>
          </p:nvSpPr>
          <p:spPr bwMode="auto">
            <a:xfrm>
              <a:off x="295" y="799"/>
              <a:ext cx="8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b="1">
                  <a:solidFill>
                    <a:srgbClr val="FF0066"/>
                  </a:solidFill>
                  <a:latin typeface="宋体" panose="02010600030101010101" pitchFamily="2" charset="-122"/>
                </a:rPr>
                <a:t>定义</a:t>
              </a:r>
              <a:r>
                <a:rPr kumimoji="1" lang="en-US" altLang="zh-CN" b="1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</p:txBody>
        </p:sp>
      </p:grp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063750" y="3860800"/>
          <a:ext cx="828198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5" imgW="3076631" imgH="724067" progId="Equation.3">
                  <p:embed/>
                </p:oleObj>
              </mc:Choice>
              <mc:Fallback>
                <p:oleObj name="公式" r:id="rId5" imgW="3076631" imgH="724067" progId="Equation.3">
                  <p:embed/>
                  <p:pic>
                    <p:nvPicPr>
                      <p:cNvPr id="3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860800"/>
                        <a:ext cx="8281988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4079875" y="3141664"/>
          <a:ext cx="36004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7" imgW="1309535" imgH="218927" progId="Equation.3">
                  <p:embed/>
                </p:oleObj>
              </mc:Choice>
              <mc:Fallback>
                <p:oleObj name="公式" r:id="rId7" imgW="1309535" imgH="218927" progId="Equation.3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3141664"/>
                        <a:ext cx="36004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66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AutoShape 6">
            <a:extLst>
              <a:ext uri="{FF2B5EF4-FFF2-40B4-BE49-F238E27FC236}">
                <a16:creationId xmlns:a16="http://schemas.microsoft.com/office/drawing/2014/main" id="{7C98A5FB-86BC-40EB-9EAA-474B7519E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692150"/>
            <a:ext cx="1871662" cy="1295400"/>
          </a:xfrm>
          <a:prstGeom prst="irregularSeal2">
            <a:avLst/>
          </a:prstGeom>
          <a:solidFill>
            <a:schemeClr val="accent1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说明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2423593" y="3356993"/>
            <a:ext cx="7704137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、置信区间长度越短，估计越精确，所以一般我们是对称地取；可以证明此时的置信区间长度最短。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627438" y="1052513"/>
            <a:ext cx="6572250" cy="2082800"/>
            <a:chOff x="1325" y="663"/>
            <a:chExt cx="4140" cy="1312"/>
          </a:xfrm>
        </p:grpSpPr>
        <p:sp>
          <p:nvSpPr>
            <p:cNvPr id="86021" name="Text Box 7"/>
            <p:cNvSpPr txBox="1">
              <a:spLocks noChangeArrowheads="1"/>
            </p:cNvSpPr>
            <p:nvPr/>
          </p:nvSpPr>
          <p:spPr bwMode="auto">
            <a:xfrm>
              <a:off x="1325" y="676"/>
              <a:ext cx="3007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所以置信区间并不唯一。</a:t>
              </a:r>
            </a:p>
          </p:txBody>
        </p:sp>
        <p:graphicFrame>
          <p:nvGraphicFramePr>
            <p:cNvPr id="86022" name="Object 9"/>
            <p:cNvGraphicFramePr>
              <a:graphicFrameLocks noChangeAspect="1"/>
            </p:cNvGraphicFramePr>
            <p:nvPr/>
          </p:nvGraphicFramePr>
          <p:xfrm>
            <a:off x="1610" y="663"/>
            <a:ext cx="3855" cy="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公式" r:id="rId3" imgW="2262243" imgH="485557" progId="Equation.3">
                    <p:embed/>
                  </p:oleObj>
                </mc:Choice>
                <mc:Fallback>
                  <p:oleObj name="公式" r:id="rId3" imgW="2262243" imgH="485557" progId="Equation.3">
                    <p:embed/>
                    <p:pic>
                      <p:nvPicPr>
                        <p:cNvPr id="8602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663"/>
                          <a:ext cx="3855" cy="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504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847850" y="620713"/>
            <a:ext cx="7632700" cy="58896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FF0066"/>
                </a:solidFill>
                <a:latin typeface="宋体" panose="02010600030101010101" pitchFamily="2" charset="-122"/>
              </a:rPr>
              <a:t>求置信区间的一般思路</a:t>
            </a:r>
            <a:r>
              <a:rPr kumimoji="1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（枢轴量法）</a:t>
            </a:r>
            <a:endParaRPr kumimoji="1" lang="zh-CN" altLang="en-US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774825" y="1484313"/>
            <a:ext cx="8713788" cy="314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设法构造一个随机变量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Z=Z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除参数</a:t>
            </a:r>
            <a:r>
              <a:rPr kumimoji="1" lang="zh-CN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外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不包含其他任何未知参数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的分布已知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或可求出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并且不依赖于参数</a:t>
            </a:r>
            <a:r>
              <a:rPr kumimoji="1" lang="zh-CN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1" lang="zh-CN" altLang="en-US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也不依赖于其他任何未知参数。（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即称为枢轴量）</a:t>
            </a:r>
          </a:p>
        </p:txBody>
      </p:sp>
    </p:spTree>
    <p:extLst>
      <p:ext uri="{BB962C8B-B14F-4D97-AF65-F5344CB8AC3E}">
        <p14:creationId xmlns:p14="http://schemas.microsoft.com/office/powerpoint/2010/main" val="32218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19288" y="2420939"/>
            <a:ext cx="8280400" cy="2663825"/>
            <a:chOff x="340" y="709"/>
            <a:chExt cx="4989" cy="1691"/>
          </a:xfrm>
        </p:grpSpPr>
        <p:graphicFrame>
          <p:nvGraphicFramePr>
            <p:cNvPr id="88068" name="Object 7"/>
            <p:cNvGraphicFramePr>
              <a:graphicFrameLocks noChangeAspect="1"/>
            </p:cNvGraphicFramePr>
            <p:nvPr/>
          </p:nvGraphicFramePr>
          <p:xfrm>
            <a:off x="340" y="709"/>
            <a:ext cx="4989" cy="1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公式" r:id="rId3" imgW="2819535" imgH="685906" progId="Equation.3">
                    <p:embed/>
                  </p:oleObj>
                </mc:Choice>
                <mc:Fallback>
                  <p:oleObj name="公式" r:id="rId3" imgW="2819535" imgH="685906" progId="Equation.3">
                    <p:embed/>
                    <p:pic>
                      <p:nvPicPr>
                        <p:cNvPr id="8806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709"/>
                          <a:ext cx="4989" cy="1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69" name="Object 10"/>
            <p:cNvGraphicFramePr>
              <a:graphicFrameLocks noChangeAspect="1"/>
            </p:cNvGraphicFramePr>
            <p:nvPr/>
          </p:nvGraphicFramePr>
          <p:xfrm>
            <a:off x="612" y="1979"/>
            <a:ext cx="3039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公式" r:id="rId5" imgW="1625600" imgH="241300" progId="Equation.3">
                    <p:embed/>
                  </p:oleObj>
                </mc:Choice>
                <mc:Fallback>
                  <p:oleObj name="公式" r:id="rId5" imgW="1625600" imgH="241300" progId="Equation.3">
                    <p:embed/>
                    <p:pic>
                      <p:nvPicPr>
                        <p:cNvPr id="8806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979"/>
                          <a:ext cx="3039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67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20875" y="836613"/>
          <a:ext cx="79200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7" imgW="2705270" imgH="433336" progId="Equation.3">
                  <p:embed/>
                </p:oleObj>
              </mc:Choice>
              <mc:Fallback>
                <p:oleObj name="公式" r:id="rId7" imgW="2705270" imgH="433336" progId="Equation.3">
                  <p:embed/>
                  <p:pic>
                    <p:nvPicPr>
                      <p:cNvPr id="8806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836613"/>
                        <a:ext cx="79200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847850" y="404814"/>
            <a:ext cx="718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§7.4.</a:t>
            </a:r>
            <a:r>
              <a:rPr kumimoji="1"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正态总体参数的区间估计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774825" y="1196975"/>
            <a:ext cx="650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一、单个正态总体参数的区间估计</a:t>
            </a:r>
            <a:r>
              <a:rPr kumimoji="1"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847851" y="1916114"/>
          <a:ext cx="820896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公式" r:id="rId3" imgW="3176362" imgH="457438" progId="Equation.3">
                  <p:embed/>
                </p:oleObj>
              </mc:Choice>
              <mc:Fallback>
                <p:oleObj name="公式" r:id="rId3" imgW="3176362" imgH="457438" progId="Equation.3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916114"/>
                        <a:ext cx="8208963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416176" y="3357564"/>
          <a:ext cx="49752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5" imgW="1919449" imgH="204868" progId="Equation.3">
                  <p:embed/>
                </p:oleObj>
              </mc:Choice>
              <mc:Fallback>
                <p:oleObj name="公式" r:id="rId5" imgW="1919449" imgH="204868" progId="Equation.3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6" y="3357564"/>
                        <a:ext cx="49752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386013" y="4221163"/>
          <a:ext cx="4933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7" imgW="1957537" imgH="204868" progId="Equation.3">
                  <p:embed/>
                </p:oleObj>
              </mc:Choice>
              <mc:Fallback>
                <p:oleObj name="公式" r:id="rId7" imgW="1957537" imgH="204868" progId="Equation.3">
                  <p:embed/>
                  <p:pic>
                    <p:nvPicPr>
                      <p:cNvPr id="4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4221163"/>
                        <a:ext cx="49339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906512"/>
              </p:ext>
            </p:extLst>
          </p:nvPr>
        </p:nvGraphicFramePr>
        <p:xfrm>
          <a:off x="2386013" y="5083175"/>
          <a:ext cx="3198372" cy="532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9" imgW="1219326" imgH="190306" progId="Equation.3">
                  <p:embed/>
                </p:oleObj>
              </mc:Choice>
              <mc:Fallback>
                <p:oleObj name="公式" r:id="rId9" imgW="1219326" imgH="190306" progId="Equation.3">
                  <p:embed/>
                  <p:pic>
                    <p:nvPicPr>
                      <p:cNvPr id="41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5083175"/>
                        <a:ext cx="3198372" cy="532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9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919289" y="617539"/>
            <a:ext cx="2225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、有效性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992314" y="1557339"/>
          <a:ext cx="77755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3" imgW="2795479" imgH="485557" progId="Equation.3">
                  <p:embed/>
                </p:oleObj>
              </mc:Choice>
              <mc:Fallback>
                <p:oleObj name="公式" r:id="rId3" imgW="2795479" imgH="485557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557339"/>
                        <a:ext cx="777557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992314" y="3149601"/>
            <a:ext cx="8085137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所有无偏估计中方差最小的无偏估计称为最小方差无偏估计，或称为有效估计。</a:t>
            </a:r>
          </a:p>
        </p:txBody>
      </p:sp>
    </p:spTree>
    <p:extLst>
      <p:ext uri="{BB962C8B-B14F-4D97-AF65-F5344CB8AC3E}">
        <p14:creationId xmlns:p14="http://schemas.microsoft.com/office/powerpoint/2010/main" val="274166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876425" y="685801"/>
            <a:ext cx="5837238" cy="5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用表格表示如下：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0838" y="2420938"/>
            <a:ext cx="7237412" cy="836612"/>
            <a:chOff x="960" y="2064"/>
            <a:chExt cx="4939" cy="586"/>
          </a:xfrm>
        </p:grpSpPr>
        <p:graphicFrame>
          <p:nvGraphicFramePr>
            <p:cNvPr id="90147" name="Object 5"/>
            <p:cNvGraphicFramePr>
              <a:graphicFrameLocks noChangeAspect="1"/>
            </p:cNvGraphicFramePr>
            <p:nvPr/>
          </p:nvGraphicFramePr>
          <p:xfrm>
            <a:off x="960" y="2208"/>
            <a:ext cx="72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" name="Equation" r:id="rId3" imgW="482391" imgH="203112" progId="Equation.3">
                    <p:embed/>
                  </p:oleObj>
                </mc:Choice>
                <mc:Fallback>
                  <p:oleObj name="Equation" r:id="rId3" imgW="482391" imgH="203112" progId="Equation.3">
                    <p:embed/>
                    <p:pic>
                      <p:nvPicPr>
                        <p:cNvPr id="9014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208"/>
                          <a:ext cx="72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8" name="Object 6"/>
            <p:cNvGraphicFramePr>
              <a:graphicFrameLocks noChangeAspect="1"/>
            </p:cNvGraphicFramePr>
            <p:nvPr/>
          </p:nvGraphicFramePr>
          <p:xfrm>
            <a:off x="1691" y="2112"/>
            <a:ext cx="1189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" name="Equation" r:id="rId5" imgW="927100" imgH="419100" progId="Equation.3">
                    <p:embed/>
                  </p:oleObj>
                </mc:Choice>
                <mc:Fallback>
                  <p:oleObj name="Equation" r:id="rId5" imgW="927100" imgH="419100" progId="Equation.3">
                    <p:embed/>
                    <p:pic>
                      <p:nvPicPr>
                        <p:cNvPr id="9014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" y="2112"/>
                          <a:ext cx="1189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9" name="Object 7"/>
            <p:cNvGraphicFramePr>
              <a:graphicFrameLocks noChangeAspect="1"/>
            </p:cNvGraphicFramePr>
            <p:nvPr/>
          </p:nvGraphicFramePr>
          <p:xfrm>
            <a:off x="3984" y="2064"/>
            <a:ext cx="1915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6" name="Equation" r:id="rId7" imgW="1511300" imgH="431800" progId="Equation.3">
                    <p:embed/>
                  </p:oleObj>
                </mc:Choice>
                <mc:Fallback>
                  <p:oleObj name="Equation" r:id="rId7" imgW="1511300" imgH="431800" progId="Equation.3">
                    <p:embed/>
                    <p:pic>
                      <p:nvPicPr>
                        <p:cNvPr id="9014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064"/>
                          <a:ext cx="1915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50" name="Object 8"/>
            <p:cNvGraphicFramePr>
              <a:graphicFrameLocks noChangeAspect="1"/>
            </p:cNvGraphicFramePr>
            <p:nvPr/>
          </p:nvGraphicFramePr>
          <p:xfrm>
            <a:off x="3024" y="2208"/>
            <a:ext cx="62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Equation" r:id="rId9" imgW="444307" imgH="203112" progId="Equation.3">
                    <p:embed/>
                  </p:oleObj>
                </mc:Choice>
                <mc:Fallback>
                  <p:oleObj name="Equation" r:id="rId9" imgW="444307" imgH="203112" progId="Equation.3">
                    <p:embed/>
                    <p:pic>
                      <p:nvPicPr>
                        <p:cNvPr id="9015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208"/>
                          <a:ext cx="62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82889" y="3429000"/>
            <a:ext cx="7259637" cy="876300"/>
            <a:chOff x="912" y="2112"/>
            <a:chExt cx="4954" cy="613"/>
          </a:xfrm>
        </p:grpSpPr>
        <p:graphicFrame>
          <p:nvGraphicFramePr>
            <p:cNvPr id="90143" name="Object 10"/>
            <p:cNvGraphicFramePr>
              <a:graphicFrameLocks noChangeAspect="1"/>
            </p:cNvGraphicFramePr>
            <p:nvPr/>
          </p:nvGraphicFramePr>
          <p:xfrm>
            <a:off x="912" y="2256"/>
            <a:ext cx="76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8" name="Equation" r:id="rId11" imgW="494870" imgH="215713" progId="Equation.3">
                    <p:embed/>
                  </p:oleObj>
                </mc:Choice>
                <mc:Fallback>
                  <p:oleObj name="Equation" r:id="rId11" imgW="494870" imgH="215713" progId="Equation.3">
                    <p:embed/>
                    <p:pic>
                      <p:nvPicPr>
                        <p:cNvPr id="9014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256"/>
                          <a:ext cx="76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4" name="Object 11"/>
            <p:cNvGraphicFramePr>
              <a:graphicFrameLocks noChangeAspect="1"/>
            </p:cNvGraphicFramePr>
            <p:nvPr/>
          </p:nvGraphicFramePr>
          <p:xfrm>
            <a:off x="1728" y="2112"/>
            <a:ext cx="960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9" name="Equation" r:id="rId13" imgW="698197" imgH="444307" progId="Equation.3">
                    <p:embed/>
                  </p:oleObj>
                </mc:Choice>
                <mc:Fallback>
                  <p:oleObj name="Equation" r:id="rId13" imgW="698197" imgH="444307" progId="Equation.3">
                    <p:embed/>
                    <p:pic>
                      <p:nvPicPr>
                        <p:cNvPr id="9014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112"/>
                          <a:ext cx="960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5" name="Object 12"/>
            <p:cNvGraphicFramePr>
              <a:graphicFrameLocks noChangeAspect="1"/>
            </p:cNvGraphicFramePr>
            <p:nvPr/>
          </p:nvGraphicFramePr>
          <p:xfrm>
            <a:off x="4032" y="2160"/>
            <a:ext cx="1834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0" name="Equation" r:id="rId15" imgW="1447800" imgH="431800" progId="Equation.3">
                    <p:embed/>
                  </p:oleObj>
                </mc:Choice>
                <mc:Fallback>
                  <p:oleObj name="Equation" r:id="rId15" imgW="1447800" imgH="431800" progId="Equation.3">
                    <p:embed/>
                    <p:pic>
                      <p:nvPicPr>
                        <p:cNvPr id="9014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160"/>
                          <a:ext cx="1834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6" name="Object 13"/>
            <p:cNvGraphicFramePr>
              <a:graphicFrameLocks noChangeAspect="1"/>
            </p:cNvGraphicFramePr>
            <p:nvPr/>
          </p:nvGraphicFramePr>
          <p:xfrm>
            <a:off x="2976" y="2304"/>
            <a:ext cx="67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" name="Equation" r:id="rId17" imgW="457002" imgH="203112" progId="Equation.3">
                    <p:embed/>
                  </p:oleObj>
                </mc:Choice>
                <mc:Fallback>
                  <p:oleObj name="Equation" r:id="rId17" imgW="457002" imgH="203112" progId="Equation.3">
                    <p:embed/>
                    <p:pic>
                      <p:nvPicPr>
                        <p:cNvPr id="9014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304"/>
                          <a:ext cx="67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1946275" y="4365625"/>
            <a:ext cx="8440738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19289" y="1412876"/>
            <a:ext cx="8440737" cy="4251325"/>
            <a:chOff x="288" y="1344"/>
            <a:chExt cx="5760" cy="2976"/>
          </a:xfrm>
        </p:grpSpPr>
        <p:grpSp>
          <p:nvGrpSpPr>
            <p:cNvPr id="90135" name="Group 16"/>
            <p:cNvGrpSpPr>
              <a:grpSpLocks/>
            </p:cNvGrpSpPr>
            <p:nvPr/>
          </p:nvGrpSpPr>
          <p:grpSpPr bwMode="auto">
            <a:xfrm>
              <a:off x="288" y="1344"/>
              <a:ext cx="5760" cy="2976"/>
              <a:chOff x="288" y="1344"/>
              <a:chExt cx="5760" cy="2976"/>
            </a:xfrm>
          </p:grpSpPr>
          <p:sp>
            <p:nvSpPr>
              <p:cNvPr id="90140" name="Line 17"/>
              <p:cNvSpPr>
                <a:spLocks noChangeShapeType="1"/>
              </p:cNvSpPr>
              <p:nvPr/>
            </p:nvSpPr>
            <p:spPr bwMode="auto">
              <a:xfrm>
                <a:off x="288" y="206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141" name="Text Box 1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5664" cy="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3485" tIns="41742" rIns="83485" bIns="41742">
                <a:spAutoFit/>
              </a:bodyPr>
              <a:lstStyle>
                <a:lvl1pPr defTabSz="835025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35025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35025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3502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35025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kumimoji="1" lang="zh-CN" alt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被估      条件            选用               分布              </a:t>
                </a:r>
                <a:r>
                  <a:rPr kumimoji="1" lang="en-US" altLang="zh-CN" sz="2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zh-CN" alt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－</a:t>
                </a:r>
                <a:r>
                  <a:rPr kumimoji="1" lang="en-US" altLang="zh-CN" sz="2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kumimoji="1" lang="en-US" altLang="zh-CN" sz="2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的置信区间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kumimoji="1" lang="zh-CN" altLang="en-US" sz="2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参数                        统计量 </a:t>
                </a:r>
              </a:p>
            </p:txBody>
          </p:sp>
          <p:sp>
            <p:nvSpPr>
              <p:cNvPr id="90142" name="Rectangle 19"/>
              <p:cNvSpPr>
                <a:spLocks noChangeArrowheads="1"/>
              </p:cNvSpPr>
              <p:nvPr/>
            </p:nvSpPr>
            <p:spPr bwMode="auto">
              <a:xfrm>
                <a:off x="288" y="1344"/>
                <a:ext cx="5760" cy="297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136" name="Line 20"/>
            <p:cNvSpPr>
              <a:spLocks noChangeShapeType="1"/>
            </p:cNvSpPr>
            <p:nvPr/>
          </p:nvSpPr>
          <p:spPr bwMode="auto">
            <a:xfrm>
              <a:off x="864" y="1344"/>
              <a:ext cx="0" cy="2976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137" name="Line 21"/>
            <p:cNvSpPr>
              <a:spLocks noChangeShapeType="1"/>
            </p:cNvSpPr>
            <p:nvPr/>
          </p:nvSpPr>
          <p:spPr bwMode="auto">
            <a:xfrm>
              <a:off x="1680" y="1344"/>
              <a:ext cx="0" cy="2976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138" name="Line 22"/>
            <p:cNvSpPr>
              <a:spLocks noChangeShapeType="1"/>
            </p:cNvSpPr>
            <p:nvPr/>
          </p:nvSpPr>
          <p:spPr bwMode="auto">
            <a:xfrm>
              <a:off x="2880" y="1344"/>
              <a:ext cx="0" cy="2976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139" name="Line 23"/>
            <p:cNvSpPr>
              <a:spLocks noChangeShapeType="1"/>
            </p:cNvSpPr>
            <p:nvPr/>
          </p:nvSpPr>
          <p:spPr bwMode="auto">
            <a:xfrm>
              <a:off x="3744" y="1344"/>
              <a:ext cx="0" cy="2976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8808" name="Line 24"/>
          <p:cNvSpPr>
            <a:spLocks noChangeShapeType="1"/>
          </p:cNvSpPr>
          <p:nvPr/>
        </p:nvSpPr>
        <p:spPr bwMode="auto">
          <a:xfrm>
            <a:off x="2782889" y="3357563"/>
            <a:ext cx="7596187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008438" y="4508500"/>
            <a:ext cx="6049962" cy="1028700"/>
            <a:chOff x="1728" y="3456"/>
            <a:chExt cx="4128" cy="720"/>
          </a:xfrm>
        </p:grpSpPr>
        <p:graphicFrame>
          <p:nvGraphicFramePr>
            <p:cNvPr id="90123" name="Object 26"/>
            <p:cNvGraphicFramePr>
              <a:graphicFrameLocks noChangeAspect="1"/>
            </p:cNvGraphicFramePr>
            <p:nvPr/>
          </p:nvGraphicFramePr>
          <p:xfrm>
            <a:off x="1728" y="3526"/>
            <a:ext cx="1104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2" name="Equation" r:id="rId19" imgW="914400" imgH="419100" progId="Equation.3">
                    <p:embed/>
                  </p:oleObj>
                </mc:Choice>
                <mc:Fallback>
                  <p:oleObj name="Equation" r:id="rId19" imgW="914400" imgH="419100" progId="Equation.3">
                    <p:embed/>
                    <p:pic>
                      <p:nvPicPr>
                        <p:cNvPr id="9012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526"/>
                          <a:ext cx="1104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4" name="Object 27"/>
            <p:cNvGraphicFramePr>
              <a:graphicFrameLocks noChangeAspect="1"/>
            </p:cNvGraphicFramePr>
            <p:nvPr/>
          </p:nvGraphicFramePr>
          <p:xfrm>
            <a:off x="2928" y="3552"/>
            <a:ext cx="81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" name="Equation" r:id="rId21" imgW="583947" imgH="228501" progId="Equation.3">
                    <p:embed/>
                  </p:oleObj>
                </mc:Choice>
                <mc:Fallback>
                  <p:oleObj name="Equation" r:id="rId21" imgW="583947" imgH="228501" progId="Equation.3">
                    <p:embed/>
                    <p:pic>
                      <p:nvPicPr>
                        <p:cNvPr id="90124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552"/>
                          <a:ext cx="81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0125" name="Group 28"/>
            <p:cNvGrpSpPr>
              <a:grpSpLocks/>
            </p:cNvGrpSpPr>
            <p:nvPr/>
          </p:nvGrpSpPr>
          <p:grpSpPr bwMode="auto">
            <a:xfrm>
              <a:off x="3888" y="3456"/>
              <a:ext cx="1968" cy="720"/>
              <a:chOff x="3984" y="2784"/>
              <a:chExt cx="1872" cy="667"/>
            </a:xfrm>
          </p:grpSpPr>
          <p:graphicFrame>
            <p:nvGraphicFramePr>
              <p:cNvPr id="90126" name="Object 29"/>
              <p:cNvGraphicFramePr>
                <a:graphicFrameLocks noChangeAspect="1"/>
              </p:cNvGraphicFramePr>
              <p:nvPr/>
            </p:nvGraphicFramePr>
            <p:xfrm>
              <a:off x="4176" y="2784"/>
              <a:ext cx="1536" cy="6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4" name="Equation" r:id="rId23" imgW="1345616" imgH="583947" progId="Equation.3">
                      <p:embed/>
                    </p:oleObj>
                  </mc:Choice>
                  <mc:Fallback>
                    <p:oleObj name="Equation" r:id="rId23" imgW="1345616" imgH="583947" progId="Equation.3">
                      <p:embed/>
                      <p:pic>
                        <p:nvPicPr>
                          <p:cNvPr id="90126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784"/>
                            <a:ext cx="1536" cy="6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0127" name="Group 30"/>
              <p:cNvGrpSpPr>
                <a:grpSpLocks/>
              </p:cNvGrpSpPr>
              <p:nvPr/>
            </p:nvGrpSpPr>
            <p:grpSpPr bwMode="auto">
              <a:xfrm>
                <a:off x="3984" y="2832"/>
                <a:ext cx="96" cy="432"/>
                <a:chOff x="4464" y="3936"/>
                <a:chExt cx="48" cy="288"/>
              </a:xfrm>
            </p:grpSpPr>
            <p:sp>
              <p:nvSpPr>
                <p:cNvPr id="90132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464" y="393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133" name="Line 32"/>
                <p:cNvSpPr>
                  <a:spLocks noChangeShapeType="1"/>
                </p:cNvSpPr>
                <p:nvPr/>
              </p:nvSpPr>
              <p:spPr bwMode="auto">
                <a:xfrm>
                  <a:off x="4464" y="393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134" name="Line 33"/>
                <p:cNvSpPr>
                  <a:spLocks noChangeShapeType="1"/>
                </p:cNvSpPr>
                <p:nvPr/>
              </p:nvSpPr>
              <p:spPr bwMode="auto">
                <a:xfrm>
                  <a:off x="4464" y="4224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0128" name="Group 34"/>
              <p:cNvGrpSpPr>
                <a:grpSpLocks/>
              </p:cNvGrpSpPr>
              <p:nvPr/>
            </p:nvGrpSpPr>
            <p:grpSpPr bwMode="auto">
              <a:xfrm flipH="1">
                <a:off x="5760" y="2832"/>
                <a:ext cx="96" cy="432"/>
                <a:chOff x="4464" y="3936"/>
                <a:chExt cx="48" cy="288"/>
              </a:xfrm>
            </p:grpSpPr>
            <p:sp>
              <p:nvSpPr>
                <p:cNvPr id="9012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464" y="393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130" name="Line 36"/>
                <p:cNvSpPr>
                  <a:spLocks noChangeShapeType="1"/>
                </p:cNvSpPr>
                <p:nvPr/>
              </p:nvSpPr>
              <p:spPr bwMode="auto">
                <a:xfrm>
                  <a:off x="4464" y="393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131" name="Line 37"/>
                <p:cNvSpPr>
                  <a:spLocks noChangeShapeType="1"/>
                </p:cNvSpPr>
                <p:nvPr/>
              </p:nvSpPr>
              <p:spPr bwMode="auto">
                <a:xfrm>
                  <a:off x="4464" y="4224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aphicFrame>
        <p:nvGraphicFramePr>
          <p:cNvPr id="118822" name="Object 38"/>
          <p:cNvGraphicFramePr>
            <a:graphicFrameLocks noChangeAspect="1"/>
          </p:cNvGraphicFramePr>
          <p:nvPr/>
        </p:nvGraphicFramePr>
        <p:xfrm>
          <a:off x="2085975" y="3141664"/>
          <a:ext cx="520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25" imgW="128799" imgH="143106" progId="Equation.3">
                  <p:embed/>
                </p:oleObj>
              </mc:Choice>
              <mc:Fallback>
                <p:oleObj name="Equation" r:id="rId25" imgW="128799" imgH="143106" progId="Equation.3">
                  <p:embed/>
                  <p:pic>
                    <p:nvPicPr>
                      <p:cNvPr id="11882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3141664"/>
                        <a:ext cx="5207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3" name="Object 39"/>
          <p:cNvGraphicFramePr>
            <a:graphicFrameLocks noChangeAspect="1"/>
          </p:cNvGraphicFramePr>
          <p:nvPr/>
        </p:nvGraphicFramePr>
        <p:xfrm>
          <a:off x="2149476" y="4613275"/>
          <a:ext cx="6334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27" imgW="180919" imgH="180766" progId="Equation.3">
                  <p:embed/>
                </p:oleObj>
              </mc:Choice>
              <mc:Fallback>
                <p:oleObj name="Equation" r:id="rId27" imgW="180919" imgH="180766" progId="Equation.3">
                  <p:embed/>
                  <p:pic>
                    <p:nvPicPr>
                      <p:cNvPr id="11882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6" y="4613275"/>
                        <a:ext cx="6334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870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AutoShape 4">
            <a:extLst>
              <a:ext uri="{FF2B5EF4-FFF2-40B4-BE49-F238E27FC236}">
                <a16:creationId xmlns:a16="http://schemas.microsoft.com/office/drawing/2014/main" id="{8B986816-55EE-4A99-9496-D81B37EF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692150"/>
            <a:ext cx="1800225" cy="1295400"/>
          </a:xfrm>
          <a:prstGeom prst="irregularSeal2">
            <a:avLst/>
          </a:prstGeom>
          <a:solidFill>
            <a:schemeClr val="accent1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说明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287714" y="836613"/>
            <a:ext cx="712787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、我们讲的都是双侧的置信区间，实际中还有单侧的置信区间，如书上的定义。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47850" y="2879725"/>
            <a:ext cx="8820150" cy="1341438"/>
            <a:chOff x="204" y="1814"/>
            <a:chExt cx="5556" cy="845"/>
          </a:xfrm>
        </p:grpSpPr>
        <p:sp>
          <p:nvSpPr>
            <p:cNvPr id="91144" name="Text Box 6"/>
            <p:cNvSpPr txBox="1">
              <a:spLocks noChangeArrowheads="1"/>
            </p:cNvSpPr>
            <p:nvPr/>
          </p:nvSpPr>
          <p:spPr bwMode="auto">
            <a:xfrm>
              <a:off x="295" y="1814"/>
              <a:ext cx="3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、若函数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单调增，则：</a:t>
              </a:r>
            </a:p>
          </p:txBody>
        </p:sp>
        <p:graphicFrame>
          <p:nvGraphicFramePr>
            <p:cNvPr id="91145" name="Object 7"/>
            <p:cNvGraphicFramePr>
              <a:graphicFrameLocks noChangeAspect="1"/>
            </p:cNvGraphicFramePr>
            <p:nvPr/>
          </p:nvGraphicFramePr>
          <p:xfrm>
            <a:off x="204" y="2251"/>
            <a:ext cx="555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公式" r:id="rId3" imgW="3441700" imgH="241300" progId="Equation.3">
                    <p:embed/>
                  </p:oleObj>
                </mc:Choice>
                <mc:Fallback>
                  <p:oleObj name="公式" r:id="rId3" imgW="3441700" imgH="241300" progId="Equation.3">
                    <p:embed/>
                    <p:pic>
                      <p:nvPicPr>
                        <p:cNvPr id="9114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251"/>
                          <a:ext cx="5556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847850" y="4365625"/>
            <a:ext cx="8820150" cy="1341438"/>
            <a:chOff x="204" y="1814"/>
            <a:chExt cx="5556" cy="845"/>
          </a:xfrm>
        </p:grpSpPr>
        <p:sp>
          <p:nvSpPr>
            <p:cNvPr id="91142" name="Text Box 11"/>
            <p:cNvSpPr txBox="1">
              <a:spLocks noChangeArrowheads="1"/>
            </p:cNvSpPr>
            <p:nvPr/>
          </p:nvSpPr>
          <p:spPr bwMode="auto">
            <a:xfrm>
              <a:off x="295" y="1814"/>
              <a:ext cx="32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若函数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单调减，则：</a:t>
              </a:r>
            </a:p>
          </p:txBody>
        </p:sp>
        <p:graphicFrame>
          <p:nvGraphicFramePr>
            <p:cNvPr id="91143" name="Object 12"/>
            <p:cNvGraphicFramePr>
              <a:graphicFrameLocks noChangeAspect="1"/>
            </p:cNvGraphicFramePr>
            <p:nvPr/>
          </p:nvGraphicFramePr>
          <p:xfrm>
            <a:off x="204" y="2251"/>
            <a:ext cx="555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公式" r:id="rId5" imgW="3441700" imgH="241300" progId="Equation.3">
                    <p:embed/>
                  </p:oleObj>
                </mc:Choice>
                <mc:Fallback>
                  <p:oleObj name="公式" r:id="rId5" imgW="3441700" imgH="241300" progId="Equation.3">
                    <p:embed/>
                    <p:pic>
                      <p:nvPicPr>
                        <p:cNvPr id="9114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251"/>
                          <a:ext cx="5556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2047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703389" y="260350"/>
            <a:ext cx="5608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二、两个正态总体的区间估计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992314" y="3068638"/>
          <a:ext cx="70500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3" imgW="2605038" imgH="204868" progId="Equation.3">
                  <p:embed/>
                </p:oleObj>
              </mc:Choice>
              <mc:Fallback>
                <p:oleObj name="公式" r:id="rId3" imgW="2605038" imgH="204868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068638"/>
                        <a:ext cx="70500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992314" y="3860800"/>
          <a:ext cx="79200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5" imgW="3086153" imgH="204868" progId="Equation.3">
                  <p:embed/>
                </p:oleObj>
              </mc:Choice>
              <mc:Fallback>
                <p:oleObj name="公式" r:id="rId5" imgW="3086153" imgH="204868" progId="Equation.3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860800"/>
                        <a:ext cx="792003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919288" y="1052513"/>
          <a:ext cx="7848600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公式" r:id="rId7" imgW="2667000" imgH="723900" progId="Equation.3">
                  <p:embed/>
                </p:oleObj>
              </mc:Choice>
              <mc:Fallback>
                <p:oleObj name="公式" r:id="rId7" imgW="2667000" imgH="723900" progId="Equation.3">
                  <p:embed/>
                  <p:pic>
                    <p:nvPicPr>
                      <p:cNvPr id="43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052513"/>
                        <a:ext cx="7848600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2016125" y="4508501"/>
          <a:ext cx="35750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公式" r:id="rId9" imgW="1309535" imgH="433336" progId="Equation.3">
                  <p:embed/>
                </p:oleObj>
              </mc:Choice>
              <mc:Fallback>
                <p:oleObj name="公式" r:id="rId9" imgW="1309535" imgH="433336" progId="Equation.3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4508501"/>
                        <a:ext cx="35750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71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992313" y="260351"/>
            <a:ext cx="5416550" cy="5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用表格表示如下：</a:t>
            </a:r>
          </a:p>
        </p:txBody>
      </p:sp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2063750" y="4365625"/>
          <a:ext cx="79533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3" imgW="257096" imgH="447897" progId="Equation.3">
                  <p:embed/>
                </p:oleObj>
              </mc:Choice>
              <mc:Fallback>
                <p:oleObj name="Equation" r:id="rId3" imgW="257096" imgH="447897" progId="Equation.3">
                  <p:embed/>
                  <p:pic>
                    <p:nvPicPr>
                      <p:cNvPr id="1198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365625"/>
                        <a:ext cx="795338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287714" y="4437063"/>
            <a:ext cx="7038975" cy="1185862"/>
            <a:chOff x="1111" y="2807"/>
            <a:chExt cx="4434" cy="747"/>
          </a:xfrm>
        </p:grpSpPr>
        <p:graphicFrame>
          <p:nvGraphicFramePr>
            <p:cNvPr id="93207" name="Object 12"/>
            <p:cNvGraphicFramePr>
              <a:graphicFrameLocks noChangeAspect="1"/>
            </p:cNvGraphicFramePr>
            <p:nvPr/>
          </p:nvGraphicFramePr>
          <p:xfrm>
            <a:off x="1111" y="2807"/>
            <a:ext cx="576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公式" r:id="rId5" imgW="357328" imgH="485557" progId="Equation.3">
                    <p:embed/>
                  </p:oleObj>
                </mc:Choice>
                <mc:Fallback>
                  <p:oleObj name="公式" r:id="rId5" imgW="357328" imgH="485557" progId="Equation.3">
                    <p:embed/>
                    <p:pic>
                      <p:nvPicPr>
                        <p:cNvPr id="9320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807"/>
                          <a:ext cx="576" cy="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8" name="Object 14"/>
            <p:cNvGraphicFramePr>
              <a:graphicFrameLocks noChangeAspect="1"/>
            </p:cNvGraphicFramePr>
            <p:nvPr/>
          </p:nvGraphicFramePr>
          <p:xfrm>
            <a:off x="1939" y="2901"/>
            <a:ext cx="3606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Equation" r:id="rId7" imgW="2908300" imgH="482600" progId="Equation.DSMT4">
                    <p:embed/>
                  </p:oleObj>
                </mc:Choice>
                <mc:Fallback>
                  <p:oleObj name="Equation" r:id="rId7" imgW="2908300" imgH="482600" progId="Equation.DSMT4">
                    <p:embed/>
                    <p:pic>
                      <p:nvPicPr>
                        <p:cNvPr id="9320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9" y="2901"/>
                          <a:ext cx="3606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216276" y="1700213"/>
            <a:ext cx="6911975" cy="1009650"/>
            <a:chOff x="1066" y="1071"/>
            <a:chExt cx="4354" cy="636"/>
          </a:xfrm>
        </p:grpSpPr>
        <p:graphicFrame>
          <p:nvGraphicFramePr>
            <p:cNvPr id="93205" name="Object 16"/>
            <p:cNvGraphicFramePr>
              <a:graphicFrameLocks noChangeAspect="1"/>
            </p:cNvGraphicFramePr>
            <p:nvPr/>
          </p:nvGraphicFramePr>
          <p:xfrm>
            <a:off x="1066" y="1117"/>
            <a:ext cx="661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公式" r:id="rId9" imgW="431800" imgH="457200" progId="Equation.3">
                    <p:embed/>
                  </p:oleObj>
                </mc:Choice>
                <mc:Fallback>
                  <p:oleObj name="公式" r:id="rId9" imgW="431800" imgH="457200" progId="Equation.3">
                    <p:embed/>
                    <p:pic>
                      <p:nvPicPr>
                        <p:cNvPr id="9320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117"/>
                          <a:ext cx="661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6" name="Object 18"/>
            <p:cNvGraphicFramePr>
              <a:graphicFrameLocks noChangeAspect="1"/>
            </p:cNvGraphicFramePr>
            <p:nvPr/>
          </p:nvGraphicFramePr>
          <p:xfrm>
            <a:off x="1973" y="1071"/>
            <a:ext cx="3447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公式" r:id="rId11" imgW="2806700" imgH="482600" progId="Equation.3">
                    <p:embed/>
                  </p:oleObj>
                </mc:Choice>
                <mc:Fallback>
                  <p:oleObj name="公式" r:id="rId11" imgW="2806700" imgH="482600" progId="Equation.3">
                    <p:embed/>
                    <p:pic>
                      <p:nvPicPr>
                        <p:cNvPr id="9320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071"/>
                          <a:ext cx="3447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143250" y="2924176"/>
            <a:ext cx="7200900" cy="1084263"/>
            <a:chOff x="1020" y="1842"/>
            <a:chExt cx="4536" cy="683"/>
          </a:xfrm>
        </p:grpSpPr>
        <p:graphicFrame>
          <p:nvGraphicFramePr>
            <p:cNvPr id="93203" name="Object 21"/>
            <p:cNvGraphicFramePr>
              <a:graphicFrameLocks noChangeAspect="1"/>
            </p:cNvGraphicFramePr>
            <p:nvPr/>
          </p:nvGraphicFramePr>
          <p:xfrm>
            <a:off x="1020" y="1888"/>
            <a:ext cx="771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公式" r:id="rId13" imgW="762000" imgH="457200" progId="Equation.3">
                    <p:embed/>
                  </p:oleObj>
                </mc:Choice>
                <mc:Fallback>
                  <p:oleObj name="公式" r:id="rId13" imgW="762000" imgH="457200" progId="Equation.3">
                    <p:embed/>
                    <p:pic>
                      <p:nvPicPr>
                        <p:cNvPr id="9320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888"/>
                          <a:ext cx="771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4" name="Object 23"/>
            <p:cNvGraphicFramePr>
              <a:graphicFrameLocks noChangeAspect="1"/>
            </p:cNvGraphicFramePr>
            <p:nvPr/>
          </p:nvGraphicFramePr>
          <p:xfrm>
            <a:off x="1927" y="1842"/>
            <a:ext cx="3629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公式" r:id="rId15" imgW="2755900" imgH="469900" progId="Equation.3">
                    <p:embed/>
                  </p:oleObj>
                </mc:Choice>
                <mc:Fallback>
                  <p:oleObj name="公式" r:id="rId15" imgW="2755900" imgH="469900" progId="Equation.3">
                    <p:embed/>
                    <p:pic>
                      <p:nvPicPr>
                        <p:cNvPr id="9320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842"/>
                          <a:ext cx="3629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919289" y="1052513"/>
            <a:ext cx="8605837" cy="5040312"/>
            <a:chOff x="249" y="663"/>
            <a:chExt cx="5421" cy="3175"/>
          </a:xfrm>
        </p:grpSpPr>
        <p:sp>
          <p:nvSpPr>
            <p:cNvPr id="93193" name="Line 3"/>
            <p:cNvSpPr>
              <a:spLocks noChangeShapeType="1"/>
            </p:cNvSpPr>
            <p:nvPr/>
          </p:nvSpPr>
          <p:spPr bwMode="auto">
            <a:xfrm>
              <a:off x="249" y="1026"/>
              <a:ext cx="539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3194" name="Group 43"/>
            <p:cNvGrpSpPr>
              <a:grpSpLocks/>
            </p:cNvGrpSpPr>
            <p:nvPr/>
          </p:nvGrpSpPr>
          <p:grpSpPr bwMode="auto">
            <a:xfrm>
              <a:off x="249" y="663"/>
              <a:ext cx="5421" cy="3175"/>
              <a:chOff x="249" y="663"/>
              <a:chExt cx="5421" cy="3175"/>
            </a:xfrm>
          </p:grpSpPr>
          <p:grpSp>
            <p:nvGrpSpPr>
              <p:cNvPr id="93195" name="Group 41"/>
              <p:cNvGrpSpPr>
                <a:grpSpLocks/>
              </p:cNvGrpSpPr>
              <p:nvPr/>
            </p:nvGrpSpPr>
            <p:grpSpPr bwMode="auto">
              <a:xfrm>
                <a:off x="249" y="663"/>
                <a:ext cx="5398" cy="3175"/>
                <a:chOff x="249" y="663"/>
                <a:chExt cx="5398" cy="3175"/>
              </a:xfrm>
            </p:grpSpPr>
            <p:sp>
              <p:nvSpPr>
                <p:cNvPr id="9320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49" y="754"/>
                  <a:ext cx="5229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3485" tIns="41742" rIns="83485" bIns="41742">
                  <a:spAutoFit/>
                </a:bodyPr>
                <a:lstStyle>
                  <a:lvl1pPr defTabSz="835025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35025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35025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35025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35025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350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350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350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350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None/>
                  </a:pPr>
                  <a:r>
                    <a:rPr kumimoji="1" lang="en-US" altLang="zh-CN" sz="2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</a:t>
                  </a:r>
                  <a:r>
                    <a:rPr kumimoji="1" lang="zh-CN" altLang="en-US" sz="2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参数          条件                         </a:t>
                  </a:r>
                  <a:r>
                    <a:rPr kumimoji="1" lang="en-US" altLang="zh-CN" sz="2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</a:t>
                  </a:r>
                  <a:r>
                    <a:rPr kumimoji="1" lang="zh-CN" altLang="en-US" sz="2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－</a:t>
                  </a:r>
                  <a:r>
                    <a:rPr kumimoji="1" lang="en-US" altLang="zh-CN" sz="22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α</a:t>
                  </a:r>
                  <a:r>
                    <a:rPr kumimoji="1" lang="en-US" altLang="zh-CN" sz="2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</a:t>
                  </a:r>
                  <a:r>
                    <a:rPr kumimoji="1" lang="zh-CN" altLang="en-US" sz="2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的置信区间</a:t>
                  </a:r>
                </a:p>
              </p:txBody>
            </p:sp>
            <p:sp>
              <p:nvSpPr>
                <p:cNvPr id="93202" name="Rectangle 6"/>
                <p:cNvSpPr>
                  <a:spLocks noChangeArrowheads="1"/>
                </p:cNvSpPr>
                <p:nvPr/>
              </p:nvSpPr>
              <p:spPr bwMode="auto">
                <a:xfrm>
                  <a:off x="250" y="663"/>
                  <a:ext cx="5397" cy="3175"/>
                </a:xfrm>
                <a:prstGeom prst="rect">
                  <a:avLst/>
                </a:prstGeom>
                <a:noFill/>
                <a:ln w="28575">
                  <a:solidFill>
                    <a:srgbClr val="00008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3196" name="Group 42"/>
              <p:cNvGrpSpPr>
                <a:grpSpLocks/>
              </p:cNvGrpSpPr>
              <p:nvPr/>
            </p:nvGrpSpPr>
            <p:grpSpPr bwMode="auto">
              <a:xfrm>
                <a:off x="249" y="663"/>
                <a:ext cx="5421" cy="3175"/>
                <a:chOff x="249" y="663"/>
                <a:chExt cx="5421" cy="3175"/>
              </a:xfrm>
            </p:grpSpPr>
            <p:sp>
              <p:nvSpPr>
                <p:cNvPr id="93197" name="Line 7"/>
                <p:cNvSpPr>
                  <a:spLocks noChangeShapeType="1"/>
                </p:cNvSpPr>
                <p:nvPr/>
              </p:nvSpPr>
              <p:spPr bwMode="auto">
                <a:xfrm>
                  <a:off x="975" y="663"/>
                  <a:ext cx="0" cy="3175"/>
                </a:xfrm>
                <a:prstGeom prst="line">
                  <a:avLst/>
                </a:prstGeom>
                <a:noFill/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3198" name="Line 8"/>
                <p:cNvSpPr>
                  <a:spLocks noChangeShapeType="1"/>
                </p:cNvSpPr>
                <p:nvPr/>
              </p:nvSpPr>
              <p:spPr bwMode="auto">
                <a:xfrm>
                  <a:off x="1837" y="663"/>
                  <a:ext cx="0" cy="3175"/>
                </a:xfrm>
                <a:prstGeom prst="line">
                  <a:avLst/>
                </a:prstGeom>
                <a:noFill/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3199" name="Line 34"/>
                <p:cNvSpPr>
                  <a:spLocks noChangeShapeType="1"/>
                </p:cNvSpPr>
                <p:nvPr/>
              </p:nvSpPr>
              <p:spPr bwMode="auto">
                <a:xfrm>
                  <a:off x="975" y="1797"/>
                  <a:ext cx="4695" cy="0"/>
                </a:xfrm>
                <a:prstGeom prst="line">
                  <a:avLst/>
                </a:prstGeom>
                <a:noFill/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3200" name="Line 35"/>
                <p:cNvSpPr>
                  <a:spLocks noChangeShapeType="1"/>
                </p:cNvSpPr>
                <p:nvPr/>
              </p:nvSpPr>
              <p:spPr bwMode="auto">
                <a:xfrm>
                  <a:off x="249" y="2614"/>
                  <a:ext cx="5398" cy="0"/>
                </a:xfrm>
                <a:prstGeom prst="line">
                  <a:avLst/>
                </a:prstGeom>
                <a:noFill/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aphicFrame>
        <p:nvGraphicFramePr>
          <p:cNvPr id="119844" name="Object 36"/>
          <p:cNvGraphicFramePr>
            <a:graphicFrameLocks noGrp="1" noChangeAspect="1"/>
          </p:cNvGraphicFramePr>
          <p:nvPr>
            <p:ph/>
          </p:nvPr>
        </p:nvGraphicFramePr>
        <p:xfrm>
          <a:off x="1919289" y="2420938"/>
          <a:ext cx="10810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公式" r:id="rId17" imgW="447537" imgH="190306" progId="Equation.3">
                  <p:embed/>
                </p:oleObj>
              </mc:Choice>
              <mc:Fallback>
                <p:oleObj name="公式" r:id="rId17" imgW="447537" imgH="190306" progId="Equation.3">
                  <p:embed/>
                  <p:pic>
                    <p:nvPicPr>
                      <p:cNvPr id="11984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2420938"/>
                        <a:ext cx="10810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743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5284" y="1883837"/>
            <a:ext cx="886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作业：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p.228   11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13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、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16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17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19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0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5"/>
          <p:cNvGrpSpPr>
            <a:grpSpLocks/>
          </p:cNvGrpSpPr>
          <p:nvPr/>
        </p:nvGrpSpPr>
        <p:grpSpPr bwMode="auto">
          <a:xfrm>
            <a:off x="2063751" y="549275"/>
            <a:ext cx="7777163" cy="1873250"/>
            <a:chOff x="295" y="2568"/>
            <a:chExt cx="4899" cy="1180"/>
          </a:xfrm>
        </p:grpSpPr>
        <p:sp>
          <p:nvSpPr>
            <p:cNvPr id="73738" name="Text Box 6"/>
            <p:cNvSpPr txBox="1">
              <a:spLocks noChangeArrowheads="1"/>
            </p:cNvSpPr>
            <p:nvPr/>
          </p:nvSpPr>
          <p:spPr bwMode="auto">
            <a:xfrm>
              <a:off x="295" y="2568"/>
              <a:ext cx="208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上例中，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n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&gt;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时，</a:t>
              </a:r>
            </a:p>
          </p:txBody>
        </p:sp>
        <p:graphicFrame>
          <p:nvGraphicFramePr>
            <p:cNvPr id="73739" name="Object 7"/>
            <p:cNvGraphicFramePr>
              <a:graphicFrameLocks noChangeAspect="1"/>
            </p:cNvGraphicFramePr>
            <p:nvPr/>
          </p:nvGraphicFramePr>
          <p:xfrm>
            <a:off x="567" y="2977"/>
            <a:ext cx="462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公式" r:id="rId3" imgW="2590800" imgH="444500" progId="Equation.3">
                    <p:embed/>
                  </p:oleObj>
                </mc:Choice>
                <mc:Fallback>
                  <p:oleObj name="公式" r:id="rId3" imgW="2590800" imgH="444500" progId="Equation.3">
                    <p:embed/>
                    <p:pic>
                      <p:nvPicPr>
                        <p:cNvPr id="7373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977"/>
                          <a:ext cx="462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1" name="Text Box 8"/>
          <p:cNvSpPr txBox="1">
            <a:spLocks noChangeArrowheads="1"/>
          </p:cNvSpPr>
          <p:nvPr/>
        </p:nvSpPr>
        <p:spPr bwMode="auto">
          <a:xfrm>
            <a:off x="2259013" y="34337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208213" y="2349501"/>
            <a:ext cx="8280400" cy="3313113"/>
            <a:chOff x="431" y="1480"/>
            <a:chExt cx="5216" cy="2087"/>
          </a:xfrm>
        </p:grpSpPr>
        <p:grpSp>
          <p:nvGrpSpPr>
            <p:cNvPr id="73733" name="Group 16"/>
            <p:cNvGrpSpPr>
              <a:grpSpLocks/>
            </p:cNvGrpSpPr>
            <p:nvPr/>
          </p:nvGrpSpPr>
          <p:grpSpPr bwMode="auto">
            <a:xfrm>
              <a:off x="431" y="1480"/>
              <a:ext cx="5216" cy="2087"/>
              <a:chOff x="431" y="1480"/>
              <a:chExt cx="5216" cy="2087"/>
            </a:xfrm>
          </p:grpSpPr>
          <p:sp>
            <p:nvSpPr>
              <p:cNvPr id="73735" name="Rectangle 9"/>
              <p:cNvSpPr>
                <a:spLocks noChangeArrowheads="1"/>
              </p:cNvSpPr>
              <p:nvPr/>
            </p:nvSpPr>
            <p:spPr bwMode="auto">
              <a:xfrm>
                <a:off x="431" y="1480"/>
                <a:ext cx="5216" cy="2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例</a:t>
                </a:r>
                <a:r>
                  <a:rPr kumimoji="0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3</a:t>
                </a:r>
                <a:r>
                  <a: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、对任何总体</a:t>
                </a:r>
                <a:r>
                  <a:rPr kumimoji="0" lang="en-US" altLang="zh-CN" sz="32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X</a:t>
                </a:r>
                <a:r>
                  <a: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，</a:t>
                </a:r>
                <a:r>
                  <a:rPr kumimoji="0" lang="en-US" altLang="zh-CN" sz="32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EX</a:t>
                </a: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=</a:t>
                </a:r>
                <a:r>
                  <a:rPr kumimoji="0" lang="el-GR" altLang="zh-CN" sz="32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μ</a:t>
                </a:r>
                <a:r>
                  <a: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，</a:t>
                </a:r>
                <a:r>
                  <a:rPr kumimoji="0" lang="en-US" altLang="zh-CN" sz="32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DX</a:t>
                </a: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=</a:t>
                </a:r>
                <a:r>
                  <a:rPr kumimoji="0" lang="el-GR" altLang="zh-CN" sz="32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σ</a:t>
                </a:r>
                <a:r>
                  <a:rPr kumimoji="0" lang="en-US" altLang="zh-CN" sz="32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,</a:t>
                </a:r>
                <a:r>
                  <a:rPr kumimoji="0" lang="en-US" altLang="zh-CN" sz="32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X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</a:t>
                </a:r>
                <a:r>
                  <a:rPr kumimoji="0" lang="en-US" altLang="zh-CN" sz="32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</a:t>
                </a:r>
                <a:r>
                  <a: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，     </a:t>
                </a:r>
                <a:r>
                  <a:rPr kumimoji="0" lang="en-US" altLang="zh-CN" sz="32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X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</a:t>
                </a: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,</a:t>
                </a:r>
                <a:r>
                  <a:rPr kumimoji="0" lang="en-US" altLang="zh-CN" sz="32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</a:t>
                </a:r>
                <a:r>
                  <a:rPr kumimoji="0" lang="en-US" altLang="zh-CN" sz="3200" b="0" i="1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… </a:t>
                </a: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,</a:t>
                </a:r>
                <a:r>
                  <a:rPr kumimoji="0" lang="en-US" altLang="zh-CN" sz="32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X</a:t>
                </a:r>
                <a:r>
                  <a:rPr kumimoji="0" lang="en-US" altLang="zh-CN" sz="32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n</a:t>
                </a:r>
                <a:r>
                  <a:rPr kumimoji="0" lang="en-US" altLang="zh-CN" sz="32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</a:t>
                </a:r>
                <a:r>
                  <a: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是来自</a:t>
                </a:r>
                <a:r>
                  <a:rPr kumimoji="0" lang="en-US" altLang="zh-CN" sz="32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X</a:t>
                </a:r>
                <a:r>
                  <a:rPr kumimoji="0" lang="en-US" altLang="zh-CN" sz="32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</a:t>
                </a:r>
                <a:r>
                  <a: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的样本，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证明：  比   有效。</a:t>
                </a:r>
              </a:p>
            </p:txBody>
          </p:sp>
          <p:graphicFrame>
            <p:nvGraphicFramePr>
              <p:cNvPr id="73736" name="Object 10"/>
              <p:cNvGraphicFramePr>
                <a:graphicFrameLocks noChangeAspect="1"/>
              </p:cNvGraphicFramePr>
              <p:nvPr/>
            </p:nvGraphicFramePr>
            <p:xfrm>
              <a:off x="1111" y="3113"/>
              <a:ext cx="377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5" name="公式" r:id="rId5" imgW="177569" imgH="215619" progId="Equation.3">
                      <p:embed/>
                    </p:oleObj>
                  </mc:Choice>
                  <mc:Fallback>
                    <p:oleObj name="公式" r:id="rId5" imgW="177569" imgH="215619" progId="Equation.3">
                      <p:embed/>
                      <p:pic>
                        <p:nvPicPr>
                          <p:cNvPr id="73736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3113"/>
                            <a:ext cx="377" cy="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37" name="Object 11"/>
              <p:cNvGraphicFramePr>
                <a:graphicFrameLocks noChangeAspect="1"/>
              </p:cNvGraphicFramePr>
              <p:nvPr/>
            </p:nvGraphicFramePr>
            <p:xfrm>
              <a:off x="1791" y="3113"/>
              <a:ext cx="404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6" name="公式" r:id="rId7" imgW="190335" imgH="215713" progId="Equation.3">
                      <p:embed/>
                    </p:oleObj>
                  </mc:Choice>
                  <mc:Fallback>
                    <p:oleObj name="公式" r:id="rId7" imgW="190335" imgH="215713" progId="Equation.3">
                      <p:embed/>
                      <p:pic>
                        <p:nvPicPr>
                          <p:cNvPr id="73737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1" y="3113"/>
                            <a:ext cx="404" cy="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3734" name="Object 12"/>
            <p:cNvGraphicFramePr>
              <a:graphicFrameLocks noChangeAspect="1"/>
            </p:cNvGraphicFramePr>
            <p:nvPr/>
          </p:nvGraphicFramePr>
          <p:xfrm>
            <a:off x="930" y="2387"/>
            <a:ext cx="4037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7" name="Equation" r:id="rId9" imgW="2171700" imgH="635000" progId="Equation.DSMT4">
                    <p:embed/>
                  </p:oleObj>
                </mc:Choice>
                <mc:Fallback>
                  <p:oleObj name="Equation" r:id="rId9" imgW="2171700" imgH="635000" progId="Equation.DSMT4">
                    <p:embed/>
                    <p:pic>
                      <p:nvPicPr>
                        <p:cNvPr id="7373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387"/>
                          <a:ext cx="4037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4190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1971676" y="442914"/>
            <a:ext cx="1603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证明：</a:t>
            </a:r>
          </a:p>
        </p:txBody>
      </p:sp>
      <p:graphicFrame>
        <p:nvGraphicFramePr>
          <p:cNvPr id="187397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3359151" y="765176"/>
          <a:ext cx="37433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1282680" imgH="241200" progId="Equation.DSMT4">
                  <p:embed/>
                </p:oleObj>
              </mc:Choice>
              <mc:Fallback>
                <p:oleObj name="Equation" r:id="rId3" imgW="1282680" imgH="241200" progId="Equation.DSMT4">
                  <p:embed/>
                  <p:pic>
                    <p:nvPicPr>
                      <p:cNvPr id="187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765176"/>
                        <a:ext cx="37433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87714" y="1811339"/>
          <a:ext cx="5329237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1879560" imgH="838080" progId="Equation.DSMT4">
                  <p:embed/>
                </p:oleObj>
              </mc:Choice>
              <mc:Fallback>
                <p:oleObj name="Equation" r:id="rId5" imgW="1879560" imgH="838080" progId="Equation.DSMT4">
                  <p:embed/>
                  <p:pic>
                    <p:nvPicPr>
                      <p:cNvPr id="1873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1811339"/>
                        <a:ext cx="5329237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32176" y="4797426"/>
          <a:ext cx="39592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7" imgW="1447560" imgH="419040" progId="Equation.DSMT4">
                  <p:embed/>
                </p:oleObj>
              </mc:Choice>
              <mc:Fallback>
                <p:oleObj name="Equation" r:id="rId7" imgW="1447560" imgH="419040" progId="Equation.DSMT4">
                  <p:embed/>
                  <p:pic>
                    <p:nvPicPr>
                      <p:cNvPr id="1874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4797426"/>
                        <a:ext cx="39592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4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640014" y="620713"/>
          <a:ext cx="554513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1993680" imgH="838080" progId="Equation.DSMT4">
                  <p:embed/>
                </p:oleObj>
              </mc:Choice>
              <mc:Fallback>
                <p:oleObj name="Equation" r:id="rId3" imgW="1993680" imgH="838080" progId="Equation.DSMT4">
                  <p:embed/>
                  <p:pic>
                    <p:nvPicPr>
                      <p:cNvPr id="191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620713"/>
                        <a:ext cx="5545137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648075" y="3357564"/>
          <a:ext cx="4032250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5" imgW="1498600" imgH="838200" progId="Equation.DSMT4">
                  <p:embed/>
                </p:oleObj>
              </mc:Choice>
              <mc:Fallback>
                <p:oleObj name="Equation" r:id="rId5" imgW="1498600" imgH="838200" progId="Equation.DSMT4">
                  <p:embed/>
                  <p:pic>
                    <p:nvPicPr>
                      <p:cNvPr id="191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357564"/>
                        <a:ext cx="4032250" cy="225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8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4"/>
          <p:cNvGraphicFramePr>
            <a:graphicFrameLocks noChangeAspect="1"/>
          </p:cNvGraphicFramePr>
          <p:nvPr/>
        </p:nvGraphicFramePr>
        <p:xfrm>
          <a:off x="2005013" y="1262063"/>
          <a:ext cx="8255000" cy="289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3076631" imgH="1095139" progId="Equation.DSMT4">
                  <p:embed/>
                </p:oleObj>
              </mc:Choice>
              <mc:Fallback>
                <p:oleObj name="Equation" r:id="rId3" imgW="3076631" imgH="1095139" progId="Equation.DSMT4">
                  <p:embed/>
                  <p:pic>
                    <p:nvPicPr>
                      <p:cNvPr id="768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262063"/>
                        <a:ext cx="8255000" cy="289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49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279650" y="908051"/>
          <a:ext cx="72723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公式" r:id="rId3" imgW="2605038" imgH="638204" progId="Equation.3">
                  <p:embed/>
                </p:oleObj>
              </mc:Choice>
              <mc:Fallback>
                <p:oleObj name="公式" r:id="rId3" imgW="2605038" imgH="638204" progId="Equation.3">
                  <p:embed/>
                  <p:pic>
                    <p:nvPicPr>
                      <p:cNvPr id="778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908051"/>
                        <a:ext cx="7272338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8213" y="3141664"/>
          <a:ext cx="80645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公式" r:id="rId5" imgW="2810013" imgH="609582" progId="Equation.3">
                  <p:embed/>
                </p:oleObj>
              </mc:Choice>
              <mc:Fallback>
                <p:oleObj name="公式" r:id="rId5" imgW="2810013" imgH="609582" progId="Equation.3">
                  <p:embed/>
                  <p:pic>
                    <p:nvPicPr>
                      <p:cNvPr id="1003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141664"/>
                        <a:ext cx="806450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61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847850" y="404814"/>
            <a:ext cx="467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、相合性（一致估计）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919289" y="981075"/>
          <a:ext cx="7705725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公式" r:id="rId3" imgW="2705270" imgH="876212" progId="Equation.3">
                  <p:embed/>
                </p:oleObj>
              </mc:Choice>
              <mc:Fallback>
                <p:oleObj name="公式" r:id="rId3" imgW="2705270" imgH="876212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981075"/>
                        <a:ext cx="7705725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35188" y="3500439"/>
            <a:ext cx="7416800" cy="2232025"/>
            <a:chOff x="249" y="2160"/>
            <a:chExt cx="4672" cy="1406"/>
          </a:xfrm>
        </p:grpSpPr>
        <p:sp>
          <p:nvSpPr>
            <p:cNvPr id="78853" name="Text Box 8"/>
            <p:cNvSpPr txBox="1">
              <a:spLocks noChangeArrowheads="1"/>
            </p:cNvSpPr>
            <p:nvPr/>
          </p:nvSpPr>
          <p:spPr bwMode="auto">
            <a:xfrm>
              <a:off x="249" y="2160"/>
              <a:ext cx="19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由辛钦定理知：</a:t>
              </a:r>
            </a:p>
          </p:txBody>
        </p:sp>
        <p:graphicFrame>
          <p:nvGraphicFramePr>
            <p:cNvPr id="78854" name="Object 9"/>
            <p:cNvGraphicFramePr>
              <a:graphicFrameLocks noChangeAspect="1"/>
            </p:cNvGraphicFramePr>
            <p:nvPr/>
          </p:nvGraphicFramePr>
          <p:xfrm>
            <a:off x="884" y="2523"/>
            <a:ext cx="4037" cy="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name="公式" r:id="rId5" imgW="2362200" imgH="431800" progId="Equation.3">
                    <p:embed/>
                  </p:oleObj>
                </mc:Choice>
                <mc:Fallback>
                  <p:oleObj name="公式" r:id="rId5" imgW="2362200" imgH="431800" progId="Equation.3">
                    <p:embed/>
                    <p:pic>
                      <p:nvPicPr>
                        <p:cNvPr id="7885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523"/>
                          <a:ext cx="4037" cy="6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5" name="Text Box 10"/>
            <p:cNvSpPr txBox="1">
              <a:spLocks noChangeArrowheads="1"/>
            </p:cNvSpPr>
            <p:nvPr/>
          </p:nvSpPr>
          <p:spPr bwMode="auto">
            <a:xfrm>
              <a:off x="327" y="3201"/>
              <a:ext cx="37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故所有的矩估计都是相合估计。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90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灯片编号占位符 5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4BEBD3B7-48D4-4E3E-B746-23EB43F35CD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1299" name="Text Box 4"/>
          <p:cNvSpPr txBox="1">
            <a:spLocks noChangeArrowheads="1"/>
          </p:cNvSpPr>
          <p:nvPr/>
        </p:nvSpPr>
        <p:spPr bwMode="auto">
          <a:xfrm>
            <a:off x="2095500" y="593725"/>
            <a:ext cx="4288318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定理：切比雪夫不等式</a:t>
            </a:r>
          </a:p>
        </p:txBody>
      </p:sp>
      <p:graphicFrame>
        <p:nvGraphicFramePr>
          <p:cNvPr id="897030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62289" y="1162051"/>
          <a:ext cx="5526087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3" imgW="2298700" imgH="812800" progId="Equation.DSMT4">
                  <p:embed/>
                </p:oleObj>
              </mc:Choice>
              <mc:Fallback>
                <p:oleObj name="Equation" r:id="rId3" imgW="2298700" imgH="812800" progId="Equation.DSMT4">
                  <p:embed/>
                  <p:pic>
                    <p:nvPicPr>
                      <p:cNvPr id="897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9" y="1162051"/>
                        <a:ext cx="5526087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0757" name="Group 5"/>
          <p:cNvGrpSpPr>
            <a:grpSpLocks/>
          </p:cNvGrpSpPr>
          <p:nvPr/>
        </p:nvGrpSpPr>
        <p:grpSpPr bwMode="auto">
          <a:xfrm>
            <a:off x="2185988" y="3375026"/>
            <a:ext cx="6761162" cy="1839913"/>
            <a:chOff x="417" y="2126"/>
            <a:chExt cx="4259" cy="1159"/>
          </a:xfrm>
        </p:grpSpPr>
        <p:graphicFrame>
          <p:nvGraphicFramePr>
            <p:cNvPr id="311302" name="Object 8"/>
            <p:cNvGraphicFramePr>
              <a:graphicFrameLocks noChangeAspect="1"/>
            </p:cNvGraphicFramePr>
            <p:nvPr/>
          </p:nvGraphicFramePr>
          <p:xfrm>
            <a:off x="510" y="2269"/>
            <a:ext cx="4166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3" name="Equation" r:id="rId5" imgW="2603500" imgH="635000" progId="Equation.DSMT4">
                    <p:embed/>
                  </p:oleObj>
                </mc:Choice>
                <mc:Fallback>
                  <p:oleObj name="Equation" r:id="rId5" imgW="2603500" imgH="635000" progId="Equation.DSMT4">
                    <p:embed/>
                    <p:pic>
                      <p:nvPicPr>
                        <p:cNvPr id="31130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2269"/>
                          <a:ext cx="4166" cy="1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303" name="Text Box 7"/>
            <p:cNvSpPr txBox="1">
              <a:spLocks noChangeArrowheads="1"/>
            </p:cNvSpPr>
            <p:nvPr/>
          </p:nvSpPr>
          <p:spPr bwMode="auto">
            <a:xfrm>
              <a:off x="417" y="2126"/>
              <a:ext cx="270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推广：马尔科夫不等式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78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325</Words>
  <Application>Microsoft Office PowerPoint</Application>
  <PresentationFormat>宽屏</PresentationFormat>
  <Paragraphs>38</Paragraphs>
  <Slides>24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等线</vt:lpstr>
      <vt:lpstr>等线 Light</vt:lpstr>
      <vt:lpstr>楷体_GB2312</vt:lpstr>
      <vt:lpstr>隶书</vt:lpstr>
      <vt:lpstr>宋体</vt:lpstr>
      <vt:lpstr>Arial</vt:lpstr>
      <vt:lpstr>Arial Black</vt:lpstr>
      <vt:lpstr>Symbol</vt:lpstr>
      <vt:lpstr>Times New Roman</vt:lpstr>
      <vt:lpstr>Wingdings</vt:lpstr>
      <vt:lpstr>Office 主题​​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5</cp:revision>
  <dcterms:created xsi:type="dcterms:W3CDTF">2020-05-12T12:24:35Z</dcterms:created>
  <dcterms:modified xsi:type="dcterms:W3CDTF">2020-05-24T00:34:28Z</dcterms:modified>
</cp:coreProperties>
</file>