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  <p:sldId id="281" r:id="rId3"/>
    <p:sldId id="271" r:id="rId4"/>
    <p:sldId id="272" r:id="rId5"/>
    <p:sldId id="276" r:id="rId6"/>
    <p:sldId id="275" r:id="rId7"/>
    <p:sldId id="258" r:id="rId8"/>
    <p:sldId id="282" r:id="rId9"/>
    <p:sldId id="259" r:id="rId10"/>
    <p:sldId id="274" r:id="rId11"/>
    <p:sldId id="273" r:id="rId12"/>
    <p:sldId id="264" r:id="rId13"/>
    <p:sldId id="265" r:id="rId14"/>
    <p:sldId id="278" r:id="rId15"/>
    <p:sldId id="277" r:id="rId16"/>
    <p:sldId id="266" r:id="rId17"/>
    <p:sldId id="267" r:id="rId18"/>
    <p:sldId id="268" r:id="rId19"/>
    <p:sldId id="269" r:id="rId20"/>
    <p:sldId id="279" r:id="rId21"/>
    <p:sldId id="280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95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04666F-5CFF-4A24-A4D8-C7E672A9D6E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39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03861-BC0C-4097-B279-59E64C84BD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7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E0DC-51CA-4E1D-B731-A88C38D01A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5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FBD29-A32C-49A9-965A-4C9532DE11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8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5619C-CE2F-4EDB-B581-E87BA81E79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930B5-01CD-4875-A677-E8AF028216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7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40A5A-1269-4AC5-88DB-C70DEAB9A7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6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48A83-42BF-46A0-9F95-8306779AC5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1EABB-5462-4C55-ADEB-54E0FB28B8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2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ECA9-05D3-48C7-ABD4-E4F9F014B6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FCF5B-854F-4E16-A687-AD9D5F88D7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33B07-E3C9-42FE-A1BC-1A93C240F0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B96F7-7433-4A62-8E23-3FA1DAD930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1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FB6589-9AE2-488D-AFC7-A3996941FFE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7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 Introduction</a:t>
            </a:r>
            <a:endParaRPr lang="zh-CN" altLang="en-US" smtClean="0"/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周晓</a:t>
            </a:r>
            <a:r>
              <a:rPr lang="zh-CN" altLang="en-US" dirty="0" smtClean="0"/>
              <a:t>宇</a:t>
            </a:r>
            <a:endParaRPr lang="en-US" altLang="zh-CN" dirty="0" smtClean="0"/>
          </a:p>
          <a:p>
            <a:r>
              <a:rPr lang="zh-CN" altLang="en-US" dirty="0"/>
              <a:t>计算机</a:t>
            </a:r>
            <a:r>
              <a:rPr lang="zh-CN" altLang="en-US" dirty="0" smtClean="0"/>
              <a:t>楼：</a:t>
            </a:r>
            <a:r>
              <a:rPr lang="en-US" altLang="zh-CN" dirty="0" smtClean="0"/>
              <a:t>427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5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4533229" cy="1462087"/>
          </a:xfrm>
        </p:spPr>
        <p:txBody>
          <a:bodyPr/>
          <a:lstStyle/>
          <a:p>
            <a:r>
              <a:rPr lang="zh-CN" altLang="en-US" dirty="0"/>
              <a:t>让</a:t>
            </a:r>
            <a:r>
              <a:rPr lang="zh-CN" altLang="en-US" dirty="0" smtClean="0"/>
              <a:t>世界摆脱对数学的恐惧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郑乐隽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b="1" dirty="0"/>
              <a:t>逻辑的力量</a:t>
            </a:r>
            <a:r>
              <a:rPr lang="en-US" altLang="zh-CN" dirty="0" smtClean="0"/>
              <a:t>》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79" y="945357"/>
            <a:ext cx="5857487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4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基本概念、基本操作（计算方法）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明确所针对的问题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概念、定理、证明、计算方法及其背后的设计思想</a:t>
            </a:r>
            <a:endParaRPr lang="en-US" altLang="zh-CN" dirty="0" smtClean="0"/>
          </a:p>
          <a:p>
            <a:pPr lvl="1"/>
            <a:r>
              <a:rPr lang="zh-CN" altLang="en-US" dirty="0"/>
              <a:t>从排列、组合的角度理解具体现象和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上讲过的证明和例题、作业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理解，能处理同类问题。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具体、明确、无歧义的表述</a:t>
            </a:r>
            <a:endParaRPr lang="en-US" altLang="zh-CN" dirty="0" smtClean="0"/>
          </a:p>
          <a:p>
            <a:r>
              <a:rPr lang="zh-CN" altLang="en-US" dirty="0" smtClean="0"/>
              <a:t>英文学习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英文考卷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7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组合数学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无重复、无遗漏、有序地思考和处理复杂问题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4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Combinatorics </a:t>
            </a:r>
            <a:endParaRPr lang="zh-CN" altLang="en-US" smtClean="0"/>
          </a:p>
        </p:txBody>
      </p:sp>
      <p:sp>
        <p:nvSpPr>
          <p:cNvPr id="1126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39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 smtClean="0"/>
              <a:t>Combinatorics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Chinese Postman Problem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Let </a:t>
            </a:r>
            <a:r>
              <a:rPr lang="en-US" altLang="zh-CN" dirty="0"/>
              <a:t>G be a connected </a:t>
            </a:r>
            <a:r>
              <a:rPr lang="en-US" altLang="zh-CN" dirty="0" smtClean="0"/>
              <a:t>graph</a:t>
            </a:r>
            <a:r>
              <a:rPr lang="en-US" altLang="zh-CN" dirty="0"/>
              <a:t>. Find a closed walk of shortest length which uses each edge of G at least once.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0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6100211" cy="1462087"/>
          </a:xfrm>
        </p:spPr>
        <p:txBody>
          <a:bodyPr/>
          <a:lstStyle/>
          <a:p>
            <a:r>
              <a:rPr lang="en-US" altLang="zh-CN" dirty="0"/>
              <a:t>Can </a:t>
            </a:r>
            <a:r>
              <a:rPr lang="en-US" altLang="zh-CN" dirty="0" smtClean="0"/>
              <a:t>We Find </a:t>
            </a:r>
            <a:r>
              <a:rPr lang="en-US" altLang="zh-CN" dirty="0"/>
              <a:t>a </a:t>
            </a:r>
            <a:r>
              <a:rPr lang="en-US" altLang="zh-CN" dirty="0" smtClean="0"/>
              <a:t>Solution </a:t>
            </a:r>
            <a:r>
              <a:rPr lang="en-US" altLang="zh-CN" dirty="0"/>
              <a:t>for </a:t>
            </a:r>
            <a:r>
              <a:rPr lang="en-US" altLang="zh-CN" dirty="0" smtClean="0"/>
              <a:t>This Graph?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99" y="2017713"/>
            <a:ext cx="8238477" cy="4114800"/>
          </a:xfrm>
        </p:spPr>
        <p:txBody>
          <a:bodyPr/>
          <a:lstStyle/>
          <a:p>
            <a:r>
              <a:rPr lang="en-US" altLang="zh-CN" dirty="0" smtClean="0"/>
              <a:t>Is there an </a:t>
            </a:r>
            <a:r>
              <a:rPr lang="en-US" altLang="zh-CN" dirty="0" err="1"/>
              <a:t>Eulerian</a:t>
            </a:r>
            <a:r>
              <a:rPr lang="en-US" altLang="zh-CN" dirty="0"/>
              <a:t> Trail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if and only if the degree of each vertex is even. </a:t>
            </a:r>
            <a:endParaRPr lang="en-US" altLang="zh-CN" dirty="0" smtClean="0"/>
          </a:p>
          <a:p>
            <a:r>
              <a:rPr lang="en-US" altLang="zh-CN" dirty="0" smtClean="0"/>
              <a:t>Pass some edges for two times?</a:t>
            </a:r>
          </a:p>
          <a:p>
            <a:pPr lvl="1"/>
            <a:r>
              <a:rPr lang="en-US" altLang="zh-CN" dirty="0" smtClean="0"/>
              <a:t>Cover all </a:t>
            </a:r>
            <a:r>
              <a:rPr lang="en-US" altLang="zh-CN" dirty="0"/>
              <a:t>vertexes with odd adjacent edges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Replicate some of the shortest paths of them.</a:t>
            </a:r>
          </a:p>
          <a:p>
            <a:r>
              <a:rPr lang="en-US" altLang="zh-CN" dirty="0" smtClean="0"/>
              <a:t>Can we list all the solutions?</a:t>
            </a:r>
          </a:p>
          <a:p>
            <a:pPr marL="914400" lvl="2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4" descr="800px-Chinespostma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27" y="144463"/>
            <a:ext cx="3887787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inespostman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74" y="2347280"/>
            <a:ext cx="3576258" cy="224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inespostman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76" y="4395788"/>
            <a:ext cx="3925887" cy="246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93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Combinatorics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concerned with arrangements of the objects of a set into </a:t>
            </a:r>
            <a:r>
              <a:rPr lang="en-US" altLang="zh-CN" dirty="0"/>
              <a:t>patterns satisfying specified rules. </a:t>
            </a:r>
            <a:endParaRPr lang="en-US" altLang="zh-CN" dirty="0" smtClean="0"/>
          </a:p>
          <a:p>
            <a:r>
              <a:rPr lang="en-US" altLang="zh-CN" dirty="0" smtClean="0"/>
              <a:t>Two general types of problems </a:t>
            </a:r>
          </a:p>
          <a:p>
            <a:pPr lvl="1"/>
            <a:r>
              <a:rPr lang="en-US" altLang="zh-CN" dirty="0" smtClean="0"/>
              <a:t>Existence of the arrangement. </a:t>
            </a:r>
          </a:p>
          <a:p>
            <a:pPr lvl="2"/>
            <a:r>
              <a:rPr lang="en-US" altLang="zh-CN" dirty="0" smtClean="0"/>
              <a:t>under what conditions, both necessary and sufficient, the desired arrangement can be achieved. </a:t>
            </a:r>
          </a:p>
          <a:p>
            <a:pPr marL="914400" lvl="2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1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Combinatorics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general types of problems </a:t>
            </a:r>
          </a:p>
          <a:p>
            <a:pPr lvl="1"/>
            <a:r>
              <a:rPr lang="en-US" altLang="zh-CN" dirty="0" smtClean="0"/>
              <a:t>Enumeration or classification of the arrangements. </a:t>
            </a:r>
          </a:p>
          <a:p>
            <a:pPr lvl="2"/>
            <a:r>
              <a:rPr lang="en-US" altLang="zh-CN" dirty="0" smtClean="0"/>
              <a:t>Counting them</a:t>
            </a:r>
          </a:p>
          <a:p>
            <a:pPr lvl="2"/>
            <a:r>
              <a:rPr lang="en-US" altLang="zh-CN" dirty="0" smtClean="0"/>
              <a:t>Listing them</a:t>
            </a:r>
          </a:p>
          <a:p>
            <a:r>
              <a:rPr lang="en-US" altLang="zh-CN" dirty="0" smtClean="0"/>
              <a:t>Analysis</a:t>
            </a:r>
          </a:p>
          <a:p>
            <a:pPr lvl="1"/>
            <a:r>
              <a:rPr lang="en-US" altLang="zh-CN" dirty="0" smtClean="0"/>
              <a:t>Property and structure of the arrangements</a:t>
            </a:r>
          </a:p>
          <a:p>
            <a:r>
              <a:rPr lang="en-US" altLang="zh-CN" dirty="0"/>
              <a:t>Optimization</a:t>
            </a:r>
          </a:p>
          <a:p>
            <a:pPr lvl="1"/>
            <a:r>
              <a:rPr lang="en-US" altLang="zh-CN" dirty="0"/>
              <a:t>Which one is better</a:t>
            </a:r>
            <a:r>
              <a:rPr lang="en-US" altLang="zh-CN" dirty="0" smtClean="0"/>
              <a:t>?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8281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Combinatorics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solidFill>
            <a:srgbClr val="BCDFBB"/>
          </a:solidFill>
        </p:spPr>
        <p:txBody>
          <a:bodyPr/>
          <a:lstStyle/>
          <a:p>
            <a:r>
              <a:rPr lang="en-US" altLang="zh-CN" dirty="0" err="1"/>
              <a:t>combinatorics</a:t>
            </a:r>
            <a:r>
              <a:rPr lang="en-US" altLang="zh-CN" dirty="0"/>
              <a:t> is concerned with the existence, enumeration, analysis, and optimization of  discrete(generally finite) structures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88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induction </a:t>
            </a:r>
            <a:endParaRPr lang="zh-CN" altLang="en-US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of the principal tools of </a:t>
            </a:r>
            <a:r>
              <a:rPr lang="en-US" altLang="zh-CN" dirty="0" err="1" smtClean="0"/>
              <a:t>combinatorics</a:t>
            </a:r>
            <a:r>
              <a:rPr lang="en-US" altLang="zh-CN" dirty="0" smtClean="0"/>
              <a:t> for verifying discoveries.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 </a:t>
            </a:r>
            <a:r>
              <a:rPr lang="en-US" altLang="zh-CN" dirty="0"/>
              <a:t>order to show </a:t>
            </a:r>
            <a:r>
              <a:rPr lang="en-US" altLang="zh-CN" i="1" dirty="0"/>
              <a:t>P(n) </a:t>
            </a:r>
            <a:r>
              <a:rPr lang="en-US" altLang="zh-CN" dirty="0"/>
              <a:t>holds for all natural numbers </a:t>
            </a:r>
            <a:r>
              <a:rPr lang="en-US" altLang="zh-CN" i="1" dirty="0"/>
              <a:t>n</a:t>
            </a:r>
            <a:br>
              <a:rPr lang="en-US" altLang="zh-CN" i="1" dirty="0"/>
            </a:br>
            <a:r>
              <a:rPr lang="en-US" altLang="zh-CN" dirty="0"/>
              <a:t>it is sufficient to show</a:t>
            </a:r>
            <a:br>
              <a:rPr lang="en-US" altLang="zh-CN" dirty="0"/>
            </a:br>
            <a:r>
              <a:rPr lang="en-US" altLang="zh-CN" i="1" dirty="0"/>
              <a:t>• </a:t>
            </a:r>
            <a:r>
              <a:rPr lang="en-US" altLang="zh-CN" i="1" dirty="0" smtClean="0"/>
              <a:t>P(0) </a:t>
            </a:r>
            <a:r>
              <a:rPr lang="en-US" altLang="zh-CN" dirty="0"/>
              <a:t>is true</a:t>
            </a:r>
            <a:br>
              <a:rPr lang="en-US" altLang="zh-CN" dirty="0"/>
            </a:br>
            <a:r>
              <a:rPr lang="en-US" altLang="zh-CN" dirty="0"/>
              <a:t>• If </a:t>
            </a:r>
            <a:r>
              <a:rPr lang="en-US" altLang="zh-CN" i="1" dirty="0"/>
              <a:t>P(m) </a:t>
            </a:r>
            <a:r>
              <a:rPr lang="en-US" altLang="zh-CN" dirty="0"/>
              <a:t>is true then so is </a:t>
            </a:r>
            <a:r>
              <a:rPr lang="en-US" altLang="zh-CN" i="1" dirty="0"/>
              <a:t>P(m </a:t>
            </a:r>
            <a:r>
              <a:rPr lang="en-US" altLang="zh-CN" dirty="0"/>
              <a:t>+ 1) for any natural number m.</a:t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08" y="5741771"/>
            <a:ext cx="9286600" cy="5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态度与目标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我提不起劲来学习怎么办？</a:t>
            </a:r>
            <a:endParaRPr lang="en-US" altLang="zh-CN" dirty="0" smtClean="0"/>
          </a:p>
          <a:p>
            <a:r>
              <a:rPr lang="zh-CN" altLang="en-US" dirty="0"/>
              <a:t>我一</a:t>
            </a:r>
            <a:r>
              <a:rPr lang="zh-CN" altLang="en-US" dirty="0" smtClean="0"/>
              <a:t>个学计算机的干嘛要来学你这个选修的数学课？</a:t>
            </a:r>
            <a:endParaRPr lang="en-US" altLang="zh-CN" dirty="0" smtClean="0"/>
          </a:p>
          <a:p>
            <a:r>
              <a:rPr lang="zh-CN" altLang="en-US" dirty="0" smtClean="0"/>
              <a:t>都说要培养能力，培养啥能力，怎么培养？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147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Well-Founded </a:t>
            </a:r>
            <a:r>
              <a:rPr lang="en-US" altLang="zh-CN" dirty="0"/>
              <a:t>I</a:t>
            </a:r>
            <a:r>
              <a:rPr lang="en-US" altLang="zh-CN" dirty="0" smtClean="0"/>
              <a:t>nduction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well-founded relation </a:t>
            </a:r>
            <a:r>
              <a:rPr lang="en-US" altLang="zh-CN" dirty="0"/>
              <a:t>is a binary relation </a:t>
            </a:r>
            <a:r>
              <a:rPr lang="en-US" altLang="zh-CN" dirty="0" smtClean="0"/>
              <a:t>&lt; </a:t>
            </a:r>
            <a:r>
              <a:rPr lang="en-US" altLang="zh-CN" dirty="0"/>
              <a:t>on a set </a:t>
            </a:r>
            <a:r>
              <a:rPr lang="en-US" altLang="zh-CN" i="1" dirty="0"/>
              <a:t>A </a:t>
            </a:r>
            <a:r>
              <a:rPr lang="en-US" altLang="zh-CN" dirty="0"/>
              <a:t>such that </a:t>
            </a:r>
            <a:r>
              <a:rPr lang="en-US" altLang="zh-CN" dirty="0" smtClean="0"/>
              <a:t>there are </a:t>
            </a:r>
            <a:r>
              <a:rPr lang="en-US" altLang="zh-CN" dirty="0"/>
              <a:t>no infinite descending </a:t>
            </a:r>
            <a:r>
              <a:rPr lang="en-US" altLang="zh-CN" dirty="0" smtClean="0"/>
              <a:t>chains</a:t>
            </a:r>
            <a:r>
              <a:rPr lang="en-US" altLang="zh-CN" dirty="0"/>
              <a:t> </a:t>
            </a:r>
            <a:r>
              <a:rPr lang="en-US" altLang="zh-CN" dirty="0" smtClean="0"/>
              <a:t> ... &lt;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 </a:t>
            </a:r>
            <a:r>
              <a:rPr lang="en-US" altLang="zh-CN" dirty="0" smtClean="0"/>
              <a:t>&lt; … &lt;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&lt;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0</a:t>
            </a:r>
            <a:r>
              <a:rPr lang="en-US" altLang="zh-CN" i="1" dirty="0" smtClean="0"/>
              <a:t>. </a:t>
            </a:r>
            <a:r>
              <a:rPr lang="en-US" altLang="zh-CN" dirty="0"/>
              <a:t>When </a:t>
            </a:r>
            <a:r>
              <a:rPr lang="en-US" altLang="zh-CN" i="1" dirty="0"/>
              <a:t>a </a:t>
            </a:r>
            <a:r>
              <a:rPr lang="en-US" altLang="zh-CN" dirty="0" smtClean="0"/>
              <a:t>&lt; </a:t>
            </a:r>
            <a:r>
              <a:rPr lang="en-US" altLang="zh-CN" i="1" dirty="0"/>
              <a:t>b </a:t>
            </a:r>
            <a:r>
              <a:rPr lang="en-US" altLang="zh-CN" dirty="0"/>
              <a:t>we say </a:t>
            </a:r>
            <a:r>
              <a:rPr lang="en-US" altLang="zh-CN" i="1" dirty="0"/>
              <a:t>a </a:t>
            </a:r>
            <a:r>
              <a:rPr lang="en-US" altLang="zh-CN" dirty="0"/>
              <a:t>is a</a:t>
            </a:r>
            <a:br>
              <a:rPr lang="en-US" altLang="zh-CN" dirty="0"/>
            </a:br>
            <a:r>
              <a:rPr lang="en-US" altLang="zh-CN" i="1" dirty="0"/>
              <a:t>predecessor </a:t>
            </a:r>
            <a:r>
              <a:rPr lang="en-US" altLang="zh-CN" dirty="0"/>
              <a:t>of </a:t>
            </a:r>
            <a:r>
              <a:rPr lang="en-US" altLang="zh-CN" i="1" dirty="0"/>
              <a:t>b.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Note a well-founded relation is necessarily </a:t>
            </a:r>
            <a:r>
              <a:rPr lang="en-US" altLang="zh-CN" i="1" dirty="0" err="1" smtClean="0"/>
              <a:t>irreflexive</a:t>
            </a:r>
            <a:r>
              <a:rPr lang="en-US" altLang="zh-CN" i="1" dirty="0" smtClean="0"/>
              <a:t> </a:t>
            </a:r>
            <a:r>
              <a:rPr lang="en-US" altLang="zh-CN" i="1" dirty="0"/>
              <a:t>i.e. </a:t>
            </a:r>
            <a:r>
              <a:rPr lang="en-US" altLang="zh-CN" dirty="0"/>
              <a:t>, for no </a:t>
            </a:r>
            <a:r>
              <a:rPr lang="en-US" altLang="zh-CN" i="1" dirty="0"/>
              <a:t>a </a:t>
            </a:r>
            <a:r>
              <a:rPr lang="en-US" altLang="zh-CN" dirty="0"/>
              <a:t>do we have </a:t>
            </a:r>
            <a:r>
              <a:rPr lang="en-US" altLang="zh-CN" i="1" dirty="0"/>
              <a:t>a </a:t>
            </a:r>
            <a:r>
              <a:rPr lang="en-US" altLang="zh-CN" dirty="0" smtClean="0"/>
              <a:t>&lt; </a:t>
            </a:r>
            <a:r>
              <a:rPr lang="en-US" altLang="zh-CN" i="1" dirty="0"/>
              <a:t>a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as </a:t>
            </a:r>
            <a:r>
              <a:rPr lang="en-US" altLang="zh-CN" dirty="0"/>
              <a:t>otherwise there would be the infinite </a:t>
            </a:r>
            <a:r>
              <a:rPr lang="en-US" altLang="zh-CN" dirty="0" err="1"/>
              <a:t>decending</a:t>
            </a:r>
            <a:r>
              <a:rPr lang="en-US" altLang="zh-CN" dirty="0"/>
              <a:t> </a:t>
            </a:r>
            <a:r>
              <a:rPr lang="en-US" altLang="zh-CN" dirty="0" smtClean="0"/>
              <a:t>chain  ... &lt; </a:t>
            </a:r>
            <a:r>
              <a:rPr lang="en-US" altLang="zh-CN" i="1" dirty="0"/>
              <a:t>a </a:t>
            </a:r>
            <a:r>
              <a:rPr lang="en-US" altLang="zh-CN" dirty="0" smtClean="0"/>
              <a:t>&lt; </a:t>
            </a:r>
            <a:r>
              <a:rPr lang="en-US" altLang="zh-CN" dirty="0"/>
              <a:t>... </a:t>
            </a:r>
            <a:r>
              <a:rPr lang="en-US" altLang="zh-CN" dirty="0" smtClean="0"/>
              <a:t>&lt; </a:t>
            </a:r>
            <a:r>
              <a:rPr lang="en-US" altLang="zh-CN" i="1" dirty="0"/>
              <a:t>a </a:t>
            </a:r>
            <a:r>
              <a:rPr lang="en-US" altLang="zh-CN" dirty="0" smtClean="0"/>
              <a:t>&lt; </a:t>
            </a:r>
            <a:r>
              <a:rPr lang="en-US" altLang="zh-CN" i="1" dirty="0"/>
              <a:t>a.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any nonempty subset </a:t>
            </a:r>
            <a:r>
              <a:rPr lang="en-US" altLang="zh-CN" i="1" dirty="0"/>
              <a:t>Q</a:t>
            </a:r>
            <a:r>
              <a:rPr lang="en-US" altLang="zh-CN" dirty="0"/>
              <a:t> of </a:t>
            </a:r>
            <a:r>
              <a:rPr lang="en-US" altLang="zh-CN" i="1" dirty="0"/>
              <a:t>A</a:t>
            </a:r>
            <a:r>
              <a:rPr lang="en-US" altLang="zh-CN" dirty="0"/>
              <a:t> has a minimal </a:t>
            </a:r>
            <a:r>
              <a:rPr lang="en-US" altLang="zh-CN" dirty="0" smtClean="0"/>
              <a:t>element.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Well-Founded </a:t>
            </a:r>
            <a:r>
              <a:rPr lang="en-US" altLang="zh-CN" dirty="0"/>
              <a:t>I</a:t>
            </a:r>
            <a:r>
              <a:rPr lang="en-US" altLang="zh-CN" dirty="0" smtClean="0"/>
              <a:t>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10363200" cy="4400842"/>
          </a:xfrm>
        </p:spPr>
        <p:txBody>
          <a:bodyPr/>
          <a:lstStyle/>
          <a:p>
            <a:r>
              <a:rPr lang="en-US" altLang="zh-CN" dirty="0" smtClean="0"/>
              <a:t>Let &lt; </a:t>
            </a:r>
            <a:r>
              <a:rPr lang="en-US" altLang="zh-CN" dirty="0"/>
              <a:t>be a well founded relation on a set </a:t>
            </a:r>
            <a:r>
              <a:rPr lang="en-US" altLang="zh-CN" i="1" dirty="0"/>
              <a:t>A. </a:t>
            </a:r>
            <a:r>
              <a:rPr lang="en-US" altLang="zh-CN" dirty="0"/>
              <a:t>Let </a:t>
            </a:r>
            <a:r>
              <a:rPr lang="en-US" altLang="zh-CN" i="1" dirty="0"/>
              <a:t>P </a:t>
            </a:r>
            <a:r>
              <a:rPr lang="en-US" altLang="zh-CN" dirty="0"/>
              <a:t>be a property. Then </a:t>
            </a:r>
            <a:r>
              <a:rPr lang="en-US" altLang="zh-CN" i="1" dirty="0" smtClean="0">
                <a:sym typeface="Symbol" panose="05050102010706020507" pitchFamily="18" charset="2"/>
              </a:rPr>
              <a:t></a:t>
            </a:r>
            <a:r>
              <a:rPr lang="en-US" altLang="zh-CN" i="1" dirty="0" err="1" smtClean="0"/>
              <a:t>a</a:t>
            </a:r>
            <a:r>
              <a:rPr lang="en-US" altLang="zh-CN" i="1" dirty="0" err="1" smtClean="0">
                <a:sym typeface="Symbol" panose="05050102010706020507" pitchFamily="18" charset="2"/>
              </a:rPr>
              <a:t></a:t>
            </a:r>
            <a:r>
              <a:rPr lang="en-US" altLang="zh-CN" i="1" dirty="0" err="1" smtClean="0"/>
              <a:t>A.P</a:t>
            </a:r>
            <a:r>
              <a:rPr lang="en-US" altLang="zh-CN" i="1" dirty="0" smtClean="0"/>
              <a:t>(a) </a:t>
            </a:r>
            <a:r>
              <a:rPr lang="en-US" altLang="zh-CN" dirty="0" err="1" smtClean="0"/>
              <a:t>iff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i="1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 smtClean="0"/>
              <a:t>. ([</a:t>
            </a:r>
            <a:r>
              <a:rPr lang="en-US" altLang="zh-CN" i="1" dirty="0" smtClean="0">
                <a:sym typeface="Symbol" panose="05050102010706020507" pitchFamily="18" charset="2"/>
              </a:rPr>
              <a:t></a:t>
            </a:r>
            <a:r>
              <a:rPr lang="en-US" altLang="zh-CN" i="1" dirty="0" smtClean="0"/>
              <a:t>b &lt; </a:t>
            </a:r>
            <a:r>
              <a:rPr lang="en-US" altLang="zh-CN" i="1" dirty="0"/>
              <a:t>a. </a:t>
            </a:r>
            <a:r>
              <a:rPr lang="en-US" altLang="zh-CN" i="1" dirty="0" smtClean="0"/>
              <a:t>P(b</a:t>
            </a:r>
            <a:r>
              <a:rPr lang="en-US" altLang="zh-CN" i="1" dirty="0"/>
              <a:t>)] </a:t>
            </a:r>
            <a:r>
              <a:rPr lang="en-US" altLang="zh-CN" i="1" dirty="0" smtClean="0"/>
              <a:t>=&gt; P(a</a:t>
            </a:r>
            <a:r>
              <a:rPr lang="en-US" altLang="zh-CN" i="1" dirty="0"/>
              <a:t>)).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0"/>
            <a:r>
              <a:rPr lang="zh-CN" altLang="zh-CN" dirty="0"/>
              <a:t>s</a:t>
            </a:r>
            <a:r>
              <a:rPr lang="zh-CN" altLang="zh-CN" dirty="0" bmk=""/>
              <a:t>econd principle of </a:t>
            </a:r>
            <a:r>
              <a:rPr lang="en-US" altLang="zh-CN" dirty="0" bmk=""/>
              <a:t> mathematical </a:t>
            </a:r>
            <a:r>
              <a:rPr lang="zh-CN" altLang="zh-CN" dirty="0" bmk=""/>
              <a:t>induction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i="1" dirty="0">
                <a:sym typeface="Symbol" panose="05050102010706020507" pitchFamily="18" charset="2"/>
              </a:rPr>
              <a:t></a:t>
            </a:r>
            <a:r>
              <a:rPr lang="zh-CN" altLang="zh-CN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P(n</a:t>
            </a:r>
            <a:r>
              <a:rPr lang="zh-CN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iff</a:t>
            </a:r>
            <a:r>
              <a: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i="1" dirty="0" smtClean="0">
                <a:sym typeface="Symbol" panose="05050102010706020507" pitchFamily="18" charset="2"/>
              </a:rPr>
              <a:t></a:t>
            </a:r>
            <a:r>
              <a:rPr lang="zh-CN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</a:t>
            </a:r>
            <a:r>
              <a:rPr lang="en-US" altLang="zh-CN" i="1" dirty="0" smtClean="0">
                <a:sym typeface="Symbol" panose="05050102010706020507" pitchFamily="18" charset="2"/>
              </a:rPr>
              <a:t></a:t>
            </a:r>
            <a:r>
              <a:rPr lang="zh-CN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&lt;</a:t>
            </a:r>
            <a:r>
              <a: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(k) </a:t>
            </a:r>
            <a:r>
              <a:rPr lang="zh-CN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zh-CN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 </a:t>
            </a:r>
            <a:r>
              <a:rPr lang="zh-CN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/>
              <a:t>[1] Glynn </a:t>
            </a:r>
            <a:r>
              <a:rPr lang="en-US" altLang="zh-CN" sz="1600" dirty="0" err="1"/>
              <a:t>Winskel</a:t>
            </a:r>
            <a:r>
              <a:rPr lang="en-US" altLang="zh-CN" sz="1600" dirty="0"/>
              <a:t>. The Formal Semantics of Programming Languages: An Introduction. The MIT Press. 1993.</a:t>
            </a:r>
          </a:p>
          <a:p>
            <a:pPr marL="0" indent="0">
              <a:buNone/>
            </a:pPr>
            <a:r>
              <a:rPr lang="en-US" altLang="zh-CN" sz="1600" dirty="0"/>
              <a:t>Glynn </a:t>
            </a:r>
            <a:r>
              <a:rPr lang="en-US" altLang="zh-CN" sz="1600" dirty="0" err="1"/>
              <a:t>Winskel</a:t>
            </a:r>
            <a:r>
              <a:rPr lang="en-US" altLang="zh-CN" sz="1600" dirty="0"/>
              <a:t>. </a:t>
            </a:r>
            <a:r>
              <a:rPr lang="zh-CN" altLang="en-US" sz="1600" dirty="0"/>
              <a:t>程序设计语言的形式语义</a:t>
            </a:r>
            <a:r>
              <a:rPr lang="en-US" altLang="zh-CN" sz="1600" dirty="0"/>
              <a:t>. </a:t>
            </a:r>
            <a:r>
              <a:rPr lang="zh-CN" altLang="en-US" sz="1600" dirty="0"/>
              <a:t>宋国新</a:t>
            </a:r>
            <a:r>
              <a:rPr lang="en-US" altLang="zh-CN" sz="1600" dirty="0"/>
              <a:t>, </a:t>
            </a:r>
            <a:r>
              <a:rPr lang="zh-CN" altLang="en-US" sz="1600" dirty="0"/>
              <a:t>邵志清</a:t>
            </a:r>
            <a:r>
              <a:rPr lang="en-US" altLang="zh-CN" sz="1600" dirty="0"/>
              <a:t> </a:t>
            </a:r>
            <a:r>
              <a:rPr lang="zh-CN" altLang="en-US" sz="1600" dirty="0"/>
              <a:t>等译</a:t>
            </a:r>
            <a:r>
              <a:rPr lang="en-US" altLang="zh-CN" sz="1600" dirty="0"/>
              <a:t>. </a:t>
            </a:r>
            <a:r>
              <a:rPr lang="zh-CN" altLang="en-US" sz="1600" dirty="0"/>
              <a:t>机械工业出版社</a:t>
            </a:r>
            <a:r>
              <a:rPr lang="en-US" altLang="zh-CN" sz="1600" dirty="0"/>
              <a:t>. </a:t>
            </a:r>
            <a:r>
              <a:rPr lang="zh-CN" altLang="en-US" sz="1600" dirty="0"/>
              <a:t>中信出版社</a:t>
            </a:r>
            <a:r>
              <a:rPr lang="en-US" altLang="zh-CN" sz="1600" dirty="0"/>
              <a:t>. 2004.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6" name="Picture 2" descr="https://www.cs.odu.edu/~cs381/cs381content/symbols_sets/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38113"/>
            <a:ext cx="762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cs.odu.edu/~cs381/cs381content/symbols_sets/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8113"/>
            <a:ext cx="762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s.odu.edu/~cs381/cs381content/symbols_sets/i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138113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www.cs.odu.edu/~cs381/cs381content/symbols_sets/i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38113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cs.odu.edu/~cs381/cs381content/symbols_sets/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38113"/>
            <a:ext cx="762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846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References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[1] Richard A. </a:t>
            </a:r>
            <a:r>
              <a:rPr lang="en-US" altLang="zh-CN" sz="2800" dirty="0" err="1"/>
              <a:t>Brualdi</a:t>
            </a:r>
            <a:r>
              <a:rPr lang="en-US" altLang="zh-CN" sz="2800" dirty="0"/>
              <a:t>. </a:t>
            </a:r>
            <a:r>
              <a:rPr lang="en-US" altLang="zh-CN" sz="2800" dirty="0" smtClean="0"/>
              <a:t> Introductory </a:t>
            </a:r>
            <a:r>
              <a:rPr lang="en-US" altLang="zh-CN" sz="2800" dirty="0" err="1"/>
              <a:t>Combinatorics</a:t>
            </a:r>
            <a:r>
              <a:rPr lang="en-US" altLang="zh-CN" sz="2800" dirty="0"/>
              <a:t>, Fifth Edition. Pearson Education, Inc. 2009. </a:t>
            </a:r>
          </a:p>
          <a:p>
            <a:pPr eaLnBrk="1" hangingPunct="1"/>
            <a:r>
              <a:rPr lang="en-US" altLang="zh-CN" sz="2800" dirty="0"/>
              <a:t>[2]</a:t>
            </a:r>
            <a:r>
              <a:rPr lang="zh-CN" altLang="en-US" sz="2800" dirty="0"/>
              <a:t>布鲁迪（</a:t>
            </a:r>
            <a:r>
              <a:rPr lang="en-US" altLang="zh-CN" sz="2800" dirty="0" err="1"/>
              <a:t>Brualdi</a:t>
            </a:r>
            <a:r>
              <a:rPr lang="en-US" altLang="zh-CN" sz="2800" dirty="0"/>
              <a:t>, R. A.</a:t>
            </a:r>
            <a:r>
              <a:rPr lang="zh-CN" altLang="en-US" sz="2800" dirty="0"/>
              <a:t>）著；冯速等译</a:t>
            </a:r>
            <a:r>
              <a:rPr lang="en-US" altLang="zh-CN" sz="2800" dirty="0"/>
              <a:t>.</a:t>
            </a:r>
            <a:r>
              <a:rPr lang="zh-CN" altLang="en-US" sz="2800" dirty="0"/>
              <a:t>组合数学（原书第</a:t>
            </a:r>
            <a:r>
              <a:rPr lang="en-US" altLang="zh-CN" sz="2800" dirty="0"/>
              <a:t>5</a:t>
            </a:r>
            <a:r>
              <a:rPr lang="zh-CN" altLang="en-US" sz="2800" dirty="0"/>
              <a:t>版）</a:t>
            </a:r>
            <a:r>
              <a:rPr lang="en-US" altLang="zh-CN" sz="2800" dirty="0"/>
              <a:t>.</a:t>
            </a:r>
            <a:r>
              <a:rPr lang="zh-CN" altLang="en-US" sz="2800" dirty="0"/>
              <a:t>机械工业出版社</a:t>
            </a:r>
            <a:r>
              <a:rPr lang="en-US" altLang="zh-CN" sz="2800" dirty="0"/>
              <a:t>,2012.4.</a:t>
            </a:r>
          </a:p>
          <a:p>
            <a:r>
              <a:rPr lang="en-US" altLang="zh-CN" sz="2800" dirty="0"/>
              <a:t>[3]</a:t>
            </a:r>
            <a:r>
              <a:rPr lang="zh-CN" altLang="en-US" sz="2800" dirty="0"/>
              <a:t>卢开澄</a:t>
            </a:r>
            <a:r>
              <a:rPr lang="en-US" altLang="zh-CN" sz="2800" dirty="0"/>
              <a:t>, </a:t>
            </a:r>
            <a:r>
              <a:rPr lang="zh-CN" altLang="en-US" sz="2800" dirty="0"/>
              <a:t>卢华明编著</a:t>
            </a:r>
            <a:r>
              <a:rPr lang="en-US" altLang="zh-CN" sz="2800" dirty="0"/>
              <a:t>. </a:t>
            </a:r>
            <a:r>
              <a:rPr lang="zh-CN" altLang="en-US" sz="2800" dirty="0"/>
              <a:t>组合数学</a:t>
            </a:r>
            <a:r>
              <a:rPr lang="en-US" altLang="zh-CN" sz="2800" dirty="0"/>
              <a:t>(</a:t>
            </a:r>
            <a:r>
              <a:rPr lang="zh-CN" altLang="en-US" sz="2800" dirty="0" smtClean="0"/>
              <a:t>第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版</a:t>
            </a:r>
            <a:r>
              <a:rPr lang="en-US" altLang="zh-CN" sz="2800" dirty="0"/>
              <a:t>). </a:t>
            </a:r>
            <a:r>
              <a:rPr lang="zh-CN" altLang="en-US" sz="2800" dirty="0"/>
              <a:t>清华大学出版社</a:t>
            </a:r>
            <a:r>
              <a:rPr lang="en-US" altLang="zh-CN" sz="2800" dirty="0"/>
              <a:t>. </a:t>
            </a:r>
            <a:r>
              <a:rPr lang="en-US" altLang="zh-CN" sz="2800" dirty="0" smtClean="0"/>
              <a:t>2016</a:t>
            </a:r>
            <a:r>
              <a:rPr lang="en-US" altLang="zh-CN" sz="2800" dirty="0"/>
              <a:t>.</a:t>
            </a:r>
            <a:br>
              <a:rPr lang="en-US" altLang="zh-CN" sz="2800" dirty="0"/>
            </a:br>
            <a:r>
              <a:rPr lang="en-US" altLang="zh-CN" sz="2800" i="1" dirty="0"/>
              <a:t>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652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以什么样的态度对待大学学习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做好自己最感兴趣的事情，或者选择一件事情去忍受。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个天生不愿学习的同学。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学知识与学能力？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对知识或许兴趣不大，对学能力呢？</a:t>
            </a:r>
            <a:endParaRPr lang="en-US" altLang="zh-CN" dirty="0" smtClean="0"/>
          </a:p>
          <a:p>
            <a:r>
              <a:rPr lang="zh-CN" altLang="en-US" dirty="0" smtClean="0"/>
              <a:t>都说要学能力，学哪些能力？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思维和表达</a:t>
            </a:r>
            <a:endParaRPr lang="en-US" altLang="zh-CN" dirty="0" smtClean="0"/>
          </a:p>
          <a:p>
            <a:r>
              <a:rPr lang="zh-CN" altLang="en-US" dirty="0"/>
              <a:t>怎样算是学到师傅的本事</a:t>
            </a:r>
            <a:endParaRPr lang="en-US" altLang="zh-CN" dirty="0"/>
          </a:p>
          <a:p>
            <a:pPr lvl="1"/>
            <a:r>
              <a:rPr lang="zh-CN" altLang="en-US" dirty="0" smtClean="0"/>
              <a:t>解题、题型与解题方法、思维方法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揣摩</a:t>
            </a:r>
            <a:r>
              <a:rPr lang="zh-CN" altLang="en-US" dirty="0"/>
              <a:t>师父的思维过程、学到师父的思维能力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1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zh-CN" altLang="en-US" dirty="0"/>
              <a:t>要求：具体、明确、无</a:t>
            </a:r>
            <a:r>
              <a:rPr lang="zh-CN" altLang="en-US" dirty="0" smtClean="0"/>
              <a:t>歧义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个例子：</a:t>
            </a:r>
            <a:endParaRPr lang="en-US" altLang="zh-CN" dirty="0" smtClean="0"/>
          </a:p>
          <a:p>
            <a:pPr lvl="1"/>
            <a:r>
              <a:rPr lang="zh-CN" altLang="en-US" dirty="0"/>
              <a:t>黑</a:t>
            </a:r>
            <a:r>
              <a:rPr lang="zh-CN" altLang="en-US" dirty="0" smtClean="0"/>
              <a:t>山羊与泌尿外科主任</a:t>
            </a:r>
            <a:endParaRPr lang="en-US" altLang="zh-CN" dirty="0" smtClean="0"/>
          </a:p>
          <a:p>
            <a:pPr lvl="1"/>
            <a:r>
              <a:rPr lang="zh-CN" altLang="en-US" dirty="0"/>
              <a:t>如果昨天是明天的话就好了，这样今天就是周五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作为一个</a:t>
            </a:r>
            <a:r>
              <a:rPr lang="en-US" altLang="zh-CN" dirty="0" smtClean="0"/>
              <a:t>IT</a:t>
            </a:r>
            <a:r>
              <a:rPr lang="zh-CN" altLang="en-US" dirty="0" smtClean="0"/>
              <a:t>人需要这样的能力吗？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IT</a:t>
            </a:r>
            <a:r>
              <a:rPr lang="zh-CN" altLang="en-US" dirty="0" smtClean="0"/>
              <a:t>企业老板眼中好员工的标准。</a:t>
            </a:r>
            <a:endParaRPr lang="en-US" altLang="zh-CN" dirty="0"/>
          </a:p>
          <a:p>
            <a:pPr lvl="1"/>
            <a:r>
              <a:rPr lang="zh-CN" altLang="en-US" dirty="0"/>
              <a:t>很发散</a:t>
            </a:r>
            <a:endParaRPr lang="en-US" altLang="zh-CN" dirty="0"/>
          </a:p>
          <a:p>
            <a:pPr lvl="1"/>
            <a:r>
              <a:rPr lang="zh-CN" altLang="en-US" dirty="0"/>
              <a:t>很严谨</a:t>
            </a:r>
            <a:endParaRPr lang="en-US" altLang="zh-CN" dirty="0"/>
          </a:p>
          <a:p>
            <a:pPr lvl="2"/>
            <a:r>
              <a:rPr lang="zh-CN" altLang="en-US" dirty="0"/>
              <a:t>证明：你所需要的</a:t>
            </a:r>
            <a:r>
              <a:rPr lang="zh-CN" altLang="en-US" dirty="0" smtClean="0"/>
              <a:t>说服力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学习证明或许并不舒适</a:t>
            </a:r>
            <a:endParaRPr lang="en-US" altLang="zh-CN" dirty="0"/>
          </a:p>
          <a:p>
            <a:r>
              <a:rPr lang="zh-CN" altLang="en-US" dirty="0"/>
              <a:t>数学是最好的训练</a:t>
            </a:r>
            <a:r>
              <a:rPr lang="zh-CN" altLang="en-US" dirty="0" smtClean="0"/>
              <a:t>途径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长期的、大量的训练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94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Mathematics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模式与秩序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精确化与系统化</a:t>
            </a:r>
            <a:endParaRPr lang="en-US" altLang="zh-CN" dirty="0" smtClean="0"/>
          </a:p>
          <a:p>
            <a:r>
              <a:rPr lang="zh-CN" altLang="en-US" dirty="0"/>
              <a:t>数学与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en-US" altLang="zh-CN" dirty="0"/>
              <a:t>Alexander A. </a:t>
            </a:r>
            <a:r>
              <a:rPr lang="en-US" altLang="zh-CN" dirty="0" err="1"/>
              <a:t>Stepanov</a:t>
            </a:r>
            <a:r>
              <a:rPr lang="en-US" altLang="zh-CN" dirty="0"/>
              <a:t>  (Author), Daniel E. Rose (Author). From Mathematics to Generic Programming.</a:t>
            </a:r>
          </a:p>
          <a:p>
            <a:pPr lvl="1"/>
            <a:r>
              <a:rPr lang="en-US" altLang="zh-CN" dirty="0"/>
              <a:t>Carroll Morgan</a:t>
            </a:r>
            <a:r>
              <a:rPr lang="zh-CN" altLang="en-US" dirty="0"/>
              <a:t>著</a:t>
            </a:r>
            <a:r>
              <a:rPr lang="en-US" altLang="zh-CN" dirty="0"/>
              <a:t>.</a:t>
            </a:r>
            <a:r>
              <a:rPr lang="zh-CN" altLang="en-US" dirty="0"/>
              <a:t>裘宗燕译</a:t>
            </a:r>
            <a:r>
              <a:rPr lang="en-US" altLang="zh-CN" dirty="0"/>
              <a:t>.</a:t>
            </a:r>
            <a:r>
              <a:rPr lang="zh-CN" altLang="en-US" dirty="0"/>
              <a:t>从规范出发的程序设计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艾伯瑞尔著</a:t>
            </a:r>
            <a:r>
              <a:rPr lang="en-US" altLang="zh-CN" dirty="0"/>
              <a:t>.</a:t>
            </a:r>
            <a:r>
              <a:rPr lang="zh-CN" altLang="en-US" dirty="0"/>
              <a:t>裘宗燕译</a:t>
            </a:r>
            <a:r>
              <a:rPr lang="en-US" altLang="zh-CN" dirty="0"/>
              <a:t>. B</a:t>
            </a:r>
            <a:r>
              <a:rPr lang="zh-CN" altLang="en-US" dirty="0"/>
              <a:t>方法</a:t>
            </a:r>
            <a:r>
              <a:rPr lang="en-US" altLang="zh-CN" dirty="0"/>
              <a:t>. </a:t>
            </a:r>
            <a:r>
              <a:rPr lang="zh-CN" altLang="en-US" dirty="0"/>
              <a:t>电子工业出版社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3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数学知识的重要性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394" y="1867983"/>
            <a:ext cx="11125824" cy="459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如何学习数学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乔 博勒：这才是数学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数学提供了一种表达和解决问题的方式，每个人都可以有自己的表达和解决方法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以教授标准方法，讲授标准答案的教学方式让很多学生讨厌数学，但是以小组自由讨论的方式研讨数学能唤起很多人对数学的兴趣</a:t>
            </a:r>
            <a:endParaRPr lang="en-US" altLang="zh-CN" dirty="0" smtClean="0"/>
          </a:p>
          <a:p>
            <a:pPr lvl="1"/>
            <a:r>
              <a:rPr lang="zh-CN" altLang="en-US" dirty="0"/>
              <a:t>讨论方式下，他们学到的是自己的数学，而不是别人的</a:t>
            </a:r>
            <a:r>
              <a:rPr lang="zh-CN" altLang="en-US" dirty="0" smtClean="0"/>
              <a:t>数学，培养的是他们自己的思维和自己的感觉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829</Words>
  <Application>Microsoft Office PowerPoint</Application>
  <PresentationFormat>宽屏</PresentationFormat>
  <Paragraphs>108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Symbol</vt:lpstr>
      <vt:lpstr>Tahoma</vt:lpstr>
      <vt:lpstr>Wingdings</vt:lpstr>
      <vt:lpstr>Blends</vt:lpstr>
      <vt:lpstr>1 Introduction</vt:lpstr>
      <vt:lpstr>态度与目标</vt:lpstr>
      <vt:lpstr>以什么样的态度对待大学学习</vt:lpstr>
      <vt:lpstr>学知识与学能力？</vt:lpstr>
      <vt:lpstr>表达</vt:lpstr>
      <vt:lpstr>作为一个IT人需要这样的能力吗？</vt:lpstr>
      <vt:lpstr>Mathematics</vt:lpstr>
      <vt:lpstr>数学知识的重要性</vt:lpstr>
      <vt:lpstr>如何学习数学</vt:lpstr>
      <vt:lpstr>让世界摆脱对数学的恐惧</vt:lpstr>
      <vt:lpstr>学习要求</vt:lpstr>
      <vt:lpstr>组合数学</vt:lpstr>
      <vt:lpstr>Combinatorics </vt:lpstr>
      <vt:lpstr>What Is Combinatorics?</vt:lpstr>
      <vt:lpstr>Can We Find a Solution for This Graph?</vt:lpstr>
      <vt:lpstr>What Is Combinatorics </vt:lpstr>
      <vt:lpstr>What Is Combinatorics</vt:lpstr>
      <vt:lpstr>What Is Combinatorics</vt:lpstr>
      <vt:lpstr>Mathematical induction </vt:lpstr>
      <vt:lpstr>Well-Founded Induction </vt:lpstr>
      <vt:lpstr>Well-Founded Induction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zhou</dc:creator>
  <cp:lastModifiedBy>lenovo</cp:lastModifiedBy>
  <cp:revision>67</cp:revision>
  <dcterms:created xsi:type="dcterms:W3CDTF">2018-10-30T12:36:36Z</dcterms:created>
  <dcterms:modified xsi:type="dcterms:W3CDTF">2020-02-23T22:10:20Z</dcterms:modified>
</cp:coreProperties>
</file>