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7"/>
  </p:notesMasterIdLst>
  <p:handoutMasterIdLst>
    <p:handoutMasterId r:id="rId88"/>
  </p:handoutMasterIdLst>
  <p:sldIdLst>
    <p:sldId id="366" r:id="rId2"/>
    <p:sldId id="390" r:id="rId3"/>
    <p:sldId id="391" r:id="rId4"/>
    <p:sldId id="392" r:id="rId5"/>
    <p:sldId id="393" r:id="rId6"/>
    <p:sldId id="395" r:id="rId7"/>
    <p:sldId id="396" r:id="rId8"/>
    <p:sldId id="397" r:id="rId9"/>
    <p:sldId id="461" r:id="rId10"/>
    <p:sldId id="462" r:id="rId11"/>
    <p:sldId id="463" r:id="rId12"/>
    <p:sldId id="403" r:id="rId13"/>
    <p:sldId id="404" r:id="rId14"/>
    <p:sldId id="482" r:id="rId15"/>
    <p:sldId id="405" r:id="rId16"/>
    <p:sldId id="406" r:id="rId17"/>
    <p:sldId id="472" r:id="rId18"/>
    <p:sldId id="407" r:id="rId19"/>
    <p:sldId id="409" r:id="rId20"/>
    <p:sldId id="489" r:id="rId21"/>
    <p:sldId id="408" r:id="rId22"/>
    <p:sldId id="490" r:id="rId23"/>
    <p:sldId id="410" r:id="rId24"/>
    <p:sldId id="486" r:id="rId25"/>
    <p:sldId id="412" r:id="rId26"/>
    <p:sldId id="428" r:id="rId27"/>
    <p:sldId id="464" r:id="rId28"/>
    <p:sldId id="452" r:id="rId29"/>
    <p:sldId id="453" r:id="rId30"/>
    <p:sldId id="454" r:id="rId31"/>
    <p:sldId id="456" r:id="rId32"/>
    <p:sldId id="458" r:id="rId33"/>
    <p:sldId id="459" r:id="rId34"/>
    <p:sldId id="460" r:id="rId35"/>
    <p:sldId id="487" r:id="rId36"/>
    <p:sldId id="346" r:id="rId37"/>
    <p:sldId id="372" r:id="rId38"/>
    <p:sldId id="374" r:id="rId39"/>
    <p:sldId id="376" r:id="rId40"/>
    <p:sldId id="373" r:id="rId41"/>
    <p:sldId id="431" r:id="rId42"/>
    <p:sldId id="375" r:id="rId43"/>
    <p:sldId id="417" r:id="rId44"/>
    <p:sldId id="429" r:id="rId45"/>
    <p:sldId id="494" r:id="rId46"/>
    <p:sldId id="422" r:id="rId47"/>
    <p:sldId id="432" r:id="rId48"/>
    <p:sldId id="492" r:id="rId49"/>
    <p:sldId id="493" r:id="rId50"/>
    <p:sldId id="420" r:id="rId51"/>
    <p:sldId id="426" r:id="rId52"/>
    <p:sldId id="466" r:id="rId53"/>
    <p:sldId id="425" r:id="rId54"/>
    <p:sldId id="427" r:id="rId55"/>
    <p:sldId id="473" r:id="rId56"/>
    <p:sldId id="474" r:id="rId57"/>
    <p:sldId id="433" r:id="rId58"/>
    <p:sldId id="434" r:id="rId59"/>
    <p:sldId id="478" r:id="rId60"/>
    <p:sldId id="480" r:id="rId61"/>
    <p:sldId id="477" r:id="rId62"/>
    <p:sldId id="435" r:id="rId63"/>
    <p:sldId id="436" r:id="rId64"/>
    <p:sldId id="438" r:id="rId65"/>
    <p:sldId id="439" r:id="rId66"/>
    <p:sldId id="440" r:id="rId67"/>
    <p:sldId id="441" r:id="rId68"/>
    <p:sldId id="496" r:id="rId69"/>
    <p:sldId id="475" r:id="rId70"/>
    <p:sldId id="488" r:id="rId71"/>
    <p:sldId id="467" r:id="rId72"/>
    <p:sldId id="444" r:id="rId73"/>
    <p:sldId id="445" r:id="rId74"/>
    <p:sldId id="446" r:id="rId75"/>
    <p:sldId id="468" r:id="rId76"/>
    <p:sldId id="447" r:id="rId77"/>
    <p:sldId id="448" r:id="rId78"/>
    <p:sldId id="469" r:id="rId79"/>
    <p:sldId id="449" r:id="rId80"/>
    <p:sldId id="450" r:id="rId81"/>
    <p:sldId id="481" r:id="rId82"/>
    <p:sldId id="471" r:id="rId83"/>
    <p:sldId id="451" r:id="rId84"/>
    <p:sldId id="485" r:id="rId85"/>
    <p:sldId id="483" r:id="rId8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F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5388" autoAdjust="0"/>
  </p:normalViewPr>
  <p:slideViewPr>
    <p:cSldViewPr>
      <p:cViewPr varScale="1">
        <p:scale>
          <a:sx n="107" d="100"/>
          <a:sy n="107" d="100"/>
        </p:scale>
        <p:origin x="9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36873-EDE2-4910-A6AE-5CBC39647EFA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BE2C0-FAD3-4C19-B34A-D90552652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14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9E1E5-3483-41DB-BAA6-2AA19098A902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13A5A-3A2B-4CDC-BB31-2B6CE557E3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6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13A5A-3A2B-4CDC-BB31-2B6CE557E32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3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doughnuts</a:t>
            </a:r>
            <a:r>
              <a:rPr lang="zh-CN" altLang="en-US" dirty="0" smtClean="0"/>
              <a:t>：甜甜圈     </a:t>
            </a:r>
            <a:r>
              <a:rPr lang="en-US" altLang="zh-CN" dirty="0" smtClean="0"/>
              <a:t>boast</a:t>
            </a:r>
            <a:r>
              <a:rPr lang="zh-CN" altLang="en-US" dirty="0" smtClean="0"/>
              <a:t>：骄傲地拥有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13A5A-3A2B-4CDC-BB31-2B6CE557E32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3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95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04666F-5CFF-4A24-A4D8-C7E672A9D6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14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03861-BC0C-4097-B279-59E64C84BD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02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E0DC-51CA-4E1D-B731-A88C38D01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3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FBD29-A32C-49A9-965A-4C9532DE1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34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5619C-CE2F-4EDB-B581-E87BA81E79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0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930B5-01CD-4875-A677-E8AF028216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156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40A5A-1269-4AC5-88DB-C70DEAB9A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81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48A83-42BF-46A0-9F95-8306779AC5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4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1EABB-5462-4C55-ADEB-54E0FB28B8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39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ECA9-05D3-48C7-ABD4-E4F9F014B6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4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FCF5B-854F-4E16-A687-AD9D5F88D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2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33B07-E3C9-42FE-A1BC-1A93C240F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7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B96F7-7433-4A62-8E23-3FA1DAD930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92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4FB6589-9AE2-488D-AFC7-A3996941F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ouxy@se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6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2 PERMUTATIONS AND COMBINATIONS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kumimoji="1" lang="en-US" altLang="zh-CN" sz="2800" dirty="0" smtClean="0"/>
              <a:t>Zhou </a:t>
            </a:r>
            <a:r>
              <a:rPr kumimoji="1" lang="en-US" altLang="zh-CN" sz="2800" dirty="0" err="1" smtClean="0"/>
              <a:t>Xiaoyu</a:t>
            </a:r>
            <a:r>
              <a:rPr kumimoji="1" lang="en-US" altLang="zh-CN" sz="2800" dirty="0" smtClean="0"/>
              <a:t>         </a:t>
            </a:r>
            <a:r>
              <a:rPr kumimoji="1" lang="en-US" altLang="zh-CN" sz="2800" dirty="0" smtClean="0">
                <a:hlinkClick r:id="rId2"/>
              </a:rPr>
              <a:t>zhouxy@seu.edu.cn</a:t>
            </a:r>
            <a:endParaRPr kumimoji="1" lang="en-US" altLang="zh-CN" sz="2800" dirty="0" smtClean="0"/>
          </a:p>
          <a:p>
            <a:pPr algn="l" eaLnBrk="1" hangingPunct="1"/>
            <a:r>
              <a:rPr lang="en-US" altLang="zh-CN" sz="2800" dirty="0" smtClean="0"/>
              <a:t>room 427, Building of School of Computer Science &amp;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2.2.1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zh-CN" dirty="0" smtClean="0"/>
                  <a:t>For </a:t>
                </a:r>
                <a:r>
                  <a:rPr lang="pt-BR" altLang="zh-CN" i="1" dirty="0" smtClean="0"/>
                  <a:t>n</a:t>
                </a:r>
                <a:r>
                  <a:rPr lang="pt-BR" altLang="zh-CN" dirty="0" smtClean="0"/>
                  <a:t> and </a:t>
                </a:r>
                <a:r>
                  <a:rPr lang="pt-BR" altLang="zh-CN" i="1" dirty="0"/>
                  <a:t>r</a:t>
                </a:r>
                <a:r>
                  <a:rPr lang="pt-BR" altLang="zh-CN" dirty="0"/>
                  <a:t> positive integers with r </a:t>
                </a:r>
                <a:r>
                  <a:rPr lang="pt-BR" altLang="zh-CN" dirty="0" smtClean="0"/>
                  <a:t>&lt;= </a:t>
                </a:r>
                <a:r>
                  <a:rPr lang="pt-BR" altLang="zh-CN" dirty="0"/>
                  <a:t>n</a:t>
                </a:r>
                <a:r>
                  <a:rPr lang="pt-BR" altLang="zh-CN" dirty="0" smtClean="0"/>
                  <a:t>, </a:t>
                </a:r>
              </a:p>
              <a:p>
                <a:pPr marL="0" indent="0">
                  <a:buNone/>
                </a:pPr>
                <a:r>
                  <a:rPr lang="pt-BR" altLang="zh-CN" i="1" dirty="0"/>
                  <a:t> </a:t>
                </a:r>
                <a:r>
                  <a:rPr lang="pt-BR" altLang="zh-CN" i="1" dirty="0" smtClean="0"/>
                  <a:t>  P(n</a:t>
                </a:r>
                <a:r>
                  <a:rPr lang="pt-BR" altLang="zh-CN" i="1" dirty="0"/>
                  <a:t>, r) </a:t>
                </a:r>
                <a:r>
                  <a:rPr lang="pt-BR" altLang="zh-CN" dirty="0"/>
                  <a:t>= </a:t>
                </a:r>
                <a:r>
                  <a:rPr lang="pt-BR" altLang="zh-CN" i="1" dirty="0"/>
                  <a:t>n </a:t>
                </a:r>
                <a:r>
                  <a:rPr lang="pt-BR" altLang="zh-CN" dirty="0"/>
                  <a:t>x (</a:t>
                </a:r>
                <a:r>
                  <a:rPr lang="pt-BR" altLang="zh-CN" i="1" dirty="0"/>
                  <a:t>n </a:t>
                </a:r>
                <a:r>
                  <a:rPr lang="pt-BR" altLang="zh-CN" dirty="0"/>
                  <a:t>- 1) x ... x (</a:t>
                </a:r>
                <a:r>
                  <a:rPr lang="pt-BR" altLang="zh-CN" i="1" dirty="0"/>
                  <a:t>n </a:t>
                </a:r>
                <a:r>
                  <a:rPr lang="pt-BR" altLang="zh-CN" dirty="0" smtClean="0"/>
                  <a:t>– (</a:t>
                </a:r>
                <a:r>
                  <a:rPr lang="pt-BR" altLang="zh-CN" i="1" dirty="0" smtClean="0"/>
                  <a:t>r –</a:t>
                </a:r>
                <a:r>
                  <a:rPr lang="pt-BR" altLang="zh-CN" dirty="0" smtClean="0"/>
                  <a:t> 1)) </a:t>
                </a:r>
              </a:p>
              <a:p>
                <a:pPr marL="0" indent="0">
                  <a:buNone/>
                </a:pPr>
                <a:r>
                  <a:rPr lang="pt-BR" altLang="zh-CN" dirty="0"/>
                  <a:t> </a:t>
                </a:r>
                <a:r>
                  <a:rPr lang="pt-BR" altLang="zh-CN" dirty="0" smtClean="0"/>
                  <a:t>  </a:t>
                </a:r>
                <a:r>
                  <a:rPr lang="en-US" altLang="zh-CN" dirty="0" smtClean="0"/>
                  <a:t>=</a:t>
                </a:r>
                <a:r>
                  <a:rPr lang="pt-BR" altLang="zh-CN" i="1" dirty="0"/>
                  <a:t> </a:t>
                </a:r>
                <a:r>
                  <a:rPr lang="pt-BR" altLang="zh-CN" dirty="0" smtClean="0"/>
                  <a:t>(</a:t>
                </a:r>
                <a:r>
                  <a:rPr lang="pt-BR" altLang="zh-CN" i="1" dirty="0" smtClean="0"/>
                  <a:t>n </a:t>
                </a:r>
                <a:r>
                  <a:rPr lang="en-US" altLang="zh-CN" dirty="0" smtClean="0"/>
                  <a:t>– 0</a:t>
                </a:r>
                <a:r>
                  <a:rPr lang="en-US" altLang="zh-CN" dirty="0"/>
                  <a:t>)</a:t>
                </a:r>
                <a:r>
                  <a:rPr lang="pt-BR" altLang="zh-CN" i="1" dirty="0" smtClean="0"/>
                  <a:t> </a:t>
                </a:r>
                <a:r>
                  <a:rPr lang="pt-BR" altLang="zh-CN" dirty="0"/>
                  <a:t>x (</a:t>
                </a:r>
                <a:r>
                  <a:rPr lang="pt-BR" altLang="zh-CN" i="1" dirty="0"/>
                  <a:t>n </a:t>
                </a:r>
                <a:r>
                  <a:rPr lang="pt-BR" altLang="zh-CN" dirty="0"/>
                  <a:t>- 1) x ... x (</a:t>
                </a:r>
                <a:r>
                  <a:rPr lang="pt-BR" altLang="zh-CN" i="1" dirty="0"/>
                  <a:t>n </a:t>
                </a:r>
                <a:r>
                  <a:rPr lang="pt-BR" altLang="zh-CN" dirty="0"/>
                  <a:t>– (</a:t>
                </a:r>
                <a:r>
                  <a:rPr lang="pt-BR" altLang="zh-CN" i="1" dirty="0"/>
                  <a:t>r –</a:t>
                </a:r>
                <a:r>
                  <a:rPr lang="pt-BR" altLang="zh-CN" dirty="0"/>
                  <a:t> 1))</a:t>
                </a:r>
                <a:endParaRPr lang="pt-BR" altLang="zh-CN" dirty="0" smtClean="0"/>
              </a:p>
              <a:p>
                <a:pPr marL="0" indent="0">
                  <a:buNone/>
                </a:pPr>
                <a:r>
                  <a:rPr lang="pt-BR" altLang="zh-CN" dirty="0"/>
                  <a:t> </a:t>
                </a:r>
                <a:r>
                  <a:rPr lang="pt-BR" altLang="zh-CN" dirty="0" smtClean="0"/>
                  <a:t>  =</a:t>
                </a:r>
                <a:r>
                  <a:rPr lang="pt-BR" altLang="zh-CN" i="1" dirty="0"/>
                  <a:t> n </a:t>
                </a:r>
                <a:r>
                  <a:rPr lang="pt-BR" altLang="zh-CN" dirty="0"/>
                  <a:t>x (</a:t>
                </a:r>
                <a:r>
                  <a:rPr lang="pt-BR" altLang="zh-CN" i="1" dirty="0"/>
                  <a:t>n </a:t>
                </a:r>
                <a:r>
                  <a:rPr lang="pt-BR" altLang="zh-CN" dirty="0"/>
                  <a:t>- 1) x ... x (</a:t>
                </a:r>
                <a:r>
                  <a:rPr lang="pt-BR" altLang="zh-CN" i="1" dirty="0"/>
                  <a:t>n </a:t>
                </a:r>
                <a:r>
                  <a:rPr lang="pt-BR" altLang="zh-CN" dirty="0"/>
                  <a:t>– </a:t>
                </a:r>
                <a:r>
                  <a:rPr lang="pt-BR" altLang="zh-CN" i="1" dirty="0" smtClean="0"/>
                  <a:t>r </a:t>
                </a:r>
                <a:r>
                  <a:rPr lang="pt-BR" altLang="zh-CN" dirty="0" smtClean="0"/>
                  <a:t>+</a:t>
                </a:r>
                <a:r>
                  <a:rPr lang="pt-BR" altLang="zh-CN" i="1" dirty="0" smtClean="0"/>
                  <a:t> </a:t>
                </a:r>
                <a:r>
                  <a:rPr lang="pt-BR" altLang="zh-CN" dirty="0" smtClean="0"/>
                  <a:t>1) </a:t>
                </a:r>
              </a:p>
              <a:p>
                <a:pPr marL="0" indent="0">
                  <a:buNone/>
                </a:pPr>
                <a:r>
                  <a:rPr lang="pt-BR" altLang="zh-CN" dirty="0"/>
                  <a:t> </a:t>
                </a:r>
                <a:r>
                  <a:rPr lang="pt-BR" altLang="zh-CN" dirty="0" smtClean="0"/>
                  <a:t>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altLang="zh-CN" dirty="0" smtClean="0"/>
                  <a:t>. </a:t>
                </a:r>
                <a:r>
                  <a:rPr lang="pt-BR" altLang="zh-CN" dirty="0"/>
                  <a:t/>
                </a:r>
                <a:br>
                  <a:rPr lang="pt-BR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8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 = 0: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</a:t>
                </a:r>
                <a:r>
                  <a:rPr lang="en-US" altLang="zh-CN" i="1" dirty="0" smtClean="0"/>
                  <a:t>n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r</a:t>
                </a:r>
                <a:r>
                  <a:rPr lang="en-US" altLang="zh-CN" dirty="0" smtClean="0"/>
                  <a:t>) =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 &gt; n: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) = </a:t>
                </a:r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4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Put </a:t>
            </a:r>
            <a:r>
              <a:rPr lang="en-US" altLang="zh-CN" dirty="0" err="1" smtClean="0"/>
              <a:t>Ping-pong</a:t>
            </a:r>
            <a:r>
              <a:rPr lang="en-US" altLang="zh-CN" dirty="0" smtClean="0"/>
              <a:t> Balls in Boxes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Select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 balls from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different </a:t>
                </a:r>
                <a:r>
                  <a:rPr lang="en-US" altLang="zh-CN" dirty="0" err="1" smtClean="0"/>
                  <a:t>ping-pong</a:t>
                </a:r>
                <a:r>
                  <a:rPr lang="en-US" altLang="zh-CN" dirty="0" smtClean="0"/>
                  <a:t> balls, and put them in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 different boxes.</a:t>
                </a:r>
              </a:p>
              <a:p>
                <a:r>
                  <a:rPr lang="en-US" altLang="zh-CN" dirty="0" smtClean="0"/>
                  <a:t>Two different approaches:</a:t>
                </a:r>
              </a:p>
              <a:p>
                <a:pPr lvl="1"/>
                <a:r>
                  <a:rPr lang="en-US" altLang="zh-CN" dirty="0" smtClean="0"/>
                  <a:t>Select one by one</a:t>
                </a:r>
              </a:p>
              <a:p>
                <a:pPr lvl="1"/>
                <a:r>
                  <a:rPr lang="en-US" altLang="zh-CN" dirty="0" smtClean="0"/>
                  <a:t>To select a set of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 balls and get their </a:t>
                </a:r>
                <a:r>
                  <a:rPr lang="en-US" altLang="zh-CN" dirty="0" err="1" smtClean="0"/>
                  <a:t>permutatation</a:t>
                </a:r>
                <a:r>
                  <a:rPr lang="en-US" altLang="zh-CN" dirty="0" smtClean="0"/>
                  <a:t>: P(n, </a:t>
                </a:r>
                <a:r>
                  <a:rPr lang="en-US" altLang="zh-CN" dirty="0"/>
                  <a:t>r)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* P(r, r)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3277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r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772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874965"/>
            <a:ext cx="4751809" cy="198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Permutation as the Number of Functions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inj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单射</a:t>
            </a:r>
            <a:r>
              <a:rPr lang="en-US" altLang="zh-CN" dirty="0" smtClean="0"/>
              <a:t>):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-&gt;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, |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| =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, |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| =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injection: for all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&lt;&gt;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=&gt; </a:t>
            </a:r>
            <a:r>
              <a:rPr lang="en-US" altLang="zh-CN" i="1" dirty="0" smtClean="0"/>
              <a:t>f(a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&lt;&gt; </a:t>
            </a:r>
            <a:r>
              <a:rPr lang="en-US" altLang="zh-CN" i="1" dirty="0" smtClean="0"/>
              <a:t>f(a</a:t>
            </a:r>
            <a:r>
              <a:rPr lang="en-US" altLang="zh-CN" i="1" baseline="-25000" dirty="0"/>
              <a:t>2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 smtClean="0"/>
              <a:t>P(n, r)</a:t>
            </a:r>
          </a:p>
          <a:p>
            <a:pPr lvl="1"/>
            <a:endParaRPr lang="en-US" altLang="zh-CN" i="1" dirty="0"/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/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/>
          </a:p>
          <a:p>
            <a:r>
              <a:rPr lang="en-US" altLang="zh-CN" dirty="0" smtClean="0"/>
              <a:t>Full function: f</a:t>
            </a:r>
            <a:r>
              <a:rPr lang="en-US" altLang="zh-CN" dirty="0"/>
              <a:t>: A -&gt; B, |A| = r, |B| = n,</a:t>
            </a:r>
          </a:p>
          <a:p>
            <a:pPr lvl="1"/>
            <a:r>
              <a:rPr lang="en-US" altLang="zh-CN" i="1" dirty="0" smtClean="0"/>
              <a:t>n</a:t>
            </a:r>
            <a:r>
              <a:rPr lang="en-US" altLang="zh-CN" i="1" baseline="30000" dirty="0" smtClean="0"/>
              <a:t>r</a:t>
            </a:r>
            <a:endParaRPr lang="zh-CN" altLang="en-US" i="1" dirty="0" smtClean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4751809" cy="198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Permutation as the Number of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i="1" dirty="0"/>
              <a:t>f</a:t>
            </a:r>
            <a:r>
              <a:rPr lang="en-US" altLang="zh-CN" dirty="0"/>
              <a:t>: </a:t>
            </a:r>
            <a:r>
              <a:rPr lang="en-US" altLang="zh-CN" i="1" dirty="0"/>
              <a:t>A</a:t>
            </a:r>
            <a:r>
              <a:rPr lang="en-US" altLang="zh-CN" dirty="0"/>
              <a:t> -&gt; </a:t>
            </a:r>
            <a:r>
              <a:rPr lang="en-US" altLang="zh-CN" i="1" dirty="0"/>
              <a:t>B</a:t>
            </a:r>
            <a:r>
              <a:rPr lang="en-US" altLang="zh-CN" dirty="0"/>
              <a:t>, |</a:t>
            </a:r>
            <a:r>
              <a:rPr lang="en-US" altLang="zh-CN" i="1" dirty="0"/>
              <a:t>A</a:t>
            </a:r>
            <a:r>
              <a:rPr lang="en-US" altLang="zh-CN" dirty="0"/>
              <a:t>| =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, </a:t>
            </a:r>
            <a:r>
              <a:rPr lang="en-US" altLang="zh-CN" dirty="0"/>
              <a:t>|</a:t>
            </a:r>
            <a:r>
              <a:rPr lang="en-US" altLang="zh-CN" i="1" dirty="0"/>
              <a:t>B</a:t>
            </a:r>
            <a:r>
              <a:rPr lang="en-US" altLang="zh-CN" dirty="0"/>
              <a:t>| = </a:t>
            </a:r>
            <a:r>
              <a:rPr lang="en-US" altLang="zh-CN" i="1" dirty="0"/>
              <a:t>n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err="1" smtClean="0"/>
              <a:t>Bijection</a:t>
            </a:r>
            <a:r>
              <a:rPr lang="en-US" altLang="zh-CN" dirty="0" smtClean="0"/>
              <a:t> from A to B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Pairing of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positions and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objects.</a:t>
            </a:r>
          </a:p>
          <a:p>
            <a:pPr lvl="1"/>
            <a:r>
              <a:rPr lang="en-US" altLang="zh-CN" dirty="0" smtClean="0"/>
              <a:t>Pairing of </a:t>
            </a:r>
            <a:r>
              <a:rPr lang="en-US" altLang="zh-CN" i="1" smtClean="0"/>
              <a:t>n</a:t>
            </a:r>
            <a:r>
              <a:rPr lang="en-US" altLang="zh-CN" smtClean="0"/>
              <a:t> objects </a:t>
            </a:r>
            <a:r>
              <a:rPr lang="en-US" altLang="zh-CN" dirty="0" smtClean="0"/>
              <a:t>of type A and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objects of type B.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874916"/>
              </p:ext>
            </p:extLst>
          </p:nvPr>
        </p:nvGraphicFramePr>
        <p:xfrm>
          <a:off x="1907703" y="3645024"/>
          <a:ext cx="4177153" cy="197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4" name="Visio" r:id="rId3" imgW="4095756" imgH="1933470" progId="Visio.Drawing.15">
                  <p:embed/>
                </p:oleObj>
              </mc:Choice>
              <mc:Fallback>
                <p:oleObj name="Visio" r:id="rId3" imgW="4095756" imgH="193347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3" y="3645024"/>
                        <a:ext cx="4177153" cy="1972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8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(for self study)</a:t>
            </a:r>
            <a:endParaRPr lang="zh-CN" altLang="en-US" dirty="0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the number of ways to order the 26 letters of the alphabet so </a:t>
            </a:r>
            <a:r>
              <a:rPr lang="en-US" altLang="zh-CN" dirty="0"/>
              <a:t>that no two of the vowels </a:t>
            </a:r>
            <a:r>
              <a:rPr lang="en-US" altLang="zh-CN" i="1" dirty="0"/>
              <a:t>a, e</a:t>
            </a:r>
            <a:r>
              <a:rPr lang="en-US" altLang="zh-CN" dirty="0"/>
              <a:t>, 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o, </a:t>
            </a:r>
            <a:r>
              <a:rPr lang="en-US" altLang="zh-CN" dirty="0"/>
              <a:t>and </a:t>
            </a:r>
            <a:r>
              <a:rPr lang="en-US" altLang="zh-CN" i="1" dirty="0"/>
              <a:t>u </a:t>
            </a:r>
            <a:r>
              <a:rPr lang="en-US" altLang="zh-CN" dirty="0"/>
              <a:t>occur consecutively? </a:t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Construction from the very </a:t>
            </a:r>
            <a:r>
              <a:rPr lang="en-US" altLang="zh-CN" sz="2800" dirty="0" smtClean="0"/>
              <a:t>beginning</a:t>
            </a:r>
          </a:p>
          <a:p>
            <a:r>
              <a:rPr lang="en-US" altLang="zh-CN" sz="2800" dirty="0" smtClean="0"/>
              <a:t>Insert consonants into vowels</a:t>
            </a:r>
          </a:p>
          <a:p>
            <a:pPr lvl="1"/>
            <a:r>
              <a:rPr lang="en-US" altLang="zh-CN" sz="2400" dirty="0" smtClean="0"/>
              <a:t>Easy to begin, </a:t>
            </a:r>
            <a:r>
              <a:rPr lang="en-US" altLang="zh-CN" sz="2400" smtClean="0"/>
              <a:t>but too </a:t>
            </a:r>
            <a:r>
              <a:rPr lang="en-US" altLang="zh-CN" sz="2400" dirty="0" smtClean="0"/>
              <a:t>much variability in progress.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Insert vowels into consonants</a:t>
                </a:r>
              </a:p>
              <a:p>
                <a:pPr lvl="1"/>
                <a:r>
                  <a:rPr lang="en-US" altLang="zh-CN" dirty="0"/>
                  <a:t>21 consonants means 22 places available</a:t>
                </a:r>
              </a:p>
              <a:p>
                <a:pPr lvl="1"/>
                <a:r>
                  <a:rPr lang="en-US" altLang="zh-CN" dirty="0"/>
                  <a:t>Take 5 of the 22 places, and </a:t>
                </a:r>
                <a:r>
                  <a:rPr lang="en-US" altLang="zh-CN" dirty="0" err="1"/>
                  <a:t>permutate</a:t>
                </a:r>
                <a:r>
                  <a:rPr lang="en-US" altLang="zh-CN" dirty="0"/>
                  <a:t> the 5 vowels at the 5 places.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∗5!=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(22, 5)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Or Make an injection from the 5 vowels to the 22 places</a:t>
                </a:r>
              </a:p>
              <a:p>
                <a:pPr lvl="1"/>
                <a:r>
                  <a:rPr lang="en-US" altLang="zh-CN" dirty="0"/>
                  <a:t>Don’t forget the consonants: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(22, 5)*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(21, 21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Less variability at every step.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b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2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(for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many seven-digit numbers are there such that the digits are distinct integers taken from </a:t>
            </a:r>
            <a:r>
              <a:rPr lang="en-US" altLang="zh-CN" dirty="0" smtClean="0"/>
              <a:t>{1, </a:t>
            </a:r>
            <a:r>
              <a:rPr lang="en-US" altLang="zh-CN" dirty="0"/>
              <a:t>2, ... ,9} and such that the digits 5 and 6 do not </a:t>
            </a:r>
            <a:r>
              <a:rPr lang="en-US" altLang="zh-CN" dirty="0" smtClean="0"/>
              <a:t>appear consecutively </a:t>
            </a:r>
            <a:r>
              <a:rPr lang="en-US" altLang="zh-CN" dirty="0"/>
              <a:t>in either order?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Two trains of thought</a:t>
            </a:r>
          </a:p>
          <a:p>
            <a:pPr lvl="1"/>
            <a:r>
              <a:rPr lang="en-US" altLang="zh-CN" dirty="0" smtClean="0"/>
              <a:t>Constructive: addition principle and multiplication principle</a:t>
            </a:r>
          </a:p>
          <a:p>
            <a:pPr lvl="1"/>
            <a:r>
              <a:rPr lang="en-US" altLang="zh-CN" dirty="0" smtClean="0"/>
              <a:t>Exclusive: subtraction principle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3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1 (for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neither 5 nor 6 appears as a digit: </a:t>
            </a:r>
          </a:p>
          <a:p>
            <a:pPr lvl="1"/>
            <a:r>
              <a:rPr lang="en-US" altLang="zh-CN" dirty="0"/>
              <a:t>7-permutations </a:t>
            </a:r>
            <a:r>
              <a:rPr lang="en-US" altLang="zh-CN" dirty="0" smtClean="0"/>
              <a:t>of {1, </a:t>
            </a:r>
            <a:r>
              <a:rPr lang="en-US" altLang="zh-CN" dirty="0"/>
              <a:t>2, 3, 4, 7, 8, 9</a:t>
            </a:r>
            <a:r>
              <a:rPr lang="en-US" altLang="zh-CN" dirty="0" smtClean="0"/>
              <a:t>}: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P(7</a:t>
            </a:r>
            <a:r>
              <a:rPr lang="en-US" altLang="zh-CN" dirty="0"/>
              <a:t>, 7)</a:t>
            </a:r>
            <a:endParaRPr lang="en-US" altLang="zh-CN" dirty="0" smtClean="0"/>
          </a:p>
          <a:p>
            <a:r>
              <a:rPr lang="en-US" altLang="zh-CN" dirty="0" smtClean="0"/>
              <a:t>(2) 5, but not 6, appears as a digit:</a:t>
            </a:r>
          </a:p>
          <a:p>
            <a:pPr lvl="1"/>
            <a:r>
              <a:rPr lang="en-US" altLang="zh-CN" dirty="0" smtClean="0"/>
              <a:t>P(8, 7)? no, 5 may not appear</a:t>
            </a:r>
          </a:p>
          <a:p>
            <a:pPr lvl="1"/>
            <a:r>
              <a:rPr lang="en-US" altLang="zh-CN" dirty="0" smtClean="0"/>
              <a:t>Step 1, select a position for digit 5</a:t>
            </a:r>
            <a:r>
              <a:rPr lang="en-US" altLang="zh-CN" dirty="0"/>
              <a:t>: C((6 + 1), 1)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 2, permutation of the remaining digits: P(7</a:t>
            </a:r>
            <a:r>
              <a:rPr lang="en-US" altLang="zh-CN" dirty="0"/>
              <a:t>, 6) </a:t>
            </a:r>
            <a:endParaRPr lang="en-US" altLang="zh-CN" dirty="0" smtClean="0"/>
          </a:p>
          <a:p>
            <a:r>
              <a:rPr lang="en-US" altLang="zh-CN" dirty="0" smtClean="0"/>
              <a:t>(3) 6, but not 5, appears as a digit </a:t>
            </a:r>
          </a:p>
          <a:p>
            <a:pPr lvl="1"/>
            <a:r>
              <a:rPr lang="en-US" altLang="zh-CN" dirty="0"/>
              <a:t>C((6 + 1), </a:t>
            </a:r>
            <a:r>
              <a:rPr lang="en-US" altLang="zh-CN" dirty="0" smtClean="0"/>
              <a:t>1) </a:t>
            </a:r>
            <a:r>
              <a:rPr lang="en-US" altLang="zh-CN" dirty="0"/>
              <a:t>*</a:t>
            </a:r>
            <a:r>
              <a:rPr lang="en-US" altLang="zh-CN" dirty="0" smtClean="0"/>
              <a:t> P(7, 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Four Basic Counting Principles </a:t>
            </a:r>
            <a:r>
              <a:rPr lang="en-US" altLang="zh-CN" sz="2000" dirty="0" smtClean="0"/>
              <a:t>(self study)</a:t>
            </a:r>
            <a:endParaRPr lang="zh-CN" altLang="en-US" sz="2000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Addition Principle. </a:t>
            </a:r>
          </a:p>
          <a:p>
            <a:pPr lvl="1"/>
            <a:r>
              <a:rPr lang="en-US" altLang="zh-CN" dirty="0" smtClean="0"/>
              <a:t>Suppose that a set S is partitioned into pairwise disjoint parts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, ... ,</a:t>
            </a:r>
            <a:r>
              <a:rPr lang="en-US" altLang="zh-CN" i="1" dirty="0" smtClean="0"/>
              <a:t>S</a:t>
            </a:r>
            <a:r>
              <a:rPr lang="en-US" altLang="zh-CN" i="1" baseline="-25000" dirty="0" smtClean="0"/>
              <a:t>m</a:t>
            </a:r>
            <a:r>
              <a:rPr lang="en-US" altLang="zh-CN" dirty="0" smtClean="0"/>
              <a:t> . </a:t>
            </a:r>
          </a:p>
          <a:p>
            <a:pPr lvl="1"/>
            <a:r>
              <a:rPr lang="en-US" altLang="zh-CN" dirty="0" smtClean="0"/>
              <a:t>  |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| = |</a:t>
            </a:r>
            <a:r>
              <a:rPr lang="en-US" altLang="zh-CN" i="1" dirty="0" smtClean="0"/>
              <a:t>S</a:t>
            </a:r>
            <a:r>
              <a:rPr lang="en-US" altLang="zh-CN" i="0" baseline="-25000" dirty="0" smtClean="0">
                <a:latin typeface="+mj-lt"/>
              </a:rPr>
              <a:t>1</a:t>
            </a:r>
            <a:r>
              <a:rPr lang="en-US" altLang="zh-CN" dirty="0" smtClean="0"/>
              <a:t>| + |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 + … + |</a:t>
            </a:r>
            <a:r>
              <a:rPr lang="en-US" altLang="zh-CN" i="1" dirty="0" smtClean="0"/>
              <a:t>S</a:t>
            </a:r>
            <a:r>
              <a:rPr lang="en-US" altLang="zh-CN" i="1" baseline="-25000" dirty="0" smtClean="0"/>
              <a:t>m</a:t>
            </a:r>
            <a:r>
              <a:rPr lang="en-US" altLang="zh-CN" dirty="0" smtClean="0"/>
              <a:t>|</a:t>
            </a:r>
          </a:p>
          <a:p>
            <a:pPr lvl="1"/>
            <a:r>
              <a:rPr lang="en-US" altLang="zh-CN" dirty="0" smtClean="0"/>
              <a:t> exclusive cases that exhaust all possibilities. </a:t>
            </a:r>
          </a:p>
          <a:p>
            <a:pPr lvl="1"/>
            <a:r>
              <a:rPr lang="en-US" altLang="zh-CN" dirty="0" smtClean="0"/>
              <a:t>Union of sets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 </a:t>
            </a:r>
            <a:r>
              <a:rPr lang="en-US" altLang="zh-CN" dirty="0"/>
              <a:t>(for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(4) both 5 and 6 appear as digits. </a:t>
            </a:r>
          </a:p>
          <a:p>
            <a:pPr lvl="1"/>
            <a:r>
              <a:rPr lang="en-US" altLang="zh-CN" dirty="0" smtClean="0"/>
              <a:t>Permutation of digits other than 5 and 6: P(7</a:t>
            </a:r>
            <a:r>
              <a:rPr lang="en-US" altLang="zh-CN" dirty="0"/>
              <a:t>, 5)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 digits that are not equal to 5 or 6 forms 6 partitions, select two partitions for digits 5 and 6: C (6, </a:t>
            </a:r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Permutation of digits 5 and 6: P(2</a:t>
            </a:r>
            <a:r>
              <a:rPr lang="en-US" altLang="zh-CN" dirty="0"/>
              <a:t>, 2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/>
              <a:t>P(7, 5</a:t>
            </a:r>
            <a:r>
              <a:rPr lang="en-US" altLang="zh-CN" dirty="0" smtClean="0"/>
              <a:t>) * </a:t>
            </a:r>
            <a:r>
              <a:rPr lang="en-US" altLang="zh-CN" dirty="0"/>
              <a:t>C (6, 2)</a:t>
            </a:r>
            <a:r>
              <a:rPr lang="en-US" altLang="zh-CN" dirty="0" smtClean="0"/>
              <a:t> * </a:t>
            </a:r>
            <a:r>
              <a:rPr lang="en-US" altLang="zh-CN" dirty="0"/>
              <a:t>P(2, 2) </a:t>
            </a:r>
            <a:r>
              <a:rPr lang="en-US" altLang="zh-CN" dirty="0" smtClean="0"/>
              <a:t>= 75600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17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2 (</a:t>
            </a:r>
            <a:r>
              <a:rPr lang="en-US" altLang="zh-CN" dirty="0"/>
              <a:t>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P(9, 7) minus those with 5 and 6 appear consecutively.</a:t>
            </a:r>
          </a:p>
          <a:p>
            <a:pPr lvl="1"/>
            <a:r>
              <a:rPr lang="en-US" altLang="zh-CN" sz="2400" dirty="0" smtClean="0"/>
              <a:t>Place the consecutive 5 and 6 (in either order) at the places besides the other 5 digits</a:t>
            </a:r>
          </a:p>
          <a:p>
            <a:pPr lvl="2"/>
            <a:r>
              <a:rPr lang="en-US" altLang="zh-CN" dirty="0"/>
              <a:t>Permutation of digits other than 5 and 6: P(7, 5)</a:t>
            </a:r>
          </a:p>
          <a:p>
            <a:pPr lvl="2"/>
            <a:r>
              <a:rPr lang="en-US" altLang="zh-CN" dirty="0"/>
              <a:t>5 digits that are not equal to 5 or 6 forms 6 partitions, select </a:t>
            </a:r>
            <a:r>
              <a:rPr lang="en-US" altLang="zh-CN" dirty="0" smtClean="0"/>
              <a:t>1 </a:t>
            </a:r>
            <a:r>
              <a:rPr lang="en-US" altLang="zh-CN" dirty="0"/>
              <a:t>partitions for </a:t>
            </a:r>
            <a:r>
              <a:rPr lang="en-US" altLang="zh-CN" dirty="0" smtClean="0"/>
              <a:t>the consecutive 5 </a:t>
            </a:r>
            <a:r>
              <a:rPr lang="en-US" altLang="zh-CN" dirty="0"/>
              <a:t>and 6</a:t>
            </a:r>
            <a:r>
              <a:rPr lang="en-US" altLang="zh-CN" dirty="0" smtClean="0"/>
              <a:t>:</a:t>
            </a:r>
            <a:r>
              <a:rPr lang="en-US" altLang="zh-CN" i="1" dirty="0"/>
              <a:t> P</a:t>
            </a:r>
            <a:r>
              <a:rPr lang="en-US" altLang="zh-CN" dirty="0"/>
              <a:t>(6, 1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Permutation of digits 5 and 6: P(2, 2</a:t>
            </a:r>
            <a:r>
              <a:rPr lang="en-US" altLang="zh-CN" dirty="0" smtClean="0"/>
              <a:t>)</a:t>
            </a:r>
            <a:endParaRPr lang="en-US" altLang="zh-CN" sz="2000" dirty="0" smtClean="0"/>
          </a:p>
          <a:p>
            <a:pPr lvl="2"/>
            <a:r>
              <a:rPr lang="en-US" altLang="zh-CN" i="1" dirty="0" smtClean="0"/>
              <a:t>P</a:t>
            </a:r>
            <a:r>
              <a:rPr lang="en-US" altLang="zh-CN" dirty="0" smtClean="0"/>
              <a:t>(9, 7) –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(7, 5) *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(6, 1) *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(2, 2)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3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</a:t>
            </a:r>
            <a:r>
              <a:rPr lang="en-US" altLang="zh-CN" dirty="0" smtClean="0"/>
              <a:t>3 </a:t>
            </a:r>
            <a:r>
              <a:rPr lang="en-US" altLang="zh-CN" dirty="0"/>
              <a:t>(for self study)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/>
                  <a:t>Take the consecutive 5 and 6 (in either order) as one special digit, and </a:t>
                </a:r>
                <a:r>
                  <a:rPr lang="en-US" altLang="zh-CN" dirty="0" err="1"/>
                  <a:t>permutate</a:t>
                </a:r>
                <a:r>
                  <a:rPr lang="en-US" altLang="zh-CN" dirty="0"/>
                  <a:t> the 6 ‘digits’</a:t>
                </a:r>
              </a:p>
              <a:p>
                <a:pPr lvl="2"/>
                <a:r>
                  <a:rPr lang="en-US" altLang="zh-CN" i="1" dirty="0"/>
                  <a:t>P</a:t>
                </a:r>
                <a:r>
                  <a:rPr lang="en-US" altLang="zh-CN" dirty="0"/>
                  <a:t>(9, 7)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* P(6, 6) *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(2, 2)</a:t>
                </a:r>
              </a:p>
              <a:p>
                <a:pPr lvl="1"/>
                <a:r>
                  <a:rPr lang="en-US" altLang="zh-CN" dirty="0"/>
                  <a:t>Less variability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43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Circular Permutations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4869160"/>
            <a:ext cx="2170492" cy="1872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930522"/>
            <a:ext cx="3943107" cy="1018758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259632" y="1988840"/>
            <a:ext cx="691276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kern="0" dirty="0" smtClean="0"/>
              <a:t>Case study.</a:t>
            </a:r>
          </a:p>
          <a:p>
            <a:pPr lvl="1"/>
            <a:r>
              <a:rPr lang="en-US" altLang="zh-CN" sz="2400" dirty="0" smtClean="0"/>
              <a:t>Expression of circular:</a:t>
            </a:r>
          </a:p>
          <a:p>
            <a:pPr lvl="2"/>
            <a:r>
              <a:rPr lang="en-US" altLang="zh-CN" sz="2000" dirty="0"/>
              <a:t>clockwise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To </a:t>
            </a:r>
            <a:r>
              <a:rPr lang="en-US" altLang="zh-CN" sz="2000" dirty="0"/>
              <a:t>decide the equivalence </a:t>
            </a:r>
            <a:r>
              <a:rPr lang="en-US" altLang="zh-CN" sz="2000" dirty="0" err="1" smtClean="0"/>
              <a:t>calss</a:t>
            </a:r>
            <a:endParaRPr lang="en-US" altLang="zh-CN" sz="2000" dirty="0"/>
          </a:p>
          <a:p>
            <a:pPr lvl="1"/>
            <a:r>
              <a:rPr lang="en-US" altLang="zh-CN" sz="2400" dirty="0"/>
              <a:t>enumerate the elements of an equivalence </a:t>
            </a:r>
            <a:r>
              <a:rPr lang="en-US" altLang="zh-CN" sz="2400" dirty="0" smtClean="0"/>
              <a:t>class.</a:t>
            </a:r>
          </a:p>
          <a:p>
            <a:pPr lvl="2"/>
            <a:r>
              <a:rPr lang="en-US" altLang="zh-CN" sz="2000" dirty="0" smtClean="0"/>
              <a:t>P(6, 6) / 6 = P(5, 5)</a:t>
            </a:r>
            <a:endParaRPr lang="en-US" altLang="zh-CN" sz="2000" dirty="0"/>
          </a:p>
          <a:p>
            <a:endParaRPr lang="en-US" altLang="zh-CN" sz="28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659" y="6091951"/>
            <a:ext cx="1186582" cy="4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Circular Permutations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441234"/>
          </a:xfrm>
        </p:spPr>
        <p:txBody>
          <a:bodyPr/>
          <a:lstStyle/>
          <a:p>
            <a:r>
              <a:rPr lang="en-US" altLang="zh-CN" dirty="0"/>
              <a:t>What’s the difference between the elements of an equivalence class: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head: </a:t>
            </a:r>
          </a:p>
          <a:p>
            <a:pPr lvl="2"/>
            <a:r>
              <a:rPr lang="en-US" altLang="zh-CN" dirty="0" smtClean="0"/>
              <a:t>it doesn’t matter =&gt; choose arbitrary one as the head and make linear permutation of the others.</a:t>
            </a:r>
            <a:endParaRPr lang="en-US" altLang="zh-CN" dirty="0"/>
          </a:p>
          <a:p>
            <a:pPr lvl="2"/>
            <a:r>
              <a:rPr lang="en-US" altLang="zh-CN" dirty="0" smtClean="0"/>
              <a:t>P(5, 5) = P(6, 6) / 6</a:t>
            </a:r>
          </a:p>
          <a:p>
            <a:r>
              <a:rPr lang="en-US" altLang="zh-CN" dirty="0" smtClean="0"/>
              <a:t>Two different combinatorial interpretations.	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7584" y="4869160"/>
            <a:ext cx="217049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5027809"/>
            <a:ext cx="3943107" cy="1018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139064"/>
            <a:ext cx="1186582" cy="4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6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2.2.2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number of circular </a:t>
            </a:r>
            <a:r>
              <a:rPr lang="en-US" altLang="zh-CN" i="1" dirty="0"/>
              <a:t>r</a:t>
            </a:r>
            <a:r>
              <a:rPr lang="en-US" altLang="zh-CN" dirty="0"/>
              <a:t>-permutations of a set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elements is</a:t>
            </a:r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i="1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particular, the number of circular permutations of </a:t>
            </a:r>
            <a:r>
              <a:rPr lang="en-US" altLang="zh-CN" i="1" dirty="0"/>
              <a:t>n</a:t>
            </a:r>
            <a:r>
              <a:rPr lang="en-US" altLang="zh-CN" dirty="0"/>
              <a:t> elements is (</a:t>
            </a:r>
            <a:r>
              <a:rPr lang="en-US" altLang="zh-CN" i="1" dirty="0"/>
              <a:t>n</a:t>
            </a:r>
            <a:r>
              <a:rPr lang="en-US" altLang="zh-CN" dirty="0"/>
              <a:t> - </a:t>
            </a:r>
            <a:r>
              <a:rPr lang="en-US" altLang="zh-CN" dirty="0" smtClean="0"/>
              <a:t>1)!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284984"/>
            <a:ext cx="3657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6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 people, including two who do not wish to sit next to one another, </a:t>
            </a:r>
            <a:r>
              <a:rPr lang="en-US" altLang="zh-CN" dirty="0" smtClean="0"/>
              <a:t>are to </a:t>
            </a:r>
            <a:r>
              <a:rPr lang="en-US" altLang="zh-CN" dirty="0"/>
              <a:t>be seated at a round table. How many circular seating arrangements are there? </a:t>
            </a:r>
            <a:endParaRPr lang="en-US" altLang="zh-CN" dirty="0" smtClean="0"/>
          </a:p>
          <a:p>
            <a:pPr lvl="1"/>
            <a:r>
              <a:rPr lang="en-US" altLang="zh-CN" dirty="0"/>
              <a:t>9! - 2 x 8! = 7 x 8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2"/>
            <a:r>
              <a:rPr lang="en-US" altLang="zh-CN" dirty="0"/>
              <a:t>9</a:t>
            </a:r>
            <a:r>
              <a:rPr lang="en-US" altLang="zh-CN" dirty="0" smtClean="0"/>
              <a:t>!: circular permutation of 10 people.</a:t>
            </a:r>
          </a:p>
          <a:p>
            <a:pPr lvl="2"/>
            <a:r>
              <a:rPr lang="en-US" altLang="zh-CN" dirty="0" smtClean="0"/>
              <a:t>2 </a:t>
            </a:r>
            <a:r>
              <a:rPr lang="en-US" altLang="zh-CN" dirty="0"/>
              <a:t>x 8</a:t>
            </a:r>
            <a:r>
              <a:rPr lang="en-US" altLang="zh-CN" dirty="0" smtClean="0"/>
              <a:t>!: </a:t>
            </a:r>
            <a:r>
              <a:rPr lang="en-US" altLang="zh-CN" dirty="0"/>
              <a:t>circular permutation of 10 </a:t>
            </a:r>
            <a:r>
              <a:rPr lang="en-US" altLang="zh-CN" dirty="0" smtClean="0"/>
              <a:t>people with the two persons sitting next to each other.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6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Another method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constructive thinking</a:t>
            </a:r>
          </a:p>
          <a:p>
            <a:pPr lvl="1"/>
            <a:r>
              <a:rPr lang="en-US" altLang="zh-CN" sz="2400" dirty="0"/>
              <a:t>Let the 10 people </a:t>
            </a:r>
            <a:r>
              <a:rPr lang="en-US" altLang="zh-CN" sz="2400" dirty="0" smtClean="0"/>
              <a:t>be </a:t>
            </a:r>
            <a:r>
              <a:rPr lang="en-US" altLang="zh-CN" sz="2400" i="1" dirty="0" smtClean="0"/>
              <a:t>P</a:t>
            </a:r>
            <a:r>
              <a:rPr lang="en-US" altLang="zh-CN" sz="2400" baseline="-25000" dirty="0" smtClean="0"/>
              <a:t>1</a:t>
            </a:r>
            <a:r>
              <a:rPr lang="en-US" altLang="zh-CN" sz="2400" i="1" dirty="0" smtClean="0"/>
              <a:t> </a:t>
            </a:r>
            <a:r>
              <a:rPr lang="en-US" altLang="zh-CN" sz="2400" i="1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 , P</a:t>
            </a:r>
            <a:r>
              <a:rPr lang="en-US" altLang="zh-CN" sz="2400" baseline="-25000" dirty="0"/>
              <a:t>3</a:t>
            </a:r>
            <a:r>
              <a:rPr lang="en-US" altLang="zh-CN" sz="2400" i="1" dirty="0"/>
              <a:t> , </a:t>
            </a:r>
            <a:r>
              <a:rPr lang="en-US" altLang="zh-CN" sz="2400" dirty="0" smtClean="0"/>
              <a:t>... </a:t>
            </a:r>
            <a:r>
              <a:rPr lang="en-US" altLang="zh-CN" sz="2400" i="1" dirty="0" smtClean="0"/>
              <a:t>, P</a:t>
            </a:r>
            <a:r>
              <a:rPr lang="en-US" altLang="zh-CN" sz="2400" baseline="-25000" dirty="0" smtClean="0"/>
              <a:t>10</a:t>
            </a:r>
            <a:r>
              <a:rPr lang="en-US" altLang="zh-CN" sz="2400" i="1" dirty="0" smtClean="0"/>
              <a:t> </a:t>
            </a:r>
            <a:r>
              <a:rPr lang="en-US" altLang="zh-CN" sz="2400" i="1" dirty="0"/>
              <a:t>, </a:t>
            </a:r>
            <a:r>
              <a:rPr lang="en-US" altLang="zh-CN" sz="2400" dirty="0"/>
              <a:t>where </a:t>
            </a:r>
            <a:r>
              <a:rPr lang="en-US" altLang="zh-CN" sz="2400" i="1" dirty="0" smtClean="0"/>
              <a:t>P</a:t>
            </a:r>
            <a:r>
              <a:rPr lang="en-US" altLang="zh-CN" sz="2400" baseline="-25000" dirty="0" smtClean="0"/>
              <a:t>1</a:t>
            </a:r>
            <a:r>
              <a:rPr lang="en-US" altLang="zh-CN" sz="2400" i="1" dirty="0" smtClean="0"/>
              <a:t> </a:t>
            </a:r>
            <a:r>
              <a:rPr lang="en-US" altLang="zh-CN" sz="2400" dirty="0"/>
              <a:t>and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 </a:t>
            </a:r>
            <a:r>
              <a:rPr lang="en-US" altLang="zh-CN" sz="2400" dirty="0"/>
              <a:t>are the two who do not wish to sit together.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Arrange the special persons first: First </a:t>
            </a:r>
            <a:r>
              <a:rPr lang="en-US" altLang="zh-CN" sz="2400" dirty="0"/>
              <a:t>seat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i="1" dirty="0" smtClean="0"/>
              <a:t> </a:t>
            </a:r>
            <a:r>
              <a:rPr lang="en-US" altLang="zh-CN" sz="2400" dirty="0"/>
              <a:t>at the "</a:t>
            </a:r>
            <a:r>
              <a:rPr lang="en-US" altLang="zh-CN" sz="2400" dirty="0" smtClean="0"/>
              <a:t>head“ of </a:t>
            </a:r>
            <a:r>
              <a:rPr lang="en-US" altLang="zh-CN" sz="2400" dirty="0"/>
              <a:t>the table. </a:t>
            </a:r>
            <a:r>
              <a:rPr lang="en-US" altLang="zh-CN" sz="2400" dirty="0" smtClean="0"/>
              <a:t>Then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 </a:t>
            </a:r>
            <a:r>
              <a:rPr lang="en-US" altLang="zh-CN" sz="2400" dirty="0"/>
              <a:t>cannot be on either side of </a:t>
            </a:r>
            <a:r>
              <a:rPr lang="en-US" altLang="zh-CN" sz="2400" i="1" dirty="0" smtClean="0"/>
              <a:t>P</a:t>
            </a:r>
            <a:r>
              <a:rPr lang="en-US" altLang="zh-CN" sz="2400" baseline="-25000" dirty="0" smtClean="0"/>
              <a:t>1. </a:t>
            </a:r>
          </a:p>
          <a:p>
            <a:pPr lvl="2"/>
            <a:r>
              <a:rPr lang="en-US" altLang="zh-CN" sz="2000" dirty="0" smtClean="0"/>
              <a:t>7 choices for P2, then linear permutation for the remaining 8 persons: 7 * 8!</a:t>
            </a:r>
            <a:r>
              <a:rPr lang="en-US" altLang="zh-CN" sz="2000" baseline="-25000" dirty="0" smtClean="0"/>
              <a:t> </a:t>
            </a:r>
          </a:p>
          <a:p>
            <a:pPr lvl="2"/>
            <a:r>
              <a:rPr lang="en-US" altLang="zh-CN" sz="2000" dirty="0" smtClean="0"/>
              <a:t>There </a:t>
            </a:r>
            <a:r>
              <a:rPr lang="en-US" altLang="zh-CN" sz="2000" dirty="0"/>
              <a:t>are 8 choices for </a:t>
            </a:r>
            <a:r>
              <a:rPr lang="en-US" altLang="zh-CN" sz="2000" dirty="0" smtClean="0"/>
              <a:t>the person </a:t>
            </a:r>
            <a:r>
              <a:rPr lang="en-US" altLang="zh-CN" sz="2000" dirty="0"/>
              <a:t>on </a:t>
            </a:r>
            <a:r>
              <a:rPr lang="en-US" altLang="zh-CN" sz="2000" i="1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's </a:t>
            </a:r>
            <a:r>
              <a:rPr lang="en-US" altLang="zh-CN" sz="2000" dirty="0"/>
              <a:t>left, 7 choices for the person on </a:t>
            </a:r>
            <a:r>
              <a:rPr lang="en-US" altLang="zh-CN" sz="2000" i="1" dirty="0"/>
              <a:t>P</a:t>
            </a:r>
            <a:r>
              <a:rPr lang="en-US" altLang="zh-CN" sz="2000" baseline="-25000" dirty="0"/>
              <a:t>1</a:t>
            </a:r>
            <a:r>
              <a:rPr lang="en-US" altLang="zh-CN" sz="2000" dirty="0" smtClean="0"/>
              <a:t>'s </a:t>
            </a:r>
            <a:r>
              <a:rPr lang="en-US" altLang="zh-CN" sz="2000" dirty="0"/>
              <a:t>right, and the remaining seats </a:t>
            </a:r>
            <a:r>
              <a:rPr lang="en-US" altLang="zh-CN" sz="2000" dirty="0" smtClean="0"/>
              <a:t>can be </a:t>
            </a:r>
            <a:r>
              <a:rPr lang="en-US" altLang="zh-CN" sz="2000" dirty="0"/>
              <a:t>filled in 7! </a:t>
            </a:r>
            <a:r>
              <a:rPr lang="en-US" altLang="zh-CN" dirty="0"/>
              <a:t>w</a:t>
            </a:r>
            <a:r>
              <a:rPr lang="en-US" altLang="zh-CN" sz="2000" dirty="0" smtClean="0"/>
              <a:t>ays: 8 </a:t>
            </a:r>
            <a:r>
              <a:rPr lang="en-US" altLang="zh-CN" sz="2000" dirty="0"/>
              <a:t>x 7 x 7! = 7 x 8</a:t>
            </a:r>
            <a:r>
              <a:rPr lang="zh-CN" altLang="en-US" sz="2000" dirty="0" smtClean="0"/>
              <a:t>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8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2.3 Combinations (Subsets) of Sets </a:t>
            </a:r>
            <a:r>
              <a:rPr lang="en-US" altLang="zh-CN" sz="2000" b="0" dirty="0" smtClean="0"/>
              <a:t>(SELF STUDY)</a:t>
            </a:r>
            <a:endParaRPr lang="zh-CN" altLang="en-US" sz="2000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S </a:t>
            </a:r>
            <a:r>
              <a:rPr lang="en-US" altLang="zh-CN" dirty="0"/>
              <a:t>be a set of </a:t>
            </a:r>
            <a:r>
              <a:rPr lang="en-US" altLang="zh-CN" i="1" dirty="0"/>
              <a:t>n </a:t>
            </a:r>
            <a:r>
              <a:rPr lang="en-US" altLang="zh-CN" dirty="0"/>
              <a:t>elements. A combination</a:t>
            </a:r>
            <a:r>
              <a:rPr lang="en-US" altLang="zh-CN" i="1" dirty="0"/>
              <a:t> </a:t>
            </a:r>
            <a:r>
              <a:rPr lang="en-US" altLang="zh-CN" dirty="0"/>
              <a:t>of a set </a:t>
            </a:r>
            <a:r>
              <a:rPr lang="en-US" altLang="zh-CN" i="1" dirty="0"/>
              <a:t>S </a:t>
            </a:r>
            <a:r>
              <a:rPr lang="en-US" altLang="zh-CN" dirty="0"/>
              <a:t>is a term usually used to </a:t>
            </a:r>
            <a:r>
              <a:rPr lang="en-US" altLang="zh-CN" dirty="0" smtClean="0"/>
              <a:t>denote an </a:t>
            </a:r>
            <a:r>
              <a:rPr lang="en-US" altLang="zh-CN" dirty="0"/>
              <a:t>unordered selection of the elements of </a:t>
            </a:r>
            <a:r>
              <a:rPr lang="en-US" altLang="zh-CN" i="1" dirty="0"/>
              <a:t>S. </a:t>
            </a:r>
            <a:endParaRPr lang="en-US" altLang="zh-CN" i="1" dirty="0" smtClean="0"/>
          </a:p>
          <a:p>
            <a:r>
              <a:rPr lang="en-US" altLang="zh-CN" dirty="0"/>
              <a:t>the terms combination</a:t>
            </a:r>
            <a:r>
              <a:rPr lang="en-US" altLang="zh-CN" i="1" dirty="0"/>
              <a:t> </a:t>
            </a:r>
            <a:r>
              <a:rPr lang="en-US" altLang="zh-CN" dirty="0"/>
              <a:t>and subset</a:t>
            </a:r>
            <a:r>
              <a:rPr lang="en-US" altLang="zh-CN" i="1" dirty="0"/>
              <a:t> </a:t>
            </a:r>
            <a:r>
              <a:rPr lang="en-US" altLang="zh-CN" dirty="0"/>
              <a:t>are essentially </a:t>
            </a:r>
            <a:r>
              <a:rPr lang="en-US" altLang="zh-CN" dirty="0" smtClean="0"/>
              <a:t>interchangeable.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0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Multiplication Principle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Let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/>
              <a:t>be a set of ordered pairs </a:t>
            </a:r>
            <a:r>
              <a:rPr lang="en-US" altLang="zh-CN" i="1" dirty="0"/>
              <a:t>(a, b</a:t>
            </a:r>
            <a:r>
              <a:rPr lang="en-US" altLang="zh-CN" dirty="0"/>
              <a:t>) of objects, where </a:t>
            </a:r>
            <a:r>
              <a:rPr lang="en-US" altLang="zh-CN" dirty="0" smtClean="0"/>
              <a:t>the first </a:t>
            </a:r>
            <a:r>
              <a:rPr lang="en-US" altLang="zh-CN" dirty="0"/>
              <a:t>object </a:t>
            </a:r>
            <a:r>
              <a:rPr lang="en-US" altLang="zh-CN" i="1" dirty="0"/>
              <a:t>a</a:t>
            </a:r>
            <a:r>
              <a:rPr lang="en-US" altLang="zh-CN" dirty="0"/>
              <a:t> comes from a set of size </a:t>
            </a:r>
            <a:r>
              <a:rPr lang="en-US" altLang="zh-CN" i="1" dirty="0"/>
              <a:t>p</a:t>
            </a:r>
            <a:r>
              <a:rPr lang="en-US" altLang="zh-CN" dirty="0"/>
              <a:t>, and for each choice of object </a:t>
            </a:r>
            <a:r>
              <a:rPr lang="en-US" altLang="zh-CN" i="1" dirty="0"/>
              <a:t>a</a:t>
            </a:r>
            <a:r>
              <a:rPr lang="en-US" altLang="zh-CN" dirty="0"/>
              <a:t> there are </a:t>
            </a:r>
            <a:r>
              <a:rPr lang="en-US" altLang="zh-CN" i="1" dirty="0"/>
              <a:t>q</a:t>
            </a:r>
            <a:r>
              <a:rPr lang="en-US" altLang="zh-CN" dirty="0" smtClean="0"/>
              <a:t> </a:t>
            </a:r>
            <a:r>
              <a:rPr lang="en-US" altLang="zh-CN" dirty="0"/>
              <a:t>choices for object </a:t>
            </a:r>
            <a:r>
              <a:rPr lang="en-US" altLang="zh-CN" i="1" dirty="0"/>
              <a:t>b</a:t>
            </a:r>
            <a:r>
              <a:rPr lang="en-US" altLang="zh-CN" dirty="0"/>
              <a:t>. Then the size of </a:t>
            </a:r>
            <a:r>
              <a:rPr lang="en-US" altLang="zh-CN" i="1" dirty="0"/>
              <a:t>S</a:t>
            </a:r>
            <a:r>
              <a:rPr lang="en-US" altLang="zh-CN" dirty="0"/>
              <a:t> is </a:t>
            </a:r>
            <a:r>
              <a:rPr lang="en-US" altLang="zh-CN" i="1" dirty="0"/>
              <a:t>p x q</a:t>
            </a:r>
            <a:r>
              <a:rPr lang="en-US" altLang="zh-CN" dirty="0" smtClean="0"/>
              <a:t>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|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| =|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| + |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| + ... + |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p</a:t>
            </a:r>
            <a:r>
              <a:rPr lang="en-US" altLang="zh-CN" dirty="0" err="1" smtClean="0"/>
              <a:t>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     =</a:t>
            </a:r>
            <a:r>
              <a:rPr lang="en-US" altLang="zh-CN" i="1" dirty="0" smtClean="0"/>
              <a:t>q + q + … +q             (p q's)</a:t>
            </a:r>
          </a:p>
          <a:p>
            <a:pPr marL="0" indent="0">
              <a:buNone/>
              <a:defRPr/>
            </a:pPr>
            <a:r>
              <a:rPr lang="en-US" altLang="zh-CN" i="1" dirty="0" smtClean="0"/>
              <a:t>            </a:t>
            </a:r>
            <a:r>
              <a:rPr lang="en-US" altLang="zh-CN" dirty="0"/>
              <a:t>= </a:t>
            </a:r>
            <a:r>
              <a:rPr lang="en-US" altLang="zh-CN" i="1" dirty="0" smtClean="0"/>
              <a:t>p </a:t>
            </a:r>
            <a:r>
              <a:rPr lang="en-US" altLang="zh-CN" dirty="0" smtClean="0"/>
              <a:t>*</a:t>
            </a:r>
            <a:r>
              <a:rPr lang="en-US" altLang="zh-CN" i="1" dirty="0" smtClean="0"/>
              <a:t> q</a:t>
            </a:r>
          </a:p>
          <a:p>
            <a:pPr>
              <a:defRPr/>
            </a:pPr>
            <a:r>
              <a:rPr lang="en-US" altLang="zh-CN" dirty="0" smtClean="0"/>
              <a:t>Cartesian product of sets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r</a:t>
            </a:r>
            <a:r>
              <a:rPr lang="en-US" altLang="zh-CN" dirty="0"/>
              <a:t>-combination</a:t>
            </a:r>
            <a:r>
              <a:rPr lang="en-US" altLang="zh-CN" i="1" dirty="0"/>
              <a:t>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S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an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-combination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of a set </a:t>
                </a:r>
                <a:r>
                  <a:rPr lang="en-US" altLang="zh-CN" i="1" dirty="0"/>
                  <a:t>S </a:t>
                </a:r>
                <a:r>
                  <a:rPr lang="en-US" altLang="zh-CN" dirty="0"/>
                  <a:t>of </a:t>
                </a:r>
                <a:r>
                  <a:rPr lang="en-US" altLang="zh-CN" i="1" dirty="0"/>
                  <a:t>n </a:t>
                </a:r>
                <a:r>
                  <a:rPr lang="en-US" altLang="zh-CN" dirty="0" smtClean="0"/>
                  <a:t>elements: </a:t>
                </a:r>
              </a:p>
              <a:p>
                <a:pPr lvl="1"/>
                <a:r>
                  <a:rPr lang="en-US" altLang="zh-CN" dirty="0" smtClean="0"/>
                  <a:t>an </a:t>
                </a:r>
                <a:r>
                  <a:rPr lang="en-US" altLang="zh-CN" dirty="0"/>
                  <a:t>unordered selection of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of the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objects of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an </a:t>
                </a:r>
                <a:r>
                  <a:rPr lang="en-US" altLang="zh-CN" i="1" dirty="0" smtClean="0"/>
                  <a:t>r-</a:t>
                </a:r>
                <a:r>
                  <a:rPr lang="en-US" altLang="zh-CN" dirty="0" smtClean="0"/>
                  <a:t>subset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Theorem </a:t>
                </a:r>
                <a:r>
                  <a:rPr lang="en-US" altLang="zh-CN" dirty="0" smtClean="0"/>
                  <a:t>2.3.1</a:t>
                </a:r>
              </a:p>
              <a:p>
                <a:pPr lvl="1"/>
                <a:r>
                  <a:rPr lang="pt-BR" altLang="zh-CN" dirty="0" smtClean="0"/>
                  <a:t>For</a:t>
                </a:r>
                <a:r>
                  <a:rPr lang="pt-BR" altLang="zh-CN" i="1" dirty="0" smtClean="0"/>
                  <a:t> </a:t>
                </a:r>
                <a:r>
                  <a:rPr lang="pt-BR" altLang="zh-CN" dirty="0"/>
                  <a:t>0 &lt;= </a:t>
                </a:r>
                <a:r>
                  <a:rPr lang="pt-BR" altLang="zh-CN" i="1" dirty="0"/>
                  <a:t>r</a:t>
                </a:r>
                <a:r>
                  <a:rPr lang="pt-BR" altLang="zh-CN" dirty="0"/>
                  <a:t> &lt;= </a:t>
                </a:r>
                <a:r>
                  <a:rPr lang="pt-BR" altLang="zh-CN" i="1" dirty="0" smtClean="0"/>
                  <a:t>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Corollary </a:t>
                </a:r>
                <a:r>
                  <a:rPr lang="en-US" altLang="zh-CN" dirty="0" smtClean="0"/>
                  <a:t>2.3.2</a:t>
                </a:r>
              </a:p>
              <a:p>
                <a:pPr lvl="1"/>
                <a:r>
                  <a:rPr lang="pt-BR" altLang="zh-CN" dirty="0"/>
                  <a:t>For</a:t>
                </a:r>
                <a:r>
                  <a:rPr lang="pt-BR" altLang="zh-CN" i="1" dirty="0"/>
                  <a:t> </a:t>
                </a:r>
                <a:r>
                  <a:rPr lang="pt-BR" altLang="zh-CN" dirty="0"/>
                  <a:t>0 &lt;= </a:t>
                </a:r>
                <a:r>
                  <a:rPr lang="pt-BR" altLang="zh-CN" i="1" dirty="0"/>
                  <a:t>r</a:t>
                </a:r>
                <a:r>
                  <a:rPr lang="pt-BR" altLang="zh-CN" dirty="0"/>
                  <a:t> &lt;= </a:t>
                </a:r>
                <a:r>
                  <a:rPr lang="pt-BR" altLang="zh-CN" i="1" dirty="0"/>
                  <a:t>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mr>
                    </m:m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b="-8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9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mr>
                      </m:m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Fixed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, different cases of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relative to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0, if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 &gt;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∗(2−2)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0, if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 &gt; </a:t>
                </a:r>
                <a:r>
                  <a:rPr lang="en-US" altLang="zh-CN" dirty="0" smtClean="0"/>
                  <a:t>0.</a:t>
                </a:r>
                <a:endParaRPr lang="en-US" altLang="zh-CN" dirty="0"/>
              </a:p>
              <a:p>
                <a:r>
                  <a:rPr lang="en-US" altLang="zh-CN" dirty="0" smtClean="0"/>
                  <a:t>Fixed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&gt;= </a:t>
                </a:r>
                <a:r>
                  <a:rPr lang="en-US" altLang="zh-CN" dirty="0" smtClean="0"/>
                  <a:t>0), different cases of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 relative to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1,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i="1" dirty="0" smtClean="0"/>
                  <a:t>n.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14" t="-1630" r="-941" b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2.3.3 (Pascal's formula)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all integers</a:t>
                </a: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n </a:t>
                </a:r>
                <a:r>
                  <a:rPr lang="en-US" altLang="zh-CN" dirty="0" smtClean="0"/>
                  <a:t>and</a:t>
                </a:r>
                <a:r>
                  <a:rPr lang="en-US" altLang="zh-CN" i="1" dirty="0" smtClean="0"/>
                  <a:t> r </a:t>
                </a:r>
                <a:r>
                  <a:rPr lang="en-US" altLang="zh-CN" dirty="0"/>
                  <a:t>with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1 </a:t>
                </a:r>
                <a:r>
                  <a:rPr lang="en-US" altLang="zh-CN" dirty="0" smtClean="0"/>
                  <a:t>&lt;= </a:t>
                </a:r>
                <a:r>
                  <a:rPr lang="en-US" altLang="zh-CN" i="1" dirty="0" smtClean="0"/>
                  <a:t>r </a:t>
                </a:r>
                <a:r>
                  <a:rPr lang="en-US" altLang="zh-CN" dirty="0" smtClean="0"/>
                  <a:t>&lt;= </a:t>
                </a:r>
                <a:r>
                  <a:rPr lang="en-US" altLang="zh-CN" i="1" dirty="0"/>
                  <a:t>n </a:t>
                </a:r>
                <a:r>
                  <a:rPr lang="en-US" altLang="zh-CN" dirty="0" smtClean="0"/>
                  <a:t>– 1,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+(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A combinatorial proof 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We distinguish one of the elements of </a:t>
                </a:r>
                <a:r>
                  <a:rPr lang="en-US" altLang="zh-CN" i="1" dirty="0"/>
                  <a:t>S </a:t>
                </a:r>
                <a:r>
                  <a:rPr lang="en-US" altLang="zh-CN" dirty="0"/>
                  <a:t>and denote it by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lvl="1"/>
                <a:r>
                  <a:rPr lang="en-US" altLang="zh-CN" i="1" dirty="0" smtClean="0"/>
                  <a:t>A</a:t>
                </a:r>
                <a:r>
                  <a:rPr lang="en-US" altLang="zh-CN" dirty="0" smtClean="0"/>
                  <a:t>: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all </a:t>
                </a:r>
                <a:r>
                  <a:rPr lang="en-US" altLang="zh-CN" dirty="0"/>
                  <a:t>those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-subsets </a:t>
                </a:r>
                <a:r>
                  <a:rPr lang="en-US" altLang="zh-CN" dirty="0"/>
                  <a:t>which do not contain </a:t>
                </a:r>
                <a:r>
                  <a:rPr lang="en-US" altLang="zh-CN" i="1" dirty="0"/>
                  <a:t>x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lvl="1"/>
                <a:r>
                  <a:rPr lang="en-US" altLang="zh-CN" i="1" dirty="0" smtClean="0"/>
                  <a:t>B</a:t>
                </a:r>
                <a:r>
                  <a:rPr lang="en-US" altLang="zh-CN" dirty="0" smtClean="0"/>
                  <a:t>: </a:t>
                </a:r>
                <a:r>
                  <a:rPr lang="en-US" altLang="zh-CN" dirty="0"/>
                  <a:t>all the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-subsets </a:t>
                </a:r>
                <a:r>
                  <a:rPr lang="en-US" altLang="zh-CN" dirty="0"/>
                  <a:t>which do contain </a:t>
                </a:r>
                <a:r>
                  <a:rPr lang="en-US" altLang="zh-CN" i="1" dirty="0" smtClean="0"/>
                  <a:t>x</a:t>
                </a:r>
                <a:r>
                  <a:rPr lang="en-US" altLang="zh-CN" dirty="0" smtClean="0"/>
                  <a:t>.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 r="-1255" b="-2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9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2.3.4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</a:t>
                </a:r>
                <a:r>
                  <a:rPr lang="en-US" altLang="zh-CN" i="1" dirty="0"/>
                  <a:t> n </a:t>
                </a:r>
                <a:r>
                  <a:rPr lang="en-US" altLang="zh-CN" dirty="0" smtClean="0"/>
                  <a:t>&gt;= </a:t>
                </a:r>
                <a:r>
                  <a:rPr lang="en-US" altLang="zh-CN" dirty="0"/>
                  <a:t>0,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… 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en-US" altLang="zh-CN" b="0" dirty="0" smtClean="0"/>
                  <a:t>= 2 * 2 * … * 2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and the common value equals the number of subsets of an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-element </a:t>
                </a:r>
                <a:r>
                  <a:rPr lang="en-US" altLang="zh-CN" dirty="0"/>
                  <a:t>set.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Proof</a:t>
                </a:r>
              </a:p>
              <a:p>
                <a:pPr lvl="1"/>
                <a:r>
                  <a:rPr lang="en-US" altLang="zh-CN" dirty="0" smtClean="0"/>
                  <a:t>Two kinds of classification of an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-element subsets</a:t>
                </a:r>
              </a:p>
              <a:p>
                <a:pPr lvl="2"/>
                <a:r>
                  <a:rPr lang="en-US" altLang="zh-CN" dirty="0" smtClean="0"/>
                  <a:t>The various cardinality of the subsets</a:t>
                </a:r>
              </a:p>
              <a:p>
                <a:pPr lvl="2"/>
                <a:r>
                  <a:rPr lang="en-US" altLang="zh-CN" dirty="0" smtClean="0"/>
                  <a:t>Whether the </a:t>
                </a:r>
                <a:r>
                  <a:rPr lang="en-US" altLang="zh-CN" i="1" dirty="0" err="1" smtClean="0"/>
                  <a:t>i</a:t>
                </a:r>
                <a:r>
                  <a:rPr lang="en-US" altLang="zh-CN" dirty="0" err="1" smtClean="0"/>
                  <a:t>-th</a:t>
                </a:r>
                <a:r>
                  <a:rPr lang="en-US" altLang="zh-CN" dirty="0" smtClean="0"/>
                  <a:t> element is in the subset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9" t="-1630" r="-1176" b="-7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1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!∗2!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=0+1+2+ …+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342900" lvl="1" indent="-342900">
                  <a:buClr>
                    <a:schemeClr val="folHlink"/>
                  </a:buClr>
                  <a:buSzPct val="60000"/>
                </a:pPr>
                <a:r>
                  <a:rPr lang="en-US" altLang="zh-CN" dirty="0" smtClean="0"/>
                  <a:t>How to understand this </a:t>
                </a:r>
                <a:r>
                  <a:rPr lang="en-US" altLang="zh-CN" dirty="0"/>
                  <a:t>formula: </a:t>
                </a:r>
                <a:r>
                  <a:rPr lang="en-US" altLang="zh-CN" dirty="0" smtClean="0"/>
                  <a:t>inductive thinking</a:t>
                </a:r>
              </a:p>
              <a:p>
                <a:pPr lvl="1"/>
                <a:r>
                  <a:rPr lang="en-US" altLang="zh-CN" dirty="0" smtClean="0"/>
                  <a:t>For </a:t>
                </a:r>
                <a:r>
                  <a:rPr lang="en-US" altLang="zh-CN" dirty="0"/>
                  <a:t>each </a:t>
                </a:r>
                <a:r>
                  <a:rPr lang="en-US" altLang="zh-CN" i="1" dirty="0" err="1"/>
                  <a:t>i</a:t>
                </a:r>
                <a:r>
                  <a:rPr lang="en-US" altLang="zh-CN" dirty="0"/>
                  <a:t> = 1</a:t>
                </a:r>
                <a:r>
                  <a:rPr lang="en-US" altLang="zh-CN" dirty="0" smtClean="0"/>
                  <a:t>, 2</a:t>
                </a:r>
                <a:r>
                  <a:rPr lang="en-US" altLang="zh-CN" dirty="0"/>
                  <a:t>, ... , </a:t>
                </a:r>
                <a:r>
                  <a:rPr lang="en-US" altLang="zh-CN" i="1" dirty="0"/>
                  <a:t>n, </a:t>
                </a:r>
                <a:r>
                  <a:rPr lang="en-US" altLang="zh-CN" dirty="0"/>
                  <a:t>the number of 2-subsets in which </a:t>
                </a:r>
                <a:r>
                  <a:rPr lang="en-US" altLang="zh-CN" i="1" dirty="0" err="1"/>
                  <a:t>i</a:t>
                </a:r>
                <a:r>
                  <a:rPr lang="en-US" altLang="zh-CN" dirty="0"/>
                  <a:t> is the largest integer </a:t>
                </a:r>
                <a:r>
                  <a:rPr lang="en-US" altLang="zh-CN" dirty="0" smtClean="0"/>
                  <a:t>is </a:t>
                </a:r>
                <a:r>
                  <a:rPr lang="en-US" altLang="zh-CN" i="1" dirty="0" err="1" smtClean="0"/>
                  <a:t>i</a:t>
                </a:r>
                <a:r>
                  <a:rPr lang="en-US" altLang="zh-CN" dirty="0" smtClean="0"/>
                  <a:t> – 1.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r="-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/>
                  <a:t>Thinking from the viewpoint of induction. </a:t>
                </a:r>
              </a:p>
              <a:p>
                <a:pPr lvl="2"/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=2</a:t>
                </a:r>
                <a:r>
                  <a:rPr lang="en-US" altLang="zh-CN" dirty="0"/>
                  <a:t>. </a:t>
                </a:r>
                <a:r>
                  <a:rPr lang="en-US" altLang="zh-CN" dirty="0" smtClean="0"/>
                  <a:t>2-combination </a:t>
                </a:r>
                <a:r>
                  <a:rPr lang="en-US" altLang="zh-CN" dirty="0"/>
                  <a:t>of {1, 2}: {1, 2}, denoted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aseline="-25000" dirty="0"/>
              </a:p>
              <a:p>
                <a:pPr lvl="2"/>
                <a:r>
                  <a:rPr lang="en-US" altLang="zh-CN" i="1" dirty="0"/>
                  <a:t>n</a:t>
                </a:r>
                <a:r>
                  <a:rPr lang="en-US" altLang="zh-CN" dirty="0"/>
                  <a:t>=3. 2-combination of {1, 2, 3} =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aseline="-25000" dirty="0"/>
                  <a:t> 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∪</a:t>
                </a:r>
                <a:r>
                  <a:rPr lang="en-US" altLang="zh-CN" dirty="0"/>
                  <a:t>{{1,3},{2,3}}=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aseline="-25000" dirty="0"/>
              </a:p>
              <a:p>
                <a:pPr lvl="2"/>
                <a:r>
                  <a:rPr lang="en-US" altLang="zh-CN" dirty="0"/>
                  <a:t>n=4. 2-combination of {1, 2</a:t>
                </a:r>
                <a:r>
                  <a:rPr lang="en-US" altLang="zh-CN"/>
                  <a:t>, </a:t>
                </a:r>
                <a:r>
                  <a:rPr lang="en-US" altLang="zh-CN" smtClean="0"/>
                  <a:t>3, 4}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aseline="-25000" dirty="0"/>
                  <a:t> 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∪</a:t>
                </a:r>
                <a:r>
                  <a:rPr lang="en-US" altLang="zh-CN" dirty="0"/>
                  <a:t>{{1,4},{2,4},{3,4}}</a:t>
                </a:r>
              </a:p>
              <a:p>
                <a:pPr lvl="2"/>
                <a:r>
                  <a:rPr lang="en-US" altLang="zh-CN" dirty="0"/>
                  <a:t>…</a:t>
                </a:r>
                <a:br>
                  <a:rPr lang="en-US" altLang="zh-CN" dirty="0"/>
                </a:b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618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 dirty="0" smtClean="0"/>
              <a:t>2.4 Permutations of </a:t>
            </a:r>
            <a:r>
              <a:rPr lang="en-US" altLang="zh-CN" b="0" dirty="0" err="1" smtClean="0"/>
              <a:t>Multisets</a:t>
            </a:r>
            <a:r>
              <a:rPr lang="en-US" altLang="zh-CN" b="0" dirty="0" smtClean="0"/>
              <a:t>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Multiset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i="1" dirty="0" smtClean="0"/>
              <a:t>S </a:t>
            </a:r>
            <a:r>
              <a:rPr lang="en-US" altLang="zh-CN" dirty="0" smtClean="0"/>
              <a:t>= {2·</a:t>
            </a:r>
            <a:r>
              <a:rPr lang="en-US" altLang="zh-CN" i="1" dirty="0" smtClean="0"/>
              <a:t>a, </a:t>
            </a:r>
            <a:r>
              <a:rPr lang="en-US" altLang="zh-CN" dirty="0"/>
              <a:t>1·</a:t>
            </a:r>
            <a:r>
              <a:rPr lang="en-US" altLang="zh-CN" i="1" dirty="0" smtClean="0"/>
              <a:t>b, </a:t>
            </a:r>
            <a:r>
              <a:rPr lang="en-US" altLang="zh-CN" dirty="0" smtClean="0"/>
              <a:t>3·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}</a:t>
            </a:r>
            <a:endParaRPr lang="en-US" altLang="zh-CN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CN" altLang="zh-CN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zh-CN" altLang="zh-CN" sz="2800" dirty="0" smtClean="0">
                <a:solidFill>
                  <a:srgbClr val="222222"/>
                </a:solidFill>
              </a:rPr>
              <a:t> </a:t>
            </a:r>
            <a:r>
              <a:rPr lang="zh-CN" altLang="zh-CN" sz="2800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multiset</a:t>
            </a:r>
            <a:r>
              <a:rPr lang="zh-CN" altLang="zh-CN" sz="2800" dirty="0" smtClean="0">
                <a:solidFill>
                  <a:srgbClr val="222222"/>
                </a:solidFill>
                <a:cs typeface="Arial" panose="020B0604020202020204" pitchFamily="34" charset="0"/>
              </a:rPr>
              <a:t> </a:t>
            </a:r>
            <a:r>
              <a:rPr lang="zh-CN" altLang="zh-CN" sz="2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formally defined as </a:t>
            </a:r>
            <a:r>
              <a:rPr lang="zh-CN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2-</a:t>
            </a:r>
            <a:r>
              <a:rPr lang="zh-C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tuple </a:t>
            </a:r>
            <a:r>
              <a:rPr lang="zh-CN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(A, m)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where </a:t>
            </a:r>
            <a:r>
              <a:rPr lang="zh-CN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 is some set and </a:t>
            </a:r>
            <a:r>
              <a:rPr lang="en-US" altLang="zh-CN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zh-C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 function from </a:t>
            </a:r>
            <a:r>
              <a:rPr lang="zh-CN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 to the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r>
              <a:rPr lang="zh-C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zh-CN" i="1" dirty="0" smtClean="0">
                <a:solidFill>
                  <a:srgbClr val="222222"/>
                </a:solidFill>
              </a:rPr>
              <a:t>A</a:t>
            </a:r>
            <a:r>
              <a:rPr lang="en-US" altLang="zh-CN" i="1" dirty="0" smtClean="0">
                <a:solidFill>
                  <a:srgbClr val="222222"/>
                </a:solidFill>
              </a:rPr>
              <a:t>: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zh-CN" dirty="0" smtClean="0">
                <a:solidFill>
                  <a:srgbClr val="222222"/>
                </a:solidFill>
                <a:cs typeface="Arial" panose="020B0604020202020204" pitchFamily="34" charset="0"/>
              </a:rPr>
              <a:t> </a:t>
            </a:r>
            <a:r>
              <a:rPr lang="zh-CN" altLang="zh-CN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underlying set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zh-CN" dirty="0" smtClean="0">
                <a:solidFill>
                  <a:srgbClr val="222222"/>
                </a:solidFill>
                <a:cs typeface="Arial" panose="020B0604020202020204" pitchFamily="34" charset="0"/>
              </a:rPr>
              <a:t> </a:t>
            </a:r>
            <a:endParaRPr lang="en-US" altLang="zh-CN" dirty="0" smtClean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lvl="1"/>
            <a:r>
              <a:rPr lang="en-US" altLang="zh-CN" i="1" dirty="0" smtClean="0">
                <a:solidFill>
                  <a:srgbClr val="222222"/>
                </a:solidFill>
              </a:rPr>
              <a:t>M:</a:t>
            </a:r>
            <a:r>
              <a:rPr lang="zh-CN" altLang="zh-CN" dirty="0" smtClean="0">
                <a:solidFill>
                  <a:srgbClr val="222222"/>
                </a:solidFill>
                <a:cs typeface="Arial" panose="020B0604020202020204" pitchFamily="34" charset="0"/>
              </a:rPr>
              <a:t> </a:t>
            </a:r>
            <a:r>
              <a:rPr lang="zh-CN" altLang="zh-CN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</a:t>
            </a:r>
            <a:r>
              <a:rPr lang="zh-CN" altLang="zh-CN" dirty="0" smtClean="0">
                <a:solidFill>
                  <a:srgbClr val="222222"/>
                </a:solidFill>
                <a:cs typeface="Arial" panose="020B0604020202020204" pitchFamily="34" charset="0"/>
              </a:rPr>
              <a:t> </a:t>
            </a:r>
            <a:r>
              <a:rPr lang="zh-CN" altLang="zh-CN" b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multiplicity function</a:t>
            </a:r>
            <a:r>
              <a:rPr lang="zh-CN" altLang="zh-CN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occurrences of</a:t>
            </a:r>
            <a:r>
              <a:rPr lang="zh-CN" altLang="zh-CN" dirty="0" smtClean="0">
                <a:solidFill>
                  <a:srgbClr val="222222"/>
                </a:solidFill>
                <a:cs typeface="Arial" panose="020B0604020202020204" pitchFamily="34" charset="0"/>
              </a:rPr>
              <a:t> </a:t>
            </a:r>
            <a:r>
              <a:rPr lang="zh-CN" altLang="zh-CN" i="1" dirty="0" smtClean="0">
                <a:solidFill>
                  <a:srgbClr val="222222"/>
                </a:solidFill>
              </a:rPr>
              <a:t>a</a:t>
            </a:r>
            <a:r>
              <a:rPr lang="zh-CN" altLang="zh-CN" dirty="0" smtClean="0">
                <a:solidFill>
                  <a:srgbClr val="222222"/>
                </a:solidFill>
                <a:cs typeface="Arial" panose="020B0604020202020204" pitchFamily="34" charset="0"/>
              </a:rPr>
              <a:t> </a:t>
            </a:r>
            <a:r>
              <a:rPr lang="zh-CN" altLang="zh-CN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zh-CN" i="1" dirty="0" smtClean="0">
                <a:solidFill>
                  <a:srgbClr val="222222"/>
                </a:solidFill>
              </a:rPr>
              <a:t>m</a:t>
            </a:r>
            <a:r>
              <a:rPr lang="zh-CN" altLang="zh-CN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zh-CN" i="1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zh-CN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zh-CN" altLang="zh-CN" dirty="0" smtClean="0"/>
              <a:t> </a:t>
            </a:r>
            <a:endParaRPr lang="zh-CN" altLang="en-US" dirty="0" smtClean="0"/>
          </a:p>
        </p:txBody>
      </p:sp>
      <p:sp>
        <p:nvSpPr>
          <p:cNvPr id="37892" name="AutoShape 3" descr="{\displaystyle m\colon A\to \mathbb {N} _{\geq 1}}"/>
          <p:cNvSpPr>
            <a:spLocks noChangeAspect="1" noChangeArrowheads="1"/>
          </p:cNvSpPr>
          <p:nvPr/>
        </p:nvSpPr>
        <p:spPr bwMode="auto">
          <a:xfrm>
            <a:off x="47625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3" name="AutoShape 4" descr="\mathbb {N} _{\geq 1}=\left\{1,2,3,\dots \right\}"/>
          <p:cNvSpPr>
            <a:spLocks noChangeAspect="1" noChangeArrowheads="1"/>
          </p:cNvSpPr>
          <p:nvPr/>
        </p:nvSpPr>
        <p:spPr bwMode="auto">
          <a:xfrm>
            <a:off x="66087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Permutations of </a:t>
            </a:r>
            <a:r>
              <a:rPr lang="en-US" altLang="zh-CN" dirty="0" err="1" smtClean="0"/>
              <a:t>Multisets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-permutation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S </a:t>
            </a:r>
          </a:p>
          <a:p>
            <a:pPr lvl="1"/>
            <a:r>
              <a:rPr lang="en-US" altLang="zh-CN" dirty="0" smtClean="0"/>
              <a:t>is an ordered arrangement of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of the objects of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= {2·</a:t>
            </a:r>
            <a:r>
              <a:rPr lang="en-US" altLang="zh-CN" i="1" dirty="0" smtClean="0"/>
              <a:t>a, </a:t>
            </a:r>
            <a:r>
              <a:rPr lang="en-US" altLang="zh-CN" dirty="0"/>
              <a:t>1·</a:t>
            </a:r>
            <a:r>
              <a:rPr lang="en-US" altLang="zh-CN" i="1" dirty="0" smtClean="0"/>
              <a:t>b, </a:t>
            </a:r>
            <a:r>
              <a:rPr lang="en-US" altLang="zh-CN" dirty="0" smtClean="0"/>
              <a:t>3·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}, then </a:t>
            </a:r>
            <a:r>
              <a:rPr lang="en-US" altLang="zh-CN" i="1" dirty="0" err="1" smtClean="0"/>
              <a:t>acbc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cbcc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are 4-permutations of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Theorem 2.4.1</a:t>
            </a:r>
            <a:endParaRPr lang="zh-CN" altLang="en-US" dirty="0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r</a:t>
            </a:r>
            <a:r>
              <a:rPr lang="en-US" altLang="zh-CN" dirty="0" smtClean="0"/>
              <a:t>-permutations of multiset with only </a:t>
            </a:r>
            <a:r>
              <a:rPr lang="en-US" altLang="zh-CN" b="1" dirty="0" smtClean="0"/>
              <a:t>infinite</a:t>
            </a:r>
            <a:r>
              <a:rPr lang="en-US" altLang="zh-CN" dirty="0" smtClean="0"/>
              <a:t> repetition number.</a:t>
            </a:r>
          </a:p>
          <a:p>
            <a:r>
              <a:rPr lang="en-US" altLang="zh-CN" dirty="0"/>
              <a:t>An alternative phrasing:</a:t>
            </a:r>
          </a:p>
          <a:p>
            <a:pPr lvl="1"/>
            <a:r>
              <a:rPr lang="en-US" altLang="zh-CN" dirty="0"/>
              <a:t>The number of </a:t>
            </a:r>
            <a:r>
              <a:rPr lang="en-US" altLang="zh-CN" i="1" dirty="0"/>
              <a:t>r</a:t>
            </a:r>
            <a:r>
              <a:rPr lang="en-US" altLang="zh-CN" dirty="0"/>
              <a:t>-permutations of </a:t>
            </a:r>
            <a:r>
              <a:rPr lang="en-US" altLang="zh-CN" i="1" dirty="0"/>
              <a:t>k </a:t>
            </a:r>
            <a:r>
              <a:rPr lang="en-US" altLang="zh-CN" dirty="0"/>
              <a:t>distinct objects, each available in unlimited supply</a:t>
            </a:r>
            <a:r>
              <a:rPr lang="en-US" altLang="zh-CN" dirty="0" smtClean="0"/>
              <a:t>.</a:t>
            </a:r>
            <a:endParaRPr lang="en-US" altLang="zh-CN" i="1" dirty="0" smtClean="0"/>
          </a:p>
          <a:p>
            <a:r>
              <a:rPr lang="en-US" altLang="zh-CN" dirty="0" smtClean="0"/>
              <a:t>Let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be a multiset with objects of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different types, where each object has an infinite repetition number. Then the number of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-permutations of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is </a:t>
            </a:r>
            <a:r>
              <a:rPr lang="en-US" altLang="zh-CN" i="1" dirty="0" smtClean="0"/>
              <a:t>k</a:t>
            </a:r>
            <a:r>
              <a:rPr lang="en-US" altLang="zh-CN" i="1" baseline="30000" dirty="0" smtClean="0"/>
              <a:t>r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Multiplication Principle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a first task has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outcomes and, no matter what the outcome of the first task, a second task has 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 outcomes, then the two tasks performed consecutively have </a:t>
            </a:r>
            <a:r>
              <a:rPr lang="en-US" altLang="zh-CN" i="1" dirty="0" smtClean="0"/>
              <a:t>p * q</a:t>
            </a:r>
            <a:r>
              <a:rPr lang="en-US" altLang="zh-CN" dirty="0" smtClean="0"/>
              <a:t> outcomes. </a:t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Theorem 2.4.1</a:t>
            </a:r>
            <a:endParaRPr lang="zh-CN" altLang="en-US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conclusion of the theorem remains true if the repetition numbers of the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different types of objects of 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are all at Least </a:t>
            </a:r>
            <a:r>
              <a:rPr lang="en-US" altLang="zh-CN" i="1" dirty="0" smtClean="0"/>
              <a:t>r.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2.4.1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699319"/>
          </a:xfrm>
        </p:spPr>
        <p:txBody>
          <a:bodyPr/>
          <a:lstStyle/>
          <a:p>
            <a:r>
              <a:rPr lang="en-US" altLang="zh-CN" dirty="0" smtClean="0"/>
              <a:t>From viewpoint of function</a:t>
            </a:r>
          </a:p>
          <a:p>
            <a:pPr lvl="1"/>
            <a:r>
              <a:rPr lang="en-US" altLang="zh-CN" dirty="0" smtClean="0"/>
              <a:t>Full function </a:t>
            </a:r>
            <a:r>
              <a:rPr lang="en-US" altLang="zh-CN" i="1" dirty="0" smtClean="0"/>
              <a:t>f</a:t>
            </a:r>
            <a:r>
              <a:rPr lang="en-US" altLang="zh-CN" dirty="0"/>
              <a:t>: </a:t>
            </a:r>
            <a:r>
              <a:rPr lang="en-US" altLang="zh-CN" i="1" dirty="0"/>
              <a:t>A</a:t>
            </a:r>
            <a:r>
              <a:rPr lang="en-US" altLang="zh-CN" dirty="0"/>
              <a:t> -&gt; </a:t>
            </a:r>
            <a:r>
              <a:rPr lang="en-US" altLang="zh-CN" i="1" dirty="0"/>
              <a:t>B</a:t>
            </a:r>
            <a:r>
              <a:rPr lang="en-US" altLang="zh-CN" dirty="0"/>
              <a:t>, |</a:t>
            </a:r>
            <a:r>
              <a:rPr lang="en-US" altLang="zh-CN" i="1" dirty="0"/>
              <a:t>A</a:t>
            </a:r>
            <a:r>
              <a:rPr lang="en-US" altLang="zh-CN" dirty="0"/>
              <a:t>| = </a:t>
            </a:r>
            <a:r>
              <a:rPr lang="en-US" altLang="zh-CN" i="1" dirty="0"/>
              <a:t>r</a:t>
            </a:r>
            <a:r>
              <a:rPr lang="en-US" altLang="zh-CN" dirty="0"/>
              <a:t>, |</a:t>
            </a:r>
            <a:r>
              <a:rPr lang="en-US" altLang="zh-CN" i="1" dirty="0"/>
              <a:t>B</a:t>
            </a:r>
            <a:r>
              <a:rPr lang="en-US" altLang="zh-CN" dirty="0"/>
              <a:t>| =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pPr lvl="1"/>
            <a:r>
              <a:rPr lang="en-US" altLang="zh-CN" i="1" dirty="0" err="1" smtClean="0"/>
              <a:t>k</a:t>
            </a:r>
            <a:r>
              <a:rPr lang="en-US" altLang="zh-CN" i="1" baseline="30000" dirty="0" err="1" smtClean="0"/>
              <a:t>r</a:t>
            </a:r>
            <a:endParaRPr lang="en-US" altLang="zh-CN" i="1" dirty="0"/>
          </a:p>
          <a:p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325696"/>
              </p:ext>
            </p:extLst>
          </p:nvPr>
        </p:nvGraphicFramePr>
        <p:xfrm>
          <a:off x="2267744" y="4058345"/>
          <a:ext cx="4030663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3" name="Visio" r:id="rId3" imgW="4030560" imgH="1870560" progId="Visio.Drawing.11">
                  <p:embed/>
                </p:oleObj>
              </mc:Choice>
              <mc:Fallback>
                <p:oleObj name="Visio" r:id="rId3" imgW="4030560" imgH="1870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4058345"/>
                        <a:ext cx="4030663" cy="187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7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Permutations </a:t>
            </a:r>
            <a:r>
              <a:rPr lang="en-US" altLang="zh-CN" dirty="0" smtClean="0"/>
              <a:t>of Multisets 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permutation of 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en-US" altLang="zh-CN" dirty="0" smtClean="0"/>
                  <a:t>If |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|</a:t>
                </a:r>
                <a:r>
                  <a:rPr lang="en-US" altLang="zh-CN" i="1" dirty="0" smtClean="0"/>
                  <a:t> = n</a:t>
                </a:r>
                <a:r>
                  <a:rPr lang="en-US" altLang="zh-CN" dirty="0" smtClean="0"/>
                  <a:t>, then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-permutation of 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 will also be called a permutation of 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 .</a:t>
                </a:r>
              </a:p>
              <a:p>
                <a:r>
                  <a:rPr lang="en-US" altLang="zh-CN" dirty="0" smtClean="0"/>
                  <a:t>Example</a:t>
                </a:r>
              </a:p>
              <a:p>
                <a:pPr lvl="1"/>
                <a:r>
                  <a:rPr lang="en-US" altLang="zh-CN" i="1" dirty="0" err="1" smtClean="0"/>
                  <a:t>abccca</a:t>
                </a:r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is a permutation of {</a:t>
                </a:r>
                <a:r>
                  <a:rPr lang="en-US" altLang="zh-CN" i="1" dirty="0" smtClean="0"/>
                  <a:t>2·a, </a:t>
                </a:r>
                <a:r>
                  <a:rPr lang="en-US" altLang="zh-CN" i="1" dirty="0"/>
                  <a:t>1·</a:t>
                </a:r>
                <a:r>
                  <a:rPr lang="en-US" altLang="zh-CN" i="1" dirty="0" smtClean="0"/>
                  <a:t>b, 3</a:t>
                </a:r>
                <a:r>
                  <a:rPr lang="en-US" altLang="zh-CN" i="1" dirty="0"/>
                  <a:t>·c</a:t>
                </a:r>
                <a:r>
                  <a:rPr lang="en-US" altLang="zh-CN" dirty="0" smtClean="0"/>
                  <a:t>} </a:t>
                </a:r>
              </a:p>
              <a:p>
                <a:pPr lvl="1"/>
                <a:r>
                  <a:rPr lang="en-US" altLang="zh-CN" dirty="0" smtClean="0"/>
                  <a:t>Permutation: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zh-CN" altLang="en-US" dirty="0" smtClean="0"/>
              </a:p>
            </p:txBody>
          </p:sp>
        </mc:Choice>
        <mc:Fallback xmlns="">
          <p:sp>
            <p:nvSpPr>
              <p:cNvPr id="3993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2.4.2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:r>
                  <a:rPr lang="en-US" altLang="zh-CN" i="1" dirty="0" smtClean="0"/>
                  <a:t>S</a:t>
                </a:r>
                <a:r>
                  <a:rPr lang="en-US" altLang="zh-CN" dirty="0" smtClean="0"/>
                  <a:t> be a </a:t>
                </a:r>
                <a:r>
                  <a:rPr lang="en-US" altLang="zh-CN" dirty="0" err="1"/>
                  <a:t>multiset</a:t>
                </a:r>
                <a:r>
                  <a:rPr lang="en-US" altLang="zh-CN" dirty="0"/>
                  <a:t> with objects of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different types with finite repetition numbers </a:t>
                </a:r>
                <a:r>
                  <a:rPr lang="en-US" altLang="zh-CN" i="1" dirty="0" smtClean="0"/>
                  <a:t>n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i="1" dirty="0" smtClean="0"/>
                  <a:t>, n</a:t>
                </a:r>
                <a:r>
                  <a:rPr lang="en-US" altLang="zh-CN" i="1" baseline="-25000" dirty="0" smtClean="0"/>
                  <a:t>2</a:t>
                </a:r>
                <a:r>
                  <a:rPr lang="en-US" altLang="zh-CN" i="1" dirty="0" smtClean="0"/>
                  <a:t>, </a:t>
                </a:r>
                <a:r>
                  <a:rPr lang="en-US" altLang="zh-CN" i="1" dirty="0"/>
                  <a:t>... , </a:t>
                </a:r>
                <a:r>
                  <a:rPr lang="en-US" altLang="zh-CN" i="1" dirty="0" err="1"/>
                  <a:t>n</a:t>
                </a:r>
                <a:r>
                  <a:rPr lang="en-US" altLang="zh-CN" i="1" baseline="-25000" dirty="0" err="1"/>
                  <a:t>k</a:t>
                </a:r>
                <a:r>
                  <a:rPr lang="en-US" altLang="zh-CN" dirty="0"/>
                  <a:t>, respectively. Let the size of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 be </a:t>
                </a:r>
                <a:r>
                  <a:rPr lang="en-US" altLang="zh-CN" i="1" dirty="0"/>
                  <a:t>n = </a:t>
                </a:r>
                <a:r>
                  <a:rPr lang="en-US" altLang="zh-CN" i="1" dirty="0" smtClean="0"/>
                  <a:t>n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i="1" dirty="0" smtClean="0"/>
                  <a:t> </a:t>
                </a:r>
                <a:r>
                  <a:rPr lang="en-US" altLang="zh-CN" i="1" dirty="0"/>
                  <a:t>+ n</a:t>
                </a:r>
                <a:r>
                  <a:rPr lang="en-US" altLang="zh-CN" i="1" baseline="-25000" dirty="0"/>
                  <a:t>2</a:t>
                </a:r>
                <a:r>
                  <a:rPr lang="en-US" altLang="zh-CN" i="1" dirty="0"/>
                  <a:t> +... + </a:t>
                </a:r>
                <a:r>
                  <a:rPr lang="en-US" altLang="zh-CN" i="1" dirty="0" err="1" smtClean="0"/>
                  <a:t>n</a:t>
                </a:r>
                <a:r>
                  <a:rPr lang="en-US" altLang="zh-CN" i="1" baseline="-25000" dirty="0" err="1" smtClean="0"/>
                  <a:t>k</a:t>
                </a:r>
                <a:r>
                  <a:rPr lang="en-US" altLang="zh-CN" dirty="0" smtClean="0"/>
                  <a:t>. Then </a:t>
                </a:r>
                <a:r>
                  <a:rPr lang="en-US" altLang="zh-CN" dirty="0"/>
                  <a:t>the number of permutations of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equals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∗…∗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342900" lvl="1" indent="-342900">
                  <a:buClr>
                    <a:schemeClr val="folHlink"/>
                  </a:buClr>
                  <a:buSzPct val="60000"/>
                </a:pPr>
                <a:r>
                  <a:rPr lang="en-US" altLang="zh-CN" dirty="0"/>
                  <a:t>Equivalence partition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7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2.4.2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813" y="3490512"/>
            <a:ext cx="7772400" cy="8025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13" y="4437112"/>
            <a:ext cx="7052072" cy="1512168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82688" y="1844824"/>
            <a:ext cx="7761287" cy="170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smtClean="0"/>
              <a:t>Select </a:t>
            </a:r>
            <a:r>
              <a:rPr lang="en-US" altLang="zh-CN" i="1" kern="0" dirty="0" err="1" smtClean="0"/>
              <a:t>n</a:t>
            </a:r>
            <a:r>
              <a:rPr lang="en-US" altLang="zh-CN" i="1" kern="0" baseline="-25000" dirty="0" err="1" smtClean="0"/>
              <a:t>i</a:t>
            </a:r>
            <a:r>
              <a:rPr lang="en-US" altLang="zh-CN" kern="0" dirty="0" smtClean="0"/>
              <a:t> positions for the </a:t>
            </a:r>
            <a:r>
              <a:rPr lang="en-US" altLang="zh-CN" i="1" kern="0" dirty="0" err="1" smtClean="0"/>
              <a:t>ith</a:t>
            </a:r>
            <a:r>
              <a:rPr lang="en-US" altLang="zh-CN" kern="0" dirty="0" smtClean="0"/>
              <a:t> kind of objects: </a:t>
            </a:r>
          </a:p>
          <a:p>
            <a:pPr lvl="1"/>
            <a:r>
              <a:rPr lang="en-US" altLang="zh-CN" kern="0" dirty="0" smtClean="0"/>
              <a:t>Combination</a:t>
            </a:r>
          </a:p>
          <a:p>
            <a:pPr lvl="1"/>
            <a:endParaRPr lang="en-US" altLang="zh-CN" kern="0" dirty="0"/>
          </a:p>
          <a:p>
            <a:pPr lvl="1"/>
            <a:endParaRPr lang="en-US" altLang="zh-CN" kern="0" dirty="0" smtClean="0"/>
          </a:p>
          <a:p>
            <a:pPr lvl="1"/>
            <a:endParaRPr lang="en-US" altLang="zh-CN" kern="0" dirty="0"/>
          </a:p>
          <a:p>
            <a:pPr lvl="1"/>
            <a:endParaRPr lang="en-US" altLang="zh-CN" kern="0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Intuitively</a:t>
            </a:r>
            <a:r>
              <a:rPr lang="en-US" altLang="zh-CN" dirty="0"/>
              <a:t>, Give </a:t>
            </a:r>
            <a:r>
              <a:rPr lang="en-US" altLang="zh-CN" i="1" dirty="0"/>
              <a:t>n</a:t>
            </a:r>
            <a:r>
              <a:rPr lang="en-US" altLang="zh-CN" dirty="0"/>
              <a:t> movie tickets to the monitor of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</a:t>
            </a:r>
            <a:r>
              <a:rPr lang="en-US" altLang="zh-CN" dirty="0"/>
              <a:t>classes (</a:t>
            </a:r>
            <a:r>
              <a:rPr lang="en-US" altLang="zh-CN" i="1" dirty="0"/>
              <a:t>n</a:t>
            </a:r>
            <a:r>
              <a:rPr lang="en-US" altLang="zh-CN" dirty="0"/>
              <a:t> students in total</a:t>
            </a:r>
            <a:r>
              <a:rPr lang="en-US" altLang="zh-CN" dirty="0" smtClean="0"/>
              <a:t>).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6241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Permutation of </a:t>
            </a:r>
            <a:r>
              <a:rPr lang="en-US" altLang="zh-CN" dirty="0" err="1" smtClean="0"/>
              <a:t>Multisets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smtClean="0"/>
              <a:t>we do not distinguish </a:t>
            </a:r>
            <a:r>
              <a:rPr lang="en-US" altLang="zh-CN" dirty="0"/>
              <a:t>between the students in the same class, the number of </a:t>
            </a:r>
            <a:r>
              <a:rPr lang="en-US" altLang="zh-CN" dirty="0" smtClean="0"/>
              <a:t>seating students of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classes </a:t>
            </a:r>
            <a:r>
              <a:rPr lang="en-US" altLang="zh-CN" dirty="0"/>
              <a:t>to watch a movie together is equal to the number of </a:t>
            </a:r>
            <a:r>
              <a:rPr lang="en-US" altLang="zh-CN" dirty="0" smtClean="0"/>
              <a:t>issuing movie </a:t>
            </a:r>
            <a:r>
              <a:rPr lang="en-US" altLang="zh-CN" dirty="0"/>
              <a:t>tickets </a:t>
            </a:r>
            <a:r>
              <a:rPr lang="en-US" altLang="zh-CN" dirty="0" smtClean="0"/>
              <a:t>to monitors of the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classes.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23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2.4.3</a:t>
            </a:r>
            <a:r>
              <a:rPr lang="en-US" altLang="zh-CN" sz="2000" dirty="0" smtClean="0"/>
              <a:t>(self study)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en-US" altLang="zh-CN" i="1" dirty="0"/>
              <a:t> n </a:t>
            </a:r>
            <a:r>
              <a:rPr lang="en-US" altLang="zh-CN" dirty="0"/>
              <a:t>be a positive integer and let</a:t>
            </a:r>
            <a:r>
              <a:rPr lang="en-US" altLang="zh-CN" i="1" dirty="0"/>
              <a:t> </a:t>
            </a:r>
            <a:r>
              <a:rPr lang="en-US" altLang="zh-CN" i="1" dirty="0" smtClean="0"/>
              <a:t>n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 </a:t>
            </a:r>
            <a:r>
              <a:rPr lang="en-US" altLang="zh-CN" dirty="0"/>
              <a:t>... </a:t>
            </a:r>
            <a:r>
              <a:rPr lang="en-US" altLang="zh-CN" i="1" dirty="0"/>
              <a:t>,</a:t>
            </a:r>
            <a:r>
              <a:rPr lang="en-US" altLang="zh-CN" i="1" dirty="0" err="1"/>
              <a:t>n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be positive integers with</a:t>
            </a:r>
            <a:r>
              <a:rPr lang="en-US" altLang="zh-CN" i="1" dirty="0"/>
              <a:t> n </a:t>
            </a:r>
            <a:r>
              <a:rPr lang="en-US" altLang="zh-CN" dirty="0"/>
              <a:t>= 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1</a:t>
            </a:r>
            <a:r>
              <a:rPr lang="en-US" altLang="zh-CN" dirty="0"/>
              <a:t> + 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+... + </a:t>
            </a:r>
            <a:r>
              <a:rPr lang="en-US" altLang="zh-CN" i="1" dirty="0" err="1"/>
              <a:t>n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. </a:t>
            </a:r>
            <a:r>
              <a:rPr lang="en-US" altLang="zh-CN" dirty="0" smtClean="0"/>
              <a:t>The </a:t>
            </a:r>
            <a:r>
              <a:rPr lang="en-US" altLang="zh-CN" dirty="0"/>
              <a:t>number </a:t>
            </a:r>
            <a:r>
              <a:rPr lang="en-US" altLang="zh-CN" dirty="0" smtClean="0"/>
              <a:t>of </a:t>
            </a:r>
            <a:r>
              <a:rPr lang="en-US" altLang="zh-CN" dirty="0"/>
              <a:t>ways to partition a set of</a:t>
            </a:r>
            <a:r>
              <a:rPr lang="en-US" altLang="zh-CN" i="1" dirty="0"/>
              <a:t> n </a:t>
            </a:r>
            <a:r>
              <a:rPr lang="en-US" altLang="zh-CN" dirty="0"/>
              <a:t>objects into</a:t>
            </a:r>
            <a:r>
              <a:rPr lang="en-US" altLang="zh-CN" i="1" dirty="0"/>
              <a:t>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labeled </a:t>
            </a:r>
            <a:r>
              <a:rPr lang="en-US" altLang="zh-CN" dirty="0"/>
              <a:t>boxes in which</a:t>
            </a:r>
            <a:r>
              <a:rPr lang="en-US" altLang="zh-CN" i="1" dirty="0"/>
              <a:t> </a:t>
            </a:r>
            <a:r>
              <a:rPr lang="en-US" altLang="zh-CN" dirty="0"/>
              <a:t>Box</a:t>
            </a:r>
            <a:r>
              <a:rPr lang="en-US" altLang="zh-CN" i="1" dirty="0"/>
              <a:t> </a:t>
            </a:r>
            <a:r>
              <a:rPr lang="en-US" altLang="zh-CN" dirty="0"/>
              <a:t>1 contains</a:t>
            </a:r>
            <a:r>
              <a:rPr lang="en-US" altLang="zh-CN" i="1" dirty="0"/>
              <a:t> </a:t>
            </a:r>
            <a:r>
              <a:rPr lang="en-US" altLang="zh-CN" i="1" dirty="0" smtClean="0"/>
              <a:t>n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objects</a:t>
            </a:r>
            <a:r>
              <a:rPr lang="en-US" altLang="zh-CN" i="1" dirty="0"/>
              <a:t>, </a:t>
            </a:r>
            <a:r>
              <a:rPr lang="en-US" altLang="zh-CN" dirty="0"/>
              <a:t>Box</a:t>
            </a:r>
            <a:r>
              <a:rPr lang="en-US" altLang="zh-CN" i="1" dirty="0"/>
              <a:t> </a:t>
            </a:r>
            <a:r>
              <a:rPr lang="en-US" altLang="zh-CN" dirty="0"/>
              <a:t>2 contains</a:t>
            </a:r>
            <a:r>
              <a:rPr lang="en-US" altLang="zh-CN" i="1" dirty="0"/>
              <a:t> </a:t>
            </a:r>
            <a:r>
              <a:rPr lang="en-US" altLang="zh-CN" i="1" dirty="0" smtClean="0"/>
              <a:t>n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 </a:t>
            </a:r>
            <a:r>
              <a:rPr lang="en-US" altLang="zh-CN" dirty="0"/>
              <a:t>objects</a:t>
            </a:r>
            <a:r>
              <a:rPr lang="en-US" altLang="zh-CN" i="1" dirty="0"/>
              <a:t>, </a:t>
            </a:r>
            <a:r>
              <a:rPr lang="en-US" altLang="zh-CN" dirty="0"/>
              <a:t>..., </a:t>
            </a:r>
            <a:r>
              <a:rPr lang="en-US" altLang="zh-CN" dirty="0" smtClean="0"/>
              <a:t>Box</a:t>
            </a:r>
            <a:r>
              <a:rPr lang="en-US" altLang="zh-CN" i="1" dirty="0" smtClean="0"/>
              <a:t> k </a:t>
            </a:r>
            <a:r>
              <a:rPr lang="en-US" altLang="zh-CN" dirty="0"/>
              <a:t>contains </a:t>
            </a:r>
            <a:r>
              <a:rPr lang="en-US" altLang="zh-CN" i="1" dirty="0" err="1"/>
              <a:t>n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objects </a:t>
            </a:r>
            <a:r>
              <a:rPr lang="en-US" altLang="zh-CN" dirty="0" smtClean="0"/>
              <a:t>equals.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725145"/>
            <a:ext cx="204240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2.4.3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017713"/>
            <a:ext cx="8640960" cy="4795663"/>
          </a:xfrm>
        </p:spPr>
        <p:txBody>
          <a:bodyPr/>
          <a:lstStyle/>
          <a:p>
            <a:r>
              <a:rPr lang="en-US" altLang="zh-CN" dirty="0"/>
              <a:t>If the boxes are not labeled, and</a:t>
            </a:r>
            <a:r>
              <a:rPr lang="en-US" altLang="zh-CN" i="1" dirty="0"/>
              <a:t> n</a:t>
            </a:r>
            <a:r>
              <a:rPr lang="en-US" altLang="zh-CN" i="1" baseline="-25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= ... = </a:t>
            </a:r>
            <a:r>
              <a:rPr lang="en-US" altLang="zh-CN" i="1" dirty="0" err="1"/>
              <a:t>n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then the number of partitions equals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equivalence class: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pairing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033069"/>
            <a:ext cx="2543175" cy="97155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538420"/>
              </p:ext>
            </p:extLst>
          </p:nvPr>
        </p:nvGraphicFramePr>
        <p:xfrm>
          <a:off x="1475656" y="4797152"/>
          <a:ext cx="68738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4" name="Visio" r:id="rId4" imgW="6874560" imgH="1625760" progId="Visio.Drawing.11">
                  <p:embed/>
                </p:oleObj>
              </mc:Choice>
              <mc:Fallback>
                <p:oleObj name="Visio" r:id="rId4" imgW="6874560" imgH="1625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5656" y="4797152"/>
                        <a:ext cx="6873875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00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Permutation of Multi-set with Only Two Kinds of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 </a:t>
            </a:r>
            <a:r>
              <a:rPr lang="en-US" altLang="zh-CN" dirty="0"/>
              <a:t>and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, </a:t>
            </a:r>
            <a:r>
              <a:rPr lang="en-US" altLang="zh-CN" dirty="0"/>
              <a:t>of objects with repetition </a:t>
            </a:r>
            <a:r>
              <a:rPr lang="en-US" altLang="zh-CN" dirty="0" smtClean="0"/>
              <a:t>numbers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i="1" dirty="0"/>
              <a:t>n</a:t>
            </a:r>
            <a:r>
              <a:rPr lang="en-US" altLang="zh-CN" baseline="-25000" dirty="0"/>
              <a:t>2</a:t>
            </a:r>
            <a:r>
              <a:rPr lang="en-US" altLang="zh-CN" i="1" dirty="0"/>
              <a:t>, </a:t>
            </a:r>
            <a:r>
              <a:rPr lang="en-US" altLang="zh-CN" dirty="0"/>
              <a:t>respectively, where </a:t>
            </a:r>
            <a:r>
              <a:rPr lang="en-US" altLang="zh-CN" i="1" dirty="0"/>
              <a:t>n </a:t>
            </a:r>
            <a:r>
              <a:rPr lang="en-US" altLang="zh-CN" dirty="0"/>
              <a:t>= </a:t>
            </a:r>
            <a:r>
              <a:rPr lang="en-US" altLang="zh-CN" i="1" dirty="0" smtClean="0"/>
              <a:t>n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i="1" dirty="0" smtClean="0"/>
              <a:t>n</a:t>
            </a:r>
            <a:r>
              <a:rPr lang="en-US" altLang="zh-CN" baseline="-25000" dirty="0"/>
              <a:t>2</a:t>
            </a:r>
            <a:r>
              <a:rPr lang="en-US" altLang="zh-CN" i="1" dirty="0" smtClean="0"/>
              <a:t>, </a:t>
            </a:r>
          </a:p>
          <a:p>
            <a:pPr lvl="1"/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717033"/>
            <a:ext cx="4680520" cy="8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(for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number of permutations of the letters in the word </a:t>
            </a:r>
            <a:r>
              <a:rPr lang="en-US" altLang="zh-CN" i="1" dirty="0"/>
              <a:t>MISSISSIPPI</a:t>
            </a:r>
            <a:r>
              <a:rPr lang="en-US" altLang="zh-CN" dirty="0"/>
              <a:t> is </a:t>
            </a:r>
            <a:endParaRPr lang="en-US" altLang="zh-CN" dirty="0" smtClean="0"/>
          </a:p>
          <a:p>
            <a:pPr lvl="1"/>
            <a:r>
              <a:rPr lang="en-US" altLang="zh-CN" dirty="0"/>
              <a:t>the number of permutations of the multiset 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1·M, 4·1, 4·S, 2·P</a:t>
            </a:r>
            <a:r>
              <a:rPr lang="en-US" altLang="zh-CN" i="1" dirty="0"/>
              <a:t>}.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861049"/>
            <a:ext cx="1008112" cy="69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Subtraction Principle 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Let </a:t>
                </a:r>
                <a:r>
                  <a:rPr lang="en-US" altLang="zh-CN" i="1" dirty="0"/>
                  <a:t>A </a:t>
                </a:r>
                <a:r>
                  <a:rPr lang="en-US" altLang="zh-CN" dirty="0"/>
                  <a:t>be a set and let </a:t>
                </a:r>
                <a:r>
                  <a:rPr lang="en-US" altLang="zh-CN" i="1" dirty="0"/>
                  <a:t>U </a:t>
                </a:r>
                <a:r>
                  <a:rPr lang="en-US" altLang="zh-CN" dirty="0"/>
                  <a:t>be a larger set containing </a:t>
                </a:r>
                <a:r>
                  <a:rPr lang="en-US" altLang="zh-CN" i="1" dirty="0"/>
                  <a:t>A. </a:t>
                </a:r>
                <a:r>
                  <a:rPr lang="en-US" altLang="zh-CN" dirty="0"/>
                  <a:t>Let</a:t>
                </a:r>
                <a:br>
                  <a:rPr lang="en-US" altLang="zh-CN" dirty="0"/>
                </a:br>
                <a:endParaRPr lang="en-US" altLang="zh-CN" dirty="0" smtClean="0"/>
              </a:p>
              <a:p>
                <a:pPr marL="0" indent="0">
                  <a:buNone/>
                  <a:defRPr/>
                </a:pPr>
                <a:r>
                  <a:rPr lang="en-US" altLang="zh-CN" dirty="0" smtClean="0"/>
                  <a:t>   be </a:t>
                </a:r>
                <a:r>
                  <a:rPr lang="en-US" altLang="zh-CN" dirty="0"/>
                  <a:t>the </a:t>
                </a:r>
                <a:r>
                  <a:rPr lang="en-US" altLang="zh-CN" i="1" dirty="0"/>
                  <a:t>complement of A in U. </a:t>
                </a:r>
                <a:r>
                  <a:rPr lang="en-US" altLang="zh-CN" dirty="0"/>
                  <a:t>Then </a:t>
                </a:r>
                <a:r>
                  <a:rPr lang="en-US" altLang="zh-CN" dirty="0" smtClean="0"/>
                  <a:t>the</a:t>
                </a:r>
              </a:p>
              <a:p>
                <a:pPr marL="0" indent="0">
                  <a:buNone/>
                  <a:defRPr/>
                </a:pPr>
                <a:r>
                  <a:rPr lang="en-US" altLang="zh-CN" dirty="0" smtClean="0"/>
                  <a:t>   number |</a:t>
                </a:r>
                <a:r>
                  <a:rPr lang="en-US" altLang="zh-CN" i="1" dirty="0" smtClean="0"/>
                  <a:t>A</a:t>
                </a:r>
                <a:r>
                  <a:rPr lang="en-US" altLang="zh-CN" dirty="0" smtClean="0"/>
                  <a:t>| </a:t>
                </a:r>
                <a:r>
                  <a:rPr lang="en-US" altLang="zh-CN" dirty="0"/>
                  <a:t>of objects in </a:t>
                </a:r>
                <a:r>
                  <a:rPr lang="en-US" altLang="zh-CN" i="1" dirty="0"/>
                  <a:t>A </a:t>
                </a:r>
                <a:r>
                  <a:rPr lang="en-US" altLang="zh-CN" dirty="0"/>
                  <a:t>is given by </a:t>
                </a:r>
                <a:r>
                  <a:rPr lang="en-US" altLang="zh-CN" dirty="0" smtClean="0"/>
                  <a:t>the </a:t>
                </a:r>
              </a:p>
              <a:p>
                <a:pPr marL="0" indent="0">
                  <a:buNone/>
                  <a:defRPr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rule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		</a:t>
                </a:r>
              </a:p>
              <a:p>
                <a:pPr>
                  <a:defRPr/>
                </a:pPr>
                <a:r>
                  <a:rPr lang="en-US" altLang="zh-CN" dirty="0" smtClean="0"/>
                  <a:t>makes </a:t>
                </a:r>
                <a:r>
                  <a:rPr lang="en-US" altLang="zh-CN" dirty="0"/>
                  <a:t>sense only if it is easier to count the number of objects in </a:t>
                </a:r>
                <a:r>
                  <a:rPr lang="en-US" altLang="zh-CN" i="1" dirty="0"/>
                  <a:t>U </a:t>
                </a:r>
                <a:r>
                  <a:rPr lang="en-US" altLang="zh-CN" dirty="0"/>
                  <a:t>and in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m:rPr>
                        <m:nor/>
                      </m:rPr>
                      <a:rPr lang="en-US" altLang="zh-CN" dirty="0"/>
                      <m:t>.</m:t>
                    </m:r>
                  </m:oMath>
                </a14:m>
                <a:endParaRPr lang="en-US" altLang="zh-CN" i="1" dirty="0" smtClean="0"/>
              </a:p>
              <a:p>
                <a:pPr>
                  <a:defRPr/>
                </a:pPr>
                <a:r>
                  <a:rPr lang="en-US" altLang="zh-CN" dirty="0" smtClean="0"/>
                  <a:t>Complement of sets</a:t>
                </a:r>
                <a:endParaRPr lang="en-US" altLang="zh-CN" dirty="0"/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14" t="-1630" b="-2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344608"/>
              </p:ext>
            </p:extLst>
          </p:nvPr>
        </p:nvGraphicFramePr>
        <p:xfrm>
          <a:off x="2736056" y="2852936"/>
          <a:ext cx="367188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2" name="Equation" r:id="rId4" imgW="1002865" imgH="190417" progId="Equation.DSMT4">
                  <p:embed/>
                </p:oleObj>
              </mc:Choice>
              <mc:Fallback>
                <p:oleObj name="Equation" r:id="rId4" imgW="1002865" imgH="1904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056" y="2852936"/>
                        <a:ext cx="3671887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397620"/>
              </p:ext>
            </p:extLst>
          </p:nvPr>
        </p:nvGraphicFramePr>
        <p:xfrm>
          <a:off x="3203848" y="4725144"/>
          <a:ext cx="24479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3" name="Equation" r:id="rId6" imgW="736600" imgH="190500" progId="Equation.DSMT4">
                  <p:embed/>
                </p:oleObj>
              </mc:Choice>
              <mc:Fallback>
                <p:oleObj name="Equation" r:id="rId6" imgW="7366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725144"/>
                        <a:ext cx="244792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</a:t>
            </a:r>
            <a:r>
              <a:rPr lang="en-US" altLang="zh-CN" dirty="0" err="1" smtClean="0"/>
              <a:t>Nonattacking</a:t>
            </a:r>
            <a:r>
              <a:rPr lang="en-US" altLang="zh-CN" dirty="0" smtClean="0"/>
              <a:t> Rooks </a:t>
            </a:r>
            <a:r>
              <a:rPr lang="en-US" altLang="zh-CN" dirty="0"/>
              <a:t>on </a:t>
            </a:r>
            <a:r>
              <a:rPr lang="en-US" altLang="zh-CN" dirty="0" smtClean="0"/>
              <a:t>a Chessboard</a:t>
            </a:r>
            <a:r>
              <a:rPr lang="en-US" altLang="zh-CN" sz="2000" dirty="0" smtClean="0"/>
              <a:t>(self study)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017713"/>
            <a:ext cx="4469432" cy="4114800"/>
          </a:xfrm>
        </p:spPr>
        <p:txBody>
          <a:bodyPr/>
          <a:lstStyle/>
          <a:p>
            <a:r>
              <a:rPr lang="en-US" altLang="zh-CN" sz="2800" dirty="0" smtClean="0"/>
              <a:t>two </a:t>
            </a:r>
            <a:r>
              <a:rPr lang="en-US" altLang="zh-CN" sz="2800" dirty="0"/>
              <a:t>rooks can attack one another if and only if they lie in the same row or the same column of the </a:t>
            </a:r>
            <a:r>
              <a:rPr lang="en-US" altLang="zh-CN" sz="2800" dirty="0" smtClean="0"/>
              <a:t>chessboard</a:t>
            </a:r>
            <a:r>
              <a:rPr lang="en-US" altLang="zh-CN" sz="2800" dirty="0"/>
              <a:t>. </a:t>
            </a:r>
            <a:endParaRPr lang="en-US" altLang="zh-CN" sz="2800" dirty="0" smtClean="0"/>
          </a:p>
          <a:p>
            <a:r>
              <a:rPr lang="en-US" altLang="zh-CN" sz="2800" dirty="0"/>
              <a:t>How many possibilities are there for eight </a:t>
            </a:r>
            <a:r>
              <a:rPr lang="en-US" altLang="zh-CN" sz="2800" dirty="0" err="1"/>
              <a:t>nonattacking</a:t>
            </a:r>
            <a:r>
              <a:rPr lang="en-US" altLang="zh-CN" sz="2800" dirty="0"/>
              <a:t> rooks on an </a:t>
            </a:r>
            <a:r>
              <a:rPr lang="en-US" altLang="zh-CN" sz="2800" dirty="0" smtClean="0"/>
              <a:t>8-by-8 chessboard?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67" y="2852936"/>
            <a:ext cx="3859708" cy="26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Nonattacking</a:t>
            </a:r>
            <a:r>
              <a:rPr lang="en-US" altLang="zh-CN" dirty="0"/>
              <a:t> Rooks on a Chessboard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Assume: the </a:t>
            </a:r>
            <a:r>
              <a:rPr lang="en-US" altLang="zh-CN" sz="2800" dirty="0"/>
              <a:t>rooks were indistinguishable </a:t>
            </a:r>
            <a:r>
              <a:rPr lang="en-US" altLang="zh-CN" sz="2800" dirty="0" smtClean="0"/>
              <a:t>from </a:t>
            </a:r>
            <a:r>
              <a:rPr lang="en-US" altLang="zh-CN" sz="2800" dirty="0"/>
              <a:t>one </a:t>
            </a:r>
            <a:r>
              <a:rPr lang="en-US" altLang="zh-CN" sz="2800" dirty="0" smtClean="0"/>
              <a:t>another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800" dirty="0" smtClean="0"/>
              <a:t>Method 1: constructive, </a:t>
            </a:r>
            <a:r>
              <a:rPr lang="en-US" altLang="zh-CN" sz="2400" dirty="0" smtClean="0"/>
              <a:t>Multiplication Principle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Pick one of the 8 rooks as the first one, we have 8 choices of the row number and 8 choices of the column number.</a:t>
            </a:r>
          </a:p>
          <a:p>
            <a:pPr lvl="1"/>
            <a:r>
              <a:rPr lang="en-US" altLang="zh-CN" sz="2400" dirty="0" smtClean="0"/>
              <a:t>For the second one: 7 and 7 choices</a:t>
            </a:r>
          </a:p>
          <a:p>
            <a:pPr lvl="1"/>
            <a:r>
              <a:rPr lang="en-US" altLang="zh-CN" sz="2400" dirty="0" smtClean="0"/>
              <a:t>…</a:t>
            </a:r>
          </a:p>
          <a:p>
            <a:pPr lvl="1"/>
            <a:r>
              <a:rPr lang="en-US" altLang="zh-CN" sz="2400" dirty="0" smtClean="0"/>
              <a:t>8</a:t>
            </a:r>
            <a:r>
              <a:rPr lang="en-US" altLang="zh-CN" sz="2400" dirty="0"/>
              <a:t>! * 8</a:t>
            </a:r>
            <a:r>
              <a:rPr lang="en-US" altLang="zh-CN" sz="2400" dirty="0" smtClean="0"/>
              <a:t>!</a:t>
            </a:r>
          </a:p>
          <a:p>
            <a:pPr lvl="1"/>
            <a:r>
              <a:rPr lang="en-US" altLang="zh-CN" sz="2400" dirty="0" smtClean="0"/>
              <a:t>Indistinguishable: 8! *8! / 8! = 8!</a:t>
            </a:r>
          </a:p>
          <a:p>
            <a:pPr lvl="1"/>
            <a:r>
              <a:rPr lang="en-US" altLang="zh-CN" sz="2400" dirty="0" smtClean="0"/>
              <a:t>Distinguishable: 8! * 8!</a:t>
            </a:r>
            <a:r>
              <a:rPr lang="en-US" altLang="zh-CN" dirty="0" smtClean="0"/>
              <a:t>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2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Nonattacking</a:t>
            </a:r>
            <a:r>
              <a:rPr lang="en-US" altLang="zh-CN" dirty="0"/>
              <a:t> Rooks on a Chessboard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 2</a:t>
            </a:r>
          </a:p>
          <a:p>
            <a:pPr lvl="1"/>
            <a:r>
              <a:rPr lang="en-US" altLang="zh-CN" sz="2400" dirty="0" smtClean="0"/>
              <a:t>Analyze the result</a:t>
            </a:r>
          </a:p>
          <a:p>
            <a:pPr lvl="1"/>
            <a:r>
              <a:rPr lang="en-US" altLang="zh-CN" sz="2400" dirty="0"/>
              <a:t>the rooks must occupy eight squares</a:t>
            </a:r>
            <a:br>
              <a:rPr lang="en-US" altLang="zh-CN" sz="2400" dirty="0"/>
            </a:br>
            <a:r>
              <a:rPr lang="en-US" altLang="zh-CN" sz="2400" dirty="0"/>
              <a:t>with </a:t>
            </a:r>
            <a:r>
              <a:rPr lang="en-US" altLang="zh-CN" sz="2400" dirty="0" smtClean="0"/>
              <a:t>coordinates (1, </a:t>
            </a:r>
            <a:r>
              <a:rPr lang="en-US" altLang="zh-CN" sz="2400" i="1" dirty="0" smtClean="0"/>
              <a:t>j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),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(2, </a:t>
            </a:r>
            <a:r>
              <a:rPr lang="en-US" altLang="zh-CN" sz="2400" i="1" dirty="0" smtClean="0"/>
              <a:t>j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),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··· ,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(8, </a:t>
            </a:r>
            <a:r>
              <a:rPr lang="en-US" altLang="zh-CN" sz="2400" i="1" dirty="0" smtClean="0"/>
              <a:t>j</a:t>
            </a:r>
            <a:r>
              <a:rPr lang="en-US" altLang="zh-CN" sz="2400" baseline="-25000" dirty="0" smtClean="0"/>
              <a:t>8</a:t>
            </a:r>
            <a:r>
              <a:rPr lang="en-US" altLang="zh-CN" sz="2400" dirty="0" smtClean="0"/>
              <a:t>),</a:t>
            </a:r>
            <a:r>
              <a:rPr lang="en-US" altLang="zh-CN" sz="2400" i="1" dirty="0" smtClean="0"/>
              <a:t> </a:t>
            </a:r>
          </a:p>
          <a:p>
            <a:pPr lvl="1"/>
            <a:r>
              <a:rPr lang="en-US" altLang="zh-CN" sz="2400" i="1" dirty="0" smtClean="0"/>
              <a:t>j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j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</a:t>
            </a:r>
            <a:r>
              <a:rPr lang="en-US" altLang="zh-CN" sz="2400" i="1" dirty="0" smtClean="0"/>
              <a:t> </a:t>
            </a:r>
            <a:r>
              <a:rPr lang="en-US" altLang="zh-CN" sz="2400" dirty="0"/>
              <a:t>··· ,</a:t>
            </a:r>
            <a:r>
              <a:rPr lang="en-US" altLang="zh-CN" sz="2400" i="1" dirty="0"/>
              <a:t> </a:t>
            </a:r>
            <a:r>
              <a:rPr lang="en-US" altLang="zh-CN" sz="2400" i="1" dirty="0" smtClean="0"/>
              <a:t>j</a:t>
            </a:r>
            <a:r>
              <a:rPr lang="en-US" altLang="zh-CN" sz="2400" baseline="-25000" dirty="0" smtClean="0"/>
              <a:t>8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must </a:t>
            </a:r>
            <a:r>
              <a:rPr lang="en-US" altLang="zh-CN" sz="2400" dirty="0"/>
              <a:t>be a permutation of </a:t>
            </a:r>
            <a:r>
              <a:rPr lang="en-US" altLang="zh-CN" sz="2400" dirty="0" smtClean="0"/>
              <a:t>{1, </a:t>
            </a:r>
            <a:r>
              <a:rPr lang="en-US" altLang="zh-CN" sz="2400" dirty="0"/>
              <a:t>2, ... , 8}. 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Thus, we have a </a:t>
            </a:r>
            <a:r>
              <a:rPr lang="en-US" altLang="zh-CN" sz="2400" dirty="0" smtClean="0"/>
              <a:t>one-to-one correspondence </a:t>
            </a:r>
            <a:r>
              <a:rPr lang="en-US" altLang="zh-CN" sz="2400" dirty="0"/>
              <a:t>between sets of 8 </a:t>
            </a:r>
            <a:r>
              <a:rPr lang="en-US" altLang="zh-CN" sz="2400" dirty="0" err="1" smtClean="0"/>
              <a:t>nonattacking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rooks on the 8-by-8 board and </a:t>
            </a:r>
            <a:r>
              <a:rPr lang="en-US" altLang="zh-CN" sz="2400" dirty="0" smtClean="0"/>
              <a:t>permutations of {1, </a:t>
            </a:r>
            <a:r>
              <a:rPr lang="en-US" altLang="zh-CN" sz="2400" dirty="0"/>
              <a:t>2, ... ,8</a:t>
            </a:r>
            <a:r>
              <a:rPr lang="en-US" altLang="zh-CN" sz="2400" dirty="0" smtClean="0"/>
              <a:t>}: 8!</a:t>
            </a:r>
          </a:p>
          <a:p>
            <a:pPr lvl="1"/>
            <a:r>
              <a:rPr lang="en-US" altLang="zh-CN" sz="2400" dirty="0" smtClean="0"/>
              <a:t>Implicitly indistinguishable. </a:t>
            </a:r>
          </a:p>
          <a:p>
            <a:pPr lvl="1"/>
            <a:r>
              <a:rPr lang="en-US" altLang="zh-CN" dirty="0" smtClean="0"/>
              <a:t>Distinguishable: 8! * 8!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6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Nonattacking</a:t>
            </a:r>
            <a:r>
              <a:rPr lang="en-US" altLang="zh-CN" dirty="0"/>
              <a:t> Rooks on a Chessboard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Now suppose that, instead of rooks of eight different colors, we have one red (</a:t>
                </a:r>
                <a:r>
                  <a:rPr lang="en-US" altLang="zh-CN" i="1" dirty="0"/>
                  <a:t>R</a:t>
                </a:r>
                <a:r>
                  <a:rPr lang="en-US" altLang="zh-CN" dirty="0" smtClean="0"/>
                  <a:t>) rook</a:t>
                </a:r>
                <a:r>
                  <a:rPr lang="en-US" altLang="zh-CN" dirty="0"/>
                  <a:t>, three blue (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) rooks, and four (</a:t>
                </a:r>
                <a:r>
                  <a:rPr lang="en-US" altLang="zh-CN" i="1" dirty="0"/>
                  <a:t>Y</a:t>
                </a:r>
                <a:r>
                  <a:rPr lang="en-US" altLang="zh-CN" dirty="0"/>
                  <a:t>) yellow rooks.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Method 1</a:t>
                </a:r>
              </a:p>
              <a:p>
                <a:pPr lvl="2"/>
                <a:r>
                  <a:rPr lang="en-US" altLang="zh-CN" dirty="0" smtClean="0"/>
                  <a:t>8! positions</a:t>
                </a:r>
              </a:p>
              <a:p>
                <a:pPr lvl="2"/>
                <a:r>
                  <a:rPr lang="en-US" altLang="zh-CN" dirty="0" smtClean="0"/>
                  <a:t> permutation of the multiset of rooks: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8!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1!3!4!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Mthod</a:t>
                </a:r>
                <a:r>
                  <a:rPr lang="en-US" altLang="zh-CN" dirty="0" smtClean="0"/>
                  <a:t> 2</a:t>
                </a:r>
              </a:p>
              <a:p>
                <a:pPr lvl="2"/>
                <a:r>
                  <a:rPr lang="en-US" altLang="zh-CN" dirty="0" smtClean="0"/>
                  <a:t>Permutation of distinguishable rooks: 8! * 8!</a:t>
                </a:r>
              </a:p>
              <a:p>
                <a:pPr lvl="2"/>
                <a:r>
                  <a:rPr lang="en-US" altLang="zh-CN" dirty="0" smtClean="0"/>
                  <a:t>Equivalence classification: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8!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1!3!4!</m:t>
                        </m:r>
                      </m:den>
                    </m:f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9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2.4.4 (for self study)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</a:t>
            </a:r>
            <a:r>
              <a:rPr lang="en-US" altLang="zh-CN" i="1" dirty="0"/>
              <a:t>n</a:t>
            </a:r>
            <a:r>
              <a:rPr lang="en-US" altLang="zh-CN" dirty="0"/>
              <a:t> rooks of </a:t>
            </a:r>
            <a:r>
              <a:rPr lang="en-US" altLang="zh-CN" i="1" dirty="0"/>
              <a:t>k</a:t>
            </a:r>
            <a:r>
              <a:rPr lang="en-US" altLang="zh-CN" dirty="0"/>
              <a:t> colors with </a:t>
            </a:r>
            <a:r>
              <a:rPr lang="en-US" altLang="zh-CN" i="1" dirty="0" smtClean="0"/>
              <a:t>n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rooks of the first color, 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2</a:t>
            </a:r>
            <a:r>
              <a:rPr lang="en-US" altLang="zh-CN" dirty="0"/>
              <a:t> rooks of the second color, . . . , and </a:t>
            </a:r>
            <a:r>
              <a:rPr lang="en-US" altLang="zh-CN" i="1" dirty="0" err="1"/>
              <a:t>n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rooks of the </a:t>
            </a:r>
            <a:r>
              <a:rPr lang="en-US" altLang="zh-CN" i="1" dirty="0" err="1" smtClean="0"/>
              <a:t>k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</a:t>
            </a:r>
            <a:r>
              <a:rPr lang="en-US" altLang="zh-CN" dirty="0"/>
              <a:t>color. The number of ways </a:t>
            </a:r>
            <a:r>
              <a:rPr lang="en-US" altLang="zh-CN" dirty="0" smtClean="0"/>
              <a:t>to arrange </a:t>
            </a:r>
            <a:r>
              <a:rPr lang="en-US" altLang="zh-CN" dirty="0"/>
              <a:t>these rooks on an </a:t>
            </a:r>
            <a:r>
              <a:rPr lang="en-US" altLang="zh-CN" i="1" dirty="0"/>
              <a:t>n</a:t>
            </a:r>
            <a:r>
              <a:rPr lang="en-US" altLang="zh-CN" dirty="0"/>
              <a:t>-by-</a:t>
            </a:r>
            <a:r>
              <a:rPr lang="en-US" altLang="zh-CN" i="1" dirty="0"/>
              <a:t>n</a:t>
            </a:r>
            <a:r>
              <a:rPr lang="en-US" altLang="zh-CN" dirty="0"/>
              <a:t> board so that no rook can attack another equals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085184"/>
            <a:ext cx="5381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Kinds of Permutation of </a:t>
            </a:r>
            <a:r>
              <a:rPr lang="en-US" altLang="zh-CN" dirty="0" err="1"/>
              <a:t>Multisets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r</a:t>
            </a:r>
            <a:r>
              <a:rPr lang="en-US" altLang="zh-CN" dirty="0" smtClean="0"/>
              <a:t>-permutation of multisets with infinite(or plenty of, in other words “&gt;=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”) supply.</a:t>
            </a:r>
          </a:p>
          <a:p>
            <a:pPr lvl="1"/>
            <a:r>
              <a:rPr lang="en-US" altLang="zh-CN" dirty="0" smtClean="0"/>
              <a:t>Full permutation of multisets with limited supply (in other words, with finite repetition number).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Combinations of Multisets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r</a:t>
            </a:r>
            <a:r>
              <a:rPr lang="en-US" altLang="zh-CN" dirty="0" smtClean="0"/>
              <a:t>-Combinations </a:t>
            </a:r>
            <a:r>
              <a:rPr lang="en-US" altLang="zh-CN" dirty="0"/>
              <a:t>of Multisets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en-US" altLang="zh-CN" i="1" dirty="0"/>
              <a:t>S </a:t>
            </a:r>
            <a:r>
              <a:rPr lang="en-US" altLang="zh-CN" dirty="0"/>
              <a:t>is a </a:t>
            </a:r>
            <a:r>
              <a:rPr lang="en-US" altLang="zh-CN" dirty="0" err="1"/>
              <a:t>multiset</a:t>
            </a:r>
            <a:r>
              <a:rPr lang="en-US" altLang="zh-CN" dirty="0"/>
              <a:t>, then an </a:t>
            </a:r>
            <a:r>
              <a:rPr lang="en-US" altLang="zh-CN" i="1" dirty="0"/>
              <a:t>r</a:t>
            </a:r>
            <a:r>
              <a:rPr lang="en-US" altLang="zh-CN" dirty="0"/>
              <a:t>-combination</a:t>
            </a:r>
            <a:r>
              <a:rPr lang="en-US" altLang="zh-CN" i="1" dirty="0"/>
              <a:t> </a:t>
            </a:r>
            <a:r>
              <a:rPr lang="en-US" altLang="zh-CN" dirty="0"/>
              <a:t>of </a:t>
            </a:r>
            <a:r>
              <a:rPr lang="en-US" altLang="zh-CN" i="1" dirty="0"/>
              <a:t>S </a:t>
            </a:r>
            <a:r>
              <a:rPr lang="en-US" altLang="zh-CN" dirty="0"/>
              <a:t>is an unordered selection of </a:t>
            </a:r>
            <a:r>
              <a:rPr lang="en-US" altLang="zh-CN" i="1" dirty="0"/>
              <a:t>r </a:t>
            </a:r>
            <a:r>
              <a:rPr lang="en-US" altLang="zh-CN" dirty="0"/>
              <a:t>of </a:t>
            </a:r>
            <a:r>
              <a:rPr lang="en-US" altLang="zh-CN" dirty="0" smtClean="0"/>
              <a:t>the objects </a:t>
            </a:r>
            <a:r>
              <a:rPr lang="en-US" altLang="zh-CN" dirty="0"/>
              <a:t>of </a:t>
            </a:r>
            <a:r>
              <a:rPr lang="en-US" altLang="zh-CN" i="1" dirty="0"/>
              <a:t>S. </a:t>
            </a:r>
            <a:endParaRPr lang="en-US" altLang="zh-CN" i="1" dirty="0" smtClean="0"/>
          </a:p>
          <a:p>
            <a:pPr lvl="1"/>
            <a:r>
              <a:rPr lang="en-US" altLang="zh-CN" i="1" dirty="0"/>
              <a:t>r</a:t>
            </a:r>
            <a:r>
              <a:rPr lang="en-US" altLang="zh-CN" dirty="0"/>
              <a:t>-</a:t>
            </a:r>
            <a:r>
              <a:rPr lang="en-US" altLang="zh-CN" dirty="0" err="1"/>
              <a:t>submultiset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Equivalence partition of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-permutation?</a:t>
            </a:r>
          </a:p>
          <a:p>
            <a:pPr lvl="1"/>
            <a:r>
              <a:rPr lang="en-US" altLang="zh-CN" dirty="0" smtClean="0"/>
              <a:t>Example: S = {</a:t>
            </a:r>
            <a:r>
              <a:rPr lang="en-US" altLang="zh-CN" dirty="0" smtClean="0">
                <a:sym typeface="Symbol" panose="05050102010706020507" pitchFamily="18" charset="2"/>
              </a:rPr>
              <a:t>  </a:t>
            </a:r>
            <a:r>
              <a:rPr lang="en-US" altLang="zh-CN" i="1" dirty="0" smtClean="0"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en-US" altLang="zh-CN" dirty="0">
                <a:sym typeface="Symbol" panose="05050102010706020507" pitchFamily="18" charset="2"/>
              </a:rPr>
              <a:t>  </a:t>
            </a:r>
            <a:r>
              <a:rPr lang="en-US" altLang="zh-CN" i="1" dirty="0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en-US" altLang="zh-CN" dirty="0">
                <a:sym typeface="Symbol" panose="05050102010706020507" pitchFamily="18" charset="2"/>
              </a:rPr>
              <a:t>  </a:t>
            </a:r>
            <a:r>
              <a:rPr lang="en-US" altLang="zh-CN" i="1" dirty="0" smtClean="0">
                <a:sym typeface="Symbol" panose="05050102010706020507" pitchFamily="18" charset="2"/>
              </a:rPr>
              <a:t>c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How many permutations are in the same equivalence class with </a:t>
            </a:r>
            <a:r>
              <a:rPr lang="en-US" altLang="zh-CN" i="1" dirty="0" err="1" smtClean="0"/>
              <a:t>aabcc</a:t>
            </a:r>
            <a:r>
              <a:rPr lang="en-US" altLang="zh-CN" dirty="0" smtClean="0"/>
              <a:t>: 5!/(2!1!2!)</a:t>
            </a:r>
          </a:p>
          <a:p>
            <a:pPr lvl="1"/>
            <a:r>
              <a:rPr lang="en-US" altLang="zh-CN" dirty="0"/>
              <a:t>How many permutations are in the same equivalence class with </a:t>
            </a:r>
            <a:r>
              <a:rPr lang="en-US" altLang="zh-CN" i="1" dirty="0" err="1" smtClean="0"/>
              <a:t>aaabc</a:t>
            </a:r>
            <a:r>
              <a:rPr lang="en-US" altLang="zh-CN" dirty="0" smtClean="0"/>
              <a:t>: </a:t>
            </a:r>
            <a:r>
              <a:rPr lang="en-US" altLang="zh-CN" dirty="0"/>
              <a:t>5</a:t>
            </a:r>
            <a:r>
              <a:rPr lang="en-US" altLang="zh-CN" dirty="0" smtClean="0"/>
              <a:t>!/(3!1!1!)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7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2.5.1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/>
              <a:t>S</a:t>
            </a:r>
            <a:r>
              <a:rPr lang="en-US" altLang="zh-CN" dirty="0"/>
              <a:t> be a </a:t>
            </a:r>
            <a:r>
              <a:rPr lang="en-US" altLang="zh-CN" dirty="0" err="1"/>
              <a:t>multiset</a:t>
            </a:r>
            <a:r>
              <a:rPr lang="en-US" altLang="zh-CN" dirty="0"/>
              <a:t> with objects of </a:t>
            </a:r>
            <a:r>
              <a:rPr lang="en-US" altLang="zh-CN" i="1" dirty="0"/>
              <a:t>k</a:t>
            </a:r>
            <a:r>
              <a:rPr lang="en-US" altLang="zh-CN" dirty="0"/>
              <a:t> types, each with an </a:t>
            </a:r>
            <a:r>
              <a:rPr lang="en-US" altLang="zh-CN" dirty="0" smtClean="0"/>
              <a:t>infinite repetition </a:t>
            </a:r>
            <a:r>
              <a:rPr lang="en-US" altLang="zh-CN" dirty="0"/>
              <a:t>number. Then the number of </a:t>
            </a:r>
            <a:r>
              <a:rPr lang="en-US" altLang="zh-CN" i="1" dirty="0"/>
              <a:t>r</a:t>
            </a:r>
            <a:r>
              <a:rPr lang="en-US" altLang="zh-CN" dirty="0"/>
              <a:t>-combinations of </a:t>
            </a:r>
            <a:r>
              <a:rPr lang="en-US" altLang="zh-CN" i="1" dirty="0"/>
              <a:t>S</a:t>
            </a:r>
            <a:r>
              <a:rPr lang="en-US" altLang="zh-CN" dirty="0"/>
              <a:t> equals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+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 + … +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</a:t>
            </a:r>
            <a:r>
              <a:rPr lang="en-US" altLang="zh-CN" i="1" dirty="0" smtClean="0"/>
              <a:t>r</a:t>
            </a:r>
          </a:p>
          <a:p>
            <a:pPr lvl="1"/>
            <a:r>
              <a:rPr lang="en-US" altLang="zh-CN" dirty="0" smtClean="0"/>
              <a:t>The power of representation: enumerating, naming, and writing them down.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25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2.5.1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think?</a:t>
            </a:r>
          </a:p>
          <a:p>
            <a:pPr lvl="1"/>
            <a:r>
              <a:rPr lang="en-US" altLang="zh-CN" dirty="0" smtClean="0"/>
              <a:t>Imaging that we </a:t>
            </a:r>
            <a:r>
              <a:rPr lang="en-US" altLang="zh-CN" dirty="0"/>
              <a:t>have got an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-combination.</a:t>
            </a:r>
          </a:p>
          <a:p>
            <a:pPr lvl="1"/>
            <a:r>
              <a:rPr lang="en-US" altLang="zh-CN" dirty="0" smtClean="0"/>
              <a:t>Listing, illustrating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573016"/>
            <a:ext cx="5797172" cy="1686567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736063"/>
              </p:ext>
            </p:extLst>
          </p:nvPr>
        </p:nvGraphicFramePr>
        <p:xfrm>
          <a:off x="2195736" y="5794372"/>
          <a:ext cx="5760640" cy="56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" name="Visio" r:id="rId4" imgW="8705844" imgH="847800" progId="Visio.Drawing.15">
                  <p:embed/>
                </p:oleObj>
              </mc:Choice>
              <mc:Fallback>
                <p:oleObj name="Visio" r:id="rId4" imgW="8705844" imgH="8478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736" y="5794372"/>
                        <a:ext cx="5760640" cy="56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89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Computer passwords are to consist of a string of six symbols taken from the digits 0,1,2, ... ,9 and the lowercase letters </a:t>
            </a:r>
            <a:r>
              <a:rPr lang="en-US" altLang="zh-CN" i="1" dirty="0" smtClean="0"/>
              <a:t>a, b, c, ... ,z. </a:t>
            </a:r>
            <a:r>
              <a:rPr lang="en-US" altLang="zh-CN" dirty="0" smtClean="0"/>
              <a:t>How many computer passwords have a repeated symbol? </a:t>
            </a:r>
          </a:p>
          <a:p>
            <a:pPr lvl="2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2.5.1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SzPct val="60000"/>
                </a:pPr>
                <a:r>
                  <a:rPr lang="en-US" altLang="zh-CN" dirty="0" smtClean="0"/>
                  <a:t>Using </a:t>
                </a:r>
                <a:r>
                  <a:rPr lang="en-US" altLang="zh-CN" i="1" dirty="0" smtClean="0"/>
                  <a:t>k </a:t>
                </a:r>
                <a:r>
                  <a:rPr lang="en-US" altLang="zh-CN" dirty="0"/>
                  <a:t>- 1 partitions to separate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 objects</a:t>
                </a:r>
                <a:r>
                  <a:rPr lang="en-US" altLang="zh-CN" dirty="0" smtClean="0"/>
                  <a:t>:</a:t>
                </a:r>
              </a:p>
              <a:p>
                <a:pPr marL="342900" lvl="1" indent="-342900">
                  <a:buSzPct val="60000"/>
                </a:pPr>
                <a:r>
                  <a:rPr lang="en-US" altLang="zh-CN" dirty="0"/>
                  <a:t>Chose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- 1 positions from the </a:t>
                </a:r>
                <a:r>
                  <a:rPr lang="en-US" altLang="zh-CN" i="1" dirty="0"/>
                  <a:t>r</a:t>
                </a:r>
                <a:r>
                  <a:rPr lang="en-US" altLang="zh-CN" dirty="0"/>
                  <a:t> + 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– 1 positions: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lvl="1" indent="-342900">
                  <a:buSzPct val="60000"/>
                </a:pPr>
                <a:r>
                  <a:rPr lang="en-US" altLang="zh-CN" dirty="0" smtClean="0"/>
                  <a:t>Permutation </a:t>
                </a:r>
                <a:r>
                  <a:rPr lang="en-US" altLang="zh-CN" dirty="0"/>
                  <a:t>of </a:t>
                </a:r>
                <a:r>
                  <a:rPr lang="en-US" altLang="zh-CN" dirty="0" err="1"/>
                  <a:t>multiset</a:t>
                </a:r>
                <a:r>
                  <a:rPr lang="en-US" altLang="zh-CN" dirty="0"/>
                  <a:t>{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· O</a:t>
                </a:r>
                <a:r>
                  <a:rPr lang="en-US" altLang="zh-CN" dirty="0" smtClean="0"/>
                  <a:t>, </a:t>
                </a:r>
                <a:r>
                  <a:rPr lang="en-US" altLang="zh-CN" i="1" dirty="0"/>
                  <a:t>k </a:t>
                </a:r>
                <a:r>
                  <a:rPr lang="en-US" altLang="zh-CN" dirty="0"/>
                  <a:t>- 1 · I</a:t>
                </a:r>
                <a:r>
                  <a:rPr lang="en-US" altLang="zh-CN" dirty="0" smtClean="0"/>
                  <a:t>}: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marL="742950" lvl="2" indent="-342900">
                  <a:buSzPct val="60000"/>
                </a:pPr>
                <a:r>
                  <a:rPr lang="en-US" altLang="zh-CN" dirty="0" smtClean="0"/>
                  <a:t>Permutation of </a:t>
                </a:r>
                <a:r>
                  <a:rPr lang="en-US" altLang="zh-CN" dirty="0" err="1" smtClean="0"/>
                  <a:t>multiset</a:t>
                </a:r>
                <a:r>
                  <a:rPr lang="en-US" altLang="zh-CN" dirty="0" smtClean="0"/>
                  <a:t> with two kinds of objects</a:t>
                </a:r>
              </a:p>
              <a:p>
                <a:pPr marL="400050" lvl="2" indent="0">
                  <a:buSzPct val="6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97882"/>
              </p:ext>
            </p:extLst>
          </p:nvPr>
        </p:nvGraphicFramePr>
        <p:xfrm>
          <a:off x="1574849" y="5454396"/>
          <a:ext cx="6945213" cy="676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0" name="Visio" r:id="rId4" imgW="8705844" imgH="847800" progId="Visio.Drawing.15">
                  <p:embed/>
                </p:oleObj>
              </mc:Choice>
              <mc:Fallback>
                <p:oleObj name="Visio" r:id="rId4" imgW="8705844" imgH="8478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4849" y="5454396"/>
                        <a:ext cx="6945213" cy="676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10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2.5.1(extended for self study)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1772816"/>
            <a:ext cx="7772400" cy="4114800"/>
          </a:xfrm>
        </p:spPr>
        <p:txBody>
          <a:bodyPr/>
          <a:lstStyle/>
          <a:p>
            <a:r>
              <a:rPr lang="en-US" altLang="zh-CN" dirty="0" smtClean="0"/>
              <a:t>How to prove?</a:t>
            </a:r>
          </a:p>
          <a:p>
            <a:pPr lvl="1"/>
            <a:r>
              <a:rPr lang="en-US" altLang="zh-CN" dirty="0" smtClean="0"/>
              <a:t>How to prove equation?</a:t>
            </a:r>
          </a:p>
          <a:p>
            <a:pPr lvl="1"/>
            <a:r>
              <a:rPr lang="en-US" altLang="zh-CN" dirty="0" smtClean="0"/>
              <a:t>Method1</a:t>
            </a:r>
          </a:p>
          <a:p>
            <a:pPr lvl="2"/>
            <a:r>
              <a:rPr lang="en-US" altLang="zh-CN" dirty="0" smtClean="0"/>
              <a:t>function from permutation to combination</a:t>
            </a:r>
            <a:r>
              <a:rPr lang="en-US" altLang="zh-CN" dirty="0"/>
              <a:t>: injection (</a:t>
            </a:r>
            <a:r>
              <a:rPr lang="zh-CN" altLang="en-US" dirty="0"/>
              <a:t>单射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number of permutation &lt;= number of combination</a:t>
            </a:r>
          </a:p>
          <a:p>
            <a:pPr lvl="2"/>
            <a:r>
              <a:rPr lang="en-US" altLang="zh-CN" dirty="0" smtClean="0"/>
              <a:t>function from combination to combination: injection</a:t>
            </a:r>
          </a:p>
          <a:p>
            <a:pPr lvl="3"/>
            <a:r>
              <a:rPr lang="en-US" altLang="zh-CN" dirty="0"/>
              <a:t>number of </a:t>
            </a:r>
            <a:r>
              <a:rPr lang="en-US" altLang="zh-CN" dirty="0" smtClean="0"/>
              <a:t>combination </a:t>
            </a:r>
            <a:r>
              <a:rPr lang="en-US" altLang="zh-CN" dirty="0"/>
              <a:t>&lt;= number of </a:t>
            </a:r>
            <a:r>
              <a:rPr lang="en-US" altLang="zh-CN" dirty="0" smtClean="0"/>
              <a:t>permutation</a:t>
            </a:r>
          </a:p>
          <a:p>
            <a:pPr lvl="1"/>
            <a:r>
              <a:rPr lang="en-US" altLang="zh-CN" dirty="0" smtClean="0"/>
              <a:t>Method2</a:t>
            </a:r>
          </a:p>
          <a:p>
            <a:pPr lvl="2"/>
            <a:r>
              <a:rPr lang="en-US" altLang="zh-CN" dirty="0" smtClean="0"/>
              <a:t>injection and  surjection (</a:t>
            </a:r>
            <a:r>
              <a:rPr lang="zh-CN" altLang="en-US" dirty="0" smtClean="0"/>
              <a:t>满射</a:t>
            </a:r>
            <a:r>
              <a:rPr lang="en-US" altLang="zh-CN" dirty="0" smtClean="0"/>
              <a:t>) &lt;=&gt; </a:t>
            </a:r>
            <a:r>
              <a:rPr lang="en-US" altLang="zh-CN" dirty="0" err="1" smtClean="0"/>
              <a:t>bijection</a:t>
            </a:r>
            <a:r>
              <a:rPr lang="en-US" altLang="zh-CN" dirty="0" smtClean="0"/>
              <a:t> (</a:t>
            </a:r>
            <a:r>
              <a:rPr lang="zh-CN" altLang="en-US" dirty="0" smtClean="0"/>
              <a:t>双射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5718625"/>
            <a:ext cx="6780684" cy="11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</a:t>
                </a:r>
                <a:r>
                  <a:rPr lang="en-US" altLang="zh-CN" dirty="0"/>
                  <a:t>bakery boasts eight varieties of doughnuts. If a box of </a:t>
                </a:r>
                <a:r>
                  <a:rPr lang="en-US" altLang="zh-CN" dirty="0" smtClean="0"/>
                  <a:t>doughnuts contains </a:t>
                </a:r>
                <a:r>
                  <a:rPr lang="en-US" altLang="zh-CN" dirty="0"/>
                  <a:t>one dozen, how many different options are there for a box of doughnuts? 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14" t="-1630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7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What is the number of </a:t>
                </a:r>
                <a:r>
                  <a:rPr lang="en-US" altLang="zh-CN" dirty="0" err="1"/>
                  <a:t>nondecreasing</a:t>
                </a:r>
                <a:r>
                  <a:rPr lang="en-US" altLang="zh-CN" dirty="0"/>
                  <a:t> sequences of length 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whose terms</a:t>
                </a:r>
                <a:br>
                  <a:rPr lang="en-US" altLang="zh-CN" dirty="0"/>
                </a:br>
                <a:r>
                  <a:rPr lang="en-US" altLang="zh-CN" dirty="0"/>
                  <a:t>are taken from 1</a:t>
                </a:r>
                <a:r>
                  <a:rPr lang="en-US" altLang="zh-CN" dirty="0" smtClean="0"/>
                  <a:t>, 2</a:t>
                </a:r>
                <a:r>
                  <a:rPr lang="en-US" altLang="zh-CN" dirty="0"/>
                  <a:t>, ... , </a:t>
                </a:r>
                <a:r>
                  <a:rPr lang="en-US" altLang="zh-CN" i="1" dirty="0"/>
                  <a:t>k?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Nondecreasing</a:t>
                </a:r>
                <a:r>
                  <a:rPr lang="en-US" altLang="zh-CN" dirty="0" smtClean="0"/>
                  <a:t> sequences of the terms.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85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Putting restrictions on the number of times each type </a:t>
            </a:r>
            <a:r>
              <a:rPr lang="en-US" altLang="zh-CN" dirty="0" smtClean="0"/>
              <a:t>of object </a:t>
            </a:r>
            <a:r>
              <a:rPr lang="en-US" altLang="zh-CN" dirty="0"/>
              <a:t>is to occur in the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-combination. 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4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723656"/>
              </a:xfrm>
            </p:spPr>
            <p:txBody>
              <a:bodyPr/>
              <a:lstStyle/>
              <a:p>
                <a:pPr marL="342900" lvl="1" indent="-342900">
                  <a:buSzPct val="60000"/>
                </a:pPr>
                <a:r>
                  <a:rPr lang="en-US" altLang="zh-CN" sz="2800" dirty="0"/>
                  <a:t>Example. Let </a:t>
                </a:r>
                <a:r>
                  <a:rPr lang="en-US" altLang="zh-CN" sz="2800" i="1" dirty="0"/>
                  <a:t>S </a:t>
                </a:r>
                <a:r>
                  <a:rPr lang="en-US" altLang="zh-CN" sz="2800" dirty="0"/>
                  <a:t>be the </a:t>
                </a:r>
                <a:r>
                  <a:rPr lang="en-US" altLang="zh-CN" sz="2800" dirty="0" err="1"/>
                  <a:t>multiset</a:t>
                </a:r>
                <a:r>
                  <a:rPr lang="en-US" altLang="zh-CN" sz="2800" dirty="0"/>
                  <a:t> {10·</a:t>
                </a:r>
                <a:r>
                  <a:rPr lang="en-US" altLang="zh-CN" sz="2800" i="1" dirty="0"/>
                  <a:t>a, </a:t>
                </a:r>
                <a:r>
                  <a:rPr lang="en-US" altLang="zh-CN" sz="2800" dirty="0"/>
                  <a:t>10·</a:t>
                </a:r>
                <a:r>
                  <a:rPr lang="en-US" altLang="zh-CN" sz="2800" i="1" dirty="0"/>
                  <a:t>b, </a:t>
                </a:r>
                <a:r>
                  <a:rPr lang="en-US" altLang="zh-CN" sz="2800" dirty="0"/>
                  <a:t>10·</a:t>
                </a:r>
                <a:r>
                  <a:rPr lang="en-US" altLang="zh-CN" sz="2800" i="1" dirty="0"/>
                  <a:t>c</a:t>
                </a:r>
                <a:r>
                  <a:rPr lang="en-US" altLang="zh-CN" sz="2800" dirty="0"/>
                  <a:t>, 10·</a:t>
                </a:r>
                <a:r>
                  <a:rPr lang="en-US" altLang="zh-CN" sz="2800" i="1" dirty="0"/>
                  <a:t>d} </a:t>
                </a:r>
                <a:r>
                  <a:rPr lang="en-US" altLang="zh-CN" sz="2800" dirty="0"/>
                  <a:t>with objects of four types, </a:t>
                </a:r>
                <a:r>
                  <a:rPr lang="en-US" altLang="zh-CN" sz="2800" i="1" dirty="0"/>
                  <a:t>a, b, c</a:t>
                </a:r>
                <a:r>
                  <a:rPr lang="en-US" altLang="zh-CN" sz="2800" dirty="0"/>
                  <a:t>, and </a:t>
                </a:r>
                <a:r>
                  <a:rPr lang="en-US" altLang="zh-CN" sz="2800" i="1" dirty="0"/>
                  <a:t>d. </a:t>
                </a:r>
                <a:r>
                  <a:rPr lang="en-US" altLang="zh-CN" sz="2800" dirty="0"/>
                  <a:t>What is the number of 10-combinations of </a:t>
                </a:r>
                <a:r>
                  <a:rPr lang="en-US" altLang="zh-CN" sz="2800" i="1" dirty="0"/>
                  <a:t>S </a:t>
                </a:r>
                <a:r>
                  <a:rPr lang="en-US" altLang="zh-CN" sz="2800" dirty="0"/>
                  <a:t>that have the property that each of the four types of objects occurs at least once?</a:t>
                </a:r>
                <a:endParaRPr lang="en-US" altLang="zh-CN" sz="2800" i="1" dirty="0" smtClean="0"/>
              </a:p>
              <a:p>
                <a:pPr marL="742950" lvl="2" indent="-342900">
                  <a:buSzPct val="60000"/>
                </a:pPr>
                <a:r>
                  <a:rPr lang="en-US" altLang="zh-CN" sz="2400" i="1" dirty="0" smtClean="0"/>
                  <a:t>x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 + </a:t>
                </a:r>
                <a:r>
                  <a:rPr lang="en-US" altLang="zh-CN" sz="2400" i="1" dirty="0"/>
                  <a:t>x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 + </a:t>
                </a:r>
                <a:r>
                  <a:rPr lang="en-US" altLang="zh-CN" sz="2400" i="1" dirty="0"/>
                  <a:t>x</a:t>
                </a:r>
                <a:r>
                  <a:rPr lang="en-US" altLang="zh-CN" sz="2400" baseline="-25000" dirty="0" smtClean="0"/>
                  <a:t>3</a:t>
                </a:r>
                <a:r>
                  <a:rPr lang="en-US" altLang="zh-CN" sz="2400" dirty="0" smtClean="0"/>
                  <a:t> + </a:t>
                </a:r>
                <a:r>
                  <a:rPr lang="en-US" altLang="zh-CN" sz="2400" i="1" dirty="0"/>
                  <a:t>x</a:t>
                </a:r>
                <a:r>
                  <a:rPr lang="en-US" altLang="zh-CN" sz="2400" baseline="-25000" dirty="0" smtClean="0"/>
                  <a:t>4</a:t>
                </a:r>
                <a:r>
                  <a:rPr lang="en-US" altLang="zh-CN" sz="2400" dirty="0" smtClean="0"/>
                  <a:t> = 10,  </a:t>
                </a:r>
                <a:r>
                  <a:rPr lang="en-US" altLang="zh-CN" sz="2400" i="1" dirty="0" smtClean="0"/>
                  <a:t>x</a:t>
                </a:r>
                <a:r>
                  <a:rPr lang="en-US" altLang="zh-CN" sz="2400" i="1" baseline="-25000" dirty="0" smtClean="0"/>
                  <a:t>i</a:t>
                </a:r>
                <a:r>
                  <a:rPr lang="en-US" altLang="zh-CN" sz="2400" dirty="0" smtClean="0"/>
                  <a:t> &gt;=1</a:t>
                </a:r>
              </a:p>
              <a:p>
                <a:pPr marL="742950" lvl="2" indent="-342900">
                  <a:buSzPct val="60000"/>
                </a:pPr>
                <a:r>
                  <a:rPr lang="en-US" altLang="zh-CN" sz="2400" dirty="0" smtClean="0"/>
                  <a:t>Let </a:t>
                </a:r>
                <a:r>
                  <a:rPr lang="en-US" altLang="zh-CN" sz="2400" i="1" dirty="0" err="1" smtClean="0"/>
                  <a:t>y</a:t>
                </a:r>
                <a:r>
                  <a:rPr lang="en-US" altLang="zh-CN" sz="2400" i="1" baseline="-25000" dirty="0" err="1" smtClean="0"/>
                  <a:t>i</a:t>
                </a:r>
                <a:r>
                  <a:rPr lang="en-US" altLang="zh-CN" sz="2400" dirty="0" smtClean="0"/>
                  <a:t> = </a:t>
                </a:r>
                <a:r>
                  <a:rPr lang="en-US" altLang="zh-CN" sz="2400" i="1" dirty="0" smtClean="0"/>
                  <a:t>x</a:t>
                </a:r>
                <a:r>
                  <a:rPr lang="en-US" altLang="zh-CN" sz="2400" i="1" baseline="-25000" dirty="0" smtClean="0"/>
                  <a:t>i  </a:t>
                </a:r>
                <a:r>
                  <a:rPr lang="en-US" altLang="zh-CN" sz="2400" dirty="0" smtClean="0"/>
                  <a:t>- 1, then</a:t>
                </a:r>
              </a:p>
              <a:p>
                <a:pPr marL="400050" lvl="2" indent="0">
                  <a:buSzPct val="60000"/>
                  <a:buNone/>
                </a:pPr>
                <a:r>
                  <a:rPr lang="en-US" altLang="zh-CN" sz="2400" i="1" dirty="0" smtClean="0"/>
                  <a:t>    y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 + </a:t>
                </a:r>
                <a:r>
                  <a:rPr lang="en-US" altLang="zh-CN" sz="2400" i="1" dirty="0" smtClean="0"/>
                  <a:t>y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 + </a:t>
                </a:r>
                <a:r>
                  <a:rPr lang="en-US" altLang="zh-CN" sz="2400" i="1" dirty="0" smtClean="0"/>
                  <a:t>y</a:t>
                </a:r>
                <a:r>
                  <a:rPr lang="en-US" altLang="zh-CN" sz="2400" baseline="-25000" dirty="0" smtClean="0"/>
                  <a:t>3</a:t>
                </a:r>
                <a:r>
                  <a:rPr lang="en-US" altLang="zh-CN" sz="2400" dirty="0" smtClean="0"/>
                  <a:t> + </a:t>
                </a:r>
                <a:r>
                  <a:rPr lang="en-US" altLang="zh-CN" sz="2400" i="1" dirty="0"/>
                  <a:t>y</a:t>
                </a:r>
                <a:r>
                  <a:rPr lang="en-US" altLang="zh-CN" sz="2400" baseline="-25000" dirty="0" smtClean="0"/>
                  <a:t>4</a:t>
                </a:r>
                <a:r>
                  <a:rPr lang="en-US" altLang="zh-CN" sz="2400" dirty="0" smtClean="0"/>
                  <a:t> = 6, </a:t>
                </a:r>
                <a:r>
                  <a:rPr lang="en-US" altLang="zh-CN" sz="2400" i="1" dirty="0" err="1" smtClean="0"/>
                  <a:t>y</a:t>
                </a:r>
                <a:r>
                  <a:rPr lang="en-US" altLang="zh-CN" sz="2400" i="1" baseline="-25000" dirty="0" err="1" smtClean="0"/>
                  <a:t>i</a:t>
                </a:r>
                <a:r>
                  <a:rPr lang="en-US" altLang="zh-CN" sz="2400" dirty="0" smtClean="0"/>
                  <a:t> &gt;= 0</a:t>
                </a:r>
              </a:p>
              <a:p>
                <a:pPr marL="742950" lvl="2" indent="-342900">
                  <a:buSzPct val="60000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723656"/>
              </a:xfrm>
              <a:blipFill rotWithShape="0">
                <a:blip r:embed="rId2"/>
                <a:stretch>
                  <a:fillRect l="-314" t="-1419" r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16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en-US" altLang="zh-CN" sz="2000" dirty="0" smtClean="0"/>
              <a:t>(self study)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Continuing with the doughnut example following Theorem 2.5.1, we </a:t>
                </a:r>
                <a:r>
                  <a:rPr lang="en-US" altLang="zh-CN" dirty="0"/>
                  <a:t>see that the number of different options for boxes of doughnuts containing at least one doughnut of each of the eight varieties equals </a:t>
                </a:r>
                <a:endParaRPr lang="en-US" altLang="zh-CN" dirty="0" smtClean="0"/>
              </a:p>
              <a:p>
                <a:pPr marL="742950" lvl="2" indent="-342900">
                  <a:buClr>
                    <a:srgbClr val="FF3300"/>
                  </a:buClr>
                  <a:buSzPct val="60000"/>
                </a:pPr>
                <a:r>
                  <a:rPr lang="en-US" altLang="zh-CN" sz="2400" i="1" dirty="0"/>
                  <a:t>x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 + </a:t>
                </a:r>
                <a:r>
                  <a:rPr lang="en-US" altLang="zh-CN" sz="2400" i="1" dirty="0"/>
                  <a:t>x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 + </a:t>
                </a:r>
                <a:r>
                  <a:rPr lang="en-US" altLang="zh-CN" sz="2400" i="1" dirty="0" smtClean="0"/>
                  <a:t>…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+ </a:t>
                </a:r>
                <a:r>
                  <a:rPr lang="en-US" altLang="zh-CN" sz="2400" i="1" dirty="0" smtClean="0"/>
                  <a:t>x</a:t>
                </a:r>
                <a:r>
                  <a:rPr lang="en-US" altLang="zh-CN" sz="2400" baseline="-25000" dirty="0" smtClean="0"/>
                  <a:t>8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= </a:t>
                </a:r>
                <a:r>
                  <a:rPr lang="en-US" altLang="zh-CN" sz="2400" dirty="0" smtClean="0"/>
                  <a:t>12,  </a:t>
                </a:r>
                <a:r>
                  <a:rPr lang="en-US" altLang="zh-CN" sz="2400" i="1" dirty="0"/>
                  <a:t>x</a:t>
                </a:r>
                <a:r>
                  <a:rPr lang="en-US" altLang="zh-CN" sz="2400" i="1" baseline="-25000" dirty="0"/>
                  <a:t>i</a:t>
                </a:r>
                <a:r>
                  <a:rPr lang="en-US" altLang="zh-CN" sz="2400" dirty="0"/>
                  <a:t> &gt;=1</a:t>
                </a:r>
              </a:p>
              <a:p>
                <a:pPr marL="742950" lvl="2" indent="-342900">
                  <a:buClr>
                    <a:srgbClr val="FF3300"/>
                  </a:buClr>
                  <a:buSzPct val="60000"/>
                </a:pPr>
                <a:r>
                  <a:rPr lang="en-US" altLang="zh-CN" sz="2400" dirty="0"/>
                  <a:t>Let </a:t>
                </a:r>
                <a:r>
                  <a:rPr lang="en-US" altLang="zh-CN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altLang="zh-CN" sz="2400" dirty="0"/>
                  <a:t> = </a:t>
                </a:r>
                <a:r>
                  <a:rPr lang="en-US" altLang="zh-CN" sz="2400" i="1" dirty="0"/>
                  <a:t>x</a:t>
                </a:r>
                <a:r>
                  <a:rPr lang="en-US" altLang="zh-CN" sz="2400" i="1" baseline="-25000" dirty="0"/>
                  <a:t>i  </a:t>
                </a:r>
                <a:r>
                  <a:rPr lang="en-US" altLang="zh-CN" sz="2400" dirty="0"/>
                  <a:t>- 1, then</a:t>
                </a:r>
              </a:p>
              <a:p>
                <a:pPr marL="400050" lvl="2" indent="0">
                  <a:buSzPct val="60000"/>
                  <a:buNone/>
                </a:pPr>
                <a:r>
                  <a:rPr lang="en-US" altLang="zh-CN" sz="2400" i="1" dirty="0"/>
                  <a:t>    y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dirty="0"/>
                  <a:t> + </a:t>
                </a:r>
                <a:r>
                  <a:rPr lang="en-US" altLang="zh-CN" sz="2400" i="1" dirty="0"/>
                  <a:t>y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dirty="0"/>
                  <a:t> + </a:t>
                </a:r>
                <a:r>
                  <a:rPr lang="en-US" altLang="zh-CN" sz="2400" dirty="0" smtClean="0"/>
                  <a:t>… </a:t>
                </a:r>
                <a:r>
                  <a:rPr lang="en-US" altLang="zh-CN" sz="2400" dirty="0"/>
                  <a:t>+ </a:t>
                </a:r>
                <a:r>
                  <a:rPr lang="en-US" altLang="zh-CN" sz="2400" i="1" dirty="0" smtClean="0"/>
                  <a:t>y</a:t>
                </a:r>
                <a:r>
                  <a:rPr lang="en-US" altLang="zh-CN" sz="2400" baseline="-25000" dirty="0" smtClean="0"/>
                  <a:t>8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= </a:t>
                </a:r>
                <a:r>
                  <a:rPr lang="en-US" altLang="zh-CN" sz="2400" dirty="0" smtClean="0"/>
                  <a:t>12 – 8 = 4, </a:t>
                </a:r>
                <a:r>
                  <a:rPr lang="en-US" altLang="zh-CN" sz="2400" i="1" dirty="0" err="1"/>
                  <a:t>y</a:t>
                </a:r>
                <a:r>
                  <a:rPr lang="en-US" altLang="zh-CN" sz="2400" i="1" baseline="-25000" dirty="0" err="1"/>
                  <a:t>i</a:t>
                </a:r>
                <a:r>
                  <a:rPr lang="en-US" altLang="zh-CN" sz="2400" dirty="0"/>
                  <a:t> &gt;= 0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+8−1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b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4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 Lower Bounds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lower bounds on the number of times each type of object occurs in the </a:t>
            </a:r>
            <a:r>
              <a:rPr lang="en-US" altLang="zh-CN" dirty="0" smtClean="0"/>
              <a:t>combination. </a:t>
            </a:r>
          </a:p>
          <a:p>
            <a:r>
              <a:rPr lang="en-US" altLang="zh-CN" dirty="0" smtClean="0"/>
              <a:t>What </a:t>
            </a:r>
            <a:r>
              <a:rPr lang="en-US" altLang="zh-CN" dirty="0"/>
              <a:t>is the number of integral solutions of the equation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x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</a:t>
            </a:r>
            <a:r>
              <a:rPr lang="en-US" altLang="zh-CN" dirty="0"/>
              <a:t>= 20,</a:t>
            </a:r>
            <a:br>
              <a:rPr lang="en-US" altLang="zh-CN" dirty="0"/>
            </a:br>
            <a:r>
              <a:rPr lang="en-US" altLang="zh-CN" dirty="0"/>
              <a:t>in which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en-US" altLang="zh-CN" i="1" dirty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&gt;= </a:t>
            </a:r>
            <a:r>
              <a:rPr lang="en-US" altLang="zh-CN" dirty="0"/>
              <a:t>3, </a:t>
            </a:r>
            <a:r>
              <a:rPr lang="en-US" altLang="zh-CN" i="1" dirty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&gt;= </a:t>
            </a:r>
            <a:r>
              <a:rPr lang="en-US" altLang="zh-CN" dirty="0"/>
              <a:t>1, </a:t>
            </a:r>
            <a:r>
              <a:rPr lang="en-US" altLang="zh-CN" i="1" dirty="0"/>
              <a:t>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&gt;= 0,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4 </a:t>
            </a:r>
            <a:r>
              <a:rPr lang="en-US" altLang="zh-CN" dirty="0" smtClean="0"/>
              <a:t>&gt;= 5 </a:t>
            </a:r>
          </a:p>
          <a:p>
            <a:r>
              <a:rPr lang="es-ES" altLang="zh-CN" dirty="0"/>
              <a:t>Solution</a:t>
            </a:r>
          </a:p>
          <a:p>
            <a:pPr lvl="1"/>
            <a:r>
              <a:rPr lang="es-ES" altLang="zh-CN" i="1" dirty="0" smtClean="0"/>
              <a:t>y</a:t>
            </a:r>
            <a:r>
              <a:rPr lang="es-ES" altLang="zh-CN" baseline="-25000" dirty="0" smtClean="0"/>
              <a:t>1</a:t>
            </a:r>
            <a:r>
              <a:rPr lang="es-ES" altLang="zh-CN" dirty="0" smtClean="0"/>
              <a:t> </a:t>
            </a:r>
            <a:r>
              <a:rPr lang="es-ES" altLang="zh-CN" dirty="0"/>
              <a:t>+ </a:t>
            </a:r>
            <a:r>
              <a:rPr lang="es-ES" altLang="zh-CN" i="1" dirty="0"/>
              <a:t>y</a:t>
            </a:r>
            <a:r>
              <a:rPr lang="es-ES" altLang="zh-CN" baseline="-25000" dirty="0" smtClean="0"/>
              <a:t>2</a:t>
            </a:r>
            <a:r>
              <a:rPr lang="es-ES" altLang="zh-CN" dirty="0" smtClean="0"/>
              <a:t> </a:t>
            </a:r>
            <a:r>
              <a:rPr lang="es-ES" altLang="zh-CN" dirty="0"/>
              <a:t>+ </a:t>
            </a:r>
            <a:r>
              <a:rPr lang="es-ES" altLang="zh-CN" i="1" dirty="0"/>
              <a:t>y</a:t>
            </a:r>
            <a:r>
              <a:rPr lang="es-ES" altLang="zh-CN" baseline="-25000" dirty="0" smtClean="0"/>
              <a:t>3</a:t>
            </a:r>
            <a:r>
              <a:rPr lang="es-ES" altLang="zh-CN" dirty="0" smtClean="0"/>
              <a:t> </a:t>
            </a:r>
            <a:r>
              <a:rPr lang="es-ES" altLang="zh-CN" dirty="0"/>
              <a:t>+ </a:t>
            </a:r>
            <a:r>
              <a:rPr lang="es-ES" altLang="zh-CN" i="1" dirty="0"/>
              <a:t>y</a:t>
            </a:r>
            <a:r>
              <a:rPr lang="es-ES" altLang="zh-CN" baseline="-25000" dirty="0" smtClean="0"/>
              <a:t>4</a:t>
            </a:r>
            <a:r>
              <a:rPr lang="es-ES" altLang="zh-CN" dirty="0" smtClean="0"/>
              <a:t> </a:t>
            </a:r>
            <a:r>
              <a:rPr lang="es-ES" altLang="zh-CN" dirty="0"/>
              <a:t>= </a:t>
            </a:r>
            <a:r>
              <a:rPr lang="es-ES" altLang="zh-CN" dirty="0" smtClean="0"/>
              <a:t>20 – 3 – 1 – 0 – 5 = 11</a:t>
            </a:r>
            <a:r>
              <a:rPr lang="es-ES" altLang="zh-CN" dirty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7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All </a:t>
            </a:r>
            <a:r>
              <a:rPr lang="en-US" altLang="zh-CN" dirty="0" err="1" smtClean="0"/>
              <a:t>Submultisets</a:t>
            </a:r>
            <a:r>
              <a:rPr lang="en-US" altLang="zh-CN" dirty="0" smtClean="0"/>
              <a:t> of Multisets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a subset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·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·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i="1" dirty="0" err="1" smtClean="0"/>
              <a:t>n</a:t>
            </a:r>
            <a:r>
              <a:rPr lang="en-US" altLang="zh-CN" i="1" baseline="-25000" dirty="0" err="1" smtClean="0"/>
              <a:t>k</a:t>
            </a:r>
            <a:r>
              <a:rPr lang="en-US" altLang="zh-CN" dirty="0" err="1" smtClean="0"/>
              <a:t>·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}, what’s the number of all combinations (</a:t>
            </a:r>
            <a:r>
              <a:rPr lang="en-US" altLang="zh-CN" dirty="0" err="1" smtClean="0"/>
              <a:t>submultisets</a:t>
            </a:r>
            <a:r>
              <a:rPr lang="en-US" altLang="zh-CN" dirty="0" smtClean="0"/>
              <a:t>) of </a:t>
            </a:r>
            <a:r>
              <a:rPr lang="en-US" altLang="zh-CN" i="1" dirty="0" smtClean="0"/>
              <a:t>S </a:t>
            </a:r>
            <a:r>
              <a:rPr lang="en-US" altLang="zh-CN" dirty="0" smtClean="0"/>
              <a:t>with cardinality from 0 through </a:t>
            </a:r>
            <a:r>
              <a:rPr lang="en-US" altLang="zh-CN" i="1" dirty="0" smtClean="0"/>
              <a:t>|S|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+ 1) * </a:t>
            </a:r>
            <a:r>
              <a:rPr lang="en-US" altLang="zh-CN" dirty="0"/>
              <a:t>(</a:t>
            </a:r>
            <a:r>
              <a:rPr lang="en-US" altLang="zh-CN" i="1" dirty="0" smtClean="0"/>
              <a:t>n</a:t>
            </a:r>
            <a:r>
              <a:rPr lang="en-US" altLang="zh-CN" baseline="-25000" dirty="0" smtClean="0"/>
              <a:t>2 </a:t>
            </a:r>
            <a:r>
              <a:rPr lang="en-US" altLang="zh-CN" dirty="0"/>
              <a:t>+ 1) </a:t>
            </a:r>
            <a:r>
              <a:rPr lang="en-US" altLang="zh-CN" dirty="0" smtClean="0"/>
              <a:t>* … * </a:t>
            </a:r>
            <a:r>
              <a:rPr lang="en-US" altLang="zh-CN" dirty="0"/>
              <a:t>(</a:t>
            </a:r>
            <a:r>
              <a:rPr lang="en-US" altLang="zh-CN" i="1" dirty="0" err="1" smtClean="0"/>
              <a:t>n</a:t>
            </a:r>
            <a:r>
              <a:rPr lang="en-US" altLang="zh-CN" i="1" baseline="-25000" dirty="0" err="1" smtClean="0"/>
              <a:t>k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+ 1</a:t>
            </a:r>
            <a:r>
              <a:rPr lang="en-US" altLang="zh-CN" dirty="0" smtClean="0"/>
              <a:t>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93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Kinds of Combination of </a:t>
            </a:r>
            <a:r>
              <a:rPr lang="en-US" altLang="zh-CN" dirty="0" err="1" smtClean="0"/>
              <a:t>Multisets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r</a:t>
            </a:r>
            <a:r>
              <a:rPr lang="en-US" altLang="zh-CN" dirty="0" smtClean="0"/>
              <a:t>-combination of multisets with infinite (or plenty of) supply.</a:t>
            </a:r>
          </a:p>
          <a:p>
            <a:pPr lvl="2"/>
            <a:r>
              <a:rPr lang="en-US" altLang="zh-CN" dirty="0" smtClean="0"/>
              <a:t>With or without lower bounds.</a:t>
            </a:r>
          </a:p>
          <a:p>
            <a:pPr lvl="1"/>
            <a:r>
              <a:rPr lang="en-US" altLang="zh-CN" dirty="0" smtClean="0"/>
              <a:t>Number of all </a:t>
            </a:r>
            <a:r>
              <a:rPr lang="en-US" altLang="zh-CN" dirty="0" err="1" smtClean="0"/>
              <a:t>submultisets</a:t>
            </a:r>
            <a:r>
              <a:rPr lang="en-US" altLang="zh-CN" dirty="0" smtClean="0"/>
              <a:t> of a </a:t>
            </a:r>
            <a:r>
              <a:rPr lang="en-US" altLang="zh-CN" dirty="0" err="1" smtClean="0"/>
              <a:t>multiset</a:t>
            </a:r>
            <a:r>
              <a:rPr lang="en-US" altLang="zh-CN" dirty="0" smtClean="0"/>
              <a:t> with finite repetition number.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1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endParaRPr lang="zh-CN" altLang="en-US" smtClean="0"/>
          </a:p>
        </p:txBody>
      </p:sp>
      <p:sp>
        <p:nvSpPr>
          <p:cNvPr id="4" name="Text Box 4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latin typeface="Arial" panose="020B0604020202020204" pitchFamily="34" charset="0"/>
              </a:rPr>
              <a:t>=36</a:t>
            </a:r>
            <a:r>
              <a:rPr lang="en-US" altLang="zh-CN" sz="2800" baseline="30000" dirty="0" smtClean="0">
                <a:latin typeface="Arial" panose="020B0604020202020204" pitchFamily="34" charset="0"/>
              </a:rPr>
              <a:t>6</a:t>
            </a:r>
            <a:r>
              <a:rPr lang="en-US" altLang="zh-CN" sz="2800" dirty="0" smtClean="0">
                <a:latin typeface="Arial" panose="020B0604020202020204" pitchFamily="34" charset="0"/>
              </a:rPr>
              <a:t>-36×35×34×33×32×31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latin typeface="Arial" panose="020B0604020202020204" pitchFamily="34" charset="0"/>
              </a:rPr>
              <a:t>=2,176,782,336 – 1,402,410,240 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latin typeface="Arial" panose="020B0604020202020204" pitchFamily="34" charset="0"/>
              </a:rPr>
              <a:t>=774,372,096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476375" y="2032000"/>
          <a:ext cx="23034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03" name="Equation" r:id="rId3" imgW="736600" imgH="190500" progId="Equation.DSMT4">
                  <p:embed/>
                </p:oleObj>
              </mc:Choice>
              <mc:Fallback>
                <p:oleObj name="Equation" r:id="rId3" imgW="736600" imgH="19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32000"/>
                        <a:ext cx="230346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of this Chapter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Four Basic Counting Principles</a:t>
            </a:r>
          </a:p>
          <a:p>
            <a:r>
              <a:rPr lang="en-US" altLang="zh-CN" dirty="0"/>
              <a:t>Permutations and combination of Sets</a:t>
            </a:r>
          </a:p>
          <a:p>
            <a:r>
              <a:rPr lang="en-US" altLang="zh-CN" dirty="0"/>
              <a:t>Circular Permutations </a:t>
            </a:r>
          </a:p>
          <a:p>
            <a:r>
              <a:rPr lang="en-US" altLang="zh-CN" dirty="0"/>
              <a:t>Two Kinds of Permutation of </a:t>
            </a:r>
            <a:r>
              <a:rPr lang="en-US" altLang="zh-CN" dirty="0" err="1"/>
              <a:t>Multisets</a:t>
            </a:r>
            <a:endParaRPr lang="en-US" altLang="zh-CN" dirty="0"/>
          </a:p>
          <a:p>
            <a:pPr lvl="1"/>
            <a:r>
              <a:rPr lang="en-US" altLang="zh-CN" dirty="0"/>
              <a:t>r-permutation of </a:t>
            </a:r>
            <a:r>
              <a:rPr lang="en-US" altLang="zh-CN" dirty="0" err="1"/>
              <a:t>multisets</a:t>
            </a:r>
            <a:r>
              <a:rPr lang="en-US" altLang="zh-CN" dirty="0"/>
              <a:t> with infinite(or plenty of, in other words “&gt;= r”) supply.</a:t>
            </a:r>
          </a:p>
          <a:p>
            <a:pPr lvl="1"/>
            <a:r>
              <a:rPr lang="en-US" altLang="zh-CN" dirty="0"/>
              <a:t>Full permutation of </a:t>
            </a:r>
            <a:r>
              <a:rPr lang="en-US" altLang="zh-CN" dirty="0" err="1"/>
              <a:t>multisets</a:t>
            </a:r>
            <a:r>
              <a:rPr lang="en-US" altLang="zh-CN" dirty="0"/>
              <a:t> with limited supply (in other words, with finite repetition number).</a:t>
            </a:r>
          </a:p>
          <a:p>
            <a:r>
              <a:rPr lang="en-US" altLang="zh-CN" dirty="0"/>
              <a:t>Combination of </a:t>
            </a:r>
            <a:r>
              <a:rPr lang="en-US" altLang="zh-CN" dirty="0" err="1"/>
              <a:t>Multisets</a:t>
            </a:r>
            <a:endParaRPr lang="en-US" altLang="zh-CN" dirty="0"/>
          </a:p>
          <a:p>
            <a:pPr lvl="1"/>
            <a:r>
              <a:rPr lang="en-US" altLang="zh-CN" dirty="0" smtClean="0"/>
              <a:t>Refer to the previous page.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2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2.6 Finite </a:t>
            </a:r>
            <a:r>
              <a:rPr lang="en-US" altLang="zh-CN" b="0" dirty="0" smtClean="0"/>
              <a:t>Probability</a:t>
            </a:r>
            <a:br>
              <a:rPr lang="en-US" altLang="zh-CN" b="0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000" dirty="0" smtClean="0"/>
              <a:t>(neglected for this course)</a:t>
            </a:r>
            <a:r>
              <a:rPr lang="en-US" altLang="zh-CN" b="0" dirty="0" smtClean="0"/>
              <a:t> </a:t>
            </a:r>
            <a:endParaRPr lang="zh-CN" altLang="en-US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Finite Probability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There is an </a:t>
                </a:r>
                <a:r>
                  <a:rPr lang="en-US" altLang="zh-CN" dirty="0"/>
                  <a:t>experiment </a:t>
                </a:r>
                <a:r>
                  <a:rPr lang="en-US" altLang="zh-CN" i="1" dirty="0" smtClean="0"/>
                  <a:t>E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which when carried out results in one of a finite set of outcomes. 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sample </a:t>
                </a:r>
                <a:r>
                  <a:rPr lang="en-US" altLang="zh-CN" dirty="0" smtClean="0"/>
                  <a:t>space </a:t>
                </a:r>
                <a:r>
                  <a:rPr lang="en-US" altLang="zh-CN" i="1" dirty="0" smtClean="0"/>
                  <a:t>S</a:t>
                </a:r>
              </a:p>
              <a:p>
                <a:pPr lvl="1"/>
                <a:r>
                  <a:rPr lang="en-US" altLang="zh-CN" i="1" dirty="0"/>
                  <a:t>S</a:t>
                </a:r>
                <a:r>
                  <a:rPr lang="en-US" altLang="zh-CN" dirty="0"/>
                  <a:t> = </a:t>
                </a:r>
                <a:r>
                  <a:rPr lang="en-US" altLang="zh-CN" dirty="0" smtClean="0"/>
                  <a:t>{</a:t>
                </a:r>
                <a:r>
                  <a:rPr lang="en-US" altLang="zh-CN" i="1" dirty="0" smtClean="0"/>
                  <a:t>s</a:t>
                </a:r>
                <a:r>
                  <a:rPr lang="en-US" altLang="zh-CN" i="1" baseline="-25000" dirty="0" smtClean="0"/>
                  <a:t>1</a:t>
                </a:r>
                <a:r>
                  <a:rPr lang="en-US" altLang="zh-CN" i="1" dirty="0" smtClean="0"/>
                  <a:t>, s</a:t>
                </a:r>
                <a:r>
                  <a:rPr lang="en-US" altLang="zh-CN" i="1" baseline="-25000" dirty="0" smtClean="0"/>
                  <a:t>2</a:t>
                </a:r>
                <a:r>
                  <a:rPr lang="en-US" altLang="zh-CN" i="1" dirty="0" smtClean="0"/>
                  <a:t>, </a:t>
                </a:r>
                <a:r>
                  <a:rPr lang="en-US" altLang="zh-CN" dirty="0" smtClean="0"/>
                  <a:t>... </a:t>
                </a:r>
                <a:r>
                  <a:rPr lang="en-US" altLang="zh-CN" i="1" dirty="0" smtClean="0"/>
                  <a:t>, </a:t>
                </a:r>
                <a:r>
                  <a:rPr lang="en-US" altLang="zh-CN" i="1" dirty="0" err="1" smtClean="0"/>
                  <a:t>s</a:t>
                </a:r>
                <a:r>
                  <a:rPr lang="en-US" altLang="zh-CN" i="1" baseline="-25000" dirty="0" err="1" smtClean="0"/>
                  <a:t>n</a:t>
                </a:r>
                <a:r>
                  <a:rPr lang="en-US" altLang="zh-CN" dirty="0" smtClean="0"/>
                  <a:t>}</a:t>
                </a:r>
                <a:r>
                  <a:rPr lang="en-US" altLang="zh-CN" i="1" dirty="0" smtClean="0"/>
                  <a:t>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We assume that each outcome is equally likely (randomly); </a:t>
                </a:r>
              </a:p>
              <a:p>
                <a:pPr lvl="1"/>
                <a:r>
                  <a:rPr lang="en-US" altLang="zh-CN" dirty="0" err="1" smtClean="0"/>
                  <a:t>Prob</a:t>
                </a:r>
                <a:r>
                  <a:rPr lang="en-US" altLang="zh-CN" dirty="0" smtClean="0"/>
                  <a:t>(</a:t>
                </a:r>
                <a:r>
                  <a:rPr lang="en-US" altLang="zh-CN" i="1" dirty="0" err="1" smtClean="0"/>
                  <a:t>s</a:t>
                </a:r>
                <a:r>
                  <a:rPr lang="en-US" altLang="zh-CN" i="1" baseline="-25000" dirty="0" err="1" smtClean="0"/>
                  <a:t>i</a:t>
                </a:r>
                <a:r>
                  <a:rPr lang="en-US" altLang="zh-CN" dirty="0"/>
                  <a:t>) 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(</a:t>
                </a:r>
                <a:r>
                  <a:rPr lang="en-US" altLang="zh-CN" i="1" dirty="0" err="1"/>
                  <a:t>i</a:t>
                </a:r>
                <a:r>
                  <a:rPr lang="en-US" altLang="zh-CN" dirty="0"/>
                  <a:t> = 1</a:t>
                </a:r>
                <a:r>
                  <a:rPr lang="en-US" altLang="zh-CN" dirty="0" smtClean="0"/>
                  <a:t>, 2</a:t>
                </a:r>
                <a:r>
                  <a:rPr lang="en-US" altLang="zh-CN" dirty="0"/>
                  <a:t>, ... </a:t>
                </a:r>
                <a:r>
                  <a:rPr lang="en-US" altLang="zh-CN" i="1" dirty="0" smtClean="0"/>
                  <a:t>, n</a:t>
                </a:r>
                <a:r>
                  <a:rPr lang="en-US" altLang="zh-CN" i="1" dirty="0"/>
                  <a:t>).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r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7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Finite Probability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An </a:t>
                </a:r>
                <a:r>
                  <a:rPr lang="en-US" altLang="zh-CN" dirty="0"/>
                  <a:t>event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is just a subset </a:t>
                </a:r>
                <a:r>
                  <a:rPr lang="en-US" altLang="zh-CN" i="1" dirty="0"/>
                  <a:t>E</a:t>
                </a:r>
                <a:r>
                  <a:rPr lang="en-US" altLang="zh-CN" i="1" dirty="0" smtClean="0"/>
                  <a:t> </a:t>
                </a:r>
                <a:r>
                  <a:rPr lang="en-US" altLang="zh-CN" dirty="0"/>
                  <a:t>of the sample space </a:t>
                </a:r>
                <a:r>
                  <a:rPr lang="en-US" altLang="zh-CN" i="1" dirty="0"/>
                  <a:t>S</a:t>
                </a:r>
                <a:r>
                  <a:rPr lang="en-US" altLang="zh-CN" dirty="0"/>
                  <a:t>, but it is usually given </a:t>
                </a:r>
                <a:r>
                  <a:rPr lang="en-US" altLang="zh-CN" dirty="0" smtClean="0"/>
                  <a:t>descriptively and </a:t>
                </a:r>
                <a:r>
                  <a:rPr lang="en-US" altLang="zh-CN" dirty="0"/>
                  <a:t>not by actually listing all the outcomes in </a:t>
                </a:r>
                <a:r>
                  <a:rPr lang="en-US" altLang="zh-CN" i="1" dirty="0"/>
                  <a:t>E</a:t>
                </a:r>
                <a:r>
                  <a:rPr lang="en-US" altLang="zh-CN" dirty="0" smtClean="0"/>
                  <a:t>. </a:t>
                </a:r>
              </a:p>
              <a:p>
                <a:r>
                  <a:rPr lang="en-US" altLang="zh-CN" dirty="0"/>
                  <a:t>The probability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of an event </a:t>
                </a:r>
                <a:r>
                  <a:rPr lang="en-US" altLang="zh-CN" dirty="0" smtClean="0"/>
                  <a:t>E</a:t>
                </a:r>
              </a:p>
              <a:p>
                <a:pPr lvl="1"/>
                <a:r>
                  <a:rPr lang="en-US" altLang="zh-CN" dirty="0" err="1"/>
                  <a:t>Prob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E</a:t>
                </a:r>
                <a:r>
                  <a:rPr lang="en-US" altLang="zh-CN" dirty="0"/>
                  <a:t>)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 </a:t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9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</a:t>
            </a:r>
            <a:r>
              <a:rPr lang="en-US" altLang="zh-CN" dirty="0"/>
              <a:t>the experiment 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E</a:t>
            </a:r>
            <a:r>
              <a:rPr lang="en-US" altLang="zh-CN" dirty="0" smtClean="0"/>
              <a:t> </a:t>
            </a:r>
            <a:r>
              <a:rPr lang="en-US" altLang="zh-CN" dirty="0"/>
              <a:t>of tossing three coins, where each of the coins lands showing either Heads (</a:t>
            </a:r>
            <a:r>
              <a:rPr lang="en-US" altLang="zh-CN" i="1" dirty="0" smtClean="0"/>
              <a:t>H 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</a:t>
            </a:r>
            <a:r>
              <a:rPr lang="en-US" altLang="zh-CN" dirty="0"/>
              <a:t>or Tails (</a:t>
            </a:r>
            <a:r>
              <a:rPr lang="en-US" altLang="zh-CN" i="1" dirty="0" smtClean="0"/>
              <a:t>T 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. </a:t>
            </a:r>
            <a:r>
              <a:rPr lang="en-US" altLang="zh-CN" dirty="0" smtClean="0"/>
              <a:t>the </a:t>
            </a:r>
            <a:r>
              <a:rPr lang="en-US" altLang="zh-CN" dirty="0"/>
              <a:t>sample space </a:t>
            </a:r>
            <a:r>
              <a:rPr lang="en-US" altLang="zh-CN" dirty="0" smtClean="0"/>
              <a:t>is ?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2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:r>
                  <a:rPr lang="en-US" altLang="zh-CN" i="1" dirty="0"/>
                  <a:t>E</a:t>
                </a:r>
                <a:r>
                  <a:rPr lang="en-US" altLang="zh-CN" dirty="0"/>
                  <a:t> be the event that at least two coins come up </a:t>
                </a:r>
                <a:r>
                  <a:rPr lang="en-US" altLang="zh-CN" i="1" dirty="0"/>
                  <a:t>H</a:t>
                </a:r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Combination of 2 </a:t>
                </a:r>
                <a:r>
                  <a:rPr lang="en-US" altLang="zh-CN" i="1" dirty="0"/>
                  <a:t>H</a:t>
                </a:r>
                <a:r>
                  <a:rPr lang="en-US" altLang="zh-CN" dirty="0"/>
                  <a:t>s of the 3 </a:t>
                </a:r>
                <a:r>
                  <a:rPr lang="en-US" altLang="zh-CN" i="1" dirty="0"/>
                  <a:t>H</a:t>
                </a:r>
                <a:r>
                  <a:rPr lang="en-US" altLang="zh-CN" dirty="0"/>
                  <a:t>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Then decide the state of the third coin: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* 2</a:t>
                </a:r>
              </a:p>
              <a:p>
                <a:pPr lvl="1"/>
                <a:r>
                  <a:rPr lang="en-US" altLang="zh-CN" dirty="0" smtClean="0"/>
                  <a:t>Right or wrong? </a:t>
                </a:r>
              </a:p>
              <a:p>
                <a:pPr lvl="2"/>
                <a:r>
                  <a:rPr lang="en-US" altLang="zh-CN" dirty="0" smtClean="0"/>
                  <a:t>There </a:t>
                </a:r>
                <a:r>
                  <a:rPr lang="en-US" altLang="zh-CN" dirty="0"/>
                  <a:t>are three (</a:t>
                </a:r>
                <a:r>
                  <a:rPr lang="en-US" altLang="zh-CN" i="1" dirty="0"/>
                  <a:t>H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H</a:t>
                </a:r>
                <a:r>
                  <a:rPr lang="en-US" altLang="zh-CN" dirty="0"/>
                  <a:t>, </a:t>
                </a:r>
                <a:r>
                  <a:rPr lang="en-US" altLang="zh-CN" i="1" dirty="0" smtClean="0"/>
                  <a:t>H</a:t>
                </a:r>
                <a:r>
                  <a:rPr lang="en-US" altLang="zh-CN" dirty="0" smtClean="0"/>
                  <a:t>)s.</a:t>
                </a:r>
              </a:p>
              <a:p>
                <a:pPr lvl="2"/>
                <a:r>
                  <a:rPr lang="en-US" altLang="zh-CN" dirty="0" smtClean="0"/>
                  <a:t>Inspiration: we should check that each case represented by the counting number are different with each other.</a:t>
                </a:r>
              </a:p>
              <a:p>
                <a:pPr lvl="2"/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* 2 – 2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* |{Tail}|  + |{</a:t>
                </a:r>
                <a:r>
                  <a:rPr lang="en-US" altLang="zh-CN" i="1" dirty="0" smtClean="0"/>
                  <a:t>H</a:t>
                </a:r>
                <a:r>
                  <a:rPr lang="en-US" altLang="zh-CN" dirty="0" smtClean="0"/>
                  <a:t>, </a:t>
                </a:r>
                <a:r>
                  <a:rPr lang="en-US" altLang="zh-CN" i="1" dirty="0" smtClean="0"/>
                  <a:t>H</a:t>
                </a:r>
                <a:r>
                  <a:rPr lang="en-US" altLang="zh-CN" dirty="0" smtClean="0"/>
                  <a:t>, </a:t>
                </a:r>
                <a:r>
                  <a:rPr lang="en-US" altLang="zh-CN" i="1" dirty="0" smtClean="0"/>
                  <a:t>H</a:t>
                </a:r>
                <a:r>
                  <a:rPr lang="en-US" altLang="zh-CN" dirty="0" smtClean="0"/>
                  <a:t>}|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r="-549" b="-9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n </a:t>
            </a:r>
            <a:r>
              <a:rPr lang="en-US" altLang="zh-CN" dirty="0"/>
              <a:t>be a positive integer. Suppose we choose a sequence </a:t>
            </a:r>
            <a:r>
              <a:rPr lang="en-US" altLang="zh-CN" i="1" dirty="0" smtClean="0"/>
              <a:t>i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i</a:t>
            </a:r>
            <a:r>
              <a:rPr lang="en-US" altLang="zh-CN" i="1" baseline="-25000" dirty="0" smtClean="0"/>
              <a:t>2</a:t>
            </a:r>
            <a:r>
              <a:rPr lang="en-US" altLang="zh-CN" dirty="0" smtClean="0"/>
              <a:t>, … ,</a:t>
            </a:r>
            <a:r>
              <a:rPr lang="en-US" altLang="zh-CN" i="1" dirty="0" smtClean="0"/>
              <a:t>i</a:t>
            </a:r>
            <a:r>
              <a:rPr lang="en-US" altLang="zh-CN" i="1" baseline="-25000" dirty="0" smtClean="0"/>
              <a:t>n </a:t>
            </a:r>
            <a:r>
              <a:rPr lang="en-US" altLang="zh-CN" dirty="0"/>
              <a:t>of integers between 1 and </a:t>
            </a:r>
            <a:r>
              <a:rPr lang="en-US" altLang="zh-CN" i="1" dirty="0"/>
              <a:t>n </a:t>
            </a:r>
            <a:r>
              <a:rPr lang="en-US" altLang="zh-CN" dirty="0"/>
              <a:t>at random. </a:t>
            </a:r>
            <a:endParaRPr lang="en-US" altLang="zh-CN" i="1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1) What is the probability that the </a:t>
            </a:r>
            <a:r>
              <a:rPr lang="en-US" altLang="zh-CN" dirty="0" smtClean="0"/>
              <a:t>chosen sequence </a:t>
            </a:r>
            <a:r>
              <a:rPr lang="en-US" altLang="zh-CN" dirty="0"/>
              <a:t>is a permutation of 1</a:t>
            </a:r>
            <a:r>
              <a:rPr lang="en-US" altLang="zh-CN" dirty="0" smtClean="0"/>
              <a:t>, 2</a:t>
            </a:r>
            <a:r>
              <a:rPr lang="en-US" altLang="zh-CN" dirty="0"/>
              <a:t>, ... </a:t>
            </a:r>
            <a:r>
              <a:rPr lang="en-US" altLang="zh-CN" i="1" dirty="0"/>
              <a:t>,n? </a:t>
            </a:r>
            <a:r>
              <a:rPr lang="en-US" altLang="zh-CN" i="1" dirty="0" smtClean="0"/>
              <a:t>                                            </a:t>
            </a:r>
          </a:p>
          <a:p>
            <a:r>
              <a:rPr lang="en-US" altLang="zh-CN" dirty="0" smtClean="0"/>
              <a:t>(2</a:t>
            </a:r>
            <a:r>
              <a:rPr lang="en-US" altLang="zh-CN" dirty="0"/>
              <a:t>) What is the probability that the </a:t>
            </a:r>
            <a:r>
              <a:rPr lang="en-US" altLang="zh-CN" dirty="0" smtClean="0"/>
              <a:t>sequence contains </a:t>
            </a:r>
            <a:r>
              <a:rPr lang="en-US" altLang="zh-CN" dirty="0"/>
              <a:t>exactly </a:t>
            </a:r>
            <a:r>
              <a:rPr lang="en-US" altLang="zh-CN" i="1" dirty="0"/>
              <a:t>n </a:t>
            </a:r>
            <a:r>
              <a:rPr lang="en-US" altLang="zh-CN" dirty="0"/>
              <a:t>- 1 different integers?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1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(1) </a:t>
                </a:r>
                <a:r>
                  <a:rPr lang="en-US" altLang="zh-CN" dirty="0" err="1" smtClean="0"/>
                  <a:t>Prob</a:t>
                </a:r>
                <a:r>
                  <a:rPr lang="en-US" altLang="zh-CN" dirty="0" smtClean="0"/>
                  <a:t>(E</a:t>
                </a:r>
                <a:r>
                  <a:rPr lang="en-US" altLang="zh-CN" dirty="0"/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(2)method 1</a:t>
                </a:r>
              </a:p>
              <a:p>
                <a:pPr lvl="1"/>
                <a:r>
                  <a:rPr lang="en-US" altLang="zh-CN" dirty="0" smtClean="0"/>
                  <a:t>Choose </a:t>
                </a:r>
                <a:r>
                  <a:rPr lang="en-US" altLang="zh-CN" i="1" dirty="0" smtClean="0"/>
                  <a:t>n </a:t>
                </a:r>
                <a:r>
                  <a:rPr lang="en-US" altLang="zh-CN" dirty="0" smtClean="0"/>
                  <a:t>- 1 different integers: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Permutation of </a:t>
                </a:r>
                <a:r>
                  <a:rPr lang="en-US" altLang="zh-CN" i="1" dirty="0" smtClean="0"/>
                  <a:t>n </a:t>
                </a:r>
                <a:r>
                  <a:rPr lang="en-US" altLang="zh-CN" dirty="0" smtClean="0"/>
                  <a:t>– 1 different integers: (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- 1)!</a:t>
                </a:r>
              </a:p>
              <a:p>
                <a:pPr lvl="1"/>
                <a:r>
                  <a:rPr lang="en-US" altLang="zh-CN" dirty="0" smtClean="0"/>
                  <a:t>Choose a repeated integer: (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 – 1)</a:t>
                </a:r>
              </a:p>
              <a:p>
                <a:pPr lvl="1"/>
                <a:r>
                  <a:rPr lang="en-US" altLang="zh-CN" dirty="0" smtClean="0"/>
                  <a:t>Select a place for the repeated integer: n</a:t>
                </a:r>
              </a:p>
              <a:p>
                <a:pPr lvl="1"/>
                <a:r>
                  <a:rPr lang="en-US" altLang="zh-CN" dirty="0" smtClean="0"/>
                  <a:t>Consider the repetition: … /2</a:t>
                </a:r>
              </a:p>
              <a:p>
                <a:pPr lvl="1"/>
                <a:r>
                  <a:rPr lang="en-US" altLang="zh-CN" dirty="0" smtClean="0"/>
                  <a:t>Totally: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* (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- 1</a:t>
                </a:r>
                <a:r>
                  <a:rPr lang="en-US" altLang="zh-CN" dirty="0" smtClean="0"/>
                  <a:t>)! * 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– 1</a:t>
                </a:r>
                <a:r>
                  <a:rPr lang="en-US" altLang="zh-CN" dirty="0" smtClean="0"/>
                  <a:t>) * n / 2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i="1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b="-5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30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(2) method 2</a:t>
                </a:r>
              </a:p>
              <a:p>
                <a:pPr lvl="1"/>
                <a:r>
                  <a:rPr lang="en-US" altLang="zh-CN" dirty="0" smtClean="0"/>
                  <a:t>Select the repeated integer: </a:t>
                </a:r>
                <a:r>
                  <a:rPr lang="en-US" altLang="zh-CN" i="1" dirty="0" smtClean="0"/>
                  <a:t>n</a:t>
                </a:r>
              </a:p>
              <a:p>
                <a:pPr lvl="1"/>
                <a:r>
                  <a:rPr lang="en-US" altLang="zh-CN" dirty="0" smtClean="0"/>
                  <a:t>Select the missing integer: (</a:t>
                </a:r>
                <a:r>
                  <a:rPr lang="en-US" altLang="zh-CN" i="1" dirty="0" smtClean="0"/>
                  <a:t>n </a:t>
                </a:r>
                <a:r>
                  <a:rPr lang="en-US" altLang="zh-CN" dirty="0" smtClean="0"/>
                  <a:t>– 1)</a:t>
                </a:r>
              </a:p>
              <a:p>
                <a:pPr lvl="1"/>
                <a:r>
                  <a:rPr lang="en-US" altLang="zh-CN" dirty="0" smtClean="0"/>
                  <a:t>Choose the places for the repeated integers: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Permutation of the other (</a:t>
                </a:r>
                <a:r>
                  <a:rPr lang="en-US" altLang="zh-CN" i="1" dirty="0" smtClean="0"/>
                  <a:t>n </a:t>
                </a:r>
                <a:r>
                  <a:rPr lang="en-US" altLang="zh-CN" dirty="0" smtClean="0"/>
                  <a:t>- 2) integers: (</a:t>
                </a:r>
                <a:r>
                  <a:rPr lang="en-US" altLang="zh-CN" i="1" dirty="0" smtClean="0"/>
                  <a:t>n </a:t>
                </a:r>
                <a:r>
                  <a:rPr lang="en-US" altLang="zh-CN" dirty="0" smtClean="0"/>
                  <a:t>- 2)!</a:t>
                </a:r>
              </a:p>
              <a:p>
                <a:pPr lvl="1"/>
                <a:r>
                  <a:rPr lang="en-US" altLang="zh-CN" dirty="0" smtClean="0"/>
                  <a:t>Totally:</a:t>
                </a:r>
                <a:r>
                  <a:rPr lang="en-US" altLang="zh-CN" i="1" dirty="0"/>
                  <a:t> </a:t>
                </a:r>
                <a:r>
                  <a:rPr lang="en-US" altLang="zh-CN" i="1" dirty="0" smtClean="0"/>
                  <a:t>n </a:t>
                </a:r>
                <a:r>
                  <a:rPr lang="en-US" altLang="zh-CN" dirty="0" smtClean="0"/>
                  <a:t>* 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– 1</a:t>
                </a:r>
                <a:r>
                  <a:rPr lang="en-US" altLang="zh-CN" dirty="0" smtClean="0"/>
                  <a:t>) 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i="1" dirty="0"/>
                      <m:t>n</m:t>
                    </m:r>
                    <m:r>
                      <m:rPr>
                        <m:nor/>
                      </m:rPr>
                      <a:rPr lang="en-US" altLang="zh-CN" i="1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− 2)!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i="1" baseline="30000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4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Five </a:t>
            </a:r>
            <a:r>
              <a:rPr lang="en-US" altLang="zh-CN" dirty="0"/>
              <a:t>identical rooks are placed at random in </a:t>
            </a:r>
            <a:r>
              <a:rPr lang="en-US" altLang="zh-CN" dirty="0" err="1"/>
              <a:t>nonattacking</a:t>
            </a:r>
            <a:r>
              <a:rPr lang="en-US" altLang="zh-CN" dirty="0"/>
              <a:t> positions on an 8-by-8 board. What is the probability that the rooks are both in rows 1</a:t>
            </a:r>
            <a:r>
              <a:rPr lang="en-US" altLang="zh-CN" dirty="0" smtClean="0"/>
              <a:t>, 2, 3, 4, 5 </a:t>
            </a:r>
            <a:r>
              <a:rPr lang="en-US" altLang="zh-CN" dirty="0"/>
              <a:t>and in columns 4</a:t>
            </a:r>
            <a:r>
              <a:rPr lang="en-US" altLang="zh-CN" dirty="0" smtClean="0"/>
              <a:t>, 5, 6, 7</a:t>
            </a:r>
            <a:r>
              <a:rPr lang="en-US" altLang="zh-CN" dirty="0"/>
              <a:t>, 8?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Division Principle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be a finite set that is partitioned into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parts in such a way that each part contains the same number of objects. Then </a:t>
            </a:r>
            <a:r>
              <a:rPr lang="en-US" altLang="zh-CN" dirty="0"/>
              <a:t>the number of </a:t>
            </a:r>
            <a:r>
              <a:rPr lang="en-US" altLang="zh-CN" dirty="0" smtClean="0"/>
              <a:t>parts in </a:t>
            </a:r>
            <a:r>
              <a:rPr lang="en-US" altLang="zh-CN" dirty="0"/>
              <a:t>the partition is given by the rule: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Quotient set.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365104"/>
            <a:ext cx="4962525" cy="77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Sample space? Method 1: </a:t>
                </a:r>
              </a:p>
              <a:p>
                <a:pPr lvl="1"/>
                <a:r>
                  <a:rPr lang="en-US" altLang="zh-CN" dirty="0" smtClean="0"/>
                  <a:t>For the first rook, we have 8 rows and 8 columns to choose: 8 * 8</a:t>
                </a:r>
              </a:p>
              <a:p>
                <a:pPr lvl="1"/>
                <a:r>
                  <a:rPr lang="en-US" altLang="zh-CN" dirty="0" smtClean="0"/>
                  <a:t>For the second rook, we have 7 rows and 7 columns to choose: 7 * 7</a:t>
                </a:r>
              </a:p>
              <a:p>
                <a:pPr lvl="1"/>
                <a:r>
                  <a:rPr lang="en-US" altLang="zh-CN" dirty="0" smtClean="0"/>
                  <a:t>…</a:t>
                </a:r>
              </a:p>
              <a:p>
                <a:pPr lvl="1"/>
                <a:r>
                  <a:rPr lang="en-US" altLang="zh-CN" dirty="0" smtClean="0"/>
                  <a:t>8</a:t>
                </a:r>
                <a:r>
                  <a:rPr lang="en-US" altLang="zh-CN" baseline="30000" dirty="0" smtClean="0"/>
                  <a:t>2 </a:t>
                </a:r>
                <a:r>
                  <a:rPr lang="en-US" altLang="zh-CN" dirty="0" smtClean="0"/>
                  <a:t>* 7</a:t>
                </a:r>
                <a:r>
                  <a:rPr lang="en-US" altLang="zh-CN" baseline="30000" dirty="0" smtClean="0"/>
                  <a:t>2 </a:t>
                </a:r>
                <a:r>
                  <a:rPr lang="en-US" altLang="zh-CN" dirty="0"/>
                  <a:t>* </a:t>
                </a:r>
                <a:r>
                  <a:rPr lang="en-US" altLang="zh-CN" dirty="0" smtClean="0"/>
                  <a:t>6</a:t>
                </a:r>
                <a:r>
                  <a:rPr lang="en-US" altLang="zh-CN" baseline="30000" dirty="0" smtClean="0"/>
                  <a:t>2 </a:t>
                </a:r>
                <a:r>
                  <a:rPr lang="en-US" altLang="zh-CN" dirty="0" smtClean="0"/>
                  <a:t>* 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5</a:t>
                </a:r>
                <a:r>
                  <a:rPr lang="en-US" altLang="zh-CN" baseline="30000" dirty="0" smtClean="0"/>
                  <a:t>2 </a:t>
                </a:r>
                <a:r>
                  <a:rPr lang="en-US" altLang="zh-CN" dirty="0" smtClean="0"/>
                  <a:t>*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4</a:t>
                </a:r>
                <a:r>
                  <a:rPr lang="en-US" altLang="zh-CN" baseline="30000" dirty="0" smtClean="0"/>
                  <a:t>2</a:t>
                </a:r>
              </a:p>
              <a:p>
                <a:pPr lvl="1"/>
                <a:r>
                  <a:rPr lang="en-US" altLang="zh-CN" dirty="0" smtClean="0"/>
                  <a:t>As the rooks are identical: (</a:t>
                </a:r>
                <a:r>
                  <a:rPr lang="en-US" altLang="zh-CN" dirty="0"/>
                  <a:t>8</a:t>
                </a:r>
                <a:r>
                  <a:rPr lang="en-US" altLang="zh-CN" baseline="30000" dirty="0"/>
                  <a:t>2 </a:t>
                </a:r>
                <a:r>
                  <a:rPr lang="en-US" altLang="zh-CN" dirty="0"/>
                  <a:t>* 7</a:t>
                </a:r>
                <a:r>
                  <a:rPr lang="en-US" altLang="zh-CN" baseline="30000" dirty="0"/>
                  <a:t>2 </a:t>
                </a:r>
                <a:r>
                  <a:rPr lang="en-US" altLang="zh-CN" dirty="0"/>
                  <a:t>* 6</a:t>
                </a:r>
                <a:r>
                  <a:rPr lang="en-US" altLang="zh-CN" baseline="30000" dirty="0"/>
                  <a:t>2 </a:t>
                </a:r>
                <a:r>
                  <a:rPr lang="en-US" altLang="zh-CN" dirty="0"/>
                  <a:t>*  5</a:t>
                </a:r>
                <a:r>
                  <a:rPr lang="en-US" altLang="zh-CN" baseline="30000" dirty="0"/>
                  <a:t>2 </a:t>
                </a:r>
                <a:r>
                  <a:rPr lang="en-US" altLang="zh-CN" dirty="0"/>
                  <a:t>* 4</a:t>
                </a:r>
                <a:r>
                  <a:rPr lang="en-US" altLang="zh-CN" baseline="30000" dirty="0"/>
                  <a:t>2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)/ 5!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8!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33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Sample </a:t>
                </a:r>
                <a:r>
                  <a:rPr lang="en-US" altLang="zh-CN" dirty="0"/>
                  <a:t>space? Method </a:t>
                </a:r>
                <a:r>
                  <a:rPr lang="en-US" altLang="zh-CN" dirty="0" smtClean="0"/>
                  <a:t>2: </a:t>
                </a: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Choose 5 rows for the 5 rooks: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Choose 5 columns for the 5 rooks: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latin typeface="Cambria Math" panose="02040503050406030204" pitchFamily="18" charset="0"/>
                  </a:rPr>
                  <a:t>Pair the 5 rows and 5 columns: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5!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∗5!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8!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5!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8!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5!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8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Number of Events</a:t>
                </a:r>
              </a:p>
              <a:p>
                <a:pPr lvl="1"/>
                <a:r>
                  <a:rPr lang="en-US" altLang="zh-CN" dirty="0" smtClean="0"/>
                  <a:t>5!</a:t>
                </a:r>
              </a:p>
              <a:p>
                <a:r>
                  <a:rPr lang="en-US" altLang="zh-CN" dirty="0"/>
                  <a:t>Probability: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3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Example(the card game </a:t>
            </a:r>
            <a:r>
              <a:rPr lang="en-US" altLang="zh-CN" dirty="0" smtClean="0"/>
              <a:t>Poker)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 to the example on page 58(71/618) of </a:t>
            </a:r>
            <a:r>
              <a:rPr lang="en-US" altLang="zh-CN" smtClean="0"/>
              <a:t>the textbook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 ordinary deck of 52 cards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i="1" dirty="0"/>
              <a:t>full </a:t>
            </a:r>
            <a:r>
              <a:rPr lang="en-US" altLang="zh-CN" i="1" dirty="0" smtClean="0"/>
              <a:t>house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 </a:t>
            </a:r>
            <a:r>
              <a:rPr lang="en-US" altLang="zh-CN" dirty="0"/>
              <a:t>that is, three cards of </a:t>
            </a:r>
            <a:r>
              <a:rPr lang="en-US" altLang="zh-CN" dirty="0" smtClean="0"/>
              <a:t>one </a:t>
            </a:r>
            <a:r>
              <a:rPr lang="en-US" altLang="zh-CN" dirty="0"/>
              <a:t>rank and two cards of a different rank (suit doesn't matter).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en-US" altLang="zh-CN" i="1" dirty="0" smtClean="0"/>
              <a:t> straight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 </a:t>
            </a:r>
            <a:r>
              <a:rPr lang="en-US" altLang="zh-CN" dirty="0"/>
              <a:t>that is, five cards </a:t>
            </a:r>
            <a:r>
              <a:rPr lang="en-US" altLang="zh-CN" dirty="0" smtClean="0"/>
              <a:t>of </a:t>
            </a:r>
            <a:r>
              <a:rPr lang="en-US" altLang="zh-CN" dirty="0"/>
              <a:t>consecutive ranks (suit doesn't matter</a:t>
            </a:r>
            <a:r>
              <a:rPr lang="en-US" altLang="zh-CN" dirty="0" smtClean="0"/>
              <a:t>).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straights can begin with any of 1,2.... , </a:t>
            </a:r>
            <a:r>
              <a:rPr lang="en-US" altLang="zh-CN" dirty="0" smtClean="0"/>
              <a:t>10.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can be both 1 or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i="1" dirty="0" smtClean="0"/>
              <a:t>flush</a:t>
            </a:r>
            <a:r>
              <a:rPr lang="en-US" altLang="zh-CN" dirty="0" smtClean="0"/>
              <a:t>: </a:t>
            </a:r>
            <a:r>
              <a:rPr lang="en-US" altLang="zh-CN" dirty="0"/>
              <a:t>five cards of the same </a:t>
            </a:r>
            <a:r>
              <a:rPr lang="en-US" altLang="zh-CN" dirty="0" smtClean="0"/>
              <a:t>suit.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i="1" dirty="0"/>
              <a:t>straight </a:t>
            </a:r>
            <a:r>
              <a:rPr lang="en-US" altLang="zh-CN" i="1" dirty="0" smtClean="0"/>
              <a:t>flush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that </a:t>
            </a:r>
            <a:r>
              <a:rPr lang="en-US" altLang="zh-CN" dirty="0"/>
              <a:t>is, five cards </a:t>
            </a:r>
            <a:r>
              <a:rPr lang="en-US" altLang="zh-CN" dirty="0" smtClean="0"/>
              <a:t>of </a:t>
            </a:r>
            <a:r>
              <a:rPr lang="en-US" altLang="zh-CN" dirty="0"/>
              <a:t>consecutive ranks, all of the same suit.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0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exactly two pairs</a:t>
            </a:r>
            <a:r>
              <a:rPr lang="en-US" altLang="zh-CN" dirty="0"/>
              <a:t>:</a:t>
            </a:r>
            <a:r>
              <a:rPr lang="en-US" altLang="zh-CN" i="1" dirty="0"/>
              <a:t> </a:t>
            </a:r>
            <a:r>
              <a:rPr lang="en-US" altLang="zh-CN" dirty="0"/>
              <a:t>that is, two cards of one rank, two cards of a different rank, and one card of an additionally different rank.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6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principles or basic permutation and combination: 2, 3, </a:t>
            </a:r>
            <a:r>
              <a:rPr lang="en-US" altLang="zh-CN" dirty="0"/>
              <a:t>4, 10, 12, 39</a:t>
            </a:r>
            <a:r>
              <a:rPr lang="en-US" altLang="zh-CN"/>
              <a:t>, </a:t>
            </a:r>
            <a:r>
              <a:rPr lang="en-US" altLang="zh-CN" smtClean="0"/>
              <a:t>58</a:t>
            </a:r>
            <a:endParaRPr lang="en-US" altLang="zh-CN" dirty="0" smtClean="0"/>
          </a:p>
          <a:p>
            <a:r>
              <a:rPr lang="en-US" altLang="zh-CN" dirty="0" smtClean="0"/>
              <a:t>Circular permutation: 7, 9, </a:t>
            </a:r>
            <a:r>
              <a:rPr lang="en-US" altLang="zh-CN" dirty="0"/>
              <a:t>20, </a:t>
            </a:r>
            <a:endParaRPr lang="en-US" altLang="zh-CN" dirty="0" smtClean="0"/>
          </a:p>
          <a:p>
            <a:r>
              <a:rPr lang="en-US" altLang="zh-CN" dirty="0" smtClean="0"/>
              <a:t>Permutation or combination of </a:t>
            </a:r>
            <a:r>
              <a:rPr lang="en-US" altLang="zh-CN" dirty="0" err="1" smtClean="0"/>
              <a:t>multisets</a:t>
            </a:r>
            <a:r>
              <a:rPr lang="en-US" altLang="zh-CN" dirty="0" smtClean="0"/>
              <a:t>: 13, 33, 38,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Permutations of </a:t>
            </a:r>
            <a:r>
              <a:rPr lang="en-US" altLang="zh-CN" dirty="0" smtClean="0"/>
              <a:t>Sets 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an </a:t>
            </a:r>
            <a:r>
              <a:rPr lang="en-US" altLang="zh-CN" i="1" dirty="0"/>
              <a:t>r-permutation </a:t>
            </a:r>
            <a:r>
              <a:rPr lang="en-US" altLang="zh-CN" dirty="0"/>
              <a:t>of a set </a:t>
            </a:r>
            <a:r>
              <a:rPr lang="en-US" altLang="zh-CN" i="1" dirty="0"/>
              <a:t>S</a:t>
            </a:r>
            <a:r>
              <a:rPr lang="en-US" altLang="zh-CN" dirty="0"/>
              <a:t> of </a:t>
            </a:r>
            <a:r>
              <a:rPr lang="en-US" altLang="zh-CN" i="1" dirty="0"/>
              <a:t>n </a:t>
            </a:r>
            <a:r>
              <a:rPr lang="en-US" altLang="zh-CN" dirty="0"/>
              <a:t>elements, we </a:t>
            </a:r>
            <a:r>
              <a:rPr lang="en-US" altLang="zh-CN" dirty="0" smtClean="0"/>
              <a:t>understand an </a:t>
            </a:r>
            <a:r>
              <a:rPr lang="en-US" altLang="zh-CN" dirty="0"/>
              <a:t>ordered arrangement of </a:t>
            </a:r>
            <a:r>
              <a:rPr lang="en-US" altLang="zh-CN" i="1" dirty="0"/>
              <a:t>r </a:t>
            </a:r>
            <a:r>
              <a:rPr lang="en-US" altLang="zh-CN" dirty="0"/>
              <a:t>of the </a:t>
            </a:r>
            <a:r>
              <a:rPr lang="en-US" altLang="zh-CN" i="1" dirty="0"/>
              <a:t>n </a:t>
            </a:r>
            <a:r>
              <a:rPr lang="en-US" altLang="zh-CN" dirty="0"/>
              <a:t>elements.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0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10074</TotalTime>
  <Words>3585</Words>
  <Application>Microsoft Office PowerPoint</Application>
  <PresentationFormat>全屏显示(4:3)</PresentationFormat>
  <Paragraphs>455</Paragraphs>
  <Slides>85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96" baseType="lpstr">
      <vt:lpstr>华文行楷</vt:lpstr>
      <vt:lpstr>宋体</vt:lpstr>
      <vt:lpstr>Arial</vt:lpstr>
      <vt:lpstr>Calibri</vt:lpstr>
      <vt:lpstr>Cambria Math</vt:lpstr>
      <vt:lpstr>Symbol</vt:lpstr>
      <vt:lpstr>Tahoma</vt:lpstr>
      <vt:lpstr>Wingdings</vt:lpstr>
      <vt:lpstr>Blends</vt:lpstr>
      <vt:lpstr>Equation</vt:lpstr>
      <vt:lpstr>Visio</vt:lpstr>
      <vt:lpstr>2 PERMUTATIONS AND COMBINATIONS</vt:lpstr>
      <vt:lpstr>2.1 Four Basic Counting Principles (self study)</vt:lpstr>
      <vt:lpstr>Multiplication Principle</vt:lpstr>
      <vt:lpstr>Multiplication Principle</vt:lpstr>
      <vt:lpstr>Subtraction Principle </vt:lpstr>
      <vt:lpstr>Example</vt:lpstr>
      <vt:lpstr>Example</vt:lpstr>
      <vt:lpstr>Division Principle</vt:lpstr>
      <vt:lpstr>2.2 Permutations of Sets </vt:lpstr>
      <vt:lpstr>Theorem 2.2.1 </vt:lpstr>
      <vt:lpstr>P(n, r)</vt:lpstr>
      <vt:lpstr>Put Ping-pong Balls in Boxes</vt:lpstr>
      <vt:lpstr>Permutation as the Number of Functions</vt:lpstr>
      <vt:lpstr>Permutation as the Number of Function</vt:lpstr>
      <vt:lpstr>Example (for self study)</vt:lpstr>
      <vt:lpstr>Solution</vt:lpstr>
      <vt:lpstr>Solution</vt:lpstr>
      <vt:lpstr>Example (for self study)</vt:lpstr>
      <vt:lpstr>Solution 1 (for self study)</vt:lpstr>
      <vt:lpstr>Solution 1 (for self study)</vt:lpstr>
      <vt:lpstr>Solution 2 (for self study)</vt:lpstr>
      <vt:lpstr>Solution 3 (for self study)</vt:lpstr>
      <vt:lpstr>Circular Permutations </vt:lpstr>
      <vt:lpstr>Circular Permutations </vt:lpstr>
      <vt:lpstr>Theorem 2.2.2 </vt:lpstr>
      <vt:lpstr>Example </vt:lpstr>
      <vt:lpstr>Example</vt:lpstr>
      <vt:lpstr>2.3 Combinations (Subsets) of Sets (SELF STUDY)</vt:lpstr>
      <vt:lpstr>Combination</vt:lpstr>
      <vt:lpstr>r-combination of S</vt:lpstr>
      <vt:lpstr>(■8(n@r))</vt:lpstr>
      <vt:lpstr>Theorem 2.3.3 (Pascal's formula) </vt:lpstr>
      <vt:lpstr>Theorem 2.3.4</vt:lpstr>
      <vt:lpstr>Example </vt:lpstr>
      <vt:lpstr>Example</vt:lpstr>
      <vt:lpstr>2.4 Permutations of Multisets </vt:lpstr>
      <vt:lpstr>Multiset</vt:lpstr>
      <vt:lpstr>Permutations of Multisets </vt:lpstr>
      <vt:lpstr>Theorem 2.4.1</vt:lpstr>
      <vt:lpstr>Theorem 2.4.1</vt:lpstr>
      <vt:lpstr>Theorem 2.4.1</vt:lpstr>
      <vt:lpstr>Full Permutations of Multisets </vt:lpstr>
      <vt:lpstr>Theorem 2.4.2</vt:lpstr>
      <vt:lpstr>Theorem 2.4.2</vt:lpstr>
      <vt:lpstr>Full Permutation of Multisets</vt:lpstr>
      <vt:lpstr>Theorem 2.4.3(self study)</vt:lpstr>
      <vt:lpstr>Theorem 2.4.3</vt:lpstr>
      <vt:lpstr>Permutation of Multi-set with Only Two Kinds of Objects</vt:lpstr>
      <vt:lpstr>Example (for self study)</vt:lpstr>
      <vt:lpstr>Example: Nonattacking Rooks on a Chessboard(self study)</vt:lpstr>
      <vt:lpstr>Nonattacking Rooks on a Chessboard</vt:lpstr>
      <vt:lpstr>Nonattacking Rooks on a Chessboard</vt:lpstr>
      <vt:lpstr>Nonattacking Rooks on a Chessboard</vt:lpstr>
      <vt:lpstr>Theorem 2.4.4 (for self study) </vt:lpstr>
      <vt:lpstr>Summary</vt:lpstr>
      <vt:lpstr>2.5 Combinations of Multisets</vt:lpstr>
      <vt:lpstr>r-Combinations of Multisets</vt:lpstr>
      <vt:lpstr>Theorem 2.5.1</vt:lpstr>
      <vt:lpstr>Theorem 2.5.1</vt:lpstr>
      <vt:lpstr>Theorem 2.5.1</vt:lpstr>
      <vt:lpstr>Theorem 2.5.1(extended for self study)</vt:lpstr>
      <vt:lpstr>Example</vt:lpstr>
      <vt:lpstr>Example</vt:lpstr>
      <vt:lpstr>Example</vt:lpstr>
      <vt:lpstr>Example</vt:lpstr>
      <vt:lpstr>Example(self study)</vt:lpstr>
      <vt:lpstr>General Lower Bounds Problem</vt:lpstr>
      <vt:lpstr>All Submultisets of Multisets</vt:lpstr>
      <vt:lpstr>Summary</vt:lpstr>
      <vt:lpstr>Summary of this Chapter</vt:lpstr>
      <vt:lpstr>2.6 Finite Probability     (neglected for this course) </vt:lpstr>
      <vt:lpstr>2.6 Finite Probability </vt:lpstr>
      <vt:lpstr>Finite Probability</vt:lpstr>
      <vt:lpstr>Example</vt:lpstr>
      <vt:lpstr>Example</vt:lpstr>
      <vt:lpstr>Example </vt:lpstr>
      <vt:lpstr>Example</vt:lpstr>
      <vt:lpstr>Example</vt:lpstr>
      <vt:lpstr>Example</vt:lpstr>
      <vt:lpstr>Example</vt:lpstr>
      <vt:lpstr>Example</vt:lpstr>
      <vt:lpstr>Example</vt:lpstr>
      <vt:lpstr>Example(the card game Poker)</vt:lpstr>
      <vt:lpstr>Example</vt:lpstr>
      <vt:lpstr>Exercises</vt:lpstr>
    </vt:vector>
  </TitlesOfParts>
  <Company>eXtreamPower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编译原理及编译程序构造</dc:title>
  <dc:creator>db2admin</dc:creator>
  <cp:lastModifiedBy>lenovo</cp:lastModifiedBy>
  <cp:revision>985</cp:revision>
  <dcterms:created xsi:type="dcterms:W3CDTF">2001-08-13T08:41:00Z</dcterms:created>
  <dcterms:modified xsi:type="dcterms:W3CDTF">2020-03-02T22:24:48Z</dcterms:modified>
</cp:coreProperties>
</file>