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01" r:id="rId3"/>
    <p:sldId id="260" r:id="rId4"/>
    <p:sldId id="319" r:id="rId5"/>
    <p:sldId id="265" r:id="rId6"/>
    <p:sldId id="262" r:id="rId7"/>
    <p:sldId id="263" r:id="rId8"/>
    <p:sldId id="266" r:id="rId9"/>
    <p:sldId id="267" r:id="rId10"/>
    <p:sldId id="298" r:id="rId11"/>
    <p:sldId id="268" r:id="rId12"/>
    <p:sldId id="314" r:id="rId13"/>
    <p:sldId id="307" r:id="rId14"/>
    <p:sldId id="315" r:id="rId15"/>
    <p:sldId id="316" r:id="rId16"/>
    <p:sldId id="318" r:id="rId17"/>
    <p:sldId id="308" r:id="rId18"/>
    <p:sldId id="270" r:id="rId19"/>
    <p:sldId id="271" r:id="rId20"/>
    <p:sldId id="306" r:id="rId21"/>
    <p:sldId id="272" r:id="rId22"/>
    <p:sldId id="273" r:id="rId23"/>
    <p:sldId id="274" r:id="rId24"/>
    <p:sldId id="300" r:id="rId25"/>
    <p:sldId id="276" r:id="rId26"/>
    <p:sldId id="277" r:id="rId27"/>
    <p:sldId id="278" r:id="rId28"/>
    <p:sldId id="279" r:id="rId29"/>
    <p:sldId id="280" r:id="rId30"/>
    <p:sldId id="281" r:id="rId31"/>
    <p:sldId id="283" r:id="rId32"/>
    <p:sldId id="302" r:id="rId33"/>
    <p:sldId id="284" r:id="rId34"/>
    <p:sldId id="303" r:id="rId35"/>
    <p:sldId id="285" r:id="rId36"/>
    <p:sldId id="321" r:id="rId37"/>
    <p:sldId id="322" r:id="rId38"/>
    <p:sldId id="323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FBB"/>
    <a:srgbClr val="B5E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95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04666F-5CFF-4A24-A4D8-C7E672A9D6E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5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03861-BC0C-4097-B279-59E64C84BD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E0DC-51CA-4E1D-B731-A88C38D01A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8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FBD29-A32C-49A9-965A-4C9532DE11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6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5619C-CE2F-4EDB-B581-E87BA81E79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930B5-01CD-4875-A677-E8AF028216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6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40A5A-1269-4AC5-88DB-C70DEAB9A7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9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48A83-42BF-46A0-9F95-8306779AC5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4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1EABB-5462-4C55-ADEB-54E0FB28B8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ECA9-05D3-48C7-ABD4-E4F9F014B6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4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FCF5B-854F-4E16-A687-AD9D5F88D7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9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33B07-E3C9-42FE-A1BC-1A93C240F0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3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B96F7-7433-4A62-8E23-3FA1DAD930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3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FB6589-9AE2-488D-AFC7-A3996941FFE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1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ouxy@se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jective_func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__1.vsdx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3 </a:t>
            </a:r>
            <a:r>
              <a:rPr lang="en-US" altLang="zh-CN" sz="4000" dirty="0"/>
              <a:t>The Pigeonhole Principle 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2279650"/>
          </a:xfrm>
        </p:spPr>
        <p:txBody>
          <a:bodyPr/>
          <a:lstStyle/>
          <a:p>
            <a:pPr algn="l" eaLnBrk="1" hangingPunct="1"/>
            <a:r>
              <a:rPr kumimoji="1" lang="en-US" altLang="zh-CN" sz="2800" dirty="0"/>
              <a:t>Zhou </a:t>
            </a:r>
            <a:r>
              <a:rPr kumimoji="1" lang="en-US" altLang="zh-CN" sz="2800" dirty="0" err="1"/>
              <a:t>Xiaoyu</a:t>
            </a:r>
            <a:r>
              <a:rPr kumimoji="1" lang="en-US" altLang="zh-CN" sz="2800" dirty="0"/>
              <a:t>         </a:t>
            </a:r>
            <a:r>
              <a:rPr kumimoji="1" lang="en-US" altLang="zh-CN" sz="2800" dirty="0">
                <a:hlinkClick r:id="rId2"/>
              </a:rPr>
              <a:t>zhouxy@seu.edu.cn</a:t>
            </a:r>
            <a:endParaRPr kumimoji="1" lang="en-US" altLang="zh-CN" sz="2800" dirty="0"/>
          </a:p>
          <a:p>
            <a:pPr algn="l" eaLnBrk="1" hangingPunct="1"/>
            <a:r>
              <a:rPr lang="en-US" altLang="zh-CN" sz="2800" dirty="0"/>
              <a:t>room 427, Building of School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9695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One-to-one Function cf. One-to-one Correspondence </a:t>
            </a:r>
            <a:r>
              <a:rPr lang="en-US" altLang="zh-CN" sz="2000" dirty="0" smtClean="0"/>
              <a:t>(for </a:t>
            </a:r>
            <a:r>
              <a:rPr lang="en-US" altLang="zh-CN" sz="2000" dirty="0"/>
              <a:t>self study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term </a:t>
            </a:r>
            <a:r>
              <a:rPr lang="en-US" altLang="zh-CN" i="1" dirty="0"/>
              <a:t>one-to-one function</a:t>
            </a:r>
            <a:r>
              <a:rPr lang="en-US" altLang="zh-CN" dirty="0"/>
              <a:t> </a:t>
            </a:r>
            <a:r>
              <a:rPr lang="en-US" altLang="zh-CN" dirty="0" smtClean="0"/>
              <a:t>(a. k. a. injective function)must </a:t>
            </a:r>
            <a:r>
              <a:rPr lang="en-US" altLang="zh-CN" dirty="0"/>
              <a:t>not be confused with </a:t>
            </a:r>
            <a:r>
              <a:rPr lang="en-US" altLang="zh-CN" i="1" dirty="0"/>
              <a:t>one-to-one correspondence</a:t>
            </a:r>
            <a:r>
              <a:rPr lang="en-US" altLang="zh-CN" dirty="0"/>
              <a:t> (a.k.a. </a:t>
            </a:r>
            <a:r>
              <a:rPr lang="en-US" altLang="zh-CN" dirty="0">
                <a:hlinkClick r:id="rId2" tooltip="Bijective function"/>
              </a:rPr>
              <a:t>bijective function</a:t>
            </a:r>
            <a:r>
              <a:rPr lang="en-US" altLang="zh-CN" dirty="0"/>
              <a:t>), which uniquely maps all elements in both domain and codomain to each </a:t>
            </a:r>
            <a:r>
              <a:rPr lang="en-US" altLang="zh-CN" dirty="0" smtClean="0"/>
              <a:t>other.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486" y="2017712"/>
            <a:ext cx="11700631" cy="4840287"/>
          </a:xfrm>
        </p:spPr>
        <p:txBody>
          <a:bodyPr/>
          <a:lstStyle/>
          <a:p>
            <a:r>
              <a:rPr lang="en-US" altLang="zh-CN" dirty="0" smtClean="0"/>
              <a:t>Given </a:t>
            </a:r>
            <a:r>
              <a:rPr lang="en-US" altLang="zh-CN" i="1" dirty="0"/>
              <a:t>m</a:t>
            </a:r>
            <a:r>
              <a:rPr lang="en-US" altLang="zh-CN" dirty="0"/>
              <a:t> integers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 ... ,a</a:t>
            </a:r>
            <a:r>
              <a:rPr lang="en-US" altLang="zh-CN" i="1" baseline="-25000" dirty="0"/>
              <a:t>m</a:t>
            </a:r>
            <a:r>
              <a:rPr lang="en-US" altLang="zh-CN" i="1" dirty="0"/>
              <a:t>, </a:t>
            </a:r>
            <a:r>
              <a:rPr lang="en-US" altLang="zh-CN" dirty="0"/>
              <a:t>there exist integers </a:t>
            </a:r>
            <a:r>
              <a:rPr lang="en-US" altLang="zh-CN" i="1" dirty="0"/>
              <a:t>k </a:t>
            </a:r>
            <a:r>
              <a:rPr lang="en-US" altLang="zh-CN" dirty="0"/>
              <a:t>and </a:t>
            </a:r>
            <a:r>
              <a:rPr lang="en-US" altLang="zh-CN" i="1" dirty="0" smtClean="0"/>
              <a:t>l </a:t>
            </a:r>
            <a:r>
              <a:rPr lang="en-US" altLang="zh-CN" dirty="0" smtClean="0"/>
              <a:t>with 0 =&lt; </a:t>
            </a:r>
            <a:r>
              <a:rPr lang="en-US" altLang="zh-CN" i="1" dirty="0"/>
              <a:t>k </a:t>
            </a:r>
            <a:r>
              <a:rPr lang="en-US" altLang="zh-CN" dirty="0"/>
              <a:t>&lt;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&lt;=</a:t>
            </a:r>
            <a:r>
              <a:rPr lang="en-US" altLang="zh-CN" i="1" dirty="0" smtClean="0"/>
              <a:t>m </a:t>
            </a:r>
            <a:r>
              <a:rPr lang="en-US" altLang="zh-CN" dirty="0"/>
              <a:t>such that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k+1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k+2</a:t>
            </a:r>
            <a:r>
              <a:rPr lang="en-US" altLang="zh-CN" i="1" dirty="0"/>
              <a:t> </a:t>
            </a:r>
            <a:r>
              <a:rPr lang="en-US" altLang="zh-CN" dirty="0"/>
              <a:t>+ ... 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l</a:t>
            </a:r>
            <a:r>
              <a:rPr lang="en-US" altLang="zh-CN" i="1" dirty="0"/>
              <a:t> </a:t>
            </a:r>
            <a:r>
              <a:rPr lang="en-US" altLang="zh-CN" dirty="0" smtClean="0"/>
              <a:t>(denoted by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(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k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+1)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l</a:t>
            </a:r>
            <a:r>
              <a:rPr lang="en-US" altLang="zh-CN" dirty="0" smtClean="0"/>
              <a:t>) is </a:t>
            </a:r>
            <a:r>
              <a:rPr lang="en-US" altLang="zh-CN" dirty="0"/>
              <a:t>divisible by </a:t>
            </a:r>
            <a:r>
              <a:rPr lang="en-US" altLang="zh-CN" i="1" dirty="0"/>
              <a:t>m</a:t>
            </a:r>
            <a:r>
              <a:rPr lang="en-US" altLang="zh-CN" dirty="0"/>
              <a:t>. Less formally, </a:t>
            </a:r>
            <a:r>
              <a:rPr lang="en-US" altLang="zh-CN" dirty="0" smtClean="0"/>
              <a:t>there exist </a:t>
            </a:r>
            <a:r>
              <a:rPr lang="en-US" altLang="zh-CN" dirty="0"/>
              <a:t>consecutive </a:t>
            </a:r>
            <a:r>
              <a:rPr lang="en-US" altLang="zh-CN" i="1" dirty="0"/>
              <a:t>a's </a:t>
            </a:r>
            <a:r>
              <a:rPr lang="en-US" altLang="zh-CN" dirty="0"/>
              <a:t>in the sequence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 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.. 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m</a:t>
            </a:r>
            <a:r>
              <a:rPr lang="en-US" altLang="zh-CN" i="1" dirty="0"/>
              <a:t> </a:t>
            </a:r>
            <a:r>
              <a:rPr lang="en-US" altLang="zh-CN" dirty="0"/>
              <a:t>whose sum is divisible by </a:t>
            </a:r>
            <a:r>
              <a:rPr lang="en-US" altLang="zh-CN" i="1" dirty="0"/>
              <a:t>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Train of thought</a:t>
            </a:r>
          </a:p>
          <a:p>
            <a:pPr lvl="1"/>
            <a:r>
              <a:rPr lang="en-US" altLang="zh-CN" dirty="0" smtClean="0"/>
              <a:t>List all possible solutions</a:t>
            </a:r>
          </a:p>
          <a:p>
            <a:pPr lvl="2"/>
            <a:r>
              <a:rPr lang="en-US" altLang="zh-CN" dirty="0" smtClean="0"/>
              <a:t>Top right side of the table (including the grid on the diagonal</a:t>
            </a:r>
          </a:p>
          <a:p>
            <a:pPr marL="914400" lvl="2" indent="0">
              <a:buNone/>
            </a:pPr>
            <a:r>
              <a:rPr lang="en-US" altLang="zh-CN" dirty="0" smtClean="0"/>
              <a:t> line)</a:t>
            </a:r>
          </a:p>
          <a:p>
            <a:pPr lvl="1"/>
            <a:r>
              <a:rPr lang="en-US" altLang="zh-CN" dirty="0" smtClean="0"/>
              <a:t>Are they independent with each other?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ij</a:t>
            </a:r>
            <a:r>
              <a:rPr lang="en-US" altLang="zh-CN" dirty="0" smtClean="0">
                <a:sym typeface="Symbol" panose="05050102010706020507" pitchFamily="18" charset="2"/>
              </a:rPr>
              <a:t> = 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1j</a:t>
            </a:r>
            <a:r>
              <a:rPr lang="en-US" altLang="zh-CN" dirty="0" smtClean="0">
                <a:sym typeface="Symbol" panose="05050102010706020507" pitchFamily="18" charset="2"/>
              </a:rPr>
              <a:t> -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1(i-1)</a:t>
            </a:r>
            <a:r>
              <a:rPr lang="en-US" altLang="zh-CN" dirty="0" smtClean="0">
                <a:sym typeface="Symbol" panose="05050102010706020507" pitchFamily="18" charset="2"/>
              </a:rPr>
              <a:t>, where 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10</a:t>
            </a:r>
            <a:r>
              <a:rPr lang="en-US" altLang="zh-CN" dirty="0" smtClean="0">
                <a:sym typeface="Symbol" panose="05050102010706020507" pitchFamily="18" charset="2"/>
              </a:rPr>
              <a:t> = 0.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16222"/>
              </p:ext>
            </p:extLst>
          </p:nvPr>
        </p:nvGraphicFramePr>
        <p:xfrm>
          <a:off x="8741229" y="3918859"/>
          <a:ext cx="3198890" cy="2852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023"/>
                <a:gridCol w="519023"/>
                <a:gridCol w="519023"/>
                <a:gridCol w="519023"/>
                <a:gridCol w="519023"/>
                <a:gridCol w="603775"/>
              </a:tblGrid>
              <a:tr h="5954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</a:tr>
              <a:tr h="451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11</a:t>
                      </a:r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1m</a:t>
                      </a:r>
                      <a:endParaRPr lang="zh-CN" altLang="en-US" dirty="0"/>
                    </a:p>
                  </a:txBody>
                  <a:tcPr/>
                </a:tc>
              </a:tr>
              <a:tr h="451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2m</a:t>
                      </a:r>
                      <a:endParaRPr lang="zh-CN" altLang="en-US" dirty="0"/>
                    </a:p>
                  </a:txBody>
                  <a:tcPr/>
                </a:tc>
              </a:tr>
              <a:tr h="451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3m</a:t>
                      </a:r>
                      <a:endParaRPr lang="zh-CN" altLang="en-US" dirty="0"/>
                    </a:p>
                  </a:txBody>
                  <a:tcPr/>
                </a:tc>
              </a:tr>
              <a:tr h="451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13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altLang="zh-CN" baseline="-25000" dirty="0" smtClean="0">
                          <a:sym typeface="Symbol" panose="05050102010706020507" pitchFamily="18" charset="2"/>
                        </a:rPr>
                        <a:t>mm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9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3 (Train of Thought)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Representation of “divided by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Denote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1j </a:t>
            </a:r>
            <a:r>
              <a:rPr lang="en-US" altLang="zh-CN" dirty="0" smtClean="0">
                <a:sym typeface="Symbol" panose="05050102010706020507" pitchFamily="18" charset="2"/>
              </a:rPr>
              <a:t>as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j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 smtClean="0"/>
              <a:t> = nm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-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(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– 1)</a:t>
            </a:r>
            <a:r>
              <a:rPr lang="en-US" altLang="zh-CN" dirty="0" smtClean="0"/>
              <a:t> = nm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j </a:t>
            </a:r>
            <a:r>
              <a:rPr lang="en-US" altLang="zh-CN" dirty="0"/>
              <a:t>= 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j</a:t>
            </a:r>
            <a:r>
              <a:rPr lang="en-US" altLang="zh-CN" dirty="0" err="1" smtClean="0"/>
              <a:t>m</a:t>
            </a:r>
            <a:r>
              <a:rPr lang="en-US" altLang="zh-CN" dirty="0" smtClean="0"/>
              <a:t> + k, 0 &lt;= k &lt;= m-1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(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-1) </a:t>
            </a:r>
            <a:r>
              <a:rPr lang="en-US" altLang="zh-CN" dirty="0"/>
              <a:t>= </a:t>
            </a:r>
            <a:r>
              <a:rPr lang="en-US" altLang="zh-CN" dirty="0" smtClean="0"/>
              <a:t>n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(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baseline="-25000" dirty="0">
                <a:sym typeface="Symbol" panose="05050102010706020507" pitchFamily="18" charset="2"/>
              </a:rPr>
              <a:t>-1)</a:t>
            </a:r>
            <a:r>
              <a:rPr lang="en-US" altLang="zh-CN" dirty="0" smtClean="0"/>
              <a:t>m + k, </a:t>
            </a:r>
            <a:r>
              <a:rPr lang="en-US" altLang="zh-CN" dirty="0"/>
              <a:t>0 &lt;= k &lt;= </a:t>
            </a:r>
            <a:r>
              <a:rPr lang="en-US" altLang="zh-CN" dirty="0" smtClean="0"/>
              <a:t>m-1</a:t>
            </a:r>
          </a:p>
          <a:p>
            <a:pPr lvl="1"/>
            <a:r>
              <a:rPr lang="en-US" altLang="zh-CN" dirty="0" smtClean="0"/>
              <a:t>if k = 0: …</a:t>
            </a:r>
          </a:p>
          <a:p>
            <a:pPr lvl="1"/>
            <a:r>
              <a:rPr lang="en-US" altLang="zh-CN" dirty="0" smtClean="0"/>
              <a:t>if k &lt;&gt; 0: 1 </a:t>
            </a:r>
            <a:r>
              <a:rPr lang="en-US" altLang="zh-CN" dirty="0"/>
              <a:t>&lt;= k &lt;= </a:t>
            </a:r>
            <a:r>
              <a:rPr lang="en-US" altLang="zh-CN" dirty="0" smtClean="0"/>
              <a:t>m-1</a:t>
            </a:r>
          </a:p>
          <a:p>
            <a:pPr lvl="2"/>
            <a:r>
              <a:rPr lang="en-US" altLang="zh-CN" i="1" dirty="0"/>
              <a:t>m</a:t>
            </a:r>
            <a:r>
              <a:rPr lang="en-US" altLang="zh-CN" dirty="0" smtClean="0"/>
              <a:t> sums with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– 1 remainders</a:t>
            </a:r>
          </a:p>
          <a:p>
            <a:r>
              <a:rPr lang="en-US" altLang="zh-CN" dirty="0" smtClean="0"/>
              <a:t>Among arbitrary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integers, at least 2 of them have the same remainder divided by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9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chess master who has 11 weeks to prepare for a </a:t>
            </a:r>
            <a:r>
              <a:rPr lang="en-US" altLang="zh-CN" dirty="0" smtClean="0"/>
              <a:t> tournament decides to </a:t>
            </a:r>
            <a:r>
              <a:rPr lang="en-US" altLang="zh-CN" dirty="0"/>
              <a:t>play at least one game every day but, to avoid tiring himself, he decides not to </a:t>
            </a:r>
            <a:r>
              <a:rPr lang="en-US" altLang="zh-CN" dirty="0" smtClean="0"/>
              <a:t>play more </a:t>
            </a:r>
            <a:r>
              <a:rPr lang="en-US" altLang="zh-CN" dirty="0"/>
              <a:t>than 12 games during any calendar week. Show that there exists a succession </a:t>
            </a:r>
            <a:r>
              <a:rPr lang="en-US" altLang="zh-CN" dirty="0" smtClean="0"/>
              <a:t>of (</a:t>
            </a:r>
            <a:r>
              <a:rPr lang="en-US" altLang="zh-CN" dirty="0"/>
              <a:t>consecutive) days during which the chess master will have played </a:t>
            </a:r>
            <a:r>
              <a:rPr lang="en-US" altLang="zh-CN" i="1" dirty="0"/>
              <a:t>exactly </a:t>
            </a:r>
            <a:r>
              <a:rPr lang="en-US" altLang="zh-CN" dirty="0"/>
              <a:t>21 games. </a:t>
            </a:r>
            <a:endParaRPr lang="en-US" altLang="zh-CN" dirty="0" smtClean="0"/>
          </a:p>
          <a:p>
            <a:r>
              <a:rPr lang="en-US" altLang="zh-CN" dirty="0" smtClean="0"/>
              <a:t>Exist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i="1" baseline="-25000" dirty="0" err="1" smtClean="0">
                <a:sym typeface="Symbol" panose="05050102010706020507" pitchFamily="18" charset="2"/>
              </a:rPr>
              <a:t>ij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= 21?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1 &lt;= </a:t>
            </a:r>
            <a:r>
              <a:rPr lang="en-US" altLang="zh-CN" i="1" baseline="-25000" dirty="0" err="1" smtClean="0">
                <a:sym typeface="Symbol" panose="05050102010706020507" pitchFamily="18" charset="2"/>
              </a:rPr>
              <a:t>ij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&lt;=  11 * 12 = 132, for 3003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i="1" baseline="-25000" dirty="0" err="1" smtClean="0">
                <a:sym typeface="Symbol" panose="05050102010706020507" pitchFamily="18" charset="2"/>
              </a:rPr>
              <a:t>ij</a:t>
            </a:r>
            <a:r>
              <a:rPr lang="en-US" altLang="zh-CN" dirty="0" err="1" smtClean="0"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sym typeface="Symbol" panose="05050102010706020507" pitchFamily="18" charset="2"/>
              </a:rPr>
              <a:t>: useless.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1 &lt;=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i="1" baseline="-25000" dirty="0" smtClean="0">
                <a:sym typeface="Symbol" panose="05050102010706020507" pitchFamily="18" charset="2"/>
              </a:rPr>
              <a:t>j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&lt;=  11 * 12 = </a:t>
            </a:r>
            <a:r>
              <a:rPr lang="en-US" altLang="zh-CN" dirty="0" smtClean="0">
                <a:sym typeface="Symbol" panose="05050102010706020507" pitchFamily="18" charset="2"/>
              </a:rPr>
              <a:t>132, for 77 </a:t>
            </a:r>
            <a:r>
              <a:rPr lang="en-US" altLang="zh-CN" i="1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zh-CN" dirty="0" err="1" smtClean="0"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sym typeface="Symbol" panose="05050102010706020507" pitchFamily="18" charset="2"/>
              </a:rPr>
              <a:t>, seems useless either.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0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4: train of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understand “</a:t>
            </a:r>
            <a:r>
              <a:rPr lang="en-US" altLang="zh-CN" dirty="0"/>
              <a:t>play at least one game every day but, to avoid tiring himself, </a:t>
            </a:r>
            <a:r>
              <a:rPr lang="en-US" altLang="zh-CN" dirty="0" smtClean="0"/>
              <a:t>and not </a:t>
            </a:r>
            <a:r>
              <a:rPr lang="en-US" altLang="zh-CN" dirty="0"/>
              <a:t>to play more than 12 games during any calendar week. 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j </a:t>
            </a:r>
            <a:r>
              <a:rPr lang="en-US" altLang="zh-CN" dirty="0" smtClean="0">
                <a:sym typeface="Symbol" panose="05050102010706020507" pitchFamily="18" charset="2"/>
              </a:rPr>
              <a:t> [1, 12]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within a week, not full, not very sparse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How to express such kind of a “number sense”(</a:t>
            </a:r>
            <a:r>
              <a:rPr lang="zh-CN" altLang="en-US" dirty="0" smtClean="0">
                <a:sym typeface="Symbol" panose="05050102010706020507" pitchFamily="18" charset="2"/>
              </a:rPr>
              <a:t>小平邦彦</a:t>
            </a:r>
            <a:r>
              <a:rPr lang="en-US" altLang="zh-CN" dirty="0" smtClean="0">
                <a:sym typeface="Symbol" panose="05050102010706020507" pitchFamily="18" charset="2"/>
              </a:rPr>
              <a:t>《</a:t>
            </a:r>
            <a:r>
              <a:rPr lang="zh-CN" altLang="en-US" dirty="0" smtClean="0">
                <a:sym typeface="Symbol" panose="05050102010706020507" pitchFamily="18" charset="2"/>
              </a:rPr>
              <a:t>惰者集</a:t>
            </a:r>
            <a:r>
              <a:rPr lang="en-US" altLang="zh-CN" dirty="0" smtClean="0">
                <a:sym typeface="Symbol" panose="05050102010706020507" pitchFamily="18" charset="2"/>
              </a:rPr>
              <a:t>》)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zh-CN" dirty="0" err="1" smtClean="0"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sym typeface="Symbol" panose="05050102010706020507" pitchFamily="18" charset="2"/>
              </a:rPr>
              <a:t> are increasing monotonically, can differences between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zh-CN" dirty="0" err="1" smtClean="0"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sym typeface="Symbol" panose="05050102010706020507" pitchFamily="18" charset="2"/>
              </a:rPr>
              <a:t> be arbitrarily large? </a:t>
            </a:r>
          </a:p>
          <a:p>
            <a:pPr lvl="2"/>
            <a:r>
              <a:rPr lang="en-US" altLang="zh-CN" dirty="0" smtClean="0">
                <a:sym typeface="Symbol" panose="05050102010706020507" pitchFamily="18" charset="2"/>
              </a:rPr>
              <a:t>Obviously not, is there a minimum difference value?</a:t>
            </a:r>
          </a:p>
          <a:p>
            <a:pPr lvl="2"/>
            <a:r>
              <a:rPr lang="en-US" altLang="zh-CN" dirty="0" smtClean="0">
                <a:sym typeface="Symbol" panose="05050102010706020507" pitchFamily="18" charset="2"/>
              </a:rPr>
              <a:t>Assumption: exist 1 &lt;= 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, j &lt;= 7,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j </a:t>
            </a:r>
            <a:r>
              <a:rPr lang="en-US" altLang="zh-CN" dirty="0" smtClean="0">
                <a:sym typeface="Symbol" panose="05050102010706020507" pitchFamily="18" charset="2"/>
              </a:rPr>
              <a:t>-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= 1, proof by deducing </a:t>
            </a:r>
            <a:r>
              <a:rPr lang="en-US" altLang="zh-CN" dirty="0">
                <a:sym typeface="Symbol" panose="05050102010706020507" pitchFamily="18" charset="2"/>
              </a:rPr>
              <a:t>the possible value of 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in the incremental order of </a:t>
            </a:r>
            <a:r>
              <a:rPr lang="en-US" altLang="zh-CN" i="1" dirty="0" err="1">
                <a:sym typeface="Symbol" panose="05050102010706020507" pitchFamily="18" charset="2"/>
              </a:rPr>
              <a:t>i</a:t>
            </a:r>
            <a:r>
              <a:rPr lang="en-US" altLang="zh-CN" i="1" dirty="0" smtClean="0">
                <a:sym typeface="Symbol" panose="05050102010706020507" pitchFamily="18" charset="2"/>
              </a:rPr>
              <a:t>,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2"/>
            <a:endParaRPr lang="en-US" altLang="zh-CN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533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4: </a:t>
            </a:r>
            <a:r>
              <a:rPr lang="en-US" altLang="zh-CN" dirty="0"/>
              <a:t>train of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Dense: exist 1 &lt;=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j &lt;= 7, </a:t>
            </a:r>
            <a:r>
              <a:rPr lang="en-US" altLang="zh-CN" baseline="-25000" dirty="0">
                <a:sym typeface="Symbol" panose="05050102010706020507" pitchFamily="18" charset="2"/>
              </a:rPr>
              <a:t>j </a:t>
            </a:r>
            <a:r>
              <a:rPr lang="en-US" altLang="zh-CN" dirty="0">
                <a:sym typeface="Symbol" panose="05050102010706020507" pitchFamily="18" charset="2"/>
              </a:rPr>
              <a:t>= 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+ </a:t>
            </a:r>
            <a:r>
              <a:rPr lang="en-US" altLang="zh-CN" dirty="0" smtClean="0">
                <a:sym typeface="Symbol" panose="05050102010706020507" pitchFamily="18" charset="2"/>
              </a:rPr>
              <a:t>1: informally, the 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err="1" smtClean="0"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sym typeface="Symbol" panose="05050102010706020507" pitchFamily="18" charset="2"/>
              </a:rPr>
              <a:t> cannot avoid to equal to values of (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+ </a:t>
            </a:r>
            <a:r>
              <a:rPr lang="en-US" altLang="zh-CN" dirty="0" smtClean="0">
                <a:sym typeface="Symbol" panose="05050102010706020507" pitchFamily="18" charset="2"/>
              </a:rPr>
              <a:t>1)s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1 &lt;=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1,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2,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3, …,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7 </a:t>
            </a:r>
            <a:r>
              <a:rPr lang="en-US" altLang="zh-CN" dirty="0" smtClean="0">
                <a:sym typeface="Symbol" panose="05050102010706020507" pitchFamily="18" charset="2"/>
              </a:rPr>
              <a:t>&lt;= 12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2 &lt;= 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2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3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… , </a:t>
            </a:r>
            <a:r>
              <a:rPr lang="en-US" altLang="zh-CN" baseline="-25000" dirty="0">
                <a:sym typeface="Symbol" panose="05050102010706020507" pitchFamily="18" charset="2"/>
              </a:rPr>
              <a:t>7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 &lt;= 13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1 &lt;= </a:t>
            </a:r>
            <a:r>
              <a:rPr lang="en-US" altLang="zh-CN" baseline="-25000" dirty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2,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3, …,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7,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3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… ,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7 </a:t>
            </a:r>
            <a:r>
              <a:rPr lang="en-US" altLang="zh-CN" dirty="0" smtClean="0">
                <a:sym typeface="Symbol" panose="05050102010706020507" pitchFamily="18" charset="2"/>
              </a:rPr>
              <a:t>+ 1 </a:t>
            </a:r>
            <a:r>
              <a:rPr lang="en-US" altLang="zh-CN" dirty="0">
                <a:sym typeface="Symbol" panose="05050102010706020507" pitchFamily="18" charset="2"/>
              </a:rPr>
              <a:t>&lt;= 13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13 values for 14 numbers</a:t>
            </a:r>
          </a:p>
          <a:p>
            <a:pPr lvl="2"/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2,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3, …,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7</a:t>
            </a:r>
            <a:r>
              <a:rPr lang="en-US" altLang="zh-CN" dirty="0" smtClean="0">
                <a:sym typeface="Symbol" panose="05050102010706020507" pitchFamily="18" charset="2"/>
              </a:rPr>
              <a:t> are strictly monotonic incremental</a:t>
            </a:r>
          </a:p>
          <a:p>
            <a:pPr lvl="2"/>
            <a:r>
              <a:rPr lang="en-US" altLang="zh-CN" dirty="0" smtClean="0">
                <a:sym typeface="Symbol" panose="05050102010706020507" pitchFamily="18" charset="2"/>
              </a:rPr>
              <a:t>So is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 smtClean="0">
                <a:sym typeface="Symbol" panose="05050102010706020507" pitchFamily="18" charset="2"/>
              </a:rPr>
              <a:t>+1,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3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… , </a:t>
            </a:r>
            <a:r>
              <a:rPr lang="en-US" altLang="zh-CN" baseline="-25000" dirty="0">
                <a:sym typeface="Symbol" panose="05050102010706020507" pitchFamily="18" charset="2"/>
              </a:rPr>
              <a:t>7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 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Is there any 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j </a:t>
            </a:r>
            <a:r>
              <a:rPr lang="en-US" altLang="zh-CN" dirty="0" smtClean="0">
                <a:sym typeface="Symbol" panose="05050102010706020507" pitchFamily="18" charset="2"/>
              </a:rPr>
              <a:t>= 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7 </a:t>
            </a:r>
            <a:r>
              <a:rPr lang="en-US" altLang="zh-CN" dirty="0" smtClean="0">
                <a:sym typeface="Symbol" panose="05050102010706020507" pitchFamily="18" charset="2"/>
              </a:rPr>
              <a:t>+ 1 or 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1? Impossible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&lt;=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baseline="-25000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3, …,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7,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… , </a:t>
            </a:r>
            <a:r>
              <a:rPr lang="en-US" altLang="zh-CN" baseline="-25000" dirty="0">
                <a:sym typeface="Symbol" panose="05050102010706020507" pitchFamily="18" charset="2"/>
              </a:rPr>
              <a:t>6 </a:t>
            </a:r>
            <a:r>
              <a:rPr lang="en-US" altLang="zh-CN" dirty="0">
                <a:sym typeface="Symbol" panose="05050102010706020507" pitchFamily="18" charset="2"/>
              </a:rPr>
              <a:t>+ 2 &lt;= </a:t>
            </a:r>
            <a:r>
              <a:rPr lang="en-US" altLang="zh-CN" dirty="0" smtClean="0">
                <a:sym typeface="Symbol" panose="05050102010706020507" pitchFamily="18" charset="2"/>
              </a:rPr>
              <a:t>12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11 values for 12 numbers, does not change the result.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29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4: </a:t>
            </a:r>
            <a:r>
              <a:rPr lang="en-US" altLang="zh-CN" dirty="0"/>
              <a:t>train of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Informal understanding contributes to more open thinking.</a:t>
            </a:r>
          </a:p>
          <a:p>
            <a:r>
              <a:rPr lang="en-US" altLang="zh-CN" dirty="0" smtClean="0"/>
              <a:t>Pigeon hole principle provide a sufficient condition, not necessary condition.</a:t>
            </a:r>
          </a:p>
          <a:p>
            <a:r>
              <a:rPr lang="en-US" altLang="zh-CN" dirty="0" smtClean="0"/>
              <a:t>For the previous example,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1 &lt;= </a:t>
            </a:r>
            <a:r>
              <a:rPr lang="en-US" altLang="zh-CN" baseline="-25000" dirty="0">
                <a:sym typeface="Symbol" panose="05050102010706020507" pitchFamily="18" charset="2"/>
              </a:rPr>
              <a:t>1,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2,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3, …,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7,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2,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2,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3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2, </a:t>
            </a:r>
            <a:r>
              <a:rPr lang="en-US" altLang="zh-CN" dirty="0">
                <a:sym typeface="Symbol" panose="05050102010706020507" pitchFamily="18" charset="2"/>
              </a:rPr>
              <a:t>… , </a:t>
            </a:r>
            <a:r>
              <a:rPr lang="en-US" altLang="zh-CN" baseline="-25000" dirty="0">
                <a:sym typeface="Symbol" panose="05050102010706020507" pitchFamily="18" charset="2"/>
              </a:rPr>
              <a:t>7 </a:t>
            </a:r>
            <a:r>
              <a:rPr lang="en-US" altLang="zh-CN" dirty="0">
                <a:sym typeface="Symbol" panose="05050102010706020507" pitchFamily="18" charset="2"/>
              </a:rPr>
              <a:t>+ </a:t>
            </a:r>
            <a:r>
              <a:rPr lang="en-US" altLang="zh-CN" dirty="0" smtClean="0">
                <a:sym typeface="Symbol" panose="05050102010706020507" pitchFamily="18" charset="2"/>
              </a:rPr>
              <a:t>2 </a:t>
            </a:r>
            <a:r>
              <a:rPr lang="en-US" altLang="zh-CN" dirty="0">
                <a:sym typeface="Symbol" panose="05050102010706020507" pitchFamily="18" charset="2"/>
              </a:rPr>
              <a:t>&lt;= </a:t>
            </a:r>
            <a:r>
              <a:rPr lang="en-US" altLang="zh-CN" dirty="0" smtClean="0">
                <a:sym typeface="Symbol" panose="05050102010706020507" pitchFamily="18" charset="2"/>
              </a:rPr>
              <a:t>14</a:t>
            </a:r>
          </a:p>
          <a:p>
            <a:pPr lvl="2"/>
            <a:r>
              <a:rPr lang="en-US" altLang="zh-CN" dirty="0" smtClean="0">
                <a:sym typeface="Symbol" panose="05050102010706020507" pitchFamily="18" charset="2"/>
              </a:rPr>
              <a:t>14 values for 14 numbers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We can not draw a conclusion that there should exist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>
                <a:sym typeface="Symbol" panose="05050102010706020507" pitchFamily="18" charset="2"/>
              </a:rPr>
              <a:t>j 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en-US" altLang="zh-CN" dirty="0" smtClean="0">
                <a:sym typeface="Symbol" panose="05050102010706020507" pitchFamily="18" charset="2"/>
              </a:rPr>
              <a:t>2</a:t>
            </a:r>
          </a:p>
          <a:p>
            <a:pPr lvl="2"/>
            <a:r>
              <a:rPr lang="en-US" altLang="zh-CN" dirty="0" smtClean="0">
                <a:sym typeface="Symbol" panose="05050102010706020507" pitchFamily="18" charset="2"/>
              </a:rPr>
              <a:t>But if we enumerate the possible values of </a:t>
            </a:r>
            <a:r>
              <a:rPr lang="en-US" altLang="zh-CN" dirty="0">
                <a:sym typeface="Symbol" panose="05050102010706020507" pitchFamily="18" charset="2"/>
              </a:rPr>
              <a:t>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, we can found that the conclusion is true. Otherwise, the minimal list is 1, 2, 5, 6, 9, 10, 13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38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Replace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 with </a:t>
            </a:r>
            <a:r>
              <a:rPr lang="en-US" altLang="zh-CN" i="1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i="1" dirty="0" smtClean="0"/>
              <a:t> </a:t>
            </a:r>
          </a:p>
          <a:p>
            <a:r>
              <a:rPr lang="en-US" altLang="zh-CN" dirty="0" smtClean="0"/>
              <a:t>1&lt;=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&lt;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&lt; … &lt;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77</a:t>
            </a:r>
            <a:r>
              <a:rPr lang="en-US" altLang="zh-CN" dirty="0" smtClean="0"/>
              <a:t>&lt;=12*11=132</a:t>
            </a:r>
          </a:p>
          <a:p>
            <a:r>
              <a:rPr lang="en-US" altLang="zh-CN" dirty="0" smtClean="0"/>
              <a:t>22&lt;=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+ 21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&lt;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 </a:t>
            </a:r>
            <a:r>
              <a:rPr lang="en-US" altLang="zh-CN" dirty="0"/>
              <a:t>+ 21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&lt; … &lt;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77</a:t>
            </a:r>
            <a:r>
              <a:rPr lang="en-US" altLang="zh-CN" dirty="0"/>
              <a:t> + 21 </a:t>
            </a:r>
            <a:r>
              <a:rPr lang="en-US" altLang="zh-CN" dirty="0" smtClean="0"/>
              <a:t>&lt;=132 +21 = 153</a:t>
            </a:r>
          </a:p>
          <a:p>
            <a:r>
              <a:rPr lang="en-US" altLang="zh-CN" dirty="0"/>
              <a:t>Thus each of the 154 numbers </a:t>
            </a:r>
          </a:p>
          <a:p>
            <a:pPr marL="0" indent="0">
              <a:buNone/>
            </a:pPr>
            <a:r>
              <a:rPr lang="en-US" altLang="zh-CN" i="1" dirty="0"/>
              <a:t>   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 </a:t>
            </a:r>
            <a:r>
              <a:rPr lang="en-US" altLang="zh-CN" dirty="0"/>
              <a:t>, … , </a:t>
            </a:r>
            <a:r>
              <a:rPr lang="en-US" altLang="zh-CN" i="1" dirty="0"/>
              <a:t>a</a:t>
            </a:r>
            <a:r>
              <a:rPr lang="en-US" altLang="zh-CN" baseline="-25000" dirty="0"/>
              <a:t>77</a:t>
            </a:r>
            <a:r>
              <a:rPr lang="en-US" altLang="zh-CN" i="1" dirty="0"/>
              <a:t>, a</a:t>
            </a:r>
            <a:r>
              <a:rPr lang="en-US" altLang="zh-CN" baseline="-25000" dirty="0"/>
              <a:t>1 </a:t>
            </a:r>
            <a:r>
              <a:rPr lang="en-US" altLang="zh-CN" dirty="0"/>
              <a:t>+ 21, </a:t>
            </a:r>
            <a:r>
              <a:rPr lang="en-US" altLang="zh-CN" i="1" dirty="0"/>
              <a:t>a</a:t>
            </a:r>
            <a:r>
              <a:rPr lang="en-US" altLang="zh-CN" baseline="-25000" dirty="0"/>
              <a:t>2 </a:t>
            </a:r>
            <a:r>
              <a:rPr lang="en-US" altLang="zh-CN" dirty="0"/>
              <a:t>+ 21, …, </a:t>
            </a:r>
            <a:r>
              <a:rPr lang="en-US" altLang="zh-CN" i="1" dirty="0"/>
              <a:t>a</a:t>
            </a:r>
            <a:r>
              <a:rPr lang="en-US" altLang="zh-CN" baseline="-25000" dirty="0"/>
              <a:t>77</a:t>
            </a:r>
            <a:r>
              <a:rPr lang="en-US" altLang="zh-CN" dirty="0"/>
              <a:t> + 21 </a:t>
            </a:r>
          </a:p>
          <a:p>
            <a:pPr marL="0" indent="0">
              <a:buNone/>
            </a:pPr>
            <a:r>
              <a:rPr lang="en-US" altLang="zh-CN" i="1" dirty="0"/>
              <a:t>   </a:t>
            </a:r>
            <a:r>
              <a:rPr lang="en-US" altLang="zh-CN" dirty="0"/>
              <a:t>is an integer between 1 and 153. </a:t>
            </a:r>
          </a:p>
          <a:p>
            <a:r>
              <a:rPr lang="en-US" altLang="zh-CN" dirty="0" smtClean="0"/>
              <a:t>We can get the conclusion that for each 1 &lt;=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&lt;= 21, there is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–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. 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0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5</a:t>
            </a:r>
            <a:r>
              <a:rPr lang="en-US" altLang="zh-CN" baseline="-25000" dirty="0" smtClean="0"/>
              <a:t>(for self study)</a:t>
            </a:r>
            <a:endParaRPr lang="zh-CN" altLang="en-US" baseline="-2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</a:t>
            </a:r>
            <a:r>
              <a:rPr lang="en-US" altLang="zh-CN" dirty="0"/>
              <a:t>the integers 1,2, ... ,200, we choose 101 integers. Show that</a:t>
            </a:r>
            <a:r>
              <a:rPr lang="en-US" altLang="zh-CN" dirty="0" smtClean="0"/>
              <a:t>, among </a:t>
            </a:r>
            <a:r>
              <a:rPr lang="en-US" altLang="zh-CN" dirty="0"/>
              <a:t>the integers chosen, there are two such that one of them is divisible by </a:t>
            </a:r>
            <a:r>
              <a:rPr lang="en-US" altLang="zh-CN" dirty="0" smtClean="0"/>
              <a:t>the other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7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5 </a:t>
            </a:r>
            <a:r>
              <a:rPr lang="en-US" altLang="zh-CN" baseline="-25000" dirty="0" smtClean="0"/>
              <a:t>(Train of Thought) </a:t>
            </a:r>
            <a:r>
              <a:rPr lang="en-US" altLang="zh-CN" baseline="-25000" dirty="0"/>
              <a:t>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r>
              <a:rPr lang="en-US" altLang="zh-CN" dirty="0" smtClean="0"/>
              <a:t>How to express ”one is devisable by the other”</a:t>
            </a:r>
          </a:p>
          <a:p>
            <a:pPr lvl="1"/>
            <a:r>
              <a:rPr lang="en-US" altLang="zh-CN" i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bk</a:t>
            </a:r>
            <a:endParaRPr lang="en-US" altLang="zh-CN" i="1" dirty="0" smtClean="0"/>
          </a:p>
          <a:p>
            <a:r>
              <a:rPr lang="en-US" altLang="zh-CN" dirty="0" smtClean="0"/>
              <a:t>More</a:t>
            </a:r>
          </a:p>
          <a:p>
            <a:pPr lvl="1"/>
            <a:r>
              <a:rPr lang="en-US" altLang="zh-CN" i="1" dirty="0"/>
              <a:t>b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bk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+ 1),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+ 2), … ?</a:t>
            </a:r>
          </a:p>
          <a:p>
            <a:pPr lvl="1"/>
            <a:r>
              <a:rPr lang="en-US" altLang="zh-CN" i="1" dirty="0"/>
              <a:t>b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bk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baseline="30000" dirty="0" smtClean="0"/>
              <a:t>2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baseline="30000" dirty="0" smtClean="0"/>
              <a:t>3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… , </a:t>
            </a:r>
          </a:p>
          <a:p>
            <a:r>
              <a:rPr lang="en-US" altLang="zh-CN" dirty="0" smtClean="0"/>
              <a:t>How to choose </a:t>
            </a:r>
            <a:r>
              <a:rPr lang="en-US" altLang="zh-CN" i="1" dirty="0"/>
              <a:t>b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k</a:t>
            </a:r>
          </a:p>
          <a:p>
            <a:pPr lvl="1"/>
            <a:r>
              <a:rPr lang="en-US" altLang="zh-CN" dirty="0" smtClean="0"/>
              <a:t>For</a:t>
            </a:r>
            <a:r>
              <a:rPr lang="en-US" altLang="zh-CN" i="1" dirty="0" smtClean="0"/>
              <a:t> b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 1, 2, </a:t>
            </a:r>
            <a:r>
              <a:rPr lang="en-US" altLang="zh-CN" dirty="0" smtClean="0"/>
              <a:t>or</a:t>
            </a:r>
            <a:r>
              <a:rPr lang="en-US" altLang="zh-CN" i="1" dirty="0" smtClean="0"/>
              <a:t> 200, </a:t>
            </a:r>
            <a:r>
              <a:rPr lang="en-US" altLang="zh-CN" dirty="0" smtClean="0"/>
              <a:t>or some other number</a:t>
            </a:r>
            <a:r>
              <a:rPr lang="en-US" altLang="zh-CN" i="1" dirty="0" smtClean="0"/>
              <a:t>?</a:t>
            </a:r>
          </a:p>
          <a:p>
            <a:pPr lvl="2"/>
            <a:r>
              <a:rPr lang="en-US" altLang="zh-CN" dirty="0" smtClean="0"/>
              <a:t>As small as possible: 1? 2?</a:t>
            </a:r>
          </a:p>
          <a:p>
            <a:pPr lvl="1"/>
            <a:r>
              <a:rPr lang="en-US" altLang="zh-CN" dirty="0" smtClean="0"/>
              <a:t> For </a:t>
            </a:r>
            <a:r>
              <a:rPr lang="en-US" altLang="zh-CN" i="1" dirty="0" smtClean="0"/>
              <a:t>k</a:t>
            </a:r>
            <a:r>
              <a:rPr lang="en-US" altLang="zh-CN" dirty="0"/>
              <a:t>: Thinking </a:t>
            </a:r>
            <a:r>
              <a:rPr lang="en-US" altLang="zh-CN" dirty="0" err="1" smtClean="0"/>
              <a:t>inductivly</a:t>
            </a:r>
            <a:r>
              <a:rPr lang="en-US" altLang="zh-CN" dirty="0" smtClean="0"/>
              <a:t>. Express the numbers between 1 and 200 using 2</a:t>
            </a:r>
            <a:r>
              <a:rPr lang="en-US" altLang="zh-CN" i="1" baseline="30000" dirty="0" smtClean="0"/>
              <a:t>i </a:t>
            </a:r>
            <a:r>
              <a:rPr lang="en-US" altLang="zh-CN" dirty="0" smtClean="0"/>
              <a:t>*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*1, 2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*1, 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*3, 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*1, 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*5, …</a:t>
            </a:r>
          </a:p>
          <a:p>
            <a:pPr lvl="2"/>
            <a:r>
              <a:rPr lang="en-US" altLang="zh-CN" dirty="0" smtClean="0"/>
              <a:t>2</a:t>
            </a:r>
            <a:r>
              <a:rPr lang="en-US" altLang="zh-CN" i="1" baseline="30000" dirty="0" smtClean="0"/>
              <a:t>i </a:t>
            </a:r>
            <a:r>
              <a:rPr lang="en-US" altLang="zh-CN" dirty="0" smtClean="0"/>
              <a:t>*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is odd </a:t>
            </a:r>
          </a:p>
        </p:txBody>
      </p:sp>
    </p:spTree>
    <p:extLst>
      <p:ext uri="{BB962C8B-B14F-4D97-AF65-F5344CB8AC3E}">
        <p14:creationId xmlns:p14="http://schemas.microsoft.com/office/powerpoint/2010/main" val="34062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Pigeonhole Principle: Simple Form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5</a:t>
            </a:r>
            <a:r>
              <a:rPr lang="en-US" altLang="zh-CN" baseline="-25000" dirty="0" smtClean="0"/>
              <a:t>(for </a:t>
            </a:r>
            <a:r>
              <a:rPr lang="en-US" altLang="zh-CN" baseline="-25000" dirty="0"/>
              <a:t>self study</a:t>
            </a:r>
            <a:r>
              <a:rPr lang="en-US" altLang="zh-CN" baseline="-250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is no such a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that makes the intersection of a series of 2</a:t>
            </a:r>
            <a:r>
              <a:rPr lang="en-US" altLang="zh-CN" i="1" baseline="30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/>
              <a:t>x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and an arbitrary 101-subset has more than two words.</a:t>
            </a:r>
          </a:p>
          <a:p>
            <a:r>
              <a:rPr lang="en-US" altLang="zh-CN" dirty="0" smtClean="0"/>
              <a:t>But it makes a </a:t>
            </a:r>
            <a:r>
              <a:rPr lang="en-US" altLang="zh-CN" dirty="0"/>
              <a:t>partition of the integers from 1 to 200</a:t>
            </a:r>
            <a:r>
              <a:rPr lang="en-US" altLang="zh-CN" dirty="0" smtClean="0"/>
              <a:t>. Each pair of integers in the same equivalent class has a relation of divisibility.</a:t>
            </a:r>
          </a:p>
          <a:p>
            <a:r>
              <a:rPr lang="en-US" altLang="zh-CN" dirty="0" smtClean="0"/>
              <a:t>any </a:t>
            </a:r>
            <a:r>
              <a:rPr lang="en-US" altLang="zh-CN" dirty="0"/>
              <a:t>integer can be written in the form 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* </a:t>
            </a:r>
            <a:r>
              <a:rPr lang="en-US" altLang="zh-CN" i="1" dirty="0" smtClean="0"/>
              <a:t>k, </a:t>
            </a:r>
            <a:r>
              <a:rPr lang="en-US" altLang="zh-CN" dirty="0"/>
              <a:t>where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/>
              <a:t>&gt;= 0 and </a:t>
            </a:r>
            <a:r>
              <a:rPr lang="en-US" altLang="zh-CN" i="1" dirty="0" smtClean="0"/>
              <a:t>k </a:t>
            </a:r>
            <a:r>
              <a:rPr lang="en-US" altLang="zh-CN" dirty="0"/>
              <a:t>is odd. For an integer between 1 and 200, </a:t>
            </a:r>
            <a:r>
              <a:rPr lang="en-US" altLang="zh-CN" i="1" dirty="0" smtClean="0"/>
              <a:t>k </a:t>
            </a:r>
            <a:r>
              <a:rPr lang="en-US" altLang="zh-CN" dirty="0"/>
              <a:t>is one of the 100 numbers 1</a:t>
            </a:r>
            <a:r>
              <a:rPr lang="en-US" altLang="zh-CN" dirty="0" smtClean="0"/>
              <a:t>, 3, 5</a:t>
            </a:r>
            <a:r>
              <a:rPr lang="en-US" altLang="zh-CN" dirty="0"/>
              <a:t>, ... ,199. Thus among the 101 integers chosen, there are 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i</a:t>
            </a:r>
            <a:r>
              <a:rPr lang="en-US" altLang="zh-CN" i="1" dirty="0" smtClean="0"/>
              <a:t> *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 </a:t>
            </a:r>
            <a:r>
              <a:rPr lang="en-US" altLang="zh-CN" dirty="0"/>
              <a:t>and 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j</a:t>
            </a:r>
            <a:r>
              <a:rPr lang="en-US" altLang="zh-CN" dirty="0" smtClean="0"/>
              <a:t> * </a:t>
            </a:r>
            <a:r>
              <a:rPr lang="en-US" altLang="zh-CN" i="1" dirty="0" smtClean="0"/>
              <a:t>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6</a:t>
            </a:r>
            <a:r>
              <a:rPr lang="en-US" altLang="zh-CN" dirty="0" smtClean="0"/>
              <a:t>.</a:t>
            </a:r>
            <a:r>
              <a:rPr lang="en-US" altLang="zh-CN" i="1" dirty="0"/>
              <a:t> </a:t>
            </a:r>
            <a:r>
              <a:rPr lang="en-US" altLang="zh-CN" dirty="0"/>
              <a:t>(Chinese </a:t>
            </a:r>
            <a:r>
              <a:rPr lang="en-US" altLang="zh-CN" dirty="0" smtClean="0"/>
              <a:t>Remainder Theorem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m and </a:t>
            </a:r>
            <a:r>
              <a:rPr lang="en-US" altLang="zh-CN" i="1" dirty="0"/>
              <a:t>n </a:t>
            </a:r>
            <a:r>
              <a:rPr lang="en-US" altLang="zh-CN" dirty="0"/>
              <a:t>be relatively prime </a:t>
            </a:r>
            <a:r>
              <a:rPr lang="en-US" altLang="zh-CN" dirty="0" smtClean="0"/>
              <a:t>positive integers</a:t>
            </a:r>
            <a:r>
              <a:rPr lang="en-US" altLang="zh-CN" dirty="0"/>
              <a:t>, and </a:t>
            </a:r>
            <a:r>
              <a:rPr lang="en-US" altLang="zh-CN" dirty="0" smtClean="0"/>
              <a:t>let </a:t>
            </a:r>
            <a:r>
              <a:rPr lang="en-US" altLang="zh-CN" i="1" dirty="0"/>
              <a:t>a </a:t>
            </a:r>
            <a:r>
              <a:rPr lang="en-US" altLang="zh-CN" dirty="0"/>
              <a:t>and </a:t>
            </a:r>
            <a:r>
              <a:rPr lang="en-US" altLang="zh-CN" i="1" dirty="0"/>
              <a:t>b </a:t>
            </a:r>
            <a:r>
              <a:rPr lang="en-US" altLang="zh-CN" dirty="0" smtClean="0"/>
              <a:t>be integers where </a:t>
            </a:r>
            <a:r>
              <a:rPr lang="en-US" altLang="zh-CN" dirty="0"/>
              <a:t>0 </a:t>
            </a:r>
            <a:r>
              <a:rPr lang="en-US" altLang="zh-CN" dirty="0" smtClean="0"/>
              <a:t>&lt;= </a:t>
            </a:r>
            <a:r>
              <a:rPr lang="en-US" altLang="zh-CN" i="1" dirty="0"/>
              <a:t>a </a:t>
            </a:r>
            <a:r>
              <a:rPr lang="en-US" altLang="zh-CN" dirty="0" smtClean="0"/>
              <a:t>&lt;= </a:t>
            </a:r>
            <a:r>
              <a:rPr lang="en-US" altLang="zh-CN" dirty="0"/>
              <a:t>m - 1 and 0 </a:t>
            </a:r>
            <a:r>
              <a:rPr lang="en-US" altLang="zh-CN" dirty="0" smtClean="0"/>
              <a:t>&lt;= </a:t>
            </a:r>
            <a:r>
              <a:rPr lang="en-US" altLang="zh-CN" i="1" dirty="0"/>
              <a:t>b </a:t>
            </a:r>
            <a:r>
              <a:rPr lang="en-US" altLang="zh-CN" dirty="0" smtClean="0"/>
              <a:t>&lt;= </a:t>
            </a:r>
            <a:r>
              <a:rPr lang="en-US" altLang="zh-CN" i="1" dirty="0"/>
              <a:t>n </a:t>
            </a:r>
            <a:r>
              <a:rPr lang="en-US" altLang="zh-CN" dirty="0"/>
              <a:t>- 1. </a:t>
            </a:r>
            <a:r>
              <a:rPr lang="en-US" altLang="zh-CN" dirty="0" smtClean="0"/>
              <a:t>Then there </a:t>
            </a:r>
            <a:r>
              <a:rPr lang="en-US" altLang="zh-CN" dirty="0"/>
              <a:t>is a positive integer </a:t>
            </a:r>
            <a:r>
              <a:rPr lang="en-US" altLang="zh-CN" i="1" dirty="0"/>
              <a:t>x </a:t>
            </a:r>
            <a:r>
              <a:rPr lang="en-US" altLang="zh-CN" dirty="0"/>
              <a:t>such that </a:t>
            </a:r>
            <a:r>
              <a:rPr lang="en-US" altLang="zh-CN" i="1" dirty="0"/>
              <a:t>x </a:t>
            </a:r>
            <a:r>
              <a:rPr lang="en-US" altLang="zh-CN" dirty="0"/>
              <a:t>= </a:t>
            </a:r>
            <a:r>
              <a:rPr lang="en-US" altLang="zh-CN" i="1" dirty="0"/>
              <a:t>pm </a:t>
            </a:r>
            <a:r>
              <a:rPr lang="en-US" altLang="zh-CN" dirty="0"/>
              <a:t>+ </a:t>
            </a:r>
            <a:r>
              <a:rPr lang="en-US" altLang="zh-CN" i="1" dirty="0"/>
              <a:t>a </a:t>
            </a:r>
            <a:r>
              <a:rPr lang="en-US" altLang="zh-CN" dirty="0"/>
              <a:t>and </a:t>
            </a:r>
            <a:r>
              <a:rPr lang="en-US" altLang="zh-CN" i="1" dirty="0" smtClean="0"/>
              <a:t>x </a:t>
            </a:r>
            <a:r>
              <a:rPr lang="en-US" altLang="zh-CN" dirty="0"/>
              <a:t>= </a:t>
            </a:r>
            <a:r>
              <a:rPr lang="en-US" altLang="zh-CN" i="1" dirty="0" err="1"/>
              <a:t>qn</a:t>
            </a:r>
            <a:r>
              <a:rPr lang="en-US" altLang="zh-CN" i="1" dirty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b </a:t>
            </a:r>
            <a:r>
              <a:rPr lang="en-US" altLang="zh-CN" dirty="0"/>
              <a:t>for some integers </a:t>
            </a:r>
            <a:r>
              <a:rPr lang="en-US" altLang="zh-CN" i="1" dirty="0"/>
              <a:t>p </a:t>
            </a:r>
            <a:r>
              <a:rPr lang="en-US" altLang="zh-CN" dirty="0"/>
              <a:t>and </a:t>
            </a:r>
            <a:r>
              <a:rPr lang="en-US" altLang="zh-CN" i="1" dirty="0"/>
              <a:t>q.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only necessary to consider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such that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0 &lt;=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&lt;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0 &lt;=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&lt;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Else: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:=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- </a:t>
            </a:r>
            <a:r>
              <a:rPr lang="en-US" altLang="zh-CN" i="1" dirty="0" err="1" smtClean="0"/>
              <a:t>kmn</a:t>
            </a:r>
            <a:endParaRPr lang="en-US" altLang="zh-CN" i="1" dirty="0" smtClean="0"/>
          </a:p>
          <a:p>
            <a:r>
              <a:rPr lang="en-US" altLang="zh-CN" dirty="0" smtClean="0"/>
              <a:t>we list all the </a:t>
            </a:r>
            <a:r>
              <a:rPr lang="en-US" altLang="zh-CN" i="1" dirty="0"/>
              <a:t>n </a:t>
            </a:r>
            <a:r>
              <a:rPr lang="en-US" altLang="zh-CN" dirty="0" smtClean="0"/>
              <a:t>possible candidates:</a:t>
            </a:r>
          </a:p>
          <a:p>
            <a:pPr lvl="1"/>
            <a:r>
              <a:rPr lang="en-US" altLang="zh-CN" i="1" dirty="0" smtClean="0"/>
              <a:t>a, m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a</a:t>
            </a:r>
            <a:r>
              <a:rPr lang="en-US" altLang="zh-CN" i="1" dirty="0"/>
              <a:t>, ... , 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 smtClean="0"/>
              <a:t>- 1)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 a</a:t>
            </a:r>
            <a:r>
              <a:rPr lang="en-US" altLang="zh-CN" i="1" dirty="0"/>
              <a:t>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Express </a:t>
            </a:r>
            <a:r>
              <a:rPr lang="en-US" altLang="zh-CN" dirty="0"/>
              <a:t>the equivalent relation mentioned in the </a:t>
            </a:r>
            <a:r>
              <a:rPr lang="en-US" altLang="zh-CN" dirty="0" smtClean="0"/>
              <a:t>question:</a:t>
            </a:r>
          </a:p>
          <a:p>
            <a:pPr lvl="1"/>
            <a:r>
              <a:rPr lang="en-US" altLang="zh-CN" i="1" dirty="0" err="1" smtClean="0"/>
              <a:t>im</a:t>
            </a:r>
            <a:r>
              <a:rPr lang="en-US" altLang="zh-CN" i="1" dirty="0" smtClean="0"/>
              <a:t> </a:t>
            </a:r>
            <a:r>
              <a:rPr lang="en-US" altLang="zh-CN" dirty="0"/>
              <a:t>+</a:t>
            </a:r>
            <a:r>
              <a:rPr lang="en-US" altLang="zh-CN" i="1" dirty="0"/>
              <a:t> a </a:t>
            </a:r>
            <a:r>
              <a:rPr lang="en-US" altLang="zh-CN" dirty="0"/>
              <a:t>=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+ 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   there are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s</a:t>
            </a:r>
          </a:p>
          <a:p>
            <a:r>
              <a:rPr lang="en-US" altLang="zh-CN" dirty="0" smtClean="0"/>
              <a:t>There should be an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such that 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 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 b </a:t>
            </a:r>
            <a:r>
              <a:rPr lang="en-US" altLang="zh-CN" dirty="0" smtClean="0"/>
              <a:t>for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 smtClean="0"/>
              <a:t>with any value.</a:t>
            </a:r>
          </a:p>
          <a:p>
            <a:r>
              <a:rPr lang="en-US" altLang="zh-CN" dirty="0" smtClean="0"/>
              <a:t>Speculation: for all 0 &lt;=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&lt;=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– 1, there is an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that makes 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= r</a:t>
            </a:r>
            <a:r>
              <a:rPr lang="en-US" altLang="zh-CN" dirty="0" smtClean="0"/>
              <a:t>.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6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Otherwise, </a:t>
            </a:r>
            <a:r>
              <a:rPr lang="en-US" altLang="zh-CN" dirty="0"/>
              <a:t>two of </a:t>
            </a:r>
            <a:r>
              <a:rPr lang="en-US" altLang="zh-CN" dirty="0" smtClean="0"/>
              <a:t>them had </a:t>
            </a:r>
            <a:r>
              <a:rPr lang="en-US" altLang="zh-CN" dirty="0"/>
              <a:t>the same remainder </a:t>
            </a:r>
            <a:r>
              <a:rPr lang="en-US" altLang="zh-CN" i="1" dirty="0"/>
              <a:t>r </a:t>
            </a:r>
            <a:r>
              <a:rPr lang="en-US" altLang="zh-CN" dirty="0"/>
              <a:t>when divided by </a:t>
            </a:r>
            <a:r>
              <a:rPr lang="en-US" altLang="zh-CN" i="1" dirty="0"/>
              <a:t>n. </a:t>
            </a:r>
            <a:endParaRPr lang="en-US" altLang="zh-CN" i="1" dirty="0" smtClean="0"/>
          </a:p>
          <a:p>
            <a:r>
              <a:rPr lang="en-US" altLang="zh-CN" dirty="0"/>
              <a:t>Then there are integers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such that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i="1" dirty="0" err="1" smtClean="0"/>
              <a:t>im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 </a:t>
            </a:r>
            <a:r>
              <a:rPr lang="en-US" altLang="zh-CN" i="1" dirty="0"/>
              <a:t>a </a:t>
            </a:r>
            <a:r>
              <a:rPr lang="en-US" altLang="zh-CN" dirty="0"/>
              <a:t>=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r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dirty="0"/>
              <a:t>and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i="1" dirty="0" err="1" smtClean="0"/>
              <a:t>jm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a </a:t>
            </a:r>
            <a:r>
              <a:rPr lang="en-US" altLang="zh-CN" dirty="0"/>
              <a:t>=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dirty="0" err="1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we get 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dirty="0"/>
              <a:t>(</a:t>
            </a:r>
            <a:r>
              <a:rPr lang="en-US" altLang="zh-CN" i="1" dirty="0"/>
              <a:t>j</a:t>
            </a:r>
            <a:r>
              <a:rPr lang="en-US" altLang="zh-CN" dirty="0"/>
              <a:t> - </a:t>
            </a:r>
            <a:r>
              <a:rPr lang="en-US" altLang="zh-CN" i="1" dirty="0" err="1"/>
              <a:t>i</a:t>
            </a:r>
            <a:r>
              <a:rPr lang="en-US" altLang="zh-CN" i="1" dirty="0"/>
              <a:t>)m </a:t>
            </a:r>
            <a:r>
              <a:rPr lang="en-US" altLang="zh-CN" dirty="0"/>
              <a:t>= (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-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r>
              <a:rPr lang="en-US" altLang="zh-CN" dirty="0"/>
              <a:t>)</a:t>
            </a:r>
            <a:r>
              <a:rPr lang="en-US" altLang="zh-CN" i="1" dirty="0"/>
              <a:t>n.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It means that </a:t>
            </a:r>
            <a:r>
              <a:rPr lang="en-US" altLang="zh-CN" i="1" dirty="0"/>
              <a:t>n </a:t>
            </a:r>
            <a:r>
              <a:rPr lang="en-US" altLang="zh-CN" dirty="0"/>
              <a:t>is a factor of the number (</a:t>
            </a:r>
            <a:r>
              <a:rPr lang="en-US" altLang="zh-CN" i="1" dirty="0"/>
              <a:t>j</a:t>
            </a:r>
            <a:r>
              <a:rPr lang="en-US" altLang="zh-CN" dirty="0"/>
              <a:t> - </a:t>
            </a:r>
            <a:r>
              <a:rPr lang="en-US" altLang="zh-CN" i="1" dirty="0" err="1"/>
              <a:t>i</a:t>
            </a:r>
            <a:r>
              <a:rPr lang="en-US" altLang="zh-CN" i="1" dirty="0"/>
              <a:t>)m</a:t>
            </a:r>
            <a:r>
              <a:rPr lang="en-US" altLang="zh-CN" dirty="0"/>
              <a:t>: </a:t>
            </a:r>
            <a:r>
              <a:rPr lang="en-US" altLang="zh-CN" dirty="0" smtClean="0"/>
              <a:t>Contradiction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4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en-US" altLang="zh-CN" dirty="0" smtClean="0"/>
              <a:t>Pigeonhole Principle:</a:t>
            </a:r>
            <a:r>
              <a:rPr lang="en-US" altLang="zh-CN" dirty="0"/>
              <a:t> Strong Form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Theorem 3.2.1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2</a:t>
            </a:r>
            <a:r>
              <a:rPr lang="en-US" altLang="zh-CN" i="1" dirty="0" smtClean="0"/>
              <a:t>,</a:t>
            </a:r>
            <a:r>
              <a:rPr lang="en-US" altLang="zh-CN" dirty="0" smtClean="0"/>
              <a:t>... 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/>
              <a:t>be positive integers. </a:t>
            </a:r>
            <a:r>
              <a:rPr lang="en-US" altLang="zh-CN" dirty="0" smtClean="0"/>
              <a:t>If 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2</a:t>
            </a:r>
            <a:r>
              <a:rPr lang="en-US" altLang="zh-CN" dirty="0" smtClean="0"/>
              <a:t>+...+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+1 objects </a:t>
            </a:r>
            <a:r>
              <a:rPr lang="en-US" altLang="zh-CN" dirty="0"/>
              <a:t>are distributed into</a:t>
            </a:r>
            <a:r>
              <a:rPr lang="en-US" altLang="zh-CN" i="1" dirty="0"/>
              <a:t> n </a:t>
            </a:r>
            <a:r>
              <a:rPr lang="en-US" altLang="zh-CN" dirty="0"/>
              <a:t>boxes, then</a:t>
            </a:r>
            <a:r>
              <a:rPr lang="en-US" altLang="zh-CN" i="1" dirty="0"/>
              <a:t> </a:t>
            </a:r>
            <a:r>
              <a:rPr lang="en-US" altLang="zh-CN" dirty="0"/>
              <a:t>either the first box contains at least</a:t>
            </a:r>
            <a:r>
              <a:rPr lang="en-US" altLang="zh-CN" i="1" dirty="0"/>
              <a:t> 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objects</a:t>
            </a:r>
            <a:r>
              <a:rPr lang="en-US" altLang="zh-CN" dirty="0" smtClean="0"/>
              <a:t>, or </a:t>
            </a:r>
            <a:r>
              <a:rPr lang="en-US" altLang="zh-CN" dirty="0"/>
              <a:t>the second box contains at least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objects, ... , or the</a:t>
            </a:r>
            <a:r>
              <a:rPr lang="en-US" altLang="zh-CN" i="1" dirty="0"/>
              <a:t> n</a:t>
            </a:r>
            <a:r>
              <a:rPr lang="en-US" altLang="zh-CN" dirty="0"/>
              <a:t>th</a:t>
            </a:r>
            <a:r>
              <a:rPr lang="en-US" altLang="zh-CN" i="1" dirty="0"/>
              <a:t> </a:t>
            </a:r>
            <a:r>
              <a:rPr lang="en-US" altLang="zh-CN" dirty="0"/>
              <a:t>box contains at least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n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objects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Proof: 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– 1) + (</a:t>
            </a:r>
            <a:r>
              <a:rPr lang="en-US" altLang="zh-CN" i="1" dirty="0" smtClean="0"/>
              <a:t>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-1)+ </a:t>
            </a:r>
            <a:r>
              <a:rPr lang="en-US" altLang="zh-CN" dirty="0"/>
              <a:t>... + 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q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-1</a:t>
            </a:r>
            <a:r>
              <a:rPr lang="en-US" altLang="zh-CN" dirty="0" smtClean="0"/>
              <a:t>) = 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en-US" altLang="zh-CN" dirty="0"/>
              <a:t> + 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en-US" altLang="zh-CN" dirty="0"/>
              <a:t> + ... +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-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84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with the Simple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simple form of the pigeonhole principle is obtained from the strong form </a:t>
            </a:r>
            <a:r>
              <a:rPr lang="en-US" altLang="zh-CN" dirty="0" smtClean="0"/>
              <a:t>by taking 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= ... =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= 2. Then</a:t>
            </a:r>
            <a:br>
              <a:rPr lang="en-US" altLang="zh-CN" dirty="0"/>
            </a:b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+ ... +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- </a:t>
            </a:r>
            <a:r>
              <a:rPr lang="en-US" altLang="zh-CN" i="1" dirty="0"/>
              <a:t>n </a:t>
            </a:r>
            <a:r>
              <a:rPr lang="en-US" altLang="zh-CN" dirty="0"/>
              <a:t>+ 1 = </a:t>
            </a:r>
            <a:r>
              <a:rPr lang="en-US" altLang="zh-CN" i="1" dirty="0"/>
              <a:t>2n </a:t>
            </a:r>
            <a:r>
              <a:rPr lang="en-US" altLang="zh-CN" dirty="0"/>
              <a:t>- </a:t>
            </a:r>
            <a:r>
              <a:rPr lang="en-US" altLang="zh-CN" i="1" dirty="0"/>
              <a:t>n </a:t>
            </a:r>
            <a:r>
              <a:rPr lang="en-US" altLang="zh-CN" dirty="0"/>
              <a:t>+ 1 = </a:t>
            </a:r>
            <a:r>
              <a:rPr lang="en-US" altLang="zh-CN" i="1" dirty="0"/>
              <a:t>n </a:t>
            </a:r>
            <a:r>
              <a:rPr lang="en-US" altLang="zh-CN" dirty="0"/>
              <a:t>+ 1.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Corollary 3.2.2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 elementary mathematics the strong form of the pigeonhole principle is most often </a:t>
                </a:r>
                <a:r>
                  <a:rPr lang="en-US" altLang="zh-CN" dirty="0"/>
                  <a:t>applied in the special case when </a:t>
                </a:r>
                <a:r>
                  <a:rPr lang="en-US" altLang="zh-CN" i="1" dirty="0" smtClean="0"/>
                  <a:t>q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i="1" dirty="0" smtClean="0"/>
                  <a:t>, </a:t>
                </a:r>
                <a:r>
                  <a:rPr lang="en-US" altLang="zh-CN" i="1" dirty="0"/>
                  <a:t>q</a:t>
                </a:r>
                <a:r>
                  <a:rPr lang="en-US" altLang="zh-CN" i="1" baseline="-25000" dirty="0"/>
                  <a:t>2</a:t>
                </a:r>
                <a:r>
                  <a:rPr lang="en-US" altLang="zh-CN" i="1" dirty="0"/>
                  <a:t>, ... ,</a:t>
                </a:r>
                <a:r>
                  <a:rPr lang="en-US" altLang="zh-CN" i="1" dirty="0" err="1"/>
                  <a:t>q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are all equal to some integer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r>
                  <a:rPr lang="en-US" altLang="zh-CN" dirty="0"/>
                  <a:t>Corollary </a:t>
                </a:r>
                <a:r>
                  <a:rPr lang="en-US" altLang="zh-CN" dirty="0" smtClean="0"/>
                  <a:t>3.2.2.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Let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and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be positive integers. If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-1)+1 objects are </a:t>
                </a:r>
                <a:r>
                  <a:rPr lang="en-US" altLang="zh-CN" dirty="0" smtClean="0"/>
                  <a:t>distributed into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boxes, then at least one of the boxes contains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or more of the objects. 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r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−1)+1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5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Averaging Principle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If the average of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nonnegative integers </a:t>
                </a:r>
                <a:r>
                  <a:rPr lang="en-US" altLang="zh-CN" i="1" dirty="0" smtClean="0"/>
                  <a:t>m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,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2</a:t>
                </a:r>
                <a:r>
                  <a:rPr lang="en-US" altLang="zh-CN" i="1" dirty="0"/>
                  <a:t>, </a:t>
                </a:r>
                <a:r>
                  <a:rPr lang="en-US" altLang="zh-CN" dirty="0"/>
                  <a:t>... </a:t>
                </a:r>
                <a:r>
                  <a:rPr lang="en-US" altLang="zh-CN" i="1" dirty="0"/>
                  <a:t>,</a:t>
                </a:r>
                <a:r>
                  <a:rPr lang="en-US" altLang="zh-CN" i="1" dirty="0" err="1"/>
                  <a:t>m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is greater than </a:t>
                </a:r>
                <a:r>
                  <a:rPr lang="en-US" altLang="zh-CN" dirty="0" smtClean="0"/>
                  <a:t>r </a:t>
                </a:r>
                <a:r>
                  <a:rPr lang="en-US" altLang="zh-CN" dirty="0"/>
                  <a:t>- 1</a:t>
                </a:r>
                <a:r>
                  <a:rPr lang="en-US" altLang="zh-CN" dirty="0" smtClean="0"/>
                  <a:t>, that </a:t>
                </a:r>
                <a:r>
                  <a:rPr lang="en-US" altLang="zh-CN" dirty="0"/>
                  <a:t>is</a:t>
                </a:r>
                <a:r>
                  <a:rPr lang="en-US" altLang="zh-CN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 … 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then </a:t>
                </a:r>
                <a:r>
                  <a:rPr lang="en-US" altLang="zh-CN" dirty="0"/>
                  <a:t>at least one of the integers is greater than </a:t>
                </a:r>
                <a:r>
                  <a:rPr lang="en-US" altLang="zh-CN" dirty="0" smtClean="0"/>
                  <a:t>or equal </a:t>
                </a:r>
                <a:r>
                  <a:rPr lang="en-US" altLang="zh-CN" dirty="0"/>
                  <a:t>to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r>
                  <a:rPr lang="en-US" altLang="zh-CN" dirty="0"/>
                  <a:t>If the average of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nonnegative integers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2</a:t>
                </a:r>
                <a:r>
                  <a:rPr lang="en-US" altLang="zh-CN" i="1" dirty="0"/>
                  <a:t>, ... , </a:t>
                </a:r>
                <a:r>
                  <a:rPr lang="en-US" altLang="zh-CN" i="1" dirty="0" err="1"/>
                  <a:t>m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is at least equal to </a:t>
                </a:r>
                <a:r>
                  <a:rPr lang="en-US" altLang="zh-CN" i="1" dirty="0"/>
                  <a:t>r, </a:t>
                </a:r>
                <a:r>
                  <a:rPr lang="en-US" altLang="zh-CN" dirty="0"/>
                  <a:t>then at least one of the integers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2</a:t>
                </a:r>
                <a:r>
                  <a:rPr lang="en-US" altLang="zh-CN" i="1" dirty="0"/>
                  <a:t>, ... , </a:t>
                </a:r>
                <a:r>
                  <a:rPr lang="en-US" altLang="zh-CN" i="1" dirty="0" err="1"/>
                  <a:t>m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satisfies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i</a:t>
                </a:r>
                <a:r>
                  <a:rPr lang="en-US" altLang="zh-CN" dirty="0"/>
                  <a:t> &gt;= </a:t>
                </a:r>
                <a:r>
                  <a:rPr lang="en-US" altLang="zh-CN" i="1" dirty="0"/>
                  <a:t>r.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6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Different Averaging Principle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If the average of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nonnegative integers </a:t>
                </a:r>
                <a:r>
                  <a:rPr lang="en-US" altLang="zh-CN" i="1" dirty="0" smtClean="0"/>
                  <a:t>m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dirty="0" smtClean="0"/>
                  <a:t>,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2</a:t>
                </a:r>
                <a:r>
                  <a:rPr lang="en-US" altLang="zh-CN" i="1" dirty="0" smtClean="0"/>
                  <a:t>, ..</a:t>
                </a:r>
                <a:r>
                  <a:rPr lang="en-US" altLang="zh-CN" dirty="0" smtClean="0"/>
                  <a:t>. , </a:t>
                </a:r>
                <a:r>
                  <a:rPr lang="en-US" altLang="zh-CN" i="1" dirty="0" err="1"/>
                  <a:t>m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is less than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+ 1, </a:t>
                </a:r>
                <a:r>
                  <a:rPr lang="en-US" altLang="zh-CN" dirty="0" smtClean="0"/>
                  <a:t>that is</a:t>
                </a:r>
                <a:r>
                  <a:rPr lang="en-US" altLang="zh-CN" dirty="0"/>
                  <a:t>,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 … 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then </a:t>
                </a:r>
                <a:r>
                  <a:rPr lang="en-US" altLang="zh-CN" dirty="0"/>
                  <a:t>at least one of the integers is less than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+ 1.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4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3.1.1.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i="1" dirty="0"/>
              <a:t>n</a:t>
            </a:r>
            <a:r>
              <a:rPr lang="en-US" altLang="zh-CN" dirty="0"/>
              <a:t> + 1 objects are distributed into </a:t>
            </a:r>
            <a:r>
              <a:rPr lang="en-US" altLang="zh-CN" i="1" dirty="0"/>
              <a:t>n</a:t>
            </a:r>
            <a:r>
              <a:rPr lang="en-US" altLang="zh-CN" dirty="0"/>
              <a:t> boxes, then at least one </a:t>
            </a:r>
            <a:r>
              <a:rPr lang="en-US" altLang="zh-CN" dirty="0" smtClean="0"/>
              <a:t>box contains </a:t>
            </a:r>
            <a:r>
              <a:rPr lang="en-US" altLang="zh-CN" dirty="0"/>
              <a:t>two or more of the objects. </a:t>
            </a:r>
            <a:endParaRPr lang="en-US" altLang="zh-CN" dirty="0" smtClean="0"/>
          </a:p>
          <a:p>
            <a:r>
              <a:rPr lang="en-US" altLang="zh-CN" dirty="0" smtClean="0"/>
              <a:t>Proof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(by contradiction). 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each of the </a:t>
            </a:r>
            <a:r>
              <a:rPr lang="en-US" altLang="zh-CN" i="1" dirty="0"/>
              <a:t>n </a:t>
            </a:r>
            <a:r>
              <a:rPr lang="en-US" altLang="zh-CN" dirty="0"/>
              <a:t>boxes contains at most </a:t>
            </a:r>
            <a:r>
              <a:rPr lang="en-US" altLang="zh-CN" dirty="0" smtClean="0"/>
              <a:t>one of </a:t>
            </a:r>
            <a:r>
              <a:rPr lang="en-US" altLang="zh-CN" dirty="0"/>
              <a:t>the objects, then the total number of objects is at most 1 + 1 + ... + 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(n 1</a:t>
            </a:r>
            <a:r>
              <a:rPr lang="en-US" altLang="zh-CN" dirty="0" smtClean="0"/>
              <a:t>s</a:t>
            </a:r>
            <a:r>
              <a:rPr lang="en-US" altLang="zh-CN" dirty="0"/>
              <a:t>) = </a:t>
            </a:r>
            <a:r>
              <a:rPr lang="en-US" altLang="zh-CN" i="1" dirty="0"/>
              <a:t>n</a:t>
            </a:r>
            <a:r>
              <a:rPr lang="en-US" altLang="zh-CN" i="1" dirty="0" smtClean="0"/>
              <a:t>. </a:t>
            </a:r>
            <a:r>
              <a:rPr lang="en-US" altLang="zh-CN" dirty="0" smtClean="0"/>
              <a:t>Since </a:t>
            </a:r>
            <a:r>
              <a:rPr lang="en-US" altLang="zh-CN" dirty="0"/>
              <a:t>we distribute </a:t>
            </a:r>
            <a:r>
              <a:rPr lang="en-US" altLang="zh-CN" i="1" dirty="0"/>
              <a:t>n </a:t>
            </a:r>
            <a:r>
              <a:rPr lang="en-US" altLang="zh-CN" dirty="0"/>
              <a:t>+ 1 objects, some box contains at least two of the </a:t>
            </a:r>
            <a:r>
              <a:rPr lang="en-US" altLang="zh-CN" dirty="0" smtClean="0"/>
              <a:t>objects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8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basket of fruit is being arranged out of apples, bananas, </a:t>
            </a:r>
            <a:r>
              <a:rPr lang="en-US" altLang="zh-CN" dirty="0" smtClean="0"/>
              <a:t>and oranges</a:t>
            </a:r>
            <a:r>
              <a:rPr lang="en-US" altLang="zh-CN" dirty="0"/>
              <a:t>. What is the smallest number of pieces of fruit that should be put in </a:t>
            </a:r>
            <a:r>
              <a:rPr lang="en-US" altLang="zh-CN" dirty="0" smtClean="0"/>
              <a:t>the basket </a:t>
            </a:r>
            <a:r>
              <a:rPr lang="en-US" altLang="zh-CN" dirty="0"/>
              <a:t>to guarantee that either there are at </a:t>
            </a:r>
            <a:r>
              <a:rPr lang="en-US" altLang="zh-CN" dirty="0" smtClean="0"/>
              <a:t>least </a:t>
            </a:r>
            <a:r>
              <a:rPr lang="en-US" altLang="zh-CN" dirty="0"/>
              <a:t>eight apples or at least six </a:t>
            </a:r>
            <a:r>
              <a:rPr lang="en-US" altLang="zh-CN" dirty="0" smtClean="0"/>
              <a:t>bananas or </a:t>
            </a:r>
            <a:r>
              <a:rPr lang="en-US" altLang="zh-CN" dirty="0"/>
              <a:t>at least nine oranges? </a:t>
            </a:r>
            <a:endParaRPr lang="en-US" altLang="zh-CN" dirty="0" smtClean="0"/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(8 – 1) + (</a:t>
            </a:r>
            <a:r>
              <a:rPr lang="en-US" altLang="zh-CN" dirty="0"/>
              <a:t>6 </a:t>
            </a:r>
            <a:r>
              <a:rPr lang="en-US" altLang="zh-CN" dirty="0" smtClean="0"/>
              <a:t>– </a:t>
            </a:r>
            <a:r>
              <a:rPr lang="en-US" altLang="zh-CN" dirty="0"/>
              <a:t>1</a:t>
            </a:r>
            <a:r>
              <a:rPr lang="en-US" altLang="zh-CN" dirty="0" smtClean="0"/>
              <a:t>) + (9 – 1) + </a:t>
            </a:r>
            <a:r>
              <a:rPr lang="en-US" altLang="zh-CN" dirty="0"/>
              <a:t>1 = 21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8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Two </a:t>
            </a:r>
            <a:r>
              <a:rPr lang="en-US" altLang="zh-CN" sz="2800" dirty="0"/>
              <a:t>disks, one smaller than the other, are each divided into </a:t>
            </a:r>
            <a:r>
              <a:rPr lang="en-US" altLang="zh-CN" sz="2800" dirty="0" smtClean="0"/>
              <a:t>200 congruent </a:t>
            </a:r>
            <a:r>
              <a:rPr lang="en-US" altLang="zh-CN" sz="2800" dirty="0"/>
              <a:t>sectors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In the larger disk, 100 of the sectors are chosen arbitrarily </a:t>
            </a:r>
            <a:r>
              <a:rPr lang="en-US" altLang="zh-CN" sz="2800" dirty="0" smtClean="0"/>
              <a:t>and painted </a:t>
            </a:r>
            <a:r>
              <a:rPr lang="en-US" altLang="zh-CN" sz="2800" dirty="0"/>
              <a:t>red; the other 100 sectors are painted blue. In the smaller disk, each sector </a:t>
            </a:r>
            <a:r>
              <a:rPr lang="en-US" altLang="zh-CN" sz="2800" dirty="0" smtClean="0"/>
              <a:t>is painted </a:t>
            </a:r>
            <a:r>
              <a:rPr lang="en-US" altLang="zh-CN" sz="2800" dirty="0"/>
              <a:t>either red or blue with no stipulation on the number of red </a:t>
            </a:r>
            <a:r>
              <a:rPr lang="en-US" altLang="zh-CN" sz="2800" dirty="0" smtClean="0"/>
              <a:t>and blue </a:t>
            </a:r>
            <a:r>
              <a:rPr lang="en-US" altLang="zh-CN" sz="2800" dirty="0"/>
              <a:t>sectors</a:t>
            </a:r>
            <a:r>
              <a:rPr lang="en-US" altLang="zh-CN" sz="2800" dirty="0" smtClean="0"/>
              <a:t>. The </a:t>
            </a:r>
            <a:r>
              <a:rPr lang="en-US" altLang="zh-CN" sz="2800" dirty="0"/>
              <a:t>small disk is then placed on the larger disk so that their centers coincide. </a:t>
            </a:r>
            <a:r>
              <a:rPr lang="en-US" altLang="zh-CN" sz="2800" dirty="0" smtClean="0"/>
              <a:t>Show that </a:t>
            </a:r>
            <a:r>
              <a:rPr lang="en-US" altLang="zh-CN" sz="2800" dirty="0"/>
              <a:t>it is possible to align the two disks so that the number of sectors of the small </a:t>
            </a:r>
            <a:r>
              <a:rPr lang="en-US" altLang="zh-CN" sz="2800" dirty="0" smtClean="0"/>
              <a:t>disk whose </a:t>
            </a:r>
            <a:r>
              <a:rPr lang="en-US" altLang="zh-CN" sz="2800" dirty="0"/>
              <a:t>color matches the corresponding sector of the large disk is at least 100.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93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8 </a:t>
            </a:r>
            <a:r>
              <a:rPr lang="en-US" altLang="zh-CN" dirty="0" smtClean="0"/>
              <a:t>(Train </a:t>
            </a:r>
            <a:r>
              <a:rPr lang="en-US" altLang="zh-CN" dirty="0"/>
              <a:t>of </a:t>
            </a:r>
            <a:r>
              <a:rPr lang="en-US" altLang="zh-CN" dirty="0" smtClean="0"/>
              <a:t>Thought)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4585" y="1990819"/>
            <a:ext cx="9859556" cy="4114800"/>
          </a:xfrm>
        </p:spPr>
        <p:txBody>
          <a:bodyPr/>
          <a:lstStyle/>
          <a:p>
            <a:r>
              <a:rPr lang="en-US" altLang="zh-CN" sz="2400" dirty="0" smtClean="0"/>
              <a:t>Number of matching sectors</a:t>
            </a:r>
          </a:p>
          <a:p>
            <a:pPr lvl="1"/>
            <a:r>
              <a:rPr lang="en-US" altLang="zh-CN" sz="2000" dirty="0" smtClean="0"/>
              <a:t>How many numbers, the sum of the numbers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r>
              <a:rPr lang="en-US" altLang="zh-CN" sz="2400" dirty="0" smtClean="0"/>
              <a:t>The process of checking all matching sectors?</a:t>
            </a:r>
          </a:p>
          <a:p>
            <a:pPr lvl="1"/>
            <a:r>
              <a:rPr lang="en-US" altLang="zh-CN" sz="2000" dirty="0" smtClean="0"/>
              <a:t>Turn the small disk, </a:t>
            </a:r>
            <a:r>
              <a:rPr lang="en-US" altLang="zh-CN" sz="2000" dirty="0"/>
              <a:t>moving one sector every </a:t>
            </a:r>
            <a:r>
              <a:rPr lang="en-US" altLang="zh-CN" sz="2000" dirty="0" smtClean="0"/>
              <a:t>time.</a:t>
            </a:r>
          </a:p>
          <a:p>
            <a:pPr lvl="2"/>
            <a:r>
              <a:rPr lang="en-US" altLang="zh-CN" dirty="0" smtClean="0"/>
              <a:t>199 moves, 200 positions: 100 matches per sector</a:t>
            </a:r>
          </a:p>
          <a:p>
            <a:pPr lvl="1"/>
            <a:r>
              <a:rPr lang="en-US" altLang="zh-CN" sz="2000" dirty="0" smtClean="0"/>
              <a:t>The sum of matching sectors for all 200 positions?</a:t>
            </a:r>
          </a:p>
          <a:p>
            <a:pPr lvl="2"/>
            <a:r>
              <a:rPr lang="en-US" altLang="zh-CN" dirty="0" smtClean="0"/>
              <a:t>What contributes to the sum?</a:t>
            </a:r>
          </a:p>
          <a:p>
            <a:pPr lvl="2"/>
            <a:r>
              <a:rPr lang="en-US" altLang="zh-CN" dirty="0" smtClean="0"/>
              <a:t>Let m</a:t>
            </a:r>
            <a:r>
              <a:rPr lang="en-US" altLang="zh-CN" baseline="-25000" dirty="0" smtClean="0"/>
              <a:t>i, j</a:t>
            </a:r>
            <a:r>
              <a:rPr lang="en-US" altLang="zh-CN" dirty="0" smtClean="0"/>
              <a:t> denotes whether sector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matches at position 200.  </a:t>
            </a:r>
          </a:p>
          <a:p>
            <a:pPr lvl="2"/>
            <a:r>
              <a:rPr lang="en-US" altLang="zh-CN" dirty="0" smtClean="0"/>
              <a:t>m</a:t>
            </a:r>
            <a:r>
              <a:rPr lang="en-US" altLang="zh-CN" baseline="-25000" dirty="0" smtClean="0"/>
              <a:t>1,1</a:t>
            </a:r>
            <a:r>
              <a:rPr lang="en-US" altLang="zh-CN" dirty="0" smtClean="0"/>
              <a:t> + m</a:t>
            </a:r>
            <a:r>
              <a:rPr lang="en-US" altLang="zh-CN" baseline="-25000" dirty="0" smtClean="0"/>
              <a:t>1,2</a:t>
            </a:r>
            <a:r>
              <a:rPr lang="en-US" altLang="zh-CN" dirty="0" smtClean="0"/>
              <a:t> + … + m</a:t>
            </a:r>
            <a:r>
              <a:rPr lang="en-US" altLang="zh-CN" baseline="-25000" dirty="0" smtClean="0"/>
              <a:t>1, 200 </a:t>
            </a:r>
            <a:r>
              <a:rPr lang="en-US" altLang="zh-CN" dirty="0"/>
              <a:t>= </a:t>
            </a:r>
            <a:r>
              <a:rPr lang="en-US" altLang="zh-CN" dirty="0" smtClean="0"/>
              <a:t>100</a:t>
            </a:r>
          </a:p>
          <a:p>
            <a:pPr lvl="2"/>
            <a:r>
              <a:rPr lang="en-US" altLang="zh-CN" dirty="0" smtClean="0"/>
              <a:t>m</a:t>
            </a:r>
            <a:r>
              <a:rPr lang="en-US" altLang="zh-CN" baseline="-25000" dirty="0" smtClean="0"/>
              <a:t>2,1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2,2</a:t>
            </a:r>
            <a:r>
              <a:rPr lang="en-US" altLang="zh-CN" dirty="0" smtClean="0"/>
              <a:t> </a:t>
            </a:r>
            <a:r>
              <a:rPr lang="en-US" altLang="zh-CN" dirty="0"/>
              <a:t>+ … +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2, </a:t>
            </a:r>
            <a:r>
              <a:rPr lang="en-US" altLang="zh-CN" baseline="-25000" dirty="0"/>
              <a:t>200 </a:t>
            </a:r>
            <a:r>
              <a:rPr lang="en-US" altLang="zh-CN" dirty="0"/>
              <a:t>= </a:t>
            </a:r>
            <a:r>
              <a:rPr lang="en-US" altLang="zh-CN" dirty="0" smtClean="0"/>
              <a:t>100</a:t>
            </a:r>
          </a:p>
          <a:p>
            <a:pPr lvl="2"/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m</a:t>
            </a:r>
            <a:r>
              <a:rPr lang="en-US" altLang="zh-CN" baseline="-25000" dirty="0" smtClean="0"/>
              <a:t>200,1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200,2</a:t>
            </a:r>
            <a:r>
              <a:rPr lang="en-US" altLang="zh-CN" dirty="0" smtClean="0"/>
              <a:t> </a:t>
            </a:r>
            <a:r>
              <a:rPr lang="en-US" altLang="zh-CN" dirty="0"/>
              <a:t>+ … +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200, </a:t>
            </a:r>
            <a:r>
              <a:rPr lang="en-US" altLang="zh-CN" baseline="-25000" dirty="0"/>
              <a:t>200 </a:t>
            </a:r>
            <a:r>
              <a:rPr lang="en-US" altLang="zh-CN" dirty="0"/>
              <a:t>= </a:t>
            </a:r>
            <a:r>
              <a:rPr lang="en-US" altLang="zh-CN" dirty="0" smtClean="0"/>
              <a:t>100</a:t>
            </a:r>
          </a:p>
          <a:p>
            <a:pPr lvl="2"/>
            <a:r>
              <a:rPr lang="en-US" altLang="zh-CN" dirty="0" smtClean="0">
                <a:sym typeface="Symbol" panose="05050102010706020507" pitchFamily="18" charset="2"/>
              </a:rPr>
              <a:t>                                          = 100*200 matches for 200 positions                                          </a:t>
            </a:r>
            <a:endParaRPr lang="en-US" altLang="zh-CN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7816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8 (Solution)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Fix the large disk, and turn the small disk around, moving one sector every time.</a:t>
            </a:r>
          </a:p>
          <a:p>
            <a:r>
              <a:rPr lang="en-US" altLang="zh-CN" dirty="0"/>
              <a:t>each sector of the small disk will match in color the </a:t>
            </a:r>
            <a:r>
              <a:rPr lang="en-US" altLang="zh-CN" dirty="0" smtClean="0"/>
              <a:t>corresponding sector </a:t>
            </a:r>
            <a:r>
              <a:rPr lang="en-US" altLang="zh-CN" dirty="0"/>
              <a:t>of the large disk in exactly 100 </a:t>
            </a:r>
            <a:r>
              <a:rPr lang="en-US" altLang="zh-CN" dirty="0" smtClean="0"/>
              <a:t>possible </a:t>
            </a:r>
            <a:r>
              <a:rPr lang="en-US" altLang="zh-CN" dirty="0"/>
              <a:t>positions. </a:t>
            </a:r>
            <a:endParaRPr lang="en-US" altLang="zh-CN" dirty="0" smtClean="0"/>
          </a:p>
          <a:p>
            <a:r>
              <a:rPr lang="en-US" altLang="zh-CN" dirty="0"/>
              <a:t>the </a:t>
            </a:r>
            <a:r>
              <a:rPr lang="en-US" altLang="zh-CN" dirty="0" smtClean="0"/>
              <a:t>total number </a:t>
            </a:r>
            <a:r>
              <a:rPr lang="en-US" altLang="zh-CN" dirty="0"/>
              <a:t>of color matches over all the </a:t>
            </a:r>
            <a:r>
              <a:rPr lang="en-US" altLang="zh-CN" dirty="0" smtClean="0"/>
              <a:t>positions: 100 *200</a:t>
            </a:r>
          </a:p>
          <a:p>
            <a:r>
              <a:rPr lang="en-US" altLang="zh-CN" dirty="0"/>
              <a:t>the average </a:t>
            </a:r>
            <a:r>
              <a:rPr lang="en-US" altLang="zh-CN" dirty="0" smtClean="0"/>
              <a:t>number of </a:t>
            </a:r>
            <a:r>
              <a:rPr lang="en-US" altLang="zh-CN" dirty="0"/>
              <a:t>color matches per position is 20,000/200=100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8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8 (Train of Thought)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Refining and tracking the whole process.</a:t>
            </a:r>
          </a:p>
          <a:p>
            <a:r>
              <a:rPr lang="en-US" altLang="zh-CN" dirty="0" smtClean="0"/>
              <a:t>If you have no idea of the overall situation, you can study the individual component one by one.</a:t>
            </a:r>
          </a:p>
          <a:p>
            <a:r>
              <a:rPr lang="en-US" altLang="zh-CN" dirty="0" smtClean="0"/>
              <a:t>It’s kind of like a detective solving a criminal case.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9	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Show that every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dirty="0"/>
                  <a:t>... </a:t>
                </a:r>
                <a:r>
                  <a:rPr lang="en-US" altLang="zh-CN" i="1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of </a:t>
                </a:r>
                <a:r>
                  <a:rPr lang="en-US" altLang="zh-CN" i="1" dirty="0" smtClean="0"/>
                  <a:t>n</a:t>
                </a:r>
                <a:r>
                  <a:rPr lang="en-US" altLang="zh-CN" i="1" baseline="30000" dirty="0" smtClean="0"/>
                  <a:t>2</a:t>
                </a:r>
                <a:r>
                  <a:rPr lang="en-US" altLang="zh-CN" i="1" dirty="0" smtClean="0"/>
                  <a:t> </a:t>
                </a:r>
                <a:r>
                  <a:rPr lang="en-US" altLang="zh-CN" i="1" dirty="0"/>
                  <a:t>+ 1</a:t>
                </a:r>
                <a:r>
                  <a:rPr lang="en-US" altLang="zh-CN" dirty="0"/>
                  <a:t> real </a:t>
                </a:r>
                <a:r>
                  <a:rPr lang="en-US" altLang="zh-CN" dirty="0" smtClean="0"/>
                  <a:t>numbers contains </a:t>
                </a:r>
                <a:r>
                  <a:rPr lang="en-US" altLang="zh-CN" dirty="0"/>
                  <a:t>either an increasing subsequence of length </a:t>
                </a:r>
                <a:r>
                  <a:rPr lang="en-US" altLang="zh-CN" i="1" dirty="0"/>
                  <a:t>n + 1</a:t>
                </a:r>
                <a:r>
                  <a:rPr lang="en-US" altLang="zh-CN" dirty="0"/>
                  <a:t> or a decreasing </a:t>
                </a:r>
                <a:r>
                  <a:rPr lang="en-US" altLang="zh-CN" dirty="0" smtClean="0"/>
                  <a:t>subsequence of </a:t>
                </a:r>
                <a:r>
                  <a:rPr lang="en-US" altLang="zh-CN" dirty="0"/>
                  <a:t>length </a:t>
                </a:r>
                <a:r>
                  <a:rPr lang="en-US" altLang="zh-CN" i="1" dirty="0"/>
                  <a:t>n + 1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(</a:t>
                </a:r>
                <a:r>
                  <a:rPr lang="en-US" altLang="zh-CN" i="1" dirty="0" err="1" smtClean="0"/>
                  <a:t>a</a:t>
                </a:r>
                <a:r>
                  <a:rPr lang="en-US" altLang="zh-CN" i="1" baseline="-25000" dirty="0" err="1" smtClean="0"/>
                  <a:t>i</a:t>
                </a:r>
                <a:r>
                  <a:rPr lang="en-US" altLang="zh-CN" i="1" dirty="0" smtClean="0"/>
                  <a:t>, …, </a:t>
                </a:r>
                <a:r>
                  <a:rPr lang="en-US" altLang="zh-CN" i="1" dirty="0" err="1" smtClean="0"/>
                  <a:t>a</a:t>
                </a:r>
                <a:r>
                  <a:rPr lang="en-US" altLang="zh-CN" i="1" baseline="-25000" dirty="0" err="1" smtClean="0"/>
                  <a:t>j</a:t>
                </a:r>
                <a:r>
                  <a:rPr lang="en-US" altLang="zh-CN" i="1" dirty="0" smtClean="0"/>
                  <a:t>, …</a:t>
                </a:r>
                <a:r>
                  <a:rPr lang="en-US" altLang="zh-CN" dirty="0" smtClean="0"/>
                  <a:t>)</a:t>
                </a:r>
                <a:r>
                  <a:rPr lang="en-US" altLang="zh-CN" i="1" dirty="0" smtClean="0"/>
                  <a:t>, </a:t>
                </a:r>
                <a:r>
                  <a:rPr lang="en-US" altLang="zh-CN" i="1" dirty="0" err="1" smtClean="0"/>
                  <a:t>a</a:t>
                </a:r>
                <a:r>
                  <a:rPr lang="en-US" altLang="zh-CN" i="1" baseline="-25000" dirty="0" err="1" smtClean="0"/>
                  <a:t>i</a:t>
                </a:r>
                <a:r>
                  <a:rPr lang="en-US" altLang="zh-CN" dirty="0" smtClean="0"/>
                  <a:t> &lt; </a:t>
                </a:r>
                <a:r>
                  <a:rPr lang="en-US" altLang="zh-CN" i="1" dirty="0" err="1" smtClean="0"/>
                  <a:t>a</a:t>
                </a:r>
                <a:r>
                  <a:rPr lang="en-US" altLang="zh-CN" i="1" baseline="-25000" dirty="0" err="1" smtClean="0"/>
                  <a:t>j</a:t>
                </a:r>
                <a:r>
                  <a:rPr lang="en-US" altLang="zh-CN" dirty="0" smtClean="0"/>
                  <a:t>, where </a:t>
                </a:r>
                <a:r>
                  <a:rPr lang="en-US" altLang="zh-CN" i="1" dirty="0" err="1" smtClean="0"/>
                  <a:t>i</a:t>
                </a:r>
                <a:r>
                  <a:rPr lang="en-US" altLang="zh-CN" dirty="0" smtClean="0"/>
                  <a:t> &lt; </a:t>
                </a:r>
                <a:r>
                  <a:rPr lang="en-US" altLang="zh-CN" i="1" dirty="0" smtClean="0"/>
                  <a:t>j,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926" r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suppose that there is no increasing subsequence</a:t>
            </a:r>
            <a:br>
              <a:rPr lang="en-US" altLang="zh-CN" dirty="0" smtClean="0"/>
            </a:br>
            <a:r>
              <a:rPr lang="en-US" altLang="zh-CN" dirty="0" smtClean="0"/>
              <a:t>of length </a:t>
            </a:r>
            <a:r>
              <a:rPr lang="en-US" altLang="zh-CN" i="1" dirty="0"/>
              <a:t>n + 1</a:t>
            </a:r>
            <a:r>
              <a:rPr lang="en-US" altLang="zh-CN" dirty="0"/>
              <a:t> and show that there must be a decreasing subsequence </a:t>
            </a:r>
            <a:r>
              <a:rPr lang="en-US" altLang="zh-CN" dirty="0" smtClean="0"/>
              <a:t>of length </a:t>
            </a:r>
            <a:r>
              <a:rPr lang="en-US" altLang="zh-CN" i="1" dirty="0"/>
              <a:t>n + 1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For each </a:t>
            </a:r>
            <a:r>
              <a:rPr lang="en-US" altLang="zh-CN" i="1" dirty="0"/>
              <a:t>k = 1</a:t>
            </a:r>
            <a:r>
              <a:rPr lang="en-US" altLang="zh-CN" i="1" dirty="0" smtClean="0"/>
              <a:t>, 2</a:t>
            </a:r>
            <a:r>
              <a:rPr lang="en-US" altLang="zh-CN" i="1" dirty="0"/>
              <a:t>, ... </a:t>
            </a:r>
            <a:r>
              <a:rPr lang="en-US" altLang="zh-CN" i="1" dirty="0" smtClean="0"/>
              <a:t>, n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+1</a:t>
            </a:r>
            <a:r>
              <a:rPr lang="en-US" altLang="zh-CN" dirty="0"/>
              <a:t>, let 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be the length of the longest increasing </a:t>
            </a:r>
            <a:r>
              <a:rPr lang="en-US" altLang="zh-CN" dirty="0" smtClean="0"/>
              <a:t>subsequence that </a:t>
            </a:r>
            <a:r>
              <a:rPr lang="en-US" altLang="zh-CN" dirty="0"/>
              <a:t>begins with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pPr lvl="1"/>
            <a:r>
              <a:rPr lang="en-US" altLang="zh-CN" i="1" dirty="0" err="1"/>
              <a:t>m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 smtClean="0"/>
              <a:t>&lt;= </a:t>
            </a:r>
            <a:r>
              <a:rPr lang="en-US" altLang="zh-CN" i="1" dirty="0" smtClean="0"/>
              <a:t>n </a:t>
            </a:r>
            <a:r>
              <a:rPr lang="en-US" altLang="zh-CN" dirty="0"/>
              <a:t>for each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.</a:t>
            </a:r>
            <a:r>
              <a:rPr lang="en-US" altLang="zh-CN" i="1" dirty="0" smtClean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numbers </a:t>
                </a:r>
                <a:r>
                  <a:rPr lang="en-US" altLang="zh-CN" i="1" dirty="0"/>
                  <a:t>m</a:t>
                </a:r>
                <a:r>
                  <a:rPr lang="en-US" altLang="zh-CN" i="1" baseline="-25000" dirty="0"/>
                  <a:t>1</a:t>
                </a:r>
                <a:r>
                  <a:rPr lang="en-US" altLang="zh-CN" i="1" dirty="0"/>
                  <a:t>, m</a:t>
                </a:r>
                <a:r>
                  <a:rPr lang="en-US" altLang="zh-CN" i="1" baseline="-25000" dirty="0"/>
                  <a:t>2</a:t>
                </a:r>
                <a:r>
                  <a:rPr lang="en-US" altLang="zh-CN" i="1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are </a:t>
                </a:r>
                <a:r>
                  <a:rPr lang="en-US" altLang="zh-CN" i="1" dirty="0"/>
                  <a:t>n</a:t>
                </a:r>
                <a:r>
                  <a:rPr lang="en-US" altLang="zh-CN" i="1" baseline="30000" dirty="0"/>
                  <a:t>2 </a:t>
                </a:r>
                <a:r>
                  <a:rPr lang="en-US" altLang="zh-CN" i="1" dirty="0"/>
                  <a:t>+ 1</a:t>
                </a:r>
                <a:r>
                  <a:rPr lang="en-US" altLang="zh-CN" dirty="0"/>
                  <a:t> integers each between </a:t>
                </a:r>
                <a:r>
                  <a:rPr lang="en-US" altLang="zh-CN" i="1" dirty="0"/>
                  <a:t>1</a:t>
                </a:r>
                <a:r>
                  <a:rPr lang="en-US" altLang="zh-CN" dirty="0"/>
                  <a:t> and </a:t>
                </a:r>
                <a:r>
                  <a:rPr lang="en-US" altLang="zh-CN" i="1" dirty="0"/>
                  <a:t>n.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i="1" dirty="0"/>
                  <a:t> ... </a:t>
                </a:r>
                <a:r>
                  <a:rPr lang="en-US" altLang="zh-CN" dirty="0" smtClean="0"/>
                  <a:t>=</a:t>
                </a:r>
                <a:r>
                  <a:rPr lang="en-US" altLang="zh-CN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= </a:t>
                </a:r>
                <a:r>
                  <a:rPr lang="en-US" altLang="zh-CN" i="1" dirty="0" smtClean="0"/>
                  <a:t>l</a:t>
                </a:r>
                <a:r>
                  <a:rPr lang="en-US" altLang="zh-CN" dirty="0" smtClean="0"/>
                  <a:t>, where </a:t>
                </a:r>
                <a:r>
                  <a:rPr lang="en-US" altLang="zh-CN" i="1" dirty="0" smtClean="0"/>
                  <a:t>k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dirty="0" smtClean="0"/>
                  <a:t> &lt; </a:t>
                </a:r>
                <a:r>
                  <a:rPr lang="en-US" altLang="zh-CN" i="1" dirty="0" smtClean="0"/>
                  <a:t>k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dirty="0" smtClean="0"/>
                  <a:t> &lt; … &lt; </a:t>
                </a:r>
                <a:r>
                  <a:rPr lang="en-US" altLang="zh-CN" i="1" dirty="0" smtClean="0"/>
                  <a:t>k</a:t>
                </a:r>
                <a:r>
                  <a:rPr lang="en-US" altLang="zh-CN" i="1" baseline="-25000" dirty="0" smtClean="0"/>
                  <a:t>n+1  </a:t>
                </a:r>
                <a:r>
                  <a:rPr lang="en-US" altLang="zh-CN" dirty="0" smtClean="0"/>
                  <a:t>Think </a:t>
                </a:r>
                <a:r>
                  <a:rPr lang="en-US" altLang="zh-CN" dirty="0"/>
                  <a:t>about these subsequences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Think about some special points in the sequence: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&lt;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 smtClean="0"/>
                  <a:t>&gt;</a:t>
                </a:r>
                <a:r>
                  <a:rPr lang="en-US" altLang="zh-CN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 smtClean="0"/>
                  <a:t>=</a:t>
                </a:r>
                <a:r>
                  <a:rPr lang="en-US" altLang="zh-CN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?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Inductive thinking: list = head + tail (</a:t>
                </a:r>
                <a:r>
                  <a:rPr lang="en-US" altLang="zh-CN" dirty="0" err="1" smtClean="0"/>
                  <a:t>sublist</a:t>
                </a:r>
                <a:r>
                  <a:rPr lang="en-US" altLang="zh-CN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An increasing sequence is made up by a head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another increasing sequence with Head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.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4" t="-1926" r="-235" b="-16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82705"/>
              </p:ext>
            </p:extLst>
          </p:nvPr>
        </p:nvGraphicFramePr>
        <p:xfrm>
          <a:off x="8541969" y="4735499"/>
          <a:ext cx="3398148" cy="173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4" imgW="2886099" imgH="1476536" progId="Visio.Drawing.15">
                  <p:embed/>
                </p:oleObj>
              </mc:Choice>
              <mc:Fallback>
                <p:oleObj name="Visio" r:id="rId4" imgW="2886099" imgH="147653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1969" y="4735499"/>
                        <a:ext cx="3398148" cy="173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78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that for some </a:t>
                </a:r>
                <a:r>
                  <a:rPr lang="en-US" altLang="zh-CN" i="1" dirty="0" err="1"/>
                  <a:t>i</a:t>
                </a:r>
                <a:r>
                  <a:rPr lang="en-US" altLang="zh-CN" i="1" dirty="0"/>
                  <a:t> = 1</a:t>
                </a:r>
                <a:r>
                  <a:rPr lang="en-US" altLang="zh-CN" i="1" dirty="0" smtClean="0"/>
                  <a:t>, 2</a:t>
                </a:r>
                <a:r>
                  <a:rPr lang="en-US" altLang="zh-CN" i="1" dirty="0"/>
                  <a:t>, ... ,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in front of the increasing subsequence beginning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baseline="-25000" dirty="0"/>
                  <a:t> </a:t>
                </a:r>
                <a:r>
                  <a:rPr lang="en-US" altLang="zh-CN" dirty="0"/>
                  <a:t>to obtain a longer increasing subsequence beginning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, the heads of </a:t>
                </a:r>
                <a:r>
                  <a:rPr lang="en-US" altLang="zh-CN" i="1" dirty="0"/>
                  <a:t>n + 1</a:t>
                </a:r>
                <a:r>
                  <a:rPr lang="en-US" altLang="zh-CN" dirty="0"/>
                  <a:t> increasing subsequence form a decreasing subsequence.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926" r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42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Ramsey’s Theorem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Pigeonhole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approach to demonstrate existence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Application of pigeonhole principle. </a:t>
            </a:r>
            <a:endParaRPr lang="en-US" altLang="zh-CN" dirty="0"/>
          </a:p>
          <a:p>
            <a:pPr lvl="1"/>
            <a:r>
              <a:rPr lang="en-US" altLang="zh-CN" dirty="0"/>
              <a:t>It is necessary to identify the objects and the boxes, and there numbers.</a:t>
            </a:r>
          </a:p>
          <a:p>
            <a:pPr lvl="1"/>
            <a:r>
              <a:rPr lang="en-US" altLang="zh-CN" dirty="0"/>
              <a:t>Informal understanding: the number of boxes is not enough to keep the objects out of conflict.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5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Instance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popular and easily understood instance of </a:t>
            </a:r>
            <a:r>
              <a:rPr lang="en-US" altLang="zh-CN" dirty="0" smtClean="0"/>
              <a:t>Ramsey's theorem</a:t>
            </a:r>
          </a:p>
          <a:p>
            <a:pPr lvl="1"/>
            <a:r>
              <a:rPr lang="en-US" altLang="zh-CN" dirty="0"/>
              <a:t>Of six (or more) people, either there are three, each pair of whom </a:t>
            </a:r>
            <a:r>
              <a:rPr lang="en-US" altLang="zh-CN" dirty="0" smtClean="0"/>
              <a:t>are acquainted</a:t>
            </a:r>
            <a:r>
              <a:rPr lang="en-US" altLang="zh-CN" dirty="0"/>
              <a:t>, or there are three, each pair of whom are unacquainted. 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6</a:t>
            </a:r>
            <a:r>
              <a:rPr lang="en-US" altLang="zh-CN" i="1" dirty="0" smtClean="0"/>
              <a:t> -&gt; K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, K</a:t>
            </a:r>
            <a:r>
              <a:rPr lang="en-US" altLang="zh-CN" i="1" baseline="-25000" dirty="0" smtClean="0"/>
              <a:t>3</a:t>
            </a:r>
            <a:r>
              <a:rPr lang="en-US" altLang="zh-CN" baseline="-25000" dirty="0" smtClean="0"/>
              <a:t>, </a:t>
            </a:r>
            <a:r>
              <a:rPr lang="en-US" altLang="zh-CN" dirty="0"/>
              <a:t>we mean by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a set of </a:t>
            </a:r>
            <a:r>
              <a:rPr lang="en-US" altLang="zh-CN" i="1" dirty="0"/>
              <a:t>n </a:t>
            </a:r>
            <a:r>
              <a:rPr lang="en-US" altLang="zh-CN" dirty="0"/>
              <a:t>objects and all of the pairs of these </a:t>
            </a:r>
            <a:r>
              <a:rPr lang="en-US" altLang="zh-CN" dirty="0" smtClean="0"/>
              <a:t>objects,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 e. a complete graph of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vertex.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1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dirty="0"/>
              <a:t>Instance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8" y="2292675"/>
            <a:ext cx="9165753" cy="31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836" y="2017713"/>
            <a:ext cx="8104094" cy="4696354"/>
          </a:xfrm>
        </p:spPr>
        <p:txBody>
          <a:bodyPr/>
          <a:lstStyle/>
          <a:p>
            <a:r>
              <a:rPr lang="en-US" altLang="zh-CN" i="1" dirty="0" smtClean="0"/>
              <a:t>‘K</a:t>
            </a:r>
            <a:r>
              <a:rPr lang="en-US" altLang="zh-CN" i="1" baseline="-25000" dirty="0" smtClean="0"/>
              <a:t>6</a:t>
            </a:r>
            <a:r>
              <a:rPr lang="en-US" altLang="zh-CN" i="1" dirty="0" smtClean="0"/>
              <a:t> </a:t>
            </a:r>
            <a:r>
              <a:rPr lang="en-US" altLang="zh-CN" dirty="0"/>
              <a:t>-&gt;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3</a:t>
            </a:r>
            <a:r>
              <a:rPr lang="en-US" altLang="zh-CN" i="1" dirty="0"/>
              <a:t>,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‘ </a:t>
            </a:r>
            <a:r>
              <a:rPr lang="en-US" altLang="zh-CN" dirty="0" smtClean="0"/>
              <a:t>is </a:t>
            </a:r>
            <a:r>
              <a:rPr lang="en-US" altLang="zh-CN" dirty="0"/>
              <a:t>the assertion that no matter how the edges of </a:t>
            </a:r>
            <a:r>
              <a:rPr lang="en-US" altLang="zh-CN" i="1" dirty="0"/>
              <a:t>K</a:t>
            </a:r>
            <a:r>
              <a:rPr lang="en-US" altLang="zh-CN" baseline="-25000" dirty="0"/>
              <a:t>6</a:t>
            </a:r>
            <a:r>
              <a:rPr lang="en-US" altLang="zh-CN" dirty="0"/>
              <a:t> </a:t>
            </a:r>
            <a:r>
              <a:rPr lang="en-US" altLang="zh-CN" dirty="0" smtClean="0"/>
              <a:t>are colored </a:t>
            </a:r>
            <a:r>
              <a:rPr lang="en-US" altLang="zh-CN" dirty="0"/>
              <a:t>with the colors red and blue, there is always a red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3</a:t>
            </a:r>
            <a:r>
              <a:rPr lang="en-US" altLang="zh-CN" dirty="0"/>
              <a:t> </a:t>
            </a:r>
            <a:r>
              <a:rPr lang="en-US" altLang="zh-CN" dirty="0" smtClean="0"/>
              <a:t>or </a:t>
            </a:r>
            <a:r>
              <a:rPr lang="en-US" altLang="zh-CN" dirty="0"/>
              <a:t>a blue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3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Suppose the edges of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 </a:t>
            </a:r>
            <a:r>
              <a:rPr lang="en-US" altLang="zh-CN" dirty="0"/>
              <a:t>have been colored red or blue in any way. </a:t>
            </a:r>
          </a:p>
          <a:p>
            <a:pPr lvl="1"/>
            <a:r>
              <a:rPr lang="en-US" altLang="zh-CN" dirty="0"/>
              <a:t>Consider one of the points </a:t>
            </a:r>
            <a:r>
              <a:rPr lang="en-US" altLang="zh-CN" i="1" dirty="0"/>
              <a:t>p </a:t>
            </a:r>
            <a:r>
              <a:rPr lang="en-US" altLang="zh-CN" dirty="0"/>
              <a:t>of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. </a:t>
            </a:r>
            <a:r>
              <a:rPr lang="en-US" altLang="zh-CN" dirty="0"/>
              <a:t>It meets five edges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Since each of these five edges is colored red or blue, it follows </a:t>
            </a:r>
            <a:r>
              <a:rPr lang="en-US" altLang="zh-CN" dirty="0" smtClean="0"/>
              <a:t>that </a:t>
            </a:r>
            <a:r>
              <a:rPr lang="en-US" altLang="zh-CN" dirty="0"/>
              <a:t>either at least three of them are </a:t>
            </a:r>
            <a:r>
              <a:rPr lang="en-US" altLang="zh-CN" dirty="0" smtClean="0"/>
              <a:t>colored red </a:t>
            </a:r>
            <a:r>
              <a:rPr lang="en-US" altLang="zh-CN" dirty="0"/>
              <a:t>or at least three of them are colored blue. 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8136467" y="1524374"/>
          <a:ext cx="361950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3" imgW="3619355" imgH="5114828" progId="Visio.Drawing.15">
                  <p:embed/>
                </p:oleObj>
              </mc:Choice>
              <mc:Fallback>
                <p:oleObj name="Visio" r:id="rId3" imgW="3619355" imgH="511482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36467" y="1524374"/>
                        <a:ext cx="3619500" cy="511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6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82" y="2017712"/>
            <a:ext cx="8049685" cy="4738687"/>
          </a:xfrm>
        </p:spPr>
        <p:txBody>
          <a:bodyPr/>
          <a:lstStyle/>
          <a:p>
            <a:pPr lvl="1"/>
            <a:r>
              <a:rPr lang="en-US" altLang="zh-CN" dirty="0" smtClean="0"/>
              <a:t>Without lose of generality, we </a:t>
            </a:r>
            <a:r>
              <a:rPr lang="en-US" altLang="zh-CN" dirty="0"/>
              <a:t>suppose that three of the five </a:t>
            </a:r>
            <a:r>
              <a:rPr lang="en-US" altLang="zh-CN" dirty="0" smtClean="0"/>
              <a:t>edges meeting </a:t>
            </a:r>
            <a:r>
              <a:rPr lang="en-US" altLang="zh-CN" dirty="0"/>
              <a:t>the point </a:t>
            </a:r>
            <a:r>
              <a:rPr lang="en-US" altLang="zh-CN" i="1" dirty="0"/>
              <a:t>p </a:t>
            </a:r>
            <a:r>
              <a:rPr lang="en-US" altLang="zh-CN" dirty="0"/>
              <a:t>are red.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Let the three </a:t>
            </a:r>
            <a:r>
              <a:rPr lang="en-US" altLang="zh-CN" dirty="0"/>
              <a:t>red edges meeting </a:t>
            </a:r>
            <a:r>
              <a:rPr lang="en-US" altLang="zh-CN" i="1" dirty="0"/>
              <a:t>p </a:t>
            </a:r>
            <a:r>
              <a:rPr lang="en-US" altLang="zh-CN" dirty="0"/>
              <a:t>join </a:t>
            </a:r>
            <a:r>
              <a:rPr lang="en-US" altLang="zh-CN" i="1" dirty="0"/>
              <a:t>p </a:t>
            </a:r>
            <a:r>
              <a:rPr lang="en-US" altLang="zh-CN" dirty="0"/>
              <a:t>to points </a:t>
            </a:r>
            <a:r>
              <a:rPr lang="en-US" altLang="zh-CN" i="1" dirty="0"/>
              <a:t>a, b, </a:t>
            </a:r>
            <a:r>
              <a:rPr lang="en-US" altLang="zh-CN" dirty="0"/>
              <a:t>and c, respectively.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Consider </a:t>
            </a:r>
            <a:r>
              <a:rPr lang="en-US" altLang="zh-CN" dirty="0"/>
              <a:t>the </a:t>
            </a:r>
            <a:r>
              <a:rPr lang="en-US" altLang="zh-CN" dirty="0" smtClean="0"/>
              <a:t>edges which </a:t>
            </a:r>
            <a:r>
              <a:rPr lang="en-US" altLang="zh-CN" dirty="0"/>
              <a:t>join </a:t>
            </a:r>
            <a:r>
              <a:rPr lang="en-US" altLang="zh-CN" i="1" dirty="0"/>
              <a:t>a, b, </a:t>
            </a:r>
            <a:r>
              <a:rPr lang="en-US" altLang="zh-CN" dirty="0"/>
              <a:t>c in pairs.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all of these are blue, then </a:t>
            </a:r>
            <a:r>
              <a:rPr lang="en-US" altLang="zh-CN" i="1" dirty="0"/>
              <a:t>a, b, </a:t>
            </a:r>
            <a:r>
              <a:rPr lang="en-US" altLang="zh-CN" dirty="0"/>
              <a:t>c determine a blue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. </a:t>
            </a:r>
          </a:p>
          <a:p>
            <a:pPr lvl="1"/>
            <a:r>
              <a:rPr lang="en-US" altLang="zh-CN" dirty="0" smtClean="0"/>
              <a:t>If one </a:t>
            </a:r>
            <a:r>
              <a:rPr lang="en-US" altLang="zh-CN" dirty="0"/>
              <a:t>of them, say the one joining </a:t>
            </a:r>
            <a:r>
              <a:rPr lang="en-US" altLang="zh-CN" i="1" dirty="0"/>
              <a:t>a </a:t>
            </a:r>
            <a:r>
              <a:rPr lang="en-US" altLang="zh-CN" dirty="0"/>
              <a:t>and </a:t>
            </a:r>
            <a:r>
              <a:rPr lang="en-US" altLang="zh-CN" i="1" dirty="0"/>
              <a:t>b, </a:t>
            </a:r>
            <a:r>
              <a:rPr lang="en-US" altLang="zh-CN" dirty="0"/>
              <a:t>is red, then </a:t>
            </a:r>
            <a:r>
              <a:rPr lang="en-US" altLang="zh-CN" i="1" dirty="0"/>
              <a:t>p, a, b </a:t>
            </a:r>
            <a:r>
              <a:rPr lang="en-US" altLang="zh-CN" dirty="0"/>
              <a:t>determine a red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 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Thus, we </a:t>
            </a:r>
            <a:r>
              <a:rPr lang="en-US" altLang="zh-CN" dirty="0"/>
              <a:t>are guaranteed either a red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3</a:t>
            </a:r>
            <a:r>
              <a:rPr lang="en-US" altLang="zh-CN" i="1" dirty="0"/>
              <a:t> </a:t>
            </a:r>
            <a:r>
              <a:rPr lang="en-US" altLang="zh-CN" dirty="0"/>
              <a:t>or a blue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3</a:t>
            </a:r>
            <a:r>
              <a:rPr lang="en-US" altLang="zh-CN" i="1" dirty="0"/>
              <a:t>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136467" y="1524374"/>
          <a:ext cx="361950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3" imgW="3619355" imgH="5114828" progId="Visio.Drawing.15">
                  <p:embed/>
                </p:oleObj>
              </mc:Choice>
              <mc:Fallback>
                <p:oleObj name="Visio" r:id="rId3" imgW="3619355" imgH="511482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36467" y="1524374"/>
                        <a:ext cx="3619500" cy="511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4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Ramsey’s </a:t>
            </a:r>
            <a:r>
              <a:rPr lang="en-US" altLang="zh-CN" dirty="0" smtClean="0"/>
              <a:t>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3.3.1. </a:t>
            </a:r>
            <a:r>
              <a:rPr lang="en-US" altLang="zh-CN" dirty="0"/>
              <a:t>If</a:t>
            </a:r>
            <a:r>
              <a:rPr lang="en-US" altLang="zh-CN" i="1" dirty="0"/>
              <a:t> 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&gt;=</a:t>
            </a:r>
            <a:r>
              <a:rPr lang="en-US" altLang="zh-CN" i="1" dirty="0" smtClean="0"/>
              <a:t> </a:t>
            </a:r>
            <a:r>
              <a:rPr lang="en-US" altLang="zh-CN" i="1" dirty="0"/>
              <a:t>2</a:t>
            </a:r>
            <a:r>
              <a:rPr lang="en-US" altLang="zh-CN" dirty="0"/>
              <a:t> and</a:t>
            </a:r>
            <a:r>
              <a:rPr lang="en-US" altLang="zh-CN" i="1" dirty="0"/>
              <a:t> </a:t>
            </a:r>
            <a:r>
              <a:rPr lang="en-US" altLang="zh-CN" i="1" dirty="0" smtClean="0"/>
              <a:t>n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&gt;=</a:t>
            </a:r>
            <a:r>
              <a:rPr lang="en-US" altLang="zh-CN" i="1" dirty="0" smtClean="0"/>
              <a:t> </a:t>
            </a:r>
            <a:r>
              <a:rPr lang="en-US" altLang="zh-CN" i="1" dirty="0"/>
              <a:t>2</a:t>
            </a:r>
            <a:r>
              <a:rPr lang="en-US" altLang="zh-CN" dirty="0"/>
              <a:t> are integers, then there is a positive integer </a:t>
            </a:r>
            <a:r>
              <a:rPr lang="en-US" altLang="zh-CN" i="1" dirty="0" smtClean="0"/>
              <a:t>p </a:t>
            </a:r>
            <a:r>
              <a:rPr lang="en-US" altLang="zh-CN" dirty="0" smtClean="0"/>
              <a:t>such </a:t>
            </a:r>
            <a:r>
              <a:rPr lang="en-US" altLang="zh-CN" dirty="0"/>
              <a:t>that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p</a:t>
            </a:r>
            <a:r>
              <a:rPr lang="en-US" altLang="zh-CN" dirty="0" smtClean="0"/>
              <a:t> -&gt;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m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n</a:t>
            </a:r>
            <a:endParaRPr lang="en-US" altLang="zh-CN" i="1" baseline="-25000" dirty="0" smtClean="0"/>
          </a:p>
          <a:p>
            <a:r>
              <a:rPr lang="en-US" altLang="zh-CN" dirty="0"/>
              <a:t>If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 -&gt;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m</a:t>
            </a:r>
            <a:r>
              <a:rPr lang="en-US" altLang="zh-CN" dirty="0"/>
              <a:t>,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n</a:t>
            </a:r>
            <a:r>
              <a:rPr lang="en-US" altLang="zh-CN" i="1" dirty="0" smtClean="0"/>
              <a:t>, </a:t>
            </a:r>
            <a:r>
              <a:rPr lang="en-US" altLang="zh-CN" dirty="0"/>
              <a:t>then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q</a:t>
            </a:r>
            <a:r>
              <a:rPr lang="en-US" altLang="zh-CN" i="1" dirty="0"/>
              <a:t> </a:t>
            </a:r>
            <a:r>
              <a:rPr lang="en-US" altLang="zh-CN" dirty="0" smtClean="0"/>
              <a:t>-&gt;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m</a:t>
            </a:r>
            <a:r>
              <a:rPr lang="en-US" altLang="zh-CN" i="1" dirty="0"/>
              <a:t>,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</a:t>
            </a:r>
            <a:r>
              <a:rPr lang="en-US" altLang="zh-CN" dirty="0" smtClean="0"/>
              <a:t>for every </a:t>
            </a:r>
            <a:r>
              <a:rPr lang="en-US" altLang="zh-CN" dirty="0"/>
              <a:t>integer </a:t>
            </a:r>
            <a:r>
              <a:rPr lang="en-US" altLang="zh-CN" i="1" dirty="0"/>
              <a:t>q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&gt;=</a:t>
            </a:r>
            <a:r>
              <a:rPr lang="en-US" altLang="zh-CN" i="1" dirty="0" smtClean="0"/>
              <a:t> p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r>
              <a:rPr lang="en-US" altLang="zh-CN" dirty="0"/>
              <a:t>The Ramsey number</a:t>
            </a:r>
            <a:r>
              <a:rPr lang="en-US" altLang="zh-CN" i="1" dirty="0"/>
              <a:t> r</a:t>
            </a:r>
            <a:r>
              <a:rPr lang="en-US" altLang="zh-CN" dirty="0"/>
              <a:t>(</a:t>
            </a:r>
            <a:r>
              <a:rPr lang="en-US" altLang="zh-CN" i="1" dirty="0"/>
              <a:t>m, n</a:t>
            </a:r>
            <a:r>
              <a:rPr lang="en-US" altLang="zh-CN" dirty="0"/>
              <a:t>) is the smallest integer </a:t>
            </a:r>
            <a:r>
              <a:rPr lang="en-US" altLang="zh-CN" i="1" dirty="0"/>
              <a:t>p </a:t>
            </a:r>
            <a:r>
              <a:rPr lang="en-US" altLang="zh-CN" dirty="0"/>
              <a:t>such </a:t>
            </a:r>
            <a:r>
              <a:rPr lang="en-US" altLang="zh-CN" dirty="0" smtClean="0"/>
              <a:t>that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p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-&gt;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m</a:t>
            </a:r>
            <a:r>
              <a:rPr lang="en-US" altLang="zh-CN" i="1" dirty="0"/>
              <a:t>, K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pPr lvl="1"/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m, n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n, m</a:t>
            </a:r>
            <a:r>
              <a:rPr lang="en-US" altLang="zh-CN" dirty="0"/>
              <a:t>).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00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r</a:t>
            </a:r>
            <a:r>
              <a:rPr lang="en-US" altLang="zh-CN" dirty="0"/>
              <a:t>(2,</a:t>
            </a:r>
            <a:r>
              <a:rPr lang="en-US" altLang="zh-CN" i="1" dirty="0"/>
              <a:t> 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Conduct c</a:t>
            </a:r>
            <a:r>
              <a:rPr lang="en-US" altLang="zh-CN" dirty="0" smtClean="0"/>
              <a:t>ase study inductively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r</a:t>
            </a:r>
            <a:r>
              <a:rPr lang="en-US" altLang="zh-CN" dirty="0" smtClean="0"/>
              <a:t>(2, 2), </a:t>
            </a:r>
            <a:r>
              <a:rPr lang="en-US" altLang="zh-CN" i="1" dirty="0"/>
              <a:t>r</a:t>
            </a:r>
            <a:r>
              <a:rPr lang="en-US" altLang="zh-CN" dirty="0"/>
              <a:t>(2, </a:t>
            </a:r>
            <a:r>
              <a:rPr lang="en-US" altLang="zh-CN" dirty="0" smtClean="0"/>
              <a:t>3), …, </a:t>
            </a:r>
            <a:r>
              <a:rPr lang="en-US" altLang="zh-CN" i="1" dirty="0"/>
              <a:t>r</a:t>
            </a:r>
            <a:r>
              <a:rPr lang="en-US" altLang="zh-CN" dirty="0"/>
              <a:t>(2</a:t>
            </a:r>
            <a:r>
              <a:rPr lang="en-US" altLang="zh-CN" i="1" dirty="0"/>
              <a:t>, n</a:t>
            </a:r>
            <a:r>
              <a:rPr lang="en-US" altLang="zh-CN" dirty="0"/>
              <a:t>)</a:t>
            </a:r>
            <a:r>
              <a:rPr lang="en-US" altLang="zh-CN" dirty="0" smtClean="0"/>
              <a:t>   =&gt; </a:t>
            </a:r>
            <a:r>
              <a:rPr lang="en-US" altLang="zh-CN" dirty="0"/>
              <a:t>r(2,</a:t>
            </a:r>
            <a:r>
              <a:rPr lang="en-US" altLang="zh-CN" i="1" dirty="0"/>
              <a:t> n</a:t>
            </a:r>
            <a:r>
              <a:rPr lang="en-US" altLang="zh-CN" dirty="0"/>
              <a:t>) =</a:t>
            </a:r>
            <a:r>
              <a:rPr lang="en-US" altLang="zh-CN" i="1" dirty="0"/>
              <a:t> n</a:t>
            </a:r>
            <a:endParaRPr lang="en-US" altLang="zh-CN" dirty="0" smtClean="0"/>
          </a:p>
          <a:p>
            <a:r>
              <a:rPr lang="en-US" altLang="zh-CN" dirty="0" smtClean="0"/>
              <a:t>proof</a:t>
            </a:r>
            <a:endParaRPr lang="en-US" altLang="zh-CN" dirty="0" smtClean="0"/>
          </a:p>
          <a:p>
            <a:pPr lvl="1"/>
            <a:r>
              <a:rPr lang="en-US" altLang="zh-CN" i="1" dirty="0"/>
              <a:t>r</a:t>
            </a:r>
            <a:r>
              <a:rPr lang="en-US" altLang="zh-CN" dirty="0"/>
              <a:t>(2,</a:t>
            </a:r>
            <a:r>
              <a:rPr lang="en-US" altLang="zh-CN" i="1" dirty="0"/>
              <a:t> n</a:t>
            </a:r>
            <a:r>
              <a:rPr lang="en-US" altLang="zh-CN" dirty="0"/>
              <a:t>) </a:t>
            </a:r>
            <a:r>
              <a:rPr lang="en-US" altLang="zh-CN" dirty="0" smtClean="0"/>
              <a:t>&lt;= </a:t>
            </a:r>
            <a:r>
              <a:rPr lang="en-US" altLang="zh-CN" i="1" dirty="0"/>
              <a:t>n</a:t>
            </a:r>
            <a:r>
              <a:rPr lang="en-US" altLang="zh-CN" dirty="0"/>
              <a:t>:</a:t>
            </a:r>
            <a:r>
              <a:rPr lang="en-US" altLang="zh-CN" i="1" dirty="0"/>
              <a:t> </a:t>
            </a:r>
            <a:r>
              <a:rPr lang="en-US" altLang="zh-CN" dirty="0"/>
              <a:t>If we color the edges of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either red or blue, then either some edge </a:t>
            </a:r>
            <a:r>
              <a:rPr lang="en-US" altLang="zh-CN" dirty="0" smtClean="0"/>
              <a:t>is colored </a:t>
            </a:r>
            <a:r>
              <a:rPr lang="en-US" altLang="zh-CN" dirty="0"/>
              <a:t>red (and so we have a red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2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or all edges are blue (and so we have a </a:t>
            </a:r>
            <a:r>
              <a:rPr lang="en-US" altLang="zh-CN" dirty="0" smtClean="0"/>
              <a:t>blue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n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pPr lvl="1"/>
            <a:r>
              <a:rPr lang="en-US" altLang="zh-CN" i="1" dirty="0"/>
              <a:t>r</a:t>
            </a:r>
            <a:r>
              <a:rPr lang="en-US" altLang="zh-CN" dirty="0"/>
              <a:t>(2,</a:t>
            </a:r>
            <a:r>
              <a:rPr lang="en-US" altLang="zh-CN" i="1" dirty="0"/>
              <a:t> n</a:t>
            </a:r>
            <a:r>
              <a:rPr lang="en-US" altLang="zh-CN" dirty="0"/>
              <a:t>) &gt;</a:t>
            </a:r>
            <a:r>
              <a:rPr lang="en-US" altLang="zh-CN" i="1" dirty="0"/>
              <a:t> n </a:t>
            </a:r>
            <a:r>
              <a:rPr lang="en-US" altLang="zh-CN" dirty="0"/>
              <a:t>- 1: If we color all the edges of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- 1</a:t>
            </a:r>
            <a:r>
              <a:rPr lang="en-US" altLang="zh-CN" i="1" dirty="0"/>
              <a:t> </a:t>
            </a:r>
            <a:r>
              <a:rPr lang="en-US" altLang="zh-CN" dirty="0"/>
              <a:t>blue, then we have neither a red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nor </a:t>
            </a:r>
            <a:r>
              <a:rPr lang="en-US" altLang="zh-CN" dirty="0"/>
              <a:t>a blue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3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Ramsey’s </a:t>
            </a:r>
            <a:r>
              <a:rPr lang="en-US" altLang="zh-CN" dirty="0"/>
              <a:t>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(double) induction on both integer parameters </a:t>
            </a:r>
            <a:r>
              <a:rPr lang="en-US" altLang="zh-CN" i="1" dirty="0"/>
              <a:t>m </a:t>
            </a:r>
            <a:r>
              <a:rPr lang="en-US" altLang="zh-CN" dirty="0" smtClean="0"/>
              <a:t>&gt;=</a:t>
            </a:r>
            <a:r>
              <a:rPr lang="en-US" altLang="zh-CN" i="1" dirty="0" smtClean="0"/>
              <a:t> </a:t>
            </a:r>
            <a:r>
              <a:rPr lang="en-US" altLang="zh-CN" i="1" dirty="0"/>
              <a:t>2</a:t>
            </a:r>
            <a:r>
              <a:rPr lang="en-US" altLang="zh-CN" dirty="0"/>
              <a:t> and </a:t>
            </a:r>
            <a:r>
              <a:rPr lang="en-US" altLang="zh-CN" i="1" dirty="0"/>
              <a:t>n </a:t>
            </a:r>
            <a:r>
              <a:rPr lang="en-US" altLang="zh-CN" dirty="0" smtClean="0"/>
              <a:t>&gt;=</a:t>
            </a:r>
            <a:r>
              <a:rPr lang="en-US" altLang="zh-CN" i="1" dirty="0" smtClean="0"/>
              <a:t> </a:t>
            </a:r>
            <a:r>
              <a:rPr lang="en-US" altLang="zh-CN" i="1" dirty="0"/>
              <a:t>2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i="1" dirty="0"/>
              <a:t>m </a:t>
            </a:r>
            <a:r>
              <a:rPr lang="en-US" altLang="zh-CN" dirty="0"/>
              <a:t>= 2, we </a:t>
            </a:r>
            <a:r>
              <a:rPr lang="en-US" altLang="zh-CN" dirty="0" smtClean="0"/>
              <a:t>know </a:t>
            </a:r>
            <a:r>
              <a:rPr lang="en-US" altLang="zh-CN" dirty="0"/>
              <a:t>that </a:t>
            </a:r>
            <a:r>
              <a:rPr lang="en-US" altLang="zh-CN" i="1" dirty="0"/>
              <a:t>r</a:t>
            </a:r>
            <a:r>
              <a:rPr lang="en-US" altLang="zh-CN" dirty="0"/>
              <a:t>(2</a:t>
            </a:r>
            <a:r>
              <a:rPr lang="en-US" altLang="zh-CN" i="1" dirty="0"/>
              <a:t>, n</a:t>
            </a:r>
            <a:r>
              <a:rPr lang="en-US" altLang="zh-CN" dirty="0"/>
              <a:t>)</a:t>
            </a:r>
            <a:r>
              <a:rPr lang="en-US" altLang="zh-CN" i="1" dirty="0"/>
              <a:t> = n, </a:t>
            </a:r>
            <a:r>
              <a:rPr lang="en-US" altLang="zh-CN" dirty="0"/>
              <a:t>and if </a:t>
            </a:r>
            <a:r>
              <a:rPr lang="en-US" altLang="zh-CN" i="1" dirty="0"/>
              <a:t>n </a:t>
            </a:r>
            <a:r>
              <a:rPr lang="en-US" altLang="zh-CN" dirty="0"/>
              <a:t>= 2, we know that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, 2)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m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We now assume that </a:t>
            </a:r>
            <a:r>
              <a:rPr lang="en-US" altLang="zh-CN" i="1" dirty="0"/>
              <a:t>m </a:t>
            </a:r>
            <a:r>
              <a:rPr lang="en-US" altLang="zh-CN" dirty="0" smtClean="0"/>
              <a:t>&gt;= 3 and </a:t>
            </a:r>
            <a:r>
              <a:rPr lang="en-US" altLang="zh-CN" i="1" dirty="0"/>
              <a:t>n </a:t>
            </a:r>
            <a:r>
              <a:rPr lang="en-US" altLang="zh-CN" dirty="0" smtClean="0"/>
              <a:t>&gt;= </a:t>
            </a:r>
            <a:r>
              <a:rPr lang="en-US" altLang="zh-CN" dirty="0"/>
              <a:t>3, and take as our inductive assumption that both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-1</a:t>
            </a:r>
            <a:r>
              <a:rPr lang="en-US" altLang="zh-CN" dirty="0"/>
              <a:t>,</a:t>
            </a:r>
            <a:r>
              <a:rPr lang="en-US" altLang="zh-CN" i="1" dirty="0"/>
              <a:t> n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m, n</a:t>
            </a:r>
            <a:r>
              <a:rPr lang="en-US" altLang="zh-CN" dirty="0"/>
              <a:t>-1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exist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4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Ramsey’s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p = </a:t>
            </a:r>
            <a:r>
              <a:rPr lang="en-US" altLang="zh-CN" i="1" dirty="0" smtClean="0"/>
              <a:t>r(m - 1, n</a:t>
            </a:r>
            <a:r>
              <a:rPr lang="en-US" altLang="zh-CN" i="1" dirty="0"/>
              <a:t>) </a:t>
            </a:r>
            <a:r>
              <a:rPr lang="en-US" altLang="zh-CN" i="1" dirty="0" smtClean="0"/>
              <a:t>+ r(m, n </a:t>
            </a:r>
            <a:r>
              <a:rPr lang="en-US" altLang="zh-CN" i="1" dirty="0"/>
              <a:t>-1). </a:t>
            </a:r>
            <a:r>
              <a:rPr lang="en-US" altLang="zh-CN" dirty="0"/>
              <a:t>We will show that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p</a:t>
            </a:r>
            <a:r>
              <a:rPr lang="en-US" altLang="zh-CN" i="1" dirty="0" smtClean="0"/>
              <a:t> -&gt;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m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this integer </a:t>
            </a:r>
            <a:r>
              <a:rPr lang="en-US" altLang="zh-CN" i="1" dirty="0" smtClean="0"/>
              <a:t>p.</a:t>
            </a:r>
            <a:endParaRPr lang="en-US" altLang="zh-CN" i="1" dirty="0"/>
          </a:p>
          <a:p>
            <a:r>
              <a:rPr lang="en-US" altLang="zh-CN" dirty="0" smtClean="0"/>
              <a:t>Suppose </a:t>
            </a:r>
            <a:r>
              <a:rPr lang="en-US" altLang="zh-CN" dirty="0"/>
              <a:t>that the edges of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p</a:t>
            </a:r>
            <a:r>
              <a:rPr lang="en-US" altLang="zh-CN" i="1" dirty="0"/>
              <a:t> </a:t>
            </a:r>
            <a:r>
              <a:rPr lang="en-US" altLang="zh-CN" dirty="0"/>
              <a:t>have been colored red or blue in any way. </a:t>
            </a:r>
            <a:endParaRPr lang="en-US" altLang="zh-CN" dirty="0" smtClean="0"/>
          </a:p>
          <a:p>
            <a:r>
              <a:rPr lang="en-US" altLang="zh-CN" dirty="0" smtClean="0"/>
              <a:t>Consider one </a:t>
            </a:r>
            <a:r>
              <a:rPr lang="en-US" altLang="zh-CN" dirty="0"/>
              <a:t>of the points </a:t>
            </a:r>
            <a:r>
              <a:rPr lang="en-US" altLang="zh-CN" i="1" dirty="0"/>
              <a:t>x </a:t>
            </a:r>
            <a:r>
              <a:rPr lang="en-US" altLang="zh-CN" dirty="0"/>
              <a:t>of </a:t>
            </a:r>
            <a:r>
              <a:rPr lang="en-US" altLang="zh-CN" i="1" dirty="0" err="1" smtClean="0"/>
              <a:t>K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altLang="zh-CN" i="1" dirty="0" smtClean="0"/>
              <a:t>. </a:t>
            </a:r>
          </a:p>
          <a:p>
            <a:pPr lvl="1"/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x</a:t>
            </a:r>
            <a:r>
              <a:rPr lang="en-US" altLang="zh-CN" i="1" dirty="0" smtClean="0"/>
              <a:t>: </a:t>
            </a:r>
            <a:r>
              <a:rPr lang="en-US" altLang="zh-CN" dirty="0" smtClean="0"/>
              <a:t>the </a:t>
            </a:r>
            <a:r>
              <a:rPr lang="en-US" altLang="zh-CN" dirty="0"/>
              <a:t>set of points that are joined to </a:t>
            </a:r>
            <a:r>
              <a:rPr lang="en-US" altLang="zh-CN" i="1" dirty="0"/>
              <a:t>x </a:t>
            </a:r>
            <a:r>
              <a:rPr lang="en-US" altLang="zh-CN" dirty="0"/>
              <a:t>by a </a:t>
            </a:r>
            <a:r>
              <a:rPr lang="en-US" altLang="zh-CN" dirty="0" smtClean="0"/>
              <a:t>red edge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x</a:t>
            </a:r>
            <a:r>
              <a:rPr lang="en-US" altLang="zh-CN" i="1" baseline="-25000" dirty="0" smtClean="0"/>
              <a:t>: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set of points that </a:t>
            </a:r>
            <a:r>
              <a:rPr lang="en-US" altLang="zh-CN" dirty="0" smtClean="0"/>
              <a:t>are </a:t>
            </a:r>
            <a:r>
              <a:rPr lang="en-US" altLang="zh-CN" dirty="0"/>
              <a:t>joined to </a:t>
            </a:r>
            <a:r>
              <a:rPr lang="en-US" altLang="zh-CN" i="1" dirty="0"/>
              <a:t>x </a:t>
            </a:r>
            <a:r>
              <a:rPr lang="en-US" altLang="zh-CN" dirty="0"/>
              <a:t>by a blue edge. 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5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Ramsey’s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altLang="zh-CN" i="1" dirty="0"/>
              <a:t>|R</a:t>
            </a:r>
            <a:r>
              <a:rPr lang="pt-BR" altLang="zh-CN" i="1" baseline="-25000" dirty="0"/>
              <a:t>x</a:t>
            </a:r>
            <a:r>
              <a:rPr lang="pt-BR" altLang="zh-CN" i="1" dirty="0"/>
              <a:t> | + | B</a:t>
            </a:r>
            <a:r>
              <a:rPr lang="pt-BR" altLang="zh-CN" i="1" baseline="-25000" dirty="0"/>
              <a:t>x </a:t>
            </a:r>
            <a:r>
              <a:rPr lang="pt-BR" altLang="zh-CN" i="1" dirty="0"/>
              <a:t>| = p - 1 = r(m - 1, n) + r(m, n - 1) </a:t>
            </a:r>
            <a:r>
              <a:rPr lang="pt-BR" altLang="zh-CN" i="1" dirty="0" smtClean="0"/>
              <a:t>– 1</a:t>
            </a:r>
            <a:r>
              <a:rPr lang="pt-BR" altLang="zh-CN" dirty="0" smtClean="0"/>
              <a:t>. </a:t>
            </a:r>
            <a:endParaRPr lang="pt-BR" altLang="zh-CN" dirty="0"/>
          </a:p>
          <a:p>
            <a:pPr lvl="1"/>
            <a:r>
              <a:rPr lang="pt-BR" altLang="zh-CN" dirty="0"/>
              <a:t>Implies</a:t>
            </a:r>
            <a:r>
              <a:rPr lang="pt-BR" altLang="zh-CN" dirty="0" smtClean="0"/>
              <a:t>:</a:t>
            </a:r>
          </a:p>
          <a:p>
            <a:pPr lvl="2"/>
            <a:r>
              <a:rPr lang="pt-BR" altLang="zh-CN" dirty="0" smtClean="0"/>
              <a:t>(</a:t>
            </a:r>
            <a:r>
              <a:rPr lang="pt-BR" altLang="zh-CN" dirty="0"/>
              <a:t>1) </a:t>
            </a:r>
            <a:r>
              <a:rPr lang="pt-BR" altLang="zh-CN" i="1" dirty="0"/>
              <a:t>|R</a:t>
            </a:r>
            <a:r>
              <a:rPr lang="pt-BR" altLang="zh-CN" i="1" baseline="-25000" dirty="0"/>
              <a:t>x</a:t>
            </a:r>
            <a:r>
              <a:rPr lang="pt-BR" altLang="zh-CN" i="1" dirty="0"/>
              <a:t> | &gt;= r(m - 1, n)</a:t>
            </a:r>
            <a:r>
              <a:rPr lang="pt-BR" altLang="zh-CN" dirty="0"/>
              <a:t>,</a:t>
            </a:r>
            <a:r>
              <a:rPr lang="pt-BR" altLang="zh-CN" i="1" dirty="0"/>
              <a:t> </a:t>
            </a:r>
            <a:r>
              <a:rPr lang="pt-BR" altLang="zh-CN" dirty="0" smtClean="0"/>
              <a:t>or</a:t>
            </a:r>
          </a:p>
          <a:p>
            <a:pPr lvl="2"/>
            <a:r>
              <a:rPr lang="pt-BR" altLang="zh-CN" dirty="0" smtClean="0"/>
              <a:t>(2</a:t>
            </a:r>
            <a:r>
              <a:rPr lang="pt-BR" altLang="zh-CN" dirty="0"/>
              <a:t>) </a:t>
            </a:r>
            <a:r>
              <a:rPr lang="pt-BR" altLang="zh-CN" i="1" dirty="0"/>
              <a:t>| B</a:t>
            </a:r>
            <a:r>
              <a:rPr lang="pt-BR" altLang="zh-CN" i="1" baseline="-25000" dirty="0"/>
              <a:t>x </a:t>
            </a:r>
            <a:r>
              <a:rPr lang="pt-BR" altLang="zh-CN" i="1" dirty="0"/>
              <a:t>| &gt;= r(m</a:t>
            </a:r>
            <a:r>
              <a:rPr lang="pt-BR" altLang="zh-CN" i="1" dirty="0" smtClean="0"/>
              <a:t>, n - 1</a:t>
            </a:r>
            <a:r>
              <a:rPr lang="pt-BR" altLang="zh-CN" i="1" dirty="0"/>
              <a:t>)</a:t>
            </a:r>
            <a:r>
              <a:rPr lang="pt-BR" altLang="zh-CN" dirty="0"/>
              <a:t>. </a:t>
            </a:r>
            <a:endParaRPr lang="pt-BR" altLang="zh-CN" dirty="0" smtClean="0"/>
          </a:p>
          <a:p>
            <a:pPr lvl="1"/>
            <a:r>
              <a:rPr lang="en-US" altLang="zh-CN" dirty="0"/>
              <a:t>Suppose that (1) holds. Let </a:t>
            </a:r>
            <a:r>
              <a:rPr lang="en-US" altLang="zh-CN" i="1" dirty="0"/>
              <a:t>q = </a:t>
            </a:r>
            <a:r>
              <a:rPr lang="pt-BR" altLang="zh-CN" i="1" dirty="0"/>
              <a:t>|R</a:t>
            </a:r>
            <a:r>
              <a:rPr lang="pt-BR" altLang="zh-CN" i="1" baseline="-25000" dirty="0"/>
              <a:t>x</a:t>
            </a:r>
            <a:r>
              <a:rPr lang="pt-BR" altLang="zh-CN" i="1" dirty="0"/>
              <a:t> |</a:t>
            </a:r>
            <a:r>
              <a:rPr lang="en-US" altLang="zh-CN" dirty="0"/>
              <a:t> so that </a:t>
            </a:r>
            <a:r>
              <a:rPr lang="en-US" altLang="zh-CN" i="1" dirty="0"/>
              <a:t>q &gt;= r(m - 1, n)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Then considering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q</a:t>
            </a:r>
            <a:r>
              <a:rPr lang="en-US" altLang="zh-CN" i="1" dirty="0"/>
              <a:t> </a:t>
            </a:r>
            <a:r>
              <a:rPr lang="en-US" altLang="zh-CN" dirty="0"/>
              <a:t>on the points of 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, </a:t>
            </a:r>
            <a:r>
              <a:rPr lang="en-US" altLang="zh-CN" dirty="0"/>
              <a:t>we see that either</a:t>
            </a:r>
          </a:p>
          <a:p>
            <a:pPr lvl="2"/>
            <a:r>
              <a:rPr lang="en-US" altLang="zh-CN" dirty="0"/>
              <a:t>there are </a:t>
            </a:r>
            <a:r>
              <a:rPr lang="en-US" altLang="zh-CN" i="1" dirty="0"/>
              <a:t>m - 1</a:t>
            </a:r>
            <a:r>
              <a:rPr lang="en-US" altLang="zh-CN" dirty="0"/>
              <a:t> points of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q</a:t>
            </a:r>
            <a:r>
              <a:rPr lang="en-US" altLang="zh-CN" i="1" dirty="0"/>
              <a:t> </a:t>
            </a:r>
            <a:r>
              <a:rPr lang="en-US" altLang="zh-CN" dirty="0"/>
              <a:t>all of whose edges are colored red (that is, a red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m - 1</a:t>
            </a:r>
            <a:r>
              <a:rPr lang="en-US" altLang="zh-CN" dirty="0" smtClean="0"/>
              <a:t>).</a:t>
            </a:r>
          </a:p>
          <a:p>
            <a:pPr lvl="3"/>
            <a:r>
              <a:rPr lang="en-US" altLang="zh-CN" i="1" dirty="0"/>
              <a:t>K</a:t>
            </a:r>
            <a:r>
              <a:rPr lang="en-US" altLang="zh-CN" i="1" baseline="-25000" dirty="0"/>
              <a:t>m </a:t>
            </a:r>
            <a:r>
              <a:rPr lang="en-US" altLang="zh-CN" i="1" baseline="-25000" dirty="0" smtClean="0"/>
              <a:t>– 1 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 R</a:t>
            </a:r>
            <a:r>
              <a:rPr lang="en-US" altLang="zh-CN" i="1" baseline="-25000" dirty="0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=&gt;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red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m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or there are </a:t>
            </a:r>
            <a:r>
              <a:rPr lang="en-US" altLang="zh-CN" i="1" dirty="0"/>
              <a:t>n </a:t>
            </a:r>
            <a:r>
              <a:rPr lang="en-US" altLang="zh-CN" dirty="0"/>
              <a:t>points all of whose edges are colored blue (that is, a blue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n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 smtClean="0"/>
              <a:t>Similarly when (2) holds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pt-BR" altLang="zh-CN" dirty="0"/>
              <a:t/>
            </a:r>
            <a:br>
              <a:rPr lang="pt-BR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Interpretation of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 </a:t>
            </a:r>
            <a:r>
              <a:rPr lang="en-US" altLang="zh-CN" dirty="0"/>
              <a:t>-&gt;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3</a:t>
            </a:r>
            <a:r>
              <a:rPr lang="en-US" altLang="zh-CN" i="1" dirty="0"/>
              <a:t>,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3  </a:t>
            </a:r>
            <a:r>
              <a:rPr lang="en-US" altLang="zh-CN" dirty="0" smtClean="0"/>
              <a:t>as a case of  Ramsey’s Theorem </a:t>
            </a:r>
            <a:r>
              <a:rPr lang="en-US" altLang="zh-CN" sz="2000" dirty="0" smtClean="0"/>
              <a:t>(for self study)</a:t>
            </a:r>
            <a:r>
              <a:rPr lang="en-US" altLang="zh-CN" i="1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r(3, 3) = r(3-1, 3) + r(3, 3-1) = 3 + 3 = 6</a:t>
            </a:r>
          </a:p>
          <a:p>
            <a:r>
              <a:rPr lang="en-US" altLang="zh-CN" dirty="0"/>
              <a:t>Suppose the edges of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 </a:t>
            </a:r>
            <a:r>
              <a:rPr lang="en-US" altLang="zh-CN" dirty="0"/>
              <a:t>have been colored red or blue in any way. </a:t>
            </a:r>
          </a:p>
          <a:p>
            <a:r>
              <a:rPr lang="en-US" altLang="zh-CN" dirty="0"/>
              <a:t>Consider one of the points </a:t>
            </a:r>
            <a:r>
              <a:rPr lang="en-US" altLang="zh-CN" i="1" dirty="0"/>
              <a:t>p </a:t>
            </a:r>
            <a:r>
              <a:rPr lang="en-US" altLang="zh-CN" dirty="0"/>
              <a:t>of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. </a:t>
            </a:r>
            <a:r>
              <a:rPr lang="en-US" altLang="zh-CN" dirty="0"/>
              <a:t>It meets five edges.</a:t>
            </a:r>
          </a:p>
          <a:p>
            <a:r>
              <a:rPr lang="en-US" altLang="zh-CN" dirty="0"/>
              <a:t>Since each of these five edges is colored red or blue, it follows that either at least three of them are colored red </a:t>
            </a:r>
            <a:r>
              <a:rPr lang="en-US" altLang="zh-CN" dirty="0" smtClean="0"/>
              <a:t>or </a:t>
            </a:r>
            <a:r>
              <a:rPr lang="en-US" altLang="zh-CN" dirty="0"/>
              <a:t>at least three of them are colored </a:t>
            </a:r>
            <a:r>
              <a:rPr lang="en-US" altLang="zh-CN" dirty="0" smtClean="0"/>
              <a:t>blue. </a:t>
            </a:r>
          </a:p>
          <a:p>
            <a:pPr lvl="1"/>
            <a:r>
              <a:rPr lang="pt-BR" altLang="zh-CN" i="1" dirty="0"/>
              <a:t>|</a:t>
            </a:r>
            <a:r>
              <a:rPr lang="pt-BR" altLang="zh-CN" i="1" dirty="0" smtClean="0"/>
              <a:t>R</a:t>
            </a:r>
            <a:r>
              <a:rPr lang="pt-BR" altLang="zh-CN" i="1" baseline="-25000" dirty="0" smtClean="0"/>
              <a:t>p</a:t>
            </a:r>
            <a:r>
              <a:rPr lang="pt-BR" altLang="zh-CN" i="1" dirty="0" smtClean="0"/>
              <a:t> </a:t>
            </a:r>
            <a:r>
              <a:rPr lang="pt-BR" altLang="zh-CN" i="1" dirty="0"/>
              <a:t>| + | </a:t>
            </a:r>
            <a:r>
              <a:rPr lang="pt-BR" altLang="zh-CN" i="1" dirty="0" smtClean="0"/>
              <a:t>B</a:t>
            </a:r>
            <a:r>
              <a:rPr lang="pt-BR" altLang="zh-CN" i="1" baseline="-25000" dirty="0" smtClean="0"/>
              <a:t>p </a:t>
            </a:r>
            <a:r>
              <a:rPr lang="pt-BR" altLang="zh-CN" i="1" dirty="0"/>
              <a:t>| = </a:t>
            </a:r>
            <a:r>
              <a:rPr lang="en-US" altLang="zh-CN" i="1" dirty="0"/>
              <a:t>r(3, 3)</a:t>
            </a:r>
            <a:r>
              <a:rPr lang="pt-BR" altLang="zh-CN" i="1" dirty="0" smtClean="0"/>
              <a:t> </a:t>
            </a:r>
            <a:r>
              <a:rPr lang="pt-BR" altLang="zh-CN" i="1" dirty="0"/>
              <a:t>- 1 = </a:t>
            </a:r>
            <a:r>
              <a:rPr lang="pt-BR" altLang="zh-CN" i="1" dirty="0" smtClean="0"/>
              <a:t>r(3 </a:t>
            </a:r>
            <a:r>
              <a:rPr lang="pt-BR" altLang="zh-CN" i="1" dirty="0"/>
              <a:t>- 1, </a:t>
            </a:r>
            <a:r>
              <a:rPr lang="pt-BR" altLang="zh-CN" i="1" dirty="0" smtClean="0"/>
              <a:t>3) </a:t>
            </a:r>
            <a:r>
              <a:rPr lang="pt-BR" altLang="zh-CN" i="1" dirty="0"/>
              <a:t>+ </a:t>
            </a:r>
            <a:r>
              <a:rPr lang="pt-BR" altLang="zh-CN" i="1" dirty="0" smtClean="0"/>
              <a:t>r(3, 3 </a:t>
            </a:r>
            <a:r>
              <a:rPr lang="pt-BR" altLang="zh-CN" i="1" dirty="0"/>
              <a:t>- 1) – 1</a:t>
            </a:r>
            <a:r>
              <a:rPr lang="pt-BR" altLang="zh-CN" dirty="0"/>
              <a:t>. </a:t>
            </a:r>
          </a:p>
          <a:p>
            <a:pPr lvl="1"/>
            <a:r>
              <a:rPr lang="pt-BR" altLang="zh-CN" i="1" dirty="0"/>
              <a:t>|R</a:t>
            </a:r>
            <a:r>
              <a:rPr lang="pt-BR" altLang="zh-CN" i="1" baseline="-25000" dirty="0"/>
              <a:t>p</a:t>
            </a:r>
            <a:r>
              <a:rPr lang="pt-BR" altLang="zh-CN" i="1" dirty="0"/>
              <a:t> </a:t>
            </a:r>
            <a:r>
              <a:rPr lang="pt-BR" altLang="zh-CN" i="1" dirty="0" smtClean="0"/>
              <a:t>| &gt;= r(3 </a:t>
            </a:r>
            <a:r>
              <a:rPr lang="pt-BR" altLang="zh-CN" i="1" dirty="0"/>
              <a:t>- 1, </a:t>
            </a:r>
            <a:r>
              <a:rPr lang="pt-BR" altLang="zh-CN" i="1" dirty="0" smtClean="0"/>
              <a:t>3)  or </a:t>
            </a:r>
            <a:r>
              <a:rPr lang="pt-BR" altLang="zh-CN" i="1" dirty="0"/>
              <a:t>| B</a:t>
            </a:r>
            <a:r>
              <a:rPr lang="pt-BR" altLang="zh-CN" i="1" baseline="-25000" dirty="0"/>
              <a:t>p </a:t>
            </a:r>
            <a:r>
              <a:rPr lang="pt-BR" altLang="zh-CN" i="1" dirty="0" smtClean="0"/>
              <a:t>| &gt;= </a:t>
            </a:r>
            <a:r>
              <a:rPr lang="pt-BR" altLang="zh-CN" i="1" dirty="0"/>
              <a:t>r(3, 3 - 1)</a:t>
            </a:r>
            <a:endParaRPr lang="en-US" altLang="zh-CN" dirty="0"/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81085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Kind of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i="1" dirty="0"/>
              <a:t>n </a:t>
            </a:r>
            <a:r>
              <a:rPr lang="en-US" altLang="zh-CN" dirty="0"/>
              <a:t>+ 1 objects are colored </a:t>
            </a:r>
            <a:r>
              <a:rPr lang="en-US" altLang="zh-CN" dirty="0" smtClean="0"/>
              <a:t>with </a:t>
            </a:r>
            <a:r>
              <a:rPr lang="en-US" altLang="zh-CN" i="1" dirty="0" smtClean="0"/>
              <a:t>n </a:t>
            </a:r>
            <a:r>
              <a:rPr lang="en-US" altLang="zh-CN" dirty="0"/>
              <a:t>colors, then two objects have the </a:t>
            </a:r>
            <a:r>
              <a:rPr lang="en-US" altLang="zh-CN" dirty="0" smtClean="0"/>
              <a:t>same color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Interpretation of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6</a:t>
            </a:r>
            <a:r>
              <a:rPr lang="en-US" altLang="zh-CN" i="1" dirty="0"/>
              <a:t> </a:t>
            </a:r>
            <a:r>
              <a:rPr lang="en-US" altLang="zh-CN" dirty="0"/>
              <a:t>-&gt;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3</a:t>
            </a:r>
            <a:r>
              <a:rPr lang="en-US" altLang="zh-CN" i="1" dirty="0"/>
              <a:t>, K</a:t>
            </a:r>
            <a:r>
              <a:rPr lang="en-US" altLang="zh-CN" i="1" baseline="-25000" dirty="0"/>
              <a:t>3  </a:t>
            </a:r>
            <a:r>
              <a:rPr lang="en-US" altLang="zh-CN" dirty="0"/>
              <a:t>as a case of  Ramsey’s Theorem </a:t>
            </a:r>
            <a:r>
              <a:rPr lang="en-US" altLang="zh-CN" sz="2000" dirty="0"/>
              <a:t>(for self study)</a:t>
            </a:r>
            <a:r>
              <a:rPr lang="en-US" altLang="zh-CN" i="1" dirty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Without lose of generality, we suppose that three of the five edges meeting the point </a:t>
            </a:r>
            <a:r>
              <a:rPr lang="en-US" altLang="zh-CN" i="1" dirty="0"/>
              <a:t>p </a:t>
            </a:r>
            <a:r>
              <a:rPr lang="en-US" altLang="zh-CN" dirty="0"/>
              <a:t>are red. </a:t>
            </a:r>
            <a:endParaRPr lang="en-US" altLang="zh-CN" dirty="0" smtClean="0"/>
          </a:p>
          <a:p>
            <a:pPr lvl="1"/>
            <a:r>
              <a:rPr lang="pt-BR" altLang="zh-CN" i="1" dirty="0"/>
              <a:t>|R</a:t>
            </a:r>
            <a:r>
              <a:rPr lang="pt-BR" altLang="zh-CN" i="1" baseline="-25000" dirty="0"/>
              <a:t>p</a:t>
            </a:r>
            <a:r>
              <a:rPr lang="pt-BR" altLang="zh-CN" i="1" dirty="0"/>
              <a:t> | &gt;= r(3 - 1, 3)</a:t>
            </a:r>
            <a:endParaRPr lang="en-US" altLang="zh-CN" dirty="0"/>
          </a:p>
          <a:p>
            <a:r>
              <a:rPr lang="en-US" altLang="zh-CN" dirty="0"/>
              <a:t>Let the three red edges meeting </a:t>
            </a:r>
            <a:r>
              <a:rPr lang="en-US" altLang="zh-CN" i="1" dirty="0"/>
              <a:t>p </a:t>
            </a:r>
            <a:r>
              <a:rPr lang="en-US" altLang="zh-CN" dirty="0"/>
              <a:t>join </a:t>
            </a:r>
            <a:r>
              <a:rPr lang="en-US" altLang="zh-CN" i="1" dirty="0"/>
              <a:t>p </a:t>
            </a:r>
            <a:r>
              <a:rPr lang="en-US" altLang="zh-CN" dirty="0"/>
              <a:t>to points </a:t>
            </a:r>
            <a:r>
              <a:rPr lang="en-US" altLang="zh-CN" i="1" dirty="0"/>
              <a:t>a, b, </a:t>
            </a:r>
            <a:r>
              <a:rPr lang="en-US" altLang="zh-CN" dirty="0"/>
              <a:t>and c, respectively.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Points a, b and c form an </a:t>
            </a:r>
            <a:r>
              <a:rPr lang="en-US" altLang="zh-CN" i="1" dirty="0" smtClean="0"/>
              <a:t>K</a:t>
            </a:r>
            <a:r>
              <a:rPr lang="en-US" altLang="zh-CN" i="1" baseline="-25000" dirty="0" smtClean="0"/>
              <a:t>3</a:t>
            </a:r>
            <a:r>
              <a:rPr lang="en-US" altLang="zh-CN" dirty="0" smtClean="0"/>
              <a:t> where </a:t>
            </a:r>
            <a:r>
              <a:rPr lang="en-US" altLang="zh-CN" i="1" dirty="0" smtClean="0"/>
              <a:t>3 =</a:t>
            </a:r>
            <a:r>
              <a:rPr lang="en-US" altLang="zh-CN" dirty="0" smtClean="0"/>
              <a:t> </a:t>
            </a:r>
            <a:r>
              <a:rPr lang="pt-BR" altLang="zh-CN" i="1" dirty="0" smtClean="0"/>
              <a:t>r(3 </a:t>
            </a:r>
            <a:r>
              <a:rPr lang="pt-BR" altLang="zh-CN" i="1" dirty="0"/>
              <a:t>- 1, 3</a:t>
            </a:r>
            <a:r>
              <a:rPr lang="pt-BR" altLang="zh-CN" i="1" dirty="0" smtClean="0"/>
              <a:t>).</a:t>
            </a:r>
            <a:endParaRPr lang="en-US" altLang="zh-CN" dirty="0"/>
          </a:p>
          <a:p>
            <a:r>
              <a:rPr lang="en-US" altLang="zh-CN" dirty="0"/>
              <a:t>Consider the edges which join </a:t>
            </a:r>
            <a:r>
              <a:rPr lang="en-US" altLang="zh-CN" i="1" dirty="0"/>
              <a:t>a, b, </a:t>
            </a:r>
            <a:r>
              <a:rPr lang="en-US" altLang="zh-CN" dirty="0"/>
              <a:t>c in pairs. </a:t>
            </a:r>
          </a:p>
          <a:p>
            <a:r>
              <a:rPr lang="en-US" altLang="zh-CN" dirty="0"/>
              <a:t>If all of these are blue, then </a:t>
            </a:r>
            <a:r>
              <a:rPr lang="en-US" altLang="zh-CN" i="1" dirty="0"/>
              <a:t>a, b, </a:t>
            </a:r>
            <a:r>
              <a:rPr lang="en-US" altLang="zh-CN" dirty="0"/>
              <a:t>c determine a blue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3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one of them, say the one joining </a:t>
            </a:r>
            <a:r>
              <a:rPr lang="en-US" altLang="zh-CN" i="1" dirty="0"/>
              <a:t>a </a:t>
            </a:r>
            <a:r>
              <a:rPr lang="en-US" altLang="zh-CN" dirty="0"/>
              <a:t>and </a:t>
            </a:r>
            <a:r>
              <a:rPr lang="en-US" altLang="zh-CN" i="1" dirty="0"/>
              <a:t>b, </a:t>
            </a:r>
            <a:r>
              <a:rPr lang="en-US" altLang="zh-CN" dirty="0"/>
              <a:t>is red, then </a:t>
            </a:r>
            <a:r>
              <a:rPr lang="en-US" altLang="zh-CN" i="1" dirty="0"/>
              <a:t>p, a, b </a:t>
            </a:r>
            <a:r>
              <a:rPr lang="en-US" altLang="zh-CN" dirty="0"/>
              <a:t>determine a red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3</a:t>
            </a:r>
            <a:r>
              <a:rPr lang="en-US" altLang="zh-CN" i="1" dirty="0"/>
              <a:t> 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229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Can Learn From the Ramsey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 of the strong form of pigeon hole principle in graph theory.</a:t>
            </a:r>
          </a:p>
          <a:p>
            <a:r>
              <a:rPr lang="en-US" altLang="zh-CN" dirty="0" smtClean="0"/>
              <a:t>Induction on more than one variable.</a:t>
            </a:r>
          </a:p>
        </p:txBody>
      </p:sp>
    </p:spTree>
    <p:extLst>
      <p:ext uri="{BB962C8B-B14F-4D97-AF65-F5344CB8AC3E}">
        <p14:creationId xmlns:p14="http://schemas.microsoft.com/office/powerpoint/2010/main" val="3230029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form: 1, 3, 6, 9(</a:t>
            </a:r>
            <a:r>
              <a:rPr lang="zh-CN" altLang="en-US" dirty="0" smtClean="0"/>
              <a:t>题目改为：</a:t>
            </a:r>
            <a:r>
              <a:rPr lang="en-US" altLang="zh-CN" dirty="0" smtClean="0"/>
              <a:t>… two </a:t>
            </a:r>
            <a:r>
              <a:rPr lang="en-US" altLang="zh-CN" dirty="0"/>
              <a:t>groups of people (with at least one person not shared by the two group</a:t>
            </a:r>
            <a:r>
              <a:rPr lang="en-US" altLang="zh-CN" dirty="0" smtClean="0"/>
              <a:t>)…), </a:t>
            </a:r>
          </a:p>
          <a:p>
            <a:r>
              <a:rPr lang="en-US" altLang="zh-CN" smtClean="0"/>
              <a:t>Strong form</a:t>
            </a:r>
            <a:r>
              <a:rPr lang="en-US" altLang="zh-CN" dirty="0" smtClean="0"/>
              <a:t>: 14,</a:t>
            </a:r>
          </a:p>
          <a:p>
            <a:r>
              <a:rPr lang="en-US" altLang="zh-CN" dirty="0" smtClean="0"/>
              <a:t>Ramsey theorem: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7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f: A -&gt; B, |A| = n+1, |B| = n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256668" y="3058731"/>
            <a:ext cx="7341739" cy="1641218"/>
            <a:chOff x="2413686" y="2578439"/>
            <a:chExt cx="7341739" cy="1641218"/>
          </a:xfrm>
        </p:grpSpPr>
        <p:sp>
          <p:nvSpPr>
            <p:cNvPr id="5" name="椭圆 4"/>
            <p:cNvSpPr/>
            <p:nvPr/>
          </p:nvSpPr>
          <p:spPr>
            <a:xfrm>
              <a:off x="2413686" y="2586681"/>
              <a:ext cx="807309" cy="378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92843" y="2586680"/>
              <a:ext cx="807309" cy="378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33266" y="2586679"/>
              <a:ext cx="807309" cy="378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456501" y="2578439"/>
              <a:ext cx="807309" cy="378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08307" y="3850546"/>
              <a:ext cx="578841" cy="352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607077" y="3850545"/>
              <a:ext cx="578841" cy="352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847499" y="3867320"/>
              <a:ext cx="578841" cy="352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570734" y="3850544"/>
              <a:ext cx="578841" cy="352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176584" y="3867320"/>
              <a:ext cx="578841" cy="352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883564" y="2776149"/>
              <a:ext cx="1246909" cy="0"/>
            </a:xfrm>
            <a:prstGeom prst="line">
              <a:avLst/>
            </a:prstGeom>
            <a:ln w="317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948219" y="4075113"/>
              <a:ext cx="1246909" cy="0"/>
            </a:xfrm>
            <a:prstGeom prst="line">
              <a:avLst/>
            </a:prstGeom>
            <a:ln w="317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2797727" y="3084945"/>
              <a:ext cx="0" cy="683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3896497" y="3084945"/>
              <a:ext cx="0" cy="683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5144907" y="3084945"/>
              <a:ext cx="0" cy="683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7860154" y="3084945"/>
              <a:ext cx="0" cy="683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 flipV="1">
              <a:off x="8149575" y="3084945"/>
              <a:ext cx="1316429" cy="674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4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 1. Among 13 people there are 2 who have their birthdays in the </a:t>
            </a:r>
            <a:r>
              <a:rPr lang="en-US" altLang="zh-CN" dirty="0" smtClean="0"/>
              <a:t>same month. </a:t>
            </a:r>
          </a:p>
          <a:p>
            <a:r>
              <a:rPr lang="en-US" altLang="zh-CN" dirty="0"/>
              <a:t>Application </a:t>
            </a:r>
            <a:r>
              <a:rPr lang="en-US" altLang="zh-CN" dirty="0" smtClean="0"/>
              <a:t>2. </a:t>
            </a:r>
            <a:r>
              <a:rPr lang="en-US" altLang="zh-CN" dirty="0"/>
              <a:t>There are </a:t>
            </a:r>
            <a:r>
              <a:rPr lang="en-US" altLang="zh-CN" i="1" dirty="0"/>
              <a:t>n </a:t>
            </a:r>
            <a:r>
              <a:rPr lang="en-US" altLang="zh-CN" dirty="0"/>
              <a:t>married couples. How many of the 2</a:t>
            </a:r>
            <a:r>
              <a:rPr lang="en-US" altLang="zh-CN" i="1" dirty="0"/>
              <a:t>n </a:t>
            </a:r>
            <a:r>
              <a:rPr lang="en-US" altLang="zh-CN" dirty="0"/>
              <a:t>people must </a:t>
            </a:r>
            <a:r>
              <a:rPr lang="en-US" altLang="zh-CN" dirty="0" smtClean="0"/>
              <a:t>be selected </a:t>
            </a:r>
            <a:r>
              <a:rPr lang="en-US" altLang="zh-CN" dirty="0"/>
              <a:t>to guarantee that a married couple has been selected?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2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Principles Related </a:t>
            </a:r>
            <a:r>
              <a:rPr lang="en-US" altLang="zh-CN" dirty="0"/>
              <a:t>to the </a:t>
            </a:r>
            <a:r>
              <a:rPr lang="en-US" altLang="zh-CN" dirty="0" smtClean="0"/>
              <a:t>Pigeonhole Principle</a:t>
            </a:r>
            <a:br>
              <a:rPr lang="en-US" altLang="zh-CN" dirty="0" smtClean="0"/>
            </a:br>
            <a:r>
              <a:rPr lang="en-US" altLang="zh-CN" sz="2000" dirty="0" smtClean="0"/>
              <a:t>(for self study)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i="1" dirty="0"/>
              <a:t>n</a:t>
            </a:r>
            <a:r>
              <a:rPr lang="en-US" altLang="zh-CN" dirty="0"/>
              <a:t> objects are put into </a:t>
            </a:r>
            <a:r>
              <a:rPr lang="en-US" altLang="zh-CN" i="1" dirty="0"/>
              <a:t>n</a:t>
            </a:r>
            <a:r>
              <a:rPr lang="en-US" altLang="zh-CN" dirty="0"/>
              <a:t> boxes and no box is empty, then each box </a:t>
            </a:r>
            <a:r>
              <a:rPr lang="en-US" altLang="zh-CN" dirty="0" smtClean="0"/>
              <a:t>contains exactly </a:t>
            </a:r>
            <a:r>
              <a:rPr lang="en-US" altLang="zh-CN" dirty="0"/>
              <a:t>one </a:t>
            </a:r>
            <a:r>
              <a:rPr lang="en-US" altLang="zh-CN" dirty="0" smtClean="0"/>
              <a:t>object.</a:t>
            </a:r>
          </a:p>
          <a:p>
            <a:r>
              <a:rPr lang="en-US" altLang="zh-CN" dirty="0" smtClean="0"/>
              <a:t>If </a:t>
            </a:r>
            <a:r>
              <a:rPr lang="en-US" altLang="zh-CN" i="1" dirty="0"/>
              <a:t>n</a:t>
            </a:r>
            <a:r>
              <a:rPr lang="en-US" altLang="zh-CN" dirty="0"/>
              <a:t> objects are put into </a:t>
            </a:r>
            <a:r>
              <a:rPr lang="en-US" altLang="zh-CN" i="1" dirty="0"/>
              <a:t>n</a:t>
            </a:r>
            <a:r>
              <a:rPr lang="en-US" altLang="zh-CN" dirty="0"/>
              <a:t> boxes and no box gets more than one object, then </a:t>
            </a:r>
            <a:r>
              <a:rPr lang="en-US" altLang="zh-CN" dirty="0" smtClean="0"/>
              <a:t>each box </a:t>
            </a:r>
            <a:r>
              <a:rPr lang="en-US" altLang="zh-CN" dirty="0"/>
              <a:t>has an object in it. </a:t>
            </a:r>
            <a:endParaRPr lang="en-US" altLang="zh-CN" dirty="0" smtClean="0"/>
          </a:p>
          <a:p>
            <a:r>
              <a:rPr lang="en-US" altLang="zh-CN" dirty="0" smtClean="0"/>
              <a:t>Proof by contradiction (reduction to absurdity).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9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View</a:t>
            </a:r>
            <a:r>
              <a:rPr lang="en-US" altLang="zh-CN" sz="2000" dirty="0" smtClean="0"/>
              <a:t>(for self study)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431" y="1999606"/>
            <a:ext cx="6589310" cy="4609424"/>
          </a:xfrm>
        </p:spPr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be finite sets and let </a:t>
            </a:r>
            <a:r>
              <a:rPr lang="en-US" altLang="zh-CN" i="1" dirty="0"/>
              <a:t>f 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-&gt; </a:t>
            </a:r>
            <a:r>
              <a:rPr lang="en-US" altLang="zh-CN" i="1" dirty="0"/>
              <a:t>Y</a:t>
            </a:r>
            <a:r>
              <a:rPr lang="en-US" altLang="zh-CN" dirty="0"/>
              <a:t> be a function from </a:t>
            </a:r>
            <a:r>
              <a:rPr lang="en-US" altLang="zh-CN" i="1" dirty="0"/>
              <a:t>X</a:t>
            </a:r>
            <a:r>
              <a:rPr lang="en-US" altLang="zh-CN" dirty="0"/>
              <a:t> to </a:t>
            </a:r>
            <a:r>
              <a:rPr lang="en-US" altLang="zh-CN" i="1" dirty="0"/>
              <a:t>Y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/>
              <a:t>If </a:t>
            </a:r>
            <a:r>
              <a:rPr lang="en-US" altLang="zh-CN" i="1" dirty="0"/>
              <a:t>X</a:t>
            </a:r>
            <a:r>
              <a:rPr lang="en-US" altLang="zh-CN" dirty="0"/>
              <a:t> has more elements than </a:t>
            </a:r>
            <a:r>
              <a:rPr lang="en-US" altLang="zh-CN" i="1" dirty="0"/>
              <a:t>Y</a:t>
            </a:r>
            <a:r>
              <a:rPr lang="en-US" altLang="zh-CN" dirty="0"/>
              <a:t>, then </a:t>
            </a:r>
            <a:r>
              <a:rPr lang="en-US" altLang="zh-CN" i="1" dirty="0"/>
              <a:t>f</a:t>
            </a:r>
            <a:r>
              <a:rPr lang="en-US" altLang="zh-CN" dirty="0"/>
              <a:t> is not </a:t>
            </a:r>
            <a:r>
              <a:rPr lang="en-US" altLang="zh-CN" dirty="0" smtClean="0"/>
              <a:t>one-to-one(injective).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have the same number of elements and </a:t>
            </a:r>
            <a:r>
              <a:rPr lang="en-US" altLang="zh-CN" i="1" dirty="0"/>
              <a:t>f</a:t>
            </a:r>
            <a:r>
              <a:rPr lang="en-US" altLang="zh-CN" dirty="0"/>
              <a:t> is </a:t>
            </a:r>
            <a:r>
              <a:rPr lang="en-US" altLang="zh-CN" dirty="0" smtClean="0"/>
              <a:t>onto(surjective), </a:t>
            </a:r>
            <a:r>
              <a:rPr lang="en-US" altLang="zh-CN" dirty="0"/>
              <a:t>then </a:t>
            </a:r>
            <a:r>
              <a:rPr lang="en-US" altLang="zh-CN" i="1" dirty="0"/>
              <a:t>f</a:t>
            </a:r>
            <a:r>
              <a:rPr lang="en-US" altLang="zh-CN" dirty="0"/>
              <a:t> is </a:t>
            </a:r>
            <a:r>
              <a:rPr lang="en-US" altLang="zh-CN" dirty="0" smtClean="0"/>
              <a:t>one-to-one correspondence(bijection).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have the same number of elements and </a:t>
            </a:r>
            <a:r>
              <a:rPr lang="en-US" altLang="zh-CN" i="1" dirty="0"/>
              <a:t>f</a:t>
            </a:r>
            <a:r>
              <a:rPr lang="en-US" altLang="zh-CN" dirty="0"/>
              <a:t> is </a:t>
            </a:r>
            <a:r>
              <a:rPr lang="en-US" altLang="zh-CN" dirty="0" smtClean="0"/>
              <a:t>one-to-one, </a:t>
            </a:r>
            <a:r>
              <a:rPr lang="en-US" altLang="zh-CN" dirty="0"/>
              <a:t>then </a:t>
            </a:r>
            <a:r>
              <a:rPr lang="en-US" altLang="zh-CN" i="1" dirty="0"/>
              <a:t>f</a:t>
            </a:r>
            <a:r>
              <a:rPr lang="en-US" altLang="zh-CN" dirty="0"/>
              <a:t> </a:t>
            </a:r>
            <a:r>
              <a:rPr lang="en-US" altLang="zh-CN" dirty="0" smtClean="0"/>
              <a:t>is onto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741" y="1362876"/>
            <a:ext cx="5210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3719</Words>
  <Application>Microsoft Office PowerPoint</Application>
  <PresentationFormat>宽屏</PresentationFormat>
  <Paragraphs>288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宋体</vt:lpstr>
      <vt:lpstr>Cambria Math</vt:lpstr>
      <vt:lpstr>Symbol</vt:lpstr>
      <vt:lpstr>Tahoma</vt:lpstr>
      <vt:lpstr>Wingdings</vt:lpstr>
      <vt:lpstr>Blends</vt:lpstr>
      <vt:lpstr>Visio</vt:lpstr>
      <vt:lpstr>Microsoft Visio 绘图</vt:lpstr>
      <vt:lpstr>3 The Pigeonhole Principle </vt:lpstr>
      <vt:lpstr>3.1 Pigeonhole Principle: Simple Form </vt:lpstr>
      <vt:lpstr>Theorem 3.1.1.</vt:lpstr>
      <vt:lpstr>Pigeonhole Principle</vt:lpstr>
      <vt:lpstr>Another Kind of Expression</vt:lpstr>
      <vt:lpstr>Functional View</vt:lpstr>
      <vt:lpstr>Example</vt:lpstr>
      <vt:lpstr>Other Principles Related to the Pigeonhole Principle (for self study) </vt:lpstr>
      <vt:lpstr>Functional View(for self study)</vt:lpstr>
      <vt:lpstr>One-to-one Function cf. One-to-one Correspondence (for self study)</vt:lpstr>
      <vt:lpstr>Application 3</vt:lpstr>
      <vt:lpstr>Application 3 (Train of Thought)</vt:lpstr>
      <vt:lpstr>Application 4</vt:lpstr>
      <vt:lpstr>Application 4: train of thought</vt:lpstr>
      <vt:lpstr>Application 4: train of thought</vt:lpstr>
      <vt:lpstr>Application 4: train of thought</vt:lpstr>
      <vt:lpstr>Application 4</vt:lpstr>
      <vt:lpstr>Application 5(for self study)</vt:lpstr>
      <vt:lpstr>Application 5 (Train of Thought) (for self study)</vt:lpstr>
      <vt:lpstr>Application 5(for self study)</vt:lpstr>
      <vt:lpstr>Application 6. (Chinese Remainder Theorem)  </vt:lpstr>
      <vt:lpstr>Application 6</vt:lpstr>
      <vt:lpstr>Application 6</vt:lpstr>
      <vt:lpstr>3.2 Pigeonhole Principle: Strong Form</vt:lpstr>
      <vt:lpstr>Theorem 3.2.1</vt:lpstr>
      <vt:lpstr>Relation with the Simple Form</vt:lpstr>
      <vt:lpstr>Corollary 3.2.2</vt:lpstr>
      <vt:lpstr>Averaging Principle </vt:lpstr>
      <vt:lpstr>A Different Averaging Principle </vt:lpstr>
      <vt:lpstr>Application 7</vt:lpstr>
      <vt:lpstr>Application 8 </vt:lpstr>
      <vt:lpstr>Application 8 (Train of Thought)</vt:lpstr>
      <vt:lpstr>Application 8 (Solution)</vt:lpstr>
      <vt:lpstr>Application 8 (Train of Thought)</vt:lpstr>
      <vt:lpstr>Application 9 </vt:lpstr>
      <vt:lpstr>Application 9</vt:lpstr>
      <vt:lpstr>Application 9</vt:lpstr>
      <vt:lpstr>Application 9</vt:lpstr>
      <vt:lpstr>3.3 Ramsey’s Theorem</vt:lpstr>
      <vt:lpstr>An Instance </vt:lpstr>
      <vt:lpstr>An Instance</vt:lpstr>
      <vt:lpstr>An Instance</vt:lpstr>
      <vt:lpstr>An Instance</vt:lpstr>
      <vt:lpstr>Ramsey’s Theorem</vt:lpstr>
      <vt:lpstr>r(2, n)</vt:lpstr>
      <vt:lpstr>Proof of Ramsey’s Theorem</vt:lpstr>
      <vt:lpstr>Proof of Ramsey’s Theorem</vt:lpstr>
      <vt:lpstr>Proof of Ramsey’s Theorem</vt:lpstr>
      <vt:lpstr>Interpretation of K6 -&gt; K3, K3  as a case of  Ramsey’s Theorem (for self study) </vt:lpstr>
      <vt:lpstr>Interpretation of K6 -&gt; K3, K3  as a case of  Ramsey’s Theorem (for self study)  </vt:lpstr>
      <vt:lpstr>What We Can Learn From the Ramsey Theorem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The Pigeonhole Principle</dc:title>
  <dc:creator>eric zhou</dc:creator>
  <cp:lastModifiedBy>lenovo</cp:lastModifiedBy>
  <cp:revision>423</cp:revision>
  <dcterms:created xsi:type="dcterms:W3CDTF">2018-11-18T02:18:25Z</dcterms:created>
  <dcterms:modified xsi:type="dcterms:W3CDTF">2020-03-04T03:03:17Z</dcterms:modified>
</cp:coreProperties>
</file>