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334" r:id="rId4"/>
    <p:sldId id="259" r:id="rId5"/>
    <p:sldId id="261" r:id="rId6"/>
    <p:sldId id="266" r:id="rId7"/>
    <p:sldId id="262" r:id="rId8"/>
    <p:sldId id="263" r:id="rId9"/>
    <p:sldId id="347" r:id="rId10"/>
    <p:sldId id="264" r:id="rId11"/>
    <p:sldId id="351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335" r:id="rId20"/>
    <p:sldId id="270" r:id="rId21"/>
    <p:sldId id="271" r:id="rId22"/>
    <p:sldId id="277" r:id="rId23"/>
    <p:sldId id="278" r:id="rId24"/>
    <p:sldId id="279" r:id="rId25"/>
    <p:sldId id="281" r:id="rId26"/>
    <p:sldId id="283" r:id="rId27"/>
    <p:sldId id="348" r:id="rId28"/>
    <p:sldId id="336" r:id="rId29"/>
    <p:sldId id="285" r:id="rId30"/>
    <p:sldId id="353" r:id="rId31"/>
    <p:sldId id="337" r:id="rId32"/>
    <p:sldId id="286" r:id="rId33"/>
    <p:sldId id="288" r:id="rId34"/>
    <p:sldId id="289" r:id="rId35"/>
    <p:sldId id="338" r:id="rId36"/>
    <p:sldId id="290" r:id="rId37"/>
    <p:sldId id="291" r:id="rId38"/>
    <p:sldId id="292" r:id="rId39"/>
    <p:sldId id="293" r:id="rId40"/>
    <p:sldId id="295" r:id="rId41"/>
    <p:sldId id="354" r:id="rId42"/>
    <p:sldId id="298" r:id="rId43"/>
    <p:sldId id="355" r:id="rId44"/>
    <p:sldId id="357" r:id="rId45"/>
    <p:sldId id="358" r:id="rId46"/>
    <p:sldId id="300" r:id="rId47"/>
    <p:sldId id="301" r:id="rId48"/>
    <p:sldId id="302" r:id="rId49"/>
    <p:sldId id="303" r:id="rId50"/>
    <p:sldId id="304" r:id="rId51"/>
    <p:sldId id="305" r:id="rId52"/>
    <p:sldId id="349" r:id="rId53"/>
    <p:sldId id="306" r:id="rId54"/>
    <p:sldId id="307" r:id="rId55"/>
    <p:sldId id="312" r:id="rId56"/>
    <p:sldId id="308" r:id="rId57"/>
    <p:sldId id="309" r:id="rId58"/>
    <p:sldId id="310" r:id="rId59"/>
    <p:sldId id="311" r:id="rId60"/>
    <p:sldId id="313" r:id="rId61"/>
    <p:sldId id="315" r:id="rId62"/>
    <p:sldId id="317" r:id="rId63"/>
    <p:sldId id="346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94F0325-BCA2-4960-B939-0FA03807544F}">
          <p14:sldIdLst>
            <p14:sldId id="257"/>
            <p14:sldId id="258"/>
            <p14:sldId id="334"/>
            <p14:sldId id="259"/>
            <p14:sldId id="261"/>
            <p14:sldId id="266"/>
            <p14:sldId id="262"/>
            <p14:sldId id="263"/>
            <p14:sldId id="347"/>
            <p14:sldId id="264"/>
            <p14:sldId id="351"/>
            <p14:sldId id="267"/>
            <p14:sldId id="268"/>
            <p14:sldId id="269"/>
            <p14:sldId id="272"/>
            <p14:sldId id="273"/>
            <p14:sldId id="274"/>
            <p14:sldId id="275"/>
            <p14:sldId id="335"/>
            <p14:sldId id="270"/>
            <p14:sldId id="271"/>
            <p14:sldId id="277"/>
            <p14:sldId id="278"/>
            <p14:sldId id="279"/>
            <p14:sldId id="281"/>
            <p14:sldId id="283"/>
            <p14:sldId id="348"/>
            <p14:sldId id="336"/>
            <p14:sldId id="285"/>
            <p14:sldId id="353"/>
            <p14:sldId id="337"/>
            <p14:sldId id="286"/>
            <p14:sldId id="288"/>
            <p14:sldId id="289"/>
            <p14:sldId id="338"/>
            <p14:sldId id="290"/>
            <p14:sldId id="291"/>
            <p14:sldId id="292"/>
            <p14:sldId id="293"/>
            <p14:sldId id="295"/>
            <p14:sldId id="354"/>
            <p14:sldId id="298"/>
            <p14:sldId id="355"/>
            <p14:sldId id="357"/>
            <p14:sldId id="358"/>
            <p14:sldId id="300"/>
            <p14:sldId id="301"/>
            <p14:sldId id="302"/>
            <p14:sldId id="303"/>
            <p14:sldId id="304"/>
            <p14:sldId id="305"/>
            <p14:sldId id="349"/>
            <p14:sldId id="306"/>
            <p14:sldId id="307"/>
            <p14:sldId id="312"/>
            <p14:sldId id="308"/>
            <p14:sldId id="309"/>
            <p14:sldId id="310"/>
            <p14:sldId id="311"/>
            <p14:sldId id="313"/>
            <p14:sldId id="315"/>
            <p14:sldId id="317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F0C6"/>
    <a:srgbClr val="FFEFBD"/>
    <a:srgbClr val="FFE593"/>
    <a:srgbClr val="C4E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9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95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95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D04666F-5CFF-4A24-A4D8-C7E672A9D6EE}" type="slidenum">
              <a:rPr lang="en-US" altLang="zh-CN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40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03861-BC0C-4097-B279-59E64C84BDD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6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BE0DC-51CA-4E1D-B731-A88C38D01A5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658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534584" y="214313"/>
            <a:ext cx="10405533" cy="591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FBD29-A32C-49A9-965A-4C9532DE111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226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5619C-CE2F-4EDB-B581-E87BA81E798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07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930B5-01CD-4875-A677-E8AF028216D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21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40A5A-1269-4AC5-88DB-C70DEAB9A70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68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48A83-42BF-46A0-9F95-8306779AC53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1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1EABB-5462-4C55-ADEB-54E0FB28B84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20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2ECA9-05D3-48C7-ABD4-E4F9F014B6F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26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FCF5B-854F-4E16-A687-AD9D5F88D78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87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33B07-E3C9-42FE-A1BC-1A93C240F0C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27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B96F7-7433-4A62-8E23-3FA1DAD930B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96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85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85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85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FB6589-9AE2-488D-AFC7-A3996941FFED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97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ouxy@se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Visio___1.vsdx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4 Generating </a:t>
            </a:r>
            <a:r>
              <a:rPr lang="en-US" altLang="zh-CN" sz="4000" dirty="0"/>
              <a:t>Permutations and</a:t>
            </a:r>
            <a:br>
              <a:rPr lang="en-US" altLang="zh-CN" sz="4000" dirty="0"/>
            </a:br>
            <a:r>
              <a:rPr lang="en-US" altLang="zh-CN" sz="4000" dirty="0" smtClean="0"/>
              <a:t>Combinations </a:t>
            </a:r>
            <a:endParaRPr lang="en-US" altLang="zh-CN" sz="4000" dirty="0"/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2279650"/>
          </a:xfrm>
        </p:spPr>
        <p:txBody>
          <a:bodyPr/>
          <a:lstStyle/>
          <a:p>
            <a:pPr algn="l" eaLnBrk="1" hangingPunct="1"/>
            <a:r>
              <a:rPr kumimoji="1" lang="en-US" altLang="zh-CN" sz="2800" dirty="0"/>
              <a:t>Zhou </a:t>
            </a:r>
            <a:r>
              <a:rPr kumimoji="1" lang="en-US" altLang="zh-CN" sz="2800" dirty="0" err="1"/>
              <a:t>Xiaoyu</a:t>
            </a:r>
            <a:r>
              <a:rPr kumimoji="1" lang="en-US" altLang="zh-CN" sz="2800" dirty="0"/>
              <a:t>         </a:t>
            </a:r>
            <a:r>
              <a:rPr kumimoji="1" lang="en-US" altLang="zh-CN" sz="2800" dirty="0">
                <a:hlinkClick r:id="rId2"/>
              </a:rPr>
              <a:t>zhouxy@seu.edu.cn</a:t>
            </a:r>
            <a:endParaRPr kumimoji="1" lang="en-US" altLang="zh-CN" sz="2800" dirty="0"/>
          </a:p>
          <a:p>
            <a:pPr algn="l" eaLnBrk="1" hangingPunct="1"/>
            <a:r>
              <a:rPr lang="en-US" altLang="zh-CN" sz="2800" dirty="0"/>
              <a:t>room 427, Building of School of Computer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11822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for generating the permutations </a:t>
            </a:r>
            <a:r>
              <a:rPr lang="en-US" altLang="zh-CN" dirty="0" smtClean="0"/>
              <a:t>of {1, </a:t>
            </a:r>
            <a:r>
              <a:rPr lang="en-US" altLang="zh-CN" dirty="0"/>
              <a:t>2, ... , n}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Begin with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</m:m>
                  </m:oMath>
                </a14:m>
                <a:r>
                  <a:rPr lang="en-US" altLang="zh-CN" i="1" dirty="0" smtClean="0"/>
                  <a:t>.</a:t>
                </a:r>
                <a:r>
                  <a:rPr lang="en-US" altLang="zh-CN" i="1" dirty="0"/>
                  <a:t/>
                </a:r>
                <a:br>
                  <a:rPr lang="en-US" altLang="zh-CN" i="1" dirty="0"/>
                </a:br>
                <a:r>
                  <a:rPr lang="en-US" altLang="zh-CN" dirty="0"/>
                  <a:t>While there exists a mobile integer, do the following:</a:t>
                </a:r>
                <a:br>
                  <a:rPr lang="en-US" altLang="zh-CN" dirty="0"/>
                </a:br>
                <a:r>
                  <a:rPr lang="en-US" altLang="zh-CN" dirty="0"/>
                  <a:t>(1) Find the largest mobile integer </a:t>
                </a:r>
                <a:r>
                  <a:rPr lang="en-US" altLang="zh-CN" i="1" dirty="0"/>
                  <a:t>m</a:t>
                </a:r>
                <a:r>
                  <a:rPr lang="en-US" altLang="zh-CN" dirty="0"/>
                  <a:t>.</a:t>
                </a:r>
                <a:br>
                  <a:rPr lang="en-US" altLang="zh-CN" dirty="0"/>
                </a:br>
                <a:r>
                  <a:rPr lang="en-US" altLang="zh-CN" dirty="0"/>
                  <a:t>(2) Switch </a:t>
                </a:r>
                <a:r>
                  <a:rPr lang="en-US" altLang="zh-CN" i="1" dirty="0"/>
                  <a:t>m</a:t>
                </a:r>
                <a:r>
                  <a:rPr lang="en-US" altLang="zh-CN" dirty="0"/>
                  <a:t> and the adjacent integer to which its arrow points.</a:t>
                </a:r>
                <a:br>
                  <a:rPr lang="en-US" altLang="zh-CN" dirty="0"/>
                </a:br>
                <a:r>
                  <a:rPr lang="en-US" altLang="zh-CN" dirty="0"/>
                  <a:t>(3) Switch the direction of all the arrows above integers </a:t>
                </a:r>
                <a:r>
                  <a:rPr lang="en-US" altLang="zh-CN" i="1" dirty="0"/>
                  <a:t>p </a:t>
                </a:r>
                <a:r>
                  <a:rPr lang="en-US" altLang="zh-CN" dirty="0"/>
                  <a:t>with </a:t>
                </a:r>
                <a:r>
                  <a:rPr lang="en-US" altLang="zh-CN" i="1" dirty="0"/>
                  <a:t>p </a:t>
                </a:r>
                <a:r>
                  <a:rPr lang="en-US" altLang="zh-CN" dirty="0"/>
                  <a:t>&gt; </a:t>
                </a:r>
                <a:r>
                  <a:rPr lang="en-US" altLang="zh-CN" i="1" dirty="0"/>
                  <a:t>m</a:t>
                </a:r>
                <a:r>
                  <a:rPr lang="en-US" altLang="zh-CN" dirty="0"/>
                  <a:t>. </a:t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97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Understand Mobile Integer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Express the process of the movement of an integers. </a:t>
            </a:r>
          </a:p>
          <a:p>
            <a:r>
              <a:rPr lang="en-US" altLang="zh-CN" dirty="0" smtClean="0"/>
              <a:t>Express the relation between the movement and the circumstance.</a:t>
            </a:r>
          </a:p>
          <a:p>
            <a:r>
              <a:rPr lang="en-US" altLang="zh-CN" dirty="0" smtClean="0"/>
              <a:t>Mobile integer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moves through the integers smaller than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Mobile integer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is not influenced by the integers larger than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 algorithm stops when there is no mobile integer.</a:t>
            </a:r>
          </a:p>
          <a:p>
            <a:r>
              <a:rPr lang="en-US" altLang="zh-CN" dirty="0" smtClean="0"/>
              <a:t>When there is no adjacent integer in the direction of the arrow of integer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is not mobile. This stipulation is not in accordance with “vacuous true”.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635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Proof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S. Even, </a:t>
            </a:r>
            <a:r>
              <a:rPr lang="en-US" altLang="zh-CN" i="1" dirty="0"/>
              <a:t>Algorithmic </a:t>
            </a:r>
            <a:r>
              <a:rPr lang="en-US" altLang="zh-CN" i="1" dirty="0" err="1"/>
              <a:t>Combinatorics</a:t>
            </a:r>
            <a:r>
              <a:rPr lang="en-US" altLang="zh-CN" i="1" dirty="0"/>
              <a:t>, </a:t>
            </a:r>
            <a:r>
              <a:rPr lang="en-US" altLang="zh-CN" dirty="0"/>
              <a:t>Macmillan, New York (1973). </a:t>
            </a:r>
            <a:endParaRPr lang="en-US" altLang="zh-CN" dirty="0" smtClean="0"/>
          </a:p>
          <a:p>
            <a:r>
              <a:rPr lang="en-US" altLang="zh-CN" dirty="0" smtClean="0"/>
              <a:t>Basic idea</a:t>
            </a:r>
          </a:p>
          <a:p>
            <a:pPr lvl="1"/>
            <a:r>
              <a:rPr lang="en-US" altLang="zh-CN" dirty="0" smtClean="0"/>
              <a:t>achieved </a:t>
            </a:r>
            <a:r>
              <a:rPr lang="en-US" altLang="zh-CN" dirty="0"/>
              <a:t>by induction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The algorithm is in accordance with the recursive process.</a:t>
            </a:r>
          </a:p>
          <a:p>
            <a:r>
              <a:rPr lang="en-US" altLang="zh-CN" dirty="0"/>
              <a:t>In case </a:t>
            </a:r>
            <a:r>
              <a:rPr lang="en-US" altLang="zh-CN" i="1" dirty="0"/>
              <a:t>n</a:t>
            </a:r>
            <a:r>
              <a:rPr lang="en-US" altLang="zh-CN" dirty="0"/>
              <a:t> = </a:t>
            </a:r>
            <a:r>
              <a:rPr lang="en-US" altLang="zh-CN" dirty="0" smtClean="0"/>
              <a:t>2: …</a:t>
            </a:r>
          </a:p>
          <a:p>
            <a:r>
              <a:rPr lang="en-US" altLang="zh-CN" dirty="0"/>
              <a:t>Assume now that the algorithm works </a:t>
            </a:r>
            <a:r>
              <a:rPr lang="en-US" altLang="zh-CN" dirty="0" smtClean="0"/>
              <a:t>for </a:t>
            </a:r>
            <a:r>
              <a:rPr lang="en-US" altLang="zh-CN" i="1" dirty="0"/>
              <a:t>n</a:t>
            </a:r>
            <a:r>
              <a:rPr lang="en-US" altLang="zh-CN" dirty="0"/>
              <a:t>, and we want to show that this implies its validity for </a:t>
            </a:r>
            <a:r>
              <a:rPr lang="en-US" altLang="zh-CN" i="1" dirty="0"/>
              <a:t>n</a:t>
            </a:r>
            <a:r>
              <a:rPr lang="en-US" altLang="zh-CN" dirty="0"/>
              <a:t> + 1.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1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Proof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It is clear that</a:t>
                </a:r>
                <a:r>
                  <a:rPr lang="en-US" altLang="zh-CN" dirty="0"/>
                  <a:t>, as we start, the direction of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 + 1 is to the left, and it will move, step </a:t>
                </a:r>
                <a:r>
                  <a:rPr lang="en-US" altLang="zh-CN" dirty="0" smtClean="0"/>
                  <a:t>by </a:t>
                </a:r>
                <a:r>
                  <a:rPr lang="en-US" altLang="zh-CN" dirty="0"/>
                  <a:t>step </a:t>
                </a:r>
                <a:r>
                  <a:rPr lang="en-US" altLang="zh-CN" dirty="0" err="1"/>
                  <a:t>leftwise</a:t>
                </a:r>
                <a:r>
                  <a:rPr lang="en-US" altLang="zh-CN" dirty="0"/>
                  <a:t>, until we </a:t>
                </a:r>
                <a:r>
                  <a:rPr lang="en-US" altLang="zh-CN" dirty="0" smtClean="0"/>
                  <a:t>get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e>
                      </m:mr>
                    </m:m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mr>
                    </m:m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/>
                  <a:t>So far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the integers 1, 2,..., </a:t>
                </a:r>
                <a:r>
                  <a:rPr lang="en-US" altLang="zh-CN" i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kept their relative positions and their original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directions</a:t>
                </a:r>
                <a:r>
                  <a:rPr lang="en-US" altLang="zh-CN" dirty="0"/>
                  <a:t>.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All </a:t>
                </a:r>
                <a:r>
                  <a:rPr lang="en-US" altLang="zh-CN" dirty="0"/>
                  <a:t>the permutations where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 + 1 is interwoven into this order </a:t>
                </a:r>
                <a:r>
                  <a:rPr lang="en-US" altLang="zh-CN" dirty="0" smtClean="0"/>
                  <a:t>have </a:t>
                </a:r>
                <a:r>
                  <a:rPr lang="en-US" altLang="zh-CN" dirty="0"/>
                  <a:t>been generated. Now, 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+ 1 </a:t>
                </a:r>
                <a:r>
                  <a:rPr lang="en-US" altLang="zh-CN" dirty="0"/>
                  <a:t>is not mobile. 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4" t="-1630" r="-1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11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Thus, </a:t>
            </a:r>
            <a:r>
              <a:rPr lang="en-US" altLang="zh-CN" i="1" dirty="0"/>
              <a:t>m</a:t>
            </a:r>
            <a:r>
              <a:rPr lang="en-US" altLang="zh-CN" dirty="0"/>
              <a:t> is the integer which would be determined if the algorithm were applied to 1, 2,..., </a:t>
            </a:r>
            <a:r>
              <a:rPr lang="en-US" altLang="zh-CN" i="1" dirty="0"/>
              <a:t>n</a:t>
            </a:r>
            <a:r>
              <a:rPr lang="en-US" altLang="zh-CN" dirty="0"/>
              <a:t> only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Also, </a:t>
            </a:r>
            <a:r>
              <a:rPr lang="en-US" altLang="zh-CN" dirty="0">
                <a:solidFill>
                  <a:srgbClr val="FF0000"/>
                </a:solidFill>
              </a:rPr>
              <a:t>the two integers which switch places are the same as if 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 + 1 were not </a:t>
            </a:r>
            <a:r>
              <a:rPr lang="en-US" altLang="zh-CN" dirty="0" smtClean="0">
                <a:solidFill>
                  <a:srgbClr val="FF0000"/>
                </a:solidFill>
              </a:rPr>
              <a:t>there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Now </a:t>
            </a:r>
            <a:r>
              <a:rPr lang="en-US" altLang="zh-CN" dirty="0"/>
              <a:t>the direction on </a:t>
            </a:r>
            <a:r>
              <a:rPr lang="en-US" altLang="zh-CN" i="1" dirty="0"/>
              <a:t>n</a:t>
            </a:r>
            <a:r>
              <a:rPr lang="en-US" altLang="zh-CN" dirty="0"/>
              <a:t> + 1 is switched, and it moves all the way to </a:t>
            </a:r>
            <a:r>
              <a:rPr lang="en-US" altLang="zh-CN" dirty="0" smtClean="0"/>
              <a:t>the </a:t>
            </a:r>
            <a:r>
              <a:rPr lang="en-US" altLang="zh-CN" dirty="0"/>
              <a:t>right. </a:t>
            </a:r>
            <a:endParaRPr lang="en-US" altLang="zh-CN" dirty="0" smtClean="0"/>
          </a:p>
          <a:p>
            <a:r>
              <a:rPr lang="en-US" altLang="zh-CN" dirty="0" smtClean="0"/>
              <a:t>Such kind of processes proceeds till the end.</a:t>
            </a:r>
          </a:p>
          <a:p>
            <a:r>
              <a:rPr lang="en-US" altLang="zh-CN" dirty="0" smtClean="0"/>
              <a:t>In each process that changes something, there should be something else that does not change, it is called </a:t>
            </a:r>
            <a:r>
              <a:rPr lang="en-US" altLang="zh-CN" dirty="0" smtClean="0">
                <a:solidFill>
                  <a:srgbClr val="FF0000"/>
                </a:solidFill>
              </a:rPr>
              <a:t>invariant</a:t>
            </a:r>
            <a:r>
              <a:rPr lang="en-US" altLang="zh-CN" dirty="0" smtClean="0"/>
              <a:t>: the principle, the direction, the target, etcetera.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03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Generating </a:t>
            </a:r>
            <a:r>
              <a:rPr lang="en-US" altLang="zh-CN" dirty="0"/>
              <a:t>a </a:t>
            </a:r>
            <a:r>
              <a:rPr lang="en-US" altLang="zh-CN" dirty="0" smtClean="0"/>
              <a:t>Random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Permutation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generating a random permutation</a:t>
            </a:r>
            <a:r>
              <a:rPr lang="en-US" altLang="zh-CN" i="1" dirty="0"/>
              <a:t> i</a:t>
            </a:r>
            <a:r>
              <a:rPr lang="en-US" altLang="zh-CN" baseline="-25000" dirty="0"/>
              <a:t>1</a:t>
            </a:r>
            <a:r>
              <a:rPr lang="en-US" altLang="zh-CN" i="1" dirty="0"/>
              <a:t>i</a:t>
            </a:r>
            <a:r>
              <a:rPr lang="en-US" altLang="zh-CN" baseline="-25000" dirty="0"/>
              <a:t>2</a:t>
            </a:r>
            <a:r>
              <a:rPr lang="en-US" altLang="zh-CN" dirty="0"/>
              <a:t> ... 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n</a:t>
            </a:r>
            <a:r>
              <a:rPr lang="en-US" altLang="zh-CN" i="1" dirty="0" smtClean="0"/>
              <a:t> </a:t>
            </a:r>
            <a:r>
              <a:rPr lang="en-US" altLang="zh-CN" dirty="0"/>
              <a:t>of {1, 2, ... 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n</a:t>
            </a:r>
            <a:r>
              <a:rPr lang="en-US" altLang="zh-CN" dirty="0"/>
              <a:t>} </a:t>
            </a:r>
            <a:endParaRPr lang="en-US" altLang="zh-CN" dirty="0" smtClean="0"/>
          </a:p>
          <a:p>
            <a:r>
              <a:rPr lang="en-US" altLang="zh-CN" dirty="0"/>
              <a:t>each of the </a:t>
            </a:r>
            <a:r>
              <a:rPr lang="en-US" altLang="zh-CN" i="1" dirty="0"/>
              <a:t>n! </a:t>
            </a:r>
            <a:r>
              <a:rPr lang="en-US" altLang="zh-CN" dirty="0"/>
              <a:t>permutations </a:t>
            </a:r>
            <a:r>
              <a:rPr lang="en-US" altLang="zh-CN" dirty="0" smtClean="0"/>
              <a:t>has an </a:t>
            </a:r>
            <a:r>
              <a:rPr lang="en-US" altLang="zh-CN" dirty="0"/>
              <a:t>equal chance, namely </a:t>
            </a:r>
            <a:r>
              <a:rPr lang="en-US" altLang="zh-CN" dirty="0" smtClean="0"/>
              <a:t>1/</a:t>
            </a:r>
            <a:r>
              <a:rPr lang="en-US" altLang="zh-CN" i="1" dirty="0" smtClean="0"/>
              <a:t>n</a:t>
            </a:r>
            <a:r>
              <a:rPr lang="en-US" altLang="zh-CN" i="1" dirty="0"/>
              <a:t>!, </a:t>
            </a:r>
            <a:r>
              <a:rPr lang="en-US" altLang="zh-CN" dirty="0"/>
              <a:t>of being generated.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2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Generating a Random</a:t>
            </a:r>
            <a:r>
              <a:rPr lang="en-US" altLang="zh-CN" i="1" dirty="0"/>
              <a:t> </a:t>
            </a:r>
            <a:r>
              <a:rPr lang="en-US" altLang="zh-CN" dirty="0"/>
              <a:t>Permutation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 </a:t>
            </a:r>
            <a:r>
              <a:rPr lang="en-US" altLang="zh-CN" i="1" dirty="0"/>
              <a:t>A </a:t>
            </a:r>
            <a:r>
              <a:rPr lang="en-US" altLang="zh-CN" dirty="0"/>
              <a:t>= {1, 2, ... </a:t>
            </a:r>
            <a:r>
              <a:rPr lang="en-US" altLang="zh-CN" i="1" dirty="0"/>
              <a:t>,n</a:t>
            </a:r>
            <a:r>
              <a:rPr lang="en-US" altLang="zh-CN" dirty="0"/>
              <a:t>}</a:t>
            </a:r>
            <a:r>
              <a:rPr lang="en-US" altLang="zh-CN" i="1" dirty="0"/>
              <a:t>. </a:t>
            </a:r>
            <a:endParaRPr lang="en-US" altLang="zh-CN" i="1" dirty="0" smtClean="0"/>
          </a:p>
          <a:p>
            <a:r>
              <a:rPr lang="en-US" altLang="zh-CN" dirty="0" smtClean="0"/>
              <a:t>To </a:t>
            </a:r>
            <a:r>
              <a:rPr lang="en-US" altLang="zh-CN" dirty="0"/>
              <a:t>choose an integer at random from </a:t>
            </a:r>
            <a:r>
              <a:rPr lang="en-US" altLang="zh-CN" i="1" dirty="0"/>
              <a:t>A </a:t>
            </a:r>
            <a:r>
              <a:rPr lang="en-US" altLang="zh-CN" dirty="0"/>
              <a:t>(so each of the integers in </a:t>
            </a:r>
            <a:r>
              <a:rPr lang="en-US" altLang="zh-CN" i="1" dirty="0" smtClean="0"/>
              <a:t>A </a:t>
            </a:r>
            <a:r>
              <a:rPr lang="en-US" altLang="zh-CN" dirty="0" smtClean="0"/>
              <a:t>has </a:t>
            </a:r>
            <a:r>
              <a:rPr lang="en-US" altLang="zh-CN" dirty="0"/>
              <a:t>a probability of </a:t>
            </a:r>
            <a:r>
              <a:rPr lang="en-US" altLang="zh-CN" dirty="0" smtClean="0"/>
              <a:t>1</a:t>
            </a:r>
            <a:r>
              <a:rPr lang="en-US" altLang="zh-CN" i="1" dirty="0" smtClean="0"/>
              <a:t>/n </a:t>
            </a:r>
            <a:r>
              <a:rPr lang="en-US" altLang="zh-CN" dirty="0"/>
              <a:t>of being chosen) and call this integer 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. </a:t>
            </a:r>
          </a:p>
          <a:p>
            <a:r>
              <a:rPr lang="en-US" altLang="zh-CN" dirty="0"/>
              <a:t>Then remove 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from </a:t>
            </a:r>
            <a:r>
              <a:rPr lang="en-US" altLang="zh-CN" i="1" dirty="0" smtClean="0"/>
              <a:t>A </a:t>
            </a:r>
            <a:r>
              <a:rPr lang="en-US" altLang="zh-CN" dirty="0"/>
              <a:t>and choose an integer at random from the remaining </a:t>
            </a:r>
            <a:r>
              <a:rPr lang="en-US" altLang="zh-CN" i="1" dirty="0"/>
              <a:t>n </a:t>
            </a:r>
            <a:r>
              <a:rPr lang="en-US" altLang="zh-CN" dirty="0"/>
              <a:t>- 1 elements (so now </a:t>
            </a:r>
            <a:r>
              <a:rPr lang="en-US" altLang="zh-CN" dirty="0" smtClean="0"/>
              <a:t>each integer </a:t>
            </a:r>
            <a:r>
              <a:rPr lang="en-US" altLang="zh-CN" dirty="0"/>
              <a:t>left in </a:t>
            </a:r>
            <a:r>
              <a:rPr lang="en-US" altLang="zh-CN" i="1" dirty="0"/>
              <a:t>A </a:t>
            </a:r>
            <a:r>
              <a:rPr lang="en-US" altLang="zh-CN" dirty="0"/>
              <a:t>has a probability of </a:t>
            </a:r>
            <a:r>
              <a:rPr lang="en-US" altLang="zh-CN" dirty="0" smtClean="0"/>
              <a:t>1</a:t>
            </a:r>
            <a:r>
              <a:rPr lang="en-US" altLang="zh-CN" i="1" dirty="0" smtClean="0"/>
              <a:t>/(</a:t>
            </a:r>
            <a:r>
              <a:rPr lang="en-US" altLang="zh-CN" i="1" dirty="0"/>
              <a:t>n </a:t>
            </a:r>
            <a:r>
              <a:rPr lang="en-US" altLang="zh-CN" dirty="0"/>
              <a:t>-1) of being chosen) and call this integer 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2</a:t>
            </a:r>
            <a:r>
              <a:rPr lang="en-US" altLang="zh-CN" i="1" dirty="0" smtClean="0"/>
              <a:t>.</a:t>
            </a: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81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Generating a Random</a:t>
            </a:r>
            <a:r>
              <a:rPr lang="en-US" altLang="zh-CN" i="1" dirty="0"/>
              <a:t> </a:t>
            </a:r>
            <a:r>
              <a:rPr lang="en-US" altLang="zh-CN" dirty="0"/>
              <a:t>Permutation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Continue this process. </a:t>
                </a:r>
              </a:p>
              <a:p>
                <a:r>
                  <a:rPr lang="en-US" altLang="zh-CN" dirty="0" smtClean="0"/>
                  <a:t>Probability of every permutation being </a:t>
                </a:r>
                <a:r>
                  <a:rPr lang="en-US" altLang="zh-CN" dirty="0"/>
                  <a:t>chosen </a:t>
                </a:r>
                <a:r>
                  <a:rPr lang="en-US" altLang="zh-CN" dirty="0" smtClean="0"/>
                  <a:t>is 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4" t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17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Knuth </a:t>
            </a:r>
            <a:r>
              <a:rPr lang="en-US" altLang="zh-CN" dirty="0" smtClean="0"/>
              <a:t>Shuffle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Start with the identity </a:t>
            </a:r>
            <a:r>
              <a:rPr lang="en-US" altLang="zh-CN" dirty="0" smtClean="0"/>
              <a:t>permutation 12 </a:t>
            </a:r>
            <a:r>
              <a:rPr lang="en-US" altLang="zh-CN" dirty="0"/>
              <a:t>... </a:t>
            </a:r>
            <a:r>
              <a:rPr lang="en-US" altLang="zh-CN" i="1" dirty="0"/>
              <a:t>n </a:t>
            </a:r>
            <a:endParaRPr lang="en-US" altLang="zh-CN" i="1" dirty="0" smtClean="0"/>
          </a:p>
          <a:p>
            <a:r>
              <a:rPr lang="en-US" altLang="zh-CN" dirty="0"/>
              <a:t>sequentially, for each </a:t>
            </a:r>
            <a:r>
              <a:rPr lang="en-US" altLang="zh-CN" i="1" dirty="0"/>
              <a:t>k </a:t>
            </a:r>
            <a:r>
              <a:rPr lang="en-US" altLang="zh-CN" dirty="0"/>
              <a:t>= 1,2, ... , </a:t>
            </a:r>
            <a:r>
              <a:rPr lang="en-US" altLang="zh-CN" i="1" dirty="0"/>
              <a:t>n </a:t>
            </a:r>
            <a:r>
              <a:rPr lang="en-US" altLang="zh-CN" dirty="0"/>
              <a:t>- 1, randomly choose one of </a:t>
            </a:r>
            <a:r>
              <a:rPr lang="en-US" altLang="zh-CN" dirty="0" smtClean="0"/>
              <a:t>the positions </a:t>
            </a:r>
            <a:r>
              <a:rPr lang="en-US" altLang="zh-CN" i="1" dirty="0"/>
              <a:t>k, k </a:t>
            </a:r>
            <a:r>
              <a:rPr lang="en-US" altLang="zh-CN" dirty="0"/>
              <a:t>+ 1, ... </a:t>
            </a:r>
            <a:r>
              <a:rPr lang="en-US" altLang="zh-CN" dirty="0" smtClean="0"/>
              <a:t>,</a:t>
            </a:r>
            <a:r>
              <a:rPr lang="en-US" altLang="zh-CN" i="1" dirty="0" smtClean="0"/>
              <a:t> n </a:t>
            </a:r>
            <a:r>
              <a:rPr lang="en-US" altLang="zh-CN" dirty="0"/>
              <a:t>and switch the integers in position </a:t>
            </a:r>
            <a:r>
              <a:rPr lang="en-US" altLang="zh-CN" i="1" dirty="0"/>
              <a:t>k </a:t>
            </a:r>
            <a:r>
              <a:rPr lang="en-US" altLang="zh-CN" dirty="0"/>
              <a:t>and the chosen </a:t>
            </a:r>
            <a:r>
              <a:rPr lang="en-US" altLang="zh-CN" dirty="0" smtClean="0"/>
              <a:t>position. </a:t>
            </a:r>
          </a:p>
          <a:p>
            <a:pPr lvl="1"/>
            <a:r>
              <a:rPr lang="en-US" altLang="zh-CN" dirty="0" smtClean="0"/>
              <a:t>How to prove?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i="1" dirty="0" err="1" smtClean="0"/>
              <a:t>ith</a:t>
            </a:r>
            <a:r>
              <a:rPr lang="en-US" altLang="zh-CN" dirty="0" smtClean="0"/>
              <a:t> step make a decision for the number at position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. Its effect is the same with step 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 of the preceding method.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321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Inversions in Permutations 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34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explore </a:t>
            </a:r>
            <a:r>
              <a:rPr lang="en-US" altLang="zh-CN" dirty="0"/>
              <a:t>some features of permutations and combinations that </a:t>
            </a:r>
            <a:r>
              <a:rPr lang="en-US" altLang="zh-CN" dirty="0" smtClean="0"/>
              <a:t>are not </a:t>
            </a:r>
            <a:r>
              <a:rPr lang="en-US" altLang="zh-CN" dirty="0"/>
              <a:t>directly related to counting. </a:t>
            </a:r>
            <a:endParaRPr lang="en-US" altLang="zh-CN" dirty="0" smtClean="0"/>
          </a:p>
          <a:p>
            <a:r>
              <a:rPr lang="en-US" altLang="zh-CN" dirty="0" smtClean="0"/>
              <a:t>We discuss </a:t>
            </a:r>
            <a:r>
              <a:rPr lang="en-US" altLang="zh-CN" dirty="0"/>
              <a:t>some ordering schemes for them and</a:t>
            </a:r>
            <a:br>
              <a:rPr lang="en-US" altLang="zh-CN" dirty="0"/>
            </a:br>
            <a:r>
              <a:rPr lang="en-US" altLang="zh-CN" dirty="0"/>
              <a:t>algorithms for carrying out these schemes.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4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Inversions </a:t>
            </a:r>
            <a:r>
              <a:rPr lang="en-US" altLang="zh-CN" dirty="0"/>
              <a:t>in Permutations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 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dirty="0"/>
              <a:t>... </a:t>
            </a:r>
            <a:r>
              <a:rPr lang="en-US" altLang="zh-CN" i="1" dirty="0" smtClean="0"/>
              <a:t>i</a:t>
            </a:r>
            <a:r>
              <a:rPr lang="en-US" altLang="zh-CN" i="1" baseline="-25000" dirty="0" smtClean="0"/>
              <a:t>n</a:t>
            </a:r>
            <a:r>
              <a:rPr lang="en-US" altLang="zh-CN" i="1" dirty="0" smtClean="0"/>
              <a:t> </a:t>
            </a:r>
            <a:r>
              <a:rPr lang="en-US" altLang="zh-CN" dirty="0"/>
              <a:t>be a permutation of the set {1, 2, ... </a:t>
            </a:r>
            <a:r>
              <a:rPr lang="en-US" altLang="zh-CN" i="1" dirty="0"/>
              <a:t>,n</a:t>
            </a:r>
            <a:r>
              <a:rPr lang="en-US" altLang="zh-CN" dirty="0"/>
              <a:t>}.</a:t>
            </a:r>
            <a:r>
              <a:rPr lang="en-US" altLang="zh-CN" i="1" dirty="0"/>
              <a:t> </a:t>
            </a:r>
            <a:r>
              <a:rPr lang="en-US" altLang="zh-CN" dirty="0"/>
              <a:t>The pair (</a:t>
            </a:r>
            <a:r>
              <a:rPr lang="en-US" altLang="zh-CN" i="1" dirty="0" err="1" smtClean="0"/>
              <a:t>i</a:t>
            </a:r>
            <a:r>
              <a:rPr lang="en-US" altLang="zh-CN" i="1" baseline="-25000" dirty="0" err="1" smtClean="0"/>
              <a:t>k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i</a:t>
            </a:r>
            <a:r>
              <a:rPr lang="en-US" altLang="zh-CN" i="1" baseline="-25000" dirty="0" err="1" smtClean="0"/>
              <a:t>l</a:t>
            </a:r>
            <a:r>
              <a:rPr lang="en-US" altLang="zh-CN" dirty="0"/>
              <a:t>)</a:t>
            </a:r>
            <a:r>
              <a:rPr lang="en-US" altLang="zh-CN" i="1" dirty="0"/>
              <a:t> </a:t>
            </a:r>
            <a:r>
              <a:rPr lang="en-US" altLang="zh-CN" dirty="0"/>
              <a:t>is </a:t>
            </a:r>
            <a:r>
              <a:rPr lang="en-US" altLang="zh-CN" dirty="0" smtClean="0"/>
              <a:t>called an </a:t>
            </a:r>
            <a:r>
              <a:rPr lang="en-US" altLang="zh-CN" i="1" dirty="0"/>
              <a:t>inversion </a:t>
            </a:r>
            <a:r>
              <a:rPr lang="en-US" altLang="zh-CN" dirty="0"/>
              <a:t>if </a:t>
            </a:r>
            <a:r>
              <a:rPr lang="en-US" altLang="zh-CN" i="1" dirty="0"/>
              <a:t>k </a:t>
            </a:r>
            <a:r>
              <a:rPr lang="en-US" altLang="zh-CN" dirty="0"/>
              <a:t>&lt; </a:t>
            </a:r>
            <a:r>
              <a:rPr lang="en-US" altLang="zh-CN" i="1" dirty="0" smtClean="0"/>
              <a:t>l </a:t>
            </a:r>
            <a:r>
              <a:rPr lang="en-US" altLang="zh-CN" dirty="0"/>
              <a:t>and </a:t>
            </a:r>
            <a:r>
              <a:rPr lang="en-US" altLang="zh-CN" i="1" dirty="0" err="1"/>
              <a:t>i</a:t>
            </a:r>
            <a:r>
              <a:rPr lang="en-US" altLang="zh-CN" i="1" baseline="-25000" dirty="0" err="1"/>
              <a:t>k</a:t>
            </a:r>
            <a:r>
              <a:rPr lang="en-US" altLang="zh-CN" i="1" dirty="0"/>
              <a:t> </a:t>
            </a:r>
            <a:r>
              <a:rPr lang="en-US" altLang="zh-CN" dirty="0"/>
              <a:t>&gt; </a:t>
            </a:r>
            <a:r>
              <a:rPr lang="en-US" altLang="zh-CN" i="1" dirty="0" err="1" smtClean="0"/>
              <a:t>i</a:t>
            </a:r>
            <a:r>
              <a:rPr lang="en-US" altLang="zh-CN" i="1" baseline="-25000" dirty="0" err="1" smtClean="0"/>
              <a:t>l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The only permutation </a:t>
            </a:r>
            <a:r>
              <a:rPr lang="en-US" altLang="zh-CN" dirty="0" smtClean="0"/>
              <a:t>of {</a:t>
            </a:r>
            <a:r>
              <a:rPr lang="en-US" altLang="zh-CN" dirty="0"/>
              <a:t>1, 2, ... </a:t>
            </a:r>
            <a:r>
              <a:rPr lang="en-US" altLang="zh-CN" i="1" dirty="0"/>
              <a:t>,n</a:t>
            </a:r>
            <a:r>
              <a:rPr lang="en-US" altLang="zh-CN" dirty="0"/>
              <a:t>}</a:t>
            </a:r>
            <a:r>
              <a:rPr lang="en-US" altLang="zh-CN" i="1" dirty="0"/>
              <a:t> </a:t>
            </a:r>
            <a:r>
              <a:rPr lang="en-US" altLang="zh-CN" dirty="0"/>
              <a:t>with no </a:t>
            </a:r>
            <a:r>
              <a:rPr lang="en-US" altLang="zh-CN" dirty="0" smtClean="0"/>
              <a:t>inversions </a:t>
            </a:r>
            <a:r>
              <a:rPr lang="en-US" altLang="zh-CN" dirty="0"/>
              <a:t>is 12 ... </a:t>
            </a:r>
            <a:r>
              <a:rPr lang="en-US" altLang="zh-CN" i="1" dirty="0"/>
              <a:t>n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The permutation 31524 </a:t>
            </a:r>
            <a:r>
              <a:rPr lang="en-US" altLang="zh-CN" dirty="0"/>
              <a:t>has four inversions, namely (3</a:t>
            </a:r>
            <a:r>
              <a:rPr lang="en-US" altLang="zh-CN" dirty="0" smtClean="0"/>
              <a:t>, 1</a:t>
            </a:r>
            <a:r>
              <a:rPr lang="en-US" altLang="zh-CN" dirty="0"/>
              <a:t>), (3, 2), (5, 2), (5</a:t>
            </a:r>
            <a:r>
              <a:rPr lang="en-US" altLang="zh-CN" dirty="0" smtClean="0"/>
              <a:t>, 4</a:t>
            </a:r>
            <a:r>
              <a:rPr lang="en-US" altLang="zh-CN" dirty="0"/>
              <a:t>). </a:t>
            </a:r>
            <a:endParaRPr lang="en-US" altLang="zh-CN" dirty="0" smtClean="0"/>
          </a:p>
          <a:p>
            <a:r>
              <a:rPr lang="en-US" altLang="zh-CN" dirty="0"/>
              <a:t>For a permutation 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2</a:t>
            </a:r>
            <a:r>
              <a:rPr lang="en-US" altLang="zh-CN" dirty="0"/>
              <a:t> ... 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n</a:t>
            </a:r>
            <a:r>
              <a:rPr lang="en-US" altLang="zh-CN" i="1" dirty="0" smtClean="0"/>
              <a:t>, </a:t>
            </a:r>
            <a:r>
              <a:rPr lang="en-US" altLang="zh-CN" dirty="0"/>
              <a:t>we let 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j</a:t>
            </a:r>
            <a:r>
              <a:rPr lang="en-US" altLang="zh-CN" i="1" baseline="-25000" dirty="0" smtClean="0"/>
              <a:t>  </a:t>
            </a:r>
            <a:r>
              <a:rPr lang="en-US" altLang="zh-CN" dirty="0" smtClean="0"/>
              <a:t>denote </a:t>
            </a:r>
            <a:r>
              <a:rPr lang="en-US" altLang="zh-CN" dirty="0"/>
              <a:t>the number of inversions whose second component is </a:t>
            </a:r>
            <a:r>
              <a:rPr lang="en-US" altLang="zh-CN" i="1" dirty="0"/>
              <a:t>j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For permutation 31524,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= 1,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2 </a:t>
            </a:r>
            <a:r>
              <a:rPr lang="en-US" altLang="zh-CN" dirty="0"/>
              <a:t>= </a:t>
            </a:r>
            <a:r>
              <a:rPr lang="en-US" altLang="zh-CN" dirty="0" smtClean="0"/>
              <a:t>2,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3 </a:t>
            </a:r>
            <a:r>
              <a:rPr lang="en-US" altLang="zh-CN" dirty="0"/>
              <a:t>= </a:t>
            </a:r>
            <a:r>
              <a:rPr lang="en-US" altLang="zh-CN" dirty="0" smtClean="0"/>
              <a:t>0,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4 </a:t>
            </a:r>
            <a:r>
              <a:rPr lang="en-US" altLang="zh-CN" dirty="0"/>
              <a:t>= </a:t>
            </a:r>
            <a:r>
              <a:rPr lang="en-US" altLang="zh-CN" dirty="0" smtClean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92623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Inversion Sequence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err="1"/>
              <a:t>a</a:t>
            </a:r>
            <a:r>
              <a:rPr lang="en-US" altLang="zh-CN" i="1" baseline="-25000" dirty="0" err="1"/>
              <a:t>j</a:t>
            </a:r>
            <a:r>
              <a:rPr lang="en-US" altLang="zh-CN" i="1" dirty="0"/>
              <a:t> </a:t>
            </a:r>
            <a:r>
              <a:rPr lang="en-US" altLang="zh-CN" dirty="0"/>
              <a:t>equals the number of integers that precede </a:t>
            </a:r>
            <a:r>
              <a:rPr lang="en-US" altLang="zh-CN" i="1" dirty="0"/>
              <a:t>j</a:t>
            </a:r>
            <a:r>
              <a:rPr lang="en-US" altLang="zh-CN" dirty="0"/>
              <a:t> in the permutation but are greater than </a:t>
            </a:r>
            <a:r>
              <a:rPr lang="en-US" altLang="zh-CN" i="1" dirty="0"/>
              <a:t>j</a:t>
            </a:r>
            <a:r>
              <a:rPr lang="en-US" altLang="zh-CN" dirty="0" smtClean="0"/>
              <a:t>;</a:t>
            </a:r>
          </a:p>
          <a:p>
            <a:r>
              <a:rPr lang="en-US" altLang="zh-CN" i="1" dirty="0" err="1"/>
              <a:t>a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 measures how much </a:t>
            </a:r>
            <a:r>
              <a:rPr lang="en-US" altLang="zh-CN" i="1" dirty="0"/>
              <a:t>j</a:t>
            </a:r>
            <a:r>
              <a:rPr lang="en-US" altLang="zh-CN" dirty="0"/>
              <a:t> is out of order.  </a:t>
            </a:r>
            <a:endParaRPr lang="en-US" altLang="zh-CN" dirty="0" smtClean="0"/>
          </a:p>
          <a:p>
            <a:pPr lvl="1"/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1</a:t>
            </a:r>
            <a:r>
              <a:rPr lang="en-US" altLang="zh-CN" dirty="0" smtClean="0"/>
              <a:t> gives complete information of the position of 1.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sequence of </a:t>
            </a:r>
            <a:r>
              <a:rPr lang="en-US" altLang="zh-CN" dirty="0" smtClean="0"/>
              <a:t>numbers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, a</a:t>
            </a:r>
            <a:r>
              <a:rPr lang="en-US" altLang="zh-CN" baseline="-25000" dirty="0" smtClean="0"/>
              <a:t>2</a:t>
            </a:r>
            <a:r>
              <a:rPr lang="en-US" altLang="zh-CN" i="1" dirty="0" smtClean="0"/>
              <a:t>, … , a</a:t>
            </a:r>
            <a:r>
              <a:rPr lang="en-US" altLang="zh-CN" i="1" baseline="-25000" dirty="0" smtClean="0"/>
              <a:t>n</a:t>
            </a:r>
            <a:r>
              <a:rPr lang="en-US" altLang="zh-CN" dirty="0" smtClean="0"/>
              <a:t> is </a:t>
            </a:r>
            <a:r>
              <a:rPr lang="en-US" altLang="zh-CN" dirty="0"/>
              <a:t>called the </a:t>
            </a:r>
            <a:r>
              <a:rPr lang="en-US" altLang="zh-CN" i="1" dirty="0"/>
              <a:t>inversion sequence </a:t>
            </a:r>
            <a:r>
              <a:rPr lang="en-US" altLang="zh-CN" dirty="0"/>
              <a:t>of the permutation </a:t>
            </a:r>
            <a:r>
              <a:rPr lang="en-US" altLang="zh-CN" i="1" dirty="0"/>
              <a:t>i</a:t>
            </a:r>
            <a:r>
              <a:rPr lang="en-US" altLang="zh-CN" baseline="-25000" dirty="0"/>
              <a:t>1</a:t>
            </a:r>
            <a:r>
              <a:rPr lang="en-US" altLang="zh-CN" i="1" dirty="0"/>
              <a:t>i</a:t>
            </a:r>
            <a:r>
              <a:rPr lang="en-US" altLang="zh-CN" baseline="-25000" dirty="0"/>
              <a:t>2</a:t>
            </a:r>
            <a:r>
              <a:rPr lang="en-US" altLang="zh-CN" dirty="0"/>
              <a:t> ... 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n</a:t>
            </a:r>
            <a:r>
              <a:rPr lang="en-US" altLang="zh-CN" i="1" dirty="0"/>
              <a:t> </a:t>
            </a:r>
            <a:r>
              <a:rPr lang="en-US" altLang="zh-CN" i="1" dirty="0" smtClean="0"/>
              <a:t>. </a:t>
            </a:r>
          </a:p>
          <a:p>
            <a:pPr lvl="1"/>
            <a:r>
              <a:rPr lang="en-US" altLang="zh-CN" dirty="0"/>
              <a:t>The inversion sequence of the permutation 31524 is</a:t>
            </a:r>
            <a:br>
              <a:rPr lang="en-US" altLang="zh-CN" dirty="0"/>
            </a:br>
            <a:r>
              <a:rPr lang="en-US" altLang="zh-CN" dirty="0"/>
              <a:t>1, 2, 0, 1, 0.</a:t>
            </a:r>
            <a:endParaRPr lang="en-US" altLang="zh-CN" i="1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number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1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 </a:t>
            </a:r>
            <a:r>
              <a:rPr lang="en-US" altLang="zh-CN" dirty="0" smtClean="0"/>
              <a:t>+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... </a:t>
            </a:r>
            <a:r>
              <a:rPr lang="en-US" altLang="zh-CN" dirty="0"/>
              <a:t>+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i="1" dirty="0"/>
              <a:t> </a:t>
            </a:r>
            <a:r>
              <a:rPr lang="en-US" altLang="zh-CN" dirty="0"/>
              <a:t>measures the </a:t>
            </a:r>
            <a:r>
              <a:rPr lang="en-US" altLang="zh-CN" i="1" dirty="0"/>
              <a:t>disorder </a:t>
            </a:r>
            <a:r>
              <a:rPr lang="en-US" altLang="zh-CN" dirty="0"/>
              <a:t>of a permutation.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033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Number of Inversion </a:t>
            </a:r>
            <a:r>
              <a:rPr lang="en-US" altLang="zh-CN" dirty="0"/>
              <a:t>Sequence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inversion sequence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, ... 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i="1" dirty="0"/>
              <a:t> </a:t>
            </a:r>
            <a:r>
              <a:rPr lang="en-US" altLang="zh-CN" dirty="0"/>
              <a:t>of the permutation 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2</a:t>
            </a:r>
            <a:r>
              <a:rPr lang="en-US" altLang="zh-CN" dirty="0"/>
              <a:t> ... 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n</a:t>
            </a:r>
            <a:r>
              <a:rPr lang="en-US" altLang="zh-CN" i="1" dirty="0"/>
              <a:t> </a:t>
            </a:r>
            <a:r>
              <a:rPr lang="en-US" altLang="zh-CN" dirty="0"/>
              <a:t>satisfies the conditions </a:t>
            </a:r>
          </a:p>
          <a:p>
            <a:pPr marL="0" indent="0">
              <a:buNone/>
            </a:pPr>
            <a:r>
              <a:rPr lang="en-US" altLang="zh-CN" dirty="0"/>
              <a:t>   0 &lt;=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i="1" dirty="0"/>
              <a:t> </a:t>
            </a:r>
            <a:r>
              <a:rPr lang="en-US" altLang="zh-CN" dirty="0"/>
              <a:t>&lt;= </a:t>
            </a:r>
            <a:r>
              <a:rPr lang="en-US" altLang="zh-CN" i="1" dirty="0"/>
              <a:t>n </a:t>
            </a:r>
            <a:r>
              <a:rPr lang="en-US" altLang="zh-CN" dirty="0"/>
              <a:t>- 1, 0 &lt;=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i="1" dirty="0"/>
              <a:t> </a:t>
            </a:r>
            <a:r>
              <a:rPr lang="en-US" altLang="zh-CN" dirty="0"/>
              <a:t>&lt;= </a:t>
            </a:r>
            <a:r>
              <a:rPr lang="en-US" altLang="zh-CN" i="1" dirty="0"/>
              <a:t>n </a:t>
            </a:r>
            <a:r>
              <a:rPr lang="en-US" altLang="zh-CN" dirty="0"/>
              <a:t>- 2, ... , </a:t>
            </a:r>
          </a:p>
          <a:p>
            <a:pPr marL="0" indent="0">
              <a:buNone/>
            </a:pPr>
            <a:r>
              <a:rPr lang="en-US" altLang="zh-CN" dirty="0"/>
              <a:t>   0 &lt;=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-1</a:t>
            </a:r>
            <a:r>
              <a:rPr lang="en-US" altLang="zh-CN" i="1" dirty="0"/>
              <a:t> </a:t>
            </a:r>
            <a:r>
              <a:rPr lang="en-US" altLang="zh-CN" dirty="0"/>
              <a:t>&lt;=</a:t>
            </a:r>
            <a:r>
              <a:rPr lang="en-US" altLang="zh-CN" i="1" dirty="0"/>
              <a:t> </a:t>
            </a:r>
            <a:r>
              <a:rPr lang="en-US" altLang="zh-CN" dirty="0"/>
              <a:t>1,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i="1" dirty="0"/>
              <a:t> </a:t>
            </a:r>
            <a:r>
              <a:rPr lang="en-US" altLang="zh-CN" dirty="0"/>
              <a:t>= 0. </a:t>
            </a:r>
            <a:endParaRPr lang="en-US" altLang="zh-CN" dirty="0" smtClean="0"/>
          </a:p>
          <a:p>
            <a:r>
              <a:rPr lang="en-US" altLang="zh-CN" dirty="0" smtClean="0"/>
              <a:t>Using </a:t>
            </a:r>
            <a:r>
              <a:rPr lang="en-US" altLang="zh-CN" dirty="0"/>
              <a:t>the multiplication principle, we see that </a:t>
            </a:r>
            <a:r>
              <a:rPr lang="en-US" altLang="zh-CN" dirty="0" smtClean="0"/>
              <a:t>the number of inversion sequence is </a:t>
            </a:r>
            <a:r>
              <a:rPr lang="en-US" altLang="zh-CN" i="1" dirty="0" smtClean="0"/>
              <a:t>n!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01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4.2.1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 </a:t>
            </a:r>
            <a:r>
              <a:rPr lang="en-US" altLang="zh-CN" i="1" dirty="0" smtClean="0"/>
              <a:t>b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/>
              <a:t>b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dirty="0" smtClean="0"/>
              <a:t>... </a:t>
            </a:r>
            <a:r>
              <a:rPr lang="en-US" altLang="zh-CN" dirty="0"/>
              <a:t>, </a:t>
            </a:r>
            <a:r>
              <a:rPr lang="en-US" altLang="zh-CN" i="1" dirty="0" err="1"/>
              <a:t>b</a:t>
            </a:r>
            <a:r>
              <a:rPr lang="en-US" altLang="zh-CN" baseline="-25000" dirty="0" err="1"/>
              <a:t>n</a:t>
            </a:r>
            <a:r>
              <a:rPr lang="en-US" altLang="zh-CN" dirty="0"/>
              <a:t> be a sequence of integers satisfying</a:t>
            </a:r>
            <a:br>
              <a:rPr lang="en-US" altLang="zh-CN" dirty="0"/>
            </a:br>
            <a:r>
              <a:rPr lang="en-US" altLang="zh-CN" dirty="0" smtClean="0"/>
              <a:t>0 &lt;= 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en-US" altLang="zh-CN" dirty="0" smtClean="0"/>
              <a:t>&lt;= </a:t>
            </a:r>
            <a:r>
              <a:rPr lang="en-US" altLang="zh-CN" i="1" dirty="0"/>
              <a:t>n</a:t>
            </a:r>
            <a:r>
              <a:rPr lang="en-US" altLang="zh-CN" dirty="0"/>
              <a:t> - 1, </a:t>
            </a:r>
            <a:r>
              <a:rPr lang="en-US" altLang="zh-CN" dirty="0" smtClean="0"/>
              <a:t>0 &lt;= </a:t>
            </a:r>
            <a:r>
              <a:rPr lang="en-US" altLang="zh-CN" i="1" dirty="0"/>
              <a:t>b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r>
              <a:rPr lang="en-US" altLang="zh-CN" dirty="0" smtClean="0"/>
              <a:t>&lt;= </a:t>
            </a:r>
            <a:r>
              <a:rPr lang="en-US" altLang="zh-CN" i="1" dirty="0"/>
              <a:t>n</a:t>
            </a:r>
            <a:r>
              <a:rPr lang="en-US" altLang="zh-CN" dirty="0"/>
              <a:t> - 2, </a:t>
            </a:r>
            <a:r>
              <a:rPr lang="en-US" altLang="zh-CN" dirty="0" smtClean="0"/>
              <a:t>... ,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0 &lt;= </a:t>
            </a:r>
            <a:r>
              <a:rPr lang="en-US" altLang="zh-CN" i="1" dirty="0" smtClean="0"/>
              <a:t>b</a:t>
            </a:r>
            <a:r>
              <a:rPr lang="en-US" altLang="zh-CN" i="1" baseline="-25000" dirty="0" smtClean="0"/>
              <a:t>n</a:t>
            </a:r>
            <a:r>
              <a:rPr lang="en-US" altLang="zh-CN" baseline="-25000" dirty="0" smtClean="0"/>
              <a:t>-1</a:t>
            </a:r>
            <a:r>
              <a:rPr lang="en-US" altLang="zh-CN" dirty="0" smtClean="0"/>
              <a:t> &lt;= </a:t>
            </a:r>
            <a:r>
              <a:rPr lang="en-US" altLang="zh-CN" dirty="0"/>
              <a:t>1, 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 = 0.</a:t>
            </a:r>
            <a:br>
              <a:rPr lang="en-US" altLang="zh-CN" dirty="0"/>
            </a:br>
            <a:r>
              <a:rPr lang="en-US" altLang="zh-CN" dirty="0" smtClean="0"/>
              <a:t>  Then </a:t>
            </a:r>
            <a:r>
              <a:rPr lang="en-US" altLang="zh-CN" dirty="0"/>
              <a:t>there exists a unique permutation of </a:t>
            </a:r>
            <a:r>
              <a:rPr lang="en-US" altLang="zh-CN" dirty="0" smtClean="0"/>
              <a:t>{1, </a:t>
            </a:r>
            <a:r>
              <a:rPr lang="en-US" altLang="zh-CN" dirty="0"/>
              <a:t>2, ... ,</a:t>
            </a:r>
            <a:r>
              <a:rPr lang="en-US" altLang="zh-CN" i="1" dirty="0"/>
              <a:t>n</a:t>
            </a:r>
            <a:r>
              <a:rPr lang="en-US" altLang="zh-CN" dirty="0"/>
              <a:t>} 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whose </a:t>
            </a:r>
            <a:r>
              <a:rPr lang="en-US" altLang="zh-CN" dirty="0"/>
              <a:t>inversion sequence </a:t>
            </a:r>
            <a:r>
              <a:rPr lang="en-US" altLang="zh-CN" dirty="0" smtClean="0"/>
              <a:t>is </a:t>
            </a:r>
            <a:r>
              <a:rPr lang="en-US" altLang="zh-CN" i="1" dirty="0" smtClean="0"/>
              <a:t>b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... , </a:t>
            </a:r>
            <a:r>
              <a:rPr lang="en-US" altLang="zh-CN" i="1" dirty="0" smtClean="0"/>
              <a:t>b</a:t>
            </a:r>
            <a:r>
              <a:rPr lang="en-US" altLang="zh-CN" i="1" baseline="-25000" dirty="0" smtClean="0"/>
              <a:t>n</a:t>
            </a:r>
            <a:r>
              <a:rPr lang="en-US" altLang="zh-CN" dirty="0" smtClean="0"/>
              <a:t>.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18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Construction of a Permutation from </a:t>
            </a:r>
            <a:r>
              <a:rPr lang="en-US" altLang="zh-CN" dirty="0" smtClean="0"/>
              <a:t>Its </a:t>
            </a:r>
            <a:r>
              <a:rPr lang="en-US" altLang="zh-CN" dirty="0"/>
              <a:t>Inversion Sequence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6917" y="1874273"/>
            <a:ext cx="10363200" cy="4114800"/>
          </a:xfrm>
        </p:spPr>
        <p:txBody>
          <a:bodyPr/>
          <a:lstStyle/>
          <a:p>
            <a:r>
              <a:rPr lang="en-US" altLang="zh-CN" dirty="0"/>
              <a:t>Algorithm II </a:t>
            </a:r>
            <a:endParaRPr lang="en-US" altLang="zh-CN" dirty="0" smtClean="0"/>
          </a:p>
          <a:p>
            <a:pPr lvl="1"/>
            <a:r>
              <a:rPr lang="en-US" altLang="zh-CN" dirty="0"/>
              <a:t>1: Since there are to be 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 integers that precede 1 in the permutation, we must </a:t>
            </a:r>
            <a:r>
              <a:rPr lang="en-US" altLang="zh-CN" dirty="0" smtClean="0"/>
              <a:t>put 1 </a:t>
            </a:r>
            <a:r>
              <a:rPr lang="en-US" altLang="zh-CN" dirty="0"/>
              <a:t>in location number </a:t>
            </a:r>
            <a:r>
              <a:rPr lang="en-US" altLang="zh-CN" i="1" dirty="0" smtClean="0"/>
              <a:t>b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</a:t>
            </a:r>
            <a:r>
              <a:rPr lang="en-US" altLang="zh-CN" dirty="0"/>
              <a:t>+ 1. </a:t>
            </a:r>
            <a:endParaRPr lang="en-US" altLang="zh-CN" dirty="0" smtClean="0"/>
          </a:p>
          <a:p>
            <a:pPr lvl="1"/>
            <a:r>
              <a:rPr lang="en-US" altLang="zh-CN" dirty="0"/>
              <a:t>2: Since there are to be 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 </a:t>
            </a:r>
            <a:r>
              <a:rPr lang="en-US" altLang="zh-CN" dirty="0"/>
              <a:t>integers that precede 2 and are larger than 2 in </a:t>
            </a:r>
            <a:r>
              <a:rPr lang="en-US" altLang="zh-CN" dirty="0" smtClean="0"/>
              <a:t>the permutation</a:t>
            </a:r>
            <a:r>
              <a:rPr lang="en-US" altLang="zh-CN" dirty="0"/>
              <a:t>, and since these integers have not yet been inserted, we must </a:t>
            </a:r>
            <a:r>
              <a:rPr lang="en-US" altLang="zh-CN" dirty="0" smtClean="0"/>
              <a:t>leave exactly 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 </a:t>
            </a:r>
            <a:r>
              <a:rPr lang="en-US" altLang="zh-CN" dirty="0"/>
              <a:t>empty locations for them. Thus, counting from the left, we put 2 </a:t>
            </a:r>
            <a:r>
              <a:rPr lang="en-US" altLang="zh-CN" dirty="0" smtClean="0"/>
              <a:t>in the </a:t>
            </a:r>
            <a:r>
              <a:rPr lang="en-US" altLang="zh-CN" i="1" dirty="0"/>
              <a:t>(b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 </a:t>
            </a:r>
            <a:r>
              <a:rPr lang="en-US" altLang="zh-CN" dirty="0"/>
              <a:t>+ </a:t>
            </a:r>
            <a:r>
              <a:rPr lang="en-US" altLang="zh-CN" dirty="0" smtClean="0"/>
              <a:t>1)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 </a:t>
            </a:r>
            <a:r>
              <a:rPr lang="en-US" altLang="zh-CN" dirty="0"/>
              <a:t>empty location. </a:t>
            </a:r>
            <a:endParaRPr lang="en-US" altLang="zh-CN" dirty="0" smtClean="0"/>
          </a:p>
          <a:p>
            <a:pPr lvl="1"/>
            <a:r>
              <a:rPr lang="en-US" altLang="zh-CN" i="1" dirty="0"/>
              <a:t>k: (general step)</a:t>
            </a:r>
            <a:r>
              <a:rPr lang="en-US" altLang="zh-CN" dirty="0"/>
              <a:t> put </a:t>
            </a:r>
            <a:r>
              <a:rPr lang="en-US" altLang="zh-CN" i="1" dirty="0"/>
              <a:t>k </a:t>
            </a:r>
            <a:r>
              <a:rPr lang="en-US" altLang="zh-CN" dirty="0"/>
              <a:t>in the </a:t>
            </a:r>
            <a:r>
              <a:rPr lang="en-US" altLang="zh-CN" i="1" dirty="0"/>
              <a:t>(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k</a:t>
            </a:r>
            <a:r>
              <a:rPr lang="en-US" altLang="zh-CN" i="1" dirty="0"/>
              <a:t> </a:t>
            </a:r>
            <a:r>
              <a:rPr lang="en-US" altLang="zh-CN" dirty="0"/>
              <a:t>+ 1)</a:t>
            </a:r>
            <a:r>
              <a:rPr lang="en-US" altLang="zh-CN" dirty="0" err="1"/>
              <a:t>st</a:t>
            </a:r>
            <a:r>
              <a:rPr lang="en-US" altLang="zh-CN" dirty="0"/>
              <a:t> such empty location. </a:t>
            </a:r>
          </a:p>
          <a:p>
            <a:pPr lvl="1"/>
            <a:r>
              <a:rPr lang="en-US" altLang="zh-CN" dirty="0"/>
              <a:t>…</a:t>
            </a:r>
          </a:p>
          <a:p>
            <a:pPr lvl="1"/>
            <a:r>
              <a:rPr lang="en-US" altLang="zh-CN" i="1" dirty="0"/>
              <a:t>n: </a:t>
            </a:r>
            <a:r>
              <a:rPr lang="en-US" altLang="zh-CN" dirty="0"/>
              <a:t>We put </a:t>
            </a:r>
            <a:r>
              <a:rPr lang="en-US" altLang="zh-CN" i="1" dirty="0"/>
              <a:t>n </a:t>
            </a:r>
            <a:r>
              <a:rPr lang="en-US" altLang="zh-CN" dirty="0"/>
              <a:t>in the one remaining empty location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Absolute position.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07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Construction of a Permutation from </a:t>
            </a:r>
            <a:r>
              <a:rPr lang="en-US" altLang="zh-CN" dirty="0" smtClean="0"/>
              <a:t>Its </a:t>
            </a:r>
            <a:r>
              <a:rPr lang="en-US" altLang="zh-CN" dirty="0"/>
              <a:t>Inversion Sequence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Algorithm I </a:t>
            </a:r>
            <a:endParaRPr lang="en-US" altLang="zh-CN" dirty="0" smtClean="0"/>
          </a:p>
          <a:p>
            <a:pPr lvl="1"/>
            <a:r>
              <a:rPr lang="en-US" altLang="zh-CN" i="1" dirty="0"/>
              <a:t>n: </a:t>
            </a:r>
            <a:r>
              <a:rPr lang="en-US" altLang="zh-CN" dirty="0"/>
              <a:t>Write down </a:t>
            </a:r>
            <a:r>
              <a:rPr lang="en-US" altLang="zh-CN" i="1" dirty="0"/>
              <a:t>n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1"/>
            <a:r>
              <a:rPr lang="en-US" altLang="zh-CN" i="1" dirty="0"/>
              <a:t>n </a:t>
            </a:r>
            <a:r>
              <a:rPr lang="en-US" altLang="zh-CN" dirty="0"/>
              <a:t>- 1: Consider </a:t>
            </a:r>
            <a:r>
              <a:rPr lang="en-US" altLang="zh-CN" i="1" dirty="0" smtClean="0"/>
              <a:t>b</a:t>
            </a:r>
            <a:r>
              <a:rPr lang="en-US" altLang="zh-CN" i="1" baseline="-25000" dirty="0" smtClean="0"/>
              <a:t>n</a:t>
            </a:r>
            <a:r>
              <a:rPr lang="en-US" altLang="zh-CN" baseline="-25000" dirty="0" smtClean="0"/>
              <a:t>-1</a:t>
            </a:r>
            <a:r>
              <a:rPr lang="en-US" altLang="zh-CN" i="1" dirty="0" smtClean="0"/>
              <a:t> </a:t>
            </a:r>
            <a:r>
              <a:rPr lang="en-US" altLang="zh-CN" i="1" dirty="0"/>
              <a:t>. </a:t>
            </a:r>
            <a:r>
              <a:rPr lang="en-US" altLang="zh-CN" dirty="0"/>
              <a:t>We are given that </a:t>
            </a:r>
            <a:r>
              <a:rPr lang="en-US" altLang="zh-CN" dirty="0" smtClean="0"/>
              <a:t>0 &lt;= </a:t>
            </a:r>
            <a:r>
              <a:rPr lang="en-US" altLang="zh-CN" i="1" dirty="0" smtClean="0"/>
              <a:t>b</a:t>
            </a:r>
            <a:r>
              <a:rPr lang="en-US" altLang="zh-CN" i="1" baseline="-25000" dirty="0" smtClean="0"/>
              <a:t>n</a:t>
            </a:r>
            <a:r>
              <a:rPr lang="en-US" altLang="zh-CN" baseline="-25000" dirty="0" smtClean="0"/>
              <a:t>-1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&lt;= </a:t>
            </a:r>
            <a:r>
              <a:rPr lang="en-US" altLang="zh-CN" dirty="0"/>
              <a:t>1. If 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n</a:t>
            </a:r>
            <a:r>
              <a:rPr lang="en-US" altLang="zh-CN" i="1" baseline="-25000" dirty="0"/>
              <a:t> - 1</a:t>
            </a:r>
            <a:r>
              <a:rPr lang="en-US" altLang="zh-CN" i="1" dirty="0"/>
              <a:t> </a:t>
            </a:r>
            <a:r>
              <a:rPr lang="en-US" altLang="zh-CN" dirty="0"/>
              <a:t>= 0, then </a:t>
            </a:r>
            <a:r>
              <a:rPr lang="en-US" altLang="zh-CN" i="1" dirty="0"/>
              <a:t>n </a:t>
            </a:r>
            <a:r>
              <a:rPr lang="en-US" altLang="zh-CN" dirty="0"/>
              <a:t>- 1 must</a:t>
            </a:r>
            <a:r>
              <a:rPr lang="en-US" altLang="zh-CN" i="1" dirty="0"/>
              <a:t> </a:t>
            </a:r>
            <a:r>
              <a:rPr lang="en-US" altLang="zh-CN" dirty="0" smtClean="0"/>
              <a:t>be placed </a:t>
            </a:r>
            <a:r>
              <a:rPr lang="en-US" altLang="zh-CN" dirty="0"/>
              <a:t>before </a:t>
            </a:r>
            <a:r>
              <a:rPr lang="en-US" altLang="zh-CN" i="1" dirty="0"/>
              <a:t>n. </a:t>
            </a:r>
            <a:r>
              <a:rPr lang="en-US" altLang="zh-CN" dirty="0"/>
              <a:t>If 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n</a:t>
            </a:r>
            <a:r>
              <a:rPr lang="en-US" altLang="zh-CN" i="1" baseline="-25000" dirty="0"/>
              <a:t> - 1</a:t>
            </a:r>
            <a:r>
              <a:rPr lang="en-US" altLang="zh-CN" i="1" dirty="0"/>
              <a:t> </a:t>
            </a:r>
            <a:r>
              <a:rPr lang="en-US" altLang="zh-CN" dirty="0"/>
              <a:t>= 1, then </a:t>
            </a:r>
            <a:r>
              <a:rPr lang="en-US" altLang="zh-CN" i="1" dirty="0"/>
              <a:t>n </a:t>
            </a:r>
            <a:r>
              <a:rPr lang="en-US" altLang="zh-CN" dirty="0"/>
              <a:t>- 1 must</a:t>
            </a:r>
            <a:r>
              <a:rPr lang="en-US" altLang="zh-CN" i="1" dirty="0"/>
              <a:t> </a:t>
            </a:r>
            <a:r>
              <a:rPr lang="en-US" altLang="zh-CN" dirty="0"/>
              <a:t>be placed after </a:t>
            </a:r>
            <a:r>
              <a:rPr lang="en-US" altLang="zh-CN" i="1" dirty="0"/>
              <a:t>n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1"/>
            <a:r>
              <a:rPr lang="en-US" altLang="zh-CN" dirty="0"/>
              <a:t>n - 2: Consider 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-2</a:t>
            </a:r>
            <a:r>
              <a:rPr lang="en-US" altLang="zh-CN" i="1" dirty="0"/>
              <a:t>. </a:t>
            </a:r>
            <a:r>
              <a:rPr lang="en-US" altLang="zh-CN" dirty="0"/>
              <a:t>We are given that 0 &lt;= 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-2</a:t>
            </a:r>
            <a:r>
              <a:rPr lang="en-US" altLang="zh-CN" i="1" dirty="0"/>
              <a:t> </a:t>
            </a:r>
            <a:r>
              <a:rPr lang="en-US" altLang="zh-CN" dirty="0"/>
              <a:t>&lt;= 2. If</a:t>
            </a:r>
            <a:r>
              <a:rPr lang="en-US" altLang="zh-CN" b="1" dirty="0"/>
              <a:t> 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-2</a:t>
            </a:r>
            <a:r>
              <a:rPr lang="en-US" altLang="zh-CN" i="1" dirty="0"/>
              <a:t> </a:t>
            </a:r>
            <a:r>
              <a:rPr lang="en-US" altLang="zh-CN" dirty="0"/>
              <a:t>= 0, then </a:t>
            </a:r>
            <a:r>
              <a:rPr lang="en-US" altLang="zh-CN" i="1" dirty="0"/>
              <a:t>n </a:t>
            </a:r>
            <a:r>
              <a:rPr lang="en-US" altLang="zh-CN" dirty="0"/>
              <a:t>- 2 must</a:t>
            </a:r>
            <a:r>
              <a:rPr lang="en-US" altLang="zh-CN" i="1" dirty="0"/>
              <a:t> </a:t>
            </a:r>
            <a:r>
              <a:rPr lang="en-US" altLang="zh-CN" dirty="0"/>
              <a:t>be placed before the two numbers from step </a:t>
            </a:r>
            <a:r>
              <a:rPr lang="en-US" altLang="zh-CN" i="1" dirty="0"/>
              <a:t>n </a:t>
            </a:r>
            <a:r>
              <a:rPr lang="en-US" altLang="zh-CN" dirty="0"/>
              <a:t>- 1. If 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-2</a:t>
            </a:r>
            <a:r>
              <a:rPr lang="en-US" altLang="zh-CN" i="1" dirty="0"/>
              <a:t> </a:t>
            </a:r>
            <a:r>
              <a:rPr lang="en-US" altLang="zh-CN" dirty="0"/>
              <a:t>= 1, then </a:t>
            </a:r>
            <a:r>
              <a:rPr lang="en-US" altLang="zh-CN" i="1" dirty="0"/>
              <a:t>n </a:t>
            </a:r>
            <a:r>
              <a:rPr lang="en-US" altLang="zh-CN" dirty="0"/>
              <a:t>- 2 must</a:t>
            </a:r>
            <a:r>
              <a:rPr lang="en-US" altLang="zh-CN" i="1" dirty="0"/>
              <a:t> </a:t>
            </a:r>
            <a:r>
              <a:rPr lang="en-US" altLang="zh-CN" dirty="0"/>
              <a:t>be placed between the two numbers from step </a:t>
            </a:r>
            <a:r>
              <a:rPr lang="en-US" altLang="zh-CN" i="1" dirty="0"/>
              <a:t>n </a:t>
            </a:r>
            <a:r>
              <a:rPr lang="en-US" altLang="zh-CN" dirty="0"/>
              <a:t>- 1. If 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-2</a:t>
            </a:r>
            <a:r>
              <a:rPr lang="en-US" altLang="zh-CN" i="1" baseline="-25000" dirty="0"/>
              <a:t> </a:t>
            </a:r>
            <a:r>
              <a:rPr lang="en-US" altLang="zh-CN" dirty="0"/>
              <a:t>= 2, then </a:t>
            </a:r>
            <a:r>
              <a:rPr lang="en-US" altLang="zh-CN" i="1" dirty="0"/>
              <a:t>n </a:t>
            </a:r>
            <a:r>
              <a:rPr lang="en-US" altLang="zh-CN" dirty="0"/>
              <a:t>- 2 must</a:t>
            </a:r>
            <a:r>
              <a:rPr lang="en-US" altLang="zh-CN" i="1" dirty="0"/>
              <a:t> </a:t>
            </a:r>
            <a:r>
              <a:rPr lang="en-US" altLang="zh-CN" dirty="0"/>
              <a:t>be placed after the two numbers from step </a:t>
            </a:r>
            <a:r>
              <a:rPr lang="en-US" altLang="zh-CN" i="1" dirty="0"/>
              <a:t>n </a:t>
            </a:r>
            <a:r>
              <a:rPr lang="en-US" altLang="zh-CN" dirty="0"/>
              <a:t>- 1.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673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Construction of a </a:t>
            </a:r>
            <a:r>
              <a:rPr lang="en-US" altLang="zh-CN" dirty="0" smtClean="0"/>
              <a:t>Permutation </a:t>
            </a:r>
            <a:r>
              <a:rPr lang="en-US" altLang="zh-CN" dirty="0"/>
              <a:t>from </a:t>
            </a:r>
            <a:r>
              <a:rPr lang="en-US" altLang="zh-CN" dirty="0" smtClean="0"/>
              <a:t>Its Inversion Sequence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Algorithm I </a:t>
            </a:r>
            <a:endParaRPr lang="en-US" altLang="zh-CN" dirty="0" smtClean="0"/>
          </a:p>
          <a:p>
            <a:pPr lvl="1"/>
            <a:r>
              <a:rPr lang="en-US" altLang="zh-CN" i="1" dirty="0" smtClean="0"/>
              <a:t>n - </a:t>
            </a:r>
            <a:r>
              <a:rPr lang="en-US" altLang="zh-CN" i="1" dirty="0"/>
              <a:t>k: (general step</a:t>
            </a:r>
            <a:r>
              <a:rPr lang="en-US" altLang="zh-CN" i="1" dirty="0" smtClean="0"/>
              <a:t>), </a:t>
            </a:r>
            <a:r>
              <a:rPr lang="en-US" altLang="zh-CN" dirty="0" smtClean="0"/>
              <a:t>0 &lt;= </a:t>
            </a:r>
            <a:r>
              <a:rPr lang="en-US" altLang="zh-CN" i="1" dirty="0" err="1" smtClean="0"/>
              <a:t>b</a:t>
            </a:r>
            <a:r>
              <a:rPr lang="en-US" altLang="zh-CN" i="1" baseline="-25000" dirty="0" err="1" smtClean="0"/>
              <a:t>n</a:t>
            </a:r>
            <a:r>
              <a:rPr lang="en-US" altLang="zh-CN" i="1" baseline="-25000" dirty="0" smtClean="0"/>
              <a:t>-k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&lt;= </a:t>
            </a:r>
            <a:r>
              <a:rPr lang="en-US" altLang="zh-CN" i="1" dirty="0"/>
              <a:t>k. </a:t>
            </a:r>
            <a:r>
              <a:rPr lang="en-US" altLang="zh-CN" dirty="0" smtClean="0"/>
              <a:t>To place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-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</a:t>
            </a:r>
            <a:r>
              <a:rPr lang="en-US" altLang="zh-CN" dirty="0"/>
              <a:t>after the </a:t>
            </a:r>
            <a:r>
              <a:rPr lang="en-US" altLang="zh-CN" i="1" dirty="0" err="1" smtClean="0"/>
              <a:t>b</a:t>
            </a:r>
            <a:r>
              <a:rPr lang="en-US" altLang="zh-CN" i="1" baseline="-25000" dirty="0" err="1" smtClean="0"/>
              <a:t>n-k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 </a:t>
            </a:r>
            <a:r>
              <a:rPr lang="en-US" altLang="zh-CN" dirty="0"/>
              <a:t>number in the sequence constructed in </a:t>
            </a:r>
            <a:r>
              <a:rPr lang="en-US" altLang="zh-CN" dirty="0" smtClean="0"/>
              <a:t>the previous step.</a:t>
            </a:r>
          </a:p>
          <a:p>
            <a:pPr lvl="1"/>
            <a:r>
              <a:rPr lang="en-US" altLang="zh-CN" dirty="0" smtClean="0"/>
              <a:t>…</a:t>
            </a:r>
          </a:p>
          <a:p>
            <a:pPr lvl="1"/>
            <a:r>
              <a:rPr lang="en-US" altLang="zh-CN" dirty="0"/>
              <a:t>1: We must</a:t>
            </a:r>
            <a:r>
              <a:rPr lang="en-US" altLang="zh-CN" i="1" dirty="0"/>
              <a:t> </a:t>
            </a:r>
            <a:r>
              <a:rPr lang="en-US" altLang="zh-CN" dirty="0"/>
              <a:t>place 1 after the 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st number in the sequence </a:t>
            </a:r>
            <a:r>
              <a:rPr lang="en-US" altLang="zh-CN" dirty="0" smtClean="0"/>
              <a:t>constructed </a:t>
            </a:r>
            <a:r>
              <a:rPr lang="en-US" altLang="zh-CN" dirty="0"/>
              <a:t>in </a:t>
            </a:r>
            <a:r>
              <a:rPr lang="en-US" altLang="zh-CN" dirty="0" smtClean="0"/>
              <a:t>the previous step. </a:t>
            </a:r>
          </a:p>
          <a:p>
            <a:pPr lvl="1"/>
            <a:r>
              <a:rPr lang="en-US" altLang="zh-CN" dirty="0"/>
              <a:t>the relative positions of the integers remain fixed throughout the algorithm. </a:t>
            </a:r>
          </a:p>
          <a:p>
            <a:pPr lvl="1"/>
            <a:r>
              <a:rPr lang="en-US" altLang="zh-CN" dirty="0"/>
              <a:t>The disadvantage of this algorithm is that the location of each integer in the permutation is not known until the very end;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2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Determine </a:t>
            </a:r>
            <a:r>
              <a:rPr lang="en-US" altLang="zh-CN" dirty="0"/>
              <a:t>the permutation of </a:t>
            </a:r>
            <a:r>
              <a:rPr lang="en-US" altLang="zh-CN" dirty="0" smtClean="0"/>
              <a:t>{1, </a:t>
            </a:r>
            <a:r>
              <a:rPr lang="en-US" altLang="zh-CN" dirty="0"/>
              <a:t>2, 3, 4, 5, 6, 7, 8} whose inversion </a:t>
            </a:r>
            <a:r>
              <a:rPr lang="en-US" altLang="zh-CN" dirty="0" smtClean="0"/>
              <a:t>sequence is </a:t>
            </a:r>
            <a:r>
              <a:rPr lang="en-US" altLang="zh-CN" dirty="0"/>
              <a:t>5,3,4,0,2,1,1,0. </a:t>
            </a:r>
            <a:endParaRPr lang="en-US" altLang="zh-CN" dirty="0" smtClean="0"/>
          </a:p>
          <a:p>
            <a:r>
              <a:rPr lang="en-US" altLang="zh-CN" dirty="0" smtClean="0"/>
              <a:t>Application of the preceding two algorithms.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547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One-to-One Correspondence between a Permutation and the Inversion Sequence.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follows from Theorem 4.2.1 that the correspondence which associates the inversion sequence to each permutation is a one-to-one correspondence between </a:t>
            </a:r>
            <a:r>
              <a:rPr lang="en-US" altLang="zh-CN" dirty="0" smtClean="0"/>
              <a:t>the permutations </a:t>
            </a:r>
            <a:r>
              <a:rPr lang="en-US" altLang="zh-CN" dirty="0"/>
              <a:t>of </a:t>
            </a:r>
            <a:r>
              <a:rPr lang="en-US" altLang="zh-CN" dirty="0" smtClean="0"/>
              <a:t>{1, </a:t>
            </a:r>
            <a:r>
              <a:rPr lang="en-US" altLang="zh-CN" dirty="0"/>
              <a:t>2, ... , </a:t>
            </a:r>
            <a:r>
              <a:rPr lang="en-US" altLang="zh-CN" i="1" dirty="0"/>
              <a:t>n</a:t>
            </a:r>
            <a:r>
              <a:rPr lang="en-US" altLang="zh-CN" dirty="0"/>
              <a:t>}</a:t>
            </a:r>
            <a:r>
              <a:rPr lang="en-US" altLang="zh-CN" i="1" dirty="0"/>
              <a:t> </a:t>
            </a:r>
            <a:r>
              <a:rPr lang="en-US" altLang="zh-CN" dirty="0"/>
              <a:t>and the sequences of integers b</a:t>
            </a:r>
            <a:r>
              <a:rPr lang="en-US" altLang="zh-CN" baseline="-25000" dirty="0"/>
              <a:t>1</a:t>
            </a:r>
            <a:r>
              <a:rPr lang="en-US" altLang="zh-CN" dirty="0"/>
              <a:t> , </a:t>
            </a:r>
            <a:r>
              <a:rPr lang="en-US" altLang="zh-CN" i="1" dirty="0"/>
              <a:t>b</a:t>
            </a:r>
            <a:r>
              <a:rPr lang="en-US" altLang="zh-CN" baseline="-25000" dirty="0"/>
              <a:t>2</a:t>
            </a:r>
            <a:r>
              <a:rPr lang="en-US" altLang="zh-CN" i="1" dirty="0"/>
              <a:t>, ... </a:t>
            </a:r>
            <a:r>
              <a:rPr lang="en-US" altLang="zh-CN" dirty="0"/>
              <a:t>, 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n</a:t>
            </a:r>
            <a:r>
              <a:rPr lang="en-US" altLang="zh-CN" i="1" dirty="0"/>
              <a:t> </a:t>
            </a:r>
            <a:r>
              <a:rPr lang="en-US" altLang="zh-CN" dirty="0" smtClean="0"/>
              <a:t>satisfying 0 </a:t>
            </a:r>
            <a:r>
              <a:rPr lang="en-US" altLang="zh-CN" dirty="0"/>
              <a:t>&lt;= 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 &lt;= n - 1, 0 &lt;= </a:t>
            </a:r>
            <a:r>
              <a:rPr lang="en-US" altLang="zh-CN" i="1" dirty="0"/>
              <a:t>b</a:t>
            </a:r>
            <a:r>
              <a:rPr lang="en-US" altLang="zh-CN" baseline="-25000" dirty="0"/>
              <a:t>2</a:t>
            </a:r>
            <a:r>
              <a:rPr lang="en-US" altLang="zh-CN" dirty="0"/>
              <a:t> &lt;= n - 2, ... , </a:t>
            </a:r>
          </a:p>
          <a:p>
            <a:pPr marL="0" indent="0">
              <a:buNone/>
            </a:pPr>
            <a:r>
              <a:rPr lang="en-US" altLang="zh-CN" dirty="0"/>
              <a:t>   0 &lt;= 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-1</a:t>
            </a:r>
            <a:r>
              <a:rPr lang="en-US" altLang="zh-CN" dirty="0"/>
              <a:t> &lt;= 1, 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 = 0</a:t>
            </a:r>
            <a:r>
              <a:rPr lang="en-US" altLang="zh-CN" dirty="0" smtClean="0"/>
              <a:t>.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1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Transfer </a:t>
            </a:r>
            <a:r>
              <a:rPr lang="en-US" altLang="zh-CN" dirty="0"/>
              <a:t>of a Permutation </a:t>
            </a:r>
            <a:r>
              <a:rPr lang="en-US" altLang="zh-CN" dirty="0" smtClean="0"/>
              <a:t>to Its Natural Sequence by Switches of Adjacent Numbers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the permutation 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dirty="0"/>
              <a:t>... 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n</a:t>
            </a:r>
            <a:r>
              <a:rPr lang="en-US" altLang="zh-CN" i="1" dirty="0"/>
              <a:t> </a:t>
            </a:r>
            <a:r>
              <a:rPr lang="en-US" altLang="zh-CN" dirty="0"/>
              <a:t>has inversion sequence </a:t>
            </a:r>
            <a:r>
              <a:rPr lang="en-US" altLang="zh-CN" i="1" dirty="0" smtClean="0"/>
              <a:t>b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, </a:t>
            </a:r>
            <a:r>
              <a:rPr lang="en-US" altLang="zh-CN" dirty="0"/>
              <a:t>... , </a:t>
            </a:r>
            <a:r>
              <a:rPr lang="en-US" altLang="zh-CN" i="1" dirty="0" err="1" smtClean="0"/>
              <a:t>b</a:t>
            </a:r>
            <a:r>
              <a:rPr lang="en-US" altLang="zh-CN" i="1" baseline="-25000" dirty="0" err="1" smtClean="0"/>
              <a:t>n</a:t>
            </a:r>
            <a:r>
              <a:rPr lang="en-US" altLang="zh-CN" dirty="0"/>
              <a:t> ,</a:t>
            </a:r>
            <a:r>
              <a:rPr lang="en-US" altLang="zh-CN" i="1" dirty="0" smtClean="0"/>
              <a:t> </a:t>
            </a:r>
            <a:r>
              <a:rPr lang="en-US" altLang="zh-CN" dirty="0"/>
              <a:t>and </a:t>
            </a:r>
            <a:r>
              <a:rPr lang="en-US" altLang="zh-CN" i="1" dirty="0"/>
              <a:t>k </a:t>
            </a:r>
            <a:r>
              <a:rPr lang="en-US" altLang="zh-CN" dirty="0"/>
              <a:t>= 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 + </a:t>
            </a:r>
            <a:r>
              <a:rPr lang="en-US" altLang="zh-CN" i="1" dirty="0"/>
              <a:t>b</a:t>
            </a:r>
            <a:r>
              <a:rPr lang="en-US" altLang="zh-CN" baseline="-25000" dirty="0"/>
              <a:t>2</a:t>
            </a:r>
            <a:r>
              <a:rPr lang="en-US" altLang="zh-CN" i="1" dirty="0"/>
              <a:t> </a:t>
            </a:r>
            <a:r>
              <a:rPr lang="en-US" altLang="zh-CN" i="1" dirty="0" smtClean="0"/>
              <a:t>+ </a:t>
            </a:r>
            <a:r>
              <a:rPr lang="en-US" altLang="zh-CN" dirty="0" smtClean="0"/>
              <a:t>... + 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n</a:t>
            </a:r>
            <a:r>
              <a:rPr lang="en-US" altLang="zh-CN" i="1" dirty="0"/>
              <a:t> </a:t>
            </a:r>
            <a:r>
              <a:rPr lang="en-US" altLang="zh-CN" dirty="0"/>
              <a:t>is the number of inversions, then </a:t>
            </a:r>
            <a:r>
              <a:rPr lang="en-US" altLang="zh-CN" i="1" dirty="0"/>
              <a:t>i</a:t>
            </a:r>
            <a:r>
              <a:rPr lang="en-US" altLang="zh-CN" baseline="-25000" dirty="0"/>
              <a:t>1</a:t>
            </a:r>
            <a:r>
              <a:rPr lang="en-US" altLang="zh-CN" i="1" dirty="0"/>
              <a:t>i</a:t>
            </a:r>
            <a:r>
              <a:rPr lang="en-US" altLang="zh-CN" baseline="-25000" dirty="0"/>
              <a:t>2</a:t>
            </a:r>
            <a:r>
              <a:rPr lang="en-US" altLang="zh-CN" dirty="0"/>
              <a:t> ... 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n</a:t>
            </a:r>
            <a:r>
              <a:rPr lang="en-US" altLang="zh-CN" i="1" dirty="0" smtClean="0"/>
              <a:t> </a:t>
            </a:r>
            <a:r>
              <a:rPr lang="en-US" altLang="zh-CN" dirty="0"/>
              <a:t>can be brought to 12 ... </a:t>
            </a:r>
            <a:r>
              <a:rPr lang="en-US" altLang="zh-CN" i="1" dirty="0"/>
              <a:t>n </a:t>
            </a:r>
            <a:r>
              <a:rPr lang="en-US" altLang="zh-CN" dirty="0"/>
              <a:t>by </a:t>
            </a:r>
            <a:r>
              <a:rPr lang="en-US" altLang="zh-CN" i="1" dirty="0"/>
              <a:t>k</a:t>
            </a:r>
            <a:r>
              <a:rPr lang="en-US" altLang="zh-CN" dirty="0"/>
              <a:t> successive switches of adjacent numbers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Compare this process with that one of algorithm II. (Illustration with the previous example.)</a:t>
            </a:r>
          </a:p>
          <a:p>
            <a:pPr lvl="1"/>
            <a:r>
              <a:rPr lang="en-US" altLang="zh-CN" dirty="0"/>
              <a:t>We first switch 1 successively with the 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 numbers to its left. </a:t>
            </a:r>
          </a:p>
          <a:p>
            <a:pPr lvl="1"/>
            <a:r>
              <a:rPr lang="en-US" altLang="zh-CN" dirty="0"/>
              <a:t>We then switch 2 successively with the 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 </a:t>
            </a:r>
            <a:r>
              <a:rPr lang="en-US" altLang="zh-CN" dirty="0"/>
              <a:t>numbers to its left which are greater than 2, and so on. </a:t>
            </a:r>
          </a:p>
          <a:p>
            <a:pPr lvl="1"/>
            <a:r>
              <a:rPr lang="en-US" altLang="zh-CN" dirty="0"/>
              <a:t>In this way, we arrive at 12 ... </a:t>
            </a:r>
            <a:r>
              <a:rPr lang="en-US" altLang="zh-CN" i="1" dirty="0"/>
              <a:t>n </a:t>
            </a:r>
            <a:r>
              <a:rPr lang="en-US" altLang="zh-CN" dirty="0"/>
              <a:t>after </a:t>
            </a:r>
            <a:r>
              <a:rPr lang="en-US" altLang="zh-CN" i="1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 + </a:t>
            </a:r>
            <a:r>
              <a:rPr lang="en-US" altLang="zh-CN" i="1" dirty="0"/>
              <a:t>b</a:t>
            </a:r>
            <a:r>
              <a:rPr lang="en-US" altLang="zh-CN" baseline="-25000" dirty="0"/>
              <a:t>2</a:t>
            </a:r>
            <a:r>
              <a:rPr lang="en-US" altLang="zh-CN" i="1" dirty="0"/>
              <a:t> </a:t>
            </a:r>
            <a:r>
              <a:rPr lang="en-US" altLang="zh-CN" dirty="0"/>
              <a:t>+ ... + 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n</a:t>
            </a:r>
            <a:r>
              <a:rPr lang="en-US" altLang="zh-CN" i="1" dirty="0"/>
              <a:t> </a:t>
            </a:r>
            <a:r>
              <a:rPr lang="en-US" altLang="zh-CN" dirty="0"/>
              <a:t>switches</a:t>
            </a:r>
            <a:r>
              <a:rPr lang="en-US" altLang="zh-CN" dirty="0" smtClean="0"/>
              <a:t>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59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Generating Permutations 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3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Transfer of a Permutation to Its Natural Sequence by Switches of Adjacent Numbers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</a:t>
            </a:r>
            <a:r>
              <a:rPr lang="en-US" altLang="zh-CN" dirty="0"/>
              <a:t>does a switch of adjacent numbers influence the inversion numbers of the numbers in the permutation?</a:t>
            </a:r>
            <a:endParaRPr lang="en-US" altLang="zh-CN" dirty="0" smtClean="0"/>
          </a:p>
          <a:p>
            <a:r>
              <a:rPr lang="en-US" altLang="zh-CN" dirty="0" smtClean="0"/>
              <a:t>one </a:t>
            </a:r>
            <a:r>
              <a:rPr lang="en-US" altLang="zh-CN" dirty="0"/>
              <a:t>instance of a sorting procedure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3139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Generating Combinations 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0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Generating Combinations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S= </a:t>
            </a:r>
            <a:r>
              <a:rPr lang="en-US" altLang="zh-CN" dirty="0" smtClean="0"/>
              <a:t>{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n-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, </a:t>
            </a:r>
            <a:r>
              <a:rPr lang="en-US" altLang="zh-CN" dirty="0" smtClean="0"/>
              <a:t>… </a:t>
            </a:r>
            <a:r>
              <a:rPr lang="en-US" altLang="zh-CN" i="1" dirty="0" smtClean="0"/>
              <a:t>, x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, 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}</a:t>
            </a:r>
            <a:r>
              <a:rPr lang="en-US" altLang="zh-CN" i="1" dirty="0" smtClean="0"/>
              <a:t>.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We </a:t>
            </a:r>
            <a:r>
              <a:rPr lang="en-US" altLang="zh-CN" dirty="0"/>
              <a:t>want a systematic procedure that lists all 2</a:t>
            </a:r>
            <a:r>
              <a:rPr lang="en-US" altLang="zh-CN" i="1" baseline="30000" dirty="0"/>
              <a:t>n</a:t>
            </a:r>
            <a:r>
              <a:rPr lang="en-US" altLang="zh-CN" dirty="0"/>
              <a:t> </a:t>
            </a:r>
            <a:r>
              <a:rPr lang="en-US" altLang="zh-CN" dirty="0" smtClean="0"/>
              <a:t>subsets </a:t>
            </a:r>
            <a:r>
              <a:rPr lang="en-US" altLang="zh-CN" dirty="0"/>
              <a:t>of </a:t>
            </a:r>
            <a:r>
              <a:rPr lang="en-US" altLang="zh-CN" i="1" dirty="0"/>
              <a:t>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/>
              <a:t>Given a subset </a:t>
            </a:r>
            <a:r>
              <a:rPr lang="en-US" altLang="zh-CN" i="1" dirty="0"/>
              <a:t>A </a:t>
            </a:r>
            <a:r>
              <a:rPr lang="en-US" altLang="zh-CN" dirty="0"/>
              <a:t>of </a:t>
            </a:r>
            <a:r>
              <a:rPr lang="en-US" altLang="zh-CN" i="1" dirty="0"/>
              <a:t>S, </a:t>
            </a:r>
            <a:r>
              <a:rPr lang="en-US" altLang="zh-CN" dirty="0"/>
              <a:t>then each element </a:t>
            </a:r>
            <a:r>
              <a:rPr lang="en-US" altLang="zh-CN" i="1" dirty="0"/>
              <a:t>x </a:t>
            </a:r>
            <a:r>
              <a:rPr lang="en-US" altLang="zh-CN" dirty="0"/>
              <a:t>either belongs or does not belong </a:t>
            </a:r>
            <a:r>
              <a:rPr lang="en-US" altLang="zh-CN" dirty="0" smtClean="0"/>
              <a:t>to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If </a:t>
            </a:r>
            <a:r>
              <a:rPr lang="en-US" altLang="zh-CN" dirty="0"/>
              <a:t>we use 1 to denote that an element belongs and 0 to denote that an </a:t>
            </a:r>
            <a:r>
              <a:rPr lang="en-US" altLang="zh-CN" dirty="0" smtClean="0"/>
              <a:t>element does </a:t>
            </a:r>
            <a:r>
              <a:rPr lang="en-US" altLang="zh-CN" dirty="0"/>
              <a:t>not belong, then we can identify the </a:t>
            </a:r>
            <a:r>
              <a:rPr lang="en-US" altLang="zh-CN" i="1" dirty="0"/>
              <a:t>2</a:t>
            </a:r>
            <a:r>
              <a:rPr lang="en-US" altLang="zh-CN" i="1" baseline="30000" dirty="0"/>
              <a:t>n</a:t>
            </a:r>
            <a:r>
              <a:rPr lang="en-US" altLang="zh-CN" i="1" dirty="0"/>
              <a:t> </a:t>
            </a:r>
            <a:r>
              <a:rPr lang="en-US" altLang="zh-CN" dirty="0"/>
              <a:t>subsets of </a:t>
            </a:r>
            <a:r>
              <a:rPr lang="en-US" altLang="zh-CN" i="1" dirty="0"/>
              <a:t>S </a:t>
            </a:r>
            <a:r>
              <a:rPr lang="en-US" altLang="zh-CN" dirty="0"/>
              <a:t>with the 2</a:t>
            </a:r>
            <a:r>
              <a:rPr lang="en-US" altLang="zh-CN" i="1" baseline="30000" dirty="0"/>
              <a:t>n</a:t>
            </a:r>
            <a:r>
              <a:rPr lang="en-US" altLang="zh-CN" i="1" dirty="0"/>
              <a:t>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-tuples.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04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Idea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Representing the 2</a:t>
            </a:r>
            <a:r>
              <a:rPr lang="en-US" altLang="zh-CN" i="1" baseline="30000" dirty="0"/>
              <a:t>n</a:t>
            </a:r>
            <a:r>
              <a:rPr lang="en-US" altLang="zh-CN" i="1" dirty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ubsets </a:t>
            </a:r>
            <a:r>
              <a:rPr lang="en-US" altLang="zh-CN" dirty="0"/>
              <a:t>with </a:t>
            </a:r>
            <a:r>
              <a:rPr lang="en-US" altLang="zh-CN" dirty="0" smtClean="0"/>
              <a:t>base </a:t>
            </a:r>
            <a:r>
              <a:rPr lang="en-US" altLang="zh-CN" dirty="0"/>
              <a:t>2 n</a:t>
            </a:r>
            <a:r>
              <a:rPr lang="en-US" altLang="zh-CN" dirty="0" smtClean="0"/>
              <a:t>umeral.</a:t>
            </a:r>
            <a:endParaRPr lang="en-US" altLang="zh-CN" dirty="0"/>
          </a:p>
          <a:p>
            <a:r>
              <a:rPr lang="en-US" altLang="zh-CN" dirty="0" smtClean="0"/>
              <a:t>We </a:t>
            </a:r>
            <a:r>
              <a:rPr lang="en-US" altLang="zh-CN" dirty="0"/>
              <a:t>let the </a:t>
            </a:r>
            <a:r>
              <a:rPr lang="en-US" altLang="zh-CN" i="1" dirty="0" err="1"/>
              <a:t>ith</a:t>
            </a:r>
            <a:r>
              <a:rPr lang="en-US" altLang="zh-CN" dirty="0"/>
              <a:t> term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of the </a:t>
            </a:r>
            <a:r>
              <a:rPr lang="en-US" altLang="zh-CN" i="1" dirty="0"/>
              <a:t>n</a:t>
            </a:r>
            <a:r>
              <a:rPr lang="en-US" altLang="zh-CN" dirty="0"/>
              <a:t>-tuple correspond to the element 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for </a:t>
            </a:r>
            <a:r>
              <a:rPr lang="en-US" altLang="zh-CN" dirty="0"/>
              <a:t>each </a:t>
            </a:r>
            <a:r>
              <a:rPr lang="en-US" altLang="zh-CN" i="1" dirty="0" err="1"/>
              <a:t>i</a:t>
            </a:r>
            <a:r>
              <a:rPr lang="en-US" altLang="zh-CN" dirty="0"/>
              <a:t> = 0, 1, ... 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n </a:t>
            </a:r>
            <a:r>
              <a:rPr lang="en-US" altLang="zh-CN" dirty="0"/>
              <a:t>- 1. 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n-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… ,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 =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n-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…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0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080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Representing the 2</a:t>
            </a:r>
            <a:r>
              <a:rPr lang="en-US" altLang="zh-CN" i="1" baseline="30000" dirty="0"/>
              <a:t>n</a:t>
            </a:r>
            <a:r>
              <a:rPr lang="en-US" altLang="zh-CN" i="1" dirty="0"/>
              <a:t> </a:t>
            </a:r>
            <a:r>
              <a:rPr lang="en-US" altLang="zh-CN" dirty="0"/>
              <a:t>Subsets with Base 2 Numeral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general, given an integer </a:t>
            </a:r>
            <a:r>
              <a:rPr lang="en-US" altLang="zh-CN" i="1" dirty="0"/>
              <a:t>m</a:t>
            </a:r>
            <a:r>
              <a:rPr lang="en-US" altLang="zh-CN" dirty="0"/>
              <a:t> from 0 up to 2</a:t>
            </a:r>
            <a:r>
              <a:rPr lang="en-US" altLang="zh-CN" i="1" baseline="30000" dirty="0"/>
              <a:t>n</a:t>
            </a:r>
            <a:r>
              <a:rPr lang="en-US" altLang="zh-CN" i="1" dirty="0"/>
              <a:t> </a:t>
            </a:r>
            <a:r>
              <a:rPr lang="en-US" altLang="zh-CN" dirty="0"/>
              <a:t>- 1, it can be expressed in the form 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/>
              <a:t>where each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is 0 or 1.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between </a:t>
            </a:r>
            <a:r>
              <a:rPr lang="en-US" altLang="zh-CN" dirty="0"/>
              <a:t>0 </a:t>
            </a:r>
            <a:r>
              <a:rPr lang="en-US" altLang="zh-CN" dirty="0" smtClean="0"/>
              <a:t>and 2</a:t>
            </a:r>
            <a:r>
              <a:rPr lang="en-US" altLang="zh-CN" i="1" baseline="30000" dirty="0" smtClean="0"/>
              <a:t>n</a:t>
            </a:r>
            <a:r>
              <a:rPr lang="en-US" altLang="zh-CN" i="1" dirty="0" smtClean="0"/>
              <a:t> </a:t>
            </a:r>
            <a:r>
              <a:rPr lang="en-US" altLang="zh-CN" dirty="0"/>
              <a:t>- 1. </a:t>
            </a:r>
            <a:endParaRPr lang="en-US" altLang="zh-CN" dirty="0" smtClean="0"/>
          </a:p>
          <a:p>
            <a:r>
              <a:rPr lang="en-US" altLang="zh-CN" dirty="0" smtClean="0"/>
              <a:t>We need an orderly process: what kind of order?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631" y="2912976"/>
            <a:ext cx="9906000" cy="571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587" y="3964245"/>
            <a:ext cx="63150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Lexicographic Ordering of Binary </a:t>
            </a:r>
            <a:r>
              <a:rPr lang="en-US" altLang="zh-CN" i="1" dirty="0"/>
              <a:t>n</a:t>
            </a:r>
            <a:r>
              <a:rPr lang="en-US" altLang="zh-CN" dirty="0"/>
              <a:t>-tuples.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251" y="2371982"/>
            <a:ext cx="50958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 2 </a:t>
            </a:r>
            <a:r>
              <a:rPr lang="en-US" altLang="zh-CN" dirty="0" smtClean="0"/>
              <a:t>Algorithm </a:t>
            </a:r>
            <a:r>
              <a:rPr lang="en-US" altLang="zh-CN" dirty="0"/>
              <a:t>for Generating the </a:t>
            </a:r>
            <a:r>
              <a:rPr lang="en-US" altLang="zh-CN" dirty="0" smtClean="0"/>
              <a:t>Subsets </a:t>
            </a:r>
            <a:r>
              <a:rPr lang="en-US" altLang="zh-CN" dirty="0"/>
              <a:t> of</a:t>
            </a:r>
            <a:br>
              <a:rPr lang="en-US" altLang="zh-CN" dirty="0"/>
            </a:br>
            <a:r>
              <a:rPr lang="en-US" altLang="zh-CN" dirty="0"/>
              <a:t>{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n-</a:t>
            </a:r>
            <a:r>
              <a:rPr lang="en-US" altLang="zh-CN" baseline="-25000" dirty="0"/>
              <a:t>1</a:t>
            </a:r>
            <a:r>
              <a:rPr lang="en-US" altLang="zh-CN" i="1" dirty="0"/>
              <a:t>, </a:t>
            </a:r>
            <a:r>
              <a:rPr lang="en-US" altLang="zh-CN" i="1" dirty="0" smtClean="0"/>
              <a:t>… , 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i="1" dirty="0"/>
              <a:t>, x</a:t>
            </a:r>
            <a:r>
              <a:rPr lang="en-US" altLang="zh-CN" baseline="-25000" dirty="0"/>
              <a:t>0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Basic idea</a:t>
            </a:r>
            <a:endParaRPr lang="en-US" altLang="zh-CN" dirty="0"/>
          </a:p>
          <a:p>
            <a:pPr lvl="1"/>
            <a:r>
              <a:rPr lang="en-US" altLang="zh-CN" dirty="0"/>
              <a:t>Rule of </a:t>
            </a:r>
            <a:r>
              <a:rPr lang="en-US" altLang="zh-CN" dirty="0" smtClean="0"/>
              <a:t>base 2 addition: carry.</a:t>
            </a:r>
            <a:endParaRPr lang="en-US" altLang="zh-CN" dirty="0"/>
          </a:p>
          <a:p>
            <a:r>
              <a:rPr lang="en-US" altLang="zh-CN" dirty="0" smtClean="0"/>
              <a:t>Begin </a:t>
            </a:r>
            <a:r>
              <a:rPr lang="en-US" altLang="zh-CN" dirty="0"/>
              <a:t>with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n-</a:t>
            </a:r>
            <a:r>
              <a:rPr lang="en-US" altLang="zh-CN" baseline="-25000" dirty="0"/>
              <a:t>1</a:t>
            </a:r>
            <a:r>
              <a:rPr lang="en-US" altLang="zh-CN" dirty="0"/>
              <a:t>…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i="1" dirty="0"/>
              <a:t>a</a:t>
            </a:r>
            <a:r>
              <a:rPr lang="en-US" altLang="zh-CN" baseline="-25000" dirty="0"/>
              <a:t>0</a:t>
            </a:r>
            <a:r>
              <a:rPr lang="en-US" altLang="zh-CN" i="1" dirty="0" smtClean="0"/>
              <a:t> </a:t>
            </a:r>
            <a:r>
              <a:rPr lang="en-US" altLang="zh-CN" dirty="0"/>
              <a:t>= 0</a:t>
            </a:r>
            <a:r>
              <a:rPr lang="en-US" altLang="zh-CN" dirty="0" smtClean="0"/>
              <a:t>···</a:t>
            </a:r>
            <a:r>
              <a:rPr lang="en-US" altLang="zh-CN" dirty="0"/>
              <a:t>00.</a:t>
            </a:r>
            <a:br>
              <a:rPr lang="en-US" altLang="zh-CN" dirty="0"/>
            </a:br>
            <a:r>
              <a:rPr lang="en-US" altLang="zh-CN" dirty="0"/>
              <a:t>While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n-</a:t>
            </a:r>
            <a:r>
              <a:rPr lang="en-US" altLang="zh-CN" baseline="-25000" dirty="0"/>
              <a:t>1</a:t>
            </a:r>
            <a:r>
              <a:rPr lang="en-US" altLang="zh-CN" dirty="0"/>
              <a:t>…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i="1" dirty="0"/>
              <a:t>a</a:t>
            </a:r>
            <a:r>
              <a:rPr lang="en-US" altLang="zh-CN" baseline="-25000" dirty="0"/>
              <a:t>0</a:t>
            </a:r>
            <a:r>
              <a:rPr lang="en-US" altLang="zh-CN" i="1" dirty="0"/>
              <a:t> </a:t>
            </a:r>
            <a:r>
              <a:rPr lang="en-US" altLang="zh-CN" dirty="0" smtClean="0"/>
              <a:t>&lt;&gt; 1···11, do </a:t>
            </a:r>
            <a:r>
              <a:rPr lang="en-US" altLang="zh-CN" dirty="0"/>
              <a:t>the following:</a:t>
            </a:r>
            <a:br>
              <a:rPr lang="en-US" altLang="zh-CN" dirty="0"/>
            </a:br>
            <a:r>
              <a:rPr lang="en-US" altLang="zh-CN" dirty="0"/>
              <a:t>(1) Find the smallest integer </a:t>
            </a:r>
            <a:r>
              <a:rPr lang="en-US" altLang="zh-CN" i="1" dirty="0"/>
              <a:t>j</a:t>
            </a:r>
            <a:r>
              <a:rPr lang="en-US" altLang="zh-CN" dirty="0"/>
              <a:t> (between </a:t>
            </a:r>
            <a:r>
              <a:rPr lang="en-US" altLang="zh-CN" i="1" dirty="0"/>
              <a:t>n </a:t>
            </a:r>
            <a:r>
              <a:rPr lang="en-US" altLang="zh-CN" dirty="0"/>
              <a:t>- 1 and 0) such that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j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0.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(2) Replace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j</a:t>
            </a:r>
            <a:r>
              <a:rPr lang="en-US" altLang="zh-CN" i="1" dirty="0"/>
              <a:t> </a:t>
            </a:r>
            <a:r>
              <a:rPr lang="en-US" altLang="zh-CN" dirty="0"/>
              <a:t>with 1 and replace each of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j</a:t>
            </a:r>
            <a:r>
              <a:rPr lang="en-US" altLang="zh-CN" baseline="-25000" dirty="0" smtClean="0"/>
              <a:t>-1</a:t>
            </a:r>
            <a:r>
              <a:rPr lang="en-US" altLang="zh-CN" i="1" dirty="0" smtClean="0"/>
              <a:t>, </a:t>
            </a:r>
            <a:r>
              <a:rPr lang="en-US" altLang="zh-CN" dirty="0"/>
              <a:t>... ,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0</a:t>
            </a:r>
            <a:r>
              <a:rPr lang="en-US" altLang="zh-CN" i="1" dirty="0" smtClean="0"/>
              <a:t> </a:t>
            </a:r>
            <a:r>
              <a:rPr lang="en-US" altLang="zh-CN" dirty="0"/>
              <a:t>(which, by our choice of </a:t>
            </a:r>
            <a:r>
              <a:rPr lang="en-US" altLang="zh-CN" i="1" dirty="0"/>
              <a:t>j</a:t>
            </a:r>
            <a:r>
              <a:rPr lang="en-US" altLang="zh-CN" dirty="0"/>
              <a:t>, </a:t>
            </a:r>
            <a:r>
              <a:rPr lang="en-US" altLang="zh-CN" dirty="0" smtClean="0"/>
              <a:t>all equal </a:t>
            </a:r>
            <a:r>
              <a:rPr lang="en-US" altLang="zh-CN" dirty="0"/>
              <a:t>1) with </a:t>
            </a:r>
            <a:r>
              <a:rPr lang="en-US" altLang="zh-CN" dirty="0" smtClean="0"/>
              <a:t>0.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05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Lexicographic Ordering </a:t>
            </a:r>
            <a:r>
              <a:rPr lang="en-US" altLang="zh-CN" dirty="0"/>
              <a:t>of </a:t>
            </a:r>
            <a:r>
              <a:rPr lang="en-US" altLang="zh-CN" dirty="0" smtClean="0"/>
              <a:t>Binary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-tuples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this ordering, an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-tuple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n-</a:t>
            </a:r>
            <a:r>
              <a:rPr lang="en-US" altLang="zh-CN" baseline="-25000" dirty="0"/>
              <a:t>1</a:t>
            </a:r>
            <a:r>
              <a:rPr lang="en-US" altLang="zh-CN" dirty="0"/>
              <a:t>…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i="1" dirty="0"/>
              <a:t>a</a:t>
            </a:r>
            <a:r>
              <a:rPr lang="en-US" altLang="zh-CN" baseline="-25000" dirty="0"/>
              <a:t>0</a:t>
            </a:r>
            <a:r>
              <a:rPr lang="en-US" altLang="zh-CN" i="1" dirty="0" smtClean="0"/>
              <a:t> </a:t>
            </a:r>
            <a:r>
              <a:rPr lang="en-US" altLang="zh-CN" dirty="0"/>
              <a:t>occurs earlier on the list than another </a:t>
            </a:r>
            <a:r>
              <a:rPr lang="en-US" altLang="zh-CN" i="1" dirty="0"/>
              <a:t>n</a:t>
            </a:r>
            <a:r>
              <a:rPr lang="en-US" altLang="zh-CN" dirty="0"/>
              <a:t>-tuple </a:t>
            </a:r>
            <a:r>
              <a:rPr lang="en-US" altLang="zh-CN" i="1" dirty="0" smtClean="0"/>
              <a:t>b</a:t>
            </a:r>
            <a:r>
              <a:rPr lang="en-US" altLang="zh-CN" i="1" baseline="-25000" dirty="0" smtClean="0"/>
              <a:t>n-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… </a:t>
            </a:r>
            <a:r>
              <a:rPr lang="en-US" altLang="zh-CN" i="1" dirty="0" smtClean="0"/>
              <a:t>b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b</a:t>
            </a:r>
            <a:r>
              <a:rPr lang="en-US" altLang="zh-CN" baseline="-25000" dirty="0" smtClean="0"/>
              <a:t>0</a:t>
            </a:r>
            <a:r>
              <a:rPr lang="en-US" altLang="zh-CN" i="1" dirty="0" smtClean="0"/>
              <a:t> </a:t>
            </a:r>
            <a:r>
              <a:rPr lang="en-US" altLang="zh-CN" dirty="0"/>
              <a:t>provided that</a:t>
            </a:r>
            <a:r>
              <a:rPr lang="en-US" altLang="zh-CN" dirty="0" smtClean="0"/>
              <a:t>, starting </a:t>
            </a:r>
            <a:r>
              <a:rPr lang="en-US" altLang="zh-CN" dirty="0"/>
              <a:t>at the left, the first position in which they disagree, say position </a:t>
            </a:r>
            <a:r>
              <a:rPr lang="en-US" altLang="zh-CN" i="1" dirty="0"/>
              <a:t>j, </a:t>
            </a:r>
            <a:r>
              <a:rPr lang="en-US" altLang="zh-CN" dirty="0"/>
              <a:t>we </a:t>
            </a:r>
            <a:r>
              <a:rPr lang="en-US" altLang="zh-CN" dirty="0" smtClean="0"/>
              <a:t>have 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j</a:t>
            </a:r>
            <a:r>
              <a:rPr lang="en-US" altLang="zh-CN" i="1" dirty="0" smtClean="0"/>
              <a:t> </a:t>
            </a:r>
            <a:r>
              <a:rPr lang="en-US" altLang="zh-CN" dirty="0"/>
              <a:t>= 0 and 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j</a:t>
            </a:r>
            <a:r>
              <a:rPr lang="en-US" altLang="zh-CN" i="1" dirty="0"/>
              <a:t> </a:t>
            </a:r>
            <a:r>
              <a:rPr lang="en-US" altLang="zh-CN" dirty="0"/>
              <a:t>= 1. </a:t>
            </a:r>
            <a:endParaRPr lang="en-US" altLang="zh-CN" dirty="0" smtClean="0"/>
          </a:p>
          <a:p>
            <a:r>
              <a:rPr lang="en-US" altLang="zh-CN" dirty="0" smtClean="0"/>
              <a:t>Lexicographic order and the increasing order.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742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5574669" cy="1462087"/>
          </a:xfrm>
        </p:spPr>
        <p:txBody>
          <a:bodyPr/>
          <a:lstStyle/>
          <a:p>
            <a:r>
              <a:rPr lang="en-US" altLang="zh-CN" dirty="0" smtClean="0"/>
              <a:t>Squashed Ordering </a:t>
            </a:r>
            <a:r>
              <a:rPr lang="en-US" altLang="zh-CN" dirty="0"/>
              <a:t>of </a:t>
            </a:r>
            <a:r>
              <a:rPr lang="en-US" altLang="zh-CN" dirty="0" smtClean="0"/>
              <a:t>Subsets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6917" y="2017713"/>
            <a:ext cx="4817706" cy="4114800"/>
          </a:xfrm>
        </p:spPr>
        <p:txBody>
          <a:bodyPr/>
          <a:lstStyle/>
          <a:p>
            <a:r>
              <a:rPr lang="en-US" altLang="zh-CN" dirty="0" smtClean="0"/>
              <a:t>Lexicographic order of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-tuples = squashed ordering of subsets.</a:t>
            </a:r>
          </a:p>
          <a:p>
            <a:r>
              <a:rPr lang="en-US" altLang="zh-CN" dirty="0" smtClean="0"/>
              <a:t>Squashed </a:t>
            </a:r>
            <a:r>
              <a:rPr lang="en-US" altLang="zh-CN" dirty="0"/>
              <a:t>ordering of </a:t>
            </a:r>
            <a:r>
              <a:rPr lang="en-US" altLang="zh-CN" dirty="0" smtClean="0"/>
              <a:t>subsets: </a:t>
            </a:r>
            <a:r>
              <a:rPr lang="en-US" altLang="zh-CN" dirty="0"/>
              <a:t>To </a:t>
            </a:r>
            <a:r>
              <a:rPr lang="en-US" altLang="zh-CN" dirty="0" smtClean="0"/>
              <a:t>list </a:t>
            </a:r>
            <a:r>
              <a:rPr lang="en-US" altLang="zh-CN" dirty="0"/>
              <a:t>all the subsets of the current elements before introducing a new element.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Smaller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-tuples first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622" y="898649"/>
            <a:ext cx="5500816" cy="584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Gray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6917" y="1972733"/>
            <a:ext cx="10363200" cy="4159780"/>
          </a:xfrm>
        </p:spPr>
        <p:txBody>
          <a:bodyPr/>
          <a:lstStyle/>
          <a:p>
            <a:r>
              <a:rPr lang="en-US" altLang="zh-CN" dirty="0"/>
              <a:t>Is it possible to generate the subsets of a set of </a:t>
            </a:r>
            <a:r>
              <a:rPr lang="en-US" altLang="zh-CN" i="1" dirty="0"/>
              <a:t>n</a:t>
            </a:r>
            <a:r>
              <a:rPr lang="en-US" altLang="zh-CN" dirty="0"/>
              <a:t> elements in </a:t>
            </a:r>
            <a:r>
              <a:rPr lang="en-US" altLang="zh-CN" dirty="0" smtClean="0"/>
              <a:t>a different </a:t>
            </a:r>
            <a:r>
              <a:rPr lang="en-US" altLang="zh-CN" dirty="0"/>
              <a:t>order so that the immediate successor of a subset differs from it as little </a:t>
            </a:r>
            <a:r>
              <a:rPr lang="en-US" altLang="zh-CN" dirty="0" smtClean="0"/>
              <a:t>as possible</a:t>
            </a:r>
            <a:r>
              <a:rPr lang="en-US" altLang="zh-CN" dirty="0"/>
              <a:t>? </a:t>
            </a:r>
            <a:endParaRPr lang="en-US" altLang="zh-CN" dirty="0" smtClean="0"/>
          </a:p>
          <a:p>
            <a:pPr lvl="1"/>
            <a:r>
              <a:rPr lang="en-US" altLang="zh-CN" dirty="0"/>
              <a:t>by either including a new element or deleting an old element, but not both</a:t>
            </a:r>
            <a:r>
              <a:rPr lang="en-US" altLang="zh-CN" dirty="0" smtClean="0"/>
              <a:t>; in </a:t>
            </a:r>
            <a:r>
              <a:rPr lang="en-US" altLang="zh-CN" dirty="0"/>
              <a:t>short, one in or one out.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340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</a:t>
            </a:r>
            <a:r>
              <a:rPr lang="en-US" altLang="zh-CN" dirty="0" smtClean="0"/>
              <a:t>Large </a:t>
            </a:r>
            <a:r>
              <a:rPr lang="en-US" altLang="zh-CN" dirty="0"/>
              <a:t>is the </a:t>
            </a:r>
            <a:r>
              <a:rPr lang="en-US" altLang="zh-CN" dirty="0" smtClean="0"/>
              <a:t>Number </a:t>
            </a:r>
            <a:r>
              <a:rPr lang="en-US" altLang="zh-CN" dirty="0"/>
              <a:t>of a </a:t>
            </a:r>
            <a:r>
              <a:rPr lang="en-US" altLang="zh-CN" dirty="0" smtClean="0"/>
              <a:t>Permutation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How large is the number of a permutation?</a:t>
                </a:r>
              </a:p>
              <a:p>
                <a:pPr lvl="1"/>
                <a:r>
                  <a:rPr lang="en-US" altLang="zh-CN" dirty="0"/>
                  <a:t>15! </a:t>
                </a:r>
                <a:r>
                  <a:rPr lang="en-US" altLang="zh-CN" dirty="0" smtClean="0"/>
                  <a:t>is more </a:t>
                </a:r>
                <a:r>
                  <a:rPr lang="en-US" altLang="zh-CN" dirty="0"/>
                  <a:t>than 1, 000, 000, 000, 000. </a:t>
                </a:r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Stirling’s</a:t>
                </a:r>
                <a:r>
                  <a:rPr lang="en-US" altLang="zh-CN" dirty="0" smtClean="0"/>
                  <a:t> formula: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!~ 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   </a:t>
                </a:r>
              </a:p>
              <a:p>
                <a:pPr lvl="2"/>
                <a:r>
                  <a:rPr lang="en-US" altLang="zh-CN" dirty="0"/>
                  <a:t>As </a:t>
                </a:r>
                <a:r>
                  <a:rPr lang="en-US" altLang="zh-CN" i="1" dirty="0" smtClean="0"/>
                  <a:t>n </a:t>
                </a:r>
                <a:r>
                  <a:rPr lang="en-US" altLang="zh-CN" dirty="0" smtClean="0"/>
                  <a:t>grows </a:t>
                </a:r>
                <a:r>
                  <a:rPr lang="en-US" altLang="zh-CN" dirty="0"/>
                  <a:t>without bound, the ratio of </a:t>
                </a:r>
                <a:r>
                  <a:rPr lang="en-US" altLang="zh-CN" i="1" dirty="0"/>
                  <a:t>n!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!~ 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 approaches </a:t>
                </a:r>
                <a:r>
                  <a:rPr lang="en-US" altLang="zh-CN" dirty="0"/>
                  <a:t>1. </a:t>
                </a:r>
                <a:endParaRPr lang="en-US" altLang="zh-CN" dirty="0" smtClean="0"/>
              </a:p>
              <a:p>
                <a:r>
                  <a:rPr lang="en-US" altLang="zh-CN" dirty="0"/>
                  <a:t>Because of the large number of permutations of a set of 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elements, for such </a:t>
                </a:r>
                <a:r>
                  <a:rPr lang="en-US" altLang="zh-CN" dirty="0" smtClean="0"/>
                  <a:t>an algorithm </a:t>
                </a:r>
                <a:r>
                  <a:rPr lang="en-US" altLang="zh-CN" dirty="0"/>
                  <a:t>to be effective on a computer the individual steps must be simple to perform. 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Design </a:t>
                </a:r>
                <a:r>
                  <a:rPr lang="en-US" altLang="zh-CN" dirty="0" err="1" smtClean="0"/>
                  <a:t>nonerecursive</a:t>
                </a:r>
                <a:r>
                  <a:rPr lang="en-US" altLang="zh-CN" dirty="0" smtClean="0"/>
                  <a:t> algorithm for recursive algorithm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4" t="-1630" r="-1412" b="-4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36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Geometric Identification of Reflected Gray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533" y="1984762"/>
            <a:ext cx="6841067" cy="4789600"/>
          </a:xfrm>
        </p:spPr>
        <p:txBody>
          <a:bodyPr/>
          <a:lstStyle/>
          <a:p>
            <a:r>
              <a:rPr lang="en-US" altLang="zh-CN" sz="2400" dirty="0"/>
              <a:t>We regard </a:t>
            </a:r>
            <a:r>
              <a:rPr lang="en-US" altLang="zh-CN" sz="2400" dirty="0" smtClean="0"/>
              <a:t>an 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-tuple </a:t>
            </a:r>
            <a:r>
              <a:rPr lang="en-US" altLang="zh-CN" sz="2400" dirty="0"/>
              <a:t>of </a:t>
            </a:r>
            <a:r>
              <a:rPr lang="en-US" altLang="zh-CN" sz="2400" dirty="0" smtClean="0"/>
              <a:t>0s </a:t>
            </a:r>
            <a:r>
              <a:rPr lang="en-US" altLang="zh-CN" sz="2400" dirty="0"/>
              <a:t>and </a:t>
            </a:r>
            <a:r>
              <a:rPr lang="en-US" altLang="zh-CN" sz="2400" dirty="0" smtClean="0"/>
              <a:t>1s </a:t>
            </a:r>
            <a:r>
              <a:rPr lang="en-US" altLang="zh-CN" sz="2400" dirty="0"/>
              <a:t>as the coordinates of a point in </a:t>
            </a:r>
            <a:r>
              <a:rPr lang="en-US" altLang="zh-CN" sz="2400" i="1" dirty="0"/>
              <a:t>n</a:t>
            </a:r>
            <a:r>
              <a:rPr lang="en-US" altLang="zh-CN" sz="2400" dirty="0"/>
              <a:t>-dimensional space. 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Change independently.</a:t>
            </a:r>
          </a:p>
          <a:p>
            <a:r>
              <a:rPr lang="en-US" altLang="zh-CN" sz="2400" dirty="0"/>
              <a:t>Gray code of order n: n-tuples of 0s and 1s which has the property that the successor of an </a:t>
            </a:r>
            <a:r>
              <a:rPr lang="en-US" altLang="zh-CN" sz="2400" i="1" dirty="0"/>
              <a:t>n</a:t>
            </a:r>
            <a:r>
              <a:rPr lang="en-US" altLang="zh-CN" sz="2400" dirty="0"/>
              <a:t>-tuple differs from it in only one place corresponds to a walk along the edges of an </a:t>
            </a:r>
            <a:r>
              <a:rPr lang="en-US" altLang="zh-CN" sz="2400" i="1" dirty="0"/>
              <a:t>n</a:t>
            </a:r>
            <a:r>
              <a:rPr lang="en-US" altLang="zh-CN" sz="2400" dirty="0"/>
              <a:t>-cube that visits every corner exactly once.</a:t>
            </a:r>
          </a:p>
          <a:p>
            <a:pPr lvl="1"/>
            <a:r>
              <a:rPr lang="en-US" altLang="zh-CN" sz="2000" dirty="0"/>
              <a:t>The unit n-cube (a 1-cube is a line segment, a 2-cube is a square, a 3-cube is an ordinary cube)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Parity of the corners.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87479" y="2150532"/>
            <a:ext cx="1993411" cy="122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929" y="3920067"/>
            <a:ext cx="4646277" cy="285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1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Inductive Definition </a:t>
            </a:r>
            <a:r>
              <a:rPr lang="en-US" altLang="zh-CN" dirty="0"/>
              <a:t>of the </a:t>
            </a:r>
            <a:r>
              <a:rPr lang="en-US" altLang="zh-CN" dirty="0" smtClean="0"/>
              <a:t>Reflected </a:t>
            </a:r>
            <a:r>
              <a:rPr lang="en-US" altLang="zh-CN" dirty="0"/>
              <a:t>Gray </a:t>
            </a:r>
            <a:r>
              <a:rPr lang="en-US" altLang="zh-CN" dirty="0" smtClean="0"/>
              <a:t>Code </a:t>
            </a:r>
            <a:r>
              <a:rPr lang="en-US" altLang="zh-CN" dirty="0"/>
              <a:t>of </a:t>
            </a:r>
            <a:r>
              <a:rPr lang="en-US" altLang="zh-CN" dirty="0" smtClean="0"/>
              <a:t>Order </a:t>
            </a:r>
            <a:r>
              <a:rPr lang="en-US" altLang="zh-CN" i="1" dirty="0"/>
              <a:t>n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(1) The reflected Gray code of order 1 is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/>
                  <a:t>(2) Suppose 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&gt; 1 and the reflected Gray code of order 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- 1 has been constructed</a:t>
                </a:r>
                <a:r>
                  <a:rPr lang="en-US" altLang="zh-CN" dirty="0" smtClean="0"/>
                  <a:t>. To </a:t>
                </a:r>
                <a:r>
                  <a:rPr lang="en-US" altLang="zh-CN" dirty="0"/>
                  <a:t>construct the reflected Gray code of order </a:t>
                </a:r>
                <a:r>
                  <a:rPr lang="en-US" altLang="zh-CN" i="1" dirty="0"/>
                  <a:t>n, </a:t>
                </a:r>
                <a:r>
                  <a:rPr lang="en-US" altLang="zh-CN" dirty="0"/>
                  <a:t>we first list the </a:t>
                </a:r>
                <a:r>
                  <a:rPr lang="en-US" altLang="zh-CN" i="1" dirty="0"/>
                  <a:t>(n </a:t>
                </a:r>
                <a:r>
                  <a:rPr lang="en-US" altLang="zh-CN" dirty="0"/>
                  <a:t>- </a:t>
                </a:r>
                <a:r>
                  <a:rPr lang="en-US" altLang="zh-CN" dirty="0" smtClean="0"/>
                  <a:t>1)-tuples of 0s </a:t>
                </a:r>
                <a:r>
                  <a:rPr lang="en-US" altLang="zh-CN" dirty="0"/>
                  <a:t>and </a:t>
                </a:r>
                <a:r>
                  <a:rPr lang="en-US" altLang="zh-CN" dirty="0" smtClean="0"/>
                  <a:t>1s </a:t>
                </a:r>
                <a:r>
                  <a:rPr lang="en-US" altLang="zh-CN" dirty="0"/>
                  <a:t>in the order given by the reflected Gray code of order 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- 1, and</a:t>
                </a:r>
                <a:br>
                  <a:rPr lang="en-US" altLang="zh-CN" dirty="0"/>
                </a:br>
                <a:r>
                  <a:rPr lang="en-US" altLang="zh-CN" dirty="0"/>
                  <a:t>attach a 0 at the beginning (i.e. on the left) of each </a:t>
                </a:r>
                <a:r>
                  <a:rPr lang="en-US" altLang="zh-CN" i="1" dirty="0"/>
                  <a:t>(n </a:t>
                </a:r>
                <a:r>
                  <a:rPr lang="en-US" altLang="zh-CN" dirty="0"/>
                  <a:t>- </a:t>
                </a:r>
                <a:r>
                  <a:rPr lang="en-US" altLang="zh-CN" dirty="0" smtClean="0"/>
                  <a:t>1)-</a:t>
                </a:r>
                <a:r>
                  <a:rPr lang="en-US" altLang="zh-CN" dirty="0"/>
                  <a:t>tuple. We then </a:t>
                </a:r>
                <a:r>
                  <a:rPr lang="en-US" altLang="zh-CN" dirty="0" smtClean="0"/>
                  <a:t>list the </a:t>
                </a:r>
                <a:r>
                  <a:rPr lang="en-US" altLang="zh-CN" i="1" dirty="0"/>
                  <a:t>(n </a:t>
                </a:r>
                <a:r>
                  <a:rPr lang="en-US" altLang="zh-CN" dirty="0"/>
                  <a:t>- </a:t>
                </a:r>
                <a:r>
                  <a:rPr lang="en-US" altLang="zh-CN" dirty="0" smtClean="0"/>
                  <a:t>1)-</a:t>
                </a:r>
                <a:r>
                  <a:rPr lang="en-US" altLang="zh-CN" dirty="0"/>
                  <a:t>tuples in the order which is the reverse of that given by the </a:t>
                </a:r>
                <a:r>
                  <a:rPr lang="en-US" altLang="zh-CN" dirty="0" smtClean="0"/>
                  <a:t>reflected Gray </a:t>
                </a:r>
                <a:r>
                  <a:rPr lang="en-US" altLang="zh-CN" dirty="0"/>
                  <a:t>code of order 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- 1, and attach a 1 at the beginning. </a:t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4" r="-1294" b="-8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22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Inductive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(1) The reflected Gray code of order 1 is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(</a:t>
                </a:r>
                <a:r>
                  <a:rPr lang="en-US" altLang="zh-CN" dirty="0"/>
                  <a:t>2) 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Suppose 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&gt; 1 and the reflected Gray code of order 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- 1 has been </a:t>
                </a:r>
                <a:r>
                  <a:rPr lang="en-US" altLang="zh-CN" dirty="0" smtClean="0"/>
                  <a:t>constructed.</a:t>
                </a:r>
              </a:p>
              <a:p>
                <a:pPr lvl="1"/>
                <a:r>
                  <a:rPr lang="en-US" altLang="zh-CN" dirty="0" smtClean="0"/>
                  <a:t>To </a:t>
                </a:r>
                <a:r>
                  <a:rPr lang="en-US" altLang="zh-CN" dirty="0"/>
                  <a:t>construct the reflected Gray code of order </a:t>
                </a:r>
                <a:r>
                  <a:rPr lang="en-US" altLang="zh-CN" i="1" dirty="0"/>
                  <a:t>n, </a:t>
                </a:r>
                <a:r>
                  <a:rPr lang="en-US" altLang="zh-CN" dirty="0"/>
                  <a:t>we first list the (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- </a:t>
                </a:r>
                <a:r>
                  <a:rPr lang="en-US" altLang="zh-CN" dirty="0" smtClean="0"/>
                  <a:t>1)-tuples of 0s </a:t>
                </a:r>
                <a:r>
                  <a:rPr lang="en-US" altLang="zh-CN" dirty="0"/>
                  <a:t>and </a:t>
                </a:r>
                <a:r>
                  <a:rPr lang="en-US" altLang="zh-CN" dirty="0" smtClean="0"/>
                  <a:t>1s </a:t>
                </a:r>
                <a:r>
                  <a:rPr lang="en-US" altLang="zh-CN" dirty="0"/>
                  <a:t>in the order given by the reflected Gray code of order 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- 1, </a:t>
                </a:r>
                <a:r>
                  <a:rPr lang="en-US" altLang="zh-CN" dirty="0" smtClean="0"/>
                  <a:t>and attach </a:t>
                </a:r>
                <a:r>
                  <a:rPr lang="en-US" altLang="zh-CN" dirty="0"/>
                  <a:t>a 0 at the beginning (i.e. on the left) of each (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- </a:t>
                </a:r>
                <a:r>
                  <a:rPr lang="en-US" altLang="zh-CN" dirty="0" smtClean="0"/>
                  <a:t>1)-</a:t>
                </a:r>
                <a:r>
                  <a:rPr lang="en-US" altLang="zh-CN" dirty="0"/>
                  <a:t>tuple. </a:t>
                </a:r>
                <a:endParaRPr lang="en-US" altLang="zh-CN" dirty="0" smtClean="0"/>
              </a:p>
              <a:p>
                <a:pPr lvl="1"/>
                <a:r>
                  <a:rPr lang="en-US" altLang="zh-CN" dirty="0"/>
                  <a:t>We then list the (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- 1)-tuples in the order which is the reverse of that given by the reflected Gray code of order </a:t>
                </a:r>
                <a:r>
                  <a:rPr lang="en-US" altLang="zh-CN" i="1" dirty="0"/>
                  <a:t>n </a:t>
                </a:r>
                <a:r>
                  <a:rPr lang="en-US" altLang="zh-CN" dirty="0"/>
                  <a:t>- 1, and attach a 1 at the beginning.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4" r="-1412" b="-20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7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Trying to </a:t>
            </a:r>
            <a:r>
              <a:rPr lang="en-US" altLang="zh-CN" dirty="0" smtClean="0"/>
              <a:t>Find </a:t>
            </a:r>
            <a:r>
              <a:rPr lang="en-US" altLang="zh-CN" dirty="0"/>
              <a:t>the </a:t>
            </a:r>
            <a:r>
              <a:rPr lang="en-US" altLang="zh-CN" dirty="0" smtClean="0"/>
              <a:t>Patterns </a:t>
            </a:r>
            <a:r>
              <a:rPr lang="en-US" altLang="zh-CN" dirty="0"/>
              <a:t>of </a:t>
            </a:r>
            <a:r>
              <a:rPr lang="en-US" altLang="zh-CN" dirty="0" smtClean="0"/>
              <a:t>the Walk for Non Inductive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800" y="2017713"/>
            <a:ext cx="6959600" cy="4114800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sz="2000" dirty="0"/>
              <a:t>Sequence of </a:t>
            </a:r>
            <a:r>
              <a:rPr lang="en-US" altLang="zh-CN" sz="2000" dirty="0" smtClean="0"/>
              <a:t>dimensions.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sz="2000" dirty="0" smtClean="0"/>
              <a:t>Traverse </a:t>
            </a:r>
            <a:r>
              <a:rPr lang="en-US" altLang="zh-CN" sz="2000" dirty="0"/>
              <a:t>from the lower </a:t>
            </a:r>
            <a:r>
              <a:rPr lang="en-US" altLang="zh-CN" sz="2000" dirty="0" smtClean="0"/>
              <a:t>dimension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sz="2000" dirty="0"/>
              <a:t>Sequence of the number of dimension in a walk</a:t>
            </a:r>
          </a:p>
          <a:p>
            <a:pPr marL="742950" lvl="2" indent="-342900">
              <a:buClr>
                <a:srgbClr val="FF0000"/>
              </a:buClr>
              <a:buSzPct val="60000"/>
            </a:pPr>
            <a:r>
              <a:rPr lang="en-US" altLang="zh-CN" sz="1800" dirty="0"/>
              <a:t>1213121 for 3 dimension</a:t>
            </a:r>
          </a:p>
          <a:p>
            <a:pPr marL="742950" lvl="2" indent="-342900">
              <a:buClr>
                <a:srgbClr val="FF0000"/>
              </a:buClr>
              <a:buSzPct val="60000"/>
            </a:pPr>
            <a:r>
              <a:rPr lang="en-US" altLang="zh-CN" sz="1800" dirty="0"/>
              <a:t>121312141213121 for 4 dimension</a:t>
            </a:r>
          </a:p>
          <a:p>
            <a:pPr marL="742950" lvl="2" indent="-342900">
              <a:buClr>
                <a:srgbClr val="FF0000"/>
              </a:buClr>
              <a:buSzPct val="60000"/>
            </a:pPr>
            <a:r>
              <a:rPr lang="en-US" altLang="zh-CN" sz="1800" dirty="0"/>
              <a:t>Move on dimension 1 </a:t>
            </a:r>
            <a:r>
              <a:rPr lang="en-US" altLang="zh-CN" sz="1800" dirty="0" smtClean="0"/>
              <a:t>from </a:t>
            </a:r>
            <a:r>
              <a:rPr lang="en-US" altLang="zh-CN" sz="1800" dirty="0"/>
              <a:t>the </a:t>
            </a:r>
            <a:r>
              <a:rPr lang="en-US" altLang="zh-CN" sz="1800" dirty="0" smtClean="0"/>
              <a:t>tuples </a:t>
            </a:r>
            <a:r>
              <a:rPr lang="en-US" altLang="zh-CN" sz="1800" dirty="0" smtClean="0"/>
              <a:t>with even </a:t>
            </a:r>
            <a:r>
              <a:rPr lang="en-US" altLang="zh-CN" sz="1800" dirty="0" smtClean="0"/>
              <a:t>parity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change the rightest bit</a:t>
            </a:r>
            <a:endParaRPr lang="en-US" altLang="zh-CN" sz="1800" dirty="0"/>
          </a:p>
          <a:p>
            <a:pPr marL="742950" lvl="2" indent="-342900">
              <a:buClr>
                <a:srgbClr val="FF0000"/>
              </a:buClr>
              <a:buSzPct val="60000"/>
            </a:pPr>
            <a:r>
              <a:rPr lang="en-US" altLang="zh-CN" sz="1800" dirty="0"/>
              <a:t>And move on </a:t>
            </a:r>
            <a:r>
              <a:rPr lang="en-US" altLang="zh-CN" sz="1800" dirty="0" smtClean="0"/>
              <a:t>the other </a:t>
            </a:r>
            <a:r>
              <a:rPr lang="en-US" altLang="zh-CN" sz="1800" dirty="0" smtClean="0"/>
              <a:t>dimensions from the tuples with odd parity: </a:t>
            </a:r>
            <a:r>
              <a:rPr lang="en-US" altLang="zh-CN" sz="1800" dirty="0" smtClean="0"/>
              <a:t>higher or </a:t>
            </a:r>
            <a:r>
              <a:rPr lang="en-US" altLang="zh-CN" sz="1800" dirty="0" smtClean="0"/>
              <a:t>lower</a:t>
            </a:r>
            <a:endParaRPr lang="en-US" altLang="zh-CN" sz="1600" dirty="0" smtClean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87479" y="2150532"/>
            <a:ext cx="1993411" cy="122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929" y="3920067"/>
            <a:ext cx="4646277" cy="2854295"/>
          </a:xfrm>
          <a:prstGeom prst="rect">
            <a:avLst/>
          </a:prstGeom>
        </p:spPr>
      </p:pic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51763" y="2150532"/>
            <a:ext cx="1993411" cy="122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213" y="3920067"/>
            <a:ext cx="4646277" cy="285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5763682" cy="1462087"/>
          </a:xfrm>
        </p:spPr>
        <p:txBody>
          <a:bodyPr/>
          <a:lstStyle/>
          <a:p>
            <a:r>
              <a:rPr lang="en-US" altLang="zh-CN" dirty="0" smtClean="0"/>
              <a:t>Transition from Corners with Odd Parity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3200" y="2017712"/>
            <a:ext cx="7636933" cy="4738687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 dirty="0" smtClean="0"/>
              <a:t>The pattern of corners from which to go to a higher dimension</a:t>
            </a:r>
          </a:p>
          <a:p>
            <a:pPr marL="742950" lvl="2" indent="-342900">
              <a:buSzPct val="60000"/>
            </a:pPr>
            <a:r>
              <a:rPr lang="en-US" altLang="zh-CN" dirty="0"/>
              <a:t>Ending </a:t>
            </a:r>
            <a:r>
              <a:rPr lang="en-US" altLang="zh-CN" dirty="0"/>
              <a:t>on a lower dimension and goes to higher dimension from </a:t>
            </a:r>
            <a:r>
              <a:rPr lang="en-US" altLang="zh-CN" dirty="0"/>
              <a:t>0100…0</a:t>
            </a:r>
          </a:p>
          <a:p>
            <a:pPr marL="742950" lvl="2" indent="-342900">
              <a:buSzPct val="60000"/>
            </a:pPr>
            <a:r>
              <a:rPr lang="en-US" altLang="zh-CN" dirty="0"/>
              <a:t>cyclic </a:t>
            </a:r>
            <a:r>
              <a:rPr lang="en-US" altLang="zh-CN" dirty="0"/>
              <a:t>: to traverse one more edge to get from the terminal corner to the initial corner of the walk.</a:t>
            </a:r>
          </a:p>
          <a:p>
            <a:pPr lvl="2"/>
            <a:r>
              <a:rPr lang="en-US" altLang="zh-CN" sz="1800" dirty="0" smtClean="0"/>
              <a:t>From </a:t>
            </a:r>
            <a:r>
              <a:rPr lang="en-US" altLang="zh-CN" sz="1800" dirty="0"/>
              <a:t>the highest dimension</a:t>
            </a:r>
          </a:p>
          <a:p>
            <a:pPr lvl="2"/>
            <a:r>
              <a:rPr lang="en-US" altLang="zh-CN" sz="1800" dirty="0" smtClean="0"/>
              <a:t>for tuple </a:t>
            </a:r>
            <a:r>
              <a:rPr lang="en-US" altLang="zh-CN" sz="1800" i="1" dirty="0" err="1" smtClean="0"/>
              <a:t>b</a:t>
            </a:r>
            <a:r>
              <a:rPr lang="en-US" altLang="zh-CN" sz="1800" i="1" baseline="-25000" dirty="0" err="1" smtClean="0"/>
              <a:t>n</a:t>
            </a:r>
            <a:r>
              <a:rPr lang="en-US" altLang="zh-CN" sz="1800" i="1" dirty="0" smtClean="0"/>
              <a:t>…b</a:t>
            </a:r>
            <a:r>
              <a:rPr lang="en-US" altLang="zh-CN" sz="1800" baseline="-25000" dirty="0" smtClean="0"/>
              <a:t>0 </a:t>
            </a:r>
            <a:r>
              <a:rPr lang="en-US" altLang="zh-CN" sz="1800" dirty="0" smtClean="0"/>
              <a:t>with odd parity</a:t>
            </a:r>
            <a:r>
              <a:rPr lang="en-US" altLang="zh-CN" sz="1800" baseline="-25000" dirty="0" smtClean="0"/>
              <a:t>, </a:t>
            </a:r>
            <a:r>
              <a:rPr lang="en-US" altLang="zh-CN" sz="1800" dirty="0" smtClean="0"/>
              <a:t>determine </a:t>
            </a:r>
            <a:r>
              <a:rPr lang="en-US" altLang="zh-CN" sz="1800" i="1" dirty="0"/>
              <a:t>j </a:t>
            </a:r>
            <a:r>
              <a:rPr lang="en-US" altLang="zh-CN" sz="1800" dirty="0"/>
              <a:t>such that </a:t>
            </a:r>
            <a:r>
              <a:rPr lang="en-US" altLang="zh-CN" sz="1800" i="1" dirty="0" err="1"/>
              <a:t>b</a:t>
            </a:r>
            <a:r>
              <a:rPr lang="en-US" altLang="zh-CN" sz="1800" i="1" baseline="-25000" dirty="0" err="1"/>
              <a:t>j</a:t>
            </a:r>
            <a:r>
              <a:rPr lang="en-US" altLang="zh-CN" sz="1800" i="1" dirty="0"/>
              <a:t> </a:t>
            </a:r>
            <a:r>
              <a:rPr lang="en-US" altLang="zh-CN" sz="1800" dirty="0"/>
              <a:t>= 1 and </a:t>
            </a:r>
            <a:r>
              <a:rPr lang="en-US" altLang="zh-CN" sz="1800" i="1" dirty="0"/>
              <a:t>b</a:t>
            </a:r>
            <a:r>
              <a:rPr lang="en-US" altLang="zh-CN" sz="1800" i="1" baseline="-25000" dirty="0"/>
              <a:t>i  </a:t>
            </a:r>
            <a:r>
              <a:rPr lang="en-US" altLang="zh-CN" sz="1800" dirty="0"/>
              <a:t>= 0 for all </a:t>
            </a:r>
            <a:r>
              <a:rPr lang="en-US" altLang="zh-CN" sz="1800" i="1" dirty="0" err="1"/>
              <a:t>i</a:t>
            </a:r>
            <a:r>
              <a:rPr lang="en-US" altLang="zh-CN" sz="1800" dirty="0"/>
              <a:t> with </a:t>
            </a:r>
            <a:r>
              <a:rPr lang="en-US" altLang="zh-CN" sz="1800" i="1" dirty="0"/>
              <a:t>j </a:t>
            </a:r>
            <a:r>
              <a:rPr lang="en-US" altLang="zh-CN" sz="1800" dirty="0"/>
              <a:t>&gt;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(i.e., the first 1 from the right</a:t>
            </a:r>
            <a:r>
              <a:rPr lang="en-US" altLang="zh-CN" sz="1800" dirty="0" smtClean="0"/>
              <a:t>), and </a:t>
            </a:r>
            <a:r>
              <a:rPr lang="en-US" altLang="zh-CN" sz="1800" i="1" dirty="0" smtClean="0"/>
              <a:t>b</a:t>
            </a:r>
            <a:r>
              <a:rPr lang="en-US" altLang="zh-CN" sz="1800" i="1" baseline="-25000" dirty="0" smtClean="0"/>
              <a:t>j</a:t>
            </a:r>
            <a:r>
              <a:rPr lang="en-US" altLang="zh-CN" sz="1800" baseline="-25000" dirty="0" smtClean="0"/>
              <a:t>+1</a:t>
            </a:r>
            <a:r>
              <a:rPr lang="en-US" altLang="zh-CN" sz="1800" dirty="0" smtClean="0"/>
              <a:t> = 0</a:t>
            </a:r>
          </a:p>
          <a:p>
            <a:pPr lvl="3"/>
            <a:r>
              <a:rPr lang="en-US" altLang="zh-CN" dirty="0" smtClean="0"/>
              <a:t>0001, 0010, 0100, </a:t>
            </a:r>
            <a:r>
              <a:rPr lang="en-US" altLang="zh-CN" dirty="0" smtClean="0">
                <a:solidFill>
                  <a:srgbClr val="FF0000"/>
                </a:solidFill>
              </a:rPr>
              <a:t>1101</a:t>
            </a:r>
          </a:p>
          <a:p>
            <a:pPr lvl="1"/>
            <a:r>
              <a:rPr lang="en-US" altLang="zh-CN" sz="2000" dirty="0" smtClean="0"/>
              <a:t>Go back from a higher dimension: </a:t>
            </a:r>
          </a:p>
          <a:p>
            <a:pPr lvl="2"/>
            <a:r>
              <a:rPr lang="en-US" altLang="zh-CN" sz="1800" dirty="0" smtClean="0"/>
              <a:t>0111, 1110, 1011</a:t>
            </a:r>
          </a:p>
          <a:p>
            <a:pPr lvl="2"/>
            <a:r>
              <a:rPr lang="en-US" altLang="zh-CN" sz="1800" dirty="0" smtClean="0"/>
              <a:t>Their symmetric transition</a:t>
            </a:r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122017" y="268991"/>
            <a:ext cx="1706341" cy="104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163" y="1428922"/>
            <a:ext cx="4121343" cy="2531818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459371"/>
              </p:ext>
            </p:extLst>
          </p:nvPr>
        </p:nvGraphicFramePr>
        <p:xfrm>
          <a:off x="8161914" y="4075113"/>
          <a:ext cx="3765839" cy="277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5" imgW="4810053" imgH="3543348" progId="Visio.Drawing.15">
                  <p:embed/>
                </p:oleObj>
              </mc:Choice>
              <mc:Fallback>
                <p:oleObj name="Visio" r:id="rId5" imgW="4810053" imgH="354334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61914" y="4075113"/>
                        <a:ext cx="3765839" cy="277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890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ymmetry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000" y="2017713"/>
            <a:ext cx="7763933" cy="4628620"/>
          </a:xfrm>
        </p:spPr>
        <p:txBody>
          <a:bodyPr/>
          <a:lstStyle/>
          <a:p>
            <a:r>
              <a:rPr lang="en-US" altLang="zh-CN" dirty="0" smtClean="0"/>
              <a:t> symmetric transitions</a:t>
            </a:r>
          </a:p>
          <a:p>
            <a:pPr lvl="1"/>
            <a:r>
              <a:rPr lang="en-US" altLang="zh-CN" dirty="0"/>
              <a:t>0001,0011; </a:t>
            </a:r>
            <a:r>
              <a:rPr lang="en-US" altLang="zh-CN" dirty="0" smtClean="0"/>
              <a:t>1011,1001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Step 2 and step next to the last</a:t>
            </a:r>
          </a:p>
          <a:p>
            <a:pPr lvl="1"/>
            <a:r>
              <a:rPr lang="en-US" altLang="zh-CN" dirty="0" smtClean="0"/>
              <a:t>0010,0110; 1110,1010</a:t>
            </a:r>
          </a:p>
          <a:p>
            <a:pPr lvl="1"/>
            <a:r>
              <a:rPr lang="en-US" altLang="zh-CN" dirty="0" smtClean="0"/>
              <a:t>0111,0101; 1101,1111</a:t>
            </a:r>
          </a:p>
          <a:p>
            <a:r>
              <a:rPr lang="en-US" altLang="zh-CN" dirty="0" smtClean="0"/>
              <a:t>Pattern of symmetric transitions</a:t>
            </a:r>
          </a:p>
          <a:p>
            <a:pPr lvl="1"/>
            <a:r>
              <a:rPr lang="en-US" altLang="zh-CN" i="1" dirty="0" smtClean="0"/>
              <a:t>b</a:t>
            </a:r>
            <a:r>
              <a:rPr lang="en-US" altLang="zh-CN" i="1" baseline="-25000" dirty="0" smtClean="0"/>
              <a:t>n</a:t>
            </a:r>
            <a:r>
              <a:rPr lang="en-US" altLang="zh-CN" baseline="-25000" dirty="0" smtClean="0"/>
              <a:t>-2</a:t>
            </a:r>
            <a:r>
              <a:rPr lang="en-US" altLang="zh-CN" i="1" dirty="0" smtClean="0"/>
              <a:t>…b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n</a:t>
            </a:r>
            <a:r>
              <a:rPr lang="en-US" altLang="zh-CN" baseline="-25000" dirty="0" smtClean="0"/>
              <a:t>-2</a:t>
            </a:r>
            <a:r>
              <a:rPr lang="en-US" altLang="zh-CN" i="1" dirty="0" smtClean="0"/>
              <a:t>…a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</a:t>
            </a:r>
            <a:r>
              <a:rPr lang="en-US" altLang="zh-CN" baseline="-25000" dirty="0" smtClean="0"/>
              <a:t> </a:t>
            </a:r>
            <a:r>
              <a:rPr lang="en-US" altLang="zh-CN" i="1" dirty="0" smtClean="0"/>
              <a:t>1a</a:t>
            </a:r>
            <a:r>
              <a:rPr lang="en-US" altLang="zh-CN" i="1" baseline="-25000" dirty="0" smtClean="0"/>
              <a:t>n</a:t>
            </a:r>
            <a:r>
              <a:rPr lang="en-US" altLang="zh-CN" baseline="-25000" dirty="0" smtClean="0"/>
              <a:t>-2</a:t>
            </a:r>
            <a:r>
              <a:rPr lang="en-US" altLang="zh-CN" i="1" dirty="0" smtClean="0"/>
              <a:t>…a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1b</a:t>
            </a:r>
            <a:r>
              <a:rPr lang="en-US" altLang="zh-CN" i="1" baseline="-25000" dirty="0" smtClean="0"/>
              <a:t>n</a:t>
            </a:r>
            <a:r>
              <a:rPr lang="en-US" altLang="zh-CN" baseline="-25000" dirty="0" smtClean="0"/>
              <a:t>-2</a:t>
            </a:r>
            <a:r>
              <a:rPr lang="en-US" altLang="zh-CN" i="1" dirty="0" smtClean="0"/>
              <a:t>…b</a:t>
            </a:r>
            <a:r>
              <a:rPr lang="en-US" altLang="zh-CN" baseline="-25000" dirty="0" smtClean="0"/>
              <a:t>0</a:t>
            </a:r>
          </a:p>
          <a:p>
            <a:pPr lvl="1"/>
            <a:r>
              <a:rPr lang="en-US" altLang="zh-CN" dirty="0"/>
              <a:t>determine </a:t>
            </a:r>
            <a:r>
              <a:rPr lang="en-US" altLang="zh-CN" i="1" dirty="0"/>
              <a:t>j </a:t>
            </a:r>
            <a:r>
              <a:rPr lang="en-US" altLang="zh-CN" dirty="0"/>
              <a:t>such that </a:t>
            </a:r>
            <a:r>
              <a:rPr lang="en-US" altLang="zh-CN" i="1" dirty="0" err="1"/>
              <a:t>b</a:t>
            </a:r>
            <a:r>
              <a:rPr lang="en-US" altLang="zh-CN" i="1" baseline="-25000" dirty="0" err="1"/>
              <a:t>j</a:t>
            </a:r>
            <a:r>
              <a:rPr lang="en-US" altLang="zh-CN" i="1" dirty="0"/>
              <a:t> </a:t>
            </a:r>
            <a:r>
              <a:rPr lang="en-US" altLang="zh-CN" dirty="0"/>
              <a:t>= 1 and 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i  </a:t>
            </a:r>
            <a:r>
              <a:rPr lang="en-US" altLang="zh-CN" dirty="0"/>
              <a:t>= 0 for all </a:t>
            </a:r>
            <a:r>
              <a:rPr lang="en-US" altLang="zh-CN" i="1" dirty="0" err="1"/>
              <a:t>i</a:t>
            </a:r>
            <a:r>
              <a:rPr lang="en-US" altLang="zh-CN" dirty="0"/>
              <a:t> with </a:t>
            </a:r>
            <a:r>
              <a:rPr lang="en-US" altLang="zh-CN" i="1" dirty="0"/>
              <a:t>j </a:t>
            </a:r>
            <a:r>
              <a:rPr lang="en-US" altLang="zh-CN" dirty="0"/>
              <a:t>&gt; </a:t>
            </a:r>
            <a:r>
              <a:rPr lang="en-US" altLang="zh-CN" dirty="0" err="1"/>
              <a:t>i</a:t>
            </a:r>
            <a:r>
              <a:rPr lang="en-US" altLang="zh-CN" dirty="0"/>
              <a:t> (i.e., the first 1 from the right), and then change 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j</a:t>
            </a:r>
            <a:r>
              <a:rPr lang="en-US" altLang="zh-CN" baseline="-25000" dirty="0"/>
              <a:t>+1</a:t>
            </a:r>
            <a:r>
              <a:rPr lang="en-US" altLang="zh-CN" i="1" dirty="0"/>
              <a:t> </a:t>
            </a:r>
            <a:r>
              <a:rPr lang="en-US" altLang="zh-CN" dirty="0"/>
              <a:t>(from 0 to 1 or 1 to 0).</a:t>
            </a:r>
            <a:endParaRPr lang="en-US" altLang="zh-CN" baseline="-25000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603157"/>
              </p:ext>
            </p:extLst>
          </p:nvPr>
        </p:nvGraphicFramePr>
        <p:xfrm>
          <a:off x="8159462" y="2093913"/>
          <a:ext cx="3765839" cy="277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3" imgW="4810053" imgH="3543348" progId="Visio.Drawing.15">
                  <p:embed/>
                </p:oleObj>
              </mc:Choice>
              <mc:Fallback>
                <p:oleObj name="Visio" r:id="rId3" imgW="4810053" imgH="354334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59462" y="2093913"/>
                        <a:ext cx="3765839" cy="2774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9784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Algorithm Based on Rule of Succession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Begin with the </a:t>
            </a:r>
            <a:r>
              <a:rPr lang="en-US" altLang="zh-CN" i="1" dirty="0"/>
              <a:t>n</a:t>
            </a:r>
            <a:r>
              <a:rPr lang="en-US" altLang="zh-CN" dirty="0"/>
              <a:t>-tuple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n-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n-</a:t>
            </a:r>
            <a:r>
              <a:rPr lang="en-US" altLang="zh-CN" baseline="-25000" dirty="0" smtClean="0"/>
              <a:t>2 </a:t>
            </a:r>
            <a:r>
              <a:rPr lang="en-US" altLang="zh-CN" dirty="0" smtClean="0"/>
              <a:t>…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0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= 00...0.</a:t>
            </a:r>
          </a:p>
          <a:p>
            <a:r>
              <a:rPr lang="en-US" altLang="zh-CN" dirty="0" smtClean="0"/>
              <a:t>While </a:t>
            </a:r>
            <a:r>
              <a:rPr lang="en-US" altLang="zh-CN" dirty="0"/>
              <a:t>the </a:t>
            </a:r>
            <a:r>
              <a:rPr lang="en-US" altLang="zh-CN" i="1" dirty="0"/>
              <a:t>n</a:t>
            </a:r>
            <a:r>
              <a:rPr lang="en-US" altLang="zh-CN" dirty="0"/>
              <a:t>-tuple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n-</a:t>
            </a:r>
            <a:r>
              <a:rPr lang="en-US" altLang="zh-CN" baseline="-25000" dirty="0"/>
              <a:t>1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n-2</a:t>
            </a:r>
            <a:r>
              <a:rPr lang="en-US" altLang="zh-CN" baseline="-25000" dirty="0"/>
              <a:t> </a:t>
            </a:r>
            <a:r>
              <a:rPr lang="en-US" altLang="zh-CN" dirty="0"/>
              <a:t>…</a:t>
            </a:r>
            <a:r>
              <a:rPr lang="en-US" altLang="zh-CN" i="1" dirty="0"/>
              <a:t>a</a:t>
            </a:r>
            <a:r>
              <a:rPr lang="en-US" altLang="zh-CN" baseline="-25000" dirty="0"/>
              <a:t>0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&lt;&gt; </a:t>
            </a:r>
            <a:r>
              <a:rPr lang="en-US" altLang="zh-CN" dirty="0"/>
              <a:t>10···0, do the following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1) Compute </a:t>
            </a:r>
            <a:r>
              <a:rPr lang="en-US" altLang="zh-CN" dirty="0" smtClean="0">
                <a:sym typeface="Symbol" panose="05050102010706020507" pitchFamily="18" charset="2"/>
              </a:rPr>
              <a:t></a:t>
            </a:r>
            <a:r>
              <a:rPr lang="en-US" altLang="zh-CN" dirty="0" smtClean="0"/>
              <a:t>(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n-</a:t>
            </a:r>
            <a:r>
              <a:rPr lang="en-US" altLang="zh-CN" baseline="-25000" dirty="0"/>
              <a:t>1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n-2</a:t>
            </a:r>
            <a:r>
              <a:rPr lang="en-US" altLang="zh-CN" baseline="-25000" dirty="0"/>
              <a:t> </a:t>
            </a:r>
            <a:r>
              <a:rPr lang="en-US" altLang="zh-CN" dirty="0"/>
              <a:t>…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</a:t>
            </a:r>
            <a:r>
              <a:rPr lang="en-US" altLang="zh-CN" i="1" dirty="0" smtClean="0"/>
              <a:t> </a:t>
            </a:r>
            <a:r>
              <a:rPr lang="en-US" altLang="zh-CN" dirty="0"/>
              <a:t>=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n-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+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n-2 </a:t>
            </a:r>
            <a:r>
              <a:rPr lang="en-US" altLang="zh-CN" dirty="0" smtClean="0"/>
              <a:t>+ … +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0</a:t>
            </a:r>
            <a:r>
              <a:rPr lang="en-US" altLang="zh-CN" i="1" dirty="0" smtClean="0"/>
              <a:t>.</a:t>
            </a:r>
            <a:r>
              <a:rPr lang="en-US" altLang="zh-CN" dirty="0"/>
              <a:t> </a:t>
            </a:r>
            <a:r>
              <a:rPr lang="en-US" altLang="zh-CN" dirty="0" smtClean="0"/>
              <a:t>which is </a:t>
            </a:r>
            <a:r>
              <a:rPr lang="en-US" altLang="zh-CN" dirty="0"/>
              <a:t>the number of its </a:t>
            </a:r>
            <a:r>
              <a:rPr lang="en-US" altLang="zh-CN" dirty="0" smtClean="0"/>
              <a:t>1s .</a:t>
            </a:r>
            <a:endParaRPr lang="en-US" altLang="zh-CN" i="1" dirty="0" smtClean="0"/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2) If </a:t>
            </a:r>
            <a:r>
              <a:rPr lang="en-US" altLang="zh-CN" dirty="0">
                <a:sym typeface="Symbol" panose="05050102010706020507" pitchFamily="18" charset="2"/>
              </a:rPr>
              <a:t>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n-</a:t>
            </a:r>
            <a:r>
              <a:rPr lang="en-US" altLang="zh-CN" baseline="-25000" dirty="0"/>
              <a:t>1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n-2</a:t>
            </a:r>
            <a:r>
              <a:rPr lang="en-US" altLang="zh-CN" baseline="-25000" dirty="0"/>
              <a:t> </a:t>
            </a:r>
            <a:r>
              <a:rPr lang="en-US" altLang="zh-CN" dirty="0"/>
              <a:t>…</a:t>
            </a:r>
            <a:r>
              <a:rPr lang="en-US" altLang="zh-CN" i="1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)</a:t>
            </a:r>
            <a:r>
              <a:rPr lang="en-US" altLang="zh-CN" i="1" dirty="0" smtClean="0"/>
              <a:t> </a:t>
            </a:r>
            <a:r>
              <a:rPr lang="en-US" altLang="zh-CN" dirty="0"/>
              <a:t>is even, change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0</a:t>
            </a:r>
            <a:r>
              <a:rPr lang="en-US" altLang="zh-CN" i="1" dirty="0" smtClean="0"/>
              <a:t> </a:t>
            </a:r>
            <a:r>
              <a:rPr lang="en-US" altLang="zh-CN" dirty="0"/>
              <a:t>(from 0 to 1 or 1 to 0</a:t>
            </a:r>
            <a:r>
              <a:rPr lang="en-US" altLang="zh-CN" dirty="0" smtClean="0"/>
              <a:t>).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3) Else, determine </a:t>
            </a:r>
            <a:r>
              <a:rPr lang="en-US" altLang="zh-CN" i="1" dirty="0"/>
              <a:t>j </a:t>
            </a:r>
            <a:r>
              <a:rPr lang="en-US" altLang="zh-CN" dirty="0"/>
              <a:t>such that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j</a:t>
            </a:r>
            <a:r>
              <a:rPr lang="en-US" altLang="zh-CN" i="1" dirty="0"/>
              <a:t> </a:t>
            </a:r>
            <a:r>
              <a:rPr lang="en-US" altLang="zh-CN" dirty="0"/>
              <a:t>= 1 and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en-US" altLang="zh-CN" i="1" baseline="-25000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dirty="0"/>
              <a:t>0 for all </a:t>
            </a:r>
            <a:r>
              <a:rPr lang="en-US" altLang="zh-CN" i="1" dirty="0" err="1"/>
              <a:t>i</a:t>
            </a:r>
            <a:r>
              <a:rPr lang="en-US" altLang="zh-CN" dirty="0"/>
              <a:t> with </a:t>
            </a:r>
            <a:r>
              <a:rPr lang="en-US" altLang="zh-CN" i="1" dirty="0"/>
              <a:t>j </a:t>
            </a:r>
            <a:r>
              <a:rPr lang="en-US" altLang="zh-CN" dirty="0"/>
              <a:t>&gt; </a:t>
            </a:r>
            <a:r>
              <a:rPr lang="en-US" altLang="zh-CN" dirty="0" err="1"/>
              <a:t>i</a:t>
            </a:r>
            <a:r>
              <a:rPr lang="en-US" altLang="zh-CN" dirty="0"/>
              <a:t> (i.e., the </a:t>
            </a:r>
            <a:r>
              <a:rPr lang="en-US" altLang="zh-CN" dirty="0" smtClean="0"/>
              <a:t>first 1 </a:t>
            </a:r>
            <a:r>
              <a:rPr lang="en-US" altLang="zh-CN" dirty="0"/>
              <a:t>from the right), and then change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j</a:t>
            </a:r>
            <a:r>
              <a:rPr lang="en-US" altLang="zh-CN" baseline="-25000" dirty="0"/>
              <a:t>+1</a:t>
            </a:r>
            <a:r>
              <a:rPr lang="en-US" altLang="zh-CN" i="1" dirty="0"/>
              <a:t> </a:t>
            </a:r>
            <a:r>
              <a:rPr lang="en-US" altLang="zh-CN" dirty="0"/>
              <a:t>(from 0 to 1 or 1 to 0).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3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</a:t>
            </a:r>
            <a:r>
              <a:rPr lang="en-US" altLang="zh-CN" dirty="0" smtClean="0"/>
              <a:t>4.3.1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preceding algorithm for generating the </a:t>
            </a:r>
            <a:r>
              <a:rPr lang="en-US" altLang="zh-CN" i="1" dirty="0"/>
              <a:t>n</a:t>
            </a:r>
            <a:r>
              <a:rPr lang="en-US" altLang="zh-CN" dirty="0"/>
              <a:t>-tuples of </a:t>
            </a:r>
            <a:r>
              <a:rPr lang="en-US" altLang="zh-CN" dirty="0" smtClean="0"/>
              <a:t>0</a:t>
            </a:r>
            <a:r>
              <a:rPr lang="en-US" altLang="zh-CN" i="1" dirty="0" smtClean="0"/>
              <a:t>s </a:t>
            </a:r>
            <a:r>
              <a:rPr lang="en-US" altLang="zh-CN" dirty="0"/>
              <a:t>and</a:t>
            </a:r>
            <a:r>
              <a:rPr lang="en-US" altLang="zh-CN" i="1" dirty="0"/>
              <a:t> </a:t>
            </a:r>
            <a:r>
              <a:rPr lang="en-US" altLang="zh-CN" dirty="0" smtClean="0"/>
              <a:t>1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produces </a:t>
            </a:r>
            <a:r>
              <a:rPr lang="en-US" altLang="zh-CN" dirty="0"/>
              <a:t>the reflected Gray code of order </a:t>
            </a:r>
            <a:r>
              <a:rPr lang="en-US" altLang="zh-CN" i="1" dirty="0"/>
              <a:t>n </a:t>
            </a:r>
            <a:r>
              <a:rPr lang="en-US" altLang="zh-CN" dirty="0"/>
              <a:t>for each positive integer</a:t>
            </a:r>
            <a:r>
              <a:rPr lang="en-US" altLang="zh-CN" i="1" dirty="0"/>
              <a:t> n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Proof</a:t>
            </a:r>
          </a:p>
          <a:p>
            <a:pPr lvl="1"/>
            <a:r>
              <a:rPr lang="en-US" altLang="zh-CN" dirty="0"/>
              <a:t>by induction on </a:t>
            </a:r>
            <a:r>
              <a:rPr lang="en-US" altLang="zh-CN" i="1" dirty="0"/>
              <a:t>n.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when n=1: …</a:t>
            </a:r>
          </a:p>
          <a:p>
            <a:pPr lvl="1"/>
            <a:r>
              <a:rPr lang="en-US" altLang="zh-CN" dirty="0"/>
              <a:t>Let </a:t>
            </a:r>
            <a:r>
              <a:rPr lang="en-US" altLang="zh-CN" i="1" dirty="0"/>
              <a:t>n </a:t>
            </a:r>
            <a:r>
              <a:rPr lang="en-US" altLang="zh-CN" dirty="0"/>
              <a:t>&gt; 1, and assume </a:t>
            </a:r>
            <a:r>
              <a:rPr lang="en-US" altLang="zh-CN" dirty="0" smtClean="0"/>
              <a:t>that the </a:t>
            </a:r>
            <a:r>
              <a:rPr lang="en-US" altLang="zh-CN" dirty="0"/>
              <a:t>algorithm </a:t>
            </a:r>
            <a:r>
              <a:rPr lang="en-US" altLang="zh-CN" dirty="0" smtClean="0"/>
              <a:t>applied </a:t>
            </a:r>
            <a:r>
              <a:rPr lang="en-US" altLang="zh-CN" dirty="0"/>
              <a:t>to </a:t>
            </a:r>
            <a:r>
              <a:rPr lang="en-US" altLang="zh-CN" i="1" dirty="0"/>
              <a:t>n </a:t>
            </a:r>
            <a:r>
              <a:rPr lang="en-US" altLang="zh-CN" dirty="0"/>
              <a:t>- 1 produces the reflected Gray of order </a:t>
            </a:r>
            <a:r>
              <a:rPr lang="en-US" altLang="zh-CN" i="1" dirty="0"/>
              <a:t>n </a:t>
            </a:r>
            <a:r>
              <a:rPr lang="en-US" altLang="zh-CN" dirty="0"/>
              <a:t>- 1.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96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</a:t>
            </a:r>
            <a:r>
              <a:rPr lang="en-US" altLang="zh-CN" dirty="0" smtClean="0"/>
              <a:t>4.3.1(Proof Continued)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The </a:t>
            </a:r>
            <a:r>
              <a:rPr lang="en-US" altLang="zh-CN" dirty="0" smtClean="0"/>
              <a:t>first 2</a:t>
            </a:r>
            <a:r>
              <a:rPr lang="en-US" altLang="zh-CN" i="1" baseline="30000" dirty="0" smtClean="0"/>
              <a:t>n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 </a:t>
            </a:r>
            <a:r>
              <a:rPr lang="en-US" altLang="zh-CN" i="1" dirty="0"/>
              <a:t>n</a:t>
            </a:r>
            <a:r>
              <a:rPr lang="en-US" altLang="zh-CN" dirty="0"/>
              <a:t>-tuples of the reflected Gray code of order </a:t>
            </a:r>
            <a:r>
              <a:rPr lang="en-US" altLang="zh-CN" i="1" dirty="0"/>
              <a:t>n </a:t>
            </a:r>
            <a:r>
              <a:rPr lang="en-US" altLang="zh-CN" dirty="0"/>
              <a:t>consist of the (</a:t>
            </a:r>
            <a:r>
              <a:rPr lang="en-US" altLang="zh-CN" i="1" dirty="0"/>
              <a:t>n </a:t>
            </a:r>
            <a:r>
              <a:rPr lang="en-US" altLang="zh-CN" dirty="0"/>
              <a:t>- </a:t>
            </a:r>
            <a:r>
              <a:rPr lang="en-US" altLang="zh-CN" dirty="0" smtClean="0"/>
              <a:t>1)-</a:t>
            </a:r>
            <a:r>
              <a:rPr lang="en-US" altLang="zh-CN" dirty="0"/>
              <a:t>tuples </a:t>
            </a:r>
            <a:r>
              <a:rPr lang="en-US" altLang="zh-CN" dirty="0" smtClean="0"/>
              <a:t>of the </a:t>
            </a:r>
            <a:r>
              <a:rPr lang="en-US" altLang="zh-CN" dirty="0"/>
              <a:t>reflected Gray code of order </a:t>
            </a:r>
            <a:r>
              <a:rPr lang="en-US" altLang="zh-CN" i="1" dirty="0"/>
              <a:t>n </a:t>
            </a:r>
            <a:r>
              <a:rPr lang="en-US" altLang="zh-CN" dirty="0"/>
              <a:t>- 1 with a 0 attached at the beginning of </a:t>
            </a:r>
            <a:r>
              <a:rPr lang="en-US" altLang="zh-CN" dirty="0" smtClean="0"/>
              <a:t>each </a:t>
            </a:r>
            <a:r>
              <a:rPr lang="en-US" altLang="zh-CN" i="1" dirty="0" smtClean="0"/>
              <a:t>(</a:t>
            </a:r>
            <a:r>
              <a:rPr lang="en-US" altLang="zh-CN" i="1" dirty="0"/>
              <a:t>n </a:t>
            </a:r>
            <a:r>
              <a:rPr lang="en-US" altLang="zh-CN" dirty="0"/>
              <a:t>- </a:t>
            </a:r>
            <a:r>
              <a:rPr lang="en-US" altLang="zh-CN" dirty="0" smtClean="0"/>
              <a:t>1)-</a:t>
            </a:r>
            <a:r>
              <a:rPr lang="en-US" altLang="zh-CN" dirty="0"/>
              <a:t>tuple. </a:t>
            </a:r>
            <a:endParaRPr lang="en-US" altLang="zh-CN" dirty="0" smtClean="0"/>
          </a:p>
          <a:p>
            <a:pPr lvl="1"/>
            <a:r>
              <a:rPr lang="en-US" altLang="zh-CN" dirty="0"/>
              <a:t>Since the (</a:t>
            </a:r>
            <a:r>
              <a:rPr lang="en-US" altLang="zh-CN" i="1" dirty="0"/>
              <a:t>n </a:t>
            </a:r>
            <a:r>
              <a:rPr lang="en-US" altLang="zh-CN" dirty="0"/>
              <a:t>- </a:t>
            </a:r>
            <a:r>
              <a:rPr lang="en-US" altLang="zh-CN" dirty="0" smtClean="0"/>
              <a:t>1)-</a:t>
            </a:r>
            <a:r>
              <a:rPr lang="en-US" altLang="zh-CN" dirty="0"/>
              <a:t>tuple 10· ··0 occurs last in the reflected Gray </a:t>
            </a:r>
            <a:r>
              <a:rPr lang="en-US" altLang="zh-CN" dirty="0" smtClean="0"/>
              <a:t>code of </a:t>
            </a:r>
            <a:r>
              <a:rPr lang="en-US" altLang="zh-CN" dirty="0"/>
              <a:t>order </a:t>
            </a:r>
            <a:r>
              <a:rPr lang="en-US" altLang="zh-CN" i="1" dirty="0"/>
              <a:t>n </a:t>
            </a:r>
            <a:r>
              <a:rPr lang="en-US" altLang="zh-CN" dirty="0"/>
              <a:t>- 1, it follows that the rule of succession applied to the first (2</a:t>
            </a:r>
            <a:r>
              <a:rPr lang="en-US" altLang="zh-CN" i="1" baseline="30000" dirty="0"/>
              <a:t>n </a:t>
            </a:r>
            <a:r>
              <a:rPr lang="en-US" altLang="zh-CN" baseline="30000" dirty="0"/>
              <a:t>- 1</a:t>
            </a:r>
            <a:r>
              <a:rPr lang="en-US" altLang="zh-CN" dirty="0"/>
              <a:t> - 1</a:t>
            </a:r>
            <a:r>
              <a:rPr lang="en-US" altLang="zh-CN" dirty="0" smtClean="0"/>
              <a:t>)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-tuples </a:t>
            </a:r>
            <a:r>
              <a:rPr lang="en-US" altLang="zh-CN" dirty="0"/>
              <a:t>of the reflected Gray code of </a:t>
            </a:r>
            <a:r>
              <a:rPr lang="en-US" altLang="zh-CN" dirty="0" smtClean="0"/>
              <a:t>order </a:t>
            </a:r>
            <a:r>
              <a:rPr lang="en-US" altLang="zh-CN" i="1" dirty="0"/>
              <a:t>n </a:t>
            </a:r>
            <a:r>
              <a:rPr lang="en-US" altLang="zh-CN" dirty="0"/>
              <a:t>has the same effect as applying the </a:t>
            </a:r>
            <a:r>
              <a:rPr lang="en-US" altLang="zh-CN" dirty="0" smtClean="0"/>
              <a:t>rule of </a:t>
            </a:r>
            <a:r>
              <a:rPr lang="en-US" altLang="zh-CN" dirty="0"/>
              <a:t>succession to all but the last (</a:t>
            </a:r>
            <a:r>
              <a:rPr lang="en-US" altLang="zh-CN" i="1" dirty="0"/>
              <a:t>n </a:t>
            </a:r>
            <a:r>
              <a:rPr lang="en-US" altLang="zh-CN" dirty="0"/>
              <a:t>- </a:t>
            </a:r>
            <a:r>
              <a:rPr lang="en-US" altLang="zh-CN" dirty="0" smtClean="0"/>
              <a:t>1)-</a:t>
            </a:r>
            <a:r>
              <a:rPr lang="en-US" altLang="zh-CN" dirty="0"/>
              <a:t>tuple of the reflected Gray code of order </a:t>
            </a:r>
            <a:r>
              <a:rPr lang="en-US" altLang="zh-CN" i="1" dirty="0"/>
              <a:t>n </a:t>
            </a:r>
            <a:r>
              <a:rPr lang="en-US" altLang="zh-CN" dirty="0" smtClean="0"/>
              <a:t>– 1 and </a:t>
            </a:r>
            <a:r>
              <a:rPr lang="en-US" altLang="zh-CN" dirty="0"/>
              <a:t>then attaching a </a:t>
            </a:r>
            <a:r>
              <a:rPr lang="en-US" altLang="zh-CN" dirty="0" smtClean="0"/>
              <a:t>0.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00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</a:t>
            </a:r>
            <a:r>
              <a:rPr lang="en-US" altLang="zh-CN" dirty="0" smtClean="0"/>
              <a:t>4.3.1</a:t>
            </a:r>
            <a:r>
              <a:rPr lang="en-US" altLang="zh-CN" dirty="0"/>
              <a:t>(Proof Continued)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Hence it is a consequence of the inductive hypothesis that </a:t>
            </a:r>
            <a:r>
              <a:rPr lang="en-US" altLang="zh-CN" dirty="0" smtClean="0"/>
              <a:t>the rule </a:t>
            </a:r>
            <a:r>
              <a:rPr lang="en-US" altLang="zh-CN" dirty="0"/>
              <a:t>of succession produces the first half of the </a:t>
            </a:r>
            <a:r>
              <a:rPr lang="en-US" altLang="zh-CN" dirty="0" smtClean="0"/>
              <a:t>reflected </a:t>
            </a:r>
            <a:r>
              <a:rPr lang="en-US" altLang="zh-CN" dirty="0"/>
              <a:t>Gray code of order </a:t>
            </a:r>
            <a:r>
              <a:rPr lang="en-US" altLang="zh-CN" i="1" dirty="0"/>
              <a:t>n.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/>
              <a:t>The </a:t>
            </a:r>
            <a:r>
              <a:rPr lang="en-US" altLang="zh-CN" dirty="0" smtClean="0"/>
              <a:t>2</a:t>
            </a:r>
            <a:r>
              <a:rPr lang="en-US" altLang="zh-CN" i="1" baseline="30000" dirty="0" smtClean="0"/>
              <a:t>n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st </a:t>
            </a:r>
            <a:r>
              <a:rPr lang="en-US" altLang="zh-CN" i="1" dirty="0"/>
              <a:t>n</a:t>
            </a:r>
            <a:r>
              <a:rPr lang="en-US" altLang="zh-CN" dirty="0"/>
              <a:t>-tuple of the reflected Gray code of order </a:t>
            </a:r>
            <a:r>
              <a:rPr lang="en-US" altLang="zh-CN" i="1" dirty="0"/>
              <a:t>n </a:t>
            </a:r>
            <a:r>
              <a:rPr lang="en-US" altLang="zh-CN" dirty="0"/>
              <a:t>is </a:t>
            </a:r>
            <a:r>
              <a:rPr lang="en-US" altLang="zh-CN" dirty="0" smtClean="0"/>
              <a:t>010...0. </a:t>
            </a:r>
            <a:r>
              <a:rPr lang="en-US" altLang="zh-CN" dirty="0"/>
              <a:t>Since </a:t>
            </a:r>
            <a:r>
              <a:rPr lang="en-US" altLang="zh-CN" dirty="0">
                <a:sym typeface="Symbol" panose="05050102010706020507" pitchFamily="18" charset="2"/>
              </a:rPr>
              <a:t></a:t>
            </a:r>
            <a:r>
              <a:rPr lang="en-US" altLang="zh-CN" dirty="0" smtClean="0"/>
              <a:t>(</a:t>
            </a:r>
            <a:r>
              <a:rPr lang="en-US" altLang="zh-CN" dirty="0"/>
              <a:t>010...0</a:t>
            </a:r>
            <a:r>
              <a:rPr lang="en-US" altLang="zh-CN" dirty="0" smtClean="0"/>
              <a:t>) </a:t>
            </a:r>
            <a:r>
              <a:rPr lang="en-US" altLang="zh-CN" dirty="0"/>
              <a:t>= 1</a:t>
            </a:r>
            <a:r>
              <a:rPr lang="en-US" altLang="zh-CN" dirty="0" smtClean="0"/>
              <a:t>, an </a:t>
            </a:r>
            <a:r>
              <a:rPr lang="en-US" altLang="zh-CN" dirty="0"/>
              <a:t>odd number, the rule of succession applied to </a:t>
            </a:r>
            <a:r>
              <a:rPr lang="en-US" altLang="zh-CN" dirty="0" smtClean="0"/>
              <a:t>010...0 </a:t>
            </a:r>
            <a:r>
              <a:rPr lang="en-US" altLang="zh-CN" dirty="0"/>
              <a:t>gives </a:t>
            </a:r>
            <a:r>
              <a:rPr lang="en-US" altLang="zh-CN" dirty="0" smtClean="0"/>
              <a:t>110…0</a:t>
            </a:r>
            <a:r>
              <a:rPr lang="en-US" altLang="zh-CN" dirty="0"/>
              <a:t>, which is </a:t>
            </a:r>
            <a:r>
              <a:rPr lang="en-US" altLang="zh-CN" dirty="0" smtClean="0"/>
              <a:t>the (2</a:t>
            </a:r>
            <a:r>
              <a:rPr lang="en-US" altLang="zh-CN" i="1" baseline="30000" dirty="0" smtClean="0"/>
              <a:t>n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 </a:t>
            </a:r>
            <a:r>
              <a:rPr lang="en-US" altLang="zh-CN" dirty="0"/>
              <a:t>+ </a:t>
            </a:r>
            <a:r>
              <a:rPr lang="en-US" altLang="zh-CN" dirty="0" smtClean="0"/>
              <a:t>1)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 </a:t>
            </a:r>
            <a:r>
              <a:rPr lang="en-US" altLang="zh-CN" i="1" dirty="0"/>
              <a:t>n</a:t>
            </a:r>
            <a:r>
              <a:rPr lang="en-US" altLang="zh-CN" dirty="0"/>
              <a:t>-tuple of the reflected Gray code of order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.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72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Generate Permutations of {1, 2, ... 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017712"/>
            <a:ext cx="6873159" cy="4709101"/>
          </a:xfrm>
        </p:spPr>
        <p:txBody>
          <a:bodyPr/>
          <a:lstStyle/>
          <a:p>
            <a:r>
              <a:rPr lang="en-US" altLang="zh-CN" dirty="0"/>
              <a:t>Inductive thinking and recursive algorithm</a:t>
            </a:r>
          </a:p>
          <a:p>
            <a:pPr lvl="1"/>
            <a:r>
              <a:rPr lang="en-US" altLang="zh-CN" dirty="0" smtClean="0"/>
              <a:t>Problem: How to get a permutation </a:t>
            </a:r>
            <a:r>
              <a:rPr lang="en-US" altLang="zh-CN" dirty="0"/>
              <a:t>of {1, 2, ... ,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} from a permutation of </a:t>
            </a:r>
            <a:r>
              <a:rPr lang="en-US" altLang="zh-CN" dirty="0"/>
              <a:t>{1, 2, ... 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n </a:t>
            </a:r>
            <a:r>
              <a:rPr lang="en-US" altLang="zh-CN" dirty="0"/>
              <a:t>- 1</a:t>
            </a:r>
            <a:r>
              <a:rPr lang="en-US" altLang="zh-CN" dirty="0" smtClean="0"/>
              <a:t>}?</a:t>
            </a:r>
          </a:p>
          <a:p>
            <a:pPr lvl="1"/>
            <a:r>
              <a:rPr lang="en-US" altLang="zh-CN" dirty="0" smtClean="0"/>
              <a:t>Basic </a:t>
            </a:r>
            <a:r>
              <a:rPr lang="en-US" altLang="zh-CN" dirty="0"/>
              <a:t>Idea: Insert </a:t>
            </a:r>
            <a:r>
              <a:rPr lang="en-US" altLang="zh-CN" i="1" dirty="0"/>
              <a:t>n</a:t>
            </a:r>
            <a:r>
              <a:rPr lang="en-US" altLang="zh-CN" dirty="0"/>
              <a:t> into a permutation of {1, 2, ... ,</a:t>
            </a:r>
            <a:r>
              <a:rPr lang="en-US" altLang="zh-CN" i="1" dirty="0"/>
              <a:t>n </a:t>
            </a:r>
            <a:r>
              <a:rPr lang="en-US" altLang="zh-CN" dirty="0"/>
              <a:t>- 1</a:t>
            </a:r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/>
              <a:t>Proof: two list of numbers of {1</a:t>
            </a:r>
            <a:r>
              <a:rPr lang="en-US" altLang="zh-CN" dirty="0"/>
              <a:t>, 2, ... 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} are different </a:t>
            </a:r>
            <a:r>
              <a:rPr lang="en-US" altLang="zh-CN" dirty="0" err="1" smtClean="0"/>
              <a:t>iff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their projection on {</a:t>
            </a:r>
            <a:r>
              <a:rPr lang="en-US" altLang="zh-CN" dirty="0"/>
              <a:t>1, 2, ... 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n-1</a:t>
            </a:r>
            <a:r>
              <a:rPr lang="en-US" altLang="zh-CN" dirty="0" smtClean="0"/>
              <a:t>} are different.</a:t>
            </a:r>
          </a:p>
          <a:p>
            <a:pPr lvl="2"/>
            <a:r>
              <a:rPr lang="en-US" altLang="zh-CN" dirty="0" smtClean="0"/>
              <a:t>otherwise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is inserted at different position of the subsequence projected on </a:t>
            </a:r>
            <a:r>
              <a:rPr lang="en-US" altLang="zh-CN" dirty="0"/>
              <a:t>{1, 2, ... , </a:t>
            </a:r>
            <a:r>
              <a:rPr lang="en-US" altLang="zh-CN" i="1" dirty="0"/>
              <a:t>n-1</a:t>
            </a:r>
            <a:r>
              <a:rPr lang="en-US" altLang="zh-CN" dirty="0" smtClean="0"/>
              <a:t>}.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44451" y="2207183"/>
            <a:ext cx="14287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495" y="3394126"/>
            <a:ext cx="2419350" cy="2505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5574" y="0"/>
            <a:ext cx="2446114" cy="672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0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4.3.1(Proof Continued)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6917" y="1836738"/>
            <a:ext cx="10363200" cy="4114800"/>
          </a:xfrm>
        </p:spPr>
        <p:txBody>
          <a:bodyPr/>
          <a:lstStyle/>
          <a:p>
            <a:pPr lvl="1"/>
            <a:r>
              <a:rPr lang="en-US" altLang="zh-CN" dirty="0" smtClean="0"/>
              <a:t>Begin with the 2</a:t>
            </a:r>
            <a:r>
              <a:rPr lang="en-US" altLang="zh-CN" i="1" baseline="30000" dirty="0" smtClean="0"/>
              <a:t>n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st </a:t>
            </a:r>
            <a:r>
              <a:rPr lang="en-US" altLang="zh-CN" dirty="0"/>
              <a:t>and </a:t>
            </a:r>
            <a:r>
              <a:rPr lang="en-US" altLang="zh-CN" dirty="0" smtClean="0"/>
              <a:t>(2</a:t>
            </a:r>
            <a:r>
              <a:rPr lang="en-US" altLang="zh-CN" i="1" baseline="30000" dirty="0" smtClean="0"/>
              <a:t>n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+1)</a:t>
            </a:r>
            <a:r>
              <a:rPr lang="en-US" altLang="zh-CN" dirty="0" err="1" smtClean="0"/>
              <a:t>st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-tuple, check the n-tuples at the symmetrical position step by step.</a:t>
            </a:r>
          </a:p>
          <a:p>
            <a:pPr lvl="2"/>
            <a:r>
              <a:rPr lang="en-US" altLang="zh-CN" dirty="0"/>
              <a:t>010...</a:t>
            </a:r>
            <a:r>
              <a:rPr lang="en-US" altLang="zh-CN" dirty="0" smtClean="0"/>
              <a:t>0 at position </a:t>
            </a:r>
            <a:r>
              <a:rPr lang="en-US" altLang="zh-CN" dirty="0"/>
              <a:t>2</a:t>
            </a:r>
            <a:r>
              <a:rPr lang="en-US" altLang="zh-CN" i="1" baseline="30000" dirty="0"/>
              <a:t>n</a:t>
            </a:r>
            <a:r>
              <a:rPr lang="en-US" altLang="zh-CN" baseline="30000" dirty="0"/>
              <a:t>-1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110…0 at position </a:t>
            </a:r>
            <a:r>
              <a:rPr lang="en-US" altLang="zh-CN" dirty="0"/>
              <a:t>2</a:t>
            </a:r>
            <a:r>
              <a:rPr lang="en-US" altLang="zh-CN" i="1" baseline="30000" dirty="0"/>
              <a:t>n</a:t>
            </a:r>
            <a:r>
              <a:rPr lang="en-US" altLang="zh-CN" baseline="30000" dirty="0"/>
              <a:t>-1</a:t>
            </a:r>
            <a:r>
              <a:rPr lang="en-US" altLang="zh-CN" dirty="0"/>
              <a:t>+1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Consider </a:t>
            </a:r>
            <a:r>
              <a:rPr lang="en-US" altLang="zh-CN" dirty="0"/>
              <a:t>now two consecutive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 - 1</a:t>
            </a:r>
            <a:r>
              <a:rPr lang="en-US" altLang="zh-CN" dirty="0" smtClean="0"/>
              <a:t>)-tuples </a:t>
            </a:r>
            <a:r>
              <a:rPr lang="en-US" altLang="zh-CN" dirty="0"/>
              <a:t>in the </a:t>
            </a:r>
            <a:r>
              <a:rPr lang="en-US" altLang="zh-CN" dirty="0" smtClean="0"/>
              <a:t>first </a:t>
            </a:r>
            <a:r>
              <a:rPr lang="en-US" altLang="zh-CN" dirty="0"/>
              <a:t>half of the reflected </a:t>
            </a:r>
            <a:r>
              <a:rPr lang="en-US" altLang="zh-CN" dirty="0" smtClean="0"/>
              <a:t>Gray code </a:t>
            </a:r>
            <a:r>
              <a:rPr lang="en-US" altLang="zh-CN" dirty="0"/>
              <a:t>of order </a:t>
            </a:r>
            <a:r>
              <a:rPr lang="en-US" altLang="zh-CN" i="1" dirty="0" smtClean="0"/>
              <a:t>n - 1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i="1" dirty="0" smtClean="0"/>
              <a:t>b</a:t>
            </a:r>
            <a:r>
              <a:rPr lang="en-US" altLang="zh-CN" i="1" baseline="-25000" dirty="0" smtClean="0"/>
              <a:t>n</a:t>
            </a:r>
            <a:r>
              <a:rPr lang="en-US" altLang="zh-CN" baseline="-25000" dirty="0" smtClean="0"/>
              <a:t>-2</a:t>
            </a:r>
            <a:r>
              <a:rPr lang="en-US" altLang="zh-CN" i="1" dirty="0" smtClean="0"/>
              <a:t>…b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n</a:t>
            </a:r>
            <a:r>
              <a:rPr lang="en-US" altLang="zh-CN" baseline="-25000" dirty="0" smtClean="0"/>
              <a:t>-2</a:t>
            </a:r>
            <a:r>
              <a:rPr lang="en-US" altLang="zh-CN" i="1" dirty="0" smtClean="0"/>
              <a:t>…a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</a:t>
            </a:r>
          </a:p>
          <a:p>
            <a:pPr marL="715963" lvl="1" indent="0">
              <a:buNone/>
            </a:pPr>
            <a:r>
              <a:rPr lang="en-US" altLang="zh-CN" dirty="0" smtClean="0"/>
              <a:t>Then </a:t>
            </a:r>
            <a:r>
              <a:rPr lang="en-US" altLang="zh-CN" i="1" dirty="0" smtClean="0"/>
              <a:t>1a</a:t>
            </a:r>
            <a:r>
              <a:rPr lang="en-US" altLang="zh-CN" i="1" baseline="-25000" dirty="0" smtClean="0"/>
              <a:t>n</a:t>
            </a:r>
            <a:r>
              <a:rPr lang="en-US" altLang="zh-CN" baseline="-25000" dirty="0" smtClean="0"/>
              <a:t>-2</a:t>
            </a:r>
            <a:r>
              <a:rPr lang="en-US" altLang="zh-CN" i="1" dirty="0" smtClean="0"/>
              <a:t>…a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is at the symmetric position </a:t>
            </a:r>
            <a:r>
              <a:rPr lang="en-US" altLang="zh-CN" dirty="0"/>
              <a:t>of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n</a:t>
            </a:r>
            <a:r>
              <a:rPr lang="en-US" altLang="zh-CN" baseline="-25000" dirty="0" smtClean="0"/>
              <a:t>-2</a:t>
            </a:r>
            <a:r>
              <a:rPr lang="en-US" altLang="zh-CN" i="1" dirty="0" smtClean="0"/>
              <a:t>…a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and is immediately followed by </a:t>
            </a:r>
            <a:r>
              <a:rPr lang="en-US" altLang="zh-CN" i="1" dirty="0" smtClean="0"/>
              <a:t>1b</a:t>
            </a:r>
            <a:r>
              <a:rPr lang="en-US" altLang="zh-CN" i="1" baseline="-25000" dirty="0" smtClean="0"/>
              <a:t>n</a:t>
            </a:r>
            <a:r>
              <a:rPr lang="en-US" altLang="zh-CN" baseline="-25000" dirty="0" smtClean="0"/>
              <a:t>-2</a:t>
            </a:r>
            <a:r>
              <a:rPr lang="en-US" altLang="zh-CN" i="1" dirty="0" smtClean="0"/>
              <a:t>…b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in the reflected Gray code of order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. </a:t>
            </a:r>
          </a:p>
          <a:p>
            <a:pPr marL="1165225" lvl="2" indent="-266700"/>
            <a:r>
              <a:rPr lang="en-US" altLang="zh-CN" i="1" dirty="0" smtClean="0"/>
              <a:t>1a</a:t>
            </a:r>
            <a:r>
              <a:rPr lang="en-US" altLang="zh-CN" i="1" baseline="-25000" dirty="0" smtClean="0"/>
              <a:t>n</a:t>
            </a:r>
            <a:r>
              <a:rPr lang="en-US" altLang="zh-CN" baseline="-25000" dirty="0" smtClean="0"/>
              <a:t>-2</a:t>
            </a:r>
            <a:r>
              <a:rPr lang="en-US" altLang="zh-CN" i="1" dirty="0" smtClean="0"/>
              <a:t>…a</a:t>
            </a:r>
            <a:r>
              <a:rPr lang="en-US" altLang="zh-CN" baseline="-25000" dirty="0" smtClean="0"/>
              <a:t>0 </a:t>
            </a:r>
          </a:p>
          <a:p>
            <a:pPr marL="1200150" lvl="2" indent="-301625"/>
            <a:r>
              <a:rPr lang="en-US" altLang="zh-CN" i="1" dirty="0" smtClean="0"/>
              <a:t>1b</a:t>
            </a:r>
            <a:r>
              <a:rPr lang="en-US" altLang="zh-CN" i="1" baseline="-25000" dirty="0" smtClean="0"/>
              <a:t>n</a:t>
            </a:r>
            <a:r>
              <a:rPr lang="en-US" altLang="zh-CN" baseline="-25000" dirty="0" smtClean="0"/>
              <a:t>-2</a:t>
            </a:r>
            <a:r>
              <a:rPr lang="en-US" altLang="zh-CN" i="1" dirty="0" smtClean="0"/>
              <a:t>…b</a:t>
            </a:r>
            <a:r>
              <a:rPr lang="en-US" altLang="zh-CN" baseline="-25000" dirty="0" smtClean="0"/>
              <a:t>0</a:t>
            </a:r>
          </a:p>
          <a:p>
            <a:pPr marL="457200" lvl="1" indent="0">
              <a:buNone/>
            </a:pPr>
            <a:r>
              <a:rPr lang="en-US" altLang="zh-CN" i="1" baseline="-25000" dirty="0"/>
              <a:t>	</a:t>
            </a:r>
            <a:r>
              <a:rPr lang="en-US" altLang="zh-CN" i="1" baseline="-25000" dirty="0" smtClean="0"/>
              <a:t>	</a:t>
            </a:r>
            <a:endParaRPr lang="en-US" altLang="zh-CN" baseline="-25000" dirty="0" smtClean="0"/>
          </a:p>
          <a:p>
            <a:pPr marL="457200" lvl="1" indent="0">
              <a:buNone/>
            </a:pPr>
            <a:r>
              <a:rPr lang="en-US" altLang="zh-CN" i="1" baseline="-25000" dirty="0"/>
              <a:t>	</a:t>
            </a:r>
            <a:r>
              <a:rPr lang="en-US" altLang="zh-CN" i="1" baseline="-25000" dirty="0" smtClean="0"/>
              <a:t>	</a:t>
            </a:r>
            <a:endParaRPr lang="en-US" altLang="zh-CN" i="1" dirty="0" smtClean="0"/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43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4.3.1(Proof Continued)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668" y="2050665"/>
            <a:ext cx="8539148" cy="4114800"/>
          </a:xfrm>
        </p:spPr>
        <p:txBody>
          <a:bodyPr/>
          <a:lstStyle/>
          <a:p>
            <a:pPr lvl="1"/>
            <a:r>
              <a:rPr lang="en-US" altLang="zh-CN" dirty="0"/>
              <a:t>Now </a:t>
            </a:r>
            <a:r>
              <a:rPr lang="en-US" altLang="zh-CN" dirty="0">
                <a:sym typeface="Symbol" panose="05050102010706020507" pitchFamily="18" charset="2"/>
              </a:rPr>
              <a:t></a:t>
            </a:r>
            <a:r>
              <a:rPr lang="en-US" altLang="zh-CN" dirty="0" smtClean="0"/>
              <a:t>(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n-2</a:t>
            </a:r>
            <a:r>
              <a:rPr lang="en-US" altLang="zh-CN" i="1" dirty="0"/>
              <a:t>…a</a:t>
            </a:r>
            <a:r>
              <a:rPr lang="en-US" altLang="zh-CN" i="1" baseline="-25000" dirty="0"/>
              <a:t>0</a:t>
            </a:r>
            <a:r>
              <a:rPr lang="en-US" altLang="zh-CN" dirty="0"/>
              <a:t> </a:t>
            </a:r>
            <a:r>
              <a:rPr lang="en-US" altLang="zh-CN" dirty="0" smtClean="0"/>
              <a:t>)</a:t>
            </a:r>
            <a:r>
              <a:rPr lang="en-US" altLang="zh-CN" i="1" dirty="0" smtClean="0"/>
              <a:t> </a:t>
            </a:r>
            <a:r>
              <a:rPr lang="en-US" altLang="zh-CN" dirty="0"/>
              <a:t>and </a:t>
            </a:r>
            <a:r>
              <a:rPr lang="en-US" altLang="zh-CN" dirty="0">
                <a:sym typeface="Symbol" panose="05050102010706020507" pitchFamily="18" charset="2"/>
              </a:rPr>
              <a:t>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b</a:t>
            </a:r>
            <a:r>
              <a:rPr lang="en-US" altLang="zh-CN" i="1" baseline="-25000" dirty="0" smtClean="0"/>
              <a:t>n-2</a:t>
            </a:r>
            <a:r>
              <a:rPr lang="en-US" altLang="zh-CN" i="1" dirty="0" smtClean="0"/>
              <a:t>…b</a:t>
            </a:r>
            <a:r>
              <a:rPr lang="en-US" altLang="zh-CN" i="1" baseline="-25000" dirty="0" smtClean="0"/>
              <a:t>0</a:t>
            </a:r>
            <a:r>
              <a:rPr lang="en-US" altLang="zh-CN" dirty="0" smtClean="0"/>
              <a:t>)</a:t>
            </a:r>
            <a:r>
              <a:rPr lang="en-US" altLang="zh-CN" i="1" dirty="0" smtClean="0"/>
              <a:t> </a:t>
            </a:r>
            <a:r>
              <a:rPr lang="en-US" altLang="zh-CN" dirty="0"/>
              <a:t>are of opposite parity. One is even and </a:t>
            </a:r>
            <a:r>
              <a:rPr lang="en-US" altLang="zh-CN" dirty="0" smtClean="0"/>
              <a:t>the other </a:t>
            </a:r>
            <a:r>
              <a:rPr lang="en-US" altLang="zh-CN" dirty="0"/>
              <a:t>is odd.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Also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</a:t>
            </a:r>
            <a:r>
              <a:rPr lang="en-US" altLang="zh-CN" dirty="0" smtClean="0"/>
              <a:t>(1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n-2</a:t>
            </a:r>
            <a:r>
              <a:rPr lang="en-US" altLang="zh-CN" i="1" dirty="0" smtClean="0"/>
              <a:t>…a</a:t>
            </a:r>
            <a:r>
              <a:rPr lang="en-US" altLang="zh-CN" i="1" baseline="-25000" dirty="0" smtClean="0"/>
              <a:t>0</a:t>
            </a:r>
            <a:r>
              <a:rPr lang="en-US" altLang="zh-CN" dirty="0" smtClean="0"/>
              <a:t> </a:t>
            </a:r>
            <a:r>
              <a:rPr lang="en-US" altLang="zh-CN" dirty="0"/>
              <a:t>)</a:t>
            </a:r>
            <a:r>
              <a:rPr lang="en-US" altLang="zh-CN" i="1" dirty="0" smtClean="0"/>
              <a:t> </a:t>
            </a:r>
            <a:r>
              <a:rPr lang="en-US" altLang="zh-CN" dirty="0"/>
              <a:t>and </a:t>
            </a:r>
            <a:r>
              <a:rPr lang="en-US" altLang="zh-CN" dirty="0">
                <a:sym typeface="Symbol" panose="05050102010706020507" pitchFamily="18" charset="2"/>
              </a:rPr>
              <a:t>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n-2</a:t>
            </a:r>
            <a:r>
              <a:rPr lang="en-US" altLang="zh-CN" i="1" dirty="0" smtClean="0"/>
              <a:t>…a</a:t>
            </a:r>
            <a:r>
              <a:rPr lang="en-US" altLang="zh-CN" i="1" baseline="-25000" dirty="0" smtClean="0"/>
              <a:t>0</a:t>
            </a:r>
            <a:r>
              <a:rPr lang="en-US" altLang="zh-CN" dirty="0" smtClean="0"/>
              <a:t> </a:t>
            </a:r>
            <a:r>
              <a:rPr lang="en-US" altLang="zh-CN" dirty="0"/>
              <a:t>)</a:t>
            </a:r>
            <a:r>
              <a:rPr lang="en-US" altLang="zh-CN" i="1" dirty="0" smtClean="0"/>
              <a:t> </a:t>
            </a:r>
            <a:r>
              <a:rPr lang="en-US" altLang="zh-CN" dirty="0"/>
              <a:t>are of opposite parity, </a:t>
            </a:r>
            <a:endParaRPr lang="en-US" altLang="zh-CN" dirty="0" smtClean="0"/>
          </a:p>
          <a:p>
            <a:pPr lvl="1"/>
            <a:r>
              <a:rPr lang="en-US" altLang="zh-CN" dirty="0"/>
              <a:t>and </a:t>
            </a:r>
            <a:r>
              <a:rPr lang="en-US" altLang="zh-CN" dirty="0" smtClean="0"/>
              <a:t>so </a:t>
            </a:r>
            <a:r>
              <a:rPr lang="en-US" altLang="zh-CN" dirty="0"/>
              <a:t>are </a:t>
            </a:r>
            <a:r>
              <a:rPr lang="en-US" altLang="zh-CN" dirty="0">
                <a:sym typeface="Symbol" panose="05050102010706020507" pitchFamily="18" charset="2"/>
              </a:rPr>
              <a:t></a:t>
            </a:r>
            <a:r>
              <a:rPr lang="en-US" altLang="zh-CN" dirty="0"/>
              <a:t>(</a:t>
            </a:r>
            <a:r>
              <a:rPr lang="en-US" altLang="zh-CN" dirty="0" smtClean="0"/>
              <a:t>1</a:t>
            </a:r>
            <a:r>
              <a:rPr lang="en-US" altLang="zh-CN" i="1" dirty="0" smtClean="0"/>
              <a:t>b</a:t>
            </a:r>
            <a:r>
              <a:rPr lang="en-US" altLang="zh-CN" i="1" baseline="-25000" dirty="0" smtClean="0"/>
              <a:t>n-2</a:t>
            </a:r>
            <a:r>
              <a:rPr lang="en-US" altLang="zh-CN" i="1" dirty="0" smtClean="0"/>
              <a:t>…b</a:t>
            </a:r>
            <a:r>
              <a:rPr lang="en-US" altLang="zh-CN" i="1" baseline="-25000" dirty="0" smtClean="0"/>
              <a:t>0</a:t>
            </a:r>
            <a:r>
              <a:rPr lang="en-US" altLang="zh-CN" dirty="0" smtClean="0"/>
              <a:t> </a:t>
            </a:r>
            <a:r>
              <a:rPr lang="en-US" altLang="zh-CN" dirty="0"/>
              <a:t>)</a:t>
            </a:r>
            <a:r>
              <a:rPr lang="en-US" altLang="zh-CN" i="1" dirty="0"/>
              <a:t> </a:t>
            </a:r>
            <a:r>
              <a:rPr lang="en-US" altLang="zh-CN" dirty="0"/>
              <a:t>and </a:t>
            </a:r>
            <a:r>
              <a:rPr lang="en-US" altLang="zh-CN" dirty="0">
                <a:sym typeface="Symbol" panose="05050102010706020507" pitchFamily="18" charset="2"/>
              </a:rPr>
              <a:t>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b</a:t>
            </a:r>
            <a:r>
              <a:rPr lang="en-US" altLang="zh-CN" i="1" baseline="-25000" dirty="0" smtClean="0"/>
              <a:t>n-2</a:t>
            </a:r>
            <a:r>
              <a:rPr lang="en-US" altLang="zh-CN" i="1" dirty="0" smtClean="0"/>
              <a:t>…b</a:t>
            </a:r>
            <a:r>
              <a:rPr lang="en-US" altLang="zh-CN" i="1" baseline="-25000" dirty="0" smtClean="0"/>
              <a:t>0</a:t>
            </a:r>
            <a:r>
              <a:rPr lang="en-US" altLang="zh-CN" dirty="0" smtClean="0"/>
              <a:t>)</a:t>
            </a:r>
            <a:r>
              <a:rPr lang="en-US" altLang="zh-CN" i="1" dirty="0" smtClean="0"/>
              <a:t>. </a:t>
            </a:r>
          </a:p>
          <a:p>
            <a:pPr lvl="1"/>
            <a:r>
              <a:rPr lang="en-US" altLang="zh-CN" dirty="0" smtClean="0"/>
              <a:t>Suppose </a:t>
            </a:r>
            <a:r>
              <a:rPr lang="en-US" altLang="zh-CN" dirty="0"/>
              <a:t>that </a:t>
            </a:r>
            <a:r>
              <a:rPr lang="en-US" altLang="zh-CN" dirty="0">
                <a:sym typeface="Symbol" panose="05050102010706020507" pitchFamily="18" charset="2"/>
              </a:rPr>
              <a:t>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n-2</a:t>
            </a:r>
            <a:r>
              <a:rPr lang="en-US" altLang="zh-CN" i="1" dirty="0"/>
              <a:t>…b</a:t>
            </a:r>
            <a:r>
              <a:rPr lang="en-US" altLang="zh-CN" i="1" baseline="-25000" dirty="0"/>
              <a:t>0</a:t>
            </a:r>
            <a:r>
              <a:rPr lang="en-US" altLang="zh-CN" dirty="0"/>
              <a:t>)</a:t>
            </a:r>
            <a:r>
              <a:rPr lang="en-US" altLang="zh-CN" i="1" dirty="0" smtClean="0"/>
              <a:t> </a:t>
            </a:r>
            <a:r>
              <a:rPr lang="en-US" altLang="zh-CN" dirty="0"/>
              <a:t>is even.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… 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8723870" y="1993000"/>
            <a:ext cx="287500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None/>
            </a:pPr>
            <a:r>
              <a:rPr lang="en-US" altLang="zh-CN" i="1" dirty="0"/>
              <a:t>b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-2</a:t>
            </a:r>
            <a:r>
              <a:rPr lang="en-US" altLang="zh-CN" i="1" dirty="0"/>
              <a:t>…b</a:t>
            </a:r>
            <a:r>
              <a:rPr lang="en-US" altLang="zh-CN" baseline="-25000" dirty="0"/>
              <a:t>0</a:t>
            </a:r>
          </a:p>
          <a:p>
            <a:pPr marL="457200" lvl="1" indent="0">
              <a:buNone/>
            </a:pPr>
            <a:r>
              <a:rPr lang="en-US" altLang="zh-CN" i="1" dirty="0" smtClean="0"/>
              <a:t>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-2</a:t>
            </a:r>
            <a:r>
              <a:rPr lang="en-US" altLang="zh-CN" i="1" dirty="0"/>
              <a:t>…a</a:t>
            </a:r>
            <a:r>
              <a:rPr lang="en-US" altLang="zh-CN" baseline="-25000" dirty="0"/>
              <a:t>0</a:t>
            </a:r>
            <a:r>
              <a:rPr lang="en-US" altLang="zh-CN" kern="0" dirty="0"/>
              <a:t/>
            </a:r>
            <a:br>
              <a:rPr lang="en-US" altLang="zh-CN" kern="0" dirty="0"/>
            </a:b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1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n</a:t>
            </a:r>
            <a:r>
              <a:rPr lang="en-US" altLang="zh-CN" baseline="-25000" dirty="0" smtClean="0"/>
              <a:t>-2</a:t>
            </a:r>
            <a:r>
              <a:rPr lang="en-US" altLang="zh-CN" i="1" dirty="0" smtClean="0"/>
              <a:t>…a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1</a:t>
            </a:r>
            <a:r>
              <a:rPr lang="en-US" altLang="zh-CN" i="1" dirty="0" smtClean="0"/>
              <a:t>b</a:t>
            </a:r>
            <a:r>
              <a:rPr lang="en-US" altLang="zh-CN" i="1" baseline="-25000" dirty="0" smtClean="0"/>
              <a:t>n</a:t>
            </a:r>
            <a:r>
              <a:rPr lang="en-US" altLang="zh-CN" baseline="-25000" dirty="0" smtClean="0"/>
              <a:t>-2</a:t>
            </a:r>
            <a:r>
              <a:rPr lang="en-US" altLang="zh-CN" i="1" dirty="0" smtClean="0"/>
              <a:t>…b</a:t>
            </a:r>
            <a:r>
              <a:rPr lang="en-US" altLang="zh-CN" baseline="-25000" dirty="0" smtClean="0"/>
              <a:t>0</a:t>
            </a:r>
          </a:p>
          <a:p>
            <a:pPr marL="457200" lvl="1" indent="0">
              <a:buNone/>
            </a:pPr>
            <a:r>
              <a:rPr lang="en-US" altLang="zh-CN" dirty="0" smtClean="0"/>
              <a:t>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i="1" dirty="0" smtClean="0"/>
              <a:t>  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49623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Generating r-Subsets 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9882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6917" y="2017713"/>
            <a:ext cx="6568016" cy="4114800"/>
          </a:xfrm>
        </p:spPr>
        <p:txBody>
          <a:bodyPr/>
          <a:lstStyle/>
          <a:p>
            <a:r>
              <a:rPr lang="en-US" altLang="zh-CN" dirty="0" smtClean="0"/>
              <a:t>We need an orderly solution.</a:t>
            </a:r>
          </a:p>
          <a:p>
            <a:r>
              <a:rPr lang="en-US" altLang="zh-CN" dirty="0"/>
              <a:t>Assign a total order to objects of the set. </a:t>
            </a:r>
            <a:endParaRPr lang="en-US" altLang="zh-CN" dirty="0" smtClean="0"/>
          </a:p>
          <a:p>
            <a:r>
              <a:rPr lang="en-US" altLang="zh-CN" dirty="0" smtClean="0"/>
              <a:t>Inductive thinking: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2-subsets of </a:t>
            </a:r>
            <a:r>
              <a:rPr lang="en-US" altLang="zh-CN" dirty="0" smtClean="0"/>
              <a:t>{1, </a:t>
            </a:r>
            <a:r>
              <a:rPr lang="en-US" altLang="zh-CN" dirty="0"/>
              <a:t>2, 3, 4</a:t>
            </a:r>
            <a:r>
              <a:rPr lang="en-US" altLang="zh-CN" dirty="0" smtClean="0"/>
              <a:t>} </a:t>
            </a:r>
          </a:p>
          <a:p>
            <a:pPr lvl="2"/>
            <a:r>
              <a:rPr lang="en-US" altLang="zh-CN" dirty="0" smtClean="0"/>
              <a:t>2-subsets of {1, 2}, and then that of {1, 2, 3}, and then that of {1, 2, 3, 4}. </a:t>
            </a:r>
          </a:p>
          <a:p>
            <a:r>
              <a:rPr lang="en-US" altLang="zh-CN" dirty="0" smtClean="0"/>
              <a:t>Hard to find any useful regular patterns.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208" y="2789238"/>
            <a:ext cx="9429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Another Order: Lexicographic Order of Subsets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Then we </a:t>
            </a:r>
            <a:r>
              <a:rPr lang="en-US" altLang="zh-CN" dirty="0"/>
              <a:t>say that </a:t>
            </a:r>
            <a:r>
              <a:rPr lang="en-US" altLang="zh-CN" i="1" dirty="0"/>
              <a:t>A precedes B in the </a:t>
            </a:r>
            <a:r>
              <a:rPr lang="en-US" altLang="zh-CN" i="1" dirty="0" smtClean="0"/>
              <a:t>lexicographic </a:t>
            </a:r>
            <a:r>
              <a:rPr lang="en-US" altLang="zh-CN" i="1" dirty="0"/>
              <a:t>order </a:t>
            </a:r>
            <a:r>
              <a:rPr lang="en-US" altLang="zh-CN" dirty="0"/>
              <a:t>provided that the smallest </a:t>
            </a:r>
            <a:r>
              <a:rPr lang="en-US" altLang="zh-CN" dirty="0" smtClean="0"/>
              <a:t>integer which </a:t>
            </a:r>
            <a:r>
              <a:rPr lang="en-US" altLang="zh-CN" dirty="0"/>
              <a:t>is in their union </a:t>
            </a:r>
            <a:r>
              <a:rPr lang="en-US" altLang="zh-CN" i="1" dirty="0" smtClean="0"/>
              <a:t>A </a:t>
            </a:r>
            <a:r>
              <a:rPr lang="en-US" altLang="zh-CN" dirty="0" smtClean="0">
                <a:sym typeface="Symbol" panose="05050102010706020507" pitchFamily="18" charset="2"/>
              </a:rPr>
              <a:t></a:t>
            </a:r>
            <a:r>
              <a:rPr lang="en-US" altLang="zh-CN" i="1" dirty="0" smtClean="0"/>
              <a:t>B</a:t>
            </a:r>
            <a:r>
              <a:rPr lang="en-US" altLang="zh-CN" i="1" dirty="0"/>
              <a:t>, </a:t>
            </a:r>
            <a:r>
              <a:rPr lang="en-US" altLang="zh-CN" dirty="0"/>
              <a:t>but not in their </a:t>
            </a:r>
            <a:r>
              <a:rPr lang="en-US" altLang="zh-CN" dirty="0" smtClean="0"/>
              <a:t>intersection </a:t>
            </a:r>
            <a:r>
              <a:rPr lang="en-US" altLang="zh-CN" i="1" dirty="0" smtClean="0"/>
              <a:t>A 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i="1" dirty="0" smtClean="0"/>
              <a:t> </a:t>
            </a:r>
            <a:r>
              <a:rPr lang="en-US" altLang="zh-CN" i="1" dirty="0"/>
              <a:t>B </a:t>
            </a:r>
            <a:r>
              <a:rPr lang="en-US" altLang="zh-CN" dirty="0"/>
              <a:t>(that is, in one </a:t>
            </a:r>
            <a:r>
              <a:rPr lang="en-US" altLang="zh-CN" dirty="0" smtClean="0"/>
              <a:t>but not </a:t>
            </a:r>
            <a:r>
              <a:rPr lang="en-US" altLang="zh-CN" dirty="0"/>
              <a:t>both of the sets), is in </a:t>
            </a:r>
            <a:r>
              <a:rPr lang="en-US" altLang="zh-CN" i="1" dirty="0"/>
              <a:t>A.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One to one correspondence between a subsets and its enumeration in ascending order.</a:t>
            </a:r>
          </a:p>
          <a:p>
            <a:pPr lvl="1"/>
            <a:r>
              <a:rPr lang="en-US" altLang="zh-CN" dirty="0" smtClean="0"/>
              <a:t>{12,13,14,23,24,34}</a:t>
            </a:r>
          </a:p>
          <a:p>
            <a:pPr lvl="1"/>
            <a:r>
              <a:rPr lang="en-US" altLang="zh-CN" dirty="0" smtClean="0"/>
              <a:t>Lexicographic order = numerical order</a:t>
            </a:r>
          </a:p>
          <a:p>
            <a:r>
              <a:rPr lang="en-US" altLang="zh-CN" dirty="0" smtClean="0"/>
              <a:t>Basic Idea</a:t>
            </a:r>
          </a:p>
          <a:p>
            <a:pPr lvl="1"/>
            <a:r>
              <a:rPr lang="en-US" altLang="zh-CN" dirty="0" smtClean="0"/>
              <a:t>Incrementally enumerate all numbers of length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, from the least to the most.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990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Study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Generate 5-subsets of the set {1, 2, …, 7}</a:t>
            </a:r>
          </a:p>
          <a:p>
            <a:pPr lvl="1"/>
            <a:r>
              <a:rPr lang="en-US" altLang="zh-CN" dirty="0" smtClean="0"/>
              <a:t>12345 </a:t>
            </a:r>
          </a:p>
          <a:p>
            <a:pPr lvl="1"/>
            <a:r>
              <a:rPr lang="en-US" altLang="zh-CN" dirty="0" smtClean="0"/>
              <a:t>12346</a:t>
            </a:r>
          </a:p>
          <a:p>
            <a:pPr lvl="1"/>
            <a:r>
              <a:rPr lang="en-US" altLang="zh-CN" dirty="0" smtClean="0"/>
              <a:t>12347</a:t>
            </a:r>
          </a:p>
          <a:p>
            <a:pPr lvl="1"/>
            <a:r>
              <a:rPr lang="en-US" altLang="zh-CN" dirty="0" smtClean="0"/>
              <a:t>12356</a:t>
            </a:r>
          </a:p>
          <a:p>
            <a:pPr lvl="1"/>
            <a:r>
              <a:rPr lang="en-US" altLang="zh-CN" dirty="0" smtClean="0"/>
              <a:t>12357</a:t>
            </a:r>
          </a:p>
          <a:p>
            <a:pPr lvl="1"/>
            <a:r>
              <a:rPr lang="en-US" altLang="zh-CN" dirty="0" smtClean="0"/>
              <a:t>12367</a:t>
            </a:r>
          </a:p>
          <a:p>
            <a:pPr lvl="1"/>
            <a:r>
              <a:rPr lang="en-US" altLang="zh-CN" dirty="0" smtClean="0"/>
              <a:t>12456</a:t>
            </a:r>
          </a:p>
          <a:p>
            <a:pPr lvl="1"/>
            <a:r>
              <a:rPr lang="en-US" altLang="zh-CN" dirty="0" smtClean="0"/>
              <a:t>12457</a:t>
            </a:r>
          </a:p>
          <a:p>
            <a:pPr lvl="1"/>
            <a:r>
              <a:rPr lang="en-US" altLang="zh-CN" dirty="0" smtClean="0"/>
              <a:t>12467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6860117" y="1676401"/>
            <a:ext cx="5080000" cy="4456112"/>
          </a:xfrm>
        </p:spPr>
        <p:txBody>
          <a:bodyPr/>
          <a:lstStyle/>
          <a:p>
            <a:pPr lvl="1"/>
            <a:r>
              <a:rPr lang="en-US" altLang="zh-CN" dirty="0"/>
              <a:t>12567</a:t>
            </a:r>
          </a:p>
          <a:p>
            <a:pPr lvl="1"/>
            <a:r>
              <a:rPr lang="en-US" altLang="zh-CN" dirty="0" smtClean="0"/>
              <a:t>13456</a:t>
            </a:r>
          </a:p>
          <a:p>
            <a:pPr lvl="1"/>
            <a:r>
              <a:rPr lang="en-US" altLang="zh-CN" dirty="0" smtClean="0"/>
              <a:t>13457</a:t>
            </a:r>
          </a:p>
          <a:p>
            <a:pPr lvl="1"/>
            <a:r>
              <a:rPr lang="en-US" altLang="zh-CN" dirty="0" smtClean="0"/>
              <a:t>13467</a:t>
            </a:r>
          </a:p>
          <a:p>
            <a:pPr lvl="1"/>
            <a:r>
              <a:rPr lang="en-US" altLang="zh-CN" dirty="0" smtClean="0"/>
              <a:t>13567</a:t>
            </a:r>
          </a:p>
          <a:p>
            <a:pPr lvl="1"/>
            <a:r>
              <a:rPr lang="en-US" altLang="zh-CN" dirty="0" smtClean="0"/>
              <a:t>14567</a:t>
            </a:r>
          </a:p>
          <a:p>
            <a:pPr lvl="1"/>
            <a:r>
              <a:rPr lang="en-US" altLang="zh-CN" dirty="0" smtClean="0"/>
              <a:t>23456</a:t>
            </a:r>
          </a:p>
          <a:p>
            <a:pPr lvl="1"/>
            <a:r>
              <a:rPr lang="en-US" altLang="zh-CN" dirty="0" smtClean="0"/>
              <a:t>23457</a:t>
            </a:r>
          </a:p>
          <a:p>
            <a:pPr lvl="1"/>
            <a:r>
              <a:rPr lang="en-US" altLang="zh-CN" dirty="0" smtClean="0"/>
              <a:t>23467</a:t>
            </a:r>
          </a:p>
          <a:p>
            <a:pPr lvl="1"/>
            <a:r>
              <a:rPr lang="en-US" altLang="zh-CN" dirty="0" smtClean="0"/>
              <a:t>23567</a:t>
            </a:r>
          </a:p>
          <a:p>
            <a:pPr lvl="1"/>
            <a:r>
              <a:rPr lang="en-US" altLang="zh-CN" dirty="0" smtClean="0"/>
              <a:t>24567</a:t>
            </a:r>
          </a:p>
          <a:p>
            <a:pPr lvl="1"/>
            <a:r>
              <a:rPr lang="en-US" altLang="zh-CN" dirty="0" smtClean="0"/>
              <a:t>34567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87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4.4.1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6917" y="1882240"/>
            <a:ext cx="10363200" cy="4840287"/>
          </a:xfrm>
        </p:spPr>
        <p:txBody>
          <a:bodyPr/>
          <a:lstStyle/>
          <a:p>
            <a:r>
              <a:rPr lang="en-US" altLang="zh-CN" dirty="0"/>
              <a:t>Let</a:t>
            </a:r>
            <a:r>
              <a:rPr lang="en-US" altLang="zh-CN" i="1" dirty="0"/>
              <a:t>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2</a:t>
            </a:r>
            <a:r>
              <a:rPr lang="en-US" altLang="zh-CN" i="1" dirty="0" smtClean="0"/>
              <a:t>…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r</a:t>
            </a:r>
            <a:r>
              <a:rPr lang="en-US" altLang="zh-CN" dirty="0" smtClean="0"/>
              <a:t> be </a:t>
            </a:r>
            <a:r>
              <a:rPr lang="en-US" altLang="zh-CN" dirty="0"/>
              <a:t>an </a:t>
            </a:r>
            <a:r>
              <a:rPr lang="en-US" altLang="zh-CN" i="1" dirty="0"/>
              <a:t>r</a:t>
            </a:r>
            <a:r>
              <a:rPr lang="en-US" altLang="zh-CN" dirty="0"/>
              <a:t>-subset of</a:t>
            </a:r>
            <a:r>
              <a:rPr lang="en-US" altLang="zh-CN" i="1" dirty="0"/>
              <a:t> </a:t>
            </a:r>
            <a:r>
              <a:rPr lang="en-US" altLang="zh-CN" dirty="0" smtClean="0"/>
              <a:t>{1, </a:t>
            </a:r>
            <a:r>
              <a:rPr lang="en-US" altLang="zh-CN" dirty="0"/>
              <a:t>2, ... , </a:t>
            </a:r>
            <a:r>
              <a:rPr lang="en-US" altLang="zh-CN" i="1" dirty="0"/>
              <a:t>n</a:t>
            </a:r>
            <a:r>
              <a:rPr lang="en-US" altLang="zh-CN" dirty="0" smtClean="0"/>
              <a:t>}.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first </a:t>
            </a:r>
            <a:r>
              <a:rPr lang="en-US" altLang="zh-CN" i="1" dirty="0"/>
              <a:t>r</a:t>
            </a:r>
            <a:r>
              <a:rPr lang="en-US" altLang="zh-CN" dirty="0"/>
              <a:t>-subset </a:t>
            </a:r>
            <a:r>
              <a:rPr lang="en-US" altLang="zh-CN" dirty="0" smtClean="0"/>
              <a:t>in the lexicographic </a:t>
            </a:r>
            <a:r>
              <a:rPr lang="en-US" altLang="zh-CN" dirty="0"/>
              <a:t>ordering is </a:t>
            </a:r>
            <a:r>
              <a:rPr lang="en-US" altLang="zh-CN" dirty="0" smtClean="0"/>
              <a:t>12...</a:t>
            </a:r>
            <a:r>
              <a:rPr lang="en-US" altLang="zh-CN" i="1" dirty="0" smtClean="0"/>
              <a:t>r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last</a:t>
            </a:r>
            <a:r>
              <a:rPr lang="en-US" altLang="zh-CN" i="1" dirty="0"/>
              <a:t>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-subset in the lexicographic ordering is </a:t>
            </a:r>
            <a:r>
              <a:rPr lang="en-US" altLang="zh-CN" i="1" dirty="0" smtClean="0"/>
              <a:t>(n-r+1</a:t>
            </a:r>
            <a:r>
              <a:rPr lang="en-US" altLang="zh-CN" i="1" dirty="0"/>
              <a:t>)(n-r+2</a:t>
            </a:r>
            <a:r>
              <a:rPr lang="en-US" altLang="zh-CN" i="1" dirty="0" smtClean="0"/>
              <a:t>)…n</a:t>
            </a:r>
            <a:r>
              <a:rPr lang="en-US" altLang="zh-CN" i="1" dirty="0"/>
              <a:t>. </a:t>
            </a:r>
            <a:endParaRPr lang="en-US" altLang="zh-CN" i="1" dirty="0" smtClean="0"/>
          </a:p>
          <a:p>
            <a:r>
              <a:rPr lang="en-US" altLang="zh-CN" dirty="0" smtClean="0"/>
              <a:t>Assume </a:t>
            </a:r>
            <a:r>
              <a:rPr lang="en-US" altLang="zh-CN" dirty="0"/>
              <a:t>that</a:t>
            </a:r>
            <a:r>
              <a:rPr lang="en-US" altLang="zh-CN" i="1" dirty="0"/>
              <a:t> a</a:t>
            </a:r>
            <a:r>
              <a:rPr lang="en-US" altLang="zh-CN" baseline="-25000" dirty="0"/>
              <a:t>1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…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r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&lt;&gt;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-</a:t>
            </a:r>
            <a:r>
              <a:rPr lang="en-US" altLang="zh-CN" i="1" dirty="0"/>
              <a:t>r</a:t>
            </a:r>
            <a:r>
              <a:rPr lang="en-US" altLang="zh-CN" dirty="0"/>
              <a:t>+1)(</a:t>
            </a:r>
            <a:r>
              <a:rPr lang="en-US" altLang="zh-CN" i="1" dirty="0"/>
              <a:t>n</a:t>
            </a:r>
            <a:r>
              <a:rPr lang="en-US" altLang="zh-CN" dirty="0"/>
              <a:t>-</a:t>
            </a:r>
            <a:r>
              <a:rPr lang="en-US" altLang="zh-CN" i="1" dirty="0"/>
              <a:t>r</a:t>
            </a:r>
            <a:r>
              <a:rPr lang="en-US" altLang="zh-CN" dirty="0"/>
              <a:t>+2)··· </a:t>
            </a:r>
            <a:r>
              <a:rPr lang="en-US" altLang="zh-CN" i="1" dirty="0"/>
              <a:t>n. </a:t>
            </a:r>
            <a:endParaRPr lang="en-US" altLang="zh-CN" i="1" dirty="0" smtClean="0"/>
          </a:p>
          <a:p>
            <a:r>
              <a:rPr lang="en-US" altLang="zh-CN" dirty="0"/>
              <a:t>Let</a:t>
            </a:r>
            <a:r>
              <a:rPr lang="en-US" altLang="zh-CN" i="1" dirty="0"/>
              <a:t> k </a:t>
            </a:r>
            <a:r>
              <a:rPr lang="en-US" altLang="zh-CN" dirty="0"/>
              <a:t>be the largest integer such that</a:t>
            </a:r>
            <a:r>
              <a:rPr lang="en-US" altLang="zh-CN" i="1" dirty="0"/>
              <a:t>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i="1" dirty="0"/>
              <a:t> </a:t>
            </a:r>
            <a:r>
              <a:rPr lang="en-US" altLang="zh-CN" dirty="0"/>
              <a:t>&lt; </a:t>
            </a:r>
            <a:r>
              <a:rPr lang="en-US" altLang="zh-CN" i="1" dirty="0"/>
              <a:t>n </a:t>
            </a:r>
            <a:r>
              <a:rPr lang="en-US" altLang="zh-CN" dirty="0"/>
              <a:t>and</a:t>
            </a:r>
            <a:r>
              <a:rPr lang="en-US" altLang="zh-CN" i="1" dirty="0"/>
              <a:t>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i="1" dirty="0"/>
              <a:t> </a:t>
            </a:r>
            <a:r>
              <a:rPr lang="en-US" altLang="zh-CN" dirty="0"/>
              <a:t>+ 1 is different from each of</a:t>
            </a:r>
            <a:r>
              <a:rPr lang="en-US" altLang="zh-CN" i="1" dirty="0"/>
              <a:t> a</a:t>
            </a:r>
            <a:r>
              <a:rPr lang="en-US" altLang="zh-CN" i="1" baseline="-25000" dirty="0"/>
              <a:t>k</a:t>
            </a:r>
            <a:r>
              <a:rPr lang="en-US" altLang="zh-CN" baseline="-25000" dirty="0"/>
              <a:t>+1</a:t>
            </a:r>
            <a:r>
              <a:rPr lang="en-US" altLang="zh-CN" i="1" dirty="0"/>
              <a:t>, …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r</a:t>
            </a:r>
            <a:r>
              <a:rPr lang="en-US" altLang="zh-CN" i="1" dirty="0"/>
              <a:t>. </a:t>
            </a:r>
          </a:p>
          <a:p>
            <a:r>
              <a:rPr lang="en-US" altLang="zh-CN" dirty="0"/>
              <a:t>Then the </a:t>
            </a:r>
            <a:r>
              <a:rPr lang="en-US" altLang="zh-CN" i="1" dirty="0"/>
              <a:t>r</a:t>
            </a:r>
            <a:r>
              <a:rPr lang="en-US" altLang="zh-CN" dirty="0"/>
              <a:t>-subset that is the immediate successor of</a:t>
            </a:r>
            <a:r>
              <a:rPr lang="en-US" altLang="zh-CN" i="1" dirty="0"/>
              <a:t> a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…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r</a:t>
            </a:r>
            <a:r>
              <a:rPr lang="en-US" altLang="zh-CN" i="1" dirty="0"/>
              <a:t> </a:t>
            </a:r>
            <a:r>
              <a:rPr lang="en-US" altLang="zh-CN" dirty="0"/>
              <a:t>in the lexicographic ordering is</a:t>
            </a:r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i="1" dirty="0"/>
              <a:t>…a</a:t>
            </a:r>
            <a:r>
              <a:rPr lang="en-US" altLang="zh-CN" i="1" baseline="-25000" dirty="0"/>
              <a:t>k</a:t>
            </a:r>
            <a:r>
              <a:rPr lang="en-US" altLang="zh-CN" baseline="-25000" dirty="0"/>
              <a:t>-1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i="1" baseline="-25000" dirty="0"/>
              <a:t> </a:t>
            </a:r>
            <a:r>
              <a:rPr lang="en-US" altLang="zh-CN" dirty="0"/>
              <a:t>+1) (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i="1" baseline="-25000" dirty="0"/>
              <a:t> </a:t>
            </a:r>
            <a:r>
              <a:rPr lang="en-US" altLang="zh-CN" dirty="0"/>
              <a:t>+2)</a:t>
            </a:r>
            <a:r>
              <a:rPr lang="en-US" altLang="zh-CN" i="1" dirty="0"/>
              <a:t>…</a:t>
            </a:r>
            <a:r>
              <a:rPr lang="en-US" altLang="zh-CN" dirty="0"/>
              <a:t>(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 + </a:t>
            </a:r>
            <a:r>
              <a:rPr lang="en-US" altLang="zh-CN" i="1" dirty="0"/>
              <a:t>r</a:t>
            </a:r>
            <a:r>
              <a:rPr lang="en-US" altLang="zh-CN" dirty="0"/>
              <a:t> - </a:t>
            </a:r>
            <a:r>
              <a:rPr lang="en-US" altLang="zh-CN" i="1" dirty="0"/>
              <a:t>k</a:t>
            </a:r>
            <a:r>
              <a:rPr lang="en-US" altLang="zh-CN" dirty="0"/>
              <a:t> - 1)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3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</a:t>
            </a:r>
            <a:r>
              <a:rPr lang="en-US" altLang="zh-CN" dirty="0" smtClean="0"/>
              <a:t>4.4.1(Proof)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</a:t>
            </a:r>
            <a:r>
              <a:rPr lang="en-US" altLang="zh-CN" dirty="0"/>
              <a:t>follows from the definition of the lexicographic order that </a:t>
            </a:r>
            <a:r>
              <a:rPr lang="en-US" altLang="zh-CN" dirty="0" smtClean="0"/>
              <a:t>12 ... </a:t>
            </a:r>
            <a:r>
              <a:rPr lang="en-US" altLang="zh-CN" i="1" dirty="0"/>
              <a:t>r </a:t>
            </a:r>
            <a:r>
              <a:rPr lang="en-US" altLang="zh-CN" dirty="0"/>
              <a:t>is the </a:t>
            </a:r>
            <a:r>
              <a:rPr lang="en-US" altLang="zh-CN" dirty="0" smtClean="0"/>
              <a:t>first and </a:t>
            </a:r>
            <a:r>
              <a:rPr lang="en-US" altLang="zh-CN" dirty="0"/>
              <a:t>(</a:t>
            </a:r>
            <a:r>
              <a:rPr lang="en-US" altLang="zh-CN" i="1" dirty="0"/>
              <a:t>n </a:t>
            </a:r>
            <a:r>
              <a:rPr lang="en-US" altLang="zh-CN" dirty="0"/>
              <a:t>- </a:t>
            </a:r>
            <a:r>
              <a:rPr lang="en-US" altLang="zh-CN" i="1" dirty="0"/>
              <a:t>r </a:t>
            </a:r>
            <a:r>
              <a:rPr lang="en-US" altLang="zh-CN" dirty="0"/>
              <a:t>+ 1)(</a:t>
            </a:r>
            <a:r>
              <a:rPr lang="en-US" altLang="zh-CN" i="1" dirty="0"/>
              <a:t>n </a:t>
            </a:r>
            <a:r>
              <a:rPr lang="en-US" altLang="zh-CN" dirty="0"/>
              <a:t>- </a:t>
            </a:r>
            <a:r>
              <a:rPr lang="en-US" altLang="zh-CN" i="1" dirty="0"/>
              <a:t>r </a:t>
            </a:r>
            <a:r>
              <a:rPr lang="en-US" altLang="zh-CN" dirty="0"/>
              <a:t>+ 2) ... </a:t>
            </a:r>
            <a:r>
              <a:rPr lang="en-US" altLang="zh-CN" i="1" dirty="0"/>
              <a:t>n </a:t>
            </a:r>
            <a:r>
              <a:rPr lang="en-US" altLang="zh-CN" dirty="0"/>
              <a:t>is the last </a:t>
            </a:r>
            <a:r>
              <a:rPr lang="en-US" altLang="zh-CN" i="1" dirty="0"/>
              <a:t>r</a:t>
            </a:r>
            <a:r>
              <a:rPr lang="en-US" altLang="zh-CN" dirty="0"/>
              <a:t>-subset in the lexicographic ordering. </a:t>
            </a:r>
            <a:endParaRPr lang="en-US" altLang="zh-CN" dirty="0" smtClean="0"/>
          </a:p>
          <a:p>
            <a:r>
              <a:rPr lang="en-US" altLang="zh-CN" dirty="0" smtClean="0"/>
              <a:t>Now let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…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r</a:t>
            </a:r>
            <a:r>
              <a:rPr lang="en-US" altLang="zh-CN" i="1" baseline="-25000" dirty="0"/>
              <a:t> </a:t>
            </a:r>
            <a:r>
              <a:rPr lang="en-US" altLang="zh-CN" dirty="0" smtClean="0"/>
              <a:t>be </a:t>
            </a:r>
            <a:r>
              <a:rPr lang="en-US" altLang="zh-CN" dirty="0"/>
              <a:t>any r-subset other than the last, and determine </a:t>
            </a:r>
            <a:r>
              <a:rPr lang="en-US" altLang="zh-CN" i="1" dirty="0"/>
              <a:t>k </a:t>
            </a:r>
            <a:r>
              <a:rPr lang="en-US" altLang="zh-CN" dirty="0"/>
              <a:t>as indicated in </a:t>
            </a:r>
            <a:r>
              <a:rPr lang="en-US" altLang="zh-CN" dirty="0" smtClean="0"/>
              <a:t>the theorem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Then</a:t>
            </a:r>
          </a:p>
          <a:p>
            <a:pPr lvl="1"/>
            <a:endParaRPr lang="en-US" altLang="zh-CN" dirty="0" smtClean="0"/>
          </a:p>
          <a:p>
            <a:pPr marL="5715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where 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k</a:t>
            </a:r>
            <a:r>
              <a:rPr lang="en-US" altLang="zh-CN" i="1" baseline="-25000" dirty="0" smtClean="0"/>
              <a:t> </a:t>
            </a:r>
            <a:r>
              <a:rPr lang="en-US" altLang="zh-CN" dirty="0"/>
              <a:t>+ 1 &lt; </a:t>
            </a:r>
            <a:r>
              <a:rPr lang="en-US" altLang="zh-CN" i="1" dirty="0"/>
              <a:t>n </a:t>
            </a:r>
            <a:r>
              <a:rPr lang="en-US" altLang="zh-CN" dirty="0"/>
              <a:t>- </a:t>
            </a:r>
            <a:r>
              <a:rPr lang="en-US" altLang="zh-CN" i="1" dirty="0"/>
              <a:t>r </a:t>
            </a:r>
            <a:r>
              <a:rPr lang="en-US" altLang="zh-CN" dirty="0"/>
              <a:t>+ </a:t>
            </a:r>
            <a:r>
              <a:rPr lang="en-US" altLang="zh-CN" i="1" dirty="0"/>
              <a:t>k </a:t>
            </a:r>
            <a:r>
              <a:rPr lang="en-US" altLang="zh-CN" dirty="0"/>
              <a:t>+ 1.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55" y="4873292"/>
            <a:ext cx="95535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4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Theorem 4.4.1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Thus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…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r</a:t>
            </a:r>
            <a:r>
              <a:rPr lang="en-US" altLang="zh-CN" i="1" dirty="0" smtClean="0"/>
              <a:t> </a:t>
            </a:r>
            <a:r>
              <a:rPr lang="en-US" altLang="zh-CN" dirty="0"/>
              <a:t>is the last </a:t>
            </a:r>
            <a:r>
              <a:rPr lang="en-US" altLang="zh-CN" i="1" dirty="0"/>
              <a:t>r</a:t>
            </a:r>
            <a:r>
              <a:rPr lang="en-US" altLang="zh-CN" dirty="0"/>
              <a:t>-subset that begins with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1</a:t>
            </a:r>
            <a:r>
              <a:rPr lang="en-US" altLang="zh-CN" dirty="0" smtClean="0"/>
              <a:t>...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k-1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k</a:t>
            </a:r>
            <a:r>
              <a:rPr lang="en-US" altLang="zh-CN" i="1" dirty="0"/>
              <a:t>. </a:t>
            </a:r>
            <a:endParaRPr lang="en-US" altLang="zh-CN" i="1" dirty="0" smtClean="0"/>
          </a:p>
          <a:p>
            <a:r>
              <a:rPr lang="en-US" altLang="zh-CN" dirty="0"/>
              <a:t>The </a:t>
            </a:r>
            <a:r>
              <a:rPr lang="en-US" altLang="zh-CN" dirty="0" smtClean="0"/>
              <a:t>r-subset</a:t>
            </a:r>
          </a:p>
          <a:p>
            <a:pPr marL="5715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 is </a:t>
            </a:r>
            <a:r>
              <a:rPr lang="en-US" altLang="zh-CN" dirty="0"/>
              <a:t>the first r-subset that begins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i="1" dirty="0"/>
              <a:t> </a:t>
            </a:r>
            <a:r>
              <a:rPr lang="en-US" altLang="zh-CN" dirty="0"/>
              <a:t>...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k</a:t>
            </a:r>
            <a:r>
              <a:rPr lang="en-US" altLang="zh-CN" baseline="-25000" dirty="0" smtClean="0"/>
              <a:t>-1</a:t>
            </a:r>
            <a:r>
              <a:rPr lang="en-US" altLang="zh-CN" dirty="0" smtClean="0"/>
              <a:t>(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k</a:t>
            </a:r>
            <a:r>
              <a:rPr lang="en-US" altLang="zh-CN" i="1" baseline="-25000" dirty="0" smtClean="0"/>
              <a:t> </a:t>
            </a:r>
            <a:r>
              <a:rPr lang="en-US" altLang="zh-CN" dirty="0" smtClean="0"/>
              <a:t>+ 1</a:t>
            </a:r>
            <a:r>
              <a:rPr lang="en-US" altLang="zh-CN" dirty="0"/>
              <a:t>)</a:t>
            </a:r>
            <a:r>
              <a:rPr lang="en-US" altLang="zh-CN" dirty="0" smtClean="0"/>
              <a:t> </a:t>
            </a:r>
            <a:r>
              <a:rPr lang="en-US" altLang="zh-CN" dirty="0"/>
              <a:t>and hence </a:t>
            </a:r>
            <a:endParaRPr lang="en-US" altLang="zh-CN" dirty="0" smtClean="0"/>
          </a:p>
          <a:p>
            <a:pPr marL="57150" indent="0">
              <a:buNone/>
            </a:pPr>
            <a:r>
              <a:rPr lang="en-US" altLang="zh-CN" dirty="0" smtClean="0"/>
              <a:t>   is </a:t>
            </a:r>
            <a:r>
              <a:rPr lang="en-US" altLang="zh-CN" dirty="0"/>
              <a:t>the immediate </a:t>
            </a:r>
            <a:r>
              <a:rPr lang="en-US" altLang="zh-CN" dirty="0" smtClean="0"/>
              <a:t>successor of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…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r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870" y="3006304"/>
            <a:ext cx="6199488" cy="4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5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for Generating the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-subsets in Lexicographic order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Generate the r-subsets of {1,2, ... ,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} </a:t>
            </a:r>
          </a:p>
          <a:p>
            <a:pPr lvl="1"/>
            <a:r>
              <a:rPr lang="en-US" altLang="zh-CN" dirty="0" smtClean="0"/>
              <a:t>Begin with the r-subset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…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r</a:t>
            </a:r>
            <a:r>
              <a:rPr lang="en-US" altLang="zh-CN" i="1" baseline="-25000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i="1" dirty="0" smtClean="0"/>
              <a:t>12 </a:t>
            </a:r>
            <a:r>
              <a:rPr lang="en-US" altLang="zh-CN" dirty="0" smtClean="0"/>
              <a:t>···</a:t>
            </a:r>
            <a:r>
              <a:rPr lang="en-US" altLang="zh-CN" i="1" dirty="0" smtClean="0"/>
              <a:t>r.</a:t>
            </a:r>
          </a:p>
          <a:p>
            <a:pPr lvl="1"/>
            <a:r>
              <a:rPr lang="en-US" altLang="zh-CN" dirty="0" smtClean="0"/>
              <a:t>While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…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r</a:t>
            </a:r>
            <a:r>
              <a:rPr lang="en-US" altLang="zh-CN" i="1" baseline="-25000" dirty="0" smtClean="0"/>
              <a:t> </a:t>
            </a:r>
            <a:r>
              <a:rPr lang="en-US" altLang="zh-CN" dirty="0" smtClean="0"/>
              <a:t>&lt;&gt; </a:t>
            </a:r>
            <a:r>
              <a:rPr lang="en-US" altLang="zh-CN" i="1" dirty="0" smtClean="0"/>
              <a:t>(n </a:t>
            </a:r>
            <a:r>
              <a:rPr lang="en-US" altLang="zh-CN" dirty="0" smtClean="0"/>
              <a:t>- </a:t>
            </a:r>
            <a:r>
              <a:rPr lang="en-US" altLang="zh-CN" i="1" dirty="0" smtClean="0"/>
              <a:t>r </a:t>
            </a:r>
            <a:r>
              <a:rPr lang="en-US" altLang="zh-CN" dirty="0" smtClean="0"/>
              <a:t>+ </a:t>
            </a:r>
            <a:r>
              <a:rPr lang="en-US" altLang="zh-CN" i="1" dirty="0" smtClean="0"/>
              <a:t>1)(n </a:t>
            </a:r>
            <a:r>
              <a:rPr lang="en-US" altLang="zh-CN" dirty="0" smtClean="0"/>
              <a:t>- </a:t>
            </a:r>
            <a:r>
              <a:rPr lang="en-US" altLang="zh-CN" i="1" dirty="0" smtClean="0"/>
              <a:t>r </a:t>
            </a:r>
            <a:r>
              <a:rPr lang="en-US" altLang="zh-CN" dirty="0" smtClean="0"/>
              <a:t>+ 2) ... </a:t>
            </a:r>
            <a:r>
              <a:rPr lang="en-US" altLang="zh-CN" i="1" dirty="0" smtClean="0"/>
              <a:t>n, </a:t>
            </a:r>
            <a:r>
              <a:rPr lang="en-US" altLang="zh-CN" dirty="0" smtClean="0"/>
              <a:t>do the following:</a:t>
            </a:r>
          </a:p>
          <a:p>
            <a:pPr lvl="2"/>
            <a:r>
              <a:rPr lang="en-US" altLang="zh-CN" dirty="0" smtClean="0"/>
              <a:t>(1) Determine the largest integer </a:t>
            </a:r>
            <a:r>
              <a:rPr lang="en-US" altLang="zh-CN" i="1" dirty="0" smtClean="0"/>
              <a:t>k </a:t>
            </a:r>
            <a:r>
              <a:rPr lang="en-US" altLang="zh-CN" dirty="0" smtClean="0"/>
              <a:t>such that 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k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+ 1 &lt;&gt;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and 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k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+ 1 is not one of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i="1" dirty="0" smtClean="0"/>
              <a:t>, a</a:t>
            </a:r>
            <a:r>
              <a:rPr lang="en-US" altLang="zh-CN" baseline="-25000" dirty="0" smtClean="0"/>
              <a:t>2</a:t>
            </a:r>
            <a:r>
              <a:rPr lang="en-US" altLang="zh-CN" i="1" dirty="0" smtClean="0"/>
              <a:t> , … , 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r</a:t>
            </a:r>
            <a:r>
              <a:rPr lang="en-US" altLang="zh-CN" i="1" baseline="-25000" dirty="0" smtClean="0"/>
              <a:t> </a:t>
            </a:r>
            <a:r>
              <a:rPr lang="en-US" altLang="zh-CN" dirty="0" smtClean="0"/>
              <a:t>.</a:t>
            </a:r>
          </a:p>
          <a:p>
            <a:pPr lvl="2"/>
            <a:r>
              <a:rPr lang="en-US" altLang="zh-CN" dirty="0" smtClean="0"/>
              <a:t>(2) Replace 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…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r</a:t>
            </a:r>
            <a:r>
              <a:rPr lang="en-US" altLang="zh-CN" i="1" baseline="-25000" dirty="0" smtClean="0"/>
              <a:t> </a:t>
            </a:r>
            <a:r>
              <a:rPr lang="en-US" altLang="zh-CN" dirty="0" smtClean="0"/>
              <a:t>with the r-subset </a:t>
            </a:r>
          </a:p>
          <a:p>
            <a:pPr marL="914400" lvl="2" indent="0"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897" y="4525791"/>
            <a:ext cx="5866871" cy="34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5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Inductive Observation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744" y="2401916"/>
            <a:ext cx="1428750" cy="885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374" y="2401916"/>
            <a:ext cx="2419350" cy="2505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107" y="131187"/>
            <a:ext cx="2446114" cy="672681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81374" y="517084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given a permutation of {1, 2, ... , </a:t>
            </a:r>
            <a:r>
              <a:rPr lang="en-US" altLang="zh-CN" sz="2400" i="1" dirty="0"/>
              <a:t>n </a:t>
            </a:r>
            <a:r>
              <a:rPr lang="en-US" altLang="zh-CN" sz="2400" dirty="0"/>
              <a:t>- 1}, there are exactly </a:t>
            </a:r>
            <a:r>
              <a:rPr lang="en-US" altLang="zh-CN" sz="2400" i="1" dirty="0"/>
              <a:t>n </a:t>
            </a:r>
            <a:r>
              <a:rPr lang="en-US" altLang="zh-CN" sz="2400" dirty="0"/>
              <a:t>ways to insert </a:t>
            </a:r>
            <a:r>
              <a:rPr lang="en-US" altLang="zh-CN" sz="2400" i="1" dirty="0"/>
              <a:t>n </a:t>
            </a:r>
            <a:r>
              <a:rPr lang="en-US" altLang="zh-CN" sz="2400" dirty="0"/>
              <a:t>into this permutation to obtain a permutation of {1, 2, ... ,</a:t>
            </a:r>
            <a:r>
              <a:rPr lang="en-US" altLang="zh-CN" sz="2400" i="1" dirty="0"/>
              <a:t> n</a:t>
            </a:r>
            <a:r>
              <a:rPr lang="en-US" altLang="zh-CN" sz="2400" dirty="0"/>
              <a:t>}</a:t>
            </a:r>
            <a:r>
              <a:rPr lang="en-US" altLang="zh-CN" sz="2400" i="1" dirty="0"/>
              <a:t>.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809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enerating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-permutations of </a:t>
            </a:r>
            <a:r>
              <a:rPr lang="en-US" altLang="zh-CN" dirty="0"/>
              <a:t>an </a:t>
            </a:r>
            <a:r>
              <a:rPr lang="en-US" altLang="zh-CN" i="1" dirty="0"/>
              <a:t>n</a:t>
            </a:r>
            <a:r>
              <a:rPr lang="en-US" altLang="zh-CN" dirty="0"/>
              <a:t>-element </a:t>
            </a:r>
            <a:r>
              <a:rPr lang="en-US" altLang="zh-CN" dirty="0" smtClean="0"/>
              <a:t>Set(An Example)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Combining the algorithm for generating permutations of a set with that for generating </a:t>
            </a:r>
            <a:r>
              <a:rPr lang="en-US" altLang="zh-CN" i="1" dirty="0"/>
              <a:t>r</a:t>
            </a:r>
            <a:r>
              <a:rPr lang="en-US" altLang="zh-CN" dirty="0"/>
              <a:t>-subsets of an </a:t>
            </a:r>
            <a:r>
              <a:rPr lang="en-US" altLang="zh-CN" i="1" dirty="0"/>
              <a:t>n</a:t>
            </a:r>
            <a:r>
              <a:rPr lang="en-US" altLang="zh-CN" dirty="0"/>
              <a:t>-element set, we obtain an algorithm for generating </a:t>
            </a:r>
            <a:r>
              <a:rPr lang="en-US" altLang="zh-CN" i="1" dirty="0"/>
              <a:t>r</a:t>
            </a:r>
            <a:r>
              <a:rPr lang="en-US" altLang="zh-CN" dirty="0"/>
              <a:t>-permutations</a:t>
            </a:r>
            <a:br>
              <a:rPr lang="en-US" altLang="zh-CN" dirty="0"/>
            </a:br>
            <a:r>
              <a:rPr lang="en-US" altLang="zh-CN" dirty="0"/>
              <a:t>of an </a:t>
            </a:r>
            <a:r>
              <a:rPr lang="en-US" altLang="zh-CN" i="1" dirty="0"/>
              <a:t>n</a:t>
            </a:r>
            <a:r>
              <a:rPr lang="en-US" altLang="zh-CN" dirty="0"/>
              <a:t>-element set. </a:t>
            </a:r>
            <a:br>
              <a:rPr lang="en-US" altLang="zh-CN" dirty="0"/>
            </a:br>
            <a:endParaRPr lang="en-US" altLang="zh-CN" dirty="0" smtClean="0"/>
          </a:p>
          <a:p>
            <a:r>
              <a:rPr lang="en-US" altLang="zh-CN" dirty="0" smtClean="0"/>
              <a:t>Generate </a:t>
            </a:r>
            <a:r>
              <a:rPr lang="en-US" altLang="zh-CN" dirty="0"/>
              <a:t>the 3-permutations of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{1, </a:t>
            </a:r>
            <a:r>
              <a:rPr lang="en-US" altLang="zh-CN" dirty="0"/>
              <a:t>2, 3, 4} </a:t>
            </a:r>
            <a:r>
              <a:rPr lang="en-US" altLang="zh-CN" dirty="0" smtClean="0"/>
              <a:t>.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358" y="3708957"/>
            <a:ext cx="3485550" cy="269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9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etermining </a:t>
            </a:r>
            <a:r>
              <a:rPr lang="en-US" altLang="zh-CN" dirty="0"/>
              <a:t>the </a:t>
            </a:r>
            <a:r>
              <a:rPr lang="en-US" altLang="zh-CN" dirty="0" smtClean="0"/>
              <a:t>Position </a:t>
            </a:r>
            <a:r>
              <a:rPr lang="en-US" altLang="zh-CN" dirty="0"/>
              <a:t>of </a:t>
            </a:r>
            <a:r>
              <a:rPr lang="en-US" altLang="zh-CN" dirty="0" smtClean="0"/>
              <a:t>Each </a:t>
            </a:r>
            <a:r>
              <a:rPr lang="en-US" altLang="zh-CN" i="1" dirty="0"/>
              <a:t>r</a:t>
            </a:r>
            <a:r>
              <a:rPr lang="en-US" altLang="zh-CN" dirty="0"/>
              <a:t>-subset in the </a:t>
            </a:r>
            <a:r>
              <a:rPr lang="en-US" altLang="zh-CN" dirty="0" smtClean="0"/>
              <a:t>Lexicographic Order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400" dirty="0" smtClean="0"/>
                  <a:t>Theorem 4.4.2 The </a:t>
                </a:r>
                <a:r>
                  <a:rPr lang="en-US" altLang="zh-CN" sz="2400" i="1" dirty="0" smtClean="0"/>
                  <a:t>r</a:t>
                </a:r>
                <a:r>
                  <a:rPr lang="en-US" altLang="zh-CN" sz="2400" dirty="0" smtClean="0"/>
                  <a:t>-subset </a:t>
                </a:r>
                <a:r>
                  <a:rPr lang="en-US" altLang="zh-CN" sz="2400" i="1" dirty="0"/>
                  <a:t>a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i="1" dirty="0"/>
                  <a:t>a</a:t>
                </a:r>
                <a:r>
                  <a:rPr lang="en-US" altLang="zh-CN" sz="2400" baseline="-25000" dirty="0"/>
                  <a:t>2</a:t>
                </a:r>
                <a:r>
                  <a:rPr lang="en-US" altLang="zh-CN" sz="2400" i="1" dirty="0"/>
                  <a:t>…</a:t>
                </a:r>
                <a:r>
                  <a:rPr lang="en-US" altLang="zh-CN" sz="2400" i="1" dirty="0" err="1"/>
                  <a:t>a</a:t>
                </a:r>
                <a:r>
                  <a:rPr lang="en-US" altLang="zh-CN" sz="2400" i="1" baseline="-25000" dirty="0" err="1"/>
                  <a:t>r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of </a:t>
                </a:r>
                <a:r>
                  <a:rPr lang="en-US" altLang="zh-CN" sz="2400" dirty="0" smtClean="0"/>
                  <a:t>{1, </a:t>
                </a:r>
                <a:r>
                  <a:rPr lang="en-US" altLang="zh-CN" sz="2400" dirty="0"/>
                  <a:t>2, ... </a:t>
                </a:r>
                <a:r>
                  <a:rPr lang="en-US" altLang="zh-CN" sz="2400" dirty="0" smtClean="0"/>
                  <a:t>, </a:t>
                </a:r>
                <a:r>
                  <a:rPr lang="en-US" altLang="zh-CN" sz="2400" i="1" dirty="0" smtClean="0"/>
                  <a:t>n</a:t>
                </a:r>
                <a:r>
                  <a:rPr lang="en-US" altLang="zh-CN" sz="2400" dirty="0"/>
                  <a:t>} occurs in place </a:t>
                </a:r>
                <a:r>
                  <a:rPr lang="en-US" altLang="zh-CN" sz="2400" dirty="0" smtClean="0"/>
                  <a:t>number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4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400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−…−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 smtClean="0"/>
                  <a:t>   in </a:t>
                </a:r>
                <a:r>
                  <a:rPr lang="en-US" altLang="zh-CN" sz="2400" dirty="0"/>
                  <a:t>the lexicographic order of the </a:t>
                </a:r>
                <a:r>
                  <a:rPr lang="en-US" altLang="zh-CN" sz="2400" i="1" dirty="0"/>
                  <a:t>r</a:t>
                </a:r>
                <a:r>
                  <a:rPr lang="en-US" altLang="zh-CN" sz="2400" dirty="0"/>
                  <a:t>-subsets of </a:t>
                </a:r>
                <a:r>
                  <a:rPr lang="en-US" altLang="zh-CN" sz="2400" dirty="0" smtClean="0"/>
                  <a:t>{1, </a:t>
                </a:r>
                <a:r>
                  <a:rPr lang="en-US" altLang="zh-CN" sz="2400" dirty="0"/>
                  <a:t>2, </a:t>
                </a:r>
                <a:r>
                  <a:rPr lang="en-US" altLang="zh-CN" sz="2400" dirty="0" smtClean="0"/>
                  <a:t>... , </a:t>
                </a:r>
                <a:r>
                  <a:rPr lang="en-US" altLang="zh-CN" sz="2400" dirty="0"/>
                  <a:t>n}. </a:t>
                </a:r>
                <a:endParaRPr lang="en-US" altLang="zh-CN" sz="2400" dirty="0" smtClean="0"/>
              </a:p>
              <a:p>
                <a:r>
                  <a:rPr lang="en-US" altLang="zh-CN" sz="2400" dirty="0"/>
                  <a:t>the number of </a:t>
                </a:r>
                <a:r>
                  <a:rPr lang="en-US" altLang="zh-CN" sz="2400" i="1" dirty="0"/>
                  <a:t>r</a:t>
                </a:r>
                <a:r>
                  <a:rPr lang="en-US" altLang="zh-CN" sz="2400" dirty="0"/>
                  <a:t>-subsets that come </a:t>
                </a:r>
                <a:r>
                  <a:rPr lang="en-US" altLang="zh-CN" sz="2400" i="1" dirty="0"/>
                  <a:t>after a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i="1" dirty="0"/>
                  <a:t>a</a:t>
                </a:r>
                <a:r>
                  <a:rPr lang="en-US" altLang="zh-CN" sz="2400" baseline="-25000" dirty="0"/>
                  <a:t>2</a:t>
                </a:r>
                <a:r>
                  <a:rPr lang="en-US" altLang="zh-CN" sz="2400" i="1" dirty="0"/>
                  <a:t>…</a:t>
                </a:r>
                <a:r>
                  <a:rPr lang="en-US" altLang="zh-CN" sz="2400" i="1" dirty="0" err="1"/>
                  <a:t>a</a:t>
                </a:r>
                <a:r>
                  <a:rPr lang="en-US" altLang="zh-CN" sz="2400" i="1" baseline="-25000" dirty="0" err="1"/>
                  <a:t>r</a:t>
                </a:r>
                <a:r>
                  <a:rPr lang="en-US" altLang="zh-CN" sz="2400" i="1" baseline="-25000" dirty="0"/>
                  <a:t> </a:t>
                </a:r>
                <a:r>
                  <a:rPr lang="en-US" altLang="zh-CN" sz="2400" dirty="0"/>
                  <a:t>: </a:t>
                </a:r>
              </a:p>
              <a:p>
                <a:r>
                  <a:rPr lang="en-US" altLang="zh-CN" sz="2400" dirty="0"/>
                  <a:t>(1)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4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i="1" dirty="0"/>
                  <a:t>r</a:t>
                </a:r>
                <a:r>
                  <a:rPr lang="en-US" altLang="zh-CN" sz="2400" dirty="0"/>
                  <a:t>-subsets whose first element is greater than </a:t>
                </a:r>
                <a:r>
                  <a:rPr lang="en-US" altLang="zh-CN" sz="2400" i="1" dirty="0"/>
                  <a:t>a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i="1" dirty="0"/>
                  <a:t> </a:t>
                </a:r>
                <a:r>
                  <a:rPr lang="en-US" altLang="zh-CN" sz="2400" dirty="0"/>
                  <a:t>that come after </a:t>
                </a:r>
                <a:r>
                  <a:rPr lang="en-US" altLang="zh-CN" sz="2400" i="1" dirty="0"/>
                  <a:t>a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i="1" dirty="0"/>
                  <a:t>a</a:t>
                </a:r>
                <a:r>
                  <a:rPr lang="en-US" altLang="zh-CN" sz="2400" baseline="-25000" dirty="0"/>
                  <a:t>2</a:t>
                </a:r>
                <a:r>
                  <a:rPr lang="en-US" altLang="zh-CN" sz="2400" i="1" dirty="0"/>
                  <a:t>…a</a:t>
                </a:r>
                <a:r>
                  <a:rPr lang="en-US" altLang="zh-CN" sz="2400" i="1" baseline="-25000" dirty="0"/>
                  <a:t>r</a:t>
                </a:r>
                <a:r>
                  <a:rPr lang="en-US" altLang="zh-CN" sz="2400" dirty="0"/>
                  <a:t>.</a:t>
                </a:r>
              </a:p>
              <a:p>
                <a:r>
                  <a:rPr lang="en-US" altLang="zh-CN" sz="2400" dirty="0"/>
                  <a:t>(2) There are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400" i="1" baseline="-25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/>
                  <a:t> r-subsets whose first element is </a:t>
                </a:r>
                <a:r>
                  <a:rPr lang="en-US" altLang="zh-CN" sz="2400" i="1" dirty="0"/>
                  <a:t>a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i="1" dirty="0"/>
                  <a:t> </a:t>
                </a:r>
                <a:r>
                  <a:rPr lang="en-US" altLang="zh-CN" sz="2400" dirty="0"/>
                  <a:t>but whose second element is greater than </a:t>
                </a:r>
                <a:r>
                  <a:rPr lang="en-US" altLang="zh-CN" sz="2400" i="1" dirty="0"/>
                  <a:t>a</a:t>
                </a:r>
                <a:r>
                  <a:rPr lang="en-US" altLang="zh-CN" sz="2400" baseline="-25000" dirty="0"/>
                  <a:t>2</a:t>
                </a:r>
                <a:r>
                  <a:rPr lang="en-US" altLang="zh-CN" sz="2400" i="1" dirty="0"/>
                  <a:t> </a:t>
                </a:r>
                <a:r>
                  <a:rPr lang="en-US" altLang="zh-CN" sz="2400" dirty="0"/>
                  <a:t>that come after </a:t>
                </a:r>
                <a:r>
                  <a:rPr lang="en-US" altLang="zh-CN" sz="2400" i="1" dirty="0"/>
                  <a:t>a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i="1" dirty="0"/>
                  <a:t>a</a:t>
                </a:r>
                <a:r>
                  <a:rPr lang="en-US" altLang="zh-CN" sz="2400" baseline="-25000" dirty="0"/>
                  <a:t>2</a:t>
                </a:r>
                <a:r>
                  <a:rPr lang="en-US" altLang="zh-CN" sz="2400" i="1" dirty="0"/>
                  <a:t> </a:t>
                </a:r>
                <a:r>
                  <a:rPr lang="en-US" altLang="zh-CN" sz="2400" dirty="0"/>
                  <a:t>... </a:t>
                </a:r>
                <a:r>
                  <a:rPr lang="en-US" altLang="zh-CN" sz="2400" i="1" dirty="0"/>
                  <a:t>a</a:t>
                </a:r>
                <a:r>
                  <a:rPr lang="en-US" altLang="zh-CN" sz="2400" i="1" baseline="-25000" dirty="0"/>
                  <a:t>r</a:t>
                </a:r>
                <a:r>
                  <a:rPr lang="en-US" altLang="zh-CN" sz="2400" dirty="0"/>
                  <a:t>.</a:t>
                </a:r>
              </a:p>
              <a:p>
                <a:r>
                  <a:rPr lang="en-US" altLang="zh-CN" sz="2400" i="1" dirty="0"/>
                  <a:t>…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" t="-1185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3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400" dirty="0" smtClean="0"/>
                  <a:t>(r)</a:t>
                </a:r>
                <a:r>
                  <a:rPr lang="en-US" altLang="zh-CN" sz="2400" i="1" dirty="0"/>
                  <a:t> </a:t>
                </a:r>
                <a:r>
                  <a:rPr lang="en-US" altLang="zh-CN" sz="2400" dirty="0"/>
                  <a:t>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4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/>
                  <a:t>r-subsets that begin </a:t>
                </a:r>
                <a:r>
                  <a:rPr lang="en-US" altLang="zh-CN" sz="2400" i="1" dirty="0"/>
                  <a:t>a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i="1" dirty="0"/>
                  <a:t>a</a:t>
                </a:r>
                <a:r>
                  <a:rPr lang="en-US" altLang="zh-CN" sz="2400" baseline="-25000" dirty="0"/>
                  <a:t>2</a:t>
                </a:r>
                <a:r>
                  <a:rPr lang="en-US" altLang="zh-CN" sz="2400" i="1" dirty="0"/>
                  <a:t> </a:t>
                </a:r>
                <a:r>
                  <a:rPr lang="en-US" altLang="zh-CN" sz="2400" dirty="0"/>
                  <a:t>... </a:t>
                </a:r>
                <a:r>
                  <a:rPr lang="en-US" altLang="zh-CN" sz="2400" i="1" dirty="0"/>
                  <a:t>a</a:t>
                </a:r>
                <a:r>
                  <a:rPr lang="en-US" altLang="zh-CN" sz="2400" i="1" baseline="-25000" dirty="0"/>
                  <a:t>r</a:t>
                </a:r>
                <a:r>
                  <a:rPr lang="en-US" altLang="zh-CN" sz="2400" baseline="-25000" dirty="0"/>
                  <a:t>-1</a:t>
                </a:r>
                <a:r>
                  <a:rPr lang="en-US" altLang="zh-CN" sz="2400" i="1" baseline="-25000" dirty="0"/>
                  <a:t> </a:t>
                </a:r>
                <a:r>
                  <a:rPr lang="en-US" altLang="zh-CN" sz="2400" dirty="0"/>
                  <a:t>but whose </a:t>
                </a:r>
                <a:r>
                  <a:rPr lang="en-US" altLang="zh-CN" sz="2400" i="1" dirty="0" err="1"/>
                  <a:t>r</a:t>
                </a:r>
                <a:r>
                  <a:rPr lang="en-US" altLang="zh-CN" sz="2400" dirty="0" err="1"/>
                  <a:t>th</a:t>
                </a:r>
                <a:r>
                  <a:rPr lang="en-US" altLang="zh-CN" sz="2400" dirty="0"/>
                  <a:t> element is greater than </a:t>
                </a:r>
                <a:r>
                  <a:rPr lang="en-US" altLang="zh-CN" sz="2400" i="1" dirty="0" err="1"/>
                  <a:t>a</a:t>
                </a:r>
                <a:r>
                  <a:rPr lang="en-US" altLang="zh-CN" sz="2400" i="1" baseline="-25000" dirty="0" err="1"/>
                  <a:t>r</a:t>
                </a:r>
                <a:r>
                  <a:rPr lang="en-US" altLang="zh-CN" sz="2400" i="1" dirty="0"/>
                  <a:t> </a:t>
                </a:r>
                <a:r>
                  <a:rPr lang="en-US" altLang="zh-CN" sz="2400" dirty="0"/>
                  <a:t>that come after </a:t>
                </a:r>
                <a:r>
                  <a:rPr lang="en-US" altLang="zh-CN" sz="2400" i="1" dirty="0"/>
                  <a:t>a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i="1" dirty="0"/>
                  <a:t>a</a:t>
                </a:r>
                <a:r>
                  <a:rPr lang="en-US" altLang="zh-CN" sz="2400" baseline="-25000" dirty="0"/>
                  <a:t>2</a:t>
                </a:r>
                <a:r>
                  <a:rPr lang="en-US" altLang="zh-CN" sz="2400" i="1" dirty="0"/>
                  <a:t> </a:t>
                </a:r>
                <a:r>
                  <a:rPr lang="en-US" altLang="zh-CN" sz="2400" dirty="0"/>
                  <a:t>... </a:t>
                </a:r>
                <a:r>
                  <a:rPr lang="en-US" altLang="zh-CN" sz="2400" i="1" dirty="0" smtClean="0"/>
                  <a:t>a</a:t>
                </a:r>
                <a:r>
                  <a:rPr lang="en-US" altLang="zh-CN" sz="2400" i="1" baseline="-25000" dirty="0" smtClean="0"/>
                  <a:t>r</a:t>
                </a:r>
                <a:r>
                  <a:rPr lang="en-US" altLang="zh-CN" sz="2400" dirty="0" smtClean="0"/>
                  <a:t>.</a:t>
                </a:r>
              </a:p>
              <a:p>
                <a:r>
                  <a:rPr lang="en-US" altLang="zh-CN" sz="2400" dirty="0"/>
                  <a:t>Subtracting the number of r-subsets that come after </a:t>
                </a:r>
                <a:r>
                  <a:rPr lang="en-US" altLang="zh-CN" sz="2400" i="1" dirty="0"/>
                  <a:t>a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i="1" dirty="0"/>
                  <a:t>a</a:t>
                </a:r>
                <a:r>
                  <a:rPr lang="en-US" altLang="zh-CN" sz="2400" baseline="-25000" dirty="0"/>
                  <a:t>2</a:t>
                </a:r>
                <a:r>
                  <a:rPr lang="en-US" altLang="zh-CN" sz="2400" i="1" dirty="0"/>
                  <a:t>…</a:t>
                </a:r>
                <a:r>
                  <a:rPr lang="en-US" altLang="zh-CN" sz="2400" i="1" dirty="0" err="1"/>
                  <a:t>a</a:t>
                </a:r>
                <a:r>
                  <a:rPr lang="en-US" altLang="zh-CN" sz="2400" i="1" baseline="-25000" dirty="0" err="1"/>
                  <a:t>r</a:t>
                </a:r>
                <a:r>
                  <a:rPr lang="en-US" altLang="zh-CN" sz="2400" i="1" dirty="0" smtClean="0"/>
                  <a:t> </a:t>
                </a:r>
                <a:r>
                  <a:rPr lang="en-US" altLang="zh-CN" sz="2400" dirty="0"/>
                  <a:t>from the </a:t>
                </a:r>
                <a:r>
                  <a:rPr lang="en-US" altLang="zh-CN" sz="2400" dirty="0" smtClean="0"/>
                  <a:t>total number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/>
                  <a:t> of r-subsets, we find that the place of </a:t>
                </a:r>
                <a:r>
                  <a:rPr lang="en-US" altLang="zh-CN" sz="2400" i="1" dirty="0"/>
                  <a:t>a</a:t>
                </a:r>
                <a:r>
                  <a:rPr lang="en-US" altLang="zh-CN" sz="2400" baseline="-25000" dirty="0"/>
                  <a:t>1</a:t>
                </a:r>
                <a:r>
                  <a:rPr lang="en-US" altLang="zh-CN" sz="2400" i="1" dirty="0"/>
                  <a:t>a</a:t>
                </a:r>
                <a:r>
                  <a:rPr lang="en-US" altLang="zh-CN" sz="2400" baseline="-25000" dirty="0"/>
                  <a:t>2</a:t>
                </a:r>
                <a:r>
                  <a:rPr lang="en-US" altLang="zh-CN" sz="2400" i="1" dirty="0"/>
                  <a:t> </a:t>
                </a:r>
                <a:r>
                  <a:rPr lang="en-US" altLang="zh-CN" sz="2400" dirty="0"/>
                  <a:t>... </a:t>
                </a:r>
                <a:r>
                  <a:rPr lang="en-US" altLang="zh-CN" sz="2400" i="1" dirty="0" err="1"/>
                  <a:t>a</a:t>
                </a:r>
                <a:r>
                  <a:rPr lang="en-US" altLang="zh-CN" sz="2400" i="1" baseline="-25000" dirty="0" err="1"/>
                  <a:t>r</a:t>
                </a:r>
                <a:r>
                  <a:rPr lang="en-US" altLang="zh-CN" sz="2400" i="1" dirty="0" smtClean="0"/>
                  <a:t> </a:t>
                </a:r>
                <a:r>
                  <a:rPr lang="en-US" altLang="zh-CN" sz="2400" dirty="0"/>
                  <a:t>is as given in the theorem</a:t>
                </a:r>
                <a:r>
                  <a:rPr lang="en-US" altLang="zh-CN" sz="2400" dirty="0" smtClean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74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自己过一遍，不需要做到作业本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lvl="1"/>
            <a:r>
              <a:rPr lang="en-US" altLang="zh-CN" dirty="0"/>
              <a:t>Generating </a:t>
            </a:r>
            <a:r>
              <a:rPr lang="en-US" altLang="zh-CN" dirty="0" smtClean="0"/>
              <a:t>Permutations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3, </a:t>
            </a:r>
          </a:p>
          <a:p>
            <a:pPr lvl="1"/>
            <a:r>
              <a:rPr lang="en-US" altLang="zh-CN" dirty="0"/>
              <a:t>Base 2 </a:t>
            </a:r>
            <a:r>
              <a:rPr lang="en-US" altLang="zh-CN" dirty="0" smtClean="0"/>
              <a:t>Arithmetic </a:t>
            </a:r>
            <a:r>
              <a:rPr lang="en-US" altLang="zh-CN" dirty="0"/>
              <a:t>G</a:t>
            </a:r>
            <a:r>
              <a:rPr lang="en-US" altLang="zh-CN" dirty="0" smtClean="0"/>
              <a:t>enerating </a:t>
            </a:r>
            <a:r>
              <a:rPr lang="en-US" altLang="zh-CN" dirty="0"/>
              <a:t>S</a:t>
            </a:r>
            <a:r>
              <a:rPr lang="en-US" altLang="zh-CN" dirty="0" smtClean="0"/>
              <a:t>cheme: 13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lvl="1"/>
            <a:r>
              <a:rPr lang="en-US" altLang="zh-CN" dirty="0"/>
              <a:t>Reflected Gray Code: 21</a:t>
            </a:r>
            <a:r>
              <a:rPr lang="en-US" altLang="zh-CN" dirty="0" smtClean="0"/>
              <a:t>, </a:t>
            </a:r>
          </a:p>
          <a:p>
            <a:pPr lvl="1"/>
            <a:r>
              <a:rPr lang="en-US" altLang="zh-CN"/>
              <a:t>Generation of r-subset: 27</a:t>
            </a:r>
            <a:endParaRPr lang="en-US" altLang="zh-CN" dirty="0" smtClean="0"/>
          </a:p>
          <a:p>
            <a:r>
              <a:rPr lang="zh-CN" altLang="en-US" dirty="0" smtClean="0"/>
              <a:t>上交的作业</a:t>
            </a:r>
            <a:endParaRPr lang="en-US" altLang="zh-CN" dirty="0" smtClean="0"/>
          </a:p>
          <a:p>
            <a:pPr lvl="1"/>
            <a:r>
              <a:rPr lang="en-US" altLang="zh-CN" dirty="0"/>
              <a:t>Generating Permutations</a:t>
            </a:r>
            <a:r>
              <a:rPr lang="zh-CN" altLang="en-US" dirty="0"/>
              <a:t>： </a:t>
            </a:r>
            <a:r>
              <a:rPr lang="en-US" altLang="zh-CN" dirty="0" smtClean="0"/>
              <a:t>1, 4, 5, </a:t>
            </a:r>
          </a:p>
          <a:p>
            <a:pPr lvl="1"/>
            <a:r>
              <a:rPr lang="en-US" altLang="zh-CN" dirty="0" smtClean="0"/>
              <a:t>Inversions in Permutations: 6, 7, 8(a, b, c), 9, </a:t>
            </a:r>
          </a:p>
          <a:p>
            <a:pPr lvl="1"/>
            <a:r>
              <a:rPr lang="en-US" altLang="zh-CN" dirty="0"/>
              <a:t>Base 2 Arithmetic Generating Scheme: 15</a:t>
            </a:r>
            <a:r>
              <a:rPr lang="en-US" altLang="zh-CN" dirty="0" smtClean="0"/>
              <a:t>, 16, 17, </a:t>
            </a:r>
          </a:p>
          <a:p>
            <a:pPr lvl="1"/>
            <a:r>
              <a:rPr lang="en-US" altLang="zh-CN" dirty="0"/>
              <a:t>R</a:t>
            </a:r>
            <a:r>
              <a:rPr lang="en-US" altLang="zh-CN" dirty="0" smtClean="0"/>
              <a:t>eflected </a:t>
            </a:r>
            <a:r>
              <a:rPr lang="en-US" altLang="zh-CN" dirty="0"/>
              <a:t>G</a:t>
            </a:r>
            <a:r>
              <a:rPr lang="en-US" altLang="zh-CN" dirty="0" smtClean="0"/>
              <a:t>ray Code: 18, 23, 24, </a:t>
            </a:r>
          </a:p>
          <a:p>
            <a:pPr lvl="1"/>
            <a:r>
              <a:rPr lang="en-US" altLang="zh-CN" dirty="0"/>
              <a:t>G</a:t>
            </a:r>
            <a:r>
              <a:rPr lang="en-US" altLang="zh-CN" dirty="0" smtClean="0"/>
              <a:t>eneration </a:t>
            </a:r>
            <a:r>
              <a:rPr lang="en-US" altLang="zh-CN" dirty="0"/>
              <a:t>of </a:t>
            </a:r>
            <a:r>
              <a:rPr lang="en-US" altLang="zh-CN" dirty="0" smtClean="0"/>
              <a:t>r-subset: 26, 28, 34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03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Generate Permutations of </a:t>
            </a:r>
            <a:r>
              <a:rPr lang="en-US" altLang="zh-CN" dirty="0" smtClean="0"/>
              <a:t>{</a:t>
            </a:r>
            <a:r>
              <a:rPr lang="en-US" altLang="zh-CN" dirty="0"/>
              <a:t>1, 2, ... </a:t>
            </a:r>
            <a:r>
              <a:rPr lang="en-US" altLang="zh-CN" i="1" dirty="0"/>
              <a:t>,n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Recursion is not efficient. </a:t>
            </a:r>
          </a:p>
          <a:p>
            <a:pPr lvl="1"/>
            <a:r>
              <a:rPr lang="en-US" altLang="zh-CN" dirty="0" err="1" smtClean="0"/>
              <a:t>Nonrecursive</a:t>
            </a:r>
            <a:r>
              <a:rPr lang="en-US" altLang="zh-CN" dirty="0" smtClean="0"/>
              <a:t>: loop.</a:t>
            </a:r>
          </a:p>
          <a:p>
            <a:pPr lvl="1"/>
            <a:r>
              <a:rPr lang="en-US" altLang="zh-CN" dirty="0" err="1"/>
              <a:t>Nonrecursive</a:t>
            </a:r>
            <a:r>
              <a:rPr lang="en-US" altLang="zh-CN" dirty="0"/>
              <a:t> algorithm based on idea of recursion.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Every </a:t>
            </a:r>
            <a:r>
              <a:rPr lang="en-US" altLang="zh-CN" dirty="0"/>
              <a:t>step should be as simple as </a:t>
            </a:r>
            <a:r>
              <a:rPr lang="en-US" altLang="zh-CN" dirty="0" smtClean="0"/>
              <a:t>possible: spend less time.</a:t>
            </a:r>
          </a:p>
          <a:p>
            <a:pPr lvl="1"/>
            <a:r>
              <a:rPr lang="en-US" altLang="zh-CN" dirty="0" smtClean="0"/>
              <a:t>Basic Idea: Instead of inserting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after generating all permutations of {1, 2, … ,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- 1}, we insert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in the process of generating the permutations of </a:t>
            </a:r>
            <a:r>
              <a:rPr lang="en-US" altLang="zh-CN" dirty="0"/>
              <a:t>{1, 2, … , </a:t>
            </a:r>
            <a:r>
              <a:rPr lang="en-US" altLang="zh-CN" i="1" dirty="0"/>
              <a:t>n</a:t>
            </a:r>
            <a:r>
              <a:rPr lang="en-US" altLang="zh-CN" dirty="0"/>
              <a:t> - 1</a:t>
            </a:r>
            <a:r>
              <a:rPr lang="en-US" altLang="zh-CN" dirty="0" smtClean="0"/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84310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Generate Permutations of </a:t>
            </a:r>
            <a:r>
              <a:rPr lang="en-US" altLang="zh-CN" dirty="0" smtClean="0"/>
              <a:t>{</a:t>
            </a:r>
            <a:r>
              <a:rPr lang="en-US" altLang="zh-CN" dirty="0"/>
              <a:t>1, 2, ... </a:t>
            </a:r>
            <a:r>
              <a:rPr lang="en-US" altLang="zh-CN" i="1" dirty="0"/>
              <a:t>,n</a:t>
            </a:r>
            <a:r>
              <a:rPr lang="en-US" altLang="zh-CN" dirty="0"/>
              <a:t>}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Given an integer </a:t>
                </a:r>
                <a:r>
                  <a:rPr lang="en-US" altLang="zh-CN" i="1" dirty="0"/>
                  <a:t>k, </a:t>
                </a:r>
                <a:r>
                  <a:rPr lang="en-US" altLang="zh-CN" dirty="0"/>
                  <a:t>we assign a </a:t>
                </a:r>
                <a:r>
                  <a:rPr lang="en-US" altLang="zh-CN" i="1" dirty="0"/>
                  <a:t>direction </a:t>
                </a:r>
                <a:r>
                  <a:rPr lang="en-US" altLang="zh-CN" dirty="0"/>
                  <a:t>to it by writing an arrow above </a:t>
                </a:r>
                <a:r>
                  <a:rPr lang="en-US" altLang="zh-CN"/>
                  <a:t>it </a:t>
                </a:r>
                <a:r>
                  <a:rPr lang="en-US" altLang="zh-CN" smtClean="0"/>
                  <a:t>pointing to </a:t>
                </a:r>
                <a:r>
                  <a:rPr lang="en-US" altLang="zh-CN" dirty="0"/>
                  <a:t>the left or to the right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mr>
                    </m:m>
                  </m:oMath>
                </a14:m>
                <a:r>
                  <a:rPr lang="en-US" altLang="zh-CN" dirty="0" smtClean="0"/>
                  <a:t> or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mr>
                    </m:m>
                  </m:oMath>
                </a14:m>
                <a:r>
                  <a:rPr lang="en-US" altLang="zh-CN" i="1" dirty="0" smtClean="0"/>
                  <a:t>. </a:t>
                </a:r>
              </a:p>
              <a:p>
                <a:r>
                  <a:rPr lang="en-US" altLang="zh-CN" dirty="0"/>
                  <a:t>The integer </a:t>
                </a:r>
                <a:r>
                  <a:rPr lang="en-US" altLang="zh-CN" i="1" dirty="0"/>
                  <a:t>k </a:t>
                </a:r>
                <a:r>
                  <a:rPr lang="en-US" altLang="zh-CN" dirty="0"/>
                  <a:t>is called </a:t>
                </a:r>
                <a:r>
                  <a:rPr lang="en-US" altLang="zh-CN" i="1" dirty="0"/>
                  <a:t>mobile </a:t>
                </a:r>
                <a:r>
                  <a:rPr lang="en-US" altLang="zh-CN" dirty="0"/>
                  <a:t>if its </a:t>
                </a:r>
                <a:r>
                  <a:rPr lang="en-US" altLang="zh-CN" dirty="0" smtClean="0"/>
                  <a:t>arrow points </a:t>
                </a:r>
                <a:r>
                  <a:rPr lang="en-US" altLang="zh-CN" dirty="0"/>
                  <a:t>to a smaller integer adjacent to it. </a:t>
                </a:r>
                <a:endParaRPr lang="en-US" altLang="zh-CN" dirty="0" smtClean="0"/>
              </a:p>
              <a:p>
                <a:pPr lvl="1"/>
                <a:r>
                  <a:rPr lang="en-US" altLang="zh-CN" dirty="0"/>
                  <a:t>3,5, and 6 are mobile </a:t>
                </a:r>
                <a:r>
                  <a:rPr lang="en-US" altLang="zh-CN" dirty="0" smtClean="0"/>
                  <a:t>in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mr>
                    </m:m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mr>
                    </m:m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mr>
                    </m:m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mr>
                    </m:m>
                  </m:oMath>
                </a14:m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4" t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53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 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141" y="2600327"/>
            <a:ext cx="1238250" cy="89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48" y="2571215"/>
            <a:ext cx="2266950" cy="2543175"/>
          </a:xfrm>
          <a:prstGeom prst="rect">
            <a:avLst/>
          </a:prstGeom>
        </p:spPr>
      </p:pic>
      <p:pic>
        <p:nvPicPr>
          <p:cNvPr id="7" name="内容占位符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193752" y="358282"/>
            <a:ext cx="5364526" cy="6499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821291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8099</TotalTime>
  <Words>3922</Words>
  <Application>Microsoft Office PowerPoint</Application>
  <PresentationFormat>宽屏</PresentationFormat>
  <Paragraphs>344</Paragraphs>
  <Slides>63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0" baseType="lpstr">
      <vt:lpstr>宋体</vt:lpstr>
      <vt:lpstr>Cambria Math</vt:lpstr>
      <vt:lpstr>Symbol</vt:lpstr>
      <vt:lpstr>Tahoma</vt:lpstr>
      <vt:lpstr>Wingdings</vt:lpstr>
      <vt:lpstr>Blends</vt:lpstr>
      <vt:lpstr>Microsoft Visio 绘图</vt:lpstr>
      <vt:lpstr>4 Generating Permutations and Combinations </vt:lpstr>
      <vt:lpstr>Introduction</vt:lpstr>
      <vt:lpstr>4.1 Generating Permutations </vt:lpstr>
      <vt:lpstr>How Large is the Number of a Permutation</vt:lpstr>
      <vt:lpstr>To Generate Permutations of {1, 2, ... , n}</vt:lpstr>
      <vt:lpstr>An Inductive Observation</vt:lpstr>
      <vt:lpstr>To Generate Permutations of {1, 2, ... ,n}</vt:lpstr>
      <vt:lpstr>To Generate Permutations of {1, 2, ... ,n}</vt:lpstr>
      <vt:lpstr>PowerPoint 演示文稿</vt:lpstr>
      <vt:lpstr>Algorithm for generating the permutations of {1, 2, ... , n} </vt:lpstr>
      <vt:lpstr>How to Understand Mobile Integer</vt:lpstr>
      <vt:lpstr>Proof</vt:lpstr>
      <vt:lpstr>Proof</vt:lpstr>
      <vt:lpstr>Proof</vt:lpstr>
      <vt:lpstr>Generating a Random Permutation </vt:lpstr>
      <vt:lpstr>Generating a Random Permutation </vt:lpstr>
      <vt:lpstr>Generating a Random Permutation </vt:lpstr>
      <vt:lpstr>Knuth Shuffle </vt:lpstr>
      <vt:lpstr>4.2 Inversions in Permutations </vt:lpstr>
      <vt:lpstr>Inversions in Permutations </vt:lpstr>
      <vt:lpstr>Inversion Sequence </vt:lpstr>
      <vt:lpstr>Number of Inversion Sequence </vt:lpstr>
      <vt:lpstr>Theorem 4.2.1 </vt:lpstr>
      <vt:lpstr>Construction of a Permutation from Its Inversion Sequence </vt:lpstr>
      <vt:lpstr>Construction of a Permutation from Its Inversion Sequence </vt:lpstr>
      <vt:lpstr>Construction of a Permutation from Its Inversion Sequence </vt:lpstr>
      <vt:lpstr>Example</vt:lpstr>
      <vt:lpstr>One-to-One Correspondence between a Permutation and the Inversion Sequence.</vt:lpstr>
      <vt:lpstr>Transfer of a Permutation to Its Natural Sequence by Switches of Adjacent Numbers</vt:lpstr>
      <vt:lpstr>Transfer of a Permutation to Its Natural Sequence by Switches of Adjacent Numbers</vt:lpstr>
      <vt:lpstr>4.3 Generating Combinations </vt:lpstr>
      <vt:lpstr>Generating Combinations</vt:lpstr>
      <vt:lpstr>Basic Idea</vt:lpstr>
      <vt:lpstr>Representing the 2n Subsets with Base 2 Numeral</vt:lpstr>
      <vt:lpstr>Lexicographic Ordering of Binary n-tuples. </vt:lpstr>
      <vt:lpstr>Base 2 Algorithm for Generating the Subsets  of {xn-1, … , x1, x0}</vt:lpstr>
      <vt:lpstr>Lexicographic Ordering of Binary n-tuples. </vt:lpstr>
      <vt:lpstr>Squashed Ordering of Subsets. </vt:lpstr>
      <vt:lpstr>Gray Code</vt:lpstr>
      <vt:lpstr>A Geometric Identification of Reflected Gray Code</vt:lpstr>
      <vt:lpstr>Inductive Definition of the Reflected Gray Code of Order n </vt:lpstr>
      <vt:lpstr>An Inductive Algorithm</vt:lpstr>
      <vt:lpstr>Trying to Find the Patterns of the Walk for Non Inductive Algorithm</vt:lpstr>
      <vt:lpstr>Transition from Corners with Odd Parity</vt:lpstr>
      <vt:lpstr>Symmetry</vt:lpstr>
      <vt:lpstr>An Algorithm Based on Rule of Succession</vt:lpstr>
      <vt:lpstr>Theorem 4.3.1</vt:lpstr>
      <vt:lpstr>Theorem 4.3.1(Proof Continued)</vt:lpstr>
      <vt:lpstr>Theorem 4.3.1(Proof Continued)</vt:lpstr>
      <vt:lpstr>Theorem 4.3.1(Proof Continued)</vt:lpstr>
      <vt:lpstr>Theorem 4.3.1(Proof Continued)</vt:lpstr>
      <vt:lpstr>4.4 Generating r-Subsets </vt:lpstr>
      <vt:lpstr>Example</vt:lpstr>
      <vt:lpstr>Another Order: Lexicographic Order of Subsets</vt:lpstr>
      <vt:lpstr>Case Study</vt:lpstr>
      <vt:lpstr>Theorem 4.4.1 </vt:lpstr>
      <vt:lpstr>Theorem 4.4.1(Proof) </vt:lpstr>
      <vt:lpstr>Theorem 4.4.1 </vt:lpstr>
      <vt:lpstr>Algorithm for Generating the r-subsets in Lexicographic order </vt:lpstr>
      <vt:lpstr>Generating r-permutations of an n-element Set(An Example)</vt:lpstr>
      <vt:lpstr>Determining the Position of Each r-subset in the Lexicographic Order </vt:lpstr>
      <vt:lpstr>Proof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Generating Permutations and combinations</dc:title>
  <dc:creator>eric zhou</dc:creator>
  <cp:lastModifiedBy>lenovo</cp:lastModifiedBy>
  <cp:revision>773</cp:revision>
  <dcterms:created xsi:type="dcterms:W3CDTF">2019-01-01T06:44:09Z</dcterms:created>
  <dcterms:modified xsi:type="dcterms:W3CDTF">2020-03-11T03:10:27Z</dcterms:modified>
</cp:coreProperties>
</file>