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256" r:id="rId2"/>
    <p:sldId id="257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258" r:id="rId25"/>
    <p:sldId id="260" r:id="rId26"/>
    <p:sldId id="350" r:id="rId27"/>
    <p:sldId id="259" r:id="rId28"/>
    <p:sldId id="262" r:id="rId29"/>
    <p:sldId id="263" r:id="rId30"/>
    <p:sldId id="264" r:id="rId31"/>
    <p:sldId id="265" r:id="rId32"/>
    <p:sldId id="280" r:id="rId33"/>
    <p:sldId id="281" r:id="rId34"/>
    <p:sldId id="343" r:id="rId35"/>
    <p:sldId id="283" r:id="rId36"/>
    <p:sldId id="284" r:id="rId37"/>
    <p:sldId id="342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47" r:id="rId50"/>
    <p:sldId id="297" r:id="rId51"/>
    <p:sldId id="298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17" r:id="rId71"/>
    <p:sldId id="318" r:id="rId72"/>
    <p:sldId id="320" r:id="rId73"/>
    <p:sldId id="321" r:id="rId74"/>
    <p:sldId id="322" r:id="rId75"/>
    <p:sldId id="348" r:id="rId76"/>
    <p:sldId id="323" r:id="rId77"/>
    <p:sldId id="324" r:id="rId78"/>
    <p:sldId id="325" r:id="rId79"/>
    <p:sldId id="326" r:id="rId80"/>
    <p:sldId id="370" r:id="rId81"/>
    <p:sldId id="327" r:id="rId82"/>
    <p:sldId id="328" r:id="rId83"/>
    <p:sldId id="329" r:id="rId84"/>
    <p:sldId id="330" r:id="rId85"/>
    <p:sldId id="331" r:id="rId86"/>
    <p:sldId id="340" r:id="rId87"/>
    <p:sldId id="395" r:id="rId88"/>
    <p:sldId id="333" r:id="rId89"/>
    <p:sldId id="334" r:id="rId90"/>
    <p:sldId id="336" r:id="rId91"/>
    <p:sldId id="337" r:id="rId92"/>
    <p:sldId id="338" r:id="rId93"/>
    <p:sldId id="301" r:id="rId94"/>
    <p:sldId id="397" r:id="rId95"/>
    <p:sldId id="398" r:id="rId96"/>
    <p:sldId id="399" r:id="rId97"/>
    <p:sldId id="304" r:id="rId98"/>
    <p:sldId id="400" r:id="rId99"/>
    <p:sldId id="345" r:id="rId100"/>
    <p:sldId id="305" r:id="rId101"/>
    <p:sldId id="306" r:id="rId102"/>
    <p:sldId id="307" r:id="rId103"/>
    <p:sldId id="401" r:id="rId104"/>
    <p:sldId id="346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074D8D-1437-46BA-9B7C-8C679BE95C90}">
          <p14:sldIdLst>
            <p14:sldId id="256"/>
            <p14:sldId id="257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258"/>
            <p14:sldId id="260"/>
            <p14:sldId id="350"/>
            <p14:sldId id="259"/>
            <p14:sldId id="262"/>
            <p14:sldId id="263"/>
            <p14:sldId id="264"/>
            <p14:sldId id="265"/>
            <p14:sldId id="280"/>
            <p14:sldId id="281"/>
            <p14:sldId id="343"/>
            <p14:sldId id="283"/>
            <p14:sldId id="284"/>
            <p14:sldId id="342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47"/>
            <p14:sldId id="297"/>
            <p14:sldId id="298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17"/>
            <p14:sldId id="318"/>
            <p14:sldId id="320"/>
            <p14:sldId id="321"/>
            <p14:sldId id="322"/>
            <p14:sldId id="348"/>
            <p14:sldId id="323"/>
          </p14:sldIdLst>
        </p14:section>
        <p14:section name="无标题节" id="{35EB2273-FC71-4E3B-9BAF-E3D3CA6E12AC}">
          <p14:sldIdLst>
            <p14:sldId id="324"/>
            <p14:sldId id="325"/>
            <p14:sldId id="326"/>
            <p14:sldId id="370"/>
            <p14:sldId id="327"/>
            <p14:sldId id="328"/>
            <p14:sldId id="329"/>
            <p14:sldId id="330"/>
            <p14:sldId id="331"/>
            <p14:sldId id="340"/>
            <p14:sldId id="395"/>
            <p14:sldId id="333"/>
            <p14:sldId id="334"/>
            <p14:sldId id="336"/>
            <p14:sldId id="337"/>
            <p14:sldId id="338"/>
            <p14:sldId id="301"/>
            <p14:sldId id="397"/>
            <p14:sldId id="398"/>
            <p14:sldId id="399"/>
            <p14:sldId id="304"/>
            <p14:sldId id="400"/>
            <p14:sldId id="345"/>
            <p14:sldId id="305"/>
            <p14:sldId id="306"/>
            <p14:sldId id="307"/>
            <p14:sldId id="40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FBB"/>
    <a:srgbClr val="B5E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BB1F8-0B40-4AFB-81F4-02D7F088AF6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8C3C-41D3-4EC9-840A-879B6FDF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trahedral_number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u="none" dirty="0" smtClean="0">
                <a:hlinkClick r:id="rId3"/>
              </a:rPr>
              <a:t>Tetrahedral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四面体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8C3C-41D3-4EC9-840A-879B6FDF6E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04666F-5CFF-4A24-A4D8-C7E672A9D6E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3861-BC0C-4097-B279-59E64C84BD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E0DC-51CA-4E1D-B731-A88C38D01A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BD29-A32C-49A9-965A-4C9532DE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2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5619C-CE2F-4EDB-B581-E87BA81E79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30B5-01CD-4875-A677-E8AF028216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0A5A-1269-4AC5-88DB-C70DEAB9A7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8A83-42BF-46A0-9F95-8306779AC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EABB-5462-4C55-ADEB-54E0FB28B8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CA9-05D3-48C7-ABD4-E4F9F014B6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CF5B-854F-4E16-A687-AD9D5F88D7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3B07-E3C9-42FE-A1BC-1A93C240F0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96F7-7433-4A62-8E23-3FA1DAD930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CD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B6589-9AE2-488D-AFC7-A3996941FFE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uxy@se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7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9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Visio___4.vsd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Visio___5.vsd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3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br>
              <a:rPr lang="en-US" altLang="zh-CN" dirty="0"/>
            </a:br>
            <a:r>
              <a:rPr lang="en-US" altLang="zh-CN" dirty="0"/>
              <a:t>The Binomial Coefficients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Zhou </a:t>
            </a:r>
            <a:r>
              <a:rPr kumimoji="1" lang="en-US" altLang="zh-CN" dirty="0" err="1"/>
              <a:t>Xiaoyu</a:t>
            </a:r>
            <a:r>
              <a:rPr kumimoji="1" lang="en-US" altLang="zh-CN" dirty="0"/>
              <a:t>         </a:t>
            </a:r>
            <a:r>
              <a:rPr kumimoji="1" lang="en-US" altLang="zh-CN" dirty="0">
                <a:hlinkClick r:id="rId2"/>
              </a:rPr>
              <a:t>zhouxy@seu.edu.cn</a:t>
            </a:r>
            <a:endParaRPr kumimoji="1" lang="en-US" altLang="zh-CN" dirty="0"/>
          </a:p>
          <a:p>
            <a:pPr algn="l"/>
            <a:r>
              <a:rPr lang="en-US" altLang="zh-CN" dirty="0"/>
              <a:t>room 427, Building of School of Computer Science &amp; Engineering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</a:t>
            </a:r>
            <a:r>
              <a:rPr lang="en-US" altLang="zh-CN" dirty="0" smtClean="0"/>
              <a:t>Identities (neglected for this course)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Using identities (5.2) and (5.3), we can derive the following identity: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(5.8) </m:t>
                      </m:r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Pascal's </a:t>
            </a:r>
            <a:r>
              <a:rPr lang="en-US" altLang="zh-CN" dirty="0" smtClean="0"/>
              <a:t>Formula </a:t>
            </a:r>
            <a:r>
              <a:rPr lang="en-US" altLang="zh-CN" dirty="0"/>
              <a:t>for the </a:t>
            </a:r>
            <a:r>
              <a:rPr lang="en-US" altLang="zh-CN" dirty="0" smtClean="0"/>
              <a:t>Multinomial Coefficients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)!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Pascal’s </a:t>
                </a:r>
                <a:r>
                  <a:rPr lang="en-US" altLang="zh-CN" dirty="0"/>
                  <a:t>Formula for the binomial </a:t>
                </a:r>
                <a:r>
                  <a:rPr lang="en-US" altLang="zh-CN" dirty="0" smtClean="0"/>
                  <a:t>coefficients: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−1) 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Pascal's formula for the multinomial </a:t>
                </a:r>
                <a:r>
                  <a:rPr lang="en-US" altLang="zh-CN" dirty="0" smtClean="0"/>
                  <a:t>coefficients </a:t>
                </a:r>
                <a:r>
                  <a:rPr lang="en-US" altLang="zh-CN" dirty="0"/>
                  <a:t>is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82" y="4653762"/>
            <a:ext cx="9138653" cy="21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68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Pascal's Formula for the Multinomial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/>
              <a:t>Proof (</a:t>
            </a:r>
            <a:r>
              <a:rPr lang="en-US" altLang="zh-CN" dirty="0"/>
              <a:t>Method </a:t>
            </a:r>
            <a:r>
              <a:rPr lang="en-US" altLang="zh-CN" dirty="0" smtClean="0"/>
              <a:t>1)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direct substitution </a:t>
            </a:r>
            <a:endParaRPr lang="en-US" altLang="zh-CN" dirty="0" smtClean="0"/>
          </a:p>
          <a:p>
            <a:pPr lvl="1"/>
            <a:r>
              <a:rPr lang="en-US" altLang="zh-CN" dirty="0"/>
              <a:t>For instance, let </a:t>
            </a:r>
            <a:r>
              <a:rPr lang="en-US" altLang="zh-CN" i="1" dirty="0"/>
              <a:t>t </a:t>
            </a:r>
            <a:r>
              <a:rPr lang="en-US" altLang="zh-CN" dirty="0"/>
              <a:t>= 3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99" y="3433033"/>
            <a:ext cx="6687166" cy="30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0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Pascal's Formula for the Multinomial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/>
              <a:t>Proof (</a:t>
            </a:r>
            <a:r>
              <a:rPr lang="en-US" altLang="zh-CN" dirty="0"/>
              <a:t>Method </a:t>
            </a:r>
            <a:r>
              <a:rPr lang="en-US" altLang="zh-CN" dirty="0" smtClean="0"/>
              <a:t>2)</a:t>
            </a:r>
            <a:endParaRPr lang="en-US" altLang="zh-CN" dirty="0"/>
          </a:p>
          <a:p>
            <a:pPr lvl="1"/>
            <a:r>
              <a:rPr lang="en-US" altLang="zh-CN" dirty="0" smtClean="0"/>
              <a:t>Consider the permutations </a:t>
            </a:r>
            <a:r>
              <a:rPr lang="en-US" altLang="zh-CN" dirty="0"/>
              <a:t>of a </a:t>
            </a:r>
            <a:r>
              <a:rPr lang="en-US" altLang="zh-CN" dirty="0" err="1"/>
              <a:t>multiset</a:t>
            </a:r>
            <a:r>
              <a:rPr lang="en-US" altLang="zh-CN" dirty="0"/>
              <a:t> of objects of </a:t>
            </a:r>
            <a:r>
              <a:rPr lang="en-US" altLang="zh-CN" i="1" dirty="0"/>
              <a:t>t </a:t>
            </a:r>
            <a:r>
              <a:rPr lang="en-US" altLang="zh-CN" dirty="0"/>
              <a:t>different types with repetition </a:t>
            </a:r>
            <a:r>
              <a:rPr lang="en-US" altLang="zh-CN" dirty="0" smtClean="0"/>
              <a:t>numbers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 smtClean="0"/>
              <a:t>... ,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t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respectively. Partition these permutations according to what </a:t>
            </a:r>
            <a:r>
              <a:rPr lang="en-US" altLang="zh-CN" dirty="0" smtClean="0"/>
              <a:t>type of </a:t>
            </a:r>
            <a:r>
              <a:rPr lang="en-US" altLang="zh-CN" dirty="0"/>
              <a:t>object is in the first position.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2625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binomial theorem </a:t>
            </a:r>
          </a:p>
          <a:p>
            <a:r>
              <a:rPr lang="en-US" altLang="zh-CN" dirty="0"/>
              <a:t>Some additional Identities about combination number</a:t>
            </a:r>
          </a:p>
          <a:p>
            <a:r>
              <a:rPr lang="en-US" altLang="zh-CN" dirty="0"/>
              <a:t>Newton's binomial theorem </a:t>
            </a:r>
          </a:p>
          <a:p>
            <a:r>
              <a:rPr lang="en-US" altLang="zh-CN" dirty="0"/>
              <a:t>Pascal's Triangle and some </a:t>
            </a:r>
            <a:r>
              <a:rPr lang="en-US" altLang="zh-CN" dirty="0" err="1"/>
              <a:t>relavant</a:t>
            </a:r>
            <a:r>
              <a:rPr lang="en-US" altLang="zh-CN" dirty="0"/>
              <a:t> recurrence relation</a:t>
            </a:r>
          </a:p>
          <a:p>
            <a:r>
              <a:rPr lang="en-US" altLang="zh-CN" dirty="0" err="1"/>
              <a:t>Unimodality</a:t>
            </a:r>
            <a:r>
              <a:rPr lang="en-US" altLang="zh-CN" dirty="0"/>
              <a:t> of binomial coefficients </a:t>
            </a:r>
          </a:p>
          <a:p>
            <a:r>
              <a:rPr lang="en-US" altLang="zh-CN" dirty="0"/>
              <a:t>Chain and </a:t>
            </a:r>
            <a:r>
              <a:rPr lang="en-US" altLang="zh-CN" dirty="0" err="1"/>
              <a:t>antichain</a:t>
            </a:r>
            <a:endParaRPr lang="en-US" altLang="zh-CN" dirty="0"/>
          </a:p>
          <a:p>
            <a:r>
              <a:rPr lang="en-US" altLang="zh-CN" dirty="0"/>
              <a:t>The multinomial theorem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4377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自己练习，不做到作业本中</a:t>
            </a:r>
          </a:p>
          <a:p>
            <a:pPr lvl="1"/>
            <a:r>
              <a:rPr lang="en-US" altLang="zh-CN" sz="2000" dirty="0" smtClean="0"/>
              <a:t>Pascal’s Formula: 1, </a:t>
            </a:r>
          </a:p>
          <a:p>
            <a:pPr lvl="1"/>
            <a:r>
              <a:rPr lang="en-US" altLang="zh-CN" sz="2000" dirty="0"/>
              <a:t>Multinomial </a:t>
            </a:r>
            <a:r>
              <a:rPr lang="en-US" altLang="zh-CN" sz="2000" dirty="0" smtClean="0"/>
              <a:t>theorem: 37, 38, 41</a:t>
            </a:r>
            <a:endParaRPr lang="zh-CN" altLang="en-US" sz="2000" dirty="0"/>
          </a:p>
          <a:p>
            <a:r>
              <a:rPr lang="zh-CN" altLang="en-US" dirty="0"/>
              <a:t>作业，上交</a:t>
            </a:r>
          </a:p>
          <a:p>
            <a:pPr lvl="1"/>
            <a:r>
              <a:rPr lang="en-US" altLang="zh-CN" sz="2000" dirty="0"/>
              <a:t>Pascal’s Formula: 2</a:t>
            </a:r>
            <a:r>
              <a:rPr lang="en-US" altLang="zh-CN" sz="2000" dirty="0" smtClean="0"/>
              <a:t>, </a:t>
            </a:r>
          </a:p>
          <a:p>
            <a:pPr lvl="1"/>
            <a:r>
              <a:rPr lang="en-US" altLang="zh-CN" sz="2000" dirty="0"/>
              <a:t>The binomial </a:t>
            </a:r>
            <a:r>
              <a:rPr lang="en-US" altLang="zh-CN" sz="2000" dirty="0" smtClean="0"/>
              <a:t>theorem: 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, 5, 6, 7, 11, 12</a:t>
            </a:r>
            <a:r>
              <a:rPr lang="en-US" altLang="zh-CN" sz="2000" dirty="0"/>
              <a:t>, 36,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Extended binomial </a:t>
            </a:r>
            <a:r>
              <a:rPr lang="en-US" altLang="zh-CN" sz="2000" dirty="0" smtClean="0"/>
              <a:t>coefficients: 14, 22</a:t>
            </a:r>
          </a:p>
          <a:p>
            <a:pPr lvl="1"/>
            <a:r>
              <a:rPr lang="en-US" altLang="zh-CN" sz="2000" dirty="0" smtClean="0"/>
              <a:t>Recurrence </a:t>
            </a:r>
            <a:r>
              <a:rPr lang="en-US" altLang="zh-CN" sz="2000" dirty="0"/>
              <a:t>relation </a:t>
            </a:r>
            <a:r>
              <a:rPr lang="en-US" altLang="zh-CN" sz="2000" dirty="0" smtClean="0"/>
              <a:t>of combination number: 19, </a:t>
            </a:r>
          </a:p>
          <a:p>
            <a:pPr lvl="1"/>
            <a:r>
              <a:rPr lang="en-US" altLang="zh-CN" sz="2000" dirty="0" smtClean="0"/>
              <a:t>Combination number: 23, </a:t>
            </a:r>
          </a:p>
          <a:p>
            <a:pPr lvl="1"/>
            <a:r>
              <a:rPr lang="en-US" altLang="zh-CN" sz="2000" dirty="0" smtClean="0"/>
              <a:t>Chain and </a:t>
            </a:r>
            <a:r>
              <a:rPr lang="en-US" altLang="zh-CN" sz="2000" dirty="0" err="1" smtClean="0"/>
              <a:t>antichain</a:t>
            </a:r>
            <a:r>
              <a:rPr lang="en-US" altLang="zh-CN" sz="2000" dirty="0" smtClean="0"/>
              <a:t>: 33, 35, </a:t>
            </a:r>
            <a:r>
              <a:rPr lang="en-US" altLang="zh-CN" sz="2000" dirty="0"/>
              <a:t>48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Multinomial theorem: 39</a:t>
            </a:r>
            <a:r>
              <a:rPr lang="en-US" altLang="zh-CN" sz="2000" dirty="0" smtClean="0"/>
              <a:t>, </a:t>
            </a:r>
          </a:p>
          <a:p>
            <a:pPr lvl="1"/>
            <a:r>
              <a:rPr lang="en-US" altLang="zh-CN" sz="2000" dirty="0"/>
              <a:t>Newton’s binomial </a:t>
            </a:r>
            <a:r>
              <a:rPr lang="en-US" altLang="zh-CN" sz="2000" dirty="0" smtClean="0"/>
              <a:t>theorem: 46,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5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 (neglected for this course)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Differentiating </a:t>
            </a:r>
            <a:r>
              <a:rPr lang="en-US" altLang="zh-CN" dirty="0"/>
              <a:t>both sides of (5.10) with respect to </a:t>
            </a:r>
            <a:r>
              <a:rPr lang="en-US" altLang="zh-CN" i="1" dirty="0"/>
              <a:t>x, </a:t>
            </a:r>
            <a:r>
              <a:rPr lang="en-US" altLang="zh-CN" dirty="0"/>
              <a:t>we get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68" y="2017713"/>
            <a:ext cx="8301565" cy="1082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41" y="4216400"/>
            <a:ext cx="8977793" cy="11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 (neglected for this course)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Multiplying (5.11) by </a:t>
                </a:r>
                <a:r>
                  <a:rPr lang="en-US" altLang="zh-CN" i="1" dirty="0"/>
                  <a:t>x, </a:t>
                </a:r>
                <a:r>
                  <a:rPr lang="en-US" altLang="zh-CN" dirty="0"/>
                  <a:t>we get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Compare with formula (5.2)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Differentiating </a:t>
                </a:r>
                <a:r>
                  <a:rPr lang="en-US" altLang="zh-CN" dirty="0"/>
                  <a:t>both sides of (5.12) with respect to </a:t>
                </a:r>
                <a:r>
                  <a:rPr lang="en-US" altLang="zh-CN" i="1" dirty="0"/>
                  <a:t>x, </a:t>
                </a:r>
                <a:r>
                  <a:rPr lang="en-US" altLang="zh-CN" dirty="0"/>
                  <a:t>we now get (neglected for this course)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18" y="2676092"/>
            <a:ext cx="8650815" cy="1096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701257"/>
            <a:ext cx="11100185" cy="11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 (neglected for this course)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By alternately differentiating with respect to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and multiplying by </a:t>
                </a:r>
                <a:r>
                  <a:rPr lang="en-US" altLang="zh-CN" i="1" dirty="0"/>
                  <a:t>x, </a:t>
                </a:r>
                <a:r>
                  <a:rPr lang="en-US" altLang="zh-CN" dirty="0"/>
                  <a:t>starting </a:t>
                </a:r>
                <a:r>
                  <a:rPr lang="en-US" altLang="zh-CN" dirty="0" smtClean="0"/>
                  <a:t>from (</a:t>
                </a:r>
                <a:r>
                  <a:rPr lang="en-US" altLang="zh-CN" dirty="0"/>
                  <a:t>5.10), we can obtain an identity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for any positive integer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Proof</a:t>
                </a:r>
              </a:p>
              <a:p>
                <a:pPr lvl="1"/>
                <a:r>
                  <a:rPr lang="en-US" altLang="zh-CN" dirty="0"/>
                  <a:t>combinatorial reasoning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Let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be a set with </a:t>
                </a:r>
                <a:r>
                  <a:rPr lang="en-US" altLang="zh-CN" i="1" dirty="0" smtClean="0"/>
                  <a:t>2n </a:t>
                </a:r>
                <a:r>
                  <a:rPr lang="en-US" altLang="zh-CN" dirty="0" smtClean="0"/>
                  <a:t>elements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We partition </a:t>
                </a:r>
                <a:r>
                  <a:rPr lang="en-US" altLang="zh-CN" i="1" dirty="0" smtClean="0"/>
                  <a:t>S </a:t>
                </a:r>
                <a:r>
                  <a:rPr lang="en-US" altLang="zh-CN" dirty="0" smtClean="0"/>
                  <a:t>into </a:t>
                </a:r>
                <a:r>
                  <a:rPr lang="en-US" altLang="zh-CN" dirty="0"/>
                  <a:t>two subsets, </a:t>
                </a:r>
                <a:r>
                  <a:rPr lang="en-US" altLang="zh-CN" i="1" dirty="0"/>
                  <a:t>A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B, </a:t>
                </a:r>
                <a:r>
                  <a:rPr lang="en-US" altLang="zh-CN" dirty="0"/>
                  <a:t>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elements each.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4" y="1992999"/>
            <a:ext cx="8741433" cy="10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Newton's Binomial Theorem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79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5.5.1 (1676, by Isaac Newton)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0" y="2017712"/>
                <a:ext cx="11940117" cy="4768569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Let 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 be a real number. Then, for all </a:t>
                </a:r>
                <a:r>
                  <a:rPr lang="en-US" altLang="zh-CN" sz="2400" i="1" dirty="0"/>
                  <a:t>x</a:t>
                </a:r>
                <a:r>
                  <a:rPr lang="en-US" altLang="zh-CN" sz="2400" dirty="0"/>
                  <a:t> and </a:t>
                </a:r>
                <a:r>
                  <a:rPr lang="en-US" altLang="zh-CN" sz="2400" i="1" dirty="0"/>
                  <a:t>y</a:t>
                </a:r>
                <a:r>
                  <a:rPr lang="en-US" altLang="zh-CN" sz="2400" dirty="0"/>
                  <a:t> with 0 </a:t>
                </a:r>
                <a:r>
                  <a:rPr lang="en-US" altLang="zh-CN" sz="2400" dirty="0" smtClean="0"/>
                  <a:t>&lt;= |</a:t>
                </a:r>
                <a:r>
                  <a:rPr lang="en-US" altLang="zh-CN" sz="2400" i="1" dirty="0" smtClean="0"/>
                  <a:t>x </a:t>
                </a:r>
                <a:r>
                  <a:rPr lang="en-US" altLang="zh-CN" sz="2400" dirty="0" smtClean="0"/>
                  <a:t>| </a:t>
                </a:r>
                <a:r>
                  <a:rPr lang="en-US" altLang="zh-CN" sz="2400" dirty="0"/>
                  <a:t>&lt; </a:t>
                </a:r>
                <a:r>
                  <a:rPr lang="en-US" altLang="zh-CN" sz="2400" dirty="0" smtClean="0"/>
                  <a:t>|</a:t>
                </a:r>
                <a:r>
                  <a:rPr lang="en-US" altLang="zh-CN" sz="2400" i="1" dirty="0" smtClean="0"/>
                  <a:t>y </a:t>
                </a:r>
                <a:r>
                  <a:rPr lang="en-US" altLang="zh-CN" sz="2400" dirty="0" smtClean="0"/>
                  <a:t>|,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m:rPr>
                            <m:brk m:alnAt="7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where </a:t>
                </a:r>
                <a:r>
                  <a:rPr lang="en-US" altLang="zh-CN" sz="2400" i="1" dirty="0" smtClean="0"/>
                  <a:t>k</a:t>
                </a:r>
                <a:r>
                  <a:rPr lang="en-US" altLang="zh-CN" sz="2400" dirty="0" smtClean="0"/>
                  <a:t> is an integer</a:t>
                </a:r>
                <a:r>
                  <a:rPr lang="en-US" altLang="zh-CN" sz="2400" dirty="0"/>
                  <a:t>, and Extended Binomial </a:t>
                </a:r>
                <a:r>
                  <a:rPr lang="en-US" altLang="zh-CN" sz="2400" dirty="0" smtClean="0"/>
                  <a:t>Coefficient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1                              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0                          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altLang="zh-CN" dirty="0" smtClean="0"/>
                  <a:t> When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 is not a non integer number or a negative integer, </a:t>
                </a: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 &lt;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k.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(noted that k can be arbitrarily large)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17712"/>
                <a:ext cx="11940117" cy="4768569"/>
              </a:xfrm>
              <a:blipFill rotWithShape="0">
                <a:blip r:embed="rId2"/>
                <a:stretch>
                  <a:fillRect l="-102" t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Newton's Binomial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If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is a positive integer </a:t>
                </a:r>
                <a:r>
                  <a:rPr lang="en-US" altLang="zh-CN" i="1" dirty="0" smtClean="0"/>
                  <a:t>n, </a:t>
                </a:r>
                <a:r>
                  <a:rPr lang="en-US" altLang="zh-CN" dirty="0"/>
                  <a:t>then for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&gt; </a:t>
                </a:r>
                <a:r>
                  <a:rPr lang="en-US" altLang="zh-CN" dirty="0" smtClean="0"/>
                  <a:t>n</a:t>
                </a:r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0, and the preceding </a:t>
                </a:r>
                <a:r>
                  <a:rPr lang="en-US" altLang="zh-CN" dirty="0" smtClean="0"/>
                  <a:t>expansion becomes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27" y="3414198"/>
            <a:ext cx="4297319" cy="10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 Number of Negative Integer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Suppose that </a:t>
                </a:r>
                <a:r>
                  <a:rPr lang="en-US" altLang="zh-CN" i="1" dirty="0" smtClean="0"/>
                  <a:t>n </a:t>
                </a:r>
                <a:r>
                  <a:rPr lang="en-US" altLang="zh-CN" dirty="0"/>
                  <a:t>is a positive integer and we choose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/>
                  <a:t>to </a:t>
                </a:r>
                <a:r>
                  <a:rPr lang="en-US" altLang="zh-CN" dirty="0"/>
                  <a:t>be the negative integer </a:t>
                </a:r>
                <a:r>
                  <a:rPr lang="en-US" altLang="zh-CN" i="1" dirty="0" smtClean="0"/>
                  <a:t>–n</a:t>
                </a:r>
                <a:r>
                  <a:rPr lang="en-US" altLang="zh-CN" dirty="0" smtClean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hus</a:t>
                </a:r>
                <a:r>
                  <a:rPr lang="en-US" altLang="zh-CN" dirty="0"/>
                  <a:t>, for </a:t>
                </a:r>
                <a:r>
                  <a:rPr lang="en-US" altLang="zh-CN" dirty="0" smtClean="0"/>
                  <a:t>|</a:t>
                </a:r>
                <a:r>
                  <a:rPr lang="en-US" altLang="zh-CN" i="1" dirty="0" smtClean="0"/>
                  <a:t>z </a:t>
                </a:r>
                <a:r>
                  <a:rPr lang="en-US" altLang="zh-CN" dirty="0" smtClean="0"/>
                  <a:t>| </a:t>
                </a:r>
                <a:r>
                  <a:rPr lang="en-US" altLang="zh-CN" dirty="0"/>
                  <a:t>&lt; 1,</a:t>
                </a: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b="-17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Number of Negative Integer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Replacing </a:t>
                </a:r>
                <a:r>
                  <a:rPr lang="en-US" altLang="zh-CN" i="1" dirty="0"/>
                  <a:t>z </a:t>
                </a:r>
                <a:r>
                  <a:rPr lang="en-US" altLang="zh-CN" dirty="0"/>
                  <a:t>by </a:t>
                </a:r>
                <a:r>
                  <a:rPr lang="en-US" altLang="zh-CN" i="1" dirty="0"/>
                  <a:t>-z, </a:t>
                </a:r>
                <a:r>
                  <a:rPr lang="en-US" altLang="zh-CN" dirty="0"/>
                  <a:t>we </a:t>
                </a:r>
                <a:r>
                  <a:rPr lang="en-US" altLang="zh-CN" dirty="0" smtClean="0"/>
                  <a:t>obtain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If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1,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1, and we obtain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47" y="4500819"/>
            <a:ext cx="4504810" cy="1008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747" y="5608328"/>
            <a:ext cx="3746929" cy="1020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19" y="2545492"/>
            <a:ext cx="8700382" cy="10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Binomial Coefficients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called </a:t>
                </a:r>
                <a:r>
                  <a:rPr lang="en-US" altLang="zh-CN" dirty="0" smtClean="0"/>
                  <a:t>the binomial </a:t>
                </a:r>
                <a:r>
                  <a:rPr lang="en-US" altLang="zh-CN" dirty="0"/>
                  <a:t>coefficients </a:t>
                </a:r>
                <a:r>
                  <a:rPr lang="en-US" altLang="zh-CN" dirty="0" smtClean="0"/>
                  <a:t>because of </a:t>
                </a:r>
                <a:r>
                  <a:rPr lang="en-US" altLang="zh-CN" dirty="0"/>
                  <a:t>their appearance in the binomial </a:t>
                </a:r>
                <a:r>
                  <a:rPr lang="en-US" altLang="zh-CN" dirty="0" smtClean="0"/>
                  <a:t>theorem.</a:t>
                </a:r>
              </a:p>
              <a:p>
                <a:r>
                  <a:rPr lang="en-US" altLang="zh-CN" dirty="0"/>
                  <a:t>In formulas arising in the analysis of algorithms in </a:t>
                </a:r>
                <a:r>
                  <a:rPr lang="en-US" altLang="zh-CN" dirty="0" smtClean="0"/>
                  <a:t>theoretical computer </a:t>
                </a:r>
                <a:r>
                  <a:rPr lang="en-US" altLang="zh-CN" dirty="0"/>
                  <a:t>science, the binomial coefficients occur over and over again, so a </a:t>
                </a:r>
                <a:r>
                  <a:rPr lang="en-US" altLang="zh-CN" dirty="0" smtClean="0"/>
                  <a:t>facility </a:t>
                </a:r>
                <a:r>
                  <a:rPr lang="en-US" altLang="zh-CN" dirty="0"/>
                  <a:t>for manipulating them is useful.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r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ombinatorial Derivation </a:t>
            </a:r>
            <a:r>
              <a:rPr lang="en-US" altLang="zh-CN" dirty="0"/>
              <a:t>of (5.22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We obtain a term </a:t>
                </a:r>
                <a:r>
                  <a:rPr lang="en-US" altLang="zh-CN" i="1" dirty="0" err="1"/>
                  <a:t>z</a:t>
                </a:r>
                <a:r>
                  <a:rPr lang="en-US" altLang="zh-CN" i="1" baseline="30000" dirty="0" err="1"/>
                  <a:t>k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in this product by choosing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the first factor,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smtClean="0"/>
                  <a:t>from the </a:t>
                </a:r>
                <a:r>
                  <a:rPr lang="en-US" altLang="zh-CN" dirty="0"/>
                  <a:t>second factor, ...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the nth factor, where </a:t>
                </a:r>
                <a:r>
                  <a:rPr lang="en-US" altLang="zh-CN" i="1" dirty="0" smtClean="0"/>
                  <a:t>k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 </a:t>
                </a:r>
                <a:r>
                  <a:rPr lang="en-US" altLang="zh-CN" i="1" dirty="0"/>
                  <a:t>k</a:t>
                </a:r>
                <a:r>
                  <a:rPr lang="en-US" altLang="zh-CN" baseline="-25000" dirty="0"/>
                  <a:t>2</a:t>
                </a:r>
                <a:r>
                  <a:rPr lang="en-US" altLang="zh-CN" i="1" dirty="0"/>
                  <a:t>, .</a:t>
                </a:r>
                <a:r>
                  <a:rPr lang="en-US" altLang="zh-CN" dirty="0" smtClean="0"/>
                  <a:t>.. </a:t>
                </a:r>
                <a:r>
                  <a:rPr lang="en-US" altLang="zh-CN" dirty="0"/>
                  <a:t>, </a:t>
                </a:r>
                <a:r>
                  <a:rPr lang="en-US" altLang="zh-CN" i="1" dirty="0" err="1"/>
                  <a:t>k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are </a:t>
                </a:r>
                <a:r>
                  <a:rPr lang="en-US" altLang="zh-CN" dirty="0" smtClean="0"/>
                  <a:t>nonnegative </a:t>
                </a:r>
                <a:r>
                  <a:rPr lang="en-US" altLang="zh-CN" dirty="0"/>
                  <a:t>integers summing to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.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the coefficient of </a:t>
                </a:r>
                <a:r>
                  <a:rPr lang="en-US" altLang="zh-CN" i="1" dirty="0" err="1"/>
                  <a:t>z</a:t>
                </a:r>
                <a:r>
                  <a:rPr lang="en-US" altLang="zh-CN" i="1" baseline="30000" dirty="0" err="1"/>
                  <a:t>k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in (5.24) </a:t>
                </a:r>
                <a:r>
                  <a:rPr lang="en-US" altLang="zh-CN" dirty="0" smtClean="0"/>
                  <a:t> is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r="-1647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17" y="2017713"/>
            <a:ext cx="10128407" cy="932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180" y="4885295"/>
            <a:ext cx="5743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Calculation of Square Roots</a:t>
            </a:r>
            <a:r>
              <a:rPr lang="zh-CN" altLang="en-US" dirty="0"/>
              <a:t> </a:t>
            </a:r>
            <a:r>
              <a:rPr lang="en-US" altLang="zh-CN" dirty="0" smtClean="0"/>
              <a:t>(neglected for this course)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|&lt;1.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32" y="3701027"/>
            <a:ext cx="7362310" cy="30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of Square Roots (neglected for this course)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Thus, for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z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 </a:t>
            </a:r>
            <a:r>
              <a:rPr lang="en-US" altLang="zh-CN" dirty="0"/>
              <a:t>&lt; 1, 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92" y="2639527"/>
            <a:ext cx="9226378" cy="20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9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of Square Roots (neglected for this course)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65" y="2624910"/>
            <a:ext cx="7727736" cy="17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5.1 </a:t>
            </a:r>
            <a:r>
              <a:rPr lang="en-US" altLang="zh-CN" b="0" dirty="0" smtClean="0"/>
              <a:t>recurrence relation: Pascal's Triangle 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Pascal’s F</a:t>
            </a:r>
            <a:r>
              <a:rPr lang="en-US" altLang="zh-CN" dirty="0" smtClean="0"/>
              <a:t>ormula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Pascal’s formula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64" y="5088226"/>
            <a:ext cx="3727403" cy="878339"/>
          </a:xfrm>
          <a:prstGeom prst="rect">
            <a:avLst/>
          </a:prstGeom>
        </p:spPr>
      </p:pic>
      <p:pic>
        <p:nvPicPr>
          <p:cNvPr id="8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6864" y="2023414"/>
            <a:ext cx="6673803" cy="9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64" y="3307340"/>
            <a:ext cx="2355803" cy="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2.3.3 (Pascal's formula)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all integers</a:t>
                </a:r>
                <a:r>
                  <a:rPr lang="en-US" altLang="zh-CN" i="1" dirty="0"/>
                  <a:t> n </a:t>
                </a:r>
                <a:r>
                  <a:rPr lang="en-US" altLang="zh-CN" dirty="0"/>
                  <a:t>and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k </a:t>
                </a:r>
                <a:r>
                  <a:rPr lang="en-US" altLang="zh-CN" dirty="0"/>
                  <a:t>with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1 &lt;= </a:t>
                </a:r>
                <a:r>
                  <a:rPr lang="en-US" altLang="zh-CN" i="1" dirty="0" smtClean="0"/>
                  <a:t>k </a:t>
                </a:r>
                <a:r>
                  <a:rPr lang="en-US" altLang="zh-CN" dirty="0"/>
                  <a:t>&lt;=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– 1,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 combinatorial proof </a:t>
                </a:r>
              </a:p>
              <a:p>
                <a:pPr lvl="1"/>
                <a:r>
                  <a:rPr lang="en-US" altLang="zh-CN" dirty="0"/>
                  <a:t>We distinguish one of the elements of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and denote it by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i="1" dirty="0"/>
                  <a:t>A</a:t>
                </a:r>
                <a:r>
                  <a:rPr lang="en-US" altLang="zh-CN" dirty="0"/>
                  <a:t>: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all those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-subsets </a:t>
                </a:r>
                <a:r>
                  <a:rPr lang="en-US" altLang="zh-CN" dirty="0"/>
                  <a:t>which do not contain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i="1" dirty="0"/>
                  <a:t>B</a:t>
                </a:r>
                <a:r>
                  <a:rPr lang="en-US" altLang="zh-CN" dirty="0"/>
                  <a:t>: all the 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-subsets </a:t>
                </a:r>
                <a:r>
                  <a:rPr lang="en-US" altLang="zh-CN" dirty="0"/>
                  <a:t>which do contain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7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Pascal’s Triangle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856" y="2156259"/>
            <a:ext cx="4936664" cy="41148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4032848" y="4363208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3677408" y="4371675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965115" y="4041475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3609675" y="4049942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516381" y="4083808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3160941" y="4092275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950818" y="3815830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595378" y="3824297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60914" y="3779101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05474" y="3787568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125244" y="3807363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2769804" y="3815830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150833" y="3506949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795393" y="3515416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81887" y="3543404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126447" y="3551871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125244" y="3230232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2769804" y="3238699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Triangular Numbers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260" y="1954960"/>
                <a:ext cx="6652683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zh-C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altLang="zh-CN" i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zh-CN" dirty="0" smtClean="0"/>
                  <a:t> </a:t>
                </a:r>
                <a:r>
                  <a:rPr lang="en-US" altLang="zh-CN" dirty="0" smtClean="0"/>
                  <a:t>= </a:t>
                </a:r>
                <a:r>
                  <a:rPr lang="pt-BR" altLang="zh-CN" i="1" dirty="0" smtClean="0"/>
                  <a:t>n(n </a:t>
                </a:r>
                <a:r>
                  <a:rPr lang="pt-BR" altLang="zh-CN" dirty="0"/>
                  <a:t>- 1)/2 in column </a:t>
                </a:r>
                <a:r>
                  <a:rPr lang="pt-BR" altLang="zh-CN" i="1" dirty="0"/>
                  <a:t>k </a:t>
                </a:r>
                <a:r>
                  <a:rPr lang="pt-BR" altLang="zh-CN" dirty="0"/>
                  <a:t>= </a:t>
                </a:r>
                <a:r>
                  <a:rPr lang="pt-BR" altLang="zh-CN" dirty="0" smtClean="0"/>
                  <a:t>2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=1+2+3=6,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1+2+3+4=10</m:t>
                    </m:r>
                  </m:oMath>
                </a14:m>
                <a:endParaRPr lang="pt-BR" altLang="zh-CN" dirty="0" smtClean="0"/>
              </a:p>
              <a:p>
                <a:pPr lvl="1"/>
                <a:r>
                  <a:rPr lang="pt-BR" altLang="zh-CN" dirty="0" smtClean="0"/>
                  <a:t>Observation: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zh-CN" dirty="0" smtClean="0"/>
                  <a:t>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zh-C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altLang="zh-CN" dirty="0" smtClean="0"/>
                  <a:t> = </a:t>
                </a:r>
                <a:r>
                  <a:rPr lang="pt-BR" altLang="zh-CN" i="1" dirty="0" smtClean="0"/>
                  <a:t>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triangle each side of which consists of (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-1) points</a:t>
                </a:r>
                <a:r>
                  <a:rPr lang="pt-BR" altLang="zh-CN" dirty="0"/>
                  <a:t/>
                </a:r>
                <a:br>
                  <a:rPr lang="pt-BR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60" y="1954960"/>
                <a:ext cx="6652683" cy="4114800"/>
              </a:xfrm>
              <a:blipFill rotWithShape="0">
                <a:blip r:embed="rId2"/>
                <a:stretch>
                  <a:fillRect r="-1008" b="-2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43" y="3477465"/>
            <a:ext cx="5244353" cy="20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Tetrahedral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2564" y="2062536"/>
                <a:ext cx="7325036" cy="4114800"/>
              </a:xfrm>
            </p:spPr>
            <p:txBody>
              <a:bodyPr/>
              <a:lstStyle/>
              <a:p>
                <a:r>
                  <a:rPr lang="en-US" altLang="zh-CN" dirty="0" smtClean="0"/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= </a:t>
                </a:r>
                <a:r>
                  <a:rPr lang="en-US" altLang="zh-CN" i="1" dirty="0"/>
                  <a:t>n(n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</a:t>
                </a:r>
                <a:r>
                  <a:rPr lang="en-US" altLang="zh-CN" i="1" dirty="0" smtClean="0"/>
                  <a:t>)(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- 2)/3! in column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3</a:t>
                </a:r>
              </a:p>
              <a:p>
                <a:pPr lvl="1"/>
                <a:r>
                  <a:rPr lang="en-US" altLang="zh-CN" dirty="0"/>
                  <a:t>https://</a:t>
                </a:r>
                <a:r>
                  <a:rPr lang="en-US" altLang="zh-CN" dirty="0" smtClean="0"/>
                  <a:t>math.wikia.org/wiki/Tetrahedral_number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: Regular tetrahedron </a:t>
                </a:r>
                <a:r>
                  <a:rPr lang="en-US" altLang="zh-CN" dirty="0" smtClean="0"/>
                  <a:t>each side of which consists of 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- 2) points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564" y="2062536"/>
                <a:ext cx="7325036" cy="4114800"/>
              </a:xfrm>
              <a:blipFill rotWithShape="0"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f/f9/Pascal_triangle_simplex_numbers.svg/220px-Pascal_triangle_simplex_numbe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53" y="2828613"/>
            <a:ext cx="4278904" cy="28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5.2 The Binomial Theorem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 Number as Number of Paths in Pascal's Triangle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66846" y="2017712"/>
                <a:ext cx="7305481" cy="4840287"/>
              </a:xfrm>
            </p:spPr>
            <p:txBody>
              <a:bodyPr/>
              <a:lstStyle/>
              <a:p>
                <a:r>
                  <a:rPr lang="en-US" altLang="zh-CN" dirty="0" smtClean="0"/>
                  <a:t>Let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be </a:t>
                </a:r>
                <a:r>
                  <a:rPr lang="en-US" altLang="zh-CN" dirty="0" smtClean="0"/>
                  <a:t>a nonnegative </a:t>
                </a:r>
                <a:r>
                  <a:rPr lang="en-US" altLang="zh-CN" dirty="0"/>
                  <a:t>integer and let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be an integer with 0 </a:t>
                </a:r>
                <a:r>
                  <a:rPr lang="en-US" altLang="zh-CN" dirty="0" smtClean="0"/>
                  <a:t>&lt;= </a:t>
                </a:r>
                <a:r>
                  <a:rPr lang="en-US" altLang="zh-CN" i="1" dirty="0"/>
                  <a:t>k </a:t>
                </a:r>
                <a:r>
                  <a:rPr lang="en-US" altLang="zh-CN" dirty="0" smtClean="0"/>
                  <a:t>&lt;= </a:t>
                </a:r>
                <a:r>
                  <a:rPr lang="en-US" altLang="zh-CN" i="1" dirty="0"/>
                  <a:t>n. </a:t>
                </a:r>
                <a:endParaRPr lang="en-US" altLang="zh-CN" i="1" dirty="0" smtClean="0"/>
              </a:p>
              <a:p>
                <a:r>
                  <a:rPr lang="en-US" altLang="zh-CN" dirty="0" smtClean="0"/>
                  <a:t>Define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n</a:t>
                </a:r>
                <a:r>
                  <a:rPr lang="en-US" altLang="zh-CN" i="1" dirty="0"/>
                  <a:t>, k</a:t>
                </a:r>
                <a:r>
                  <a:rPr lang="en-US" altLang="zh-CN" dirty="0" smtClean="0"/>
                  <a:t>)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as </a:t>
                </a:r>
                <a:r>
                  <a:rPr lang="en-US" altLang="zh-CN" dirty="0"/>
                  <a:t>the number of paths from the top left corner (the entry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= </a:t>
                </a:r>
                <a:r>
                  <a:rPr lang="en-US" altLang="zh-CN" dirty="0"/>
                  <a:t>1) to the entry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dirty="0"/>
                  <a:t>in each path we move from one entry to the entry in the next row </a:t>
                </a:r>
                <a:r>
                  <a:rPr lang="en-US" altLang="zh-CN" dirty="0" smtClean="0"/>
                  <a:t>immediately below </a:t>
                </a:r>
                <a:r>
                  <a:rPr lang="en-US" altLang="zh-CN" dirty="0"/>
                  <a:t>it or immediately to its right.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46" y="2017712"/>
                <a:ext cx="7305481" cy="4840287"/>
              </a:xfrm>
              <a:blipFill rotWithShape="0">
                <a:blip r:embed="rId2"/>
                <a:stretch>
                  <a:fillRect l="-417" t="-1385" r="-5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398" y="3117995"/>
            <a:ext cx="3309602" cy="2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Interpretation to the Entries of Pascal's Triangle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2543" y="2017713"/>
                <a:ext cx="10363200" cy="4114800"/>
              </a:xfrm>
            </p:spPr>
            <p:txBody>
              <a:bodyPr/>
              <a:lstStyle/>
              <a:p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(0, 0) = </a:t>
                </a:r>
                <a:r>
                  <a:rPr lang="en-US" altLang="zh-CN" dirty="0"/>
                  <a:t>1, </a:t>
                </a:r>
                <a:endParaRPr lang="en-US" altLang="zh-CN" dirty="0" smtClean="0"/>
              </a:p>
              <a:p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, 0) </a:t>
                </a:r>
                <a:r>
                  <a:rPr lang="en-US" altLang="zh-CN" dirty="0"/>
                  <a:t>= 1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we </a:t>
                </a:r>
                <a:r>
                  <a:rPr lang="en-US" altLang="zh-CN" dirty="0"/>
                  <a:t>must move straight down to </a:t>
                </a:r>
                <a:r>
                  <a:rPr lang="en-US" altLang="zh-CN" dirty="0" smtClean="0"/>
                  <a:t>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= 1 </a:t>
                </a:r>
              </a:p>
              <a:p>
                <a:pPr lvl="1"/>
                <a:r>
                  <a:rPr lang="en-US" altLang="zh-CN" dirty="0"/>
                  <a:t>we must move diagonally to </a:t>
                </a:r>
                <a:r>
                  <a:rPr lang="en-US" altLang="zh-CN" dirty="0" smtClean="0"/>
                  <a:t>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pt-BR" altLang="zh-CN" i="1" dirty="0"/>
                  <a:t>p(n</a:t>
                </a:r>
                <a:r>
                  <a:rPr lang="pt-BR" altLang="zh-CN" i="1" dirty="0" smtClean="0"/>
                  <a:t>, k</a:t>
                </a:r>
                <a:r>
                  <a:rPr lang="pt-BR" altLang="zh-CN" i="1" dirty="0"/>
                  <a:t>) </a:t>
                </a:r>
                <a:r>
                  <a:rPr lang="pt-BR" altLang="zh-CN" dirty="0"/>
                  <a:t>= </a:t>
                </a:r>
                <a:r>
                  <a:rPr lang="pt-BR" altLang="zh-CN" i="1" dirty="0" smtClean="0"/>
                  <a:t>p(n </a:t>
                </a:r>
                <a:r>
                  <a:rPr lang="pt-BR" altLang="zh-CN" dirty="0" smtClean="0"/>
                  <a:t>-1</a:t>
                </a:r>
                <a:r>
                  <a:rPr lang="pt-BR" altLang="zh-CN" i="1" dirty="0" smtClean="0"/>
                  <a:t>, k</a:t>
                </a:r>
                <a:r>
                  <a:rPr lang="pt-BR" altLang="zh-CN" i="1" dirty="0"/>
                  <a:t>) </a:t>
                </a:r>
                <a:r>
                  <a:rPr lang="pt-BR" altLang="zh-CN" i="1" dirty="0" smtClean="0"/>
                  <a:t>+ p</a:t>
                </a:r>
                <a:r>
                  <a:rPr lang="pt-BR" altLang="zh-CN" dirty="0" smtClean="0"/>
                  <a:t>(</a:t>
                </a:r>
                <a:r>
                  <a:rPr lang="pt-BR" altLang="zh-CN" i="1" dirty="0" smtClean="0"/>
                  <a:t>n </a:t>
                </a:r>
                <a:r>
                  <a:rPr lang="pt-BR" altLang="zh-CN" dirty="0"/>
                  <a:t>-1</a:t>
                </a:r>
                <a:r>
                  <a:rPr lang="pt-BR" altLang="zh-CN" i="1" dirty="0"/>
                  <a:t>,k </a:t>
                </a:r>
                <a:r>
                  <a:rPr lang="pt-BR" altLang="zh-CN" dirty="0"/>
                  <a:t>-1) </a:t>
                </a:r>
                <a:endParaRPr lang="pt-BR" altLang="zh-CN" dirty="0" smtClean="0"/>
              </a:p>
              <a:p>
                <a:r>
                  <a:rPr lang="en-US" altLang="zh-CN" i="1" dirty="0"/>
                  <a:t>p(n, k) </a:t>
                </a:r>
                <a:r>
                  <a:rPr lang="en-US" altLang="zh-CN" dirty="0"/>
                  <a:t>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pt-BR" altLang="zh-CN" dirty="0"/>
                  <a:t/>
                </a:r>
                <a:br>
                  <a:rPr lang="pt-BR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543" y="2017713"/>
                <a:ext cx="10363200" cy="4114800"/>
              </a:xfrm>
              <a:blipFill rotWithShape="0">
                <a:blip r:embed="rId2"/>
                <a:stretch>
                  <a:fillRect l="-235" t="-1630" b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1082" y="2106705"/>
            <a:ext cx="4977945" cy="41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24"/>
          <p:cNvCxnSpPr/>
          <p:nvPr/>
        </p:nvCxnSpPr>
        <p:spPr>
          <a:xfrm flipH="1" flipV="1">
            <a:off x="8297717" y="3185545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914275" y="3239877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7906580" y="2941420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8597690" y="3743243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8242250" y="3751710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912106" y="2951311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7932169" y="3479558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618663" y="3507546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8263223" y="3516013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8262020" y="3194374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7906580" y="3202841"/>
            <a:ext cx="286314" cy="1380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262020" y="3500180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Binomial Coefficient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Pascal's formula and formula (5.2), </a:t>
            </a:r>
            <a:r>
              <a:rPr lang="en-US" altLang="zh-CN" dirty="0" smtClean="0"/>
              <a:t>namely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are </a:t>
            </a:r>
            <a:r>
              <a:rPr lang="en-US" altLang="zh-CN" dirty="0"/>
              <a:t>now valid for all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and </a:t>
            </a:r>
            <a:r>
              <a:rPr lang="en-US" altLang="zh-CN" i="1" dirty="0"/>
              <a:t>k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00" y="2661465"/>
            <a:ext cx="7471533" cy="8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 5.18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19" y="2019294"/>
            <a:ext cx="6961289" cy="2504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1" y="4732866"/>
            <a:ext cx="6786101" cy="2014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7652657" y="4956850"/>
                <a:ext cx="4245428" cy="163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kern="0" dirty="0" smtClean="0"/>
                  <a:t>The last term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kern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 smtClean="0"/>
                  <a:t> </a:t>
                </a:r>
                <a:r>
                  <a:rPr lang="en-US" altLang="zh-CN" kern="0" dirty="0"/>
                  <a:t>has </a:t>
                </a:r>
                <a:r>
                  <a:rPr lang="en-US" altLang="zh-CN" kern="0" dirty="0" smtClean="0"/>
                  <a:t>value 0 and </a:t>
                </a:r>
                <a:r>
                  <a:rPr lang="en-US" altLang="zh-CN" kern="0" dirty="0"/>
                  <a:t>can be deleted. </a:t>
                </a:r>
                <a:endParaRPr lang="en-US" altLang="zh-CN" kern="0" dirty="0" smtClean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kern="0" dirty="0"/>
                  <a:t/>
                </a:r>
                <a:br>
                  <a:rPr lang="en-US" altLang="zh-CN" kern="0" dirty="0"/>
                </a:br>
                <a:endParaRPr lang="zh-CN" altLang="en-US" kern="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2657" y="4956850"/>
                <a:ext cx="4245428" cy="1639887"/>
              </a:xfrm>
              <a:prstGeom prst="rect">
                <a:avLst/>
              </a:prstGeom>
              <a:blipFill rotWithShape="0">
                <a:blip r:embed="rId4"/>
                <a:stretch>
                  <a:fillRect l="-574" t="-3717" r="-3300" b="-118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Intuitional Interpretation of Formula 5.18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182" y="1937029"/>
                <a:ext cx="6877426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smtClean="0"/>
                  <a:t>not containing </a:t>
                </a:r>
                <a:r>
                  <a:rPr lang="en-US" altLang="zh-CN" dirty="0"/>
                  <a:t>1;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smtClean="0"/>
                  <a:t>containing </a:t>
                </a:r>
                <a:r>
                  <a:rPr lang="en-US" altLang="zh-CN" dirty="0"/>
                  <a:t>1, while </a:t>
                </a:r>
                <a:r>
                  <a:rPr lang="en-US" altLang="zh-CN" dirty="0" smtClean="0"/>
                  <a:t>not containing </a:t>
                </a:r>
                <a:r>
                  <a:rPr lang="en-US" altLang="zh-CN" dirty="0"/>
                  <a:t>2;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smtClean="0"/>
                  <a:t>containing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2, while </a:t>
                </a:r>
                <a:r>
                  <a:rPr lang="en-US" altLang="zh-CN" dirty="0" smtClean="0"/>
                  <a:t>not containing </a:t>
                </a:r>
                <a:r>
                  <a:rPr lang="en-US" altLang="zh-CN" dirty="0"/>
                  <a:t>3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smtClean="0"/>
                  <a:t>containing 1, </a:t>
                </a:r>
                <a:r>
                  <a:rPr lang="en-US" altLang="zh-CN" dirty="0"/>
                  <a:t>2 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3, </a:t>
                </a:r>
                <a:r>
                  <a:rPr lang="en-US" altLang="zh-CN" dirty="0" smtClean="0"/>
                  <a:t>not containing the remaining numbers.</a:t>
                </a:r>
              </a:p>
              <a:p>
                <a:pPr lvl="1"/>
                <a:r>
                  <a:rPr lang="en-US" altLang="zh-CN" dirty="0" smtClean="0"/>
                  <a:t>Vertically up then obliquely up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2" y="1937029"/>
                <a:ext cx="6877426" cy="4114800"/>
              </a:xfrm>
              <a:blipFill rotWithShape="0">
                <a:blip r:embed="rId2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16608" y="1888066"/>
            <a:ext cx="49366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9146716" y="4049941"/>
            <a:ext cx="8626" cy="13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7869987" y="3160853"/>
            <a:ext cx="1276729" cy="889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8747837" y="4029905"/>
            <a:ext cx="370767" cy="231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639633" y="3787407"/>
            <a:ext cx="8626" cy="13802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8268866" y="3740567"/>
            <a:ext cx="370767" cy="231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268866" y="3533532"/>
            <a:ext cx="8626" cy="13802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898099" y="3526540"/>
            <a:ext cx="370767" cy="231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913467" y="3243501"/>
            <a:ext cx="8626" cy="13802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77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</a:t>
            </a:r>
            <a:r>
              <a:rPr lang="en-US" altLang="zh-CN" dirty="0" smtClean="0"/>
              <a:t>5.19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69" y="2017713"/>
            <a:ext cx="93284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</a:t>
            </a:r>
            <a:r>
              <a:rPr lang="en-US" altLang="zh-CN" dirty="0" smtClean="0"/>
              <a:t>5.19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2214562"/>
                <a:ext cx="7170726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 smtClean="0"/>
              </a:p>
              <a:p>
                <a:r>
                  <a:rPr lang="en-US" altLang="zh-CN" sz="2400" dirty="0" smtClean="0"/>
                  <a:t>We get</a:t>
                </a: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     (5.19)   </a:t>
                </a:r>
              </a:p>
              <a:p>
                <a:r>
                  <a:rPr lang="en-US" altLang="zh-CN" sz="2400" dirty="0" smtClean="0"/>
                  <a:t>the </a:t>
                </a:r>
                <a:r>
                  <a:rPr lang="en-US" altLang="zh-CN" sz="2400" dirty="0"/>
                  <a:t>first nonzero term in (5.19)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= </a:t>
                </a:r>
                <a:r>
                  <a:rPr lang="en-US" altLang="zh-CN" sz="2400" dirty="0" smtClean="0"/>
                  <a:t>1.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Obliquely up, then vertically up</a:t>
                </a:r>
              </a:p>
              <a:p>
                <a:r>
                  <a:rPr lang="en-US" altLang="zh-CN" sz="2400" dirty="0"/>
                  <a:t>If we take </a:t>
                </a:r>
                <a:r>
                  <a:rPr lang="en-US" altLang="zh-CN" sz="2400" i="1" dirty="0"/>
                  <a:t>k </a:t>
                </a:r>
                <a:r>
                  <a:rPr lang="en-US" altLang="zh-CN" sz="2400" dirty="0"/>
                  <a:t>= 1 in (5.19), we obtain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214562"/>
                <a:ext cx="7170726" cy="4114800"/>
              </a:xfrm>
              <a:blipFill rotWithShape="0">
                <a:blip r:embed="rId2"/>
                <a:stretch>
                  <a:fillRect l="-340" r="-4932" b="-10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70727" y="1337941"/>
            <a:ext cx="49366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 flipV="1">
            <a:off x="8350125" y="3102286"/>
            <a:ext cx="2705" cy="8667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8437529" y="4185293"/>
            <a:ext cx="339365" cy="118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12" y="6062033"/>
            <a:ext cx="3526718" cy="5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Intuitional Interpretation of Formula </a:t>
            </a:r>
            <a:r>
              <a:rPr lang="en-US" altLang="zh-CN" dirty="0"/>
              <a:t>5.19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169" y="2017713"/>
                <a:ext cx="6872831" cy="47810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: containing 1;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: not containing 1, while containing 2;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: not containing 1 or 2, while containing 3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: not containing 1 or 2 or 3, while containing 4 and the remaining numbers.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69" y="2017713"/>
                <a:ext cx="6872831" cy="4781020"/>
              </a:xfrm>
              <a:blipFill rotWithShape="0">
                <a:blip r:embed="rId2"/>
                <a:stretch>
                  <a:fillRect r="-1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3453" y="2255329"/>
            <a:ext cx="49366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8596373" y="3612776"/>
            <a:ext cx="18709" cy="6322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8759262" y="4424571"/>
            <a:ext cx="339365" cy="118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71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5.3 </a:t>
            </a:r>
            <a:r>
              <a:rPr lang="en-US" altLang="zh-CN" b="0" dirty="0" err="1"/>
              <a:t>Unimodality</a:t>
            </a:r>
            <a:r>
              <a:rPr lang="en-US" altLang="zh-CN" b="0" dirty="0"/>
              <a:t> of Binomial Coefficients 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5.3.1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Let 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 be a positive integer. The sequence of binomial coefficients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…,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</a:t>
                </a:r>
                <a:r>
                  <a:rPr lang="en-US" altLang="zh-CN" sz="2800" dirty="0"/>
                  <a:t>is a </a:t>
                </a:r>
                <a:r>
                  <a:rPr lang="en-US" altLang="zh-CN" sz="2800" dirty="0" err="1"/>
                  <a:t>unimodal</a:t>
                </a:r>
                <a:r>
                  <a:rPr lang="en-US" altLang="zh-CN" sz="2800" dirty="0"/>
                  <a:t> sequence. More precisely, if 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 is even, </a:t>
                </a:r>
                <a:br>
                  <a:rPr lang="en-US" altLang="zh-CN" sz="2800" dirty="0"/>
                </a:br>
                <a:r>
                  <a:rPr lang="en-US" altLang="zh-CN" sz="2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and if </a:t>
                </a:r>
                <a:r>
                  <a:rPr lang="en-US" altLang="zh-CN" sz="2800" i="1" dirty="0" smtClean="0"/>
                  <a:t>n</a:t>
                </a:r>
                <a:r>
                  <a:rPr lang="en-US" altLang="zh-CN" sz="2800" dirty="0" smtClean="0"/>
                  <a:t> is odd,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b="-1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5.2.1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be a positive integer. Then, for all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3556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In summation notation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9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5.3.1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Proof</a:t>
                </a:r>
              </a:p>
              <a:p>
                <a:pPr lvl="1"/>
                <a:r>
                  <a:rPr lang="en-US" altLang="zh-CN" dirty="0" smtClean="0"/>
                  <a:t>Evaluate the quotient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Please refer to the proof on page 140(153/618</a:t>
                </a:r>
                <a:r>
                  <a:rPr lang="en-US" altLang="zh-CN" dirty="0"/>
                  <a:t>) of </a:t>
                </a:r>
                <a:r>
                  <a:rPr lang="en-US" altLang="zh-CN" dirty="0" smtClean="0"/>
                  <a:t>the textbook.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5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5.3.2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a positive integer, the largest of the binomial </a:t>
                </a:r>
                <a:r>
                  <a:rPr lang="en-US" altLang="zh-CN" dirty="0" smtClean="0"/>
                  <a:t>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called the floor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</a:t>
                </a:r>
                <a:r>
                  <a:rPr lang="en-US" altLang="zh-CN" i="1" dirty="0" smtClean="0"/>
                  <a:t>x</a:t>
                </a:r>
                <a:r>
                  <a:rPr lang="en-US" altLang="zh-CN" dirty="0" smtClean="0"/>
                  <a:t>: </a:t>
                </a:r>
                <a:r>
                  <a:rPr lang="en-US" altLang="zh-CN" dirty="0"/>
                  <a:t>the greatest integer that is less than or </a:t>
                </a:r>
                <a:r>
                  <a:rPr lang="en-US" altLang="zh-CN" dirty="0" smtClean="0"/>
                  <a:t>equal to </a:t>
                </a:r>
                <a:r>
                  <a:rPr lang="en-US" altLang="zh-CN" i="1" dirty="0" smtClean="0"/>
                  <a:t>x</a:t>
                </a:r>
                <a:r>
                  <a:rPr lang="en-US" altLang="zh-CN" dirty="0" smtClean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called </a:t>
                </a:r>
                <a:r>
                  <a:rPr lang="en-US" altLang="zh-CN" dirty="0" smtClean="0"/>
                  <a:t>the </a:t>
                </a:r>
                <a:r>
                  <a:rPr lang="en-US" altLang="zh-CN" dirty="0"/>
                  <a:t>ceiling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</a:t>
                </a:r>
                <a:r>
                  <a:rPr lang="en-US" altLang="zh-CN" i="1" dirty="0" smtClean="0"/>
                  <a:t>x</a:t>
                </a:r>
                <a:r>
                  <a:rPr lang="en-US" altLang="zh-CN" dirty="0" smtClean="0"/>
                  <a:t>: the smallest integer that </a:t>
                </a:r>
                <a:r>
                  <a:rPr lang="en-US" altLang="zh-CN" dirty="0"/>
                  <a:t>is greater than or equal to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Antichain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err="1" smtClean="0"/>
              <a:t>antichain</a:t>
            </a:r>
            <a:r>
              <a:rPr lang="en-US" altLang="zh-CN" i="1" dirty="0" smtClean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S </a:t>
            </a:r>
            <a:r>
              <a:rPr lang="en-US" altLang="zh-CN" dirty="0"/>
              <a:t>is a collection </a:t>
            </a:r>
            <a:r>
              <a:rPr lang="en-US" altLang="zh-CN" i="1" dirty="0"/>
              <a:t>A </a:t>
            </a:r>
            <a:r>
              <a:rPr lang="en-US" altLang="zh-CN" dirty="0"/>
              <a:t>of </a:t>
            </a:r>
            <a:r>
              <a:rPr lang="en-US" altLang="zh-CN" dirty="0" smtClean="0"/>
              <a:t>subsets of </a:t>
            </a:r>
            <a:r>
              <a:rPr lang="en-US" altLang="zh-CN" i="1" dirty="0"/>
              <a:t>S </a:t>
            </a:r>
            <a:r>
              <a:rPr lang="en-US" altLang="zh-CN" dirty="0"/>
              <a:t>with the property that no subset in </a:t>
            </a:r>
            <a:r>
              <a:rPr lang="en-US" altLang="zh-CN" i="1" dirty="0"/>
              <a:t>A </a:t>
            </a:r>
            <a:r>
              <a:rPr lang="en-US" altLang="zh-CN" dirty="0"/>
              <a:t>is contained in </a:t>
            </a:r>
            <a:r>
              <a:rPr lang="en-US" altLang="zh-CN" dirty="0" smtClean="0"/>
              <a:t>another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For example, </a:t>
            </a:r>
            <a:r>
              <a:rPr lang="en-US" altLang="zh-CN" dirty="0" smtClean="0"/>
              <a:t>if </a:t>
            </a:r>
            <a:r>
              <a:rPr lang="en-US" altLang="zh-CN" i="1" dirty="0" smtClean="0"/>
              <a:t>S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dirty="0" smtClean="0"/>
              <a:t>, b, c, d</a:t>
            </a:r>
            <a:r>
              <a:rPr lang="en-US" altLang="zh-CN" dirty="0"/>
              <a:t>},</a:t>
            </a:r>
            <a:r>
              <a:rPr lang="en-US" altLang="zh-CN" i="1" dirty="0"/>
              <a:t> </a:t>
            </a:r>
            <a:r>
              <a:rPr lang="en-US" altLang="zh-CN" dirty="0" smtClean="0"/>
              <a:t>then </a:t>
            </a:r>
            <a:r>
              <a:rPr lang="en-US" altLang="zh-CN" i="1" dirty="0" smtClean="0"/>
              <a:t>A </a:t>
            </a:r>
            <a:r>
              <a:rPr lang="en-US" altLang="zh-CN" dirty="0"/>
              <a:t>= {{</a:t>
            </a:r>
            <a:r>
              <a:rPr lang="en-US" altLang="zh-CN" i="1" dirty="0"/>
              <a:t>a</a:t>
            </a:r>
            <a:r>
              <a:rPr lang="en-US" altLang="zh-CN" i="1" dirty="0" smtClean="0"/>
              <a:t>, b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i="1" dirty="0" smtClean="0"/>
              <a:t>, c, d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i="1" dirty="0" smtClean="0"/>
              <a:t>, d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i="1" dirty="0" smtClean="0"/>
              <a:t>, c</a:t>
            </a:r>
            <a:r>
              <a:rPr lang="en-US" altLang="zh-CN" dirty="0" smtClean="0"/>
              <a:t>}}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an </a:t>
            </a:r>
            <a:r>
              <a:rPr lang="en-US" altLang="zh-CN" dirty="0" err="1"/>
              <a:t>antichain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7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Antichain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One way to obtain an </a:t>
                </a:r>
                <a:r>
                  <a:rPr lang="en-US" altLang="zh-CN" b="1" dirty="0" err="1"/>
                  <a:t>antichain</a:t>
                </a:r>
                <a:r>
                  <a:rPr lang="en-US" altLang="zh-CN" dirty="0"/>
                  <a:t> on a set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is to choose an integer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&lt;=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and then take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to be the collection of </a:t>
                </a:r>
                <a:r>
                  <a:rPr lang="en-US" altLang="zh-CN" b="1" dirty="0"/>
                  <a:t>all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-subsets of </a:t>
                </a:r>
                <a:r>
                  <a:rPr lang="en-US" altLang="zh-CN" b="1" i="1" dirty="0"/>
                  <a:t>S</a:t>
                </a:r>
                <a:r>
                  <a:rPr lang="en-US" altLang="zh-CN" i="1" dirty="0"/>
                  <a:t>.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It </a:t>
                </a:r>
                <a:r>
                  <a:rPr lang="en-US" altLang="zh-CN" dirty="0"/>
                  <a:t>follows from Corollary 5.3.2, that such an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contains </a:t>
                </a:r>
                <a:r>
                  <a:rPr lang="en-US" altLang="zh-CN" b="1" dirty="0"/>
                  <a:t>at </a:t>
                </a:r>
                <a:r>
                  <a:rPr lang="en-US" altLang="zh-CN" b="1" dirty="0" smtClean="0"/>
                  <a:t>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 smtClean="0"/>
                  <a:t> sets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/>
                  <a:t>For example, if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= 4 and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= {</a:t>
                </a:r>
                <a:r>
                  <a:rPr lang="en-US" altLang="zh-CN" i="1" dirty="0"/>
                  <a:t>a, b, </a:t>
                </a:r>
                <a:r>
                  <a:rPr lang="en-US" altLang="zh-CN" dirty="0"/>
                  <a:t>c,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}</a:t>
                </a:r>
                <a:r>
                  <a:rPr lang="en-US" altLang="zh-CN" i="1" dirty="0"/>
                  <a:t>, </a:t>
                </a:r>
                <a:r>
                  <a:rPr lang="en-US" altLang="zh-CN" dirty="0"/>
                  <a:t>the 2-subsets of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give the </a:t>
                </a:r>
                <a:r>
                  <a:rPr lang="en-US" altLang="zh-CN" dirty="0" err="1" smtClean="0"/>
                  <a:t>antichain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/>
                  <a:t>C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{{</a:t>
                </a:r>
                <a:r>
                  <a:rPr lang="en-US" altLang="zh-CN" i="1" dirty="0"/>
                  <a:t>a</a:t>
                </a:r>
                <a:r>
                  <a:rPr lang="en-US" altLang="zh-CN" i="1" dirty="0" smtClean="0"/>
                  <a:t>, b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{</a:t>
                </a:r>
                <a:r>
                  <a:rPr lang="en-US" altLang="zh-CN" i="1" dirty="0"/>
                  <a:t>a</a:t>
                </a:r>
                <a:r>
                  <a:rPr lang="en-US" altLang="zh-CN" i="1" dirty="0" smtClean="0"/>
                  <a:t>, c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{</a:t>
                </a:r>
                <a:r>
                  <a:rPr lang="en-US" altLang="zh-CN" i="1" dirty="0"/>
                  <a:t>a</a:t>
                </a:r>
                <a:r>
                  <a:rPr lang="en-US" altLang="zh-CN" i="1" dirty="0" smtClean="0"/>
                  <a:t>, d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{</a:t>
                </a:r>
                <a:r>
                  <a:rPr lang="en-US" altLang="zh-CN" i="1" dirty="0"/>
                  <a:t>b</a:t>
                </a:r>
                <a:r>
                  <a:rPr lang="en-US" altLang="zh-CN" i="1" dirty="0" smtClean="0"/>
                  <a:t>, c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{</a:t>
                </a:r>
                <a:r>
                  <a:rPr lang="en-US" altLang="zh-CN" i="1" dirty="0"/>
                  <a:t>b</a:t>
                </a:r>
                <a:r>
                  <a:rPr lang="en-US" altLang="zh-CN" i="1" dirty="0" smtClean="0"/>
                  <a:t>, d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{</a:t>
                </a:r>
                <a:r>
                  <a:rPr lang="en-US" altLang="zh-CN" i="1" dirty="0"/>
                  <a:t>c</a:t>
                </a:r>
                <a:r>
                  <a:rPr lang="en-US" altLang="zh-CN" i="1" dirty="0" smtClean="0"/>
                  <a:t>, d</a:t>
                </a:r>
                <a:r>
                  <a:rPr lang="en-US" altLang="zh-CN" dirty="0" smtClean="0"/>
                  <a:t>}}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size 6.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941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 </a:t>
            </a:r>
            <a:r>
              <a:rPr lang="en-US" altLang="zh-CN" i="1" dirty="0"/>
              <a:t>C</a:t>
            </a:r>
            <a:r>
              <a:rPr lang="en-US" altLang="zh-CN" dirty="0"/>
              <a:t> of subsets of </a:t>
            </a:r>
            <a:r>
              <a:rPr lang="en-US" altLang="zh-CN" i="1" dirty="0"/>
              <a:t>S </a:t>
            </a:r>
            <a:r>
              <a:rPr lang="en-US" altLang="zh-CN" dirty="0"/>
              <a:t>is a chain</a:t>
            </a:r>
            <a:r>
              <a:rPr lang="en-US" altLang="zh-CN" i="1" dirty="0"/>
              <a:t> </a:t>
            </a:r>
            <a:r>
              <a:rPr lang="en-US" altLang="zh-CN" dirty="0"/>
              <a:t>provided that for that each pair of </a:t>
            </a:r>
            <a:r>
              <a:rPr lang="en-US" altLang="zh-CN" dirty="0" smtClean="0"/>
              <a:t>subsets in </a:t>
            </a:r>
            <a:r>
              <a:rPr lang="en-US" altLang="zh-CN" i="1" dirty="0"/>
              <a:t>C</a:t>
            </a:r>
            <a:r>
              <a:rPr lang="en-US" altLang="zh-CN" dirty="0"/>
              <a:t>, one is contained in the other: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Example. If </a:t>
            </a:r>
            <a:r>
              <a:rPr lang="en-US" altLang="zh-CN" i="1" dirty="0"/>
              <a:t>n </a:t>
            </a:r>
            <a:r>
              <a:rPr lang="en-US" altLang="zh-CN" dirty="0"/>
              <a:t>= 5 and </a:t>
            </a:r>
            <a:r>
              <a:rPr lang="en-US" altLang="zh-CN" i="1" dirty="0"/>
              <a:t>S </a:t>
            </a:r>
            <a:r>
              <a:rPr lang="en-US" altLang="zh-CN" dirty="0"/>
              <a:t>= </a:t>
            </a:r>
            <a:r>
              <a:rPr lang="en-US" altLang="zh-CN" dirty="0" smtClean="0"/>
              <a:t>{1, </a:t>
            </a:r>
            <a:r>
              <a:rPr lang="en-US" altLang="zh-CN" dirty="0"/>
              <a:t>2, 3, 4, 5},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{2</a:t>
            </a:r>
            <a:r>
              <a:rPr lang="en-US" altLang="zh-CN" dirty="0"/>
              <a:t>} </a:t>
            </a:r>
            <a:r>
              <a:rPr lang="en-US" altLang="zh-CN" dirty="0" smtClean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dirty="0"/>
              <a:t>{2,3,5}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r>
              <a:rPr lang="en-US" altLang="zh-CN" dirty="0" smtClean="0"/>
              <a:t>1,2,3,5}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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 </a:t>
            </a:r>
            <a:r>
              <a:rPr lang="en-US" altLang="zh-CN" dirty="0" smtClean="0"/>
              <a:t>{</a:t>
            </a:r>
            <a:r>
              <a:rPr lang="en-US" altLang="zh-CN" dirty="0"/>
              <a:t>3}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dirty="0"/>
              <a:t>{3,4}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dirty="0"/>
              <a:t>{1,3,4} </a:t>
            </a:r>
            <a:r>
              <a:rPr lang="en-US" altLang="zh-CN" dirty="0" smtClean="0">
                <a:sym typeface="Symbol" panose="05050102010706020507" pitchFamily="18" charset="2"/>
              </a:rPr>
              <a:t> </a:t>
            </a:r>
            <a:r>
              <a:rPr lang="en-US" altLang="zh-CN" dirty="0" smtClean="0"/>
              <a:t>{</a:t>
            </a:r>
            <a:r>
              <a:rPr lang="en-US" altLang="zh-CN" dirty="0"/>
              <a:t>1,3,4,5}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dirty="0"/>
              <a:t>{1,2,3,4,5}. </a:t>
            </a:r>
            <a:endParaRPr lang="en-US" altLang="zh-CN" dirty="0" smtClean="0"/>
          </a:p>
          <a:p>
            <a:r>
              <a:rPr lang="en-US" altLang="zh-CN" dirty="0"/>
              <a:t>How about </a:t>
            </a:r>
            <a:r>
              <a:rPr lang="en-US" altLang="zh-CN" b="1" dirty="0"/>
              <a:t>a subset with only one object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Both </a:t>
            </a:r>
            <a:r>
              <a:rPr lang="en-US" altLang="zh-CN" dirty="0" err="1"/>
              <a:t>antichain</a:t>
            </a:r>
            <a:r>
              <a:rPr lang="en-US" altLang="zh-CN" dirty="0"/>
              <a:t> and chain: vacuous true.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19" y="2918972"/>
            <a:ext cx="8073354" cy="6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Maximal Chain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not possible </a:t>
            </a:r>
            <a:r>
              <a:rPr lang="en-US" altLang="zh-CN" b="1" dirty="0"/>
              <a:t>to squeeze more subsets </a:t>
            </a:r>
            <a:r>
              <a:rPr lang="en-US" altLang="zh-CN" b="1" dirty="0" smtClean="0"/>
              <a:t>into the </a:t>
            </a:r>
            <a:r>
              <a:rPr lang="en-US" altLang="zh-CN" b="1" dirty="0"/>
              <a:t>chain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In general, if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{1, </a:t>
            </a:r>
            <a:r>
              <a:rPr lang="en-US" altLang="zh-CN" dirty="0"/>
              <a:t>2, ... ,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en-US" altLang="zh-CN" i="1" dirty="0"/>
              <a:t>, </a:t>
            </a:r>
            <a:r>
              <a:rPr lang="en-US" altLang="zh-CN" dirty="0"/>
              <a:t>a maximal chain is a chain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where |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| </a:t>
            </a:r>
            <a:r>
              <a:rPr lang="en-US" altLang="zh-CN" dirty="0"/>
              <a:t>= </a:t>
            </a:r>
            <a:r>
              <a:rPr lang="en-US" altLang="zh-CN" i="1" dirty="0" err="1"/>
              <a:t>i</a:t>
            </a:r>
            <a:r>
              <a:rPr lang="en-US" altLang="zh-CN" dirty="0"/>
              <a:t> for </a:t>
            </a:r>
            <a:r>
              <a:rPr lang="en-US" altLang="zh-CN" i="1" dirty="0" err="1"/>
              <a:t>i</a:t>
            </a:r>
            <a:r>
              <a:rPr lang="en-US" altLang="zh-CN" dirty="0"/>
              <a:t> = 0,1,2 ... , </a:t>
            </a:r>
            <a:r>
              <a:rPr lang="en-US" altLang="zh-CN" i="1" dirty="0"/>
              <a:t>n. </a:t>
            </a:r>
            <a:r>
              <a:rPr lang="en-US" altLang="zh-CN" dirty="0"/>
              <a:t>Each maximal chain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obtained </a:t>
            </a:r>
            <a:r>
              <a:rPr lang="en-US" altLang="zh-CN" dirty="0"/>
              <a:t>as follows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0) Start with the empty set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1) Choose an element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to form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/>
              <a:t>{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}.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Choose an element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&lt;&gt;</a:t>
            </a:r>
            <a:r>
              <a:rPr lang="en-US" altLang="zh-CN" i="1" dirty="0" smtClean="0"/>
              <a:t> 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to form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baseline="-25000" dirty="0" smtClean="0"/>
              <a:t>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}.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83" y="3150617"/>
            <a:ext cx="53054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Maximal Chain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(k) </a:t>
            </a:r>
            <a:r>
              <a:rPr lang="en-US" altLang="zh-CN" dirty="0"/>
              <a:t>Choose an element </a:t>
            </a:r>
            <a:r>
              <a:rPr lang="en-US" altLang="zh-CN" i="1" dirty="0" err="1" smtClean="0"/>
              <a:t>i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&lt;&gt;</a:t>
            </a:r>
            <a:r>
              <a:rPr lang="en-US" altLang="zh-CN" i="1" dirty="0"/>
              <a:t>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/>
              <a:t> 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k-1</a:t>
            </a:r>
            <a:r>
              <a:rPr lang="en-US" altLang="zh-CN" dirty="0" smtClean="0"/>
              <a:t> to </a:t>
            </a:r>
            <a:r>
              <a:rPr lang="en-US" altLang="zh-CN" dirty="0"/>
              <a:t>form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{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… ,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}.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(n) </a:t>
            </a:r>
            <a:r>
              <a:rPr lang="en-US" altLang="zh-CN" dirty="0"/>
              <a:t>Choose an element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&lt;&gt;</a:t>
            </a:r>
            <a:r>
              <a:rPr lang="en-US" altLang="zh-CN" i="1" dirty="0"/>
              <a:t> i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to form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… ,</a:t>
            </a:r>
            <a:r>
              <a:rPr lang="en-US" altLang="zh-CN" i="1" dirty="0" smtClean="0"/>
              <a:t> i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}.</a:t>
            </a:r>
          </a:p>
          <a:p>
            <a:r>
              <a:rPr lang="en-US" altLang="zh-CN" sz="2800" dirty="0" smtClean="0"/>
              <a:t>Carrying </a:t>
            </a:r>
            <a:r>
              <a:rPr lang="en-US" altLang="zh-CN" sz="2800" dirty="0"/>
              <a:t>out these steps is equivalent to </a:t>
            </a:r>
            <a:r>
              <a:rPr lang="en-US" altLang="zh-CN" sz="2800" b="1" dirty="0"/>
              <a:t>choosing a permutation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 smtClean="0"/>
              <a:t>, … ,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i</a:t>
            </a:r>
            <a:r>
              <a:rPr lang="en-US" altLang="zh-CN" sz="2800" b="1" i="1" baseline="-25000" dirty="0"/>
              <a:t>n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of {1, </a:t>
            </a:r>
            <a:r>
              <a:rPr lang="en-US" altLang="zh-CN" sz="2800" b="1" dirty="0"/>
              <a:t>2, ... ,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}</a:t>
            </a:r>
            <a:r>
              <a:rPr lang="en-US" altLang="zh-CN" sz="2800" i="1" dirty="0"/>
              <a:t>, </a:t>
            </a:r>
            <a:r>
              <a:rPr lang="en-US" altLang="zh-CN" sz="2800" dirty="0"/>
              <a:t>and there is a one-to-one correspondence between maximal chains </a:t>
            </a:r>
            <a:r>
              <a:rPr lang="en-US" altLang="zh-CN" sz="2800" dirty="0" smtClean="0"/>
              <a:t>of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{</a:t>
            </a:r>
            <a:r>
              <a:rPr lang="en-US" altLang="zh-CN" sz="2800" i="1" dirty="0" smtClean="0"/>
              <a:t>1, 2, </a:t>
            </a:r>
            <a:r>
              <a:rPr lang="en-US" altLang="zh-CN" sz="2800" dirty="0"/>
              <a:t>...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, n</a:t>
            </a:r>
            <a:r>
              <a:rPr lang="en-US" altLang="zh-CN" sz="2800" dirty="0"/>
              <a:t>}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permutations of {</a:t>
            </a:r>
            <a:r>
              <a:rPr lang="en-US" altLang="zh-CN" sz="2800" i="1" dirty="0"/>
              <a:t>1</a:t>
            </a:r>
            <a:r>
              <a:rPr lang="en-US" altLang="zh-CN" sz="2800" i="1" dirty="0" smtClean="0"/>
              <a:t>, 2</a:t>
            </a:r>
            <a:r>
              <a:rPr lang="en-US" altLang="zh-CN" sz="2800" i="1" dirty="0"/>
              <a:t>, </a:t>
            </a:r>
            <a:r>
              <a:rPr lang="en-US" altLang="zh-CN" sz="2800" dirty="0"/>
              <a:t>...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, n</a:t>
            </a:r>
            <a:r>
              <a:rPr lang="en-US" altLang="zh-CN" sz="2800" dirty="0"/>
              <a:t>}</a:t>
            </a:r>
            <a:r>
              <a:rPr lang="en-US" altLang="zh-CN" sz="2800" i="1" dirty="0"/>
              <a:t>.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dirty="0"/>
              <a:t>The number of maximal chains equals </a:t>
            </a:r>
            <a:r>
              <a:rPr lang="en-US" altLang="zh-CN" i="1" dirty="0"/>
              <a:t>n!</a:t>
            </a:r>
            <a:r>
              <a:rPr lang="en-US" altLang="zh-CN" dirty="0"/>
              <a:t>.</a:t>
            </a:r>
            <a:r>
              <a:rPr lang="en-US" altLang="zh-CN" i="1" dirty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Maximal Chain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</a:t>
            </a:r>
            <a:r>
              <a:rPr lang="en-US" altLang="zh-CN" dirty="0"/>
              <a:t>generally, given any 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 </a:t>
            </a:r>
            <a:r>
              <a:rPr lang="en-US" altLang="zh-CN" dirty="0"/>
              <a:t>= </a:t>
            </a:r>
            <a:r>
              <a:rPr lang="en-US" altLang="zh-CN" i="1" dirty="0"/>
              <a:t>k, </a:t>
            </a:r>
            <a:r>
              <a:rPr lang="en-US" altLang="zh-CN" dirty="0"/>
              <a:t>the </a:t>
            </a:r>
            <a:r>
              <a:rPr lang="en-US" altLang="zh-CN" dirty="0" smtClean="0"/>
              <a:t>number of </a:t>
            </a:r>
            <a:r>
              <a:rPr lang="en-US" altLang="zh-CN" dirty="0"/>
              <a:t>maximal chains containing </a:t>
            </a:r>
            <a:r>
              <a:rPr lang="en-US" altLang="zh-CN" i="1" dirty="0"/>
              <a:t>A </a:t>
            </a:r>
            <a:r>
              <a:rPr lang="en-US" altLang="zh-CN" dirty="0"/>
              <a:t>equals </a:t>
            </a:r>
            <a:r>
              <a:rPr lang="en-US" altLang="zh-CN" b="1" i="1" dirty="0"/>
              <a:t>k!</a:t>
            </a:r>
            <a:r>
              <a:rPr lang="en-US" altLang="zh-CN" b="1" dirty="0"/>
              <a:t>(</a:t>
            </a:r>
            <a:r>
              <a:rPr lang="en-US" altLang="zh-CN" b="1" i="1" dirty="0"/>
              <a:t>n </a:t>
            </a:r>
            <a:r>
              <a:rPr lang="en-US" altLang="zh-CN" b="1" dirty="0"/>
              <a:t>- </a:t>
            </a:r>
            <a:r>
              <a:rPr lang="en-US" altLang="zh-CN" b="1" i="1" dirty="0"/>
              <a:t>k</a:t>
            </a:r>
            <a:r>
              <a:rPr lang="en-US" altLang="zh-CN" b="1" dirty="0" smtClean="0"/>
              <a:t>)</a:t>
            </a:r>
            <a:r>
              <a:rPr lang="en-US" altLang="zh-CN" b="1" i="1" dirty="0" smtClean="0"/>
              <a:t>!</a:t>
            </a:r>
            <a:r>
              <a:rPr lang="en-US" altLang="zh-CN" i="1" dirty="0" smtClean="0"/>
              <a:t> </a:t>
            </a:r>
          </a:p>
          <a:p>
            <a:pPr lvl="1"/>
            <a:r>
              <a:rPr lang="en-US" altLang="zh-CN" i="1" dirty="0" smtClean="0"/>
              <a:t>k</a:t>
            </a:r>
            <a:r>
              <a:rPr lang="en-US" altLang="zh-CN" i="1" dirty="0"/>
              <a:t>! </a:t>
            </a:r>
            <a:r>
              <a:rPr lang="en-US" altLang="zh-CN" dirty="0"/>
              <a:t>to get to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: all the sets precede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are subsets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  <a:r>
              <a:rPr lang="en-US" altLang="zh-CN" i="1" dirty="0"/>
              <a:t>! </a:t>
            </a:r>
            <a:r>
              <a:rPr lang="en-US" altLang="zh-CN" dirty="0"/>
              <a:t>to get </a:t>
            </a:r>
            <a:r>
              <a:rPr lang="en-US" altLang="zh-CN" dirty="0" smtClean="0"/>
              <a:t>from </a:t>
            </a:r>
            <a:r>
              <a:rPr lang="en-US" altLang="zh-CN" i="1" dirty="0" smtClean="0"/>
              <a:t>A to </a:t>
            </a:r>
            <a:r>
              <a:rPr lang="en-US" altLang="zh-CN" dirty="0"/>
              <a:t>{</a:t>
            </a:r>
            <a:r>
              <a:rPr lang="en-US" altLang="zh-CN" i="1" dirty="0"/>
              <a:t>1</a:t>
            </a:r>
            <a:r>
              <a:rPr lang="en-US" altLang="zh-CN" i="1" dirty="0" smtClean="0"/>
              <a:t>, 2</a:t>
            </a:r>
            <a:r>
              <a:rPr lang="en-US" altLang="zh-CN" i="1" dirty="0"/>
              <a:t>, </a:t>
            </a:r>
            <a:r>
              <a:rPr lang="en-US" altLang="zh-CN" dirty="0"/>
              <a:t>...</a:t>
            </a:r>
            <a:r>
              <a:rPr lang="en-US" altLang="zh-CN" i="1" dirty="0"/>
              <a:t> </a:t>
            </a:r>
            <a:r>
              <a:rPr lang="en-US" altLang="zh-CN" i="1" dirty="0" smtClean="0"/>
              <a:t>, n</a:t>
            </a:r>
            <a:r>
              <a:rPr lang="en-US" altLang="zh-CN" dirty="0" smtClean="0"/>
              <a:t>}: all the sets succeed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are supersets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5.3.3 The Maximal Cardinality of An </a:t>
            </a:r>
            <a:r>
              <a:rPr lang="en-US" altLang="zh-CN" dirty="0" err="1" smtClean="0"/>
              <a:t>Antichain</a:t>
            </a:r>
            <a:r>
              <a:rPr lang="en-US" altLang="zh-CN" dirty="0" smtClean="0"/>
              <a:t> of A Set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76" y="2017712"/>
                <a:ext cx="7395883" cy="4840287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be a set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elements. Then an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on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contains </a:t>
                </a:r>
                <a:r>
                  <a:rPr lang="en-US" altLang="zh-CN" dirty="0" smtClean="0"/>
                  <a:t>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</a:t>
                </a:r>
                <a:r>
                  <a:rPr lang="en-US" altLang="zh-CN" dirty="0" smtClean="0"/>
                  <a:t>sets.</a:t>
                </a:r>
              </a:p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altLang="zh-CN" dirty="0" smtClean="0"/>
                  <a:t>Proof(</a:t>
                </a:r>
                <a:r>
                  <a:rPr lang="en-US" altLang="zh-CN" dirty="0"/>
                  <a:t>Basic </a:t>
                </a:r>
                <a:r>
                  <a:rPr lang="en-US" altLang="zh-CN" dirty="0" smtClean="0"/>
                  <a:t>Idea)</a:t>
                </a:r>
              </a:p>
              <a:p>
                <a:pPr lvl="1"/>
                <a:r>
                  <a:rPr lang="en-US" altLang="zh-CN" dirty="0" smtClean="0"/>
                  <a:t>The number of </a:t>
                </a:r>
                <a:r>
                  <a:rPr lang="en-US" altLang="zh-CN" dirty="0" err="1" smtClean="0"/>
                  <a:t>antichain</a:t>
                </a:r>
                <a:r>
                  <a:rPr lang="en-US" altLang="zh-CN" dirty="0" smtClean="0"/>
                  <a:t> on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should not be infinite, so what’s its upper bound?</a:t>
                </a:r>
              </a:p>
              <a:p>
                <a:pPr lvl="1"/>
                <a:r>
                  <a:rPr lang="en-US" altLang="zh-CN" b="1" dirty="0" smtClean="0"/>
                  <a:t>Relation between chain and </a:t>
                </a:r>
                <a:r>
                  <a:rPr lang="en-US" altLang="zh-CN" b="1" dirty="0" err="1" smtClean="0"/>
                  <a:t>antichain</a:t>
                </a:r>
                <a:r>
                  <a:rPr lang="en-US" altLang="zh-CN" dirty="0" smtClean="0"/>
                  <a:t>: No two subsets of an </a:t>
                </a:r>
                <a:r>
                  <a:rPr lang="en-US" altLang="zh-CN" dirty="0" err="1" smtClean="0"/>
                  <a:t>antichain</a:t>
                </a:r>
                <a:r>
                  <a:rPr lang="en-US" altLang="zh-CN" dirty="0" smtClean="0"/>
                  <a:t> can exists in the same chain(represented by some maximal chains, the ‘some’ is </a:t>
                </a:r>
                <a:r>
                  <a:rPr lang="en-US" altLang="zh-CN" i="1" dirty="0"/>
                  <a:t>k!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)</a:t>
                </a:r>
                <a:r>
                  <a:rPr lang="en-US" altLang="zh-CN" i="1" dirty="0"/>
                  <a:t>! </a:t>
                </a:r>
                <a:r>
                  <a:rPr lang="en-US" altLang="zh-CN" dirty="0" smtClean="0"/>
                  <a:t>).</a:t>
                </a:r>
              </a:p>
              <a:p>
                <a:pPr lvl="1"/>
                <a:r>
                  <a:rPr lang="en-US" altLang="zh-CN" dirty="0" smtClean="0"/>
                  <a:t>Number of maximal chains of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is definite: |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|!.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76" y="2017712"/>
                <a:ext cx="7395883" cy="4840287"/>
              </a:xfrm>
              <a:blipFill rotWithShape="0">
                <a:blip r:embed="rId2"/>
                <a:stretch>
                  <a:fillRect l="-412" t="-1385" r="-989" b="-3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78" y="2161148"/>
            <a:ext cx="4671875" cy="354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78" y="2161148"/>
            <a:ext cx="4671875" cy="3540405"/>
          </a:xfrm>
          <a:prstGeom prst="rect">
            <a:avLst/>
          </a:prstGeom>
        </p:spPr>
      </p:pic>
      <p:sp>
        <p:nvSpPr>
          <p:cNvPr id="6" name="流程图: 联系 5"/>
          <p:cNvSpPr/>
          <p:nvPr/>
        </p:nvSpPr>
        <p:spPr>
          <a:xfrm>
            <a:off x="7646894" y="2796987"/>
            <a:ext cx="242047" cy="259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1654118" y="3922710"/>
            <a:ext cx="242047" cy="259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651375" y="4666782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9913808" y="4666781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1622739" y="4666780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46894" y="5783180"/>
            <a:ext cx="3899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 err="1"/>
              <a:t>Antichain</a:t>
            </a:r>
            <a:r>
              <a:rPr lang="en-US" altLang="zh-CN" dirty="0"/>
              <a:t>: ({x}, {y}, {z})</a:t>
            </a:r>
          </a:p>
          <a:p>
            <a:pPr lvl="1"/>
            <a:r>
              <a:rPr lang="en-US" altLang="zh-CN" dirty="0" err="1"/>
              <a:t>Antichain</a:t>
            </a:r>
            <a:r>
              <a:rPr lang="en-US" altLang="zh-CN" dirty="0"/>
              <a:t>: ({x, y}, {z})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9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5.3.3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8070" y="1954960"/>
                <a:ext cx="7163671" cy="4114800"/>
              </a:xfrm>
            </p:spPr>
            <p:txBody>
              <a:bodyPr/>
              <a:lstStyle/>
              <a:p>
                <a:r>
                  <a:rPr lang="en-US" altLang="zh-CN" dirty="0" smtClean="0"/>
                  <a:t>Proof</a:t>
                </a:r>
              </a:p>
              <a:p>
                <a:pPr lvl="1"/>
                <a:r>
                  <a:rPr lang="en-US" altLang="zh-CN" dirty="0"/>
                  <a:t>Let </a:t>
                </a:r>
                <a:r>
                  <a:rPr lang="en-US" altLang="zh-CN" i="1" dirty="0" smtClean="0"/>
                  <a:t>A </a:t>
                </a:r>
                <a:r>
                  <a:rPr lang="en-US" altLang="zh-CN" dirty="0"/>
                  <a:t>be an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. We count in two different ways the number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ordered pairs </a:t>
                </a:r>
                <a:r>
                  <a:rPr lang="en-US" altLang="zh-CN" i="1" dirty="0"/>
                  <a:t>(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i</a:t>
                </a:r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such that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is in </a:t>
                </a:r>
                <a:r>
                  <a:rPr lang="en-US" altLang="zh-CN" i="1" dirty="0" smtClean="0"/>
                  <a:t>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 set of maximal chains that contains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 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. </a:t>
                </a:r>
                <a:endParaRPr lang="en-US" altLang="zh-CN" i="1" dirty="0"/>
              </a:p>
              <a:p>
                <a:pPr lvl="1"/>
                <a:r>
                  <a:rPr lang="en-US" altLang="zh-CN" dirty="0" smtClean="0"/>
                  <a:t>each </a:t>
                </a:r>
                <a:r>
                  <a:rPr lang="en-US" altLang="zh-CN" dirty="0"/>
                  <a:t>maximal chain contains at most one subset in the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</a:t>
                </a:r>
                <a:r>
                  <a:rPr lang="en-US" altLang="zh-CN" i="1" dirty="0" smtClean="0"/>
                  <a:t>A, </a:t>
                </a:r>
                <a:r>
                  <a:rPr lang="en-US" altLang="zh-CN" dirty="0" smtClean="0"/>
                  <a:t>for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i  </a:t>
                </a:r>
                <a:r>
                  <a:rPr lang="en-US" altLang="zh-CN" dirty="0" smtClean="0"/>
                  <a:t>&lt;&gt;</a:t>
                </a:r>
                <a:r>
                  <a:rPr lang="en-US" altLang="zh-CN" i="1" dirty="0" smtClean="0"/>
                  <a:t>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i="1" dirty="0" smtClean="0"/>
                  <a:t>, C</a:t>
                </a:r>
                <a:r>
                  <a:rPr lang="en-US" altLang="zh-CN" i="1" baseline="-25000" dirty="0" smtClean="0"/>
                  <a:t>i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</a:t>
                </a:r>
                <a:r>
                  <a:rPr lang="en-US" altLang="zh-CN" i="1" dirty="0" err="1" smtClean="0"/>
                  <a:t>C</a:t>
                </a:r>
                <a:r>
                  <a:rPr lang="en-US" altLang="zh-CN" i="1" baseline="-25000" dirty="0" err="1" smtClean="0"/>
                  <a:t>j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=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. </a:t>
                </a:r>
              </a:p>
              <a:p>
                <a:pPr lvl="1"/>
                <a:r>
                  <a:rPr lang="en-US" altLang="zh-CN" i="1" dirty="0" smtClean="0"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is at most the number of maximal chains; that is,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 </a:t>
                </a:r>
                <a:r>
                  <a:rPr lang="en-US" altLang="zh-CN" dirty="0">
                    <a:sym typeface="Symbol" panose="05050102010706020507" pitchFamily="18" charset="2"/>
                  </a:rPr>
                  <a:t>&lt;=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n</a:t>
                </a:r>
                <a:r>
                  <a:rPr lang="en-US" altLang="zh-CN" i="1" dirty="0" smtClean="0"/>
                  <a:t>!</a:t>
                </a:r>
                <a:r>
                  <a:rPr lang="en-US" altLang="zh-CN" dirty="0" smtClean="0"/>
                  <a:t>.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070" y="1954960"/>
                <a:ext cx="7163671" cy="4114800"/>
              </a:xfrm>
              <a:blipFill rotWithShape="0">
                <a:blip r:embed="rId2"/>
                <a:stretch>
                  <a:fillRect l="-426" t="-1630" r="-1447" b="-1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78" y="2161148"/>
            <a:ext cx="4671875" cy="3540405"/>
          </a:xfrm>
          <a:prstGeom prst="rect">
            <a:avLst/>
          </a:prstGeom>
        </p:spPr>
      </p:pic>
      <p:sp>
        <p:nvSpPr>
          <p:cNvPr id="6" name="流程图: 联系 5"/>
          <p:cNvSpPr/>
          <p:nvPr/>
        </p:nvSpPr>
        <p:spPr>
          <a:xfrm>
            <a:off x="7646894" y="3119717"/>
            <a:ext cx="242047" cy="259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1501716" y="4012360"/>
            <a:ext cx="242047" cy="259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651375" y="4666782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9913808" y="4666781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1622739" y="4666780"/>
            <a:ext cx="242047" cy="25997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5.2.1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proof</a:t>
            </a:r>
          </a:p>
          <a:p>
            <a:pPr lvl="1"/>
            <a:r>
              <a:rPr lang="en-US" altLang="zh-CN" dirty="0" smtClean="0"/>
              <a:t>Combinatorial</a:t>
            </a:r>
          </a:p>
          <a:p>
            <a:r>
              <a:rPr lang="en-US" altLang="zh-CN" dirty="0" smtClean="0"/>
              <a:t>Second proof (for </a:t>
            </a:r>
            <a:r>
              <a:rPr lang="en-US" altLang="zh-CN" smtClean="0"/>
              <a:t>self study)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Inductive</a:t>
            </a:r>
          </a:p>
          <a:p>
            <a:pPr lvl="1"/>
            <a:r>
              <a:rPr lang="en-US" altLang="zh-CN" dirty="0" smtClean="0"/>
              <a:t>Please refer to the proof on page 131 (144/618) </a:t>
            </a:r>
            <a:r>
              <a:rPr lang="en-US" altLang="zh-CN" dirty="0"/>
              <a:t>of the </a:t>
            </a:r>
            <a:r>
              <a:rPr lang="en-US" altLang="zh-CN" dirty="0" smtClean="0"/>
              <a:t>textbook.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5.3.3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/>
                  <a:t>Focusing now on one subset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i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in the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</a:t>
                </a:r>
                <a:r>
                  <a:rPr lang="en-US" altLang="zh-CN" i="1" dirty="0" smtClean="0"/>
                  <a:t>A, </a:t>
                </a:r>
                <a:r>
                  <a:rPr lang="en-US" altLang="zh-CN" dirty="0"/>
                  <a:t>we know that, if </a:t>
                </a:r>
                <a:r>
                  <a:rPr lang="en-US" altLang="zh-CN" dirty="0" smtClean="0"/>
                  <a:t>|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i</a:t>
                </a:r>
                <a:r>
                  <a:rPr lang="en-US" altLang="zh-CN" dirty="0" smtClean="0"/>
                  <a:t>| </a:t>
                </a:r>
                <a:r>
                  <a:rPr lang="en-US" altLang="zh-CN" dirty="0"/>
                  <a:t>= </a:t>
                </a:r>
                <a:r>
                  <a:rPr lang="en-US" altLang="zh-CN" i="1" dirty="0"/>
                  <a:t>k,</a:t>
                </a:r>
                <a:r>
                  <a:rPr lang="en-US" altLang="zh-CN" dirty="0"/>
                  <a:t> there are at most </a:t>
                </a:r>
                <a:r>
                  <a:rPr lang="en-US" altLang="zh-CN" i="1" dirty="0"/>
                  <a:t>k!(n </a:t>
                </a:r>
                <a:r>
                  <a:rPr lang="en-US" altLang="zh-CN" dirty="0"/>
                  <a:t>- </a:t>
                </a:r>
                <a:r>
                  <a:rPr lang="en-US" altLang="zh-CN" i="1" dirty="0"/>
                  <a:t>k)! </a:t>
                </a:r>
                <a:r>
                  <a:rPr lang="en-US" altLang="zh-CN" dirty="0"/>
                  <a:t>maximal chains </a:t>
                </a:r>
                <a:r>
                  <a:rPr lang="en-US" altLang="zh-CN" dirty="0" smtClean="0"/>
                  <a:t>containing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i</a:t>
                </a:r>
                <a:r>
                  <a:rPr lang="en-US" altLang="zh-CN" i="1" dirty="0" smtClean="0"/>
                  <a:t>.</a:t>
                </a:r>
              </a:p>
              <a:p>
                <a:pPr lvl="1"/>
                <a:r>
                  <a:rPr lang="en-US" altLang="zh-CN" dirty="0"/>
                  <a:t>Let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zh-CN" i="1" baseline="-25000" dirty="0" smtClean="0"/>
                  <a:t>k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be the </a:t>
                </a:r>
                <a:r>
                  <a:rPr lang="en-US" altLang="zh-CN" dirty="0" smtClean="0"/>
                  <a:t>number of </a:t>
                </a:r>
                <a:r>
                  <a:rPr lang="en-US" altLang="zh-CN" dirty="0"/>
                  <a:t>subsets in the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</a:t>
                </a:r>
                <a:r>
                  <a:rPr lang="en-US" altLang="zh-CN" i="1" dirty="0" smtClean="0"/>
                  <a:t>A </a:t>
                </a:r>
                <a:r>
                  <a:rPr lang="en-US" altLang="zh-CN" dirty="0"/>
                  <a:t>of size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so that </a:t>
                </a:r>
                <a:r>
                  <a:rPr lang="en-US" altLang="zh-CN" dirty="0" smtClean="0"/>
                  <a:t>|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|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i="1" dirty="0"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m:rPr>
                            <m:nor/>
                          </m:rPr>
                          <a:rPr lang="en-US" altLang="zh-CN" i="1" baseline="-25000" dirty="0"/>
                          <m:t>k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/>
                  <a:t>. </a:t>
                </a:r>
                <a:r>
                  <a:rPr lang="en-US" altLang="zh-CN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i="1" dirty="0">
                            <a:sym typeface="Symbol" panose="05050102010706020507" pitchFamily="18" charset="2"/>
                          </a:rPr>
                          <m:t></m:t>
                        </m:r>
                        <m:r>
                          <m:rPr>
                            <m:nor/>
                          </m:rPr>
                          <a:rPr lang="en-US" altLang="zh-CN" i="1" baseline="-25000" dirty="0"/>
                          <m:t>k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Since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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&lt;=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 n!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dirty="0"/>
                  <a:t>we calculate that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05" y="3637203"/>
            <a:ext cx="3509321" cy="30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5.3.3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maximum </a:t>
                </a:r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dirty="0" smtClean="0"/>
                  <a:t>, and we get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 smtClean="0"/>
                  <a:t>      =&gt;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=&gt;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3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Partial Orders and Equivalence Relations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(for self study)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X </a:t>
            </a:r>
            <a:r>
              <a:rPr lang="en-US" altLang="zh-CN" dirty="0"/>
              <a:t>be a set.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relation on </a:t>
            </a:r>
            <a:r>
              <a:rPr lang="en-US" altLang="zh-CN" i="1" dirty="0"/>
              <a:t>X </a:t>
            </a:r>
            <a:r>
              <a:rPr lang="en-US" altLang="zh-CN" dirty="0"/>
              <a:t>is a subset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of </a:t>
            </a:r>
            <a:r>
              <a:rPr lang="en-US" altLang="zh-CN" dirty="0"/>
              <a:t>the set </a:t>
            </a:r>
            <a:r>
              <a:rPr lang="en-US" altLang="zh-CN" i="1" dirty="0"/>
              <a:t>X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* </a:t>
            </a:r>
            <a:r>
              <a:rPr lang="en-US" altLang="zh-CN" i="1" dirty="0"/>
              <a:t>X </a:t>
            </a:r>
            <a:r>
              <a:rPr lang="en-US" altLang="zh-CN" dirty="0"/>
              <a:t>of ordered pairs of elements of </a:t>
            </a:r>
            <a:r>
              <a:rPr lang="en-US" altLang="zh-CN" i="1" dirty="0"/>
              <a:t>X. </a:t>
            </a:r>
            <a:r>
              <a:rPr lang="en-US" altLang="zh-CN" dirty="0"/>
              <a:t>We write </a:t>
            </a:r>
            <a:r>
              <a:rPr lang="en-US" altLang="zh-CN" i="1" dirty="0" err="1"/>
              <a:t>aRb</a:t>
            </a:r>
            <a:r>
              <a:rPr lang="en-US" altLang="zh-CN" i="1" dirty="0"/>
              <a:t> (a </a:t>
            </a:r>
            <a:r>
              <a:rPr lang="en-US" altLang="zh-CN" dirty="0"/>
              <a:t>is related to </a:t>
            </a:r>
            <a:r>
              <a:rPr lang="en-US" altLang="zh-CN" i="1" dirty="0"/>
              <a:t>b</a:t>
            </a:r>
            <a:r>
              <a:rPr lang="en-US" altLang="zh-CN" i="1" dirty="0" smtClean="0"/>
              <a:t>), </a:t>
            </a:r>
            <a:r>
              <a:rPr lang="en-US" altLang="zh-CN" dirty="0"/>
              <a:t>provided that the ordered pair (</a:t>
            </a:r>
            <a:r>
              <a:rPr lang="en-US" altLang="zh-CN" i="1" dirty="0"/>
              <a:t>a, b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belongs to </a:t>
            </a:r>
            <a:r>
              <a:rPr lang="en-US" altLang="zh-CN" i="1" dirty="0"/>
              <a:t>R; </a:t>
            </a:r>
            <a:r>
              <a:rPr lang="en-US" altLang="zh-CN" dirty="0"/>
              <a:t>we also </a:t>
            </a:r>
            <a:r>
              <a:rPr lang="en-US" altLang="zh-CN" dirty="0" smtClean="0"/>
              <a:t>write 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R  </a:t>
            </a:r>
            <a:r>
              <a:rPr lang="en-US" altLang="zh-CN" dirty="0" smtClean="0"/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whenever (</a:t>
            </a:r>
            <a:r>
              <a:rPr lang="en-US" altLang="zh-CN" i="1" dirty="0"/>
              <a:t>a, b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in </a:t>
            </a:r>
            <a:r>
              <a:rPr lang="en-US" altLang="zh-CN" i="1" dirty="0"/>
              <a:t>R </a:t>
            </a:r>
            <a:r>
              <a:rPr lang="en-US" altLang="zh-CN" dirty="0"/>
              <a:t>(</a:t>
            </a:r>
            <a:r>
              <a:rPr lang="en-US" altLang="zh-CN" i="1" dirty="0"/>
              <a:t>a </a:t>
            </a:r>
            <a:r>
              <a:rPr lang="en-US" altLang="zh-CN" dirty="0"/>
              <a:t>is not related to 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9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Properties of a </a:t>
            </a:r>
            <a:r>
              <a:rPr lang="en-US" altLang="zh-CN" dirty="0"/>
              <a:t>Relation (for self study)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Reflexive: </a:t>
            </a:r>
            <a:r>
              <a:rPr lang="en-US" altLang="zh-CN" i="1" dirty="0"/>
              <a:t>x R x </a:t>
            </a:r>
            <a:r>
              <a:rPr lang="en-US" altLang="zh-CN" dirty="0"/>
              <a:t>for all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Irreflexive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x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i="1" dirty="0"/>
              <a:t>x </a:t>
            </a:r>
            <a:r>
              <a:rPr lang="en-US" altLang="zh-CN" dirty="0"/>
              <a:t>for all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Symmetric: for </a:t>
            </a:r>
            <a:r>
              <a:rPr lang="en-US" altLang="zh-CN" dirty="0"/>
              <a:t>all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 </a:t>
            </a:r>
            <a:r>
              <a:rPr lang="en-US" altLang="zh-CN" dirty="0"/>
              <a:t>in </a:t>
            </a:r>
            <a:r>
              <a:rPr lang="en-US" altLang="zh-CN" i="1" dirty="0"/>
              <a:t>X, </a:t>
            </a:r>
            <a:r>
              <a:rPr lang="en-US" altLang="zh-CN" dirty="0"/>
              <a:t>whenever we have </a:t>
            </a:r>
            <a:r>
              <a:rPr lang="en-US" altLang="zh-CN" i="1" dirty="0"/>
              <a:t>x R y </a:t>
            </a:r>
            <a:r>
              <a:rPr lang="en-US" altLang="zh-CN" dirty="0"/>
              <a:t>we</a:t>
            </a:r>
            <a:br>
              <a:rPr lang="en-US" altLang="zh-CN" dirty="0"/>
            </a:br>
            <a:r>
              <a:rPr lang="en-US" altLang="zh-CN" dirty="0"/>
              <a:t>also have </a:t>
            </a:r>
            <a:r>
              <a:rPr lang="en-US" altLang="zh-CN" i="1" dirty="0"/>
              <a:t>y R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Antisymmetric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/>
              <a:t>all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 </a:t>
            </a:r>
            <a:r>
              <a:rPr lang="en-US" altLang="zh-CN" dirty="0"/>
              <a:t>in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x </a:t>
            </a:r>
            <a:r>
              <a:rPr lang="en-US" altLang="zh-CN" dirty="0" smtClean="0"/>
              <a:t>&lt;&gt; </a:t>
            </a:r>
            <a:r>
              <a:rPr lang="en-US" altLang="zh-CN" i="1" dirty="0"/>
              <a:t>y, </a:t>
            </a:r>
            <a:r>
              <a:rPr lang="en-US" altLang="zh-CN" dirty="0"/>
              <a:t>whenever</a:t>
            </a:r>
            <a:br>
              <a:rPr lang="en-US" altLang="zh-CN" dirty="0"/>
            </a:br>
            <a:r>
              <a:rPr lang="en-US" altLang="zh-CN" dirty="0"/>
              <a:t>we have </a:t>
            </a:r>
            <a:r>
              <a:rPr lang="en-US" altLang="zh-CN" i="1" dirty="0"/>
              <a:t>x R y, </a:t>
            </a:r>
            <a:r>
              <a:rPr lang="en-US" altLang="zh-CN" dirty="0"/>
              <a:t>we also have </a:t>
            </a:r>
            <a:r>
              <a:rPr lang="en-US" altLang="zh-CN" i="1" dirty="0"/>
              <a:t>y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x</a:t>
            </a:r>
            <a:r>
              <a:rPr lang="en-US" altLang="zh-CN" dirty="0"/>
              <a:t>. Equivalently, for all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 </a:t>
            </a:r>
            <a:r>
              <a:rPr lang="en-US" altLang="zh-CN" dirty="0"/>
              <a:t>in </a:t>
            </a:r>
            <a:r>
              <a:rPr lang="en-US" altLang="zh-CN" i="1" dirty="0"/>
              <a:t>X, x R y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y </a:t>
            </a:r>
            <a:r>
              <a:rPr lang="en-US" altLang="zh-CN" i="1" dirty="0"/>
              <a:t>R x </a:t>
            </a:r>
            <a:r>
              <a:rPr lang="en-US" altLang="zh-CN" dirty="0"/>
              <a:t>together imply that 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 smtClean="0"/>
              <a:t>y.</a:t>
            </a:r>
          </a:p>
          <a:p>
            <a:r>
              <a:rPr lang="en-US" altLang="zh-CN" dirty="0" smtClean="0"/>
              <a:t>Transitive: for </a:t>
            </a:r>
            <a:r>
              <a:rPr lang="en-US" altLang="zh-CN" dirty="0"/>
              <a:t>all </a:t>
            </a:r>
            <a:r>
              <a:rPr lang="en-US" altLang="zh-CN" i="1" dirty="0"/>
              <a:t>x</a:t>
            </a:r>
            <a:r>
              <a:rPr lang="en-US" altLang="zh-CN" i="1" dirty="0" smtClean="0"/>
              <a:t>, y, z </a:t>
            </a:r>
            <a:r>
              <a:rPr lang="en-US" altLang="zh-CN" dirty="0"/>
              <a:t>in </a:t>
            </a:r>
            <a:r>
              <a:rPr lang="en-US" altLang="zh-CN" i="1" dirty="0"/>
              <a:t>X, </a:t>
            </a:r>
            <a:r>
              <a:rPr lang="en-US" altLang="zh-CN" dirty="0"/>
              <a:t>whenever we have </a:t>
            </a:r>
            <a:r>
              <a:rPr lang="en-US" altLang="zh-CN" i="1" dirty="0" err="1"/>
              <a:t>xRy</a:t>
            </a:r>
            <a:r>
              <a:rPr lang="en-US" altLang="zh-CN" i="1" dirty="0"/>
              <a:t> </a:t>
            </a:r>
            <a:r>
              <a:rPr lang="en-US" altLang="zh-CN" dirty="0"/>
              <a:t>and</a:t>
            </a:r>
            <a:br>
              <a:rPr lang="en-US" altLang="zh-CN" dirty="0"/>
            </a:br>
            <a:r>
              <a:rPr lang="en-US" altLang="zh-CN" i="1" dirty="0"/>
              <a:t>y </a:t>
            </a:r>
            <a:r>
              <a:rPr lang="en-US" altLang="zh-CN" i="1" dirty="0" smtClean="0"/>
              <a:t>R z</a:t>
            </a:r>
            <a:r>
              <a:rPr lang="en-US" altLang="zh-CN" i="1" dirty="0"/>
              <a:t>, </a:t>
            </a:r>
            <a:r>
              <a:rPr lang="en-US" altLang="zh-CN" dirty="0"/>
              <a:t>we also have </a:t>
            </a:r>
            <a:r>
              <a:rPr lang="en-US" altLang="zh-CN" i="1" dirty="0"/>
              <a:t>x </a:t>
            </a:r>
            <a:r>
              <a:rPr lang="en-US" altLang="zh-CN" i="1" dirty="0" smtClean="0"/>
              <a:t>R z</a:t>
            </a:r>
            <a:r>
              <a:rPr lang="en-US" altLang="zh-CN" i="1" dirty="0"/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1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</a:t>
            </a:r>
            <a:r>
              <a:rPr lang="en-US" altLang="zh-CN" dirty="0"/>
              <a:t>Order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partial order </a:t>
            </a:r>
            <a:r>
              <a:rPr lang="en-US" altLang="zh-CN" dirty="0"/>
              <a:t>on a set </a:t>
            </a:r>
            <a:r>
              <a:rPr lang="en-US" altLang="zh-CN" i="1" dirty="0"/>
              <a:t>X </a:t>
            </a:r>
            <a:r>
              <a:rPr lang="en-US" altLang="zh-CN" dirty="0"/>
              <a:t>is a reflexive, </a:t>
            </a:r>
            <a:r>
              <a:rPr lang="en-US" altLang="zh-CN" dirty="0" err="1"/>
              <a:t>antisymmetric</a:t>
            </a:r>
            <a:r>
              <a:rPr lang="en-US" altLang="zh-CN" dirty="0"/>
              <a:t>, and transitive </a:t>
            </a:r>
            <a:r>
              <a:rPr lang="en-US" altLang="zh-CN" dirty="0" smtClean="0"/>
              <a:t>relation </a:t>
            </a:r>
            <a:r>
              <a:rPr lang="en-US" altLang="zh-CN" i="1" dirty="0" smtClean="0"/>
              <a:t>R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&lt;=</a:t>
            </a:r>
          </a:p>
          <a:p>
            <a:r>
              <a:rPr lang="en-US" altLang="zh-CN" dirty="0" smtClean="0"/>
              <a:t>A </a:t>
            </a:r>
            <a:r>
              <a:rPr lang="en-US" altLang="zh-CN" i="1" dirty="0"/>
              <a:t>strict partial order </a:t>
            </a:r>
            <a:r>
              <a:rPr lang="en-US" altLang="zh-CN" dirty="0"/>
              <a:t>on a set </a:t>
            </a:r>
            <a:r>
              <a:rPr lang="en-US" altLang="zh-CN" i="1" dirty="0"/>
              <a:t>X </a:t>
            </a:r>
            <a:r>
              <a:rPr lang="en-US" altLang="zh-CN" dirty="0"/>
              <a:t>is an </a:t>
            </a:r>
            <a:r>
              <a:rPr lang="en-US" altLang="zh-CN" dirty="0" err="1"/>
              <a:t>irreflexive</a:t>
            </a:r>
            <a:r>
              <a:rPr lang="en-US" altLang="zh-CN" dirty="0"/>
              <a:t>, </a:t>
            </a:r>
            <a:r>
              <a:rPr lang="en-US" altLang="zh-CN" dirty="0" err="1" smtClean="0"/>
              <a:t>antisymmetric</a:t>
            </a:r>
            <a:r>
              <a:rPr lang="en-US" altLang="zh-CN" dirty="0"/>
              <a:t>, and </a:t>
            </a:r>
            <a:r>
              <a:rPr lang="en-US" altLang="zh-CN" dirty="0" smtClean="0"/>
              <a:t>transitive relation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</a:p>
          <a:p>
            <a:pPr lvl="1"/>
            <a:r>
              <a:rPr lang="en-US" altLang="zh-CN" dirty="0" err="1" smtClean="0"/>
              <a:t>irreflexive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antisymmetric</a:t>
            </a:r>
            <a:r>
              <a:rPr lang="en-US" altLang="zh-CN" dirty="0" smtClean="0"/>
              <a:t> = asymmetric</a:t>
            </a:r>
          </a:p>
          <a:p>
            <a:r>
              <a:rPr lang="en-US" altLang="zh-CN" dirty="0"/>
              <a:t>A set </a:t>
            </a:r>
            <a:r>
              <a:rPr lang="en-US" altLang="zh-CN" i="1" dirty="0"/>
              <a:t>X </a:t>
            </a:r>
            <a:r>
              <a:rPr lang="en-US" altLang="zh-CN" dirty="0"/>
              <a:t>on which a partial </a:t>
            </a:r>
            <a:r>
              <a:rPr lang="en-US" altLang="zh-CN" dirty="0" smtClean="0"/>
              <a:t>order &lt;= </a:t>
            </a:r>
            <a:r>
              <a:rPr lang="en-US" altLang="zh-CN" dirty="0"/>
              <a:t>is defined is usually called a </a:t>
            </a:r>
            <a:r>
              <a:rPr lang="en-US" altLang="zh-CN" i="1" dirty="0"/>
              <a:t>partially </a:t>
            </a:r>
            <a:r>
              <a:rPr lang="en-US" altLang="zh-CN" i="1" dirty="0" smtClean="0"/>
              <a:t>ordered set </a:t>
            </a:r>
            <a:r>
              <a:rPr lang="en-US" altLang="zh-CN" dirty="0"/>
              <a:t>(or more simply, a </a:t>
            </a:r>
            <a:r>
              <a:rPr lang="en-US" altLang="zh-CN" i="1" dirty="0" err="1"/>
              <a:t>poset</a:t>
            </a:r>
            <a:r>
              <a:rPr lang="en-US" altLang="zh-CN" i="1" dirty="0"/>
              <a:t>) </a:t>
            </a:r>
            <a:r>
              <a:rPr lang="en-US" altLang="zh-CN" dirty="0"/>
              <a:t>and denoted by (</a:t>
            </a:r>
            <a:r>
              <a:rPr lang="en-US" altLang="zh-CN" i="1" dirty="0"/>
              <a:t>X, </a:t>
            </a:r>
            <a:r>
              <a:rPr lang="en-US" altLang="zh-CN" dirty="0" smtClean="0"/>
              <a:t>&lt;=).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2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Comparability and Total Order (</a:t>
            </a:r>
            <a:r>
              <a:rPr lang="en-US" altLang="zh-CN" dirty="0"/>
              <a:t>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1837266"/>
            <a:ext cx="10363200" cy="4944533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en-US" altLang="zh-CN" i="1" dirty="0"/>
              <a:t>R </a:t>
            </a:r>
            <a:r>
              <a:rPr lang="en-US" altLang="zh-CN" dirty="0"/>
              <a:t>is a relation on a set </a:t>
            </a:r>
            <a:r>
              <a:rPr lang="en-US" altLang="zh-CN" i="1" dirty="0"/>
              <a:t>X, </a:t>
            </a:r>
            <a:r>
              <a:rPr lang="en-US" altLang="zh-CN" dirty="0"/>
              <a:t>then for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 </a:t>
            </a:r>
            <a:r>
              <a:rPr lang="en-US" altLang="zh-CN" dirty="0"/>
              <a:t>in </a:t>
            </a:r>
            <a:r>
              <a:rPr lang="en-US" altLang="zh-CN" i="1" dirty="0"/>
              <a:t>X, x </a:t>
            </a:r>
            <a:r>
              <a:rPr lang="en-US" altLang="zh-CN" dirty="0"/>
              <a:t>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are </a:t>
            </a:r>
            <a:r>
              <a:rPr lang="en-US" altLang="zh-CN" i="1" dirty="0" smtClean="0"/>
              <a:t>comparable, </a:t>
            </a:r>
            <a:r>
              <a:rPr lang="en-US" altLang="zh-CN" dirty="0" smtClean="0"/>
              <a:t>provided </a:t>
            </a:r>
            <a:r>
              <a:rPr lang="en-US" altLang="zh-CN" dirty="0"/>
              <a:t>that either </a:t>
            </a:r>
            <a:r>
              <a:rPr lang="en-US" altLang="zh-CN" i="1" dirty="0"/>
              <a:t>x R y </a:t>
            </a:r>
            <a:r>
              <a:rPr lang="en-US" altLang="zh-CN" dirty="0"/>
              <a:t>or </a:t>
            </a:r>
            <a:r>
              <a:rPr lang="en-US" altLang="zh-CN" i="1" dirty="0"/>
              <a:t>y R x; x </a:t>
            </a:r>
            <a:r>
              <a:rPr lang="en-US" altLang="zh-CN" dirty="0"/>
              <a:t>and </a:t>
            </a:r>
            <a:r>
              <a:rPr lang="en-US" altLang="zh-CN" dirty="0" smtClean="0"/>
              <a:t>y are </a:t>
            </a:r>
            <a:r>
              <a:rPr lang="en-US" altLang="zh-CN" i="1" dirty="0" smtClean="0"/>
              <a:t>incomparable </a:t>
            </a:r>
            <a:r>
              <a:rPr lang="en-US" altLang="zh-CN" dirty="0" smtClean="0"/>
              <a:t>otherwise.</a:t>
            </a:r>
          </a:p>
          <a:p>
            <a:r>
              <a:rPr lang="en-US" altLang="zh-CN" dirty="0" smtClean="0"/>
              <a:t>A partial order </a:t>
            </a:r>
            <a:r>
              <a:rPr lang="en-US" altLang="zh-CN" i="1" dirty="0"/>
              <a:t>R </a:t>
            </a:r>
            <a:r>
              <a:rPr lang="en-US" altLang="zh-CN" dirty="0"/>
              <a:t>on a set </a:t>
            </a:r>
            <a:r>
              <a:rPr lang="en-US" altLang="zh-CN" i="1" dirty="0"/>
              <a:t>X </a:t>
            </a:r>
            <a:r>
              <a:rPr lang="en-US" altLang="zh-CN" dirty="0"/>
              <a:t>is a </a:t>
            </a:r>
            <a:r>
              <a:rPr lang="en-US" altLang="zh-CN" i="1" dirty="0"/>
              <a:t>total order, </a:t>
            </a:r>
            <a:r>
              <a:rPr lang="en-US" altLang="zh-CN" dirty="0"/>
              <a:t>provided that every pair of elements of </a:t>
            </a:r>
            <a:r>
              <a:rPr lang="en-US" altLang="zh-CN" i="1" dirty="0"/>
              <a:t>X </a:t>
            </a:r>
            <a:r>
              <a:rPr lang="en-US" altLang="zh-CN" dirty="0" smtClean="0"/>
              <a:t>is comparable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reflexivity: for any element </a:t>
            </a:r>
            <a:r>
              <a:rPr lang="en-US" altLang="zh-CN" dirty="0" smtClean="0"/>
              <a:t>x </a:t>
            </a:r>
            <a:r>
              <a:rPr lang="en-US" altLang="zh-CN" dirty="0"/>
              <a:t>of </a:t>
            </a:r>
            <a:r>
              <a:rPr lang="en-US" altLang="zh-CN" dirty="0" smtClean="0"/>
              <a:t>S, </a:t>
            </a:r>
            <a:r>
              <a:rPr lang="en-US" altLang="zh-CN" dirty="0" err="1"/>
              <a:t>x≤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;</a:t>
            </a:r>
            <a:endParaRPr lang="en-US" altLang="zh-CN" dirty="0"/>
          </a:p>
          <a:p>
            <a:pPr lvl="1"/>
            <a:r>
              <a:rPr lang="en-US" altLang="zh-CN" dirty="0"/>
              <a:t>transitivity: whenever </a:t>
            </a:r>
            <a:r>
              <a:rPr lang="en-US" altLang="zh-CN" dirty="0" err="1"/>
              <a:t>x≤y≤</a:t>
            </a:r>
            <a:r>
              <a:rPr lang="en-US" altLang="zh-CN" dirty="0" err="1" smtClean="0"/>
              <a:t>z</a:t>
            </a:r>
            <a:r>
              <a:rPr lang="en-US" altLang="zh-CN" dirty="0" smtClean="0"/>
              <a:t>, </a:t>
            </a:r>
            <a:r>
              <a:rPr lang="en-US" altLang="zh-CN" dirty="0"/>
              <a:t>then </a:t>
            </a:r>
            <a:r>
              <a:rPr lang="en-US" altLang="zh-CN" dirty="0" err="1"/>
              <a:t>x≤</a:t>
            </a:r>
            <a:r>
              <a:rPr lang="en-US" altLang="zh-CN" dirty="0" err="1" smtClean="0"/>
              <a:t>z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/>
            <a:r>
              <a:rPr lang="en-US" altLang="zh-CN" dirty="0" err="1"/>
              <a:t>antisymmetry</a:t>
            </a:r>
            <a:r>
              <a:rPr lang="en-US" altLang="zh-CN" dirty="0"/>
              <a:t>: whenever </a:t>
            </a:r>
            <a:r>
              <a:rPr lang="en-US" altLang="zh-CN" dirty="0" err="1"/>
              <a:t>x≤y≤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, </a:t>
            </a:r>
            <a:r>
              <a:rPr lang="en-US" altLang="zh-CN" dirty="0"/>
              <a:t>then </a:t>
            </a:r>
            <a:r>
              <a:rPr lang="en-US" altLang="zh-CN" dirty="0" smtClean="0"/>
              <a:t>x=y;</a:t>
            </a:r>
            <a:endParaRPr lang="en-US" altLang="zh-CN" dirty="0"/>
          </a:p>
          <a:p>
            <a:pPr lvl="1"/>
            <a:r>
              <a:rPr lang="en-US" altLang="zh-CN" dirty="0"/>
              <a:t>totality: for any </a:t>
            </a:r>
            <a:r>
              <a:rPr lang="en-US" altLang="zh-CN" dirty="0" smtClean="0"/>
              <a:t>x </a:t>
            </a:r>
            <a:r>
              <a:rPr lang="en-US" altLang="zh-CN" dirty="0"/>
              <a:t>and </a:t>
            </a:r>
            <a:r>
              <a:rPr lang="en-US" altLang="zh-CN" dirty="0" smtClean="0"/>
              <a:t>y </a:t>
            </a:r>
            <a:r>
              <a:rPr lang="en-US" altLang="zh-CN" dirty="0"/>
              <a:t>in </a:t>
            </a:r>
            <a:r>
              <a:rPr lang="en-US" altLang="zh-CN" dirty="0" smtClean="0"/>
              <a:t>S</a:t>
            </a:r>
            <a:r>
              <a:rPr lang="en-US" altLang="zh-CN" dirty="0"/>
              <a:t>, </a:t>
            </a:r>
            <a:r>
              <a:rPr lang="en-US" altLang="zh-CN" dirty="0" err="1"/>
              <a:t>x≤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y≤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linear order (also called pseudo-order, according to Wikipedia) is the </a:t>
            </a:r>
            <a:r>
              <a:rPr lang="en-US" altLang="zh-CN" dirty="0" err="1"/>
              <a:t>irreflexive</a:t>
            </a:r>
            <a:r>
              <a:rPr lang="en-US" altLang="zh-CN" dirty="0"/>
              <a:t> version of a total order.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4.5.1 Total Order </a:t>
            </a:r>
            <a:r>
              <a:rPr lang="en-US" altLang="zh-CN" dirty="0"/>
              <a:t>to Linear Order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be a finite set with </a:t>
            </a:r>
            <a:r>
              <a:rPr lang="en-US" altLang="zh-CN" i="1" dirty="0"/>
              <a:t>n</a:t>
            </a:r>
            <a:r>
              <a:rPr lang="en-US" altLang="zh-CN" dirty="0"/>
              <a:t> elements. Then there is a one-to-one correspondence between the total orders on </a:t>
            </a:r>
            <a:r>
              <a:rPr lang="en-US" altLang="zh-CN" i="1" dirty="0"/>
              <a:t>X</a:t>
            </a:r>
            <a:r>
              <a:rPr lang="en-US" altLang="zh-CN" dirty="0"/>
              <a:t> and the permutations of </a:t>
            </a:r>
            <a:r>
              <a:rPr lang="en-US" altLang="zh-CN" i="1" dirty="0"/>
              <a:t>X</a:t>
            </a:r>
            <a:r>
              <a:rPr lang="en-US" altLang="zh-CN" dirty="0"/>
              <a:t>. In particular</a:t>
            </a:r>
            <a:r>
              <a:rPr lang="en-US" altLang="zh-CN" dirty="0" smtClean="0"/>
              <a:t>, the </a:t>
            </a:r>
            <a:r>
              <a:rPr lang="en-US" altLang="zh-CN" dirty="0"/>
              <a:t>number of different total orders on </a:t>
            </a:r>
            <a:r>
              <a:rPr lang="en-US" altLang="zh-CN" i="1" dirty="0"/>
              <a:t>X</a:t>
            </a:r>
            <a:r>
              <a:rPr lang="en-US" altLang="zh-CN" dirty="0"/>
              <a:t> is </a:t>
            </a:r>
            <a:r>
              <a:rPr lang="en-US" altLang="zh-CN" i="1" dirty="0"/>
              <a:t>n</a:t>
            </a:r>
            <a:r>
              <a:rPr lang="en-US" altLang="zh-CN" i="1" dirty="0" smtClean="0"/>
              <a:t>!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Proof</a:t>
            </a:r>
          </a:p>
          <a:p>
            <a:pPr lvl="1"/>
            <a:r>
              <a:rPr lang="en-US" altLang="zh-CN" dirty="0" smtClean="0"/>
              <a:t>Obvious? How to construct a permutation from a total order?</a:t>
            </a:r>
          </a:p>
          <a:p>
            <a:pPr lvl="1"/>
            <a:r>
              <a:rPr lang="en-US" altLang="zh-CN" dirty="0"/>
              <a:t>induction on </a:t>
            </a:r>
            <a:r>
              <a:rPr lang="en-US" altLang="zh-CN" i="1" dirty="0"/>
              <a:t>n </a:t>
            </a:r>
            <a:r>
              <a:rPr lang="en-US" altLang="zh-CN" dirty="0"/>
              <a:t>that each total </a:t>
            </a:r>
            <a:r>
              <a:rPr lang="en-US" altLang="zh-CN" dirty="0" smtClean="0"/>
              <a:t>order &lt;= </a:t>
            </a:r>
            <a:r>
              <a:rPr lang="en-US" altLang="zh-CN" dirty="0"/>
              <a:t>on </a:t>
            </a:r>
            <a:r>
              <a:rPr lang="en-US" altLang="zh-CN" i="1" dirty="0"/>
              <a:t>X </a:t>
            </a:r>
            <a:r>
              <a:rPr lang="en-US" altLang="zh-CN" dirty="0"/>
              <a:t>corresponds to </a:t>
            </a:r>
            <a:r>
              <a:rPr lang="en-US" altLang="zh-CN" dirty="0" smtClean="0"/>
              <a:t>a permutation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, ... 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... &lt;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4.5.1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i="1" dirty="0"/>
              <a:t>n </a:t>
            </a:r>
            <a:r>
              <a:rPr lang="en-US" altLang="zh-CN" dirty="0"/>
              <a:t>= 1, this is trivial.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/>
              <a:t>n </a:t>
            </a:r>
            <a:r>
              <a:rPr lang="en-US" altLang="zh-CN" dirty="0"/>
              <a:t>&gt; 1. We first show that there is a </a:t>
            </a:r>
            <a:r>
              <a:rPr lang="en-US" altLang="zh-CN" i="1" dirty="0"/>
              <a:t>minimal element </a:t>
            </a:r>
            <a:r>
              <a:rPr lang="en-US" altLang="zh-CN" dirty="0"/>
              <a:t>of </a:t>
            </a:r>
            <a:r>
              <a:rPr lang="en-US" altLang="zh-CN" i="1" dirty="0"/>
              <a:t>X; </a:t>
            </a:r>
            <a:r>
              <a:rPr lang="en-US" altLang="zh-CN" dirty="0"/>
              <a:t>that is, an element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dirty="0"/>
              <a:t>such that </a:t>
            </a:r>
            <a:r>
              <a:rPr lang="en-US" altLang="zh-CN" i="1" dirty="0"/>
              <a:t>b </a:t>
            </a:r>
            <a:r>
              <a:rPr lang="en-US" altLang="zh-CN" dirty="0"/>
              <a:t>&lt;=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 </a:t>
            </a:r>
            <a:r>
              <a:rPr lang="en-US" altLang="zh-CN" dirty="0"/>
              <a:t>implies that 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(equivalently, there is no element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x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en-US" altLang="zh-CN" i="1" dirty="0"/>
              <a:t>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i="1" dirty="0"/>
              <a:t>a </a:t>
            </a:r>
            <a:r>
              <a:rPr lang="en-US" altLang="zh-CN" dirty="0"/>
              <a:t>be any element of </a:t>
            </a:r>
            <a:r>
              <a:rPr lang="en-US" altLang="zh-CN" i="1" dirty="0"/>
              <a:t>X. </a:t>
            </a:r>
            <a:r>
              <a:rPr lang="en-US" altLang="zh-CN" dirty="0"/>
              <a:t>If </a:t>
            </a:r>
            <a:r>
              <a:rPr lang="en-US" altLang="zh-CN" i="1" dirty="0"/>
              <a:t>a </a:t>
            </a:r>
            <a:r>
              <a:rPr lang="en-US" altLang="zh-CN" dirty="0"/>
              <a:t>is not a minimal element, then there is an element </a:t>
            </a:r>
            <a:r>
              <a:rPr lang="en-US" altLang="zh-CN" i="1" dirty="0"/>
              <a:t>b </a:t>
            </a:r>
            <a:r>
              <a:rPr lang="en-US" altLang="zh-CN" dirty="0"/>
              <a:t>such that </a:t>
            </a:r>
            <a:r>
              <a:rPr lang="en-US" altLang="zh-CN" i="1" dirty="0"/>
              <a:t>b </a:t>
            </a:r>
            <a:r>
              <a:rPr lang="en-US" altLang="zh-CN" dirty="0"/>
              <a:t>&lt; </a:t>
            </a:r>
            <a:r>
              <a:rPr lang="en-US" altLang="zh-CN" i="1" dirty="0"/>
              <a:t>a. 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/>
              <a:t>b </a:t>
            </a:r>
            <a:r>
              <a:rPr lang="en-US" altLang="zh-CN" dirty="0"/>
              <a:t>is not a minimal element, there is an element c such that c &lt; </a:t>
            </a:r>
            <a:r>
              <a:rPr lang="en-US" altLang="zh-CN" i="1" dirty="0"/>
              <a:t>b </a:t>
            </a:r>
            <a:r>
              <a:rPr lang="en-US" altLang="zh-CN" dirty="0"/>
              <a:t>so that c &lt; </a:t>
            </a:r>
            <a:r>
              <a:rPr lang="en-US" altLang="zh-CN" i="1" dirty="0"/>
              <a:t>b </a:t>
            </a:r>
            <a:r>
              <a:rPr lang="en-US" altLang="zh-CN" dirty="0"/>
              <a:t>&lt; </a:t>
            </a:r>
            <a:r>
              <a:rPr lang="en-US" altLang="zh-CN" i="1" dirty="0"/>
              <a:t>a.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Continuing </a:t>
            </a:r>
            <a:r>
              <a:rPr lang="en-US" altLang="zh-CN" dirty="0"/>
              <a:t>like this and using the fact that </a:t>
            </a:r>
            <a:r>
              <a:rPr lang="en-US" altLang="zh-CN" i="1" dirty="0"/>
              <a:t>X </a:t>
            </a:r>
            <a:r>
              <a:rPr lang="en-US" altLang="zh-CN" dirty="0"/>
              <a:t>is a finite set, eventually we locate a minimal element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4.5.1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Applying induction to </a:t>
            </a:r>
            <a:r>
              <a:rPr lang="en-US" altLang="zh-CN" dirty="0"/>
              <a:t>the set of </a:t>
            </a:r>
            <a:r>
              <a:rPr lang="en-US" altLang="zh-CN" i="1" dirty="0"/>
              <a:t>n </a:t>
            </a:r>
            <a:r>
              <a:rPr lang="en-US" altLang="zh-CN" dirty="0"/>
              <a:t>- 1 elements of </a:t>
            </a:r>
            <a:r>
              <a:rPr lang="en-US" altLang="zh-CN" i="1" dirty="0"/>
              <a:t>X </a:t>
            </a:r>
            <a:r>
              <a:rPr lang="en-US" altLang="zh-CN" dirty="0"/>
              <a:t>different from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dirty="0"/>
              <a:t>we conclude that these elements can be ordered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, a</a:t>
            </a:r>
            <a:r>
              <a:rPr lang="en-US" altLang="zh-CN" baseline="-25000" dirty="0"/>
              <a:t>3</a:t>
            </a:r>
            <a:r>
              <a:rPr lang="en-US" altLang="zh-CN" i="1" dirty="0"/>
              <a:t>, ... 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with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i="1" dirty="0"/>
              <a:t> </a:t>
            </a:r>
            <a:r>
              <a:rPr lang="en-US" altLang="zh-CN" dirty="0"/>
              <a:t>&lt; ... &lt;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. </a:t>
            </a:r>
            <a:r>
              <a:rPr lang="en-US" altLang="zh-CN" dirty="0"/>
              <a:t>Hence,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, a</a:t>
            </a:r>
            <a:r>
              <a:rPr lang="en-US" altLang="zh-CN" baseline="-25000" dirty="0"/>
              <a:t>3</a:t>
            </a:r>
            <a:r>
              <a:rPr lang="en-US" altLang="zh-CN" i="1" dirty="0"/>
              <a:t>, ... 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a </a:t>
            </a:r>
            <a:r>
              <a:rPr lang="en-US" altLang="zh-CN" dirty="0"/>
              <a:t>permutation of the elements of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i="1" dirty="0"/>
              <a:t> </a:t>
            </a:r>
            <a:r>
              <a:rPr lang="en-US" altLang="zh-CN" dirty="0"/>
              <a:t>&lt; ... &lt;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Other Equivalent Forms of the Binomial Theorem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200" y="2160877"/>
            <a:ext cx="5314356" cy="32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Partially Ordered Set Geometrically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2"/>
            <a:ext cx="10363200" cy="4613823"/>
          </a:xfrm>
        </p:spPr>
        <p:txBody>
          <a:bodyPr/>
          <a:lstStyle/>
          <a:p>
            <a:r>
              <a:rPr lang="en-US" altLang="zh-CN" dirty="0"/>
              <a:t>the cover relation of a partially ordered set </a:t>
            </a:r>
            <a:r>
              <a:rPr lang="en-US" altLang="zh-CN" i="1" dirty="0"/>
              <a:t>(X, </a:t>
            </a:r>
            <a:r>
              <a:rPr lang="en-US" altLang="zh-CN" dirty="0" smtClean="0"/>
              <a:t>&lt;=): 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b </a:t>
            </a:r>
            <a:r>
              <a:rPr lang="en-US" altLang="zh-CN" dirty="0"/>
              <a:t>be </a:t>
            </a:r>
            <a:r>
              <a:rPr lang="en-US" altLang="zh-CN" dirty="0" smtClean="0"/>
              <a:t>in </a:t>
            </a:r>
            <a:r>
              <a:rPr lang="en-US" altLang="zh-CN" i="1" dirty="0"/>
              <a:t>X. </a:t>
            </a:r>
            <a:r>
              <a:rPr lang="en-US" altLang="zh-CN" dirty="0"/>
              <a:t>Then </a:t>
            </a:r>
            <a:r>
              <a:rPr lang="en-US" altLang="zh-CN" i="1" dirty="0"/>
              <a:t>a </a:t>
            </a:r>
            <a:r>
              <a:rPr lang="en-US" altLang="zh-CN" dirty="0"/>
              <a:t>is </a:t>
            </a:r>
            <a:r>
              <a:rPr lang="en-US" altLang="zh-CN" b="1" i="1" dirty="0"/>
              <a:t>covered by</a:t>
            </a:r>
            <a:r>
              <a:rPr lang="en-US" altLang="zh-CN" i="1" dirty="0"/>
              <a:t> </a:t>
            </a:r>
            <a:r>
              <a:rPr lang="en-US" altLang="zh-CN" i="1" dirty="0" smtClean="0"/>
              <a:t>b </a:t>
            </a:r>
            <a:r>
              <a:rPr lang="en-US" altLang="zh-CN" dirty="0"/>
              <a:t>(also </a:t>
            </a:r>
            <a:r>
              <a:rPr lang="en-US" altLang="zh-CN" dirty="0" smtClean="0"/>
              <a:t>expressed </a:t>
            </a:r>
            <a:r>
              <a:rPr lang="en-US" altLang="zh-CN" dirty="0"/>
              <a:t>as </a:t>
            </a:r>
            <a:r>
              <a:rPr lang="en-US" altLang="zh-CN" i="1" dirty="0"/>
              <a:t>b covers a), </a:t>
            </a:r>
            <a:r>
              <a:rPr lang="en-US" altLang="zh-CN" dirty="0"/>
              <a:t>denoted </a:t>
            </a:r>
            <a:r>
              <a:rPr lang="en-US" altLang="zh-CN" i="1" dirty="0"/>
              <a:t>a </a:t>
            </a:r>
            <a:r>
              <a:rPr lang="en-US" altLang="zh-CN" dirty="0"/>
              <a:t>&lt;</a:t>
            </a:r>
            <a:r>
              <a:rPr lang="en-US" altLang="zh-CN" i="1" baseline="-25000" dirty="0"/>
              <a:t>c</a:t>
            </a:r>
            <a:r>
              <a:rPr lang="en-US" altLang="zh-CN" dirty="0"/>
              <a:t> </a:t>
            </a:r>
            <a:r>
              <a:rPr lang="en-US" altLang="zh-CN" i="1" dirty="0"/>
              <a:t>b, </a:t>
            </a:r>
            <a:r>
              <a:rPr lang="en-US" altLang="zh-CN" dirty="0" smtClean="0"/>
              <a:t>provided that </a:t>
            </a:r>
            <a:r>
              <a:rPr lang="en-US" altLang="zh-CN" i="1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and no element </a:t>
            </a:r>
            <a:r>
              <a:rPr lang="en-US" altLang="zh-CN" i="1" dirty="0"/>
              <a:t>x </a:t>
            </a:r>
            <a:r>
              <a:rPr lang="en-US" altLang="zh-CN" dirty="0"/>
              <a:t>can be squeezed </a:t>
            </a:r>
            <a:r>
              <a:rPr lang="en-US" altLang="zh-CN" dirty="0" smtClean="0"/>
              <a:t>between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b; </a:t>
            </a:r>
            <a:r>
              <a:rPr lang="en-US" altLang="zh-CN" dirty="0"/>
              <a:t>that is, there </a:t>
            </a:r>
            <a:r>
              <a:rPr lang="en-US" altLang="zh-CN" dirty="0" smtClean="0"/>
              <a:t>does not </a:t>
            </a:r>
            <a:r>
              <a:rPr lang="en-US" altLang="zh-CN" dirty="0"/>
              <a:t>exist an element </a:t>
            </a:r>
            <a:r>
              <a:rPr lang="en-US" altLang="zh-CN" i="1" dirty="0"/>
              <a:t>x </a:t>
            </a:r>
            <a:r>
              <a:rPr lang="en-US" altLang="zh-CN" dirty="0"/>
              <a:t>such that both </a:t>
            </a:r>
            <a:r>
              <a:rPr lang="en-US" altLang="zh-CN" i="1" dirty="0"/>
              <a:t>a </a:t>
            </a:r>
            <a:r>
              <a:rPr lang="en-US" altLang="zh-CN" dirty="0"/>
              <a:t>&lt;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x </a:t>
            </a:r>
            <a:r>
              <a:rPr lang="en-US" altLang="zh-CN" dirty="0"/>
              <a:t>&lt; </a:t>
            </a:r>
            <a:r>
              <a:rPr lang="en-US" altLang="zh-CN" i="1" dirty="0"/>
              <a:t>b </a:t>
            </a:r>
            <a:r>
              <a:rPr lang="en-US" altLang="zh-CN" dirty="0"/>
              <a:t>hold.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i="1" dirty="0"/>
              <a:t>X </a:t>
            </a:r>
            <a:r>
              <a:rPr lang="en-US" altLang="zh-CN" dirty="0"/>
              <a:t>is a finite set, then, by transitivity, the partial order &lt;= is uniquely determined by its cover relation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/>
              <a:t>Hasse</a:t>
            </a:r>
            <a:r>
              <a:rPr lang="en-US" altLang="zh-CN" dirty="0"/>
              <a:t> </a:t>
            </a:r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2017713"/>
            <a:ext cx="7854778" cy="4499628"/>
          </a:xfrm>
        </p:spPr>
        <p:txBody>
          <a:bodyPr/>
          <a:lstStyle/>
          <a:p>
            <a:r>
              <a:rPr lang="en-US" altLang="zh-CN" dirty="0"/>
              <a:t>Example. </a:t>
            </a:r>
            <a:endParaRPr lang="en-US" altLang="zh-CN" dirty="0" smtClean="0"/>
          </a:p>
          <a:p>
            <a:pPr lvl="1"/>
            <a:r>
              <a:rPr lang="en-US" altLang="zh-CN" dirty="0"/>
              <a:t>The set of the first eight positive integers, partially ordered by "</a:t>
            </a:r>
            <a:r>
              <a:rPr lang="en-US" altLang="zh-CN" b="1" dirty="0"/>
              <a:t>is a </a:t>
            </a:r>
            <a:r>
              <a:rPr lang="en-US" altLang="zh-CN" b="1" dirty="0" smtClean="0"/>
              <a:t>divisor of</a:t>
            </a:r>
            <a:r>
              <a:rPr lang="en-US" altLang="zh-CN" dirty="0"/>
              <a:t>," is represented by the diagram in Figure 4.8. </a:t>
            </a:r>
            <a:endParaRPr lang="en-US" altLang="zh-CN" dirty="0" smtClean="0"/>
          </a:p>
          <a:p>
            <a:pPr lvl="2"/>
            <a:r>
              <a:rPr lang="en-US" altLang="zh-CN" dirty="0"/>
              <a:t> In 4 divided by 2, the number 2 is the divisor and 4 is the dividend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Special case: It follows from Theorem 4.5.1 that, if (</a:t>
            </a:r>
            <a:r>
              <a:rPr lang="en-US" altLang="zh-CN" i="1" dirty="0"/>
              <a:t>X</a:t>
            </a:r>
            <a:r>
              <a:rPr lang="en-US" altLang="zh-CN" dirty="0"/>
              <a:t>,&lt;=) is a </a:t>
            </a:r>
            <a:r>
              <a:rPr lang="en-US" altLang="zh-CN" b="1" dirty="0"/>
              <a:t>totally ordered set</a:t>
            </a:r>
            <a:r>
              <a:rPr lang="en-US" altLang="zh-CN" dirty="0"/>
              <a:t>, then the elements of </a:t>
            </a:r>
            <a:r>
              <a:rPr lang="en-US" altLang="zh-CN" i="1" dirty="0"/>
              <a:t>X </a:t>
            </a:r>
            <a:r>
              <a:rPr lang="en-US" altLang="zh-CN" dirty="0"/>
              <a:t>can be </a:t>
            </a:r>
            <a:r>
              <a:rPr lang="en-US" altLang="zh-CN" b="1" dirty="0"/>
              <a:t>listed as a </a:t>
            </a:r>
            <a:r>
              <a:rPr lang="en-US" altLang="zh-CN" b="1" i="1" dirty="0"/>
              <a:t>linearly ordered set</a:t>
            </a:r>
            <a:r>
              <a:rPr lang="en-US" altLang="zh-CN" b="1" dirty="0"/>
              <a:t>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... 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such that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&lt;</a:t>
            </a:r>
            <a:r>
              <a:rPr lang="en-US" altLang="zh-CN" baseline="-25000" dirty="0"/>
              <a:t>c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</a:t>
            </a:r>
            <a:r>
              <a:rPr lang="en-US" altLang="zh-CN" baseline="-25000" dirty="0"/>
              <a:t>c</a:t>
            </a:r>
            <a:r>
              <a:rPr lang="en-US" altLang="zh-CN" dirty="0"/>
              <a:t> … &lt;</a:t>
            </a:r>
            <a:r>
              <a:rPr lang="en-US" altLang="zh-CN" baseline="-25000" dirty="0"/>
              <a:t>c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73" y="2017713"/>
            <a:ext cx="356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between Partial Orders on the Same Set: Extension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be two partial orders on the same set </a:t>
                </a:r>
                <a:r>
                  <a:rPr lang="en-US" altLang="zh-CN" i="1" dirty="0"/>
                  <a:t>X. </a:t>
                </a:r>
                <a:r>
                  <a:rPr lang="en-US" altLang="zh-CN" dirty="0"/>
                  <a:t>Then the partially </a:t>
                </a:r>
                <a:r>
                  <a:rPr lang="en-US" altLang="zh-CN" dirty="0" smtClean="0"/>
                  <a:t>ordered set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) is an </a:t>
                </a:r>
                <a:r>
                  <a:rPr lang="en-US" altLang="zh-CN" i="1" dirty="0"/>
                  <a:t>extension </a:t>
                </a:r>
                <a:r>
                  <a:rPr lang="en-US" altLang="zh-CN" dirty="0"/>
                  <a:t>of the partially ordered set (</a:t>
                </a:r>
                <a:r>
                  <a:rPr lang="en-US" altLang="zh-CN" i="1" dirty="0"/>
                  <a:t>X</a:t>
                </a:r>
                <a:r>
                  <a:rPr lang="en-US" altLang="zh-CN" i="1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), </a:t>
                </a:r>
                <a:r>
                  <a:rPr lang="en-US" altLang="zh-CN" dirty="0"/>
                  <a:t>provided that </a:t>
                </a:r>
                <a:r>
                  <a:rPr lang="en-US" altLang="zh-CN" dirty="0" smtClean="0"/>
                  <a:t>whenever </a:t>
                </a:r>
                <a:r>
                  <a:rPr lang="en-US" altLang="zh-CN" i="1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i="1" dirty="0"/>
                  <a:t>b </a:t>
                </a:r>
                <a:r>
                  <a:rPr lang="en-US" altLang="zh-CN" dirty="0"/>
                  <a:t>holds, </a:t>
                </a:r>
                <a:r>
                  <a:rPr lang="en-US" altLang="zh-CN" i="1" dirty="0"/>
                  <a:t>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/>
                  <a:t>b </a:t>
                </a:r>
                <a:r>
                  <a:rPr lang="en-US" altLang="zh-CN" dirty="0"/>
                  <a:t>also holds.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more comparable pairs.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778" r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Linear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show that every finite partially ordered set (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 smtClean="0"/>
              <a:t>&lt;=) has a </a:t>
            </a:r>
            <a:r>
              <a:rPr lang="en-US" altLang="zh-CN" i="1" dirty="0"/>
              <a:t>linear extension</a:t>
            </a:r>
            <a:r>
              <a:rPr lang="en-US" altLang="zh-CN" dirty="0"/>
              <a:t>;</a:t>
            </a:r>
            <a:r>
              <a:rPr lang="en-US" altLang="zh-CN" i="1" dirty="0"/>
              <a:t> 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linearly </a:t>
            </a:r>
            <a:r>
              <a:rPr lang="en-US" altLang="zh-CN" dirty="0"/>
              <a:t>ordered set. </a:t>
            </a:r>
            <a:endParaRPr lang="en-US" altLang="zh-CN" dirty="0" smtClean="0"/>
          </a:p>
          <a:p>
            <a:r>
              <a:rPr lang="en-US" altLang="zh-CN" dirty="0" smtClean="0"/>
              <a:t>This means that </a:t>
            </a:r>
            <a:r>
              <a:rPr lang="en-US" altLang="zh-CN" dirty="0"/>
              <a:t>it is possible to list the elements of </a:t>
            </a:r>
            <a:r>
              <a:rPr lang="en-US" altLang="zh-CN" i="1" dirty="0"/>
              <a:t>X </a:t>
            </a:r>
            <a:r>
              <a:rPr lang="en-US" altLang="zh-CN" dirty="0"/>
              <a:t>in a linear order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, </a:t>
            </a:r>
            <a:r>
              <a:rPr lang="en-US" altLang="zh-CN" dirty="0"/>
              <a:t>...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so that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is </a:t>
            </a:r>
            <a:r>
              <a:rPr lang="en-US" altLang="zh-CN" dirty="0"/>
              <a:t>listed before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/>
              <a:t>whenever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2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4.5.2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,&lt;=) </a:t>
            </a:r>
            <a:r>
              <a:rPr lang="en-US" altLang="zh-CN" dirty="0"/>
              <a:t>be a finite partially ordered set.</a:t>
            </a:r>
            <a:r>
              <a:rPr lang="en-US" altLang="zh-CN" i="1" dirty="0"/>
              <a:t> </a:t>
            </a:r>
            <a:r>
              <a:rPr lang="en-US" altLang="zh-CN" dirty="0"/>
              <a:t>Then there is a </a:t>
            </a:r>
            <a:r>
              <a:rPr lang="en-US" altLang="zh-CN" dirty="0" smtClean="0"/>
              <a:t>linear extension </a:t>
            </a:r>
            <a:r>
              <a:rPr lang="en-US" altLang="zh-CN" dirty="0"/>
              <a:t>of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 smtClean="0"/>
              <a:t>&lt;=). </a:t>
            </a:r>
          </a:p>
          <a:p>
            <a:r>
              <a:rPr lang="en-US" altLang="zh-CN" dirty="0"/>
              <a:t>Proof. There is a very simple algorithm for listing the elements of </a:t>
            </a:r>
            <a:r>
              <a:rPr lang="en-US" altLang="zh-CN" i="1" dirty="0"/>
              <a:t>X </a:t>
            </a:r>
            <a:r>
              <a:rPr lang="en-US" altLang="zh-CN" dirty="0"/>
              <a:t>in a linear </a:t>
            </a:r>
            <a:r>
              <a:rPr lang="en-US" altLang="zh-CN" dirty="0" smtClean="0"/>
              <a:t>order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...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to obtain a linear extension of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dirty="0" smtClean="0"/>
              <a:t>&lt;=):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4.5.2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 for a linear extension of a partially ordered set </a:t>
            </a:r>
            <a:endParaRPr lang="en-US" altLang="zh-CN" dirty="0" smtClean="0"/>
          </a:p>
          <a:p>
            <a:pPr lvl="1"/>
            <a:r>
              <a:rPr lang="en-US" altLang="zh-CN" dirty="0"/>
              <a:t>(1) Choose a minimal element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X </a:t>
            </a:r>
            <a:r>
              <a:rPr lang="en-US" altLang="zh-CN" dirty="0"/>
              <a:t>(with respect to the partial order </a:t>
            </a:r>
            <a:r>
              <a:rPr lang="en-US" altLang="zh-CN" dirty="0" smtClean="0"/>
              <a:t>&lt;=).</a:t>
            </a:r>
          </a:p>
          <a:p>
            <a:pPr lvl="1"/>
            <a:r>
              <a:rPr lang="en-US" altLang="zh-CN" dirty="0"/>
              <a:t>(2) Delete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from </a:t>
            </a:r>
            <a:r>
              <a:rPr lang="en-US" altLang="zh-CN" i="1" dirty="0"/>
              <a:t>X </a:t>
            </a:r>
            <a:r>
              <a:rPr lang="en-US" altLang="zh-CN" dirty="0"/>
              <a:t>and choose a minimal element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/>
              <a:t>from among the </a:t>
            </a:r>
            <a:r>
              <a:rPr lang="en-US" altLang="zh-CN" dirty="0" smtClean="0"/>
              <a:t>remaining </a:t>
            </a:r>
            <a:r>
              <a:rPr lang="en-US" altLang="zh-CN" i="1" dirty="0"/>
              <a:t>n </a:t>
            </a:r>
            <a:r>
              <a:rPr lang="en-US" altLang="zh-CN" dirty="0"/>
              <a:t>- 1 elements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(3) </a:t>
            </a:r>
            <a:r>
              <a:rPr lang="en-US" altLang="zh-CN" dirty="0"/>
              <a:t>Delete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/>
              <a:t>from </a:t>
            </a:r>
            <a:r>
              <a:rPr lang="en-US" altLang="zh-CN" i="1" dirty="0"/>
              <a:t>X </a:t>
            </a:r>
            <a:r>
              <a:rPr lang="en-US" altLang="zh-CN" dirty="0"/>
              <a:t>and choose a minimal element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 </a:t>
            </a:r>
            <a:r>
              <a:rPr lang="en-US" altLang="zh-CN" dirty="0"/>
              <a:t>from among the remaining 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2 </a:t>
            </a:r>
            <a:r>
              <a:rPr lang="en-US" altLang="zh-CN" dirty="0"/>
              <a:t>elements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i="1" dirty="0"/>
              <a:t>(n) </a:t>
            </a:r>
            <a:r>
              <a:rPr lang="en-US" altLang="zh-CN" dirty="0"/>
              <a:t>Delete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from </a:t>
            </a:r>
            <a:r>
              <a:rPr lang="en-US" altLang="zh-CN" i="1" dirty="0"/>
              <a:t>X, </a:t>
            </a:r>
            <a:r>
              <a:rPr lang="en-US" altLang="zh-CN" dirty="0"/>
              <a:t>leaving exactly one element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5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4.5.2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arguing by contradiction. </a:t>
            </a:r>
          </a:p>
          <a:p>
            <a:r>
              <a:rPr lang="en-US" altLang="zh-CN" dirty="0" smtClean="0"/>
              <a:t>Suppose </a:t>
            </a:r>
            <a:r>
              <a:rPr lang="en-US" altLang="zh-CN" dirty="0"/>
              <a:t>there are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/>
              <a:t>such that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/>
              <a:t>but </a:t>
            </a:r>
            <a:r>
              <a:rPr lang="en-US" altLang="zh-CN" i="1" dirty="0"/>
              <a:t>j </a:t>
            </a:r>
            <a:r>
              <a:rPr lang="en-US" altLang="zh-CN" dirty="0"/>
              <a:t>&lt; </a:t>
            </a:r>
            <a:r>
              <a:rPr lang="en-US" altLang="zh-CN" i="1" dirty="0" err="1"/>
              <a:t>i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Then, in step (</a:t>
            </a:r>
            <a:r>
              <a:rPr lang="en-US" altLang="zh-CN" i="1" dirty="0"/>
              <a:t>j</a:t>
            </a:r>
            <a:r>
              <a:rPr lang="en-US" altLang="zh-CN" dirty="0" smtClean="0"/>
              <a:t>) of </a:t>
            </a:r>
            <a:r>
              <a:rPr lang="en-US" altLang="zh-CN" dirty="0"/>
              <a:t>the preceding algorithm, when we chose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was among the remaining elements</a:t>
            </a:r>
            <a:r>
              <a:rPr lang="en-US" altLang="zh-CN" dirty="0" smtClean="0"/>
              <a:t>, and </a:t>
            </a:r>
            <a:r>
              <a:rPr lang="en-US" altLang="zh-CN" dirty="0"/>
              <a:t>since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dirty="0" smtClean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dirty="0" smtClean="0"/>
              <a:t> </a:t>
            </a:r>
            <a:r>
              <a:rPr lang="en-US" altLang="zh-CN" dirty="0"/>
              <a:t>was not a minimal element as required by the algorithm.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0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construct a linear extension of the following </a:t>
            </a:r>
            <a:r>
              <a:rPr lang="en-US" altLang="zh-CN" dirty="0" err="1" smtClean="0"/>
              <a:t>poset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29" y="2825578"/>
            <a:ext cx="3016947" cy="35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Equivalence Relation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relation </a:t>
            </a:r>
            <a:r>
              <a:rPr lang="en-US" altLang="zh-CN" i="1" dirty="0"/>
              <a:t>R</a:t>
            </a:r>
            <a:r>
              <a:rPr lang="en-US" altLang="zh-CN" dirty="0"/>
              <a:t> on </a:t>
            </a:r>
            <a:r>
              <a:rPr lang="en-US" altLang="zh-CN" i="1" dirty="0"/>
              <a:t>X</a:t>
            </a:r>
            <a:r>
              <a:rPr lang="en-US" altLang="zh-CN" dirty="0"/>
              <a:t> is an equivalence relation provided that it is reflexive, symmetric, and transitive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a generalization of </a:t>
            </a:r>
            <a:r>
              <a:rPr lang="en-US" altLang="zh-CN" dirty="0" smtClean="0"/>
              <a:t>equality "=" </a:t>
            </a:r>
            <a:r>
              <a:rPr lang="en-US" altLang="zh-CN" dirty="0"/>
              <a:t>of numbers. </a:t>
            </a:r>
            <a:endParaRPr lang="en-US" altLang="zh-CN" dirty="0" smtClean="0"/>
          </a:p>
          <a:p>
            <a:r>
              <a:rPr lang="en-US" altLang="zh-CN" dirty="0" smtClean="0"/>
              <a:t>equivalence </a:t>
            </a:r>
            <a:r>
              <a:rPr lang="en-US" altLang="zh-CN" dirty="0"/>
              <a:t>relations on </a:t>
            </a:r>
            <a:r>
              <a:rPr lang="en-US" altLang="zh-CN" i="1" dirty="0"/>
              <a:t>X </a:t>
            </a:r>
            <a:r>
              <a:rPr lang="en-US" altLang="zh-CN" dirty="0"/>
              <a:t>naturally </a:t>
            </a:r>
            <a:r>
              <a:rPr lang="en-US" altLang="zh-CN" dirty="0" smtClean="0"/>
              <a:t>correspond to </a:t>
            </a:r>
            <a:r>
              <a:rPr lang="en-US" altLang="zh-CN" dirty="0"/>
              <a:t>partitions of </a:t>
            </a:r>
            <a:r>
              <a:rPr lang="en-US" altLang="zh-CN" i="1" dirty="0"/>
              <a:t>X </a:t>
            </a:r>
            <a:r>
              <a:rPr lang="en-US" altLang="zh-CN" dirty="0"/>
              <a:t>into nonempty sets.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~ </a:t>
            </a:r>
            <a:r>
              <a:rPr lang="en-US" altLang="zh-CN" dirty="0"/>
              <a:t>be an equivalence relation on </a:t>
            </a:r>
            <a:r>
              <a:rPr lang="en-US" altLang="zh-CN" i="1" dirty="0"/>
              <a:t>X. </a:t>
            </a:r>
            <a:r>
              <a:rPr lang="en-US" altLang="zh-CN" dirty="0"/>
              <a:t>For each </a:t>
            </a:r>
            <a:r>
              <a:rPr lang="en-US" altLang="zh-CN" i="1" dirty="0"/>
              <a:t>a </a:t>
            </a:r>
            <a:r>
              <a:rPr lang="en-US" altLang="zh-CN" dirty="0"/>
              <a:t>in </a:t>
            </a:r>
            <a:r>
              <a:rPr lang="en-US" altLang="zh-CN" i="1" dirty="0"/>
              <a:t>X, </a:t>
            </a:r>
            <a:r>
              <a:rPr lang="en-US" altLang="zh-CN" dirty="0"/>
              <a:t>the </a:t>
            </a:r>
            <a:r>
              <a:rPr lang="en-US" altLang="zh-CN" i="1" dirty="0" smtClean="0"/>
              <a:t>equivalence </a:t>
            </a:r>
            <a:r>
              <a:rPr lang="en-US" altLang="zh-CN" i="1" dirty="0"/>
              <a:t>class </a:t>
            </a:r>
            <a:r>
              <a:rPr lang="en-US" altLang="zh-CN" dirty="0" smtClean="0"/>
              <a:t>of </a:t>
            </a:r>
            <a:r>
              <a:rPr lang="en-US" altLang="zh-CN" i="1" dirty="0"/>
              <a:t>a </a:t>
            </a:r>
            <a:r>
              <a:rPr lang="en-US" altLang="zh-CN" dirty="0"/>
              <a:t>is the </a:t>
            </a:r>
            <a:r>
              <a:rPr lang="en-US" altLang="zh-CN" dirty="0" smtClean="0"/>
              <a:t>set </a:t>
            </a:r>
            <a:r>
              <a:rPr lang="en-US" altLang="zh-CN" dirty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]={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: </a:t>
            </a:r>
            <a:r>
              <a:rPr lang="en-US" altLang="zh-CN" i="1" dirty="0" err="1" smtClean="0"/>
              <a:t>x~a</a:t>
            </a:r>
            <a:r>
              <a:rPr lang="en-US" altLang="zh-CN" dirty="0" smtClean="0"/>
              <a:t>} of </a:t>
            </a:r>
            <a:r>
              <a:rPr lang="en-US" altLang="zh-CN" dirty="0"/>
              <a:t>all elements of </a:t>
            </a:r>
            <a:r>
              <a:rPr lang="en-US" altLang="zh-CN" i="1" dirty="0"/>
              <a:t>X </a:t>
            </a:r>
            <a:r>
              <a:rPr lang="en-US" altLang="zh-CN" dirty="0"/>
              <a:t>that are equivalent to </a:t>
            </a:r>
            <a:r>
              <a:rPr lang="en-US" altLang="zh-CN" i="1" dirty="0"/>
              <a:t>a.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4.5.3 (for self study)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~ </a:t>
            </a:r>
            <a:r>
              <a:rPr lang="en-US" altLang="zh-CN" dirty="0"/>
              <a:t>be an equivalence relation on a set </a:t>
            </a:r>
            <a:r>
              <a:rPr lang="en-US" altLang="zh-CN" i="1" dirty="0"/>
              <a:t>X</a:t>
            </a:r>
            <a:r>
              <a:rPr lang="en-US" altLang="zh-CN" dirty="0"/>
              <a:t>. Then the </a:t>
            </a:r>
            <a:r>
              <a:rPr lang="en-US" altLang="zh-CN" dirty="0" smtClean="0"/>
              <a:t>distinct equivalence </a:t>
            </a:r>
            <a:r>
              <a:rPr lang="en-US" altLang="zh-CN" dirty="0"/>
              <a:t>classes partition </a:t>
            </a:r>
            <a:r>
              <a:rPr lang="en-US" altLang="zh-CN" i="1" dirty="0"/>
              <a:t>X</a:t>
            </a:r>
            <a:r>
              <a:rPr lang="en-US" altLang="zh-CN" dirty="0"/>
              <a:t> into nonempty parts. Conversely, given any </a:t>
            </a:r>
            <a:r>
              <a:rPr lang="en-US" altLang="zh-CN" dirty="0" smtClean="0"/>
              <a:t>partition of </a:t>
            </a:r>
            <a:r>
              <a:rPr lang="en-US" altLang="zh-CN" i="1" dirty="0"/>
              <a:t>X</a:t>
            </a:r>
            <a:r>
              <a:rPr lang="en-US" altLang="zh-CN" dirty="0"/>
              <a:t> into nonempty parts, there is an equivalence relation on </a:t>
            </a:r>
            <a:r>
              <a:rPr lang="en-US" altLang="zh-CN" i="1" dirty="0"/>
              <a:t>X </a:t>
            </a:r>
            <a:r>
              <a:rPr lang="en-US" altLang="zh-CN" dirty="0"/>
              <a:t>whose </a:t>
            </a:r>
            <a:r>
              <a:rPr lang="en-US" altLang="zh-CN" dirty="0" smtClean="0"/>
              <a:t>equivalence classes </a:t>
            </a:r>
            <a:r>
              <a:rPr lang="en-US" altLang="zh-CN" dirty="0"/>
              <a:t>are the parts of the partition. </a:t>
            </a:r>
            <a:endParaRPr lang="en-US" altLang="zh-CN" dirty="0" smtClean="0"/>
          </a:p>
          <a:p>
            <a:r>
              <a:rPr lang="en-US" altLang="zh-CN" dirty="0" smtClean="0"/>
              <a:t>Proof</a:t>
            </a:r>
          </a:p>
          <a:p>
            <a:pPr lvl="1"/>
            <a:r>
              <a:rPr lang="en-US" altLang="zh-CN" dirty="0" smtClean="0"/>
              <a:t>Please refer to the proof on page 118(131/618</a:t>
            </a:r>
            <a:r>
              <a:rPr lang="en-US" altLang="zh-CN" dirty="0"/>
              <a:t>) </a:t>
            </a:r>
            <a:r>
              <a:rPr lang="en-US" altLang="zh-CN" dirty="0" smtClean="0"/>
              <a:t>of the textbook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5.2.2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be a positive integer. Then, for all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More on Partially Ordered Sets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73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Section </a:t>
            </a:r>
            <a:r>
              <a:rPr lang="en-US" altLang="zh-CN" dirty="0" smtClean="0"/>
              <a:t>5.3, </a:t>
            </a:r>
            <a:r>
              <a:rPr lang="en-US" altLang="zh-CN" dirty="0"/>
              <a:t>we discussed the notions of </a:t>
            </a:r>
            <a:r>
              <a:rPr lang="en-US" altLang="zh-CN" dirty="0" err="1"/>
              <a:t>antichain</a:t>
            </a:r>
            <a:r>
              <a:rPr lang="en-US" altLang="zh-CN" dirty="0"/>
              <a:t> and chain in the special </a:t>
            </a:r>
            <a:r>
              <a:rPr lang="en-US" altLang="zh-CN" dirty="0" smtClean="0"/>
              <a:t>partially ordered </a:t>
            </a:r>
            <a:r>
              <a:rPr lang="en-US" altLang="zh-CN" dirty="0"/>
              <a:t>set </a:t>
            </a:r>
            <a:r>
              <a:rPr lang="en-US" altLang="zh-CN" i="1" dirty="0">
                <a:latin typeface="French Script MT" panose="03020402040607040605" pitchFamily="66" charset="0"/>
              </a:rPr>
              <a:t>P</a:t>
            </a:r>
            <a:r>
              <a:rPr lang="en-US" altLang="zh-CN" i="1" dirty="0"/>
              <a:t>(X) </a:t>
            </a:r>
            <a:r>
              <a:rPr lang="en-US" altLang="zh-CN" dirty="0"/>
              <a:t>of all subsets of a set 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the current section, we extend </a:t>
            </a:r>
            <a:r>
              <a:rPr lang="en-US" altLang="zh-CN" dirty="0" smtClean="0"/>
              <a:t>these notions </a:t>
            </a:r>
            <a:r>
              <a:rPr lang="en-US" altLang="zh-CN" dirty="0"/>
              <a:t>to partially ordered sets in general, and prove some basic theorems.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692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 &amp; </a:t>
            </a:r>
            <a:r>
              <a:rPr lang="en-US" altLang="zh-CN" dirty="0" err="1"/>
              <a:t>Antichain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follows immediately from definitions that a subset of a chain is also a chain and that a subset of an </a:t>
            </a:r>
            <a:r>
              <a:rPr lang="en-US" altLang="zh-CN" dirty="0" err="1"/>
              <a:t>antichain</a:t>
            </a:r>
            <a:r>
              <a:rPr lang="en-US" altLang="zh-CN" dirty="0"/>
              <a:t> is also an </a:t>
            </a:r>
            <a:r>
              <a:rPr lang="en-US" altLang="zh-CN" dirty="0" err="1"/>
              <a:t>antichain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important </a:t>
            </a:r>
            <a:r>
              <a:rPr lang="en-US" altLang="zh-CN" dirty="0" smtClean="0"/>
              <a:t>relationship </a:t>
            </a:r>
            <a:r>
              <a:rPr lang="en-US" altLang="zh-CN" dirty="0"/>
              <a:t>between </a:t>
            </a:r>
            <a:r>
              <a:rPr lang="en-US" altLang="zh-CN" dirty="0" err="1"/>
              <a:t>antichains</a:t>
            </a:r>
            <a:r>
              <a:rPr lang="en-US" altLang="zh-CN" dirty="0"/>
              <a:t> and chains, following from their definitions, is </a:t>
            </a:r>
            <a:r>
              <a:rPr lang="en-US" altLang="zh-CN" dirty="0" smtClean="0"/>
              <a:t>that |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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&lt;= </a:t>
            </a:r>
            <a:r>
              <a:rPr lang="en-US" altLang="zh-CN" dirty="0"/>
              <a:t>1 if </a:t>
            </a:r>
            <a:r>
              <a:rPr lang="en-US" altLang="zh-CN" i="1" dirty="0"/>
              <a:t>A </a:t>
            </a:r>
            <a:r>
              <a:rPr lang="en-US" altLang="zh-CN" dirty="0"/>
              <a:t>is an </a:t>
            </a:r>
            <a:r>
              <a:rPr lang="en-US" altLang="zh-CN" dirty="0" err="1"/>
              <a:t>antichain</a:t>
            </a:r>
            <a:r>
              <a:rPr lang="en-US" altLang="zh-CN" dirty="0"/>
              <a:t> and </a:t>
            </a:r>
            <a:r>
              <a:rPr lang="en-US" altLang="zh-CN" i="1" dirty="0"/>
              <a:t>C</a:t>
            </a:r>
            <a:r>
              <a:rPr lang="en-US" altLang="zh-CN" dirty="0"/>
              <a:t> is a chain. 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57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Partitions </a:t>
            </a:r>
            <a:r>
              <a:rPr lang="en-US" altLang="zh-CN" dirty="0"/>
              <a:t>of </a:t>
            </a:r>
            <a:r>
              <a:rPr lang="en-US" altLang="zh-CN" dirty="0" smtClean="0"/>
              <a:t>a Set into Chains </a:t>
            </a:r>
            <a:r>
              <a:rPr lang="en-US" altLang="zh-CN" dirty="0"/>
              <a:t>and </a:t>
            </a:r>
            <a:r>
              <a:rPr lang="en-US" altLang="zh-CN" dirty="0" err="1" smtClean="0"/>
              <a:t>Antichains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Surely, if there is a chain </a:t>
            </a:r>
            <a:r>
              <a:rPr lang="en-US" altLang="zh-CN" i="1" dirty="0"/>
              <a:t>C</a:t>
            </a:r>
            <a:r>
              <a:rPr lang="en-US" altLang="zh-CN" dirty="0"/>
              <a:t> of size </a:t>
            </a:r>
            <a:r>
              <a:rPr lang="en-US" altLang="zh-CN" i="1" dirty="0"/>
              <a:t>r, </a:t>
            </a:r>
            <a:r>
              <a:rPr lang="en-US" altLang="zh-CN" dirty="0"/>
              <a:t>then, since </a:t>
            </a:r>
            <a:r>
              <a:rPr lang="en-US" altLang="zh-CN" dirty="0" smtClean="0"/>
              <a:t>no </a:t>
            </a:r>
            <a:r>
              <a:rPr lang="en-US" altLang="zh-CN" dirty="0"/>
              <a:t>two elements of </a:t>
            </a:r>
            <a:r>
              <a:rPr lang="en-US" altLang="zh-CN" i="1" dirty="0"/>
              <a:t>C</a:t>
            </a:r>
            <a:r>
              <a:rPr lang="en-US" altLang="zh-CN" dirty="0"/>
              <a:t> can belong to the same </a:t>
            </a:r>
            <a:r>
              <a:rPr lang="en-US" altLang="zh-CN" dirty="0" err="1"/>
              <a:t>antichain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 cannot be partitioned into fewer than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 err="1"/>
              <a:t>antichains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Similarly, if there is an </a:t>
            </a:r>
            <a:r>
              <a:rPr lang="en-US" altLang="zh-CN" dirty="0" err="1"/>
              <a:t>antichain</a:t>
            </a:r>
            <a:r>
              <a:rPr lang="en-US" altLang="zh-CN" dirty="0"/>
              <a:t> </a:t>
            </a:r>
            <a:r>
              <a:rPr lang="en-US" altLang="zh-CN" i="1" dirty="0"/>
              <a:t>A </a:t>
            </a:r>
            <a:r>
              <a:rPr lang="en-US" altLang="zh-CN" dirty="0"/>
              <a:t>of size </a:t>
            </a:r>
            <a:r>
              <a:rPr lang="en-US" altLang="zh-CN" i="1" dirty="0"/>
              <a:t>s, </a:t>
            </a:r>
            <a:r>
              <a:rPr lang="en-US" altLang="zh-CN" dirty="0"/>
              <a:t>then, since no</a:t>
            </a:r>
            <a:br>
              <a:rPr lang="en-US" altLang="zh-CN" dirty="0"/>
            </a:br>
            <a:r>
              <a:rPr lang="en-US" altLang="zh-CN" dirty="0"/>
              <a:t>two elements of </a:t>
            </a:r>
            <a:r>
              <a:rPr lang="en-US" altLang="zh-CN" i="1" dirty="0"/>
              <a:t>A </a:t>
            </a:r>
            <a:r>
              <a:rPr lang="en-US" altLang="zh-CN" dirty="0"/>
              <a:t>can belong to the same chain, </a:t>
            </a:r>
            <a:r>
              <a:rPr lang="en-US" altLang="zh-CN" i="1" dirty="0"/>
              <a:t>X </a:t>
            </a:r>
            <a:r>
              <a:rPr lang="en-US" altLang="zh-CN" dirty="0"/>
              <a:t>cannot be partitioned into </a:t>
            </a:r>
            <a:r>
              <a:rPr lang="en-US" altLang="zh-CN" dirty="0" smtClean="0"/>
              <a:t>fewer that </a:t>
            </a:r>
            <a:r>
              <a:rPr lang="en-US" altLang="zh-CN" i="1" dirty="0"/>
              <a:t>s</a:t>
            </a:r>
            <a:r>
              <a:rPr lang="en-US" altLang="zh-CN" dirty="0"/>
              <a:t> chains. </a:t>
            </a:r>
            <a:endParaRPr lang="en-US" altLang="zh-CN" dirty="0" smtClean="0"/>
          </a:p>
          <a:p>
            <a:r>
              <a:rPr lang="en-US" altLang="zh-CN" dirty="0" smtClean="0"/>
              <a:t>What’s the minimal cardinality of the two partition?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30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5.6.1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(</a:t>
            </a:r>
            <a:r>
              <a:rPr lang="en-US" altLang="zh-CN" i="1" dirty="0"/>
              <a:t>X</a:t>
            </a:r>
            <a:r>
              <a:rPr lang="en-US" altLang="zh-CN" dirty="0" smtClean="0"/>
              <a:t>, &lt;=) </a:t>
            </a:r>
            <a:r>
              <a:rPr lang="en-US" altLang="zh-CN" dirty="0"/>
              <a:t>be a finite partially ordered set, and let </a:t>
            </a:r>
            <a:r>
              <a:rPr lang="en-US" altLang="zh-CN" i="1" dirty="0"/>
              <a:t>r</a:t>
            </a:r>
            <a:r>
              <a:rPr lang="en-US" altLang="zh-CN" dirty="0"/>
              <a:t> be the </a:t>
            </a:r>
            <a:r>
              <a:rPr lang="en-US" altLang="zh-CN" dirty="0" smtClean="0"/>
              <a:t>largest size </a:t>
            </a:r>
            <a:r>
              <a:rPr lang="en-US" altLang="zh-CN" dirty="0"/>
              <a:t>of a chain. Then </a:t>
            </a:r>
            <a:r>
              <a:rPr lang="en-US" altLang="zh-CN" i="1" dirty="0"/>
              <a:t>X</a:t>
            </a:r>
            <a:r>
              <a:rPr lang="en-US" altLang="zh-CN" dirty="0"/>
              <a:t> can be partitioned into </a:t>
            </a:r>
            <a:r>
              <a:rPr lang="en-US" altLang="zh-CN" i="1" dirty="0"/>
              <a:t>r</a:t>
            </a:r>
            <a:r>
              <a:rPr lang="en-US" altLang="zh-CN" dirty="0"/>
              <a:t> but no fewer </a:t>
            </a:r>
            <a:r>
              <a:rPr lang="en-US" altLang="zh-CN" dirty="0" err="1"/>
              <a:t>antichains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2631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5.6.1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783" y="2017713"/>
            <a:ext cx="6771216" cy="4114800"/>
          </a:xfrm>
        </p:spPr>
        <p:txBody>
          <a:bodyPr/>
          <a:lstStyle/>
          <a:p>
            <a:r>
              <a:rPr lang="en-US" altLang="zh-CN" dirty="0"/>
              <a:t>Proof(basic idea)</a:t>
            </a:r>
          </a:p>
          <a:p>
            <a:pPr lvl="1"/>
            <a:r>
              <a:rPr lang="en-US" altLang="zh-CN" dirty="0"/>
              <a:t>If we represent the </a:t>
            </a:r>
            <a:r>
              <a:rPr lang="en-US" altLang="zh-CN" dirty="0" err="1"/>
              <a:t>poset</a:t>
            </a:r>
            <a:r>
              <a:rPr lang="en-US" altLang="zh-CN" dirty="0"/>
              <a:t> geometrically, and draw the cover relation using vertical or near vertical line segment, we can think of the chains as vertical or near vertical path, while the </a:t>
            </a:r>
            <a:r>
              <a:rPr lang="en-US" altLang="zh-CN" dirty="0" err="1"/>
              <a:t>antichains</a:t>
            </a:r>
            <a:r>
              <a:rPr lang="en-US" altLang="zh-CN" dirty="0"/>
              <a:t> as cuts of these path, which are horizontal or near horizontal.</a:t>
            </a:r>
          </a:p>
          <a:p>
            <a:pPr lvl="1"/>
            <a:r>
              <a:rPr lang="en-US" altLang="zh-CN" dirty="0"/>
              <a:t>How to partition </a:t>
            </a:r>
            <a:r>
              <a:rPr lang="en-US" altLang="zh-CN" i="1" dirty="0"/>
              <a:t>X </a:t>
            </a:r>
            <a:r>
              <a:rPr lang="en-US" altLang="zh-CN" dirty="0"/>
              <a:t>into </a:t>
            </a:r>
            <a:r>
              <a:rPr lang="en-US" altLang="zh-CN" dirty="0" err="1"/>
              <a:t>antichains</a:t>
            </a:r>
            <a:r>
              <a:rPr lang="en-US" altLang="zh-CN" dirty="0"/>
              <a:t> according to the chain with the largest size?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31392"/>
              </p:ext>
            </p:extLst>
          </p:nvPr>
        </p:nvGraphicFramePr>
        <p:xfrm>
          <a:off x="7725832" y="2709334"/>
          <a:ext cx="3399367" cy="297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Visio" r:id="rId3" imgW="1447913" imgH="1266840" progId="Visio.Drawing.15">
                  <p:embed/>
                </p:oleObj>
              </mc:Choice>
              <mc:Fallback>
                <p:oleObj name="Visio" r:id="rId3" imgW="1447913" imgH="12668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5832" y="2709334"/>
                        <a:ext cx="3399367" cy="2974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2845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Theorem </a:t>
            </a:r>
            <a:r>
              <a:rPr lang="en-US" altLang="zh-CN" dirty="0"/>
              <a:t>5.6.1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suffices to show that </a:t>
            </a:r>
            <a:r>
              <a:rPr lang="en-US" altLang="zh-CN" i="1" dirty="0"/>
              <a:t>X</a:t>
            </a:r>
            <a:r>
              <a:rPr lang="en-US" altLang="zh-CN" dirty="0"/>
              <a:t> can be partitioned into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 err="1"/>
              <a:t>antichains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Let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dirty="0" smtClean="0"/>
              <a:t>let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be the set of minimal elements of </a:t>
            </a:r>
            <a:r>
              <a:rPr lang="en-US" altLang="zh-CN" i="1" dirty="0"/>
              <a:t>X.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minimal elements of a partially ordered set forms an</a:t>
            </a:r>
            <a:br>
              <a:rPr lang="en-US" altLang="zh-CN" dirty="0"/>
            </a:br>
            <a:r>
              <a:rPr lang="en-US" altLang="zh-CN" dirty="0" err="1"/>
              <a:t>antichain</a:t>
            </a:r>
            <a:r>
              <a:rPr lang="en-US" altLang="zh-CN" dirty="0"/>
              <a:t>, as does the set of all maximal elements. </a:t>
            </a:r>
            <a:endParaRPr lang="en-US" altLang="zh-CN" dirty="0" smtClean="0"/>
          </a:p>
          <a:p>
            <a:r>
              <a:rPr lang="en-US" altLang="zh-CN" dirty="0"/>
              <a:t>Delete the elements of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from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get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. </a:t>
            </a:r>
            <a:r>
              <a:rPr lang="en-US" altLang="zh-CN" dirty="0"/>
              <a:t>Let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be the set of minimal elements of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i="1" dirty="0" smtClean="0"/>
              <a:t>…</a:t>
            </a:r>
          </a:p>
          <a:p>
            <a:r>
              <a:rPr lang="en-US" altLang="zh-CN" dirty="0"/>
              <a:t>We continue like this </a:t>
            </a:r>
            <a:r>
              <a:rPr lang="en-US" altLang="zh-CN" dirty="0" smtClean="0"/>
              <a:t>until </a:t>
            </a:r>
            <a:r>
              <a:rPr lang="en-US" altLang="zh-CN" dirty="0"/>
              <a:t>we get to the first integer </a:t>
            </a:r>
            <a:r>
              <a:rPr lang="en-US" altLang="zh-CN" i="1" dirty="0"/>
              <a:t>p </a:t>
            </a:r>
            <a:r>
              <a:rPr lang="en-US" altLang="zh-CN" dirty="0"/>
              <a:t>such that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 smtClean="0"/>
              <a:t>&lt;&gt; </a:t>
            </a:r>
            <a:r>
              <a:rPr lang="en-US" altLang="zh-CN" dirty="0"/>
              <a:t>0 but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p</a:t>
            </a:r>
            <a:r>
              <a:rPr lang="en-US" altLang="zh-CN" baseline="-25000" dirty="0" smtClean="0"/>
              <a:t>+1</a:t>
            </a:r>
            <a:r>
              <a:rPr lang="en-US" altLang="zh-CN" i="1" dirty="0" smtClean="0"/>
              <a:t> </a:t>
            </a:r>
            <a:r>
              <a:rPr lang="en-US" altLang="zh-CN" dirty="0"/>
              <a:t>= 0. Then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, ... 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a partition </a:t>
            </a:r>
            <a:r>
              <a:rPr lang="en-US" altLang="zh-CN" dirty="0"/>
              <a:t>of </a:t>
            </a:r>
            <a:r>
              <a:rPr lang="en-US" altLang="zh-CN" i="1" dirty="0"/>
              <a:t>X </a:t>
            </a:r>
            <a:r>
              <a:rPr lang="en-US" altLang="zh-CN" dirty="0"/>
              <a:t>into </a:t>
            </a:r>
            <a:r>
              <a:rPr lang="en-US" altLang="zh-CN" dirty="0" err="1"/>
              <a:t>antichains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8305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Theorem 5.6.1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956056" cy="4114800"/>
          </a:xfrm>
        </p:spPr>
        <p:txBody>
          <a:bodyPr/>
          <a:lstStyle/>
          <a:p>
            <a:r>
              <a:rPr lang="en-US" altLang="zh-CN" dirty="0"/>
              <a:t>Diagrammatically, we </a:t>
            </a:r>
            <a:r>
              <a:rPr lang="en-US" altLang="zh-CN" dirty="0" smtClean="0"/>
              <a:t>have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where </a:t>
            </a:r>
            <a:r>
              <a:rPr lang="en-US" altLang="zh-CN" dirty="0"/>
              <a:t>for each element of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there is an element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j</a:t>
            </a:r>
            <a:r>
              <a:rPr lang="en-US" altLang="zh-CN" baseline="-25000" dirty="0" smtClean="0"/>
              <a:t>-1</a:t>
            </a:r>
            <a:r>
              <a:rPr lang="en-US" altLang="zh-CN" i="1" dirty="0" smtClean="0"/>
              <a:t> </a:t>
            </a:r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</a:t>
            </a:r>
            <a:r>
              <a:rPr lang="en-US" altLang="zh-CN" dirty="0" smtClean="0"/>
              <a:t>below </a:t>
            </a:r>
            <a:r>
              <a:rPr lang="en-US" altLang="zh-CN" dirty="0"/>
              <a:t>it in the partial </a:t>
            </a:r>
            <a:r>
              <a:rPr lang="en-US" altLang="zh-CN" dirty="0" smtClean="0"/>
              <a:t>order (</a:t>
            </a:r>
            <a:r>
              <a:rPr lang="en-US" altLang="zh-CN" dirty="0"/>
              <a:t>2 </a:t>
            </a:r>
            <a:r>
              <a:rPr lang="en-US" altLang="zh-CN" dirty="0" smtClean="0"/>
              <a:t>&lt;= </a:t>
            </a:r>
            <a:r>
              <a:rPr lang="en-US" altLang="zh-CN" i="1" dirty="0"/>
              <a:t>j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/>
              <a:t>p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Starting </a:t>
            </a:r>
            <a:r>
              <a:rPr lang="en-US" altLang="zh-CN" dirty="0"/>
              <a:t>with an element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, </a:t>
            </a:r>
            <a:r>
              <a:rPr lang="en-US" altLang="zh-CN" dirty="0"/>
              <a:t>we can obtain a </a:t>
            </a:r>
            <a:r>
              <a:rPr lang="en-US" altLang="zh-CN" dirty="0" smtClean="0"/>
              <a:t>chain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 ... &lt;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p</a:t>
            </a:r>
            <a:r>
              <a:rPr lang="en-US" altLang="zh-CN" dirty="0" smtClean="0"/>
              <a:t>, where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is in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, </a:t>
            </a:r>
            <a:r>
              <a:rPr lang="en-US" altLang="zh-CN" dirty="0" smtClean="0"/>
              <a:t>… </a:t>
            </a:r>
            <a:r>
              <a:rPr lang="en-US" altLang="zh-CN" dirty="0"/>
              <a:t>,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p</a:t>
            </a:r>
            <a:r>
              <a:rPr lang="en-US" altLang="zh-CN" i="1" dirty="0" smtClean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p</a:t>
            </a:r>
            <a:r>
              <a:rPr lang="en-US" altLang="zh-CN" dirty="0"/>
              <a:t>.</a:t>
            </a:r>
            <a:r>
              <a:rPr lang="en-US" altLang="zh-CN" i="1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77" y="945357"/>
            <a:ext cx="769351" cy="29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598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Theorem 5.6.1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i="1" dirty="0"/>
              <a:t>r</a:t>
            </a:r>
            <a:r>
              <a:rPr lang="en-US" altLang="zh-CN" dirty="0"/>
              <a:t> is the largest size of a chain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&gt;= </a:t>
            </a:r>
            <a:r>
              <a:rPr lang="en-US" altLang="zh-CN" i="1" dirty="0"/>
              <a:t>p. </a:t>
            </a:r>
            <a:r>
              <a:rPr lang="en-US" altLang="zh-CN" dirty="0"/>
              <a:t>Since </a:t>
            </a:r>
            <a:r>
              <a:rPr lang="en-US" altLang="zh-CN" i="1" dirty="0"/>
              <a:t>X </a:t>
            </a:r>
            <a:r>
              <a:rPr lang="en-US" altLang="zh-CN" dirty="0"/>
              <a:t>is partitioned into </a:t>
            </a:r>
            <a:r>
              <a:rPr lang="en-US" altLang="zh-CN" i="1" dirty="0"/>
              <a:t>p </a:t>
            </a:r>
            <a:r>
              <a:rPr lang="en-US" altLang="zh-CN" dirty="0" err="1"/>
              <a:t>antichains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/>
              <a:t>p. </a:t>
            </a:r>
            <a:r>
              <a:rPr lang="en-US" altLang="zh-CN" dirty="0"/>
              <a:t>Hence </a:t>
            </a:r>
            <a:r>
              <a:rPr lang="en-US" altLang="zh-CN" i="1" dirty="0"/>
              <a:t>r</a:t>
            </a:r>
            <a:r>
              <a:rPr lang="en-US" altLang="zh-CN" dirty="0"/>
              <a:t> = </a:t>
            </a:r>
            <a:r>
              <a:rPr lang="en-US" altLang="zh-CN" i="1" dirty="0"/>
              <a:t>p </a:t>
            </a:r>
            <a:r>
              <a:rPr lang="en-US" altLang="zh-CN" dirty="0"/>
              <a:t>and the </a:t>
            </a:r>
            <a:r>
              <a:rPr lang="en-US" altLang="zh-CN" dirty="0" smtClean="0"/>
              <a:t>theorem is </a:t>
            </a:r>
            <a:r>
              <a:rPr lang="en-US" altLang="zh-CN" dirty="0"/>
              <a:t>proved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is suffice to prove that for a chain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of size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it has exactly one element belongs to each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/>
              <a:t>(1 &lt;=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 &lt;=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,  </a:t>
            </a:r>
            <a:r>
              <a:rPr lang="en-US" altLang="zh-CN" dirty="0" smtClean="0"/>
              <a:t>and there is no element of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that does not belong to any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dirty="0"/>
              <a:t>(1 &lt;= </a:t>
            </a:r>
            <a:r>
              <a:rPr lang="en-US" altLang="zh-CN" i="1" dirty="0" err="1"/>
              <a:t>i</a:t>
            </a:r>
            <a:r>
              <a:rPr lang="en-US" altLang="zh-CN" dirty="0"/>
              <a:t>  &lt;= 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37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5.6.2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920" y="2017712"/>
            <a:ext cx="5949950" cy="4586287"/>
          </a:xfrm>
        </p:spPr>
        <p:txBody>
          <a:bodyPr/>
          <a:lstStyle/>
          <a:p>
            <a:r>
              <a:rPr lang="en-US" altLang="zh-CN" dirty="0"/>
              <a:t>Let (</a:t>
            </a:r>
            <a:r>
              <a:rPr lang="en-US" altLang="zh-CN" i="1" dirty="0"/>
              <a:t>X</a:t>
            </a:r>
            <a:r>
              <a:rPr lang="en-US" altLang="zh-CN" dirty="0" smtClean="0"/>
              <a:t>, &lt;=) </a:t>
            </a:r>
            <a:r>
              <a:rPr lang="en-US" altLang="zh-CN" dirty="0"/>
              <a:t>be a finite partially ordered set, and let </a:t>
            </a:r>
            <a:r>
              <a:rPr lang="en-US" altLang="zh-CN" i="1" dirty="0"/>
              <a:t>m</a:t>
            </a:r>
            <a:r>
              <a:rPr lang="en-US" altLang="zh-CN" dirty="0"/>
              <a:t> be the </a:t>
            </a:r>
            <a:r>
              <a:rPr lang="en-US" altLang="zh-CN" dirty="0" smtClean="0"/>
              <a:t>largest size </a:t>
            </a:r>
            <a:r>
              <a:rPr lang="en-US" altLang="zh-CN" dirty="0"/>
              <a:t>of an </a:t>
            </a:r>
            <a:r>
              <a:rPr lang="en-US" altLang="zh-CN" dirty="0" err="1"/>
              <a:t>antichain</a:t>
            </a:r>
            <a:r>
              <a:rPr lang="en-US" altLang="zh-CN" dirty="0"/>
              <a:t>. Then </a:t>
            </a:r>
            <a:r>
              <a:rPr lang="en-US" altLang="zh-CN" i="1" dirty="0"/>
              <a:t>X</a:t>
            </a:r>
            <a:r>
              <a:rPr lang="en-US" altLang="zh-CN" dirty="0"/>
              <a:t> can be partitioned into </a:t>
            </a:r>
            <a:r>
              <a:rPr lang="en-US" altLang="zh-CN" i="1" dirty="0"/>
              <a:t>m</a:t>
            </a:r>
            <a:r>
              <a:rPr lang="en-US" altLang="zh-CN" dirty="0"/>
              <a:t> but no fewer chains. </a:t>
            </a:r>
            <a:endParaRPr lang="en-US" altLang="zh-CN" dirty="0" smtClean="0"/>
          </a:p>
          <a:p>
            <a:r>
              <a:rPr lang="en-US" altLang="zh-CN" dirty="0" smtClean="0"/>
              <a:t>Proof(basic idea)</a:t>
            </a:r>
          </a:p>
          <a:p>
            <a:pPr lvl="1"/>
            <a:r>
              <a:rPr lang="en-US" altLang="zh-CN" dirty="0" smtClean="0"/>
              <a:t>How to construct a set of chains according to the </a:t>
            </a:r>
            <a:r>
              <a:rPr lang="en-US" altLang="zh-CN" dirty="0" err="1" smtClean="0"/>
              <a:t>antichain</a:t>
            </a:r>
            <a:r>
              <a:rPr lang="en-US" altLang="zh-CN" dirty="0" smtClean="0"/>
              <a:t> of the largest size?(intuitionally?)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09942"/>
              </p:ext>
            </p:extLst>
          </p:nvPr>
        </p:nvGraphicFramePr>
        <p:xfrm>
          <a:off x="6366721" y="2650067"/>
          <a:ext cx="5681346" cy="285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Visio" r:id="rId3" imgW="2524122" imgH="1266840" progId="Visio.Drawing.15">
                  <p:embed/>
                </p:oleObj>
              </mc:Choice>
              <mc:Fallback>
                <p:oleObj name="Visio" r:id="rId3" imgW="2524122" imgH="12668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6721" y="2650067"/>
                        <a:ext cx="5681346" cy="285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0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 </a:t>
            </a:r>
            <a:r>
              <a:rPr lang="en-US" altLang="zh-CN" dirty="0" smtClean="0"/>
              <a:t>(no need to remember)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follows </a:t>
                </a:r>
                <a:r>
                  <a:rPr lang="en-US" altLang="zh-CN" dirty="0"/>
                  <a:t>immediately from the fact </a:t>
                </a:r>
                <a:r>
                  <a:rPr lang="en-US" altLang="zh-CN" dirty="0" smtClean="0"/>
                  <a:t>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−1))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−1)−0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5" b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59515" y="2017713"/>
            <a:ext cx="1036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" y="2017713"/>
            <a:ext cx="7486400" cy="4499628"/>
          </a:xfrm>
        </p:spPr>
        <p:txBody>
          <a:bodyPr/>
          <a:lstStyle/>
          <a:p>
            <a:r>
              <a:rPr lang="en-US" altLang="zh-CN" dirty="0"/>
              <a:t>There is an </a:t>
            </a:r>
            <a:r>
              <a:rPr lang="en-US" altLang="zh-CN" dirty="0" err="1"/>
              <a:t>antichain</a:t>
            </a:r>
            <a:r>
              <a:rPr lang="en-US" altLang="zh-CN" dirty="0"/>
              <a:t> </a:t>
            </a:r>
            <a:r>
              <a:rPr lang="en-US" altLang="zh-CN" i="1" dirty="0"/>
              <a:t>A </a:t>
            </a:r>
            <a:r>
              <a:rPr lang="en-US" altLang="zh-CN" dirty="0"/>
              <a:t>of size </a:t>
            </a:r>
            <a:r>
              <a:rPr lang="en-US" altLang="zh-CN" i="1" dirty="0"/>
              <a:t>m</a:t>
            </a:r>
            <a:r>
              <a:rPr lang="en-US" altLang="zh-CN" dirty="0"/>
              <a:t> that is neither the set of all maximal elements nor the set of all minimal elements of </a:t>
            </a:r>
            <a:r>
              <a:rPr lang="en-US" altLang="zh-CN" i="1" dirty="0"/>
              <a:t>X.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x </a:t>
            </a:r>
            <a:r>
              <a:rPr lang="en-US" altLang="zh-CN" dirty="0"/>
              <a:t>: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a </a:t>
            </a:r>
            <a:r>
              <a:rPr lang="en-US" altLang="zh-CN" dirty="0"/>
              <a:t>&lt;= </a:t>
            </a:r>
            <a:r>
              <a:rPr lang="en-US" altLang="zh-CN" i="1" dirty="0"/>
              <a:t>x </a:t>
            </a:r>
            <a:r>
              <a:rPr lang="en-US" altLang="zh-CN" dirty="0"/>
              <a:t>for some </a:t>
            </a:r>
            <a:r>
              <a:rPr lang="en-US" altLang="zh-CN" i="1" dirty="0"/>
              <a:t>a </a:t>
            </a:r>
            <a:r>
              <a:rPr lang="en-US" altLang="zh-CN" dirty="0"/>
              <a:t>in </a:t>
            </a:r>
            <a:r>
              <a:rPr lang="en-US" altLang="zh-CN" i="1" dirty="0"/>
              <a:t>A</a:t>
            </a:r>
            <a:r>
              <a:rPr lang="en-US" altLang="zh-CN" dirty="0" smtClean="0"/>
              <a:t>},</a:t>
            </a:r>
            <a:r>
              <a:rPr lang="en-US" altLang="zh-CN" i="1" dirty="0" smtClean="0"/>
              <a:t>A</a:t>
            </a:r>
            <a:r>
              <a:rPr lang="en-US" altLang="zh-CN" baseline="30000" dirty="0" smtClean="0"/>
              <a:t>-</a:t>
            </a:r>
            <a:r>
              <a:rPr lang="en-US" altLang="zh-CN" i="1" dirty="0" smtClean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x </a:t>
            </a:r>
            <a:r>
              <a:rPr lang="en-US" altLang="zh-CN" dirty="0"/>
              <a:t>: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x </a:t>
            </a:r>
            <a:r>
              <a:rPr lang="en-US" altLang="zh-CN" dirty="0"/>
              <a:t>&lt;= </a:t>
            </a:r>
            <a:r>
              <a:rPr lang="en-US" altLang="zh-CN" i="1" dirty="0"/>
              <a:t>a </a:t>
            </a:r>
            <a:r>
              <a:rPr lang="en-US" altLang="zh-CN" dirty="0"/>
              <a:t>for some </a:t>
            </a:r>
            <a:r>
              <a:rPr lang="en-US" altLang="zh-CN" i="1" dirty="0"/>
              <a:t>a </a:t>
            </a:r>
            <a:r>
              <a:rPr lang="en-US" altLang="zh-CN" dirty="0"/>
              <a:t>in </a:t>
            </a:r>
            <a:r>
              <a:rPr lang="en-US" altLang="zh-CN" i="1" dirty="0"/>
              <a:t>A</a:t>
            </a:r>
            <a:r>
              <a:rPr lang="en-US" altLang="zh-CN" dirty="0" smtClean="0"/>
              <a:t>}.</a:t>
            </a:r>
          </a:p>
          <a:p>
            <a:pPr lvl="1"/>
            <a:r>
              <a:rPr lang="en-US" altLang="zh-CN" dirty="0"/>
              <a:t>1.</a:t>
            </a:r>
            <a:r>
              <a:rPr lang="en-US" altLang="zh-CN" i="1" dirty="0"/>
              <a:t>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&lt;&gt; </a:t>
            </a:r>
            <a:r>
              <a:rPr lang="en-US" altLang="zh-CN" i="1" dirty="0"/>
              <a:t>X </a:t>
            </a:r>
            <a:r>
              <a:rPr lang="en-US" altLang="zh-CN" dirty="0"/>
              <a:t>(and thus |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| &lt; |</a:t>
            </a:r>
            <a:r>
              <a:rPr lang="en-US" altLang="zh-CN" i="1" dirty="0"/>
              <a:t>X</a:t>
            </a:r>
            <a:r>
              <a:rPr lang="en-US" altLang="zh-CN" dirty="0"/>
              <a:t>|), </a:t>
            </a:r>
            <a:endParaRPr lang="en-US" altLang="zh-CN" i="1" dirty="0"/>
          </a:p>
          <a:p>
            <a:pPr lvl="1"/>
            <a:r>
              <a:rPr lang="en-US" altLang="zh-CN" dirty="0"/>
              <a:t>2.</a:t>
            </a:r>
            <a:r>
              <a:rPr lang="en-US" altLang="zh-CN" i="1" dirty="0"/>
              <a:t> A</a:t>
            </a:r>
            <a:r>
              <a:rPr lang="en-US" altLang="zh-CN" i="1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&lt;&gt; </a:t>
            </a:r>
            <a:r>
              <a:rPr lang="en-US" altLang="zh-CN" i="1" dirty="0"/>
              <a:t>X </a:t>
            </a:r>
            <a:r>
              <a:rPr lang="en-US" altLang="zh-CN" dirty="0"/>
              <a:t>(and thus |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dirty="0"/>
              <a:t>| &lt; |X|), </a:t>
            </a:r>
            <a:endParaRPr lang="en-US" altLang="zh-CN" i="1" dirty="0"/>
          </a:p>
          <a:p>
            <a:pPr lvl="1"/>
            <a:r>
              <a:rPr lang="en-US" altLang="zh-CN" dirty="0"/>
              <a:t>3.</a:t>
            </a:r>
            <a:r>
              <a:rPr lang="en-US" altLang="zh-CN" i="1" dirty="0"/>
              <a:t>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A, </a:t>
            </a:r>
            <a:r>
              <a:rPr lang="en-US" altLang="zh-CN" i="1" dirty="0" smtClean="0"/>
              <a:t>4</a:t>
            </a:r>
            <a:r>
              <a:rPr lang="en-US" altLang="zh-CN" i="1" dirty="0"/>
              <a:t>.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X, </a:t>
            </a:r>
            <a:endParaRPr lang="en-US" altLang="zh-CN" i="1" dirty="0" smtClean="0"/>
          </a:p>
          <a:p>
            <a:pPr lvl="1"/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can be partitioned into </a:t>
            </a:r>
            <a:r>
              <a:rPr lang="en-US" altLang="zh-CN" i="1" dirty="0"/>
              <a:t>m</a:t>
            </a:r>
            <a:r>
              <a:rPr lang="en-US" altLang="zh-CN" dirty="0"/>
              <a:t> chains 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E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...</a:t>
            </a:r>
            <a:r>
              <a:rPr lang="en-US" altLang="zh-CN" i="1" dirty="0"/>
              <a:t> ,</a:t>
            </a:r>
            <a:r>
              <a:rPr lang="en-US" altLang="zh-CN" dirty="0"/>
              <a:t>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can </a:t>
            </a:r>
            <a:r>
              <a:rPr lang="en-US" altLang="zh-CN" dirty="0" smtClean="0"/>
              <a:t>be partitioned </a:t>
            </a:r>
            <a:r>
              <a:rPr lang="en-US" altLang="zh-CN" dirty="0"/>
              <a:t>into m chains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F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... ,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24120"/>
              </p:ext>
            </p:extLst>
          </p:nvPr>
        </p:nvGraphicFramePr>
        <p:xfrm>
          <a:off x="7196356" y="3013903"/>
          <a:ext cx="4995644" cy="250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Visio" r:id="rId3" imgW="2524122" imgH="1266840" progId="Visio.Drawing.15">
                  <p:embed/>
                </p:oleObj>
              </mc:Choice>
              <mc:Fallback>
                <p:oleObj name="Visio" r:id="rId3" imgW="2524122" imgH="12668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6356" y="3013903"/>
                        <a:ext cx="4995644" cy="2507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391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Theorem </a:t>
            </a:r>
            <a:r>
              <a:rPr lang="en-US" altLang="zh-CN" dirty="0"/>
              <a:t>5.6.2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suffices </a:t>
            </a:r>
            <a:r>
              <a:rPr lang="en-US" altLang="zh-CN" dirty="0"/>
              <a:t>to show that </a:t>
            </a:r>
            <a:r>
              <a:rPr lang="en-US" altLang="zh-CN" i="1" dirty="0"/>
              <a:t>X</a:t>
            </a:r>
            <a:r>
              <a:rPr lang="en-US" altLang="zh-CN" dirty="0"/>
              <a:t> can be partitioned into </a:t>
            </a:r>
            <a:r>
              <a:rPr lang="en-US" altLang="zh-CN" i="1" dirty="0"/>
              <a:t>m</a:t>
            </a:r>
            <a:r>
              <a:rPr lang="en-US" altLang="zh-CN" dirty="0"/>
              <a:t> chains. </a:t>
            </a:r>
            <a:endParaRPr lang="en-US" altLang="zh-CN" dirty="0" smtClean="0"/>
          </a:p>
          <a:p>
            <a:r>
              <a:rPr lang="en-US" altLang="zh-CN" dirty="0"/>
              <a:t>We prove this by </a:t>
            </a:r>
            <a:r>
              <a:rPr lang="en-US" altLang="zh-CN" dirty="0" smtClean="0"/>
              <a:t>induction on </a:t>
            </a:r>
            <a:r>
              <a:rPr lang="en-US" altLang="zh-CN" dirty="0"/>
              <a:t>the number </a:t>
            </a:r>
            <a:r>
              <a:rPr lang="en-US" altLang="zh-CN" i="1" dirty="0"/>
              <a:t>n </a:t>
            </a:r>
            <a:r>
              <a:rPr lang="en-US" altLang="zh-CN" dirty="0"/>
              <a:t>of elements in </a:t>
            </a:r>
            <a:r>
              <a:rPr lang="en-US" altLang="zh-CN" i="1" dirty="0"/>
              <a:t>X. </a:t>
            </a:r>
            <a:endParaRPr lang="en-US" altLang="zh-CN" i="1" dirty="0" smtClean="0"/>
          </a:p>
          <a:p>
            <a:r>
              <a:rPr lang="en-US" altLang="zh-CN" dirty="0"/>
              <a:t>If </a:t>
            </a:r>
            <a:r>
              <a:rPr lang="en-US" altLang="zh-CN" i="1" dirty="0"/>
              <a:t>n </a:t>
            </a:r>
            <a:r>
              <a:rPr lang="en-US" altLang="zh-CN" dirty="0"/>
              <a:t>= 1, then the conclusion holds trivially. </a:t>
            </a:r>
            <a:endParaRPr lang="en-US" altLang="zh-CN" dirty="0" smtClean="0"/>
          </a:p>
          <a:p>
            <a:r>
              <a:rPr lang="en-US" altLang="zh-CN" dirty="0"/>
              <a:t>Assume that </a:t>
            </a:r>
            <a:r>
              <a:rPr lang="en-US" altLang="zh-CN" i="1" dirty="0"/>
              <a:t>n </a:t>
            </a:r>
            <a:r>
              <a:rPr lang="en-US" altLang="zh-CN" dirty="0"/>
              <a:t>&gt; </a:t>
            </a:r>
            <a:r>
              <a:rPr lang="en-US" altLang="zh-CN" dirty="0" smtClean="0"/>
              <a:t>1.</a:t>
            </a:r>
          </a:p>
          <a:p>
            <a:r>
              <a:rPr lang="en-US" altLang="zh-CN" i="1" dirty="0"/>
              <a:t>Case </a:t>
            </a:r>
            <a:r>
              <a:rPr lang="en-US" altLang="zh-CN" dirty="0"/>
              <a:t>1. There is an </a:t>
            </a:r>
            <a:r>
              <a:rPr lang="en-US" altLang="zh-CN" dirty="0" err="1"/>
              <a:t>antichain</a:t>
            </a:r>
            <a:r>
              <a:rPr lang="en-US" altLang="zh-CN" dirty="0"/>
              <a:t> </a:t>
            </a:r>
            <a:r>
              <a:rPr lang="en-US" altLang="zh-CN" i="1" dirty="0"/>
              <a:t>A </a:t>
            </a:r>
            <a:r>
              <a:rPr lang="en-US" altLang="zh-CN" dirty="0"/>
              <a:t>of size </a:t>
            </a:r>
            <a:r>
              <a:rPr lang="en-US" altLang="zh-CN" i="1" dirty="0"/>
              <a:t>m</a:t>
            </a:r>
            <a:r>
              <a:rPr lang="en-US" altLang="zh-CN" dirty="0"/>
              <a:t> that is neither the set of all </a:t>
            </a:r>
            <a:r>
              <a:rPr lang="en-US" altLang="zh-CN" dirty="0" smtClean="0"/>
              <a:t>maximal elements </a:t>
            </a:r>
            <a:r>
              <a:rPr lang="en-US" altLang="zh-CN" dirty="0"/>
              <a:t>nor the set of all minimal </a:t>
            </a:r>
            <a:r>
              <a:rPr lang="en-US" altLang="zh-CN" dirty="0" smtClean="0"/>
              <a:t>elements </a:t>
            </a:r>
            <a:r>
              <a:rPr lang="en-US" altLang="zh-CN" dirty="0"/>
              <a:t>of </a:t>
            </a:r>
            <a:r>
              <a:rPr lang="en-US" altLang="zh-CN" i="1" dirty="0"/>
              <a:t>X.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</a:t>
            </a:r>
            <a:r>
              <a:rPr lang="en-US" altLang="zh-CN" i="1" dirty="0" smtClean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x </a:t>
            </a:r>
            <a:r>
              <a:rPr lang="en-US" altLang="zh-CN" dirty="0"/>
              <a:t>: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a </a:t>
            </a:r>
            <a:r>
              <a:rPr lang="en-US" altLang="zh-CN" dirty="0" smtClean="0"/>
              <a:t>&lt;= </a:t>
            </a:r>
            <a:r>
              <a:rPr lang="en-US" altLang="zh-CN" i="1" dirty="0"/>
              <a:t>x </a:t>
            </a:r>
            <a:r>
              <a:rPr lang="en-US" altLang="zh-CN" dirty="0"/>
              <a:t>for some </a:t>
            </a:r>
            <a:r>
              <a:rPr lang="en-US" altLang="zh-CN" i="1" dirty="0"/>
              <a:t>a </a:t>
            </a:r>
            <a:r>
              <a:rPr lang="en-US" altLang="zh-CN" dirty="0"/>
              <a:t>in </a:t>
            </a:r>
            <a:r>
              <a:rPr lang="en-US" altLang="zh-CN" i="1" dirty="0"/>
              <a:t>A</a:t>
            </a:r>
            <a:r>
              <a:rPr lang="en-US" altLang="zh-CN" dirty="0" smtClean="0"/>
              <a:t>},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x </a:t>
            </a:r>
            <a:r>
              <a:rPr lang="en-US" altLang="zh-CN" dirty="0"/>
              <a:t>: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/>
              <a:t>X </a:t>
            </a:r>
            <a:r>
              <a:rPr lang="en-US" altLang="zh-CN" dirty="0"/>
              <a:t>with </a:t>
            </a:r>
            <a:r>
              <a:rPr lang="en-US" altLang="zh-CN" i="1" dirty="0"/>
              <a:t>x </a:t>
            </a:r>
            <a:r>
              <a:rPr lang="en-US" altLang="zh-CN" dirty="0" smtClean="0"/>
              <a:t>&lt;= </a:t>
            </a:r>
            <a:r>
              <a:rPr lang="en-US" altLang="zh-CN" i="1" dirty="0"/>
              <a:t>a </a:t>
            </a:r>
            <a:r>
              <a:rPr lang="en-US" altLang="zh-CN" dirty="0"/>
              <a:t>for some </a:t>
            </a:r>
            <a:r>
              <a:rPr lang="en-US" altLang="zh-CN" i="1" dirty="0"/>
              <a:t>a </a:t>
            </a:r>
            <a:r>
              <a:rPr lang="en-US" altLang="zh-CN" dirty="0"/>
              <a:t>in </a:t>
            </a:r>
            <a:r>
              <a:rPr lang="en-US" altLang="zh-CN" i="1" dirty="0"/>
              <a:t>A</a:t>
            </a:r>
            <a:r>
              <a:rPr lang="en-US" altLang="zh-CN" dirty="0" smtClean="0"/>
              <a:t>}.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04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Theorem 5.6.2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Relations of A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i="1" baseline="30000" dirty="0" smtClean="0"/>
              <a:t>-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.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i="1" dirty="0"/>
              <a:t>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 smtClean="0"/>
              <a:t>&lt;&gt; </a:t>
            </a:r>
            <a:r>
              <a:rPr lang="en-US" altLang="zh-CN" i="1" dirty="0"/>
              <a:t>X </a:t>
            </a:r>
            <a:r>
              <a:rPr lang="en-US" altLang="zh-CN" dirty="0"/>
              <a:t>(and thus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| </a:t>
            </a:r>
            <a:r>
              <a:rPr lang="en-US" altLang="zh-CN" dirty="0"/>
              <a:t>&lt;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|), </a:t>
            </a:r>
            <a:r>
              <a:rPr lang="en-US" altLang="zh-CN" dirty="0"/>
              <a:t>since there is a minimal element not in </a:t>
            </a:r>
            <a:r>
              <a:rPr lang="en-US" altLang="zh-CN" i="1" dirty="0" smtClean="0"/>
              <a:t>A;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i="1" dirty="0"/>
              <a:t> A</a:t>
            </a:r>
            <a:r>
              <a:rPr lang="en-US" altLang="zh-CN" i="1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&lt;&gt; </a:t>
            </a:r>
            <a:r>
              <a:rPr lang="en-US" altLang="zh-CN" i="1" dirty="0" smtClean="0"/>
              <a:t>X </a:t>
            </a:r>
            <a:r>
              <a:rPr lang="en-US" altLang="zh-CN" dirty="0"/>
              <a:t>(and thus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30000" dirty="0" smtClean="0"/>
              <a:t>-</a:t>
            </a:r>
            <a:r>
              <a:rPr lang="en-US" altLang="zh-CN" dirty="0" smtClean="0"/>
              <a:t>| </a:t>
            </a:r>
            <a:r>
              <a:rPr lang="en-US" altLang="zh-CN" dirty="0"/>
              <a:t>&lt; </a:t>
            </a:r>
            <a:r>
              <a:rPr lang="en-US" altLang="zh-CN" dirty="0" smtClean="0"/>
              <a:t>|X|), </a:t>
            </a:r>
            <a:r>
              <a:rPr lang="en-US" altLang="zh-CN" dirty="0"/>
              <a:t>since there is a maximal element not in </a:t>
            </a:r>
            <a:r>
              <a:rPr lang="en-US" altLang="zh-CN" i="1" dirty="0" smtClean="0"/>
              <a:t>A;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en-US" altLang="zh-CN" i="1" dirty="0"/>
              <a:t>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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A, </a:t>
            </a:r>
            <a:r>
              <a:rPr lang="en-US" altLang="zh-CN" dirty="0"/>
              <a:t>since, if there were an element </a:t>
            </a:r>
            <a:r>
              <a:rPr lang="en-US" altLang="zh-CN" i="1" dirty="0"/>
              <a:t>x </a:t>
            </a:r>
            <a:r>
              <a:rPr lang="en-US" altLang="zh-CN" dirty="0"/>
              <a:t>in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 smtClean="0"/>
              <a:t> </a:t>
            </a:r>
            <a:r>
              <a:rPr lang="en-US" altLang="zh-CN" dirty="0"/>
              <a:t>not in </a:t>
            </a:r>
            <a:r>
              <a:rPr lang="en-US" altLang="zh-CN" i="1" dirty="0"/>
              <a:t>A, </a:t>
            </a:r>
            <a:r>
              <a:rPr lang="en-US" altLang="zh-CN" dirty="0"/>
              <a:t>then </a:t>
            </a:r>
            <a:r>
              <a:rPr lang="en-US" altLang="zh-CN" dirty="0" smtClean="0"/>
              <a:t>we would </a:t>
            </a:r>
            <a:r>
              <a:rPr lang="en-US" altLang="zh-CN" dirty="0"/>
              <a:t>have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x </a:t>
            </a:r>
            <a:r>
              <a:rPr lang="en-US" altLang="zh-CN" dirty="0"/>
              <a:t>&lt;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for some elements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/>
              <a:t>in </a:t>
            </a:r>
            <a:r>
              <a:rPr lang="en-US" altLang="zh-CN" i="1" dirty="0"/>
              <a:t>A, </a:t>
            </a:r>
            <a:r>
              <a:rPr lang="en-US" altLang="zh-CN" dirty="0"/>
              <a:t>contradicting </a:t>
            </a:r>
            <a:r>
              <a:rPr lang="en-US" altLang="zh-CN" dirty="0" smtClean="0"/>
              <a:t>the assumption </a:t>
            </a:r>
            <a:r>
              <a:rPr lang="en-US" altLang="zh-CN" dirty="0"/>
              <a:t>that </a:t>
            </a:r>
            <a:r>
              <a:rPr lang="en-US" altLang="zh-CN" i="1" dirty="0"/>
              <a:t>A </a:t>
            </a:r>
            <a:r>
              <a:rPr lang="en-US" altLang="zh-CN" dirty="0"/>
              <a:t>is an </a:t>
            </a:r>
            <a:r>
              <a:rPr lang="en-US" altLang="zh-CN" dirty="0" err="1" smtClean="0"/>
              <a:t>antichain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i="1" dirty="0" smtClean="0"/>
              <a:t>4</a:t>
            </a:r>
            <a:r>
              <a:rPr lang="en-US" altLang="zh-CN" i="1" dirty="0"/>
              <a:t>. 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 smtClean="0"/>
              <a:t>= </a:t>
            </a:r>
            <a:r>
              <a:rPr lang="en-US" altLang="zh-CN" i="1" dirty="0"/>
              <a:t>X, </a:t>
            </a:r>
            <a:r>
              <a:rPr lang="en-US" altLang="zh-CN" dirty="0"/>
              <a:t>since, if there were an element </a:t>
            </a:r>
            <a:r>
              <a:rPr lang="en-US" altLang="zh-CN" i="1" dirty="0"/>
              <a:t>x </a:t>
            </a:r>
            <a:r>
              <a:rPr lang="en-US" altLang="zh-CN" dirty="0"/>
              <a:t>not in 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 smtClean="0"/>
              <a:t>, 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{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 smtClean="0"/>
              <a:t>would be </a:t>
            </a:r>
            <a:r>
              <a:rPr lang="en-US" altLang="zh-CN" dirty="0"/>
              <a:t>an </a:t>
            </a:r>
            <a:r>
              <a:rPr lang="en-US" altLang="zh-CN" dirty="0" err="1"/>
              <a:t>antichain</a:t>
            </a:r>
            <a:r>
              <a:rPr lang="en-US" altLang="zh-CN" dirty="0"/>
              <a:t> of larger size than 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01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Theorem 5.6.2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apply the induction assumption to the smaller partially ordered sets 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 smtClean="0"/>
              <a:t>A</a:t>
            </a:r>
            <a:r>
              <a:rPr lang="en-US" altLang="zh-CN" baseline="30000" dirty="0" smtClean="0"/>
              <a:t>-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conclude that 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can be partitioned into </a:t>
            </a:r>
            <a:r>
              <a:rPr lang="en-US" altLang="zh-CN" i="1" dirty="0"/>
              <a:t>m</a:t>
            </a:r>
            <a:r>
              <a:rPr lang="en-US" altLang="zh-CN" dirty="0"/>
              <a:t> chains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/>
              <a:t>...</a:t>
            </a:r>
            <a:r>
              <a:rPr lang="en-US" altLang="zh-CN" i="1" dirty="0"/>
              <a:t> ,</a:t>
            </a:r>
            <a:r>
              <a:rPr lang="en-US" altLang="zh-CN" dirty="0"/>
              <a:t>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dirty="0"/>
              <a:t> </a:t>
            </a:r>
            <a:r>
              <a:rPr lang="en-US" altLang="zh-CN" dirty="0"/>
              <a:t>can be</a:t>
            </a:r>
            <a:br>
              <a:rPr lang="en-US" altLang="zh-CN" dirty="0"/>
            </a:br>
            <a:r>
              <a:rPr lang="en-US" altLang="zh-CN" dirty="0"/>
              <a:t>partitioned into m chains </a:t>
            </a:r>
            <a:r>
              <a:rPr lang="en-US" altLang="zh-CN" i="1" dirty="0" smtClean="0"/>
              <a:t>F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... 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pPr lvl="1"/>
            <a:r>
              <a:rPr lang="en-US" altLang="zh-CN" dirty="0"/>
              <a:t>The elements of </a:t>
            </a:r>
            <a:r>
              <a:rPr lang="en-US" altLang="zh-CN" i="1" dirty="0"/>
              <a:t>A </a:t>
            </a:r>
            <a:r>
              <a:rPr lang="en-US" altLang="zh-CN" dirty="0"/>
              <a:t>are the maximal </a:t>
            </a:r>
            <a:r>
              <a:rPr lang="en-US" altLang="zh-CN" dirty="0" smtClean="0"/>
              <a:t>elements of A</a:t>
            </a:r>
            <a:r>
              <a:rPr lang="en-US" altLang="zh-CN" baseline="30000" dirty="0" smtClean="0"/>
              <a:t>- </a:t>
            </a:r>
            <a:r>
              <a:rPr lang="en-US" altLang="zh-CN" dirty="0" smtClean="0"/>
              <a:t>and </a:t>
            </a:r>
            <a:r>
              <a:rPr lang="en-US" altLang="zh-CN" dirty="0"/>
              <a:t>so the last elements on the chains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F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... ,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m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elements of </a:t>
            </a:r>
            <a:r>
              <a:rPr lang="en-US" altLang="zh-CN" i="1" dirty="0"/>
              <a:t>A </a:t>
            </a:r>
            <a:r>
              <a:rPr lang="en-US" altLang="zh-CN" dirty="0"/>
              <a:t>are </a:t>
            </a:r>
            <a:r>
              <a:rPr lang="en-US" altLang="zh-CN" dirty="0" smtClean="0"/>
              <a:t>also the </a:t>
            </a:r>
            <a:r>
              <a:rPr lang="en-US" altLang="zh-CN" dirty="0"/>
              <a:t>minimal elements of </a:t>
            </a:r>
            <a:r>
              <a:rPr lang="en-US" altLang="zh-CN" i="1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 and so the first elements on the chains 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E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...</a:t>
            </a:r>
            <a:r>
              <a:rPr lang="en-US" altLang="zh-CN" i="1" dirty="0"/>
              <a:t> ,</a:t>
            </a:r>
            <a:r>
              <a:rPr lang="en-US" altLang="zh-CN" dirty="0"/>
              <a:t>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m</a:t>
            </a:r>
            <a:r>
              <a:rPr lang="en-US" altLang="zh-CN" i="1" dirty="0" smtClean="0"/>
              <a:t>.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"glue" the chains together in pairs to form </a:t>
            </a:r>
            <a:r>
              <a:rPr lang="en-US" altLang="zh-CN" i="1" dirty="0"/>
              <a:t>m</a:t>
            </a:r>
            <a:r>
              <a:rPr lang="en-US" altLang="zh-CN" dirty="0"/>
              <a:t> chains that partition </a:t>
            </a:r>
            <a:r>
              <a:rPr lang="en-US" altLang="zh-CN" i="1" dirty="0"/>
              <a:t>X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2840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Theorem 5.6.2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2</a:t>
            </a:r>
          </a:p>
          <a:p>
            <a:pPr lvl="1"/>
            <a:r>
              <a:rPr lang="en-US" altLang="zh-CN" dirty="0"/>
              <a:t>There are at most two </a:t>
            </a:r>
            <a:r>
              <a:rPr lang="en-US" altLang="zh-CN" dirty="0" err="1"/>
              <a:t>antichains</a:t>
            </a:r>
            <a:r>
              <a:rPr lang="en-US" altLang="zh-CN" dirty="0"/>
              <a:t> of size </a:t>
            </a:r>
            <a:r>
              <a:rPr lang="en-US" altLang="zh-CN" i="1" dirty="0"/>
              <a:t>m</a:t>
            </a:r>
            <a:r>
              <a:rPr lang="en-US" altLang="zh-CN" dirty="0"/>
              <a:t>, and these are one or both of </a:t>
            </a:r>
            <a:r>
              <a:rPr lang="en-US" altLang="zh-CN" dirty="0" smtClean="0"/>
              <a:t>the set </a:t>
            </a:r>
            <a:r>
              <a:rPr lang="en-US" altLang="zh-CN" dirty="0"/>
              <a:t>of all maximal elements and the set of all minimal elements. </a:t>
            </a:r>
            <a:endParaRPr lang="en-US" altLang="zh-CN" dirty="0" smtClean="0"/>
          </a:p>
          <a:p>
            <a:pPr lvl="1"/>
            <a:r>
              <a:rPr lang="en-US" altLang="zh-CN" dirty="0"/>
              <a:t>Let </a:t>
            </a:r>
            <a:r>
              <a:rPr lang="en-US" altLang="zh-CN" i="1" dirty="0"/>
              <a:t>x </a:t>
            </a:r>
            <a:r>
              <a:rPr lang="en-US" altLang="zh-CN" dirty="0"/>
              <a:t>be a </a:t>
            </a:r>
            <a:r>
              <a:rPr lang="en-US" altLang="zh-CN" dirty="0" smtClean="0"/>
              <a:t>minimal element </a:t>
            </a:r>
            <a:r>
              <a:rPr lang="en-US" altLang="zh-CN" dirty="0"/>
              <a:t>and </a:t>
            </a:r>
            <a:r>
              <a:rPr lang="en-US" altLang="zh-CN" i="1" dirty="0"/>
              <a:t>y </a:t>
            </a:r>
            <a:r>
              <a:rPr lang="en-US" altLang="zh-CN" dirty="0"/>
              <a:t>a maximal element with </a:t>
            </a:r>
            <a:r>
              <a:rPr lang="en-US" altLang="zh-CN" i="1" dirty="0"/>
              <a:t>x </a:t>
            </a:r>
            <a:r>
              <a:rPr lang="en-US" altLang="zh-CN" dirty="0" smtClean="0"/>
              <a:t>&lt;= </a:t>
            </a:r>
            <a:r>
              <a:rPr lang="en-US" altLang="zh-CN" i="1" dirty="0"/>
              <a:t>y (x </a:t>
            </a:r>
            <a:r>
              <a:rPr lang="en-US" altLang="zh-CN" dirty="0"/>
              <a:t>may equal </a:t>
            </a:r>
            <a:r>
              <a:rPr lang="en-US" altLang="zh-CN" i="1" dirty="0"/>
              <a:t>y). </a:t>
            </a:r>
            <a:endParaRPr lang="en-US" altLang="zh-CN" i="1" dirty="0" smtClean="0"/>
          </a:p>
          <a:p>
            <a:pPr lvl="1"/>
            <a:r>
              <a:rPr lang="en-US" altLang="zh-CN" dirty="0"/>
              <a:t>Then the largest </a:t>
            </a:r>
            <a:r>
              <a:rPr lang="en-US" altLang="zh-CN" dirty="0" smtClean="0"/>
              <a:t>size of </a:t>
            </a:r>
            <a:r>
              <a:rPr lang="en-US" altLang="zh-CN" dirty="0"/>
              <a:t>an </a:t>
            </a:r>
            <a:r>
              <a:rPr lang="en-US" altLang="zh-CN" dirty="0" err="1"/>
              <a:t>antichain</a:t>
            </a:r>
            <a:r>
              <a:rPr lang="en-US" altLang="zh-CN" dirty="0"/>
              <a:t> of </a:t>
            </a:r>
            <a:r>
              <a:rPr lang="en-US" altLang="zh-CN" i="1" dirty="0"/>
              <a:t>X </a:t>
            </a:r>
            <a:r>
              <a:rPr lang="en-US" altLang="zh-CN" dirty="0"/>
              <a:t>- {</a:t>
            </a:r>
            <a:r>
              <a:rPr lang="en-US" altLang="zh-CN" i="1" dirty="0"/>
              <a:t>x, y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i="1" dirty="0"/>
              <a:t>m</a:t>
            </a:r>
            <a:r>
              <a:rPr lang="en-US" altLang="zh-CN" dirty="0"/>
              <a:t> - 1. By the induction hypothesis, </a:t>
            </a:r>
            <a:r>
              <a:rPr lang="en-US" altLang="zh-CN" i="1" dirty="0"/>
              <a:t>X </a:t>
            </a:r>
            <a:r>
              <a:rPr lang="en-US" altLang="zh-CN" dirty="0"/>
              <a:t>- {</a:t>
            </a:r>
            <a:r>
              <a:rPr lang="en-US" altLang="zh-CN" i="1" dirty="0"/>
              <a:t>x, y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 smtClean="0"/>
              <a:t>can be </a:t>
            </a:r>
            <a:r>
              <a:rPr lang="en-US" altLang="zh-CN" dirty="0"/>
              <a:t>partitioned into </a:t>
            </a:r>
            <a:r>
              <a:rPr lang="en-US" altLang="zh-CN" i="1" dirty="0"/>
              <a:t>m</a:t>
            </a:r>
            <a:r>
              <a:rPr lang="en-US" altLang="zh-CN" dirty="0"/>
              <a:t> - 1 chains. These chains, together with the chain </a:t>
            </a:r>
            <a:r>
              <a:rPr lang="en-US" altLang="zh-CN" i="1" dirty="0"/>
              <a:t>x </a:t>
            </a:r>
            <a:r>
              <a:rPr lang="en-US" altLang="zh-CN" dirty="0" smtClean="0"/>
              <a:t>&lt;= </a:t>
            </a:r>
            <a:r>
              <a:rPr lang="en-US" altLang="zh-CN" i="1" dirty="0"/>
              <a:t>y, </a:t>
            </a:r>
            <a:r>
              <a:rPr lang="en-US" altLang="zh-CN" dirty="0"/>
              <a:t>give </a:t>
            </a:r>
            <a:r>
              <a:rPr lang="en-US" altLang="zh-CN" dirty="0" smtClean="0"/>
              <a:t>a partition </a:t>
            </a:r>
            <a:r>
              <a:rPr lang="en-US" altLang="zh-CN" dirty="0"/>
              <a:t>of </a:t>
            </a:r>
            <a:r>
              <a:rPr lang="en-US" altLang="zh-CN" i="1" dirty="0"/>
              <a:t>X </a:t>
            </a:r>
            <a:r>
              <a:rPr lang="en-US" altLang="zh-CN" dirty="0"/>
              <a:t>into </a:t>
            </a:r>
            <a:r>
              <a:rPr lang="en-US" altLang="zh-CN" i="1" dirty="0"/>
              <a:t>m</a:t>
            </a:r>
            <a:r>
              <a:rPr lang="en-US" altLang="zh-CN" dirty="0"/>
              <a:t> chains.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32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 of Power Set into Chains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Inductive Observation</a:t>
            </a:r>
          </a:p>
          <a:p>
            <a:r>
              <a:rPr lang="en-US" altLang="zh-CN" dirty="0" smtClean="0"/>
              <a:t>n = 1 </a:t>
            </a:r>
          </a:p>
          <a:p>
            <a:r>
              <a:rPr lang="en-US" altLang="zh-CN" dirty="0" smtClean="0"/>
              <a:t>n = 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17" y="1879226"/>
            <a:ext cx="4657725" cy="48387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77023"/>
              </p:ext>
            </p:extLst>
          </p:nvPr>
        </p:nvGraphicFramePr>
        <p:xfrm>
          <a:off x="2008936" y="3730437"/>
          <a:ext cx="34766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4" imgW="3476553" imgH="1428895" progId="Visio.Drawing.15">
                  <p:embed/>
                </p:oleObj>
              </mc:Choice>
              <mc:Fallback>
                <p:oleObj name="Visio" r:id="rId4" imgW="3476553" imgH="14288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936" y="3730437"/>
                        <a:ext cx="34766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3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of Power Set into Chains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6" y="2019300"/>
            <a:ext cx="4657725" cy="4838700"/>
          </a:xfrm>
          <a:prstGeom prst="rect">
            <a:avLst/>
          </a:prstGeom>
        </p:spPr>
      </p:pic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13419"/>
              </p:ext>
            </p:extLst>
          </p:nvPr>
        </p:nvGraphicFramePr>
        <p:xfrm>
          <a:off x="341500" y="2125289"/>
          <a:ext cx="6629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4" imgW="5248251" imgH="3257502" progId="Visio.Drawing.15">
                  <p:embed/>
                </p:oleObj>
              </mc:Choice>
              <mc:Fallback>
                <p:oleObj name="Visio" r:id="rId4" imgW="5248251" imgH="32575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500" y="2125289"/>
                        <a:ext cx="6629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2424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of Power Set into Chains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=4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26027"/>
              </p:ext>
            </p:extLst>
          </p:nvPr>
        </p:nvGraphicFramePr>
        <p:xfrm>
          <a:off x="3774141" y="2089838"/>
          <a:ext cx="7241241" cy="449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3" imgW="8153255" imgH="5057727" progId="Visio.Drawing.15">
                  <p:embed/>
                </p:oleObj>
              </mc:Choice>
              <mc:Fallback>
                <p:oleObj name="Visio" r:id="rId3" imgW="8153255" imgH="505772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4141" y="2089838"/>
                        <a:ext cx="7241241" cy="449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1555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of Power Set into Chains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=4 ?</a:t>
            </a:r>
          </a:p>
          <a:p>
            <a:pPr lvl="1"/>
            <a:r>
              <a:rPr lang="en-US" altLang="zh-CN" dirty="0" smtClean="0"/>
              <a:t>for each chain got when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=3</a:t>
            </a:r>
          </a:p>
          <a:p>
            <a:pPr lvl="2"/>
            <a:r>
              <a:rPr lang="en-US" altLang="zh-CN" dirty="0"/>
              <a:t>(1) The first obtained by attaching at the end, the subset obtained by appending </a:t>
            </a:r>
            <a:r>
              <a:rPr lang="en-US" altLang="zh-CN" dirty="0" smtClean="0"/>
              <a:t>4 to </a:t>
            </a:r>
            <a:r>
              <a:rPr lang="en-US" altLang="zh-CN" dirty="0"/>
              <a:t>the last subset of the chain, </a:t>
            </a:r>
            <a:endParaRPr lang="en-US" altLang="zh-CN" dirty="0" smtClean="0"/>
          </a:p>
          <a:p>
            <a:pPr lvl="2"/>
            <a:r>
              <a:rPr lang="en-US" altLang="zh-CN" dirty="0"/>
              <a:t>(2) The second obtained by appending 4 to all but the last subset of the chain (</a:t>
            </a:r>
            <a:r>
              <a:rPr lang="en-US" altLang="zh-CN" dirty="0" smtClean="0"/>
              <a:t>and deleting </a:t>
            </a:r>
            <a:r>
              <a:rPr lang="en-US" altLang="zh-CN" dirty="0"/>
              <a:t>that last subset).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68413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Symmetric Chain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chain </a:t>
            </a:r>
            <a:r>
              <a:rPr lang="en-US" altLang="zh-CN" dirty="0"/>
              <a:t>partition of the subsets of </a:t>
            </a:r>
            <a:r>
              <a:rPr lang="en-US" altLang="zh-CN" dirty="0" smtClean="0"/>
              <a:t>{1, </a:t>
            </a:r>
            <a:r>
              <a:rPr lang="en-US" altLang="zh-CN" dirty="0"/>
              <a:t>2, ... ,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is a symmetric chain partition,</a:t>
            </a:r>
            <a:r>
              <a:rPr lang="en-US" altLang="zh-CN" i="1" dirty="0"/>
              <a:t> </a:t>
            </a:r>
            <a:r>
              <a:rPr lang="en-US" altLang="zh-CN" dirty="0" smtClean="0"/>
              <a:t>provided that </a:t>
            </a:r>
          </a:p>
          <a:p>
            <a:pPr lvl="1"/>
            <a:r>
              <a:rPr lang="en-US" altLang="zh-CN" dirty="0"/>
              <a:t>(1) Each subset in a chain has one more element than the subset that precedes it </a:t>
            </a:r>
            <a:r>
              <a:rPr lang="en-US" altLang="zh-CN" dirty="0" smtClean="0"/>
              <a:t>in the </a:t>
            </a:r>
            <a:r>
              <a:rPr lang="en-US" altLang="zh-CN" dirty="0"/>
              <a:t>chain; and </a:t>
            </a:r>
            <a:endParaRPr lang="en-US" altLang="zh-CN" dirty="0" smtClean="0"/>
          </a:p>
          <a:p>
            <a:pPr lvl="1"/>
            <a:r>
              <a:rPr lang="en-US" altLang="zh-CN" dirty="0"/>
              <a:t>(2) The size of the first subset in a chain plus the size of the last subset in the </a:t>
            </a:r>
            <a:r>
              <a:rPr lang="en-US" altLang="zh-CN" dirty="0" smtClean="0"/>
              <a:t>chain equals </a:t>
            </a:r>
            <a:r>
              <a:rPr lang="en-US" altLang="zh-CN" i="1" dirty="0"/>
              <a:t>n. </a:t>
            </a:r>
            <a:r>
              <a:rPr lang="en-US" altLang="zh-CN" dirty="0"/>
              <a:t>(If the chain contains only one subset, then it is both first and last, </a:t>
            </a:r>
            <a:r>
              <a:rPr lang="en-US" altLang="zh-CN" dirty="0" smtClean="0"/>
              <a:t>so twice </a:t>
            </a:r>
            <a:r>
              <a:rPr lang="en-US" altLang="zh-CN" dirty="0"/>
              <a:t>its size is </a:t>
            </a:r>
            <a:r>
              <a:rPr lang="en-US" altLang="zh-CN" i="1" dirty="0"/>
              <a:t>n; </a:t>
            </a:r>
            <a:r>
              <a:rPr lang="en-US" altLang="zh-CN" dirty="0"/>
              <a:t>that is, its size is </a:t>
            </a:r>
            <a:r>
              <a:rPr lang="en-US" altLang="zh-CN" i="1" dirty="0"/>
              <a:t>n/2 </a:t>
            </a:r>
            <a:r>
              <a:rPr lang="en-US" altLang="zh-CN" dirty="0"/>
              <a:t>and </a:t>
            </a:r>
            <a:r>
              <a:rPr lang="en-US" altLang="zh-CN" i="1" dirty="0"/>
              <a:t>n </a:t>
            </a:r>
            <a:r>
              <a:rPr lang="en-US" altLang="zh-CN" dirty="0"/>
              <a:t>is even.)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2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Identities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4678922"/>
          </a:xfrm>
        </p:spPr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1" y="1869412"/>
            <a:ext cx="9242427" cy="8533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31" y="2871095"/>
            <a:ext cx="9643533" cy="830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31" y="3848632"/>
            <a:ext cx="9338736" cy="8208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31" y="4816184"/>
            <a:ext cx="8206316" cy="1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Chain Partition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Each chain in asymmetric chain partition must contain exactly one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dirty="0" smtClean="0"/>
                  <a:t>-subset 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exactly one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dirty="0" smtClean="0"/>
                  <a:t>-subset</a:t>
                </a:r>
                <a:r>
                  <a:rPr lang="en-US" altLang="zh-CN" dirty="0"/>
                  <a:t>); hence, the number of chains in a symmetric chain </a:t>
                </a:r>
                <a:r>
                  <a:rPr lang="en-US" altLang="zh-CN" dirty="0" smtClean="0"/>
                  <a:t>partition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235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Inductive Construction of Symmetric Chain 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symmetric chain decomposition for </a:t>
            </a:r>
            <a:r>
              <a:rPr lang="en-US" altLang="zh-CN" dirty="0" smtClean="0"/>
              <a:t>{1, </a:t>
            </a:r>
            <a:r>
              <a:rPr lang="en-US" altLang="zh-CN" dirty="0"/>
              <a:t>2, ... </a:t>
            </a:r>
            <a:r>
              <a:rPr lang="en-US" altLang="zh-CN" i="1" dirty="0"/>
              <a:t>,n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can be obtained inductively from </a:t>
            </a:r>
            <a:r>
              <a:rPr lang="en-US" altLang="zh-CN" dirty="0" smtClean="0"/>
              <a:t>a symmetric </a:t>
            </a:r>
            <a:r>
              <a:rPr lang="en-US" altLang="zh-CN" dirty="0"/>
              <a:t>chain decomposition of </a:t>
            </a:r>
            <a:r>
              <a:rPr lang="en-US" altLang="zh-CN" dirty="0" smtClean="0"/>
              <a:t>{1, </a:t>
            </a:r>
            <a:r>
              <a:rPr lang="en-US" altLang="zh-CN" dirty="0"/>
              <a:t>2, ... </a:t>
            </a:r>
            <a:r>
              <a:rPr lang="en-US" altLang="zh-CN" i="1" dirty="0" smtClean="0"/>
              <a:t>, n </a:t>
            </a:r>
            <a:r>
              <a:rPr lang="en-US" altLang="zh-CN" dirty="0"/>
              <a:t>- </a:t>
            </a:r>
            <a:r>
              <a:rPr lang="en-US" altLang="zh-CN" dirty="0" smtClean="0"/>
              <a:t>1}, </a:t>
            </a:r>
            <a:r>
              <a:rPr lang="en-US" altLang="zh-CN" dirty="0"/>
              <a:t>as previously illustrated for </a:t>
            </a:r>
            <a:r>
              <a:rPr lang="en-US" altLang="zh-CN" i="1" dirty="0"/>
              <a:t>n </a:t>
            </a:r>
            <a:r>
              <a:rPr lang="en-US" altLang="zh-CN" dirty="0"/>
              <a:t>= </a:t>
            </a:r>
            <a:r>
              <a:rPr lang="en-US" altLang="zh-CN" dirty="0" smtClean="0"/>
              <a:t>3. </a:t>
            </a:r>
          </a:p>
          <a:p>
            <a:r>
              <a:rPr lang="en-US" altLang="zh-CN" dirty="0" smtClean="0"/>
              <a:t>We take </a:t>
            </a:r>
            <a:r>
              <a:rPr lang="en-US" altLang="zh-CN" dirty="0"/>
              <a:t>each chain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 … </a:t>
            </a:r>
            <a:r>
              <a:rPr lang="en-US" altLang="zh-CN" dirty="0">
                <a:sym typeface="Symbol" panose="05050102010706020507" pitchFamily="18" charset="2"/>
              </a:rPr>
              <a:t>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where 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 + </a:t>
            </a:r>
            <a:r>
              <a:rPr lang="en-US" altLang="zh-CN" dirty="0"/>
              <a:t>|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- 1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in </a:t>
            </a:r>
            <a:r>
              <a:rPr lang="en-US" altLang="zh-CN" dirty="0"/>
              <a:t>a symmetric chain partition for </a:t>
            </a:r>
            <a:r>
              <a:rPr lang="en-US" altLang="zh-CN" dirty="0" smtClean="0"/>
              <a:t>{1, </a:t>
            </a:r>
            <a:r>
              <a:rPr lang="en-US" altLang="zh-CN" dirty="0"/>
              <a:t>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1} </a:t>
            </a:r>
            <a:r>
              <a:rPr lang="en-US" altLang="zh-CN" dirty="0"/>
              <a:t>and,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depending </a:t>
            </a:r>
            <a:r>
              <a:rPr lang="en-US" altLang="zh-CN" dirty="0"/>
              <a:t>on whether </a:t>
            </a:r>
            <a:r>
              <a:rPr lang="en-US" altLang="zh-CN" i="1" dirty="0"/>
              <a:t>k </a:t>
            </a:r>
            <a:r>
              <a:rPr lang="en-US" altLang="zh-CN" dirty="0" smtClean="0"/>
              <a:t>= 1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 &gt; </a:t>
            </a:r>
            <a:r>
              <a:rPr lang="en-US" altLang="zh-CN" dirty="0"/>
              <a:t>1, obtain one or two chains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 {1, </a:t>
            </a:r>
            <a:r>
              <a:rPr lang="en-US" altLang="zh-CN" dirty="0"/>
              <a:t>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/>
              <a:t>}: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3770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Inductive Construction of Symmetric Chain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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 … 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baseline="-25000" dirty="0"/>
                  <a:t> </a:t>
                </a:r>
                <a:r>
                  <a:rPr lang="en-US" altLang="zh-CN" dirty="0" smtClean="0"/>
                  <a:t>U 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}</a:t>
                </a:r>
                <a:r>
                  <a:rPr lang="en-US" altLang="zh-CN" i="1" dirty="0"/>
                  <a:t>, </a:t>
                </a:r>
                <a:r>
                  <a:rPr lang="en-US" altLang="zh-CN" dirty="0"/>
                  <a:t>where </a:t>
                </a:r>
                <a:r>
                  <a:rPr lang="en-US" altLang="zh-CN" dirty="0" smtClean="0"/>
                  <a:t>|A|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|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k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U {n</a:t>
                </a:r>
                <a:r>
                  <a:rPr lang="en-US" altLang="zh-CN" dirty="0" smtClean="0"/>
                  <a:t>}| </a:t>
                </a:r>
                <a:r>
                  <a:rPr lang="en-US" altLang="zh-CN" dirty="0"/>
                  <a:t>= </a:t>
                </a:r>
                <a:r>
                  <a:rPr lang="en-US" altLang="zh-CN" i="1" dirty="0" smtClean="0"/>
                  <a:t>n, </a:t>
                </a:r>
                <a:r>
                  <a:rPr lang="en-US" altLang="zh-CN" dirty="0" smtClean="0"/>
                  <a:t>and</a:t>
                </a:r>
              </a:p>
              <a:p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1 </a:t>
                </a:r>
                <a:r>
                  <a:rPr lang="en-US" altLang="zh-CN" dirty="0" smtClean="0"/>
                  <a:t>U 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}</a:t>
                </a:r>
                <a:r>
                  <a:rPr lang="en-US" altLang="zh-CN" dirty="0" smtClean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</a:t>
                </a:r>
                <a:r>
                  <a:rPr lang="en-US" altLang="zh-CN" dirty="0"/>
                  <a:t> </a:t>
                </a:r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2 </a:t>
                </a:r>
                <a:r>
                  <a:rPr lang="en-US" altLang="zh-CN" dirty="0" smtClean="0"/>
                  <a:t>U 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}</a:t>
                </a:r>
                <a:r>
                  <a:rPr lang="en-US" altLang="zh-CN" dirty="0" smtClean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 …  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k</a:t>
                </a:r>
                <a:r>
                  <a:rPr lang="en-US" altLang="zh-CN" baseline="-25000" dirty="0" smtClean="0"/>
                  <a:t>-1 </a:t>
                </a:r>
                <a:r>
                  <a:rPr lang="en-US" altLang="zh-CN" dirty="0"/>
                  <a:t>U {</a:t>
                </a:r>
                <a:r>
                  <a:rPr lang="en-US" altLang="zh-CN" i="1" dirty="0"/>
                  <a:t>n</a:t>
                </a:r>
                <a:r>
                  <a:rPr lang="en-US" altLang="zh-CN" dirty="0" smtClean="0"/>
                  <a:t>} where |</a:t>
                </a:r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U {n</a:t>
                </a:r>
                <a:r>
                  <a:rPr lang="en-US" altLang="zh-CN" dirty="0" smtClean="0"/>
                  <a:t>}| </a:t>
                </a:r>
                <a:r>
                  <a:rPr lang="en-US" altLang="zh-CN" dirty="0"/>
                  <a:t>+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|</a:t>
                </a:r>
                <a:r>
                  <a:rPr lang="en-US" altLang="zh-CN" i="1" dirty="0" smtClean="0"/>
                  <a:t>A</a:t>
                </a:r>
                <a:r>
                  <a:rPr lang="en-US" altLang="zh-CN" i="1" baseline="-25000" dirty="0" smtClean="0"/>
                  <a:t>k</a:t>
                </a:r>
                <a:r>
                  <a:rPr lang="en-US" altLang="zh-CN" baseline="-25000" dirty="0" smtClean="0"/>
                  <a:t>-1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U {n</a:t>
                </a:r>
                <a:r>
                  <a:rPr lang="en-US" altLang="zh-CN" dirty="0" smtClean="0"/>
                  <a:t>}| </a:t>
                </a:r>
                <a:r>
                  <a:rPr lang="en-US" altLang="zh-CN" dirty="0"/>
                  <a:t>=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/>
                  <a:t>The number of chains in a symmetric chain partition of </a:t>
                </a:r>
                <a:r>
                  <a:rPr lang="en-US" altLang="zh-CN" dirty="0" smtClean="0"/>
                  <a:t>{1, </a:t>
                </a:r>
                <a:r>
                  <a:rPr lang="en-US" altLang="zh-CN" dirty="0"/>
                  <a:t>2, ... </a:t>
                </a:r>
                <a:r>
                  <a:rPr lang="en-US" altLang="zh-CN" i="1" dirty="0"/>
                  <a:t>,n</a:t>
                </a:r>
                <a:r>
                  <a:rPr lang="en-US" altLang="zh-CN" dirty="0"/>
                  <a:t>}</a:t>
                </a:r>
                <a:r>
                  <a:rPr lang="en-US" altLang="zh-CN" i="1" dirty="0"/>
                  <a:t>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Thus</a:t>
                </a:r>
                <a:r>
                  <a:rPr lang="en-US" altLang="zh-CN" dirty="0"/>
                  <a:t>, the number of subsets in an </a:t>
                </a:r>
                <a:r>
                  <a:rPr lang="en-US" altLang="zh-CN" dirty="0" err="1"/>
                  <a:t>antichain</a:t>
                </a:r>
                <a:r>
                  <a:rPr lang="en-US" altLang="zh-CN" dirty="0"/>
                  <a:t> of </a:t>
                </a:r>
                <a:r>
                  <a:rPr lang="en-US" altLang="zh-CN" dirty="0" smtClean="0"/>
                  <a:t>{1, </a:t>
                </a:r>
                <a:r>
                  <a:rPr lang="en-US" altLang="zh-CN" dirty="0"/>
                  <a:t>2, ... ,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}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at most equal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: select one subset from each chain.</a:t>
                </a:r>
              </a:p>
              <a:p>
                <a:r>
                  <a:rPr lang="en-US" altLang="zh-CN" dirty="0" smtClean="0"/>
                  <a:t>Thus </a:t>
                </a:r>
                <a:r>
                  <a:rPr lang="en-US" altLang="zh-CN" dirty="0"/>
                  <a:t>we have a more "constructive" proof of </a:t>
                </a:r>
                <a:r>
                  <a:rPr lang="en-US" altLang="zh-CN" dirty="0" err="1"/>
                  <a:t>Sperner's</a:t>
                </a:r>
                <a:r>
                  <a:rPr lang="en-US" altLang="zh-CN" dirty="0"/>
                  <a:t> theorem.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2118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6497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The Multinomial Theorem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8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5.4.1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/>
              <a:t>n</a:t>
            </a:r>
            <a:r>
              <a:rPr lang="en-US" altLang="zh-CN" dirty="0"/>
              <a:t> be a positive integer. For all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 , </a:t>
            </a:r>
            <a:r>
              <a:rPr lang="en-US" altLang="zh-CN" i="1" dirty="0" err="1" smtClean="0"/>
              <a:t>x</a:t>
            </a:r>
            <a:r>
              <a:rPr lang="en-US" altLang="zh-CN" baseline="-25000" dirty="0" err="1" smtClean="0"/>
              <a:t>t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where </a:t>
            </a:r>
            <a:r>
              <a:rPr lang="en-US" altLang="zh-CN" dirty="0"/>
              <a:t>the summation extends over all </a:t>
            </a:r>
            <a:r>
              <a:rPr lang="en-US" altLang="zh-CN" dirty="0" smtClean="0"/>
              <a:t>nonnegative integral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solutions</a:t>
            </a:r>
            <a:r>
              <a:rPr lang="en-US" altLang="zh-CN" i="1" dirty="0" smtClean="0"/>
              <a:t> 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... </a:t>
            </a:r>
            <a:r>
              <a:rPr lang="en-US" altLang="zh-CN" dirty="0"/>
              <a:t>, 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t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of 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 + </a:t>
            </a:r>
            <a:r>
              <a:rPr lang="en-US" altLang="zh-CN" dirty="0" smtClean="0"/>
              <a:t>...</a:t>
            </a:r>
            <a:r>
              <a:rPr lang="en-US" altLang="zh-CN" dirty="0"/>
              <a:t> + 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 n</a:t>
            </a:r>
            <a:r>
              <a:rPr lang="en-US" altLang="zh-CN" dirty="0"/>
              <a:t>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34" y="2665841"/>
            <a:ext cx="8311834" cy="9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63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Multinomial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number of different terms that occur in the multinomial expansion of (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+ 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+ ... + </a:t>
                </a:r>
                <a:r>
                  <a:rPr lang="en-US" altLang="zh-CN" i="1" dirty="0" err="1"/>
                  <a:t>x</a:t>
                </a:r>
                <a:r>
                  <a:rPr lang="en-US" altLang="zh-CN" i="1" baseline="-25000" dirty="0" err="1"/>
                  <a:t>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)</a:t>
                </a:r>
                <a:r>
                  <a:rPr lang="en-US" altLang="zh-CN" i="1" baseline="30000" dirty="0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equals the number of nonnegative integral solutions of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+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+ ... +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Combination of </a:t>
                </a:r>
                <a:r>
                  <a:rPr lang="en-US" altLang="zh-CN" dirty="0" err="1"/>
                  <a:t>multiset</a:t>
                </a:r>
                <a:r>
                  <a:rPr lang="en-US" altLang="zh-CN" dirty="0"/>
                  <a:t> with infinite supply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For a prescribed combination of {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 n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, …,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t</a:t>
                </a:r>
                <a:r>
                  <a:rPr lang="en-US" altLang="zh-CN" dirty="0" smtClean="0"/>
                  <a:t>} with </a:t>
                </a:r>
                <a:r>
                  <a:rPr lang="en-US" altLang="zh-CN" i="1" dirty="0" smtClean="0"/>
                  <a:t>n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+ ... +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, there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 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terms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 smtClean="0"/>
                  <a:t>, which is equal to the </a:t>
                </a:r>
                <a:r>
                  <a:rPr lang="en-US" altLang="zh-CN" dirty="0" err="1" smtClean="0"/>
                  <a:t>permuatation</a:t>
                </a:r>
                <a:r>
                  <a:rPr lang="en-US" altLang="zh-CN" dirty="0" smtClean="0"/>
                  <a:t> of </a:t>
                </a:r>
                <a:r>
                  <a:rPr lang="en-US" altLang="zh-CN" dirty="0"/>
                  <a:t>{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 x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i="1" dirty="0" smtClean="0"/>
                  <a:t>, n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>
                    <a:sym typeface="Symbol" panose="05050102010706020507" pitchFamily="18" charset="2"/>
                  </a:rPr>
                  <a:t> 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…,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t</a:t>
                </a:r>
                <a:r>
                  <a:rPr lang="en-US" altLang="zh-CN" i="1" dirty="0">
                    <a:sym typeface="Symbol" panose="05050102010706020507" pitchFamily="18" charset="2"/>
                  </a:rPr>
                  <a:t>  </a:t>
                </a:r>
                <a:r>
                  <a:rPr lang="en-US" altLang="zh-CN" i="1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t</a:t>
                </a:r>
                <a:r>
                  <a:rPr lang="en-US" altLang="zh-CN" dirty="0" smtClean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529" b="-5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7643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5.4.1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</a:t>
                </a:r>
              </a:p>
              <a:p>
                <a:pPr lvl="1"/>
                <a:r>
                  <a:rPr lang="en-US" altLang="zh-CN" dirty="0"/>
                  <a:t>We generalize the first proof of the binomial theorem. </a:t>
                </a:r>
              </a:p>
              <a:p>
                <a:pPr lvl="1"/>
                <a:r>
                  <a:rPr lang="en-US" altLang="zh-CN" dirty="0"/>
                  <a:t>We obtain the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 by choosing 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in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of the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factors, 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in </a:t>
                </a:r>
                <a:r>
                  <a:rPr lang="en-US" altLang="zh-CN" i="1" dirty="0"/>
                  <a:t>n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the remaining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–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factors, ... , </a:t>
                </a:r>
                <a:r>
                  <a:rPr lang="en-US" altLang="zh-CN" i="1" dirty="0" err="1"/>
                  <a:t>x</a:t>
                </a:r>
                <a:r>
                  <a:rPr lang="en-US" altLang="zh-CN" i="1" baseline="-25000" dirty="0" err="1"/>
                  <a:t>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in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the remaining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– </a:t>
                </a:r>
                <a:r>
                  <a:rPr lang="en-US" altLang="zh-CN" i="1" dirty="0"/>
                  <a:t>n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- ... - </a:t>
                </a:r>
                <a:r>
                  <a:rPr lang="en-US" altLang="zh-CN" i="1" dirty="0"/>
                  <a:t>n</a:t>
                </a:r>
                <a:r>
                  <a:rPr lang="en-US" altLang="zh-CN" i="1" baseline="-25000" dirty="0"/>
                  <a:t>t-1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factors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By </a:t>
                </a:r>
                <a:r>
                  <a:rPr lang="en-US" altLang="zh-CN" dirty="0" smtClean="0"/>
                  <a:t>the multiplication principle: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this number equals the multinomial coefficient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86" y="4629407"/>
            <a:ext cx="5594522" cy="797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418" y="5876926"/>
            <a:ext cx="1826339" cy="7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3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Multinomial Coefficients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marL="271463" indent="0">
                  <a:buNone/>
                </a:pPr>
                <a:r>
                  <a:rPr lang="en-US" altLang="zh-CN" dirty="0"/>
                  <a:t>Here,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dirty="0" smtClean="0"/>
                  <a:t>, </a:t>
                </a:r>
                <a:r>
                  <a:rPr lang="en-US" altLang="zh-CN" i="1" dirty="0"/>
                  <a:t>n</a:t>
                </a:r>
                <a:r>
                  <a:rPr lang="en-US" altLang="zh-CN" i="1" baseline="-25000" dirty="0"/>
                  <a:t>2</a:t>
                </a:r>
                <a:r>
                  <a:rPr lang="en-US" altLang="zh-CN" dirty="0" smtClean="0"/>
                  <a:t>,…,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t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are nonnegative integers with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 + n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 + … +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t</a:t>
                </a:r>
                <a:r>
                  <a:rPr lang="en-US" altLang="zh-CN" i="1" dirty="0" smtClean="0"/>
                  <a:t> = n</a:t>
                </a:r>
                <a:r>
                  <a:rPr lang="en-US" altLang="zh-CN" dirty="0" smtClean="0"/>
                  <a:t>.</a:t>
                </a:r>
              </a:p>
              <a:p>
                <a:pPr marL="671513" lvl="1" indent="-269875"/>
                <a:r>
                  <a:rPr lang="en-US" altLang="zh-CN" dirty="0" smtClean="0"/>
                  <a:t>Full p</a:t>
                </a:r>
                <a:r>
                  <a:rPr lang="en-US" altLang="zh-CN" b="0" dirty="0" smtClean="0"/>
                  <a:t>ermutation of </a:t>
                </a:r>
                <a:r>
                  <a:rPr lang="en-US" altLang="zh-CN" b="0" dirty="0" err="1" smtClean="0"/>
                  <a:t>multiset</a:t>
                </a:r>
                <a:r>
                  <a:rPr lang="en-US" altLang="zh-CN" b="0" dirty="0" smtClean="0"/>
                  <a:t> ({</a:t>
                </a:r>
                <a:r>
                  <a:rPr lang="en-US" altLang="zh-CN" b="0" i="1" dirty="0" smtClean="0"/>
                  <a:t>n</a:t>
                </a:r>
                <a:r>
                  <a:rPr lang="en-US" altLang="zh-CN" b="0" i="1" baseline="-25000" dirty="0" smtClean="0"/>
                  <a:t>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 </a:t>
                </a:r>
                <a:r>
                  <a:rPr lang="en-US" altLang="zh-CN" b="0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b="0" i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b="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2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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, … ,</a:t>
                </a:r>
                <a:r>
                  <a:rPr lang="en-US" altLang="zh-CN" i="1" dirty="0"/>
                  <a:t>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>
                    <a:sym typeface="Symbol" panose="05050102010706020507" pitchFamily="18" charset="2"/>
                  </a:rPr>
                  <a:t>t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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 dirty="0" smtClean="0">
                    <a:sym typeface="Symbol" panose="05050102010706020507" pitchFamily="18" charset="2"/>
                  </a:rPr>
                  <a:t>t</a:t>
                </a:r>
                <a:r>
                  <a:rPr lang="en-US" altLang="zh-CN" b="0" dirty="0" smtClean="0"/>
                  <a:t>}) with finite supply.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When (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4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7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expanded, the coefficient of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baseline="30000" dirty="0" smtClean="0"/>
                  <a:t>2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4</a:t>
                </a:r>
                <a:r>
                  <a:rPr lang="en-US" altLang="zh-CN" baseline="30000" dirty="0" smtClean="0"/>
                  <a:t>3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2 0 1 3 1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2!∗0!∗1!∗3!∗1!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=420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/>
                  <a:t>When (</a:t>
                </a:r>
                <a:r>
                  <a:rPr lang="en-US" altLang="zh-CN" dirty="0" smtClean="0"/>
                  <a:t>2x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– 3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5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)</a:t>
                </a:r>
                <a:r>
                  <a:rPr lang="en-US" altLang="zh-CN" i="1" baseline="30000" dirty="0" smtClean="0"/>
                  <a:t>6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is expanded, the coefficient of 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baseline="30000" dirty="0" smtClean="0"/>
                  <a:t>3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i="1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 equals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3 1 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∗2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∗5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=−36,000.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094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Consider </a:t>
                </a:r>
                <a:r>
                  <a:rPr lang="en-US" altLang="zh-CN" dirty="0"/>
                  <a:t>a three-dimensional grid whose dimensions are 10 by 15 by 20. </a:t>
                </a:r>
                <a:r>
                  <a:rPr lang="en-US" altLang="zh-CN" dirty="0" smtClean="0"/>
                  <a:t>You are </a:t>
                </a:r>
                <a:r>
                  <a:rPr lang="en-US" altLang="zh-CN" dirty="0"/>
                  <a:t>at the front lower left corner of the grid and wish to get to the back </a:t>
                </a:r>
                <a:r>
                  <a:rPr lang="en-US" altLang="zh-CN" dirty="0" smtClean="0"/>
                  <a:t>upper right </a:t>
                </a:r>
                <a:r>
                  <a:rPr lang="en-US" altLang="zh-CN" dirty="0"/>
                  <a:t>corner 45 "blocks" away. How many different routes are there in which you</a:t>
                </a:r>
                <a:br>
                  <a:rPr lang="en-US" altLang="zh-CN" dirty="0"/>
                </a:br>
                <a:r>
                  <a:rPr lang="en-US" altLang="zh-CN" dirty="0"/>
                  <a:t>walk exactly 45 blocks?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0+15+20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5+20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10+15+20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15+20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15+20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(20)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10+15+20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15!20!</m:t>
                        </m:r>
                      </m:den>
                    </m:f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114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E46C5065-175A-4E26-BD44-5A054B8A09DC}" vid="{243C6D2F-E5B2-4C8F-BAC8-940EAC8A6F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6277</TotalTime>
  <Words>4611</Words>
  <Application>Microsoft Office PowerPoint</Application>
  <PresentationFormat>宽屏</PresentationFormat>
  <Paragraphs>485</Paragraphs>
  <Slides>104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3" baseType="lpstr">
      <vt:lpstr>宋体</vt:lpstr>
      <vt:lpstr>Calibri</vt:lpstr>
      <vt:lpstr>Cambria Math</vt:lpstr>
      <vt:lpstr>French Script MT</vt:lpstr>
      <vt:lpstr>Symbol</vt:lpstr>
      <vt:lpstr>Tahoma</vt:lpstr>
      <vt:lpstr>Wingdings</vt:lpstr>
      <vt:lpstr>主题1</vt:lpstr>
      <vt:lpstr>Visio</vt:lpstr>
      <vt:lpstr>Chapter 5 The Binomial Coefficients </vt:lpstr>
      <vt:lpstr>Binomial Coefficients</vt:lpstr>
      <vt:lpstr>5.2 The Binomial Theorem  </vt:lpstr>
      <vt:lpstr>Theorem 5.2.1 </vt:lpstr>
      <vt:lpstr>Theorem 5.2.1 </vt:lpstr>
      <vt:lpstr>Several Other Equivalent Forms of the Binomial Theorem</vt:lpstr>
      <vt:lpstr>Theorem 5.2.2 </vt:lpstr>
      <vt:lpstr>Some Additional Identities (no need to remember)</vt:lpstr>
      <vt:lpstr>Some Additional Identities</vt:lpstr>
      <vt:lpstr>Some Additional Identities (neglected for this course)</vt:lpstr>
      <vt:lpstr>Some Additional Identities (neglected for this course)</vt:lpstr>
      <vt:lpstr>Some Additional Identities (neglected for this course)</vt:lpstr>
      <vt:lpstr>Some Additional Identities (neglected for this course)</vt:lpstr>
      <vt:lpstr>Some Additional Identities</vt:lpstr>
      <vt:lpstr>5.5 Newton's Binomial Theorem  </vt:lpstr>
      <vt:lpstr>Theorem 5.5.1 (1676, by Isaac Newton) </vt:lpstr>
      <vt:lpstr>Newton's Binomial Theorem</vt:lpstr>
      <vt:lpstr>Combination Number of Negative Integer</vt:lpstr>
      <vt:lpstr>Combination Number of Negative Integer</vt:lpstr>
      <vt:lpstr>Combinatorial Derivation of (5.22)</vt:lpstr>
      <vt:lpstr>Calculation of Square Roots (neglected for this course)</vt:lpstr>
      <vt:lpstr>Calculation of Square Roots (neglected for this course)</vt:lpstr>
      <vt:lpstr>Calculation of Square Roots (neglected for this course)</vt:lpstr>
      <vt:lpstr>5.1 recurrence relation: Pascal's Triangle  </vt:lpstr>
      <vt:lpstr>Pascal’s Formula</vt:lpstr>
      <vt:lpstr>Theorem 2.3.3 (Pascal's formula) </vt:lpstr>
      <vt:lpstr>Pascal’s Triangle</vt:lpstr>
      <vt:lpstr>Triangular Numbers </vt:lpstr>
      <vt:lpstr>Tetrahedral Numbers</vt:lpstr>
      <vt:lpstr>Combination Number as Number of Paths in Pascal's Triangle </vt:lpstr>
      <vt:lpstr>Another Interpretation to the Entries of Pascal's Triangle </vt:lpstr>
      <vt:lpstr>Extended Binomial Coefficient</vt:lpstr>
      <vt:lpstr>Formula 5.18</vt:lpstr>
      <vt:lpstr>Intuitional Interpretation of Formula 5.18</vt:lpstr>
      <vt:lpstr>Formula 5.19</vt:lpstr>
      <vt:lpstr>Formula 5.19</vt:lpstr>
      <vt:lpstr>Intuitional Interpretation of Formula 5.19</vt:lpstr>
      <vt:lpstr>5.3 Unimodality of Binomial Coefficients </vt:lpstr>
      <vt:lpstr>Theorem 5.3.1 </vt:lpstr>
      <vt:lpstr>Theorem 5.3.1</vt:lpstr>
      <vt:lpstr>Corollary 5.3.2</vt:lpstr>
      <vt:lpstr>Antichain </vt:lpstr>
      <vt:lpstr>Antichain </vt:lpstr>
      <vt:lpstr>Chain</vt:lpstr>
      <vt:lpstr>A Maximal Chain </vt:lpstr>
      <vt:lpstr>A Maximal Chain </vt:lpstr>
      <vt:lpstr>A Maximal Chain </vt:lpstr>
      <vt:lpstr>Theorem 5.3.3 The Maximal Cardinality of An Antichain of A Set </vt:lpstr>
      <vt:lpstr>Theorem 5.3.3</vt:lpstr>
      <vt:lpstr>Theorem 5.3.3 </vt:lpstr>
      <vt:lpstr>Theorem 5.3.3 </vt:lpstr>
      <vt:lpstr>4.5 Partial Orders and Equivalence Relations </vt:lpstr>
      <vt:lpstr>Relations (for self study)</vt:lpstr>
      <vt:lpstr>Special Properties of a Relation (for self study) </vt:lpstr>
      <vt:lpstr>Partial Order (for self study)</vt:lpstr>
      <vt:lpstr>Comparability and Total Order (for self study)</vt:lpstr>
      <vt:lpstr>Theorem 4.5.1 Total Order to Linear Order (for self study)</vt:lpstr>
      <vt:lpstr>Theorem 4.5.1 (for self study)</vt:lpstr>
      <vt:lpstr>Theorem 4.5.1 (for self study)</vt:lpstr>
      <vt:lpstr>Represent Partially Ordered Set Geometrically</vt:lpstr>
      <vt:lpstr>The Hasse Diagram</vt:lpstr>
      <vt:lpstr>Relation between Partial Orders on the Same Set: Extension</vt:lpstr>
      <vt:lpstr>The Linear Extension</vt:lpstr>
      <vt:lpstr>Theorem 4.5.2</vt:lpstr>
      <vt:lpstr>Theorem 4.5.2</vt:lpstr>
      <vt:lpstr>Theorem 4.5.2</vt:lpstr>
      <vt:lpstr>Example</vt:lpstr>
      <vt:lpstr>Equivalence Relation (for self study)</vt:lpstr>
      <vt:lpstr>Theorem 4.5.3 (for self study) </vt:lpstr>
      <vt:lpstr>5.6 More on Partially Ordered Sets  </vt:lpstr>
      <vt:lpstr>PowerPoint 演示文稿</vt:lpstr>
      <vt:lpstr>Chain &amp; Antichain</vt:lpstr>
      <vt:lpstr>Partitions of a Set into Chains and Antichains </vt:lpstr>
      <vt:lpstr>Theorem 5.6.1 </vt:lpstr>
      <vt:lpstr>Theorem 5.6.1 </vt:lpstr>
      <vt:lpstr>Proof of Theorem 5.6.1 </vt:lpstr>
      <vt:lpstr>Proof of Theorem 5.6.1 </vt:lpstr>
      <vt:lpstr>Proof of Theorem 5.6.1 </vt:lpstr>
      <vt:lpstr>Theorem 5.6.2 </vt:lpstr>
      <vt:lpstr>PowerPoint 演示文稿</vt:lpstr>
      <vt:lpstr>Proof of Theorem 5.6.2</vt:lpstr>
      <vt:lpstr>Proof of Theorem 5.6.2</vt:lpstr>
      <vt:lpstr>Proof of Theorem 5.6.2</vt:lpstr>
      <vt:lpstr>Proof of Theorem 5.6.2</vt:lpstr>
      <vt:lpstr>Partition of Power Set into Chains</vt:lpstr>
      <vt:lpstr>Partition of Power Set into Chains</vt:lpstr>
      <vt:lpstr>Partition of Power Set into Chains</vt:lpstr>
      <vt:lpstr>Partition of Power Set into Chains</vt:lpstr>
      <vt:lpstr>Symmetric Chain Partition</vt:lpstr>
      <vt:lpstr>Symmetric Chain Partition</vt:lpstr>
      <vt:lpstr>Inductive Construction of Symmetric Chain Decomposition</vt:lpstr>
      <vt:lpstr>Inductive Construction of Symmetric Chain Decomposition</vt:lpstr>
      <vt:lpstr>5.4 The Multinomial Theorem </vt:lpstr>
      <vt:lpstr>Theorem 5.4.1 </vt:lpstr>
      <vt:lpstr>The Multinomial Theorem</vt:lpstr>
      <vt:lpstr>Theorem 5.4.1 </vt:lpstr>
      <vt:lpstr>Multinomial Coefficients </vt:lpstr>
      <vt:lpstr>Example</vt:lpstr>
      <vt:lpstr>Exercise 24</vt:lpstr>
      <vt:lpstr>Pascal's Formula for the Multinomial Coefficients</vt:lpstr>
      <vt:lpstr>Pascal's Formula for the Multinomial Coefficients</vt:lpstr>
      <vt:lpstr>Pascal's Formula for the Multinomial Coefficients</vt:lpstr>
      <vt:lpstr>Summary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The Binomial Coefficients</dc:title>
  <dc:creator>eric zhou</dc:creator>
  <cp:lastModifiedBy>eric zhou</cp:lastModifiedBy>
  <cp:revision>615</cp:revision>
  <dcterms:created xsi:type="dcterms:W3CDTF">2019-01-29T13:36:52Z</dcterms:created>
  <dcterms:modified xsi:type="dcterms:W3CDTF">2020-03-25T06:41:40Z</dcterms:modified>
</cp:coreProperties>
</file>