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67" r:id="rId2"/>
    <p:sldId id="468" r:id="rId3"/>
    <p:sldId id="397" r:id="rId4"/>
    <p:sldId id="449" r:id="rId5"/>
    <p:sldId id="413" r:id="rId6"/>
    <p:sldId id="452" r:id="rId7"/>
    <p:sldId id="450" r:id="rId8"/>
    <p:sldId id="451" r:id="rId9"/>
    <p:sldId id="415" r:id="rId10"/>
    <p:sldId id="454" r:id="rId11"/>
    <p:sldId id="416" r:id="rId12"/>
    <p:sldId id="417" r:id="rId13"/>
    <p:sldId id="418" r:id="rId14"/>
    <p:sldId id="431" r:id="rId15"/>
    <p:sldId id="443" r:id="rId16"/>
    <p:sldId id="419" r:id="rId17"/>
    <p:sldId id="420" r:id="rId18"/>
    <p:sldId id="421" r:id="rId19"/>
    <p:sldId id="440" r:id="rId20"/>
    <p:sldId id="441" r:id="rId21"/>
    <p:sldId id="442" r:id="rId22"/>
    <p:sldId id="434" r:id="rId23"/>
    <p:sldId id="422" r:id="rId24"/>
    <p:sldId id="423" r:id="rId25"/>
    <p:sldId id="446" r:id="rId26"/>
    <p:sldId id="455" r:id="rId27"/>
    <p:sldId id="445" r:id="rId28"/>
    <p:sldId id="424" r:id="rId29"/>
    <p:sldId id="448" r:id="rId30"/>
    <p:sldId id="425" r:id="rId31"/>
    <p:sldId id="426" r:id="rId32"/>
    <p:sldId id="456" r:id="rId33"/>
    <p:sldId id="460" r:id="rId34"/>
    <p:sldId id="457" r:id="rId35"/>
    <p:sldId id="458" r:id="rId36"/>
    <p:sldId id="427" r:id="rId37"/>
    <p:sldId id="461" r:id="rId38"/>
    <p:sldId id="428" r:id="rId39"/>
    <p:sldId id="463" r:id="rId40"/>
    <p:sldId id="462" r:id="rId41"/>
    <p:sldId id="429" r:id="rId42"/>
    <p:sldId id="464" r:id="rId43"/>
    <p:sldId id="465" r:id="rId44"/>
    <p:sldId id="46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FF3399"/>
    <a:srgbClr val="FFCC99"/>
    <a:srgbClr val="FF3300"/>
    <a:srgbClr val="CCFFFF"/>
    <a:srgbClr val="CCECFF"/>
    <a:srgbClr val="CCCC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7197" autoAdjust="0"/>
  </p:normalViewPr>
  <p:slideViewPr>
    <p:cSldViewPr>
      <p:cViewPr varScale="1">
        <p:scale>
          <a:sx n="75" d="100"/>
          <a:sy n="75" d="100"/>
        </p:scale>
        <p:origin x="187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指令信息的约定方法：先确定表示方式（哪些显式、哪些隐式），再进行编码（仅显式信息）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—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个因子着手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419872" y="3573016"/>
            <a:ext cx="2304951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4000" b="1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1" dirty="0">
                <a:solidFill>
                  <a:srgbClr val="FF3399"/>
                </a:solidFill>
              </a:rPr>
              <a:t>   ◇</a:t>
            </a:r>
            <a:r>
              <a:rPr lang="zh-CN" altLang="en-US" b="1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tx1"/>
                </a:solidFill>
              </a:rPr>
              <a:t>①机器数的</a:t>
            </a:r>
            <a:r>
              <a:rPr lang="zh-CN" altLang="en-US" b="1" u="sng" dirty="0">
                <a:solidFill>
                  <a:srgbClr val="990099"/>
                </a:solidFill>
              </a:rPr>
              <a:t>最高位</a:t>
            </a:r>
            <a:r>
              <a:rPr lang="zh-CN" altLang="en-US" b="1" dirty="0">
                <a:solidFill>
                  <a:schemeClr val="tx1"/>
                </a:solidFill>
              </a:rPr>
              <a:t>均为</a:t>
            </a:r>
            <a:r>
              <a:rPr lang="zh-CN" altLang="en-US" b="1" dirty="0">
                <a:solidFill>
                  <a:srgbClr val="990099"/>
                </a:solidFill>
              </a:rPr>
              <a:t>符号位</a:t>
            </a:r>
            <a:r>
              <a:rPr lang="en-US" altLang="zh-CN" b="1" dirty="0">
                <a:solidFill>
                  <a:schemeClr val="tx1"/>
                </a:solidFill>
              </a:rPr>
              <a:t>(0/1</a:t>
            </a:r>
            <a:r>
              <a:rPr lang="zh-CN" altLang="en-US" b="1" dirty="0">
                <a:solidFill>
                  <a:schemeClr val="tx1"/>
                </a:solidFill>
              </a:rPr>
              <a:t>表示正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负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原码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       无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                         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反码 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 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无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1…10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                         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r>
                <a:rPr lang="zh-CN" altLang="en-US" sz="2000" b="1" dirty="0">
                  <a:latin typeface="+mn-lt"/>
                </a:rPr>
                <a:t>补码 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90000"/>
                </a:lnSpc>
                <a:spcBef>
                  <a:spcPts val="600"/>
                </a:spcBef>
              </a:pPr>
              <a:r>
                <a:rPr lang="zh-CN" altLang="en-US" sz="2000" b="1" dirty="0">
                  <a:latin typeface="+mn-lt"/>
                </a:rPr>
                <a:t>真值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-(2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              -1              0             +1             +(2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</a:t>
              </a: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</p:grp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b="1" dirty="0">
                <a:solidFill>
                  <a:schemeClr val="tx1"/>
                </a:solidFill>
              </a:rPr>
              <a:t>      ④</a:t>
            </a:r>
            <a:r>
              <a:rPr lang="zh-CN" altLang="en-US" b="1" dirty="0">
                <a:solidFill>
                  <a:schemeClr val="tx1"/>
                </a:solidFill>
              </a:rPr>
              <a:t>补码比原码、反码</a:t>
            </a:r>
            <a:r>
              <a:rPr lang="zh-CN" altLang="en-US" b="1" u="sng" dirty="0">
                <a:solidFill>
                  <a:schemeClr val="accent2"/>
                </a:solidFill>
              </a:rPr>
              <a:t>多表示</a:t>
            </a:r>
            <a:r>
              <a:rPr lang="zh-CN" altLang="en-US" b="1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移码</a:t>
            </a:r>
            <a:r>
              <a:rPr lang="zh-CN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0…00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1…11 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0…00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>
                <a:solidFill>
                  <a:srgbClr val="FF3399"/>
                </a:solidFill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</a:rPr>
              <a:t>1…11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388" y="1196752"/>
            <a:ext cx="8785225" cy="1778949"/>
            <a:chOff x="179388" y="1196752"/>
            <a:chExt cx="8785225" cy="1778949"/>
          </a:xfrm>
        </p:grpSpPr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79388" y="1196752"/>
              <a:ext cx="8785225" cy="1778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b="1" dirty="0">
                  <a:solidFill>
                    <a:schemeClr val="tx1"/>
                  </a:solidFill>
                </a:rPr>
                <a:t>      ②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>
                  <a:solidFill>
                    <a:srgbClr val="990099"/>
                  </a:solidFill>
                </a:rPr>
                <a:t>正数</a:t>
              </a:r>
              <a:r>
                <a:rPr lang="zh-CN" altLang="en-US" b="1" dirty="0">
                  <a:solidFill>
                    <a:schemeClr val="tx1"/>
                  </a:solidFill>
                </a:rPr>
                <a:t>时，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>
                <a:spcBef>
                  <a:spcPts val="12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    ③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>
                  <a:solidFill>
                    <a:srgbClr val="990099"/>
                  </a:solidFill>
                </a:rPr>
                <a:t>负数</a:t>
              </a:r>
              <a:r>
                <a:rPr lang="zh-CN" altLang="en-US" b="1" dirty="0">
                  <a:solidFill>
                    <a:schemeClr val="tx1"/>
                  </a:solidFill>
                </a:rPr>
                <a:t>时，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反符号位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b="1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b="1" dirty="0">
                  <a:solidFill>
                    <a:schemeClr val="tx1"/>
                  </a:solidFill>
                </a:rPr>
                <a:t>                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补数值位</a:t>
              </a:r>
              <a:r>
                <a:rPr lang="en-US" altLang="zh-CN" b="1" dirty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b="1" dirty="0">
                  <a:solidFill>
                    <a:srgbClr val="990099"/>
                  </a:solidFill>
                </a:rPr>
                <a:t>＋</a:t>
              </a:r>
              <a:r>
                <a:rPr lang="en-US" altLang="zh-CN" b="1" dirty="0">
                  <a:solidFill>
                    <a:srgbClr val="990099"/>
                  </a:solidFill>
                </a:rPr>
                <a:t>1</a:t>
              </a:r>
              <a:endParaRPr lang="en-US" altLang="zh-CN" b="1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b="1" dirty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b="1" dirty="0">
                  <a:solidFill>
                    <a:srgbClr val="990099"/>
                  </a:solidFill>
                </a:rPr>
                <a:t>                     </a:t>
              </a:r>
              <a:r>
                <a:rPr lang="en-US" altLang="zh-CN" b="1" dirty="0">
                  <a:solidFill>
                    <a:srgbClr val="990099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反数值位</a:t>
              </a:r>
              <a:r>
                <a:rPr lang="en-US" altLang="zh-CN" b="1" dirty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原数值位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V="1">
              <a:off x="4283968" y="220486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4283968" y="256490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329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840883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数据的表示方法         </a:t>
            </a:r>
            <a:r>
              <a:rPr lang="zh-CN" altLang="en-US" sz="2000" b="1" dirty="0">
                <a:latin typeface="+mn-ea"/>
              </a:rPr>
              <a:t>△理解相互关系</a:t>
            </a:r>
            <a:r>
              <a:rPr lang="zh-CN" altLang="en-US" b="1" dirty="0"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>
                <a:latin typeface="+mn-ea"/>
              </a:rPr>
              <a:t>☆深入理解、熟练运用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实数的表示             </a:t>
            </a:r>
            <a:r>
              <a:rPr lang="zh-CN" altLang="en-US" sz="2000" b="1" dirty="0">
                <a:latin typeface="+mn-ea"/>
              </a:rPr>
              <a:t>☆深入理解、熟练运用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>
                <a:latin typeface="宋体" pitchFamily="2" charset="-122"/>
              </a:rPr>
              <a:t>◇掌握运算方法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spc="-100" dirty="0">
                <a:latin typeface="宋体" pitchFamily="2" charset="-122"/>
              </a:rPr>
              <a:t>表示方法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进制</a:t>
            </a:r>
            <a:r>
              <a:rPr lang="en-US" altLang="zh-CN" sz="2000" b="1" spc="-100" dirty="0">
                <a:latin typeface="宋体" pitchFamily="2" charset="-122"/>
              </a:rPr>
              <a:t>/</a:t>
            </a:r>
            <a:r>
              <a:rPr lang="zh-CN" altLang="en-US" sz="2000" b="1" spc="-100" dirty="0">
                <a:latin typeface="宋体" pitchFamily="2" charset="-122"/>
              </a:rPr>
              <a:t>格式</a:t>
            </a:r>
            <a:r>
              <a:rPr lang="en-US" altLang="zh-CN" sz="2000" b="1" spc="-100" dirty="0">
                <a:latin typeface="宋体" pitchFamily="2" charset="-122"/>
              </a:rPr>
              <a:t>/</a:t>
            </a:r>
            <a:r>
              <a:rPr lang="zh-CN" altLang="en-US" sz="2000" b="1" spc="-100" dirty="0">
                <a:latin typeface="宋体" pitchFamily="2" charset="-122"/>
              </a:rPr>
              <a:t>编码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，数据的表示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表示方法＋长度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表示与运算关系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</a:rPr>
              <a:t>组成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，运算的处理需求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运算、溢出检测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658978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截断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itchFamily="2" charset="-122"/>
              </a:rPr>
              <a:t>   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int</a:t>
            </a:r>
            <a:r>
              <a:rPr lang="zh-CN" altLang="en-US" sz="2000" b="1" dirty="0">
                <a:latin typeface="宋体" pitchFamily="2" charset="-122"/>
              </a:rPr>
              <a:t>默认用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补码</a:t>
            </a:r>
            <a:r>
              <a:rPr lang="zh-CN" altLang="en-US" sz="2000" b="1" dirty="0">
                <a:latin typeface="宋体" pitchFamily="2" charset="-122"/>
              </a:rPr>
              <a:t>表示</a:t>
            </a:r>
            <a:r>
              <a:rPr lang="en-US" altLang="zh-CN" sz="2000" b="1" dirty="0">
                <a:latin typeface="宋体" pitchFamily="2" charset="-122"/>
              </a:rPr>
              <a:t>)   </a:t>
            </a:r>
            <a:r>
              <a:rPr lang="zh-CN" altLang="en-US" sz="2000" dirty="0">
                <a:latin typeface="宋体" pitchFamily="2" charset="-122"/>
              </a:rPr>
              <a:t>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→运算实现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08920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>
                <a:latin typeface="宋体" pitchFamily="2" charset="-122"/>
              </a:rPr>
              <a:t>(IEEE 754)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812088" cy="14003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逻辑数的表示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表示方法，运算规则及实现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字符的表示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表示方法，运算规则及实现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需设置标志位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(</a:t>
            </a:r>
            <a:r>
              <a:rPr lang="zh-CN" altLang="en-US" sz="2000" b="1" dirty="0">
                <a:latin typeface="宋体" pitchFamily="2" charset="-122"/>
              </a:rPr>
              <a:t>含有符号关系运算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7984" y="5359679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55776" y="4005312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34481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熟练运用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>
                <a:latin typeface="宋体" pitchFamily="2" charset="-122"/>
              </a:rPr>
              <a:t>△理解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38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补码加减、无符号加减的运算规则、逻辑实现、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溢出判断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(</a:t>
            </a:r>
            <a:r>
              <a:rPr lang="zh-CN" altLang="en-US" sz="2000" b="1" dirty="0">
                <a:latin typeface="宋体" pitchFamily="2" charset="-122"/>
              </a:rPr>
              <a:t>原码运算不考</a:t>
            </a:r>
            <a:r>
              <a:rPr lang="en-US" altLang="zh-CN" sz="2000" b="1" dirty="0">
                <a:latin typeface="宋体" pitchFamily="2" charset="-122"/>
              </a:rPr>
              <a:t>)                               (</a:t>
            </a:r>
            <a:r>
              <a:rPr lang="zh-CN" altLang="en-US" sz="2000" b="1" dirty="0">
                <a:latin typeface="宋体" pitchFamily="2" charset="-122"/>
              </a:rPr>
              <a:t>标志位的形成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sz="28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19018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逻辑移位、算术移位的运算规则、溢出判断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逻辑实现不考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机器乘法实现思路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☆深入理解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zh-CN" altLang="en-US" b="1" spc="-100" dirty="0">
                <a:latin typeface="宋体" pitchFamily="2" charset="-122"/>
              </a:rPr>
              <a:t>符号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原码乘法的运算规则、逻辑实现、控制流程、溢出判断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0038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>
                <a:latin typeface="宋体" pitchFamily="2" charset="-122"/>
              </a:rPr>
              <a:t>△理解、运用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浮点加减运算的运算步骤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乘除运算不考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(</a:t>
            </a:r>
            <a:r>
              <a:rPr lang="zh-CN" altLang="en-US" sz="2000" b="1" dirty="0">
                <a:latin typeface="宋体" pitchFamily="2" charset="-122"/>
              </a:rPr>
              <a:t>十进制运算不考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五、运算器的组织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算术仅为加减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、接口、组成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组合逻辑、功能决定引脚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>
                <a:latin typeface="宋体" pitchFamily="2" charset="-122"/>
              </a:rPr>
              <a:t>◇理解原理、关联数据通路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zh-CN" altLang="en-US" sz="2000" b="1" dirty="0">
                <a:latin typeface="宋体" pitchFamily="2" charset="-122"/>
              </a:rPr>
              <a:t>暂存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、部件组成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类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、部件互连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点点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←数据通路的一部分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  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①掌握数据的</a:t>
            </a:r>
            <a:r>
              <a:rPr lang="zh-CN" altLang="en-US" b="1" u="sng" dirty="0">
                <a:latin typeface="宋体" pitchFamily="2" charset="-122"/>
              </a:rPr>
              <a:t>编码方法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重点是数值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非数值数据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②理解数据</a:t>
            </a:r>
            <a:r>
              <a:rPr lang="zh-CN" altLang="en-US" b="1" u="sng" dirty="0">
                <a:latin typeface="宋体" pitchFamily="2" charset="-122"/>
              </a:rPr>
              <a:t>如何存放</a:t>
            </a:r>
            <a:r>
              <a:rPr lang="zh-CN" altLang="en-US" b="1" dirty="0">
                <a:latin typeface="宋体" pitchFamily="2" charset="-122"/>
              </a:rPr>
              <a:t>在硬件中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表示方法与数据类型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③掌握数据的</a:t>
            </a:r>
            <a:r>
              <a:rPr lang="zh-CN" altLang="en-US" b="1" u="sng" dirty="0">
                <a:latin typeface="宋体" pitchFamily="2" charset="-122"/>
              </a:rPr>
              <a:t>运算方法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运算规则、溢出判断、逻辑实现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④理解运算器如何</a:t>
            </a:r>
            <a:r>
              <a:rPr lang="zh-CN" altLang="en-US" b="1" u="sng" dirty="0">
                <a:latin typeface="宋体" pitchFamily="2" charset="-122"/>
              </a:rPr>
              <a:t>组织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部件＋互连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55758"/>
            <a:ext cx="8136904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kern="100" dirty="0">
                <a:solidFill>
                  <a:srgbClr val="0000CC"/>
                </a:solidFill>
                <a:latin typeface="+mn-lt"/>
                <a:ea typeface="+mn-ea"/>
              </a:rPr>
              <a:t>例</a:t>
            </a:r>
            <a:r>
              <a:rPr lang="en-US" altLang="zh-CN" sz="2200" b="1" kern="100" dirty="0">
                <a:solidFill>
                  <a:srgbClr val="0000CC"/>
                </a:solidFill>
                <a:latin typeface="+mn-lt"/>
                <a:ea typeface="+mn-ea"/>
              </a:rPr>
              <a:t>2</a:t>
            </a:r>
            <a:r>
              <a:rPr lang="zh-CN" altLang="en-US" sz="2200" b="1" kern="100" dirty="0">
                <a:solidFill>
                  <a:srgbClr val="0000CC"/>
                </a:solidFill>
                <a:latin typeface="+mn-lt"/>
                <a:ea typeface="+mn-ea"/>
              </a:rPr>
              <a:t>：</a:t>
            </a:r>
            <a:r>
              <a:rPr lang="zh-CN" altLang="zh-CN" sz="2200" b="1" kern="100" dirty="0">
                <a:latin typeface="+mn-lt"/>
                <a:ea typeface="+mn-ea"/>
              </a:rPr>
              <a:t>已知计算机中有符号整数用</a:t>
            </a:r>
            <a:r>
              <a:rPr lang="en-US" altLang="zh-CN" sz="2200" b="1" kern="100" dirty="0">
                <a:latin typeface="+mn-lt"/>
                <a:ea typeface="+mn-ea"/>
              </a:rPr>
              <a:t>8</a:t>
            </a:r>
            <a:r>
              <a:rPr lang="zh-CN" altLang="zh-CN" sz="2200" b="1" kern="100" dirty="0">
                <a:latin typeface="+mn-lt"/>
                <a:ea typeface="+mn-ea"/>
              </a:rPr>
              <a:t>位补码表示，有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无符号整数的加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减运算均基于加法器实现。</a:t>
            </a:r>
          </a:p>
          <a:p>
            <a:pPr indent="2984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1</a:t>
            </a:r>
            <a:r>
              <a:rPr lang="zh-CN" altLang="zh-CN" sz="2200" b="1" kern="100" dirty="0">
                <a:latin typeface="+mn-lt"/>
                <a:ea typeface="+mn-ea"/>
              </a:rPr>
              <a:t>）若</a:t>
            </a:r>
            <a:r>
              <a:rPr lang="en-US" altLang="zh-CN" sz="2200" b="1" kern="100" dirty="0">
                <a:latin typeface="+mn-lt"/>
                <a:ea typeface="+mn-ea"/>
              </a:rPr>
              <a:t>X=-33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Y=+44</a:t>
            </a:r>
            <a:r>
              <a:rPr lang="zh-CN" altLang="zh-CN" sz="2200" b="1" kern="100" dirty="0">
                <a:latin typeface="+mn-lt"/>
                <a:ea typeface="+mn-ea"/>
              </a:rPr>
              <a:t>，写出</a:t>
            </a:r>
            <a:r>
              <a:rPr lang="en-US" altLang="zh-CN" sz="2200" b="1" kern="100" dirty="0">
                <a:latin typeface="+mn-lt"/>
                <a:ea typeface="+mn-ea"/>
              </a:rPr>
              <a:t>[X]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[X+Y]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[X-Y]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；</a:t>
            </a:r>
          </a:p>
          <a:p>
            <a:pPr indent="29845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2</a:t>
            </a:r>
            <a:r>
              <a:rPr lang="zh-CN" altLang="zh-CN" sz="2200" b="1" kern="100" dirty="0">
                <a:latin typeface="+mn-lt"/>
                <a:ea typeface="+mn-ea"/>
              </a:rPr>
              <a:t>）产生溢出标志</a:t>
            </a:r>
            <a:r>
              <a:rPr lang="en-US" altLang="zh-CN" sz="2200" b="1" kern="100" dirty="0">
                <a:latin typeface="+mn-lt"/>
                <a:ea typeface="+mn-ea"/>
              </a:rPr>
              <a:t>OF</a:t>
            </a:r>
            <a:r>
              <a:rPr lang="zh-CN" altLang="en-US" sz="2200" b="1" kern="100" dirty="0">
                <a:latin typeface="+mn-lt"/>
                <a:ea typeface="+mn-ea"/>
              </a:rPr>
              <a:t>的三种表示方法</a:t>
            </a:r>
            <a:r>
              <a:rPr lang="zh-CN" altLang="zh-CN" sz="2200" b="1" kern="100" dirty="0">
                <a:latin typeface="+mn-lt"/>
                <a:ea typeface="+mn-ea"/>
              </a:rPr>
              <a:t>。</a:t>
            </a:r>
            <a:endParaRPr lang="en-US" altLang="zh-CN" sz="2200" b="1" kern="100" dirty="0">
              <a:latin typeface="+mn-lt"/>
              <a:ea typeface="+mn-ea"/>
            </a:endParaRPr>
          </a:p>
          <a:p>
            <a:pPr marL="228600" indent="-228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</a:rPr>
              <a:t>    3</a:t>
            </a:r>
            <a:r>
              <a:rPr lang="zh-CN" altLang="zh-CN" sz="2200" b="1" kern="100" dirty="0">
                <a:latin typeface="+mn-lt"/>
              </a:rPr>
              <a:t>）</a:t>
            </a:r>
            <a:r>
              <a:rPr lang="zh-CN" altLang="en-US" sz="2200" b="1" kern="100" dirty="0">
                <a:latin typeface="+mn-lt"/>
              </a:rPr>
              <a:t>关系表达式运算影响哪些标志位？</a:t>
            </a:r>
            <a:endParaRPr lang="zh-CN" altLang="en-US" sz="2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933056"/>
            <a:ext cx="85330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>
                <a:solidFill>
                  <a:srgbClr val="0000CC"/>
                </a:solidFill>
              </a:rPr>
              <a:t>解：</a:t>
            </a:r>
            <a:r>
              <a:rPr lang="en-US" altLang="zh-CN" b="1" kern="100" dirty="0"/>
              <a:t>1</a:t>
            </a:r>
            <a:r>
              <a:rPr lang="zh-CN" altLang="zh-CN" b="1" kern="100" dirty="0"/>
              <a:t>）</a:t>
            </a:r>
            <a:r>
              <a:rPr lang="en-US" altLang="zh-CN" b="1" dirty="0"/>
              <a:t>[X]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=1101 1111</a:t>
            </a:r>
            <a:r>
              <a:rPr lang="zh-CN" altLang="zh-CN" b="1" dirty="0"/>
              <a:t>、</a:t>
            </a:r>
            <a:r>
              <a:rPr lang="en-US" altLang="zh-CN" b="1" dirty="0"/>
              <a:t>[Y]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=0010 1100 </a:t>
            </a:r>
            <a:r>
              <a:rPr lang="zh-CN" altLang="en-US" b="1" dirty="0"/>
              <a:t>、</a:t>
            </a:r>
            <a:r>
              <a:rPr lang="en-US" altLang="zh-CN" b="1" dirty="0"/>
              <a:t>[-Y]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=1101 0100 </a:t>
            </a:r>
            <a:r>
              <a:rPr lang="zh-CN" altLang="zh-CN" b="1" dirty="0"/>
              <a:t>，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     [X+Y]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=0000 1011</a:t>
            </a:r>
            <a:r>
              <a:rPr lang="zh-CN" altLang="zh-CN" b="1" dirty="0"/>
              <a:t>，</a:t>
            </a:r>
            <a:r>
              <a:rPr lang="en-US" altLang="zh-CN" b="1" dirty="0"/>
              <a:t>[X-Y]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=1011 0011</a:t>
            </a:r>
            <a:endParaRPr lang="zh-CN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4941168"/>
            <a:ext cx="8209036" cy="1348061"/>
            <a:chOff x="611560" y="3388818"/>
            <a:chExt cx="8209036" cy="1348061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11560" y="3388818"/>
              <a:ext cx="8209036" cy="1348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  </a:t>
              </a:r>
              <a:r>
                <a:rPr lang="en-US" altLang="zh-CN" b="1" kern="100" dirty="0"/>
                <a:t> 2</a:t>
              </a:r>
              <a:r>
                <a:rPr lang="zh-CN" altLang="zh-CN" b="1" kern="100" dirty="0"/>
                <a:t>）</a:t>
              </a:r>
              <a:r>
                <a:rPr lang="en-US" altLang="zh-CN" sz="2200" b="1" dirty="0">
                  <a:solidFill>
                    <a:srgbClr val="C00000"/>
                  </a:solidFill>
                </a:rPr>
                <a:t>*</a:t>
              </a:r>
              <a:r>
                <a:rPr lang="zh-CN" altLang="en-US" sz="2200" b="1" dirty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用</a:t>
              </a:r>
              <a:r>
                <a:rPr lang="en-US" altLang="zh-CN" sz="2200" b="1" dirty="0">
                  <a:solidFill>
                    <a:srgbClr val="990099"/>
                  </a:solidFill>
                </a:rPr>
                <a:t>1</a:t>
              </a:r>
              <a:r>
                <a:rPr lang="zh-CN" altLang="en-US" sz="2200" b="1" dirty="0">
                  <a:solidFill>
                    <a:srgbClr val="990099"/>
                  </a:solidFill>
                </a:rPr>
                <a:t>位符号位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判断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accent2"/>
                  </a:solidFill>
                </a:rPr>
                <a:t>    </a:t>
              </a:r>
              <a:r>
                <a:rPr lang="zh-CN" altLang="en-US" sz="2200" b="1" dirty="0">
                  <a:solidFill>
                    <a:schemeClr val="accent2"/>
                  </a:solidFill>
                </a:rPr>
                <a:t>依据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—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正溢出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b="1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1800" b="1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1800" b="1" dirty="0"/>
                <a:t>、</a:t>
              </a:r>
              <a:r>
                <a:rPr lang="en-US" altLang="zh-CN" sz="1800" b="1" i="1" spc="-40" dirty="0"/>
                <a:t>b</a:t>
              </a:r>
              <a:r>
                <a:rPr lang="en-US" altLang="zh-CN" sz="1800" b="1" spc="-40" dirty="0">
                  <a:sym typeface="Symbol"/>
                </a:rPr>
                <a:t></a:t>
              </a:r>
              <a:r>
                <a:rPr lang="en-US" altLang="zh-CN" sz="1800" b="1" spc="-40" baseline="-18000" dirty="0"/>
                <a:t>n-1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=0)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=1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，负溢出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a</a:t>
              </a:r>
              <a:r>
                <a:rPr lang="en-US" altLang="zh-CN" sz="2000" b="1" baseline="-18000" dirty="0"/>
                <a:t>n-1</a:t>
              </a:r>
              <a:r>
                <a:rPr lang="zh-CN" altLang="en-US" sz="2000" b="1" dirty="0"/>
                <a:t>、</a:t>
              </a:r>
              <a:r>
                <a:rPr lang="en-US" altLang="zh-CN" sz="2000" b="1" i="1" spc="-40" dirty="0"/>
                <a:t>b</a:t>
              </a:r>
              <a:r>
                <a:rPr lang="en-US" altLang="zh-CN" sz="2000" b="1" spc="-40" dirty="0">
                  <a:sym typeface="Symbol"/>
                </a:rPr>
                <a:t></a:t>
              </a:r>
              <a:r>
                <a:rPr lang="en-US" altLang="zh-CN" sz="2000" b="1" spc="-40" baseline="-18000" dirty="0"/>
                <a:t>n-1</a:t>
              </a:r>
              <a:r>
                <a:rPr lang="en-US" altLang="zh-CN" sz="2000" b="1" dirty="0"/>
                <a:t>=1)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=0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200" b="1" dirty="0">
                  <a:solidFill>
                    <a:schemeClr val="accent2"/>
                  </a:solidFill>
                </a:rPr>
                <a:t>    溢出逻辑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—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OF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)(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131840" y="4396930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3563888" y="4324922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364056" y="4396930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247" y="228997"/>
            <a:ext cx="8785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990099"/>
                </a:solidFill>
              </a:rPr>
              <a:t>   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zh-CN" altLang="en-US" sz="2200" b="1" dirty="0">
                <a:solidFill>
                  <a:srgbClr val="0000CC"/>
                </a:solidFill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：</a:t>
            </a:r>
            <a:r>
              <a:rPr lang="zh-CN" altLang="en-US" sz="2200" b="1" dirty="0"/>
              <a:t>若数据有</a:t>
            </a:r>
            <a:r>
              <a:rPr lang="en-US" altLang="zh-CN" sz="2200" b="1" dirty="0"/>
              <a:t>16</a:t>
            </a:r>
            <a:r>
              <a:rPr lang="zh-CN" altLang="en-US" sz="2200" b="1" dirty="0"/>
              <a:t>位，则海明校验码的校验位最少为多少位</a:t>
            </a:r>
            <a:r>
              <a:rPr lang="en-US" altLang="zh-CN" sz="2200" b="1" dirty="0"/>
              <a:t>?  </a:t>
            </a:r>
            <a:r>
              <a:rPr lang="zh-CN" altLang="en-US" sz="2200" b="1" dirty="0"/>
              <a:t>而循环冗余校验码的校验位最少为多少位</a:t>
            </a:r>
            <a:r>
              <a:rPr lang="en-US" altLang="zh-CN" sz="2200" b="1" dirty="0"/>
              <a:t>?</a:t>
            </a: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-36512" y="1268760"/>
            <a:ext cx="7345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解：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k</a:t>
            </a:r>
            <a:r>
              <a:rPr lang="en-US" altLang="zh-CN" b="1" dirty="0">
                <a:solidFill>
                  <a:schemeClr val="tx1"/>
                </a:solidFill>
              </a:rPr>
              <a:t>-1≥16+k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k</a:t>
            </a:r>
            <a:r>
              <a:rPr lang="zh-CN" altLang="en-US" b="1" dirty="0">
                <a:solidFill>
                  <a:schemeClr val="tx1"/>
                </a:solidFill>
              </a:rPr>
              <a:t>最小为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位</a:t>
            </a:r>
            <a:r>
              <a:rPr lang="en-US" altLang="zh-CN" b="1" dirty="0">
                <a:solidFill>
                  <a:schemeClr val="tx1"/>
                </a:solidFill>
              </a:rPr>
              <a:t>(2</a:t>
            </a:r>
            <a:r>
              <a:rPr lang="en-US" altLang="zh-CN" b="1" baseline="30000" dirty="0">
                <a:solidFill>
                  <a:schemeClr val="tx1"/>
                </a:solidFill>
              </a:rPr>
              <a:t>4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＜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5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＞</a:t>
            </a:r>
            <a:r>
              <a:rPr lang="en-US" altLang="zh-CN" b="1" dirty="0">
                <a:solidFill>
                  <a:schemeClr val="tx1"/>
                </a:solidFill>
              </a:rPr>
              <a:t>21)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5244"/>
              </p:ext>
            </p:extLst>
          </p:nvPr>
        </p:nvGraphicFramePr>
        <p:xfrm>
          <a:off x="1316061" y="4091880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，产生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ZF</a:t>
                      </a:r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389473" y="4943766"/>
            <a:ext cx="4813706" cy="353200"/>
            <a:chOff x="3389473" y="4943766"/>
            <a:chExt cx="4813706" cy="353200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3424356" y="4989884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616591" y="498988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01"/>
            <p:cNvSpPr txBox="1">
              <a:spLocks noChangeArrowheads="1"/>
            </p:cNvSpPr>
            <p:nvPr/>
          </p:nvSpPr>
          <p:spPr bwMode="auto">
            <a:xfrm>
              <a:off x="3389473" y="4943766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CF      </a:t>
              </a:r>
              <a:r>
                <a:rPr lang="en-US" altLang="zh-CN" sz="1600" b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CF+ZF      </a:t>
              </a:r>
              <a:r>
                <a:rPr lang="en-US" altLang="zh-CN" sz="2200" b="1" dirty="0" err="1">
                  <a:solidFill>
                    <a:schemeClr val="tx1"/>
                  </a:solidFill>
                  <a:latin typeface="+mn-lt"/>
                </a:rPr>
                <a:t>CF+ZF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1800" b="1" dirty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sz="2200" b="1" dirty="0">
                  <a:solidFill>
                    <a:srgbClr val="FF0000"/>
                  </a:solidFill>
                  <a:latin typeface="+mn-lt"/>
                </a:rPr>
                <a:t>CF</a:t>
              </a:r>
              <a:r>
                <a:rPr lang="en-US" altLang="zh-CN" sz="2200" b="1" dirty="0">
                  <a:solidFill>
                    <a:schemeClr val="tx1"/>
                  </a:solidFill>
                  <a:latin typeface="+mn-lt"/>
                </a:rPr>
                <a:t>       ZF</a:t>
              </a:r>
              <a:endParaRPr lang="en-US" altLang="zh-CN" sz="2200" b="1" baseline="-18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83568" y="980728"/>
            <a:ext cx="77051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          *</a:t>
            </a:r>
            <a:r>
              <a:rPr lang="zh-CN" altLang="en-US" sz="2200" b="1" dirty="0">
                <a:solidFill>
                  <a:srgbClr val="C00000"/>
                </a:solidFill>
              </a:rPr>
              <a:t>判断方法②：</a:t>
            </a:r>
            <a:r>
              <a:rPr lang="zh-CN" altLang="en-US" sz="2200" b="1" dirty="0">
                <a:solidFill>
                  <a:schemeClr val="tx1"/>
                </a:solidFill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</a:rPr>
              <a:t>进位位</a:t>
            </a:r>
            <a:r>
              <a:rPr lang="zh-CN" altLang="en-US" sz="2200" b="1" dirty="0">
                <a:solidFill>
                  <a:schemeClr val="tx1"/>
                </a:solidFill>
              </a:rPr>
              <a:t>判断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spc="-50" dirty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b="1" spc="-50" dirty="0">
                <a:solidFill>
                  <a:schemeClr val="tx1"/>
                </a:solidFill>
              </a:rPr>
              <a:t>负溢出时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>
                <a:solidFill>
                  <a:schemeClr val="tx1"/>
                </a:solidFill>
                <a:sym typeface="Symbol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1115616" y="2420888"/>
            <a:ext cx="69127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</a:rPr>
              <a:t>    </a:t>
            </a:r>
            <a:r>
              <a:rPr lang="en-US" altLang="zh-CN" sz="2200" b="1" dirty="0">
                <a:solidFill>
                  <a:srgbClr val="C00000"/>
                </a:solidFill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</a:rPr>
              <a:t>判断方法③：</a:t>
            </a:r>
            <a:r>
              <a:rPr lang="zh-CN" altLang="en-US" sz="2200" b="1" dirty="0"/>
              <a:t>用</a:t>
            </a:r>
            <a:r>
              <a:rPr lang="en-US" altLang="zh-CN" sz="2200" b="1" dirty="0">
                <a:solidFill>
                  <a:srgbClr val="990099"/>
                </a:solidFill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</a:rPr>
              <a:t>位符号位</a:t>
            </a:r>
            <a:r>
              <a:rPr lang="zh-CN" altLang="en-US" sz="2200" b="1" dirty="0">
                <a:solidFill>
                  <a:schemeClr val="accent2"/>
                </a:solidFill>
              </a:rPr>
              <a:t>变形补码</a:t>
            </a:r>
            <a:r>
              <a:rPr lang="zh-CN" altLang="en-US" sz="2200" b="1" dirty="0"/>
              <a:t>判断</a:t>
            </a:r>
          </a:p>
          <a:p>
            <a:r>
              <a:rPr lang="zh-CN" altLang="en-US" sz="2200" b="1" dirty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</a:rPr>
              <a:t>=01</a:t>
            </a:r>
            <a:r>
              <a:rPr lang="zh-CN" altLang="en-US" sz="2200" b="1" dirty="0">
                <a:solidFill>
                  <a:schemeClr val="tx1"/>
                </a:solidFill>
              </a:rPr>
              <a:t>，负溢出时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</a:rPr>
              <a:t>=10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r>
              <a:rPr lang="zh-CN" altLang="en-US" sz="2200" b="1" dirty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645024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latin typeface="+mn-lt"/>
              </a:rPr>
              <a:t>3</a:t>
            </a:r>
            <a:r>
              <a:rPr lang="zh-CN" altLang="zh-CN" b="1" kern="100" dirty="0">
                <a:latin typeface="+mn-lt"/>
              </a:rPr>
              <a:t>）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62068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+mn-lt"/>
              </a:rPr>
              <a:t>第</a:t>
            </a:r>
            <a:r>
              <a:rPr lang="en-US" altLang="zh-CN" sz="3600" b="1" dirty="0">
                <a:latin typeface="+mn-lt"/>
              </a:rPr>
              <a:t>4</a:t>
            </a:r>
            <a:r>
              <a:rPr lang="zh-CN" altLang="en-US" sz="3600" b="1" dirty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存储系统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75364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一、存储系统概述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技术指标，程序访问局部性，层次结构的组织、工作过程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126876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层次结构，</a:t>
            </a:r>
            <a:r>
              <a:rPr lang="en-US" altLang="zh-CN" sz="2200" b="1" dirty="0">
                <a:latin typeface="宋体" pitchFamily="2" charset="-122"/>
              </a:rPr>
              <a:t>RAM</a:t>
            </a:r>
            <a:r>
              <a:rPr lang="zh-CN" altLang="en-US" sz="2200" b="1" dirty="0">
                <a:latin typeface="宋体" pitchFamily="2" charset="-122"/>
              </a:rPr>
              <a:t>基础，主存，</a:t>
            </a:r>
            <a:r>
              <a:rPr lang="en-US" altLang="zh-CN" sz="2200" b="1" dirty="0">
                <a:latin typeface="宋体" pitchFamily="2" charset="-122"/>
              </a:rPr>
              <a:t>Cache</a:t>
            </a:r>
            <a:r>
              <a:rPr lang="zh-CN" altLang="en-US" sz="2200" b="1" dirty="0">
                <a:latin typeface="宋体" pitchFamily="2" charset="-122"/>
              </a:rPr>
              <a:t>，虚拟存储器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726918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>
                <a:latin typeface="+mn-ea"/>
                <a:ea typeface="+mn-ea"/>
              </a:rPr>
              <a:t>☆掌握</a:t>
            </a:r>
            <a:r>
              <a:rPr lang="zh-CN" altLang="en-US" sz="2000" b="1" dirty="0">
                <a:latin typeface="宋体" pitchFamily="2" charset="-122"/>
              </a:rPr>
              <a:t>原理、熟练运用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存储元组成与操作，</a:t>
            </a:r>
            <a:r>
              <a:rPr lang="zh-CN" altLang="en-US" b="1" spc="-100" dirty="0">
                <a:latin typeface="宋体" pitchFamily="2" charset="-122"/>
              </a:rPr>
              <a:t>芯片的组成、引脚组织、读写时序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>
                <a:latin typeface="宋体" pitchFamily="2" charset="-122"/>
              </a:rPr>
              <a:t>◇理解原理</a:t>
            </a:r>
            <a:endParaRPr lang="en-US" altLang="zh-CN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存储元组成与操作，</a:t>
            </a:r>
            <a:r>
              <a:rPr lang="zh-CN" altLang="en-US" b="1" spc="-100" dirty="0">
                <a:latin typeface="宋体" pitchFamily="2" charset="-122"/>
              </a:rPr>
              <a:t>芯片的引脚组织、组成、操作时序、刷新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zh-CN" altLang="en-US" sz="2000" b="1" dirty="0">
                <a:latin typeface="宋体" pitchFamily="2" charset="-122"/>
              </a:rPr>
              <a:t>△了解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64012" y="3735030"/>
            <a:ext cx="2952204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>
                <a:latin typeface="宋体" pitchFamily="2" charset="-122"/>
              </a:rPr>
              <a:t>◇掌握概念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组成</a:t>
            </a:r>
            <a:r>
              <a:rPr lang="en-US" altLang="zh-CN" b="1" dirty="0">
                <a:latin typeface="宋体" pitchFamily="2" charset="-122"/>
              </a:rPr>
              <a:t>(ROM+RAM)</a:t>
            </a:r>
            <a:r>
              <a:rPr lang="zh-CN" altLang="en-US" b="1" dirty="0">
                <a:latin typeface="宋体" pitchFamily="2" charset="-122"/>
              </a:rPr>
              <a:t>、特性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容量可配置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>
                <a:latin typeface="宋体" pitchFamily="2" charset="-122"/>
              </a:rPr>
              <a:t>☆综合应用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的连接        </a:t>
            </a:r>
            <a:r>
              <a:rPr lang="zh-CN" altLang="en-US" sz="2000" b="1" dirty="0">
                <a:latin typeface="宋体" pitchFamily="2" charset="-122"/>
              </a:rPr>
              <a:t>☆综合应用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提高访存速度的措施     </a:t>
            </a:r>
            <a:r>
              <a:rPr lang="zh-CN" altLang="en-US" sz="2000" b="1" dirty="0">
                <a:latin typeface="宋体" pitchFamily="2" charset="-122"/>
              </a:rPr>
              <a:t>◇掌握原理、可分析性能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SRAM</a:t>
            </a:r>
            <a:r>
              <a:rPr lang="zh-CN" altLang="en-US" b="1" dirty="0">
                <a:latin typeface="宋体" pitchFamily="2" charset="-122"/>
              </a:rPr>
              <a:t>芯片、采用位扩展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字扩展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字位扩展的主存设计</a:t>
            </a: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>
                <a:latin typeface="宋体" pitchFamily="2" charset="-122"/>
              </a:rPr>
              <a:t>外部接口，主存各信号线与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引脚的连接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增强的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SDRAM)</a:t>
            </a:r>
            <a:r>
              <a:rPr lang="zh-CN" altLang="en-US" b="1" dirty="0">
                <a:latin typeface="宋体" pitchFamily="2" charset="-122"/>
              </a:rPr>
              <a:t>的工作方式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原理，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多体交叉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并行方式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的结构、工作原理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99792" y="3140968"/>
            <a:ext cx="424847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604879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>
                <a:latin typeface="宋体" pitchFamily="2" charset="-122"/>
              </a:rPr>
              <a:t>☆深入理解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>
                <a:latin typeface="宋体" pitchFamily="2" charset="-122"/>
              </a:rPr>
              <a:t>☆可分析性能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>
                <a:latin typeface="宋体" pitchFamily="2" charset="-122"/>
              </a:rPr>
              <a:t>△理解原理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>
                <a:latin typeface="宋体" pitchFamily="2" charset="-122"/>
              </a:rPr>
              <a:t>△理解原理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spc="-100" dirty="0">
                <a:latin typeface="宋体" pitchFamily="2" charset="-122"/>
              </a:rPr>
              <a:t>能，存储空间管理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交换单位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传送管理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硬件组织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，工作流程，结构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直接、全相联、组相联的映射规则、标记选定、地址变换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455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算法的思想、实现方法、硬件支持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39189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zh-CN" altLang="en-US" b="1" dirty="0">
                <a:latin typeface="宋体" pitchFamily="2" charset="-122"/>
              </a:rPr>
              <a:t>、写回法的思想、性能、工作流程、硬件支持</a:t>
            </a: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6" y="3527797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65415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882697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五、虚拟存储器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MMU</a:t>
            </a:r>
            <a:r>
              <a:rPr lang="zh-CN" altLang="en-US" b="1" dirty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）         </a:t>
            </a:r>
            <a:r>
              <a:rPr lang="zh-CN" altLang="en-US" sz="2000" b="1" dirty="0">
                <a:latin typeface="+mn-ea"/>
                <a:ea typeface="+mn-ea"/>
              </a:rPr>
              <a:t>△理解相关概念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①设计主存、并与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连接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②掌握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的组织与工作原理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可扩展至任意缓冲器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19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根数据线，命令线为</a:t>
              </a:r>
              <a:r>
                <a:rPr lang="en-US" altLang="zh-CN" b="1" u="none" dirty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WR</a:t>
              </a:r>
              <a:r>
                <a:rPr lang="zh-CN" altLang="en-US" b="1" u="none" dirty="0">
                  <a:latin typeface="宋体" pitchFamily="2" charset="-122"/>
                </a:rPr>
                <a:t>。主存配置空间如右图所示，有</a:t>
              </a:r>
              <a:r>
                <a:rPr lang="en-US" altLang="zh-CN" b="1" u="none" dirty="0">
                  <a:latin typeface="宋体" pitchFamily="2" charset="-122"/>
                </a:rPr>
                <a:t>2K×8b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及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4K×4b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SRAM</a:t>
              </a:r>
              <a:r>
                <a:rPr lang="zh-CN" altLang="en-US" b="1" u="none" dirty="0">
                  <a:latin typeface="宋体" pitchFamily="2" charset="-122"/>
                </a:rPr>
                <a:t>芯片可用。⑴需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>
                  <a:latin typeface="宋体" pitchFamily="2" charset="-122"/>
                </a:rPr>
                <a:t>芯片各多少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片？⑵写出各芯片所在地址范围及片选有效逻辑；</a:t>
              </a:r>
              <a:endParaRPr lang="en-US" altLang="zh-CN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⑶画主存的内部连接图；⑷画主存与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的连接图</a:t>
              </a: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块，</a:t>
            </a:r>
            <a:r>
              <a:rPr lang="en-US" altLang="zh-CN" b="1" u="none" dirty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芯片的地址范围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</a:t>
            </a:r>
            <a:r>
              <a:rPr lang="zh-CN" altLang="en-US" b="1" u="none" dirty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有效逻辑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>
                <a:latin typeface="宋体" pitchFamily="2" charset="-122"/>
              </a:rPr>
              <a:t>所在地址范围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5702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50092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4# SRAM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9A7E8-DCFB-40AF-BE26-987D2610FF2C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85875" y="404664"/>
            <a:ext cx="6399213" cy="576262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章  数字逻辑基础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24744"/>
            <a:ext cx="3384376" cy="5238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主要内容及要求：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95275" y="1699493"/>
            <a:ext cx="8524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 dirty="0">
                <a:cs typeface="Times New Roman" pitchFamily="18" charset="0"/>
              </a:rPr>
              <a:t>、逻辑代数的基本运算，逻辑函数的最小项；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用卡诺图化简逻辑函数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组合逻辑电路、时序逻辑电路的特点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4</a:t>
            </a:r>
            <a:r>
              <a:rPr lang="zh-CN" altLang="en-US" sz="2800" b="1" dirty="0">
                <a:cs typeface="Times New Roman" pitchFamily="18" charset="0"/>
              </a:rPr>
              <a:t>、组合逻辑电路、时序逻辑电路的分析与设计步骤；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5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译码器</a:t>
            </a:r>
            <a:r>
              <a:rPr lang="zh-CN" altLang="en-US" sz="2800" b="1" dirty="0">
                <a:cs typeface="Times New Roman" pitchFamily="18" charset="0"/>
              </a:rPr>
              <a:t>、计数器电路分析和简单设计。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5343599"/>
            <a:ext cx="791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复习题：</a:t>
            </a:r>
            <a:r>
              <a:rPr lang="zh-CN" altLang="en-US" b="1" dirty="0">
                <a:solidFill>
                  <a:srgbClr val="0000CC"/>
                </a:solidFill>
              </a:rPr>
              <a:t>计算机系统组成（数逻部分）习题（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）、（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87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>
                <a:latin typeface="+mn-ea"/>
                <a:ea typeface="+mn-ea"/>
              </a:rPr>
              <a:t>主存地址从</a:t>
            </a:r>
            <a:r>
              <a:rPr lang="en-US" altLang="zh-CN" b="1" u="none" dirty="0">
                <a:latin typeface="+mn-ea"/>
                <a:ea typeface="+mn-ea"/>
              </a:rPr>
              <a:t>0</a:t>
            </a:r>
            <a:r>
              <a:rPr lang="zh-CN" altLang="en-US" b="1" u="none" dirty="0">
                <a:latin typeface="+mn-ea"/>
                <a:ea typeface="+mn-ea"/>
              </a:rPr>
              <a:t>开始</a:t>
            </a:r>
            <a:r>
              <a:rPr lang="en-US" altLang="zh-CN" sz="2000" b="1" u="none" dirty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存储器</a:t>
            </a:r>
            <a:r>
              <a:rPr lang="zh-CN" altLang="en-US" sz="2000" b="1" u="none" dirty="0">
                <a:solidFill>
                  <a:srgbClr val="990099"/>
                </a:solidFill>
                <a:latin typeface="+mn-ea"/>
                <a:ea typeface="+mn-ea"/>
              </a:rPr>
              <a:t>访问时间</a:t>
            </a:r>
            <a:r>
              <a:rPr lang="zh-CN" altLang="en-US" sz="2000" b="1" u="none" dirty="0">
                <a:latin typeface="+mn-ea"/>
                <a:ea typeface="+mn-ea"/>
              </a:rPr>
              <a:t>计算</a:t>
            </a:r>
            <a:r>
              <a:rPr lang="en-US" altLang="zh-CN" sz="2000" b="1" u="none" dirty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  <a:r>
                <a:rPr lang="zh-CN" altLang="en-US" sz="1800" b="1" u="none" dirty="0">
                  <a:latin typeface="宋体" pitchFamily="2" charset="-122"/>
                </a:rPr>
                <a:t>＝</a:t>
              </a:r>
              <a:r>
                <a:rPr lang="en-US" altLang="zh-CN" sz="1800" b="1" u="none" dirty="0">
                  <a:latin typeface="宋体" pitchFamily="2" charset="-122"/>
                </a:rPr>
                <a:t>(IO</a:t>
              </a:r>
              <a:r>
                <a:rPr lang="en-US" altLang="zh-CN" sz="1800" b="1" u="none" dirty="0">
                  <a:latin typeface="+mn-lt"/>
                </a:rPr>
                <a:t>/</a:t>
              </a:r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+mn-lt"/>
                </a:rPr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(RD⊕WR))</a:t>
              </a:r>
              <a:r>
                <a:rPr lang="en-US" altLang="zh-CN" sz="1800" b="1" u="none" dirty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15</a:t>
              </a: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r>
                <a:rPr lang="en-US" altLang="zh-CN" sz="14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>
                  <a:latin typeface="宋体" pitchFamily="2" charset="-122"/>
                </a:rPr>
                <a:t>14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5604"/>
            <a:ext cx="8784976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>
                <a:solidFill>
                  <a:srgbClr val="0000CC"/>
                </a:solidFill>
              </a:rPr>
              <a:t>例</a:t>
            </a:r>
            <a:r>
              <a:rPr lang="en-US" altLang="zh-CN" b="1" kern="100" dirty="0">
                <a:solidFill>
                  <a:srgbClr val="0000CC"/>
                </a:solidFill>
              </a:rPr>
              <a:t>2</a:t>
            </a:r>
            <a:r>
              <a:rPr lang="zh-CN" altLang="en-US" b="1" kern="100" dirty="0">
                <a:solidFill>
                  <a:srgbClr val="0000CC"/>
                </a:solidFill>
              </a:rPr>
              <a:t>：</a:t>
            </a:r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章</a:t>
            </a:r>
            <a:r>
              <a:rPr lang="zh-CN" altLang="en-US" b="1" kern="100" dirty="0"/>
              <a:t>作业第</a:t>
            </a:r>
            <a:r>
              <a:rPr lang="en-US" altLang="zh-CN" b="1" dirty="0"/>
              <a:t>28</a:t>
            </a:r>
            <a:r>
              <a:rPr lang="zh-CN" altLang="en-US" b="1" dirty="0"/>
              <a:t>题：</a:t>
            </a:r>
            <a:r>
              <a:rPr lang="zh-CN" altLang="zh-CN" b="1" dirty="0"/>
              <a:t>某计算机的存储器按字节编址，主存地址空间为</a:t>
            </a:r>
            <a:r>
              <a:rPr lang="en-US" altLang="zh-CN" b="1" dirty="0"/>
              <a:t>24</a:t>
            </a:r>
            <a:r>
              <a:rPr lang="zh-CN" altLang="zh-CN" b="1" dirty="0"/>
              <a:t>位，配置有</a:t>
            </a:r>
            <a:r>
              <a:rPr lang="en-US" altLang="zh-CN" b="1" dirty="0"/>
              <a:t>4MB</a:t>
            </a:r>
            <a:r>
              <a:rPr lang="zh-CN" altLang="zh-CN" b="1" dirty="0"/>
              <a:t>的主存，主存块大小为</a:t>
            </a:r>
            <a:r>
              <a:rPr lang="en-US" altLang="zh-CN" b="1" dirty="0"/>
              <a:t>32B</a:t>
            </a:r>
            <a:r>
              <a:rPr lang="zh-CN" altLang="zh-CN" b="1" dirty="0"/>
              <a:t>，</a:t>
            </a:r>
            <a:r>
              <a:rPr lang="en-US" altLang="zh-CN" b="1" dirty="0"/>
              <a:t>Cache</a:t>
            </a:r>
            <a:r>
              <a:rPr lang="zh-CN" altLang="zh-CN" b="1" dirty="0"/>
              <a:t>有</a:t>
            </a:r>
            <a:r>
              <a:rPr lang="en-US" altLang="zh-CN" b="1" dirty="0"/>
              <a:t>256</a:t>
            </a:r>
            <a:r>
              <a:rPr lang="zh-CN" altLang="zh-CN" b="1" dirty="0"/>
              <a:t>个行，采用</a:t>
            </a:r>
            <a:r>
              <a:rPr lang="en-US" altLang="zh-CN" b="1" dirty="0"/>
              <a:t>4</a:t>
            </a:r>
            <a:r>
              <a:rPr lang="zh-CN" altLang="zh-CN" b="1" dirty="0"/>
              <a:t>路组相联映射、</a:t>
            </a:r>
            <a:r>
              <a:rPr lang="en-US" altLang="zh-CN" b="1" dirty="0"/>
              <a:t>LRU</a:t>
            </a:r>
            <a:r>
              <a:rPr lang="zh-CN" altLang="zh-CN" b="1" dirty="0"/>
              <a:t>替换算法、写回法写策略，</a:t>
            </a:r>
            <a:r>
              <a:rPr lang="en-US" altLang="zh-CN" b="1" dirty="0"/>
              <a:t>Cache</a:t>
            </a:r>
            <a:r>
              <a:rPr lang="zh-CN" altLang="zh-CN" b="1" dirty="0"/>
              <a:t>行的管理信息至少有多少位？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解</a:t>
            </a:r>
            <a:r>
              <a:rPr lang="zh-CN" altLang="zh-CN" b="1" dirty="0">
                <a:solidFill>
                  <a:srgbClr val="0000CC"/>
                </a:solidFill>
              </a:rPr>
              <a:t>：</a:t>
            </a:r>
            <a:r>
              <a:rPr lang="en-US" altLang="zh-CN" b="1" dirty="0"/>
              <a:t>Cache</a:t>
            </a:r>
            <a:r>
              <a:rPr lang="zh-CN" altLang="zh-CN" b="1" dirty="0"/>
              <a:t>组内行号</a:t>
            </a:r>
            <a:r>
              <a:rPr lang="zh-CN" altLang="en-US" b="1" dirty="0"/>
              <a:t>：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位，组号为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256</a:t>
            </a:r>
            <a:r>
              <a:rPr lang="zh-CN" altLang="zh-CN" b="1" dirty="0"/>
              <a:t>―</a:t>
            </a:r>
            <a:r>
              <a:rPr lang="en-US" altLang="zh-CN" b="1" dirty="0"/>
              <a:t>2</a:t>
            </a:r>
            <a:r>
              <a:rPr lang="zh-CN" altLang="zh-CN" b="1" dirty="0"/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zh-CN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主存地址</a:t>
            </a:r>
            <a:r>
              <a:rPr lang="zh-CN" altLang="en-US" b="1" dirty="0"/>
              <a:t>：</a:t>
            </a:r>
            <a:r>
              <a:rPr lang="zh-CN" altLang="zh-CN" b="1" dirty="0"/>
              <a:t>由群号、群内块号、块内地址组成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块内地址为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(32B/1B)</a:t>
            </a:r>
            <a:r>
              <a:rPr lang="zh-CN" altLang="zh-CN" b="1" dirty="0"/>
              <a:t>＝</a:t>
            </a:r>
            <a:r>
              <a:rPr lang="en-US" altLang="zh-CN" b="1" dirty="0"/>
              <a:t>5</a:t>
            </a:r>
            <a:r>
              <a:rPr lang="zh-CN" altLang="zh-CN" b="1" dirty="0"/>
              <a:t>位，群内块号为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群号为</a:t>
            </a:r>
            <a:r>
              <a:rPr lang="en-US" altLang="zh-CN" b="1" dirty="0"/>
              <a:t>24 – 6 – 5</a:t>
            </a:r>
            <a:r>
              <a:rPr lang="zh-CN" altLang="zh-CN" b="1" dirty="0"/>
              <a:t>＝</a:t>
            </a:r>
            <a:r>
              <a:rPr lang="en-US" altLang="zh-CN" b="1" dirty="0"/>
              <a:t>13</a:t>
            </a:r>
            <a:r>
              <a:rPr lang="zh-CN" altLang="zh-CN" b="1" dirty="0"/>
              <a:t>位</a:t>
            </a:r>
            <a:r>
              <a:rPr lang="zh-CN" altLang="en-US" b="1" dirty="0"/>
              <a:t>，</a:t>
            </a:r>
            <a:r>
              <a:rPr lang="zh-CN" altLang="zh-CN" b="1" dirty="0"/>
              <a:t>故</a:t>
            </a:r>
            <a:r>
              <a:rPr lang="en-US" altLang="zh-CN" b="1" dirty="0">
                <a:solidFill>
                  <a:srgbClr val="FF3399"/>
                </a:solidFill>
              </a:rPr>
              <a:t>Cache</a:t>
            </a:r>
            <a:r>
              <a:rPr lang="zh-CN" altLang="zh-CN" b="1" dirty="0">
                <a:solidFill>
                  <a:srgbClr val="FF3399"/>
                </a:solidFill>
              </a:rPr>
              <a:t>行的标记为</a:t>
            </a:r>
            <a:r>
              <a:rPr lang="en-US" altLang="zh-CN" b="1" dirty="0">
                <a:solidFill>
                  <a:srgbClr val="FF3399"/>
                </a:solidFill>
              </a:rPr>
              <a:t>13</a:t>
            </a:r>
            <a:r>
              <a:rPr lang="zh-CN" altLang="zh-CN" b="1" dirty="0">
                <a:solidFill>
                  <a:srgbClr val="FF3399"/>
                </a:solidFill>
              </a:rPr>
              <a:t>位</a:t>
            </a:r>
            <a:r>
              <a:rPr lang="zh-CN" altLang="en-US" b="1" dirty="0">
                <a:solidFill>
                  <a:srgbClr val="FF3399"/>
                </a:solidFill>
              </a:rPr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采用</a:t>
            </a:r>
            <a:r>
              <a:rPr lang="en-US" altLang="zh-CN" b="1" dirty="0"/>
              <a:t>LRU</a:t>
            </a:r>
            <a:r>
              <a:rPr lang="zh-CN" altLang="zh-CN" b="1" dirty="0"/>
              <a:t>替换算法时，每个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行的</a:t>
            </a:r>
            <a:r>
              <a:rPr lang="en-US" altLang="zh-CN" b="1" dirty="0"/>
              <a:t>LRU</a:t>
            </a:r>
            <a:r>
              <a:rPr lang="zh-CN" altLang="zh-CN" b="1" dirty="0"/>
              <a:t>位为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</a:t>
            </a:r>
            <a:r>
              <a:rPr lang="zh-CN" altLang="en-US" b="1" dirty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    </a:t>
            </a:r>
            <a:r>
              <a:rPr lang="zh-CN" altLang="zh-CN" b="1" dirty="0"/>
              <a:t>采用</a:t>
            </a:r>
            <a:r>
              <a:rPr lang="zh-CN" altLang="zh-CN" b="1" dirty="0">
                <a:solidFill>
                  <a:srgbClr val="FF0000"/>
                </a:solidFill>
              </a:rPr>
              <a:t>写回法</a:t>
            </a:r>
            <a:r>
              <a:rPr lang="zh-CN" altLang="zh-CN" b="1" dirty="0"/>
              <a:t>写策略时，每个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行需设置脏位（</a:t>
            </a:r>
            <a:r>
              <a:rPr lang="en-US" altLang="zh-CN" b="1" dirty="0"/>
              <a:t>1</a:t>
            </a:r>
            <a:r>
              <a:rPr lang="zh-CN" altLang="zh-CN" b="1" dirty="0"/>
              <a:t>位）</a:t>
            </a:r>
            <a:r>
              <a:rPr lang="zh-CN" altLang="en-US" b="1" dirty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    </a:t>
            </a:r>
            <a:r>
              <a:rPr lang="zh-CN" altLang="zh-CN" b="1" dirty="0">
                <a:solidFill>
                  <a:srgbClr val="7030A0"/>
                </a:solidFill>
              </a:rPr>
              <a:t>每个</a:t>
            </a:r>
            <a:r>
              <a:rPr lang="en-US" altLang="zh-CN" b="1" dirty="0">
                <a:solidFill>
                  <a:srgbClr val="7030A0"/>
                </a:solidFill>
              </a:rPr>
              <a:t>Cache</a:t>
            </a:r>
            <a:r>
              <a:rPr lang="zh-CN" altLang="zh-CN" b="1" dirty="0">
                <a:solidFill>
                  <a:srgbClr val="7030A0"/>
                </a:solidFill>
              </a:rPr>
              <a:t>行的</a:t>
            </a:r>
            <a:r>
              <a:rPr lang="zh-CN" altLang="zh-CN" b="1" dirty="0">
                <a:solidFill>
                  <a:srgbClr val="FF0000"/>
                </a:solidFill>
              </a:rPr>
              <a:t>管理</a:t>
            </a:r>
            <a:r>
              <a:rPr lang="zh-CN" altLang="zh-CN" b="1" dirty="0">
                <a:solidFill>
                  <a:srgbClr val="7030A0"/>
                </a:solidFill>
              </a:rPr>
              <a:t>信息至少有：</a:t>
            </a:r>
            <a:endParaRPr lang="en-US" altLang="zh-CN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    </a:t>
            </a:r>
            <a:r>
              <a:rPr lang="zh-CN" altLang="zh-CN" b="1" dirty="0">
                <a:solidFill>
                  <a:srgbClr val="7030A0"/>
                </a:solidFill>
              </a:rPr>
              <a:t>有效位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</a:t>
            </a:r>
            <a:r>
              <a:rPr lang="zh-CN" altLang="zh-CN" b="1" dirty="0">
                <a:solidFill>
                  <a:srgbClr val="7030A0"/>
                </a:solidFill>
              </a:rPr>
              <a:t>标记</a:t>
            </a:r>
            <a:r>
              <a:rPr lang="en-US" altLang="zh-CN" b="1" dirty="0">
                <a:solidFill>
                  <a:srgbClr val="7030A0"/>
                </a:solidFill>
              </a:rPr>
              <a:t>(13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)+LRU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(2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)+</a:t>
            </a:r>
            <a:r>
              <a:rPr lang="zh-CN" altLang="zh-CN" b="1" dirty="0">
                <a:solidFill>
                  <a:srgbClr val="7030A0"/>
                </a:solidFill>
              </a:rPr>
              <a:t>脏位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)=17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zh-CN" altLang="zh-CN" b="1" dirty="0"/>
              <a:t>。</a:t>
            </a:r>
            <a:endParaRPr lang="en-US" altLang="zh-CN" b="1" kern="100" dirty="0"/>
          </a:p>
        </p:txBody>
      </p:sp>
    </p:spTree>
    <p:extLst>
      <p:ext uri="{BB962C8B-B14F-4D97-AF65-F5344CB8AC3E}">
        <p14:creationId xmlns:p14="http://schemas.microsoft.com/office/powerpoint/2010/main" val="272477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5</a:t>
            </a:r>
            <a:r>
              <a:rPr lang="zh-CN" altLang="en-US" sz="3200" b="1" dirty="0">
                <a:latin typeface="+mn-lt"/>
              </a:rPr>
              <a:t>章 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一、指令系统组成         </a:t>
            </a:r>
            <a:r>
              <a:rPr lang="zh-CN" altLang="en-US" sz="2000" b="1" dirty="0">
                <a:latin typeface="+mn-ea"/>
                <a:ea typeface="+mn-ea"/>
              </a:rPr>
              <a:t>☆掌握</a:t>
            </a:r>
            <a:r>
              <a:rPr lang="zh-CN" altLang="en-US" sz="2000" b="1" dirty="0">
                <a:latin typeface="宋体" pitchFamily="2" charset="-122"/>
              </a:rPr>
              <a:t>信息约定方法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数据操作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(OP/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存结果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指令地址计算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(2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类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需约定信息</a:t>
            </a:r>
            <a:r>
              <a:rPr lang="en-US" altLang="zh-CN" sz="2000" b="1" dirty="0">
                <a:latin typeface="宋体" pitchFamily="2" charset="-122"/>
              </a:rPr>
              <a:t>(OP/</a:t>
            </a:r>
            <a:r>
              <a:rPr lang="zh-CN" altLang="en-US" sz="2000" b="1" dirty="0">
                <a:latin typeface="宋体" pitchFamily="2" charset="-122"/>
              </a:rPr>
              <a:t>格式、源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→组成，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性能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→信息的表示方法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信息的编码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显式信息的约定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，指令字长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指令格式，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的存放，寻址方式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>
                <a:latin typeface="宋体" pitchFamily="2" charset="-122"/>
              </a:rPr>
              <a:t>◇理解概念</a:t>
            </a:r>
            <a:endParaRPr lang="en-US" altLang="zh-CN" sz="2000" b="1" dirty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5468"/>
              </p:ext>
            </p:extLst>
          </p:nvPr>
        </p:nvGraphicFramePr>
        <p:xfrm>
          <a:off x="323528" y="4255824"/>
          <a:ext cx="8712968" cy="18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所有位、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4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值受对齐影响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51151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996633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>
                <a:latin typeface="宋体" pitchFamily="2" charset="-122"/>
              </a:rPr>
              <a:t>☆掌握概念、理解原理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>
                <a:latin typeface="宋体" pitchFamily="2" charset="-122"/>
              </a:rPr>
              <a:t>☆掌握概念、理解原理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447616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顺序、跳跃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直接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寻址方式的识别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无、译码时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与实现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取指时、执行时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8657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寻址方式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立即</a:t>
            </a:r>
            <a:r>
              <a:rPr lang="en-US" altLang="zh-CN" sz="2000" b="1" dirty="0">
                <a:latin typeface="宋体" pitchFamily="2" charset="-122"/>
              </a:rPr>
              <a:t>/REG/</a:t>
            </a:r>
            <a:r>
              <a:rPr lang="zh-CN" altLang="en-US" sz="2000" b="1" dirty="0">
                <a:latin typeface="宋体" pitchFamily="2" charset="-122"/>
              </a:rPr>
              <a:t>直接</a:t>
            </a:r>
            <a:r>
              <a:rPr lang="en-US" altLang="zh-CN" sz="2000" b="1" dirty="0">
                <a:latin typeface="宋体" pitchFamily="2" charset="-122"/>
              </a:rPr>
              <a:t>/REG</a:t>
            </a:r>
            <a:r>
              <a:rPr lang="zh-CN" altLang="en-US" sz="2000" b="1" dirty="0">
                <a:latin typeface="宋体" pitchFamily="2" charset="-122"/>
              </a:rPr>
              <a:t>间接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基址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变址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隐含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地址码编码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方式位、地址参数的表示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，寻址方式的识别与实现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3990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>
                <a:latin typeface="+mn-ea"/>
                <a:ea typeface="+mn-ea"/>
              </a:rPr>
              <a:t>△理解相关概念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15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①理解指令信息的约定方法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表示方式及编码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②理解数据在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中的存放方法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～地址码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③理解寻址方式的地址形成方法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11560" y="2908522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某计算机主存按字节编址，有符号定点数用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>
                <a:latin typeface="宋体" pitchFamily="2" charset="-122"/>
              </a:rPr>
              <a:t>，单地址指令格式如下图所示，基址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计算下列指令字① </a:t>
            </a:r>
            <a:r>
              <a:rPr lang="en-US" altLang="zh-CN" b="1" dirty="0">
                <a:latin typeface="宋体" pitchFamily="2" charset="-122"/>
              </a:rPr>
              <a:t>4428H ② 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 1390H ④ 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(A=90H)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90H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6206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RD←Imme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5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613537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指令系统，有符号定点数用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y=</a:t>
            </a:r>
            <a:r>
              <a:rPr lang="en-US" altLang="zh-CN" sz="2200" b="1" dirty="0" err="1">
                <a:latin typeface="宋体" pitchFamily="2" charset="-122"/>
              </a:rPr>
              <a:t>x+y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地址分别为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15H</a:t>
            </a:r>
            <a:r>
              <a:rPr lang="zh-CN" altLang="en-US" sz="2200" b="1" dirty="0">
                <a:latin typeface="宋体" pitchFamily="2" charset="-122"/>
              </a:rPr>
              <a:t>；⑶操作码只可放在高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位，最多还可定义多少条指令？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3166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>
                <a:latin typeface="宋体" pitchFamily="2" charset="-122"/>
              </a:rPr>
              <a:t>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748697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</a:rPr>
              <a:t>00000000 00010100  // R0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14H           ;&amp;x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10000000           // R0←(R0)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       ;&amp;y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00100100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40488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⑶已定义指令占用了高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位的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位时，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还可定义的指令数为：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条；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>
                <a:latin typeface="宋体" pitchFamily="2" charset="-122"/>
              </a:rPr>
              <a:t>每条指令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645024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6</a:t>
            </a:r>
            <a:r>
              <a:rPr lang="zh-CN" altLang="en-US" sz="3200" b="1" dirty="0">
                <a:latin typeface="+mn-lt"/>
              </a:rPr>
              <a:t>章 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</a:t>
            </a:r>
            <a:r>
              <a:rPr lang="zh-CN" altLang="en-US" sz="2200" b="1" dirty="0">
                <a:latin typeface="宋体" pitchFamily="2" charset="-122"/>
              </a:rPr>
              <a:t>异常及中断处理，指令流水线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>
                <a:latin typeface="+mn-ea"/>
                <a:ea typeface="+mn-ea"/>
              </a:rPr>
              <a:t>☆深入理解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>
                <a:latin typeface="宋体" pitchFamily="2" charset="-122"/>
              </a:rPr>
              <a:t>的功能、组成、工作流程，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指令的执行过程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sz="2000" b="1" dirty="0">
                <a:latin typeface="宋体" pitchFamily="2" charset="-122"/>
              </a:rPr>
              <a:t>步骤及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冯氏模型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结构及工作过程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，指令系统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140968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>
                <a:latin typeface="宋体" pitchFamily="2" charset="-122"/>
              </a:rPr>
              <a:t>☆深入理解、熟练运用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069521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通路部件、通路结构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总线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及其控制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指令执行过程的组织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>
                <a:latin typeface="宋体" pitchFamily="2" charset="-122"/>
              </a:rPr>
              <a:t>控制需求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状态转换图</a:t>
            </a:r>
            <a:r>
              <a:rPr lang="en-US" altLang="zh-CN" sz="2000" b="1" dirty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教材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P180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例起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5.1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及例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5.2</a:t>
            </a:r>
            <a:r>
              <a:rPr lang="zh-CN" altLang="en-US" b="1" dirty="0">
                <a:latin typeface="宋体" pitchFamily="2" charset="-122"/>
              </a:rPr>
              <a:t>，注意寻址方式的实现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05036"/>
              </p:ext>
            </p:extLst>
          </p:nvPr>
        </p:nvGraphicFramePr>
        <p:xfrm>
          <a:off x="1044476" y="1428297"/>
          <a:ext cx="6911900" cy="308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76" y="1428297"/>
                        <a:ext cx="6911900" cy="308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725144"/>
            <a:ext cx="8136904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>
                <a:latin typeface="宋体" pitchFamily="2" charset="-122"/>
              </a:rPr>
              <a:t>△了解设计流程</a:t>
            </a:r>
            <a:r>
              <a:rPr lang="en-US" altLang="zh-CN" b="1" dirty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指令周期类型，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数据宽度</a:t>
            </a:r>
            <a:r>
              <a:rPr lang="zh-CN" altLang="en-US" b="1" dirty="0">
                <a:latin typeface="宋体" pitchFamily="2" charset="-122"/>
              </a:rPr>
              <a:t>、设计方法，单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的设计示例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数据通路的组成实例：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2</a:t>
            </a:r>
            <a:r>
              <a:rPr lang="zh-CN" altLang="en-US" sz="3200" b="1" dirty="0">
                <a:latin typeface="+mn-lt"/>
              </a:rPr>
              <a:t>章 计算机系统概述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976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一、计算机硬件组成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2103239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>
                <a:latin typeface="宋体" pitchFamily="2" charset="-122"/>
              </a:rPr>
              <a:t>☆建立软硬件模型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714144"/>
            <a:ext cx="8785224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硬件结构：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运算器</a:t>
            </a:r>
            <a:r>
              <a:rPr lang="zh-CN" altLang="en-US" sz="1600" b="1" dirty="0">
                <a:latin typeface="宋体" pitchFamily="2" charset="-122"/>
              </a:rPr>
              <a:t>（中心）</a:t>
            </a:r>
            <a:r>
              <a:rPr lang="zh-CN" altLang="en-US" b="1" dirty="0">
                <a:latin typeface="宋体" pitchFamily="2" charset="-122"/>
              </a:rPr>
              <a:t>、存储器、控制器、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设备。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存储器结构：</a:t>
            </a:r>
            <a:r>
              <a:rPr lang="zh-CN" altLang="en-US" sz="2000" b="1" dirty="0">
                <a:latin typeface="宋体" pitchFamily="2" charset="-122"/>
              </a:rPr>
              <a:t>由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sz="2000" b="1" dirty="0">
                <a:latin typeface="宋体" pitchFamily="2" charset="-122"/>
              </a:rPr>
              <a:t>构成的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线性空间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sz="2000" b="1" dirty="0">
                <a:latin typeface="宋体" pitchFamily="2" charset="-122"/>
              </a:rPr>
              <a:t>访问。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程序组成：由指令序列组成，指令有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跳转型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  工作方式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预先存放到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MEM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、自动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逐条取指令并执行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5013176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计算指令地址</a:t>
              </a: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硬件组成，工作过程，性能指标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6192812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>
                <a:latin typeface="+mn-ea"/>
                <a:ea typeface="+mn-ea"/>
              </a:rPr>
              <a:t>◇理解原理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>
                <a:latin typeface="+mn-ea"/>
              </a:rPr>
              <a:t>◇理解原理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△了解功能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>
                <a:latin typeface="宋体" pitchFamily="2" charset="-122"/>
              </a:rPr>
              <a:t>△了解设计流程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>
                <a:latin typeface="+mn-ea"/>
              </a:rPr>
              <a:t>◇理解原理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组成</a:t>
            </a:r>
            <a:r>
              <a:rPr lang="en-US" altLang="zh-CN" sz="2000" b="1" dirty="0">
                <a:latin typeface="宋体" pitchFamily="2" charset="-122"/>
              </a:rPr>
              <a:t>(3</a:t>
            </a:r>
            <a:r>
              <a:rPr lang="zh-CN" altLang="en-US" sz="2000" b="1" dirty="0">
                <a:latin typeface="宋体" pitchFamily="2" charset="-122"/>
              </a:rPr>
              <a:t>个部件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，工作原理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，类型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状态转换图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指令及中断响应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序列的整合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时序系统组织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基于状态转换图，信号个数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序列种类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如图</a:t>
            </a:r>
            <a:r>
              <a:rPr lang="en-US" altLang="zh-CN" sz="2000" b="1" dirty="0">
                <a:latin typeface="宋体" pitchFamily="2" charset="-122"/>
              </a:rPr>
              <a:t>5.25])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时序电路组成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定时逻辑、信号发生器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，定时方式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[CLK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CP]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[CP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节拍</a:t>
            </a:r>
            <a:r>
              <a:rPr lang="zh-CN" altLang="en-US" sz="1800" b="1" dirty="0">
                <a:latin typeface="宋体" pitchFamily="2" charset="-122"/>
              </a:rPr>
              <a:t>及脉冲</a:t>
            </a:r>
            <a:r>
              <a:rPr lang="en-US" altLang="zh-CN" sz="1800" b="1" dirty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引脚信号、内部逻辑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状态转换图的需求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工作流程的实现方法，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组成、工作原理   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四、异常及中断的处理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>
                <a:latin typeface="宋体" pitchFamily="2" charset="-122"/>
              </a:rPr>
              <a:t>◇掌握概念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异常及中断的处理时机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◇理解原理</a:t>
            </a: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  </a:t>
            </a:r>
            <a:r>
              <a:rPr lang="zh-CN" altLang="en-US" b="1" dirty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>
                <a:latin typeface="宋体" pitchFamily="2" charset="-122"/>
                <a:ea typeface="+mn-ea"/>
              </a:rPr>
              <a:t>)</a:t>
            </a:r>
            <a:r>
              <a:rPr lang="zh-CN" altLang="en-US" b="1" dirty="0">
                <a:latin typeface="宋体" pitchFamily="2" charset="-122"/>
                <a:ea typeface="+mn-ea"/>
              </a:rPr>
              <a:t>，响应需完成的任务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点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△了解基本结构及功能</a:t>
            </a:r>
            <a:endParaRPr lang="en-US" altLang="zh-CN" sz="2000" b="1" dirty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>
                <a:latin typeface="宋体" pitchFamily="2" charset="-122"/>
              </a:rPr>
              <a:t>◇掌握概念、理解原理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工作原理、组成要求、性能、分类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>
                <a:latin typeface="宋体" pitchFamily="2" charset="-122"/>
              </a:rPr>
              <a:t>①理解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的组成与工作流程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②能够组织指令的执行过程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DP)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③理解状态转换图的实现方法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zh-CN" altLang="en-US" b="1" dirty="0">
                <a:latin typeface="宋体" pitchFamily="2" charset="-122"/>
              </a:rPr>
              <a:t>④理解中断响应的任务及相关概念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⑤了解指令流水线的基本组成及工作原理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23528" y="390723"/>
            <a:ext cx="842493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0000CC"/>
                </a:solidFill>
                <a:latin typeface="+mn-lt"/>
              </a:rPr>
              <a:t>例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zh-CN" sz="2200" b="1" dirty="0">
                <a:latin typeface="+mn-lt"/>
              </a:rPr>
              <a:t>某计算机的机器字长与存储单元长度均为</a:t>
            </a:r>
            <a:r>
              <a:rPr lang="en-US" altLang="zh-CN" sz="2200" b="1" dirty="0">
                <a:latin typeface="+mn-lt"/>
              </a:rPr>
              <a:t>16</a:t>
            </a:r>
            <a:r>
              <a:rPr lang="zh-CN" altLang="zh-CN" sz="2200" b="1" dirty="0">
                <a:latin typeface="+mn-lt"/>
              </a:rPr>
              <a:t>位，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内部结构及数据通路如下图所示。</a:t>
            </a:r>
            <a:r>
              <a:rPr lang="en-US" altLang="zh-CN" sz="2200" b="1" dirty="0">
                <a:latin typeface="+mn-lt"/>
              </a:rPr>
              <a:t>ALU</a:t>
            </a:r>
            <a:r>
              <a:rPr lang="zh-CN" altLang="zh-CN" sz="2200" b="1" dirty="0">
                <a:latin typeface="+mn-lt"/>
              </a:rPr>
              <a:t>可实现加法、减法运算</a:t>
            </a:r>
            <a:r>
              <a:rPr lang="en-US" altLang="zh-CN" sz="2200" b="1" dirty="0">
                <a:latin typeface="+mn-lt"/>
              </a:rPr>
              <a:t>(Op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0</a:t>
            </a:r>
            <a:r>
              <a:rPr lang="zh-CN" altLang="zh-CN" sz="2200" b="1" dirty="0">
                <a:latin typeface="+mn-lt"/>
              </a:rPr>
              <a:t>时为加法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</a:t>
            </a:r>
            <a:r>
              <a:rPr lang="en-US" altLang="zh-CN" sz="2200" b="1" dirty="0">
                <a:latin typeface="+mn-lt"/>
              </a:rPr>
              <a:t>DE</a:t>
            </a:r>
            <a:r>
              <a:rPr lang="zh-CN" altLang="zh-CN" sz="2200" b="1" dirty="0">
                <a:latin typeface="+mn-lt"/>
              </a:rPr>
              <a:t>可实现位扩展操作（扩展数据位数、保持真值不变），对应于无符号整数、有符号整数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补码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，有零扩展、符号扩展</a:t>
            </a:r>
            <a:r>
              <a:rPr lang="en-US" altLang="zh-CN" sz="2200" b="1" dirty="0">
                <a:latin typeface="+mn-lt"/>
              </a:rPr>
              <a:t>2</a:t>
            </a:r>
            <a:r>
              <a:rPr lang="zh-CN" altLang="zh-CN" sz="2200" b="1" dirty="0">
                <a:latin typeface="+mn-lt"/>
              </a:rPr>
              <a:t>种功能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en-US" altLang="zh-CN" sz="2200" b="1" dirty="0" err="1">
                <a:latin typeface="+mn-lt"/>
              </a:rPr>
              <a:t>DE</a:t>
            </a:r>
            <a:r>
              <a:rPr lang="en-US" altLang="zh-CN" sz="2200" b="1" baseline="-25000" dirty="0" err="1">
                <a:latin typeface="+mn-lt"/>
              </a:rPr>
              <a:t>Sgn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1</a:t>
            </a:r>
            <a:r>
              <a:rPr lang="zh-CN" altLang="zh-CN" sz="2200" b="1" dirty="0">
                <a:latin typeface="+mn-lt"/>
              </a:rPr>
              <a:t>时为符号扩展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；时序系统采用联合控制定时方式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控制信号为</a:t>
            </a:r>
            <a:r>
              <a:rPr lang="en-US" altLang="zh-CN" sz="2200" b="1" dirty="0">
                <a:latin typeface="+mn-lt"/>
              </a:rPr>
              <a:t>WMFC)</a:t>
            </a:r>
            <a:r>
              <a:rPr lang="zh-CN" altLang="zh-CN" sz="2200" b="1" dirty="0">
                <a:latin typeface="+mn-lt"/>
              </a:rPr>
              <a:t>，除寄存器外的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控制信号已在图中标出，寄存器的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控制信号用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out</a:t>
            </a:r>
            <a:r>
              <a:rPr lang="zh-CN" altLang="zh-CN" sz="2200" b="1" dirty="0">
                <a:latin typeface="+mn-lt"/>
              </a:rPr>
              <a:t>表示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如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out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。</a:t>
            </a:r>
            <a:endParaRPr lang="en-US" altLang="zh-CN" sz="2200" b="1" dirty="0">
              <a:latin typeface="+mn-lt"/>
            </a:endParaRPr>
          </a:p>
        </p:txBody>
      </p:sp>
      <p:sp>
        <p:nvSpPr>
          <p:cNvPr id="45059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839264"/>
              </p:ext>
            </p:extLst>
          </p:nvPr>
        </p:nvGraphicFramePr>
        <p:xfrm>
          <a:off x="467544" y="2901513"/>
          <a:ext cx="8132514" cy="362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01513"/>
                        <a:ext cx="8132514" cy="3623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10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511161"/>
            <a:ext cx="871296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1</a:t>
            </a:r>
            <a:r>
              <a:rPr lang="zh-CN" altLang="zh-CN" sz="2400" b="1" kern="100" dirty="0">
                <a:latin typeface="+mn-lt"/>
              </a:rPr>
              <a:t>）寄存器</a:t>
            </a:r>
            <a:r>
              <a:rPr lang="en-US" altLang="zh-CN" sz="2400" b="1" kern="100" dirty="0">
                <a:latin typeface="+mn-lt"/>
              </a:rPr>
              <a:t>Y</a:t>
            </a:r>
            <a:r>
              <a:rPr lang="zh-CN" altLang="zh-CN" sz="2400" b="1" kern="100" dirty="0">
                <a:latin typeface="+mn-lt"/>
              </a:rPr>
              <a:t>和</a:t>
            </a:r>
            <a:r>
              <a:rPr lang="en-US" altLang="zh-CN" sz="2400" b="1" kern="100" dirty="0">
                <a:latin typeface="+mn-lt"/>
              </a:rPr>
              <a:t>Z</a:t>
            </a:r>
            <a:r>
              <a:rPr lang="zh-CN" altLang="zh-CN" sz="2400" b="1" kern="100" dirty="0">
                <a:latin typeface="+mn-lt"/>
              </a:rPr>
              <a:t>可以减少一个吗？为什么？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2</a:t>
            </a:r>
            <a:r>
              <a:rPr lang="zh-CN" altLang="zh-CN" sz="2400" b="1" kern="100" dirty="0">
                <a:latin typeface="+mn-lt"/>
              </a:rPr>
              <a:t>）</a:t>
            </a:r>
            <a:r>
              <a:rPr lang="zh-CN" altLang="en-US" sz="2400" b="1" dirty="0">
                <a:latin typeface="+mn-lt"/>
              </a:rPr>
              <a:t>单字指令，将存储单元（地址在</a:t>
            </a:r>
            <a:r>
              <a:rPr lang="en-US" altLang="zh-CN" sz="2400" b="1" dirty="0">
                <a:latin typeface="+mn-lt"/>
              </a:rPr>
              <a:t>R2</a:t>
            </a:r>
            <a:r>
              <a:rPr lang="zh-CN" altLang="en-US" sz="2400" b="1" dirty="0">
                <a:latin typeface="+mn-lt"/>
              </a:rPr>
              <a:t>中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的内容加到寄存器</a:t>
            </a:r>
            <a:r>
              <a:rPr lang="en-US" altLang="zh-CN" sz="2400" b="1" dirty="0">
                <a:latin typeface="+mn-lt"/>
              </a:rPr>
              <a:t>R1</a:t>
            </a:r>
            <a:r>
              <a:rPr lang="zh-CN" altLang="en-US" sz="2400" b="1" dirty="0">
                <a:latin typeface="+mn-lt"/>
              </a:rPr>
              <a:t>中；</a:t>
            </a:r>
            <a:r>
              <a:rPr lang="zh-CN" altLang="zh-CN" sz="2400" b="1" kern="100" dirty="0"/>
              <a:t>写出该指令的</a:t>
            </a:r>
            <a:r>
              <a:rPr lang="en-US" altLang="zh-CN" sz="2400" b="1" kern="100" dirty="0" err="1"/>
              <a:t>uOP</a:t>
            </a:r>
            <a:r>
              <a:rPr lang="zh-CN" altLang="zh-CN" sz="2400" b="1" kern="100" dirty="0"/>
              <a:t>命令序列。</a:t>
            </a:r>
            <a:endParaRPr lang="en-US" altLang="zh-CN" sz="2400" b="1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3</a:t>
            </a:r>
            <a:r>
              <a:rPr lang="zh-CN" altLang="zh-CN" sz="2400" b="1" kern="100" dirty="0">
                <a:latin typeface="+mn-lt"/>
              </a:rPr>
              <a:t>）无条件转移指令</a:t>
            </a:r>
            <a:r>
              <a:rPr lang="en-US" altLang="zh-CN" sz="2400" b="1" kern="100" dirty="0">
                <a:latin typeface="+mn-lt"/>
              </a:rPr>
              <a:t>JMP  A</a:t>
            </a:r>
            <a:r>
              <a:rPr lang="zh-CN" altLang="zh-CN" sz="2400" b="1" kern="100" dirty="0">
                <a:latin typeface="+mn-lt"/>
              </a:rPr>
              <a:t>为单字长指令，地址码采用相对寻址方式（</a:t>
            </a:r>
            <a:r>
              <a:rPr lang="en-US" altLang="zh-CN" sz="2400" b="1" kern="100" dirty="0">
                <a:latin typeface="+mn-lt"/>
              </a:rPr>
              <a:t>A</a:t>
            </a:r>
            <a:r>
              <a:rPr lang="zh-CN" altLang="zh-CN" sz="2400" b="1" kern="100" dirty="0">
                <a:latin typeface="+mn-lt"/>
              </a:rPr>
              <a:t>为有符号的偏移量），写出该指令的</a:t>
            </a:r>
            <a:r>
              <a:rPr lang="en-US" altLang="zh-CN" sz="2400" b="1" kern="100" dirty="0" err="1">
                <a:latin typeface="+mn-lt"/>
              </a:rPr>
              <a:t>uOP</a:t>
            </a:r>
            <a:r>
              <a:rPr lang="zh-CN" altLang="zh-CN" sz="2400" b="1" kern="100" dirty="0">
                <a:latin typeface="+mn-lt"/>
              </a:rPr>
              <a:t>命令序列。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4</a:t>
            </a:r>
            <a:r>
              <a:rPr lang="zh-CN" altLang="zh-CN" sz="2400" b="1" kern="100" dirty="0">
                <a:latin typeface="+mn-lt"/>
              </a:rPr>
              <a:t>）若</a:t>
            </a:r>
            <a:r>
              <a:rPr lang="en-US" altLang="zh-CN" sz="2400" b="1" kern="100" dirty="0">
                <a:latin typeface="+mn-lt"/>
              </a:rPr>
              <a:t>DE</a:t>
            </a:r>
            <a:r>
              <a:rPr lang="zh-CN" altLang="zh-CN" sz="2400" b="1" kern="100" dirty="0">
                <a:latin typeface="+mn-lt"/>
              </a:rPr>
              <a:t>入端记为</a:t>
            </a:r>
            <a:r>
              <a:rPr lang="en-US" altLang="zh-CN" sz="2400" b="1" kern="100" dirty="0">
                <a:latin typeface="+mn-lt"/>
              </a:rPr>
              <a:t>I</a:t>
            </a:r>
            <a:r>
              <a:rPr lang="en-US" altLang="zh-CN" sz="2400" b="1" kern="100" baseline="-25000" dirty="0">
                <a:latin typeface="+mn-lt"/>
              </a:rPr>
              <a:t>7</a:t>
            </a:r>
            <a:r>
              <a:rPr lang="en-US" altLang="zh-CN" sz="2400" b="1" kern="100" dirty="0">
                <a:latin typeface="+mn-lt"/>
              </a:rPr>
              <a:t>~I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、出端记为</a:t>
            </a:r>
            <a:r>
              <a:rPr lang="en-US" altLang="zh-CN" sz="2400" b="1" kern="100" dirty="0">
                <a:latin typeface="+mn-lt"/>
              </a:rPr>
              <a:t>D</a:t>
            </a:r>
            <a:r>
              <a:rPr lang="en-US" altLang="zh-CN" sz="2400" b="1" kern="100" baseline="-25000" dirty="0">
                <a:latin typeface="+mn-lt"/>
              </a:rPr>
              <a:t>15</a:t>
            </a:r>
            <a:r>
              <a:rPr lang="en-US" altLang="zh-CN" sz="2400" b="1" kern="100" dirty="0">
                <a:latin typeface="+mn-lt"/>
              </a:rPr>
              <a:t>~D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，画出部件内部电路图，或写出输出信号的逻辑表达式。</a:t>
            </a:r>
            <a:endParaRPr lang="en-US" altLang="zh-CN" sz="2400" b="1" kern="100" dirty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 5</a:t>
            </a:r>
            <a:r>
              <a:rPr lang="zh-CN" altLang="zh-CN" sz="2400" b="1" kern="100" dirty="0">
                <a:latin typeface="+mn-lt"/>
              </a:rPr>
              <a:t>）该计算机系统中，最多可配置多大容量的主存？为什么？</a:t>
            </a:r>
            <a:endParaRPr lang="zh-CN" altLang="zh-CN" sz="2400" b="1" kern="100" dirty="0">
              <a:latin typeface="+mn-lt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304" y="4455344"/>
            <a:ext cx="84861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解：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zh-CN" altLang="en-US" b="1" dirty="0"/>
              <a:t>不</a:t>
            </a:r>
            <a:r>
              <a:rPr lang="zh-CN" altLang="zh-CN" b="1" kern="100" dirty="0"/>
              <a:t>可以减少</a:t>
            </a:r>
            <a:r>
              <a:rPr lang="zh-CN" altLang="en-US" b="1" kern="100" dirty="0"/>
              <a:t>，</a:t>
            </a:r>
            <a:r>
              <a:rPr lang="zh-CN" altLang="zh-CN" b="1" dirty="0"/>
              <a:t>单总线通路中，同一组合逻辑部件只能有一个端口直接连到总线。</a:t>
            </a:r>
          </a:p>
        </p:txBody>
      </p:sp>
    </p:spTree>
    <p:extLst>
      <p:ext uri="{BB962C8B-B14F-4D97-AF65-F5344CB8AC3E}">
        <p14:creationId xmlns:p14="http://schemas.microsoft.com/office/powerpoint/2010/main" val="207615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9248" y="707778"/>
            <a:ext cx="7139136" cy="50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）单</a:t>
            </a:r>
            <a:r>
              <a:rPr lang="zh-CN" altLang="en-US" sz="2400" b="1" dirty="0"/>
              <a:t>字指令</a:t>
            </a:r>
            <a:r>
              <a:rPr lang="en-US" altLang="zh-CN" sz="2400" b="1" dirty="0"/>
              <a:t>,</a:t>
            </a:r>
            <a:r>
              <a:rPr lang="zh-CN" altLang="en-US" sz="2400" b="1" dirty="0">
                <a:latin typeface="Times New Roman" pitchFamily="18" charset="0"/>
              </a:rPr>
              <a:t>将存储单元（地址在</a:t>
            </a:r>
            <a:r>
              <a:rPr lang="en-US" altLang="zh-CN" sz="2400" b="1" dirty="0">
                <a:latin typeface="Times New Roman" pitchFamily="18" charset="0"/>
              </a:rPr>
              <a:t>R2</a:t>
            </a:r>
            <a:r>
              <a:rPr lang="zh-CN" altLang="en-US" sz="2400" b="1" dirty="0">
                <a:latin typeface="Times New Roman" pitchFamily="18" charset="0"/>
              </a:rPr>
              <a:t>中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的内容加到寄存器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zh-CN" altLang="en-US" sz="2400" b="1" dirty="0">
                <a:latin typeface="Times New Roman" pitchFamily="18" charset="0"/>
              </a:rPr>
              <a:t>中；</a:t>
            </a:r>
            <a:r>
              <a:rPr lang="en-US" altLang="zh-CN" sz="2400" b="1" kern="100" dirty="0"/>
              <a:t> </a:t>
            </a:r>
            <a:r>
              <a:rPr lang="en-US" altLang="zh-CN" sz="2400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sz="2400" b="1" kern="100" dirty="0">
                <a:solidFill>
                  <a:srgbClr val="FF0000"/>
                </a:solidFill>
              </a:rPr>
              <a:t>命令序列</a:t>
            </a:r>
            <a:r>
              <a:rPr lang="zh-CN" altLang="en-US" sz="2400" b="1" kern="100" dirty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 err="1">
                <a:latin typeface="Times New Roman" pitchFamily="18" charset="0"/>
              </a:rPr>
              <a:t>PC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>
                <a:latin typeface="Times New Roman" pitchFamily="18" charset="0"/>
              </a:rPr>
              <a:t>WMFC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dirty="0" err="1">
                <a:latin typeface="Times New Roman" pitchFamily="18" charset="0"/>
              </a:rPr>
              <a:t>MDR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IR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R2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Times New Roman" pitchFamily="18" charset="0"/>
              </a:rPr>
              <a:t>in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WMFC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MDR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itchFamily="18" charset="0"/>
              </a:rPr>
              <a:t>in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7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en-US" altLang="zh-CN" sz="2400" b="1" baseline="-30000" dirty="0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ADD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8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en-US" altLang="zh-CN" sz="2400" b="1" baseline="-30000" dirty="0">
                <a:latin typeface="Times New Roman" pitchFamily="18" charset="0"/>
              </a:rPr>
              <a:t>in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END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540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50320" y="765742"/>
            <a:ext cx="8126136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b="1" kern="100" dirty="0">
                <a:solidFill>
                  <a:srgbClr val="FF0000"/>
                </a:solidFill>
              </a:rPr>
              <a:t>命令序列</a:t>
            </a:r>
            <a:r>
              <a:rPr lang="zh-CN" altLang="en-US" b="1" kern="100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    t1: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 err="1"/>
              <a:t>MAR</a:t>
            </a:r>
            <a:r>
              <a:rPr lang="en-US" altLang="zh-CN" b="1" baseline="-25000" dirty="0" err="1"/>
              <a:t>in</a:t>
            </a:r>
            <a:r>
              <a:rPr lang="zh-CN" altLang="zh-CN" b="1" dirty="0"/>
              <a:t>，</a:t>
            </a:r>
            <a:r>
              <a:rPr lang="en-US" altLang="zh-CN" b="1" dirty="0"/>
              <a:t>Read        t4: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/>
              <a:t>Y</a:t>
            </a:r>
            <a:r>
              <a:rPr lang="en-US" altLang="zh-CN" b="1" baseline="-25000" dirty="0"/>
              <a:t>in</a:t>
            </a:r>
            <a:r>
              <a:rPr lang="en-US" altLang="zh-CN" b="1" dirty="0"/>
              <a:t>      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t2: PC</a:t>
            </a:r>
            <a:r>
              <a:rPr lang="en-US" altLang="zh-CN" b="1" baseline="-25000" dirty="0"/>
              <a:t>+1</a:t>
            </a:r>
            <a:r>
              <a:rPr lang="zh-CN" altLang="zh-CN" b="1" dirty="0"/>
              <a:t>，</a:t>
            </a:r>
            <a:r>
              <a:rPr lang="en-US" altLang="zh-CN" b="1" dirty="0"/>
              <a:t>WMFC                    </a:t>
            </a:r>
            <a:r>
              <a:rPr lang="en-US" altLang="zh-CN" b="1" dirty="0">
                <a:solidFill>
                  <a:srgbClr val="0000CC"/>
                </a:solidFill>
              </a:rPr>
              <a:t>t5: 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Sgn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out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</a:rPr>
              <a:t>Z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in</a:t>
            </a:r>
            <a:r>
              <a:rPr lang="en-US" altLang="zh-CN" b="1" baseline="-25000" dirty="0">
                <a:solidFill>
                  <a:srgbClr val="0000CC"/>
                </a:solidFill>
              </a:rPr>
              <a:t>   </a:t>
            </a:r>
            <a:endParaRPr lang="zh-CN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    t3: </a:t>
            </a:r>
            <a:r>
              <a:rPr lang="en-US" altLang="zh-CN" b="1" dirty="0" err="1"/>
              <a:t>MDR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、</a:t>
            </a:r>
            <a:r>
              <a:rPr lang="en-US" altLang="zh-CN" b="1" dirty="0" err="1"/>
              <a:t>IR</a:t>
            </a:r>
            <a:r>
              <a:rPr lang="en-US" altLang="zh-CN" b="1" baseline="-25000" dirty="0" err="1"/>
              <a:t>in</a:t>
            </a:r>
            <a:r>
              <a:rPr lang="en-US" altLang="zh-CN" b="1" dirty="0"/>
              <a:t>                     t6:</a:t>
            </a:r>
            <a:r>
              <a:rPr lang="de-DE" altLang="zh-CN" b="1" dirty="0"/>
              <a:t> Z</a:t>
            </a:r>
            <a:r>
              <a:rPr lang="de-DE" altLang="zh-CN" b="1" baseline="-25000" dirty="0"/>
              <a:t>out</a:t>
            </a:r>
            <a:r>
              <a:rPr lang="zh-CN" altLang="zh-CN" b="1" dirty="0"/>
              <a:t>、</a:t>
            </a:r>
            <a:r>
              <a:rPr lang="de-DE" altLang="zh-CN" b="1" dirty="0"/>
              <a:t>PC</a:t>
            </a:r>
            <a:r>
              <a:rPr lang="de-DE" altLang="zh-CN" b="1" baseline="-25000" dirty="0"/>
              <a:t>in</a:t>
            </a:r>
            <a:r>
              <a:rPr lang="zh-CN" altLang="zh-CN" b="1" dirty="0"/>
              <a:t>、</a:t>
            </a:r>
            <a:r>
              <a:rPr lang="de-DE" altLang="zh-CN" b="1" dirty="0"/>
              <a:t>End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4</a:t>
            </a:r>
            <a:r>
              <a:rPr lang="zh-CN" altLang="zh-CN" b="1" dirty="0"/>
              <a:t>）电路逻辑：对于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15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 &amp; </a:t>
            </a:r>
            <a:r>
              <a:rPr lang="en-US" altLang="zh-CN" b="1" dirty="0" err="1"/>
              <a:t>DE</a:t>
            </a:r>
            <a:r>
              <a:rPr lang="en-US" altLang="zh-CN" b="1" baseline="-25000" dirty="0" err="1"/>
              <a:t>Sgn</a:t>
            </a:r>
            <a:r>
              <a:rPr lang="zh-CN" altLang="zh-CN" b="1" dirty="0"/>
              <a:t>；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                 </a:t>
            </a:r>
            <a:r>
              <a:rPr lang="zh-CN" altLang="zh-CN" b="1" dirty="0"/>
              <a:t>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，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I</a:t>
            </a:r>
            <a:r>
              <a:rPr lang="en-US" altLang="zh-CN" b="1" baseline="-25000" dirty="0"/>
              <a:t>i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5</a:t>
            </a:r>
            <a:r>
              <a:rPr lang="zh-CN" altLang="zh-CN" b="1" dirty="0"/>
              <a:t>）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en-US" altLang="zh-CN" b="1" dirty="0"/>
              <a:t>*16bit=128KB</a:t>
            </a:r>
            <a:r>
              <a:rPr lang="zh-CN" altLang="zh-CN" b="1" dirty="0"/>
              <a:t>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b="1" dirty="0"/>
              <a:t>      16</a:t>
            </a:r>
            <a:r>
              <a:rPr lang="zh-CN" altLang="zh-CN" b="1" dirty="0"/>
              <a:t>为</a:t>
            </a:r>
            <a:r>
              <a:rPr lang="en-US" altLang="zh-CN" b="1" dirty="0"/>
              <a:t>CPU</a:t>
            </a:r>
            <a:r>
              <a:rPr lang="zh-CN" altLang="zh-CN" b="1" dirty="0"/>
              <a:t>中</a:t>
            </a:r>
            <a:r>
              <a:rPr lang="en-US" altLang="zh-CN" b="1" dirty="0"/>
              <a:t>MAR</a:t>
            </a:r>
            <a:r>
              <a:rPr lang="zh-CN" altLang="zh-CN" b="1" dirty="0"/>
              <a:t>位</a:t>
            </a:r>
            <a:r>
              <a:rPr lang="en-US" altLang="zh-CN" b="1" dirty="0"/>
              <a:t>16</a:t>
            </a:r>
            <a:r>
              <a:rPr lang="zh-CN" altLang="zh-CN" b="1" dirty="0"/>
              <a:t>位，</a:t>
            </a:r>
            <a:r>
              <a:rPr lang="en-US" altLang="zh-CN" b="1" dirty="0"/>
              <a:t>MAR</a:t>
            </a:r>
            <a:r>
              <a:rPr lang="zh-CN" altLang="zh-CN" b="1" dirty="0"/>
              <a:t>直接连接到地址总线，地址空间为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zh-CN" altLang="zh-CN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952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476672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7</a:t>
            </a:r>
            <a:r>
              <a:rPr lang="zh-CN" altLang="en-US" sz="3200" b="1" dirty="0">
                <a:latin typeface="+mn-lt"/>
              </a:rPr>
              <a:t>章 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052736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>
                <a:latin typeface="+mn-ea"/>
                <a:ea typeface="+mn-ea"/>
              </a:rPr>
              <a:t>☆掌握概念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步骤及操作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第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步的组织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>
                <a:latin typeface="+mn-ea"/>
              </a:rPr>
              <a:t>◇理解原理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每步时长的组织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>
                <a:latin typeface="宋体" pitchFamily="2" charset="-122"/>
              </a:rPr>
              <a:t>△了解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后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步的组织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>
                <a:latin typeface="宋体" pitchFamily="2" charset="-122"/>
              </a:rPr>
              <a:t>△了解提高性能的方法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556792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的仲裁线连接、仲裁时机、仲裁方法、特点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30705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种定时方式</a:t>
            </a:r>
            <a:r>
              <a:rPr lang="zh-CN" altLang="en-US" sz="1600" b="1" dirty="0">
                <a:latin typeface="宋体" pitchFamily="2" charset="-122"/>
              </a:rPr>
              <a:t>（同步、异步、半同步）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>
                <a:latin typeface="宋体" pitchFamily="2" charset="-122"/>
              </a:rPr>
              <a:t>、联络方式、特点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特性示例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(</a:t>
            </a:r>
            <a:r>
              <a:rPr lang="zh-CN" altLang="en-US" sz="2000" b="1" dirty="0">
                <a:latin typeface="宋体" pitchFamily="2" charset="-122"/>
              </a:rPr>
              <a:t>不同事务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不同协议</a:t>
            </a:r>
            <a:r>
              <a:rPr lang="en-US" altLang="zh-CN" sz="2000" b="1" dirty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988840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39528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总线结构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的类型、特点，总线接口单元的类型、功能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>
                <a:solidFill>
                  <a:srgbClr val="990099"/>
                </a:solidFill>
              </a:rPr>
              <a:t>数据总线</a:t>
            </a:r>
            <a:r>
              <a:rPr lang="zh-CN" altLang="en-US" b="1" dirty="0"/>
              <a:t>的位数，常用</a:t>
            </a:r>
            <a:r>
              <a:rPr lang="en-US" altLang="zh-CN" dirty="0">
                <a:latin typeface="+mn-lt"/>
              </a:rPr>
              <a:t>bit</a:t>
            </a:r>
            <a:r>
              <a:rPr lang="zh-CN" altLang="en-US" b="1" dirty="0"/>
              <a:t>表示</a:t>
            </a:r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6.</a:t>
            </a:r>
            <a:r>
              <a:rPr lang="zh-CN" altLang="en-US" b="1" dirty="0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总线带宽：</a:t>
            </a:r>
            <a:r>
              <a:rPr lang="zh-CN" altLang="en-US" b="1" dirty="0"/>
              <a:t>指总线的</a:t>
            </a:r>
            <a:r>
              <a:rPr lang="zh-CN" altLang="en-US" b="1" dirty="0">
                <a:solidFill>
                  <a:srgbClr val="990099"/>
                </a:solidFill>
              </a:rPr>
              <a:t>最大</a:t>
            </a:r>
            <a:r>
              <a:rPr lang="zh-CN" altLang="en-US" b="1" dirty="0"/>
              <a:t>数据传输率，常用</a:t>
            </a:r>
            <a:r>
              <a:rPr lang="en-US" altLang="zh-CN" b="1" dirty="0"/>
              <a:t>Mbps(MB/s)</a:t>
            </a:r>
            <a:r>
              <a:rPr lang="zh-CN" altLang="en-US" b="1" dirty="0"/>
              <a:t>表示</a:t>
            </a:r>
            <a:endParaRPr lang="en-US" altLang="zh-CN" b="1" dirty="0"/>
          </a:p>
          <a:p>
            <a:pPr marL="2147888" indent="-2147888"/>
            <a:r>
              <a:rPr lang="zh-CN" altLang="en-US" b="1" dirty="0"/>
              <a:t>                          数据传输率＝总线宽度</a:t>
            </a:r>
            <a:r>
              <a:rPr lang="en-US" altLang="zh-CN" b="1" dirty="0"/>
              <a:t>×</a:t>
            </a:r>
            <a:r>
              <a:rPr lang="zh-CN" altLang="en-US" b="1" dirty="0"/>
              <a:t>数据传输次数</a:t>
            </a:r>
            <a:r>
              <a:rPr lang="en-US" altLang="zh-CN" b="1" dirty="0"/>
              <a:t>/</a:t>
            </a:r>
            <a:r>
              <a:rPr lang="zh-CN" altLang="en-US" b="1" dirty="0"/>
              <a:t>秒</a:t>
            </a:r>
            <a:endParaRPr lang="en-US" altLang="zh-CN" b="1" dirty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 eaLnBrk="0" hangingPunct="0"/>
            <a:r>
              <a:rPr lang="en-US" altLang="zh-CN" b="1" dirty="0">
                <a:solidFill>
                  <a:srgbClr val="990099"/>
                </a:solidFill>
              </a:rPr>
              <a:t>     </a:t>
            </a:r>
            <a:r>
              <a:rPr lang="zh-CN" altLang="en-US" b="1" dirty="0">
                <a:solidFill>
                  <a:srgbClr val="0000CC"/>
                </a:solidFill>
              </a:rPr>
              <a:t>例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zh-CN" altLang="en-US" b="1" dirty="0"/>
              <a:t>某</a:t>
            </a:r>
            <a:r>
              <a:rPr lang="en-US" altLang="zh-CN" b="1" dirty="0"/>
              <a:t>32</a:t>
            </a:r>
            <a:r>
              <a:rPr lang="zh-CN" altLang="en-US" b="1" dirty="0"/>
              <a:t>位同步总线的时钟频率为</a:t>
            </a:r>
            <a:r>
              <a:rPr lang="en-US" altLang="zh-CN" b="1" dirty="0"/>
              <a:t>100MHz</a:t>
            </a:r>
            <a:r>
              <a:rPr lang="zh-CN" altLang="en-US" b="1" dirty="0"/>
              <a:t>，每个时钟可传输一次数据，该总线的带宽＝</a:t>
            </a:r>
            <a:r>
              <a:rPr lang="en-US" altLang="zh-CN" b="1" dirty="0"/>
              <a:t>32bit×(100MHz/1)=3.2Gbps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0" hangingPunct="0"/>
            <a:r>
              <a:rPr lang="zh-CN" altLang="en-US" b="1" dirty="0"/>
              <a:t>    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00325" indent="-26003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/>
              <a:t>指信号电平保持</a:t>
            </a:r>
            <a:r>
              <a:rPr lang="zh-CN" altLang="en-US" b="1" dirty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/>
              <a:t>时，所能连接的设备数量，常用个表示。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4126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</a:rPr>
                <a:t>总线工作频率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4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所需时钟周期数</a:t>
              </a:r>
              <a:r>
                <a:rPr lang="en-US" altLang="zh-CN" sz="1800" b="1" dirty="0"/>
                <a:t>/</a:t>
              </a:r>
              <a:r>
                <a:rPr lang="zh-CN" altLang="en-US" sz="1800" b="1" dirty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835696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最大</a:t>
            </a:r>
            <a:r>
              <a:rPr lang="zh-CN" altLang="en-US" dirty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      同步总线的总线带宽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/>
              <a:t>B</a:t>
            </a:r>
            <a:r>
              <a:rPr lang="en-US" altLang="zh-CN" b="1" i="1" dirty="0">
                <a:latin typeface="+mn-lt"/>
              </a:rPr>
              <a:t> </a:t>
            </a:r>
            <a:r>
              <a:rPr lang="zh-CN" altLang="zh-CN" b="1" dirty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8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852936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8</a:t>
            </a:r>
            <a:r>
              <a:rPr lang="zh-CN" altLang="en-US" sz="3200" b="1" dirty="0">
                <a:latin typeface="+mn-lt"/>
              </a:rPr>
              <a:t>章 输入输出系统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>
                <a:latin typeface="宋体" pitchFamily="2" charset="-122"/>
              </a:rPr>
              <a:t>I/O</a:t>
            </a:r>
            <a:r>
              <a:rPr lang="zh-CN" altLang="en-US" sz="2200" b="1" dirty="0">
                <a:latin typeface="宋体" pitchFamily="2" charset="-122"/>
              </a:rPr>
              <a:t>系统组成，外设组成，接口组成，传送控制方式组织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>
                <a:latin typeface="宋体" pitchFamily="2" charset="-122"/>
              </a:rPr>
              <a:t>△了解软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硬件关系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>
                <a:latin typeface="宋体" pitchFamily="2" charset="-122"/>
              </a:rPr>
              <a:t>(I/O</a:t>
            </a:r>
            <a:r>
              <a:rPr lang="zh-CN" altLang="en-US" sz="2000" b="1" dirty="0">
                <a:latin typeface="宋体" pitchFamily="2" charset="-122"/>
              </a:rPr>
              <a:t>指令格式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>
                <a:latin typeface="宋体" pitchFamily="2" charset="-122"/>
              </a:rPr>
              <a:t>☆掌握传送实现的基本条件及组织方法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的传送控制方式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zh-CN" altLang="en-US" sz="2000" b="1" dirty="0">
                <a:latin typeface="+mn-ea"/>
                <a:ea typeface="+mn-ea"/>
              </a:rPr>
              <a:t>掌握概念、了解组成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输入设备、输出设备的组成、工作原理，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磁盘的结构、工作原理，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，磁盘信息记录格式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8498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连接方式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传送实现原理、总线地址含义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，编址方式，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识别方法，数据传送方式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目标，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方式的传送控制原理、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所占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时间计算*</a:t>
            </a: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619672" y="4699302"/>
            <a:ext cx="331236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129349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>
                <a:latin typeface="+mn-ea"/>
                <a:ea typeface="+mn-ea"/>
              </a:rPr>
              <a:t>5400rpm(</a:t>
            </a:r>
            <a:r>
              <a:rPr lang="zh-CN" altLang="zh-CN" b="1" dirty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>
                <a:latin typeface="+mn-ea"/>
                <a:ea typeface="+mn-ea"/>
              </a:rPr>
              <a:t>分钟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latin typeface="+mn-ea"/>
                <a:ea typeface="+mn-ea"/>
              </a:rPr>
              <a:t>请回答下列问题：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8785225" cy="290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771775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＝平均寻道时间＋平均等待时间</a:t>
            </a: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771775" y="784523"/>
            <a:ext cx="295235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SD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位密度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771775" y="1262361"/>
            <a:ext cx="619283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记录密度    </a:t>
            </a:r>
            <a:r>
              <a:rPr lang="zh-CN" altLang="en-US" sz="1800" b="1" dirty="0">
                <a:latin typeface="宋体" panose="02010600030101010101" pitchFamily="2" charset="-122"/>
              </a:rPr>
              <a:t>←记录密度≤位密度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3059113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>
                <a:latin typeface="+mn-lt"/>
              </a:rPr>
              <a:t>D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＝记录密度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磁盘转速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780284" y="5387731"/>
            <a:ext cx="489642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[1/(5400÷60)]÷2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203848" y="4955683"/>
            <a:ext cx="547285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5000×(20×3.14×30000)≈111</a:t>
            </a:r>
            <a:r>
              <a:rPr lang="en-US" altLang="zh-CN" b="1" dirty="0"/>
              <a:t>.</a:t>
            </a:r>
            <a:r>
              <a:rPr lang="en-US" altLang="zh-CN" b="1" dirty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419872" y="5869721"/>
            <a:ext cx="554474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(20×3.14×30000)×(5400÷60)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3131840" y="4501569"/>
            <a:ext cx="554486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(30-20)÷2×1000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5000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8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5715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90738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基本结构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点改进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，部件组成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结构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，部件互连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连接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传输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1555452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CPU</a:t>
              </a: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CC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I/O</a:t>
              </a:r>
              <a:r>
                <a:rPr lang="zh-CN" altLang="en-US" sz="1800" b="1" dirty="0">
                  <a:latin typeface="宋体" pitchFamily="2" charset="-122"/>
                </a:rPr>
                <a:t>设备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辅存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总线接口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多种存储器共存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>
                <a:latin typeface="宋体" pitchFamily="2" charset="-122"/>
              </a:rPr>
              <a:t>←提高性价比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-108769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只直接访问主存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179512" y="371441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以存储器为中心</a:t>
            </a:r>
            <a:r>
              <a:rPr lang="zh-CN" altLang="en-US" b="1" dirty="0">
                <a:latin typeface="宋体" pitchFamily="2" charset="-122"/>
              </a:rPr>
              <a:t>的硬件结构   </a:t>
            </a:r>
            <a:r>
              <a:rPr lang="zh-CN" altLang="en-US" sz="1800" b="1" dirty="0">
                <a:latin typeface="宋体" pitchFamily="2" charset="-122"/>
              </a:rPr>
              <a:t>←提高性能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并行化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(</a:t>
            </a:r>
            <a:r>
              <a:rPr lang="zh-CN" altLang="en-US" sz="2000" b="1" dirty="0">
                <a:latin typeface="宋体" pitchFamily="2" charset="-122"/>
              </a:rPr>
              <a:t>缓冲技术＋</a:t>
            </a:r>
            <a:r>
              <a:rPr lang="en-US" altLang="zh-CN" sz="2000" b="1" dirty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技术</a:t>
            </a:r>
            <a:r>
              <a:rPr lang="en-US" altLang="zh-CN" sz="2000" b="1" dirty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539428" y="4586352"/>
            <a:ext cx="83530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主存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信息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指令和数据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，可以按地址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多种运算、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>
                <a:latin typeface="宋体" pitchFamily="2" charset="-122"/>
              </a:rPr>
              <a:t>运算结果；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程序执行过程</a:t>
            </a:r>
            <a:r>
              <a:rPr lang="zh-CN" altLang="en-US" b="1" dirty="0">
                <a:latin typeface="宋体" pitchFamily="2" charset="-122"/>
              </a:rPr>
              <a:t>；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信息的输入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输出、格式转换。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7" grpId="0"/>
      <p:bldP spid="70" grpId="0"/>
      <p:bldP spid="71" grpId="0"/>
      <p:bldP spid="72" grpId="0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40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最外侧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个磁道、每个磁道有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>
                <a:latin typeface="宋体" panose="02010600030101010101" pitchFamily="2" charset="-122"/>
              </a:rPr>
              <a:t>个扇区、每个扇区可记录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⑴计算磁盘的存储容量；⑵写出磁盘地址的格式及参数；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⑶计算磁盘的平均访问时间；⑷计算磁盘的数据传输率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3341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(2)</a:t>
            </a:r>
            <a:r>
              <a:rPr lang="zh-CN" altLang="en-US" b="1" dirty="0">
                <a:latin typeface="宋体" panose="02010600030101010101" pitchFamily="2" charset="-122"/>
              </a:rPr>
              <a:t>磁盘地址组成：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07707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6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1703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0120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12.165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8.33/60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4096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(6×2-2)×204×60×512B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612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en-US" altLang="zh-CN" b="1" dirty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36510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[1/(7200÷60)]≈8.33ms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3325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60×512B×(7200÷60)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57301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寻道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zh-CN" altLang="en-US" b="1" dirty="0">
                <a:latin typeface="宋体" panose="02010600030101010101" pitchFamily="2" charset="-122"/>
              </a:rPr>
              <a:t>，通常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en-US" altLang="zh-CN" b="1" dirty="0">
                <a:latin typeface="宋体" panose="02010600030101010101" pitchFamily="2" charset="-122"/>
              </a:rPr>
              <a:t>&lt;&lt;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>
                <a:latin typeface="宋体" pitchFamily="2" charset="-122"/>
              </a:rPr>
              <a:t>△了解概念</a:t>
            </a:r>
            <a:endParaRPr lang="en-US" altLang="zh-CN" sz="20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功能、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端口类型，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>
                <a:latin typeface="宋体" pitchFamily="2" charset="-122"/>
              </a:rPr>
              <a:t>、信息中转原理，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端口</a:t>
            </a:r>
            <a:r>
              <a:rPr lang="zh-CN" altLang="en-US" b="1" dirty="0">
                <a:latin typeface="宋体" pitchFamily="2" charset="-122"/>
              </a:rPr>
              <a:t>的访问</a:t>
            </a:r>
            <a:endParaRPr lang="en-US" altLang="zh-CN" b="1" dirty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>
                <a:latin typeface="+mn-ea"/>
                <a:ea typeface="+mn-ea"/>
              </a:rPr>
              <a:t>◇理解控制流程→硬件组织</a:t>
            </a:r>
            <a:endParaRPr lang="en-US" altLang="zh-CN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程序查询方式</a:t>
            </a:r>
            <a:r>
              <a:rPr lang="en-US" altLang="zh-CN" b="1" dirty="0">
                <a:latin typeface="宋体" pitchFamily="2" charset="-122"/>
              </a:rPr>
              <a:t>—I/O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>
                <a:latin typeface="宋体" pitchFamily="2" charset="-122"/>
              </a:rPr>
              <a:t>、工作过程组织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  </a:t>
            </a:r>
            <a:r>
              <a:rPr lang="zh-CN" altLang="en-US" b="1" dirty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接口组织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                         </a:t>
            </a:r>
            <a:r>
              <a:rPr lang="zh-CN" altLang="en-US" sz="2000" b="1" dirty="0">
                <a:latin typeface="+mn-ea"/>
              </a:rPr>
              <a:t>◇理解中断过程→软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硬件组织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控制流程，中断的类型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多重中断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，中断过程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面向实现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>
                <a:latin typeface="宋体" pitchFamily="2" charset="-122"/>
              </a:rPr>
              <a:t>，识别中断源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→中断控制器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中断系统举例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理解各部件如何协同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，多重中断及中断屏蔽</a:t>
            </a:r>
            <a:endParaRPr lang="en-US" altLang="zh-CN" sz="1800" b="1" dirty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</a:t>
            </a:r>
            <a:r>
              <a:rPr lang="zh-CN" altLang="en-US" sz="2000" b="1" dirty="0">
                <a:latin typeface="宋体" pitchFamily="2" charset="-122"/>
              </a:rPr>
              <a:t>△了解</a:t>
            </a:r>
            <a:r>
              <a:rPr lang="en-US" altLang="zh-CN" sz="2000" b="1" dirty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的传送过程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控制流程，传送方式，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功能→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接口结构→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传送过程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接口组织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通用型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增强型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07904" y="3140968"/>
            <a:ext cx="3672408" cy="1008112"/>
            <a:chOff x="3707904" y="3140968"/>
            <a:chExt cx="3672408" cy="100811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860032" y="3602633"/>
              <a:ext cx="1296144" cy="546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 Box 132"/>
            <p:cNvSpPr txBox="1">
              <a:spLocks noChangeArrowheads="1"/>
            </p:cNvSpPr>
            <p:nvPr/>
          </p:nvSpPr>
          <p:spPr bwMode="auto">
            <a:xfrm>
              <a:off x="6084168" y="3140968"/>
              <a:ext cx="1296144" cy="46166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3707904" y="4005064"/>
              <a:ext cx="1008112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9644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spc="-150" dirty="0">
                <a:latin typeface="宋体" pitchFamily="2" charset="-122"/>
              </a:rPr>
              <a:t>掌握</a:t>
            </a:r>
            <a:r>
              <a:rPr lang="en-US" altLang="zh-CN" b="1" spc="-150" dirty="0">
                <a:latin typeface="宋体" pitchFamily="2" charset="-122"/>
              </a:rPr>
              <a:t>I/O</a:t>
            </a:r>
            <a:r>
              <a:rPr lang="zh-CN" altLang="en-US" b="1" spc="-150" dirty="0">
                <a:latin typeface="宋体" pitchFamily="2" charset="-122"/>
              </a:rPr>
              <a:t>的软硬件关联，理解各</a:t>
            </a:r>
            <a:r>
              <a:rPr lang="en-US" altLang="zh-CN" b="1" spc="-150" dirty="0">
                <a:latin typeface="宋体" pitchFamily="2" charset="-122"/>
              </a:rPr>
              <a:t>I/O</a:t>
            </a:r>
            <a:r>
              <a:rPr lang="zh-CN" altLang="en-US" b="1" spc="-150" dirty="0">
                <a:latin typeface="宋体" pitchFamily="2" charset="-122"/>
              </a:rPr>
              <a:t>方式的接口组成</a:t>
            </a:r>
            <a:endParaRPr lang="en-US" altLang="zh-CN" sz="2000" b="1" spc="-15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755452" y="1628800"/>
            <a:ext cx="7776988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主频＝</a:t>
            </a:r>
            <a:r>
              <a:rPr lang="en-US" altLang="zh-CN" b="1" dirty="0">
                <a:latin typeface="宋体" panose="02010600030101010101" pitchFamily="2" charset="-122"/>
              </a:rPr>
              <a:t>500MHz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宋体" panose="02010600030101010101" pitchFamily="2" charset="-122"/>
              </a:rPr>
              <a:t>DBus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32bit</a:t>
            </a:r>
            <a:r>
              <a:rPr lang="zh-CN" altLang="en-US" b="1" dirty="0">
                <a:latin typeface="宋体" panose="02010600030101010101" pitchFamily="2" charset="-122"/>
              </a:rPr>
              <a:t>，若外设数据缓冲器大小为</a:t>
            </a:r>
            <a:r>
              <a:rPr lang="en-US" altLang="zh-CN" b="1" dirty="0">
                <a:latin typeface="宋体" panose="02010600030101010101" pitchFamily="2" charset="-122"/>
              </a:rPr>
              <a:t>4B</a:t>
            </a:r>
            <a:r>
              <a:rPr lang="zh-CN" altLang="en-US" b="1" dirty="0">
                <a:latin typeface="宋体" panose="02010600030101010101" pitchFamily="2" charset="-122"/>
              </a:rPr>
              <a:t>，最大数据传输率＝</a:t>
            </a:r>
            <a:r>
              <a:rPr lang="en-US" altLang="zh-CN" b="1" dirty="0">
                <a:latin typeface="宋体" panose="02010600030101010101" pitchFamily="2" charset="-122"/>
              </a:rPr>
              <a:t>0.5MB/s</a:t>
            </a:r>
            <a:r>
              <a:rPr lang="zh-CN" altLang="en-US" b="1" dirty="0">
                <a:latin typeface="宋体" panose="02010600030101010101" pitchFamily="2" charset="-122"/>
              </a:rPr>
              <a:t>，中断程序＝</a:t>
            </a:r>
            <a:r>
              <a:rPr lang="en-US" altLang="zh-CN" b="1" dirty="0">
                <a:latin typeface="宋体" panose="02010600030101010101" pitchFamily="2" charset="-122"/>
              </a:rPr>
              <a:t>18</a:t>
            </a:r>
            <a:r>
              <a:rPr lang="zh-CN" altLang="en-US" b="1" dirty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⑴中断方式下，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的时间百分比？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⑵若外设数据传输率提高到</a:t>
            </a:r>
            <a:r>
              <a:rPr lang="en-US" altLang="zh-CN" b="1" dirty="0">
                <a:latin typeface="宋体" panose="02010600030101010101" pitchFamily="2" charset="-122"/>
              </a:rPr>
              <a:t>5MB/s</a:t>
            </a:r>
            <a:r>
              <a:rPr lang="zh-CN" altLang="en-US" b="1" dirty="0">
                <a:latin typeface="宋体" panose="02010600030101010101" pitchFamily="2" charset="-122"/>
              </a:rPr>
              <a:t>，改用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b="1" dirty="0">
                <a:latin typeface="宋体" panose="02010600030101010101" pitchFamily="2" charset="-122"/>
              </a:rPr>
              <a:t>500T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、块大小＝</a:t>
            </a:r>
            <a:r>
              <a:rPr lang="en-US" altLang="zh-CN" b="1" dirty="0">
                <a:latin typeface="宋体" panose="02010600030101010101" pitchFamily="2" charset="-122"/>
              </a:rPr>
              <a:t>5000B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的时间百分比？</a:t>
            </a:r>
          </a:p>
        </p:txBody>
      </p:sp>
    </p:spTree>
    <p:extLst>
      <p:ext uri="{BB962C8B-B14F-4D97-AF65-F5344CB8AC3E}">
        <p14:creationId xmlns:p14="http://schemas.microsoft.com/office/powerpoint/2010/main" val="9635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6ED-42D4-48E2-99C0-00377F1010D6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79388" y="359445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⑴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79388" y="1964887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18)×5×[1÷(500×10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1÷[0.5MB÷4B]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179388" y="2831657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)/(8×10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2.5%</a:t>
            </a:r>
          </a:p>
        </p:txBody>
      </p:sp>
      <p:grpSp>
        <p:nvGrpSpPr>
          <p:cNvPr id="393283" name="Group 67"/>
          <p:cNvGrpSpPr/>
          <p:nvPr/>
        </p:nvGrpSpPr>
        <p:grpSpPr bwMode="auto">
          <a:xfrm>
            <a:off x="2054225" y="548680"/>
            <a:ext cx="6189663" cy="1439862"/>
            <a:chOff x="1340" y="255"/>
            <a:chExt cx="3899" cy="907"/>
          </a:xfrm>
        </p:grpSpPr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3288" y="255"/>
              <a:ext cx="1271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zh-CN" altLang="en-US" sz="1800" b="1">
                  <a:latin typeface="宋体" panose="02010600030101010101" pitchFamily="2" charset="-122"/>
                </a:rPr>
                <a:t>次</a:t>
              </a: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2563" y="572"/>
              <a:ext cx="99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执行中断程序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561" y="572"/>
              <a:ext cx="998" cy="18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1340" y="255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1340" y="527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1928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1928" y="572"/>
              <a:ext cx="63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4559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47" y="799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5013" y="709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 flipH="1">
              <a:off x="1927" y="79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561" y="79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H="1">
              <a:off x="4558" y="799"/>
              <a:ext cx="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608" y="799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393241" name="Text Box 25"/>
            <p:cNvSpPr txBox="1">
              <a:spLocks noChangeArrowheads="1"/>
            </p:cNvSpPr>
            <p:nvPr/>
          </p:nvSpPr>
          <p:spPr bwMode="auto">
            <a:xfrm>
              <a:off x="3379" y="981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2926" y="89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 flipH="1">
              <a:off x="1928" y="89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Line 28"/>
            <p:cNvSpPr>
              <a:spLocks noChangeShapeType="1"/>
            </p:cNvSpPr>
            <p:nvPr/>
          </p:nvSpPr>
          <p:spPr bwMode="auto">
            <a:xfrm>
              <a:off x="3742" y="107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5" name="Line 29"/>
            <p:cNvSpPr>
              <a:spLocks noChangeShapeType="1"/>
            </p:cNvSpPr>
            <p:nvPr/>
          </p:nvSpPr>
          <p:spPr bwMode="auto">
            <a:xfrm flipH="1">
              <a:off x="1927" y="107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559" y="57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93250" name="Rectangle 34"/>
            <p:cNvSpPr>
              <a:spLocks noChangeArrowheads="1"/>
            </p:cNvSpPr>
            <p:nvPr/>
          </p:nvSpPr>
          <p:spPr bwMode="auto">
            <a:xfrm>
              <a:off x="1747" y="255"/>
              <a:ext cx="182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3252" name="Text Box 36"/>
          <p:cNvSpPr txBox="1">
            <a:spLocks noChangeArrowheads="1"/>
          </p:cNvSpPr>
          <p:nvPr/>
        </p:nvSpPr>
        <p:spPr bwMode="auto">
          <a:xfrm>
            <a:off x="179388" y="3284984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⑵</a:t>
            </a:r>
          </a:p>
        </p:txBody>
      </p:sp>
      <p:grpSp>
        <p:nvGrpSpPr>
          <p:cNvPr id="393284" name="Group 68"/>
          <p:cNvGrpSpPr/>
          <p:nvPr/>
        </p:nvGrpSpPr>
        <p:grpSpPr bwMode="auto">
          <a:xfrm>
            <a:off x="2124075" y="3429000"/>
            <a:ext cx="6769100" cy="1441450"/>
            <a:chOff x="1338" y="2250"/>
            <a:chExt cx="4264" cy="908"/>
          </a:xfrm>
        </p:grpSpPr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654" y="2251"/>
              <a:ext cx="1179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块数据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2654" y="2568"/>
              <a:ext cx="1179" cy="181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1338" y="2251"/>
              <a:ext cx="544" cy="16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1520" y="2506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58" name="Line 42"/>
            <p:cNvSpPr>
              <a:spLocks noChangeShapeType="1"/>
            </p:cNvSpPr>
            <p:nvPr/>
          </p:nvSpPr>
          <p:spPr bwMode="auto">
            <a:xfrm flipV="1">
              <a:off x="1928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3833" y="2432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1928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393261" name="Line 45"/>
            <p:cNvSpPr>
              <a:spLocks noChangeShapeType="1"/>
            </p:cNvSpPr>
            <p:nvPr/>
          </p:nvSpPr>
          <p:spPr bwMode="auto">
            <a:xfrm>
              <a:off x="1883" y="2795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5376" y="2688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63" name="Line 47"/>
            <p:cNvSpPr>
              <a:spLocks noChangeShapeType="1"/>
            </p:cNvSpPr>
            <p:nvPr/>
          </p:nvSpPr>
          <p:spPr bwMode="auto">
            <a:xfrm flipH="1">
              <a:off x="2653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48"/>
            <p:cNvSpPr>
              <a:spLocks noChangeShapeType="1"/>
            </p:cNvSpPr>
            <p:nvPr/>
          </p:nvSpPr>
          <p:spPr bwMode="auto">
            <a:xfrm>
              <a:off x="3833" y="27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5" name="Line 49"/>
            <p:cNvSpPr>
              <a:spLocks noChangeShapeType="1"/>
            </p:cNvSpPr>
            <p:nvPr/>
          </p:nvSpPr>
          <p:spPr bwMode="auto">
            <a:xfrm flipH="1">
              <a:off x="5329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6" name="Text Box 50"/>
            <p:cNvSpPr txBox="1">
              <a:spLocks noChangeArrowheads="1"/>
            </p:cNvSpPr>
            <p:nvPr/>
          </p:nvSpPr>
          <p:spPr bwMode="auto">
            <a:xfrm>
              <a:off x="3606" y="2932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4378" y="2795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393268" name="Line 52"/>
            <p:cNvSpPr>
              <a:spLocks noChangeShapeType="1"/>
            </p:cNvSpPr>
            <p:nvPr/>
          </p:nvSpPr>
          <p:spPr bwMode="auto">
            <a:xfrm>
              <a:off x="4014" y="306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9" name="Line 53"/>
            <p:cNvSpPr>
              <a:spLocks noChangeShapeType="1"/>
            </p:cNvSpPr>
            <p:nvPr/>
          </p:nvSpPr>
          <p:spPr bwMode="auto">
            <a:xfrm flipH="1">
              <a:off x="2654" y="3067"/>
              <a:ext cx="9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0" name="Line 54"/>
            <p:cNvSpPr>
              <a:spLocks noChangeShapeType="1"/>
            </p:cNvSpPr>
            <p:nvPr/>
          </p:nvSpPr>
          <p:spPr bwMode="auto">
            <a:xfrm>
              <a:off x="4740" y="288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1" name="Line 55"/>
            <p:cNvSpPr>
              <a:spLocks noChangeShapeType="1"/>
            </p:cNvSpPr>
            <p:nvPr/>
          </p:nvSpPr>
          <p:spPr bwMode="auto">
            <a:xfrm flipH="1">
              <a:off x="3833" y="2886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1928" y="2250"/>
              <a:ext cx="725" cy="18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接收需求</a:t>
              </a:r>
            </a:p>
          </p:txBody>
        </p:sp>
        <p:sp>
          <p:nvSpPr>
            <p:cNvPr id="393274" name="Line 58"/>
            <p:cNvSpPr>
              <a:spLocks noChangeShapeType="1"/>
            </p:cNvSpPr>
            <p:nvPr/>
          </p:nvSpPr>
          <p:spPr bwMode="auto">
            <a:xfrm flipV="1">
              <a:off x="4604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Text Box 59"/>
            <p:cNvSpPr txBox="1">
              <a:spLocks noChangeArrowheads="1"/>
            </p:cNvSpPr>
            <p:nvPr/>
          </p:nvSpPr>
          <p:spPr bwMode="auto">
            <a:xfrm>
              <a:off x="3833" y="2568"/>
              <a:ext cx="77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4604" y="2251"/>
              <a:ext cx="72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接收需求</a:t>
              </a:r>
            </a:p>
          </p:txBody>
        </p:sp>
        <p:sp>
          <p:nvSpPr>
            <p:cNvPr id="393278" name="Text Box 62"/>
            <p:cNvSpPr txBox="1">
              <a:spLocks noChangeArrowheads="1"/>
            </p:cNvSpPr>
            <p:nvPr/>
          </p:nvSpPr>
          <p:spPr bwMode="auto">
            <a:xfrm>
              <a:off x="4604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79388" y="4869160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1÷[5MB÷5000B]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80" name="Text Box 64"/>
          <p:cNvSpPr txBox="1">
            <a:spLocks noChangeArrowheads="1"/>
          </p:cNvSpPr>
          <p:nvPr/>
        </p:nvSpPr>
        <p:spPr bwMode="auto">
          <a:xfrm>
            <a:off x="179388" y="573434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 </a:t>
            </a:r>
            <a:r>
              <a:rPr lang="en-US" altLang="zh-CN" b="1" dirty="0">
                <a:latin typeface="宋体" panose="02010600030101010101" pitchFamily="2" charset="-122"/>
              </a:rPr>
              <a:t>)/(1×10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)=0.1%</a:t>
            </a:r>
          </a:p>
        </p:txBody>
      </p:sp>
    </p:spTree>
    <p:extLst>
      <p:ext uri="{BB962C8B-B14F-4D97-AF65-F5344CB8AC3E}">
        <p14:creationId xmlns:p14="http://schemas.microsoft.com/office/powerpoint/2010/main" val="19115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46" grpId="0"/>
      <p:bldP spid="393252" grpId="0"/>
      <p:bldP spid="393279" grpId="0"/>
      <p:bldP spid="3932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5496" y="65393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而言，两者都</a:t>
            </a:r>
            <a:r>
              <a:rPr lang="zh-CN" altLang="en-US" b="1" u="sng" dirty="0">
                <a:latin typeface="宋体" panose="02010600030101010101" pitchFamily="2" charset="-122"/>
              </a:rPr>
              <a:t>采用请求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②两者都须</a:t>
            </a:r>
            <a:r>
              <a:rPr lang="zh-CN" altLang="en-US" b="1" u="sng" dirty="0">
                <a:latin typeface="宋体" panose="02010600030101010101" pitchFamily="2" charset="-122"/>
              </a:rPr>
              <a:t>软硬件共同完成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987"/>
              </p:ext>
            </p:extLst>
          </p:nvPr>
        </p:nvGraphicFramePr>
        <p:xfrm>
          <a:off x="2555900" y="2166106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580236" y="5262450"/>
            <a:ext cx="3240435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52637"/>
              <a:gd name="adj6" fmla="val -929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通常为总线宽度，或机器字长</a:t>
            </a:r>
          </a:p>
        </p:txBody>
      </p:sp>
    </p:spTree>
    <p:extLst>
      <p:ext uri="{BB962C8B-B14F-4D97-AF65-F5344CB8AC3E}">
        <p14:creationId xmlns:p14="http://schemas.microsoft.com/office/powerpoint/2010/main" val="3515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>
                <a:latin typeface="+mn-ea"/>
                <a:ea typeface="+mn-ea"/>
              </a:rPr>
              <a:t>△理解组成的任务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含需求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层次结构，软件与硬件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设计与实现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>
                <a:latin typeface="宋体" pitchFamily="2" charset="-122"/>
              </a:rPr>
              <a:t>☆深入理解实现方案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</a:t>
            </a:r>
            <a:r>
              <a:rPr lang="zh-CN" altLang="en-US" b="1" spc="-100" dirty="0">
                <a:latin typeface="宋体" pitchFamily="2" charset="-122"/>
              </a:rPr>
              <a:t>序执行的顺序表示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指令地址序列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，下条指令地址的形成特征，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程序执行的机制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循环的指令执行过程、循环与指令执行重叠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365104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72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←计算结果</a:t>
              </a:r>
            </a:p>
          </p:txBody>
        </p: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995936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＋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地址计算部件</a:t>
              </a: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转移时</a:t>
              </a: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  <a:r>
                <a:rPr lang="en-US" altLang="zh-CN" sz="1800" b="1" dirty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834320"/>
            <a:ext cx="3816424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执行准备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[OS</a:t>
            </a:r>
            <a:r>
              <a:rPr lang="zh-CN" altLang="en-US" sz="2000" b="1" dirty="0">
                <a:latin typeface="宋体" pitchFamily="2" charset="-122"/>
              </a:rPr>
              <a:t>负责</a:t>
            </a:r>
            <a:r>
              <a:rPr lang="en-US" altLang="zh-CN" sz="2000" b="1" dirty="0">
                <a:latin typeface="宋体" pitchFamily="2" charset="-122"/>
              </a:rPr>
              <a:t>])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操作过程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面向部件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6206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11247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>
                <a:latin typeface="+mn-ea"/>
              </a:rPr>
              <a:t>☆掌握概念、关联知识点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2132856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5703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</a:rPr>
              <a:t>（数据</a:t>
            </a:r>
            <a:r>
              <a:rPr lang="en-US" altLang="zh-CN" sz="1800" b="1" dirty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sz="1800" b="1" dirty="0">
                <a:solidFill>
                  <a:srgbClr val="FF0000"/>
                </a:solidFill>
                <a:latin typeface="宋体" pitchFamily="2" charset="-122"/>
              </a:rPr>
              <a:t>长度）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主频、存储容量</a:t>
            </a:r>
            <a:r>
              <a:rPr lang="en-US" altLang="zh-CN" sz="2000" b="1" dirty="0">
                <a:latin typeface="宋体" pitchFamily="2" charset="-122"/>
              </a:rPr>
              <a:t>(CPU</a:t>
            </a:r>
            <a:r>
              <a:rPr lang="zh-CN" altLang="en-US" sz="2000" b="1" dirty="0">
                <a:latin typeface="宋体" pitchFamily="2" charset="-122"/>
              </a:rPr>
              <a:t>可寻址空间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响应时间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吞 吐 率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>
                <a:latin typeface="+mn-ea"/>
                <a:ea typeface="+mn-ea"/>
              </a:rPr>
              <a:t>I</a:t>
            </a:r>
            <a:r>
              <a:rPr lang="en-US" altLang="zh-CN" b="1" i="1" baseline="-14000" dirty="0">
                <a:latin typeface="+mn-ea"/>
                <a:ea typeface="+mn-ea"/>
              </a:rPr>
              <a:t>N</a:t>
            </a:r>
            <a:r>
              <a:rPr lang="en-US" altLang="zh-CN" b="1" baseline="-14000" dirty="0">
                <a:latin typeface="+mn-ea"/>
                <a:ea typeface="+mn-ea"/>
              </a:rPr>
              <a:t>(</a:t>
            </a:r>
            <a:r>
              <a:rPr lang="zh-CN" altLang="en-US" b="1" baseline="-14000" dirty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>
                <a:latin typeface="+mn-lt"/>
                <a:ea typeface="+mn-ea"/>
              </a:rPr>
              <a:t>i</a:t>
            </a:r>
            <a:r>
              <a:rPr lang="en-US" altLang="zh-CN" b="1" baseline="-14000" dirty="0">
                <a:latin typeface="+mn-ea"/>
                <a:ea typeface="+mn-ea"/>
              </a:rPr>
              <a:t>)</a:t>
            </a:r>
            <a:r>
              <a:rPr lang="en-US" altLang="zh-CN" b="1" dirty="0">
                <a:latin typeface="+mn-ea"/>
                <a:ea typeface="+mn-ea"/>
              </a:rPr>
              <a:t>÷</a:t>
            </a: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en-US" altLang="zh-CN" b="1" baseline="-14000" dirty="0">
                <a:latin typeface="+mn-ea"/>
                <a:ea typeface="+mn-ea"/>
              </a:rPr>
              <a:t>CPU(</a:t>
            </a:r>
            <a:r>
              <a:rPr lang="zh-CN" altLang="en-US" b="1" baseline="-14000" dirty="0">
                <a:latin typeface="+mn-ea"/>
                <a:ea typeface="+mn-ea"/>
              </a:rPr>
              <a:t>所有</a:t>
            </a:r>
            <a:r>
              <a:rPr lang="zh-CN" altLang="en-US" b="1" baseline="-14000" dirty="0">
                <a:latin typeface="宋体" pitchFamily="2" charset="-122"/>
              </a:rPr>
              <a:t>任务</a:t>
            </a:r>
            <a:r>
              <a:rPr lang="en-US" altLang="zh-CN" b="1" baseline="-14000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  </a:t>
            </a:r>
            <a:endParaRPr lang="en-US" altLang="zh-CN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7942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①理解</a:t>
            </a:r>
            <a:r>
              <a:rPr lang="zh-CN" altLang="en-US" b="1" u="sng" dirty="0">
                <a:latin typeface="宋体" pitchFamily="2" charset="-122"/>
              </a:rPr>
              <a:t>硬件组成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结构、部件、互连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②理解</a:t>
            </a:r>
            <a:r>
              <a:rPr lang="zh-CN" altLang="en-US" b="1" u="sng" dirty="0">
                <a:latin typeface="宋体" pitchFamily="2" charset="-122"/>
              </a:rPr>
              <a:t>工作过程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执行准备、执行机制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③学会</a:t>
            </a:r>
            <a:r>
              <a:rPr lang="zh-CN" altLang="en-US" b="1" u="sng" dirty="0">
                <a:latin typeface="宋体" pitchFamily="2" charset="-122"/>
              </a:rPr>
              <a:t>计算性能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关联软硬件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7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某机主频为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，指令系统包含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类及</a:t>
            </a:r>
            <a:r>
              <a:rPr lang="en-US" altLang="zh-CN" dirty="0" err="1"/>
              <a:t>ⅠⅠ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，指令长度均为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2B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Byte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，一条指令执行时间分别为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个和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个主时钟周期。程序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执行时，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类指令执行了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条，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指令执行了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条，求程序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20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(3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en-US" altLang="zh-CN" b="1" dirty="0">
                <a:latin typeface="宋体" pitchFamily="2" charset="-122"/>
              </a:rPr>
              <a:t>×5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*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en-US" altLang="zh-CN" b="1" dirty="0">
                <a:latin typeface="宋体" pitchFamily="2" charset="-122"/>
              </a:rPr>
              <a:t>×8)/(2×10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续例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大小为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30%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类指令；程序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执行时，有</a:t>
            </a:r>
            <a:r>
              <a:rPr lang="en-US" altLang="zh-CN" b="1" dirty="0">
                <a:latin typeface="宋体" pitchFamily="2" charset="-122"/>
              </a:rPr>
              <a:t>10%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类指令和</a:t>
            </a:r>
            <a:r>
              <a:rPr lang="en-US" altLang="zh-CN" b="1" dirty="0">
                <a:latin typeface="宋体" pitchFamily="2" charset="-122"/>
              </a:rPr>
              <a:t>20%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/>
              <a:t>ⅠⅠ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指令各执行了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次，其余指令均只执行了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次。求程序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执行所需的时钟周期数。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指令数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en-US" altLang="zh-CN" b="1" dirty="0">
                <a:latin typeface="宋体" pitchFamily="2" charset="-122"/>
              </a:rPr>
              <a:t>0.3*2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条，</a:t>
            </a:r>
            <a:r>
              <a:rPr lang="en-US" altLang="zh-CN" b="1" dirty="0">
                <a:latin typeface="宋体" pitchFamily="2" charset="-122"/>
              </a:rPr>
              <a:t>Ⅱ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en-US" altLang="zh-CN" b="1" dirty="0">
                <a:latin typeface="宋体" pitchFamily="2" charset="-122"/>
              </a:rPr>
              <a:t>0.7*2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spc="-50" dirty="0">
                <a:latin typeface="宋体" pitchFamily="2" charset="-122"/>
              </a:rPr>
              <a:t>执行指令数</a:t>
            </a:r>
            <a:r>
              <a:rPr lang="en-US" altLang="zh-CN" b="1" spc="-50" dirty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r>
              <a:rPr lang="en-US" altLang="zh-CN" b="1" spc="-50" dirty="0">
                <a:latin typeface="宋体" pitchFamily="2" charset="-122"/>
              </a:rPr>
              <a:t>0.3*2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en-US" altLang="zh-CN" b="1" spc="-50" dirty="0">
                <a:latin typeface="宋体" pitchFamily="2" charset="-122"/>
              </a:rPr>
              <a:t>×(10%×30</a:t>
            </a:r>
            <a:r>
              <a:rPr lang="zh-CN" altLang="en-US" b="1" spc="-50" dirty="0">
                <a:latin typeface="宋体" pitchFamily="2" charset="-122"/>
              </a:rPr>
              <a:t>＋</a:t>
            </a:r>
            <a:r>
              <a:rPr lang="en-US" altLang="zh-CN" b="1" spc="-50" dirty="0">
                <a:latin typeface="宋体" pitchFamily="2" charset="-122"/>
              </a:rPr>
              <a:t>90%)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1.17*2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 </a:t>
            </a:r>
            <a:r>
              <a:rPr lang="en-US" altLang="zh-CN" dirty="0" err="1"/>
              <a:t>ⅠⅠ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r>
              <a:rPr lang="en-US" altLang="zh-CN" b="1" spc="-50" dirty="0">
                <a:latin typeface="宋体" pitchFamily="2" charset="-122"/>
              </a:rPr>
              <a:t>0.7*2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en-US" altLang="zh-CN" b="1" spc="-50" dirty="0">
                <a:latin typeface="宋体" pitchFamily="2" charset="-122"/>
              </a:rPr>
              <a:t>×(20%×30</a:t>
            </a:r>
            <a:r>
              <a:rPr lang="zh-CN" altLang="en-US" b="1" spc="-50" dirty="0">
                <a:latin typeface="宋体" pitchFamily="2" charset="-122"/>
              </a:rPr>
              <a:t>＋</a:t>
            </a:r>
            <a:r>
              <a:rPr lang="en-US" altLang="zh-CN" b="1" spc="-50" dirty="0">
                <a:latin typeface="宋体" pitchFamily="2" charset="-122"/>
              </a:rPr>
              <a:t>80%)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4.76*2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所需时钟周期数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(1.17*2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en-US" altLang="zh-CN" sz="2200" b="1" dirty="0">
                <a:latin typeface="宋体" pitchFamily="2" charset="-122"/>
              </a:rPr>
              <a:t>×5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4.76*2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en-US" altLang="zh-CN" sz="2200" b="1" dirty="0">
                <a:latin typeface="宋体" pitchFamily="2" charset="-122"/>
              </a:rPr>
              <a:t>×8)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43.93×2</a:t>
            </a:r>
            <a:r>
              <a:rPr lang="en-US" altLang="zh-CN" sz="2200" b="1" baseline="30000" dirty="0">
                <a:latin typeface="宋体" pitchFamily="2" charset="-122"/>
              </a:rPr>
              <a:t>20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4141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>
                <a:latin typeface="宋体" pitchFamily="2" charset="-122"/>
              </a:rPr>
              <a:t>ISA (</a:t>
            </a:r>
            <a:r>
              <a:rPr lang="en-US" altLang="zh-CN" sz="2000" dirty="0">
                <a:latin typeface="+mn-lt"/>
              </a:rPr>
              <a:t>Instruction Set Architecture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。若程序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上的运行时间为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zh-CN" altLang="en-US" b="1" dirty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上运行所需时钟周期数为在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倍，欲使程序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上运行时间为</a:t>
            </a:r>
            <a:r>
              <a:rPr lang="en-US" altLang="zh-CN" b="1" dirty="0">
                <a:latin typeface="宋体" pitchFamily="2" charset="-122"/>
              </a:rPr>
              <a:t>6s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的主频至少为多少？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上运行所需时钟周期数各为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baseline="-14000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CPUM1 </a:t>
            </a:r>
            <a:r>
              <a:rPr lang="en-US" altLang="zh-CN" b="1" dirty="0">
                <a:latin typeface="+mn-lt"/>
              </a:rPr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20G</a:t>
            </a:r>
            <a:r>
              <a:rPr lang="zh-CN" altLang="en-US" b="1" dirty="0">
                <a:latin typeface="宋体" pitchFamily="2" charset="-122"/>
              </a:rPr>
              <a:t>个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>
                <a:latin typeface="宋体" pitchFamily="2" charset="-122"/>
              </a:rPr>
              <a:t>个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依题意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/>
              <a:t>＝ 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-25000" dirty="0">
                <a:latin typeface="宋体" pitchFamily="2" charset="-122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分析：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CPUM1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主频只是影响系统性能的因素之一</a:t>
            </a:r>
          </a:p>
        </p:txBody>
      </p:sp>
    </p:spTree>
    <p:extLst>
      <p:ext uri="{BB962C8B-B14F-4D97-AF65-F5344CB8AC3E}">
        <p14:creationId xmlns:p14="http://schemas.microsoft.com/office/powerpoint/2010/main" val="31892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+mn-lt"/>
              </a:rPr>
              <a:t>第</a:t>
            </a:r>
            <a:r>
              <a:rPr lang="en-US" altLang="zh-CN" sz="3200" b="1" dirty="0">
                <a:latin typeface="+mn-lt"/>
              </a:rPr>
              <a:t>3</a:t>
            </a:r>
            <a:r>
              <a:rPr lang="zh-CN" altLang="en-US" sz="3200" b="1" dirty="0">
                <a:latin typeface="+mn-lt"/>
              </a:rPr>
              <a:t>章 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一、数据的编码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☆熟练运用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>
                <a:latin typeface="+mn-ea"/>
              </a:rPr>
              <a:t>△了解编码方法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校验码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原码、补码、移码的定义、特性、相互转换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冗余检验思想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检错及纠错的原理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latin typeface="+mn-ea"/>
                <a:ea typeface="+mn-ea"/>
              </a:rPr>
              <a:t>◇掌握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奇偶校验码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编码原理、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编码方法</a:t>
            </a:r>
            <a:r>
              <a:rPr lang="zh-CN" altLang="en-US" b="1" dirty="0">
                <a:latin typeface="+mn-ea"/>
                <a:ea typeface="+mn-ea"/>
              </a:rPr>
              <a:t>、校验能力   </a:t>
            </a:r>
            <a:r>
              <a:rPr lang="zh-CN" altLang="en-US" sz="2000" b="1" dirty="0">
                <a:latin typeface="+mn-ea"/>
                <a:ea typeface="+mn-ea"/>
              </a:rPr>
              <a:t>◇掌握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海明校验码</a:t>
            </a:r>
            <a:r>
              <a:rPr lang="en-US" altLang="zh-CN" b="1" dirty="0"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编码原理</a:t>
            </a:r>
            <a:r>
              <a:rPr lang="zh-CN" altLang="en-US" b="1" dirty="0">
                <a:latin typeface="+mn-ea"/>
                <a:ea typeface="+mn-ea"/>
              </a:rPr>
              <a:t>、校验能力、编码方法   </a:t>
            </a:r>
            <a:r>
              <a:rPr lang="zh-CN" altLang="en-US" sz="2000" b="1" dirty="0">
                <a:latin typeface="+mn-ea"/>
                <a:ea typeface="+mn-ea"/>
              </a:rPr>
              <a:t>△理解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>
                <a:latin typeface="宋体" pitchFamily="2" charset="-122"/>
              </a:rPr>
              <a:t>数据编码，数据表示，定点运算，运算器组织</a:t>
            </a:r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24872</TotalTime>
  <Words>6675</Words>
  <Application>Microsoft Office PowerPoint</Application>
  <PresentationFormat>全屏显示(4:3)</PresentationFormat>
  <Paragraphs>776</Paragraphs>
  <Slides>44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 Unicode MS</vt:lpstr>
      <vt:lpstr>MS Gothic</vt:lpstr>
      <vt:lpstr>方正舒体</vt:lpstr>
      <vt:lpstr>黑体</vt:lpstr>
      <vt:lpstr>宋体</vt:lpstr>
      <vt:lpstr>Arial Narrow</vt:lpstr>
      <vt:lpstr>Times New Roman</vt:lpstr>
      <vt:lpstr>默认设计模板</vt:lpstr>
      <vt:lpstr>Visio.Drawing.11</vt:lpstr>
      <vt:lpstr>东南大学软件学院</vt:lpstr>
      <vt:lpstr>第1章  数字逻辑基础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泰炜 凌</cp:lastModifiedBy>
  <cp:revision>720</cp:revision>
  <dcterms:created xsi:type="dcterms:W3CDTF">2002-02-16T03:40:16Z</dcterms:created>
  <dcterms:modified xsi:type="dcterms:W3CDTF">2019-01-18T08:21:21Z</dcterms:modified>
</cp:coreProperties>
</file>