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55" r:id="rId2"/>
    <p:sldId id="258" r:id="rId3"/>
    <p:sldId id="441" r:id="rId4"/>
    <p:sldId id="257" r:id="rId5"/>
    <p:sldId id="442" r:id="rId6"/>
    <p:sldId id="443" r:id="rId7"/>
    <p:sldId id="410" r:id="rId8"/>
    <p:sldId id="445" r:id="rId9"/>
    <p:sldId id="414" r:id="rId10"/>
    <p:sldId id="415" r:id="rId11"/>
    <p:sldId id="417" r:id="rId12"/>
    <p:sldId id="384" r:id="rId13"/>
    <p:sldId id="351" r:id="rId14"/>
    <p:sldId id="357" r:id="rId15"/>
    <p:sldId id="447" r:id="rId16"/>
    <p:sldId id="448" r:id="rId17"/>
    <p:sldId id="438" r:id="rId18"/>
    <p:sldId id="444" r:id="rId19"/>
    <p:sldId id="345" r:id="rId20"/>
    <p:sldId id="449" r:id="rId21"/>
    <p:sldId id="450" r:id="rId22"/>
    <p:sldId id="385" r:id="rId23"/>
    <p:sldId id="420" r:id="rId24"/>
    <p:sldId id="452" r:id="rId25"/>
    <p:sldId id="451" r:id="rId26"/>
    <p:sldId id="423" r:id="rId27"/>
    <p:sldId id="424" r:id="rId28"/>
    <p:sldId id="425" r:id="rId29"/>
    <p:sldId id="426" r:id="rId30"/>
    <p:sldId id="434" r:id="rId31"/>
    <p:sldId id="427" r:id="rId32"/>
    <p:sldId id="428" r:id="rId33"/>
    <p:sldId id="363" r:id="rId34"/>
    <p:sldId id="365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3399"/>
    <a:srgbClr val="CCFFFF"/>
    <a:srgbClr val="CC3300"/>
    <a:srgbClr val="CCCCFF"/>
    <a:srgbClr val="FFCCCC"/>
    <a:srgbClr val="CCECFF"/>
    <a:srgbClr val="FFCC99"/>
    <a:srgbClr val="FF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 autoAdjust="0"/>
    <p:restoredTop sz="96561" autoAdjust="0"/>
  </p:normalViewPr>
  <p:slideViewPr>
    <p:cSldViewPr>
      <p:cViewPr>
        <p:scale>
          <a:sx n="80" d="100"/>
          <a:sy n="80" d="100"/>
        </p:scale>
        <p:origin x="-1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60E3C-46FB-46DC-BD8E-DECE327E31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347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4FB4F7-8A2D-4878-9281-C3C2BF037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334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E9064-AE4F-445E-8064-9C8682FB476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等待包括等待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完成、</a:t>
            </a:r>
            <a:r>
              <a:rPr lang="en-US" altLang="zh-CN" dirty="0" smtClean="0"/>
              <a:t>OS</a:t>
            </a:r>
            <a:r>
              <a:rPr lang="zh-CN" altLang="en-US" dirty="0" smtClean="0"/>
              <a:t>调度时间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09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28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RAS—</a:t>
            </a:r>
            <a:r>
              <a:rPr lang="en-US" altLang="zh-CN" dirty="0" err="1" smtClean="0"/>
              <a:t>Reliablity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Availability, </a:t>
            </a:r>
            <a:r>
              <a:rPr lang="en-US" altLang="zh-CN" baseline="0" dirty="0" err="1" smtClean="0"/>
              <a:t>Servicebility</a:t>
            </a:r>
            <a:endParaRPr lang="en-US" altLang="zh-CN" baseline="0" dirty="0" smtClean="0"/>
          </a:p>
          <a:p>
            <a:r>
              <a:rPr lang="zh-CN" altLang="en-US" baseline="0" dirty="0" smtClean="0"/>
              <a:t>可用性</a:t>
            </a:r>
            <a:r>
              <a:rPr lang="en-US" altLang="zh-CN" baseline="0" dirty="0" smtClean="0"/>
              <a:t>=MTTF/(MTTF+MTTR)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MTTF</a:t>
            </a:r>
            <a:r>
              <a:rPr lang="zh-CN" altLang="en-US" baseline="0" dirty="0" smtClean="0"/>
              <a:t>为平均无故障时间，</a:t>
            </a:r>
            <a:r>
              <a:rPr lang="en-US" altLang="zh-CN" baseline="0" dirty="0" smtClean="0"/>
              <a:t>MTTR</a:t>
            </a:r>
            <a:r>
              <a:rPr lang="zh-CN" altLang="en-US" baseline="0" dirty="0" smtClean="0"/>
              <a:t>为平均修复时间</a:t>
            </a:r>
            <a:endParaRPr lang="en-US" altLang="zh-CN" baseline="0" dirty="0" smtClean="0"/>
          </a:p>
          <a:p>
            <a:r>
              <a:rPr lang="zh-CN" altLang="en-US" baseline="0" dirty="0" smtClean="0"/>
              <a:t>好用性</a:t>
            </a:r>
            <a:r>
              <a:rPr lang="en-US" altLang="zh-CN" baseline="0" dirty="0" smtClean="0"/>
              <a:t>~</a:t>
            </a:r>
            <a:r>
              <a:rPr lang="zh-CN" altLang="en-US" baseline="0" dirty="0" smtClean="0"/>
              <a:t>环境系统、界面，环境（命令行、</a:t>
            </a:r>
            <a:r>
              <a:rPr lang="en-US" altLang="zh-CN" baseline="0" dirty="0" smtClean="0"/>
              <a:t>GUI</a:t>
            </a:r>
            <a:r>
              <a:rPr lang="zh-CN" altLang="en-US" baseline="0" smtClean="0"/>
              <a:t>、服务器、浏览器）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67B03-4102-4474-B271-9EE7854CDE2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部件功能：运算器</a:t>
            </a:r>
            <a:r>
              <a:rPr lang="en-US" altLang="zh-CN" dirty="0"/>
              <a:t>—</a:t>
            </a:r>
            <a:r>
              <a:rPr lang="zh-CN" altLang="en-US" dirty="0"/>
              <a:t>进行算术</a:t>
            </a:r>
            <a:r>
              <a:rPr lang="en-US" altLang="zh-CN" dirty="0"/>
              <a:t>/</a:t>
            </a:r>
            <a:r>
              <a:rPr lang="zh-CN" altLang="en-US" dirty="0"/>
              <a:t>逻辑运算；存储器</a:t>
            </a:r>
            <a:r>
              <a:rPr lang="en-US" altLang="zh-CN" dirty="0"/>
              <a:t>—</a:t>
            </a:r>
            <a:r>
              <a:rPr lang="zh-CN" altLang="en-US" dirty="0"/>
              <a:t>存储程序和数据；控制器</a:t>
            </a:r>
            <a:r>
              <a:rPr lang="en-US" altLang="zh-CN" dirty="0"/>
              <a:t>—</a:t>
            </a:r>
            <a:r>
              <a:rPr lang="zh-CN" altLang="en-US" dirty="0"/>
              <a:t>控制程序执行过程</a:t>
            </a:r>
            <a:r>
              <a:rPr lang="en-US" altLang="zh-CN" dirty="0"/>
              <a:t>(</a:t>
            </a:r>
            <a:r>
              <a:rPr lang="zh-CN" altLang="en-US" dirty="0"/>
              <a:t>各部件自动、协调地工作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      </a:t>
            </a:r>
            <a:r>
              <a:rPr lang="zh-CN" altLang="en-US" dirty="0" smtClean="0"/>
              <a:t>    </a:t>
            </a:r>
            <a:r>
              <a:rPr lang="zh-CN" altLang="en-US" dirty="0"/>
              <a:t>输入设备</a:t>
            </a:r>
            <a:r>
              <a:rPr lang="en-US" altLang="zh-CN" dirty="0"/>
              <a:t>—</a:t>
            </a:r>
            <a:r>
              <a:rPr lang="zh-CN" altLang="en-US" dirty="0"/>
              <a:t>将外部信息形式→机器内部信息形式；输出设备</a:t>
            </a:r>
            <a:r>
              <a:rPr lang="en-US" altLang="zh-CN" dirty="0"/>
              <a:t>—</a:t>
            </a:r>
            <a:r>
              <a:rPr lang="zh-CN" altLang="en-US" dirty="0"/>
              <a:t>将机器内部信息形式→外部信息形式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主存（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Main Memory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）、辅存（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Secondary Memory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55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416FB-565C-4518-B507-5ACB98AB7B9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存储元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/>
              <a:t>可存储一个二进制位的</a:t>
            </a:r>
            <a:r>
              <a:rPr lang="zh-CN" altLang="en-US" u="sng" dirty="0"/>
              <a:t>元件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存储单元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/>
              <a:t>可</a:t>
            </a:r>
            <a:r>
              <a:rPr lang="zh-CN" altLang="en-US" u="sng" dirty="0"/>
              <a:t>同时存储</a:t>
            </a:r>
            <a:r>
              <a:rPr lang="zh-CN" altLang="en-US" dirty="0"/>
              <a:t>一串二进制位的</a:t>
            </a:r>
            <a:r>
              <a:rPr lang="zh-CN" altLang="en-US" u="sng" dirty="0"/>
              <a:t>元件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存储阵列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/>
              <a:t>所有存储单元的集合；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存储单元地址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/>
              <a:t>每个存储单元被赋予的惟一</a:t>
            </a:r>
            <a:r>
              <a:rPr lang="zh-CN" altLang="en-US" u="sng" dirty="0"/>
              <a:t>编号</a:t>
            </a:r>
            <a:r>
              <a:rPr lang="zh-CN" altLang="en-US" u="none" dirty="0"/>
              <a:t>，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存储字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u="sng" dirty="0"/>
              <a:t>存储单元</a:t>
            </a:r>
            <a:r>
              <a:rPr lang="zh-CN" altLang="en-US" dirty="0"/>
              <a:t>内存储的</a:t>
            </a:r>
            <a:r>
              <a:rPr lang="zh-CN" altLang="en-US" dirty="0" smtClean="0"/>
              <a:t>二进制编码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信息内容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，存储</a:t>
            </a:r>
            <a:r>
              <a:rPr lang="zh-CN" altLang="en-US" dirty="0"/>
              <a:t>字长</a:t>
            </a:r>
            <a:r>
              <a:rPr lang="en-US" altLang="zh-CN" dirty="0"/>
              <a:t>—</a:t>
            </a:r>
            <a:r>
              <a:rPr lang="zh-CN" altLang="en-US" dirty="0"/>
              <a:t>存储字所含二进制信息的位数；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存储容量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/>
              <a:t>存储阵列可存储的</a:t>
            </a:r>
            <a:r>
              <a:rPr lang="zh-CN" altLang="en-US" u="sng" dirty="0"/>
              <a:t>二进制位数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7B4B2-EC8D-495F-AF62-FCA8E529943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：每个设备有一个唯一的编号（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按地址访问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：通过地址区分（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个操作命令），通过命令区分（都从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编址）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02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语句</a:t>
            </a:r>
            <a:r>
              <a:rPr lang="en-US" altLang="zh-CN" dirty="0" smtClean="0"/>
              <a:t>-</a:t>
            </a:r>
            <a:r>
              <a:rPr lang="zh-CN" altLang="en-US" dirty="0" smtClean="0"/>
              <a:t>指令概念的区别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汇编语言级、高级语言级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方便程序员；</a:t>
            </a:r>
            <a:r>
              <a:rPr lang="en-US" altLang="zh-CN" dirty="0" smtClean="0"/>
              <a:t>OS</a:t>
            </a:r>
            <a:r>
              <a:rPr lang="zh-CN" altLang="en-US" dirty="0" smtClean="0"/>
              <a:t>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提高好用性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非程序员用户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uPrg</a:t>
            </a:r>
            <a:r>
              <a:rPr lang="zh-CN" altLang="en-US" dirty="0" smtClean="0"/>
              <a:t>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提高硬件性能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关系举例：乘法功能的有</a:t>
            </a:r>
            <a:r>
              <a:rPr lang="en-US" altLang="zh-CN" dirty="0" smtClean="0"/>
              <a:t>/</a:t>
            </a:r>
            <a:r>
              <a:rPr lang="zh-CN" altLang="en-US" dirty="0" smtClean="0"/>
              <a:t>无、乘法器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加法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移位、器件，存储系统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容量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编址、速度保证、芯片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MEM[MAR]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中地址为</a:t>
            </a:r>
            <a:r>
              <a:rPr lang="en-US" altLang="zh-CN" dirty="0" smtClean="0"/>
              <a:t>(MAR)</a:t>
            </a:r>
            <a:r>
              <a:rPr lang="zh-CN" altLang="en-US" dirty="0" smtClean="0"/>
              <a:t>的存储单元内容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31B15-8AAE-400E-8B54-4B0535C663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F9708-0814-4B5F-8625-E1D4ECA089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93B77-EF59-460C-BD4F-964341D8BB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81408-89F6-4C5E-85F1-A62B162216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8BAFD-D46A-4D98-B56B-A2E4045AF5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8CD47-3CD7-456E-8447-171C2A0CD2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AEF4E-52FA-41DE-B29C-0FAB10F79B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60C4A-9F48-48BC-AC32-C625B5058F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56B0B-AB87-4307-BB1D-829EC9002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B0925-ED3B-4093-8760-25E736EA3E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8EA6A-C686-4D06-B2CF-B75658A6F9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3225536-7DD7-4159-B7E6-5CC8C73234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5.xml"/><Relationship Id="rId4" Type="http://schemas.openxmlformats.org/officeDocument/2006/relationships/slide" Target="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3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0" Type="http://schemas.openxmlformats.org/officeDocument/2006/relationships/slide" Target="slide28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3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000099"/>
                </a:solidFill>
                <a:ea typeface="华文行楷" pitchFamily="2" charset="-122"/>
              </a:rPr>
              <a:t>东南</a:t>
            </a:r>
            <a:r>
              <a:rPr lang="zh-CN" altLang="en-US" sz="3600" dirty="0">
                <a:solidFill>
                  <a:srgbClr val="000099"/>
                </a:solidFill>
                <a:ea typeface="华文行楷" pitchFamily="2" charset="-122"/>
              </a:rPr>
              <a:t>大学软件学院</a:t>
            </a:r>
            <a:endParaRPr lang="zh-CN" altLang="en-US" sz="3600" dirty="0" smtClean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3892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124C-3D4E-4056-B55C-4307BAE5E75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50898" name="Text Box 18"/>
          <p:cNvSpPr txBox="1">
            <a:spLocks noChangeArrowheads="1"/>
          </p:cNvSpPr>
          <p:nvPr/>
        </p:nvSpPr>
        <p:spPr bwMode="auto">
          <a:xfrm>
            <a:off x="179512" y="30795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、计算机部件的基本组成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0899" name="Text Box 19"/>
          <p:cNvSpPr txBox="1">
            <a:spLocks noChangeArrowheads="1"/>
          </p:cNvSpPr>
          <p:nvPr/>
        </p:nvSpPr>
        <p:spPr bwMode="auto">
          <a:xfrm>
            <a:off x="179388" y="8291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存储器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指主存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辅存属于外设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指令和数据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，可以按地址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访问</a:t>
            </a:r>
            <a:endParaRPr lang="en-US" altLang="zh-CN" sz="2000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51050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80406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53" name="Text Box 173"/>
          <p:cNvSpPr txBox="1">
            <a:spLocks noChangeArrowheads="1"/>
          </p:cNvSpPr>
          <p:nvPr/>
        </p:nvSpPr>
        <p:spPr bwMode="auto">
          <a:xfrm>
            <a:off x="179387" y="179547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存储阵列、地址译码、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控制等      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←数电讲过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251057" name="Text Box 177"/>
          <p:cNvSpPr txBox="1">
            <a:spLocks noChangeArrowheads="1"/>
          </p:cNvSpPr>
          <p:nvPr/>
        </p:nvSpPr>
        <p:spPr bwMode="auto">
          <a:xfrm>
            <a:off x="179388" y="444908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术语：</a:t>
            </a:r>
            <a:r>
              <a:rPr lang="zh-CN" altLang="en-US" b="1" dirty="0">
                <a:latin typeface="宋体" pitchFamily="2" charset="-122"/>
              </a:rPr>
              <a:t>存储元、存储单元、</a:t>
            </a:r>
            <a:r>
              <a:rPr lang="zh-CN" altLang="en-US" b="1" dirty="0"/>
              <a:t>存储阵列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存储单元地址</a:t>
            </a:r>
            <a:r>
              <a:rPr lang="zh-CN" altLang="en-US" b="1" dirty="0" smtClean="0">
                <a:latin typeface="宋体" pitchFamily="2" charset="-122"/>
              </a:rPr>
              <a:t>、存储单元长度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存储字长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51058" name="Group 178"/>
          <p:cNvGrpSpPr>
            <a:grpSpLocks/>
          </p:cNvGrpSpPr>
          <p:nvPr/>
        </p:nvGrpSpPr>
        <p:grpSpPr bwMode="auto">
          <a:xfrm>
            <a:off x="1044575" y="2348880"/>
            <a:ext cx="2951163" cy="2017712"/>
            <a:chOff x="703" y="1162"/>
            <a:chExt cx="1859" cy="1271"/>
          </a:xfrm>
        </p:grpSpPr>
        <p:sp>
          <p:nvSpPr>
            <p:cNvPr id="251059" name="Text Box 179"/>
            <p:cNvSpPr txBox="1">
              <a:spLocks noChangeArrowheads="1"/>
            </p:cNvSpPr>
            <p:nvPr/>
          </p:nvSpPr>
          <p:spPr bwMode="auto">
            <a:xfrm>
              <a:off x="703" y="1571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51060" name="Rectangle 180"/>
            <p:cNvSpPr>
              <a:spLocks noChangeArrowheads="1"/>
            </p:cNvSpPr>
            <p:nvPr/>
          </p:nvSpPr>
          <p:spPr bwMode="auto">
            <a:xfrm>
              <a:off x="1292" y="1162"/>
              <a:ext cx="1270" cy="127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61" name="Line 181"/>
            <p:cNvSpPr>
              <a:spLocks noChangeShapeType="1"/>
            </p:cNvSpPr>
            <p:nvPr/>
          </p:nvSpPr>
          <p:spPr bwMode="auto">
            <a:xfrm>
              <a:off x="1656" y="1298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2" name="Text Box 182"/>
            <p:cNvSpPr txBox="1">
              <a:spLocks noChangeArrowheads="1"/>
            </p:cNvSpPr>
            <p:nvPr/>
          </p:nvSpPr>
          <p:spPr bwMode="auto">
            <a:xfrm>
              <a:off x="1701" y="1458"/>
              <a:ext cx="182" cy="40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251063" name="Text Box 183"/>
            <p:cNvSpPr txBox="1">
              <a:spLocks noChangeArrowheads="1"/>
            </p:cNvSpPr>
            <p:nvPr/>
          </p:nvSpPr>
          <p:spPr bwMode="auto">
            <a:xfrm>
              <a:off x="1837" y="1253"/>
              <a:ext cx="635" cy="771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存储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800" b="1">
                  <a:latin typeface="宋体" pitchFamily="2" charset="-122"/>
                </a:rPr>
                <a:t>阵列</a:t>
              </a:r>
            </a:p>
          </p:txBody>
        </p:sp>
        <p:sp>
          <p:nvSpPr>
            <p:cNvPr id="251064" name="Text Box 184"/>
            <p:cNvSpPr txBox="1">
              <a:spLocks noChangeArrowheads="1"/>
            </p:cNvSpPr>
            <p:nvPr/>
          </p:nvSpPr>
          <p:spPr bwMode="auto">
            <a:xfrm>
              <a:off x="1837" y="2161"/>
              <a:ext cx="635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电路</a:t>
              </a:r>
            </a:p>
          </p:txBody>
        </p:sp>
        <p:sp>
          <p:nvSpPr>
            <p:cNvPr id="251065" name="Text Box 185"/>
            <p:cNvSpPr txBox="1">
              <a:spLocks noChangeArrowheads="1"/>
            </p:cNvSpPr>
            <p:nvPr/>
          </p:nvSpPr>
          <p:spPr bwMode="auto">
            <a:xfrm>
              <a:off x="1429" y="1253"/>
              <a:ext cx="226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地址译码器</a:t>
              </a:r>
            </a:p>
          </p:txBody>
        </p:sp>
        <p:sp>
          <p:nvSpPr>
            <p:cNvPr id="251066" name="Line 186"/>
            <p:cNvSpPr>
              <a:spLocks noChangeShapeType="1"/>
            </p:cNvSpPr>
            <p:nvPr/>
          </p:nvSpPr>
          <p:spPr bwMode="auto">
            <a:xfrm>
              <a:off x="1656" y="1389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7" name="Line 187"/>
            <p:cNvSpPr>
              <a:spLocks noChangeShapeType="1"/>
            </p:cNvSpPr>
            <p:nvPr/>
          </p:nvSpPr>
          <p:spPr bwMode="auto">
            <a:xfrm>
              <a:off x="1656" y="1933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8" name="Line 188"/>
            <p:cNvSpPr>
              <a:spLocks noChangeShapeType="1"/>
            </p:cNvSpPr>
            <p:nvPr/>
          </p:nvSpPr>
          <p:spPr bwMode="auto">
            <a:xfrm>
              <a:off x="1066" y="1661"/>
              <a:ext cx="36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9" name="Line 189"/>
            <p:cNvSpPr>
              <a:spLocks noChangeShapeType="1"/>
            </p:cNvSpPr>
            <p:nvPr/>
          </p:nvSpPr>
          <p:spPr bwMode="auto">
            <a:xfrm flipH="1">
              <a:off x="1882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0" name="Line 190"/>
            <p:cNvSpPr>
              <a:spLocks noChangeShapeType="1"/>
            </p:cNvSpPr>
            <p:nvPr/>
          </p:nvSpPr>
          <p:spPr bwMode="auto">
            <a:xfrm flipH="1">
              <a:off x="1972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1" name="Line 191"/>
            <p:cNvSpPr>
              <a:spLocks noChangeShapeType="1"/>
            </p:cNvSpPr>
            <p:nvPr/>
          </p:nvSpPr>
          <p:spPr bwMode="auto">
            <a:xfrm flipH="1">
              <a:off x="2426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2" name="Text Box 192"/>
            <p:cNvSpPr txBox="1">
              <a:spLocks noChangeArrowheads="1"/>
            </p:cNvSpPr>
            <p:nvPr/>
          </p:nvSpPr>
          <p:spPr bwMode="auto">
            <a:xfrm>
              <a:off x="1972" y="1980"/>
              <a:ext cx="454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251073" name="Line 193"/>
            <p:cNvSpPr>
              <a:spLocks noChangeShapeType="1"/>
            </p:cNvSpPr>
            <p:nvPr/>
          </p:nvSpPr>
          <p:spPr bwMode="auto">
            <a:xfrm flipV="1">
              <a:off x="1066" y="2296"/>
              <a:ext cx="77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4" name="Line 194"/>
            <p:cNvSpPr>
              <a:spLocks noChangeShapeType="1"/>
            </p:cNvSpPr>
            <p:nvPr/>
          </p:nvSpPr>
          <p:spPr bwMode="auto">
            <a:xfrm>
              <a:off x="1383" y="2205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5" name="Line 195"/>
            <p:cNvSpPr>
              <a:spLocks noChangeShapeType="1"/>
            </p:cNvSpPr>
            <p:nvPr/>
          </p:nvSpPr>
          <p:spPr bwMode="auto">
            <a:xfrm flipH="1">
              <a:off x="1383" y="2069"/>
              <a:ext cx="0" cy="1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6" name="Text Box 196"/>
            <p:cNvSpPr txBox="1">
              <a:spLocks noChangeArrowheads="1"/>
            </p:cNvSpPr>
            <p:nvPr/>
          </p:nvSpPr>
          <p:spPr bwMode="auto">
            <a:xfrm>
              <a:off x="703" y="2206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数据</a:t>
              </a:r>
            </a:p>
          </p:txBody>
        </p:sp>
        <p:sp>
          <p:nvSpPr>
            <p:cNvPr id="251077" name="Text Box 197"/>
            <p:cNvSpPr txBox="1">
              <a:spLocks noChangeArrowheads="1"/>
            </p:cNvSpPr>
            <p:nvPr/>
          </p:nvSpPr>
          <p:spPr bwMode="auto">
            <a:xfrm>
              <a:off x="703" y="1979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命令</a:t>
              </a:r>
            </a:p>
          </p:txBody>
        </p:sp>
        <p:sp>
          <p:nvSpPr>
            <p:cNvPr id="251078" name="Line 198"/>
            <p:cNvSpPr>
              <a:spLocks noChangeShapeType="1"/>
            </p:cNvSpPr>
            <p:nvPr/>
          </p:nvSpPr>
          <p:spPr bwMode="auto">
            <a:xfrm>
              <a:off x="1066" y="2069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9" name="Text Box 199"/>
            <p:cNvSpPr txBox="1">
              <a:spLocks noChangeArrowheads="1"/>
            </p:cNvSpPr>
            <p:nvPr/>
          </p:nvSpPr>
          <p:spPr bwMode="auto">
            <a:xfrm>
              <a:off x="1111" y="211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i="1"/>
                <a:t>w</a:t>
              </a:r>
              <a:endParaRPr lang="en-US" altLang="zh-CN" sz="1800" b="1"/>
            </a:p>
          </p:txBody>
        </p:sp>
        <p:sp>
          <p:nvSpPr>
            <p:cNvPr id="251080" name="Line 200"/>
            <p:cNvSpPr>
              <a:spLocks noChangeShapeType="1"/>
            </p:cNvSpPr>
            <p:nvPr/>
          </p:nvSpPr>
          <p:spPr bwMode="auto">
            <a:xfrm flipH="1">
              <a:off x="1202" y="2251"/>
              <a:ext cx="45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81" name="Text Box 201"/>
            <p:cNvSpPr txBox="1">
              <a:spLocks noChangeArrowheads="1"/>
            </p:cNvSpPr>
            <p:nvPr/>
          </p:nvSpPr>
          <p:spPr bwMode="auto">
            <a:xfrm>
              <a:off x="1111" y="1480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i="1"/>
                <a:t>n</a:t>
              </a:r>
              <a:endParaRPr lang="en-US" altLang="zh-CN" sz="1800" b="1"/>
            </a:p>
          </p:txBody>
        </p:sp>
        <p:sp>
          <p:nvSpPr>
            <p:cNvPr id="251082" name="Line 202"/>
            <p:cNvSpPr>
              <a:spLocks noChangeShapeType="1"/>
            </p:cNvSpPr>
            <p:nvPr/>
          </p:nvSpPr>
          <p:spPr bwMode="auto">
            <a:xfrm flipH="1">
              <a:off x="1202" y="1616"/>
              <a:ext cx="45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11941" y="2925142"/>
            <a:ext cx="576263" cy="431800"/>
            <a:chOff x="6411941" y="2925142"/>
            <a:chExt cx="576263" cy="431800"/>
          </a:xfrm>
        </p:grpSpPr>
        <p:sp>
          <p:nvSpPr>
            <p:cNvPr id="251144" name="AutoShape 264"/>
            <p:cNvSpPr>
              <a:spLocks noChangeArrowheads="1"/>
            </p:cNvSpPr>
            <p:nvPr/>
          </p:nvSpPr>
          <p:spPr bwMode="auto">
            <a:xfrm>
              <a:off x="6411941" y="3214067"/>
              <a:ext cx="576263" cy="142875"/>
            </a:xfrm>
            <a:prstGeom prst="leftRightArrow">
              <a:avLst>
                <a:gd name="adj1" fmla="val 48889"/>
                <a:gd name="adj2" fmla="val 81563"/>
              </a:avLst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145" name="Text Box 265"/>
            <p:cNvSpPr txBox="1">
              <a:spLocks noChangeArrowheads="1"/>
            </p:cNvSpPr>
            <p:nvPr/>
          </p:nvSpPr>
          <p:spPr bwMode="auto">
            <a:xfrm>
              <a:off x="6483379" y="2925142"/>
              <a:ext cx="5048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990099"/>
                  </a:solidFill>
                </a:rPr>
                <a:t>抽象</a:t>
              </a:r>
            </a:p>
          </p:txBody>
        </p:sp>
      </p:grpSp>
      <p:sp>
        <p:nvSpPr>
          <p:cNvPr id="251146" name="Text Box 266"/>
          <p:cNvSpPr txBox="1">
            <a:spLocks noChangeArrowheads="1"/>
          </p:cNvSpPr>
          <p:nvPr/>
        </p:nvSpPr>
        <p:spPr bwMode="auto">
          <a:xfrm>
            <a:off x="179388" y="5400005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>
                <a:latin typeface="宋体" pitchFamily="2" charset="-122"/>
              </a:rPr>
              <a:t>存储器容量＝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i="1" baseline="30000" dirty="0"/>
              <a:t>n</a:t>
            </a:r>
            <a:r>
              <a:rPr lang="en-US" altLang="zh-CN" b="1" dirty="0">
                <a:latin typeface="宋体" pitchFamily="2" charset="-122"/>
              </a:rPr>
              <a:t>×</a:t>
            </a:r>
            <a:r>
              <a:rPr lang="en-US" altLang="zh-CN" b="1" i="1" dirty="0"/>
              <a:t>w</a:t>
            </a:r>
            <a:r>
              <a:rPr lang="en-US" altLang="zh-CN" b="1" i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3706613" y="2348880"/>
            <a:ext cx="2377555" cy="1973262"/>
            <a:chOff x="3635896" y="2182829"/>
            <a:chExt cx="2377555" cy="1973262"/>
          </a:xfrm>
        </p:grpSpPr>
        <p:sp>
          <p:nvSpPr>
            <p:cNvPr id="145" name="AutoShape 204"/>
            <p:cNvSpPr>
              <a:spLocks noChangeArrowheads="1"/>
            </p:cNvSpPr>
            <p:nvPr/>
          </p:nvSpPr>
          <p:spPr bwMode="auto">
            <a:xfrm>
              <a:off x="3635896" y="2903554"/>
              <a:ext cx="720726" cy="144462"/>
            </a:xfrm>
            <a:prstGeom prst="leftRightArrow">
              <a:avLst>
                <a:gd name="adj1" fmla="val 48889"/>
                <a:gd name="adj2" fmla="val 80444"/>
              </a:avLst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Rectangle 206"/>
            <p:cNvSpPr>
              <a:spLocks noChangeArrowheads="1"/>
            </p:cNvSpPr>
            <p:nvPr/>
          </p:nvSpPr>
          <p:spPr bwMode="auto">
            <a:xfrm>
              <a:off x="4787901" y="2470166"/>
              <a:ext cx="1225550" cy="12239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Rectangle 207"/>
            <p:cNvSpPr>
              <a:spLocks noChangeArrowheads="1"/>
            </p:cNvSpPr>
            <p:nvPr/>
          </p:nvSpPr>
          <p:spPr bwMode="auto">
            <a:xfrm>
              <a:off x="4860926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Rectangle 208"/>
            <p:cNvSpPr>
              <a:spLocks noChangeArrowheads="1"/>
            </p:cNvSpPr>
            <p:nvPr/>
          </p:nvSpPr>
          <p:spPr bwMode="auto">
            <a:xfrm>
              <a:off x="5430845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Rectangle 209"/>
            <p:cNvSpPr>
              <a:spLocks noChangeArrowheads="1"/>
            </p:cNvSpPr>
            <p:nvPr/>
          </p:nvSpPr>
          <p:spPr bwMode="auto">
            <a:xfrm>
              <a:off x="5724526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210"/>
            <p:cNvSpPr>
              <a:spLocks noChangeShapeType="1"/>
            </p:cNvSpPr>
            <p:nvPr/>
          </p:nvSpPr>
          <p:spPr bwMode="auto">
            <a:xfrm>
              <a:off x="4716463" y="2543191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11"/>
            <p:cNvSpPr>
              <a:spLocks noChangeShapeType="1"/>
            </p:cNvSpPr>
            <p:nvPr/>
          </p:nvSpPr>
          <p:spPr bwMode="auto">
            <a:xfrm>
              <a:off x="5076826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12"/>
            <p:cNvSpPr>
              <a:spLocks noChangeShapeType="1"/>
            </p:cNvSpPr>
            <p:nvPr/>
          </p:nvSpPr>
          <p:spPr bwMode="auto">
            <a:xfrm>
              <a:off x="5003801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13"/>
            <p:cNvSpPr>
              <a:spLocks noChangeShapeType="1"/>
            </p:cNvSpPr>
            <p:nvPr/>
          </p:nvSpPr>
          <p:spPr bwMode="auto">
            <a:xfrm>
              <a:off x="5646745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14"/>
            <p:cNvSpPr>
              <a:spLocks noChangeShapeType="1"/>
            </p:cNvSpPr>
            <p:nvPr/>
          </p:nvSpPr>
          <p:spPr bwMode="auto">
            <a:xfrm>
              <a:off x="5572132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15"/>
            <p:cNvSpPr>
              <a:spLocks noChangeShapeType="1"/>
            </p:cNvSpPr>
            <p:nvPr/>
          </p:nvSpPr>
          <p:spPr bwMode="auto">
            <a:xfrm>
              <a:off x="5942013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16"/>
            <p:cNvSpPr>
              <a:spLocks noChangeShapeType="1"/>
            </p:cNvSpPr>
            <p:nvPr/>
          </p:nvSpPr>
          <p:spPr bwMode="auto">
            <a:xfrm>
              <a:off x="5867401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17"/>
            <p:cNvSpPr>
              <a:spLocks noChangeShapeType="1"/>
            </p:cNvSpPr>
            <p:nvPr/>
          </p:nvSpPr>
          <p:spPr bwMode="auto">
            <a:xfrm>
              <a:off x="5795963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18"/>
            <p:cNvSpPr>
              <a:spLocks noChangeShapeType="1"/>
            </p:cNvSpPr>
            <p:nvPr/>
          </p:nvSpPr>
          <p:spPr bwMode="auto">
            <a:xfrm>
              <a:off x="5500695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19"/>
            <p:cNvSpPr>
              <a:spLocks noChangeShapeType="1"/>
            </p:cNvSpPr>
            <p:nvPr/>
          </p:nvSpPr>
          <p:spPr bwMode="auto">
            <a:xfrm>
              <a:off x="4932363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220"/>
            <p:cNvSpPr txBox="1">
              <a:spLocks noChangeArrowheads="1"/>
            </p:cNvSpPr>
            <p:nvPr/>
          </p:nvSpPr>
          <p:spPr bwMode="auto">
            <a:xfrm>
              <a:off x="5141918" y="2541604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61" name="Rectangle 221"/>
            <p:cNvSpPr>
              <a:spLocks noChangeArrowheads="1"/>
            </p:cNvSpPr>
            <p:nvPr/>
          </p:nvSpPr>
          <p:spPr bwMode="auto">
            <a:xfrm>
              <a:off x="4860926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222"/>
            <p:cNvSpPr>
              <a:spLocks noChangeArrowheads="1"/>
            </p:cNvSpPr>
            <p:nvPr/>
          </p:nvSpPr>
          <p:spPr bwMode="auto">
            <a:xfrm>
              <a:off x="5430845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223"/>
            <p:cNvSpPr>
              <a:spLocks noChangeArrowheads="1"/>
            </p:cNvSpPr>
            <p:nvPr/>
          </p:nvSpPr>
          <p:spPr bwMode="auto">
            <a:xfrm>
              <a:off x="5724526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224"/>
            <p:cNvSpPr>
              <a:spLocks noChangeShapeType="1"/>
            </p:cNvSpPr>
            <p:nvPr/>
          </p:nvSpPr>
          <p:spPr bwMode="auto">
            <a:xfrm flipV="1">
              <a:off x="4716463" y="2832116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25"/>
            <p:cNvSpPr>
              <a:spLocks noChangeShapeType="1"/>
            </p:cNvSpPr>
            <p:nvPr/>
          </p:nvSpPr>
          <p:spPr bwMode="auto">
            <a:xfrm>
              <a:off x="5003801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26"/>
            <p:cNvSpPr>
              <a:spLocks noChangeShapeType="1"/>
            </p:cNvSpPr>
            <p:nvPr/>
          </p:nvSpPr>
          <p:spPr bwMode="auto">
            <a:xfrm>
              <a:off x="5572132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27"/>
            <p:cNvSpPr>
              <a:spLocks noChangeShapeType="1"/>
            </p:cNvSpPr>
            <p:nvPr/>
          </p:nvSpPr>
          <p:spPr bwMode="auto">
            <a:xfrm>
              <a:off x="5867401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28"/>
            <p:cNvSpPr>
              <a:spLocks noChangeShapeType="1"/>
            </p:cNvSpPr>
            <p:nvPr/>
          </p:nvSpPr>
          <p:spPr bwMode="auto">
            <a:xfrm>
              <a:off x="5795963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29"/>
            <p:cNvSpPr>
              <a:spLocks noChangeShapeType="1"/>
            </p:cNvSpPr>
            <p:nvPr/>
          </p:nvSpPr>
          <p:spPr bwMode="auto">
            <a:xfrm>
              <a:off x="5500695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30"/>
            <p:cNvSpPr>
              <a:spLocks noChangeShapeType="1"/>
            </p:cNvSpPr>
            <p:nvPr/>
          </p:nvSpPr>
          <p:spPr bwMode="auto">
            <a:xfrm>
              <a:off x="4932363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231"/>
            <p:cNvSpPr txBox="1">
              <a:spLocks noChangeArrowheads="1"/>
            </p:cNvSpPr>
            <p:nvPr/>
          </p:nvSpPr>
          <p:spPr bwMode="auto">
            <a:xfrm>
              <a:off x="5141918" y="2830529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72" name="Rectangle 232"/>
            <p:cNvSpPr>
              <a:spLocks noChangeArrowheads="1"/>
            </p:cNvSpPr>
            <p:nvPr/>
          </p:nvSpPr>
          <p:spPr bwMode="auto">
            <a:xfrm>
              <a:off x="4860926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233"/>
            <p:cNvSpPr>
              <a:spLocks noChangeArrowheads="1"/>
            </p:cNvSpPr>
            <p:nvPr/>
          </p:nvSpPr>
          <p:spPr bwMode="auto">
            <a:xfrm>
              <a:off x="5430845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234"/>
            <p:cNvSpPr>
              <a:spLocks noChangeArrowheads="1"/>
            </p:cNvSpPr>
            <p:nvPr/>
          </p:nvSpPr>
          <p:spPr bwMode="auto">
            <a:xfrm>
              <a:off x="5724526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235"/>
            <p:cNvSpPr>
              <a:spLocks noChangeShapeType="1"/>
            </p:cNvSpPr>
            <p:nvPr/>
          </p:nvSpPr>
          <p:spPr bwMode="auto">
            <a:xfrm flipV="1">
              <a:off x="4716463" y="3408379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36"/>
            <p:cNvSpPr>
              <a:spLocks noChangeShapeType="1"/>
            </p:cNvSpPr>
            <p:nvPr/>
          </p:nvSpPr>
          <p:spPr bwMode="auto">
            <a:xfrm>
              <a:off x="5003801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37"/>
            <p:cNvSpPr>
              <a:spLocks noChangeShapeType="1"/>
            </p:cNvSpPr>
            <p:nvPr/>
          </p:nvSpPr>
          <p:spPr bwMode="auto">
            <a:xfrm>
              <a:off x="5572132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38"/>
            <p:cNvSpPr>
              <a:spLocks noChangeShapeType="1"/>
            </p:cNvSpPr>
            <p:nvPr/>
          </p:nvSpPr>
          <p:spPr bwMode="auto">
            <a:xfrm>
              <a:off x="5867401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239"/>
            <p:cNvSpPr>
              <a:spLocks noChangeShapeType="1"/>
            </p:cNvSpPr>
            <p:nvPr/>
          </p:nvSpPr>
          <p:spPr bwMode="auto">
            <a:xfrm>
              <a:off x="5795963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240"/>
            <p:cNvSpPr>
              <a:spLocks noChangeShapeType="1"/>
            </p:cNvSpPr>
            <p:nvPr/>
          </p:nvSpPr>
          <p:spPr bwMode="auto">
            <a:xfrm>
              <a:off x="5500695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241"/>
            <p:cNvSpPr>
              <a:spLocks noChangeShapeType="1"/>
            </p:cNvSpPr>
            <p:nvPr/>
          </p:nvSpPr>
          <p:spPr bwMode="auto">
            <a:xfrm>
              <a:off x="4932363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Text Box 242"/>
            <p:cNvSpPr txBox="1">
              <a:spLocks noChangeArrowheads="1"/>
            </p:cNvSpPr>
            <p:nvPr/>
          </p:nvSpPr>
          <p:spPr bwMode="auto">
            <a:xfrm>
              <a:off x="5141918" y="3406791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3" name="Text Box 243"/>
            <p:cNvSpPr txBox="1">
              <a:spLocks noChangeArrowheads="1"/>
            </p:cNvSpPr>
            <p:nvPr/>
          </p:nvSpPr>
          <p:spPr bwMode="auto">
            <a:xfrm>
              <a:off x="5724526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84" name="Text Box 244"/>
            <p:cNvSpPr txBox="1">
              <a:spLocks noChangeArrowheads="1"/>
            </p:cNvSpPr>
            <p:nvPr/>
          </p:nvSpPr>
          <p:spPr bwMode="auto">
            <a:xfrm>
              <a:off x="5427670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5" name="Text Box 245"/>
            <p:cNvSpPr txBox="1">
              <a:spLocks noChangeArrowheads="1"/>
            </p:cNvSpPr>
            <p:nvPr/>
          </p:nvSpPr>
          <p:spPr bwMode="auto">
            <a:xfrm>
              <a:off x="4859338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6" name="Text Box 246"/>
            <p:cNvSpPr txBox="1">
              <a:spLocks noChangeArrowheads="1"/>
            </p:cNvSpPr>
            <p:nvPr/>
          </p:nvSpPr>
          <p:spPr bwMode="auto">
            <a:xfrm>
              <a:off x="4284663" y="2397141"/>
              <a:ext cx="433388" cy="12271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600" b="1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600" b="1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endParaRPr lang="en-US" altLang="zh-CN" sz="1600" b="1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i="1"/>
                <a:t>2</a:t>
              </a:r>
              <a:r>
                <a:rPr lang="en-US" altLang="zh-CN" sz="1600" b="1" i="1" baseline="30000"/>
                <a:t>n</a:t>
              </a:r>
              <a:r>
                <a:rPr lang="en-US" altLang="zh-CN" sz="1600" b="1">
                  <a:latin typeface="宋体" pitchFamily="2" charset="-122"/>
                </a:rPr>
                <a:t>-1</a:t>
              </a:r>
            </a:p>
          </p:txBody>
        </p:sp>
        <p:sp>
          <p:nvSpPr>
            <p:cNvPr id="187" name="Text Box 247"/>
            <p:cNvSpPr txBox="1">
              <a:spLocks noChangeArrowheads="1"/>
            </p:cNvSpPr>
            <p:nvPr/>
          </p:nvSpPr>
          <p:spPr bwMode="auto">
            <a:xfrm>
              <a:off x="4714876" y="2182829"/>
              <a:ext cx="1225550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i="1" dirty="0" smtClean="0"/>
                <a:t>w</a:t>
              </a:r>
              <a:r>
                <a:rPr lang="en-US" altLang="zh-CN" sz="1800" b="1" dirty="0" smtClean="0">
                  <a:latin typeface="宋体" pitchFamily="2" charset="-122"/>
                </a:rPr>
                <a:t>-1</a:t>
              </a:r>
              <a:r>
                <a:rPr lang="en-US" altLang="zh-CN" sz="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r>
                <a:rPr lang="en-US" altLang="zh-CN" sz="9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 </a:t>
              </a:r>
              <a:r>
                <a:rPr lang="en-US" altLang="zh-CN" sz="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248"/>
            <p:cNvSpPr txBox="1">
              <a:spLocks noChangeArrowheads="1"/>
            </p:cNvSpPr>
            <p:nvPr/>
          </p:nvSpPr>
          <p:spPr bwMode="auto">
            <a:xfrm>
              <a:off x="4429126" y="304801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9" name="Text Box 267"/>
            <p:cNvSpPr txBox="1">
              <a:spLocks noChangeArrowheads="1"/>
            </p:cNvSpPr>
            <p:nvPr/>
          </p:nvSpPr>
          <p:spPr bwMode="auto">
            <a:xfrm>
              <a:off x="4572001" y="3868754"/>
              <a:ext cx="1439863" cy="2873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一维排列示例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16766" y="2348880"/>
            <a:ext cx="1831698" cy="2017712"/>
            <a:chOff x="6916766" y="2348880"/>
            <a:chExt cx="1831698" cy="2017712"/>
          </a:xfrm>
        </p:grpSpPr>
        <p:grpSp>
          <p:nvGrpSpPr>
            <p:cNvPr id="251130" name="Group 250"/>
            <p:cNvGrpSpPr>
              <a:grpSpLocks/>
            </p:cNvGrpSpPr>
            <p:nvPr/>
          </p:nvGrpSpPr>
          <p:grpSpPr bwMode="auto">
            <a:xfrm>
              <a:off x="6916766" y="2348880"/>
              <a:ext cx="1727200" cy="2017712"/>
              <a:chOff x="4241" y="1162"/>
              <a:chExt cx="1088" cy="1271"/>
            </a:xfrm>
          </p:grpSpPr>
          <p:sp>
            <p:nvSpPr>
              <p:cNvPr id="251131" name="Rectangle 251"/>
              <p:cNvSpPr>
                <a:spLocks noChangeArrowheads="1"/>
              </p:cNvSpPr>
              <p:nvPr/>
            </p:nvSpPr>
            <p:spPr bwMode="auto">
              <a:xfrm>
                <a:off x="4603" y="1390"/>
                <a:ext cx="725" cy="104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132" name="Line 252"/>
              <p:cNvSpPr>
                <a:spLocks noChangeShapeType="1"/>
              </p:cNvSpPr>
              <p:nvPr/>
            </p:nvSpPr>
            <p:spPr bwMode="auto">
              <a:xfrm>
                <a:off x="4603" y="1571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3" name="Line 253"/>
              <p:cNvSpPr>
                <a:spLocks noChangeShapeType="1"/>
              </p:cNvSpPr>
              <p:nvPr/>
            </p:nvSpPr>
            <p:spPr bwMode="auto">
              <a:xfrm>
                <a:off x="4603" y="1753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4" name="Line 254"/>
              <p:cNvSpPr>
                <a:spLocks noChangeShapeType="1"/>
              </p:cNvSpPr>
              <p:nvPr/>
            </p:nvSpPr>
            <p:spPr bwMode="auto">
              <a:xfrm>
                <a:off x="4603" y="2070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5" name="Line 255"/>
              <p:cNvSpPr>
                <a:spLocks noChangeShapeType="1"/>
              </p:cNvSpPr>
              <p:nvPr/>
            </p:nvSpPr>
            <p:spPr bwMode="auto">
              <a:xfrm>
                <a:off x="4603" y="2251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6" name="Text Box 256"/>
              <p:cNvSpPr txBox="1">
                <a:spLocks noChangeArrowheads="1"/>
              </p:cNvSpPr>
              <p:nvPr/>
            </p:nvSpPr>
            <p:spPr bwMode="auto">
              <a:xfrm>
                <a:off x="4241" y="1389"/>
                <a:ext cx="362" cy="10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</a:t>
                </a:r>
              </a:p>
              <a:p>
                <a:pPr algn="ctr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</a:t>
                </a:r>
              </a:p>
              <a:p>
                <a:pPr algn="ctr">
                  <a:lnSpc>
                    <a:spcPct val="17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…</a:t>
                </a: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</a:pPr>
                <a:endParaRPr lang="en-US" altLang="zh-CN" sz="1800" b="1" dirty="0">
                  <a:latin typeface="宋体" pitchFamily="2" charset="-122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en-US" altLang="zh-CN" sz="1800" b="1" i="1" dirty="0"/>
                  <a:t>2</a:t>
                </a:r>
                <a:r>
                  <a:rPr lang="en-US" altLang="zh-CN" sz="1800" b="1" i="1" baseline="30000" dirty="0"/>
                  <a:t>n</a:t>
                </a:r>
                <a:r>
                  <a:rPr lang="en-US" altLang="zh-CN" sz="1800" b="1" dirty="0">
                    <a:latin typeface="宋体" pitchFamily="2" charset="-122"/>
                  </a:rPr>
                  <a:t>-1</a:t>
                </a:r>
              </a:p>
            </p:txBody>
          </p:sp>
          <p:sp>
            <p:nvSpPr>
              <p:cNvPr id="251137" name="Text Box 257"/>
              <p:cNvSpPr txBox="1">
                <a:spLocks noChangeArrowheads="1"/>
              </p:cNvSpPr>
              <p:nvPr/>
            </p:nvSpPr>
            <p:spPr bwMode="auto">
              <a:xfrm>
                <a:off x="4829" y="1799"/>
                <a:ext cx="31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r>
                  <a:rPr lang="en-US" altLang="zh-CN" b="1"/>
                  <a:t>…</a:t>
                </a:r>
                <a:endParaRPr lang="en-US" altLang="zh-CN" b="1" baseline="-20000"/>
              </a:p>
            </p:txBody>
          </p:sp>
          <p:sp>
            <p:nvSpPr>
              <p:cNvPr id="251138" name="Line 258"/>
              <p:cNvSpPr>
                <a:spLocks noChangeShapeType="1"/>
              </p:cNvSpPr>
              <p:nvPr/>
            </p:nvSpPr>
            <p:spPr bwMode="auto">
              <a:xfrm>
                <a:off x="5147" y="1390"/>
                <a:ext cx="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9" name="Line 259"/>
              <p:cNvSpPr>
                <a:spLocks noChangeShapeType="1"/>
              </p:cNvSpPr>
              <p:nvPr/>
            </p:nvSpPr>
            <p:spPr bwMode="auto">
              <a:xfrm>
                <a:off x="4785" y="139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40" name="Text Box 260"/>
              <p:cNvSpPr txBox="1">
                <a:spLocks noChangeArrowheads="1"/>
              </p:cNvSpPr>
              <p:nvPr/>
            </p:nvSpPr>
            <p:spPr bwMode="auto">
              <a:xfrm>
                <a:off x="4875" y="1390"/>
                <a:ext cx="227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>
                    <a:latin typeface="宋体" pitchFamily="2" charset="-122"/>
                  </a:rPr>
                  <a:t>…</a:t>
                </a:r>
                <a:endParaRPr lang="en-US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251141" name="Text Box 261"/>
              <p:cNvSpPr txBox="1">
                <a:spLocks noChangeArrowheads="1"/>
              </p:cNvSpPr>
              <p:nvPr/>
            </p:nvSpPr>
            <p:spPr bwMode="auto">
              <a:xfrm>
                <a:off x="4558" y="1162"/>
                <a:ext cx="77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i="1" dirty="0" smtClean="0"/>
                  <a:t>w</a:t>
                </a:r>
                <a:r>
                  <a:rPr lang="zh-CN" altLang="en-US" sz="1800" b="1" dirty="0">
                    <a:latin typeface="宋体" pitchFamily="2" charset="-122"/>
                  </a:rPr>
                  <a:t>个存储元</a:t>
                </a:r>
                <a:endParaRPr lang="en-US" altLang="zh-CN" sz="1800" b="1" i="1" baseline="-20000" dirty="0"/>
              </a:p>
            </p:txBody>
          </p:sp>
          <p:sp>
            <p:nvSpPr>
              <p:cNvPr id="251142" name="AutoShape 262"/>
              <p:cNvSpPr>
                <a:spLocks/>
              </p:cNvSpPr>
              <p:nvPr/>
            </p:nvSpPr>
            <p:spPr bwMode="auto">
              <a:xfrm rot="5400000">
                <a:off x="4943" y="1003"/>
                <a:ext cx="46" cy="725"/>
              </a:xfrm>
              <a:prstGeom prst="leftBrace">
                <a:avLst>
                  <a:gd name="adj1" fmla="val 131341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143" name="Text Box 263"/>
              <p:cNvSpPr txBox="1">
                <a:spLocks noChangeArrowheads="1"/>
              </p:cNvSpPr>
              <p:nvPr/>
            </p:nvSpPr>
            <p:spPr bwMode="auto">
              <a:xfrm>
                <a:off x="4669" y="2088"/>
                <a:ext cx="635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dirty="0" smtClean="0">
                    <a:latin typeface="宋体" pitchFamily="2" charset="-122"/>
                  </a:rPr>
                  <a:t>存储单元</a:t>
                </a:r>
                <a:endParaRPr lang="zh-CN" altLang="en-US" sz="1800" b="1" baseline="-20000" dirty="0">
                  <a:latin typeface="宋体" pitchFamily="2" charset="-122"/>
                </a:endParaRPr>
              </a:p>
            </p:txBody>
          </p:sp>
        </p:grpSp>
        <p:sp>
          <p:nvSpPr>
            <p:cNvPr id="2" name="右大括号 1"/>
            <p:cNvSpPr/>
            <p:nvPr/>
          </p:nvSpPr>
          <p:spPr bwMode="auto">
            <a:xfrm>
              <a:off x="8660211" y="2733168"/>
              <a:ext cx="88253" cy="1613222"/>
            </a:xfrm>
            <a:prstGeom prst="rightBrace">
              <a:avLst>
                <a:gd name="adj1" fmla="val 53467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5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9" grpId="0"/>
      <p:bldP spid="251053" grpId="0"/>
      <p:bldP spid="251057" grpId="0"/>
      <p:bldP spid="2511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847-F652-4986-B365-21999B7EB8F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52952" name="Text Box 24"/>
          <p:cNvSpPr txBox="1">
            <a:spLocks noChangeArrowheads="1"/>
          </p:cNvSpPr>
          <p:nvPr/>
        </p:nvSpPr>
        <p:spPr bwMode="auto">
          <a:xfrm>
            <a:off x="179388" y="397113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访问操作的实现过程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读操作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100" dirty="0" smtClean="0">
                <a:latin typeface="宋体" pitchFamily="2" charset="-122"/>
              </a:rPr>
              <a:t>接收</a:t>
            </a:r>
            <a:r>
              <a:rPr lang="zh-CN" altLang="en-US" b="1" spc="-100" dirty="0">
                <a:latin typeface="宋体" pitchFamily="2" charset="-122"/>
              </a:rPr>
              <a:t>地址及命令</a:t>
            </a:r>
            <a:r>
              <a:rPr lang="zh-CN" altLang="en-US" b="1" spc="-100" dirty="0" smtClean="0">
                <a:latin typeface="宋体" pitchFamily="2" charset="-122"/>
              </a:rPr>
              <a:t>，选择单元及启动操作，输出数据</a:t>
            </a:r>
            <a:endParaRPr lang="zh-CN" altLang="en-US" b="1" spc="-100" dirty="0">
              <a:latin typeface="宋体" pitchFamily="2" charset="-122"/>
            </a:endParaRPr>
          </a:p>
        </p:txBody>
      </p:sp>
      <p:grpSp>
        <p:nvGrpSpPr>
          <p:cNvPr id="253148" name="Group 220"/>
          <p:cNvGrpSpPr>
            <a:grpSpLocks/>
          </p:cNvGrpSpPr>
          <p:nvPr/>
        </p:nvGrpSpPr>
        <p:grpSpPr bwMode="auto">
          <a:xfrm>
            <a:off x="3132138" y="1412776"/>
            <a:ext cx="3024187" cy="2520950"/>
            <a:chOff x="1655" y="890"/>
            <a:chExt cx="1905" cy="1588"/>
          </a:xfrm>
        </p:grpSpPr>
        <p:sp>
          <p:nvSpPr>
            <p:cNvPr id="252972" name="Rectangle 44"/>
            <p:cNvSpPr>
              <a:spLocks noChangeArrowheads="1"/>
            </p:cNvSpPr>
            <p:nvPr/>
          </p:nvSpPr>
          <p:spPr bwMode="auto">
            <a:xfrm>
              <a:off x="1837" y="890"/>
              <a:ext cx="1723" cy="15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80" name="Line 52"/>
            <p:cNvSpPr>
              <a:spLocks noChangeShapeType="1"/>
            </p:cNvSpPr>
            <p:nvPr/>
          </p:nvSpPr>
          <p:spPr bwMode="auto">
            <a:xfrm>
              <a:off x="1655" y="1344"/>
              <a:ext cx="31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0" name="Line 62"/>
            <p:cNvSpPr>
              <a:spLocks noChangeShapeType="1"/>
            </p:cNvSpPr>
            <p:nvPr/>
          </p:nvSpPr>
          <p:spPr bwMode="auto">
            <a:xfrm flipV="1">
              <a:off x="1656" y="2069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7" name="Line 109"/>
            <p:cNvSpPr>
              <a:spLocks noChangeShapeType="1"/>
            </p:cNvSpPr>
            <p:nvPr/>
          </p:nvSpPr>
          <p:spPr bwMode="auto">
            <a:xfrm>
              <a:off x="2199" y="1026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8" name="Text Box 110"/>
            <p:cNvSpPr txBox="1">
              <a:spLocks noChangeArrowheads="1"/>
            </p:cNvSpPr>
            <p:nvPr/>
          </p:nvSpPr>
          <p:spPr bwMode="auto">
            <a:xfrm>
              <a:off x="2245" y="1389"/>
              <a:ext cx="182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40" name="Text Box 112"/>
            <p:cNvSpPr txBox="1">
              <a:spLocks noChangeArrowheads="1"/>
            </p:cNvSpPr>
            <p:nvPr/>
          </p:nvSpPr>
          <p:spPr bwMode="auto">
            <a:xfrm>
              <a:off x="2426" y="2161"/>
              <a:ext cx="1044" cy="2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电路</a:t>
              </a:r>
            </a:p>
          </p:txBody>
        </p:sp>
        <p:sp>
          <p:nvSpPr>
            <p:cNvPr id="253041" name="Text Box 113"/>
            <p:cNvSpPr txBox="1">
              <a:spLocks noChangeArrowheads="1"/>
            </p:cNvSpPr>
            <p:nvPr/>
          </p:nvSpPr>
          <p:spPr bwMode="auto">
            <a:xfrm>
              <a:off x="1972" y="981"/>
              <a:ext cx="226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地址译码器</a:t>
              </a:r>
            </a:p>
          </p:txBody>
        </p:sp>
        <p:sp>
          <p:nvSpPr>
            <p:cNvPr id="253044" name="Line 116"/>
            <p:cNvSpPr>
              <a:spLocks noChangeShapeType="1"/>
            </p:cNvSpPr>
            <p:nvPr/>
          </p:nvSpPr>
          <p:spPr bwMode="auto">
            <a:xfrm>
              <a:off x="2607" y="1979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5" name="Line 117"/>
            <p:cNvSpPr>
              <a:spLocks noChangeShapeType="1"/>
            </p:cNvSpPr>
            <p:nvPr/>
          </p:nvSpPr>
          <p:spPr bwMode="auto">
            <a:xfrm>
              <a:off x="2879" y="1979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6" name="Line 118"/>
            <p:cNvSpPr>
              <a:spLocks noChangeShapeType="1"/>
            </p:cNvSpPr>
            <p:nvPr/>
          </p:nvSpPr>
          <p:spPr bwMode="auto">
            <a:xfrm flipH="1">
              <a:off x="3424" y="197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8" name="Line 120"/>
            <p:cNvSpPr>
              <a:spLocks noChangeShapeType="1"/>
            </p:cNvSpPr>
            <p:nvPr/>
          </p:nvSpPr>
          <p:spPr bwMode="auto">
            <a:xfrm>
              <a:off x="2472" y="206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4" name="Rectangle 66"/>
            <p:cNvSpPr>
              <a:spLocks noChangeArrowheads="1"/>
            </p:cNvSpPr>
            <p:nvPr/>
          </p:nvSpPr>
          <p:spPr bwMode="auto">
            <a:xfrm>
              <a:off x="2381" y="981"/>
              <a:ext cx="1089" cy="9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5" name="Rectangle 67"/>
            <p:cNvSpPr>
              <a:spLocks noChangeArrowheads="1"/>
            </p:cNvSpPr>
            <p:nvPr/>
          </p:nvSpPr>
          <p:spPr bwMode="auto">
            <a:xfrm>
              <a:off x="2426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6" name="Rectangle 68"/>
            <p:cNvSpPr>
              <a:spLocks noChangeArrowheads="1"/>
            </p:cNvSpPr>
            <p:nvPr/>
          </p:nvSpPr>
          <p:spPr bwMode="auto">
            <a:xfrm>
              <a:off x="2699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7" name="Rectangle 69"/>
            <p:cNvSpPr>
              <a:spLocks noChangeArrowheads="1"/>
            </p:cNvSpPr>
            <p:nvPr/>
          </p:nvSpPr>
          <p:spPr bwMode="auto">
            <a:xfrm>
              <a:off x="3242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8" name="Line 70"/>
            <p:cNvSpPr>
              <a:spLocks noChangeShapeType="1"/>
            </p:cNvSpPr>
            <p:nvPr/>
          </p:nvSpPr>
          <p:spPr bwMode="auto">
            <a:xfrm flipV="1">
              <a:off x="2381" y="1026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9" name="Line 71"/>
            <p:cNvSpPr>
              <a:spLocks noChangeShapeType="1"/>
            </p:cNvSpPr>
            <p:nvPr/>
          </p:nvSpPr>
          <p:spPr bwMode="auto">
            <a:xfrm flipH="1">
              <a:off x="2608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0" name="Line 72"/>
            <p:cNvSpPr>
              <a:spLocks noChangeShapeType="1"/>
            </p:cNvSpPr>
            <p:nvPr/>
          </p:nvSpPr>
          <p:spPr bwMode="auto">
            <a:xfrm>
              <a:off x="2516" y="1162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1" name="Line 73"/>
            <p:cNvSpPr>
              <a:spLocks noChangeShapeType="1"/>
            </p:cNvSpPr>
            <p:nvPr/>
          </p:nvSpPr>
          <p:spPr bwMode="auto">
            <a:xfrm flipH="1">
              <a:off x="2880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2" name="Line 74"/>
            <p:cNvSpPr>
              <a:spLocks noChangeShapeType="1"/>
            </p:cNvSpPr>
            <p:nvPr/>
          </p:nvSpPr>
          <p:spPr bwMode="auto">
            <a:xfrm>
              <a:off x="2789" y="116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3" name="Line 75"/>
            <p:cNvSpPr>
              <a:spLocks noChangeShapeType="1"/>
            </p:cNvSpPr>
            <p:nvPr/>
          </p:nvSpPr>
          <p:spPr bwMode="auto">
            <a:xfrm flipH="1">
              <a:off x="3424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4" name="Line 76"/>
            <p:cNvSpPr>
              <a:spLocks noChangeShapeType="1"/>
            </p:cNvSpPr>
            <p:nvPr/>
          </p:nvSpPr>
          <p:spPr bwMode="auto">
            <a:xfrm>
              <a:off x="3333" y="116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5" name="Line 77"/>
            <p:cNvSpPr>
              <a:spLocks noChangeShapeType="1"/>
            </p:cNvSpPr>
            <p:nvPr/>
          </p:nvSpPr>
          <p:spPr bwMode="auto">
            <a:xfrm>
              <a:off x="3288" y="102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6" name="Line 78"/>
            <p:cNvSpPr>
              <a:spLocks noChangeShapeType="1"/>
            </p:cNvSpPr>
            <p:nvPr/>
          </p:nvSpPr>
          <p:spPr bwMode="auto">
            <a:xfrm>
              <a:off x="2744" y="1026"/>
              <a:ext cx="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7" name="Line 79"/>
            <p:cNvSpPr>
              <a:spLocks noChangeShapeType="1"/>
            </p:cNvSpPr>
            <p:nvPr/>
          </p:nvSpPr>
          <p:spPr bwMode="auto">
            <a:xfrm>
              <a:off x="2472" y="102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9" name="Rectangle 81"/>
            <p:cNvSpPr>
              <a:spLocks noChangeArrowheads="1"/>
            </p:cNvSpPr>
            <p:nvPr/>
          </p:nvSpPr>
          <p:spPr bwMode="auto">
            <a:xfrm>
              <a:off x="2426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0" name="Rectangle 82"/>
            <p:cNvSpPr>
              <a:spLocks noChangeArrowheads="1"/>
            </p:cNvSpPr>
            <p:nvPr/>
          </p:nvSpPr>
          <p:spPr bwMode="auto">
            <a:xfrm>
              <a:off x="2699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1" name="Rectangle 83"/>
            <p:cNvSpPr>
              <a:spLocks noChangeArrowheads="1"/>
            </p:cNvSpPr>
            <p:nvPr/>
          </p:nvSpPr>
          <p:spPr bwMode="auto">
            <a:xfrm>
              <a:off x="3242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2" name="Line 84"/>
            <p:cNvSpPr>
              <a:spLocks noChangeShapeType="1"/>
            </p:cNvSpPr>
            <p:nvPr/>
          </p:nvSpPr>
          <p:spPr bwMode="auto">
            <a:xfrm flipV="1">
              <a:off x="2381" y="1298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3" name="Line 85"/>
            <p:cNvSpPr>
              <a:spLocks noChangeShapeType="1"/>
            </p:cNvSpPr>
            <p:nvPr/>
          </p:nvSpPr>
          <p:spPr bwMode="auto">
            <a:xfrm flipV="1">
              <a:off x="2517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4" name="Line 86"/>
            <p:cNvSpPr>
              <a:spLocks noChangeShapeType="1"/>
            </p:cNvSpPr>
            <p:nvPr/>
          </p:nvSpPr>
          <p:spPr bwMode="auto">
            <a:xfrm flipV="1">
              <a:off x="2789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5" name="Line 87"/>
            <p:cNvSpPr>
              <a:spLocks noChangeShapeType="1"/>
            </p:cNvSpPr>
            <p:nvPr/>
          </p:nvSpPr>
          <p:spPr bwMode="auto">
            <a:xfrm flipV="1">
              <a:off x="3333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6" name="Line 88"/>
            <p:cNvSpPr>
              <a:spLocks noChangeShapeType="1"/>
            </p:cNvSpPr>
            <p:nvPr/>
          </p:nvSpPr>
          <p:spPr bwMode="auto">
            <a:xfrm>
              <a:off x="3288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7" name="Line 89"/>
            <p:cNvSpPr>
              <a:spLocks noChangeShapeType="1"/>
            </p:cNvSpPr>
            <p:nvPr/>
          </p:nvSpPr>
          <p:spPr bwMode="auto">
            <a:xfrm>
              <a:off x="2744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8" name="Line 90"/>
            <p:cNvSpPr>
              <a:spLocks noChangeShapeType="1"/>
            </p:cNvSpPr>
            <p:nvPr/>
          </p:nvSpPr>
          <p:spPr bwMode="auto">
            <a:xfrm>
              <a:off x="2472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0" name="Rectangle 92"/>
            <p:cNvSpPr>
              <a:spLocks noChangeArrowheads="1"/>
            </p:cNvSpPr>
            <p:nvPr/>
          </p:nvSpPr>
          <p:spPr bwMode="auto">
            <a:xfrm>
              <a:off x="2426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1" name="Rectangle 93"/>
            <p:cNvSpPr>
              <a:spLocks noChangeArrowheads="1"/>
            </p:cNvSpPr>
            <p:nvPr/>
          </p:nvSpPr>
          <p:spPr bwMode="auto">
            <a:xfrm>
              <a:off x="2699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2" name="Rectangle 94"/>
            <p:cNvSpPr>
              <a:spLocks noChangeArrowheads="1"/>
            </p:cNvSpPr>
            <p:nvPr/>
          </p:nvSpPr>
          <p:spPr bwMode="auto">
            <a:xfrm>
              <a:off x="3242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3" name="Line 95"/>
            <p:cNvSpPr>
              <a:spLocks noChangeShapeType="1"/>
            </p:cNvSpPr>
            <p:nvPr/>
          </p:nvSpPr>
          <p:spPr bwMode="auto">
            <a:xfrm flipV="1">
              <a:off x="2381" y="1752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4" name="Line 96"/>
            <p:cNvSpPr>
              <a:spLocks noChangeShapeType="1"/>
            </p:cNvSpPr>
            <p:nvPr/>
          </p:nvSpPr>
          <p:spPr bwMode="auto">
            <a:xfrm>
              <a:off x="2516" y="1888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5" name="Line 97"/>
            <p:cNvSpPr>
              <a:spLocks noChangeShapeType="1"/>
            </p:cNvSpPr>
            <p:nvPr/>
          </p:nvSpPr>
          <p:spPr bwMode="auto">
            <a:xfrm>
              <a:off x="2789" y="1888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6" name="Line 98"/>
            <p:cNvSpPr>
              <a:spLocks noChangeShapeType="1"/>
            </p:cNvSpPr>
            <p:nvPr/>
          </p:nvSpPr>
          <p:spPr bwMode="auto">
            <a:xfrm>
              <a:off x="3333" y="1888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7" name="Line 99"/>
            <p:cNvSpPr>
              <a:spLocks noChangeShapeType="1"/>
            </p:cNvSpPr>
            <p:nvPr/>
          </p:nvSpPr>
          <p:spPr bwMode="auto">
            <a:xfrm>
              <a:off x="3288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8" name="Line 100"/>
            <p:cNvSpPr>
              <a:spLocks noChangeShapeType="1"/>
            </p:cNvSpPr>
            <p:nvPr/>
          </p:nvSpPr>
          <p:spPr bwMode="auto">
            <a:xfrm>
              <a:off x="2744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9" name="Line 101"/>
            <p:cNvSpPr>
              <a:spLocks noChangeShapeType="1"/>
            </p:cNvSpPr>
            <p:nvPr/>
          </p:nvSpPr>
          <p:spPr bwMode="auto">
            <a:xfrm>
              <a:off x="2472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1" name="Text Box 103"/>
            <p:cNvSpPr txBox="1">
              <a:spLocks noChangeArrowheads="1"/>
            </p:cNvSpPr>
            <p:nvPr/>
          </p:nvSpPr>
          <p:spPr bwMode="auto">
            <a:xfrm>
              <a:off x="3243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32" name="Text Box 104"/>
            <p:cNvSpPr txBox="1">
              <a:spLocks noChangeArrowheads="1"/>
            </p:cNvSpPr>
            <p:nvPr/>
          </p:nvSpPr>
          <p:spPr bwMode="auto">
            <a:xfrm>
              <a:off x="2698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33" name="Text Box 105"/>
            <p:cNvSpPr txBox="1">
              <a:spLocks noChangeArrowheads="1"/>
            </p:cNvSpPr>
            <p:nvPr/>
          </p:nvSpPr>
          <p:spPr bwMode="auto">
            <a:xfrm>
              <a:off x="2426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50" name="Rectangle 122"/>
            <p:cNvSpPr>
              <a:spLocks noChangeArrowheads="1"/>
            </p:cNvSpPr>
            <p:nvPr/>
          </p:nvSpPr>
          <p:spPr bwMode="auto">
            <a:xfrm>
              <a:off x="2970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1" name="Line 123"/>
            <p:cNvSpPr>
              <a:spLocks noChangeShapeType="1"/>
            </p:cNvSpPr>
            <p:nvPr/>
          </p:nvSpPr>
          <p:spPr bwMode="auto">
            <a:xfrm>
              <a:off x="3152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2" name="Line 124"/>
            <p:cNvSpPr>
              <a:spLocks noChangeShapeType="1"/>
            </p:cNvSpPr>
            <p:nvPr/>
          </p:nvSpPr>
          <p:spPr bwMode="auto">
            <a:xfrm>
              <a:off x="3059" y="11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3" name="Line 125"/>
            <p:cNvSpPr>
              <a:spLocks noChangeShapeType="1"/>
            </p:cNvSpPr>
            <p:nvPr/>
          </p:nvSpPr>
          <p:spPr bwMode="auto">
            <a:xfrm>
              <a:off x="3014" y="1026"/>
              <a:ext cx="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4" name="Rectangle 126"/>
            <p:cNvSpPr>
              <a:spLocks noChangeArrowheads="1"/>
            </p:cNvSpPr>
            <p:nvPr/>
          </p:nvSpPr>
          <p:spPr bwMode="auto">
            <a:xfrm>
              <a:off x="2971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5" name="Line 127"/>
            <p:cNvSpPr>
              <a:spLocks noChangeShapeType="1"/>
            </p:cNvSpPr>
            <p:nvPr/>
          </p:nvSpPr>
          <p:spPr bwMode="auto">
            <a:xfrm flipV="1">
              <a:off x="3059" y="1434"/>
              <a:ext cx="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6" name="Line 128"/>
            <p:cNvSpPr>
              <a:spLocks noChangeShapeType="1"/>
            </p:cNvSpPr>
            <p:nvPr/>
          </p:nvSpPr>
          <p:spPr bwMode="auto">
            <a:xfrm>
              <a:off x="3014" y="1298"/>
              <a:ext cx="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7" name="Rectangle 129"/>
            <p:cNvSpPr>
              <a:spLocks noChangeArrowheads="1"/>
            </p:cNvSpPr>
            <p:nvPr/>
          </p:nvSpPr>
          <p:spPr bwMode="auto">
            <a:xfrm>
              <a:off x="2971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8" name="Line 130"/>
            <p:cNvSpPr>
              <a:spLocks noChangeShapeType="1"/>
            </p:cNvSpPr>
            <p:nvPr/>
          </p:nvSpPr>
          <p:spPr bwMode="auto">
            <a:xfrm>
              <a:off x="3059" y="1888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9" name="Line 131"/>
            <p:cNvSpPr>
              <a:spLocks noChangeShapeType="1"/>
            </p:cNvSpPr>
            <p:nvPr/>
          </p:nvSpPr>
          <p:spPr bwMode="auto">
            <a:xfrm>
              <a:off x="3014" y="1752"/>
              <a:ext cx="2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0" name="Text Box 132"/>
            <p:cNvSpPr txBox="1">
              <a:spLocks noChangeArrowheads="1"/>
            </p:cNvSpPr>
            <p:nvPr/>
          </p:nvSpPr>
          <p:spPr bwMode="auto">
            <a:xfrm>
              <a:off x="2970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62" name="Line 134"/>
            <p:cNvSpPr>
              <a:spLocks noChangeShapeType="1"/>
            </p:cNvSpPr>
            <p:nvPr/>
          </p:nvSpPr>
          <p:spPr bwMode="auto">
            <a:xfrm flipH="1">
              <a:off x="3152" y="197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3" name="Line 135"/>
            <p:cNvSpPr>
              <a:spLocks noChangeShapeType="1"/>
            </p:cNvSpPr>
            <p:nvPr/>
          </p:nvSpPr>
          <p:spPr bwMode="auto">
            <a:xfrm>
              <a:off x="2199" y="1298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4" name="Line 136"/>
            <p:cNvSpPr>
              <a:spLocks noChangeShapeType="1"/>
            </p:cNvSpPr>
            <p:nvPr/>
          </p:nvSpPr>
          <p:spPr bwMode="auto">
            <a:xfrm>
              <a:off x="2199" y="1752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5" name="Line 137"/>
            <p:cNvSpPr>
              <a:spLocks noChangeShapeType="1"/>
            </p:cNvSpPr>
            <p:nvPr/>
          </p:nvSpPr>
          <p:spPr bwMode="auto">
            <a:xfrm>
              <a:off x="1655" y="2205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6" name="Line 138"/>
            <p:cNvSpPr>
              <a:spLocks noChangeShapeType="1"/>
            </p:cNvSpPr>
            <p:nvPr/>
          </p:nvSpPr>
          <p:spPr bwMode="auto">
            <a:xfrm flipV="1">
              <a:off x="1655" y="2250"/>
              <a:ext cx="77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7" name="Line 139"/>
            <p:cNvSpPr>
              <a:spLocks noChangeShapeType="1"/>
            </p:cNvSpPr>
            <p:nvPr/>
          </p:nvSpPr>
          <p:spPr bwMode="auto">
            <a:xfrm>
              <a:off x="1655" y="2296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8" name="Line 140"/>
            <p:cNvSpPr>
              <a:spLocks noChangeShapeType="1"/>
            </p:cNvSpPr>
            <p:nvPr/>
          </p:nvSpPr>
          <p:spPr bwMode="auto">
            <a:xfrm>
              <a:off x="1655" y="2341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4" name="Group 296"/>
          <p:cNvGrpSpPr>
            <a:grpSpLocks/>
          </p:cNvGrpSpPr>
          <p:nvPr/>
        </p:nvGrpSpPr>
        <p:grpSpPr bwMode="auto">
          <a:xfrm>
            <a:off x="1981200" y="1844576"/>
            <a:ext cx="1655763" cy="288925"/>
            <a:chOff x="930" y="1162"/>
            <a:chExt cx="1043" cy="182"/>
          </a:xfrm>
        </p:grpSpPr>
        <p:sp>
          <p:nvSpPr>
            <p:cNvPr id="252971" name="Text Box 43"/>
            <p:cNvSpPr txBox="1">
              <a:spLocks noChangeArrowheads="1"/>
            </p:cNvSpPr>
            <p:nvPr/>
          </p:nvSpPr>
          <p:spPr bwMode="auto">
            <a:xfrm>
              <a:off x="930" y="1162"/>
              <a:ext cx="86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CC3300"/>
                  </a:solidFill>
                  <a:latin typeface="宋体" pitchFamily="2" charset="-122"/>
                </a:rPr>
                <a:t>①0…01</a:t>
              </a:r>
            </a:p>
          </p:txBody>
        </p:sp>
        <p:sp>
          <p:nvSpPr>
            <p:cNvPr id="253069" name="Line 141"/>
            <p:cNvSpPr>
              <a:spLocks noChangeShapeType="1"/>
            </p:cNvSpPr>
            <p:nvPr/>
          </p:nvSpPr>
          <p:spPr bwMode="auto">
            <a:xfrm>
              <a:off x="930" y="1344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6" name="Group 298"/>
          <p:cNvGrpSpPr>
            <a:grpSpLocks/>
          </p:cNvGrpSpPr>
          <p:nvPr/>
        </p:nvGrpSpPr>
        <p:grpSpPr bwMode="auto">
          <a:xfrm>
            <a:off x="1981200" y="2997101"/>
            <a:ext cx="2447925" cy="288925"/>
            <a:chOff x="930" y="1888"/>
            <a:chExt cx="1542" cy="182"/>
          </a:xfrm>
        </p:grpSpPr>
        <p:sp>
          <p:nvSpPr>
            <p:cNvPr id="252989" name="Text Box 61"/>
            <p:cNvSpPr txBox="1">
              <a:spLocks noChangeArrowheads="1"/>
            </p:cNvSpPr>
            <p:nvPr/>
          </p:nvSpPr>
          <p:spPr bwMode="auto">
            <a:xfrm>
              <a:off x="930" y="1888"/>
              <a:ext cx="907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rgbClr val="FF3399"/>
                  </a:solidFill>
                  <a:latin typeface="宋体" pitchFamily="2" charset="-122"/>
                </a:rPr>
                <a:t>①Read</a:t>
              </a:r>
            </a:p>
          </p:txBody>
        </p:sp>
        <p:sp>
          <p:nvSpPr>
            <p:cNvPr id="253072" name="Line 144"/>
            <p:cNvSpPr>
              <a:spLocks noChangeShapeType="1"/>
            </p:cNvSpPr>
            <p:nvPr/>
          </p:nvSpPr>
          <p:spPr bwMode="auto">
            <a:xfrm>
              <a:off x="930" y="2069"/>
              <a:ext cx="1542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073" name="Line 145"/>
          <p:cNvSpPr>
            <a:spLocks noChangeShapeType="1"/>
          </p:cNvSpPr>
          <p:nvPr/>
        </p:nvSpPr>
        <p:spPr bwMode="auto">
          <a:xfrm>
            <a:off x="4427538" y="3284438"/>
            <a:ext cx="1587" cy="144463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085" name="Text Box 157"/>
          <p:cNvSpPr txBox="1">
            <a:spLocks noChangeArrowheads="1"/>
          </p:cNvSpPr>
          <p:nvPr/>
        </p:nvSpPr>
        <p:spPr bwMode="auto">
          <a:xfrm>
            <a:off x="3638550" y="1557238"/>
            <a:ext cx="358775" cy="1295400"/>
          </a:xfrm>
          <a:prstGeom prst="rect">
            <a:avLst/>
          </a:prstGeom>
          <a:solidFill>
            <a:srgbClr val="FF6600">
              <a:alpha val="60001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lIns="18000" tIns="10800" rIns="18000" bIns="10800" anchor="ctr"/>
          <a:lstStyle/>
          <a:p>
            <a:pPr algn="ctr"/>
            <a:r>
              <a:rPr lang="zh-CN" altLang="en-US" sz="1800" b="1">
                <a:latin typeface="宋体" pitchFamily="2" charset="-122"/>
              </a:rPr>
              <a:t>地址译码器</a:t>
            </a:r>
          </a:p>
        </p:txBody>
      </p:sp>
      <p:grpSp>
        <p:nvGrpSpPr>
          <p:cNvPr id="253149" name="Group 221"/>
          <p:cNvGrpSpPr>
            <a:grpSpLocks/>
          </p:cNvGrpSpPr>
          <p:nvPr/>
        </p:nvGrpSpPr>
        <p:grpSpPr bwMode="auto">
          <a:xfrm>
            <a:off x="4429125" y="2060476"/>
            <a:ext cx="1295400" cy="144462"/>
            <a:chOff x="2472" y="1298"/>
            <a:chExt cx="816" cy="91"/>
          </a:xfrm>
        </p:grpSpPr>
        <p:sp>
          <p:nvSpPr>
            <p:cNvPr id="253112" name="Line 184"/>
            <p:cNvSpPr>
              <a:spLocks noChangeShapeType="1"/>
            </p:cNvSpPr>
            <p:nvPr/>
          </p:nvSpPr>
          <p:spPr bwMode="auto">
            <a:xfrm>
              <a:off x="3287" y="1298"/>
              <a:ext cx="1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13" name="Line 185"/>
            <p:cNvSpPr>
              <a:spLocks noChangeShapeType="1"/>
            </p:cNvSpPr>
            <p:nvPr/>
          </p:nvSpPr>
          <p:spPr bwMode="auto">
            <a:xfrm>
              <a:off x="2743" y="1298"/>
              <a:ext cx="1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14" name="Line 186"/>
            <p:cNvSpPr>
              <a:spLocks noChangeShapeType="1"/>
            </p:cNvSpPr>
            <p:nvPr/>
          </p:nvSpPr>
          <p:spPr bwMode="auto">
            <a:xfrm>
              <a:off x="2472" y="1298"/>
              <a:ext cx="0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34" name="Line 206"/>
            <p:cNvSpPr>
              <a:spLocks noChangeShapeType="1"/>
            </p:cNvSpPr>
            <p:nvPr/>
          </p:nvSpPr>
          <p:spPr bwMode="auto">
            <a:xfrm>
              <a:off x="3013" y="1298"/>
              <a:ext cx="3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140" name="Line 212"/>
          <p:cNvSpPr>
            <a:spLocks noChangeShapeType="1"/>
          </p:cNvSpPr>
          <p:nvPr/>
        </p:nvSpPr>
        <p:spPr bwMode="auto">
          <a:xfrm>
            <a:off x="3997325" y="2060476"/>
            <a:ext cx="1727200" cy="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156" name="Text Box 228"/>
          <p:cNvSpPr txBox="1">
            <a:spLocks noChangeArrowheads="1"/>
          </p:cNvSpPr>
          <p:nvPr/>
        </p:nvSpPr>
        <p:spPr bwMode="auto">
          <a:xfrm>
            <a:off x="4356100" y="3428901"/>
            <a:ext cx="1657350" cy="358775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1800" b="1" dirty="0">
                <a:latin typeface="宋体" pitchFamily="2" charset="-122"/>
              </a:rPr>
              <a:t>I/O</a:t>
            </a:r>
            <a:r>
              <a:rPr lang="zh-CN" altLang="en-US" sz="1800" b="1" dirty="0">
                <a:latin typeface="宋体" pitchFamily="2" charset="-122"/>
              </a:rPr>
              <a:t>电路</a:t>
            </a:r>
          </a:p>
        </p:txBody>
      </p:sp>
      <p:grpSp>
        <p:nvGrpSpPr>
          <p:cNvPr id="253217" name="Group 289"/>
          <p:cNvGrpSpPr>
            <a:grpSpLocks/>
          </p:cNvGrpSpPr>
          <p:nvPr/>
        </p:nvGrpSpPr>
        <p:grpSpPr bwMode="auto">
          <a:xfrm>
            <a:off x="4359275" y="2204938"/>
            <a:ext cx="1581150" cy="142875"/>
            <a:chOff x="2428" y="1389"/>
            <a:chExt cx="996" cy="90"/>
          </a:xfrm>
        </p:grpSpPr>
        <p:sp>
          <p:nvSpPr>
            <p:cNvPr id="253176" name="Rectangle 248"/>
            <p:cNvSpPr>
              <a:spLocks noChangeArrowheads="1"/>
            </p:cNvSpPr>
            <p:nvPr/>
          </p:nvSpPr>
          <p:spPr bwMode="auto">
            <a:xfrm>
              <a:off x="2428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77" name="Rectangle 249"/>
            <p:cNvSpPr>
              <a:spLocks noChangeArrowheads="1"/>
            </p:cNvSpPr>
            <p:nvPr/>
          </p:nvSpPr>
          <p:spPr bwMode="auto">
            <a:xfrm>
              <a:off x="2701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78" name="Rectangle 250"/>
            <p:cNvSpPr>
              <a:spLocks noChangeArrowheads="1"/>
            </p:cNvSpPr>
            <p:nvPr/>
          </p:nvSpPr>
          <p:spPr bwMode="auto">
            <a:xfrm>
              <a:off x="3244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80" name="Line 252"/>
            <p:cNvSpPr>
              <a:spLocks noChangeShapeType="1"/>
            </p:cNvSpPr>
            <p:nvPr/>
          </p:nvSpPr>
          <p:spPr bwMode="auto">
            <a:xfrm flipV="1">
              <a:off x="2517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81" name="Line 253"/>
            <p:cNvSpPr>
              <a:spLocks noChangeShapeType="1"/>
            </p:cNvSpPr>
            <p:nvPr/>
          </p:nvSpPr>
          <p:spPr bwMode="auto">
            <a:xfrm flipV="1">
              <a:off x="2789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82" name="Line 254"/>
            <p:cNvSpPr>
              <a:spLocks noChangeShapeType="1"/>
            </p:cNvSpPr>
            <p:nvPr/>
          </p:nvSpPr>
          <p:spPr bwMode="auto">
            <a:xfrm flipV="1">
              <a:off x="3333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03" name="Rectangle 275"/>
            <p:cNvSpPr>
              <a:spLocks noChangeArrowheads="1"/>
            </p:cNvSpPr>
            <p:nvPr/>
          </p:nvSpPr>
          <p:spPr bwMode="auto">
            <a:xfrm>
              <a:off x="2973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204" name="Line 276"/>
            <p:cNvSpPr>
              <a:spLocks noChangeShapeType="1"/>
            </p:cNvSpPr>
            <p:nvPr/>
          </p:nvSpPr>
          <p:spPr bwMode="auto">
            <a:xfrm flipV="1">
              <a:off x="3059" y="1434"/>
              <a:ext cx="93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8" name="Group 300"/>
          <p:cNvGrpSpPr>
            <a:grpSpLocks/>
          </p:cNvGrpSpPr>
          <p:nvPr/>
        </p:nvGrpSpPr>
        <p:grpSpPr bwMode="auto">
          <a:xfrm>
            <a:off x="1981200" y="3500338"/>
            <a:ext cx="2374900" cy="503238"/>
            <a:chOff x="930" y="2205"/>
            <a:chExt cx="1496" cy="317"/>
          </a:xfrm>
        </p:grpSpPr>
        <p:sp>
          <p:nvSpPr>
            <p:cNvPr id="252960" name="Text Box 32"/>
            <p:cNvSpPr txBox="1">
              <a:spLocks noChangeArrowheads="1"/>
            </p:cNvSpPr>
            <p:nvPr/>
          </p:nvSpPr>
          <p:spPr bwMode="auto">
            <a:xfrm>
              <a:off x="930" y="2341"/>
              <a:ext cx="9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  <a:latin typeface="宋体" pitchFamily="2" charset="-122"/>
                </a:rPr>
                <a:t>②1#</a:t>
              </a:r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的存储字</a:t>
              </a:r>
            </a:p>
          </p:txBody>
        </p:sp>
        <p:grpSp>
          <p:nvGrpSpPr>
            <p:cNvPr id="253227" name="Group 299"/>
            <p:cNvGrpSpPr>
              <a:grpSpLocks/>
            </p:cNvGrpSpPr>
            <p:nvPr/>
          </p:nvGrpSpPr>
          <p:grpSpPr bwMode="auto">
            <a:xfrm>
              <a:off x="930" y="2205"/>
              <a:ext cx="1496" cy="136"/>
              <a:chOff x="930" y="2205"/>
              <a:chExt cx="1496" cy="136"/>
            </a:xfrm>
          </p:grpSpPr>
          <p:sp>
            <p:nvSpPr>
              <p:cNvPr id="253213" name="Line 285"/>
              <p:cNvSpPr>
                <a:spLocks noChangeShapeType="1"/>
              </p:cNvSpPr>
              <p:nvPr/>
            </p:nvSpPr>
            <p:spPr bwMode="auto">
              <a:xfrm>
                <a:off x="930" y="2205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4" name="Line 286"/>
              <p:cNvSpPr>
                <a:spLocks noChangeShapeType="1"/>
              </p:cNvSpPr>
              <p:nvPr/>
            </p:nvSpPr>
            <p:spPr bwMode="auto">
              <a:xfrm flipV="1">
                <a:off x="930" y="2250"/>
                <a:ext cx="1496" cy="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5" name="Line 287"/>
              <p:cNvSpPr>
                <a:spLocks noChangeShapeType="1"/>
              </p:cNvSpPr>
              <p:nvPr/>
            </p:nvSpPr>
            <p:spPr bwMode="auto">
              <a:xfrm>
                <a:off x="930" y="2296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6" name="Line 288"/>
              <p:cNvSpPr>
                <a:spLocks noChangeShapeType="1"/>
              </p:cNvSpPr>
              <p:nvPr/>
            </p:nvSpPr>
            <p:spPr bwMode="auto">
              <a:xfrm>
                <a:off x="930" y="2341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3221" name="Group 293"/>
          <p:cNvGrpSpPr>
            <a:grpSpLocks/>
          </p:cNvGrpSpPr>
          <p:nvPr/>
        </p:nvGrpSpPr>
        <p:grpSpPr bwMode="auto">
          <a:xfrm>
            <a:off x="4645025" y="2276376"/>
            <a:ext cx="1295400" cy="1152525"/>
            <a:chOff x="2608" y="1434"/>
            <a:chExt cx="816" cy="726"/>
          </a:xfrm>
        </p:grpSpPr>
        <p:sp>
          <p:nvSpPr>
            <p:cNvPr id="253160" name="Line 232"/>
            <p:cNvSpPr>
              <a:spLocks noChangeShapeType="1"/>
            </p:cNvSpPr>
            <p:nvPr/>
          </p:nvSpPr>
          <p:spPr bwMode="auto">
            <a:xfrm flipH="1">
              <a:off x="2608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18" name="Line 290"/>
            <p:cNvSpPr>
              <a:spLocks noChangeShapeType="1"/>
            </p:cNvSpPr>
            <p:nvPr/>
          </p:nvSpPr>
          <p:spPr bwMode="auto">
            <a:xfrm flipH="1">
              <a:off x="2880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19" name="Line 291"/>
            <p:cNvSpPr>
              <a:spLocks noChangeShapeType="1"/>
            </p:cNvSpPr>
            <p:nvPr/>
          </p:nvSpPr>
          <p:spPr bwMode="auto">
            <a:xfrm flipH="1">
              <a:off x="3152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20" name="Line 292"/>
            <p:cNvSpPr>
              <a:spLocks noChangeShapeType="1"/>
            </p:cNvSpPr>
            <p:nvPr/>
          </p:nvSpPr>
          <p:spPr bwMode="auto">
            <a:xfrm flipH="1">
              <a:off x="3424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229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230" name="Text Box 302"/>
          <p:cNvSpPr txBox="1">
            <a:spLocks noChangeArrowheads="1"/>
          </p:cNvSpPr>
          <p:nvPr/>
        </p:nvSpPr>
        <p:spPr bwMode="auto">
          <a:xfrm>
            <a:off x="179388" y="407660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写操作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接收</a:t>
            </a:r>
            <a:r>
              <a:rPr lang="zh-CN" altLang="en-US" b="1" dirty="0">
                <a:latin typeface="宋体" pitchFamily="2" charset="-122"/>
              </a:rPr>
              <a:t>地址及</a:t>
            </a:r>
            <a:r>
              <a:rPr lang="zh-CN" altLang="en-US" b="1" dirty="0" smtClean="0">
                <a:latin typeface="宋体" pitchFamily="2" charset="-122"/>
              </a:rPr>
              <a:t>命令、</a:t>
            </a:r>
            <a:r>
              <a:rPr lang="zh-CN" altLang="en-US" b="1" dirty="0">
                <a:latin typeface="宋体" pitchFamily="2" charset="-122"/>
              </a:rPr>
              <a:t>数据，选择单元</a:t>
            </a:r>
            <a:r>
              <a:rPr lang="zh-CN" altLang="en-US" b="1" dirty="0" smtClean="0">
                <a:latin typeface="宋体" pitchFamily="2" charset="-122"/>
              </a:rPr>
              <a:t>及完成操作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25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25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25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25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1000"/>
                                        <p:tgtEl>
                                          <p:spTgt spid="25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25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5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1000"/>
                                        <p:tgtEl>
                                          <p:spTgt spid="25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2000"/>
                                        <p:tgtEl>
                                          <p:spTgt spid="25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25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2000"/>
                                        <p:tgtEl>
                                          <p:spTgt spid="25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073" grpId="0" animBg="1"/>
      <p:bldP spid="253085" grpId="0" animBg="1"/>
      <p:bldP spid="253140" grpId="0" animBg="1"/>
      <p:bldP spid="253156" grpId="0" animBg="1"/>
      <p:bldP spid="2532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A17D-73F6-4FE6-9E4B-02281BDB0D47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运算器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多种运算、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暂存</a:t>
            </a:r>
            <a:r>
              <a:rPr lang="zh-CN" altLang="en-US" b="1" dirty="0" smtClean="0">
                <a:latin typeface="宋体" pitchFamily="2" charset="-122"/>
              </a:rPr>
              <a:t>运算结果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运算类型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算术、逻辑、移位、饱和等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整数、实数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06896" name="Text Box 48"/>
          <p:cNvSpPr txBox="1">
            <a:spLocks noChangeArrowheads="1"/>
          </p:cNvSpPr>
          <p:nvPr/>
        </p:nvSpPr>
        <p:spPr bwMode="auto">
          <a:xfrm>
            <a:off x="179387" y="219731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FPU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REGs</a:t>
            </a:r>
            <a:r>
              <a:rPr lang="zh-CN" altLang="en-US" b="1" dirty="0" smtClean="0">
                <a:latin typeface="宋体" pitchFamily="2" charset="-122"/>
              </a:rPr>
              <a:t>等组成， 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zh-CN" altLang="en-US" b="1" u="sng" dirty="0" smtClean="0">
                <a:latin typeface="宋体" pitchFamily="2" charset="-122"/>
              </a:rPr>
              <a:t>组合逻辑</a:t>
            </a:r>
            <a:r>
              <a:rPr lang="zh-CN" altLang="en-US" b="1" dirty="0" smtClean="0">
                <a:latin typeface="宋体" pitchFamily="2" charset="-122"/>
              </a:rPr>
              <a:t>部件，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REGs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zh-CN" altLang="en-US" b="1" u="sng" dirty="0" smtClean="0">
                <a:latin typeface="宋体" pitchFamily="2" charset="-122"/>
              </a:rPr>
              <a:t>时序逻辑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读为组合逻辑</a:t>
            </a:r>
            <a:r>
              <a:rPr lang="zh-CN" altLang="en-US" sz="2000" b="1" dirty="0">
                <a:latin typeface="宋体" pitchFamily="2" charset="-122"/>
              </a:rPr>
              <a:t>操作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4" name="AutoShape 338"/>
          <p:cNvSpPr>
            <a:spLocks/>
          </p:cNvSpPr>
          <p:nvPr/>
        </p:nvSpPr>
        <p:spPr bwMode="auto">
          <a:xfrm>
            <a:off x="4716016" y="476672"/>
            <a:ext cx="1766885" cy="336100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5814"/>
              <a:gd name="adj5" fmla="val 130816"/>
              <a:gd name="adj6" fmla="val -1890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zh-CN" altLang="en-US" sz="1800" b="1" dirty="0" smtClean="0">
                <a:latin typeface="宋体" pitchFamily="2" charset="-122"/>
              </a:rPr>
              <a:t>常存在寄存器中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72" name="Text Box 179"/>
          <p:cNvSpPr txBox="1">
            <a:spLocks noChangeArrowheads="1"/>
          </p:cNvSpPr>
          <p:nvPr/>
        </p:nvSpPr>
        <p:spPr bwMode="auto">
          <a:xfrm>
            <a:off x="179387" y="4581128"/>
            <a:ext cx="8821769" cy="181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*操作的实现过程：</a:t>
            </a:r>
            <a:endParaRPr lang="en-US" altLang="zh-CN" sz="2200" b="1" u="sng" dirty="0" smtClean="0">
              <a:latin typeface="宋体" pitchFamily="2" charset="-122"/>
            </a:endParaRPr>
          </a:p>
          <a:p>
            <a:pPr marL="457200" indent="-457200"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加法运算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A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 smtClean="0">
                <a:latin typeface="+mn-lt"/>
              </a:rPr>
              <a:t>d</a:t>
            </a:r>
            <a:r>
              <a:rPr lang="en-US" altLang="zh-CN" i="1" spc="-100" baseline="-25000" dirty="0" smtClean="0">
                <a:latin typeface="+mn-lt"/>
              </a:rPr>
              <a:t> </a:t>
            </a:r>
            <a:r>
              <a:rPr lang="en-US" altLang="zh-CN" spc="-100" dirty="0" smtClean="0">
                <a:latin typeface="+mn-lt"/>
              </a:rPr>
              <a:t>1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B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/>
              <a:t> </a:t>
            </a:r>
            <a:r>
              <a:rPr lang="en-US" altLang="zh-CN" i="1" spc="-100" dirty="0" smtClean="0"/>
              <a:t>d</a:t>
            </a:r>
            <a:r>
              <a:rPr lang="en-US" altLang="zh-CN" i="1" spc="-100" baseline="-25000" dirty="0" smtClean="0"/>
              <a:t> </a:t>
            </a:r>
            <a:r>
              <a:rPr lang="en-US" altLang="zh-CN" spc="-100" dirty="0" smtClean="0"/>
              <a:t>2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op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/>
              <a:t> x 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zh-CN" altLang="en-US" b="1" spc="-100" dirty="0">
                <a:latin typeface="宋体" pitchFamily="2" charset="-122"/>
              </a:rPr>
              <a:t>延迟</a:t>
            </a:r>
            <a:r>
              <a:rPr lang="en-US" altLang="zh-CN" spc="-100" dirty="0" smtClean="0">
                <a:latin typeface="+mn-lt"/>
              </a:rPr>
              <a:t>Δ</a:t>
            </a:r>
            <a:r>
              <a:rPr lang="en-US" altLang="zh-CN" i="1" spc="-100" dirty="0" smtClean="0">
                <a:latin typeface="+mn-lt"/>
              </a:rPr>
              <a:t>t</a:t>
            </a:r>
            <a:r>
              <a:rPr lang="en-US" altLang="zh-CN" spc="-100" baseline="-14000" dirty="0" smtClean="0">
                <a:latin typeface="+mn-lt"/>
              </a:rPr>
              <a:t>1</a:t>
            </a:r>
            <a:r>
              <a:rPr lang="zh-CN" altLang="en-US" b="1" spc="-100" dirty="0" smtClean="0">
                <a:latin typeface="+mn-lt"/>
              </a:rPr>
              <a:t>后</a:t>
            </a:r>
            <a:r>
              <a:rPr lang="en-US" altLang="zh-CN" b="1" dirty="0" smtClean="0">
                <a:latin typeface="宋体" pitchFamily="2" charset="-122"/>
              </a:rPr>
              <a:t>F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spc="-100" dirty="0"/>
              <a:t> d</a:t>
            </a:r>
            <a:r>
              <a:rPr lang="en-US" altLang="zh-CN" i="1" spc="-100" baseline="-25000" dirty="0"/>
              <a:t> </a:t>
            </a:r>
            <a:r>
              <a:rPr lang="en-US" altLang="zh-CN" spc="-100" dirty="0" smtClean="0"/>
              <a:t>1</a:t>
            </a:r>
            <a:r>
              <a:rPr lang="zh-CN" altLang="en-US" b="1" spc="-100" dirty="0" smtClean="0">
                <a:latin typeface="宋体" pitchFamily="2" charset="-122"/>
              </a:rPr>
              <a:t>＋</a:t>
            </a:r>
            <a:r>
              <a:rPr lang="en-US" altLang="zh-CN" i="1" spc="-100" dirty="0"/>
              <a:t> d</a:t>
            </a:r>
            <a:r>
              <a:rPr lang="en-US" altLang="zh-CN" i="1" spc="-100" baseline="-25000" dirty="0"/>
              <a:t> </a:t>
            </a:r>
            <a:r>
              <a:rPr lang="en-US" altLang="zh-CN" spc="-100" dirty="0" smtClean="0"/>
              <a:t>2</a:t>
            </a:r>
          </a:p>
          <a:p>
            <a:pPr marL="457200" indent="-457200"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spc="800" dirty="0" smtClean="0">
                <a:solidFill>
                  <a:schemeClr val="accent2"/>
                </a:solidFill>
                <a:latin typeface="宋体" pitchFamily="2" charset="-122"/>
              </a:rPr>
              <a:t>读操作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</a:rPr>
              <a:t>Rr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 smtClean="0">
                <a:latin typeface="+mn-lt"/>
              </a:rPr>
              <a:t>y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en-US" altLang="zh-CN" b="1" spc="-100" dirty="0" smtClean="0"/>
              <a:t> </a:t>
            </a:r>
            <a:r>
              <a:rPr lang="zh-CN" altLang="en-US" b="1" spc="-100" dirty="0" smtClean="0"/>
              <a:t>延迟</a:t>
            </a:r>
            <a:r>
              <a:rPr lang="en-US" altLang="zh-CN" spc="-100" dirty="0" smtClean="0"/>
              <a:t>Δ</a:t>
            </a:r>
            <a:r>
              <a:rPr lang="en-US" altLang="zh-CN" i="1" spc="-100" dirty="0" smtClean="0"/>
              <a:t>t</a:t>
            </a:r>
            <a:r>
              <a:rPr lang="en-US" altLang="zh-CN" spc="-100" baseline="-14000" dirty="0" smtClean="0"/>
              <a:t>2</a:t>
            </a:r>
            <a:r>
              <a:rPr lang="zh-CN" altLang="en-US" b="1" spc="-100" dirty="0" smtClean="0"/>
              <a:t>后</a:t>
            </a:r>
            <a:r>
              <a:rPr lang="en-US" altLang="zh-CN" b="1" spc="-100" dirty="0" smtClean="0">
                <a:latin typeface="+mn-ea"/>
                <a:ea typeface="+mn-ea"/>
              </a:rPr>
              <a:t>Q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err="1" smtClean="0">
                <a:latin typeface="宋体" pitchFamily="2" charset="-122"/>
              </a:rPr>
              <a:t>R</a:t>
            </a:r>
            <a:r>
              <a:rPr lang="en-US" altLang="zh-CN" i="1" spc="-100" dirty="0" err="1" smtClean="0"/>
              <a:t>y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；</a:t>
            </a:r>
            <a:endParaRPr lang="en-US" altLang="zh-CN" b="1" spc="-100" dirty="0" smtClean="0">
              <a:latin typeface="宋体" pitchFamily="2" charset="-122"/>
            </a:endParaRPr>
          </a:p>
          <a:p>
            <a:pPr marL="457200" indent="-457200"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spc="800" dirty="0" smtClean="0">
                <a:solidFill>
                  <a:schemeClr val="accent2"/>
                </a:solidFill>
                <a:latin typeface="宋体" pitchFamily="2" charset="-122"/>
              </a:rPr>
              <a:t>写操作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err="1" smtClean="0">
                <a:latin typeface="宋体" pitchFamily="2" charset="-122"/>
              </a:rPr>
              <a:t>Rw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 smtClean="0">
                <a:latin typeface="+mn-lt"/>
              </a:rPr>
              <a:t>z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D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i="1" spc="-100" dirty="0"/>
              <a:t> d</a:t>
            </a:r>
            <a:r>
              <a:rPr lang="en-US" altLang="zh-CN" i="1" spc="-100" baseline="-25000" dirty="0"/>
              <a:t> </a:t>
            </a:r>
            <a:r>
              <a:rPr lang="en-US" altLang="zh-CN" spc="-100" dirty="0" smtClean="0"/>
              <a:t>3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err="1" smtClean="0">
                <a:latin typeface="宋体" pitchFamily="2" charset="-122"/>
              </a:rPr>
              <a:t>Wr</a:t>
            </a:r>
            <a:r>
              <a:rPr lang="zh-CN" altLang="en-US" b="1" spc="-100" dirty="0" smtClean="0">
                <a:latin typeface="宋体" pitchFamily="2" charset="-122"/>
              </a:rPr>
              <a:t>←</a:t>
            </a:r>
            <a:r>
              <a:rPr lang="en-US" altLang="zh-CN" b="1" spc="-100" dirty="0" smtClean="0">
                <a:latin typeface="宋体" pitchFamily="2" charset="-122"/>
              </a:rPr>
              <a:t>1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en-US" altLang="zh-CN" b="1" u="sng" spc="-100" dirty="0" smtClean="0">
                <a:solidFill>
                  <a:srgbClr val="990099"/>
                </a:solidFill>
                <a:latin typeface="宋体" pitchFamily="2" charset="-122"/>
              </a:rPr>
              <a:t>CP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上升沿</a:t>
            </a:r>
            <a:r>
              <a:rPr lang="zh-CN" altLang="en-US" b="1" spc="-100" dirty="0" smtClean="0">
                <a:latin typeface="宋体" pitchFamily="2" charset="-122"/>
              </a:rPr>
              <a:t>后</a:t>
            </a:r>
            <a:r>
              <a:rPr lang="en-US" altLang="zh-CN" spc="-100" dirty="0" smtClean="0"/>
              <a:t>Δ</a:t>
            </a:r>
            <a:r>
              <a:rPr lang="en-US" altLang="zh-CN" i="1" spc="-100" dirty="0" smtClean="0"/>
              <a:t>t</a:t>
            </a:r>
            <a:r>
              <a:rPr lang="en-US" altLang="zh-CN" spc="-100" baseline="-14000" dirty="0" smtClean="0"/>
              <a:t>3</a:t>
            </a:r>
            <a:r>
              <a:rPr lang="zh-CN" altLang="en-US" b="1" spc="-100" dirty="0" smtClean="0"/>
              <a:t>完成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87" name="AutoShape 338"/>
          <p:cNvSpPr>
            <a:spLocks/>
          </p:cNvSpPr>
          <p:nvPr/>
        </p:nvSpPr>
        <p:spPr bwMode="auto">
          <a:xfrm>
            <a:off x="6516216" y="1868764"/>
            <a:ext cx="1872208" cy="336100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13751"/>
              <a:gd name="adj5" fmla="val 136484"/>
              <a:gd name="adj6" fmla="val -31571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en-US" altLang="zh-CN" sz="1800" b="1" dirty="0" smtClean="0">
                <a:latin typeface="宋体" pitchFamily="2" charset="-122"/>
              </a:rPr>
              <a:t>ALU</a:t>
            </a:r>
            <a:r>
              <a:rPr lang="zh-CN" altLang="en-US" sz="1800" b="1" dirty="0" smtClean="0">
                <a:latin typeface="宋体" pitchFamily="2" charset="-122"/>
              </a:rPr>
              <a:t>无乘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除功能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835696" y="3195515"/>
            <a:ext cx="4824536" cy="1438571"/>
            <a:chOff x="971600" y="620688"/>
            <a:chExt cx="4824536" cy="1438571"/>
          </a:xfrm>
        </p:grpSpPr>
        <p:sp>
          <p:nvSpPr>
            <p:cNvPr id="210" name="Text Box 183"/>
            <p:cNvSpPr txBox="1">
              <a:spLocks noChangeArrowheads="1"/>
            </p:cNvSpPr>
            <p:nvPr/>
          </p:nvSpPr>
          <p:spPr bwMode="auto">
            <a:xfrm>
              <a:off x="971600" y="1124744"/>
              <a:ext cx="28803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800" dirty="0" smtClean="0">
                  <a:solidFill>
                    <a:srgbClr val="FF3399"/>
                  </a:solidFill>
                </a:rPr>
                <a:t>op</a:t>
              </a:r>
              <a:endParaRPr lang="en-US" altLang="zh-CN" sz="1800" dirty="0">
                <a:solidFill>
                  <a:srgbClr val="FF3399"/>
                </a:solidFill>
              </a:endParaRPr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1461806" y="799030"/>
              <a:ext cx="3758265" cy="108316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12" name="AutoShape 189"/>
            <p:cNvSpPr>
              <a:spLocks noChangeArrowheads="1"/>
            </p:cNvSpPr>
            <p:nvPr/>
          </p:nvSpPr>
          <p:spPr bwMode="auto">
            <a:xfrm>
              <a:off x="1581219" y="1087954"/>
              <a:ext cx="1581152" cy="415880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 smtClean="0">
                  <a:latin typeface="+mn-ea"/>
                  <a:ea typeface="+mn-ea"/>
                </a:rPr>
                <a:t>ALU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213" name="Text Box 193"/>
            <p:cNvSpPr txBox="1">
              <a:spLocks noChangeArrowheads="1"/>
            </p:cNvSpPr>
            <p:nvPr/>
          </p:nvSpPr>
          <p:spPr bwMode="auto">
            <a:xfrm>
              <a:off x="3383599" y="1052388"/>
              <a:ext cx="1692457" cy="5764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寄存器组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REGs</a:t>
              </a:r>
            </a:p>
            <a:p>
              <a:pPr algn="ctr"/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8×16</a:t>
              </a:r>
              <a:r>
                <a:rPr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4" name="直接箭头连接符 213"/>
            <p:cNvCxnSpPr>
              <a:endCxn id="212" idx="2"/>
            </p:cNvCxnSpPr>
            <p:nvPr/>
          </p:nvCxnSpPr>
          <p:spPr bwMode="auto">
            <a:xfrm>
              <a:off x="1259632" y="1295894"/>
              <a:ext cx="47018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215" name="Text Box 191"/>
            <p:cNvSpPr txBox="1">
              <a:spLocks noChangeArrowheads="1"/>
            </p:cNvSpPr>
            <p:nvPr/>
          </p:nvSpPr>
          <p:spPr bwMode="auto">
            <a:xfrm>
              <a:off x="1698066" y="836834"/>
              <a:ext cx="108012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A       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6" name="Text Box 191"/>
            <p:cNvSpPr txBox="1">
              <a:spLocks noChangeArrowheads="1"/>
            </p:cNvSpPr>
            <p:nvPr/>
          </p:nvSpPr>
          <p:spPr bwMode="auto">
            <a:xfrm>
              <a:off x="2149164" y="1556914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7" name="直接箭头连接符 28"/>
            <p:cNvCxnSpPr/>
            <p:nvPr/>
          </p:nvCxnSpPr>
          <p:spPr bwMode="auto">
            <a:xfrm>
              <a:off x="1914089" y="620688"/>
              <a:ext cx="1" cy="467266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8" name="直接箭头连接符 28"/>
            <p:cNvCxnSpPr/>
            <p:nvPr/>
          </p:nvCxnSpPr>
          <p:spPr bwMode="auto">
            <a:xfrm>
              <a:off x="2850194" y="620688"/>
              <a:ext cx="0" cy="47376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9" name="直接箭头连接符 28"/>
            <p:cNvCxnSpPr/>
            <p:nvPr/>
          </p:nvCxnSpPr>
          <p:spPr bwMode="auto">
            <a:xfrm>
              <a:off x="2354746" y="1503834"/>
              <a:ext cx="0" cy="55542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0" name="直接箭头连接符 28"/>
            <p:cNvCxnSpPr/>
            <p:nvPr/>
          </p:nvCxnSpPr>
          <p:spPr bwMode="auto">
            <a:xfrm flipH="1" flipV="1">
              <a:off x="4020852" y="627489"/>
              <a:ext cx="2758" cy="424899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1" name="直接箭头连接符 28"/>
            <p:cNvCxnSpPr/>
            <p:nvPr/>
          </p:nvCxnSpPr>
          <p:spPr bwMode="auto">
            <a:xfrm flipV="1">
              <a:off x="4208679" y="1628802"/>
              <a:ext cx="3281" cy="430457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2" name="直接箭头连接符 28"/>
            <p:cNvCxnSpPr/>
            <p:nvPr/>
          </p:nvCxnSpPr>
          <p:spPr bwMode="auto">
            <a:xfrm flipV="1">
              <a:off x="4499992" y="627489"/>
              <a:ext cx="0" cy="404466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3" name="直接箭头连接符 222"/>
            <p:cNvCxnSpPr/>
            <p:nvPr/>
          </p:nvCxnSpPr>
          <p:spPr bwMode="auto">
            <a:xfrm flipH="1">
              <a:off x="5086182" y="1124744"/>
              <a:ext cx="32505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H="1">
              <a:off x="5076056" y="1556792"/>
              <a:ext cx="3250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 flipH="1">
              <a:off x="5076056" y="1378141"/>
              <a:ext cx="32505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arrow"/>
            </a:ln>
            <a:effectLst/>
          </p:spPr>
        </p:cxnSp>
        <p:sp>
          <p:nvSpPr>
            <p:cNvPr id="226" name="Text Box 183"/>
            <p:cNvSpPr txBox="1">
              <a:spLocks noChangeArrowheads="1"/>
            </p:cNvSpPr>
            <p:nvPr/>
          </p:nvSpPr>
          <p:spPr bwMode="auto">
            <a:xfrm>
              <a:off x="5436096" y="981423"/>
              <a:ext cx="28803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800" dirty="0" err="1" smtClean="0"/>
                <a:t>Rr</a:t>
              </a:r>
              <a:endParaRPr lang="en-US" altLang="zh-CN" sz="1800" dirty="0"/>
            </a:p>
          </p:txBody>
        </p:sp>
        <p:sp>
          <p:nvSpPr>
            <p:cNvPr id="227" name="Text Box 183"/>
            <p:cNvSpPr txBox="1">
              <a:spLocks noChangeArrowheads="1"/>
            </p:cNvSpPr>
            <p:nvPr/>
          </p:nvSpPr>
          <p:spPr bwMode="auto">
            <a:xfrm>
              <a:off x="5444481" y="1268761"/>
              <a:ext cx="351655" cy="648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err="1" smtClean="0"/>
                <a:t>Rw</a:t>
              </a:r>
              <a:r>
                <a:rPr lang="en-US" altLang="zh-CN" sz="1800" dirty="0" err="1" smtClean="0">
                  <a:solidFill>
                    <a:srgbClr val="FF3399"/>
                  </a:solidFill>
                </a:rPr>
                <a:t>Wr</a:t>
              </a:r>
              <a:endParaRPr lang="en-US" altLang="zh-CN" sz="1800" dirty="0" smtClean="0">
                <a:solidFill>
                  <a:srgbClr val="FF3399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CP</a:t>
              </a:r>
            </a:p>
          </p:txBody>
        </p:sp>
        <p:cxnSp>
          <p:nvCxnSpPr>
            <p:cNvPr id="228" name="直接箭头连接符 227"/>
            <p:cNvCxnSpPr/>
            <p:nvPr/>
          </p:nvCxnSpPr>
          <p:spPr bwMode="auto">
            <a:xfrm flipV="1">
              <a:off x="4860033" y="1628801"/>
              <a:ext cx="1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/>
              <a:tailEnd type="arrow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H="1">
              <a:off x="4860035" y="1772816"/>
              <a:ext cx="5410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230" name="Text Box 191"/>
            <p:cNvSpPr txBox="1">
              <a:spLocks noChangeArrowheads="1"/>
            </p:cNvSpPr>
            <p:nvPr/>
          </p:nvSpPr>
          <p:spPr bwMode="auto">
            <a:xfrm>
              <a:off x="3968262" y="1666295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1" name="Text Box 191"/>
            <p:cNvSpPr txBox="1">
              <a:spLocks noChangeArrowheads="1"/>
            </p:cNvSpPr>
            <p:nvPr/>
          </p:nvSpPr>
          <p:spPr bwMode="auto">
            <a:xfrm>
              <a:off x="3793766" y="816053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Q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64089" y="4257787"/>
            <a:ext cx="3210616" cy="1331453"/>
            <a:chOff x="5364089" y="4257787"/>
            <a:chExt cx="3210616" cy="1331453"/>
          </a:xfrm>
        </p:grpSpPr>
        <p:sp>
          <p:nvSpPr>
            <p:cNvPr id="34" name="Rectangle 184"/>
            <p:cNvSpPr>
              <a:spLocks noChangeArrowheads="1"/>
            </p:cNvSpPr>
            <p:nvPr/>
          </p:nvSpPr>
          <p:spPr bwMode="auto">
            <a:xfrm>
              <a:off x="6876256" y="4257787"/>
              <a:ext cx="1698449" cy="61137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组合逻辑操作的结果</a:t>
              </a:r>
              <a:r>
                <a:rPr lang="zh-CN" altLang="en-US" sz="1800" b="1" u="sng" dirty="0">
                  <a:latin typeface="宋体" pitchFamily="2" charset="-122"/>
                </a:rPr>
                <a:t>还需保存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7236296" y="4869160"/>
              <a:ext cx="216025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/>
              <a:tailEnd type="arrow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>
              <a:off x="5364089" y="4869160"/>
              <a:ext cx="1872207" cy="72008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/>
              <a:tailEnd type="arrow"/>
            </a:ln>
            <a:effectLst/>
          </p:spPr>
        </p:cxnSp>
      </p:grpSp>
      <p:sp>
        <p:nvSpPr>
          <p:cNvPr id="42" name="AutoShape 7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96" grpId="0"/>
      <p:bldP spid="172" grpId="0"/>
      <p:bldP spid="1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F4A4-3F44-4BF1-9249-E850563696DD}" type="slidenum">
              <a:rPr lang="en-US" altLang="zh-CN"/>
              <a:pPr/>
              <a:t>13</a:t>
            </a:fld>
            <a:endParaRPr lang="en-US" altLang="zh-CN" dirty="0"/>
          </a:p>
        </p:txBody>
      </p:sp>
      <p:sp>
        <p:nvSpPr>
          <p:cNvPr id="163124" name="Text Box 308"/>
          <p:cNvSpPr txBox="1">
            <a:spLocks noChangeArrowheads="1"/>
          </p:cNvSpPr>
          <p:nvPr/>
        </p:nvSpPr>
        <p:spPr bwMode="auto">
          <a:xfrm>
            <a:off x="179388" y="332656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控制器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*功能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各部件协调地工作，以实现</a:t>
            </a:r>
            <a:r>
              <a:rPr lang="zh-CN" altLang="en-US" b="1" u="sng" dirty="0">
                <a:latin typeface="宋体" pitchFamily="2" charset="-122"/>
              </a:rPr>
              <a:t>程序执行</a:t>
            </a:r>
            <a:r>
              <a:rPr lang="zh-CN" altLang="en-US" b="1" u="sng" dirty="0" smtClean="0">
                <a:latin typeface="宋体" pitchFamily="2" charset="-122"/>
              </a:rPr>
              <a:t>过程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63125" name="Text Box 309"/>
          <p:cNvSpPr txBox="1">
            <a:spLocks noChangeArrowheads="1"/>
          </p:cNvSpPr>
          <p:nvPr/>
        </p:nvSpPr>
        <p:spPr bwMode="auto">
          <a:xfrm>
            <a:off x="179388" y="1268760"/>
            <a:ext cx="8785225" cy="185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过程的实现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方案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用寄存器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 smtClean="0">
                <a:latin typeface="宋体" pitchFamily="2" charset="-122"/>
              </a:rPr>
              <a:t>存放指令地址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循环变量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100" b="1" dirty="0" smtClean="0">
                <a:latin typeface="宋体" pitchFamily="2" charset="-122"/>
              </a:rPr>
              <a:t> </a:t>
            </a:r>
            <a:endParaRPr lang="en-US" altLang="zh-CN" sz="11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过程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实现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2195736" y="1961405"/>
            <a:ext cx="6552728" cy="603499"/>
            <a:chOff x="1907704" y="1340768"/>
            <a:chExt cx="6552728" cy="603499"/>
          </a:xfrm>
        </p:grpSpPr>
        <p:sp>
          <p:nvSpPr>
            <p:cNvPr id="60" name="矩形 59"/>
            <p:cNvSpPr/>
            <p:nvPr/>
          </p:nvSpPr>
          <p:spPr bwMode="auto">
            <a:xfrm>
              <a:off x="1907704" y="1340768"/>
              <a:ext cx="4680520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Text Box 311"/>
            <p:cNvSpPr txBox="1">
              <a:spLocks noChangeArrowheads="1"/>
            </p:cNvSpPr>
            <p:nvPr/>
          </p:nvSpPr>
          <p:spPr bwMode="auto">
            <a:xfrm>
              <a:off x="2051720" y="1467609"/>
              <a:ext cx="1368201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62" name="Text Box 314"/>
            <p:cNvSpPr txBox="1">
              <a:spLocks noChangeArrowheads="1"/>
            </p:cNvSpPr>
            <p:nvPr/>
          </p:nvSpPr>
          <p:spPr bwMode="auto">
            <a:xfrm>
              <a:off x="3779912" y="1467609"/>
              <a:ext cx="1189557" cy="358775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63" name="Text Box 316"/>
            <p:cNvSpPr txBox="1">
              <a:spLocks noChangeArrowheads="1"/>
            </p:cNvSpPr>
            <p:nvPr/>
          </p:nvSpPr>
          <p:spPr bwMode="auto">
            <a:xfrm>
              <a:off x="5240142" y="1467609"/>
              <a:ext cx="122805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64" name="直接箭头连接符 63"/>
            <p:cNvCxnSpPr>
              <a:stCxn id="61" idx="3"/>
              <a:endCxn id="62" idx="1"/>
            </p:cNvCxnSpPr>
            <p:nvPr/>
          </p:nvCxnSpPr>
          <p:spPr bwMode="auto">
            <a:xfrm>
              <a:off x="3419921" y="1646997"/>
              <a:ext cx="35999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62" idx="3"/>
              <a:endCxn id="63" idx="1"/>
            </p:cNvCxnSpPr>
            <p:nvPr/>
          </p:nvCxnSpPr>
          <p:spPr bwMode="auto">
            <a:xfrm>
              <a:off x="4969469" y="1646997"/>
              <a:ext cx="2706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 Box 316"/>
            <p:cNvSpPr txBox="1">
              <a:spLocks noChangeArrowheads="1"/>
            </p:cNvSpPr>
            <p:nvPr/>
          </p:nvSpPr>
          <p:spPr bwMode="auto">
            <a:xfrm>
              <a:off x="6876256" y="1350292"/>
              <a:ext cx="1584176" cy="5939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循环处理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7" name="直接箭头连接符 66"/>
            <p:cNvCxnSpPr>
              <a:stCxn id="63" idx="3"/>
              <a:endCxn id="66" idx="1"/>
            </p:cNvCxnSpPr>
            <p:nvPr/>
          </p:nvCxnSpPr>
          <p:spPr bwMode="auto">
            <a:xfrm>
              <a:off x="6468192" y="1646997"/>
              <a:ext cx="408064" cy="2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27"/>
            <p:cNvCxnSpPr>
              <a:stCxn id="66" idx="3"/>
              <a:endCxn id="61" idx="1"/>
            </p:cNvCxnSpPr>
            <p:nvPr/>
          </p:nvCxnSpPr>
          <p:spPr bwMode="auto">
            <a:xfrm flipH="1" flipV="1">
              <a:off x="2051720" y="1646997"/>
              <a:ext cx="6408712" cy="283"/>
            </a:xfrm>
            <a:prstGeom prst="bentConnector5">
              <a:avLst>
                <a:gd name="adj1" fmla="val -3567"/>
                <a:gd name="adj2" fmla="val 148697173"/>
                <a:gd name="adj3" fmla="val 10356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9" name="组合 68"/>
          <p:cNvGrpSpPr/>
          <p:nvPr/>
        </p:nvGrpSpPr>
        <p:grpSpPr>
          <a:xfrm>
            <a:off x="1543528" y="3032797"/>
            <a:ext cx="7056784" cy="1529523"/>
            <a:chOff x="1259632" y="2888779"/>
            <a:chExt cx="7056784" cy="1529523"/>
          </a:xfrm>
        </p:grpSpPr>
        <p:sp>
          <p:nvSpPr>
            <p:cNvPr id="70" name="Text Box 352"/>
            <p:cNvSpPr txBox="1">
              <a:spLocks noChangeArrowheads="1"/>
            </p:cNvSpPr>
            <p:nvPr/>
          </p:nvSpPr>
          <p:spPr bwMode="auto">
            <a:xfrm>
              <a:off x="1259632" y="3068960"/>
              <a:ext cx="1080120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指令地址寄存器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71" name="Text Box 354"/>
            <p:cNvSpPr txBox="1">
              <a:spLocks noChangeArrowheads="1"/>
            </p:cNvSpPr>
            <p:nvPr/>
          </p:nvSpPr>
          <p:spPr bwMode="auto">
            <a:xfrm>
              <a:off x="1259632" y="4059528"/>
              <a:ext cx="5328592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72" name="Text Box 365"/>
            <p:cNvSpPr txBox="1">
              <a:spLocks noChangeArrowheads="1"/>
            </p:cNvSpPr>
            <p:nvPr/>
          </p:nvSpPr>
          <p:spPr bwMode="auto">
            <a:xfrm>
              <a:off x="2571735" y="3068960"/>
              <a:ext cx="1064161" cy="665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指令内容寄存器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73" name="Text Box 408"/>
            <p:cNvSpPr txBox="1">
              <a:spLocks noChangeArrowheads="1"/>
            </p:cNvSpPr>
            <p:nvPr/>
          </p:nvSpPr>
          <p:spPr bwMode="auto">
            <a:xfrm>
              <a:off x="3995936" y="2902459"/>
              <a:ext cx="792088" cy="958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译码器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439"/>
            <p:cNvSpPr txBox="1">
              <a:spLocks noChangeArrowheads="1"/>
            </p:cNvSpPr>
            <p:nvPr/>
          </p:nvSpPr>
          <p:spPr bwMode="auto">
            <a:xfrm>
              <a:off x="6876257" y="2960465"/>
              <a:ext cx="757076" cy="36036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b="1" dirty="0" smtClean="0"/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”</a:t>
              </a:r>
            </a:p>
          </p:txBody>
        </p:sp>
        <p:sp>
          <p:nvSpPr>
            <p:cNvPr id="75" name="Text Box 460"/>
            <p:cNvSpPr txBox="1">
              <a:spLocks noChangeArrowheads="1"/>
            </p:cNvSpPr>
            <p:nvPr/>
          </p:nvSpPr>
          <p:spPr bwMode="auto">
            <a:xfrm>
              <a:off x="6876256" y="3514119"/>
              <a:ext cx="1440160" cy="4189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6" name="Text Box 460"/>
            <p:cNvSpPr txBox="1">
              <a:spLocks noChangeArrowheads="1"/>
            </p:cNvSpPr>
            <p:nvPr/>
          </p:nvSpPr>
          <p:spPr bwMode="auto">
            <a:xfrm>
              <a:off x="5379765" y="2888779"/>
              <a:ext cx="1136451" cy="39620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cxnSp>
        <p:nvCxnSpPr>
          <p:cNvPr id="77" name="直接箭头连接符 76"/>
          <p:cNvCxnSpPr/>
          <p:nvPr/>
        </p:nvCxnSpPr>
        <p:spPr bwMode="auto">
          <a:xfrm flipV="1">
            <a:off x="3415736" y="3878606"/>
            <a:ext cx="0" cy="32494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>
            <a:off x="2119588" y="3861050"/>
            <a:ext cx="4" cy="342496"/>
          </a:xfrm>
          <a:prstGeom prst="straightConnector1">
            <a:avLst/>
          </a:prstGeom>
          <a:noFill/>
          <a:ln w="254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>
            <a:off x="3919792" y="3574850"/>
            <a:ext cx="357190" cy="1588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1" name="组合 80"/>
          <p:cNvGrpSpPr/>
          <p:nvPr/>
        </p:nvGrpSpPr>
        <p:grpSpPr>
          <a:xfrm>
            <a:off x="5071920" y="3284986"/>
            <a:ext cx="216024" cy="576064"/>
            <a:chOff x="4286248" y="4427544"/>
            <a:chExt cx="216024" cy="57606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4286248" y="4427544"/>
              <a:ext cx="216024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4286248" y="4715576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4286248" y="4857027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4286248" y="5001043"/>
              <a:ext cx="216024" cy="2565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2" name="组合 101"/>
          <p:cNvGrpSpPr/>
          <p:nvPr/>
        </p:nvGrpSpPr>
        <p:grpSpPr>
          <a:xfrm>
            <a:off x="5287944" y="3429002"/>
            <a:ext cx="857256" cy="774546"/>
            <a:chOff x="4643438" y="4636608"/>
            <a:chExt cx="857256" cy="774546"/>
          </a:xfrm>
        </p:grpSpPr>
        <p:cxnSp>
          <p:nvCxnSpPr>
            <p:cNvPr id="103" name="直接连接符 141"/>
            <p:cNvCxnSpPr/>
            <p:nvPr/>
          </p:nvCxnSpPr>
          <p:spPr bwMode="auto">
            <a:xfrm>
              <a:off x="4643438" y="4922075"/>
              <a:ext cx="714380" cy="489077"/>
            </a:xfrm>
            <a:prstGeom prst="bentConnector3">
              <a:avLst>
                <a:gd name="adj1" fmla="val 9933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41"/>
            <p:cNvCxnSpPr/>
            <p:nvPr/>
          </p:nvCxnSpPr>
          <p:spPr bwMode="auto">
            <a:xfrm rot="16200000" flipH="1">
              <a:off x="4512468" y="4922992"/>
              <a:ext cx="619132" cy="357192"/>
            </a:xfrm>
            <a:prstGeom prst="bentConnector3">
              <a:avLst>
                <a:gd name="adj1" fmla="val -769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V="1">
              <a:off x="5144298" y="4636608"/>
              <a:ext cx="0" cy="77454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5500694" y="4636608"/>
              <a:ext cx="0" cy="77454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07" name="直接连接符 106"/>
          <p:cNvCxnSpPr/>
          <p:nvPr/>
        </p:nvCxnSpPr>
        <p:spPr bwMode="auto">
          <a:xfrm>
            <a:off x="5287944" y="3284986"/>
            <a:ext cx="375717" cy="1588"/>
          </a:xfrm>
          <a:prstGeom prst="line">
            <a:avLst/>
          </a:prstGeom>
          <a:noFill/>
          <a:ln w="254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8" name="直接箭头连接符 160"/>
          <p:cNvCxnSpPr/>
          <p:nvPr/>
        </p:nvCxnSpPr>
        <p:spPr bwMode="auto">
          <a:xfrm>
            <a:off x="6656096" y="3429002"/>
            <a:ext cx="0" cy="28546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9" name="组合 108"/>
          <p:cNvGrpSpPr/>
          <p:nvPr/>
        </p:nvGrpSpPr>
        <p:grpSpPr>
          <a:xfrm>
            <a:off x="5287944" y="3714469"/>
            <a:ext cx="1368152" cy="489077"/>
            <a:chOff x="4643438" y="4998865"/>
            <a:chExt cx="1368152" cy="489077"/>
          </a:xfrm>
        </p:grpSpPr>
        <p:cxnSp>
          <p:nvCxnSpPr>
            <p:cNvPr id="111" name="直接连接符 141"/>
            <p:cNvCxnSpPr/>
            <p:nvPr/>
          </p:nvCxnSpPr>
          <p:spPr bwMode="auto">
            <a:xfrm>
              <a:off x="4643438" y="5143513"/>
              <a:ext cx="1226986" cy="344429"/>
            </a:xfrm>
            <a:prstGeom prst="bentConnector3">
              <a:avLst>
                <a:gd name="adj1" fmla="val 9968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箭头连接符 160"/>
            <p:cNvCxnSpPr/>
            <p:nvPr/>
          </p:nvCxnSpPr>
          <p:spPr bwMode="auto">
            <a:xfrm>
              <a:off x="6011590" y="4998865"/>
              <a:ext cx="0" cy="48907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组合 38"/>
          <p:cNvGrpSpPr/>
          <p:nvPr/>
        </p:nvGrpSpPr>
        <p:grpSpPr>
          <a:xfrm>
            <a:off x="6512080" y="2780929"/>
            <a:ext cx="2452408" cy="1086678"/>
            <a:chOff x="6372200" y="3177132"/>
            <a:chExt cx="2452408" cy="1086678"/>
          </a:xfrm>
        </p:grpSpPr>
        <p:cxnSp>
          <p:nvCxnSpPr>
            <p:cNvPr id="115" name="直接箭头连接符 222"/>
            <p:cNvCxnSpPr/>
            <p:nvPr/>
          </p:nvCxnSpPr>
          <p:spPr bwMode="auto">
            <a:xfrm>
              <a:off x="6372200" y="4258461"/>
              <a:ext cx="64807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222"/>
            <p:cNvCxnSpPr/>
            <p:nvPr/>
          </p:nvCxnSpPr>
          <p:spPr bwMode="auto">
            <a:xfrm rot="5400000" flipH="1" flipV="1">
              <a:off x="8097113" y="3540451"/>
              <a:ext cx="1086678" cy="360040"/>
            </a:xfrm>
            <a:prstGeom prst="bentConnector3">
              <a:avLst>
                <a:gd name="adj1" fmla="val -998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0" name="Text Box 479"/>
            <p:cNvSpPr txBox="1">
              <a:spLocks noChangeArrowheads="1"/>
            </p:cNvSpPr>
            <p:nvPr/>
          </p:nvSpPr>
          <p:spPr bwMode="auto">
            <a:xfrm>
              <a:off x="8028384" y="3744740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119592" y="2780929"/>
            <a:ext cx="6845022" cy="1224459"/>
            <a:chOff x="1979712" y="3177132"/>
            <a:chExt cx="6845022" cy="1224459"/>
          </a:xfrm>
        </p:grpSpPr>
        <p:cxnSp>
          <p:nvCxnSpPr>
            <p:cNvPr id="124" name="直接箭头连接符 222"/>
            <p:cNvCxnSpPr/>
            <p:nvPr/>
          </p:nvCxnSpPr>
          <p:spPr bwMode="auto">
            <a:xfrm flipV="1">
              <a:off x="1979712" y="3501008"/>
              <a:ext cx="5419099" cy="900583"/>
            </a:xfrm>
            <a:prstGeom prst="bentConnector4">
              <a:avLst>
                <a:gd name="adj1" fmla="val 11865"/>
                <a:gd name="adj2" fmla="val 117692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125" name="直接箭头连接符 222"/>
            <p:cNvCxnSpPr/>
            <p:nvPr/>
          </p:nvCxnSpPr>
          <p:spPr bwMode="auto">
            <a:xfrm rot="10800000" flipV="1">
              <a:off x="2015717" y="3177132"/>
              <a:ext cx="6809017" cy="429790"/>
            </a:xfrm>
            <a:prstGeom prst="bentConnector3">
              <a:avLst>
                <a:gd name="adj1" fmla="val 99940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222"/>
            <p:cNvCxnSpPr/>
            <p:nvPr/>
          </p:nvCxnSpPr>
          <p:spPr bwMode="auto">
            <a:xfrm flipV="1">
              <a:off x="7777349" y="3177132"/>
              <a:ext cx="863103" cy="467892"/>
            </a:xfrm>
            <a:prstGeom prst="bentConnector3">
              <a:avLst>
                <a:gd name="adj1" fmla="val 99661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" name="Text Box 479"/>
            <p:cNvSpPr txBox="1">
              <a:spLocks noChangeArrowheads="1"/>
            </p:cNvSpPr>
            <p:nvPr/>
          </p:nvSpPr>
          <p:spPr bwMode="auto">
            <a:xfrm>
              <a:off x="7835502" y="3317712"/>
              <a:ext cx="755092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顺序型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90" name="Text Box 63"/>
          <p:cNvSpPr txBox="1">
            <a:spLocks noChangeArrowheads="1"/>
          </p:cNvSpPr>
          <p:nvPr/>
        </p:nvSpPr>
        <p:spPr bwMode="auto">
          <a:xfrm>
            <a:off x="179388" y="465313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IR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ID</a:t>
            </a:r>
            <a:r>
              <a:rPr lang="zh-CN" altLang="en-US" b="1" dirty="0" smtClean="0">
                <a:latin typeface="宋体" pitchFamily="2" charset="-122"/>
              </a:rPr>
              <a:t>、时序部件及控制信号形成部件等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672357" y="5229200"/>
            <a:ext cx="6067996" cy="1203983"/>
            <a:chOff x="1672357" y="3593171"/>
            <a:chExt cx="6067996" cy="1203983"/>
          </a:xfrm>
        </p:grpSpPr>
        <p:sp>
          <p:nvSpPr>
            <p:cNvPr id="239" name="Rectangle 65" descr="轮廓式菱形"/>
            <p:cNvSpPr>
              <a:spLocks noChangeArrowheads="1"/>
            </p:cNvSpPr>
            <p:nvPr/>
          </p:nvSpPr>
          <p:spPr bwMode="auto">
            <a:xfrm>
              <a:off x="1979713" y="3593171"/>
              <a:ext cx="5760640" cy="10628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Text Box 66"/>
            <p:cNvSpPr txBox="1">
              <a:spLocks noChangeArrowheads="1"/>
            </p:cNvSpPr>
            <p:nvPr/>
          </p:nvSpPr>
          <p:spPr bwMode="auto">
            <a:xfrm>
              <a:off x="2150939" y="4220840"/>
              <a:ext cx="1584325" cy="3602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41" name="Line 67"/>
            <p:cNvSpPr>
              <a:spLocks noChangeShapeType="1"/>
            </p:cNvSpPr>
            <p:nvPr/>
          </p:nvSpPr>
          <p:spPr bwMode="auto">
            <a:xfrm flipH="1">
              <a:off x="5651674" y="4437756"/>
              <a:ext cx="0" cy="3593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Text Box 68"/>
            <p:cNvSpPr txBox="1">
              <a:spLocks noChangeArrowheads="1"/>
            </p:cNvSpPr>
            <p:nvPr/>
          </p:nvSpPr>
          <p:spPr bwMode="auto">
            <a:xfrm>
              <a:off x="5867821" y="4393679"/>
              <a:ext cx="360363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43" name="Text Box 69"/>
            <p:cNvSpPr txBox="1">
              <a:spLocks noChangeArrowheads="1"/>
            </p:cNvSpPr>
            <p:nvPr/>
          </p:nvSpPr>
          <p:spPr bwMode="auto">
            <a:xfrm>
              <a:off x="2150939" y="3717032"/>
              <a:ext cx="1584325" cy="35775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程序计数器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44" name="Text Box 70"/>
            <p:cNvSpPr txBox="1">
              <a:spLocks noChangeArrowheads="1"/>
            </p:cNvSpPr>
            <p:nvPr/>
          </p:nvSpPr>
          <p:spPr bwMode="auto">
            <a:xfrm>
              <a:off x="4066852" y="3936282"/>
              <a:ext cx="865188" cy="64484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指令译码器</a:t>
              </a: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45" name="Text Box 71"/>
            <p:cNvSpPr txBox="1">
              <a:spLocks noChangeArrowheads="1"/>
            </p:cNvSpPr>
            <p:nvPr/>
          </p:nvSpPr>
          <p:spPr bwMode="auto">
            <a:xfrm>
              <a:off x="5356448" y="3717032"/>
              <a:ext cx="1150938" cy="7207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控制信号形成部件</a:t>
              </a:r>
            </a:p>
          </p:txBody>
        </p:sp>
        <p:sp>
          <p:nvSpPr>
            <p:cNvPr id="246" name="Text Box 74"/>
            <p:cNvSpPr txBox="1">
              <a:spLocks noChangeArrowheads="1"/>
            </p:cNvSpPr>
            <p:nvPr/>
          </p:nvSpPr>
          <p:spPr bwMode="auto">
            <a:xfrm>
              <a:off x="6948264" y="3751734"/>
              <a:ext cx="649288" cy="64611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时序部件</a:t>
              </a:r>
            </a:p>
          </p:txBody>
        </p:sp>
        <p:sp>
          <p:nvSpPr>
            <p:cNvPr id="247" name="Line 75"/>
            <p:cNvSpPr>
              <a:spLocks noChangeShapeType="1"/>
            </p:cNvSpPr>
            <p:nvPr/>
          </p:nvSpPr>
          <p:spPr bwMode="auto">
            <a:xfrm flipH="1" flipV="1">
              <a:off x="6507386" y="3894573"/>
              <a:ext cx="440878" cy="1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6"/>
            <p:cNvSpPr>
              <a:spLocks noChangeShapeType="1"/>
            </p:cNvSpPr>
            <p:nvPr/>
          </p:nvSpPr>
          <p:spPr bwMode="auto">
            <a:xfrm flipV="1">
              <a:off x="4924152" y="4074790"/>
              <a:ext cx="43229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7"/>
            <p:cNvSpPr>
              <a:spLocks noChangeShapeType="1"/>
            </p:cNvSpPr>
            <p:nvPr/>
          </p:nvSpPr>
          <p:spPr bwMode="auto">
            <a:xfrm>
              <a:off x="3735264" y="4364508"/>
              <a:ext cx="3412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8"/>
            <p:cNvSpPr>
              <a:spLocks noChangeShapeType="1"/>
            </p:cNvSpPr>
            <p:nvPr/>
          </p:nvSpPr>
          <p:spPr bwMode="auto">
            <a:xfrm flipH="1">
              <a:off x="1672357" y="4005064"/>
              <a:ext cx="47858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9"/>
            <p:cNvSpPr>
              <a:spLocks noChangeShapeType="1"/>
            </p:cNvSpPr>
            <p:nvPr/>
          </p:nvSpPr>
          <p:spPr bwMode="auto">
            <a:xfrm>
              <a:off x="1672357" y="4370437"/>
              <a:ext cx="47858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Text Box 81"/>
            <p:cNvSpPr txBox="1">
              <a:spLocks noChangeArrowheads="1"/>
            </p:cNvSpPr>
            <p:nvPr/>
          </p:nvSpPr>
          <p:spPr bwMode="auto">
            <a:xfrm>
              <a:off x="4356472" y="3593171"/>
              <a:ext cx="863600" cy="30274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253" name="Text Box 83"/>
            <p:cNvSpPr txBox="1">
              <a:spLocks noChangeArrowheads="1"/>
            </p:cNvSpPr>
            <p:nvPr/>
          </p:nvSpPr>
          <p:spPr bwMode="auto">
            <a:xfrm>
              <a:off x="6659339" y="3917815"/>
              <a:ext cx="288925" cy="2873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54" name="Line 84"/>
            <p:cNvSpPr>
              <a:spLocks noChangeShapeType="1"/>
            </p:cNvSpPr>
            <p:nvPr/>
          </p:nvSpPr>
          <p:spPr bwMode="auto">
            <a:xfrm flipV="1">
              <a:off x="4932040" y="4293096"/>
              <a:ext cx="42440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85"/>
            <p:cNvSpPr>
              <a:spLocks noChangeShapeType="1"/>
            </p:cNvSpPr>
            <p:nvPr/>
          </p:nvSpPr>
          <p:spPr bwMode="auto">
            <a:xfrm flipH="1">
              <a:off x="5796136" y="4439345"/>
              <a:ext cx="0" cy="35780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86"/>
            <p:cNvSpPr>
              <a:spLocks noChangeShapeType="1"/>
            </p:cNvSpPr>
            <p:nvPr/>
          </p:nvSpPr>
          <p:spPr bwMode="auto">
            <a:xfrm flipH="1">
              <a:off x="6300192" y="4437758"/>
              <a:ext cx="0" cy="35939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5"/>
            <p:cNvSpPr>
              <a:spLocks noChangeShapeType="1"/>
            </p:cNvSpPr>
            <p:nvPr/>
          </p:nvSpPr>
          <p:spPr bwMode="auto">
            <a:xfrm flipH="1" flipV="1">
              <a:off x="6507386" y="4221534"/>
              <a:ext cx="440878" cy="1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8"/>
            <p:cNvSpPr>
              <a:spLocks noChangeShapeType="1"/>
            </p:cNvSpPr>
            <p:nvPr/>
          </p:nvSpPr>
          <p:spPr bwMode="auto">
            <a:xfrm>
              <a:off x="1672357" y="3789040"/>
              <a:ext cx="485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25" grpId="0"/>
      <p:bldP spid="1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895E-3574-44A5-8E0F-6AF250B5688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输入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输出设备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信息的输入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输出、格式转换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键盘、鼠标、显示器、打印机、磁盘等</a:t>
            </a: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179388" y="17728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由设备部件、驱动器组成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设备部件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机、光、点、磁等部件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spc="800" dirty="0" smtClean="0">
                <a:solidFill>
                  <a:schemeClr val="accent2"/>
                </a:solidFill>
                <a:latin typeface="宋体" pitchFamily="2" charset="-122"/>
              </a:rPr>
              <a:t>驱动器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传感器、控制电路等，使相关部件</a:t>
            </a:r>
            <a:r>
              <a:rPr lang="zh-CN" altLang="en-US" b="1" dirty="0">
                <a:latin typeface="宋体" pitchFamily="2" charset="-122"/>
              </a:rPr>
              <a:t>协调</a:t>
            </a:r>
            <a:r>
              <a:rPr lang="zh-CN" altLang="en-US" b="1" dirty="0" smtClean="0">
                <a:latin typeface="宋体" pitchFamily="2" charset="-122"/>
              </a:rPr>
              <a:t>工作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4" name="Text Box 112"/>
          <p:cNvSpPr txBox="1">
            <a:spLocks noChangeArrowheads="1"/>
          </p:cNvSpPr>
          <p:nvPr/>
        </p:nvSpPr>
        <p:spPr bwMode="auto">
          <a:xfrm>
            <a:off x="179388" y="33811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计算机的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部件互连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92225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*互连方式：</a:t>
            </a:r>
            <a:r>
              <a:rPr lang="zh-CN" altLang="en-US" b="1" dirty="0" smtClean="0">
                <a:latin typeface="宋体" pitchFamily="2" charset="-122"/>
              </a:rPr>
              <a:t>总线方式、点点方式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又称分散方式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2" y="146870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、总线结构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*总线：</a:t>
            </a:r>
            <a:r>
              <a:rPr lang="zh-CN" altLang="en-US" b="1" dirty="0" smtClean="0">
                <a:latin typeface="宋体" pitchFamily="2" charset="-122"/>
              </a:rPr>
              <a:t>一</a:t>
            </a:r>
            <a:r>
              <a:rPr lang="zh-CN" altLang="en-US" b="1" dirty="0">
                <a:latin typeface="宋体" pitchFamily="2" charset="-122"/>
              </a:rPr>
              <a:t>组用于信息</a:t>
            </a:r>
            <a:r>
              <a:rPr lang="zh-CN" altLang="en-US" b="1" dirty="0" smtClean="0">
                <a:latin typeface="宋体" pitchFamily="2" charset="-122"/>
              </a:rPr>
              <a:t>传输的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公共</a:t>
            </a:r>
            <a:r>
              <a:rPr lang="zh-CN" altLang="en-US" b="1" dirty="0" smtClean="0">
                <a:latin typeface="宋体" pitchFamily="2" charset="-122"/>
              </a:rPr>
              <a:t>信号</a:t>
            </a:r>
            <a:r>
              <a:rPr lang="zh-CN" altLang="en-US" b="1" dirty="0">
                <a:latin typeface="宋体" pitchFamily="2" charset="-122"/>
              </a:rPr>
              <a:t>线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*总线互连的缺点：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203847" y="2370946"/>
            <a:ext cx="576076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分时传输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同时仅</a:t>
            </a:r>
            <a:r>
              <a:rPr lang="zh-CN" altLang="en-US" sz="2000" b="1" u="sng" dirty="0" smtClean="0">
                <a:latin typeface="宋体" pitchFamily="2" charset="-122"/>
              </a:rPr>
              <a:t>一个设备</a:t>
            </a:r>
            <a:r>
              <a:rPr lang="zh-CN" altLang="en-US" sz="2000" b="1" dirty="0" smtClean="0">
                <a:latin typeface="宋体" pitchFamily="2" charset="-122"/>
              </a:rPr>
              <a:t>处于发送状态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79512" y="28750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*采用总线互连的硬件结构：</a:t>
            </a:r>
            <a:r>
              <a:rPr lang="zh-CN" altLang="en-US" b="1" dirty="0" smtClean="0">
                <a:latin typeface="宋体" pitchFamily="2" charset="-122"/>
              </a:rPr>
              <a:t>通过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接口</a:t>
            </a:r>
            <a:r>
              <a:rPr lang="zh-CN" altLang="en-US" b="1" dirty="0" smtClean="0">
                <a:latin typeface="宋体" pitchFamily="2" charset="-122"/>
              </a:rPr>
              <a:t>连接所有设备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83568" y="3500289"/>
            <a:ext cx="4236045" cy="1800919"/>
            <a:chOff x="1043608" y="3571355"/>
            <a:chExt cx="4236045" cy="1800919"/>
          </a:xfrm>
        </p:grpSpPr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1835696" y="4365103"/>
              <a:ext cx="0" cy="14555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3851920" y="3571355"/>
              <a:ext cx="1296988" cy="3619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 flipV="1">
              <a:off x="1043608" y="4509070"/>
              <a:ext cx="423604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499620" y="3933304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3419872" y="4795986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2599829" y="4221733"/>
              <a:ext cx="1108075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系统总线</a:t>
              </a:r>
            </a:p>
          </p:txBody>
        </p:sp>
        <p:sp>
          <p:nvSpPr>
            <p:cNvPr id="30" name="Text Box 66"/>
            <p:cNvSpPr txBox="1">
              <a:spLocks noChangeArrowheads="1"/>
            </p:cNvSpPr>
            <p:nvPr/>
          </p:nvSpPr>
          <p:spPr bwMode="auto">
            <a:xfrm>
              <a:off x="3851920" y="4077519"/>
              <a:ext cx="1296988" cy="290199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主存控制器</a:t>
              </a:r>
            </a:p>
          </p:txBody>
        </p:sp>
        <p:sp>
          <p:nvSpPr>
            <p:cNvPr id="31" name="Line 67"/>
            <p:cNvSpPr>
              <a:spLocks noChangeShapeType="1"/>
            </p:cNvSpPr>
            <p:nvPr/>
          </p:nvSpPr>
          <p:spPr bwMode="auto">
            <a:xfrm flipH="1">
              <a:off x="4499620" y="4365104"/>
              <a:ext cx="0" cy="14555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70"/>
            <p:cNvSpPr txBox="1">
              <a:spLocks noChangeArrowheads="1"/>
            </p:cNvSpPr>
            <p:nvPr/>
          </p:nvSpPr>
          <p:spPr bwMode="auto">
            <a:xfrm>
              <a:off x="1107530" y="3571355"/>
              <a:ext cx="1368425" cy="36194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1043608" y="4653136"/>
              <a:ext cx="936104" cy="28733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USB</a:t>
              </a:r>
              <a:r>
                <a:rPr lang="zh-CN" altLang="en-US" sz="1800" b="1" dirty="0" smtClean="0">
                  <a:latin typeface="宋体" pitchFamily="2" charset="-122"/>
                </a:rPr>
                <a:t>接口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1045196" y="5084936"/>
              <a:ext cx="934516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键盘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Line 74"/>
            <p:cNvSpPr>
              <a:spLocks noChangeShapeType="1"/>
            </p:cNvSpPr>
            <p:nvPr/>
          </p:nvSpPr>
          <p:spPr bwMode="auto">
            <a:xfrm>
              <a:off x="1547664" y="4940474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75"/>
            <p:cNvSpPr>
              <a:spLocks noChangeShapeType="1"/>
            </p:cNvSpPr>
            <p:nvPr/>
          </p:nvSpPr>
          <p:spPr bwMode="auto">
            <a:xfrm>
              <a:off x="1547664" y="4509071"/>
              <a:ext cx="0" cy="14565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76"/>
            <p:cNvSpPr txBox="1">
              <a:spLocks noChangeArrowheads="1"/>
            </p:cNvSpPr>
            <p:nvPr/>
          </p:nvSpPr>
          <p:spPr bwMode="auto">
            <a:xfrm>
              <a:off x="2123728" y="4654724"/>
              <a:ext cx="1298575" cy="28575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显示适配器</a:t>
              </a:r>
            </a:p>
          </p:txBody>
        </p:sp>
        <p:sp>
          <p:nvSpPr>
            <p:cNvPr id="39" name="Text Box 77"/>
            <p:cNvSpPr txBox="1">
              <a:spLocks noChangeArrowheads="1"/>
            </p:cNvSpPr>
            <p:nvPr/>
          </p:nvSpPr>
          <p:spPr bwMode="auto">
            <a:xfrm>
              <a:off x="2125316" y="5086524"/>
              <a:ext cx="1296988" cy="2857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显示器</a:t>
              </a:r>
            </a:p>
          </p:txBody>
        </p:sp>
        <p:sp>
          <p:nvSpPr>
            <p:cNvPr id="40" name="Line 78"/>
            <p:cNvSpPr>
              <a:spLocks noChangeShapeType="1"/>
            </p:cNvSpPr>
            <p:nvPr/>
          </p:nvSpPr>
          <p:spPr bwMode="auto">
            <a:xfrm>
              <a:off x="2771800" y="4942061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79"/>
            <p:cNvSpPr>
              <a:spLocks noChangeShapeType="1"/>
            </p:cNvSpPr>
            <p:nvPr/>
          </p:nvSpPr>
          <p:spPr bwMode="auto">
            <a:xfrm>
              <a:off x="2771067" y="4509070"/>
              <a:ext cx="0" cy="14565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80"/>
            <p:cNvSpPr txBox="1">
              <a:spLocks noChangeArrowheads="1"/>
            </p:cNvSpPr>
            <p:nvPr/>
          </p:nvSpPr>
          <p:spPr bwMode="auto">
            <a:xfrm>
              <a:off x="3923928" y="4653136"/>
              <a:ext cx="1355725" cy="28733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硬盘控制器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3" name="Text Box 81"/>
            <p:cNvSpPr txBox="1">
              <a:spLocks noChangeArrowheads="1"/>
            </p:cNvSpPr>
            <p:nvPr/>
          </p:nvSpPr>
          <p:spPr bwMode="auto">
            <a:xfrm>
              <a:off x="4067944" y="5086524"/>
              <a:ext cx="1152525" cy="2857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硬盘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4" name="Line 82"/>
            <p:cNvSpPr>
              <a:spLocks noChangeShapeType="1"/>
            </p:cNvSpPr>
            <p:nvPr/>
          </p:nvSpPr>
          <p:spPr bwMode="auto">
            <a:xfrm>
              <a:off x="4572000" y="4942061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83"/>
            <p:cNvSpPr>
              <a:spLocks noChangeShapeType="1"/>
            </p:cNvSpPr>
            <p:nvPr/>
          </p:nvSpPr>
          <p:spPr bwMode="auto">
            <a:xfrm>
              <a:off x="4572000" y="4510658"/>
              <a:ext cx="0" cy="14406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87"/>
            <p:cNvSpPr txBox="1">
              <a:spLocks noChangeArrowheads="1"/>
            </p:cNvSpPr>
            <p:nvPr/>
          </p:nvSpPr>
          <p:spPr bwMode="auto">
            <a:xfrm>
              <a:off x="1116633" y="4077768"/>
              <a:ext cx="1368425" cy="2873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总线控制器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 bwMode="auto">
            <a:xfrm>
              <a:off x="1835696" y="3933056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" name="Text Box 91"/>
          <p:cNvSpPr txBox="1">
            <a:spLocks noChangeArrowheads="1"/>
          </p:cNvSpPr>
          <p:nvPr/>
        </p:nvSpPr>
        <p:spPr bwMode="auto">
          <a:xfrm>
            <a:off x="179388" y="53732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系统总线组成：</a:t>
            </a:r>
            <a:r>
              <a:rPr lang="zh-CN" altLang="en-US" b="1" dirty="0" smtClean="0">
                <a:latin typeface="宋体" pitchFamily="2" charset="-122"/>
              </a:rPr>
              <a:t>地址总线、数据总线、控制总线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控制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状态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5148064" y="3417530"/>
            <a:ext cx="374441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总线设备分类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主、从设备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5148064" y="3921586"/>
            <a:ext cx="374441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总线操作分类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发送、接收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5148064" y="4425642"/>
            <a:ext cx="374441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如何区分从设备？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5148064" y="4869160"/>
            <a:ext cx="381654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如何区分主存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外设？</a:t>
            </a:r>
            <a:endParaRPr lang="en-US" altLang="zh-CN" sz="22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47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1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2" grpId="0"/>
      <p:bldP spid="54" grpId="0"/>
      <p:bldP spid="58" grpId="0"/>
      <p:bldP spid="59" grpId="0"/>
      <p:bldP spid="60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、总线传输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*传输类型：</a:t>
            </a:r>
            <a:r>
              <a:rPr lang="zh-CN" altLang="en-US" b="1" dirty="0" smtClean="0">
                <a:latin typeface="宋体" pitchFamily="2" charset="-122"/>
              </a:rPr>
              <a:t>读、写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或输入、输出</a:t>
            </a:r>
            <a:r>
              <a:rPr lang="en-US" altLang="zh-CN" b="1" dirty="0" smtClean="0">
                <a:latin typeface="宋体" pitchFamily="2" charset="-122"/>
              </a:rPr>
              <a:t>)      </a:t>
            </a:r>
            <a:r>
              <a:rPr lang="zh-CN" altLang="en-US" sz="2000" b="1" dirty="0" smtClean="0">
                <a:latin typeface="宋体" pitchFamily="2" charset="-122"/>
              </a:rPr>
              <a:t>←相对于主设备而言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512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*传输过程：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个步骤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⑴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主设备发出地址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命令，从设备判断、响应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⑵数据期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根据</a:t>
            </a:r>
            <a:r>
              <a:rPr lang="zh-CN" altLang="en-US" b="1" dirty="0" smtClean="0">
                <a:latin typeface="宋体" pitchFamily="2" charset="-122"/>
              </a:rPr>
              <a:t>命令交换数据，从→主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读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或主→从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写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22289" y="2783196"/>
            <a:ext cx="3249711" cy="1725924"/>
            <a:chOff x="673522" y="3143236"/>
            <a:chExt cx="3249711" cy="1725924"/>
          </a:xfrm>
        </p:grpSpPr>
        <p:sp>
          <p:nvSpPr>
            <p:cNvPr id="6" name="Line 601"/>
            <p:cNvSpPr>
              <a:spLocks noChangeShapeType="1"/>
            </p:cNvSpPr>
            <p:nvPr/>
          </p:nvSpPr>
          <p:spPr bwMode="auto">
            <a:xfrm flipV="1">
              <a:off x="1619672" y="3575035"/>
              <a:ext cx="0" cy="100519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02"/>
            <p:cNvSpPr>
              <a:spLocks noChangeShapeType="1"/>
            </p:cNvSpPr>
            <p:nvPr/>
          </p:nvSpPr>
          <p:spPr bwMode="auto">
            <a:xfrm flipV="1">
              <a:off x="1364298" y="3575035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03"/>
            <p:cNvSpPr txBox="1">
              <a:spLocks noChangeArrowheads="1"/>
            </p:cNvSpPr>
            <p:nvPr/>
          </p:nvSpPr>
          <p:spPr bwMode="auto">
            <a:xfrm>
              <a:off x="755576" y="3143236"/>
              <a:ext cx="936104" cy="43021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10" name="Line 604"/>
            <p:cNvSpPr>
              <a:spLocks noChangeShapeType="1"/>
            </p:cNvSpPr>
            <p:nvPr/>
          </p:nvSpPr>
          <p:spPr bwMode="auto">
            <a:xfrm flipV="1">
              <a:off x="673522" y="4446880"/>
              <a:ext cx="2962376" cy="15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605"/>
            <p:cNvSpPr>
              <a:spLocks noChangeShapeType="1"/>
            </p:cNvSpPr>
            <p:nvPr/>
          </p:nvSpPr>
          <p:spPr bwMode="auto">
            <a:xfrm>
              <a:off x="673523" y="4589760"/>
              <a:ext cx="2962376" cy="15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06"/>
            <p:cNvSpPr>
              <a:spLocks noChangeShapeType="1"/>
            </p:cNvSpPr>
            <p:nvPr/>
          </p:nvSpPr>
          <p:spPr bwMode="auto">
            <a:xfrm>
              <a:off x="683568" y="4730476"/>
              <a:ext cx="2952332" cy="533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607"/>
            <p:cNvSpPr txBox="1">
              <a:spLocks noChangeArrowheads="1"/>
            </p:cNvSpPr>
            <p:nvPr/>
          </p:nvSpPr>
          <p:spPr bwMode="auto">
            <a:xfrm>
              <a:off x="3635896" y="4291310"/>
              <a:ext cx="287337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CB</a:t>
              </a:r>
            </a:p>
          </p:txBody>
        </p:sp>
        <p:sp>
          <p:nvSpPr>
            <p:cNvPr id="14" name="Text Box 608"/>
            <p:cNvSpPr txBox="1">
              <a:spLocks noChangeArrowheads="1"/>
            </p:cNvSpPr>
            <p:nvPr/>
          </p:nvSpPr>
          <p:spPr bwMode="auto">
            <a:xfrm>
              <a:off x="1835696" y="3143236"/>
              <a:ext cx="793106" cy="4318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5" name="Line 609"/>
            <p:cNvSpPr>
              <a:spLocks noChangeShapeType="1"/>
            </p:cNvSpPr>
            <p:nvPr/>
          </p:nvSpPr>
          <p:spPr bwMode="auto">
            <a:xfrm>
              <a:off x="1259632" y="3575036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610"/>
            <p:cNvSpPr>
              <a:spLocks noChangeShapeType="1"/>
            </p:cNvSpPr>
            <p:nvPr/>
          </p:nvSpPr>
          <p:spPr bwMode="auto">
            <a:xfrm>
              <a:off x="828477" y="3575035"/>
              <a:ext cx="0" cy="87184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12"/>
            <p:cNvSpPr>
              <a:spLocks noChangeShapeType="1"/>
            </p:cNvSpPr>
            <p:nvPr/>
          </p:nvSpPr>
          <p:spPr bwMode="auto">
            <a:xfrm flipV="1">
              <a:off x="2555776" y="3573448"/>
              <a:ext cx="0" cy="100678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13"/>
            <p:cNvSpPr>
              <a:spLocks noChangeShapeType="1"/>
            </p:cNvSpPr>
            <p:nvPr/>
          </p:nvSpPr>
          <p:spPr bwMode="auto">
            <a:xfrm flipV="1">
              <a:off x="1907704" y="3573447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14"/>
            <p:cNvSpPr>
              <a:spLocks noChangeShapeType="1"/>
            </p:cNvSpPr>
            <p:nvPr/>
          </p:nvSpPr>
          <p:spPr bwMode="auto">
            <a:xfrm flipV="1">
              <a:off x="2123728" y="3573448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15"/>
            <p:cNvSpPr>
              <a:spLocks noChangeShapeType="1"/>
            </p:cNvSpPr>
            <p:nvPr/>
          </p:nvSpPr>
          <p:spPr bwMode="auto">
            <a:xfrm>
              <a:off x="2228394" y="3573448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616"/>
            <p:cNvSpPr txBox="1">
              <a:spLocks noChangeArrowheads="1"/>
            </p:cNvSpPr>
            <p:nvPr/>
          </p:nvSpPr>
          <p:spPr bwMode="auto">
            <a:xfrm>
              <a:off x="2915817" y="3143236"/>
              <a:ext cx="720080" cy="4318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外</a:t>
              </a:r>
              <a:r>
                <a:rPr lang="zh-CN" altLang="en-US" sz="2000" b="1" u="none" dirty="0" smtClean="0">
                  <a:latin typeface="宋体" pitchFamily="2" charset="-122"/>
                </a:rPr>
                <a:t>设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26" name="Line 620"/>
            <p:cNvSpPr>
              <a:spLocks noChangeShapeType="1"/>
            </p:cNvSpPr>
            <p:nvPr/>
          </p:nvSpPr>
          <p:spPr bwMode="auto">
            <a:xfrm flipV="1">
              <a:off x="2987825" y="3575036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21"/>
            <p:cNvSpPr>
              <a:spLocks noChangeShapeType="1"/>
            </p:cNvSpPr>
            <p:nvPr/>
          </p:nvSpPr>
          <p:spPr bwMode="auto">
            <a:xfrm flipV="1">
              <a:off x="3203849" y="3575035"/>
              <a:ext cx="0" cy="1150107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22"/>
            <p:cNvSpPr>
              <a:spLocks noChangeShapeType="1"/>
            </p:cNvSpPr>
            <p:nvPr/>
          </p:nvSpPr>
          <p:spPr bwMode="auto">
            <a:xfrm>
              <a:off x="3308515" y="3575036"/>
              <a:ext cx="0" cy="1160774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23"/>
            <p:cNvSpPr>
              <a:spLocks noChangeShapeType="1"/>
            </p:cNvSpPr>
            <p:nvPr/>
          </p:nvSpPr>
          <p:spPr bwMode="auto">
            <a:xfrm flipV="1">
              <a:off x="3563889" y="3575036"/>
              <a:ext cx="0" cy="100519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012866" y="3212976"/>
            <a:ext cx="1479709" cy="1162362"/>
            <a:chOff x="1363405" y="3573016"/>
            <a:chExt cx="1479709" cy="1162362"/>
          </a:xfrm>
        </p:grpSpPr>
        <p:sp>
          <p:nvSpPr>
            <p:cNvPr id="24" name="Text Box 618"/>
            <p:cNvSpPr txBox="1">
              <a:spLocks noChangeArrowheads="1"/>
            </p:cNvSpPr>
            <p:nvPr/>
          </p:nvSpPr>
          <p:spPr bwMode="auto">
            <a:xfrm>
              <a:off x="2272061" y="3646473"/>
              <a:ext cx="211707" cy="78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25" name="Text Box 619"/>
            <p:cNvSpPr txBox="1">
              <a:spLocks noChangeArrowheads="1"/>
            </p:cNvSpPr>
            <p:nvPr/>
          </p:nvSpPr>
          <p:spPr bwMode="auto">
            <a:xfrm>
              <a:off x="2628802" y="3646472"/>
              <a:ext cx="214312" cy="7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54" name="Line 601"/>
            <p:cNvSpPr>
              <a:spLocks noChangeShapeType="1"/>
            </p:cNvSpPr>
            <p:nvPr/>
          </p:nvSpPr>
          <p:spPr bwMode="auto">
            <a:xfrm flipV="1">
              <a:off x="1618779" y="3574603"/>
              <a:ext cx="0" cy="10051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602"/>
            <p:cNvSpPr>
              <a:spLocks noChangeShapeType="1"/>
            </p:cNvSpPr>
            <p:nvPr/>
          </p:nvSpPr>
          <p:spPr bwMode="auto">
            <a:xfrm flipV="1">
              <a:off x="1363405" y="3574603"/>
              <a:ext cx="0" cy="1150108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612"/>
            <p:cNvSpPr>
              <a:spLocks noChangeShapeType="1"/>
            </p:cNvSpPr>
            <p:nvPr/>
          </p:nvSpPr>
          <p:spPr bwMode="auto">
            <a:xfrm flipV="1">
              <a:off x="2554883" y="3573016"/>
              <a:ext cx="0" cy="100678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lg" len="med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5"/>
            <p:cNvSpPr>
              <a:spLocks noChangeShapeType="1"/>
            </p:cNvSpPr>
            <p:nvPr/>
          </p:nvSpPr>
          <p:spPr bwMode="auto">
            <a:xfrm>
              <a:off x="2227501" y="3573016"/>
              <a:ext cx="0" cy="11623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208907" y="3212976"/>
            <a:ext cx="2643708" cy="1162363"/>
            <a:chOff x="560140" y="3573016"/>
            <a:chExt cx="2643708" cy="1162363"/>
          </a:xfrm>
        </p:grpSpPr>
        <p:sp>
          <p:nvSpPr>
            <p:cNvPr id="17" name="Text Box 611"/>
            <p:cNvSpPr txBox="1">
              <a:spLocks noChangeArrowheads="1"/>
            </p:cNvSpPr>
            <p:nvPr/>
          </p:nvSpPr>
          <p:spPr bwMode="auto">
            <a:xfrm>
              <a:off x="560140" y="3646473"/>
              <a:ext cx="267444" cy="800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①</a:t>
              </a: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3" name="Text Box 617"/>
            <p:cNvSpPr txBox="1">
              <a:spLocks noChangeArrowheads="1"/>
            </p:cNvSpPr>
            <p:nvPr/>
          </p:nvSpPr>
          <p:spPr bwMode="auto">
            <a:xfrm>
              <a:off x="971353" y="3646473"/>
              <a:ext cx="267940" cy="8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 smtClean="0">
                  <a:latin typeface="宋体" pitchFamily="2" charset="-122"/>
                </a:rPr>
                <a:t>①</a:t>
              </a:r>
              <a:r>
                <a:rPr lang="zh-CN" altLang="en-US" sz="1600" b="1" u="none" dirty="0" smtClean="0">
                  <a:latin typeface="宋体" pitchFamily="2" charset="-122"/>
                </a:rPr>
                <a:t>命令</a:t>
              </a:r>
              <a:r>
                <a:rPr lang="en-US" altLang="zh-CN" sz="1600" b="1" u="none" dirty="0" smtClean="0">
                  <a:latin typeface="宋体" pitchFamily="2" charset="-122"/>
                </a:rPr>
                <a:t>R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56" name="Line 609"/>
            <p:cNvSpPr>
              <a:spLocks noChangeShapeType="1"/>
            </p:cNvSpPr>
            <p:nvPr/>
          </p:nvSpPr>
          <p:spPr bwMode="auto">
            <a:xfrm>
              <a:off x="1258739" y="3574605"/>
              <a:ext cx="0" cy="115010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610"/>
            <p:cNvSpPr>
              <a:spLocks noChangeShapeType="1"/>
            </p:cNvSpPr>
            <p:nvPr/>
          </p:nvSpPr>
          <p:spPr bwMode="auto">
            <a:xfrm>
              <a:off x="827584" y="3574604"/>
              <a:ext cx="0" cy="87184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13"/>
            <p:cNvSpPr>
              <a:spLocks noChangeShapeType="1"/>
            </p:cNvSpPr>
            <p:nvPr/>
          </p:nvSpPr>
          <p:spPr bwMode="auto">
            <a:xfrm flipV="1">
              <a:off x="1906811" y="3573016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614"/>
            <p:cNvSpPr>
              <a:spLocks noChangeShapeType="1"/>
            </p:cNvSpPr>
            <p:nvPr/>
          </p:nvSpPr>
          <p:spPr bwMode="auto">
            <a:xfrm flipV="1">
              <a:off x="2122835" y="3573017"/>
              <a:ext cx="0" cy="116236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20"/>
            <p:cNvSpPr>
              <a:spLocks noChangeShapeType="1"/>
            </p:cNvSpPr>
            <p:nvPr/>
          </p:nvSpPr>
          <p:spPr bwMode="auto">
            <a:xfrm flipV="1">
              <a:off x="2986932" y="3574605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21"/>
            <p:cNvSpPr>
              <a:spLocks noChangeShapeType="1"/>
            </p:cNvSpPr>
            <p:nvPr/>
          </p:nvSpPr>
          <p:spPr bwMode="auto">
            <a:xfrm flipV="1">
              <a:off x="3203848" y="3574604"/>
              <a:ext cx="0" cy="1150107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354038" y="2780928"/>
            <a:ext cx="3250410" cy="1725924"/>
            <a:chOff x="4561950" y="3140968"/>
            <a:chExt cx="3250410" cy="1725924"/>
          </a:xfrm>
        </p:grpSpPr>
        <p:sp>
          <p:nvSpPr>
            <p:cNvPr id="67" name="Line 601"/>
            <p:cNvSpPr>
              <a:spLocks noChangeShapeType="1"/>
            </p:cNvSpPr>
            <p:nvPr/>
          </p:nvSpPr>
          <p:spPr bwMode="auto">
            <a:xfrm flipV="1">
              <a:off x="5436791" y="3572767"/>
              <a:ext cx="0" cy="100519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02"/>
            <p:cNvSpPr>
              <a:spLocks noChangeShapeType="1"/>
            </p:cNvSpPr>
            <p:nvPr/>
          </p:nvSpPr>
          <p:spPr bwMode="auto">
            <a:xfrm flipV="1">
              <a:off x="5181417" y="3572767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603"/>
            <p:cNvSpPr txBox="1">
              <a:spLocks noChangeArrowheads="1"/>
            </p:cNvSpPr>
            <p:nvPr/>
          </p:nvSpPr>
          <p:spPr bwMode="auto">
            <a:xfrm>
              <a:off x="4572695" y="3140968"/>
              <a:ext cx="936104" cy="43021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70" name="Line 604"/>
            <p:cNvSpPr>
              <a:spLocks noChangeShapeType="1"/>
            </p:cNvSpPr>
            <p:nvPr/>
          </p:nvSpPr>
          <p:spPr bwMode="auto">
            <a:xfrm flipV="1">
              <a:off x="4561950" y="4444612"/>
              <a:ext cx="2962376" cy="15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05"/>
            <p:cNvSpPr>
              <a:spLocks noChangeShapeType="1"/>
            </p:cNvSpPr>
            <p:nvPr/>
          </p:nvSpPr>
          <p:spPr bwMode="auto">
            <a:xfrm>
              <a:off x="4561951" y="4587492"/>
              <a:ext cx="2962376" cy="15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06"/>
            <p:cNvSpPr>
              <a:spLocks noChangeShapeType="1"/>
            </p:cNvSpPr>
            <p:nvPr/>
          </p:nvSpPr>
          <p:spPr bwMode="auto">
            <a:xfrm>
              <a:off x="4571996" y="4728208"/>
              <a:ext cx="2952332" cy="533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Text Box 607"/>
            <p:cNvSpPr txBox="1">
              <a:spLocks noChangeArrowheads="1"/>
            </p:cNvSpPr>
            <p:nvPr/>
          </p:nvSpPr>
          <p:spPr bwMode="auto">
            <a:xfrm>
              <a:off x="7525023" y="4289042"/>
              <a:ext cx="287337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DB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CB</a:t>
              </a:r>
            </a:p>
          </p:txBody>
        </p:sp>
        <p:sp>
          <p:nvSpPr>
            <p:cNvPr id="74" name="Text Box 608"/>
            <p:cNvSpPr txBox="1">
              <a:spLocks noChangeArrowheads="1"/>
            </p:cNvSpPr>
            <p:nvPr/>
          </p:nvSpPr>
          <p:spPr bwMode="auto">
            <a:xfrm>
              <a:off x="5724823" y="3140968"/>
              <a:ext cx="793106" cy="4318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5" name="Line 609"/>
            <p:cNvSpPr>
              <a:spLocks noChangeShapeType="1"/>
            </p:cNvSpPr>
            <p:nvPr/>
          </p:nvSpPr>
          <p:spPr bwMode="auto">
            <a:xfrm>
              <a:off x="5076751" y="3572768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10"/>
            <p:cNvSpPr>
              <a:spLocks noChangeShapeType="1"/>
            </p:cNvSpPr>
            <p:nvPr/>
          </p:nvSpPr>
          <p:spPr bwMode="auto">
            <a:xfrm>
              <a:off x="4645596" y="3572767"/>
              <a:ext cx="0" cy="87184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12"/>
            <p:cNvSpPr>
              <a:spLocks noChangeShapeType="1"/>
            </p:cNvSpPr>
            <p:nvPr/>
          </p:nvSpPr>
          <p:spPr bwMode="auto">
            <a:xfrm flipV="1">
              <a:off x="6444903" y="3571180"/>
              <a:ext cx="0" cy="100678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613"/>
            <p:cNvSpPr>
              <a:spLocks noChangeShapeType="1"/>
            </p:cNvSpPr>
            <p:nvPr/>
          </p:nvSpPr>
          <p:spPr bwMode="auto">
            <a:xfrm flipV="1">
              <a:off x="5796831" y="3571179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614"/>
            <p:cNvSpPr>
              <a:spLocks noChangeShapeType="1"/>
            </p:cNvSpPr>
            <p:nvPr/>
          </p:nvSpPr>
          <p:spPr bwMode="auto">
            <a:xfrm flipV="1">
              <a:off x="6012855" y="3571180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615"/>
            <p:cNvSpPr>
              <a:spLocks noChangeShapeType="1"/>
            </p:cNvSpPr>
            <p:nvPr/>
          </p:nvSpPr>
          <p:spPr bwMode="auto">
            <a:xfrm>
              <a:off x="6117521" y="3571180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616"/>
            <p:cNvSpPr txBox="1">
              <a:spLocks noChangeArrowheads="1"/>
            </p:cNvSpPr>
            <p:nvPr/>
          </p:nvSpPr>
          <p:spPr bwMode="auto">
            <a:xfrm>
              <a:off x="6804944" y="3140968"/>
              <a:ext cx="720080" cy="4318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外</a:t>
              </a:r>
              <a:r>
                <a:rPr lang="zh-CN" altLang="en-US" sz="2000" b="1" u="none" dirty="0" smtClean="0">
                  <a:latin typeface="宋体" pitchFamily="2" charset="-122"/>
                </a:rPr>
                <a:t>设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82" name="Line 620"/>
            <p:cNvSpPr>
              <a:spLocks noChangeShapeType="1"/>
            </p:cNvSpPr>
            <p:nvPr/>
          </p:nvSpPr>
          <p:spPr bwMode="auto">
            <a:xfrm flipV="1">
              <a:off x="6876952" y="3572768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621"/>
            <p:cNvSpPr>
              <a:spLocks noChangeShapeType="1"/>
            </p:cNvSpPr>
            <p:nvPr/>
          </p:nvSpPr>
          <p:spPr bwMode="auto">
            <a:xfrm flipV="1">
              <a:off x="7092976" y="3572767"/>
              <a:ext cx="0" cy="1150107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622"/>
            <p:cNvSpPr>
              <a:spLocks noChangeShapeType="1"/>
            </p:cNvSpPr>
            <p:nvPr/>
          </p:nvSpPr>
          <p:spPr bwMode="auto">
            <a:xfrm>
              <a:off x="7197642" y="3572768"/>
              <a:ext cx="0" cy="1160774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623"/>
            <p:cNvSpPr>
              <a:spLocks noChangeShapeType="1"/>
            </p:cNvSpPr>
            <p:nvPr/>
          </p:nvSpPr>
          <p:spPr bwMode="auto">
            <a:xfrm flipV="1">
              <a:off x="7453016" y="3572768"/>
              <a:ext cx="0" cy="100519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972612" y="3212976"/>
            <a:ext cx="1263684" cy="1162362"/>
            <a:chOff x="1363405" y="3573016"/>
            <a:chExt cx="1263684" cy="1162362"/>
          </a:xfrm>
        </p:grpSpPr>
        <p:sp>
          <p:nvSpPr>
            <p:cNvPr id="87" name="Text Box 618"/>
            <p:cNvSpPr txBox="1">
              <a:spLocks noChangeArrowheads="1"/>
            </p:cNvSpPr>
            <p:nvPr/>
          </p:nvSpPr>
          <p:spPr bwMode="auto">
            <a:xfrm>
              <a:off x="2343374" y="3646473"/>
              <a:ext cx="211707" cy="78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88" name="Text Box 619"/>
            <p:cNvSpPr txBox="1">
              <a:spLocks noChangeArrowheads="1"/>
            </p:cNvSpPr>
            <p:nvPr/>
          </p:nvSpPr>
          <p:spPr bwMode="auto">
            <a:xfrm>
              <a:off x="1665482" y="3646472"/>
              <a:ext cx="214312" cy="7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89" name="Line 601"/>
            <p:cNvSpPr>
              <a:spLocks noChangeShapeType="1"/>
            </p:cNvSpPr>
            <p:nvPr/>
          </p:nvSpPr>
          <p:spPr bwMode="auto">
            <a:xfrm flipV="1">
              <a:off x="1618779" y="3574603"/>
              <a:ext cx="0" cy="10051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lg" len="med"/>
              <a:tailEnd type="non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602"/>
            <p:cNvSpPr>
              <a:spLocks noChangeShapeType="1"/>
            </p:cNvSpPr>
            <p:nvPr/>
          </p:nvSpPr>
          <p:spPr bwMode="auto">
            <a:xfrm flipV="1">
              <a:off x="1363405" y="3574603"/>
              <a:ext cx="0" cy="1150108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612"/>
            <p:cNvSpPr>
              <a:spLocks noChangeShapeType="1"/>
            </p:cNvSpPr>
            <p:nvPr/>
          </p:nvSpPr>
          <p:spPr bwMode="auto">
            <a:xfrm flipV="1">
              <a:off x="2627089" y="3573016"/>
              <a:ext cx="0" cy="100678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615"/>
            <p:cNvSpPr>
              <a:spLocks noChangeShapeType="1"/>
            </p:cNvSpPr>
            <p:nvPr/>
          </p:nvSpPr>
          <p:spPr bwMode="auto">
            <a:xfrm>
              <a:off x="2299707" y="3573016"/>
              <a:ext cx="0" cy="11623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169544" y="3212976"/>
            <a:ext cx="2714824" cy="1162363"/>
            <a:chOff x="560140" y="3573016"/>
            <a:chExt cx="2714824" cy="1162363"/>
          </a:xfrm>
        </p:grpSpPr>
        <p:sp>
          <p:nvSpPr>
            <p:cNvPr id="94" name="Text Box 611"/>
            <p:cNvSpPr txBox="1">
              <a:spLocks noChangeArrowheads="1"/>
            </p:cNvSpPr>
            <p:nvPr/>
          </p:nvSpPr>
          <p:spPr bwMode="auto">
            <a:xfrm>
              <a:off x="560140" y="3646473"/>
              <a:ext cx="267444" cy="800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①</a:t>
              </a: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95" name="Text Box 617"/>
            <p:cNvSpPr txBox="1">
              <a:spLocks noChangeArrowheads="1"/>
            </p:cNvSpPr>
            <p:nvPr/>
          </p:nvSpPr>
          <p:spPr bwMode="auto">
            <a:xfrm>
              <a:off x="971353" y="3646473"/>
              <a:ext cx="267940" cy="8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 smtClean="0">
                  <a:latin typeface="宋体" pitchFamily="2" charset="-122"/>
                </a:rPr>
                <a:t>①</a:t>
              </a:r>
              <a:r>
                <a:rPr lang="zh-CN" altLang="en-US" sz="1600" b="1" u="none" dirty="0" smtClean="0">
                  <a:latin typeface="宋体" pitchFamily="2" charset="-122"/>
                </a:rPr>
                <a:t>命令</a:t>
              </a:r>
              <a:r>
                <a:rPr lang="en-US" altLang="zh-CN" sz="1600" b="1" u="none" dirty="0" smtClean="0">
                  <a:latin typeface="宋体" pitchFamily="2" charset="-122"/>
                </a:rPr>
                <a:t>W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96" name="Line 609"/>
            <p:cNvSpPr>
              <a:spLocks noChangeShapeType="1"/>
            </p:cNvSpPr>
            <p:nvPr/>
          </p:nvSpPr>
          <p:spPr bwMode="auto">
            <a:xfrm>
              <a:off x="1258739" y="3574605"/>
              <a:ext cx="0" cy="115010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610"/>
            <p:cNvSpPr>
              <a:spLocks noChangeShapeType="1"/>
            </p:cNvSpPr>
            <p:nvPr/>
          </p:nvSpPr>
          <p:spPr bwMode="auto">
            <a:xfrm>
              <a:off x="832135" y="3574604"/>
              <a:ext cx="0" cy="87184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613"/>
            <p:cNvSpPr>
              <a:spLocks noChangeShapeType="1"/>
            </p:cNvSpPr>
            <p:nvPr/>
          </p:nvSpPr>
          <p:spPr bwMode="auto">
            <a:xfrm flipV="1">
              <a:off x="1978820" y="3573016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614"/>
            <p:cNvSpPr>
              <a:spLocks noChangeShapeType="1"/>
            </p:cNvSpPr>
            <p:nvPr/>
          </p:nvSpPr>
          <p:spPr bwMode="auto">
            <a:xfrm flipV="1">
              <a:off x="2194844" y="3573017"/>
              <a:ext cx="0" cy="116236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620"/>
            <p:cNvSpPr>
              <a:spLocks noChangeShapeType="1"/>
            </p:cNvSpPr>
            <p:nvPr/>
          </p:nvSpPr>
          <p:spPr bwMode="auto">
            <a:xfrm flipV="1">
              <a:off x="3058940" y="3574605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621"/>
            <p:cNvSpPr>
              <a:spLocks noChangeShapeType="1"/>
            </p:cNvSpPr>
            <p:nvPr/>
          </p:nvSpPr>
          <p:spPr bwMode="auto">
            <a:xfrm flipV="1">
              <a:off x="3274964" y="3574604"/>
              <a:ext cx="0" cy="1150107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8" name="组合 397"/>
          <p:cNvGrpSpPr/>
          <p:nvPr/>
        </p:nvGrpSpPr>
        <p:grpSpPr>
          <a:xfrm>
            <a:off x="890316" y="4581128"/>
            <a:ext cx="3610371" cy="1738013"/>
            <a:chOff x="323850" y="4725144"/>
            <a:chExt cx="3610371" cy="1738013"/>
          </a:xfrm>
        </p:grpSpPr>
        <p:sp>
          <p:nvSpPr>
            <p:cNvPr id="104" name="Line 226"/>
            <p:cNvSpPr>
              <a:spLocks noChangeShapeType="1"/>
            </p:cNvSpPr>
            <p:nvPr/>
          </p:nvSpPr>
          <p:spPr bwMode="auto">
            <a:xfrm>
              <a:off x="3491880" y="5018831"/>
              <a:ext cx="1" cy="144142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27"/>
            <p:cNvSpPr>
              <a:spLocks noChangeShapeType="1"/>
            </p:cNvSpPr>
            <p:nvPr/>
          </p:nvSpPr>
          <p:spPr bwMode="auto">
            <a:xfrm>
              <a:off x="1763688" y="5013176"/>
              <a:ext cx="0" cy="144708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30"/>
            <p:cNvSpPr>
              <a:spLocks noChangeShapeType="1"/>
            </p:cNvSpPr>
            <p:nvPr/>
          </p:nvSpPr>
          <p:spPr bwMode="auto">
            <a:xfrm>
              <a:off x="1476375" y="5017913"/>
              <a:ext cx="1588" cy="144130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31"/>
            <p:cNvSpPr>
              <a:spLocks noChangeShapeType="1"/>
            </p:cNvSpPr>
            <p:nvPr/>
          </p:nvSpPr>
          <p:spPr bwMode="auto">
            <a:xfrm flipH="1">
              <a:off x="2627784" y="5017815"/>
              <a:ext cx="1588" cy="144140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32"/>
            <p:cNvSpPr>
              <a:spLocks noChangeShapeType="1"/>
            </p:cNvSpPr>
            <p:nvPr/>
          </p:nvSpPr>
          <p:spPr bwMode="auto">
            <a:xfrm flipH="1">
              <a:off x="3203848" y="5017815"/>
              <a:ext cx="1587" cy="144534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33"/>
            <p:cNvSpPr>
              <a:spLocks noChangeShapeType="1"/>
            </p:cNvSpPr>
            <p:nvPr/>
          </p:nvSpPr>
          <p:spPr bwMode="auto">
            <a:xfrm>
              <a:off x="2051720" y="5017913"/>
              <a:ext cx="993" cy="14452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323850" y="4730774"/>
              <a:ext cx="1008063" cy="172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(RD)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(WR)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4" name="Line 236"/>
            <p:cNvSpPr>
              <a:spLocks noChangeShapeType="1"/>
            </p:cNvSpPr>
            <p:nvPr/>
          </p:nvSpPr>
          <p:spPr bwMode="auto">
            <a:xfrm>
              <a:off x="1331913" y="5236293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37"/>
            <p:cNvSpPr>
              <a:spLocks noChangeShapeType="1"/>
            </p:cNvSpPr>
            <p:nvPr/>
          </p:nvSpPr>
          <p:spPr bwMode="auto">
            <a:xfrm flipV="1">
              <a:off x="1331913" y="5598244"/>
              <a:ext cx="1297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38"/>
            <p:cNvSpPr>
              <a:spLocks noChangeShapeType="1"/>
            </p:cNvSpPr>
            <p:nvPr/>
          </p:nvSpPr>
          <p:spPr bwMode="auto">
            <a:xfrm flipV="1">
              <a:off x="3347865" y="5598244"/>
              <a:ext cx="567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43"/>
            <p:cNvSpPr>
              <a:spLocks noChangeShapeType="1"/>
            </p:cNvSpPr>
            <p:nvPr/>
          </p:nvSpPr>
          <p:spPr bwMode="auto">
            <a:xfrm>
              <a:off x="1331640" y="6101475"/>
              <a:ext cx="70978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44"/>
            <p:cNvSpPr>
              <a:spLocks noChangeShapeType="1"/>
            </p:cNvSpPr>
            <p:nvPr/>
          </p:nvSpPr>
          <p:spPr bwMode="auto">
            <a:xfrm flipV="1">
              <a:off x="1331913" y="5812655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5"/>
            <p:cNvSpPr>
              <a:spLocks noChangeShapeType="1"/>
            </p:cNvSpPr>
            <p:nvPr/>
          </p:nvSpPr>
          <p:spPr bwMode="auto">
            <a:xfrm flipV="1">
              <a:off x="3635896" y="5237880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257"/>
            <p:cNvSpPr>
              <a:spLocks noChangeShapeType="1"/>
            </p:cNvSpPr>
            <p:nvPr/>
          </p:nvSpPr>
          <p:spPr bwMode="auto">
            <a:xfrm flipH="1">
              <a:off x="3779912" y="5017814"/>
              <a:ext cx="1587" cy="14391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62"/>
            <p:cNvSpPr>
              <a:spLocks noChangeShapeType="1"/>
            </p:cNvSpPr>
            <p:nvPr/>
          </p:nvSpPr>
          <p:spPr bwMode="auto">
            <a:xfrm flipH="1" flipV="1">
              <a:off x="3203848" y="581255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63"/>
            <p:cNvSpPr>
              <a:spLocks noChangeShapeType="1"/>
            </p:cNvSpPr>
            <p:nvPr/>
          </p:nvSpPr>
          <p:spPr bwMode="auto">
            <a:xfrm>
              <a:off x="3348063" y="6101477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AutoShape 299"/>
            <p:cNvSpPr>
              <a:spLocks noChangeArrowheads="1"/>
            </p:cNvSpPr>
            <p:nvPr/>
          </p:nvSpPr>
          <p:spPr bwMode="auto">
            <a:xfrm>
              <a:off x="1476376" y="5093418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Text Box 300"/>
            <p:cNvSpPr txBox="1">
              <a:spLocks noChangeArrowheads="1"/>
            </p:cNvSpPr>
            <p:nvPr/>
          </p:nvSpPr>
          <p:spPr bwMode="auto">
            <a:xfrm>
              <a:off x="2267744" y="5091831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179" name="AutoShape 301"/>
            <p:cNvSpPr>
              <a:spLocks noChangeArrowheads="1"/>
            </p:cNvSpPr>
            <p:nvPr/>
          </p:nvSpPr>
          <p:spPr bwMode="auto">
            <a:xfrm>
              <a:off x="2627785" y="5452193"/>
              <a:ext cx="72015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302"/>
            <p:cNvSpPr>
              <a:spLocks noChangeShapeType="1"/>
            </p:cNvSpPr>
            <p:nvPr/>
          </p:nvSpPr>
          <p:spPr bwMode="auto">
            <a:xfrm>
              <a:off x="1331913" y="6459983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Text Box 304"/>
            <p:cNvSpPr txBox="1">
              <a:spLocks noChangeArrowheads="1"/>
            </p:cNvSpPr>
            <p:nvPr/>
          </p:nvSpPr>
          <p:spPr bwMode="auto">
            <a:xfrm>
              <a:off x="2699792" y="5453781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197" name="Line 243"/>
            <p:cNvSpPr>
              <a:spLocks noChangeShapeType="1"/>
            </p:cNvSpPr>
            <p:nvPr/>
          </p:nvSpPr>
          <p:spPr bwMode="auto">
            <a:xfrm>
              <a:off x="1331641" y="6171949"/>
              <a:ext cx="719880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262"/>
            <p:cNvSpPr>
              <a:spLocks noChangeShapeType="1"/>
            </p:cNvSpPr>
            <p:nvPr/>
          </p:nvSpPr>
          <p:spPr bwMode="auto">
            <a:xfrm flipH="1" flipV="1">
              <a:off x="2051521" y="6171060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262"/>
            <p:cNvSpPr>
              <a:spLocks noChangeShapeType="1"/>
            </p:cNvSpPr>
            <p:nvPr/>
          </p:nvSpPr>
          <p:spPr bwMode="auto">
            <a:xfrm flipH="1" flipV="1">
              <a:off x="1907505" y="617041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262"/>
            <p:cNvSpPr>
              <a:spLocks noChangeShapeType="1"/>
            </p:cNvSpPr>
            <p:nvPr/>
          </p:nvSpPr>
          <p:spPr bwMode="auto">
            <a:xfrm flipH="1" flipV="1">
              <a:off x="1331640" y="617041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243"/>
            <p:cNvSpPr>
              <a:spLocks noChangeShapeType="1"/>
            </p:cNvSpPr>
            <p:nvPr/>
          </p:nvSpPr>
          <p:spPr bwMode="auto">
            <a:xfrm flipV="1">
              <a:off x="3358157" y="6171951"/>
              <a:ext cx="57606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245"/>
            <p:cNvSpPr>
              <a:spLocks noChangeShapeType="1"/>
            </p:cNvSpPr>
            <p:nvPr/>
          </p:nvSpPr>
          <p:spPr bwMode="auto">
            <a:xfrm flipV="1">
              <a:off x="3203848" y="6171951"/>
              <a:ext cx="154309" cy="291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234"/>
            <p:cNvSpPr>
              <a:spLocks noChangeShapeType="1"/>
            </p:cNvSpPr>
            <p:nvPr/>
          </p:nvSpPr>
          <p:spPr bwMode="auto">
            <a:xfrm flipV="1">
              <a:off x="1765276" y="4725144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39"/>
            <p:cNvSpPr>
              <a:spLocks noChangeShapeType="1"/>
            </p:cNvSpPr>
            <p:nvPr/>
          </p:nvSpPr>
          <p:spPr bwMode="auto">
            <a:xfrm>
              <a:off x="1331913" y="501317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40"/>
            <p:cNvSpPr>
              <a:spLocks noChangeShapeType="1"/>
            </p:cNvSpPr>
            <p:nvPr/>
          </p:nvSpPr>
          <p:spPr bwMode="auto">
            <a:xfrm flipH="1" flipV="1">
              <a:off x="1475656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41"/>
            <p:cNvSpPr>
              <a:spLocks noChangeShapeType="1"/>
            </p:cNvSpPr>
            <p:nvPr/>
          </p:nvSpPr>
          <p:spPr bwMode="auto">
            <a:xfrm>
              <a:off x="1475657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42"/>
            <p:cNvSpPr>
              <a:spLocks noChangeShapeType="1"/>
            </p:cNvSpPr>
            <p:nvPr/>
          </p:nvSpPr>
          <p:spPr bwMode="auto">
            <a:xfrm flipV="1">
              <a:off x="1753594" y="5018830"/>
              <a:ext cx="298127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46"/>
            <p:cNvSpPr>
              <a:spLocks noChangeShapeType="1"/>
            </p:cNvSpPr>
            <p:nvPr/>
          </p:nvSpPr>
          <p:spPr bwMode="auto">
            <a:xfrm flipV="1">
              <a:off x="2339752" y="4728319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47"/>
            <p:cNvSpPr>
              <a:spLocks noChangeShapeType="1"/>
            </p:cNvSpPr>
            <p:nvPr/>
          </p:nvSpPr>
          <p:spPr bwMode="auto">
            <a:xfrm flipH="1" flipV="1">
              <a:off x="2051720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48"/>
            <p:cNvSpPr>
              <a:spLocks noChangeShapeType="1"/>
            </p:cNvSpPr>
            <p:nvPr/>
          </p:nvSpPr>
          <p:spPr bwMode="auto">
            <a:xfrm>
              <a:off x="2051721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58"/>
            <p:cNvSpPr>
              <a:spLocks noChangeShapeType="1"/>
            </p:cNvSpPr>
            <p:nvPr/>
          </p:nvSpPr>
          <p:spPr bwMode="auto">
            <a:xfrm>
              <a:off x="3779912" y="47251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34"/>
            <p:cNvSpPr>
              <a:spLocks noChangeShapeType="1"/>
            </p:cNvSpPr>
            <p:nvPr/>
          </p:nvSpPr>
          <p:spPr bwMode="auto">
            <a:xfrm flipV="1">
              <a:off x="2915096" y="4725144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40"/>
            <p:cNvSpPr>
              <a:spLocks noChangeShapeType="1"/>
            </p:cNvSpPr>
            <p:nvPr/>
          </p:nvSpPr>
          <p:spPr bwMode="auto">
            <a:xfrm flipH="1" flipV="1">
              <a:off x="2627064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41"/>
            <p:cNvSpPr>
              <a:spLocks noChangeShapeType="1"/>
            </p:cNvSpPr>
            <p:nvPr/>
          </p:nvSpPr>
          <p:spPr bwMode="auto">
            <a:xfrm>
              <a:off x="2627065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 flipV="1">
              <a:off x="2915096" y="5018830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6"/>
            <p:cNvSpPr>
              <a:spLocks noChangeShapeType="1"/>
            </p:cNvSpPr>
            <p:nvPr/>
          </p:nvSpPr>
          <p:spPr bwMode="auto">
            <a:xfrm flipH="1" flipV="1">
              <a:off x="3492747" y="4728318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47"/>
            <p:cNvSpPr>
              <a:spLocks noChangeShapeType="1"/>
            </p:cNvSpPr>
            <p:nvPr/>
          </p:nvSpPr>
          <p:spPr bwMode="auto">
            <a:xfrm flipH="1" flipV="1">
              <a:off x="3203128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48"/>
            <p:cNvSpPr>
              <a:spLocks noChangeShapeType="1"/>
            </p:cNvSpPr>
            <p:nvPr/>
          </p:nvSpPr>
          <p:spPr bwMode="auto">
            <a:xfrm>
              <a:off x="3203129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60"/>
            <p:cNvSpPr>
              <a:spLocks noChangeShapeType="1"/>
            </p:cNvSpPr>
            <p:nvPr/>
          </p:nvSpPr>
          <p:spPr bwMode="auto">
            <a:xfrm>
              <a:off x="2339752" y="5015656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42"/>
            <p:cNvSpPr>
              <a:spLocks noChangeShapeType="1"/>
            </p:cNvSpPr>
            <p:nvPr/>
          </p:nvSpPr>
          <p:spPr bwMode="auto">
            <a:xfrm flipV="1">
              <a:off x="3483297" y="5018829"/>
              <a:ext cx="29661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47"/>
            <p:cNvSpPr>
              <a:spLocks noChangeShapeType="1"/>
            </p:cNvSpPr>
            <p:nvPr/>
          </p:nvSpPr>
          <p:spPr bwMode="auto">
            <a:xfrm flipH="1" flipV="1">
              <a:off x="3779911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245"/>
            <p:cNvSpPr>
              <a:spLocks noChangeShapeType="1"/>
            </p:cNvSpPr>
            <p:nvPr/>
          </p:nvSpPr>
          <p:spPr bwMode="auto">
            <a:xfrm flipV="1">
              <a:off x="2041428" y="5812654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Line 262"/>
            <p:cNvSpPr>
              <a:spLocks noChangeShapeType="1"/>
            </p:cNvSpPr>
            <p:nvPr/>
          </p:nvSpPr>
          <p:spPr bwMode="auto">
            <a:xfrm flipH="1" flipV="1">
              <a:off x="1484040" y="61653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Line 262"/>
            <p:cNvSpPr>
              <a:spLocks noChangeShapeType="1"/>
            </p:cNvSpPr>
            <p:nvPr/>
          </p:nvSpPr>
          <p:spPr bwMode="auto">
            <a:xfrm flipH="1" flipV="1">
              <a:off x="1763688" y="61653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Line 262"/>
            <p:cNvSpPr>
              <a:spLocks noChangeShapeType="1"/>
            </p:cNvSpPr>
            <p:nvPr/>
          </p:nvSpPr>
          <p:spPr bwMode="auto">
            <a:xfrm flipH="1" flipV="1">
              <a:off x="1619473" y="616530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245"/>
            <p:cNvSpPr>
              <a:spLocks noChangeShapeType="1"/>
            </p:cNvSpPr>
            <p:nvPr/>
          </p:nvSpPr>
          <p:spPr bwMode="auto">
            <a:xfrm flipV="1">
              <a:off x="1907506" y="5806796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245"/>
            <p:cNvSpPr>
              <a:spLocks noChangeShapeType="1"/>
            </p:cNvSpPr>
            <p:nvPr/>
          </p:nvSpPr>
          <p:spPr bwMode="auto">
            <a:xfrm flipV="1">
              <a:off x="1753594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Line 245"/>
            <p:cNvSpPr>
              <a:spLocks noChangeShapeType="1"/>
            </p:cNvSpPr>
            <p:nvPr/>
          </p:nvSpPr>
          <p:spPr bwMode="auto">
            <a:xfrm flipV="1">
              <a:off x="1619672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Line 245"/>
            <p:cNvSpPr>
              <a:spLocks noChangeShapeType="1"/>
            </p:cNvSpPr>
            <p:nvPr/>
          </p:nvSpPr>
          <p:spPr bwMode="auto">
            <a:xfrm flipV="1">
              <a:off x="1465562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Line 245"/>
            <p:cNvSpPr>
              <a:spLocks noChangeShapeType="1"/>
            </p:cNvSpPr>
            <p:nvPr/>
          </p:nvSpPr>
          <p:spPr bwMode="auto">
            <a:xfrm flipV="1">
              <a:off x="1331640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Line 262"/>
            <p:cNvSpPr>
              <a:spLocks noChangeShapeType="1"/>
            </p:cNvSpPr>
            <p:nvPr/>
          </p:nvSpPr>
          <p:spPr bwMode="auto">
            <a:xfrm flipH="1" flipV="1">
              <a:off x="3771329" y="581037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Line 262"/>
            <p:cNvSpPr>
              <a:spLocks noChangeShapeType="1"/>
            </p:cNvSpPr>
            <p:nvPr/>
          </p:nvSpPr>
          <p:spPr bwMode="auto">
            <a:xfrm flipH="1" flipV="1">
              <a:off x="3347864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" name="Line 262"/>
            <p:cNvSpPr>
              <a:spLocks noChangeShapeType="1"/>
            </p:cNvSpPr>
            <p:nvPr/>
          </p:nvSpPr>
          <p:spPr bwMode="auto">
            <a:xfrm flipH="1" flipV="1">
              <a:off x="3627512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" name="Line 262"/>
            <p:cNvSpPr>
              <a:spLocks noChangeShapeType="1"/>
            </p:cNvSpPr>
            <p:nvPr/>
          </p:nvSpPr>
          <p:spPr bwMode="auto">
            <a:xfrm flipH="1" flipV="1">
              <a:off x="3483297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Line 245"/>
            <p:cNvSpPr>
              <a:spLocks noChangeShapeType="1"/>
            </p:cNvSpPr>
            <p:nvPr/>
          </p:nvSpPr>
          <p:spPr bwMode="auto">
            <a:xfrm flipV="1">
              <a:off x="3769818" y="617116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Line 245"/>
            <p:cNvSpPr>
              <a:spLocks noChangeShapeType="1"/>
            </p:cNvSpPr>
            <p:nvPr/>
          </p:nvSpPr>
          <p:spPr bwMode="auto">
            <a:xfrm flipV="1">
              <a:off x="3635896" y="616530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Line 245"/>
            <p:cNvSpPr>
              <a:spLocks noChangeShapeType="1"/>
            </p:cNvSpPr>
            <p:nvPr/>
          </p:nvSpPr>
          <p:spPr bwMode="auto">
            <a:xfrm flipV="1">
              <a:off x="3481786" y="617116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Line 245"/>
            <p:cNvSpPr>
              <a:spLocks noChangeShapeType="1"/>
            </p:cNvSpPr>
            <p:nvPr/>
          </p:nvSpPr>
          <p:spPr bwMode="auto">
            <a:xfrm flipV="1">
              <a:off x="3347864" y="616530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3" name="组合 462"/>
          <p:cNvGrpSpPr/>
          <p:nvPr/>
        </p:nvGrpSpPr>
        <p:grpSpPr>
          <a:xfrm>
            <a:off x="4932040" y="4581126"/>
            <a:ext cx="3610371" cy="1738015"/>
            <a:chOff x="4346005" y="4725142"/>
            <a:chExt cx="3610371" cy="1738015"/>
          </a:xfrm>
        </p:grpSpPr>
        <p:sp>
          <p:nvSpPr>
            <p:cNvPr id="400" name="Line 226"/>
            <p:cNvSpPr>
              <a:spLocks noChangeShapeType="1"/>
            </p:cNvSpPr>
            <p:nvPr/>
          </p:nvSpPr>
          <p:spPr bwMode="auto">
            <a:xfrm>
              <a:off x="7514035" y="5018831"/>
              <a:ext cx="1" cy="144142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Line 227"/>
            <p:cNvSpPr>
              <a:spLocks noChangeShapeType="1"/>
            </p:cNvSpPr>
            <p:nvPr/>
          </p:nvSpPr>
          <p:spPr bwMode="auto">
            <a:xfrm>
              <a:off x="5785843" y="5013176"/>
              <a:ext cx="0" cy="144708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Line 230"/>
            <p:cNvSpPr>
              <a:spLocks noChangeShapeType="1"/>
            </p:cNvSpPr>
            <p:nvPr/>
          </p:nvSpPr>
          <p:spPr bwMode="auto">
            <a:xfrm>
              <a:off x="5498530" y="5017913"/>
              <a:ext cx="1588" cy="144130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" name="Line 231"/>
            <p:cNvSpPr>
              <a:spLocks noChangeShapeType="1"/>
            </p:cNvSpPr>
            <p:nvPr/>
          </p:nvSpPr>
          <p:spPr bwMode="auto">
            <a:xfrm flipH="1">
              <a:off x="6649939" y="5017815"/>
              <a:ext cx="1588" cy="144140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Line 232"/>
            <p:cNvSpPr>
              <a:spLocks noChangeShapeType="1"/>
            </p:cNvSpPr>
            <p:nvPr/>
          </p:nvSpPr>
          <p:spPr bwMode="auto">
            <a:xfrm flipH="1">
              <a:off x="7226003" y="5017815"/>
              <a:ext cx="1587" cy="144534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Line 233"/>
            <p:cNvSpPr>
              <a:spLocks noChangeShapeType="1"/>
            </p:cNvSpPr>
            <p:nvPr/>
          </p:nvSpPr>
          <p:spPr bwMode="auto">
            <a:xfrm>
              <a:off x="6073875" y="5017913"/>
              <a:ext cx="993" cy="14452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" name="Text Box 235"/>
            <p:cNvSpPr txBox="1">
              <a:spLocks noChangeArrowheads="1"/>
            </p:cNvSpPr>
            <p:nvPr/>
          </p:nvSpPr>
          <p:spPr bwMode="auto">
            <a:xfrm>
              <a:off x="4346005" y="4730774"/>
              <a:ext cx="1008063" cy="172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DBus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(RD)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CBus</a:t>
              </a:r>
              <a:r>
                <a:rPr lang="en-US" altLang="zh-CN" sz="1800" b="1" dirty="0" smtClean="0">
                  <a:latin typeface="+mn-ea"/>
                  <a:ea typeface="+mn-ea"/>
                </a:rPr>
                <a:t>(WR)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07" name="Line 236"/>
            <p:cNvSpPr>
              <a:spLocks noChangeShapeType="1"/>
            </p:cNvSpPr>
            <p:nvPr/>
          </p:nvSpPr>
          <p:spPr bwMode="auto">
            <a:xfrm>
              <a:off x="5354068" y="5236293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Line 237"/>
            <p:cNvSpPr>
              <a:spLocks noChangeShapeType="1"/>
            </p:cNvSpPr>
            <p:nvPr/>
          </p:nvSpPr>
          <p:spPr bwMode="auto">
            <a:xfrm flipV="1">
              <a:off x="5354068" y="5598244"/>
              <a:ext cx="7307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" name="Line 238"/>
            <p:cNvSpPr>
              <a:spLocks noChangeShapeType="1"/>
            </p:cNvSpPr>
            <p:nvPr/>
          </p:nvSpPr>
          <p:spPr bwMode="auto">
            <a:xfrm flipV="1">
              <a:off x="7649666" y="5598244"/>
              <a:ext cx="2880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" name="Line 243"/>
            <p:cNvSpPr>
              <a:spLocks noChangeShapeType="1"/>
            </p:cNvSpPr>
            <p:nvPr/>
          </p:nvSpPr>
          <p:spPr bwMode="auto">
            <a:xfrm>
              <a:off x="5353795" y="6453334"/>
              <a:ext cx="70978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" name="Line 244"/>
            <p:cNvSpPr>
              <a:spLocks noChangeShapeType="1"/>
            </p:cNvSpPr>
            <p:nvPr/>
          </p:nvSpPr>
          <p:spPr bwMode="auto">
            <a:xfrm flipV="1">
              <a:off x="5354068" y="6164514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Line 255"/>
            <p:cNvSpPr>
              <a:spLocks noChangeShapeType="1"/>
            </p:cNvSpPr>
            <p:nvPr/>
          </p:nvSpPr>
          <p:spPr bwMode="auto">
            <a:xfrm flipV="1">
              <a:off x="7658051" y="5237880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257"/>
            <p:cNvSpPr>
              <a:spLocks noChangeShapeType="1"/>
            </p:cNvSpPr>
            <p:nvPr/>
          </p:nvSpPr>
          <p:spPr bwMode="auto">
            <a:xfrm flipH="1">
              <a:off x="7802067" y="5017814"/>
              <a:ext cx="1587" cy="14391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262"/>
            <p:cNvSpPr>
              <a:spLocks noChangeShapeType="1"/>
            </p:cNvSpPr>
            <p:nvPr/>
          </p:nvSpPr>
          <p:spPr bwMode="auto">
            <a:xfrm flipH="1" flipV="1">
              <a:off x="7226003" y="616441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" name="Line 263"/>
            <p:cNvSpPr>
              <a:spLocks noChangeShapeType="1"/>
            </p:cNvSpPr>
            <p:nvPr/>
          </p:nvSpPr>
          <p:spPr bwMode="auto">
            <a:xfrm>
              <a:off x="7370218" y="6453336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" name="AutoShape 299"/>
            <p:cNvSpPr>
              <a:spLocks noChangeArrowheads="1"/>
            </p:cNvSpPr>
            <p:nvPr/>
          </p:nvSpPr>
          <p:spPr bwMode="auto">
            <a:xfrm>
              <a:off x="5498531" y="5093418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" name="Text Box 300"/>
            <p:cNvSpPr txBox="1">
              <a:spLocks noChangeArrowheads="1"/>
            </p:cNvSpPr>
            <p:nvPr/>
          </p:nvSpPr>
          <p:spPr bwMode="auto">
            <a:xfrm>
              <a:off x="6289899" y="5091831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418" name="AutoShape 301"/>
            <p:cNvSpPr>
              <a:spLocks noChangeArrowheads="1"/>
            </p:cNvSpPr>
            <p:nvPr/>
          </p:nvSpPr>
          <p:spPr bwMode="auto">
            <a:xfrm>
              <a:off x="6086963" y="5452193"/>
              <a:ext cx="157633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" name="Line 302"/>
            <p:cNvSpPr>
              <a:spLocks noChangeShapeType="1"/>
            </p:cNvSpPr>
            <p:nvPr/>
          </p:nvSpPr>
          <p:spPr bwMode="auto">
            <a:xfrm>
              <a:off x="5354068" y="6099943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Text Box 304"/>
            <p:cNvSpPr txBox="1">
              <a:spLocks noChangeArrowheads="1"/>
            </p:cNvSpPr>
            <p:nvPr/>
          </p:nvSpPr>
          <p:spPr bwMode="auto">
            <a:xfrm>
              <a:off x="6660232" y="5453781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421" name="Line 243"/>
            <p:cNvSpPr>
              <a:spLocks noChangeShapeType="1"/>
            </p:cNvSpPr>
            <p:nvPr/>
          </p:nvSpPr>
          <p:spPr bwMode="auto">
            <a:xfrm>
              <a:off x="5353796" y="5811909"/>
              <a:ext cx="719880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" name="Line 262"/>
            <p:cNvSpPr>
              <a:spLocks noChangeShapeType="1"/>
            </p:cNvSpPr>
            <p:nvPr/>
          </p:nvSpPr>
          <p:spPr bwMode="auto">
            <a:xfrm flipH="1" flipV="1">
              <a:off x="6073676" y="5811020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" name="Line 262"/>
            <p:cNvSpPr>
              <a:spLocks noChangeShapeType="1"/>
            </p:cNvSpPr>
            <p:nvPr/>
          </p:nvSpPr>
          <p:spPr bwMode="auto">
            <a:xfrm flipH="1" flipV="1">
              <a:off x="5929660" y="581037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262"/>
            <p:cNvSpPr>
              <a:spLocks noChangeShapeType="1"/>
            </p:cNvSpPr>
            <p:nvPr/>
          </p:nvSpPr>
          <p:spPr bwMode="auto">
            <a:xfrm flipH="1" flipV="1">
              <a:off x="5353795" y="5810377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243"/>
            <p:cNvSpPr>
              <a:spLocks noChangeShapeType="1"/>
            </p:cNvSpPr>
            <p:nvPr/>
          </p:nvSpPr>
          <p:spPr bwMode="auto">
            <a:xfrm flipV="1">
              <a:off x="7380312" y="5811911"/>
              <a:ext cx="57606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245"/>
            <p:cNvSpPr>
              <a:spLocks noChangeShapeType="1"/>
            </p:cNvSpPr>
            <p:nvPr/>
          </p:nvSpPr>
          <p:spPr bwMode="auto">
            <a:xfrm flipV="1">
              <a:off x="7226003" y="5811911"/>
              <a:ext cx="154309" cy="29120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" name="Line 234"/>
            <p:cNvSpPr>
              <a:spLocks noChangeShapeType="1"/>
            </p:cNvSpPr>
            <p:nvPr/>
          </p:nvSpPr>
          <p:spPr bwMode="auto">
            <a:xfrm flipV="1">
              <a:off x="5785842" y="4725142"/>
              <a:ext cx="1587" cy="2936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Line 239"/>
            <p:cNvSpPr>
              <a:spLocks noChangeShapeType="1"/>
            </p:cNvSpPr>
            <p:nvPr/>
          </p:nvSpPr>
          <p:spPr bwMode="auto">
            <a:xfrm>
              <a:off x="5354068" y="501317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Line 240"/>
            <p:cNvSpPr>
              <a:spLocks noChangeShapeType="1"/>
            </p:cNvSpPr>
            <p:nvPr/>
          </p:nvSpPr>
          <p:spPr bwMode="auto">
            <a:xfrm flipH="1" flipV="1">
              <a:off x="5497811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" name="Line 241"/>
            <p:cNvSpPr>
              <a:spLocks noChangeShapeType="1"/>
            </p:cNvSpPr>
            <p:nvPr/>
          </p:nvSpPr>
          <p:spPr bwMode="auto">
            <a:xfrm>
              <a:off x="5497812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" name="Line 242"/>
            <p:cNvSpPr>
              <a:spLocks noChangeShapeType="1"/>
            </p:cNvSpPr>
            <p:nvPr/>
          </p:nvSpPr>
          <p:spPr bwMode="auto">
            <a:xfrm flipV="1">
              <a:off x="5775750" y="5018829"/>
              <a:ext cx="2981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" name="Line 246"/>
            <p:cNvSpPr>
              <a:spLocks noChangeShapeType="1"/>
            </p:cNvSpPr>
            <p:nvPr/>
          </p:nvSpPr>
          <p:spPr bwMode="auto">
            <a:xfrm flipH="1" flipV="1">
              <a:off x="6363494" y="4728318"/>
              <a:ext cx="1" cy="28485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3" name="Line 247"/>
            <p:cNvSpPr>
              <a:spLocks noChangeShapeType="1"/>
            </p:cNvSpPr>
            <p:nvPr/>
          </p:nvSpPr>
          <p:spPr bwMode="auto">
            <a:xfrm flipH="1" flipV="1">
              <a:off x="6073875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" name="Line 248"/>
            <p:cNvSpPr>
              <a:spLocks noChangeShapeType="1"/>
            </p:cNvSpPr>
            <p:nvPr/>
          </p:nvSpPr>
          <p:spPr bwMode="auto">
            <a:xfrm>
              <a:off x="6073876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" name="Line 258"/>
            <p:cNvSpPr>
              <a:spLocks noChangeShapeType="1"/>
            </p:cNvSpPr>
            <p:nvPr/>
          </p:nvSpPr>
          <p:spPr bwMode="auto">
            <a:xfrm>
              <a:off x="7802067" y="47251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6" name="Line 234"/>
            <p:cNvSpPr>
              <a:spLocks noChangeShapeType="1"/>
            </p:cNvSpPr>
            <p:nvPr/>
          </p:nvSpPr>
          <p:spPr bwMode="auto">
            <a:xfrm flipV="1">
              <a:off x="6938839" y="4725143"/>
              <a:ext cx="0" cy="2936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" name="Line 240"/>
            <p:cNvSpPr>
              <a:spLocks noChangeShapeType="1"/>
            </p:cNvSpPr>
            <p:nvPr/>
          </p:nvSpPr>
          <p:spPr bwMode="auto">
            <a:xfrm flipH="1" flipV="1">
              <a:off x="6649219" y="4726731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" name="Line 241"/>
            <p:cNvSpPr>
              <a:spLocks noChangeShapeType="1"/>
            </p:cNvSpPr>
            <p:nvPr/>
          </p:nvSpPr>
          <p:spPr bwMode="auto">
            <a:xfrm>
              <a:off x="6649220" y="4728318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9" name="Line 242"/>
            <p:cNvSpPr>
              <a:spLocks noChangeShapeType="1"/>
            </p:cNvSpPr>
            <p:nvPr/>
          </p:nvSpPr>
          <p:spPr bwMode="auto">
            <a:xfrm flipV="1">
              <a:off x="6937251" y="5018830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" name="Line 246"/>
            <p:cNvSpPr>
              <a:spLocks noChangeShapeType="1"/>
            </p:cNvSpPr>
            <p:nvPr/>
          </p:nvSpPr>
          <p:spPr bwMode="auto">
            <a:xfrm flipH="1" flipV="1">
              <a:off x="7514902" y="4728318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" name="Line 247"/>
            <p:cNvSpPr>
              <a:spLocks noChangeShapeType="1"/>
            </p:cNvSpPr>
            <p:nvPr/>
          </p:nvSpPr>
          <p:spPr bwMode="auto">
            <a:xfrm flipH="1" flipV="1">
              <a:off x="7225283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" name="Line 248"/>
            <p:cNvSpPr>
              <a:spLocks noChangeShapeType="1"/>
            </p:cNvSpPr>
            <p:nvPr/>
          </p:nvSpPr>
          <p:spPr bwMode="auto">
            <a:xfrm>
              <a:off x="7225284" y="4731494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" name="Line 260"/>
            <p:cNvSpPr>
              <a:spLocks noChangeShapeType="1"/>
            </p:cNvSpPr>
            <p:nvPr/>
          </p:nvSpPr>
          <p:spPr bwMode="auto">
            <a:xfrm>
              <a:off x="6361907" y="5015656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" name="Line 242"/>
            <p:cNvSpPr>
              <a:spLocks noChangeShapeType="1"/>
            </p:cNvSpPr>
            <p:nvPr/>
          </p:nvSpPr>
          <p:spPr bwMode="auto">
            <a:xfrm flipV="1">
              <a:off x="7514035" y="5018829"/>
              <a:ext cx="28803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" name="Line 247"/>
            <p:cNvSpPr>
              <a:spLocks noChangeShapeType="1"/>
            </p:cNvSpPr>
            <p:nvPr/>
          </p:nvSpPr>
          <p:spPr bwMode="auto">
            <a:xfrm flipH="1" flipV="1">
              <a:off x="7802066" y="4729906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" name="Line 245"/>
            <p:cNvSpPr>
              <a:spLocks noChangeShapeType="1"/>
            </p:cNvSpPr>
            <p:nvPr/>
          </p:nvSpPr>
          <p:spPr bwMode="auto">
            <a:xfrm flipV="1">
              <a:off x="6063583" y="6164513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" name="Line 262"/>
            <p:cNvSpPr>
              <a:spLocks noChangeShapeType="1"/>
            </p:cNvSpPr>
            <p:nvPr/>
          </p:nvSpPr>
          <p:spPr bwMode="auto">
            <a:xfrm flipH="1" flipV="1">
              <a:off x="5506195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" name="Line 262"/>
            <p:cNvSpPr>
              <a:spLocks noChangeShapeType="1"/>
            </p:cNvSpPr>
            <p:nvPr/>
          </p:nvSpPr>
          <p:spPr bwMode="auto">
            <a:xfrm flipH="1" flipV="1">
              <a:off x="5785843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Line 262"/>
            <p:cNvSpPr>
              <a:spLocks noChangeShapeType="1"/>
            </p:cNvSpPr>
            <p:nvPr/>
          </p:nvSpPr>
          <p:spPr bwMode="auto">
            <a:xfrm flipH="1" flipV="1">
              <a:off x="5641628" y="580526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Line 245"/>
            <p:cNvSpPr>
              <a:spLocks noChangeShapeType="1"/>
            </p:cNvSpPr>
            <p:nvPr/>
          </p:nvSpPr>
          <p:spPr bwMode="auto">
            <a:xfrm flipV="1">
              <a:off x="5929661" y="6158655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Line 245"/>
            <p:cNvSpPr>
              <a:spLocks noChangeShapeType="1"/>
            </p:cNvSpPr>
            <p:nvPr/>
          </p:nvSpPr>
          <p:spPr bwMode="auto">
            <a:xfrm flipV="1">
              <a:off x="5775749" y="6162981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Line 245"/>
            <p:cNvSpPr>
              <a:spLocks noChangeShapeType="1"/>
            </p:cNvSpPr>
            <p:nvPr/>
          </p:nvSpPr>
          <p:spPr bwMode="auto">
            <a:xfrm flipV="1">
              <a:off x="5641827" y="6157123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" name="Line 245"/>
            <p:cNvSpPr>
              <a:spLocks noChangeShapeType="1"/>
            </p:cNvSpPr>
            <p:nvPr/>
          </p:nvSpPr>
          <p:spPr bwMode="auto">
            <a:xfrm flipV="1">
              <a:off x="5487717" y="6162981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" name="Line 245"/>
            <p:cNvSpPr>
              <a:spLocks noChangeShapeType="1"/>
            </p:cNvSpPr>
            <p:nvPr/>
          </p:nvSpPr>
          <p:spPr bwMode="auto">
            <a:xfrm flipV="1">
              <a:off x="5353795" y="6157123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" name="Line 262"/>
            <p:cNvSpPr>
              <a:spLocks noChangeShapeType="1"/>
            </p:cNvSpPr>
            <p:nvPr/>
          </p:nvSpPr>
          <p:spPr bwMode="auto">
            <a:xfrm flipH="1" flipV="1">
              <a:off x="7793484" y="6162236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6" name="Line 262"/>
            <p:cNvSpPr>
              <a:spLocks noChangeShapeType="1"/>
            </p:cNvSpPr>
            <p:nvPr/>
          </p:nvSpPr>
          <p:spPr bwMode="auto">
            <a:xfrm flipH="1" flipV="1">
              <a:off x="7370019" y="615712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Line 262"/>
            <p:cNvSpPr>
              <a:spLocks noChangeShapeType="1"/>
            </p:cNvSpPr>
            <p:nvPr/>
          </p:nvSpPr>
          <p:spPr bwMode="auto">
            <a:xfrm flipH="1" flipV="1">
              <a:off x="7649667" y="615712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" name="Line 262"/>
            <p:cNvSpPr>
              <a:spLocks noChangeShapeType="1"/>
            </p:cNvSpPr>
            <p:nvPr/>
          </p:nvSpPr>
          <p:spPr bwMode="auto">
            <a:xfrm flipH="1" flipV="1">
              <a:off x="7505452" y="615712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" name="Line 245"/>
            <p:cNvSpPr>
              <a:spLocks noChangeShapeType="1"/>
            </p:cNvSpPr>
            <p:nvPr/>
          </p:nvSpPr>
          <p:spPr bwMode="auto">
            <a:xfrm flipV="1">
              <a:off x="7791973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" name="Line 245"/>
            <p:cNvSpPr>
              <a:spLocks noChangeShapeType="1"/>
            </p:cNvSpPr>
            <p:nvPr/>
          </p:nvSpPr>
          <p:spPr bwMode="auto">
            <a:xfrm flipV="1">
              <a:off x="7658051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" name="Line 245"/>
            <p:cNvSpPr>
              <a:spLocks noChangeShapeType="1"/>
            </p:cNvSpPr>
            <p:nvPr/>
          </p:nvSpPr>
          <p:spPr bwMode="auto">
            <a:xfrm flipV="1">
              <a:off x="7503941" y="58111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" name="Line 245"/>
            <p:cNvSpPr>
              <a:spLocks noChangeShapeType="1"/>
            </p:cNvSpPr>
            <p:nvPr/>
          </p:nvSpPr>
          <p:spPr bwMode="auto">
            <a:xfrm flipV="1">
              <a:off x="7370019" y="5805264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4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5150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" name="AutoShape 338"/>
          <p:cNvSpPr>
            <a:spLocks/>
          </p:cNvSpPr>
          <p:nvPr/>
        </p:nvSpPr>
        <p:spPr bwMode="auto">
          <a:xfrm>
            <a:off x="4130652" y="6383788"/>
            <a:ext cx="2105793" cy="336100"/>
          </a:xfrm>
          <a:prstGeom prst="borderCallout2">
            <a:avLst>
              <a:gd name="adj1" fmla="val 46428"/>
              <a:gd name="adj2" fmla="val -480"/>
              <a:gd name="adj3" fmla="val 46015"/>
              <a:gd name="adj4" fmla="val -5814"/>
              <a:gd name="adj5" fmla="val -1976"/>
              <a:gd name="adj6" fmla="val -1942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/>
            <a:r>
              <a:rPr lang="zh-CN" altLang="en-US" sz="1800" b="1" dirty="0" smtClean="0">
                <a:latin typeface="宋体" pitchFamily="2" charset="-122"/>
              </a:rPr>
              <a:t>如何表示总线空闲？</a:t>
            </a:r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9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7" grpId="0" animBg="1"/>
      <p:bldP spid="20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81316" y="6248400"/>
            <a:ext cx="1905000" cy="457200"/>
          </a:xfrm>
        </p:spPr>
        <p:txBody>
          <a:bodyPr/>
          <a:lstStyle/>
          <a:p>
            <a:fld id="{D4956B0B-AB87-4307-BB1D-829EC9002D4F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776808" y="28572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 smtClean="0">
                <a:latin typeface="宋体" pitchFamily="2" charset="-122"/>
              </a:rPr>
              <a:t>§2.4 </a:t>
            </a:r>
            <a:r>
              <a:rPr lang="zh-CN" altLang="en-US" sz="3200" b="1" dirty="0" smtClean="0">
                <a:latin typeface="宋体" pitchFamily="2" charset="-122"/>
              </a:rPr>
              <a:t>计算机</a:t>
            </a:r>
            <a:r>
              <a:rPr lang="zh-CN" altLang="en-US" sz="3200" b="1" dirty="0">
                <a:latin typeface="宋体" pitchFamily="2" charset="-122"/>
              </a:rPr>
              <a:t>系统</a:t>
            </a:r>
            <a:r>
              <a:rPr lang="zh-CN" altLang="en-US" sz="3200" b="1" dirty="0" smtClean="0">
                <a:latin typeface="宋体" pitchFamily="2" charset="-122"/>
              </a:rPr>
              <a:t>的层次结构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179263" y="1052736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、计算机的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层次结构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grpSp>
        <p:nvGrpSpPr>
          <p:cNvPr id="36" name="Group 64"/>
          <p:cNvGrpSpPr>
            <a:grpSpLocks/>
          </p:cNvGrpSpPr>
          <p:nvPr/>
        </p:nvGrpSpPr>
        <p:grpSpPr bwMode="auto">
          <a:xfrm>
            <a:off x="5868863" y="5086449"/>
            <a:ext cx="2662237" cy="287338"/>
            <a:chOff x="3652" y="2659"/>
            <a:chExt cx="1677" cy="181"/>
          </a:xfrm>
        </p:grpSpPr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969" y="2659"/>
              <a:ext cx="136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直接执行机器指令</a:t>
              </a:r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H="1">
              <a:off x="3652" y="2750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058988" y="5013424"/>
            <a:ext cx="2808287" cy="431800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200" b="1" dirty="0">
                <a:latin typeface="宋体" pitchFamily="2" charset="-122"/>
              </a:rPr>
              <a:t>机器语言级机器 </a:t>
            </a:r>
            <a:r>
              <a:rPr lang="en-US" altLang="zh-CN" sz="2200" b="1" dirty="0">
                <a:latin typeface="宋体" pitchFamily="2" charset="-122"/>
              </a:rPr>
              <a:t>M1</a:t>
            </a:r>
          </a:p>
        </p:txBody>
      </p:sp>
      <p:grpSp>
        <p:nvGrpSpPr>
          <p:cNvPr id="40" name="Group 59"/>
          <p:cNvGrpSpPr>
            <a:grpSpLocks/>
          </p:cNvGrpSpPr>
          <p:nvPr/>
        </p:nvGrpSpPr>
        <p:grpSpPr bwMode="auto">
          <a:xfrm>
            <a:off x="611063" y="5084862"/>
            <a:ext cx="2447925" cy="288925"/>
            <a:chOff x="476" y="2614"/>
            <a:chExt cx="1542" cy="182"/>
          </a:xfrm>
        </p:grpSpPr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2000" b="1">
                  <a:latin typeface="宋体" pitchFamily="2" charset="-122"/>
                </a:rPr>
                <a:t>用</a:t>
              </a:r>
              <a:r>
                <a:rPr lang="zh-CN" altLang="en-US" sz="2000" b="1">
                  <a:solidFill>
                    <a:srgbClr val="990099"/>
                  </a:solidFill>
                  <a:latin typeface="宋体" pitchFamily="2" charset="-122"/>
                </a:rPr>
                <a:t>机器语言</a:t>
              </a:r>
              <a:r>
                <a:rPr lang="zh-CN" altLang="en-US" sz="2000" b="1">
                  <a:latin typeface="宋体" pitchFamily="2" charset="-122"/>
                </a:rPr>
                <a:t>编程</a:t>
              </a:r>
            </a:p>
          </p:txBody>
        </p:sp>
        <p:sp>
          <p:nvSpPr>
            <p:cNvPr id="42" name="Line 58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Text Box 61"/>
          <p:cNvSpPr txBox="1">
            <a:spLocks noChangeArrowheads="1"/>
          </p:cNvSpPr>
          <p:nvPr/>
        </p:nvSpPr>
        <p:spPr bwMode="auto">
          <a:xfrm>
            <a:off x="3058988" y="3141042"/>
            <a:ext cx="2881312" cy="431800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200" b="1" dirty="0">
                <a:latin typeface="宋体" pitchFamily="2" charset="-122"/>
              </a:rPr>
              <a:t>汇编语言级机器 </a:t>
            </a:r>
            <a:r>
              <a:rPr lang="en-US" altLang="zh-CN" sz="2200" b="1" dirty="0">
                <a:latin typeface="宋体" pitchFamily="2" charset="-122"/>
              </a:rPr>
              <a:t>M3</a:t>
            </a:r>
          </a:p>
        </p:txBody>
      </p:sp>
      <p:grpSp>
        <p:nvGrpSpPr>
          <p:cNvPr id="44" name="Group 65"/>
          <p:cNvGrpSpPr>
            <a:grpSpLocks/>
          </p:cNvGrpSpPr>
          <p:nvPr/>
        </p:nvGrpSpPr>
        <p:grpSpPr bwMode="auto">
          <a:xfrm>
            <a:off x="611063" y="3214067"/>
            <a:ext cx="2447925" cy="288925"/>
            <a:chOff x="476" y="2614"/>
            <a:chExt cx="1542" cy="182"/>
          </a:xfrm>
        </p:grpSpPr>
        <p:sp>
          <p:nvSpPr>
            <p:cNvPr id="45" name="Text Box 66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2000" b="1" dirty="0">
                  <a:latin typeface="宋体" pitchFamily="2" charset="-122"/>
                </a:rPr>
                <a:t>用</a:t>
              </a: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汇编语言</a:t>
              </a:r>
              <a:r>
                <a:rPr lang="zh-CN" altLang="en-US" sz="20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46" name="Line 67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Line 68"/>
          <p:cNvSpPr>
            <a:spLocks noChangeShapeType="1"/>
          </p:cNvSpPr>
          <p:nvPr/>
        </p:nvSpPr>
        <p:spPr bwMode="auto">
          <a:xfrm>
            <a:off x="4140075" y="3572843"/>
            <a:ext cx="0" cy="14405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69"/>
          <p:cNvSpPr txBox="1">
            <a:spLocks noChangeArrowheads="1"/>
          </p:cNvSpPr>
          <p:nvPr/>
        </p:nvSpPr>
        <p:spPr bwMode="auto">
          <a:xfrm>
            <a:off x="4427413" y="3645867"/>
            <a:ext cx="3889375" cy="2873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b="1" dirty="0">
                <a:latin typeface="宋体" pitchFamily="2" charset="-122"/>
              </a:rPr>
              <a:t>用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汇编程序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翻译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</a:rPr>
              <a:t>成机器语言程序</a:t>
            </a:r>
          </a:p>
        </p:txBody>
      </p:sp>
      <p:sp>
        <p:nvSpPr>
          <p:cNvPr id="49" name="Text Box 71"/>
          <p:cNvSpPr txBox="1">
            <a:spLocks noChangeArrowheads="1"/>
          </p:cNvSpPr>
          <p:nvPr/>
        </p:nvSpPr>
        <p:spPr bwMode="auto">
          <a:xfrm>
            <a:off x="3058988" y="2278013"/>
            <a:ext cx="2881312" cy="431800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200" b="1" dirty="0">
                <a:latin typeface="宋体" pitchFamily="2" charset="-122"/>
              </a:rPr>
              <a:t>高级语言级机器 </a:t>
            </a:r>
            <a:r>
              <a:rPr lang="en-US" altLang="zh-CN" sz="2200" b="1" dirty="0">
                <a:latin typeface="宋体" pitchFamily="2" charset="-122"/>
              </a:rPr>
              <a:t>M4</a:t>
            </a:r>
          </a:p>
        </p:txBody>
      </p:sp>
      <p:grpSp>
        <p:nvGrpSpPr>
          <p:cNvPr id="50" name="Group 72"/>
          <p:cNvGrpSpPr>
            <a:grpSpLocks/>
          </p:cNvGrpSpPr>
          <p:nvPr/>
        </p:nvGrpSpPr>
        <p:grpSpPr bwMode="auto">
          <a:xfrm>
            <a:off x="611063" y="2351038"/>
            <a:ext cx="2447925" cy="288925"/>
            <a:chOff x="476" y="2614"/>
            <a:chExt cx="1542" cy="182"/>
          </a:xfrm>
        </p:grpSpPr>
        <p:sp>
          <p:nvSpPr>
            <p:cNvPr id="51" name="Text Box 73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2000" b="1" dirty="0">
                  <a:latin typeface="宋体" pitchFamily="2" charset="-122"/>
                </a:rPr>
                <a:t>用</a:t>
              </a: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高级语言</a:t>
              </a:r>
              <a:r>
                <a:rPr lang="zh-CN" altLang="en-US" sz="20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52" name="Line 74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Line 76"/>
          <p:cNvSpPr>
            <a:spLocks noChangeShapeType="1"/>
          </p:cNvSpPr>
          <p:nvPr/>
        </p:nvSpPr>
        <p:spPr bwMode="auto">
          <a:xfrm>
            <a:off x="4140075" y="2709813"/>
            <a:ext cx="0" cy="4312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4427413" y="2750478"/>
            <a:ext cx="3960812" cy="646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b="1" dirty="0">
                <a:latin typeface="宋体" pitchFamily="2" charset="-122"/>
              </a:rPr>
              <a:t>用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编译程序</a:t>
            </a:r>
            <a:r>
              <a:rPr lang="zh-CN" altLang="en-US" sz="2000" b="1" dirty="0">
                <a:latin typeface="宋体" pitchFamily="2" charset="-122"/>
              </a:rPr>
              <a:t>翻译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</a:rPr>
              <a:t>成汇编语言程序</a:t>
            </a:r>
          </a:p>
          <a:p>
            <a:r>
              <a:rPr lang="zh-CN" altLang="en-US" sz="2000" b="1" dirty="0">
                <a:latin typeface="宋体" pitchFamily="2" charset="-122"/>
              </a:rPr>
              <a:t>               或机器语言程序</a:t>
            </a:r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3058988" y="4005312"/>
            <a:ext cx="2881312" cy="431800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200" b="1" dirty="0">
                <a:latin typeface="宋体" pitchFamily="2" charset="-122"/>
              </a:rPr>
              <a:t>操作系统级机器 </a:t>
            </a:r>
            <a:r>
              <a:rPr lang="en-US" altLang="zh-CN" sz="2200" b="1" dirty="0">
                <a:latin typeface="宋体" pitchFamily="2" charset="-122"/>
              </a:rPr>
              <a:t>M2</a:t>
            </a:r>
          </a:p>
        </p:txBody>
      </p:sp>
      <p:grpSp>
        <p:nvGrpSpPr>
          <p:cNvPr id="56" name="Group 83"/>
          <p:cNvGrpSpPr>
            <a:grpSpLocks/>
          </p:cNvGrpSpPr>
          <p:nvPr/>
        </p:nvGrpSpPr>
        <p:grpSpPr bwMode="auto">
          <a:xfrm>
            <a:off x="606301" y="4078337"/>
            <a:ext cx="2452688" cy="287338"/>
            <a:chOff x="246" y="2070"/>
            <a:chExt cx="1545" cy="181"/>
          </a:xfrm>
        </p:grpSpPr>
        <p:sp>
          <p:nvSpPr>
            <p:cNvPr id="57" name="Text Box 80"/>
            <p:cNvSpPr txBox="1">
              <a:spLocks noChangeArrowheads="1"/>
            </p:cNvSpPr>
            <p:nvPr/>
          </p:nvSpPr>
          <p:spPr bwMode="auto">
            <a:xfrm>
              <a:off x="246" y="2070"/>
              <a:ext cx="1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2000" b="1" dirty="0" smtClean="0">
                  <a:latin typeface="宋体" pitchFamily="2" charset="-122"/>
                </a:rPr>
                <a:t>使用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OS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命令</a:t>
              </a:r>
              <a:r>
                <a:rPr lang="zh-CN" altLang="en-US" sz="2000" b="1" dirty="0" smtClean="0">
                  <a:latin typeface="宋体" pitchFamily="2" charset="-122"/>
                </a:rPr>
                <a:t>操作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8" name="Line 81"/>
            <p:cNvSpPr>
              <a:spLocks noChangeShapeType="1"/>
            </p:cNvSpPr>
            <p:nvPr/>
          </p:nvSpPr>
          <p:spPr bwMode="auto">
            <a:xfrm>
              <a:off x="1474" y="2160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4140075" y="3574431"/>
            <a:ext cx="0" cy="4308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Line 86"/>
          <p:cNvSpPr>
            <a:spLocks noChangeShapeType="1"/>
          </p:cNvSpPr>
          <p:nvPr/>
        </p:nvSpPr>
        <p:spPr bwMode="auto">
          <a:xfrm>
            <a:off x="4140075" y="4438700"/>
            <a:ext cx="0" cy="5747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" name="Text Box 87"/>
          <p:cNvSpPr txBox="1">
            <a:spLocks noChangeArrowheads="1"/>
          </p:cNvSpPr>
          <p:nvPr/>
        </p:nvSpPr>
        <p:spPr bwMode="auto">
          <a:xfrm>
            <a:off x="4427413" y="4508475"/>
            <a:ext cx="3744912" cy="288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b="1" dirty="0">
                <a:latin typeface="宋体" pitchFamily="2" charset="-122"/>
              </a:rPr>
              <a:t>用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机器语言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解释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</a:rPr>
              <a:t>操作系统命令</a:t>
            </a:r>
          </a:p>
        </p:txBody>
      </p:sp>
      <p:sp>
        <p:nvSpPr>
          <p:cNvPr id="62" name="Text Box 88"/>
          <p:cNvSpPr txBox="1">
            <a:spLocks noChangeArrowheads="1"/>
          </p:cNvSpPr>
          <p:nvPr/>
        </p:nvSpPr>
        <p:spPr bwMode="auto">
          <a:xfrm>
            <a:off x="3058988" y="5877520"/>
            <a:ext cx="2808287" cy="431800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2200" b="1">
                <a:latin typeface="宋体" pitchFamily="2" charset="-122"/>
              </a:rPr>
              <a:t>  </a:t>
            </a:r>
            <a:r>
              <a:rPr lang="zh-CN" altLang="en-US" sz="2200" b="1">
                <a:latin typeface="宋体" pitchFamily="2" charset="-122"/>
              </a:rPr>
              <a:t>微程序级机器 </a:t>
            </a:r>
            <a:r>
              <a:rPr lang="en-US" altLang="zh-CN" sz="2200" b="1">
                <a:latin typeface="宋体" pitchFamily="2" charset="-122"/>
              </a:rPr>
              <a:t>M0</a:t>
            </a:r>
          </a:p>
        </p:txBody>
      </p:sp>
      <p:grpSp>
        <p:nvGrpSpPr>
          <p:cNvPr id="63" name="Group 92"/>
          <p:cNvGrpSpPr>
            <a:grpSpLocks/>
          </p:cNvGrpSpPr>
          <p:nvPr/>
        </p:nvGrpSpPr>
        <p:grpSpPr bwMode="auto">
          <a:xfrm>
            <a:off x="395163" y="5950545"/>
            <a:ext cx="2663825" cy="287338"/>
            <a:chOff x="113" y="3203"/>
            <a:chExt cx="1678" cy="181"/>
          </a:xfrm>
        </p:grpSpPr>
        <p:sp>
          <p:nvSpPr>
            <p:cNvPr id="64" name="Text Box 90"/>
            <p:cNvSpPr txBox="1">
              <a:spLocks noChangeArrowheads="1"/>
            </p:cNvSpPr>
            <p:nvPr/>
          </p:nvSpPr>
          <p:spPr bwMode="auto">
            <a:xfrm>
              <a:off x="113" y="3203"/>
              <a:ext cx="131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2000" b="1" dirty="0" smtClean="0">
                  <a:latin typeface="宋体" pitchFamily="2" charset="-122"/>
                </a:rPr>
                <a:t>用</a:t>
              </a: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微指令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系统</a:t>
              </a:r>
              <a:r>
                <a:rPr lang="zh-CN" altLang="en-US" sz="2000" b="1" dirty="0" smtClean="0">
                  <a:latin typeface="宋体" pitchFamily="2" charset="-122"/>
                </a:rPr>
                <a:t>实现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65" name="Line 91"/>
            <p:cNvSpPr>
              <a:spLocks noChangeShapeType="1"/>
            </p:cNvSpPr>
            <p:nvPr/>
          </p:nvSpPr>
          <p:spPr bwMode="auto">
            <a:xfrm>
              <a:off x="1474" y="3293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Line 93"/>
          <p:cNvSpPr>
            <a:spLocks noChangeShapeType="1"/>
          </p:cNvSpPr>
          <p:nvPr/>
        </p:nvSpPr>
        <p:spPr bwMode="auto">
          <a:xfrm>
            <a:off x="4140075" y="5446813"/>
            <a:ext cx="0" cy="4307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" name="Text Box 94"/>
          <p:cNvSpPr txBox="1">
            <a:spLocks noChangeArrowheads="1"/>
          </p:cNvSpPr>
          <p:nvPr/>
        </p:nvSpPr>
        <p:spPr bwMode="auto">
          <a:xfrm>
            <a:off x="4427413" y="5518249"/>
            <a:ext cx="3673475" cy="288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b="1" dirty="0">
                <a:latin typeface="宋体" pitchFamily="2" charset="-122"/>
              </a:rPr>
              <a:t>用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微程序</a:t>
            </a:r>
            <a:r>
              <a:rPr lang="zh-CN" altLang="en-US" sz="2000" b="1" dirty="0">
                <a:latin typeface="宋体" pitchFamily="2" charset="-122"/>
              </a:rPr>
              <a:t>解释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000" b="1" dirty="0">
                <a:latin typeface="宋体" pitchFamily="2" charset="-122"/>
              </a:rPr>
              <a:t>机器指令</a:t>
            </a:r>
          </a:p>
        </p:txBody>
      </p:sp>
      <p:grpSp>
        <p:nvGrpSpPr>
          <p:cNvPr id="68" name="Group 95"/>
          <p:cNvGrpSpPr>
            <a:grpSpLocks/>
          </p:cNvGrpSpPr>
          <p:nvPr/>
        </p:nvGrpSpPr>
        <p:grpSpPr bwMode="auto">
          <a:xfrm>
            <a:off x="5867275" y="5950545"/>
            <a:ext cx="2662238" cy="287338"/>
            <a:chOff x="3652" y="2659"/>
            <a:chExt cx="1677" cy="181"/>
          </a:xfrm>
        </p:grpSpPr>
        <p:sp>
          <p:nvSpPr>
            <p:cNvPr id="69" name="Text Box 96"/>
            <p:cNvSpPr txBox="1">
              <a:spLocks noChangeArrowheads="1"/>
            </p:cNvSpPr>
            <p:nvPr/>
          </p:nvSpPr>
          <p:spPr bwMode="auto">
            <a:xfrm>
              <a:off x="3969" y="2659"/>
              <a:ext cx="136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直接执行微指令</a:t>
              </a:r>
            </a:p>
          </p:txBody>
        </p:sp>
        <p:sp>
          <p:nvSpPr>
            <p:cNvPr id="70" name="Line 97"/>
            <p:cNvSpPr>
              <a:spLocks noChangeShapeType="1"/>
            </p:cNvSpPr>
            <p:nvPr/>
          </p:nvSpPr>
          <p:spPr bwMode="auto">
            <a:xfrm flipH="1">
              <a:off x="3652" y="2750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" name="Group 101"/>
          <p:cNvGrpSpPr>
            <a:grpSpLocks/>
          </p:cNvGrpSpPr>
          <p:nvPr/>
        </p:nvGrpSpPr>
        <p:grpSpPr bwMode="auto">
          <a:xfrm>
            <a:off x="3058988" y="3645272"/>
            <a:ext cx="5905500" cy="2449513"/>
            <a:chOff x="1791" y="1842"/>
            <a:chExt cx="3720" cy="1543"/>
          </a:xfrm>
        </p:grpSpPr>
        <p:sp>
          <p:nvSpPr>
            <p:cNvPr id="74" name="Text Box 99"/>
            <p:cNvSpPr txBox="1">
              <a:spLocks noChangeArrowheads="1"/>
            </p:cNvSpPr>
            <p:nvPr/>
          </p:nvSpPr>
          <p:spPr bwMode="auto">
            <a:xfrm>
              <a:off x="5284" y="1888"/>
              <a:ext cx="227" cy="681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虚拟机器</a:t>
              </a:r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>
              <a:off x="5284" y="2658"/>
              <a:ext cx="227" cy="681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实际机器</a:t>
              </a:r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>
              <a:off x="1791" y="2614"/>
              <a:ext cx="3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284" y="1842"/>
              <a:ext cx="0" cy="1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Text Box 109"/>
          <p:cNvSpPr txBox="1">
            <a:spLocks noChangeArrowheads="1"/>
          </p:cNvSpPr>
          <p:nvPr/>
        </p:nvSpPr>
        <p:spPr bwMode="auto">
          <a:xfrm>
            <a:off x="142720" y="16508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层次结构：</a:t>
            </a:r>
            <a:r>
              <a:rPr lang="zh-CN" altLang="en-US" b="1" dirty="0" smtClean="0">
                <a:latin typeface="宋体" pitchFamily="2" charset="-122"/>
              </a:rPr>
              <a:t>不同程序员所看到的计算机结构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7" grpId="0" animBg="1"/>
      <p:bldP spid="47" grpId="1" animBg="1"/>
      <p:bldP spid="48" grpId="0"/>
      <p:bldP spid="49" grpId="0" animBg="1"/>
      <p:bldP spid="53" grpId="0" animBg="1"/>
      <p:bldP spid="54" grpId="0"/>
      <p:bldP spid="55" grpId="0" animBg="1"/>
      <p:bldP spid="59" grpId="0" animBg="1"/>
      <p:bldP spid="60" grpId="0" animBg="1"/>
      <p:bldP spid="61" grpId="0"/>
      <p:bldP spid="62" grpId="0" animBg="1"/>
      <p:bldP spid="66" grpId="0" animBg="1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二、计算机软硬件关系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" name="Text Box 109"/>
          <p:cNvSpPr txBox="1">
            <a:spLocks noChangeArrowheads="1"/>
          </p:cNvSpPr>
          <p:nvPr/>
        </p:nvSpPr>
        <p:spPr bwMode="auto">
          <a:xfrm>
            <a:off x="179388" y="98309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从系统组成看：</a:t>
            </a:r>
            <a:r>
              <a:rPr lang="zh-CN" altLang="en-US" b="1" dirty="0" smtClean="0">
                <a:latin typeface="宋体" pitchFamily="2" charset="-122"/>
              </a:rPr>
              <a:t>软件和硬件是一个整体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109"/>
          <p:cNvSpPr txBox="1">
            <a:spLocks noChangeArrowheads="1"/>
          </p:cNvSpPr>
          <p:nvPr/>
        </p:nvSpPr>
        <p:spPr bwMode="auto">
          <a:xfrm>
            <a:off x="179512" y="149929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从用户角度看：</a:t>
            </a:r>
            <a:r>
              <a:rPr lang="zh-CN" altLang="en-US" b="1" dirty="0" smtClean="0">
                <a:latin typeface="宋体" pitchFamily="2" charset="-122"/>
              </a:rPr>
              <a:t>软件和硬件在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逻辑上是等价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乘法功能可用</a:t>
            </a:r>
            <a:r>
              <a:rPr lang="zh-CN" altLang="en-US" sz="2200" b="1" u="sng" dirty="0" smtClean="0">
                <a:latin typeface="宋体" pitchFamily="2" charset="-122"/>
              </a:rPr>
              <a:t>乘法指令</a:t>
            </a:r>
            <a:r>
              <a:rPr lang="zh-CN" altLang="en-US" sz="2200" b="1" dirty="0" smtClean="0">
                <a:latin typeface="宋体" pitchFamily="2" charset="-122"/>
              </a:rPr>
              <a:t>实现，可用</a:t>
            </a:r>
            <a:r>
              <a:rPr lang="zh-CN" altLang="en-US" sz="2200" b="1" u="sng" dirty="0" smtClean="0">
                <a:latin typeface="宋体" pitchFamily="2" charset="-122"/>
              </a:rPr>
              <a:t>加法指令的循环</a:t>
            </a:r>
            <a:r>
              <a:rPr lang="zh-CN" altLang="en-US" sz="2200" b="1" dirty="0" smtClean="0">
                <a:latin typeface="宋体" pitchFamily="2" charset="-122"/>
              </a:rPr>
              <a:t>实现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7" name="Text Box 109"/>
          <p:cNvSpPr txBox="1">
            <a:spLocks noChangeArrowheads="1"/>
          </p:cNvSpPr>
          <p:nvPr/>
        </p:nvSpPr>
        <p:spPr bwMode="auto">
          <a:xfrm>
            <a:off x="179512" y="24928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选择依据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/>
              <a:t>性能</a:t>
            </a:r>
            <a:r>
              <a:rPr lang="zh-CN" altLang="zh-CN" b="1" dirty="0" smtClean="0"/>
              <a:t>、</a:t>
            </a:r>
            <a:r>
              <a:rPr lang="zh-CN" altLang="zh-CN" b="1" dirty="0"/>
              <a:t>成本、</a:t>
            </a:r>
            <a:r>
              <a:rPr lang="zh-CN" altLang="zh-CN" b="1" dirty="0" smtClean="0"/>
              <a:t>可靠性</a:t>
            </a:r>
            <a:r>
              <a:rPr lang="zh-CN" altLang="en-US" b="1" dirty="0" smtClean="0"/>
              <a:t>等</a:t>
            </a:r>
            <a:endParaRPr lang="en-US" altLang="zh-CN" b="1" dirty="0" smtClean="0">
              <a:solidFill>
                <a:srgbClr val="CC33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发展趋势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软硬件交界面上移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109"/>
          <p:cNvSpPr txBox="1">
            <a:spLocks noChangeArrowheads="1"/>
          </p:cNvSpPr>
          <p:nvPr/>
        </p:nvSpPr>
        <p:spPr bwMode="auto">
          <a:xfrm>
            <a:off x="179512" y="345106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从设计者角度看：</a:t>
            </a:r>
            <a:r>
              <a:rPr lang="zh-CN" altLang="en-US" b="1" dirty="0" smtClean="0">
                <a:latin typeface="宋体" pitchFamily="2" charset="-122"/>
              </a:rPr>
              <a:t>软件和硬件</a:t>
            </a:r>
            <a:r>
              <a:rPr lang="zh-CN" altLang="en-US" b="1" u="sng" dirty="0" smtClean="0">
                <a:latin typeface="宋体" pitchFamily="2" charset="-122"/>
              </a:rPr>
              <a:t>直接影响</a:t>
            </a:r>
            <a:r>
              <a:rPr lang="zh-CN" altLang="en-US" b="1" dirty="0" smtClean="0">
                <a:latin typeface="宋体" pitchFamily="2" charset="-122"/>
              </a:rPr>
              <a:t>性能与成本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9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67544" y="1628800"/>
            <a:ext cx="3817937" cy="2716230"/>
            <a:chOff x="1042988" y="2141530"/>
            <a:chExt cx="3817937" cy="2716230"/>
          </a:xfrm>
        </p:grpSpPr>
        <p:sp>
          <p:nvSpPr>
            <p:cNvPr id="49" name="Text Box 218"/>
            <p:cNvSpPr txBox="1">
              <a:spLocks noChangeArrowheads="1"/>
            </p:cNvSpPr>
            <p:nvPr/>
          </p:nvSpPr>
          <p:spPr bwMode="auto">
            <a:xfrm>
              <a:off x="2339975" y="3657589"/>
              <a:ext cx="2159000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机器语言级机器 </a:t>
              </a:r>
              <a:r>
                <a:rPr lang="en-US" altLang="zh-CN" sz="1800" b="1" dirty="0">
                  <a:latin typeface="宋体" pitchFamily="2" charset="-122"/>
                </a:rPr>
                <a:t>M1</a:t>
              </a:r>
            </a:p>
          </p:txBody>
        </p:sp>
        <p:sp>
          <p:nvSpPr>
            <p:cNvPr id="50" name="Text Box 219"/>
            <p:cNvSpPr txBox="1">
              <a:spLocks noChangeArrowheads="1"/>
            </p:cNvSpPr>
            <p:nvPr/>
          </p:nvSpPr>
          <p:spPr bwMode="auto">
            <a:xfrm>
              <a:off x="2339975" y="4082828"/>
              <a:ext cx="21590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微程序级机器 </a:t>
              </a:r>
              <a:r>
                <a:rPr lang="en-US" altLang="zh-CN" sz="1800" b="1" dirty="0">
                  <a:latin typeface="宋体" pitchFamily="2" charset="-122"/>
                </a:rPr>
                <a:t>M0</a:t>
              </a:r>
            </a:p>
          </p:txBody>
        </p:sp>
        <p:sp>
          <p:nvSpPr>
            <p:cNvPr id="51" name="AutoShape 222"/>
            <p:cNvSpPr>
              <a:spLocks/>
            </p:cNvSpPr>
            <p:nvPr/>
          </p:nvSpPr>
          <p:spPr bwMode="auto">
            <a:xfrm>
              <a:off x="2143108" y="3657589"/>
              <a:ext cx="52405" cy="1200171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223"/>
            <p:cNvSpPr txBox="1">
              <a:spLocks noChangeArrowheads="1"/>
            </p:cNvSpPr>
            <p:nvPr/>
          </p:nvSpPr>
          <p:spPr bwMode="auto">
            <a:xfrm>
              <a:off x="1547813" y="4160827"/>
              <a:ext cx="50323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硬件</a:t>
              </a:r>
            </a:p>
          </p:txBody>
        </p:sp>
        <p:sp>
          <p:nvSpPr>
            <p:cNvPr id="53" name="AutoShape 224"/>
            <p:cNvSpPr>
              <a:spLocks/>
            </p:cNvSpPr>
            <p:nvPr/>
          </p:nvSpPr>
          <p:spPr bwMode="auto">
            <a:xfrm>
              <a:off x="2143107" y="2143116"/>
              <a:ext cx="52405" cy="1009648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225"/>
            <p:cNvSpPr txBox="1">
              <a:spLocks noChangeArrowheads="1"/>
            </p:cNvSpPr>
            <p:nvPr/>
          </p:nvSpPr>
          <p:spPr bwMode="auto">
            <a:xfrm>
              <a:off x="1546225" y="2498720"/>
              <a:ext cx="5048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软件</a:t>
              </a:r>
            </a:p>
          </p:txBody>
        </p:sp>
        <p:sp>
          <p:nvSpPr>
            <p:cNvPr id="55" name="Text Box 226"/>
            <p:cNvSpPr txBox="1">
              <a:spLocks noChangeArrowheads="1"/>
            </p:cNvSpPr>
            <p:nvPr/>
          </p:nvSpPr>
          <p:spPr bwMode="auto">
            <a:xfrm>
              <a:off x="2339975" y="2500306"/>
              <a:ext cx="215900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汇编语言级机器 </a:t>
              </a:r>
              <a:r>
                <a:rPr lang="en-US" altLang="zh-CN" sz="1800" b="1" dirty="0">
                  <a:latin typeface="宋体" pitchFamily="2" charset="-122"/>
                </a:rPr>
                <a:t>M3</a:t>
              </a:r>
            </a:p>
          </p:txBody>
        </p:sp>
        <p:sp>
          <p:nvSpPr>
            <p:cNvPr id="56" name="Text Box 229"/>
            <p:cNvSpPr txBox="1">
              <a:spLocks noChangeArrowheads="1"/>
            </p:cNvSpPr>
            <p:nvPr/>
          </p:nvSpPr>
          <p:spPr bwMode="auto">
            <a:xfrm>
              <a:off x="2339975" y="2141530"/>
              <a:ext cx="2159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高级语言级机器 </a:t>
              </a:r>
              <a:r>
                <a:rPr lang="en-US" altLang="zh-CN" sz="1800" b="1" dirty="0">
                  <a:latin typeface="宋体" pitchFamily="2" charset="-122"/>
                </a:rPr>
                <a:t>M4</a:t>
              </a:r>
            </a:p>
          </p:txBody>
        </p:sp>
        <p:sp>
          <p:nvSpPr>
            <p:cNvPr id="57" name="Text Box 237"/>
            <p:cNvSpPr txBox="1">
              <a:spLocks noChangeArrowheads="1"/>
            </p:cNvSpPr>
            <p:nvPr/>
          </p:nvSpPr>
          <p:spPr bwMode="auto">
            <a:xfrm>
              <a:off x="2339975" y="2865427"/>
              <a:ext cx="2159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操作系统级机器 </a:t>
              </a:r>
              <a:r>
                <a:rPr lang="en-US" altLang="zh-CN" sz="1800" b="1" dirty="0">
                  <a:latin typeface="宋体" pitchFamily="2" charset="-122"/>
                </a:rPr>
                <a:t>M2</a:t>
              </a:r>
            </a:p>
          </p:txBody>
        </p:sp>
        <p:sp>
          <p:nvSpPr>
            <p:cNvPr id="58" name="Line 244"/>
            <p:cNvSpPr>
              <a:spLocks noChangeShapeType="1"/>
            </p:cNvSpPr>
            <p:nvPr/>
          </p:nvSpPr>
          <p:spPr bwMode="auto">
            <a:xfrm>
              <a:off x="3419475" y="315276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45"/>
            <p:cNvSpPr>
              <a:spLocks noChangeShapeType="1"/>
            </p:cNvSpPr>
            <p:nvPr/>
          </p:nvSpPr>
          <p:spPr bwMode="auto">
            <a:xfrm>
              <a:off x="3419475" y="3944927"/>
              <a:ext cx="0" cy="14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49"/>
            <p:cNvSpPr>
              <a:spLocks noChangeShapeType="1"/>
            </p:cNvSpPr>
            <p:nvPr/>
          </p:nvSpPr>
          <p:spPr bwMode="auto">
            <a:xfrm>
              <a:off x="3419475" y="351312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" name="Group 258"/>
            <p:cNvGrpSpPr>
              <a:grpSpLocks/>
            </p:cNvGrpSpPr>
            <p:nvPr/>
          </p:nvGrpSpPr>
          <p:grpSpPr bwMode="auto">
            <a:xfrm>
              <a:off x="1042989" y="3067051"/>
              <a:ext cx="3817938" cy="576263"/>
              <a:chOff x="884" y="2160"/>
              <a:chExt cx="2405" cy="363"/>
            </a:xfrm>
          </p:grpSpPr>
          <p:sp>
            <p:nvSpPr>
              <p:cNvPr id="62" name="AutoShape 248"/>
              <p:cNvSpPr>
                <a:spLocks noChangeArrowheads="1"/>
              </p:cNvSpPr>
              <p:nvPr/>
            </p:nvSpPr>
            <p:spPr bwMode="auto">
              <a:xfrm>
                <a:off x="1429" y="2296"/>
                <a:ext cx="1860" cy="136"/>
              </a:xfrm>
              <a:prstGeom prst="parallelogram">
                <a:avLst>
                  <a:gd name="adj" fmla="val 120619"/>
                </a:avLst>
              </a:prstGeom>
              <a:solidFill>
                <a:srgbClr val="FF99CC">
                  <a:alpha val="70000"/>
                </a:srgbClr>
              </a:solidFill>
              <a:ln w="1905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63" name="Text Box 255"/>
              <p:cNvSpPr txBox="1">
                <a:spLocks noChangeArrowheads="1"/>
              </p:cNvSpPr>
              <p:nvPr/>
            </p:nvSpPr>
            <p:spPr bwMode="auto">
              <a:xfrm>
                <a:off x="884" y="2160"/>
                <a:ext cx="545" cy="3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软硬件交界面</a:t>
                </a:r>
              </a:p>
            </p:txBody>
          </p:sp>
        </p:grpSp>
      </p:grp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AB9F-9786-4D27-8482-651DB90E2F0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57881" name="Text Box 185"/>
          <p:cNvSpPr txBox="1">
            <a:spLocks noChangeArrowheads="1"/>
          </p:cNvSpPr>
          <p:nvPr/>
        </p:nvSpPr>
        <p:spPr bwMode="auto">
          <a:xfrm>
            <a:off x="179263" y="285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计算机结构与组成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57938" name="Text Box 242"/>
          <p:cNvSpPr txBox="1">
            <a:spLocks noChangeArrowheads="1"/>
          </p:cNvSpPr>
          <p:nvPr/>
        </p:nvSpPr>
        <p:spPr bwMode="auto">
          <a:xfrm>
            <a:off x="179263" y="857232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计算机结构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200" dirty="0" smtClean="0">
                <a:solidFill>
                  <a:srgbClr val="C00000"/>
                </a:solidFill>
                <a:latin typeface="+mn-lt"/>
              </a:rPr>
              <a:t>Architecture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概念性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结构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功能特性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CC3300"/>
                </a:solidFill>
                <a:latin typeface="宋体" pitchFamily="2" charset="-122"/>
              </a:rPr>
              <a:t>                               </a:t>
            </a:r>
            <a:r>
              <a:rPr lang="en-US" altLang="zh-CN" sz="2000" b="1" dirty="0" smtClean="0">
                <a:latin typeface="宋体" pitchFamily="2" charset="-122"/>
              </a:rPr>
              <a:t>( </a:t>
            </a:r>
            <a:r>
              <a:rPr lang="zh-CN" altLang="en-US" sz="2000" b="1" u="sng" dirty="0" smtClean="0">
                <a:latin typeface="宋体" pitchFamily="2" charset="-122"/>
              </a:rPr>
              <a:t>机器语言</a:t>
            </a:r>
            <a:r>
              <a:rPr lang="zh-CN" altLang="en-US" sz="2000" b="1" u="sng" dirty="0">
                <a:latin typeface="宋体" pitchFamily="2" charset="-122"/>
              </a:rPr>
              <a:t>程序员</a:t>
            </a:r>
            <a:r>
              <a:rPr lang="zh-CN" altLang="en-US" sz="2000" b="1" dirty="0">
                <a:latin typeface="宋体" pitchFamily="2" charset="-122"/>
              </a:rPr>
              <a:t>所看到的</a:t>
            </a:r>
            <a:r>
              <a:rPr lang="zh-CN" altLang="en-US" sz="2000" b="1" u="sng" dirty="0">
                <a:latin typeface="宋体" pitchFamily="2" charset="-122"/>
              </a:rPr>
              <a:t>计算机</a:t>
            </a:r>
            <a:r>
              <a:rPr lang="zh-CN" altLang="en-US" sz="2000" b="1" u="sng" dirty="0" smtClean="0">
                <a:latin typeface="宋体" pitchFamily="2" charset="-122"/>
              </a:rPr>
              <a:t>属性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157968" name="Group 272"/>
          <p:cNvGrpSpPr>
            <a:grpSpLocks/>
          </p:cNvGrpSpPr>
          <p:nvPr/>
        </p:nvGrpSpPr>
        <p:grpSpPr bwMode="auto">
          <a:xfrm>
            <a:off x="1763688" y="3861048"/>
            <a:ext cx="2159000" cy="503237"/>
            <a:chOff x="1474" y="2932"/>
            <a:chExt cx="1360" cy="317"/>
          </a:xfrm>
        </p:grpSpPr>
        <p:sp>
          <p:nvSpPr>
            <p:cNvPr id="157942" name="Line 246"/>
            <p:cNvSpPr>
              <a:spLocks noChangeShapeType="1"/>
            </p:cNvSpPr>
            <p:nvPr/>
          </p:nvSpPr>
          <p:spPr bwMode="auto">
            <a:xfrm>
              <a:off x="2154" y="293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43" name="Text Box 247"/>
            <p:cNvSpPr txBox="1">
              <a:spLocks noChangeArrowheads="1"/>
            </p:cNvSpPr>
            <p:nvPr/>
          </p:nvSpPr>
          <p:spPr bwMode="auto">
            <a:xfrm>
              <a:off x="1474" y="3067"/>
              <a:ext cx="1360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数字电路级机器</a:t>
              </a:r>
            </a:p>
          </p:txBody>
        </p:sp>
      </p:grpSp>
      <p:sp>
        <p:nvSpPr>
          <p:cNvPr id="157949" name="AutoShape 253"/>
          <p:cNvSpPr>
            <a:spLocks/>
          </p:cNvSpPr>
          <p:nvPr/>
        </p:nvSpPr>
        <p:spPr bwMode="auto">
          <a:xfrm rot="10800000">
            <a:off x="4143744" y="3140968"/>
            <a:ext cx="142875" cy="714380"/>
          </a:xfrm>
          <a:prstGeom prst="leftBrace">
            <a:avLst>
              <a:gd name="adj1" fmla="val 46204"/>
              <a:gd name="adj2" fmla="val 52903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952" name="Text Box 256"/>
          <p:cNvSpPr txBox="1">
            <a:spLocks noChangeArrowheads="1"/>
          </p:cNvSpPr>
          <p:nvPr/>
        </p:nvSpPr>
        <p:spPr bwMode="auto">
          <a:xfrm>
            <a:off x="179388" y="4437112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成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200" dirty="0" smtClean="0">
                <a:solidFill>
                  <a:srgbClr val="C00000"/>
                </a:solidFill>
                <a:latin typeface="+mn-lt"/>
              </a:rPr>
              <a:t>Organization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计算机结构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逻辑实现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</a:t>
            </a:r>
            <a:r>
              <a:rPr lang="en-US" altLang="zh-CN" sz="2000" b="1" dirty="0" smtClean="0">
                <a:latin typeface="宋体" pitchFamily="2" charset="-122"/>
              </a:rPr>
              <a:t>( </a:t>
            </a:r>
            <a:r>
              <a:rPr lang="zh-CN" altLang="en-US" sz="2000" b="1" u="sng" dirty="0" smtClean="0">
                <a:latin typeface="宋体" pitchFamily="2" charset="-122"/>
              </a:rPr>
              <a:t>计算机硬件设计人员</a:t>
            </a:r>
            <a:r>
              <a:rPr lang="zh-CN" altLang="en-US" sz="2000" b="1" dirty="0" smtClean="0">
                <a:latin typeface="宋体" pitchFamily="2" charset="-122"/>
              </a:rPr>
              <a:t>所看到的</a:t>
            </a:r>
            <a:r>
              <a:rPr lang="zh-CN" altLang="en-US" sz="2000" b="1" u="sng" dirty="0">
                <a:latin typeface="宋体" pitchFamily="2" charset="-122"/>
              </a:rPr>
              <a:t>计算机</a:t>
            </a:r>
            <a:r>
              <a:rPr lang="zh-CN" altLang="en-US" sz="2000" b="1" u="sng" dirty="0" smtClean="0">
                <a:latin typeface="宋体" pitchFamily="2" charset="-122"/>
              </a:rPr>
              <a:t>属性</a:t>
            </a:r>
            <a:r>
              <a:rPr lang="zh-CN" altLang="en-US" sz="20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157977" name="Group 281"/>
          <p:cNvGrpSpPr>
            <a:grpSpLocks/>
          </p:cNvGrpSpPr>
          <p:nvPr/>
        </p:nvGrpSpPr>
        <p:grpSpPr bwMode="auto">
          <a:xfrm>
            <a:off x="4291384" y="3212976"/>
            <a:ext cx="4281488" cy="574675"/>
            <a:chOff x="2973" y="2524"/>
            <a:chExt cx="2697" cy="362"/>
          </a:xfrm>
        </p:grpSpPr>
        <p:sp>
          <p:nvSpPr>
            <p:cNvPr id="157958" name="Line 262"/>
            <p:cNvSpPr>
              <a:spLocks noChangeShapeType="1"/>
            </p:cNvSpPr>
            <p:nvPr/>
          </p:nvSpPr>
          <p:spPr bwMode="auto">
            <a:xfrm flipH="1" flipV="1">
              <a:off x="2973" y="2692"/>
              <a:ext cx="312" cy="2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59" name="Rectangle 263"/>
            <p:cNvSpPr>
              <a:spLocks noChangeArrowheads="1"/>
            </p:cNvSpPr>
            <p:nvPr/>
          </p:nvSpPr>
          <p:spPr bwMode="auto">
            <a:xfrm>
              <a:off x="3379" y="2524"/>
              <a:ext cx="2291" cy="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功能部件</a:t>
              </a:r>
              <a:r>
                <a:rPr lang="zh-CN" altLang="en-US" sz="2000" b="1" dirty="0">
                  <a:latin typeface="宋体" pitchFamily="2" charset="-122"/>
                </a:rPr>
                <a:t>组织</a:t>
              </a:r>
              <a:r>
                <a:rPr lang="zh-CN" altLang="en-US" sz="2000" b="1" dirty="0" smtClean="0">
                  <a:latin typeface="宋体" pitchFamily="2" charset="-122"/>
                </a:rPr>
                <a:t>、数据通路设计、</a:t>
              </a:r>
              <a:r>
                <a:rPr lang="zh-CN" altLang="en-US" sz="2000" b="1" dirty="0">
                  <a:latin typeface="宋体" pitchFamily="2" charset="-122"/>
                </a:rPr>
                <a:t>控制机构、排队及缓冲技术等</a:t>
              </a:r>
            </a:p>
          </p:txBody>
        </p:sp>
        <p:sp>
          <p:nvSpPr>
            <p:cNvPr id="157960" name="AutoShape 264"/>
            <p:cNvSpPr>
              <a:spLocks/>
            </p:cNvSpPr>
            <p:nvPr/>
          </p:nvSpPr>
          <p:spPr bwMode="auto">
            <a:xfrm>
              <a:off x="3288" y="2569"/>
              <a:ext cx="46" cy="271"/>
            </a:xfrm>
            <a:prstGeom prst="leftBrace">
              <a:avLst>
                <a:gd name="adj1" fmla="val 49094"/>
                <a:gd name="adj2" fmla="val 47972"/>
              </a:avLst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969" name="Group 273"/>
          <p:cNvGrpSpPr>
            <a:grpSpLocks/>
          </p:cNvGrpSpPr>
          <p:nvPr/>
        </p:nvGrpSpPr>
        <p:grpSpPr bwMode="auto">
          <a:xfrm>
            <a:off x="4072308" y="4005064"/>
            <a:ext cx="3600450" cy="287337"/>
            <a:chOff x="2835" y="3068"/>
            <a:chExt cx="2268" cy="181"/>
          </a:xfrm>
        </p:grpSpPr>
        <p:sp>
          <p:nvSpPr>
            <p:cNvPr id="157937" name="Text Box 241"/>
            <p:cNvSpPr txBox="1">
              <a:spLocks noChangeArrowheads="1"/>
            </p:cNvSpPr>
            <p:nvPr/>
          </p:nvSpPr>
          <p:spPr bwMode="auto">
            <a:xfrm>
              <a:off x="3379" y="3068"/>
              <a:ext cx="172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器件技术、组装技术等</a:t>
              </a:r>
            </a:p>
          </p:txBody>
        </p:sp>
        <p:sp>
          <p:nvSpPr>
            <p:cNvPr id="157961" name="Line 265"/>
            <p:cNvSpPr>
              <a:spLocks noChangeShapeType="1"/>
            </p:cNvSpPr>
            <p:nvPr/>
          </p:nvSpPr>
          <p:spPr bwMode="auto">
            <a:xfrm flipH="1">
              <a:off x="2835" y="3159"/>
              <a:ext cx="453" cy="4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7962" name="AutoShape 266"/>
            <p:cNvSpPr>
              <a:spLocks/>
            </p:cNvSpPr>
            <p:nvPr/>
          </p:nvSpPr>
          <p:spPr bwMode="auto">
            <a:xfrm>
              <a:off x="3288" y="3113"/>
              <a:ext cx="46" cy="136"/>
            </a:xfrm>
            <a:prstGeom prst="leftBrace">
              <a:avLst>
                <a:gd name="adj1" fmla="val 24638"/>
                <a:gd name="adj2" fmla="val 31616"/>
              </a:avLst>
            </a:prstGeom>
            <a:noFill/>
            <a:ln w="19050">
              <a:solidFill>
                <a:srgbClr val="CC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sp>
        <p:nvSpPr>
          <p:cNvPr id="157963" name="Text Box 267"/>
          <p:cNvSpPr txBox="1">
            <a:spLocks noChangeArrowheads="1"/>
          </p:cNvSpPr>
          <p:nvPr/>
        </p:nvSpPr>
        <p:spPr bwMode="auto">
          <a:xfrm>
            <a:off x="179388" y="53012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实现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200" dirty="0" smtClean="0">
                <a:solidFill>
                  <a:srgbClr val="C00000"/>
                </a:solidFill>
                <a:latin typeface="+mn-lt"/>
              </a:rPr>
              <a:t>Implementation</a:t>
            </a:r>
            <a:r>
              <a:rPr lang="en-US" altLang="zh-CN" sz="2000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机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物理实现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57980" name="Group 284"/>
          <p:cNvGrpSpPr>
            <a:grpSpLocks/>
          </p:cNvGrpSpPr>
          <p:nvPr/>
        </p:nvGrpSpPr>
        <p:grpSpPr bwMode="auto">
          <a:xfrm>
            <a:off x="4937500" y="1916832"/>
            <a:ext cx="3811589" cy="865188"/>
            <a:chOff x="2699" y="1477"/>
            <a:chExt cx="2401" cy="545"/>
          </a:xfrm>
        </p:grpSpPr>
        <p:sp>
          <p:nvSpPr>
            <p:cNvPr id="157981" name="Text Box 285"/>
            <p:cNvSpPr txBox="1">
              <a:spLocks noChangeArrowheads="1"/>
            </p:cNvSpPr>
            <p:nvPr/>
          </p:nvSpPr>
          <p:spPr bwMode="auto">
            <a:xfrm>
              <a:off x="2832" y="1477"/>
              <a:ext cx="222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ISA</a:t>
              </a:r>
              <a:r>
                <a:rPr lang="en-US" altLang="zh-CN" sz="2000" dirty="0">
                  <a:latin typeface="宋体" pitchFamily="2" charset="-122"/>
                </a:rPr>
                <a:t>(</a:t>
              </a:r>
              <a:r>
                <a:rPr lang="en-US" altLang="zh-CN" sz="2000" dirty="0">
                  <a:latin typeface="+mn-lt"/>
                </a:rPr>
                <a:t>Instruction Set Architecture</a:t>
              </a:r>
              <a:r>
                <a:rPr lang="en-US" altLang="zh-CN" sz="1800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7982" name="Line 286"/>
            <p:cNvSpPr>
              <a:spLocks noChangeShapeType="1"/>
            </p:cNvSpPr>
            <p:nvPr/>
          </p:nvSpPr>
          <p:spPr bwMode="auto">
            <a:xfrm flipH="1">
              <a:off x="3016" y="1659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Dot"/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83" name="Oval 287"/>
            <p:cNvSpPr>
              <a:spLocks noChangeArrowheads="1"/>
            </p:cNvSpPr>
            <p:nvPr/>
          </p:nvSpPr>
          <p:spPr bwMode="auto">
            <a:xfrm>
              <a:off x="2699" y="1760"/>
              <a:ext cx="2401" cy="262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984" name="Group 288"/>
          <p:cNvGrpSpPr>
            <a:grpSpLocks/>
          </p:cNvGrpSpPr>
          <p:nvPr/>
        </p:nvGrpSpPr>
        <p:grpSpPr bwMode="auto">
          <a:xfrm>
            <a:off x="4070720" y="2420888"/>
            <a:ext cx="4678364" cy="576262"/>
            <a:chOff x="2834" y="2024"/>
            <a:chExt cx="2947" cy="363"/>
          </a:xfrm>
        </p:grpSpPr>
        <p:sp>
          <p:nvSpPr>
            <p:cNvPr id="157986" name="Rectangle 290"/>
            <p:cNvSpPr>
              <a:spLocks noChangeArrowheads="1"/>
            </p:cNvSpPr>
            <p:nvPr/>
          </p:nvSpPr>
          <p:spPr bwMode="auto">
            <a:xfrm>
              <a:off x="3379" y="2024"/>
              <a:ext cx="2402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指令系统、数据</a:t>
              </a:r>
              <a:r>
                <a:rPr lang="zh-CN" altLang="en-US" sz="2000" b="1" dirty="0" smtClean="0">
                  <a:latin typeface="宋体" pitchFamily="2" charset="-122"/>
                </a:rPr>
                <a:t>表示、寻址方式</a:t>
              </a:r>
              <a:r>
                <a:rPr lang="en-US" altLang="zh-CN" sz="2000" b="1" dirty="0" smtClean="0">
                  <a:latin typeface="宋体" pitchFamily="2" charset="-122"/>
                </a:rPr>
                <a:t>,</a:t>
              </a:r>
            </a:p>
            <a:p>
              <a:r>
                <a:rPr lang="zh-CN" altLang="en-US" sz="2000" b="1" dirty="0" smtClean="0">
                  <a:latin typeface="宋体" pitchFamily="2" charset="-122"/>
                </a:rPr>
                <a:t>存储系统</a:t>
              </a:r>
              <a:r>
                <a:rPr lang="zh-CN" altLang="en-US" sz="2000" b="1" dirty="0">
                  <a:latin typeface="宋体" pitchFamily="2" charset="-122"/>
                </a:rPr>
                <a:t>，</a:t>
              </a:r>
              <a:r>
                <a:rPr lang="en-US" altLang="zh-CN" sz="2000" b="1" dirty="0">
                  <a:latin typeface="宋体" pitchFamily="2" charset="-122"/>
                </a:rPr>
                <a:t>I/O</a:t>
              </a:r>
              <a:r>
                <a:rPr lang="zh-CN" altLang="en-US" sz="2000" b="1" dirty="0">
                  <a:latin typeface="宋体" pitchFamily="2" charset="-122"/>
                </a:rPr>
                <a:t>系统、信息保护等</a:t>
              </a:r>
            </a:p>
          </p:txBody>
        </p:sp>
        <p:sp>
          <p:nvSpPr>
            <p:cNvPr id="157987" name="AutoShape 291"/>
            <p:cNvSpPr>
              <a:spLocks/>
            </p:cNvSpPr>
            <p:nvPr/>
          </p:nvSpPr>
          <p:spPr bwMode="auto">
            <a:xfrm>
              <a:off x="3288" y="2069"/>
              <a:ext cx="46" cy="272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985" name="Line 289"/>
            <p:cNvSpPr>
              <a:spLocks noChangeShapeType="1"/>
            </p:cNvSpPr>
            <p:nvPr/>
          </p:nvSpPr>
          <p:spPr bwMode="auto">
            <a:xfrm flipH="1">
              <a:off x="2834" y="2205"/>
              <a:ext cx="454" cy="9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79388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相互关系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zh-CN" altLang="en-US" b="1" dirty="0" smtClean="0">
                <a:latin typeface="宋体" pitchFamily="2" charset="-122"/>
              </a:rPr>
              <a:t>硬件功能确定→逻辑实现→物理实现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5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5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38" grpId="0"/>
      <p:bldP spid="157949" grpId="0" animBg="1"/>
      <p:bldP spid="157952" grpId="0"/>
      <p:bldP spid="1579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D137-C19B-469C-BA78-A0BD1EA0AC38}" type="slidenum">
              <a:rPr lang="en-US" altLang="zh-CN"/>
              <a:pPr/>
              <a:t>2</a:t>
            </a:fld>
            <a:endParaRPr lang="en-US" altLang="zh-CN" dirty="0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2589213"/>
            <a:ext cx="7467600" cy="938719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400" b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章 </a:t>
            </a: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计算机系统</a:t>
            </a:r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概述</a:t>
            </a:r>
            <a:endParaRPr lang="zh-CN" altLang="en-US" sz="44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76808" y="28572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 smtClean="0">
                <a:latin typeface="宋体" pitchFamily="2" charset="-122"/>
              </a:rPr>
              <a:t>§2.5 </a:t>
            </a:r>
            <a:r>
              <a:rPr lang="zh-CN" altLang="en-US" sz="3200" b="1" dirty="0" smtClean="0">
                <a:latin typeface="宋体" pitchFamily="2" charset="-122"/>
              </a:rPr>
              <a:t>计算机系统的工作过程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263" y="980728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、计算机的工作方式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79263" y="155679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存储程序方式：</a:t>
            </a:r>
            <a:r>
              <a:rPr lang="zh-CN" altLang="en-US" b="1" dirty="0" smtClean="0">
                <a:latin typeface="宋体" pitchFamily="2" charset="-122"/>
              </a:rPr>
              <a:t>程序及数据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预先</a:t>
            </a:r>
            <a:r>
              <a:rPr lang="zh-CN" altLang="en-US" b="1" u="sng" dirty="0" smtClean="0">
                <a:solidFill>
                  <a:srgbClr val="CC3300"/>
                </a:solidFill>
                <a:latin typeface="宋体" pitchFamily="2" charset="-122"/>
              </a:rPr>
              <a:t>存放</a:t>
            </a:r>
            <a:r>
              <a:rPr lang="zh-CN" altLang="en-US" b="1" dirty="0" smtClean="0">
                <a:latin typeface="宋体" pitchFamily="2" charset="-122"/>
              </a:rPr>
              <a:t>在存储器中；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     </a:t>
            </a:r>
            <a:r>
              <a:rPr lang="zh-CN" altLang="en-US" b="1" dirty="0" smtClean="0">
                <a:latin typeface="宋体" pitchFamily="2" charset="-122"/>
              </a:rPr>
              <a:t>机器</a:t>
            </a:r>
            <a:r>
              <a:rPr lang="zh-CN" altLang="en-US" b="1" dirty="0">
                <a:latin typeface="宋体" pitchFamily="2" charset="-122"/>
              </a:rPr>
              <a:t>工作时，自动、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逐条</a:t>
            </a:r>
            <a:r>
              <a:rPr lang="zh-CN" altLang="en-US" b="1" dirty="0">
                <a:latin typeface="宋体" pitchFamily="2" charset="-122"/>
              </a:rPr>
              <a:t>地</a:t>
            </a:r>
            <a:r>
              <a:rPr lang="zh-CN" altLang="en-US" b="1" u="sng" dirty="0" smtClean="0">
                <a:solidFill>
                  <a:srgbClr val="CC3300"/>
                </a:solidFill>
                <a:latin typeface="宋体" pitchFamily="2" charset="-122"/>
              </a:rPr>
              <a:t>取出并执行</a:t>
            </a:r>
            <a:r>
              <a:rPr lang="zh-CN" altLang="en-US" b="1" dirty="0">
                <a:latin typeface="宋体" pitchFamily="2" charset="-122"/>
              </a:rPr>
              <a:t>指令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2" y="248534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*程序的执行顺序：</a:t>
            </a:r>
            <a:r>
              <a:rPr lang="zh-CN" altLang="en-US" b="1" dirty="0" smtClean="0">
                <a:latin typeface="宋体" pitchFamily="2" charset="-122"/>
              </a:rPr>
              <a:t>可用</a:t>
            </a:r>
            <a:r>
              <a:rPr lang="zh-CN" altLang="en-US" b="1" u="sng" dirty="0" smtClean="0">
                <a:latin typeface="宋体" pitchFamily="2" charset="-122"/>
              </a:rPr>
              <a:t>指令地址序列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指令地址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指令在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中的首地址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逻辑地址、物理地址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</p:txBody>
      </p:sp>
      <p:graphicFrame>
        <p:nvGraphicFramePr>
          <p:cNvPr id="10" name="Group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28960"/>
              </p:ext>
            </p:extLst>
          </p:nvPr>
        </p:nvGraphicFramePr>
        <p:xfrm>
          <a:off x="1547664" y="3501286"/>
          <a:ext cx="3168352" cy="2201606"/>
        </p:xfrm>
        <a:graphic>
          <a:graphicData uri="http://schemas.openxmlformats.org/drawingml/2006/table">
            <a:tbl>
              <a:tblPr/>
              <a:tblGrid>
                <a:gridCol w="1224136"/>
                <a:gridCol w="1944216"/>
              </a:tblGrid>
              <a:tr h="647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逻辑地址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指令内容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LP: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nSum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+=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++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if (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&lt;3)</a:t>
                      </a:r>
                    </a:p>
                    <a:p>
                      <a:pPr marL="0" marR="0" lvl="0" indent="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goto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LP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COUT&gt;&gt;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nSum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77059"/>
              </p:ext>
            </p:extLst>
          </p:nvPr>
        </p:nvGraphicFramePr>
        <p:xfrm>
          <a:off x="4788025" y="3501008"/>
          <a:ext cx="3888431" cy="2201884"/>
        </p:xfrm>
        <a:graphic>
          <a:graphicData uri="http://schemas.openxmlformats.org/drawingml/2006/table">
            <a:tbl>
              <a:tblPr/>
              <a:tblGrid>
                <a:gridCol w="1224135"/>
                <a:gridCol w="1080120"/>
                <a:gridCol w="1584176"/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主存地址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约定顺序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下条指令地址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顺序表示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⑴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⑺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⑵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⑸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⑻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2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2002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⑶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⑼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2000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2004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⑽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79512" y="5733256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指令地址序列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+mn-lt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200" b="1" dirty="0" smtClean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200" dirty="0" smtClean="0">
                <a:latin typeface="+mn-lt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200" b="1" baseline="-25000" dirty="0" smtClean="0">
                <a:latin typeface="+mn-ea"/>
                <a:ea typeface="+mn-ea"/>
                <a:cs typeface="Arial Unicode MS" pitchFamily="34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或</a:t>
            </a:r>
            <a:r>
              <a:rPr lang="zh-CN" altLang="en-US" sz="2200" b="1" baseline="-25000" dirty="0" smtClean="0">
                <a:latin typeface="宋体" pitchFamily="2" charset="-122"/>
              </a:rPr>
              <a:t> 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 smtClean="0">
                <a:latin typeface="宋体" pitchFamily="2" charset="-122"/>
              </a:rPr>
              <a:t>＝指令计算结果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2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9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*程序的执行机制：</a:t>
            </a:r>
            <a:r>
              <a:rPr lang="zh-CN" altLang="en-US" b="1" dirty="0" smtClean="0">
                <a:latin typeface="宋体" pitchFamily="2" charset="-122"/>
              </a:rPr>
              <a:t>循环的指令执行过程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47665" y="980728"/>
            <a:ext cx="7056783" cy="603499"/>
            <a:chOff x="1403649" y="1340768"/>
            <a:chExt cx="7056783" cy="603499"/>
          </a:xfrm>
        </p:grpSpPr>
        <p:sp>
          <p:nvSpPr>
            <p:cNvPr id="5" name="矩形 4"/>
            <p:cNvSpPr/>
            <p:nvPr/>
          </p:nvSpPr>
          <p:spPr bwMode="auto">
            <a:xfrm>
              <a:off x="1403649" y="1340768"/>
              <a:ext cx="5184576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Text Box 311"/>
            <p:cNvSpPr txBox="1">
              <a:spLocks noChangeArrowheads="1"/>
            </p:cNvSpPr>
            <p:nvPr/>
          </p:nvSpPr>
          <p:spPr bwMode="auto">
            <a:xfrm>
              <a:off x="1547664" y="1467609"/>
              <a:ext cx="1872258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7" name="Text Box 314"/>
            <p:cNvSpPr txBox="1">
              <a:spLocks noChangeArrowheads="1"/>
            </p:cNvSpPr>
            <p:nvPr/>
          </p:nvSpPr>
          <p:spPr bwMode="auto">
            <a:xfrm>
              <a:off x="3779912" y="1467609"/>
              <a:ext cx="1189557" cy="358775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8" name="Text Box 316"/>
            <p:cNvSpPr txBox="1">
              <a:spLocks noChangeArrowheads="1"/>
            </p:cNvSpPr>
            <p:nvPr/>
          </p:nvSpPr>
          <p:spPr bwMode="auto">
            <a:xfrm>
              <a:off x="5240142" y="1467609"/>
              <a:ext cx="122805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9" name="直接箭头连接符 8"/>
            <p:cNvCxnSpPr>
              <a:stCxn id="6" idx="3"/>
              <a:endCxn id="7" idx="1"/>
            </p:cNvCxnSpPr>
            <p:nvPr/>
          </p:nvCxnSpPr>
          <p:spPr bwMode="auto">
            <a:xfrm>
              <a:off x="3419922" y="1646997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>
              <a:stCxn id="7" idx="3"/>
              <a:endCxn id="8" idx="1"/>
            </p:cNvCxnSpPr>
            <p:nvPr/>
          </p:nvCxnSpPr>
          <p:spPr bwMode="auto">
            <a:xfrm>
              <a:off x="4969469" y="1646997"/>
              <a:ext cx="2706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316"/>
            <p:cNvSpPr txBox="1">
              <a:spLocks noChangeArrowheads="1"/>
            </p:cNvSpPr>
            <p:nvPr/>
          </p:nvSpPr>
          <p:spPr bwMode="auto">
            <a:xfrm>
              <a:off x="6876256" y="1350292"/>
              <a:ext cx="1584176" cy="5939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循环处理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8" idx="3"/>
              <a:endCxn id="11" idx="1"/>
            </p:cNvCxnSpPr>
            <p:nvPr/>
          </p:nvCxnSpPr>
          <p:spPr bwMode="auto">
            <a:xfrm>
              <a:off x="6468192" y="1646997"/>
              <a:ext cx="408064" cy="2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27"/>
            <p:cNvCxnSpPr>
              <a:stCxn id="11" idx="3"/>
              <a:endCxn id="6" idx="1"/>
            </p:cNvCxnSpPr>
            <p:nvPr/>
          </p:nvCxnSpPr>
          <p:spPr bwMode="auto">
            <a:xfrm flipH="1" flipV="1">
              <a:off x="1547664" y="1646997"/>
              <a:ext cx="6912768" cy="283"/>
            </a:xfrm>
            <a:prstGeom prst="bentConnector5">
              <a:avLst>
                <a:gd name="adj1" fmla="val -3307"/>
                <a:gd name="adj2" fmla="val 148697173"/>
                <a:gd name="adj3" fmla="val 10330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" name="Text Box 309"/>
          <p:cNvSpPr txBox="1">
            <a:spLocks noChangeArrowheads="1"/>
          </p:cNvSpPr>
          <p:nvPr/>
        </p:nvSpPr>
        <p:spPr bwMode="auto">
          <a:xfrm>
            <a:off x="142844" y="1628800"/>
            <a:ext cx="88936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性能分析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顺序型指令，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>
                <a:latin typeface="宋体" pitchFamily="2" charset="-122"/>
              </a:rPr>
              <a:t>计算</a:t>
            </a:r>
            <a:r>
              <a:rPr lang="zh-CN" altLang="en-US" sz="2200" b="1" dirty="0" smtClean="0">
                <a:latin typeface="宋体" pitchFamily="2" charset="-122"/>
              </a:rPr>
              <a:t>与指令内容无关，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可提前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  </a:t>
            </a:r>
            <a:r>
              <a:rPr lang="zh-CN" altLang="en-US" sz="2200" b="1" dirty="0" smtClean="0">
                <a:latin typeface="宋体" pitchFamily="2" charset="-122"/>
              </a:rPr>
              <a:t>转移型指令，</a:t>
            </a:r>
            <a:r>
              <a:rPr lang="en-US" altLang="zh-CN" sz="2200" b="1" dirty="0" err="1" smtClean="0">
                <a:latin typeface="宋体" pitchFamily="2" charset="-122"/>
              </a:rPr>
              <a:t>NextPC</a:t>
            </a:r>
            <a:r>
              <a:rPr lang="zh-CN" altLang="en-US" sz="2200" b="1" dirty="0">
                <a:latin typeface="宋体" pitchFamily="2" charset="-122"/>
              </a:rPr>
              <a:t>计算</a:t>
            </a:r>
            <a:r>
              <a:rPr lang="zh-CN" altLang="en-US" sz="2200" b="1" dirty="0" smtClean="0">
                <a:latin typeface="宋体" pitchFamily="2" charset="-122"/>
              </a:rPr>
              <a:t>与数据操作无关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可提前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5" name="Text Box 309"/>
          <p:cNvSpPr txBox="1">
            <a:spLocks noChangeArrowheads="1"/>
          </p:cNvSpPr>
          <p:nvPr/>
        </p:nvSpPr>
        <p:spPr bwMode="auto">
          <a:xfrm>
            <a:off x="142844" y="2564904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实现方案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指令执行过程</a:t>
            </a:r>
            <a:r>
              <a:rPr lang="zh-CN" altLang="en-US" b="1" dirty="0">
                <a:latin typeface="宋体" pitchFamily="2" charset="-122"/>
              </a:rPr>
              <a:t>与计算</a:t>
            </a:r>
            <a:r>
              <a:rPr lang="en-US" altLang="zh-CN" b="1" dirty="0" err="1" smtClean="0">
                <a:latin typeface="宋体" pitchFamily="2" charset="-122"/>
              </a:rPr>
              <a:t>NextPC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重叠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过程：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483769" y="3212976"/>
            <a:ext cx="6192687" cy="869797"/>
            <a:chOff x="1547665" y="3428999"/>
            <a:chExt cx="6192687" cy="869797"/>
          </a:xfrm>
        </p:grpSpPr>
        <p:sp>
          <p:nvSpPr>
            <p:cNvPr id="17" name="矩形 16"/>
            <p:cNvSpPr/>
            <p:nvPr/>
          </p:nvSpPr>
          <p:spPr bwMode="auto">
            <a:xfrm>
              <a:off x="1547665" y="3428999"/>
              <a:ext cx="6192687" cy="86979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Text Box 316"/>
            <p:cNvSpPr txBox="1">
              <a:spLocks noChangeArrowheads="1"/>
            </p:cNvSpPr>
            <p:nvPr/>
          </p:nvSpPr>
          <p:spPr bwMode="auto">
            <a:xfrm>
              <a:off x="5436096" y="3859783"/>
              <a:ext cx="2160240" cy="35719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NextPC</a:t>
              </a:r>
              <a:r>
                <a:rPr lang="zh-CN" altLang="en-US" sz="2000" b="1" dirty="0" smtClean="0">
                  <a:latin typeface="宋体" pitchFamily="2" charset="-122"/>
                </a:rPr>
                <a:t>←计算结果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9" name="Text Box 311"/>
            <p:cNvSpPr txBox="1">
              <a:spLocks noChangeArrowheads="1"/>
            </p:cNvSpPr>
            <p:nvPr/>
          </p:nvSpPr>
          <p:spPr bwMode="auto">
            <a:xfrm>
              <a:off x="1691681" y="3501008"/>
              <a:ext cx="1872257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</a:t>
              </a:r>
              <a:r>
                <a:rPr lang="zh-CN" altLang="en-US" sz="2000" b="1" dirty="0" smtClean="0">
                  <a:latin typeface="宋体" pitchFamily="2" charset="-122"/>
                </a:rPr>
                <a:t>指令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0" name="Text Box 314"/>
            <p:cNvSpPr txBox="1">
              <a:spLocks noChangeArrowheads="1"/>
            </p:cNvSpPr>
            <p:nvPr/>
          </p:nvSpPr>
          <p:spPr bwMode="auto">
            <a:xfrm>
              <a:off x="3923928" y="3501008"/>
              <a:ext cx="128702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21" name="Text Box 316"/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216024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22" name="直接箭头连接符 21"/>
            <p:cNvCxnSpPr>
              <a:stCxn id="19" idx="3"/>
              <a:endCxn id="20" idx="1"/>
            </p:cNvCxnSpPr>
            <p:nvPr/>
          </p:nvCxnSpPr>
          <p:spPr bwMode="auto">
            <a:xfrm>
              <a:off x="3563938" y="3680396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20" idx="3"/>
              <a:endCxn id="21" idx="1"/>
            </p:cNvCxnSpPr>
            <p:nvPr/>
          </p:nvCxnSpPr>
          <p:spPr bwMode="auto">
            <a:xfrm>
              <a:off x="5210952" y="3680396"/>
              <a:ext cx="2251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 Box 316"/>
            <p:cNvSpPr txBox="1">
              <a:spLocks noChangeArrowheads="1"/>
            </p:cNvSpPr>
            <p:nvPr/>
          </p:nvSpPr>
          <p:spPr bwMode="auto">
            <a:xfrm>
              <a:off x="2267744" y="3859783"/>
              <a:ext cx="2943208" cy="35719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 smtClean="0">
                  <a:latin typeface="宋体" pitchFamily="2" charset="-122"/>
                </a:rPr>
                <a:t>NextPC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(PC)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en-US" altLang="zh-CN" sz="20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r>
                <a:rPr lang="en-US" altLang="zh-CN" sz="20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5" name="直接箭头连接符 27"/>
            <p:cNvCxnSpPr>
              <a:stCxn id="21" idx="3"/>
              <a:endCxn id="19" idx="1"/>
            </p:cNvCxnSpPr>
            <p:nvPr/>
          </p:nvCxnSpPr>
          <p:spPr bwMode="auto">
            <a:xfrm flipH="1">
              <a:off x="1691681" y="3680396"/>
              <a:ext cx="5904655" cy="12700"/>
            </a:xfrm>
            <a:prstGeom prst="bentConnector5">
              <a:avLst>
                <a:gd name="adj1" fmla="val -3872"/>
                <a:gd name="adj2" fmla="val -2701780"/>
                <a:gd name="adj3" fmla="val 10387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2627784" y="4312224"/>
            <a:ext cx="5544616" cy="1925088"/>
            <a:chOff x="1259632" y="2493214"/>
            <a:chExt cx="5544616" cy="1925088"/>
          </a:xfrm>
        </p:grpSpPr>
        <p:sp>
          <p:nvSpPr>
            <p:cNvPr id="46" name="Text Box 352"/>
            <p:cNvSpPr txBox="1">
              <a:spLocks noChangeArrowheads="1"/>
            </p:cNvSpPr>
            <p:nvPr/>
          </p:nvSpPr>
          <p:spPr bwMode="auto">
            <a:xfrm>
              <a:off x="1259632" y="3068960"/>
              <a:ext cx="1080120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指令地址寄存器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47" name="Text Box 354"/>
            <p:cNvSpPr txBox="1">
              <a:spLocks noChangeArrowheads="1"/>
            </p:cNvSpPr>
            <p:nvPr/>
          </p:nvSpPr>
          <p:spPr bwMode="auto">
            <a:xfrm>
              <a:off x="1259632" y="4059528"/>
              <a:ext cx="5544616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48" name="Text Box 365"/>
            <p:cNvSpPr txBox="1">
              <a:spLocks noChangeArrowheads="1"/>
            </p:cNvSpPr>
            <p:nvPr/>
          </p:nvSpPr>
          <p:spPr bwMode="auto">
            <a:xfrm>
              <a:off x="2571735" y="3068960"/>
              <a:ext cx="1064161" cy="665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指令内容寄存器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49" name="Text Box 408"/>
            <p:cNvSpPr txBox="1">
              <a:spLocks noChangeArrowheads="1"/>
            </p:cNvSpPr>
            <p:nvPr/>
          </p:nvSpPr>
          <p:spPr bwMode="auto">
            <a:xfrm>
              <a:off x="3995936" y="3063241"/>
              <a:ext cx="792088" cy="79780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译码器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0" name="Text Box 439"/>
            <p:cNvSpPr txBox="1">
              <a:spLocks noChangeArrowheads="1"/>
            </p:cNvSpPr>
            <p:nvPr/>
          </p:nvSpPr>
          <p:spPr bwMode="auto">
            <a:xfrm>
              <a:off x="2734804" y="2564902"/>
              <a:ext cx="757076" cy="33895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b="1" dirty="0" smtClean="0"/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”</a:t>
              </a:r>
            </a:p>
          </p:txBody>
        </p:sp>
        <p:sp>
          <p:nvSpPr>
            <p:cNvPr id="51" name="Text Box 460"/>
            <p:cNvSpPr txBox="1">
              <a:spLocks noChangeArrowheads="1"/>
            </p:cNvSpPr>
            <p:nvPr/>
          </p:nvSpPr>
          <p:spPr bwMode="auto">
            <a:xfrm>
              <a:off x="5364088" y="2493214"/>
              <a:ext cx="1440160" cy="359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2" name="Text Box 460"/>
            <p:cNvSpPr txBox="1">
              <a:spLocks noChangeArrowheads="1"/>
            </p:cNvSpPr>
            <p:nvPr/>
          </p:nvSpPr>
          <p:spPr bwMode="auto">
            <a:xfrm>
              <a:off x="5379765" y="2960785"/>
              <a:ext cx="1424483" cy="39620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cxnSp>
        <p:nvCxnSpPr>
          <p:cNvPr id="53" name="直接箭头连接符 52"/>
          <p:cNvCxnSpPr/>
          <p:nvPr/>
        </p:nvCxnSpPr>
        <p:spPr bwMode="auto">
          <a:xfrm flipV="1">
            <a:off x="4499992" y="5553598"/>
            <a:ext cx="0" cy="32494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3203844" y="5536042"/>
            <a:ext cx="4" cy="342496"/>
          </a:xfrm>
          <a:prstGeom prst="straightConnector1">
            <a:avLst/>
          </a:prstGeom>
          <a:noFill/>
          <a:ln w="254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5004048" y="5249842"/>
            <a:ext cx="357190" cy="1588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6" name="组合 55"/>
          <p:cNvGrpSpPr/>
          <p:nvPr/>
        </p:nvGrpSpPr>
        <p:grpSpPr>
          <a:xfrm>
            <a:off x="6156176" y="5031984"/>
            <a:ext cx="216024" cy="576064"/>
            <a:chOff x="4286248" y="4427544"/>
            <a:chExt cx="216024" cy="576064"/>
          </a:xfrm>
        </p:grpSpPr>
        <p:cxnSp>
          <p:nvCxnSpPr>
            <p:cNvPr id="57" name="直接连接符 56"/>
            <p:cNvCxnSpPr/>
            <p:nvPr/>
          </p:nvCxnSpPr>
          <p:spPr bwMode="auto">
            <a:xfrm>
              <a:off x="4286248" y="4427544"/>
              <a:ext cx="216024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4286248" y="4715576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286248" y="4857027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4286248" y="5001043"/>
              <a:ext cx="216024" cy="2565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6372200" y="5166404"/>
            <a:ext cx="857256" cy="712136"/>
            <a:chOff x="4643438" y="4699018"/>
            <a:chExt cx="857256" cy="712136"/>
          </a:xfrm>
        </p:grpSpPr>
        <p:cxnSp>
          <p:nvCxnSpPr>
            <p:cNvPr id="62" name="直接连接符 141"/>
            <p:cNvCxnSpPr/>
            <p:nvPr/>
          </p:nvCxnSpPr>
          <p:spPr bwMode="auto">
            <a:xfrm>
              <a:off x="4643438" y="4994081"/>
              <a:ext cx="714380" cy="417071"/>
            </a:xfrm>
            <a:prstGeom prst="bentConnector3">
              <a:avLst>
                <a:gd name="adj1" fmla="val 99568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141"/>
            <p:cNvCxnSpPr/>
            <p:nvPr/>
          </p:nvCxnSpPr>
          <p:spPr bwMode="auto">
            <a:xfrm>
              <a:off x="4643438" y="5138097"/>
              <a:ext cx="357192" cy="273057"/>
            </a:xfrm>
            <a:prstGeom prst="bentConnector3">
              <a:avLst>
                <a:gd name="adj1" fmla="val 100195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 flipV="1">
              <a:off x="5144298" y="4699018"/>
              <a:ext cx="0" cy="71213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 flipH="1" flipV="1">
              <a:off x="5493557" y="4699018"/>
              <a:ext cx="7137" cy="71213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66" name="直接连接符 65"/>
          <p:cNvCxnSpPr/>
          <p:nvPr/>
        </p:nvCxnSpPr>
        <p:spPr bwMode="auto">
          <a:xfrm>
            <a:off x="6372200" y="5030396"/>
            <a:ext cx="375717" cy="1588"/>
          </a:xfrm>
          <a:prstGeom prst="line">
            <a:avLst/>
          </a:prstGeom>
          <a:noFill/>
          <a:ln w="254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直接箭头连接符 160"/>
          <p:cNvCxnSpPr/>
          <p:nvPr/>
        </p:nvCxnSpPr>
        <p:spPr bwMode="auto">
          <a:xfrm>
            <a:off x="7740352" y="5178565"/>
            <a:ext cx="0" cy="28546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9" name="组合 138"/>
          <p:cNvGrpSpPr/>
          <p:nvPr/>
        </p:nvGrpSpPr>
        <p:grpSpPr>
          <a:xfrm>
            <a:off x="6372200" y="5321604"/>
            <a:ext cx="1368152" cy="556934"/>
            <a:chOff x="5436096" y="5321604"/>
            <a:chExt cx="1368152" cy="556934"/>
          </a:xfrm>
        </p:grpSpPr>
        <p:cxnSp>
          <p:nvCxnSpPr>
            <p:cNvPr id="69" name="直接连接符 141"/>
            <p:cNvCxnSpPr/>
            <p:nvPr/>
          </p:nvCxnSpPr>
          <p:spPr bwMode="auto">
            <a:xfrm>
              <a:off x="5436096" y="5321604"/>
              <a:ext cx="1226986" cy="556934"/>
            </a:xfrm>
            <a:prstGeom prst="bentConnector3">
              <a:avLst>
                <a:gd name="adj1" fmla="val 10041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箭头连接符 160"/>
            <p:cNvCxnSpPr/>
            <p:nvPr/>
          </p:nvCxnSpPr>
          <p:spPr bwMode="auto">
            <a:xfrm>
              <a:off x="6804248" y="5389461"/>
              <a:ext cx="0" cy="48907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>
            <a:off x="5076056" y="4221088"/>
            <a:ext cx="3096344" cy="1098928"/>
            <a:chOff x="4139952" y="4221088"/>
            <a:chExt cx="3096344" cy="1098928"/>
          </a:xfrm>
        </p:grpSpPr>
        <p:cxnSp>
          <p:nvCxnSpPr>
            <p:cNvPr id="72" name="直接箭头连接符 222"/>
            <p:cNvCxnSpPr/>
            <p:nvPr/>
          </p:nvCxnSpPr>
          <p:spPr bwMode="auto">
            <a:xfrm rot="5400000" flipH="1" flipV="1">
              <a:off x="5204218" y="4728098"/>
              <a:ext cx="827932" cy="355904"/>
            </a:xfrm>
            <a:prstGeom prst="bentConnector3">
              <a:avLst>
                <a:gd name="adj1" fmla="val 100474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oval" w="med" len="med"/>
              <a:tailEnd type="triangle"/>
            </a:ln>
            <a:effectLst/>
          </p:spPr>
        </p:cxnSp>
        <p:sp>
          <p:nvSpPr>
            <p:cNvPr id="74" name="Text Box 479"/>
            <p:cNvSpPr txBox="1">
              <a:spLocks noChangeArrowheads="1"/>
            </p:cNvSpPr>
            <p:nvPr/>
          </p:nvSpPr>
          <p:spPr bwMode="auto">
            <a:xfrm>
              <a:off x="4644008" y="4437112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77" name="直接箭头连接符 222"/>
            <p:cNvCxnSpPr/>
            <p:nvPr/>
          </p:nvCxnSpPr>
          <p:spPr bwMode="auto">
            <a:xfrm flipH="1" flipV="1">
              <a:off x="4139952" y="4221088"/>
              <a:ext cx="3096344" cy="270996"/>
            </a:xfrm>
            <a:prstGeom prst="bentConnector3">
              <a:avLst>
                <a:gd name="adj1" fmla="val -7383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3167844" y="4564093"/>
            <a:ext cx="1692188" cy="1116291"/>
            <a:chOff x="2231740" y="4564093"/>
            <a:chExt cx="1692188" cy="1116291"/>
          </a:xfrm>
        </p:grpSpPr>
        <p:cxnSp>
          <p:nvCxnSpPr>
            <p:cNvPr id="88" name="直接箭头连接符 222"/>
            <p:cNvCxnSpPr/>
            <p:nvPr/>
          </p:nvCxnSpPr>
          <p:spPr bwMode="auto">
            <a:xfrm>
              <a:off x="2915816" y="4564093"/>
              <a:ext cx="25100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222"/>
            <p:cNvCxnSpPr/>
            <p:nvPr/>
          </p:nvCxnSpPr>
          <p:spPr bwMode="auto">
            <a:xfrm flipH="1">
              <a:off x="2231740" y="4564093"/>
              <a:ext cx="1692188" cy="323877"/>
            </a:xfrm>
            <a:prstGeom prst="bentConnector4">
              <a:avLst>
                <a:gd name="adj1" fmla="val -13509"/>
                <a:gd name="adj2" fmla="val -105175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222"/>
            <p:cNvCxnSpPr/>
            <p:nvPr/>
          </p:nvCxnSpPr>
          <p:spPr bwMode="auto">
            <a:xfrm rot="5400000" flipH="1" flipV="1">
              <a:off x="2033646" y="4798187"/>
              <a:ext cx="1116290" cy="648103"/>
            </a:xfrm>
            <a:prstGeom prst="bentConnector3">
              <a:avLst>
                <a:gd name="adj1" fmla="val -514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</p:grpSp>
      <p:sp>
        <p:nvSpPr>
          <p:cNvPr id="68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7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1394-182B-479F-95CC-F41E63C6F1B6}" type="slidenum">
              <a:rPr lang="en-US" altLang="zh-CN"/>
              <a:pPr/>
              <a:t>22</a:t>
            </a:fld>
            <a:endParaRPr lang="en-US" altLang="zh-CN" dirty="0"/>
          </a:p>
        </p:txBody>
      </p:sp>
      <p:sp>
        <p:nvSpPr>
          <p:cNvPr id="209425" name="AutoShape 5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9429" name="Group 533"/>
          <p:cNvGrpSpPr>
            <a:grpSpLocks/>
          </p:cNvGrpSpPr>
          <p:nvPr/>
        </p:nvGrpSpPr>
        <p:grpSpPr bwMode="auto">
          <a:xfrm>
            <a:off x="2987501" y="6453188"/>
            <a:ext cx="360363" cy="287337"/>
            <a:chOff x="1133" y="4020"/>
            <a:chExt cx="227" cy="181"/>
          </a:xfrm>
        </p:grpSpPr>
        <p:sp>
          <p:nvSpPr>
            <p:cNvPr id="209430" name="AutoShape 53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431" name="Text Box 535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209526" name="Text Box 630"/>
          <p:cNvSpPr txBox="1">
            <a:spLocks noChangeArrowheads="1"/>
          </p:cNvSpPr>
          <p:nvPr/>
        </p:nvSpPr>
        <p:spPr bwMode="auto">
          <a:xfrm>
            <a:off x="179388" y="980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、模型机基本结构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可实现指令系统中所有指令的约定功能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1" name="Text Box 629"/>
          <p:cNvSpPr txBox="1">
            <a:spLocks noChangeArrowheads="1"/>
          </p:cNvSpPr>
          <p:nvPr/>
        </p:nvSpPr>
        <p:spPr bwMode="auto">
          <a:xfrm>
            <a:off x="179388" y="404664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二、程序执行过程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857224" y="2060848"/>
            <a:ext cx="7814810" cy="3263879"/>
            <a:chOff x="857224" y="2253353"/>
            <a:chExt cx="7814810" cy="3263879"/>
          </a:xfrm>
        </p:grpSpPr>
        <p:sp>
          <p:nvSpPr>
            <p:cNvPr id="107" name="AutoShape 702"/>
            <p:cNvSpPr>
              <a:spLocks noChangeArrowheads="1"/>
            </p:cNvSpPr>
            <p:nvPr/>
          </p:nvSpPr>
          <p:spPr bwMode="auto">
            <a:xfrm rot="10800000">
              <a:off x="1187625" y="2564904"/>
              <a:ext cx="863600" cy="358775"/>
            </a:xfrm>
            <a:custGeom>
              <a:avLst/>
              <a:gdLst>
                <a:gd name="G0" fmla="+- 3811 0 0"/>
                <a:gd name="G1" fmla="+- 21600 0 3811"/>
                <a:gd name="G2" fmla="*/ 3811 1 2"/>
                <a:gd name="G3" fmla="+- 21600 0 G2"/>
                <a:gd name="G4" fmla="+/ 3811 21600 2"/>
                <a:gd name="G5" fmla="+/ G1 0 2"/>
                <a:gd name="G6" fmla="*/ 21600 21600 3811"/>
                <a:gd name="G7" fmla="*/ G6 1 2"/>
                <a:gd name="G8" fmla="+- 21600 0 G7"/>
                <a:gd name="G9" fmla="*/ 21600 1 2"/>
                <a:gd name="G10" fmla="+- 3811 0 G9"/>
                <a:gd name="G11" fmla="?: G10 G8 0"/>
                <a:gd name="G12" fmla="?: G10 G7 21600"/>
                <a:gd name="T0" fmla="*/ 19694 w 21600"/>
                <a:gd name="T1" fmla="*/ 10800 h 21600"/>
                <a:gd name="T2" fmla="*/ 10800 w 21600"/>
                <a:gd name="T3" fmla="*/ 21600 h 21600"/>
                <a:gd name="T4" fmla="*/ 1906 w 21600"/>
                <a:gd name="T5" fmla="*/ 10800 h 21600"/>
                <a:gd name="T6" fmla="*/ 10800 w 21600"/>
                <a:gd name="T7" fmla="*/ 0 h 21600"/>
                <a:gd name="T8" fmla="*/ 3706 w 21600"/>
                <a:gd name="T9" fmla="*/ 3706 h 21600"/>
                <a:gd name="T10" fmla="*/ 17894 w 21600"/>
                <a:gd name="T11" fmla="*/ 1789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811" y="21600"/>
                  </a:lnTo>
                  <a:lnTo>
                    <a:pt x="1778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 Box 638"/>
            <p:cNvSpPr txBox="1">
              <a:spLocks noChangeArrowheads="1"/>
            </p:cNvSpPr>
            <p:nvPr/>
          </p:nvSpPr>
          <p:spPr bwMode="auto">
            <a:xfrm>
              <a:off x="899592" y="4142242"/>
              <a:ext cx="450850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CPU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0" name="Rectangle 641"/>
            <p:cNvSpPr>
              <a:spLocks noChangeArrowheads="1"/>
            </p:cNvSpPr>
            <p:nvPr/>
          </p:nvSpPr>
          <p:spPr bwMode="auto">
            <a:xfrm>
              <a:off x="1043608" y="2348880"/>
              <a:ext cx="1619571" cy="166040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1" name="Text Box 642"/>
            <p:cNvSpPr txBox="1">
              <a:spLocks noChangeArrowheads="1"/>
            </p:cNvSpPr>
            <p:nvPr/>
          </p:nvSpPr>
          <p:spPr bwMode="auto">
            <a:xfrm>
              <a:off x="2915816" y="4442810"/>
              <a:ext cx="576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Addr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2" name="Text Box 643"/>
            <p:cNvSpPr txBox="1">
              <a:spLocks noChangeArrowheads="1"/>
            </p:cNvSpPr>
            <p:nvPr/>
          </p:nvSpPr>
          <p:spPr bwMode="auto">
            <a:xfrm>
              <a:off x="1691680" y="4441228"/>
              <a:ext cx="57447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Data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3" name="Text Box 644"/>
            <p:cNvSpPr txBox="1">
              <a:spLocks noChangeArrowheads="1"/>
            </p:cNvSpPr>
            <p:nvPr/>
          </p:nvSpPr>
          <p:spPr bwMode="auto">
            <a:xfrm>
              <a:off x="4429124" y="4441226"/>
              <a:ext cx="50006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Cmd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647"/>
            <p:cNvSpPr txBox="1">
              <a:spLocks noChangeArrowheads="1"/>
            </p:cNvSpPr>
            <p:nvPr/>
          </p:nvSpPr>
          <p:spPr bwMode="auto">
            <a:xfrm>
              <a:off x="4718295" y="2523887"/>
              <a:ext cx="2444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116" name="Text Box 648"/>
            <p:cNvSpPr txBox="1">
              <a:spLocks noChangeArrowheads="1"/>
            </p:cNvSpPr>
            <p:nvPr/>
          </p:nvSpPr>
          <p:spPr bwMode="auto">
            <a:xfrm>
              <a:off x="3638794" y="2425448"/>
              <a:ext cx="1008063" cy="57150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控制信号形成部件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7" name="Text Box 650"/>
            <p:cNvSpPr txBox="1">
              <a:spLocks noChangeArrowheads="1"/>
            </p:cNvSpPr>
            <p:nvPr/>
          </p:nvSpPr>
          <p:spPr bwMode="auto">
            <a:xfrm>
              <a:off x="2846632" y="2425448"/>
              <a:ext cx="576263" cy="57150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时序部件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8" name="Text Box 654"/>
            <p:cNvSpPr txBox="1">
              <a:spLocks noChangeArrowheads="1"/>
            </p:cNvSpPr>
            <p:nvPr/>
          </p:nvSpPr>
          <p:spPr bwMode="auto">
            <a:xfrm>
              <a:off x="3708276" y="3143248"/>
              <a:ext cx="647700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ID</a:t>
              </a:r>
            </a:p>
          </p:txBody>
        </p:sp>
        <p:sp>
          <p:nvSpPr>
            <p:cNvPr id="119" name="Text Box 659"/>
            <p:cNvSpPr txBox="1">
              <a:spLocks noChangeArrowheads="1"/>
            </p:cNvSpPr>
            <p:nvPr/>
          </p:nvSpPr>
          <p:spPr bwMode="auto">
            <a:xfrm>
              <a:off x="2051720" y="3496450"/>
              <a:ext cx="508096" cy="285752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+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kumimoji="0"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4" name="Text Box 673"/>
            <p:cNvSpPr txBox="1">
              <a:spLocks noChangeArrowheads="1"/>
            </p:cNvSpPr>
            <p:nvPr/>
          </p:nvSpPr>
          <p:spPr bwMode="auto">
            <a:xfrm>
              <a:off x="1548036" y="3071240"/>
              <a:ext cx="647700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AC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5" name="Text Box 674"/>
            <p:cNvSpPr txBox="1">
              <a:spLocks noChangeArrowheads="1"/>
            </p:cNvSpPr>
            <p:nvPr/>
          </p:nvSpPr>
          <p:spPr bwMode="auto">
            <a:xfrm>
              <a:off x="1470352" y="2602896"/>
              <a:ext cx="452438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ALU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6" name="Text Box 681"/>
            <p:cNvSpPr txBox="1">
              <a:spLocks noChangeArrowheads="1"/>
            </p:cNvSpPr>
            <p:nvPr/>
          </p:nvSpPr>
          <p:spPr bwMode="auto">
            <a:xfrm>
              <a:off x="3996654" y="3573515"/>
              <a:ext cx="647700" cy="29209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IR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7" name="Text Box 682"/>
            <p:cNvSpPr txBox="1">
              <a:spLocks noChangeArrowheads="1"/>
            </p:cNvSpPr>
            <p:nvPr/>
          </p:nvSpPr>
          <p:spPr bwMode="auto">
            <a:xfrm>
              <a:off x="3056909" y="3573515"/>
              <a:ext cx="6492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PC</a:t>
              </a:r>
              <a:endParaRPr kumimoji="0" lang="en-US" altLang="zh-CN" sz="1800" b="1">
                <a:latin typeface="宋体" pitchFamily="2" charset="-122"/>
              </a:endParaRPr>
            </a:p>
          </p:txBody>
        </p:sp>
        <p:sp>
          <p:nvSpPr>
            <p:cNvPr id="199" name="Text Box 704"/>
            <p:cNvSpPr txBox="1">
              <a:spLocks noChangeArrowheads="1"/>
            </p:cNvSpPr>
            <p:nvPr/>
          </p:nvSpPr>
          <p:spPr bwMode="auto">
            <a:xfrm>
              <a:off x="3432411" y="2579449"/>
              <a:ext cx="2444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990099"/>
                  </a:solidFill>
                </a:rPr>
                <a:t>…</a:t>
              </a: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>
              <a:off x="1907704" y="3998226"/>
              <a:ext cx="0" cy="1531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 rot="5400000">
              <a:off x="3346305" y="4079926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 rot="5400000">
              <a:off x="4215727" y="4079925"/>
              <a:ext cx="142876" cy="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 rot="5400000">
              <a:off x="4645372" y="4079926"/>
              <a:ext cx="14287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3432411" y="2496886"/>
              <a:ext cx="2143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5" name="直接箭头连接符 204"/>
            <p:cNvCxnSpPr/>
            <p:nvPr/>
          </p:nvCxnSpPr>
          <p:spPr bwMode="auto">
            <a:xfrm>
              <a:off x="3432411" y="2925514"/>
              <a:ext cx="2143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4646857" y="2496886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4646857" y="2782638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直接箭头连接符 207"/>
            <p:cNvCxnSpPr/>
            <p:nvPr/>
          </p:nvCxnSpPr>
          <p:spPr bwMode="auto">
            <a:xfrm rot="5400000" flipH="1" flipV="1">
              <a:off x="4069308" y="3068736"/>
              <a:ext cx="142876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9" name="直接箭头连接符 208"/>
            <p:cNvCxnSpPr>
              <a:endCxn id="197" idx="0"/>
            </p:cNvCxnSpPr>
            <p:nvPr/>
          </p:nvCxnSpPr>
          <p:spPr bwMode="auto">
            <a:xfrm rot="5400000" flipH="1" flipV="1">
              <a:off x="2972332" y="3589008"/>
              <a:ext cx="424713" cy="393729"/>
            </a:xfrm>
            <a:prstGeom prst="bentConnector3">
              <a:avLst>
                <a:gd name="adj1" fmla="val 153825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 flipV="1">
              <a:off x="4144288" y="3430173"/>
              <a:ext cx="1589" cy="149687"/>
            </a:xfrm>
            <a:prstGeom prst="straightConnector1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1" name="直接箭头连接符 103"/>
            <p:cNvCxnSpPr/>
            <p:nvPr/>
          </p:nvCxnSpPr>
          <p:spPr bwMode="auto">
            <a:xfrm rot="16200000" flipH="1">
              <a:off x="4358713" y="3651185"/>
              <a:ext cx="428632" cy="285977"/>
            </a:xfrm>
            <a:prstGeom prst="bentConnector3">
              <a:avLst>
                <a:gd name="adj1" fmla="val -27574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 rot="5400000">
              <a:off x="3345511" y="393705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rot="5400000" flipH="1" flipV="1">
              <a:off x="4216520" y="3936256"/>
              <a:ext cx="14287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125"/>
            <p:cNvCxnSpPr>
              <a:stCxn id="107" idx="1"/>
              <a:endCxn id="194" idx="3"/>
            </p:cNvCxnSpPr>
            <p:nvPr/>
          </p:nvCxnSpPr>
          <p:spPr bwMode="auto">
            <a:xfrm rot="10800000" flipH="1" flipV="1">
              <a:off x="1619424" y="2564904"/>
              <a:ext cx="576311" cy="649212"/>
            </a:xfrm>
            <a:prstGeom prst="bentConnector5">
              <a:avLst>
                <a:gd name="adj1" fmla="val -1202"/>
                <a:gd name="adj2" fmla="val -19801"/>
                <a:gd name="adj3" fmla="val 133656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 flipV="1">
              <a:off x="1907703" y="2920386"/>
              <a:ext cx="1" cy="15085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 rot="16200000" flipV="1">
              <a:off x="897484" y="3359102"/>
              <a:ext cx="1084338" cy="21602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1907704" y="3356992"/>
              <a:ext cx="0" cy="65229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170"/>
            <p:cNvCxnSpPr/>
            <p:nvPr/>
          </p:nvCxnSpPr>
          <p:spPr bwMode="auto">
            <a:xfrm rot="16200000" flipH="1">
              <a:off x="3827394" y="3698212"/>
              <a:ext cx="1930542" cy="273050"/>
            </a:xfrm>
            <a:prstGeom prst="bentConnector3">
              <a:avLst>
                <a:gd name="adj1" fmla="val 123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 flipV="1">
              <a:off x="2266156" y="4430509"/>
              <a:ext cx="1588" cy="36949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23" name="Text Box 705"/>
            <p:cNvSpPr txBox="1">
              <a:spLocks noChangeArrowheads="1"/>
            </p:cNvSpPr>
            <p:nvPr/>
          </p:nvSpPr>
          <p:spPr bwMode="auto">
            <a:xfrm>
              <a:off x="1403648" y="4151359"/>
              <a:ext cx="3420793" cy="28575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数据通路结构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如总线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7" name="直接连接符 66"/>
            <p:cNvCxnSpPr/>
            <p:nvPr/>
          </p:nvCxnSpPr>
          <p:spPr bwMode="auto">
            <a:xfrm>
              <a:off x="3491879" y="4441226"/>
              <a:ext cx="2" cy="349257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8" name="Text Box 701"/>
            <p:cNvSpPr txBox="1">
              <a:spLocks noChangeArrowheads="1"/>
            </p:cNvSpPr>
            <p:nvPr/>
          </p:nvSpPr>
          <p:spPr bwMode="auto">
            <a:xfrm>
              <a:off x="3170266" y="4800006"/>
              <a:ext cx="3817938" cy="357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系统总线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ABus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、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DBus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、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CBus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9" name="Text Box 639"/>
            <p:cNvSpPr txBox="1">
              <a:spLocks noChangeArrowheads="1"/>
            </p:cNvSpPr>
            <p:nvPr/>
          </p:nvSpPr>
          <p:spPr bwMode="auto">
            <a:xfrm>
              <a:off x="7923241" y="2299675"/>
              <a:ext cx="720725" cy="14224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外部设备</a:t>
              </a:r>
              <a:endParaRPr kumimoji="0" lang="en-US" altLang="zh-CN" sz="1800" b="1" dirty="0" smtClean="0">
                <a:solidFill>
                  <a:srgbClr val="000000"/>
                </a:solidFill>
                <a:latin typeface="宋体" pitchFamily="2" charset="-122"/>
              </a:endParaRPr>
            </a:p>
            <a:p>
              <a:pPr algn="ctr"/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含辅存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0" name="Text Box 670"/>
            <p:cNvSpPr txBox="1">
              <a:spLocks noChangeArrowheads="1"/>
            </p:cNvSpPr>
            <p:nvPr/>
          </p:nvSpPr>
          <p:spPr bwMode="auto">
            <a:xfrm>
              <a:off x="7778778" y="4014188"/>
              <a:ext cx="863600" cy="360363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I/O</a:t>
              </a:r>
              <a:r>
                <a:rPr kumimoji="0" lang="zh-CN" altLang="en-US" sz="1800" b="1">
                  <a:solidFill>
                    <a:srgbClr val="000000"/>
                  </a:solidFill>
                  <a:latin typeface="宋体" pitchFamily="2" charset="-122"/>
                </a:rPr>
                <a:t>接口</a:t>
              </a:r>
              <a:endParaRPr kumimoji="0" lang="zh-CN" altLang="en-US" sz="1800" b="1">
                <a:latin typeface="宋体" pitchFamily="2" charset="-122"/>
              </a:endParaRPr>
            </a:p>
          </p:txBody>
        </p:sp>
        <p:sp>
          <p:nvSpPr>
            <p:cNvPr id="231" name="Rectangle 684"/>
            <p:cNvSpPr>
              <a:spLocks noChangeArrowheads="1"/>
            </p:cNvSpPr>
            <p:nvPr/>
          </p:nvSpPr>
          <p:spPr bwMode="auto">
            <a:xfrm>
              <a:off x="5500694" y="2299676"/>
              <a:ext cx="1943100" cy="207170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2" name="Line 685"/>
            <p:cNvSpPr>
              <a:spLocks noChangeShapeType="1"/>
            </p:cNvSpPr>
            <p:nvPr/>
          </p:nvSpPr>
          <p:spPr bwMode="auto">
            <a:xfrm>
              <a:off x="6148394" y="2729891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3" name="Text Box 686"/>
            <p:cNvSpPr txBox="1">
              <a:spLocks noChangeArrowheads="1"/>
            </p:cNvSpPr>
            <p:nvPr/>
          </p:nvSpPr>
          <p:spPr bwMode="auto">
            <a:xfrm>
              <a:off x="6219832" y="3021991"/>
              <a:ext cx="225425" cy="498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</a:rPr>
                <a:t>……</a:t>
              </a:r>
              <a:endParaRPr kumimoji="0" lang="en-US" altLang="zh-CN" sz="1800" b="1"/>
            </a:p>
          </p:txBody>
        </p:sp>
        <p:sp>
          <p:nvSpPr>
            <p:cNvPr id="234" name="Text Box 687"/>
            <p:cNvSpPr txBox="1">
              <a:spLocks noChangeArrowheads="1"/>
            </p:cNvSpPr>
            <p:nvPr/>
          </p:nvSpPr>
          <p:spPr bwMode="auto">
            <a:xfrm>
              <a:off x="6435732" y="2652103"/>
              <a:ext cx="858838" cy="1012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存储</a:t>
              </a:r>
            </a:p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阵列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5" name="Text Box 688"/>
            <p:cNvSpPr txBox="1">
              <a:spLocks noChangeArrowheads="1"/>
            </p:cNvSpPr>
            <p:nvPr/>
          </p:nvSpPr>
          <p:spPr bwMode="auto">
            <a:xfrm>
              <a:off x="6364294" y="3880828"/>
              <a:ext cx="936625" cy="360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I/O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电路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" name="Text Box 689"/>
            <p:cNvSpPr txBox="1">
              <a:spLocks noChangeArrowheads="1"/>
            </p:cNvSpPr>
            <p:nvPr/>
          </p:nvSpPr>
          <p:spPr bwMode="auto">
            <a:xfrm>
              <a:off x="5788032" y="2585428"/>
              <a:ext cx="360363" cy="12239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zh-CN" altLang="en-US" sz="1800" b="1">
                  <a:solidFill>
                    <a:srgbClr val="000000"/>
                  </a:solidFill>
                  <a:latin typeface="宋体" pitchFamily="2" charset="-122"/>
                </a:rPr>
                <a:t>地址译码器</a:t>
              </a:r>
              <a:endParaRPr kumimoji="0" lang="zh-CN" altLang="en-US" sz="1800" b="1">
                <a:latin typeface="宋体" pitchFamily="2" charset="-122"/>
              </a:endParaRPr>
            </a:p>
          </p:txBody>
        </p:sp>
        <p:sp>
          <p:nvSpPr>
            <p:cNvPr id="237" name="Line 690"/>
            <p:cNvSpPr>
              <a:spLocks noChangeShapeType="1"/>
            </p:cNvSpPr>
            <p:nvPr/>
          </p:nvSpPr>
          <p:spPr bwMode="auto">
            <a:xfrm>
              <a:off x="6148394" y="2872766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8" name="Line 691"/>
            <p:cNvSpPr>
              <a:spLocks noChangeShapeType="1"/>
            </p:cNvSpPr>
            <p:nvPr/>
          </p:nvSpPr>
          <p:spPr bwMode="auto">
            <a:xfrm>
              <a:off x="6148394" y="3593491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9" name="Line 692"/>
            <p:cNvSpPr>
              <a:spLocks noChangeShapeType="1"/>
            </p:cNvSpPr>
            <p:nvPr/>
          </p:nvSpPr>
          <p:spPr bwMode="auto">
            <a:xfrm>
              <a:off x="6508757" y="3664928"/>
              <a:ext cx="3175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0" name="Line 693"/>
            <p:cNvSpPr>
              <a:spLocks noChangeShapeType="1"/>
            </p:cNvSpPr>
            <p:nvPr/>
          </p:nvSpPr>
          <p:spPr bwMode="auto">
            <a:xfrm flipH="1">
              <a:off x="6651632" y="3664928"/>
              <a:ext cx="0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1" name="Line 694"/>
            <p:cNvSpPr>
              <a:spLocks noChangeShapeType="1"/>
            </p:cNvSpPr>
            <p:nvPr/>
          </p:nvSpPr>
          <p:spPr bwMode="auto">
            <a:xfrm flipH="1">
              <a:off x="7156457" y="3664928"/>
              <a:ext cx="0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2" name="Text Box 695"/>
            <p:cNvSpPr txBox="1">
              <a:spLocks noChangeArrowheads="1"/>
            </p:cNvSpPr>
            <p:nvPr/>
          </p:nvSpPr>
          <p:spPr bwMode="auto">
            <a:xfrm>
              <a:off x="6734182" y="3593491"/>
              <a:ext cx="334963" cy="2492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</a:rPr>
                <a:t>…</a:t>
              </a:r>
              <a:endParaRPr kumimoji="0" lang="en-US" altLang="zh-CN" sz="1800" b="1"/>
            </a:p>
          </p:txBody>
        </p:sp>
        <p:sp>
          <p:nvSpPr>
            <p:cNvPr id="243" name="Text Box 707"/>
            <p:cNvSpPr txBox="1">
              <a:spLocks noChangeArrowheads="1"/>
            </p:cNvSpPr>
            <p:nvPr/>
          </p:nvSpPr>
          <p:spPr bwMode="auto">
            <a:xfrm>
              <a:off x="6245232" y="2299676"/>
              <a:ext cx="982663" cy="306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主存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44" name="直接箭头连接符 163"/>
            <p:cNvCxnSpPr>
              <a:endCxn id="236" idx="1"/>
            </p:cNvCxnSpPr>
            <p:nvPr/>
          </p:nvCxnSpPr>
          <p:spPr bwMode="auto">
            <a:xfrm rot="5400000" flipH="1" flipV="1">
              <a:off x="4911331" y="3923306"/>
              <a:ext cx="1602596" cy="150805"/>
            </a:xfrm>
            <a:prstGeom prst="bentConnector2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167"/>
            <p:cNvCxnSpPr>
              <a:endCxn id="235" idx="1"/>
            </p:cNvCxnSpPr>
            <p:nvPr/>
          </p:nvCxnSpPr>
          <p:spPr bwMode="auto">
            <a:xfrm rot="5400000" flipH="1" flipV="1">
              <a:off x="5881294" y="4317007"/>
              <a:ext cx="738997" cy="227004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 rot="5400000" flipH="1" flipV="1">
              <a:off x="6566713" y="4513460"/>
              <a:ext cx="571504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 rot="5400000" flipH="1" flipV="1">
              <a:off x="8185995" y="4584898"/>
              <a:ext cx="428628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8" name="直接箭头连接符 167"/>
            <p:cNvCxnSpPr/>
            <p:nvPr/>
          </p:nvCxnSpPr>
          <p:spPr bwMode="auto">
            <a:xfrm rot="5400000" flipH="1" flipV="1">
              <a:off x="7970886" y="4585692"/>
              <a:ext cx="428627" cy="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167"/>
            <p:cNvCxnSpPr/>
            <p:nvPr/>
          </p:nvCxnSpPr>
          <p:spPr bwMode="auto">
            <a:xfrm rot="5400000" flipH="1" flipV="1">
              <a:off x="7756575" y="4585690"/>
              <a:ext cx="428627" cy="2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167"/>
            <p:cNvCxnSpPr/>
            <p:nvPr/>
          </p:nvCxnSpPr>
          <p:spPr bwMode="auto">
            <a:xfrm rot="5400000" flipH="1" flipV="1">
              <a:off x="8042324" y="3871312"/>
              <a:ext cx="285752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 rot="5400000" flipH="1" flipV="1">
              <a:off x="8257433" y="3870518"/>
              <a:ext cx="285752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857224" y="4801594"/>
              <a:ext cx="781481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1547664" y="4018006"/>
              <a:ext cx="0" cy="13415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6" name="Text Box 701"/>
            <p:cNvSpPr txBox="1">
              <a:spLocks noChangeArrowheads="1"/>
            </p:cNvSpPr>
            <p:nvPr/>
          </p:nvSpPr>
          <p:spPr bwMode="auto">
            <a:xfrm>
              <a:off x="1403648" y="5160046"/>
              <a:ext cx="6878774" cy="357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说明：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AC—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累加器，既存放源操作数、又存放目的操作数的寄存器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9" name="Rectangle 641"/>
            <p:cNvSpPr>
              <a:spLocks noChangeArrowheads="1"/>
            </p:cNvSpPr>
            <p:nvPr/>
          </p:nvSpPr>
          <p:spPr bwMode="auto">
            <a:xfrm>
              <a:off x="2771800" y="2348880"/>
              <a:ext cx="2232248" cy="166040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cxnSp>
          <p:nvCxnSpPr>
            <p:cNvPr id="151" name="直接箭头连接符 150"/>
            <p:cNvCxnSpPr/>
            <p:nvPr/>
          </p:nvCxnSpPr>
          <p:spPr bwMode="auto">
            <a:xfrm rot="5400000">
              <a:off x="2916386" y="406887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H="1" flipV="1">
              <a:off x="2195734" y="3782202"/>
              <a:ext cx="2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H="1">
              <a:off x="2410966" y="3789540"/>
              <a:ext cx="794" cy="228467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rot="5400000">
              <a:off x="2125092" y="406887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 rot="5400000">
              <a:off x="2340322" y="4068870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V="1">
              <a:off x="1763688" y="3356992"/>
              <a:ext cx="0" cy="64123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1763688" y="3998226"/>
              <a:ext cx="0" cy="1531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9" name="Rectangle 640"/>
            <p:cNvSpPr>
              <a:spLocks noChangeArrowheads="1"/>
            </p:cNvSpPr>
            <p:nvPr/>
          </p:nvSpPr>
          <p:spPr bwMode="auto">
            <a:xfrm>
              <a:off x="857224" y="2253353"/>
              <a:ext cx="4286280" cy="218945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176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AutoShape 71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D6FE-2123-4A8F-9F2B-2F14E4C29C8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57109" name="Text Box 85"/>
          <p:cNvSpPr txBox="1">
            <a:spLocks noChangeArrowheads="1"/>
          </p:cNvSpPr>
          <p:nvPr/>
        </p:nvSpPr>
        <p:spPr bwMode="auto">
          <a:xfrm>
            <a:off x="179388" y="260648"/>
            <a:ext cx="51784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、机器语言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程序的形成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*模型机的指令系统：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57110" name="Text Box 86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*y=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x+b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的机器语言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程序：</a:t>
            </a:r>
            <a:r>
              <a:rPr lang="zh-CN" altLang="en-US" b="1" dirty="0" smtClean="0">
                <a:latin typeface="宋体" pitchFamily="2" charset="-122"/>
              </a:rPr>
              <a:t>可用高级语言或机器语言编程</a:t>
            </a:r>
            <a:endParaRPr lang="zh-CN" altLang="en-US" b="1" dirty="0">
              <a:latin typeface="宋体" pitchFamily="2" charset="-122"/>
            </a:endParaRPr>
          </a:p>
        </p:txBody>
      </p:sp>
      <p:graphicFrame>
        <p:nvGraphicFramePr>
          <p:cNvPr id="257312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82668"/>
              </p:ext>
            </p:extLst>
          </p:nvPr>
        </p:nvGraphicFramePr>
        <p:xfrm>
          <a:off x="1643041" y="3618257"/>
          <a:ext cx="6286545" cy="2619055"/>
        </p:xfrm>
        <a:graphic>
          <a:graphicData uri="http://schemas.openxmlformats.org/drawingml/2006/table">
            <a:tbl>
              <a:tblPr/>
              <a:tblGrid>
                <a:gridCol w="1173182"/>
                <a:gridCol w="1612901"/>
                <a:gridCol w="3500462"/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指令或数据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功能说明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AC←x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(00100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AC←(AC)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  (00101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010 00110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y←(AC)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100 00000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停机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 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冯氏模型要求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原始数据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y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结果数据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y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755576" y="1268760"/>
            <a:ext cx="8280920" cy="1711059"/>
            <a:chOff x="755576" y="1349335"/>
            <a:chExt cx="8280920" cy="1711059"/>
          </a:xfrm>
        </p:grpSpPr>
        <p:sp>
          <p:nvSpPr>
            <p:cNvPr id="25" name="Text Box 202"/>
            <p:cNvSpPr txBox="1">
              <a:spLocks noChangeArrowheads="1"/>
            </p:cNvSpPr>
            <p:nvPr/>
          </p:nvSpPr>
          <p:spPr bwMode="auto">
            <a:xfrm>
              <a:off x="4211960" y="1349335"/>
              <a:ext cx="1728192" cy="351473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指令格式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" name="Text Box 202"/>
            <p:cNvSpPr txBox="1">
              <a:spLocks noChangeArrowheads="1"/>
            </p:cNvSpPr>
            <p:nvPr/>
          </p:nvSpPr>
          <p:spPr bwMode="auto">
            <a:xfrm>
              <a:off x="4211959" y="1709375"/>
              <a:ext cx="1728193" cy="279466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001   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" name="Text Box 202"/>
            <p:cNvSpPr txBox="1">
              <a:spLocks noChangeArrowheads="1"/>
            </p:cNvSpPr>
            <p:nvPr/>
          </p:nvSpPr>
          <p:spPr bwMode="auto">
            <a:xfrm>
              <a:off x="755576" y="1709375"/>
              <a:ext cx="3372572" cy="2794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取数</a:t>
              </a:r>
              <a:r>
                <a:rPr lang="en-US" altLang="zh-CN" sz="2000" b="1" dirty="0" smtClean="0">
                  <a:latin typeface="宋体" pitchFamily="2" charset="-122"/>
                </a:rPr>
                <a:t>LD 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en-US" altLang="zh-CN" sz="2000" b="1" dirty="0">
                  <a:latin typeface="宋体" pitchFamily="2" charset="-122"/>
                </a:rPr>
                <a:t>←M[</a:t>
              </a:r>
              <a:r>
                <a:rPr lang="en-US" altLang="zh-CN" sz="2000" b="1" dirty="0" err="1">
                  <a:latin typeface="宋体" pitchFamily="2" charset="-122"/>
                </a:rPr>
                <a:t>addr</a:t>
              </a:r>
              <a:r>
                <a:rPr lang="en-US" altLang="zh-CN" sz="2000" b="1" dirty="0">
                  <a:latin typeface="宋体" pitchFamily="2" charset="-122"/>
                </a:rPr>
                <a:t>]</a:t>
              </a:r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4860032" y="1709374"/>
              <a:ext cx="0" cy="279467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 Box 202"/>
            <p:cNvSpPr txBox="1">
              <a:spLocks noChangeArrowheads="1"/>
            </p:cNvSpPr>
            <p:nvPr/>
          </p:nvSpPr>
          <p:spPr bwMode="auto">
            <a:xfrm>
              <a:off x="4211959" y="2060849"/>
              <a:ext cx="1728193" cy="270898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010   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6" name="Text Box 202"/>
            <p:cNvSpPr txBox="1">
              <a:spLocks noChangeArrowheads="1"/>
            </p:cNvSpPr>
            <p:nvPr/>
          </p:nvSpPr>
          <p:spPr bwMode="auto">
            <a:xfrm>
              <a:off x="755576" y="2069416"/>
              <a:ext cx="3372572" cy="262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存数</a:t>
              </a:r>
              <a:r>
                <a:rPr lang="en-US" altLang="zh-CN" sz="2000" b="1" dirty="0" smtClean="0">
                  <a:latin typeface="宋体" pitchFamily="2" charset="-122"/>
                </a:rPr>
                <a:t>ST 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r>
                <a:rPr lang="en-US" altLang="zh-CN" sz="2000" b="1" dirty="0" smtClean="0">
                  <a:latin typeface="宋体" pitchFamily="2" charset="-122"/>
                </a:rPr>
                <a:t>M[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r>
                <a:rPr lang="en-US" altLang="zh-CN" sz="2000" b="1" dirty="0">
                  <a:latin typeface="宋体" pitchFamily="2" charset="-122"/>
                </a:rPr>
                <a:t>]←(AC)</a:t>
              </a: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4860032" y="2060848"/>
              <a:ext cx="0" cy="27089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 Box 202"/>
            <p:cNvSpPr txBox="1">
              <a:spLocks noChangeArrowheads="1"/>
            </p:cNvSpPr>
            <p:nvPr/>
          </p:nvSpPr>
          <p:spPr bwMode="auto">
            <a:xfrm>
              <a:off x="4211959" y="2420888"/>
              <a:ext cx="1728193" cy="279465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011   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" name="Text Box 202"/>
            <p:cNvSpPr txBox="1">
              <a:spLocks noChangeArrowheads="1"/>
            </p:cNvSpPr>
            <p:nvPr/>
          </p:nvSpPr>
          <p:spPr bwMode="auto">
            <a:xfrm>
              <a:off x="755576" y="2429456"/>
              <a:ext cx="3372572" cy="2708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加法</a:t>
              </a:r>
              <a:r>
                <a:rPr lang="en-US" altLang="zh-CN" sz="2000" b="1" dirty="0" smtClean="0">
                  <a:latin typeface="宋体" pitchFamily="2" charset="-122"/>
                </a:rPr>
                <a:t>ADD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en-US" altLang="zh-CN" sz="2000" b="1" dirty="0">
                  <a:latin typeface="宋体" pitchFamily="2" charset="-122"/>
                </a:rPr>
                <a:t>←(AC)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M[</a:t>
              </a:r>
              <a:r>
                <a:rPr lang="en-US" altLang="zh-CN" sz="2000" b="1" dirty="0" err="1">
                  <a:latin typeface="宋体" pitchFamily="2" charset="-122"/>
                </a:rPr>
                <a:t>addr</a:t>
              </a:r>
              <a:r>
                <a:rPr lang="en-US" altLang="zh-CN" sz="2000" b="1" dirty="0">
                  <a:latin typeface="宋体" pitchFamily="2" charset="-122"/>
                </a:rPr>
                <a:t>]</a:t>
              </a: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860032" y="2420888"/>
              <a:ext cx="0" cy="27946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 Box 202"/>
            <p:cNvSpPr txBox="1">
              <a:spLocks noChangeArrowheads="1"/>
            </p:cNvSpPr>
            <p:nvPr/>
          </p:nvSpPr>
          <p:spPr bwMode="auto">
            <a:xfrm>
              <a:off x="4211959" y="2780928"/>
              <a:ext cx="1728193" cy="279465"/>
            </a:xfrm>
            <a:prstGeom prst="rect">
              <a:avLst/>
            </a:prstGeom>
            <a:solidFill>
              <a:srgbClr val="FFCC99">
                <a:alpha val="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100</a:t>
              </a:r>
              <a:r>
                <a:rPr lang="en-US" altLang="zh-CN" sz="1600" b="1" dirty="0" smtClean="0">
                  <a:latin typeface="宋体" pitchFamily="2" charset="-122"/>
                </a:rPr>
                <a:t>   </a:t>
              </a:r>
              <a:r>
                <a:rPr lang="en-US" altLang="zh-CN" sz="2000" b="1" dirty="0" smtClean="0">
                  <a:latin typeface="宋体" pitchFamily="2" charset="-122"/>
                </a:rPr>
                <a:t>00000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" name="Text Box 202"/>
            <p:cNvSpPr txBox="1">
              <a:spLocks noChangeArrowheads="1"/>
            </p:cNvSpPr>
            <p:nvPr/>
          </p:nvSpPr>
          <p:spPr bwMode="auto">
            <a:xfrm>
              <a:off x="755576" y="2789495"/>
              <a:ext cx="3372571" cy="270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停机</a:t>
              </a:r>
              <a:r>
                <a:rPr lang="en-US" altLang="zh-CN" sz="2000" b="1" dirty="0" smtClean="0">
                  <a:latin typeface="宋体" pitchFamily="2" charset="-122"/>
                </a:rPr>
                <a:t>HLT</a:t>
              </a:r>
              <a:r>
                <a:rPr lang="zh-CN" altLang="en-US" sz="2000" b="1" dirty="0" smtClean="0">
                  <a:latin typeface="宋体" pitchFamily="2" charset="-122"/>
                </a:rPr>
                <a:t>：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4860032" y="2780928"/>
              <a:ext cx="0" cy="27946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 Box 202"/>
            <p:cNvSpPr txBox="1">
              <a:spLocks noChangeArrowheads="1"/>
            </p:cNvSpPr>
            <p:nvPr/>
          </p:nvSpPr>
          <p:spPr bwMode="auto">
            <a:xfrm>
              <a:off x="767382" y="1349335"/>
              <a:ext cx="3360766" cy="3514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指令功能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6" name="Text Box 202"/>
            <p:cNvSpPr txBox="1">
              <a:spLocks noChangeArrowheads="1"/>
            </p:cNvSpPr>
            <p:nvPr/>
          </p:nvSpPr>
          <p:spPr bwMode="auto">
            <a:xfrm>
              <a:off x="6064770" y="1709376"/>
              <a:ext cx="2971726" cy="2794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latin typeface="宋体" pitchFamily="2" charset="-122"/>
                </a:rPr>
                <a:t>将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r>
                <a:rPr lang="zh-CN" altLang="en-US" sz="2000" b="1" dirty="0">
                  <a:latin typeface="宋体" pitchFamily="2" charset="-122"/>
                </a:rPr>
                <a:t>单元</a:t>
              </a:r>
              <a:r>
                <a:rPr lang="zh-CN" altLang="en-US" sz="2000" b="1" dirty="0" smtClean="0">
                  <a:latin typeface="宋体" pitchFamily="2" charset="-122"/>
                </a:rPr>
                <a:t>内容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取到</a:t>
              </a:r>
              <a:r>
                <a:rPr lang="en-US" altLang="zh-CN" sz="2000" b="1" dirty="0">
                  <a:latin typeface="宋体" pitchFamily="2" charset="-122"/>
                </a:rPr>
                <a:t>AC</a:t>
              </a:r>
              <a:r>
                <a:rPr lang="zh-CN" altLang="en-US" sz="2000" b="1" dirty="0">
                  <a:latin typeface="宋体" pitchFamily="2" charset="-122"/>
                </a:rPr>
                <a:t>中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7" name="Text Box 202"/>
            <p:cNvSpPr txBox="1">
              <a:spLocks noChangeArrowheads="1"/>
            </p:cNvSpPr>
            <p:nvPr/>
          </p:nvSpPr>
          <p:spPr bwMode="auto">
            <a:xfrm>
              <a:off x="6064770" y="2069416"/>
              <a:ext cx="2971726" cy="2708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latin typeface="宋体" pitchFamily="2" charset="-122"/>
                </a:rPr>
                <a:t>将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内容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存到</a:t>
              </a:r>
              <a:r>
                <a:rPr lang="en-US" altLang="zh-CN" sz="2000" b="1" dirty="0" err="1">
                  <a:latin typeface="宋体" pitchFamily="2" charset="-122"/>
                </a:rPr>
                <a:t>addr</a:t>
              </a:r>
              <a:r>
                <a:rPr lang="zh-CN" altLang="en-US" sz="2000" b="1" dirty="0">
                  <a:latin typeface="宋体" pitchFamily="2" charset="-122"/>
                </a:rPr>
                <a:t>单元中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" name="Text Box 202"/>
            <p:cNvSpPr txBox="1">
              <a:spLocks noChangeArrowheads="1"/>
            </p:cNvSpPr>
            <p:nvPr/>
          </p:nvSpPr>
          <p:spPr bwMode="auto">
            <a:xfrm>
              <a:off x="6064770" y="2429455"/>
              <a:ext cx="2971726" cy="2794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latin typeface="宋体" pitchFamily="2" charset="-122"/>
                </a:rPr>
                <a:t>将</a:t>
              </a:r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内容与</a:t>
              </a:r>
              <a:r>
                <a:rPr lang="en-US" altLang="zh-CN" sz="2000" b="1" dirty="0" err="1" smtClean="0">
                  <a:latin typeface="宋体" pitchFamily="2" charset="-122"/>
                </a:rPr>
                <a:t>addr</a:t>
              </a:r>
              <a:r>
                <a:rPr lang="zh-CN" altLang="en-US" sz="2000" b="1" dirty="0" smtClean="0">
                  <a:latin typeface="宋体" pitchFamily="2" charset="-122"/>
                </a:rPr>
                <a:t>单元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相加</a:t>
              </a:r>
              <a:endParaRPr lang="en-US" altLang="zh-CN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202"/>
            <p:cNvSpPr txBox="1">
              <a:spLocks noChangeArrowheads="1"/>
            </p:cNvSpPr>
            <p:nvPr/>
          </p:nvSpPr>
          <p:spPr bwMode="auto">
            <a:xfrm>
              <a:off x="6064770" y="2789496"/>
              <a:ext cx="2971726" cy="2708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lvl="0">
                <a:lnSpc>
                  <a:spcPct val="90000"/>
                </a:lnSpc>
                <a:defRPr/>
              </a:pP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结束</a:t>
              </a:r>
              <a:r>
                <a:rPr lang="zh-CN" altLang="en-US" sz="2000" b="1" dirty="0" smtClean="0">
                  <a:latin typeface="宋体" pitchFamily="2" charset="-122"/>
                </a:rPr>
                <a:t>程序执行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0" name="Text Box 202"/>
            <p:cNvSpPr txBox="1">
              <a:spLocks noChangeArrowheads="1"/>
            </p:cNvSpPr>
            <p:nvPr/>
          </p:nvSpPr>
          <p:spPr bwMode="auto">
            <a:xfrm>
              <a:off x="6084168" y="1349335"/>
              <a:ext cx="2952328" cy="35147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指令功能说明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31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7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5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11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79388" y="221008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程序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执行的操作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过程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     </a:t>
            </a:r>
            <a:endParaRPr lang="en-US" altLang="zh-CN" b="1" dirty="0" smtClean="0">
              <a:solidFill>
                <a:srgbClr val="CC33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①取指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en-US" altLang="zh-CN" b="1" dirty="0" smtClean="0">
                <a:latin typeface="宋体" pitchFamily="2" charset="-122"/>
              </a:rPr>
              <a:t>→MEM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→IR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(PC)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en-US" altLang="zh-CN" dirty="0" smtClean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dirty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②分析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(IR</a:t>
            </a:r>
            <a:r>
              <a:rPr lang="en-US" altLang="zh-CN" b="1" dirty="0">
                <a:latin typeface="宋体" pitchFamily="2" charset="-122"/>
              </a:rPr>
              <a:t>)→ID→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③执行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指令约定操作，指令转移时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重写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转①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971625" y="4508799"/>
            <a:ext cx="7344791" cy="1582935"/>
            <a:chOff x="971625" y="4508799"/>
            <a:chExt cx="7344791" cy="1582935"/>
          </a:xfrm>
        </p:grpSpPr>
        <p:sp>
          <p:nvSpPr>
            <p:cNvPr id="28" name="Text Box 119"/>
            <p:cNvSpPr txBox="1">
              <a:spLocks noChangeArrowheads="1"/>
            </p:cNvSpPr>
            <p:nvPr/>
          </p:nvSpPr>
          <p:spPr bwMode="auto">
            <a:xfrm>
              <a:off x="6803528" y="5013177"/>
              <a:ext cx="151288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功能部件</a:t>
              </a:r>
            </a:p>
          </p:txBody>
        </p:sp>
        <p:sp>
          <p:nvSpPr>
            <p:cNvPr id="32" name="Text Box 113"/>
            <p:cNvSpPr txBox="1">
              <a:spLocks noChangeArrowheads="1"/>
            </p:cNvSpPr>
            <p:nvPr/>
          </p:nvSpPr>
          <p:spPr bwMode="auto">
            <a:xfrm>
              <a:off x="1908447" y="4939209"/>
              <a:ext cx="863600" cy="2900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PC</a:t>
              </a:r>
            </a:p>
          </p:txBody>
        </p:sp>
        <p:sp>
          <p:nvSpPr>
            <p:cNvPr id="33" name="Text Box 114"/>
            <p:cNvSpPr txBox="1">
              <a:spLocks noChangeArrowheads="1"/>
            </p:cNvSpPr>
            <p:nvPr/>
          </p:nvSpPr>
          <p:spPr bwMode="auto">
            <a:xfrm>
              <a:off x="2124347" y="5732959"/>
              <a:ext cx="5904037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4" name="Text Box 115"/>
            <p:cNvSpPr txBox="1">
              <a:spLocks noChangeArrowheads="1"/>
            </p:cNvSpPr>
            <p:nvPr/>
          </p:nvSpPr>
          <p:spPr bwMode="auto">
            <a:xfrm>
              <a:off x="4789065" y="4581055"/>
              <a:ext cx="431800" cy="7921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ID</a:t>
              </a:r>
            </a:p>
          </p:txBody>
        </p:sp>
        <p:sp>
          <p:nvSpPr>
            <p:cNvPr id="35" name="Text Box 120"/>
            <p:cNvSpPr txBox="1">
              <a:spLocks noChangeArrowheads="1"/>
            </p:cNvSpPr>
            <p:nvPr/>
          </p:nvSpPr>
          <p:spPr bwMode="auto">
            <a:xfrm>
              <a:off x="2843808" y="4508799"/>
              <a:ext cx="71913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+mn-ea"/>
                  <a:ea typeface="+mn-ea"/>
                  <a:cs typeface="Arial Unicode MS" pitchFamily="34" charset="-122"/>
                </a:rPr>
                <a:t>＋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</a:p>
          </p:txBody>
        </p:sp>
        <p:sp>
          <p:nvSpPr>
            <p:cNvPr id="36" name="Text Box 129"/>
            <p:cNvSpPr txBox="1">
              <a:spLocks noChangeArrowheads="1"/>
            </p:cNvSpPr>
            <p:nvPr/>
          </p:nvSpPr>
          <p:spPr bwMode="auto">
            <a:xfrm>
              <a:off x="3492921" y="4939209"/>
              <a:ext cx="863600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38" name="Text Box 132"/>
            <p:cNvSpPr txBox="1">
              <a:spLocks noChangeArrowheads="1"/>
            </p:cNvSpPr>
            <p:nvPr/>
          </p:nvSpPr>
          <p:spPr bwMode="auto">
            <a:xfrm>
              <a:off x="5292080" y="4941169"/>
              <a:ext cx="686324" cy="2869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顺序型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9" name="Text Box 133"/>
            <p:cNvSpPr txBox="1">
              <a:spLocks noChangeArrowheads="1"/>
            </p:cNvSpPr>
            <p:nvPr/>
          </p:nvSpPr>
          <p:spPr bwMode="auto">
            <a:xfrm>
              <a:off x="971625" y="4509121"/>
              <a:ext cx="1368127" cy="2886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下条指令地址</a:t>
              </a:r>
            </a:p>
          </p:txBody>
        </p:sp>
        <p:sp>
          <p:nvSpPr>
            <p:cNvPr id="40" name="Text Box 134"/>
            <p:cNvSpPr txBox="1">
              <a:spLocks noChangeArrowheads="1"/>
            </p:cNvSpPr>
            <p:nvPr/>
          </p:nvSpPr>
          <p:spPr bwMode="auto">
            <a:xfrm>
              <a:off x="971625" y="5301209"/>
              <a:ext cx="1368128" cy="286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当前指令地址</a:t>
              </a:r>
            </a:p>
          </p:txBody>
        </p:sp>
        <p:sp>
          <p:nvSpPr>
            <p:cNvPr id="41" name="Text Box 135"/>
            <p:cNvSpPr txBox="1">
              <a:spLocks noChangeArrowheads="1"/>
            </p:cNvSpPr>
            <p:nvPr/>
          </p:nvSpPr>
          <p:spPr bwMode="auto">
            <a:xfrm>
              <a:off x="3924969" y="5373217"/>
              <a:ext cx="1369367" cy="286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当前指令内容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>
              <a:off x="2340793" y="5229250"/>
              <a:ext cx="0" cy="504056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41"/>
            <p:cNvCxnSpPr>
              <a:stCxn id="35" idx="0"/>
              <a:endCxn id="32" idx="0"/>
            </p:cNvCxnSpPr>
            <p:nvPr/>
          </p:nvCxnSpPr>
          <p:spPr bwMode="auto">
            <a:xfrm rot="16200000" flipH="1" flipV="1">
              <a:off x="2556607" y="4292439"/>
              <a:ext cx="430410" cy="863130"/>
            </a:xfrm>
            <a:prstGeom prst="bentConnector3">
              <a:avLst>
                <a:gd name="adj1" fmla="val -30200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>
              <a:endCxn id="35" idx="2"/>
            </p:cNvCxnSpPr>
            <p:nvPr/>
          </p:nvCxnSpPr>
          <p:spPr bwMode="auto">
            <a:xfrm flipV="1">
              <a:off x="2339752" y="4869161"/>
              <a:ext cx="863625" cy="504056"/>
            </a:xfrm>
            <a:prstGeom prst="bentConnector2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3924969" y="5229250"/>
              <a:ext cx="0" cy="50405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>
              <a:stCxn id="36" idx="3"/>
            </p:cNvCxnSpPr>
            <p:nvPr/>
          </p:nvCxnSpPr>
          <p:spPr bwMode="auto">
            <a:xfrm>
              <a:off x="4356521" y="5082878"/>
              <a:ext cx="432544" cy="235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V="1">
              <a:off x="5220072" y="5229202"/>
              <a:ext cx="1584176" cy="4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V="1">
              <a:off x="7308304" y="5445225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 flipV="1">
              <a:off x="7460704" y="5445225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7740352" y="5445225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5" name="Text Box 109"/>
          <p:cNvSpPr txBox="1">
            <a:spLocks noChangeArrowheads="1"/>
          </p:cNvSpPr>
          <p:nvPr/>
        </p:nvSpPr>
        <p:spPr bwMode="auto">
          <a:xfrm>
            <a:off x="179388" y="76470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程序执行的初始条件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 </a:t>
            </a:r>
            <a:r>
              <a:rPr lang="zh-CN" altLang="en-US" b="1" dirty="0" smtClean="0">
                <a:latin typeface="宋体" pitchFamily="2" charset="-122"/>
              </a:rPr>
              <a:t>（准备工作）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①程序内容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--</a:t>
            </a:r>
            <a:r>
              <a:rPr lang="zh-CN" altLang="en-US" b="1" u="sng" dirty="0" smtClean="0">
                <a:latin typeface="宋体" pitchFamily="2" charset="-122"/>
              </a:rPr>
              <a:t>已经</a:t>
            </a:r>
            <a:r>
              <a:rPr lang="zh-CN" altLang="en-US" b="1" dirty="0" smtClean="0">
                <a:latin typeface="宋体" pitchFamily="2" charset="-122"/>
              </a:rPr>
              <a:t>存放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主存</a:t>
            </a:r>
            <a:r>
              <a:rPr lang="en-US" altLang="zh-CN" sz="2000" b="1" dirty="0" smtClean="0">
                <a:latin typeface="宋体" pitchFamily="2" charset="-122"/>
              </a:rPr>
              <a:t>(MEM)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②程序入口地址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u="sng" dirty="0" smtClean="0">
                <a:latin typeface="宋体" pitchFamily="2" charset="-122"/>
              </a:rPr>
              <a:t>已经</a:t>
            </a:r>
            <a:r>
              <a:rPr lang="zh-CN" altLang="en-US" b="1" dirty="0">
                <a:latin typeface="宋体" pitchFamily="2" charset="-122"/>
              </a:rPr>
              <a:t>存放在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6" name="Text Box 374"/>
          <p:cNvSpPr txBox="1">
            <a:spLocks noChangeArrowheads="1"/>
          </p:cNvSpPr>
          <p:nvPr/>
        </p:nvSpPr>
        <p:spPr bwMode="auto">
          <a:xfrm>
            <a:off x="179263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、程序执行过程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340796" y="4149079"/>
            <a:ext cx="5975620" cy="1080121"/>
            <a:chOff x="2340796" y="4149079"/>
            <a:chExt cx="5975620" cy="1080121"/>
          </a:xfrm>
        </p:grpSpPr>
        <p:sp>
          <p:nvSpPr>
            <p:cNvPr id="29" name="Text Box 127"/>
            <p:cNvSpPr txBox="1">
              <a:spLocks noChangeArrowheads="1"/>
            </p:cNvSpPr>
            <p:nvPr/>
          </p:nvSpPr>
          <p:spPr bwMode="auto">
            <a:xfrm>
              <a:off x="6803528" y="4580807"/>
              <a:ext cx="151288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7" name="Text Box 130"/>
            <p:cNvSpPr txBox="1">
              <a:spLocks noChangeArrowheads="1"/>
            </p:cNvSpPr>
            <p:nvPr/>
          </p:nvSpPr>
          <p:spPr bwMode="auto">
            <a:xfrm>
              <a:off x="5652120" y="4509816"/>
              <a:ext cx="720304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转移型</a:t>
              </a:r>
            </a:p>
          </p:txBody>
        </p:sp>
        <p:sp>
          <p:nvSpPr>
            <p:cNvPr id="42" name="Text Box 140"/>
            <p:cNvSpPr txBox="1">
              <a:spLocks noChangeArrowheads="1"/>
            </p:cNvSpPr>
            <p:nvPr/>
          </p:nvSpPr>
          <p:spPr bwMode="auto">
            <a:xfrm>
              <a:off x="7524328" y="4149080"/>
              <a:ext cx="792088" cy="3593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转移时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V="1">
              <a:off x="5220072" y="4797153"/>
              <a:ext cx="1584176" cy="62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41"/>
            <p:cNvCxnSpPr/>
            <p:nvPr/>
          </p:nvCxnSpPr>
          <p:spPr bwMode="auto">
            <a:xfrm rot="10800000" flipV="1">
              <a:off x="2340796" y="4149079"/>
              <a:ext cx="5183533" cy="216025"/>
            </a:xfrm>
            <a:prstGeom prst="bentConnector3">
              <a:avLst>
                <a:gd name="adj1" fmla="val 99981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1"/>
            <p:cNvCxnSpPr/>
            <p:nvPr/>
          </p:nvCxnSpPr>
          <p:spPr bwMode="auto">
            <a:xfrm flipV="1">
              <a:off x="7524328" y="4149081"/>
              <a:ext cx="0" cy="432048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67" name="Text Box 130"/>
            <p:cNvSpPr txBox="1">
              <a:spLocks noChangeArrowheads="1"/>
            </p:cNvSpPr>
            <p:nvPr/>
          </p:nvSpPr>
          <p:spPr bwMode="auto">
            <a:xfrm>
              <a:off x="5906060" y="4941863"/>
              <a:ext cx="79231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转移</a:t>
              </a:r>
              <a:r>
                <a:rPr lang="zh-CN" altLang="en-US" sz="1600" b="1" dirty="0">
                  <a:latin typeface="宋体" pitchFamily="2" charset="-122"/>
                </a:rPr>
                <a:t>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16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142844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*机器语言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y=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x+b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过程示例：</a:t>
            </a:r>
            <a:r>
              <a:rPr lang="zh-CN" altLang="en-US" b="1" dirty="0" smtClean="0">
                <a:latin typeface="宋体" pitchFamily="2" charset="-122"/>
              </a:rPr>
              <a:t>假设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PC)=</a:t>
            </a:r>
            <a:r>
              <a:rPr lang="en-US" altLang="zh-CN" b="1" dirty="0" smtClean="0">
                <a:latin typeface="宋体" pitchFamily="2" charset="-122"/>
              </a:rPr>
              <a:t>00000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429124" y="908720"/>
            <a:ext cx="4429156" cy="1763925"/>
            <a:chOff x="1214414" y="714356"/>
            <a:chExt cx="4429156" cy="1763925"/>
          </a:xfrm>
        </p:grpSpPr>
        <p:sp>
          <p:nvSpPr>
            <p:cNvPr id="26" name="Text Box 36"/>
            <p:cNvSpPr txBox="1">
              <a:spLocks noChangeArrowheads="1"/>
            </p:cNvSpPr>
            <p:nvPr/>
          </p:nvSpPr>
          <p:spPr bwMode="auto">
            <a:xfrm>
              <a:off x="2357423" y="1154842"/>
              <a:ext cx="1428760" cy="132343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001 00100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011 00101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010 00110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100 00000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3857620" y="1154842"/>
              <a:ext cx="1785950" cy="1323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[x]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AC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(AC)+[b]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[y]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(AC)</a:t>
              </a:r>
            </a:p>
            <a:p>
              <a:r>
                <a:rPr lang="zh-CN" altLang="en-US" sz="2000" b="1" dirty="0" smtClean="0">
                  <a:latin typeface="宋体" pitchFamily="2" charset="-122"/>
                </a:rPr>
                <a:t>停机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1428728" y="1142984"/>
              <a:ext cx="857256" cy="1323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00000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00001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00010</a:t>
              </a:r>
            </a:p>
            <a:p>
              <a:r>
                <a:rPr lang="en-US" altLang="zh-CN" sz="2000" b="1" dirty="0" smtClean="0">
                  <a:latin typeface="宋体" pitchFamily="2" charset="-122"/>
                </a:rPr>
                <a:t>00011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1214414" y="714356"/>
              <a:ext cx="4429156" cy="40011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指令地址  指令内容   指令功能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142844" y="2708920"/>
            <a:ext cx="885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程序执行过程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循环的指令执行过程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各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值不断变化</a:t>
            </a: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63" name="Text Box 65"/>
          <p:cNvSpPr txBox="1">
            <a:spLocks noChangeArrowheads="1"/>
          </p:cNvSpPr>
          <p:nvPr/>
        </p:nvSpPr>
        <p:spPr bwMode="auto">
          <a:xfrm>
            <a:off x="4716016" y="3287264"/>
            <a:ext cx="2331519" cy="360040"/>
          </a:xfrm>
          <a:prstGeom prst="rect">
            <a:avLst/>
          </a:prstGeom>
          <a:solidFill>
            <a:srgbClr val="FFCCFF">
              <a:alpha val="80000"/>
            </a:srgbClr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54000" tIns="10800" rIns="18000" bIns="10800" anchor="ctr"/>
          <a:lstStyle/>
          <a:p>
            <a:pPr algn="just"/>
            <a:r>
              <a:rPr lang="en-US" altLang="zh-CN" sz="1800" b="1" dirty="0" smtClean="0">
                <a:latin typeface="宋体" pitchFamily="2" charset="-122"/>
              </a:rPr>
              <a:t>Ad(IR)</a:t>
            </a:r>
            <a:r>
              <a:rPr lang="en-US" altLang="zh-CN" sz="1800" b="1" dirty="0" smtClean="0">
                <a:solidFill>
                  <a:schemeClr val="accent2"/>
                </a:solidFill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MEM</a:t>
            </a:r>
            <a:r>
              <a:rPr lang="en-US" altLang="zh-CN" sz="1800" b="1" dirty="0" smtClean="0">
                <a:solidFill>
                  <a:srgbClr val="FF3399"/>
                </a:solidFill>
                <a:latin typeface="宋体" pitchFamily="2" charset="-122"/>
              </a:rPr>
              <a:t>(R)</a:t>
            </a:r>
            <a:r>
              <a:rPr lang="en-US" altLang="zh-CN" sz="1800" b="1" dirty="0" smtClean="0">
                <a:solidFill>
                  <a:schemeClr val="accent2"/>
                </a:solidFill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AC</a:t>
            </a:r>
          </a:p>
        </p:txBody>
      </p:sp>
      <p:cxnSp>
        <p:nvCxnSpPr>
          <p:cNvPr id="92" name="直接连接符 10"/>
          <p:cNvCxnSpPr>
            <a:stCxn id="63" idx="3"/>
            <a:endCxn id="111" idx="1"/>
          </p:cNvCxnSpPr>
          <p:nvPr/>
        </p:nvCxnSpPr>
        <p:spPr bwMode="auto">
          <a:xfrm flipH="1">
            <a:off x="1652162" y="3467284"/>
            <a:ext cx="5395373" cy="935819"/>
          </a:xfrm>
          <a:prstGeom prst="bentConnector5">
            <a:avLst>
              <a:gd name="adj1" fmla="val -4237"/>
              <a:gd name="adj2" fmla="val 57217"/>
              <a:gd name="adj3" fmla="val 104237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3" name="直接连接符 10"/>
          <p:cNvCxnSpPr>
            <a:stCxn id="72" idx="3"/>
            <a:endCxn id="118" idx="1"/>
          </p:cNvCxnSpPr>
          <p:nvPr/>
        </p:nvCxnSpPr>
        <p:spPr bwMode="auto">
          <a:xfrm flipH="1">
            <a:off x="1652162" y="4267209"/>
            <a:ext cx="6232206" cy="923992"/>
          </a:xfrm>
          <a:prstGeom prst="bentConnector5">
            <a:avLst>
              <a:gd name="adj1" fmla="val -3668"/>
              <a:gd name="adj2" fmla="val 57309"/>
              <a:gd name="adj3" fmla="val 103668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4" name="直接连接符 10"/>
          <p:cNvCxnSpPr>
            <a:stCxn id="80" idx="3"/>
            <a:endCxn id="124" idx="1"/>
          </p:cNvCxnSpPr>
          <p:nvPr/>
        </p:nvCxnSpPr>
        <p:spPr bwMode="auto">
          <a:xfrm flipH="1">
            <a:off x="1652162" y="5051104"/>
            <a:ext cx="5512126" cy="932185"/>
          </a:xfrm>
          <a:prstGeom prst="bentConnector5">
            <a:avLst>
              <a:gd name="adj1" fmla="val -4147"/>
              <a:gd name="adj2" fmla="val 56520"/>
              <a:gd name="adj3" fmla="val 104147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4" name="组合 63"/>
          <p:cNvGrpSpPr/>
          <p:nvPr/>
        </p:nvGrpSpPr>
        <p:grpSpPr>
          <a:xfrm>
            <a:off x="1652162" y="3288974"/>
            <a:ext cx="3063854" cy="644082"/>
            <a:chOff x="357158" y="3138688"/>
            <a:chExt cx="3063854" cy="644082"/>
          </a:xfrm>
        </p:grpSpPr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357158" y="3138688"/>
              <a:ext cx="1784826" cy="35833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2123728" y="3140968"/>
              <a:ext cx="1297284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OP(IR)→ID</a:t>
              </a:r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684708" y="3497018"/>
              <a:ext cx="1439020" cy="284612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1→PC</a:t>
              </a:r>
            </a:p>
          </p:txBody>
        </p:sp>
        <p:cxnSp>
          <p:nvCxnSpPr>
            <p:cNvPr id="68" name="直接连接符 10"/>
            <p:cNvCxnSpPr/>
            <p:nvPr/>
          </p:nvCxnSpPr>
          <p:spPr bwMode="auto">
            <a:xfrm rot="16200000" flipH="1">
              <a:off x="697489" y="3386272"/>
              <a:ext cx="299960" cy="203293"/>
            </a:xfrm>
            <a:prstGeom prst="bentConnector3">
              <a:avLst>
                <a:gd name="adj1" fmla="val 100807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 Box 65"/>
            <p:cNvSpPr txBox="1">
              <a:spLocks noChangeArrowheads="1"/>
            </p:cNvSpPr>
            <p:nvPr/>
          </p:nvSpPr>
          <p:spPr bwMode="auto">
            <a:xfrm>
              <a:off x="357158" y="3138688"/>
              <a:ext cx="1766570" cy="6440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endParaRPr lang="en-US" altLang="zh-CN" sz="1800" b="1" dirty="0" smtClean="0">
                <a:latin typeface="宋体" pitchFamily="2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1652162" y="4081062"/>
            <a:ext cx="6232206" cy="658616"/>
            <a:chOff x="1364130" y="4153070"/>
            <a:chExt cx="6232206" cy="658616"/>
          </a:xfrm>
        </p:grpSpPr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4427984" y="4159197"/>
              <a:ext cx="3168352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Ad(IR)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(R)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ALU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(+)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AC</a:t>
              </a:r>
            </a:p>
          </p:txBody>
        </p:sp>
        <p:sp>
          <p:nvSpPr>
            <p:cNvPr id="73" name="Text Box 65"/>
            <p:cNvSpPr txBox="1">
              <a:spLocks noChangeArrowheads="1"/>
            </p:cNvSpPr>
            <p:nvPr/>
          </p:nvSpPr>
          <p:spPr bwMode="auto">
            <a:xfrm>
              <a:off x="5803546" y="4516387"/>
              <a:ext cx="928694" cy="2952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AC→ALU</a:t>
              </a: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1364130" y="4153070"/>
              <a:ext cx="3063854" cy="644082"/>
              <a:chOff x="357158" y="3138688"/>
              <a:chExt cx="3063854" cy="644082"/>
            </a:xfrm>
          </p:grpSpPr>
          <p:sp>
            <p:nvSpPr>
              <p:cNvPr id="107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5833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08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297284" cy="36004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ctr"/>
                <a:r>
                  <a:rPr lang="en-US" altLang="zh-CN" sz="1800" b="1" dirty="0" smtClean="0">
                    <a:latin typeface="宋体" pitchFamily="2" charset="-122"/>
                  </a:rPr>
                  <a:t>OP(IR)→ID</a:t>
                </a:r>
              </a:p>
            </p:txBody>
          </p:sp>
          <p:sp>
            <p:nvSpPr>
              <p:cNvPr id="109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97018"/>
                <a:ext cx="1439020" cy="284612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10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1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6440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1652162" y="4869160"/>
            <a:ext cx="5512126" cy="644082"/>
            <a:chOff x="1364130" y="4941168"/>
            <a:chExt cx="5512126" cy="644082"/>
          </a:xfrm>
        </p:grpSpPr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4427984" y="4942735"/>
              <a:ext cx="2448272" cy="36075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latin typeface="宋体" pitchFamily="2" charset="-122"/>
                </a:rPr>
                <a:t>Ad(IR)</a:t>
              </a:r>
              <a:r>
                <a:rPr lang="zh-CN" altLang="en-US" sz="1800" b="1" dirty="0" smtClean="0">
                  <a:latin typeface="宋体" pitchFamily="2" charset="-122"/>
                </a:rPr>
                <a:t>及</a:t>
              </a:r>
              <a:r>
                <a:rPr lang="en-US" altLang="zh-CN" sz="1800" b="1" dirty="0" smtClean="0">
                  <a:latin typeface="宋体" pitchFamily="2" charset="-122"/>
                </a:rPr>
                <a:t>(AC)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(W)</a:t>
              </a:r>
            </a:p>
          </p:txBody>
        </p:sp>
        <p:grpSp>
          <p:nvGrpSpPr>
            <p:cNvPr id="113" name="组合 112"/>
            <p:cNvGrpSpPr/>
            <p:nvPr/>
          </p:nvGrpSpPr>
          <p:grpSpPr>
            <a:xfrm>
              <a:off x="1364130" y="4941168"/>
              <a:ext cx="3063854" cy="644082"/>
              <a:chOff x="357158" y="3138688"/>
              <a:chExt cx="3063854" cy="644082"/>
            </a:xfrm>
          </p:grpSpPr>
          <p:sp>
            <p:nvSpPr>
              <p:cNvPr id="114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5833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297284" cy="36004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ctr"/>
                <a:r>
                  <a:rPr lang="en-US" altLang="zh-CN" sz="1800" b="1" dirty="0" smtClean="0">
                    <a:latin typeface="宋体" pitchFamily="2" charset="-122"/>
                  </a:rPr>
                  <a:t>OP(IR)→ID</a:t>
                </a:r>
              </a:p>
            </p:txBody>
          </p:sp>
          <p:sp>
            <p:nvSpPr>
              <p:cNvPr id="116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97018"/>
                <a:ext cx="1439020" cy="284612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17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8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6440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131" name="组合 130"/>
          <p:cNvGrpSpPr/>
          <p:nvPr/>
        </p:nvGrpSpPr>
        <p:grpSpPr>
          <a:xfrm>
            <a:off x="1652162" y="5661248"/>
            <a:ext cx="3927950" cy="644082"/>
            <a:chOff x="1364130" y="5733256"/>
            <a:chExt cx="3927950" cy="644082"/>
          </a:xfrm>
        </p:grpSpPr>
        <p:sp>
          <p:nvSpPr>
            <p:cNvPr id="87" name="Text Box 65"/>
            <p:cNvSpPr txBox="1">
              <a:spLocks noChangeArrowheads="1"/>
            </p:cNvSpPr>
            <p:nvPr/>
          </p:nvSpPr>
          <p:spPr bwMode="auto">
            <a:xfrm>
              <a:off x="4427984" y="5736106"/>
              <a:ext cx="864096" cy="35719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(STOP)</a:t>
              </a: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1364130" y="5733256"/>
              <a:ext cx="3063854" cy="644082"/>
              <a:chOff x="357158" y="3138688"/>
              <a:chExt cx="3063854" cy="644082"/>
            </a:xfrm>
          </p:grpSpPr>
          <p:sp>
            <p:nvSpPr>
              <p:cNvPr id="120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5833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  <a:r>
                  <a:rPr lang="en-US" altLang="zh-CN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 smtClean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21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297284" cy="36004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ctr"/>
                <a:r>
                  <a:rPr lang="en-US" altLang="zh-CN" sz="1800" b="1" dirty="0" smtClean="0">
                    <a:latin typeface="宋体" pitchFamily="2" charset="-122"/>
                  </a:rPr>
                  <a:t>OP(IR)→ID</a:t>
                </a:r>
              </a:p>
            </p:txBody>
          </p:sp>
          <p:sp>
            <p:nvSpPr>
              <p:cNvPr id="122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97018"/>
                <a:ext cx="1439020" cy="284612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23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24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64408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</p:grpSp>
      </p:grpSp>
      <p:grpSp>
        <p:nvGrpSpPr>
          <p:cNvPr id="252" name="组合 251"/>
          <p:cNvGrpSpPr/>
          <p:nvPr/>
        </p:nvGrpSpPr>
        <p:grpSpPr>
          <a:xfrm>
            <a:off x="1115616" y="908720"/>
            <a:ext cx="2952328" cy="1652764"/>
            <a:chOff x="827584" y="980728"/>
            <a:chExt cx="2952328" cy="1652764"/>
          </a:xfrm>
        </p:grpSpPr>
        <p:sp>
          <p:nvSpPr>
            <p:cNvPr id="140" name="Text Box 705"/>
            <p:cNvSpPr txBox="1">
              <a:spLocks noChangeArrowheads="1"/>
            </p:cNvSpPr>
            <p:nvPr/>
          </p:nvSpPr>
          <p:spPr bwMode="auto">
            <a:xfrm>
              <a:off x="1194081" y="1949747"/>
              <a:ext cx="2520663" cy="2551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数据通路结构</a:t>
              </a:r>
              <a:r>
                <a:rPr kumimoji="0" lang="en-US" altLang="zh-CN" sz="1600" b="1" dirty="0" smtClean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600" b="1" dirty="0" smtClean="0">
                  <a:solidFill>
                    <a:srgbClr val="000000"/>
                  </a:solidFill>
                  <a:latin typeface="宋体" pitchFamily="2" charset="-122"/>
                </a:rPr>
                <a:t>如总线</a:t>
              </a:r>
              <a:r>
                <a:rPr kumimoji="0" lang="en-US" altLang="zh-CN" sz="16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31" name="直接连接符 56"/>
            <p:cNvCxnSpPr>
              <a:endCxn id="43" idx="1"/>
            </p:cNvCxnSpPr>
            <p:nvPr/>
          </p:nvCxnSpPr>
          <p:spPr bwMode="auto">
            <a:xfrm rot="16200000" flipV="1">
              <a:off x="2201317" y="1443141"/>
              <a:ext cx="526527" cy="285750"/>
            </a:xfrm>
            <a:prstGeom prst="bentConnector4">
              <a:avLst>
                <a:gd name="adj1" fmla="val -213"/>
                <a:gd name="adj2" fmla="val 155238"/>
              </a:avLst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sp>
          <p:nvSpPr>
            <p:cNvPr id="32" name="Text Box 174"/>
            <p:cNvSpPr txBox="1">
              <a:spLocks noChangeArrowheads="1"/>
            </p:cNvSpPr>
            <p:nvPr/>
          </p:nvSpPr>
          <p:spPr bwMode="auto">
            <a:xfrm>
              <a:off x="827584" y="2347740"/>
              <a:ext cx="2952328" cy="2857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3" name="Rectangle 175"/>
            <p:cNvSpPr>
              <a:spLocks noChangeArrowheads="1"/>
            </p:cNvSpPr>
            <p:nvPr/>
          </p:nvSpPr>
          <p:spPr bwMode="auto">
            <a:xfrm>
              <a:off x="827584" y="980728"/>
              <a:ext cx="2952328" cy="1224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78" descr="轮廓式菱形"/>
            <p:cNvSpPr>
              <a:spLocks noChangeArrowheads="1"/>
            </p:cNvSpPr>
            <p:nvPr/>
          </p:nvSpPr>
          <p:spPr bwMode="auto">
            <a:xfrm>
              <a:off x="2071670" y="1052736"/>
              <a:ext cx="1643074" cy="8578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179" descr="瓦形"/>
            <p:cNvSpPr>
              <a:spLocks noChangeArrowheads="1"/>
            </p:cNvSpPr>
            <p:nvPr/>
          </p:nvSpPr>
          <p:spPr bwMode="auto">
            <a:xfrm>
              <a:off x="899592" y="1052736"/>
              <a:ext cx="1080120" cy="8578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190"/>
            <p:cNvSpPr txBox="1">
              <a:spLocks noChangeArrowheads="1"/>
            </p:cNvSpPr>
            <p:nvPr/>
          </p:nvSpPr>
          <p:spPr bwMode="auto">
            <a:xfrm>
              <a:off x="1043608" y="1628824"/>
              <a:ext cx="553856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AC</a:t>
              </a:r>
            </a:p>
          </p:txBody>
        </p:sp>
        <p:sp>
          <p:nvSpPr>
            <p:cNvPr id="39" name="AutoShape 191"/>
            <p:cNvSpPr>
              <a:spLocks noChangeArrowheads="1"/>
            </p:cNvSpPr>
            <p:nvPr/>
          </p:nvSpPr>
          <p:spPr bwMode="auto">
            <a:xfrm rot="10800000">
              <a:off x="1194082" y="1252268"/>
              <a:ext cx="720080" cy="254727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0" name="Text Box 201"/>
            <p:cNvSpPr txBox="1">
              <a:spLocks noChangeArrowheads="1"/>
            </p:cNvSpPr>
            <p:nvPr/>
          </p:nvSpPr>
          <p:spPr bwMode="auto">
            <a:xfrm>
              <a:off x="2321704" y="1573306"/>
              <a:ext cx="571503" cy="21600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41" name="Text Box 202"/>
            <p:cNvSpPr txBox="1">
              <a:spLocks noChangeArrowheads="1"/>
            </p:cNvSpPr>
            <p:nvPr/>
          </p:nvSpPr>
          <p:spPr bwMode="auto">
            <a:xfrm>
              <a:off x="2987824" y="1556792"/>
              <a:ext cx="572074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42" name="Text Box 203"/>
            <p:cNvSpPr txBox="1">
              <a:spLocks noChangeArrowheads="1"/>
            </p:cNvSpPr>
            <p:nvPr/>
          </p:nvSpPr>
          <p:spPr bwMode="auto">
            <a:xfrm>
              <a:off x="2987824" y="1196751"/>
              <a:ext cx="357190" cy="24228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43" name="Text Box 209"/>
            <p:cNvSpPr txBox="1">
              <a:spLocks noChangeArrowheads="1"/>
            </p:cNvSpPr>
            <p:nvPr/>
          </p:nvSpPr>
          <p:spPr bwMode="auto">
            <a:xfrm>
              <a:off x="2321705" y="1196752"/>
              <a:ext cx="571502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 smtClean="0">
                  <a:latin typeface="+mn-ea"/>
                  <a:ea typeface="+mn-ea"/>
                  <a:cs typeface="Arial Unicode MS" pitchFamily="34" charset="-122"/>
                </a:rPr>
                <a:t>＋</a:t>
              </a:r>
              <a:r>
                <a:rPr lang="en-US" altLang="zh-CN" sz="16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6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</a:p>
          </p:txBody>
        </p:sp>
        <p:cxnSp>
          <p:nvCxnSpPr>
            <p:cNvPr id="45" name="直接连接符 56"/>
            <p:cNvCxnSpPr>
              <a:stCxn id="38" idx="1"/>
              <a:endCxn id="155" idx="0"/>
            </p:cNvCxnSpPr>
            <p:nvPr/>
          </p:nvCxnSpPr>
          <p:spPr bwMode="auto">
            <a:xfrm rot="10800000" flipH="1">
              <a:off x="1043608" y="1252270"/>
              <a:ext cx="513840" cy="484555"/>
            </a:xfrm>
            <a:prstGeom prst="bentConnector4">
              <a:avLst>
                <a:gd name="adj1" fmla="val -16948"/>
                <a:gd name="adj2" fmla="val 124712"/>
              </a:avLst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连接符 56"/>
            <p:cNvCxnSpPr/>
            <p:nvPr/>
          </p:nvCxnSpPr>
          <p:spPr bwMode="auto">
            <a:xfrm>
              <a:off x="1331640" y="1841665"/>
              <a:ext cx="0" cy="10808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连接符 56"/>
            <p:cNvCxnSpPr/>
            <p:nvPr/>
          </p:nvCxnSpPr>
          <p:spPr bwMode="auto">
            <a:xfrm flipV="1">
              <a:off x="1338098" y="1508343"/>
              <a:ext cx="0" cy="12671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连接符 56"/>
            <p:cNvCxnSpPr/>
            <p:nvPr/>
          </p:nvCxnSpPr>
          <p:spPr bwMode="auto">
            <a:xfrm flipV="1">
              <a:off x="1770146" y="1508343"/>
              <a:ext cx="0" cy="44140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连接符 56"/>
            <p:cNvCxnSpPr>
              <a:stCxn id="43" idx="2"/>
              <a:endCxn id="40" idx="0"/>
            </p:cNvCxnSpPr>
            <p:nvPr/>
          </p:nvCxnSpPr>
          <p:spPr bwMode="auto">
            <a:xfrm>
              <a:off x="2607456" y="1448752"/>
              <a:ext cx="0" cy="12455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连接符 56"/>
            <p:cNvCxnSpPr/>
            <p:nvPr/>
          </p:nvCxnSpPr>
          <p:spPr bwMode="auto">
            <a:xfrm flipV="1">
              <a:off x="3095839" y="1052736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连接符 56"/>
            <p:cNvCxnSpPr/>
            <p:nvPr/>
          </p:nvCxnSpPr>
          <p:spPr bwMode="auto">
            <a:xfrm flipH="1">
              <a:off x="1835696" y="1375444"/>
              <a:ext cx="144016" cy="158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连接符 56"/>
            <p:cNvCxnSpPr>
              <a:endCxn id="42" idx="2"/>
            </p:cNvCxnSpPr>
            <p:nvPr/>
          </p:nvCxnSpPr>
          <p:spPr bwMode="auto">
            <a:xfrm flipV="1">
              <a:off x="3166419" y="1439031"/>
              <a:ext cx="0" cy="11776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连接符 56"/>
            <p:cNvCxnSpPr>
              <a:endCxn id="41" idx="2"/>
            </p:cNvCxnSpPr>
            <p:nvPr/>
          </p:nvCxnSpPr>
          <p:spPr bwMode="auto">
            <a:xfrm flipV="1">
              <a:off x="3273861" y="1772792"/>
              <a:ext cx="0" cy="17695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>
              <a:off x="1679603" y="2277146"/>
              <a:ext cx="14119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连接符 56"/>
            <p:cNvCxnSpPr/>
            <p:nvPr/>
          </p:nvCxnSpPr>
          <p:spPr bwMode="auto">
            <a:xfrm rot="5400000">
              <a:off x="2858330" y="2275460"/>
              <a:ext cx="141192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连接符 56"/>
            <p:cNvCxnSpPr/>
            <p:nvPr/>
          </p:nvCxnSpPr>
          <p:spPr bwMode="auto">
            <a:xfrm rot="5400000">
              <a:off x="2215388" y="2275460"/>
              <a:ext cx="14119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连接符 56"/>
            <p:cNvCxnSpPr/>
            <p:nvPr/>
          </p:nvCxnSpPr>
          <p:spPr bwMode="auto">
            <a:xfrm rot="16200000" flipH="1">
              <a:off x="3345548" y="1659396"/>
              <a:ext cx="381791" cy="198914"/>
            </a:xfrm>
            <a:prstGeom prst="bentConnector3">
              <a:avLst>
                <a:gd name="adj1" fmla="val -42665"/>
              </a:avLst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连接符 56"/>
            <p:cNvCxnSpPr/>
            <p:nvPr/>
          </p:nvCxnSpPr>
          <p:spPr bwMode="auto">
            <a:xfrm>
              <a:off x="2616575" y="1052736"/>
              <a:ext cx="0" cy="14652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190"/>
            <p:cNvSpPr txBox="1">
              <a:spLocks noChangeArrowheads="1"/>
            </p:cNvSpPr>
            <p:nvPr/>
          </p:nvSpPr>
          <p:spPr bwMode="auto">
            <a:xfrm>
              <a:off x="1308270" y="1252269"/>
              <a:ext cx="498356" cy="2497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ALU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67" name="直接连接符 56"/>
            <p:cNvCxnSpPr>
              <a:stCxn id="40" idx="2"/>
            </p:cNvCxnSpPr>
            <p:nvPr/>
          </p:nvCxnSpPr>
          <p:spPr bwMode="auto">
            <a:xfrm flipH="1">
              <a:off x="2607455" y="1789307"/>
              <a:ext cx="1" cy="16044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9" name="直接连接符 56"/>
            <p:cNvCxnSpPr/>
            <p:nvPr/>
          </p:nvCxnSpPr>
          <p:spPr bwMode="auto">
            <a:xfrm flipV="1">
              <a:off x="3248239" y="1052736"/>
              <a:ext cx="0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5" name="Group 533"/>
          <p:cNvGrpSpPr>
            <a:grpSpLocks/>
          </p:cNvGrpSpPr>
          <p:nvPr/>
        </p:nvGrpSpPr>
        <p:grpSpPr bwMode="auto">
          <a:xfrm>
            <a:off x="4067621" y="6453336"/>
            <a:ext cx="360363" cy="287337"/>
            <a:chOff x="1133" y="4020"/>
            <a:chExt cx="227" cy="181"/>
          </a:xfrm>
        </p:grpSpPr>
        <p:sp>
          <p:nvSpPr>
            <p:cNvPr id="76" name="AutoShape 53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535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79" name="Group 533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81" name="AutoShape 53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535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5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248A-FA8B-4991-AE0A-CBD8CD25710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762000" y="339742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600" b="1" dirty="0" smtClean="0">
                <a:latin typeface="宋体" pitchFamily="2" charset="-122"/>
              </a:rPr>
              <a:t>§2.6 </a:t>
            </a:r>
            <a:r>
              <a:rPr lang="zh-CN" altLang="en-US" sz="3600" b="1" dirty="0">
                <a:latin typeface="宋体" pitchFamily="2" charset="-122"/>
              </a:rPr>
              <a:t>计算机系统的性能指标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179388" y="118169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性能指标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179388" y="17948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系统性能：</a:t>
            </a: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计算机硬件</a:t>
            </a:r>
            <a:r>
              <a:rPr lang="zh-CN" altLang="en-US" b="1" dirty="0" smtClean="0">
                <a:latin typeface="宋体" pitchFamily="2" charset="-122"/>
              </a:rPr>
              <a:t>性能，通过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计算机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软件</a:t>
            </a:r>
            <a:r>
              <a:rPr lang="zh-CN" altLang="en-US" b="1" dirty="0" smtClean="0">
                <a:latin typeface="宋体" pitchFamily="2" charset="-122"/>
              </a:rPr>
              <a:t>反映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179388" y="227687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硬件的技术指标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179388" y="2753122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机器字长：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一次能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处理</a:t>
            </a:r>
            <a:r>
              <a:rPr lang="zh-CN" altLang="en-US" b="1" dirty="0" smtClean="0">
                <a:latin typeface="宋体" pitchFamily="2" charset="-122"/>
              </a:rPr>
              <a:t>数据的二进制位数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字长单位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二进制位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smtClean="0">
                <a:latin typeface="+mn-lt"/>
              </a:rPr>
              <a:t>bit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i="1" dirty="0" smtClean="0">
                <a:solidFill>
                  <a:schemeClr val="accent2"/>
                </a:solidFill>
                <a:latin typeface="+mn-lt"/>
              </a:rPr>
              <a:t>n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CPU—</a:t>
            </a:r>
            <a:r>
              <a:rPr lang="zh-CN" altLang="en-US" b="1" dirty="0" smtClean="0">
                <a:latin typeface="宋体" pitchFamily="2" charset="-122"/>
              </a:rPr>
              <a:t>机器字长为</a:t>
            </a:r>
            <a:r>
              <a:rPr lang="en-US" altLang="zh-CN" b="1" i="1" dirty="0">
                <a:latin typeface="+mn-lt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位的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(</a:t>
            </a:r>
            <a:r>
              <a:rPr lang="en-US" altLang="zh-CN" sz="2000" dirty="0" smtClean="0">
                <a:latin typeface="+mn-lt"/>
              </a:rPr>
              <a:t>Intel</a:t>
            </a:r>
            <a:r>
              <a:rPr lang="en-US" altLang="zh-CN" sz="2000" b="1" dirty="0" smtClean="0">
                <a:latin typeface="宋体" pitchFamily="2" charset="-122"/>
              </a:rPr>
              <a:t> 8086</a:t>
            </a:r>
            <a:r>
              <a:rPr lang="zh-CN" altLang="en-US" sz="2000" b="1" dirty="0" smtClean="0">
                <a:latin typeface="宋体" pitchFamily="2" charset="-122"/>
              </a:rPr>
              <a:t>是</a:t>
            </a:r>
            <a:r>
              <a:rPr lang="en-US" altLang="zh-CN" sz="2000" b="1" dirty="0" smtClean="0">
                <a:latin typeface="宋体" pitchFamily="2" charset="-122"/>
              </a:rPr>
              <a:t>16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Core 2 Duo</a:t>
            </a:r>
            <a:r>
              <a:rPr lang="zh-CN" altLang="en-US" sz="2000" b="1" dirty="0" smtClean="0">
                <a:latin typeface="宋体" pitchFamily="2" charset="-122"/>
              </a:rPr>
              <a:t>是</a:t>
            </a:r>
            <a:r>
              <a:rPr lang="en-US" altLang="zh-CN" sz="2000" b="1" dirty="0" smtClean="0">
                <a:latin typeface="宋体" pitchFamily="2" charset="-122"/>
              </a:rPr>
              <a:t>64</a:t>
            </a:r>
            <a:r>
              <a:rPr lang="zh-CN" altLang="en-US" sz="2000" b="1" dirty="0" smtClean="0">
                <a:latin typeface="宋体" pitchFamily="2" charset="-122"/>
              </a:rPr>
              <a:t>位</a:t>
            </a:r>
            <a:r>
              <a:rPr lang="en-US" altLang="zh-CN" sz="2000" b="1" dirty="0" smtClean="0">
                <a:latin typeface="宋体" pitchFamily="2" charset="-122"/>
              </a:rPr>
              <a:t>CPU)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179388" y="455093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决定了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ALU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通路</a:t>
            </a:r>
            <a:r>
              <a:rPr lang="zh-CN" altLang="en-US" b="1" dirty="0" smtClean="0">
                <a:latin typeface="宋体" pitchFamily="2" charset="-122"/>
              </a:rPr>
              <a:t>的位数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9" name="AutoShape 338"/>
          <p:cNvSpPr>
            <a:spLocks/>
          </p:cNvSpPr>
          <p:nvPr/>
        </p:nvSpPr>
        <p:spPr bwMode="auto">
          <a:xfrm>
            <a:off x="6732240" y="3254790"/>
            <a:ext cx="2016224" cy="360040"/>
          </a:xfrm>
          <a:prstGeom prst="borderCallout2">
            <a:avLst>
              <a:gd name="adj1" fmla="val 49961"/>
              <a:gd name="adj2" fmla="val 159"/>
              <a:gd name="adj3" fmla="val 49895"/>
              <a:gd name="adj4" fmla="val -72383"/>
              <a:gd name="adj5" fmla="val -14036"/>
              <a:gd name="adj6" fmla="val -102077"/>
            </a:avLst>
          </a:prstGeom>
          <a:solidFill>
            <a:srgbClr val="CCFFFF">
              <a:alpha val="60000"/>
            </a:srgbClr>
          </a:solidFill>
          <a:ln w="19050">
            <a:solidFill>
              <a:srgbClr val="FF3399"/>
            </a:solidFill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2000" b="1" dirty="0" smtClean="0">
                <a:latin typeface="宋体" pitchFamily="2" charset="-122"/>
              </a:rPr>
              <a:t>指定点整数运算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6" grpId="0"/>
      <p:bldP spid="261127" grpId="0"/>
      <p:bldP spid="261128" grpId="0"/>
      <p:bldP spid="261129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1D6-EAE4-40DB-99A1-CC99F9935E07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主频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内部的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主时钟信号</a:t>
            </a:r>
            <a:r>
              <a:rPr lang="zh-CN" altLang="en-US" b="1" dirty="0" smtClean="0">
                <a:latin typeface="宋体" pitchFamily="2" charset="-122"/>
              </a:rPr>
              <a:t>的频率</a:t>
            </a:r>
            <a:r>
              <a:rPr lang="zh-CN" altLang="en-US" b="1" dirty="0">
                <a:latin typeface="宋体" pitchFamily="2" charset="-122"/>
              </a:rPr>
              <a:t>，常用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zh-CN" altLang="en-US" b="1" dirty="0">
                <a:latin typeface="宋体" pitchFamily="2" charset="-122"/>
              </a:rPr>
              <a:t>表示</a:t>
            </a:r>
          </a:p>
          <a:p>
            <a:pPr marL="2598738" indent="-2598738"/>
            <a:r>
              <a:rPr lang="en-US" altLang="zh-CN" sz="2000" b="1" dirty="0" smtClean="0">
                <a:latin typeface="宋体" pitchFamily="2" charset="-122"/>
              </a:rPr>
              <a:t> 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→用于</a:t>
            </a:r>
            <a:r>
              <a:rPr lang="zh-CN" altLang="en-US" sz="2000" b="1" u="sng" dirty="0" smtClean="0">
                <a:latin typeface="宋体" pitchFamily="2" charset="-122"/>
              </a:rPr>
              <a:t>最基本操作</a:t>
            </a:r>
            <a:r>
              <a:rPr lang="zh-CN" altLang="en-US" sz="2000" b="1" dirty="0" smtClean="0">
                <a:latin typeface="宋体" pitchFamily="2" charset="-122"/>
              </a:rPr>
              <a:t>的定时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2598738" indent="-2598738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频率单位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1GHz=1×10</a:t>
            </a:r>
            <a:r>
              <a:rPr lang="en-US" altLang="zh-CN" b="1" baseline="30000" dirty="0">
                <a:latin typeface="宋体" pitchFamily="2" charset="-122"/>
              </a:rPr>
              <a:t>3</a:t>
            </a:r>
            <a:r>
              <a:rPr lang="en-US" altLang="zh-CN" b="1" dirty="0">
                <a:latin typeface="宋体" pitchFamily="2" charset="-122"/>
              </a:rPr>
              <a:t>MHz=1×10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KHz=1×10</a:t>
            </a:r>
            <a:r>
              <a:rPr lang="en-US" altLang="zh-CN" b="1" baseline="30000" dirty="0">
                <a:latin typeface="宋体" pitchFamily="2" charset="-122"/>
              </a:rPr>
              <a:t>9</a:t>
            </a:r>
            <a:r>
              <a:rPr lang="en-US" altLang="zh-CN" b="1" dirty="0">
                <a:latin typeface="宋体" pitchFamily="2" charset="-122"/>
              </a:rPr>
              <a:t>Hz</a:t>
            </a:r>
          </a:p>
        </p:txBody>
      </p:sp>
      <p:sp>
        <p:nvSpPr>
          <p:cNvPr id="262150" name="Text Box 6"/>
          <p:cNvSpPr txBox="1">
            <a:spLocks noChangeArrowheads="1"/>
          </p:cNvSpPr>
          <p:nvPr/>
        </p:nvSpPr>
        <p:spPr bwMode="auto">
          <a:xfrm>
            <a:off x="179388" y="21328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存储容量：</a:t>
            </a:r>
            <a:r>
              <a:rPr lang="zh-CN" altLang="en-US" b="1" dirty="0" smtClean="0">
                <a:latin typeface="宋体" pitchFamily="2" charset="-122"/>
              </a:rPr>
              <a:t>包括主存容量、辅存容量，大小均可配置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容量单位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1GB=1×2</a:t>
            </a:r>
            <a:r>
              <a:rPr lang="en-US" altLang="zh-CN" b="1" baseline="30000" dirty="0" smtClean="0">
                <a:latin typeface="宋体" pitchFamily="2" charset="-122"/>
              </a:rPr>
              <a:t>10</a:t>
            </a:r>
            <a:r>
              <a:rPr lang="en-US" altLang="zh-CN" b="1" dirty="0" smtClean="0">
                <a:latin typeface="宋体" pitchFamily="2" charset="-122"/>
              </a:rPr>
              <a:t>MB=1×2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en-US" altLang="zh-CN" b="1" dirty="0" smtClean="0">
                <a:latin typeface="宋体" pitchFamily="2" charset="-122"/>
              </a:rPr>
              <a:t>KB=1×2</a:t>
            </a:r>
            <a:r>
              <a:rPr lang="en-US" altLang="zh-CN" b="1" baseline="30000" dirty="0" smtClean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B=8×2</a:t>
            </a:r>
            <a:r>
              <a:rPr lang="en-US" altLang="zh-CN" b="1" baseline="30000" dirty="0" smtClean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bit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179388" y="1578858"/>
            <a:ext cx="8964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424113" indent="-242411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主时钟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周期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主时钟信号的</a:t>
            </a:r>
            <a:r>
              <a:rPr lang="zh-CN" altLang="en-US" b="1" dirty="0">
                <a:latin typeface="宋体" pitchFamily="2" charset="-122"/>
              </a:rPr>
              <a:t>宽度</a:t>
            </a:r>
            <a:r>
              <a:rPr lang="zh-CN" altLang="en-US" b="1" dirty="0" smtClean="0">
                <a:latin typeface="宋体" pitchFamily="2" charset="-122"/>
              </a:rPr>
              <a:t>，常用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i="1" dirty="0" smtClean="0"/>
              <a:t> 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dirty="0" smtClean="0">
                <a:latin typeface="宋体" pitchFamily="2" charset="-122"/>
              </a:rPr>
              <a:t>1/</a:t>
            </a:r>
            <a:r>
              <a:rPr lang="en-US" altLang="zh-CN" i="1" dirty="0" smtClean="0">
                <a:latin typeface="+mn-lt"/>
              </a:rPr>
              <a:t>f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62155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179388" y="3068960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主存地址空间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sng" dirty="0" smtClean="0">
                <a:latin typeface="宋体" pitchFamily="2" charset="-122"/>
              </a:rPr>
              <a:t>最大容量</a:t>
            </a:r>
            <a:r>
              <a:rPr lang="zh-CN" altLang="en-US" b="1" dirty="0" smtClean="0">
                <a:latin typeface="宋体" pitchFamily="2" charset="-122"/>
              </a:rPr>
              <a:t>时的地址空间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可寻址空间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50" dirty="0" smtClean="0">
                <a:latin typeface="宋体" pitchFamily="2" charset="-122"/>
              </a:rPr>
              <a:t>受主存地址空间影响，常＝</a:t>
            </a:r>
            <a:r>
              <a:rPr lang="zh-CN" altLang="en-US" b="1" spc="-50" dirty="0">
                <a:latin typeface="宋体" pitchFamily="2" charset="-122"/>
              </a:rPr>
              <a:t>主存地址</a:t>
            </a:r>
            <a:r>
              <a:rPr lang="zh-CN" altLang="en-US" b="1" spc="-50" dirty="0" smtClean="0">
                <a:latin typeface="宋体" pitchFamily="2" charset="-122"/>
              </a:rPr>
              <a:t>位数</a:t>
            </a:r>
            <a:endParaRPr lang="zh-CN" altLang="en-US" b="1" spc="-50" dirty="0">
              <a:latin typeface="宋体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7956376" y="1412776"/>
            <a:ext cx="792088" cy="1512168"/>
            <a:chOff x="8172400" y="1052736"/>
            <a:chExt cx="792088" cy="1512168"/>
          </a:xfrm>
        </p:grpSpPr>
        <p:cxnSp>
          <p:nvCxnSpPr>
            <p:cNvPr id="50" name="直接箭头连接符 49"/>
            <p:cNvCxnSpPr/>
            <p:nvPr/>
          </p:nvCxnSpPr>
          <p:spPr bwMode="auto">
            <a:xfrm flipH="1">
              <a:off x="8172400" y="1052736"/>
              <a:ext cx="720080" cy="0"/>
            </a:xfrm>
            <a:prstGeom prst="straightConnector1">
              <a:avLst/>
            </a:prstGeom>
            <a:noFill/>
            <a:ln w="222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rot="5400000">
              <a:off x="8064388" y="1664804"/>
              <a:ext cx="1512168" cy="288032"/>
            </a:xfrm>
            <a:prstGeom prst="bentConnector3">
              <a:avLst>
                <a:gd name="adj1" fmla="val 100027"/>
              </a:avLst>
            </a:prstGeom>
            <a:noFill/>
            <a:ln w="2222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2627784" y="4076030"/>
            <a:ext cx="5040114" cy="2305298"/>
            <a:chOff x="2987824" y="4077072"/>
            <a:chExt cx="5040114" cy="2305298"/>
          </a:xfrm>
        </p:grpSpPr>
        <p:sp>
          <p:nvSpPr>
            <p:cNvPr id="262163" name="Rectangle 19"/>
            <p:cNvSpPr>
              <a:spLocks noChangeArrowheads="1"/>
            </p:cNvSpPr>
            <p:nvPr/>
          </p:nvSpPr>
          <p:spPr bwMode="auto">
            <a:xfrm>
              <a:off x="5147644" y="4365997"/>
              <a:ext cx="1442142" cy="1584325"/>
            </a:xfrm>
            <a:prstGeom prst="rect">
              <a:avLst/>
            </a:prstGeom>
            <a:solidFill>
              <a:srgbClr val="99CCFF">
                <a:alpha val="25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0" name="Text Box 26"/>
            <p:cNvSpPr txBox="1">
              <a:spLocks noChangeArrowheads="1"/>
            </p:cNvSpPr>
            <p:nvPr/>
          </p:nvSpPr>
          <p:spPr bwMode="auto">
            <a:xfrm>
              <a:off x="5148064" y="5661397"/>
              <a:ext cx="144016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  <a:endParaRPr lang="en-US" altLang="zh-CN" sz="2000" b="1" baseline="-20000" dirty="0">
                <a:latin typeface="+mn-ea"/>
                <a:ea typeface="+mn-ea"/>
              </a:endParaRPr>
            </a:p>
          </p:txBody>
        </p:sp>
        <p:sp>
          <p:nvSpPr>
            <p:cNvPr id="262162" name="Rectangle 18"/>
            <p:cNvSpPr>
              <a:spLocks noChangeArrowheads="1"/>
            </p:cNvSpPr>
            <p:nvPr/>
          </p:nvSpPr>
          <p:spPr bwMode="auto">
            <a:xfrm>
              <a:off x="5148064" y="4365997"/>
              <a:ext cx="1440581" cy="792237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59" name="Text Box 15"/>
            <p:cNvSpPr txBox="1">
              <a:spLocks noChangeArrowheads="1"/>
            </p:cNvSpPr>
            <p:nvPr/>
          </p:nvSpPr>
          <p:spPr bwMode="auto">
            <a:xfrm>
              <a:off x="6732686" y="4437112"/>
              <a:ext cx="575618" cy="577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配置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容量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2160" name="AutoShape 16"/>
            <p:cNvSpPr>
              <a:spLocks/>
            </p:cNvSpPr>
            <p:nvPr/>
          </p:nvSpPr>
          <p:spPr bwMode="auto">
            <a:xfrm>
              <a:off x="6660232" y="4365997"/>
              <a:ext cx="71438" cy="792163"/>
            </a:xfrm>
            <a:prstGeom prst="rightBrace">
              <a:avLst>
                <a:gd name="adj1" fmla="val 9240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61" name="Rectangle 17"/>
            <p:cNvSpPr>
              <a:spLocks noChangeArrowheads="1"/>
            </p:cNvSpPr>
            <p:nvPr/>
          </p:nvSpPr>
          <p:spPr bwMode="auto">
            <a:xfrm>
              <a:off x="4427984" y="4365997"/>
              <a:ext cx="632347" cy="820738"/>
            </a:xfrm>
            <a:prstGeom prst="rect">
              <a:avLst/>
            </a:prstGeom>
            <a:solidFill>
              <a:srgbClr val="CC3300">
                <a:alpha val="7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64" name="Text Box 20"/>
            <p:cNvSpPr txBox="1">
              <a:spLocks noChangeArrowheads="1"/>
            </p:cNvSpPr>
            <p:nvPr/>
          </p:nvSpPr>
          <p:spPr bwMode="auto">
            <a:xfrm>
              <a:off x="5147643" y="4078661"/>
              <a:ext cx="1440581" cy="287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i="1" baseline="-20000" dirty="0">
                  <a:latin typeface="+mn-lt"/>
                </a:rPr>
                <a:t>w</a:t>
              </a:r>
              <a:r>
                <a:rPr lang="en-US" altLang="zh-CN" sz="2000" b="1" baseline="-20000" dirty="0">
                  <a:latin typeface="宋体" pitchFamily="2" charset="-122"/>
                </a:rPr>
                <a:t>-1</a:t>
              </a:r>
              <a:r>
                <a:rPr lang="en-US" altLang="zh-CN" sz="1800" b="1" dirty="0"/>
                <a:t>  </a:t>
              </a:r>
              <a:r>
                <a:rPr lang="en-US" altLang="zh-CN" sz="1800" b="1" dirty="0" smtClean="0"/>
                <a:t>   …     </a:t>
              </a: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baseline="-20000" dirty="0">
                  <a:latin typeface="宋体" pitchFamily="2" charset="-122"/>
                </a:rPr>
                <a:t>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2165" name="Text Box 21"/>
            <p:cNvSpPr txBox="1">
              <a:spLocks noChangeArrowheads="1"/>
            </p:cNvSpPr>
            <p:nvPr/>
          </p:nvSpPr>
          <p:spPr bwMode="auto">
            <a:xfrm>
              <a:off x="5723805" y="4797796"/>
              <a:ext cx="360363" cy="864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smtClean="0"/>
                <a:t>…    …</a:t>
              </a:r>
              <a:endParaRPr lang="en-US" altLang="zh-CN" sz="2000" b="1" baseline="-20000" dirty="0"/>
            </a:p>
          </p:txBody>
        </p:sp>
        <p:sp>
          <p:nvSpPr>
            <p:cNvPr id="262166" name="AutoShape 22"/>
            <p:cNvSpPr>
              <a:spLocks/>
            </p:cNvSpPr>
            <p:nvPr/>
          </p:nvSpPr>
          <p:spPr bwMode="auto">
            <a:xfrm rot="10800000">
              <a:off x="3634631" y="4365997"/>
              <a:ext cx="73025" cy="1584325"/>
            </a:xfrm>
            <a:prstGeom prst="rightBrace">
              <a:avLst>
                <a:gd name="adj1" fmla="val 180797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1" name="Text Box 27"/>
            <p:cNvSpPr txBox="1">
              <a:spLocks noChangeArrowheads="1"/>
            </p:cNvSpPr>
            <p:nvPr/>
          </p:nvSpPr>
          <p:spPr bwMode="auto">
            <a:xfrm>
              <a:off x="2987824" y="4221088"/>
              <a:ext cx="648072" cy="1946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主存地址空间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可寻址空间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)</a:t>
              </a:r>
              <a:endParaRPr lang="zh-CN" altLang="en-US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62172" name="AutoShape 28"/>
            <p:cNvSpPr>
              <a:spLocks/>
            </p:cNvSpPr>
            <p:nvPr/>
          </p:nvSpPr>
          <p:spPr bwMode="auto">
            <a:xfrm rot="16200000">
              <a:off x="5832142" y="5338254"/>
              <a:ext cx="72007" cy="1440161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5148064" y="6096620"/>
              <a:ext cx="1439863" cy="28575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主存单元长度</a:t>
              </a:r>
              <a:endParaRPr lang="zh-CN" altLang="en-US" sz="1800" b="1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62180" name="Text Box 36"/>
            <p:cNvSpPr txBox="1">
              <a:spLocks noChangeArrowheads="1"/>
            </p:cNvSpPr>
            <p:nvPr/>
          </p:nvSpPr>
          <p:spPr bwMode="auto">
            <a:xfrm>
              <a:off x="3779913" y="4365997"/>
              <a:ext cx="1294706" cy="15843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spc="300" dirty="0" smtClean="0">
                  <a:latin typeface="宋体" pitchFamily="2" charset="-122"/>
                </a:rPr>
                <a:t>0…00…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spc="300" dirty="0">
                  <a:latin typeface="宋体" pitchFamily="2" charset="-122"/>
                </a:rPr>
                <a:t>0…01…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en-US" altLang="zh-CN" sz="1800" b="1" spc="300" dirty="0">
                  <a:latin typeface="宋体" pitchFamily="2" charset="-122"/>
                </a:rPr>
                <a:t>0…10…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spc="300" dirty="0">
                  <a:latin typeface="宋体" pitchFamily="2" charset="-122"/>
                </a:rPr>
                <a:t>1…11…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62185" name="AutoShape 41"/>
            <p:cNvSpPr>
              <a:spLocks/>
            </p:cNvSpPr>
            <p:nvPr/>
          </p:nvSpPr>
          <p:spPr bwMode="auto">
            <a:xfrm rot="16200000">
              <a:off x="4391473" y="5409753"/>
              <a:ext cx="73025" cy="1296143"/>
            </a:xfrm>
            <a:prstGeom prst="rightBrace">
              <a:avLst>
                <a:gd name="adj1" fmla="val 106884"/>
                <a:gd name="adj2" fmla="val 50000"/>
              </a:avLst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86" name="Text Box 42"/>
            <p:cNvSpPr txBox="1">
              <a:spLocks noChangeArrowheads="1"/>
            </p:cNvSpPr>
            <p:nvPr/>
          </p:nvSpPr>
          <p:spPr bwMode="auto">
            <a:xfrm>
              <a:off x="3707656" y="6094338"/>
              <a:ext cx="1439987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主存地址位数</a:t>
              </a:r>
              <a:endParaRPr lang="zh-CN" altLang="en-US" sz="1800" b="1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2187" name="Text Box 43"/>
            <p:cNvSpPr txBox="1">
              <a:spLocks noChangeArrowheads="1"/>
            </p:cNvSpPr>
            <p:nvPr/>
          </p:nvSpPr>
          <p:spPr bwMode="auto">
            <a:xfrm>
              <a:off x="3779515" y="4077072"/>
              <a:ext cx="1296541" cy="289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2000" b="1" i="1" baseline="-20000" dirty="0" smtClean="0">
                  <a:latin typeface="+mn-lt"/>
                </a:rPr>
                <a:t>n</a:t>
              </a:r>
              <a:r>
                <a:rPr lang="en-US" altLang="zh-CN" sz="2000" b="1" baseline="-20000" dirty="0" smtClean="0">
                  <a:latin typeface="宋体" pitchFamily="2" charset="-122"/>
                </a:rPr>
                <a:t>-1 </a:t>
              </a:r>
              <a:r>
                <a:rPr lang="en-US" altLang="zh-CN" sz="2000" b="1" dirty="0" smtClean="0"/>
                <a:t> </a:t>
              </a:r>
              <a:r>
                <a:rPr lang="en-US" altLang="zh-CN" sz="1800" b="1" dirty="0" smtClean="0"/>
                <a:t>  …   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20000" dirty="0">
                  <a:latin typeface="宋体" pitchFamily="2" charset="-122"/>
                </a:rPr>
                <a:t>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48064" y="4366146"/>
              <a:ext cx="1440160" cy="288032"/>
            </a:xfrm>
            <a:prstGeom prst="rect">
              <a:avLst/>
            </a:prstGeom>
            <a:solidFill>
              <a:srgbClr val="CC99FF">
                <a:alpha val="0"/>
              </a:srgbClr>
            </a:solidFill>
            <a:ln w="12700">
              <a:solidFill>
                <a:schemeClr val="tx1"/>
              </a:solidFill>
            </a:ln>
          </p:spPr>
          <p:txBody>
            <a:bodyPr wrap="none" lIns="18000" tIns="10800" rIns="18000" bIns="1080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latin typeface="+mn-ea"/>
                  <a:ea typeface="+mn-ea"/>
                </a:rPr>
                <a:t>…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262176" name="Line 32"/>
            <p:cNvSpPr>
              <a:spLocks noChangeShapeType="1"/>
            </p:cNvSpPr>
            <p:nvPr/>
          </p:nvSpPr>
          <p:spPr bwMode="auto">
            <a:xfrm>
              <a:off x="5436568" y="4365997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177" name="Line 33"/>
            <p:cNvSpPr>
              <a:spLocks noChangeShapeType="1"/>
            </p:cNvSpPr>
            <p:nvPr/>
          </p:nvSpPr>
          <p:spPr bwMode="auto">
            <a:xfrm>
              <a:off x="6300192" y="4366146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>
              <a:off x="5436096" y="5662835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>
              <a:off x="6299720" y="5662984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3995936" y="4654178"/>
              <a:ext cx="936104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smtClean="0"/>
                <a:t>…       </a:t>
              </a:r>
              <a:r>
                <a:rPr lang="en-US" altLang="zh-CN" sz="1200" b="1" dirty="0" smtClean="0"/>
                <a:t>  </a:t>
              </a:r>
              <a:r>
                <a:rPr lang="en-US" altLang="zh-CN" sz="2000" b="1" dirty="0" smtClean="0"/>
                <a:t>…</a:t>
              </a:r>
            </a:p>
            <a:p>
              <a:pPr>
                <a:lnSpc>
                  <a:spcPct val="9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9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/>
                <a:t>…       </a:t>
              </a:r>
              <a:r>
                <a:rPr lang="en-US" altLang="zh-CN" sz="1200" b="1" dirty="0" smtClean="0"/>
                <a:t>  </a:t>
              </a:r>
              <a:r>
                <a:rPr lang="en-US" altLang="zh-CN" sz="2000" b="1" dirty="0" smtClean="0"/>
                <a:t>…</a:t>
              </a:r>
            </a:p>
            <a:p>
              <a:pPr>
                <a:lnSpc>
                  <a:spcPct val="80000"/>
                </a:lnSpc>
              </a:pPr>
              <a:endParaRPr lang="en-US" altLang="zh-CN" sz="2000" b="1" baseline="-20000" dirty="0" smtClean="0"/>
            </a:p>
            <a:p>
              <a:pPr>
                <a:lnSpc>
                  <a:spcPct val="80000"/>
                </a:lnSpc>
              </a:pPr>
              <a:endParaRPr lang="en-US" altLang="zh-CN" sz="2000" b="1" baseline="-20000" dirty="0"/>
            </a:p>
          </p:txBody>
        </p:sp>
        <p:cxnSp>
          <p:nvCxnSpPr>
            <p:cNvPr id="40" name="直接箭头连接符 39"/>
            <p:cNvCxnSpPr>
              <a:stCxn id="262171" idx="1"/>
              <a:endCxn id="262186" idx="1"/>
            </p:cNvCxnSpPr>
            <p:nvPr/>
          </p:nvCxnSpPr>
          <p:spPr bwMode="auto">
            <a:xfrm rot="10800000" flipH="1" flipV="1">
              <a:off x="2987824" y="5194337"/>
              <a:ext cx="719832" cy="1043670"/>
            </a:xfrm>
            <a:prstGeom prst="bentConnector3">
              <a:avLst>
                <a:gd name="adj1" fmla="val -31757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AutoShape 16"/>
            <p:cNvSpPr>
              <a:spLocks/>
            </p:cNvSpPr>
            <p:nvPr/>
          </p:nvSpPr>
          <p:spPr bwMode="auto">
            <a:xfrm>
              <a:off x="7351415" y="4365996"/>
              <a:ext cx="100905" cy="1584177"/>
            </a:xfrm>
            <a:prstGeom prst="rightBrace">
              <a:avLst>
                <a:gd name="adj1" fmla="val 9240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7452320" y="4868193"/>
              <a:ext cx="575618" cy="577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最大容量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</p:grpSp>
      <p:sp>
        <p:nvSpPr>
          <p:cNvPr id="38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0" grpId="0"/>
      <p:bldP spid="262152" grpId="0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90DD-2F5E-4233-B7D8-F0064FE5DB0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179388" y="3342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计算机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性能指标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107504" y="5445224"/>
            <a:ext cx="87360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反映了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单任务</a:t>
            </a:r>
            <a:r>
              <a:rPr lang="zh-CN" altLang="en-US" b="1" u="sng" dirty="0">
                <a:latin typeface="宋体" pitchFamily="2" charset="-122"/>
              </a:rPr>
              <a:t>计算机系统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软硬件总体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性能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</a:t>
            </a:r>
            <a:r>
              <a:rPr lang="zh-CN" altLang="en-US" sz="2000" b="1" dirty="0" smtClean="0">
                <a:latin typeface="宋体" pitchFamily="2" charset="-122"/>
              </a:rPr>
              <a:t>如算法</a:t>
            </a:r>
            <a:r>
              <a:rPr lang="zh-CN" altLang="en-US" sz="2000" b="1" dirty="0">
                <a:latin typeface="宋体" pitchFamily="2" charset="-122"/>
              </a:rPr>
              <a:t>及编译程序、指令系统、硬件</a:t>
            </a:r>
            <a:r>
              <a:rPr lang="zh-CN" altLang="en-US" sz="2000" b="1" dirty="0" smtClean="0">
                <a:latin typeface="宋体" pitchFamily="2" charset="-122"/>
              </a:rPr>
              <a:t>组成←</a:t>
            </a:r>
            <a:r>
              <a:rPr lang="zh-CN" altLang="en-US" sz="2000" dirty="0" smtClean="0">
                <a:latin typeface="宋体" pitchFamily="2" charset="-122"/>
              </a:rPr>
              <a:t>┘</a:t>
            </a:r>
            <a:endParaRPr lang="zh-CN" altLang="en-US" sz="2000" dirty="0">
              <a:latin typeface="宋体" pitchFamily="2" charset="-122"/>
            </a:endParaRPr>
          </a:p>
        </p:txBody>
      </p:sp>
      <p:grpSp>
        <p:nvGrpSpPr>
          <p:cNvPr id="263184" name="Group 16"/>
          <p:cNvGrpSpPr>
            <a:grpSpLocks/>
          </p:cNvGrpSpPr>
          <p:nvPr/>
        </p:nvGrpSpPr>
        <p:grpSpPr bwMode="auto">
          <a:xfrm>
            <a:off x="179388" y="2780928"/>
            <a:ext cx="8821735" cy="2741613"/>
            <a:chOff x="113" y="1439"/>
            <a:chExt cx="5557" cy="1727"/>
          </a:xfrm>
        </p:grpSpPr>
        <p:sp>
          <p:nvSpPr>
            <p:cNvPr id="263181" name="Text Box 13"/>
            <p:cNvSpPr txBox="1">
              <a:spLocks noChangeArrowheads="1"/>
            </p:cNvSpPr>
            <p:nvPr/>
          </p:nvSpPr>
          <p:spPr bwMode="auto">
            <a:xfrm>
              <a:off x="113" y="1484"/>
              <a:ext cx="5557" cy="1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      CPU</a:t>
              </a:r>
              <a:r>
                <a:rPr lang="zh-CN" altLang="en-US" b="1" dirty="0">
                  <a:solidFill>
                    <a:schemeClr val="accent2"/>
                  </a:solidFill>
                  <a:latin typeface="宋体" pitchFamily="2" charset="-122"/>
                </a:rPr>
                <a:t>时间</a:t>
              </a: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b="1" i="1" dirty="0" smtClean="0">
                  <a:latin typeface="宋体" pitchFamily="2" charset="-122"/>
                </a:rPr>
                <a:t>T</a:t>
              </a:r>
              <a:r>
                <a:rPr lang="en-US" altLang="zh-CN" b="1" baseline="-18000" dirty="0" smtClean="0">
                  <a:latin typeface="宋体" pitchFamily="2" charset="-122"/>
                </a:rPr>
                <a:t>CPU</a:t>
              </a:r>
              <a:r>
                <a:rPr lang="en-US" altLang="zh-CN" b="1" dirty="0" smtClean="0">
                  <a:latin typeface="宋体" pitchFamily="2" charset="-122"/>
                </a:rPr>
                <a:t>＝</a:t>
              </a:r>
              <a:r>
                <a:rPr lang="en-US" altLang="zh-CN" b="1" i="1" dirty="0" smtClean="0">
                  <a:latin typeface="宋体" pitchFamily="2" charset="-122"/>
                </a:rPr>
                <a:t>I</a:t>
              </a:r>
              <a:r>
                <a:rPr lang="en-US" altLang="zh-CN" b="1" i="1" baseline="-18000" dirty="0" smtClean="0">
                  <a:latin typeface="+mn-lt"/>
                </a:rPr>
                <a:t>N </a:t>
              </a:r>
              <a:r>
                <a:rPr lang="en-US" altLang="zh-CN" b="1" dirty="0" smtClean="0">
                  <a:latin typeface="宋体" pitchFamily="2" charset="-122"/>
                </a:rPr>
                <a:t>×CPI×</a:t>
              </a:r>
              <a:r>
                <a:rPr lang="en-US" altLang="zh-CN" b="1" i="1" dirty="0" smtClean="0">
                  <a:latin typeface="宋体" pitchFamily="2" charset="-122"/>
                </a:rPr>
                <a:t>T</a:t>
              </a:r>
              <a:r>
                <a:rPr lang="en-US" altLang="zh-CN" b="1" baseline="-18000" dirty="0" smtClean="0">
                  <a:latin typeface="宋体" pitchFamily="2" charset="-122"/>
                </a:rPr>
                <a:t>C</a:t>
              </a:r>
              <a:r>
                <a:rPr lang="en-US" altLang="zh-CN" b="1" dirty="0" smtClean="0">
                  <a:latin typeface="宋体" pitchFamily="2" charset="-122"/>
                </a:rPr>
                <a:t>＝</a:t>
              </a:r>
              <a:endParaRPr lang="en-US" altLang="zh-CN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1200"/>
                </a:spcBef>
              </a:pPr>
              <a:r>
                <a:rPr lang="zh-CN" altLang="en-US" sz="2000" b="1" dirty="0" smtClean="0">
                  <a:latin typeface="宋体" pitchFamily="2" charset="-122"/>
                </a:rPr>
                <a:t>          </a:t>
              </a:r>
              <a:r>
                <a:rPr lang="en-US" altLang="zh-CN" sz="2000" b="1" i="1" dirty="0" smtClean="0">
                  <a:latin typeface="宋体" pitchFamily="2" charset="-122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N</a:t>
              </a:r>
              <a:r>
                <a:rPr lang="en-US" altLang="zh-CN" sz="2000" b="1" i="1" baseline="-18000" dirty="0" smtClean="0"/>
                <a:t> 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程序</a:t>
              </a:r>
              <a:r>
                <a:rPr lang="zh-CN" altLang="en-US" sz="2000" b="1" dirty="0" smtClean="0">
                  <a:latin typeface="宋体" pitchFamily="2" charset="-122"/>
                </a:rPr>
                <a:t>执行指令数</a:t>
              </a:r>
              <a:r>
                <a:rPr lang="en-US" altLang="zh-CN" sz="2000" b="1" dirty="0" smtClean="0">
                  <a:latin typeface="宋体" pitchFamily="2" charset="-122"/>
                </a:rPr>
                <a:t>(≠</a:t>
              </a:r>
              <a:r>
                <a:rPr lang="zh-CN" altLang="en-US" sz="2000" b="1" dirty="0" smtClean="0">
                  <a:latin typeface="宋体" pitchFamily="2" charset="-122"/>
                </a:rPr>
                <a:t>程序代码行数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2000" b="1" i="1" dirty="0">
                  <a:latin typeface="宋体" pitchFamily="2" charset="-122"/>
                </a:rPr>
                <a:t> </a:t>
              </a:r>
              <a:r>
                <a:rPr lang="en-US" altLang="zh-CN" sz="2000" b="1" i="1" dirty="0" smtClean="0">
                  <a:latin typeface="宋体" pitchFamily="2" charset="-122"/>
                </a:rPr>
                <a:t>         T</a:t>
              </a:r>
              <a:r>
                <a:rPr lang="en-US" altLang="zh-CN" sz="2000" b="1" baseline="-18000" dirty="0" smtClean="0">
                  <a:latin typeface="宋体" pitchFamily="2" charset="-122"/>
                </a:rPr>
                <a:t>C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en-US" altLang="zh-CN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CPU</a:t>
              </a:r>
              <a:r>
                <a:rPr lang="zh-CN" altLang="en-US" sz="2000" b="1" dirty="0">
                  <a:latin typeface="宋体" pitchFamily="2" charset="-122"/>
                </a:rPr>
                <a:t>主时钟周期</a:t>
              </a:r>
              <a:r>
                <a:rPr lang="en-US" altLang="zh-CN" sz="2000" b="1" dirty="0">
                  <a:latin typeface="宋体" pitchFamily="2" charset="-122"/>
                </a:rPr>
                <a:t>(=1/</a:t>
              </a:r>
              <a:r>
                <a:rPr lang="en-US" altLang="zh-CN" sz="2000" i="1" dirty="0">
                  <a:latin typeface="+mn-lt"/>
                </a:rPr>
                <a:t>f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2000" b="1" dirty="0" smtClean="0">
                  <a:latin typeface="宋体" pitchFamily="2" charset="-122"/>
                </a:rPr>
                <a:t>          CPI(</a:t>
              </a:r>
              <a:r>
                <a:rPr lang="en-US" altLang="zh-CN" sz="2000" dirty="0" smtClean="0">
                  <a:latin typeface="+mn-lt"/>
                </a:rPr>
                <a:t>Cycles Per Instruction</a:t>
              </a:r>
              <a:r>
                <a:rPr lang="en-US" altLang="zh-CN" sz="2000" b="1" dirty="0" smtClean="0">
                  <a:latin typeface="宋体" pitchFamily="2" charset="-122"/>
                </a:rPr>
                <a:t>)—</a:t>
              </a:r>
              <a:r>
                <a:rPr lang="zh-CN" altLang="en-US" sz="2000" b="1" dirty="0" smtClean="0">
                  <a:latin typeface="宋体" pitchFamily="2" charset="-122"/>
                </a:rPr>
                <a:t>一条指令执行所需</a:t>
              </a:r>
              <a:r>
                <a:rPr lang="en-US" altLang="zh-CN" sz="2000" b="1" i="1" dirty="0" smtClean="0">
                  <a:latin typeface="宋体" pitchFamily="2" charset="-122"/>
                </a:rPr>
                <a:t>T</a:t>
              </a:r>
              <a:r>
                <a:rPr lang="en-US" altLang="zh-CN" sz="2000" b="1" baseline="-18000" dirty="0" smtClean="0">
                  <a:latin typeface="宋体" pitchFamily="2" charset="-122"/>
                </a:rPr>
                <a:t>C</a:t>
              </a:r>
              <a:r>
                <a:rPr lang="zh-CN" altLang="en-US" sz="2000" b="1" dirty="0" smtClean="0">
                  <a:latin typeface="宋体" pitchFamily="2" charset="-122"/>
                </a:rPr>
                <a:t>数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zh-CN" altLang="en-US" sz="2000" b="1" dirty="0" smtClean="0">
                  <a:latin typeface="宋体" pitchFamily="2" charset="-122"/>
                </a:rPr>
                <a:t>平均值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r>
                <a:rPr lang="zh-CN" altLang="en-US" sz="2000" b="1" dirty="0" smtClean="0">
                  <a:latin typeface="宋体" pitchFamily="2" charset="-122"/>
                </a:rPr>
                <a:t>；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altLang="zh-CN" sz="2000" b="1" dirty="0" smtClean="0">
                  <a:latin typeface="宋体" pitchFamily="2" charset="-122"/>
                </a:rPr>
                <a:t>          </a:t>
              </a:r>
              <a:r>
                <a:rPr lang="en-US" altLang="zh-CN" sz="2000" i="1" dirty="0" smtClean="0">
                  <a:latin typeface="+mn-lt"/>
                </a:rPr>
                <a:t>n</a:t>
              </a:r>
              <a:r>
                <a:rPr lang="en-US" altLang="zh-CN" sz="2000" b="1" i="1" baseline="-25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u="sng" dirty="0" smtClean="0">
                  <a:solidFill>
                    <a:srgbClr val="990099"/>
                  </a:solidFill>
                  <a:latin typeface="宋体" pitchFamily="2" charset="-122"/>
                </a:rPr>
                <a:t>指令系统</a:t>
              </a:r>
              <a:r>
                <a:rPr lang="zh-CN" altLang="en-US" sz="2000" b="1" dirty="0" smtClean="0">
                  <a:latin typeface="宋体" pitchFamily="2" charset="-122"/>
                </a:rPr>
                <a:t>的指令类型数，</a:t>
              </a:r>
              <a:r>
                <a:rPr lang="en-US" altLang="zh-CN" sz="2000" b="1" dirty="0" err="1" smtClean="0">
                  <a:latin typeface="宋体" pitchFamily="2" charset="-122"/>
                </a:rPr>
                <a:t>CPI</a:t>
              </a:r>
              <a:r>
                <a:rPr lang="en-US" altLang="zh-CN" sz="2000" b="1" i="1" baseline="-18000" dirty="0" err="1" smtClean="0">
                  <a:latin typeface="+mn-lt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dirty="0" smtClean="0">
                  <a:latin typeface="宋体" pitchFamily="2" charset="-122"/>
                </a:rPr>
                <a:t>第</a:t>
              </a:r>
              <a:r>
                <a:rPr lang="en-US" altLang="zh-CN" sz="2000" i="1" dirty="0" err="1" smtClean="0">
                  <a:latin typeface="+mn-lt"/>
                </a:rPr>
                <a:t>i</a:t>
              </a:r>
              <a:r>
                <a:rPr lang="en-US" altLang="zh-CN" sz="2000" b="1" i="1" dirty="0" smtClean="0"/>
                <a:t> </a:t>
              </a:r>
              <a:r>
                <a:rPr lang="zh-CN" altLang="en-US" sz="2000" b="1" dirty="0" smtClean="0">
                  <a:latin typeface="宋体" pitchFamily="2" charset="-122"/>
                </a:rPr>
                <a:t>种指令的</a:t>
              </a:r>
              <a:r>
                <a:rPr lang="en-US" altLang="zh-CN" sz="2000" b="1" dirty="0" smtClean="0">
                  <a:latin typeface="宋体" pitchFamily="2" charset="-122"/>
                </a:rPr>
                <a:t>CPI</a:t>
              </a:r>
              <a:r>
                <a:rPr lang="zh-CN" altLang="en-US" sz="2000" b="1" dirty="0" smtClean="0">
                  <a:latin typeface="宋体" pitchFamily="2" charset="-122"/>
                </a:rPr>
                <a:t>，</a:t>
              </a:r>
              <a:r>
                <a:rPr lang="en-US" altLang="zh-CN" sz="2000" b="1" i="1" dirty="0" smtClean="0">
                  <a:latin typeface="宋体" pitchFamily="2" charset="-122"/>
                </a:rPr>
                <a:t>         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i="1" dirty="0" smtClean="0">
                  <a:latin typeface="宋体" pitchFamily="2" charset="-122"/>
                </a:rPr>
                <a:t>          I</a:t>
              </a:r>
              <a:r>
                <a:rPr lang="en-US" altLang="zh-CN" sz="2000" b="1" i="1" baseline="-18000" dirty="0">
                  <a:latin typeface="+mn-lt"/>
                </a:rPr>
                <a:t>i</a:t>
              </a:r>
              <a:r>
                <a:rPr lang="en-US" altLang="zh-CN" sz="2000" b="1" i="1" baseline="-18000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dirty="0" smtClean="0">
                  <a:latin typeface="宋体" pitchFamily="2" charset="-122"/>
                </a:rPr>
                <a:t>程序中第</a:t>
              </a:r>
              <a:r>
                <a:rPr lang="en-US" altLang="zh-CN" sz="2000" i="1" dirty="0" err="1">
                  <a:latin typeface="+mn-lt"/>
                </a:rPr>
                <a:t>i</a:t>
              </a:r>
              <a:r>
                <a:rPr lang="en-US" altLang="zh-CN" sz="2000" b="1" i="1" dirty="0" smtClean="0"/>
                <a:t> </a:t>
              </a:r>
              <a:r>
                <a:rPr lang="zh-CN" altLang="en-US" sz="2000" b="1" dirty="0" smtClean="0">
                  <a:latin typeface="宋体" pitchFamily="2" charset="-122"/>
                </a:rPr>
                <a:t>种指令的执行次数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graphicFrame>
          <p:nvGraphicFramePr>
            <p:cNvPr id="263182" name="Object 14"/>
            <p:cNvGraphicFramePr>
              <a:graphicFrameLocks noChangeAspect="1"/>
            </p:cNvGraphicFramePr>
            <p:nvPr/>
          </p:nvGraphicFramePr>
          <p:xfrm>
            <a:off x="3424" y="1439"/>
            <a:ext cx="125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276" name="公式" r:id="rId4" imgW="1130040" imgH="457200" progId="Equation.3">
                    <p:embed/>
                  </p:oleObj>
                </mc:Choice>
                <mc:Fallback>
                  <p:oleObj name="公式" r:id="rId4" imgW="1130040" imgH="4572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439"/>
                          <a:ext cx="1255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9512" y="813201"/>
            <a:ext cx="87360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响应时间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一</a:t>
            </a:r>
            <a:r>
              <a:rPr lang="zh-CN" altLang="en-US" b="1" dirty="0">
                <a:latin typeface="宋体" pitchFamily="2" charset="-122"/>
              </a:rPr>
              <a:t>个任务</a:t>
            </a:r>
            <a:r>
              <a:rPr lang="zh-CN" altLang="en-US" b="1" dirty="0" smtClean="0">
                <a:latin typeface="宋体" pitchFamily="2" charset="-122"/>
              </a:rPr>
              <a:t>从提交到完成的</a:t>
            </a:r>
            <a:r>
              <a:rPr lang="zh-CN" altLang="en-US" b="1" dirty="0">
                <a:latin typeface="宋体" pitchFamily="2" charset="-122"/>
              </a:rPr>
              <a:t>总</a:t>
            </a:r>
            <a:r>
              <a:rPr lang="zh-CN" altLang="en-US" b="1" dirty="0" smtClean="0">
                <a:latin typeface="宋体" pitchFamily="2" charset="-122"/>
              </a:rPr>
              <a:t>时间</a:t>
            </a:r>
            <a:endParaRPr lang="zh-CN" altLang="en-US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       </a:t>
            </a:r>
            <a:r>
              <a:rPr lang="zh-CN" altLang="en-US" sz="2200" b="1" dirty="0" smtClean="0">
                <a:latin typeface="宋体" pitchFamily="2" charset="-122"/>
              </a:rPr>
              <a:t>即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sz="2800" b="1" baseline="-20000" dirty="0" smtClean="0">
                <a:latin typeface="宋体" pitchFamily="2" charset="-122"/>
              </a:rPr>
              <a:t>响应</a:t>
            </a:r>
            <a:r>
              <a:rPr lang="en-US" altLang="zh-CN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en-US" altLang="zh-CN" b="1" dirty="0" smtClean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20000" dirty="0" smtClean="0">
                <a:latin typeface="宋体" pitchFamily="2" charset="-122"/>
              </a:rPr>
              <a:t>等待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指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用于执行程序的时间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4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179388" y="1765265"/>
            <a:ext cx="873601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优化设计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zh-CN" altLang="en-US" b="1" baseline="-20000" dirty="0">
                <a:latin typeface="宋体" pitchFamily="2" charset="-122"/>
              </a:rPr>
              <a:t>等待</a:t>
            </a:r>
            <a:r>
              <a:rPr lang="zh-CN" altLang="en-US" b="1" dirty="0">
                <a:latin typeface="宋体" pitchFamily="2" charset="-122"/>
              </a:rPr>
              <a:t>期间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执行其他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2000" b="1" u="sng" dirty="0" smtClean="0">
                <a:solidFill>
                  <a:srgbClr val="CC3300"/>
                </a:solidFill>
                <a:latin typeface="宋体" pitchFamily="2" charset="-122"/>
              </a:rPr>
              <a:t>多任务</a:t>
            </a:r>
            <a:r>
              <a:rPr lang="zh-CN" altLang="en-US" sz="2000" b="1" u="sng" dirty="0" smtClean="0">
                <a:latin typeface="宋体" pitchFamily="2" charset="-122"/>
              </a:rPr>
              <a:t>计算机系统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指标应用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常用来评价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性能</a:t>
            </a:r>
            <a:r>
              <a:rPr lang="en-US" altLang="zh-CN" sz="2800" b="1" dirty="0" smtClean="0">
                <a:latin typeface="宋体" pitchFamily="2" charset="-122"/>
              </a:rPr>
              <a:t>(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en-US" altLang="zh-CN" sz="2000" b="1" baseline="-20000" dirty="0" smtClean="0">
                <a:latin typeface="宋体" pitchFamily="2" charset="-122"/>
              </a:rPr>
              <a:t>CPU</a:t>
            </a:r>
            <a:r>
              <a:rPr lang="en-US" altLang="zh-CN" sz="2000" b="1" dirty="0" smtClean="0">
                <a:latin typeface="宋体" pitchFamily="2" charset="-122"/>
              </a:rPr>
              <a:t>＝</a:t>
            </a:r>
            <a:r>
              <a:rPr lang="en-US" altLang="zh-CN" sz="2000" b="1" i="1" dirty="0" smtClean="0">
                <a:solidFill>
                  <a:srgbClr val="990099"/>
                </a:solidFill>
                <a:latin typeface="宋体" pitchFamily="2" charset="-122"/>
              </a:rPr>
              <a:t>T</a:t>
            </a:r>
            <a:r>
              <a:rPr lang="zh-CN" altLang="en-US" sz="2000" b="1" baseline="-20000" dirty="0" smtClean="0">
                <a:solidFill>
                  <a:srgbClr val="990099"/>
                </a:solidFill>
                <a:latin typeface="宋体" pitchFamily="2" charset="-122"/>
              </a:rPr>
              <a:t>用户</a:t>
            </a:r>
            <a:r>
              <a:rPr lang="en-US" altLang="zh-CN" sz="2000" b="1" baseline="-20000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en-US" altLang="zh-CN" sz="2000" b="1" dirty="0">
                <a:latin typeface="宋体" pitchFamily="2" charset="-122"/>
              </a:rPr>
              <a:t>＋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zh-CN" altLang="en-US" sz="2000" b="1" baseline="-20000" dirty="0" smtClean="0">
                <a:latin typeface="宋体" pitchFamily="2" charset="-122"/>
              </a:rPr>
              <a:t>系统</a:t>
            </a:r>
            <a:r>
              <a:rPr lang="en-US" altLang="zh-CN" sz="2000" b="1" baseline="-20000" dirty="0" smtClean="0">
                <a:latin typeface="宋体" pitchFamily="2" charset="-122"/>
              </a:rPr>
              <a:t>CPU 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1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4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AC38-6360-4109-9FCF-488A37030BC5}" type="slidenum">
              <a:rPr lang="en-US" altLang="zh-CN"/>
              <a:pPr/>
              <a:t>29</a:t>
            </a:fld>
            <a:endParaRPr lang="en-US" altLang="zh-CN" dirty="0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79388" y="332259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某机</a:t>
            </a:r>
            <a:r>
              <a:rPr lang="zh-CN" altLang="en-US" b="1" dirty="0">
                <a:latin typeface="宋体" pitchFamily="2" charset="-122"/>
              </a:rPr>
              <a:t>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指令系统包含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类指令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类及</a:t>
            </a:r>
            <a:r>
              <a:rPr lang="en-US" altLang="zh-CN" b="1" dirty="0"/>
              <a:t>Ⅱ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，指令长度均为</a:t>
            </a:r>
            <a:r>
              <a:rPr lang="en-US" altLang="zh-CN" b="1" dirty="0" smtClean="0">
                <a:latin typeface="宋体" pitchFamily="2" charset="-122"/>
              </a:rPr>
              <a:t>2B(</a:t>
            </a:r>
            <a:r>
              <a:rPr lang="en-US" altLang="zh-CN" b="1" dirty="0" smtClean="0">
                <a:latin typeface="+mn-lt"/>
              </a:rPr>
              <a:t>Byte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，一条指令执行时间分别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个和</a:t>
            </a:r>
            <a:r>
              <a:rPr lang="en-US" altLang="zh-CN" b="1" dirty="0" smtClean="0"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个主时钟</a:t>
            </a:r>
            <a:r>
              <a:rPr lang="zh-CN" altLang="en-US" b="1" dirty="0">
                <a:latin typeface="宋体" pitchFamily="2" charset="-122"/>
              </a:rPr>
              <a:t>周期</a:t>
            </a:r>
            <a:r>
              <a:rPr lang="zh-CN" altLang="en-US" b="1" dirty="0" smtClean="0">
                <a:latin typeface="宋体" pitchFamily="2" charset="-122"/>
              </a:rPr>
              <a:t>。程序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执行时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/>
              <a:t>Ⅰ</a:t>
            </a:r>
            <a:r>
              <a:rPr lang="zh-CN" altLang="en-US" b="1" dirty="0" smtClean="0">
                <a:latin typeface="宋体" pitchFamily="2" charset="-122"/>
              </a:rPr>
              <a:t>类指令执行了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条，</a:t>
            </a:r>
            <a:r>
              <a:rPr lang="en-US" altLang="zh-CN" b="1" dirty="0" smtClean="0"/>
              <a:t>Ⅱ</a:t>
            </a:r>
            <a:r>
              <a:rPr lang="zh-CN" altLang="en-US" b="1" dirty="0"/>
              <a:t>类</a:t>
            </a:r>
            <a:r>
              <a:rPr lang="zh-CN" altLang="en-US" b="1" dirty="0" smtClean="0">
                <a:latin typeface="宋体" pitchFamily="2" charset="-122"/>
              </a:rPr>
              <a:t>指令执行了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条，求程序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执行的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时间。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79388" y="22048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(3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en-US" altLang="zh-CN" b="1" dirty="0" smtClean="0">
                <a:latin typeface="宋体" pitchFamily="2" charset="-122"/>
              </a:rPr>
              <a:t>×5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en-US" altLang="zh-CN" b="1" dirty="0" smtClean="0">
                <a:latin typeface="宋体" pitchFamily="2" charset="-122"/>
              </a:rPr>
              <a:t>×8)/(2×10</a:t>
            </a:r>
            <a:r>
              <a:rPr lang="en-US" altLang="zh-CN" b="1" baseline="30000" dirty="0" smtClean="0">
                <a:latin typeface="宋体" pitchFamily="2" charset="-122"/>
              </a:rPr>
              <a:t>9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3.55ms</a:t>
            </a:r>
            <a:endParaRPr lang="en-US" altLang="zh-CN" b="1" baseline="-20000" dirty="0">
              <a:latin typeface="宋体" pitchFamily="2" charset="-122"/>
            </a:endParaRPr>
          </a:p>
        </p:txBody>
      </p:sp>
      <p:grpSp>
        <p:nvGrpSpPr>
          <p:cNvPr id="264202" name="Group 10"/>
          <p:cNvGrpSpPr>
            <a:grpSpLocks/>
          </p:cNvGrpSpPr>
          <p:nvPr/>
        </p:nvGrpSpPr>
        <p:grpSpPr bwMode="auto">
          <a:xfrm>
            <a:off x="4067622" y="6453188"/>
            <a:ext cx="360362" cy="287337"/>
            <a:chOff x="1133" y="4020"/>
            <a:chExt cx="227" cy="181"/>
          </a:xfrm>
        </p:grpSpPr>
        <p:sp>
          <p:nvSpPr>
            <p:cNvPr id="264203" name="AutoShape 1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204" name="Text Box 1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388" y="2747657"/>
            <a:ext cx="8785225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续例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，程序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大小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2MB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其中</a:t>
            </a:r>
            <a:r>
              <a:rPr lang="en-US" altLang="zh-CN" b="1" dirty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%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b="1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zh-CN" altLang="en-US" b="1" dirty="0">
                <a:latin typeface="宋体" pitchFamily="2" charset="-122"/>
              </a:rPr>
              <a:t>指令；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，有</a:t>
            </a:r>
            <a:r>
              <a:rPr lang="en-US" altLang="zh-CN" b="1" dirty="0" smtClean="0">
                <a:latin typeface="宋体" pitchFamily="2" charset="-122"/>
              </a:rPr>
              <a:t>10%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类指令和</a:t>
            </a:r>
            <a:r>
              <a:rPr lang="en-US" altLang="zh-CN" b="1" dirty="0" smtClean="0">
                <a:latin typeface="宋体" pitchFamily="2" charset="-122"/>
              </a:rPr>
              <a:t>20%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/>
              <a:t>Ⅱ</a:t>
            </a:r>
            <a:r>
              <a:rPr lang="zh-CN" altLang="en-US" b="1" dirty="0" smtClean="0"/>
              <a:t>类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各执行了</a:t>
            </a:r>
            <a:r>
              <a:rPr lang="en-US" altLang="zh-CN" b="1" dirty="0" smtClean="0">
                <a:latin typeface="宋体" pitchFamily="2" charset="-122"/>
              </a:rPr>
              <a:t>30</a:t>
            </a:r>
            <a:r>
              <a:rPr lang="zh-CN" altLang="en-US" b="1" dirty="0">
                <a:latin typeface="宋体" pitchFamily="2" charset="-122"/>
              </a:rPr>
              <a:t>次，其余指令</a:t>
            </a:r>
            <a:r>
              <a:rPr lang="zh-CN" altLang="en-US" b="1" dirty="0" smtClean="0">
                <a:latin typeface="宋体" pitchFamily="2" charset="-122"/>
              </a:rPr>
              <a:t>均只执行了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次。</a:t>
            </a:r>
            <a:r>
              <a:rPr lang="zh-CN" altLang="en-US" b="1" dirty="0" smtClean="0">
                <a:latin typeface="宋体" pitchFamily="2" charset="-122"/>
              </a:rPr>
              <a:t>求程序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执行所需的时钟周期数。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388" y="414338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指令数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b="1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类有</a:t>
            </a:r>
            <a:r>
              <a:rPr lang="en-US" altLang="zh-CN" b="1" dirty="0" smtClean="0">
                <a:latin typeface="宋体" pitchFamily="2" charset="-122"/>
              </a:rPr>
              <a:t>0.3*2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Ⅱ</a:t>
            </a:r>
            <a:r>
              <a:rPr lang="zh-CN" altLang="en-US" b="1" dirty="0" smtClean="0">
                <a:latin typeface="宋体" pitchFamily="2" charset="-122"/>
              </a:rPr>
              <a:t>类有</a:t>
            </a:r>
            <a:r>
              <a:rPr lang="en-US" altLang="zh-CN" b="1" dirty="0" smtClean="0">
                <a:latin typeface="宋体" pitchFamily="2" charset="-122"/>
              </a:rPr>
              <a:t>0.7*2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条；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9388" y="4645585"/>
            <a:ext cx="8785100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spc="-50" dirty="0" smtClean="0">
                <a:latin typeface="宋体" pitchFamily="2" charset="-122"/>
              </a:rPr>
              <a:t>执行指令数</a:t>
            </a:r>
            <a:r>
              <a:rPr lang="en-US" altLang="zh-CN" b="1" spc="-50" dirty="0" smtClean="0">
                <a:latin typeface="宋体" pitchFamily="2" charset="-122"/>
              </a:rPr>
              <a:t>—</a:t>
            </a:r>
            <a:r>
              <a:rPr lang="en-US" altLang="zh-CN" b="1" dirty="0"/>
              <a:t>Ⅰ</a:t>
            </a:r>
            <a:r>
              <a:rPr lang="zh-CN" altLang="en-US" b="1" spc="-50" dirty="0" smtClean="0">
                <a:latin typeface="宋体" pitchFamily="2" charset="-122"/>
              </a:rPr>
              <a:t>类为</a:t>
            </a:r>
            <a:r>
              <a:rPr lang="en-US" altLang="zh-CN" b="1" spc="-50" dirty="0" smtClean="0">
                <a:latin typeface="宋体" pitchFamily="2" charset="-122"/>
              </a:rPr>
              <a:t>0.3*2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en-US" altLang="zh-CN" b="1" spc="-50" dirty="0" smtClean="0">
                <a:latin typeface="宋体" pitchFamily="2" charset="-122"/>
              </a:rPr>
              <a:t>×(10%×30</a:t>
            </a:r>
            <a:r>
              <a:rPr lang="zh-CN" altLang="en-US" b="1" spc="-50" dirty="0" smtClean="0">
                <a:latin typeface="宋体" pitchFamily="2" charset="-122"/>
              </a:rPr>
              <a:t>＋</a:t>
            </a:r>
            <a:r>
              <a:rPr lang="en-US" altLang="zh-CN" b="1" spc="-50" dirty="0" smtClean="0">
                <a:latin typeface="宋体" pitchFamily="2" charset="-122"/>
              </a:rPr>
              <a:t>90%)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1.17*2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 smtClean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50" dirty="0" smtClean="0">
                <a:latin typeface="宋体" pitchFamily="2" charset="-122"/>
              </a:rPr>
              <a:t>                </a:t>
            </a:r>
            <a:r>
              <a:rPr lang="en-US" altLang="zh-CN" b="1" dirty="0" smtClean="0"/>
              <a:t>Ⅱ</a:t>
            </a:r>
            <a:r>
              <a:rPr lang="zh-CN" altLang="en-US" b="1" spc="-50" dirty="0" smtClean="0">
                <a:latin typeface="宋体" pitchFamily="2" charset="-122"/>
              </a:rPr>
              <a:t>类为</a:t>
            </a:r>
            <a:r>
              <a:rPr lang="en-US" altLang="zh-CN" b="1" spc="-50" dirty="0" smtClean="0">
                <a:latin typeface="宋体" pitchFamily="2" charset="-122"/>
              </a:rPr>
              <a:t>0.7*2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en-US" altLang="zh-CN" b="1" spc="-50" dirty="0" smtClean="0">
                <a:latin typeface="宋体" pitchFamily="2" charset="-122"/>
              </a:rPr>
              <a:t>×(20%×30</a:t>
            </a:r>
            <a:r>
              <a:rPr lang="zh-CN" altLang="en-US" b="1" spc="-50" dirty="0" smtClean="0">
                <a:latin typeface="宋体" pitchFamily="2" charset="-122"/>
              </a:rPr>
              <a:t>＋</a:t>
            </a:r>
            <a:r>
              <a:rPr lang="en-US" altLang="zh-CN" b="1" spc="-50" dirty="0" smtClean="0">
                <a:latin typeface="宋体" pitchFamily="2" charset="-122"/>
              </a:rPr>
              <a:t>80%)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4.76*2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79388" y="5572140"/>
            <a:ext cx="8785225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所需时钟周期数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(1.17*2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en-US" altLang="zh-CN" sz="2200" b="1" dirty="0" smtClean="0">
                <a:latin typeface="宋体" pitchFamily="2" charset="-122"/>
              </a:rPr>
              <a:t>×5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4.76*2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en-US" altLang="zh-CN" sz="2200" b="1" dirty="0" smtClean="0">
                <a:latin typeface="宋体" pitchFamily="2" charset="-122"/>
              </a:rPr>
              <a:t>×8)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43.93×2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endParaRPr lang="en-US" altLang="zh-CN" sz="2200" b="1" dirty="0"/>
          </a:p>
        </p:txBody>
      </p:sp>
      <p:sp>
        <p:nvSpPr>
          <p:cNvPr id="15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651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75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1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5" y="620688"/>
            <a:ext cx="7741524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⑴冯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·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诺依曼计算机模型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硬件结构＋工作方式，程序执行过程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⑵计算机硬件组成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计算机基本结构，五大部件功能，总线互连方法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⑶计算机层次结构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系统的层次结构，结构与组成的关系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⑷计算机工作过程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</a:t>
            </a:r>
            <a:r>
              <a:rPr lang="zh-CN" altLang="en-US" sz="2200" b="1" dirty="0" smtClean="0">
                <a:latin typeface="宋体" pitchFamily="2" charset="-122"/>
              </a:rPr>
              <a:t>程序执行机制，程序执行实现方法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⑸计算机性能指标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硬件技术指标，计算机性能指标</a:t>
            </a:r>
            <a:endParaRPr lang="zh-CN" altLang="en-US" sz="2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7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0075-6A9C-4F36-9F5B-72E0214112E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dirty="0">
                <a:latin typeface="宋体" pitchFamily="2" charset="-122"/>
              </a:rPr>
              <a:t>计算机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 smtClean="0">
                <a:latin typeface="宋体" pitchFamily="2" charset="-122"/>
              </a:rPr>
              <a:t>，计算机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具有相同的</a:t>
            </a:r>
            <a:r>
              <a:rPr lang="en-US" altLang="zh-CN" b="1" dirty="0" smtClean="0">
                <a:latin typeface="宋体" pitchFamily="2" charset="-122"/>
              </a:rPr>
              <a:t>ISA (</a:t>
            </a:r>
            <a:r>
              <a:rPr lang="en-US" altLang="zh-CN" sz="1600" b="1" dirty="0" smtClean="0">
                <a:latin typeface="+mn-lt"/>
              </a:rPr>
              <a:t>Instruction Set Architecture</a:t>
            </a:r>
            <a:r>
              <a:rPr lang="zh-CN" altLang="en-US" sz="1600" b="1" dirty="0"/>
              <a:t>指令集架构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的主频</a:t>
            </a:r>
            <a:r>
              <a:rPr lang="zh-CN" altLang="en-US" b="1" dirty="0">
                <a:latin typeface="宋体" pitchFamily="2" charset="-122"/>
              </a:rPr>
              <a:t>高于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CPI</a:t>
            </a:r>
            <a:r>
              <a:rPr lang="zh-CN" altLang="en-US" b="1" dirty="0">
                <a:latin typeface="宋体" pitchFamily="2" charset="-122"/>
              </a:rPr>
              <a:t>大于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r>
              <a:rPr lang="zh-CN" altLang="en-US" b="1" dirty="0">
                <a:latin typeface="宋体" pitchFamily="2" charset="-122"/>
              </a:rPr>
              <a:t>若程序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上的运行时间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10s</a:t>
            </a:r>
            <a:r>
              <a:rPr lang="zh-CN" altLang="en-US" b="1" dirty="0" smtClean="0">
                <a:latin typeface="宋体" pitchFamily="2" charset="-122"/>
              </a:rPr>
              <a:t>，程序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上</a:t>
            </a:r>
            <a:r>
              <a:rPr lang="zh-CN" altLang="en-US" b="1" dirty="0" smtClean="0">
                <a:latin typeface="宋体" pitchFamily="2" charset="-122"/>
              </a:rPr>
              <a:t>运行所</a:t>
            </a:r>
            <a:r>
              <a:rPr lang="zh-CN" altLang="en-US" b="1" dirty="0">
                <a:latin typeface="宋体" pitchFamily="2" charset="-122"/>
              </a:rPr>
              <a:t>需时钟周期数为在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上的</a:t>
            </a:r>
            <a:r>
              <a:rPr lang="en-US" altLang="zh-CN" b="1" dirty="0">
                <a:latin typeface="宋体" pitchFamily="2" charset="-122"/>
              </a:rPr>
              <a:t>1.5</a:t>
            </a:r>
            <a:r>
              <a:rPr lang="zh-CN" altLang="en-US" b="1" dirty="0">
                <a:latin typeface="宋体" pitchFamily="2" charset="-122"/>
              </a:rPr>
              <a:t>倍</a:t>
            </a:r>
            <a:r>
              <a:rPr lang="zh-CN" altLang="en-US" b="1" dirty="0" smtClean="0">
                <a:latin typeface="宋体" pitchFamily="2" charset="-122"/>
              </a:rPr>
              <a:t>，欲使程序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上运行时间为</a:t>
            </a:r>
            <a:r>
              <a:rPr lang="en-US" altLang="zh-CN" b="1" dirty="0" smtClean="0">
                <a:latin typeface="宋体" pitchFamily="2" charset="-122"/>
              </a:rPr>
              <a:t>6s</a:t>
            </a:r>
            <a:r>
              <a:rPr lang="zh-CN" altLang="en-US" b="1" dirty="0" smtClean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的主频</a:t>
            </a:r>
            <a:r>
              <a:rPr lang="zh-CN" altLang="en-US" b="1" dirty="0" smtClean="0">
                <a:latin typeface="宋体" pitchFamily="2" charset="-122"/>
              </a:rPr>
              <a:t>至少为多少？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179388" y="263683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设 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上</a:t>
            </a:r>
            <a:r>
              <a:rPr lang="zh-CN" altLang="en-US" b="1" dirty="0">
                <a:latin typeface="宋体" pitchFamily="2" charset="-122"/>
              </a:rPr>
              <a:t>运行所需时钟周期</a:t>
            </a:r>
            <a:r>
              <a:rPr lang="zh-CN" altLang="en-US" b="1" dirty="0" smtClean="0">
                <a:latin typeface="宋体" pitchFamily="2" charset="-122"/>
              </a:rPr>
              <a:t>数各为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则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</a:t>
            </a:r>
            <a:r>
              <a:rPr lang="en-US" altLang="zh-CN" b="1" baseline="-14000" dirty="0" smtClean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CPUM1 </a:t>
            </a:r>
            <a:r>
              <a:rPr lang="en-US" altLang="zh-CN" b="1" dirty="0" smtClean="0">
                <a:latin typeface="+mn-lt"/>
              </a:rPr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10s</a:t>
            </a:r>
            <a:r>
              <a:rPr lang="en-US" altLang="zh-CN" b="1" dirty="0">
                <a:latin typeface="+mn-lt"/>
              </a:rPr>
              <a:t>×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20G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179388" y="36436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1.5×20G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30G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179388" y="414690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依题意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2×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6s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    则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/>
              <a:t>＝ 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-25000" dirty="0" smtClean="0">
                <a:latin typeface="宋体" pitchFamily="2" charset="-122"/>
              </a:rPr>
              <a:t> </a:t>
            </a:r>
            <a:r>
              <a:rPr lang="en-US" altLang="zh-CN" b="1" dirty="0" smtClean="0"/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30G/6s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5GHz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179388" y="51279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分析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∵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i="1" dirty="0">
                <a:latin typeface="+mn-lt"/>
              </a:rPr>
              <a:t>f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5/2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2.5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CPUM1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10/6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1.67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∴主频只是影响系统性能的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因素之一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/>
      <p:bldP spid="294919" grpId="0"/>
      <p:bldP spid="294921" grpId="0"/>
      <p:bldP spid="2949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02E1-CA0C-45C3-A7C2-E719A9CDFFD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179388" y="5085184"/>
            <a:ext cx="8736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反映了</a:t>
            </a:r>
            <a:r>
              <a:rPr lang="zh-CN" altLang="en-US" b="1" u="sng" dirty="0">
                <a:solidFill>
                  <a:srgbClr val="CC3300"/>
                </a:solidFill>
              </a:rPr>
              <a:t>多任务</a:t>
            </a:r>
            <a:r>
              <a:rPr lang="zh-CN" altLang="en-US" b="1" u="sng" dirty="0"/>
              <a:t>计算机系统</a:t>
            </a:r>
            <a:r>
              <a:rPr lang="zh-CN" altLang="en-US" b="1" dirty="0"/>
              <a:t>的</a:t>
            </a:r>
            <a:r>
              <a:rPr lang="zh-CN" altLang="en-US" b="1" u="sng" dirty="0">
                <a:solidFill>
                  <a:srgbClr val="990099"/>
                </a:solidFill>
              </a:rPr>
              <a:t>软硬件总体性能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65230" name="Text Box 14"/>
          <p:cNvSpPr txBox="1">
            <a:spLocks noChangeArrowheads="1"/>
          </p:cNvSpPr>
          <p:nvPr/>
        </p:nvSpPr>
        <p:spPr bwMode="auto">
          <a:xfrm>
            <a:off x="179388" y="1839906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MIPS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每秒百万次指令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179388" y="2947010"/>
            <a:ext cx="87360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缺点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不能</a:t>
            </a:r>
            <a:r>
              <a:rPr lang="zh-CN" altLang="en-US" b="1" dirty="0">
                <a:latin typeface="宋体" pitchFamily="2" charset="-122"/>
              </a:rPr>
              <a:t>反映</a:t>
            </a:r>
            <a:r>
              <a:rPr lang="zh-CN" altLang="en-US" b="1" u="sng" dirty="0" smtClean="0">
                <a:latin typeface="宋体" pitchFamily="2" charset="-122"/>
              </a:rPr>
              <a:t>指令功能</a:t>
            </a:r>
            <a:r>
              <a:rPr lang="zh-CN" altLang="en-US" b="1" dirty="0">
                <a:latin typeface="宋体" pitchFamily="2" charset="-122"/>
              </a:rPr>
              <a:t>强弱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可用相对</a:t>
            </a:r>
            <a:r>
              <a:rPr lang="en-US" altLang="zh-CN" sz="2200" b="1" dirty="0" smtClean="0">
                <a:latin typeface="宋体" pitchFamily="2" charset="-122"/>
              </a:rPr>
              <a:t>MIPS</a:t>
            </a:r>
            <a:r>
              <a:rPr lang="zh-CN" altLang="en-US" sz="2200" b="1" dirty="0">
                <a:latin typeface="宋体" pitchFamily="2" charset="-122"/>
              </a:rPr>
              <a:t>方</a:t>
            </a:r>
            <a:r>
              <a:rPr lang="zh-CN" altLang="en-US" sz="2200" b="1" dirty="0" smtClean="0">
                <a:latin typeface="宋体" pitchFamily="2" charset="-122"/>
              </a:rPr>
              <a:t>法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265244" name="Text Box 28"/>
          <p:cNvSpPr txBox="1">
            <a:spLocks noChangeArrowheads="1"/>
          </p:cNvSpPr>
          <p:nvPr/>
        </p:nvSpPr>
        <p:spPr bwMode="auto">
          <a:xfrm>
            <a:off x="179388" y="1331908"/>
            <a:ext cx="87360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表示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常用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MFLOPS</a:t>
            </a:r>
            <a:r>
              <a:rPr lang="zh-CN" altLang="en-US" b="1" dirty="0" smtClean="0">
                <a:latin typeface="宋体" pitchFamily="2" charset="-122"/>
              </a:rPr>
              <a:t>代替 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∵工作量定义未能统一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65245" name="Text Box 29"/>
          <p:cNvSpPr txBox="1">
            <a:spLocks noChangeArrowheads="1"/>
          </p:cNvSpPr>
          <p:nvPr/>
        </p:nvSpPr>
        <p:spPr bwMode="auto">
          <a:xfrm>
            <a:off x="179388" y="357166"/>
            <a:ext cx="87360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吞吐率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吞吐量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单位</a:t>
            </a:r>
            <a:r>
              <a:rPr lang="zh-CN" altLang="en-US" b="1" dirty="0">
                <a:latin typeface="宋体" pitchFamily="2" charset="-122"/>
              </a:rPr>
              <a:t>时间内能处理的</a:t>
            </a:r>
            <a:r>
              <a:rPr lang="zh-CN" altLang="en-US" b="1" dirty="0" smtClean="0">
                <a:latin typeface="宋体" pitchFamily="2" charset="-122"/>
              </a:rPr>
              <a:t>工作量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         即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P</a:t>
            </a:r>
            <a:r>
              <a:rPr lang="zh-CN" altLang="en-US" b="1" dirty="0"/>
              <a:t>＝</a:t>
            </a:r>
            <a:r>
              <a:rPr lang="en-US" altLang="zh-CN" i="1" dirty="0">
                <a:latin typeface="+mn-lt"/>
              </a:rPr>
              <a:t>n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任务的总</a:t>
            </a:r>
            <a:r>
              <a:rPr lang="zh-CN" altLang="en-US" b="1" dirty="0">
                <a:latin typeface="宋体" pitchFamily="2" charset="-122"/>
              </a:rPr>
              <a:t>工作量</a:t>
            </a:r>
            <a:r>
              <a:rPr lang="en-US" altLang="zh-CN" b="1" dirty="0">
                <a:latin typeface="宋体" pitchFamily="2" charset="-122"/>
              </a:rPr>
              <a:t>÷</a:t>
            </a:r>
            <a:r>
              <a:rPr lang="en-US" altLang="zh-CN" i="1" dirty="0">
                <a:latin typeface="+mn-lt"/>
              </a:rPr>
              <a:t>n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 smtClean="0">
                <a:latin typeface="宋体" pitchFamily="2" charset="-122"/>
              </a:rPr>
              <a:t>任务的总</a:t>
            </a:r>
            <a:r>
              <a:rPr lang="zh-CN" altLang="en-US" b="1" dirty="0">
                <a:latin typeface="宋体" pitchFamily="2" charset="-122"/>
              </a:rPr>
              <a:t>时间</a:t>
            </a:r>
          </a:p>
        </p:txBody>
      </p:sp>
      <p:sp>
        <p:nvSpPr>
          <p:cNvPr id="265246" name="Text Box 30"/>
          <p:cNvSpPr txBox="1">
            <a:spLocks noChangeArrowheads="1"/>
          </p:cNvSpPr>
          <p:nvPr/>
        </p:nvSpPr>
        <p:spPr bwMode="auto">
          <a:xfrm>
            <a:off x="179388" y="3429000"/>
            <a:ext cx="8686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　　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MFLOPS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每秒百万次浮点运算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65247" name="Text Box 31"/>
          <p:cNvSpPr txBox="1">
            <a:spLocks noChangeArrowheads="1"/>
          </p:cNvSpPr>
          <p:nvPr/>
        </p:nvSpPr>
        <p:spPr bwMode="auto">
          <a:xfrm>
            <a:off x="179388" y="45811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缺点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不能反映</a:t>
            </a:r>
            <a:r>
              <a:rPr lang="zh-CN" altLang="en-US" b="1" u="sng" dirty="0" smtClean="0">
                <a:latin typeface="宋体" pitchFamily="2" charset="-122"/>
              </a:rPr>
              <a:t>整体</a:t>
            </a:r>
            <a:r>
              <a:rPr lang="zh-CN" altLang="en-US" b="1" dirty="0" smtClean="0">
                <a:latin typeface="宋体" pitchFamily="2" charset="-122"/>
              </a:rPr>
              <a:t>性能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只反映浮点操作能力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65250" name="Text Box 34"/>
          <p:cNvSpPr txBox="1">
            <a:spLocks noChangeArrowheads="1"/>
          </p:cNvSpPr>
          <p:nvPr/>
        </p:nvSpPr>
        <p:spPr bwMode="auto">
          <a:xfrm>
            <a:off x="179388" y="5589240"/>
            <a:ext cx="8736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其他指标：</a:t>
            </a:r>
            <a:r>
              <a:rPr lang="en-US" altLang="zh-CN" b="1" dirty="0">
                <a:latin typeface="宋体" pitchFamily="2" charset="-122"/>
              </a:rPr>
              <a:t>RAS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可靠性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可用性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可维护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，兼容性等</a:t>
            </a:r>
          </a:p>
        </p:txBody>
      </p:sp>
      <p:sp>
        <p:nvSpPr>
          <p:cNvPr id="265255" name="AutoShape 39"/>
          <p:cNvSpPr>
            <a:spLocks noChangeArrowheads="1"/>
          </p:cNvSpPr>
          <p:nvPr/>
        </p:nvSpPr>
        <p:spPr bwMode="auto">
          <a:xfrm>
            <a:off x="5667510" y="1374745"/>
            <a:ext cx="1928826" cy="411181"/>
          </a:xfrm>
          <a:prstGeom prst="wedgeRectCallout">
            <a:avLst>
              <a:gd name="adj1" fmla="val 63575"/>
              <a:gd name="adj2" fmla="val -54408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dirty="0" smtClean="0"/>
              <a:t>通常</a:t>
            </a:r>
            <a:r>
              <a:rPr lang="en-US" altLang="zh-CN" sz="2000" b="1" i="1" dirty="0" smtClean="0">
                <a:latin typeface="+mn-ea"/>
                <a:ea typeface="+mn-ea"/>
              </a:rPr>
              <a:t>T</a:t>
            </a:r>
            <a:r>
              <a:rPr lang="zh-CN" altLang="en-US" sz="2000" b="1" baseline="-16000" dirty="0" smtClean="0">
                <a:latin typeface="+mn-ea"/>
                <a:ea typeface="+mn-ea"/>
              </a:rPr>
              <a:t>总</a:t>
            </a:r>
            <a:r>
              <a:rPr lang="en-US" altLang="zh-CN" sz="2000" b="1" baseline="-14000" dirty="0" smtClean="0">
                <a:latin typeface="+mn-ea"/>
                <a:ea typeface="+mn-ea"/>
              </a:rPr>
              <a:t> </a:t>
            </a:r>
            <a:r>
              <a:rPr lang="zh-CN" altLang="en-US" sz="2000" b="1" dirty="0" smtClean="0"/>
              <a:t>≠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∑</a:t>
            </a:r>
            <a:r>
              <a:rPr lang="en-US" altLang="zh-CN" sz="2000" b="1" i="1" dirty="0" smtClean="0">
                <a:latin typeface="宋体" pitchFamily="2" charset="-122"/>
              </a:rPr>
              <a:t>T</a:t>
            </a:r>
            <a:r>
              <a:rPr lang="zh-CN" altLang="en-US" sz="2000" b="1" baseline="-18000" dirty="0" smtClean="0">
                <a:latin typeface="宋体" pitchFamily="2" charset="-122"/>
              </a:rPr>
              <a:t>响应</a:t>
            </a:r>
            <a:r>
              <a:rPr lang="en-US" altLang="zh-CN" sz="2000" b="1" i="1" baseline="-18000" dirty="0" err="1" smtClean="0"/>
              <a:t>i</a:t>
            </a:r>
            <a:endParaRPr lang="en-US" altLang="zh-CN" sz="2000" b="1" i="1" baseline="-180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618400"/>
              </p:ext>
            </p:extLst>
          </p:nvPr>
        </p:nvGraphicFramePr>
        <p:xfrm>
          <a:off x="1942851" y="2306389"/>
          <a:ext cx="31035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86" name="Equation" r:id="rId4" imgW="1193760" imgH="266400" progId="Equation.DSMT4">
                  <p:embed/>
                </p:oleObj>
              </mc:Choice>
              <mc:Fallback>
                <p:oleObj name="Equation" r:id="rId4" imgW="1193760" imgH="266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851" y="2306389"/>
                        <a:ext cx="310356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03854"/>
              </p:ext>
            </p:extLst>
          </p:nvPr>
        </p:nvGraphicFramePr>
        <p:xfrm>
          <a:off x="5082926" y="2276872"/>
          <a:ext cx="366553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87" name="Equation" r:id="rId6" imgW="1409400" imgH="279360" progId="Equation.DSMT4">
                  <p:embed/>
                </p:oleObj>
              </mc:Choice>
              <mc:Fallback>
                <p:oleObj name="Equation" r:id="rId6" imgW="1409400" imgH="2793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926" y="2276872"/>
                        <a:ext cx="3665538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428534"/>
              </p:ext>
            </p:extLst>
          </p:nvPr>
        </p:nvGraphicFramePr>
        <p:xfrm>
          <a:off x="1982788" y="3965748"/>
          <a:ext cx="62674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88" name="Equation" r:id="rId8" imgW="2400120" imgH="266400" progId="Equation.DSMT4">
                  <p:embed/>
                </p:oleObj>
              </mc:Choice>
              <mc:Fallback>
                <p:oleObj name="Equation" r:id="rId8" imgW="2400120" imgH="266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3965748"/>
                        <a:ext cx="62674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10"/>
          <p:cNvGrpSpPr>
            <a:grpSpLocks/>
          </p:cNvGrpSpPr>
          <p:nvPr/>
        </p:nvGrpSpPr>
        <p:grpSpPr bwMode="auto">
          <a:xfrm>
            <a:off x="5075734" y="6453188"/>
            <a:ext cx="360362" cy="287337"/>
            <a:chOff x="1133" y="4020"/>
            <a:chExt cx="227" cy="181"/>
          </a:xfrm>
        </p:grpSpPr>
        <p:sp>
          <p:nvSpPr>
            <p:cNvPr id="23" name="AutoShape 1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2">
              <a:hlinkClick r:id="rId10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30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26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2" grpId="0"/>
      <p:bldP spid="265230" grpId="0"/>
      <p:bldP spid="265232" grpId="0"/>
      <p:bldP spid="265244" grpId="0"/>
      <p:bldP spid="265246" grpId="0"/>
      <p:bldP spid="265247" grpId="0"/>
      <p:bldP spid="265250" grpId="0"/>
      <p:bldP spid="2652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5242-2205-42B3-90B7-E4C4C9FF1235}" type="slidenum">
              <a:rPr lang="en-US" altLang="zh-CN"/>
              <a:pPr/>
              <a:t>32</a:t>
            </a:fld>
            <a:endParaRPr lang="en-US" altLang="zh-CN" dirty="0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性能优化</a:t>
            </a:r>
            <a:endParaRPr lang="zh-CN" altLang="en-US" sz="2800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26624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2720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93550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、冯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·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诺依曼计算机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的性能瓶颈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388" y="14476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*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CPU-MEM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访问瓶颈：</a:t>
            </a:r>
            <a:r>
              <a:rPr lang="zh-CN" altLang="en-US" b="1" dirty="0" smtClean="0">
                <a:latin typeface="宋体" pitchFamily="2" charset="-122"/>
              </a:rPr>
              <a:t>访存频率高、用逻辑地址访问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其它因素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与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速度差距</a:t>
            </a:r>
            <a:r>
              <a:rPr lang="zh-CN" altLang="en-US" b="1" dirty="0" smtClean="0">
                <a:latin typeface="宋体" pitchFamily="2" charset="-122"/>
              </a:rPr>
              <a:t>较大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受限于</a:t>
            </a:r>
            <a:r>
              <a:rPr lang="en-US" altLang="zh-CN" sz="2000" b="1" dirty="0" smtClean="0">
                <a:latin typeface="宋体" pitchFamily="2" charset="-122"/>
              </a:rPr>
              <a:t>S-V-C</a:t>
            </a:r>
            <a:r>
              <a:rPr lang="zh-CN" altLang="en-US" sz="2000" b="1" dirty="0" smtClean="0">
                <a:latin typeface="宋体" pitchFamily="2" charset="-122"/>
              </a:rPr>
              <a:t>需求矛盾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方案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需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从结构与技术方面</a:t>
            </a:r>
            <a:r>
              <a:rPr lang="zh-CN" altLang="en-US" b="1" dirty="0">
                <a:latin typeface="宋体" pitchFamily="2" charset="-122"/>
              </a:rPr>
              <a:t>解决速度匹配问题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388" y="285293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指令串行执行瓶颈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无法并行化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解决方案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提高速度</a:t>
            </a:r>
            <a:r>
              <a:rPr lang="zh-CN" altLang="en-US" b="1" dirty="0" smtClean="0">
                <a:latin typeface="宋体" pitchFamily="2" charset="-122"/>
              </a:rPr>
              <a:t>，受限于器件技术，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需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从器件技术方面</a:t>
            </a:r>
            <a:r>
              <a:rPr lang="zh-CN" altLang="en-US" b="1" dirty="0" smtClean="0">
                <a:latin typeface="宋体" pitchFamily="2" charset="-122"/>
              </a:rPr>
              <a:t>提高性能     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效果有限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解决方案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并行处理</a:t>
            </a:r>
            <a:r>
              <a:rPr lang="zh-CN" altLang="en-US" b="1" dirty="0" smtClean="0">
                <a:latin typeface="宋体" pitchFamily="2" charset="-122"/>
              </a:rPr>
              <a:t>，受限于指令间的相关性，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需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从结构与技术方面</a:t>
            </a:r>
            <a:r>
              <a:rPr lang="zh-CN" altLang="en-US" b="1" dirty="0" smtClean="0">
                <a:latin typeface="宋体" pitchFamily="2" charset="-122"/>
              </a:rPr>
              <a:t>解决问题   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←主流方向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9D02-EB1B-4C30-97A6-3B98214C220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179388" y="332656"/>
            <a:ext cx="8785225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性能优化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*性能平衡设计：</a:t>
            </a:r>
            <a:r>
              <a:rPr lang="zh-CN" altLang="en-US" b="1" dirty="0" smtClean="0">
                <a:latin typeface="宋体" pitchFamily="2" charset="-122"/>
              </a:rPr>
              <a:t>减少</a:t>
            </a:r>
            <a:r>
              <a:rPr lang="zh-CN" altLang="en-US" b="1" dirty="0">
                <a:latin typeface="宋体" pitchFamily="2" charset="-122"/>
              </a:rPr>
              <a:t>访存</a:t>
            </a:r>
            <a:r>
              <a:rPr lang="zh-CN" altLang="en-US" b="1" dirty="0" smtClean="0">
                <a:latin typeface="宋体" pitchFamily="2" charset="-122"/>
              </a:rPr>
              <a:t>延迟，提高</a:t>
            </a:r>
            <a:r>
              <a:rPr lang="zh-CN" altLang="en-US" b="1" dirty="0">
                <a:latin typeface="宋体" pitchFamily="2" charset="-122"/>
              </a:rPr>
              <a:t>访存</a:t>
            </a:r>
            <a:r>
              <a:rPr lang="zh-CN" altLang="en-US" b="1" dirty="0" smtClean="0">
                <a:latin typeface="宋体" pitchFamily="2" charset="-122"/>
              </a:rPr>
              <a:t>效率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性能设计：</a:t>
            </a:r>
            <a:r>
              <a:rPr lang="zh-CN" altLang="en-US" b="1" dirty="0">
                <a:latin typeface="宋体" pitchFamily="2" charset="-122"/>
              </a:rPr>
              <a:t>提高并行性，减少串行损失</a:t>
            </a:r>
          </a:p>
        </p:txBody>
      </p:sp>
      <p:sp>
        <p:nvSpPr>
          <p:cNvPr id="177173" name="Text Box 21"/>
          <p:cNvSpPr txBox="1">
            <a:spLocks noChangeArrowheads="1"/>
          </p:cNvSpPr>
          <p:nvPr/>
        </p:nvSpPr>
        <p:spPr bwMode="auto">
          <a:xfrm>
            <a:off x="179388" y="13036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增设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Cache—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CPU-</a:t>
            </a:r>
            <a:r>
              <a:rPr lang="zh-CN" altLang="en-US" b="1" dirty="0" smtClean="0">
                <a:latin typeface="宋体" pitchFamily="2" charset="-122"/>
              </a:rPr>
              <a:t>主存之间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可不访问主存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i="1" dirty="0" err="1" smtClean="0">
                <a:latin typeface="宋体" pitchFamily="2" charset="-122"/>
              </a:rPr>
              <a:t>T</a:t>
            </a:r>
            <a:r>
              <a:rPr lang="en-US" altLang="zh-CN" b="1" baseline="-14000" dirty="0" err="1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＜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 smtClean="0">
                <a:latin typeface="宋体" pitchFamily="2" charset="-122"/>
              </a:rPr>
              <a:t>主存</a:t>
            </a:r>
            <a:endParaRPr lang="en-US" altLang="zh-CN" b="1" baseline="-140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改进总线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增加总线宽度，采用多级总线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优化地址变换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变换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访问并行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179388" y="317580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开发并行性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r>
              <a:rPr lang="zh-CN" altLang="en-US" b="1" dirty="0">
                <a:latin typeface="宋体" pitchFamily="2" charset="-122"/>
              </a:rPr>
              <a:t>级流水→操作级并行→指令级并行→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采用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数据流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技术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乱</a:t>
            </a:r>
            <a:r>
              <a:rPr lang="zh-CN" altLang="en-US" b="1" dirty="0">
                <a:latin typeface="宋体" pitchFamily="2" charset="-122"/>
              </a:rPr>
              <a:t>序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使用前瞻执行技术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按预测方向执行</a:t>
            </a:r>
            <a:r>
              <a:rPr lang="zh-CN" altLang="en-US" b="1" dirty="0">
                <a:latin typeface="宋体" pitchFamily="2" charset="-122"/>
              </a:rPr>
              <a:t>，猜错时再回头执行</a:t>
            </a:r>
          </a:p>
        </p:txBody>
      </p:sp>
      <p:sp>
        <p:nvSpPr>
          <p:cNvPr id="177176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720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7177" name="Group 25"/>
          <p:cNvGrpSpPr>
            <a:grpSpLocks/>
          </p:cNvGrpSpPr>
          <p:nvPr/>
        </p:nvGrpSpPr>
        <p:grpSpPr bwMode="auto">
          <a:xfrm>
            <a:off x="5075734" y="6453188"/>
            <a:ext cx="360362" cy="287337"/>
            <a:chOff x="1133" y="4020"/>
            <a:chExt cx="227" cy="181"/>
          </a:xfrm>
        </p:grpSpPr>
        <p:sp>
          <p:nvSpPr>
            <p:cNvPr id="177178" name="AutoShape 26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9" name="Text Box 2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11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3" grpId="0"/>
      <p:bldP spid="1771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5525-FA2E-4E3D-ACB5-6A59B8FCBE70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、现代计算机的结构类型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按</a:t>
            </a:r>
            <a:r>
              <a:rPr lang="en-US" altLang="zh-CN" b="1" dirty="0" smtClean="0">
                <a:latin typeface="宋体" pitchFamily="2" charset="-122"/>
              </a:rPr>
              <a:t>Flynn</a:t>
            </a:r>
            <a:r>
              <a:rPr lang="zh-CN" altLang="en-US" b="1" dirty="0" smtClean="0">
                <a:latin typeface="宋体" pitchFamily="2" charset="-122"/>
              </a:rPr>
              <a:t>分类法，有</a:t>
            </a:r>
            <a:r>
              <a:rPr lang="en-US" altLang="zh-CN" b="1" dirty="0">
                <a:latin typeface="宋体" pitchFamily="2" charset="-122"/>
              </a:rPr>
              <a:t>SISD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SIMD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MISD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MIMD</a:t>
            </a:r>
            <a:r>
              <a:rPr lang="zh-CN" altLang="en-US" b="1" dirty="0">
                <a:latin typeface="宋体" pitchFamily="2" charset="-122"/>
              </a:rPr>
              <a:t>四</a:t>
            </a:r>
            <a:r>
              <a:rPr lang="zh-CN" altLang="en-US" b="1" dirty="0" smtClean="0">
                <a:latin typeface="宋体" pitchFamily="2" charset="-122"/>
              </a:rPr>
              <a:t>种结构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78488" name="Group 312"/>
          <p:cNvGrpSpPr>
            <a:grpSpLocks/>
          </p:cNvGrpSpPr>
          <p:nvPr/>
        </p:nvGrpSpPr>
        <p:grpSpPr bwMode="auto">
          <a:xfrm>
            <a:off x="393576" y="3318991"/>
            <a:ext cx="4105275" cy="2054225"/>
            <a:chOff x="203" y="2750"/>
            <a:chExt cx="2586" cy="1294"/>
          </a:xfrm>
        </p:grpSpPr>
        <p:sp>
          <p:nvSpPr>
            <p:cNvPr id="178489" name="Text Box 313"/>
            <p:cNvSpPr txBox="1">
              <a:spLocks noChangeArrowheads="1"/>
            </p:cNvSpPr>
            <p:nvPr/>
          </p:nvSpPr>
          <p:spPr bwMode="auto">
            <a:xfrm>
              <a:off x="1111" y="3838"/>
              <a:ext cx="81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smtClean="0"/>
                <a:t>MISD</a:t>
              </a:r>
              <a:r>
                <a:rPr lang="zh-CN" altLang="en-US" sz="2000" b="1" dirty="0" smtClean="0"/>
                <a:t>结构</a:t>
              </a:r>
              <a:endParaRPr lang="en-US" altLang="zh-CN" sz="2000" b="1" dirty="0"/>
            </a:p>
          </p:txBody>
        </p:sp>
        <p:sp>
          <p:nvSpPr>
            <p:cNvPr id="178490" name="Text Box 314"/>
            <p:cNvSpPr txBox="1">
              <a:spLocks noChangeArrowheads="1"/>
            </p:cNvSpPr>
            <p:nvPr/>
          </p:nvSpPr>
          <p:spPr bwMode="auto">
            <a:xfrm rot="5400000">
              <a:off x="1278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91" name="Text Box 315"/>
            <p:cNvSpPr txBox="1">
              <a:spLocks noChangeArrowheads="1"/>
            </p:cNvSpPr>
            <p:nvPr/>
          </p:nvSpPr>
          <p:spPr bwMode="auto">
            <a:xfrm>
              <a:off x="1629" y="2750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DS</a:t>
              </a:r>
            </a:p>
          </p:txBody>
        </p:sp>
        <p:sp>
          <p:nvSpPr>
            <p:cNvPr id="178492" name="Line 316"/>
            <p:cNvSpPr>
              <a:spLocks noChangeShapeType="1"/>
            </p:cNvSpPr>
            <p:nvPr/>
          </p:nvSpPr>
          <p:spPr bwMode="auto">
            <a:xfrm flipH="1">
              <a:off x="1545" y="2931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93" name="Text Box 317"/>
            <p:cNvSpPr txBox="1">
              <a:spLocks noChangeArrowheads="1"/>
            </p:cNvSpPr>
            <p:nvPr/>
          </p:nvSpPr>
          <p:spPr bwMode="auto">
            <a:xfrm>
              <a:off x="839" y="2750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IS1</a:t>
              </a:r>
            </a:p>
          </p:txBody>
        </p:sp>
        <p:sp>
          <p:nvSpPr>
            <p:cNvPr id="178494" name="Line 318"/>
            <p:cNvSpPr>
              <a:spLocks noChangeShapeType="1"/>
            </p:cNvSpPr>
            <p:nvPr/>
          </p:nvSpPr>
          <p:spPr bwMode="auto">
            <a:xfrm>
              <a:off x="797" y="2931"/>
              <a:ext cx="31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95" name="Text Box 319"/>
            <p:cNvSpPr txBox="1">
              <a:spLocks noChangeArrowheads="1"/>
            </p:cNvSpPr>
            <p:nvPr/>
          </p:nvSpPr>
          <p:spPr bwMode="auto">
            <a:xfrm>
              <a:off x="2509" y="2750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IS1</a:t>
              </a:r>
            </a:p>
          </p:txBody>
        </p:sp>
        <p:sp>
          <p:nvSpPr>
            <p:cNvPr id="178496" name="Text Box 320"/>
            <p:cNvSpPr txBox="1">
              <a:spLocks noChangeArrowheads="1"/>
            </p:cNvSpPr>
            <p:nvPr/>
          </p:nvSpPr>
          <p:spPr bwMode="auto">
            <a:xfrm>
              <a:off x="2489" y="3294"/>
              <a:ext cx="2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497" name="Text Box 321"/>
            <p:cNvSpPr txBox="1">
              <a:spLocks noChangeArrowheads="1"/>
            </p:cNvSpPr>
            <p:nvPr/>
          </p:nvSpPr>
          <p:spPr bwMode="auto">
            <a:xfrm rot="5400000">
              <a:off x="507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98" name="Text Box 322"/>
            <p:cNvSpPr txBox="1">
              <a:spLocks noChangeArrowheads="1"/>
            </p:cNvSpPr>
            <p:nvPr/>
          </p:nvSpPr>
          <p:spPr bwMode="auto">
            <a:xfrm>
              <a:off x="1629" y="3339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DS</a:t>
              </a:r>
            </a:p>
          </p:txBody>
        </p:sp>
        <p:sp>
          <p:nvSpPr>
            <p:cNvPr id="178499" name="Line 323"/>
            <p:cNvSpPr>
              <a:spLocks noChangeShapeType="1"/>
            </p:cNvSpPr>
            <p:nvPr/>
          </p:nvSpPr>
          <p:spPr bwMode="auto">
            <a:xfrm>
              <a:off x="1538" y="3520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00" name="Text Box 324"/>
            <p:cNvSpPr txBox="1">
              <a:spLocks noChangeArrowheads="1"/>
            </p:cNvSpPr>
            <p:nvPr/>
          </p:nvSpPr>
          <p:spPr bwMode="auto">
            <a:xfrm>
              <a:off x="839" y="3339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501" name="Line 325"/>
            <p:cNvSpPr>
              <a:spLocks noChangeShapeType="1"/>
            </p:cNvSpPr>
            <p:nvPr/>
          </p:nvSpPr>
          <p:spPr bwMode="auto">
            <a:xfrm>
              <a:off x="797" y="3520"/>
              <a:ext cx="314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02" name="Line 326"/>
            <p:cNvSpPr>
              <a:spLocks noChangeShapeType="1"/>
            </p:cNvSpPr>
            <p:nvPr/>
          </p:nvSpPr>
          <p:spPr bwMode="auto">
            <a:xfrm>
              <a:off x="2471" y="2931"/>
              <a:ext cx="27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3" name="Line 327"/>
            <p:cNvSpPr>
              <a:spLocks noChangeShapeType="1"/>
            </p:cNvSpPr>
            <p:nvPr/>
          </p:nvSpPr>
          <p:spPr bwMode="auto">
            <a:xfrm>
              <a:off x="2744" y="2931"/>
              <a:ext cx="0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4" name="Line 328"/>
            <p:cNvSpPr>
              <a:spLocks noChangeShapeType="1"/>
            </p:cNvSpPr>
            <p:nvPr/>
          </p:nvSpPr>
          <p:spPr bwMode="auto">
            <a:xfrm>
              <a:off x="2471" y="3475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5" name="Line 329"/>
            <p:cNvSpPr>
              <a:spLocks noChangeShapeType="1"/>
            </p:cNvSpPr>
            <p:nvPr/>
          </p:nvSpPr>
          <p:spPr bwMode="auto">
            <a:xfrm>
              <a:off x="2653" y="3475"/>
              <a:ext cx="0" cy="2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6" name="Line 330"/>
            <p:cNvSpPr>
              <a:spLocks noChangeShapeType="1"/>
            </p:cNvSpPr>
            <p:nvPr/>
          </p:nvSpPr>
          <p:spPr bwMode="auto">
            <a:xfrm>
              <a:off x="294" y="3748"/>
              <a:ext cx="2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7" name="Line 331"/>
            <p:cNvSpPr>
              <a:spLocks noChangeShapeType="1"/>
            </p:cNvSpPr>
            <p:nvPr/>
          </p:nvSpPr>
          <p:spPr bwMode="auto">
            <a:xfrm>
              <a:off x="203" y="3838"/>
              <a:ext cx="25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8" name="Line 332"/>
            <p:cNvSpPr>
              <a:spLocks noChangeShapeType="1"/>
            </p:cNvSpPr>
            <p:nvPr/>
          </p:nvSpPr>
          <p:spPr bwMode="auto">
            <a:xfrm>
              <a:off x="294" y="3521"/>
              <a:ext cx="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9" name="Line 333"/>
            <p:cNvSpPr>
              <a:spLocks noChangeShapeType="1"/>
            </p:cNvSpPr>
            <p:nvPr/>
          </p:nvSpPr>
          <p:spPr bwMode="auto">
            <a:xfrm>
              <a:off x="294" y="3521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0" name="Line 334"/>
            <p:cNvSpPr>
              <a:spLocks noChangeShapeType="1"/>
            </p:cNvSpPr>
            <p:nvPr/>
          </p:nvSpPr>
          <p:spPr bwMode="auto">
            <a:xfrm>
              <a:off x="203" y="2931"/>
              <a:ext cx="1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1" name="Line 335"/>
            <p:cNvSpPr>
              <a:spLocks noChangeShapeType="1"/>
            </p:cNvSpPr>
            <p:nvPr/>
          </p:nvSpPr>
          <p:spPr bwMode="auto">
            <a:xfrm>
              <a:off x="203" y="2931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2" name="Line 336"/>
            <p:cNvSpPr>
              <a:spLocks noChangeShapeType="1"/>
            </p:cNvSpPr>
            <p:nvPr/>
          </p:nvSpPr>
          <p:spPr bwMode="auto">
            <a:xfrm>
              <a:off x="1338" y="3022"/>
              <a:ext cx="0" cy="9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3" name="Line 337"/>
            <p:cNvSpPr>
              <a:spLocks noChangeShapeType="1"/>
            </p:cNvSpPr>
            <p:nvPr/>
          </p:nvSpPr>
          <p:spPr bwMode="auto">
            <a:xfrm>
              <a:off x="1338" y="3339"/>
              <a:ext cx="0" cy="9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4" name="Rectangle 338"/>
            <p:cNvSpPr>
              <a:spLocks noChangeArrowheads="1"/>
            </p:cNvSpPr>
            <p:nvPr/>
          </p:nvSpPr>
          <p:spPr bwMode="auto">
            <a:xfrm>
              <a:off x="1927" y="2791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515" name="Text Box 339"/>
            <p:cNvSpPr txBox="1">
              <a:spLocks noChangeArrowheads="1"/>
            </p:cNvSpPr>
            <p:nvPr/>
          </p:nvSpPr>
          <p:spPr bwMode="auto">
            <a:xfrm>
              <a:off x="1973" y="342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16" name="Text Box 340"/>
            <p:cNvSpPr txBox="1">
              <a:spLocks noChangeArrowheads="1"/>
            </p:cNvSpPr>
            <p:nvPr/>
          </p:nvSpPr>
          <p:spPr bwMode="auto">
            <a:xfrm rot="5400000">
              <a:off x="2074" y="3098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17" name="Text Box 341"/>
            <p:cNvSpPr txBox="1">
              <a:spLocks noChangeArrowheads="1"/>
            </p:cNvSpPr>
            <p:nvPr/>
          </p:nvSpPr>
          <p:spPr bwMode="auto">
            <a:xfrm>
              <a:off x="1973" y="284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/>
                <a:t>MM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78518" name="Text Box 342"/>
            <p:cNvSpPr txBox="1">
              <a:spLocks noChangeArrowheads="1"/>
            </p:cNvSpPr>
            <p:nvPr/>
          </p:nvSpPr>
          <p:spPr bwMode="auto">
            <a:xfrm>
              <a:off x="1111" y="2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19" name="Text Box 343"/>
            <p:cNvSpPr txBox="1">
              <a:spLocks noChangeArrowheads="1"/>
            </p:cNvSpPr>
            <p:nvPr/>
          </p:nvSpPr>
          <p:spPr bwMode="auto">
            <a:xfrm>
              <a:off x="1111" y="3430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 err="1"/>
                <a:t>PU</a:t>
              </a:r>
              <a:r>
                <a:rPr lang="en-US" altLang="zh-CN" sz="1800" b="1" i="1" dirty="0" err="1"/>
                <a:t>n</a:t>
              </a:r>
              <a:endParaRPr lang="en-US" altLang="zh-CN" sz="1800" b="1" i="1" dirty="0"/>
            </a:p>
          </p:txBody>
        </p:sp>
        <p:sp>
          <p:nvSpPr>
            <p:cNvPr id="178520" name="Text Box 344"/>
            <p:cNvSpPr txBox="1">
              <a:spLocks noChangeArrowheads="1"/>
            </p:cNvSpPr>
            <p:nvPr/>
          </p:nvSpPr>
          <p:spPr bwMode="auto">
            <a:xfrm>
              <a:off x="385" y="284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CU1</a:t>
              </a:r>
            </a:p>
          </p:txBody>
        </p:sp>
        <p:sp>
          <p:nvSpPr>
            <p:cNvPr id="178521" name="Text Box 345"/>
            <p:cNvSpPr txBox="1">
              <a:spLocks noChangeArrowheads="1"/>
            </p:cNvSpPr>
            <p:nvPr/>
          </p:nvSpPr>
          <p:spPr bwMode="auto">
            <a:xfrm>
              <a:off x="385" y="343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</a:t>
              </a:r>
              <a:r>
                <a:rPr lang="en-US" altLang="zh-CN" sz="1800" b="1" i="1"/>
                <a:t>n</a:t>
              </a:r>
            </a:p>
          </p:txBody>
        </p:sp>
      </p:grpSp>
      <p:grpSp>
        <p:nvGrpSpPr>
          <p:cNvPr id="178522" name="Group 346"/>
          <p:cNvGrpSpPr>
            <a:grpSpLocks/>
          </p:cNvGrpSpPr>
          <p:nvPr/>
        </p:nvGrpSpPr>
        <p:grpSpPr bwMode="auto">
          <a:xfrm>
            <a:off x="4859213" y="3318991"/>
            <a:ext cx="4105275" cy="2054225"/>
            <a:chOff x="3016" y="2750"/>
            <a:chExt cx="2586" cy="1294"/>
          </a:xfrm>
        </p:grpSpPr>
        <p:sp>
          <p:nvSpPr>
            <p:cNvPr id="178523" name="Text Box 347"/>
            <p:cNvSpPr txBox="1">
              <a:spLocks noChangeArrowheads="1"/>
            </p:cNvSpPr>
            <p:nvPr/>
          </p:nvSpPr>
          <p:spPr bwMode="auto">
            <a:xfrm>
              <a:off x="3788" y="3838"/>
              <a:ext cx="899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smtClean="0"/>
                <a:t>MIMD</a:t>
              </a:r>
              <a:r>
                <a:rPr lang="zh-CN" altLang="en-US" sz="2000" b="1" dirty="0" smtClean="0"/>
                <a:t>结构</a:t>
              </a:r>
              <a:endParaRPr lang="en-US" altLang="zh-CN" sz="2000" b="1" dirty="0"/>
            </a:p>
          </p:txBody>
        </p:sp>
        <p:sp>
          <p:nvSpPr>
            <p:cNvPr id="178524" name="Text Box 348"/>
            <p:cNvSpPr txBox="1">
              <a:spLocks noChangeArrowheads="1"/>
            </p:cNvSpPr>
            <p:nvPr/>
          </p:nvSpPr>
          <p:spPr bwMode="auto">
            <a:xfrm rot="5400000">
              <a:off x="4091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25" name="Text Box 349"/>
            <p:cNvSpPr txBox="1">
              <a:spLocks noChangeArrowheads="1"/>
            </p:cNvSpPr>
            <p:nvPr/>
          </p:nvSpPr>
          <p:spPr bwMode="auto">
            <a:xfrm>
              <a:off x="4422" y="2750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DS1</a:t>
              </a:r>
            </a:p>
          </p:txBody>
        </p:sp>
        <p:sp>
          <p:nvSpPr>
            <p:cNvPr id="178526" name="Line 350"/>
            <p:cNvSpPr>
              <a:spLocks noChangeShapeType="1"/>
            </p:cNvSpPr>
            <p:nvPr/>
          </p:nvSpPr>
          <p:spPr bwMode="auto">
            <a:xfrm flipH="1">
              <a:off x="4358" y="2931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27" name="Text Box 351"/>
            <p:cNvSpPr txBox="1">
              <a:spLocks noChangeArrowheads="1"/>
            </p:cNvSpPr>
            <p:nvPr/>
          </p:nvSpPr>
          <p:spPr bwMode="auto">
            <a:xfrm>
              <a:off x="3652" y="2750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IS1</a:t>
              </a:r>
            </a:p>
          </p:txBody>
        </p:sp>
        <p:sp>
          <p:nvSpPr>
            <p:cNvPr id="178528" name="Line 352"/>
            <p:cNvSpPr>
              <a:spLocks noChangeShapeType="1"/>
            </p:cNvSpPr>
            <p:nvPr/>
          </p:nvSpPr>
          <p:spPr bwMode="auto">
            <a:xfrm>
              <a:off x="3610" y="2931"/>
              <a:ext cx="33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29" name="Text Box 353"/>
            <p:cNvSpPr txBox="1">
              <a:spLocks noChangeArrowheads="1"/>
            </p:cNvSpPr>
            <p:nvPr/>
          </p:nvSpPr>
          <p:spPr bwMode="auto">
            <a:xfrm>
              <a:off x="5322" y="2750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IS1</a:t>
              </a:r>
            </a:p>
          </p:txBody>
        </p:sp>
        <p:sp>
          <p:nvSpPr>
            <p:cNvPr id="178530" name="Text Box 354"/>
            <p:cNvSpPr txBox="1">
              <a:spLocks noChangeArrowheads="1"/>
            </p:cNvSpPr>
            <p:nvPr/>
          </p:nvSpPr>
          <p:spPr bwMode="auto">
            <a:xfrm>
              <a:off x="5302" y="3294"/>
              <a:ext cx="2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531" name="Text Box 355"/>
            <p:cNvSpPr txBox="1">
              <a:spLocks noChangeArrowheads="1"/>
            </p:cNvSpPr>
            <p:nvPr/>
          </p:nvSpPr>
          <p:spPr bwMode="auto">
            <a:xfrm rot="5400000">
              <a:off x="3320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32" name="Text Box 356"/>
            <p:cNvSpPr txBox="1">
              <a:spLocks noChangeArrowheads="1"/>
            </p:cNvSpPr>
            <p:nvPr/>
          </p:nvSpPr>
          <p:spPr bwMode="auto">
            <a:xfrm>
              <a:off x="4422" y="3339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DS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533" name="Line 357"/>
            <p:cNvSpPr>
              <a:spLocks noChangeShapeType="1"/>
            </p:cNvSpPr>
            <p:nvPr/>
          </p:nvSpPr>
          <p:spPr bwMode="auto">
            <a:xfrm>
              <a:off x="4351" y="3520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34" name="Text Box 358"/>
            <p:cNvSpPr txBox="1">
              <a:spLocks noChangeArrowheads="1"/>
            </p:cNvSpPr>
            <p:nvPr/>
          </p:nvSpPr>
          <p:spPr bwMode="auto">
            <a:xfrm>
              <a:off x="3652" y="3339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535" name="Line 359"/>
            <p:cNvSpPr>
              <a:spLocks noChangeShapeType="1"/>
            </p:cNvSpPr>
            <p:nvPr/>
          </p:nvSpPr>
          <p:spPr bwMode="auto">
            <a:xfrm>
              <a:off x="3610" y="3520"/>
              <a:ext cx="33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36" name="Line 360"/>
            <p:cNvSpPr>
              <a:spLocks noChangeShapeType="1"/>
            </p:cNvSpPr>
            <p:nvPr/>
          </p:nvSpPr>
          <p:spPr bwMode="auto">
            <a:xfrm>
              <a:off x="5284" y="2931"/>
              <a:ext cx="27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7" name="Line 361"/>
            <p:cNvSpPr>
              <a:spLocks noChangeShapeType="1"/>
            </p:cNvSpPr>
            <p:nvPr/>
          </p:nvSpPr>
          <p:spPr bwMode="auto">
            <a:xfrm>
              <a:off x="5557" y="2931"/>
              <a:ext cx="0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8" name="Line 362"/>
            <p:cNvSpPr>
              <a:spLocks noChangeShapeType="1"/>
            </p:cNvSpPr>
            <p:nvPr/>
          </p:nvSpPr>
          <p:spPr bwMode="auto">
            <a:xfrm>
              <a:off x="5284" y="3475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9" name="Line 363"/>
            <p:cNvSpPr>
              <a:spLocks noChangeShapeType="1"/>
            </p:cNvSpPr>
            <p:nvPr/>
          </p:nvSpPr>
          <p:spPr bwMode="auto">
            <a:xfrm>
              <a:off x="5466" y="3475"/>
              <a:ext cx="0" cy="2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0" name="Line 364"/>
            <p:cNvSpPr>
              <a:spLocks noChangeShapeType="1"/>
            </p:cNvSpPr>
            <p:nvPr/>
          </p:nvSpPr>
          <p:spPr bwMode="auto">
            <a:xfrm>
              <a:off x="3107" y="3748"/>
              <a:ext cx="2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1" name="Line 365"/>
            <p:cNvSpPr>
              <a:spLocks noChangeShapeType="1"/>
            </p:cNvSpPr>
            <p:nvPr/>
          </p:nvSpPr>
          <p:spPr bwMode="auto">
            <a:xfrm>
              <a:off x="3016" y="3838"/>
              <a:ext cx="25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2" name="Line 366"/>
            <p:cNvSpPr>
              <a:spLocks noChangeShapeType="1"/>
            </p:cNvSpPr>
            <p:nvPr/>
          </p:nvSpPr>
          <p:spPr bwMode="auto">
            <a:xfrm>
              <a:off x="3107" y="3521"/>
              <a:ext cx="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3" name="Line 367"/>
            <p:cNvSpPr>
              <a:spLocks noChangeShapeType="1"/>
            </p:cNvSpPr>
            <p:nvPr/>
          </p:nvSpPr>
          <p:spPr bwMode="auto">
            <a:xfrm>
              <a:off x="3107" y="3521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4" name="Line 368"/>
            <p:cNvSpPr>
              <a:spLocks noChangeShapeType="1"/>
            </p:cNvSpPr>
            <p:nvPr/>
          </p:nvSpPr>
          <p:spPr bwMode="auto">
            <a:xfrm>
              <a:off x="3016" y="2931"/>
              <a:ext cx="1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5" name="Line 369"/>
            <p:cNvSpPr>
              <a:spLocks noChangeShapeType="1"/>
            </p:cNvSpPr>
            <p:nvPr/>
          </p:nvSpPr>
          <p:spPr bwMode="auto">
            <a:xfrm>
              <a:off x="3016" y="2931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6" name="Rectangle 370"/>
            <p:cNvSpPr>
              <a:spLocks noChangeArrowheads="1"/>
            </p:cNvSpPr>
            <p:nvPr/>
          </p:nvSpPr>
          <p:spPr bwMode="auto">
            <a:xfrm>
              <a:off x="4740" y="2791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547" name="Text Box 371"/>
            <p:cNvSpPr txBox="1">
              <a:spLocks noChangeArrowheads="1"/>
            </p:cNvSpPr>
            <p:nvPr/>
          </p:nvSpPr>
          <p:spPr bwMode="auto">
            <a:xfrm>
              <a:off x="4786" y="342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48" name="Text Box 372"/>
            <p:cNvSpPr txBox="1">
              <a:spLocks noChangeArrowheads="1"/>
            </p:cNvSpPr>
            <p:nvPr/>
          </p:nvSpPr>
          <p:spPr bwMode="auto">
            <a:xfrm rot="5400000">
              <a:off x="4887" y="3098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49" name="Text Box 373"/>
            <p:cNvSpPr txBox="1">
              <a:spLocks noChangeArrowheads="1"/>
            </p:cNvSpPr>
            <p:nvPr/>
          </p:nvSpPr>
          <p:spPr bwMode="auto">
            <a:xfrm>
              <a:off x="4786" y="284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0" name="Text Box 374"/>
            <p:cNvSpPr txBox="1">
              <a:spLocks noChangeArrowheads="1"/>
            </p:cNvSpPr>
            <p:nvPr/>
          </p:nvSpPr>
          <p:spPr bwMode="auto">
            <a:xfrm>
              <a:off x="3924" y="2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1" name="Text Box 375"/>
            <p:cNvSpPr txBox="1">
              <a:spLocks noChangeArrowheads="1"/>
            </p:cNvSpPr>
            <p:nvPr/>
          </p:nvSpPr>
          <p:spPr bwMode="auto">
            <a:xfrm>
              <a:off x="3924" y="3430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552" name="Text Box 376"/>
            <p:cNvSpPr txBox="1">
              <a:spLocks noChangeArrowheads="1"/>
            </p:cNvSpPr>
            <p:nvPr/>
          </p:nvSpPr>
          <p:spPr bwMode="auto">
            <a:xfrm>
              <a:off x="3198" y="284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CU1</a:t>
              </a:r>
            </a:p>
          </p:txBody>
        </p:sp>
        <p:sp>
          <p:nvSpPr>
            <p:cNvPr id="178553" name="Text Box 377"/>
            <p:cNvSpPr txBox="1">
              <a:spLocks noChangeArrowheads="1"/>
            </p:cNvSpPr>
            <p:nvPr/>
          </p:nvSpPr>
          <p:spPr bwMode="auto">
            <a:xfrm>
              <a:off x="3198" y="343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</a:t>
              </a:r>
              <a:r>
                <a:rPr lang="en-US" altLang="zh-CN" sz="1800" b="1" i="1"/>
                <a:t>n</a:t>
              </a:r>
            </a:p>
          </p:txBody>
        </p:sp>
      </p:grpSp>
      <p:grpSp>
        <p:nvGrpSpPr>
          <p:cNvPr id="178560" name="Group 384"/>
          <p:cNvGrpSpPr>
            <a:grpSpLocks/>
          </p:cNvGrpSpPr>
          <p:nvPr/>
        </p:nvGrpSpPr>
        <p:grpSpPr bwMode="auto">
          <a:xfrm>
            <a:off x="4930651" y="1340768"/>
            <a:ext cx="3600450" cy="1911350"/>
            <a:chOff x="3061" y="751"/>
            <a:chExt cx="2268" cy="1204"/>
          </a:xfrm>
        </p:grpSpPr>
        <p:sp>
          <p:nvSpPr>
            <p:cNvPr id="178465" name="Text Box 289"/>
            <p:cNvSpPr txBox="1">
              <a:spLocks noChangeArrowheads="1"/>
            </p:cNvSpPr>
            <p:nvPr/>
          </p:nvSpPr>
          <p:spPr bwMode="auto">
            <a:xfrm>
              <a:off x="3810" y="1749"/>
              <a:ext cx="865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smtClean="0"/>
                <a:t>SIMD</a:t>
              </a:r>
              <a:r>
                <a:rPr lang="zh-CN" altLang="en-US" sz="2000" b="1" dirty="0" smtClean="0"/>
                <a:t>结构</a:t>
              </a:r>
              <a:endParaRPr lang="en-US" altLang="zh-CN" sz="2000" b="1" dirty="0"/>
            </a:p>
          </p:txBody>
        </p:sp>
        <p:sp>
          <p:nvSpPr>
            <p:cNvPr id="178466" name="Text Box 290"/>
            <p:cNvSpPr txBox="1">
              <a:spLocks noChangeArrowheads="1"/>
            </p:cNvSpPr>
            <p:nvPr/>
          </p:nvSpPr>
          <p:spPr bwMode="auto">
            <a:xfrm>
              <a:off x="3243" y="1113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</a:t>
              </a:r>
            </a:p>
          </p:txBody>
        </p:sp>
        <p:sp>
          <p:nvSpPr>
            <p:cNvPr id="178467" name="Text Box 291"/>
            <p:cNvSpPr txBox="1">
              <a:spLocks noChangeArrowheads="1"/>
            </p:cNvSpPr>
            <p:nvPr/>
          </p:nvSpPr>
          <p:spPr bwMode="auto">
            <a:xfrm rot="5400000">
              <a:off x="4091" y="1099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70" name="Rectangle 294"/>
            <p:cNvSpPr>
              <a:spLocks noChangeArrowheads="1"/>
            </p:cNvSpPr>
            <p:nvPr/>
          </p:nvSpPr>
          <p:spPr bwMode="auto">
            <a:xfrm>
              <a:off x="4785" y="792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471" name="Text Box 295"/>
            <p:cNvSpPr txBox="1">
              <a:spLocks noChangeArrowheads="1"/>
            </p:cNvSpPr>
            <p:nvPr/>
          </p:nvSpPr>
          <p:spPr bwMode="auto">
            <a:xfrm>
              <a:off x="4441" y="751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DS1</a:t>
              </a:r>
            </a:p>
          </p:txBody>
        </p:sp>
        <p:sp>
          <p:nvSpPr>
            <p:cNvPr id="178472" name="Line 296"/>
            <p:cNvSpPr>
              <a:spLocks noChangeShapeType="1"/>
            </p:cNvSpPr>
            <p:nvPr/>
          </p:nvSpPr>
          <p:spPr bwMode="auto">
            <a:xfrm flipH="1">
              <a:off x="4403" y="932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73" name="Text Box 297"/>
            <p:cNvSpPr txBox="1">
              <a:spLocks noChangeArrowheads="1"/>
            </p:cNvSpPr>
            <p:nvPr/>
          </p:nvSpPr>
          <p:spPr bwMode="auto">
            <a:xfrm>
              <a:off x="3697" y="1023"/>
              <a:ext cx="1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</a:t>
              </a:r>
            </a:p>
          </p:txBody>
        </p:sp>
        <p:sp>
          <p:nvSpPr>
            <p:cNvPr id="178474" name="Line 298"/>
            <p:cNvSpPr>
              <a:spLocks noChangeShapeType="1"/>
            </p:cNvSpPr>
            <p:nvPr/>
          </p:nvSpPr>
          <p:spPr bwMode="auto">
            <a:xfrm>
              <a:off x="3651" y="1204"/>
              <a:ext cx="31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75" name="Text Box 299"/>
            <p:cNvSpPr txBox="1">
              <a:spLocks noChangeArrowheads="1"/>
            </p:cNvSpPr>
            <p:nvPr/>
          </p:nvSpPr>
          <p:spPr bwMode="auto">
            <a:xfrm>
              <a:off x="3190" y="1567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IS</a:t>
              </a:r>
            </a:p>
          </p:txBody>
        </p:sp>
        <p:sp>
          <p:nvSpPr>
            <p:cNvPr id="178477" name="Text Box 301"/>
            <p:cNvSpPr txBox="1">
              <a:spLocks noChangeArrowheads="1"/>
            </p:cNvSpPr>
            <p:nvPr/>
          </p:nvSpPr>
          <p:spPr bwMode="auto">
            <a:xfrm>
              <a:off x="3968" y="1386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478" name="Text Box 302"/>
            <p:cNvSpPr txBox="1">
              <a:spLocks noChangeArrowheads="1"/>
            </p:cNvSpPr>
            <p:nvPr/>
          </p:nvSpPr>
          <p:spPr bwMode="auto">
            <a:xfrm>
              <a:off x="4441" y="1295"/>
              <a:ext cx="29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/>
                <a:t>DS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479" name="Line 303"/>
            <p:cNvSpPr>
              <a:spLocks noChangeShapeType="1"/>
            </p:cNvSpPr>
            <p:nvPr/>
          </p:nvSpPr>
          <p:spPr bwMode="auto">
            <a:xfrm>
              <a:off x="4396" y="1477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80" name="Line 304"/>
            <p:cNvSpPr>
              <a:spLocks noChangeShapeType="1"/>
            </p:cNvSpPr>
            <p:nvPr/>
          </p:nvSpPr>
          <p:spPr bwMode="auto">
            <a:xfrm>
              <a:off x="3878" y="1467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81" name="Line 305"/>
            <p:cNvSpPr>
              <a:spLocks noChangeShapeType="1"/>
            </p:cNvSpPr>
            <p:nvPr/>
          </p:nvSpPr>
          <p:spPr bwMode="auto">
            <a:xfrm>
              <a:off x="3061" y="1749"/>
              <a:ext cx="199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2" name="Line 306"/>
            <p:cNvSpPr>
              <a:spLocks noChangeShapeType="1"/>
            </p:cNvSpPr>
            <p:nvPr/>
          </p:nvSpPr>
          <p:spPr bwMode="auto">
            <a:xfrm>
              <a:off x="3878" y="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3" name="Line 307"/>
            <p:cNvSpPr>
              <a:spLocks noChangeShapeType="1"/>
            </p:cNvSpPr>
            <p:nvPr/>
          </p:nvSpPr>
          <p:spPr bwMode="auto">
            <a:xfrm>
              <a:off x="3061" y="1204"/>
              <a:ext cx="0" cy="54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4" name="Line 308"/>
            <p:cNvSpPr>
              <a:spLocks noChangeShapeType="1"/>
            </p:cNvSpPr>
            <p:nvPr/>
          </p:nvSpPr>
          <p:spPr bwMode="auto">
            <a:xfrm>
              <a:off x="3061" y="1204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5" name="Line 309"/>
            <p:cNvSpPr>
              <a:spLocks noChangeShapeType="1"/>
            </p:cNvSpPr>
            <p:nvPr/>
          </p:nvSpPr>
          <p:spPr bwMode="auto">
            <a:xfrm>
              <a:off x="3878" y="932"/>
              <a:ext cx="0" cy="53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7" name="Text Box 311"/>
            <p:cNvSpPr txBox="1">
              <a:spLocks noChangeArrowheads="1"/>
            </p:cNvSpPr>
            <p:nvPr/>
          </p:nvSpPr>
          <p:spPr bwMode="auto">
            <a:xfrm>
              <a:off x="3969" y="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PU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78556" name="Text Box 380"/>
            <p:cNvSpPr txBox="1">
              <a:spLocks noChangeArrowheads="1"/>
            </p:cNvSpPr>
            <p:nvPr/>
          </p:nvSpPr>
          <p:spPr bwMode="auto">
            <a:xfrm>
              <a:off x="4818" y="1431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57" name="Text Box 381"/>
            <p:cNvSpPr txBox="1">
              <a:spLocks noChangeArrowheads="1"/>
            </p:cNvSpPr>
            <p:nvPr/>
          </p:nvSpPr>
          <p:spPr bwMode="auto">
            <a:xfrm rot="5400000">
              <a:off x="4977" y="1103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58" name="Text Box 382"/>
            <p:cNvSpPr txBox="1">
              <a:spLocks noChangeArrowheads="1"/>
            </p:cNvSpPr>
            <p:nvPr/>
          </p:nvSpPr>
          <p:spPr bwMode="auto">
            <a:xfrm>
              <a:off x="4818" y="851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9" name="Line 383"/>
            <p:cNvSpPr>
              <a:spLocks noChangeShapeType="1"/>
            </p:cNvSpPr>
            <p:nvPr/>
          </p:nvSpPr>
          <p:spPr bwMode="auto">
            <a:xfrm>
              <a:off x="5057" y="1658"/>
              <a:ext cx="0" cy="9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" name="Text Box 379"/>
          <p:cNvSpPr txBox="1">
            <a:spLocks noChangeArrowheads="1"/>
          </p:cNvSpPr>
          <p:nvPr/>
        </p:nvSpPr>
        <p:spPr bwMode="auto">
          <a:xfrm>
            <a:off x="179388" y="53232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※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本课程讨论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重点：</a:t>
            </a:r>
            <a:r>
              <a:rPr lang="en-US" altLang="zh-CN" b="1" dirty="0" smtClean="0">
                <a:latin typeface="宋体" pitchFamily="2" charset="-122"/>
              </a:rPr>
              <a:t>SISD</a:t>
            </a:r>
            <a:r>
              <a:rPr lang="zh-CN" altLang="en-US" b="1" dirty="0" smtClean="0">
                <a:latin typeface="宋体" pitchFamily="2" charset="-122"/>
              </a:rPr>
              <a:t>结构计算机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串行计算机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2501" y="1340768"/>
            <a:ext cx="4032820" cy="1911350"/>
            <a:chOff x="682501" y="1340768"/>
            <a:chExt cx="4032820" cy="1911350"/>
          </a:xfrm>
        </p:grpSpPr>
        <p:grpSp>
          <p:nvGrpSpPr>
            <p:cNvPr id="178450" name="Group 274"/>
            <p:cNvGrpSpPr>
              <a:grpSpLocks/>
            </p:cNvGrpSpPr>
            <p:nvPr/>
          </p:nvGrpSpPr>
          <p:grpSpPr bwMode="auto">
            <a:xfrm>
              <a:off x="682501" y="2099593"/>
              <a:ext cx="3529012" cy="1152525"/>
              <a:chOff x="385" y="1751"/>
              <a:chExt cx="2223" cy="726"/>
            </a:xfrm>
          </p:grpSpPr>
          <p:sp>
            <p:nvSpPr>
              <p:cNvPr id="178451" name="Text Box 275"/>
              <p:cNvSpPr txBox="1">
                <a:spLocks noChangeArrowheads="1"/>
              </p:cNvSpPr>
              <p:nvPr/>
            </p:nvSpPr>
            <p:spPr bwMode="auto">
              <a:xfrm>
                <a:off x="1157" y="2271"/>
                <a:ext cx="795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2000" b="1" dirty="0" smtClean="0"/>
                  <a:t>SISD</a:t>
                </a:r>
                <a:r>
                  <a:rPr lang="zh-CN" altLang="en-US" sz="2000" b="1" dirty="0" smtClean="0"/>
                  <a:t>结构</a:t>
                </a:r>
                <a:endParaRPr lang="en-US" altLang="zh-CN" sz="2000" b="1" dirty="0"/>
              </a:p>
            </p:txBody>
          </p:sp>
          <p:sp>
            <p:nvSpPr>
              <p:cNvPr id="178452" name="Text Box 276"/>
              <p:cNvSpPr txBox="1">
                <a:spLocks noChangeArrowheads="1"/>
              </p:cNvSpPr>
              <p:nvPr/>
            </p:nvSpPr>
            <p:spPr bwMode="auto">
              <a:xfrm>
                <a:off x="567" y="1797"/>
                <a:ext cx="408" cy="227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 dirty="0"/>
                  <a:t>CU</a:t>
                </a:r>
              </a:p>
            </p:txBody>
          </p:sp>
          <p:sp>
            <p:nvSpPr>
              <p:cNvPr id="178453" name="Text Box 277"/>
              <p:cNvSpPr txBox="1">
                <a:spLocks noChangeArrowheads="1"/>
              </p:cNvSpPr>
              <p:nvPr/>
            </p:nvSpPr>
            <p:spPr bwMode="auto">
              <a:xfrm>
                <a:off x="2136" y="1797"/>
                <a:ext cx="472" cy="227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/>
                  <a:t>MM</a:t>
                </a:r>
              </a:p>
            </p:txBody>
          </p:sp>
          <p:sp>
            <p:nvSpPr>
              <p:cNvPr id="178454" name="Text Box 278"/>
              <p:cNvSpPr txBox="1">
                <a:spLocks noChangeArrowheads="1"/>
              </p:cNvSpPr>
              <p:nvPr/>
            </p:nvSpPr>
            <p:spPr bwMode="auto">
              <a:xfrm>
                <a:off x="1050" y="1752"/>
                <a:ext cx="225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/>
                  <a:t>IS</a:t>
                </a:r>
              </a:p>
            </p:txBody>
          </p:sp>
          <p:sp>
            <p:nvSpPr>
              <p:cNvPr id="178455" name="Line 279"/>
              <p:cNvSpPr>
                <a:spLocks noChangeShapeType="1"/>
              </p:cNvSpPr>
              <p:nvPr/>
            </p:nvSpPr>
            <p:spPr bwMode="auto">
              <a:xfrm>
                <a:off x="980" y="1933"/>
                <a:ext cx="358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 tIns="10800" bIns="10800"/>
              <a:lstStyle/>
              <a:p>
                <a:endParaRPr lang="zh-CN" altLang="en-US"/>
              </a:p>
            </p:txBody>
          </p:sp>
          <p:sp>
            <p:nvSpPr>
              <p:cNvPr id="178456" name="Text Box 280"/>
              <p:cNvSpPr txBox="1">
                <a:spLocks noChangeArrowheads="1"/>
              </p:cNvSpPr>
              <p:nvPr/>
            </p:nvSpPr>
            <p:spPr bwMode="auto">
              <a:xfrm>
                <a:off x="1423" y="2031"/>
                <a:ext cx="18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en-US" altLang="zh-CN" sz="1800" b="1" dirty="0"/>
                  <a:t>IS</a:t>
                </a:r>
              </a:p>
            </p:txBody>
          </p:sp>
          <p:sp>
            <p:nvSpPr>
              <p:cNvPr id="178457" name="Text Box 281"/>
              <p:cNvSpPr txBox="1">
                <a:spLocks noChangeArrowheads="1"/>
              </p:cNvSpPr>
              <p:nvPr/>
            </p:nvSpPr>
            <p:spPr bwMode="auto">
              <a:xfrm>
                <a:off x="1338" y="1798"/>
                <a:ext cx="408" cy="226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/>
                  <a:t>PU</a:t>
                </a:r>
              </a:p>
            </p:txBody>
          </p:sp>
          <p:sp>
            <p:nvSpPr>
              <p:cNvPr id="178458" name="Text Box 282"/>
              <p:cNvSpPr txBox="1">
                <a:spLocks noChangeArrowheads="1"/>
              </p:cNvSpPr>
              <p:nvPr/>
            </p:nvSpPr>
            <p:spPr bwMode="auto">
              <a:xfrm>
                <a:off x="1837" y="1751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en-US" altLang="zh-CN" sz="1800" b="1"/>
                  <a:t>DS</a:t>
                </a:r>
              </a:p>
            </p:txBody>
          </p:sp>
          <p:sp>
            <p:nvSpPr>
              <p:cNvPr id="178459" name="Line 283"/>
              <p:cNvSpPr>
                <a:spLocks noChangeShapeType="1"/>
              </p:cNvSpPr>
              <p:nvPr/>
            </p:nvSpPr>
            <p:spPr bwMode="auto">
              <a:xfrm>
                <a:off x="1747" y="1933"/>
                <a:ext cx="389" cy="0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tIns="10800" bIns="10800"/>
              <a:lstStyle/>
              <a:p>
                <a:endParaRPr lang="zh-CN" altLang="en-US"/>
              </a:p>
            </p:txBody>
          </p:sp>
          <p:sp>
            <p:nvSpPr>
              <p:cNvPr id="178460" name="Line 284"/>
              <p:cNvSpPr>
                <a:spLocks noChangeShapeType="1"/>
              </p:cNvSpPr>
              <p:nvPr/>
            </p:nvSpPr>
            <p:spPr bwMode="auto">
              <a:xfrm>
                <a:off x="386" y="2213"/>
                <a:ext cx="199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1" name="Line 285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1" cy="28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2" name="Line 286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182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3" name="Line 287"/>
              <p:cNvSpPr>
                <a:spLocks noChangeShapeType="1"/>
              </p:cNvSpPr>
              <p:nvPr/>
            </p:nvSpPr>
            <p:spPr bwMode="auto">
              <a:xfrm>
                <a:off x="2381" y="2024"/>
                <a:ext cx="1" cy="189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" name="Text Box 280"/>
            <p:cNvSpPr txBox="1">
              <a:spLocks noChangeArrowheads="1"/>
            </p:cNvSpPr>
            <p:nvPr/>
          </p:nvSpPr>
          <p:spPr bwMode="auto">
            <a:xfrm>
              <a:off x="682873" y="1340768"/>
              <a:ext cx="4032448" cy="66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2000" b="1" dirty="0" smtClean="0"/>
                <a:t>注：</a:t>
              </a:r>
              <a:r>
                <a:rPr lang="en-US" altLang="zh-CN" sz="1200" b="1" baseline="-25000" dirty="0" smtClean="0"/>
                <a:t> </a:t>
              </a:r>
              <a:r>
                <a:rPr lang="en-US" altLang="zh-CN" sz="2000" b="1" dirty="0" smtClean="0"/>
                <a:t>IS—</a:t>
              </a:r>
              <a:r>
                <a:rPr lang="zh-CN" altLang="en-US" sz="2000" b="1" dirty="0" smtClean="0"/>
                <a:t>指令流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en-US" altLang="zh-CN" sz="2000" dirty="0" smtClean="0"/>
                <a:t>Instruction Stream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  <a:p>
              <a:r>
                <a:rPr lang="en-US" altLang="zh-CN" sz="2000" b="1" dirty="0" smtClean="0"/>
                <a:t>       DS—</a:t>
              </a:r>
              <a:r>
                <a:rPr lang="zh-CN" altLang="en-US" sz="2000" b="1" dirty="0" smtClean="0"/>
                <a:t>数据流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dirty="0" smtClean="0"/>
                <a:t>Data </a:t>
              </a:r>
              <a:r>
                <a:rPr lang="en-US" altLang="zh-CN" sz="2000" dirty="0"/>
                <a:t>Stream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</p:txBody>
        </p:sp>
      </p:grpSp>
      <p:sp>
        <p:nvSpPr>
          <p:cNvPr id="114" name="Text Box 32"/>
          <p:cNvSpPr txBox="1">
            <a:spLocks noChangeArrowheads="1"/>
          </p:cNvSpPr>
          <p:nvPr/>
        </p:nvSpPr>
        <p:spPr bwMode="auto">
          <a:xfrm>
            <a:off x="179388" y="5847655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P19</a:t>
            </a:r>
            <a:r>
              <a:rPr lang="zh-CN" altLang="en-US" b="1" dirty="0" smtClean="0">
                <a:latin typeface="宋体" pitchFamily="2" charset="-122"/>
              </a:rPr>
              <a:t>起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4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16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750"/>
                                        <p:tgtEl>
                                          <p:spTgt spid="17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BED6D-F8CB-46AC-8769-DBEE52346B8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76808" y="395953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 smtClean="0">
                <a:latin typeface="宋体" pitchFamily="2" charset="-122"/>
              </a:rPr>
              <a:t>§2.1 </a:t>
            </a:r>
            <a:r>
              <a:rPr lang="zh-CN" altLang="en-US" sz="3200" b="1" dirty="0" smtClean="0">
                <a:latin typeface="宋体" pitchFamily="2" charset="-122"/>
              </a:rPr>
              <a:t>计算机的功能与软硬件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22" name="Text Box 108"/>
          <p:cNvSpPr txBox="1">
            <a:spLocks noChangeArrowheads="1"/>
          </p:cNvSpPr>
          <p:nvPr/>
        </p:nvSpPr>
        <p:spPr bwMode="auto">
          <a:xfrm>
            <a:off x="142844" y="111719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计算机：</a:t>
            </a:r>
            <a:r>
              <a:rPr lang="zh-CN" altLang="en-US" b="1" dirty="0" smtClean="0">
                <a:latin typeface="宋体" pitchFamily="2" charset="-122"/>
              </a:rPr>
              <a:t>指电子数字计算机，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采用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按位及跳跃</a:t>
            </a:r>
            <a:r>
              <a:rPr lang="zh-CN" altLang="en-US" b="1" dirty="0">
                <a:latin typeface="宋体" pitchFamily="2" charset="-122"/>
              </a:rPr>
              <a:t>方式计算，</a:t>
            </a:r>
            <a:r>
              <a:rPr lang="zh-CN" altLang="en-US" b="1" dirty="0" smtClean="0">
                <a:latin typeface="宋体" pitchFamily="2" charset="-122"/>
              </a:rPr>
              <a:t>具有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逻辑判断</a:t>
            </a:r>
            <a:r>
              <a:rPr lang="zh-CN" altLang="en-US" b="1" dirty="0" smtClean="0">
                <a:latin typeface="宋体" pitchFamily="2" charset="-122"/>
              </a:rPr>
              <a:t>功能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4" name="AutoShape 29"/>
          <p:cNvSpPr>
            <a:spLocks/>
          </p:cNvSpPr>
          <p:nvPr/>
        </p:nvSpPr>
        <p:spPr bwMode="auto">
          <a:xfrm>
            <a:off x="7450461" y="1199602"/>
            <a:ext cx="1370011" cy="357190"/>
          </a:xfrm>
          <a:prstGeom prst="borderCallout2">
            <a:avLst>
              <a:gd name="adj1" fmla="val 54396"/>
              <a:gd name="adj2" fmla="val 0"/>
              <a:gd name="adj3" fmla="val 54396"/>
              <a:gd name="adj4" fmla="val -13772"/>
              <a:gd name="adj5" fmla="val 125140"/>
              <a:gd name="adj6" fmla="val -36252"/>
            </a:avLst>
          </a:prstGeom>
          <a:solidFill>
            <a:srgbClr val="CCFFFF">
              <a:alpha val="80000"/>
            </a:srgbClr>
          </a:solidFill>
          <a:ln w="19050">
            <a:solidFill>
              <a:srgbClr val="990099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电脑的由来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6" name="Text Box 108"/>
          <p:cNvSpPr txBox="1">
            <a:spLocks noChangeArrowheads="1"/>
          </p:cNvSpPr>
          <p:nvPr/>
        </p:nvSpPr>
        <p:spPr bwMode="auto">
          <a:xfrm>
            <a:off x="3563888" y="2564904"/>
            <a:ext cx="54008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创造工具</a:t>
            </a:r>
            <a:r>
              <a:rPr lang="zh-CN" altLang="en-US" b="1" dirty="0">
                <a:latin typeface="宋体" pitchFamily="2" charset="-122"/>
              </a:rPr>
              <a:t>、通信工具、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用户可定制工具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37" name="Text Box 122"/>
          <p:cNvSpPr txBox="1">
            <a:spLocks noChangeArrowheads="1"/>
          </p:cNvSpPr>
          <p:nvPr/>
        </p:nvSpPr>
        <p:spPr bwMode="auto">
          <a:xfrm>
            <a:off x="179263" y="35230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执行</a:t>
            </a:r>
            <a:r>
              <a:rPr lang="zh-CN" altLang="en-US" b="1" dirty="0" smtClean="0">
                <a:latin typeface="宋体" pitchFamily="2" charset="-122"/>
              </a:rPr>
              <a:t>用户编制的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程序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38" name="Text Box 122"/>
          <p:cNvSpPr txBox="1">
            <a:spLocks noChangeArrowheads="1"/>
          </p:cNvSpPr>
          <p:nvPr/>
        </p:nvSpPr>
        <p:spPr bwMode="auto">
          <a:xfrm>
            <a:off x="179513" y="2060848"/>
            <a:ext cx="8748556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、计算机的功能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计算机的设计目标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计算机的基本功能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数据处理、数据存储、数据</a:t>
            </a:r>
            <a:r>
              <a:rPr lang="zh-CN" altLang="en-US" b="1" dirty="0" smtClean="0">
                <a:latin typeface="宋体" pitchFamily="2" charset="-122"/>
              </a:rPr>
              <a:t>传送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39" name="Text Box 122"/>
          <p:cNvSpPr txBox="1">
            <a:spLocks noChangeArrowheads="1"/>
          </p:cNvSpPr>
          <p:nvPr/>
        </p:nvSpPr>
        <p:spPr bwMode="auto">
          <a:xfrm>
            <a:off x="179513" y="4099138"/>
            <a:ext cx="35283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、计算机的软硬件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*计算机硬件：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*计算机软件：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0" name="Text Box 111"/>
          <p:cNvSpPr txBox="1">
            <a:spLocks noChangeArrowheads="1"/>
          </p:cNvSpPr>
          <p:nvPr/>
        </p:nvSpPr>
        <p:spPr bwMode="auto">
          <a:xfrm>
            <a:off x="2591115" y="4573577"/>
            <a:ext cx="63736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具备</a:t>
            </a:r>
            <a:r>
              <a:rPr lang="zh-CN" altLang="en-US" b="1" dirty="0" smtClean="0">
                <a:latin typeface="宋体" pitchFamily="2" charset="-122"/>
              </a:rPr>
              <a:t>特定功能的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部件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表示</a:t>
            </a:r>
            <a:r>
              <a:rPr lang="zh-CN" altLang="en-US" b="1" dirty="0" smtClean="0">
                <a:latin typeface="宋体" pitchFamily="2" charset="-122"/>
              </a:rPr>
              <a:t>功能需求的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信息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800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179388" y="553076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计算机的特征：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软件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zh-CN" altLang="en-US" b="1" dirty="0">
                <a:latin typeface="宋体" pitchFamily="2" charset="-122"/>
              </a:rPr>
              <a:t>靠硬件实现，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硬件性能</a:t>
            </a:r>
            <a:r>
              <a:rPr lang="zh-CN" altLang="en-US" b="1" dirty="0">
                <a:latin typeface="宋体" pitchFamily="2" charset="-122"/>
              </a:rPr>
              <a:t>靠软件反映</a:t>
            </a:r>
            <a:endParaRPr lang="zh-CN" altLang="en-US" dirty="0">
              <a:latin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rot="10800000" flipV="1">
            <a:off x="7164288" y="3040789"/>
            <a:ext cx="1080120" cy="759283"/>
          </a:xfrm>
          <a:prstGeom prst="bentConnector3">
            <a:avLst>
              <a:gd name="adj1" fmla="val -1399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9" name="组合 8"/>
          <p:cNvGrpSpPr/>
          <p:nvPr/>
        </p:nvGrpSpPr>
        <p:grpSpPr>
          <a:xfrm>
            <a:off x="3419872" y="2716205"/>
            <a:ext cx="936104" cy="496771"/>
            <a:chOff x="3419872" y="2716205"/>
            <a:chExt cx="936104" cy="496771"/>
          </a:xfrm>
        </p:grpSpPr>
        <p:grpSp>
          <p:nvGrpSpPr>
            <p:cNvPr id="8" name="组合 7"/>
            <p:cNvGrpSpPr/>
            <p:nvPr/>
          </p:nvGrpSpPr>
          <p:grpSpPr>
            <a:xfrm>
              <a:off x="3419872" y="2841903"/>
              <a:ext cx="648072" cy="371073"/>
              <a:chOff x="3419872" y="2841903"/>
              <a:chExt cx="648072" cy="371073"/>
            </a:xfrm>
          </p:grpSpPr>
          <p:cxnSp>
            <p:nvCxnSpPr>
              <p:cNvPr id="5" name="直接连接符 4"/>
              <p:cNvCxnSpPr/>
              <p:nvPr/>
            </p:nvCxnSpPr>
            <p:spPr bwMode="auto">
              <a:xfrm>
                <a:off x="3563888" y="2841903"/>
                <a:ext cx="504056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直接箭头连接符 6"/>
              <p:cNvCxnSpPr/>
              <p:nvPr/>
            </p:nvCxnSpPr>
            <p:spPr bwMode="auto">
              <a:xfrm flipH="1">
                <a:off x="3419872" y="2841903"/>
                <a:ext cx="648072" cy="371073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20" name="Text Box 316"/>
            <p:cNvSpPr txBox="1">
              <a:spLocks noChangeArrowheads="1"/>
            </p:cNvSpPr>
            <p:nvPr/>
          </p:nvSpPr>
          <p:spPr bwMode="auto">
            <a:xfrm>
              <a:off x="4067944" y="2716205"/>
              <a:ext cx="28803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>
                  <a:latin typeface="宋体" pitchFamily="2" charset="-122"/>
                </a:rPr>
                <a:t>？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4D9-D184-403B-BADF-98FE0C70DAAB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174411" name="Group 3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5121"/>
              </p:ext>
            </p:extLst>
          </p:nvPr>
        </p:nvGraphicFramePr>
        <p:xfrm>
          <a:off x="611188" y="1580306"/>
          <a:ext cx="8280400" cy="3014400"/>
        </p:xfrm>
        <a:graphic>
          <a:graphicData uri="http://schemas.openxmlformats.org/drawingml/2006/table">
            <a:tbl>
              <a:tblPr/>
              <a:tblGrid>
                <a:gridCol w="1368425"/>
                <a:gridCol w="1512267"/>
                <a:gridCol w="1512168"/>
                <a:gridCol w="1800200"/>
                <a:gridCol w="208734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第一代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第二代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第三代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第四代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年代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1946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1964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1964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至今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元器件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电子管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晶体管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SSI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MSI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VLSI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ULSI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磁心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半导体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辅存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纸带、磁带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磁盘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光盘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字长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4/8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8/16/32/64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操作系统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单道批处理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多道批、分时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多种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速度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/s)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40,000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200,000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1,000,000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亿万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55" name="Text Box 275"/>
          <p:cNvSpPr txBox="1">
            <a:spLocks noChangeArrowheads="1"/>
          </p:cNvSpPr>
          <p:nvPr/>
        </p:nvSpPr>
        <p:spPr bwMode="auto">
          <a:xfrm>
            <a:off x="179512" y="94908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、计算机的产生与发展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4400" name="Text Box 320"/>
          <p:cNvSpPr txBox="1">
            <a:spLocks noChangeArrowheads="1"/>
          </p:cNvSpPr>
          <p:nvPr/>
        </p:nvSpPr>
        <p:spPr bwMode="auto">
          <a:xfrm>
            <a:off x="179388" y="468797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发展趋势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从</a:t>
            </a:r>
            <a:r>
              <a:rPr lang="zh-CN" altLang="en-US" b="1" dirty="0" smtClean="0">
                <a:latin typeface="宋体" pitchFamily="2" charset="-122"/>
              </a:rPr>
              <a:t>第四代</a:t>
            </a:r>
            <a:r>
              <a:rPr lang="zh-CN" altLang="en-US" b="1" dirty="0">
                <a:latin typeface="宋体" pitchFamily="2" charset="-122"/>
              </a:rPr>
              <a:t>起向两极</a:t>
            </a:r>
            <a:r>
              <a:rPr lang="zh-CN" altLang="en-US" b="1" dirty="0" smtClean="0">
                <a:latin typeface="宋体" pitchFamily="2" charset="-122"/>
              </a:rPr>
              <a:t>发展          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应用普及所致</a:t>
            </a:r>
            <a:endParaRPr lang="en-US" altLang="zh-CN" sz="1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微型机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向更微型化、网络化、智能化发展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大型机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向巨型化、并行化、超高速发展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4414" name="AutoShape 3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76808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 smtClean="0">
                <a:latin typeface="宋体" pitchFamily="2" charset="-122"/>
              </a:rPr>
              <a:t>§2.2 </a:t>
            </a:r>
            <a:r>
              <a:rPr lang="zh-CN" altLang="en-US" sz="3200" b="1" dirty="0" smtClean="0">
                <a:latin typeface="宋体" pitchFamily="2" charset="-122"/>
              </a:rPr>
              <a:t>计算机的发展历程</a:t>
            </a:r>
            <a:endParaRPr lang="zh-CN" altLang="en-US" sz="3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1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5" grpId="0"/>
      <p:bldP spid="1744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B744-7E1B-4FE2-A17F-CE2EE61751D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30503" name="Text Box 103"/>
          <p:cNvSpPr txBox="1">
            <a:spLocks noChangeArrowheads="1"/>
          </p:cNvSpPr>
          <p:nvPr/>
        </p:nvSpPr>
        <p:spPr bwMode="auto">
          <a:xfrm>
            <a:off x="179388" y="35716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、微型计算机的产生与发展</a:t>
            </a:r>
            <a:endParaRPr lang="zh-CN" altLang="en-US" b="1" dirty="0">
              <a:latin typeface="宋体" pitchFamily="2" charset="-122"/>
            </a:endParaRPr>
          </a:p>
        </p:txBody>
      </p:sp>
      <p:graphicFrame>
        <p:nvGraphicFramePr>
          <p:cNvPr id="230855" name="Group 4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26832"/>
              </p:ext>
            </p:extLst>
          </p:nvPr>
        </p:nvGraphicFramePr>
        <p:xfrm>
          <a:off x="468313" y="963625"/>
          <a:ext cx="8496300" cy="4032225"/>
        </p:xfrm>
        <a:graphic>
          <a:graphicData uri="http://schemas.openxmlformats.org/drawingml/2006/table">
            <a:tbl>
              <a:tblPr/>
              <a:tblGrid>
                <a:gridCol w="1511399"/>
                <a:gridCol w="648072"/>
                <a:gridCol w="1080120"/>
                <a:gridCol w="936104"/>
                <a:gridCol w="3456384"/>
                <a:gridCol w="864221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微处理器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字长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主频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年代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19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8080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8086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4.77MHz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实模式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1978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8088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4.77MHz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(8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位数据接口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80286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6MHz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虚地址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保护模式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段式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VM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雏形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80386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12.5MHz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虚拟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模式、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80486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25MHz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RISC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流水线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66MHz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超标量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流水线、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MMX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Pro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133MHz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超级流水、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动态执行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Ⅱ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200MHz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Ⅲ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450MHz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、非阻塞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4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3.2GHz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SSE2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Trace 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Core 2 Duo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1.6GHz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双核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744" name="Text Box 344"/>
          <p:cNvSpPr txBox="1">
            <a:spLocks noChangeArrowheads="1"/>
          </p:cNvSpPr>
          <p:nvPr/>
        </p:nvSpPr>
        <p:spPr bwMode="auto">
          <a:xfrm>
            <a:off x="179512" y="50851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2155825" indent="-21558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发展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趋势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面向应用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桌面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服务器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嵌入式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sz="2000" b="1" dirty="0"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开发并行性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指令级→线程级→内核级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30852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7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5B10-0008-445D-855C-F301CD0F2A5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7620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dirty="0" smtClean="0">
                <a:latin typeface="宋体" pitchFamily="2" charset="-122"/>
              </a:rPr>
              <a:t>§2.3 </a:t>
            </a:r>
            <a:r>
              <a:rPr lang="zh-CN" altLang="en-US" sz="3200" b="1" dirty="0" smtClean="0">
                <a:latin typeface="宋体" pitchFamily="2" charset="-122"/>
              </a:rPr>
              <a:t>计算机的硬件组成</a:t>
            </a:r>
            <a:endParaRPr lang="zh-CN" altLang="en-US" sz="3200" b="1" dirty="0">
              <a:latin typeface="宋体" pitchFamily="2" charset="-122"/>
            </a:endParaRP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179263" y="107251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一、冯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·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诺依曼计算机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179263" y="17064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硬件结构：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dirty="0">
                <a:latin typeface="宋体" pitchFamily="2" charset="-122"/>
              </a:rPr>
              <a:t>运算器、存储器、控制器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设备</a:t>
            </a:r>
            <a:r>
              <a:rPr lang="zh-CN" altLang="en-US" b="1" dirty="0">
                <a:latin typeface="宋体" pitchFamily="2" charset="-122"/>
              </a:rPr>
              <a:t>组成</a:t>
            </a:r>
          </a:p>
        </p:txBody>
      </p:sp>
      <p:sp>
        <p:nvSpPr>
          <p:cNvPr id="243806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807" name="Text Box 95"/>
          <p:cNvSpPr txBox="1">
            <a:spLocks noChangeArrowheads="1"/>
          </p:cNvSpPr>
          <p:nvPr/>
        </p:nvSpPr>
        <p:spPr bwMode="auto">
          <a:xfrm>
            <a:off x="179263" y="351454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以运算器为</a:t>
            </a:r>
            <a:r>
              <a:rPr lang="zh-CN" altLang="en-US" b="1" dirty="0" smtClean="0">
                <a:latin typeface="宋体" pitchFamily="2" charset="-122"/>
              </a:rPr>
              <a:t>中心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→运算与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串行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性能差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zh-CN" altLang="en-US" sz="22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907704" y="2348880"/>
            <a:ext cx="6121151" cy="1111342"/>
            <a:chOff x="2267744" y="3974165"/>
            <a:chExt cx="6121151" cy="1111342"/>
          </a:xfrm>
        </p:grpSpPr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2267744" y="4005065"/>
              <a:ext cx="1204717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2000" b="1" dirty="0"/>
                <a:t>输入设备</a:t>
              </a:r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4106636" y="4005064"/>
              <a:ext cx="1113436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2000" b="1" dirty="0"/>
                <a:t>运算器</a:t>
              </a: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4106636" y="4725144"/>
              <a:ext cx="1113436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/>
                <a:t>控制器</a:t>
              </a:r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 flipV="1">
              <a:off x="4659014" y="4365102"/>
              <a:ext cx="0" cy="3779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6444208" y="3974165"/>
              <a:ext cx="1944687" cy="11110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注：    数据信息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指令信息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控制</a:t>
              </a:r>
              <a:r>
                <a:rPr lang="zh-CN" altLang="en-US" sz="1800" b="1" dirty="0" smtClean="0">
                  <a:latin typeface="宋体" pitchFamily="2" charset="-122"/>
                </a:rPr>
                <a:t>信息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 flipV="1">
              <a:off x="5220072" y="4077072"/>
              <a:ext cx="64807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96"/>
            <p:cNvSpPr>
              <a:spLocks noChangeShapeType="1"/>
            </p:cNvSpPr>
            <p:nvPr/>
          </p:nvSpPr>
          <p:spPr bwMode="auto">
            <a:xfrm>
              <a:off x="6947445" y="4190065"/>
              <a:ext cx="409575" cy="158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97"/>
            <p:cNvSpPr>
              <a:spLocks noChangeShapeType="1"/>
            </p:cNvSpPr>
            <p:nvPr/>
          </p:nvSpPr>
          <p:spPr bwMode="auto">
            <a:xfrm>
              <a:off x="6947445" y="4869160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98"/>
            <p:cNvSpPr>
              <a:spLocks noChangeShapeType="1"/>
            </p:cNvSpPr>
            <p:nvPr/>
          </p:nvSpPr>
          <p:spPr bwMode="auto">
            <a:xfrm>
              <a:off x="6947445" y="4509120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868144" y="4005064"/>
              <a:ext cx="394512" cy="1080120"/>
            </a:xfrm>
            <a:prstGeom prst="rect">
              <a:avLst/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wordArtVertRtl" wrap="square" lIns="0" tIns="0" rIns="108000" bIns="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存储器</a:t>
              </a: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 flipH="1">
              <a:off x="5220072" y="4293096"/>
              <a:ext cx="64807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 flipH="1">
              <a:off x="5220072" y="4797152"/>
              <a:ext cx="648072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2267745" y="4437112"/>
              <a:ext cx="1204716" cy="34907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2000" b="1" dirty="0" smtClean="0"/>
                <a:t>输出设备</a:t>
              </a:r>
              <a:endParaRPr lang="zh-CN" altLang="en-US" sz="2000" b="1" dirty="0"/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 flipV="1">
              <a:off x="3472461" y="4077072"/>
              <a:ext cx="62960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6" name="直接箭头连接符 41"/>
            <p:cNvCxnSpPr>
              <a:endCxn id="54" idx="3"/>
            </p:cNvCxnSpPr>
            <p:nvPr/>
          </p:nvCxnSpPr>
          <p:spPr bwMode="auto">
            <a:xfrm rot="10800000" flipV="1">
              <a:off x="3472461" y="4254186"/>
              <a:ext cx="634176" cy="357466"/>
            </a:xfrm>
            <a:prstGeom prst="bentConnector3">
              <a:avLst>
                <a:gd name="adj1" fmla="val 50000"/>
              </a:avLst>
            </a:prstGeom>
            <a:noFill/>
            <a:ln w="38100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41"/>
            <p:cNvCxnSpPr>
              <a:endCxn id="54" idx="1"/>
            </p:cNvCxnSpPr>
            <p:nvPr/>
          </p:nvCxnSpPr>
          <p:spPr bwMode="auto">
            <a:xfrm rot="10800000">
              <a:off x="2267746" y="4611652"/>
              <a:ext cx="1838897" cy="262828"/>
            </a:xfrm>
            <a:prstGeom prst="bentConnector3">
              <a:avLst>
                <a:gd name="adj1" fmla="val 112431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41"/>
            <p:cNvCxnSpPr>
              <a:endCxn id="42" idx="1"/>
            </p:cNvCxnSpPr>
            <p:nvPr/>
          </p:nvCxnSpPr>
          <p:spPr bwMode="auto">
            <a:xfrm rot="10800000">
              <a:off x="2267744" y="4185086"/>
              <a:ext cx="1838892" cy="828095"/>
            </a:xfrm>
            <a:prstGeom prst="bentConnector3">
              <a:avLst>
                <a:gd name="adj1" fmla="val 112431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 flipV="1">
              <a:off x="5220072" y="5013176"/>
              <a:ext cx="64807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" name="Text Box 83"/>
          <p:cNvSpPr txBox="1">
            <a:spLocks noChangeArrowheads="1"/>
          </p:cNvSpPr>
          <p:nvPr/>
        </p:nvSpPr>
        <p:spPr bwMode="auto">
          <a:xfrm>
            <a:off x="179263" y="4039904"/>
            <a:ext cx="885723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数据的表示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与运算：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指令及数据</a:t>
            </a:r>
            <a:r>
              <a:rPr lang="zh-CN" altLang="en-US" b="1" dirty="0" smtClean="0">
                <a:latin typeface="宋体" pitchFamily="2" charset="-122"/>
              </a:rPr>
              <a:t>均采用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二进制</a:t>
            </a:r>
            <a:r>
              <a:rPr lang="zh-CN" altLang="en-US" b="1" dirty="0" smtClean="0">
                <a:latin typeface="宋体" pitchFamily="2" charset="-122"/>
              </a:rPr>
              <a:t>方式表示，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运算亦采用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二进制</a:t>
            </a:r>
            <a:r>
              <a:rPr lang="zh-CN" altLang="en-US" b="1" dirty="0">
                <a:latin typeface="宋体" pitchFamily="2" charset="-122"/>
              </a:rPr>
              <a:t>方式</a:t>
            </a:r>
          </a:p>
        </p:txBody>
      </p:sp>
      <p:sp>
        <p:nvSpPr>
          <p:cNvPr id="28" name="AutoShape 2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4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 animBg="1"/>
      <p:bldP spid="243719" grpId="0"/>
      <p:bldP spid="243807" grpId="0"/>
      <p:bldP spid="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4555338" y="859527"/>
            <a:ext cx="2176902" cy="913289"/>
            <a:chOff x="4555338" y="764704"/>
            <a:chExt cx="2176902" cy="913289"/>
          </a:xfrm>
        </p:grpSpPr>
        <p:sp>
          <p:nvSpPr>
            <p:cNvPr id="93" name="Oval 287"/>
            <p:cNvSpPr>
              <a:spLocks noChangeArrowheads="1"/>
            </p:cNvSpPr>
            <p:nvPr/>
          </p:nvSpPr>
          <p:spPr bwMode="auto">
            <a:xfrm>
              <a:off x="5760672" y="764704"/>
              <a:ext cx="971568" cy="415925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CC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Oval 287"/>
            <p:cNvSpPr>
              <a:spLocks noChangeArrowheads="1"/>
            </p:cNvSpPr>
            <p:nvPr/>
          </p:nvSpPr>
          <p:spPr bwMode="auto">
            <a:xfrm>
              <a:off x="4555338" y="1262068"/>
              <a:ext cx="683536" cy="415925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CC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97"/>
            <p:cNvSpPr>
              <a:spLocks noChangeShapeType="1"/>
            </p:cNvSpPr>
            <p:nvPr/>
          </p:nvSpPr>
          <p:spPr bwMode="auto">
            <a:xfrm flipH="1">
              <a:off x="5185138" y="1109906"/>
              <a:ext cx="683006" cy="266391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dash"/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>
            <a:off x="142844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工作方式：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称为存储程序方式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程序存储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程序和数据</a:t>
            </a:r>
            <a:r>
              <a:rPr lang="zh-CN" altLang="en-US" b="1" u="sng" dirty="0" smtClean="0">
                <a:latin typeface="宋体" pitchFamily="2" charset="-122"/>
              </a:rPr>
              <a:t>预先存放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存储器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程序执行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机器工作时，</a:t>
            </a:r>
            <a:r>
              <a:rPr lang="zh-CN" altLang="en-US" b="1" u="sng" dirty="0" smtClean="0">
                <a:latin typeface="宋体" pitchFamily="2" charset="-122"/>
              </a:rPr>
              <a:t>自动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逐条</a:t>
            </a:r>
            <a:r>
              <a:rPr lang="zh-CN" altLang="en-US" b="1" dirty="0" smtClean="0">
                <a:latin typeface="宋体" pitchFamily="2" charset="-122"/>
              </a:rPr>
              <a:t>地</a:t>
            </a:r>
            <a:r>
              <a:rPr lang="zh-CN" altLang="en-US" b="1" u="sng" dirty="0" smtClean="0">
                <a:latin typeface="宋体" pitchFamily="2" charset="-122"/>
              </a:rPr>
              <a:t>取出指令并执行</a:t>
            </a:r>
            <a:endParaRPr lang="en-US" altLang="zh-CN" b="1" u="sng" dirty="0" smtClean="0">
              <a:latin typeface="宋体" pitchFamily="2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763688" y="5229200"/>
            <a:ext cx="6552728" cy="936104"/>
            <a:chOff x="1403648" y="4725144"/>
            <a:chExt cx="6552728" cy="936104"/>
          </a:xfrm>
        </p:grpSpPr>
        <p:sp>
          <p:nvSpPr>
            <p:cNvPr id="112" name="矩形 111"/>
            <p:cNvSpPr/>
            <p:nvPr/>
          </p:nvSpPr>
          <p:spPr bwMode="auto">
            <a:xfrm>
              <a:off x="1403648" y="4725144"/>
              <a:ext cx="4608511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Text Box 311"/>
            <p:cNvSpPr txBox="1">
              <a:spLocks noChangeArrowheads="1"/>
            </p:cNvSpPr>
            <p:nvPr/>
          </p:nvSpPr>
          <p:spPr bwMode="auto">
            <a:xfrm>
              <a:off x="1572743" y="4851985"/>
              <a:ext cx="1072104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75" name="Text Box 314"/>
            <p:cNvSpPr txBox="1">
              <a:spLocks noChangeArrowheads="1"/>
            </p:cNvSpPr>
            <p:nvPr/>
          </p:nvSpPr>
          <p:spPr bwMode="auto">
            <a:xfrm>
              <a:off x="3203848" y="4851985"/>
              <a:ext cx="1030012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76" name="Text Box 316"/>
            <p:cNvSpPr txBox="1">
              <a:spLocks noChangeArrowheads="1"/>
            </p:cNvSpPr>
            <p:nvPr/>
          </p:nvSpPr>
          <p:spPr bwMode="auto">
            <a:xfrm>
              <a:off x="4763136" y="4851985"/>
              <a:ext cx="1104104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77" name="直接箭头连接符 76"/>
            <p:cNvCxnSpPr>
              <a:stCxn id="74" idx="3"/>
              <a:endCxn id="75" idx="1"/>
            </p:cNvCxnSpPr>
            <p:nvPr/>
          </p:nvCxnSpPr>
          <p:spPr bwMode="auto">
            <a:xfrm>
              <a:off x="2644847" y="5031373"/>
              <a:ext cx="559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75" idx="3"/>
              <a:endCxn id="76" idx="1"/>
            </p:cNvCxnSpPr>
            <p:nvPr/>
          </p:nvCxnSpPr>
          <p:spPr bwMode="auto">
            <a:xfrm>
              <a:off x="4233860" y="5031373"/>
              <a:ext cx="52927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 Box 316"/>
            <p:cNvSpPr txBox="1">
              <a:spLocks noChangeArrowheads="1"/>
            </p:cNvSpPr>
            <p:nvPr/>
          </p:nvSpPr>
          <p:spPr bwMode="auto">
            <a:xfrm>
              <a:off x="6372200" y="4853570"/>
              <a:ext cx="1584176" cy="35719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80" name="直接箭头连接符 79"/>
            <p:cNvCxnSpPr>
              <a:stCxn id="76" idx="3"/>
              <a:endCxn id="79" idx="1"/>
            </p:cNvCxnSpPr>
            <p:nvPr/>
          </p:nvCxnSpPr>
          <p:spPr bwMode="auto">
            <a:xfrm>
              <a:off x="5867240" y="5031373"/>
              <a:ext cx="504960" cy="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27"/>
            <p:cNvCxnSpPr>
              <a:stCxn id="79" idx="3"/>
              <a:endCxn id="74" idx="1"/>
            </p:cNvCxnSpPr>
            <p:nvPr/>
          </p:nvCxnSpPr>
          <p:spPr bwMode="auto">
            <a:xfrm flipH="1" flipV="1">
              <a:off x="1572743" y="5031373"/>
              <a:ext cx="6383633" cy="792"/>
            </a:xfrm>
            <a:prstGeom prst="bentConnector5">
              <a:avLst>
                <a:gd name="adj1" fmla="val -3581"/>
                <a:gd name="adj2" fmla="val 51613636"/>
                <a:gd name="adj3" fmla="val 10358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316"/>
            <p:cNvSpPr txBox="1">
              <a:spLocks noChangeArrowheads="1"/>
            </p:cNvSpPr>
            <p:nvPr/>
          </p:nvSpPr>
          <p:spPr bwMode="auto">
            <a:xfrm>
              <a:off x="1619672" y="5409853"/>
              <a:ext cx="101025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3" name="Line 97"/>
            <p:cNvSpPr>
              <a:spLocks noChangeShapeType="1"/>
            </p:cNvSpPr>
            <p:nvPr/>
          </p:nvSpPr>
          <p:spPr bwMode="auto">
            <a:xfrm flipH="1" flipV="1">
              <a:off x="2108795" y="5210760"/>
              <a:ext cx="0" cy="2167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7" name="直接箭头连接符 41"/>
            <p:cNvCxnSpPr>
              <a:stCxn id="79" idx="2"/>
              <a:endCxn id="82" idx="3"/>
            </p:cNvCxnSpPr>
            <p:nvPr/>
          </p:nvCxnSpPr>
          <p:spPr bwMode="auto">
            <a:xfrm rot="5400000">
              <a:off x="4734711" y="3105973"/>
              <a:ext cx="324791" cy="4534364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2" name="Text Box 16"/>
          <p:cNvSpPr txBox="1">
            <a:spLocks noChangeArrowheads="1"/>
          </p:cNvSpPr>
          <p:nvPr/>
        </p:nvSpPr>
        <p:spPr bwMode="auto">
          <a:xfrm>
            <a:off x="179263" y="2743760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程序执行过程：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由指令序列组成，指令有</a:t>
            </a:r>
            <a:r>
              <a:rPr lang="zh-CN" altLang="en-US" b="1" u="sng" dirty="0">
                <a:latin typeface="宋体" pitchFamily="2" charset="-122"/>
              </a:rPr>
              <a:t>顺序型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跳</a:t>
            </a:r>
            <a:r>
              <a:rPr lang="zh-CN" altLang="en-US" b="1" u="sng" dirty="0" smtClean="0">
                <a:latin typeface="宋体" pitchFamily="2" charset="-122"/>
              </a:rPr>
              <a:t>转型</a:t>
            </a:r>
            <a:endParaRPr lang="en-US" altLang="zh-CN" b="1" u="sng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执行顺序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执行过程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5" name="Text Box 17"/>
          <p:cNvSpPr txBox="1">
            <a:spLocks noChangeArrowheads="1"/>
          </p:cNvSpPr>
          <p:nvPr/>
        </p:nvSpPr>
        <p:spPr bwMode="auto">
          <a:xfrm>
            <a:off x="142844" y="17728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存储器结构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         </a:t>
            </a: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由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定长单元</a:t>
            </a:r>
            <a:r>
              <a:rPr lang="zh-CN" altLang="en-US" b="1" dirty="0" smtClean="0">
                <a:latin typeface="宋体" pitchFamily="2" charset="-122"/>
              </a:rPr>
              <a:t>构成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一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维</a:t>
            </a:r>
            <a:r>
              <a:rPr lang="zh-CN" altLang="en-US" b="1" dirty="0" smtClean="0">
                <a:latin typeface="宋体" pitchFamily="2" charset="-122"/>
              </a:rPr>
              <a:t>空间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线性</a:t>
            </a:r>
            <a:r>
              <a:rPr lang="zh-CN" altLang="en-US" sz="2000" b="1" dirty="0">
                <a:latin typeface="宋体" pitchFamily="2" charset="-122"/>
              </a:rPr>
              <a:t>空间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按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地址</a:t>
            </a:r>
            <a:r>
              <a:rPr lang="zh-CN" altLang="en-US" b="1" dirty="0" smtClean="0">
                <a:latin typeface="宋体" pitchFamily="2" charset="-122"/>
              </a:rPr>
              <a:t>访问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9" name="Text Box 83"/>
          <p:cNvSpPr txBox="1">
            <a:spLocks noChangeArrowheads="1"/>
          </p:cNvSpPr>
          <p:nvPr/>
        </p:nvSpPr>
        <p:spPr bwMode="auto">
          <a:xfrm>
            <a:off x="2699792" y="3667090"/>
            <a:ext cx="61206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不总是顺序</a:t>
            </a:r>
            <a:r>
              <a:rPr lang="zh-CN" altLang="en-US" b="1" dirty="0" smtClean="0">
                <a:latin typeface="宋体" pitchFamily="2" charset="-122"/>
              </a:rPr>
              <a:t>执行，常用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指令地址序列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dirty="0" smtClean="0">
                <a:latin typeface="宋体" pitchFamily="2" charset="-122"/>
              </a:rPr>
              <a:t>└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sz="2000" b="1" u="sng" dirty="0">
                <a:latin typeface="宋体" pitchFamily="2" charset="-122"/>
              </a:rPr>
              <a:t>下条</a:t>
            </a:r>
            <a:r>
              <a:rPr lang="zh-CN" altLang="en-US" sz="2000" b="1" u="sng" dirty="0" smtClean="0">
                <a:latin typeface="宋体" pitchFamily="2" charset="-122"/>
              </a:rPr>
              <a:t>指令</a:t>
            </a:r>
            <a:r>
              <a:rPr lang="zh-CN" altLang="en-US" sz="2000" b="1" dirty="0" smtClean="0">
                <a:latin typeface="宋体" pitchFamily="2" charset="-122"/>
              </a:rPr>
              <a:t>地址由</a:t>
            </a:r>
            <a:r>
              <a:rPr lang="zh-CN" altLang="en-US" sz="2000" b="1" u="sng" dirty="0" smtClean="0">
                <a:solidFill>
                  <a:srgbClr val="CC3300"/>
                </a:solidFill>
                <a:latin typeface="宋体" pitchFamily="2" charset="-122"/>
              </a:rPr>
              <a:t>当前</a:t>
            </a:r>
            <a:r>
              <a:rPr lang="zh-CN" altLang="en-US" sz="2000" b="1" u="sng" dirty="0">
                <a:solidFill>
                  <a:srgbClr val="CC3300"/>
                </a:solidFill>
                <a:latin typeface="宋体" pitchFamily="2" charset="-122"/>
              </a:rPr>
              <a:t>指令</a:t>
            </a:r>
            <a:r>
              <a:rPr lang="zh-CN" altLang="en-US" sz="2000" b="1" dirty="0" smtClean="0">
                <a:latin typeface="宋体" pitchFamily="2" charset="-122"/>
              </a:rPr>
              <a:t>产生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10" name="AutoShape 29"/>
          <p:cNvSpPr>
            <a:spLocks/>
          </p:cNvSpPr>
          <p:nvPr/>
        </p:nvSpPr>
        <p:spPr bwMode="auto">
          <a:xfrm>
            <a:off x="6732240" y="479522"/>
            <a:ext cx="1075855" cy="357190"/>
          </a:xfrm>
          <a:prstGeom prst="borderCallout2">
            <a:avLst>
              <a:gd name="adj1" fmla="val 54396"/>
              <a:gd name="adj2" fmla="val 0"/>
              <a:gd name="adj3" fmla="val 57443"/>
              <a:gd name="adj4" fmla="val -8786"/>
              <a:gd name="adj5" fmla="val 115998"/>
              <a:gd name="adj6" fmla="val -28262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为什么？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11" name="AutoShape 29"/>
          <p:cNvSpPr>
            <a:spLocks/>
          </p:cNvSpPr>
          <p:nvPr/>
        </p:nvSpPr>
        <p:spPr bwMode="auto">
          <a:xfrm>
            <a:off x="7960641" y="2852936"/>
            <a:ext cx="1075855" cy="357190"/>
          </a:xfrm>
          <a:prstGeom prst="borderCallout2">
            <a:avLst>
              <a:gd name="adj1" fmla="val 54396"/>
              <a:gd name="adj2" fmla="val 0"/>
              <a:gd name="adj3" fmla="val 57443"/>
              <a:gd name="adj4" fmla="val -8786"/>
              <a:gd name="adj5" fmla="val 115998"/>
              <a:gd name="adj6" fmla="val -28262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为什么？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14" name="Text Box 83"/>
          <p:cNvSpPr txBox="1">
            <a:spLocks noChangeArrowheads="1"/>
          </p:cNvSpPr>
          <p:nvPr/>
        </p:nvSpPr>
        <p:spPr bwMode="auto">
          <a:xfrm>
            <a:off x="2736211" y="4581128"/>
            <a:ext cx="62282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指令执行</a:t>
            </a:r>
            <a:r>
              <a:rPr lang="zh-CN" altLang="en-US" b="1" u="sng" dirty="0" smtClean="0">
                <a:latin typeface="宋体" pitchFamily="2" charset="-122"/>
              </a:rPr>
              <a:t>过程</a:t>
            </a:r>
            <a:r>
              <a:rPr lang="zh-CN" altLang="en-US" b="1" dirty="0" smtClean="0">
                <a:latin typeface="宋体" pitchFamily="2" charset="-122"/>
              </a:rPr>
              <a:t>     </a:t>
            </a:r>
            <a:r>
              <a:rPr lang="zh-CN" altLang="en-US" sz="2000" b="1" dirty="0" smtClean="0">
                <a:latin typeface="宋体" pitchFamily="2" charset="-122"/>
              </a:rPr>
              <a:t>←指令地址</a:t>
            </a:r>
            <a:r>
              <a:rPr lang="zh-CN" altLang="en-US" sz="2000" b="1" u="sng" dirty="0" smtClean="0">
                <a:latin typeface="宋体" pitchFamily="2" charset="-122"/>
              </a:rPr>
              <a:t>逐条</a:t>
            </a:r>
            <a:r>
              <a:rPr lang="zh-CN" altLang="en-US" sz="2000" b="1" dirty="0" smtClean="0">
                <a:latin typeface="宋体" pitchFamily="2" charset="-122"/>
              </a:rPr>
              <a:t>产生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30" name="直接箭头连接符 2"/>
          <p:cNvCxnSpPr/>
          <p:nvPr/>
        </p:nvCxnSpPr>
        <p:spPr bwMode="auto">
          <a:xfrm>
            <a:off x="7422567" y="4416788"/>
            <a:ext cx="538074" cy="308356"/>
          </a:xfrm>
          <a:prstGeom prst="bentConnector3">
            <a:avLst>
              <a:gd name="adj1" fmla="val 100033"/>
            </a:avLst>
          </a:prstGeom>
          <a:noFill/>
          <a:ln w="15875" cap="flat" cmpd="sng" algn="ctr">
            <a:solidFill>
              <a:srgbClr val="CC33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4" name="AutoShape 29"/>
          <p:cNvSpPr>
            <a:spLocks/>
          </p:cNvSpPr>
          <p:nvPr/>
        </p:nvSpPr>
        <p:spPr bwMode="auto">
          <a:xfrm>
            <a:off x="4716016" y="1844824"/>
            <a:ext cx="4306930" cy="357190"/>
          </a:xfrm>
          <a:prstGeom prst="borderCallout2">
            <a:avLst>
              <a:gd name="adj1" fmla="val 54396"/>
              <a:gd name="adj2" fmla="val 0"/>
              <a:gd name="adj3" fmla="val 54014"/>
              <a:gd name="adj4" fmla="val -5596"/>
              <a:gd name="adj5" fmla="val 76760"/>
              <a:gd name="adj6" fmla="val -11916"/>
            </a:avLst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latin typeface="宋体" pitchFamily="2" charset="-122"/>
              </a:rPr>
              <a:t>指令与数据长度</a:t>
            </a:r>
            <a:r>
              <a:rPr lang="zh-CN" altLang="en-US" sz="1800" b="1" dirty="0" smtClean="0">
                <a:latin typeface="宋体" pitchFamily="2" charset="-122"/>
              </a:rPr>
              <a:t>不固定，操作应尽量</a:t>
            </a:r>
            <a:r>
              <a:rPr lang="zh-CN" altLang="en-US" sz="1800" b="1" dirty="0">
                <a:latin typeface="宋体" pitchFamily="2" charset="-122"/>
              </a:rPr>
              <a:t>简单</a:t>
            </a:r>
          </a:p>
        </p:txBody>
      </p:sp>
      <p:sp>
        <p:nvSpPr>
          <p:cNvPr id="56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763713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5" grpId="0"/>
      <p:bldP spid="109" grpId="0"/>
      <p:bldP spid="110" grpId="0" animBg="1"/>
      <p:bldP spid="111" grpId="0" animBg="1"/>
      <p:bldP spid="111" grpId="1" animBg="1"/>
      <p:bldP spid="114" grpId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1D41-3C5C-4D6A-BD81-623F87B6C38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48944" name="Text Box 112"/>
          <p:cNvSpPr txBox="1">
            <a:spLocks noChangeArrowheads="1"/>
          </p:cNvSpPr>
          <p:nvPr/>
        </p:nvSpPr>
        <p:spPr bwMode="auto">
          <a:xfrm>
            <a:off x="179388" y="389607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计算机的结构与部件</a:t>
            </a:r>
            <a:endParaRPr lang="zh-CN" altLang="en-US" sz="2800" b="1" dirty="0">
              <a:solidFill>
                <a:srgbClr val="FF0000"/>
              </a:solidFill>
              <a:ea typeface="黑体" pitchFamily="2" charset="-122"/>
            </a:endParaRPr>
          </a:p>
        </p:txBody>
      </p:sp>
      <p:grpSp>
        <p:nvGrpSpPr>
          <p:cNvPr id="249061" name="Group 229"/>
          <p:cNvGrpSpPr>
            <a:grpSpLocks/>
          </p:cNvGrpSpPr>
          <p:nvPr/>
        </p:nvGrpSpPr>
        <p:grpSpPr bwMode="auto">
          <a:xfrm>
            <a:off x="2987502" y="6454775"/>
            <a:ext cx="360362" cy="287338"/>
            <a:chOff x="1133" y="4020"/>
            <a:chExt cx="227" cy="181"/>
          </a:xfrm>
        </p:grpSpPr>
        <p:sp>
          <p:nvSpPr>
            <p:cNvPr id="249056" name="AutoShape 22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057" name="Text Box 225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249120" name="Text Box 288"/>
          <p:cNvSpPr txBox="1">
            <a:spLocks noChangeArrowheads="1"/>
          </p:cNvSpPr>
          <p:nvPr/>
        </p:nvSpPr>
        <p:spPr bwMode="auto">
          <a:xfrm>
            <a:off x="179388" y="100279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、计算机的基本结构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*基本结构：</a:t>
            </a:r>
            <a:r>
              <a:rPr lang="zh-CN" altLang="en-US" b="1" dirty="0" smtClean="0">
                <a:latin typeface="宋体" pitchFamily="2" charset="-122"/>
              </a:rPr>
              <a:t>基于</a:t>
            </a:r>
            <a:r>
              <a:rPr lang="zh-CN" altLang="en-US" b="1" u="sng" dirty="0" smtClean="0">
                <a:latin typeface="宋体" pitchFamily="2" charset="-122"/>
              </a:rPr>
              <a:t>冯</a:t>
            </a:r>
            <a:r>
              <a:rPr lang="en-US" altLang="zh-CN" b="1" u="sng" dirty="0">
                <a:latin typeface="宋体" pitchFamily="2" charset="-122"/>
              </a:rPr>
              <a:t>·</a:t>
            </a:r>
            <a:r>
              <a:rPr lang="zh-CN" altLang="en-US" b="1" u="sng" dirty="0" smtClean="0">
                <a:latin typeface="宋体" pitchFamily="2" charset="-122"/>
              </a:rPr>
              <a:t>诺依曼计算机</a:t>
            </a:r>
            <a:r>
              <a:rPr lang="zh-CN" altLang="en-US" b="1" dirty="0" smtClean="0">
                <a:latin typeface="宋体" pitchFamily="2" charset="-122"/>
              </a:rPr>
              <a:t>进行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改进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179388" y="19812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改进方法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多种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存储器共存</a:t>
            </a:r>
            <a:r>
              <a:rPr lang="zh-CN" altLang="en-US" b="1" dirty="0">
                <a:latin typeface="宋体" pitchFamily="2" charset="-122"/>
              </a:rPr>
              <a:t>的存储器结构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提高性价</a:t>
            </a:r>
            <a:r>
              <a:rPr lang="zh-CN" altLang="en-US" sz="1800" b="1" dirty="0" smtClean="0">
                <a:latin typeface="宋体" pitchFamily="2" charset="-122"/>
              </a:rPr>
              <a:t>比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75657" y="2564904"/>
            <a:ext cx="6048671" cy="1814762"/>
            <a:chOff x="323529" y="3644131"/>
            <a:chExt cx="6048671" cy="1814762"/>
          </a:xfrm>
        </p:grpSpPr>
        <p:sp>
          <p:nvSpPr>
            <p:cNvPr id="90" name="Rectangle 93"/>
            <p:cNvSpPr>
              <a:spLocks noChangeArrowheads="1"/>
            </p:cNvSpPr>
            <p:nvPr/>
          </p:nvSpPr>
          <p:spPr bwMode="auto">
            <a:xfrm>
              <a:off x="323529" y="3644131"/>
              <a:ext cx="3862710" cy="181476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Text Box 88"/>
            <p:cNvSpPr txBox="1">
              <a:spLocks noChangeArrowheads="1"/>
            </p:cNvSpPr>
            <p:nvPr/>
          </p:nvSpPr>
          <p:spPr bwMode="auto">
            <a:xfrm>
              <a:off x="4833937" y="3644131"/>
              <a:ext cx="1538263" cy="181476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 smtClean="0"/>
                <a:t>外部设备</a:t>
              </a:r>
              <a:endParaRPr lang="en-US" altLang="zh-CN" sz="2000" b="1" dirty="0" smtClean="0"/>
            </a:p>
            <a:p>
              <a:pPr>
                <a:spcBef>
                  <a:spcPts val="600"/>
                </a:spcBef>
              </a:pPr>
              <a:r>
                <a:rPr lang="en-US" altLang="zh-CN" sz="1800" b="1" dirty="0" smtClean="0"/>
                <a:t>  ·</a:t>
              </a:r>
              <a:r>
                <a:rPr lang="zh-CN" altLang="en-US" sz="1800" b="1" dirty="0" smtClean="0"/>
                <a:t>输入设备</a:t>
              </a:r>
              <a:endParaRPr lang="en-US" altLang="zh-CN" sz="1800" b="1" dirty="0" smtClean="0"/>
            </a:p>
            <a:p>
              <a:r>
                <a:rPr lang="en-US" altLang="zh-CN" sz="1800" b="1" dirty="0" smtClean="0"/>
                <a:t>  ·</a:t>
              </a:r>
              <a:r>
                <a:rPr lang="zh-CN" altLang="en-US" sz="1800" b="1" dirty="0" smtClean="0"/>
                <a:t>输出设备</a:t>
              </a:r>
              <a:endParaRPr lang="zh-CN" altLang="en-US" sz="1800" b="1" dirty="0"/>
            </a:p>
            <a:p>
              <a:r>
                <a:rPr lang="en-US" altLang="zh-CN" sz="1800" b="1" dirty="0" smtClean="0"/>
                <a:t>  ·</a:t>
              </a:r>
              <a:r>
                <a:rPr lang="zh-CN" altLang="en-US" sz="1800" b="1" dirty="0" smtClean="0"/>
                <a:t>辅助存储器</a:t>
              </a:r>
              <a:endParaRPr lang="zh-CN" altLang="en-US" sz="1800" b="1" dirty="0"/>
            </a:p>
          </p:txBody>
        </p:sp>
        <p:sp>
          <p:nvSpPr>
            <p:cNvPr id="86" name="Line 89"/>
            <p:cNvSpPr>
              <a:spLocks noChangeShapeType="1"/>
            </p:cNvSpPr>
            <p:nvPr/>
          </p:nvSpPr>
          <p:spPr bwMode="auto">
            <a:xfrm>
              <a:off x="2653557" y="4293096"/>
              <a:ext cx="8103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90"/>
            <p:cNvSpPr>
              <a:spLocks noChangeArrowheads="1"/>
            </p:cNvSpPr>
            <p:nvPr/>
          </p:nvSpPr>
          <p:spPr bwMode="auto">
            <a:xfrm>
              <a:off x="467544" y="3803130"/>
              <a:ext cx="2186013" cy="15113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91"/>
            <p:cNvSpPr txBox="1">
              <a:spLocks noChangeArrowheads="1"/>
            </p:cNvSpPr>
            <p:nvPr/>
          </p:nvSpPr>
          <p:spPr bwMode="auto">
            <a:xfrm>
              <a:off x="3467100" y="3846787"/>
              <a:ext cx="574675" cy="146764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/>
                <a:t>主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/>
                <a:t>存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/>
                <a:t>储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/>
                <a:t>器</a:t>
              </a:r>
            </a:p>
            <a:p>
              <a:pPr algn="ctr"/>
              <a:r>
                <a:rPr lang="en-US" altLang="zh-CN" sz="1800" b="1" dirty="0"/>
                <a:t>MM</a:t>
              </a:r>
            </a:p>
          </p:txBody>
        </p:sp>
        <p:sp>
          <p:nvSpPr>
            <p:cNvPr id="89" name="Line 92"/>
            <p:cNvSpPr>
              <a:spLocks noChangeShapeType="1"/>
            </p:cNvSpPr>
            <p:nvPr/>
          </p:nvSpPr>
          <p:spPr bwMode="auto">
            <a:xfrm flipV="1">
              <a:off x="2653557" y="5013176"/>
              <a:ext cx="8135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94"/>
            <p:cNvSpPr>
              <a:spLocks noChangeShapeType="1"/>
            </p:cNvSpPr>
            <p:nvPr/>
          </p:nvSpPr>
          <p:spPr bwMode="auto">
            <a:xfrm flipV="1">
              <a:off x="4187825" y="4379393"/>
              <a:ext cx="64611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95"/>
            <p:cNvSpPr>
              <a:spLocks noChangeShapeType="1"/>
            </p:cNvSpPr>
            <p:nvPr/>
          </p:nvSpPr>
          <p:spPr bwMode="auto">
            <a:xfrm flipV="1">
              <a:off x="4186238" y="5013176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96"/>
            <p:cNvSpPr>
              <a:spLocks noChangeShapeType="1"/>
            </p:cNvSpPr>
            <p:nvPr/>
          </p:nvSpPr>
          <p:spPr bwMode="auto">
            <a:xfrm flipH="1" flipV="1">
              <a:off x="4186238" y="5157192"/>
              <a:ext cx="6477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97"/>
            <p:cNvSpPr txBox="1">
              <a:spLocks noChangeArrowheads="1"/>
            </p:cNvSpPr>
            <p:nvPr/>
          </p:nvSpPr>
          <p:spPr bwMode="auto">
            <a:xfrm>
              <a:off x="755576" y="4882630"/>
              <a:ext cx="1584176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控制单元</a:t>
              </a:r>
              <a:r>
                <a:rPr lang="en-US" altLang="zh-CN" sz="1800" b="1" dirty="0"/>
                <a:t>CU</a:t>
              </a:r>
            </a:p>
          </p:txBody>
        </p:sp>
        <p:sp>
          <p:nvSpPr>
            <p:cNvPr id="95" name="Text Box 98"/>
            <p:cNvSpPr txBox="1">
              <a:spLocks noChangeArrowheads="1"/>
            </p:cNvSpPr>
            <p:nvPr/>
          </p:nvSpPr>
          <p:spPr bwMode="auto">
            <a:xfrm>
              <a:off x="1394644" y="3837535"/>
              <a:ext cx="6461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/>
                <a:t>CPU</a:t>
              </a:r>
            </a:p>
          </p:txBody>
        </p:sp>
        <p:sp>
          <p:nvSpPr>
            <p:cNvPr id="96" name="Line 99"/>
            <p:cNvSpPr>
              <a:spLocks noChangeShapeType="1"/>
            </p:cNvSpPr>
            <p:nvPr/>
          </p:nvSpPr>
          <p:spPr bwMode="auto">
            <a:xfrm flipH="1" flipV="1">
              <a:off x="1547664" y="4551511"/>
              <a:ext cx="1" cy="3311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00"/>
            <p:cNvSpPr txBox="1">
              <a:spLocks noChangeArrowheads="1"/>
            </p:cNvSpPr>
            <p:nvPr/>
          </p:nvSpPr>
          <p:spPr bwMode="auto">
            <a:xfrm>
              <a:off x="563366" y="4149081"/>
              <a:ext cx="1993329" cy="4097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算术逻辑</a:t>
              </a:r>
              <a:r>
                <a:rPr lang="zh-CN" altLang="en-US" sz="1800" b="1" dirty="0" smtClean="0"/>
                <a:t>单元</a:t>
              </a:r>
              <a:r>
                <a:rPr lang="en-US" altLang="zh-CN" sz="1800" b="1" dirty="0" smtClean="0"/>
                <a:t>ALU</a:t>
              </a:r>
              <a:endParaRPr lang="en-US" altLang="zh-CN" sz="1800" b="1" dirty="0"/>
            </a:p>
          </p:txBody>
        </p:sp>
        <p:sp>
          <p:nvSpPr>
            <p:cNvPr id="98" name="Text Box 101"/>
            <p:cNvSpPr txBox="1">
              <a:spLocks noChangeArrowheads="1"/>
            </p:cNvSpPr>
            <p:nvPr/>
          </p:nvSpPr>
          <p:spPr bwMode="auto">
            <a:xfrm>
              <a:off x="2771800" y="3716139"/>
              <a:ext cx="57467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/>
                <a:t>主机</a:t>
              </a:r>
            </a:p>
          </p:txBody>
        </p:sp>
        <p:sp>
          <p:nvSpPr>
            <p:cNvPr id="99" name="Line 116"/>
            <p:cNvSpPr>
              <a:spLocks noChangeShapeType="1"/>
            </p:cNvSpPr>
            <p:nvPr/>
          </p:nvSpPr>
          <p:spPr bwMode="auto">
            <a:xfrm flipH="1" flipV="1">
              <a:off x="2653557" y="5157192"/>
              <a:ext cx="81354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19"/>
            <p:cNvSpPr>
              <a:spLocks noChangeShapeType="1"/>
            </p:cNvSpPr>
            <p:nvPr/>
          </p:nvSpPr>
          <p:spPr bwMode="auto">
            <a:xfrm>
              <a:off x="2653557" y="4725144"/>
              <a:ext cx="810369" cy="15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20"/>
            <p:cNvSpPr>
              <a:spLocks noChangeShapeType="1"/>
            </p:cNvSpPr>
            <p:nvPr/>
          </p:nvSpPr>
          <p:spPr bwMode="auto">
            <a:xfrm>
              <a:off x="4186238" y="4725144"/>
              <a:ext cx="6477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" name="Text Box 17"/>
          <p:cNvSpPr txBox="1">
            <a:spLocks noChangeArrowheads="1"/>
          </p:cNvSpPr>
          <p:nvPr/>
        </p:nvSpPr>
        <p:spPr bwMode="auto">
          <a:xfrm>
            <a:off x="142844" y="44591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只直接访问主存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" name="Text Box 72"/>
          <p:cNvSpPr txBox="1">
            <a:spLocks noChangeArrowheads="1"/>
          </p:cNvSpPr>
          <p:nvPr/>
        </p:nvSpPr>
        <p:spPr bwMode="auto">
          <a:xfrm>
            <a:off x="179512" y="4941168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改进方法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以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存储器为中心</a:t>
            </a:r>
            <a:r>
              <a:rPr lang="zh-CN" altLang="en-US" b="1" dirty="0">
                <a:latin typeface="宋体" pitchFamily="2" charset="-122"/>
              </a:rPr>
              <a:t>的硬件</a:t>
            </a:r>
            <a:r>
              <a:rPr lang="zh-CN" altLang="en-US" b="1" dirty="0" smtClean="0">
                <a:latin typeface="宋体" pitchFamily="2" charset="-122"/>
              </a:rPr>
              <a:t>结构   </a:t>
            </a:r>
            <a:r>
              <a:rPr lang="zh-CN" altLang="en-US" sz="1800" b="1" dirty="0" smtClean="0">
                <a:latin typeface="宋体" pitchFamily="2" charset="-122"/>
              </a:rPr>
              <a:t>←提高性能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并行化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(</a:t>
            </a:r>
            <a:r>
              <a:rPr lang="zh-CN" altLang="en-US" sz="2000" b="1" dirty="0" smtClean="0">
                <a:latin typeface="宋体" pitchFamily="2" charset="-122"/>
              </a:rPr>
              <a:t>缓冲技术＋</a:t>
            </a:r>
            <a:r>
              <a:rPr lang="en-US" altLang="zh-CN" sz="2000" b="1" dirty="0" smtClean="0">
                <a:latin typeface="宋体" pitchFamily="2" charset="-122"/>
              </a:rPr>
              <a:t>DMA</a:t>
            </a:r>
            <a:r>
              <a:rPr lang="zh-CN" altLang="en-US" sz="2000" b="1" dirty="0" smtClean="0">
                <a:latin typeface="宋体" pitchFamily="2" charset="-122"/>
              </a:rPr>
              <a:t>技术</a:t>
            </a:r>
            <a:r>
              <a:rPr lang="en-US" altLang="zh-CN" sz="2000" b="1" dirty="0" smtClean="0">
                <a:latin typeface="宋体" pitchFamily="2" charset="-122"/>
              </a:rPr>
              <a:t>)    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29" name="AutoShape 23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23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03" grpId="0"/>
      <p:bldP spid="2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21803</TotalTime>
  <Words>4423</Words>
  <Application>Microsoft Office PowerPoint</Application>
  <PresentationFormat>全屏显示(4:3)</PresentationFormat>
  <Paragraphs>860</Paragraphs>
  <Slides>34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默认设计模板</vt:lpstr>
      <vt:lpstr>公式</vt:lpstr>
      <vt:lpstr>Equation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js</cp:lastModifiedBy>
  <cp:revision>757</cp:revision>
  <dcterms:created xsi:type="dcterms:W3CDTF">2002-02-16T03:40:16Z</dcterms:created>
  <dcterms:modified xsi:type="dcterms:W3CDTF">2018-10-15T01:36:56Z</dcterms:modified>
</cp:coreProperties>
</file>