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644" r:id="rId2"/>
    <p:sldId id="256" r:id="rId3"/>
    <p:sldId id="603" r:id="rId4"/>
    <p:sldId id="257" r:id="rId5"/>
    <p:sldId id="259" r:id="rId6"/>
    <p:sldId id="325" r:id="rId7"/>
    <p:sldId id="454" r:id="rId8"/>
    <p:sldId id="536" r:id="rId9"/>
    <p:sldId id="459" r:id="rId10"/>
    <p:sldId id="457" r:id="rId11"/>
    <p:sldId id="307" r:id="rId12"/>
    <p:sldId id="443" r:id="rId13"/>
    <p:sldId id="461" r:id="rId14"/>
    <p:sldId id="537" r:id="rId15"/>
    <p:sldId id="311" r:id="rId16"/>
    <p:sldId id="464" r:id="rId17"/>
    <p:sldId id="604" r:id="rId18"/>
    <p:sldId id="605" r:id="rId19"/>
    <p:sldId id="264" r:id="rId20"/>
    <p:sldId id="606" r:id="rId21"/>
    <p:sldId id="466" r:id="rId22"/>
    <p:sldId id="468" r:id="rId23"/>
    <p:sldId id="599" r:id="rId24"/>
    <p:sldId id="607" r:id="rId25"/>
    <p:sldId id="608" r:id="rId26"/>
    <p:sldId id="470" r:id="rId27"/>
    <p:sldId id="609" r:id="rId28"/>
    <p:sldId id="610" r:id="rId29"/>
    <p:sldId id="542" r:id="rId30"/>
    <p:sldId id="611" r:id="rId31"/>
    <p:sldId id="338" r:id="rId32"/>
    <p:sldId id="340" r:id="rId33"/>
    <p:sldId id="544" r:id="rId34"/>
    <p:sldId id="344" r:id="rId35"/>
    <p:sldId id="545" r:id="rId36"/>
    <p:sldId id="547" r:id="rId37"/>
    <p:sldId id="548" r:id="rId38"/>
    <p:sldId id="329" r:id="rId39"/>
    <p:sldId id="549" r:id="rId40"/>
    <p:sldId id="551" r:id="rId41"/>
    <p:sldId id="550" r:id="rId42"/>
    <p:sldId id="480" r:id="rId43"/>
    <p:sldId id="479" r:id="rId44"/>
    <p:sldId id="487" r:id="rId45"/>
    <p:sldId id="552" r:id="rId46"/>
    <p:sldId id="490" r:id="rId47"/>
    <p:sldId id="553" r:id="rId48"/>
    <p:sldId id="555" r:id="rId49"/>
    <p:sldId id="554" r:id="rId50"/>
    <p:sldId id="494" r:id="rId51"/>
    <p:sldId id="556" r:id="rId52"/>
    <p:sldId id="614" r:id="rId53"/>
    <p:sldId id="615" r:id="rId54"/>
    <p:sldId id="616" r:id="rId55"/>
    <p:sldId id="612" r:id="rId56"/>
    <p:sldId id="617" r:id="rId57"/>
    <p:sldId id="618" r:id="rId58"/>
    <p:sldId id="557" r:id="rId59"/>
    <p:sldId id="384" r:id="rId60"/>
    <p:sldId id="559" r:id="rId61"/>
    <p:sldId id="382" r:id="rId62"/>
    <p:sldId id="561" r:id="rId63"/>
    <p:sldId id="586" r:id="rId64"/>
    <p:sldId id="563" r:id="rId65"/>
    <p:sldId id="619" r:id="rId66"/>
    <p:sldId id="620" r:id="rId67"/>
    <p:sldId id="356" r:id="rId68"/>
    <p:sldId id="565" r:id="rId69"/>
    <p:sldId id="566" r:id="rId70"/>
    <p:sldId id="589" r:id="rId71"/>
    <p:sldId id="621" r:id="rId72"/>
    <p:sldId id="513" r:id="rId73"/>
    <p:sldId id="591" r:id="rId74"/>
    <p:sldId id="512" r:id="rId75"/>
    <p:sldId id="567" r:id="rId76"/>
    <p:sldId id="402" r:id="rId77"/>
    <p:sldId id="622" r:id="rId78"/>
    <p:sldId id="592" r:id="rId79"/>
    <p:sldId id="569" r:id="rId80"/>
    <p:sldId id="570" r:id="rId81"/>
    <p:sldId id="623" r:id="rId82"/>
    <p:sldId id="624" r:id="rId83"/>
    <p:sldId id="625" r:id="rId84"/>
    <p:sldId id="626" r:id="rId85"/>
    <p:sldId id="627" r:id="rId86"/>
    <p:sldId id="628" r:id="rId87"/>
    <p:sldId id="578" r:id="rId88"/>
    <p:sldId id="355" r:id="rId89"/>
    <p:sldId id="629" r:id="rId90"/>
    <p:sldId id="630" r:id="rId91"/>
    <p:sldId id="631" r:id="rId92"/>
    <p:sldId id="523" r:id="rId93"/>
    <p:sldId id="522" r:id="rId94"/>
    <p:sldId id="632" r:id="rId95"/>
    <p:sldId id="633" r:id="rId96"/>
    <p:sldId id="634" r:id="rId97"/>
    <p:sldId id="635" r:id="rId98"/>
    <p:sldId id="636" r:id="rId99"/>
    <p:sldId id="637" r:id="rId100"/>
    <p:sldId id="638" r:id="rId101"/>
    <p:sldId id="642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3399"/>
    <a:srgbClr val="CCCCFF"/>
    <a:srgbClr val="FFCC99"/>
    <a:srgbClr val="CC99FF"/>
    <a:srgbClr val="CCFFFF"/>
    <a:srgbClr val="990099"/>
    <a:srgbClr val="FFCCFF"/>
    <a:srgbClr val="CC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7197" autoAdjust="0"/>
  </p:normalViewPr>
  <p:slideViewPr>
    <p:cSldViewPr>
      <p:cViewPr varScale="1">
        <p:scale>
          <a:sx n="75" d="100"/>
          <a:sy n="75" d="100"/>
        </p:scale>
        <p:origin x="16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58A3C207-0F0C-4AEF-9AE8-D10CB4FF5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6DB63DE6-9781-4737-8BEC-0D66A1115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5E0B-BF1B-41A7-8AB9-C61D7E92EAF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u="none" dirty="0">
                <a:latin typeface="宋体" pitchFamily="2" charset="-122"/>
              </a:rPr>
              <a:t>RAS--row address select</a:t>
            </a:r>
            <a:r>
              <a:rPr lang="zh-CN" altLang="en-US" sz="1200" b="0" u="none" dirty="0">
                <a:latin typeface="宋体" pitchFamily="2" charset="-122"/>
              </a:rPr>
              <a:t>，</a:t>
            </a:r>
            <a:r>
              <a:rPr lang="en-US" altLang="zh-CN" b="0" u="none" dirty="0">
                <a:latin typeface="宋体" pitchFamily="2" charset="-122"/>
              </a:rPr>
              <a:t>CAS</a:t>
            </a:r>
            <a:r>
              <a:rPr lang="en-US" altLang="zh-CN" sz="1200" b="0" u="none" dirty="0">
                <a:latin typeface="宋体" pitchFamily="2" charset="-122"/>
              </a:rPr>
              <a:t>—column address select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读出再生放大电路</a:t>
            </a:r>
            <a:r>
              <a:rPr lang="en-US" altLang="zh-CN" dirty="0"/>
              <a:t>—</a:t>
            </a:r>
            <a:r>
              <a:rPr lang="zh-CN" altLang="en-US" dirty="0"/>
              <a:t>先给其中的</a:t>
            </a:r>
            <a:r>
              <a:rPr lang="en-US" altLang="zh-CN" dirty="0"/>
              <a:t>C</a:t>
            </a:r>
            <a:r>
              <a:rPr lang="en-US" altLang="zh-CN" baseline="-25000" dirty="0"/>
              <a:t>D</a:t>
            </a:r>
            <a:r>
              <a:rPr lang="zh-CN" altLang="en-US" dirty="0"/>
              <a:t>充电，</a:t>
            </a:r>
            <a:r>
              <a:rPr lang="en-US" altLang="zh-CN" dirty="0"/>
              <a:t>D</a:t>
            </a:r>
            <a:r>
              <a:rPr lang="zh-CN" altLang="en-US" dirty="0"/>
              <a:t>线→差分放大器┬→</a:t>
            </a:r>
            <a:r>
              <a:rPr lang="en-US" altLang="zh-CN" dirty="0"/>
              <a:t>IO</a:t>
            </a:r>
            <a:r>
              <a:rPr lang="zh-CN" altLang="en-US" dirty="0"/>
              <a:t>电路→读完成</a:t>
            </a:r>
            <a:endParaRPr lang="en-US" altLang="zh-CN" dirty="0"/>
          </a:p>
          <a:p>
            <a:r>
              <a:rPr lang="en-US" altLang="zh-CN" baseline="0" dirty="0"/>
              <a:t>                                                   </a:t>
            </a:r>
            <a:r>
              <a:rPr lang="zh-CN" altLang="en-US" baseline="0" dirty="0"/>
              <a:t>└→</a:t>
            </a:r>
            <a:r>
              <a:rPr lang="en-US" altLang="zh-CN" baseline="0" dirty="0"/>
              <a:t>D</a:t>
            </a:r>
            <a:r>
              <a:rPr lang="zh-CN" altLang="en-US" baseline="0" dirty="0"/>
              <a:t>线 </a:t>
            </a:r>
            <a:r>
              <a:rPr lang="en-US" altLang="zh-CN" baseline="0" dirty="0"/>
              <a:t>―</a:t>
            </a:r>
            <a:r>
              <a:rPr lang="zh-CN" altLang="en-US" baseline="0" dirty="0"/>
              <a:t>→再生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时序控制电路</a:t>
            </a:r>
            <a:r>
              <a:rPr lang="en-US" altLang="zh-CN" dirty="0"/>
              <a:t>—</a:t>
            </a:r>
            <a:r>
              <a:rPr lang="zh-CN" altLang="en-US" dirty="0"/>
              <a:t>“</a:t>
            </a:r>
            <a:r>
              <a:rPr lang="en-US" altLang="zh-CN" dirty="0"/>
              <a:t>CS#</a:t>
            </a:r>
            <a:r>
              <a:rPr lang="zh-CN" altLang="en-US" dirty="0"/>
              <a:t>→命令”次序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 →“</a:t>
            </a:r>
            <a:r>
              <a:rPr lang="en-US" altLang="zh-CN" dirty="0"/>
              <a:t>RAS#</a:t>
            </a:r>
            <a:r>
              <a:rPr lang="zh-CN" altLang="en-US" dirty="0"/>
              <a:t>→</a:t>
            </a:r>
            <a:r>
              <a:rPr lang="en-US" altLang="zh-CN" dirty="0"/>
              <a:t>CAS#</a:t>
            </a:r>
            <a:r>
              <a:rPr lang="zh-CN" altLang="en-US" dirty="0"/>
              <a:t>→命令”次序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→信号</a:t>
            </a:r>
            <a:r>
              <a:rPr lang="en-US" altLang="zh-CN" dirty="0"/>
              <a:t>+</a:t>
            </a:r>
            <a:r>
              <a:rPr lang="zh-CN" altLang="en-US" dirty="0"/>
              <a:t>时钟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单向数据引脚</a:t>
            </a:r>
            <a:r>
              <a:rPr lang="en-US" altLang="zh-CN" dirty="0"/>
              <a:t>—</a:t>
            </a:r>
            <a:r>
              <a:rPr lang="zh-CN" altLang="en-US" dirty="0"/>
              <a:t>便于缩短操作延迟（如输出</a:t>
            </a:r>
            <a:r>
              <a:rPr lang="en-US" altLang="zh-CN" dirty="0"/>
              <a:t>/</a:t>
            </a:r>
            <a:r>
              <a:rPr lang="zh-CN" altLang="en-US" dirty="0"/>
              <a:t>输入转换）、器件连接（输出</a:t>
            </a:r>
            <a:r>
              <a:rPr lang="en-US" altLang="zh-CN" dirty="0"/>
              <a:t>/</a:t>
            </a:r>
            <a:r>
              <a:rPr lang="zh-CN" altLang="en-US" dirty="0"/>
              <a:t>输入连接不同线路）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WE</a:t>
            </a:r>
            <a:r>
              <a:rPr lang="zh-CN" altLang="en-US" b="0" dirty="0"/>
              <a:t>先于</a:t>
            </a:r>
            <a:r>
              <a:rPr lang="en-US" altLang="zh-CN" b="0" dirty="0"/>
              <a:t>CAS</a:t>
            </a:r>
            <a:r>
              <a:rPr lang="zh-CN" altLang="en-US" b="0" dirty="0"/>
              <a:t>有效的目的是，一旦</a:t>
            </a:r>
            <a:r>
              <a:rPr lang="en-US" altLang="zh-CN" b="0" dirty="0"/>
              <a:t>CAS</a:t>
            </a:r>
            <a:r>
              <a:rPr lang="zh-CN" altLang="en-US" b="0" dirty="0"/>
              <a:t>有效，</a:t>
            </a:r>
            <a:r>
              <a:rPr lang="en-US" altLang="zh-CN" b="0" dirty="0"/>
              <a:t>1</a:t>
            </a:r>
            <a:r>
              <a:rPr lang="zh-CN" altLang="en-US" b="0" dirty="0"/>
              <a:t>个</a:t>
            </a:r>
            <a:r>
              <a:rPr lang="en-US" altLang="zh-CN" b="0" dirty="0"/>
              <a:t>CLK</a:t>
            </a:r>
            <a:r>
              <a:rPr lang="zh-CN" altLang="en-US" b="0" dirty="0"/>
              <a:t>后</a:t>
            </a:r>
            <a:r>
              <a:rPr lang="en-US" altLang="zh-CN" b="0" dirty="0"/>
              <a:t>(WE</a:t>
            </a:r>
            <a:r>
              <a:rPr lang="zh-CN" altLang="en-US" b="0" dirty="0"/>
              <a:t>时钟发生器输出有效</a:t>
            </a:r>
            <a:r>
              <a:rPr lang="en-US" altLang="zh-CN" b="0" dirty="0"/>
              <a:t>)</a:t>
            </a:r>
            <a:r>
              <a:rPr lang="zh-CN" altLang="en-US" b="0" dirty="0"/>
              <a:t>立即操作，操作延迟最小化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7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FAMOS– Floating-gate</a:t>
            </a:r>
            <a:r>
              <a:rPr lang="en-US" altLang="zh-CN" baseline="0" dirty="0"/>
              <a:t> Avalanche-Injection MOS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2F4F-9CB2-4DC2-BB99-7B2A7B7B5FF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Flotox</a:t>
            </a:r>
            <a:r>
              <a:rPr lang="en-US" altLang="zh-CN" dirty="0"/>
              <a:t>—Floating-gate Tunnel Oxide MOS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读出</a:t>
            </a:r>
            <a:r>
              <a:rPr lang="en-US" altLang="zh-CN" dirty="0"/>
              <a:t>—G</a:t>
            </a:r>
            <a:r>
              <a:rPr lang="en-US" altLang="zh-CN" baseline="-25000" dirty="0"/>
              <a:t>C</a:t>
            </a:r>
            <a:r>
              <a:rPr lang="en-US" altLang="zh-CN" dirty="0"/>
              <a:t>=+3V</a:t>
            </a:r>
            <a:r>
              <a:rPr lang="zh-CN" altLang="en-US" dirty="0"/>
              <a:t>→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zh-CN" altLang="en-US" dirty="0"/>
              <a:t>不带电荷时，漏</a:t>
            </a:r>
            <a:r>
              <a:rPr lang="en-US" altLang="zh-CN" dirty="0"/>
              <a:t>-</a:t>
            </a:r>
            <a:r>
              <a:rPr lang="zh-CN" altLang="en-US" dirty="0"/>
              <a:t>源极形成到电沟→</a:t>
            </a:r>
            <a:r>
              <a:rPr lang="en-US" altLang="zh-CN" dirty="0" err="1"/>
              <a:t>Flotox</a:t>
            </a:r>
            <a:r>
              <a:rPr lang="zh-CN" altLang="en-US" dirty="0"/>
              <a:t>导通→</a:t>
            </a:r>
            <a:r>
              <a:rPr lang="en-US" altLang="zh-CN" b="0" u="none" dirty="0">
                <a:latin typeface="宋体" pitchFamily="2" charset="-122"/>
              </a:rPr>
              <a:t>V</a:t>
            </a:r>
            <a:r>
              <a:rPr lang="en-US" altLang="zh-CN" b="0" u="none" baseline="-20000" dirty="0">
                <a:latin typeface="宋体" pitchFamily="2" charset="-122"/>
              </a:rPr>
              <a:t>D</a:t>
            </a:r>
            <a:r>
              <a:rPr lang="en-US" altLang="zh-CN" b="0" u="none" dirty="0">
                <a:latin typeface="宋体" pitchFamily="2" charset="-122"/>
              </a:rPr>
              <a:t>=0V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zh-CN" altLang="en-US" baseline="0" dirty="0"/>
              <a:t>  </a:t>
            </a:r>
            <a:r>
              <a:rPr lang="zh-CN" altLang="en-US" dirty="0"/>
              <a:t>带电荷时，</a:t>
            </a:r>
            <a:r>
              <a:rPr lang="en-US" altLang="zh-CN" dirty="0"/>
              <a:t>G</a:t>
            </a:r>
            <a:r>
              <a:rPr lang="en-US" altLang="zh-CN" baseline="-25000" dirty="0"/>
              <a:t>C</a:t>
            </a:r>
            <a:r>
              <a:rPr lang="zh-CN" altLang="en-US" dirty="0"/>
              <a:t>电压</a:t>
            </a:r>
            <a:r>
              <a:rPr lang="en-US" altLang="zh-CN" dirty="0"/>
              <a:t>-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zh-CN" altLang="en-US" dirty="0"/>
              <a:t>上电荷→</a:t>
            </a:r>
            <a:r>
              <a:rPr lang="en-US" altLang="zh-CN" dirty="0" err="1"/>
              <a:t>Flotox</a:t>
            </a:r>
            <a:r>
              <a:rPr lang="zh-CN" altLang="en-US" dirty="0"/>
              <a:t>截止→</a:t>
            </a:r>
            <a:r>
              <a:rPr lang="en-US" altLang="zh-CN" b="0" u="none" dirty="0">
                <a:latin typeface="宋体" pitchFamily="2" charset="-122"/>
              </a:rPr>
              <a:t>V</a:t>
            </a:r>
            <a:r>
              <a:rPr lang="en-US" altLang="zh-CN" b="0" u="none" baseline="-20000" dirty="0">
                <a:latin typeface="宋体" pitchFamily="2" charset="-122"/>
              </a:rPr>
              <a:t>D</a:t>
            </a:r>
            <a:r>
              <a:rPr lang="zh-CN" altLang="en-US" b="0" u="none" dirty="0">
                <a:latin typeface="宋体" pitchFamily="2" charset="-122"/>
              </a:rPr>
              <a:t>不变</a:t>
            </a:r>
            <a:r>
              <a:rPr lang="en-US" altLang="zh-CN" b="0" u="none" dirty="0">
                <a:latin typeface="宋体" pitchFamily="2" charset="-122"/>
              </a:rPr>
              <a:t>(+5V)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baseline="-18000" dirty="0"/>
              <a:t>C</a:t>
            </a:r>
            <a:r>
              <a:rPr lang="en-US" altLang="zh-CN" dirty="0"/>
              <a:t>≥7V</a:t>
            </a:r>
            <a:r>
              <a:rPr lang="zh-CN" altLang="en-US" dirty="0"/>
              <a:t>时，</a:t>
            </a:r>
            <a:r>
              <a:rPr lang="en-US" altLang="zh-CN" dirty="0" err="1"/>
              <a:t>Flotox</a:t>
            </a:r>
            <a:r>
              <a:rPr lang="zh-CN" altLang="en-US" dirty="0"/>
              <a:t>导通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652AC-BC39-4CC6-A538-9C39A06C7D2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</a:t>
            </a:r>
            <a:r>
              <a:rPr lang="zh-CN" altLang="en-US" dirty="0"/>
              <a:t>是一个非负整数地址的有序集合；</a:t>
            </a:r>
          </a:p>
          <a:p>
            <a:r>
              <a:rPr lang="zh-CN" altLang="en-US" dirty="0"/>
              <a:t>线性地址空间</a:t>
            </a:r>
            <a:r>
              <a:rPr lang="en-US" altLang="zh-CN" dirty="0"/>
              <a:t>—</a:t>
            </a:r>
            <a:r>
              <a:rPr lang="zh-CN" altLang="en-US" dirty="0"/>
              <a:t>整数是连续的地址空间；</a:t>
            </a:r>
          </a:p>
          <a:p>
            <a:r>
              <a:rPr lang="zh-CN" altLang="en-US" dirty="0"/>
              <a:t>地址空间大小</a:t>
            </a:r>
            <a:r>
              <a:rPr lang="en-US" altLang="zh-CN" dirty="0"/>
              <a:t>—</a:t>
            </a:r>
            <a:r>
              <a:rPr lang="zh-CN" altLang="en-US" dirty="0"/>
              <a:t>表示最大地址所需的位数，或地址的个数。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各芯片</a:t>
            </a:r>
            <a:r>
              <a:rPr lang="en-US" altLang="zh-CN" dirty="0"/>
              <a:t>CS#</a:t>
            </a:r>
            <a:r>
              <a:rPr lang="zh-CN" altLang="en-US" dirty="0"/>
              <a:t>不同时有效时，无需再区分</a:t>
            </a:r>
            <a:r>
              <a:rPr lang="en-US" altLang="zh-CN" dirty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97C67-28B3-489C-B100-03A18CEFEE4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各芯片</a:t>
            </a:r>
            <a:r>
              <a:rPr lang="en-US" altLang="zh-CN" dirty="0"/>
              <a:t>CS#</a:t>
            </a:r>
            <a:r>
              <a:rPr lang="zh-CN" altLang="en-US" dirty="0"/>
              <a:t>不同时有效时，无需再区分</a:t>
            </a:r>
            <a:r>
              <a:rPr lang="en-US" altLang="zh-CN" dirty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DRAM</a:t>
            </a:r>
            <a:r>
              <a:rPr lang="zh-CN" altLang="en-US" dirty="0"/>
              <a:t>方式组成：</a:t>
            </a:r>
            <a:r>
              <a:rPr lang="en-US" altLang="zh-CN" dirty="0"/>
              <a:t>2^19=2*2^18</a:t>
            </a:r>
            <a:r>
              <a:rPr lang="zh-CN" altLang="en-US" dirty="0"/>
              <a:t>，需采用字扩展方式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Tmem</a:t>
            </a:r>
            <a:r>
              <a:rPr lang="zh-CN" altLang="en-US" dirty="0"/>
              <a:t>并非主存的存取时间，仅指不命中时访问主存的平均开销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u="none" dirty="0">
                <a:latin typeface="宋体" pitchFamily="2" charset="-122"/>
              </a:rPr>
              <a:t>(∑</a:t>
            </a:r>
            <a:r>
              <a:rPr lang="en-US" altLang="zh-CN" b="0" u="none" dirty="0" err="1">
                <a:latin typeface="宋体" pitchFamily="2" charset="-122"/>
              </a:rPr>
              <a:t>T</a:t>
            </a:r>
            <a:r>
              <a:rPr lang="en-US" altLang="zh-CN" b="0" u="none" baseline="-18000" dirty="0" err="1">
                <a:latin typeface="宋体" pitchFamily="2" charset="-122"/>
              </a:rPr>
              <a:t>Mem</a:t>
            </a:r>
            <a:r>
              <a:rPr lang="en-US" altLang="zh-CN" b="0" u="none" dirty="0">
                <a:latin typeface="宋体" pitchFamily="2" charset="-122"/>
              </a:rPr>
              <a:t>)/</a:t>
            </a:r>
            <a:r>
              <a:rPr lang="en-US" altLang="zh-CN" b="0" u="none" dirty="0" err="1">
                <a:latin typeface="宋体" pitchFamily="2" charset="-122"/>
              </a:rPr>
              <a:t>n≈T</a:t>
            </a:r>
            <a:r>
              <a:rPr lang="en-US" altLang="zh-CN" b="0" u="none" baseline="-18000" dirty="0" err="1">
                <a:latin typeface="宋体" pitchFamily="2" charset="-122"/>
              </a:rPr>
              <a:t>Cache</a:t>
            </a:r>
            <a:r>
              <a:rPr lang="zh-CN" altLang="en-US" b="0" u="none" dirty="0">
                <a:latin typeface="宋体" pitchFamily="2" charset="-122"/>
              </a:rPr>
              <a:t>指</a:t>
            </a:r>
            <a:r>
              <a:rPr lang="en-US" altLang="zh-CN" b="0" u="none" dirty="0">
                <a:latin typeface="宋体" pitchFamily="2" charset="-122"/>
              </a:rPr>
              <a:t>T</a:t>
            </a:r>
            <a:r>
              <a:rPr lang="en-US" altLang="zh-CN" b="0" u="none" baseline="-18000" dirty="0">
                <a:latin typeface="宋体" pitchFamily="2" charset="-122"/>
              </a:rPr>
              <a:t>M</a:t>
            </a:r>
            <a:r>
              <a:rPr lang="zh-CN" altLang="en-US" b="0" u="none" baseline="-18000" dirty="0">
                <a:latin typeface="宋体" pitchFamily="2" charset="-122"/>
              </a:rPr>
              <a:t>首地址</a:t>
            </a:r>
            <a:r>
              <a:rPr lang="en-US" altLang="zh-CN" b="0" u="none" dirty="0">
                <a:latin typeface="宋体" pitchFamily="2" charset="-122"/>
              </a:rPr>
              <a:t>/n</a:t>
            </a:r>
            <a:r>
              <a:rPr lang="zh-CN" altLang="en-US" b="0" u="none" dirty="0">
                <a:latin typeface="宋体" pitchFamily="2" charset="-122"/>
              </a:rPr>
              <a:t>＋</a:t>
            </a:r>
            <a:r>
              <a:rPr lang="en-US" altLang="zh-CN" b="0" u="none" dirty="0">
                <a:latin typeface="宋体" pitchFamily="2" charset="-122"/>
              </a:rPr>
              <a:t>T</a:t>
            </a:r>
            <a:r>
              <a:rPr lang="en-US" altLang="zh-CN" b="0" u="none" baseline="-18000" dirty="0">
                <a:latin typeface="宋体" pitchFamily="2" charset="-122"/>
              </a:rPr>
              <a:t>M</a:t>
            </a:r>
            <a:r>
              <a:rPr lang="zh-CN" altLang="en-US" b="0" u="none" baseline="-18000" dirty="0">
                <a:latin typeface="宋体" pitchFamily="2" charset="-122"/>
              </a:rPr>
              <a:t>数据</a:t>
            </a:r>
            <a:r>
              <a:rPr lang="zh-CN" altLang="en-US" b="0" u="none" dirty="0">
                <a:latin typeface="宋体" pitchFamily="2" charset="-122"/>
              </a:rPr>
              <a:t> </a:t>
            </a:r>
            <a:r>
              <a:rPr lang="en-US" altLang="zh-CN" b="0" u="none" dirty="0">
                <a:latin typeface="宋体" pitchFamily="2" charset="-122"/>
              </a:rPr>
              <a:t>≈T</a:t>
            </a:r>
            <a:r>
              <a:rPr lang="en-US" altLang="zh-CN" b="0" u="none" baseline="-18000" dirty="0">
                <a:latin typeface="宋体" pitchFamily="2" charset="-122"/>
              </a:rPr>
              <a:t>C</a:t>
            </a:r>
            <a:r>
              <a:rPr lang="zh-CN" altLang="en-US" b="0" u="none" baseline="-18000" dirty="0">
                <a:latin typeface="宋体" pitchFamily="2" charset="-122"/>
              </a:rPr>
              <a:t>首地址</a:t>
            </a:r>
            <a:r>
              <a:rPr lang="zh-CN" altLang="en-US" b="0" u="none" dirty="0">
                <a:latin typeface="宋体" pitchFamily="2" charset="-122"/>
              </a:rPr>
              <a:t>＋</a:t>
            </a:r>
            <a:r>
              <a:rPr lang="en-US" altLang="zh-CN" b="0" u="none" dirty="0">
                <a:latin typeface="宋体" pitchFamily="2" charset="-122"/>
              </a:rPr>
              <a:t>T</a:t>
            </a:r>
            <a:r>
              <a:rPr lang="en-US" altLang="zh-CN" b="0" u="none" baseline="-18000" dirty="0">
                <a:latin typeface="宋体" pitchFamily="2" charset="-122"/>
              </a:rPr>
              <a:t>C</a:t>
            </a:r>
            <a:r>
              <a:rPr lang="zh-CN" altLang="en-US" b="0" u="none" baseline="-18000" dirty="0">
                <a:latin typeface="宋体" pitchFamily="2" charset="-122"/>
              </a:rPr>
              <a:t>数据</a:t>
            </a:r>
            <a:r>
              <a:rPr lang="zh-CN" altLang="en-US" b="0" u="none" dirty="0">
                <a:latin typeface="宋体" pitchFamily="2" charset="-122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好处：减少比较次数</a:t>
            </a:r>
            <a:r>
              <a:rPr lang="en-US" altLang="zh-CN" dirty="0"/>
              <a:t>(</a:t>
            </a:r>
            <a:r>
              <a:rPr lang="zh-CN" altLang="en-US" dirty="0"/>
              <a:t>可降低成本</a:t>
            </a:r>
            <a:r>
              <a:rPr lang="en-US" altLang="zh-CN" dirty="0"/>
              <a:t>)</a:t>
            </a:r>
            <a:r>
              <a:rPr lang="zh-CN" altLang="en-US" dirty="0"/>
              <a:t>，减少标记位数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94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2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60CF-6EB7-4EF1-AFB8-27B4C91F671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答：主存地址标记</a:t>
            </a:r>
            <a:r>
              <a:rPr lang="en-US" altLang="zh-CN" dirty="0"/>
              <a:t>=44444H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组号</a:t>
            </a:r>
            <a:r>
              <a:rPr lang="en-US" altLang="zh-CN" dirty="0"/>
              <a:t>=1111111B=7FH=127</a:t>
            </a:r>
            <a:r>
              <a:rPr lang="zh-CN" altLang="en-US" dirty="0"/>
              <a:t>，可映射到</a:t>
            </a:r>
            <a:r>
              <a:rPr lang="en-US" altLang="zh-CN" dirty="0"/>
              <a:t>127#</a:t>
            </a:r>
            <a:r>
              <a:rPr lang="zh-CN" altLang="en-US" dirty="0"/>
              <a:t>组的任一行；</a:t>
            </a:r>
          </a:p>
          <a:p>
            <a:r>
              <a:rPr lang="zh-CN" altLang="en-US" dirty="0"/>
              <a:t>    因该组中标记都不是</a:t>
            </a:r>
            <a:r>
              <a:rPr lang="en-US" altLang="zh-CN" dirty="0"/>
              <a:t>44444H</a:t>
            </a:r>
            <a:r>
              <a:rPr lang="zh-CN" altLang="en-US" dirty="0"/>
              <a:t>，故</a:t>
            </a:r>
            <a:r>
              <a:rPr lang="en-US" altLang="zh-CN" dirty="0"/>
              <a:t>Cache</a:t>
            </a:r>
            <a:r>
              <a:rPr lang="zh-CN" altLang="en-US" dirty="0"/>
              <a:t>缺失；</a:t>
            </a:r>
          </a:p>
          <a:p>
            <a:r>
              <a:rPr lang="zh-CN" altLang="en-US" dirty="0"/>
              <a:t>    需调入该主存块，因组内行</a:t>
            </a:r>
            <a:r>
              <a:rPr lang="en-US" altLang="zh-CN" dirty="0"/>
              <a:t>0</a:t>
            </a:r>
            <a:r>
              <a:rPr lang="zh-CN" altLang="en-US" dirty="0"/>
              <a:t>、行</a:t>
            </a:r>
            <a:r>
              <a:rPr lang="en-US" altLang="zh-CN" dirty="0"/>
              <a:t>1</a:t>
            </a:r>
            <a:r>
              <a:rPr lang="zh-CN" altLang="en-US" dirty="0"/>
              <a:t>状态≠</a:t>
            </a:r>
            <a:r>
              <a:rPr lang="en-US" altLang="zh-CN" dirty="0"/>
              <a:t>0*</a:t>
            </a:r>
            <a:r>
              <a:rPr lang="zh-CN" altLang="en-US" dirty="0"/>
              <a:t>，调入前将替换掉</a:t>
            </a:r>
            <a:r>
              <a:rPr lang="en-US" altLang="zh-CN" dirty="0"/>
              <a:t>1</a:t>
            </a:r>
            <a:r>
              <a:rPr lang="zh-CN" altLang="en-US" dirty="0"/>
              <a:t>个块，</a:t>
            </a:r>
          </a:p>
          <a:p>
            <a:r>
              <a:rPr lang="zh-CN" altLang="en-US" dirty="0"/>
              <a:t>    替换的是组内行</a:t>
            </a:r>
            <a:r>
              <a:rPr lang="en-US" altLang="zh-CN" dirty="0"/>
              <a:t>1</a:t>
            </a:r>
            <a:r>
              <a:rPr lang="zh-CN" altLang="en-US" dirty="0"/>
              <a:t>中的块，因为组的</a:t>
            </a:r>
            <a:r>
              <a:rPr lang="en-US" altLang="zh-CN" dirty="0"/>
              <a:t>LRU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，表示行</a:t>
            </a:r>
            <a:r>
              <a:rPr lang="en-US" altLang="zh-CN" dirty="0"/>
              <a:t>1</a:t>
            </a:r>
            <a:r>
              <a:rPr lang="zh-CN" altLang="en-US" dirty="0"/>
              <a:t>中块是最久未访问块。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进程：可并发执行的程序在一个数据集合上的运行过程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1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虚拟主存</a:t>
            </a:r>
            <a:r>
              <a:rPr lang="en-US" altLang="zh-CN" dirty="0"/>
              <a:t>~</a:t>
            </a:r>
            <a:r>
              <a:rPr lang="zh-CN" altLang="en-US" dirty="0"/>
              <a:t>主存为虚存的缓冲器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89BF-6764-403C-ACA2-CF6E227807A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前方：靠近</a:t>
            </a:r>
            <a:r>
              <a:rPr lang="en-US" altLang="zh-CN"/>
              <a:t>CPU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思考：段表总空间为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2^16</a:t>
            </a:r>
            <a:r>
              <a:rPr lang="zh-CN" altLang="en-US" dirty="0"/>
              <a:t>*</a:t>
            </a:r>
            <a:r>
              <a:rPr lang="en-US" altLang="zh-CN" dirty="0"/>
              <a:t>8B=32MB</a:t>
            </a:r>
            <a:r>
              <a:rPr lang="zh-CN" altLang="en-US" dirty="0"/>
              <a:t>，太大（</a:t>
            </a:r>
            <a:r>
              <a:rPr lang="en-US" altLang="zh-CN" dirty="0"/>
              <a:t>Cache</a:t>
            </a:r>
            <a:r>
              <a:rPr lang="zh-CN" altLang="en-US" dirty="0"/>
              <a:t>仅</a:t>
            </a:r>
            <a:r>
              <a:rPr lang="en-US" altLang="zh-CN" dirty="0"/>
              <a:t>4MB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Exe</a:t>
            </a:r>
            <a:r>
              <a:rPr lang="zh-CN" altLang="en-US" dirty="0"/>
              <a:t>文件中程序头表为结构数组，结构体中包含段类型</a:t>
            </a:r>
            <a:r>
              <a:rPr lang="en-US" altLang="zh-CN" dirty="0"/>
              <a:t>(</a:t>
            </a:r>
            <a:r>
              <a:rPr lang="en-US" altLang="zh-CN" dirty="0" err="1"/>
              <a:t>p_type</a:t>
            </a:r>
            <a:r>
              <a:rPr lang="en-US" altLang="zh-CN" dirty="0"/>
              <a:t>)</a:t>
            </a:r>
            <a:r>
              <a:rPr lang="zh-CN" altLang="en-US" dirty="0"/>
              <a:t>、段首在文件中偏移地址</a:t>
            </a:r>
            <a:r>
              <a:rPr lang="en-US" altLang="zh-CN" dirty="0"/>
              <a:t>(</a:t>
            </a:r>
            <a:r>
              <a:rPr lang="en-US" altLang="zh-CN" dirty="0" err="1"/>
              <a:t>p_offset</a:t>
            </a:r>
            <a:r>
              <a:rPr lang="en-US" altLang="zh-CN" dirty="0"/>
              <a:t>)</a:t>
            </a:r>
            <a:r>
              <a:rPr lang="zh-CN" altLang="en-US" dirty="0"/>
              <a:t>、段首的虚拟地址</a:t>
            </a:r>
            <a:r>
              <a:rPr lang="en-US" altLang="zh-CN" dirty="0"/>
              <a:t>(</a:t>
            </a:r>
            <a:r>
              <a:rPr lang="en-US" altLang="zh-CN" dirty="0" err="1"/>
              <a:t>p_vaddr</a:t>
            </a:r>
            <a:r>
              <a:rPr lang="en-US" altLang="zh-CN" dirty="0"/>
              <a:t>)</a:t>
            </a:r>
            <a:r>
              <a:rPr lang="zh-CN" altLang="en-US" dirty="0"/>
              <a:t>、段在文件中长度</a:t>
            </a:r>
            <a:r>
              <a:rPr lang="en-US" altLang="zh-CN" dirty="0"/>
              <a:t>(</a:t>
            </a:r>
            <a:r>
              <a:rPr lang="en-US" altLang="zh-CN" dirty="0" err="1"/>
              <a:t>p_filesz</a:t>
            </a:r>
            <a:r>
              <a:rPr lang="en-US" altLang="zh-CN" dirty="0"/>
              <a:t>)</a:t>
            </a:r>
            <a:r>
              <a:rPr lang="zh-CN" altLang="en-US" dirty="0"/>
              <a:t>、段在</a:t>
            </a:r>
            <a:r>
              <a:rPr lang="en-US" altLang="zh-CN" dirty="0"/>
              <a:t>MEM</a:t>
            </a:r>
            <a:r>
              <a:rPr lang="zh-CN" altLang="en-US" dirty="0"/>
              <a:t>中长度</a:t>
            </a:r>
            <a:r>
              <a:rPr lang="en-US" altLang="zh-CN" dirty="0"/>
              <a:t>(</a:t>
            </a:r>
            <a:r>
              <a:rPr lang="en-US" altLang="zh-CN" dirty="0" err="1"/>
              <a:t>p_memsz</a:t>
            </a:r>
            <a:r>
              <a:rPr lang="en-US" altLang="zh-CN" dirty="0"/>
              <a:t>)</a:t>
            </a:r>
            <a:r>
              <a:rPr lang="zh-CN" altLang="en-US" dirty="0"/>
              <a:t>等；</a:t>
            </a:r>
            <a:endParaRPr lang="en-US" altLang="zh-CN" dirty="0"/>
          </a:p>
          <a:p>
            <a:r>
              <a:rPr lang="zh-CN" altLang="en-US" dirty="0"/>
              <a:t>文件分配表</a:t>
            </a:r>
            <a:r>
              <a:rPr lang="en-US" altLang="zh-CN" dirty="0"/>
              <a:t>(FAT)</a:t>
            </a:r>
            <a:r>
              <a:rPr lang="zh-CN" altLang="en-US" dirty="0"/>
              <a:t> 管理所有文件，每个文件占一个目录项；文件内容、设备空间按物理块</a:t>
            </a:r>
            <a:r>
              <a:rPr lang="en-US" altLang="zh-CN" dirty="0"/>
              <a:t>(</a:t>
            </a:r>
            <a:r>
              <a:rPr lang="zh-CN" altLang="en-US" dirty="0"/>
              <a:t>如扇区</a:t>
            </a:r>
            <a:r>
              <a:rPr lang="en-US" altLang="zh-CN" dirty="0"/>
              <a:t>)</a:t>
            </a:r>
            <a:r>
              <a:rPr lang="zh-CN" altLang="en-US" dirty="0"/>
              <a:t>进行管理，内容索引表实现文件内容到设备的映射管理。目录项中包含文件名称、类型、存取权限、内容索引表</a:t>
            </a:r>
            <a:r>
              <a:rPr lang="en-US" altLang="zh-CN" dirty="0"/>
              <a:t>(</a:t>
            </a:r>
            <a:r>
              <a:rPr lang="zh-CN" altLang="en-US" dirty="0"/>
              <a:t>占≥</a:t>
            </a:r>
            <a:r>
              <a:rPr lang="en-US" altLang="zh-CN" dirty="0"/>
              <a:t>1</a:t>
            </a:r>
            <a:r>
              <a:rPr lang="zh-CN" altLang="en-US" dirty="0"/>
              <a:t>个物理块</a:t>
            </a:r>
            <a:r>
              <a:rPr lang="en-US" altLang="zh-CN" dirty="0"/>
              <a:t>)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个物理块的设备地址</a:t>
            </a:r>
            <a:r>
              <a:rPr lang="en-US" altLang="zh-CN" dirty="0"/>
              <a:t>(</a:t>
            </a:r>
            <a:r>
              <a:rPr lang="zh-CN" altLang="en-US" dirty="0"/>
              <a:t>磁盘地址</a:t>
            </a:r>
            <a:r>
              <a:rPr lang="en-US" altLang="zh-CN" dirty="0"/>
              <a:t>)</a:t>
            </a:r>
            <a:r>
              <a:rPr lang="zh-CN" altLang="en-US" dirty="0"/>
              <a:t>、创建时间等。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6DF1-88EF-4720-8ED6-783FF6199A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W</a:t>
            </a:r>
            <a:r>
              <a:rPr lang="zh-CN" altLang="en-US" dirty="0"/>
              <a:t>的高</a:t>
            </a:r>
            <a:r>
              <a:rPr lang="en-US" altLang="zh-CN" dirty="0"/>
              <a:t>=3.6V</a:t>
            </a:r>
            <a:r>
              <a:rPr lang="zh-CN" altLang="en-US" dirty="0"/>
              <a:t>、低</a:t>
            </a:r>
            <a:r>
              <a:rPr lang="en-US" altLang="zh-CN" dirty="0"/>
              <a:t>=0.4V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的高电位</a:t>
            </a:r>
            <a:r>
              <a:rPr lang="en-US" altLang="zh-CN" dirty="0"/>
              <a:t>=4.2V</a:t>
            </a:r>
            <a:r>
              <a:rPr lang="zh-CN" altLang="en-US" dirty="0"/>
              <a:t>、中间电位</a:t>
            </a:r>
            <a:r>
              <a:rPr lang="en-US" altLang="zh-CN" dirty="0"/>
              <a:t>=1.4V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9AE3-ACA4-40D6-8CA9-BEE0175F83F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E65F-D318-465D-A7AF-C4E2367D811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1—8</a:t>
            </a:r>
            <a:r>
              <a:rPr lang="zh-CN" altLang="en-US"/>
              <a:t>根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AN=log</a:t>
            </a:r>
            <a:r>
              <a:rPr lang="en-US" altLang="zh-CN" baseline="-18000"/>
              <a:t>2</a:t>
            </a:r>
            <a:r>
              <a:rPr lang="en-US" altLang="zh-CN"/>
              <a:t>(4Kb/8)=9</a:t>
            </a:r>
            <a:r>
              <a:rPr lang="zh-CN" altLang="en-US"/>
              <a:t>根；</a:t>
            </a:r>
            <a:r>
              <a:rPr lang="en-US" altLang="zh-CN"/>
              <a:t>32</a:t>
            </a:r>
            <a:r>
              <a:rPr lang="zh-CN" altLang="en-US"/>
              <a:t>根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AN=7</a:t>
            </a:r>
            <a:r>
              <a:rPr lang="zh-CN" altLang="en-US"/>
              <a:t>根。</a:t>
            </a:r>
          </a:p>
          <a:p>
            <a:r>
              <a:rPr lang="zh-CN" altLang="en-US"/>
              <a:t>练习</a:t>
            </a:r>
            <a:r>
              <a:rPr lang="en-US" altLang="zh-CN"/>
              <a:t>2—</a:t>
            </a:r>
            <a:r>
              <a:rPr lang="zh-CN" altLang="en-US"/>
              <a:t>容量</a:t>
            </a:r>
            <a:r>
              <a:rPr lang="en-US" altLang="zh-CN"/>
              <a:t>=2</a:t>
            </a:r>
            <a:r>
              <a:rPr lang="en-US" altLang="zh-CN" baseline="30000"/>
              <a:t>8</a:t>
            </a:r>
            <a:r>
              <a:rPr lang="en-US" altLang="zh-CN"/>
              <a:t>*(8/2)=1Kb=128B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1651B-D61F-49CD-BAC1-086898E421B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需定时充电→动态存储器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B46FB-961D-45CD-932A-737035D922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3.xml"/><Relationship Id="rId5" Type="http://schemas.openxmlformats.org/officeDocument/2006/relationships/slide" Target="slide81.xml"/><Relationship Id="rId4" Type="http://schemas.openxmlformats.org/officeDocument/2006/relationships/slide" Target="slide7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slide" Target="slide88.xml"/><Relationship Id="rId4" Type="http://schemas.openxmlformats.org/officeDocument/2006/relationships/slide" Target="slide7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  <a:endParaRPr lang="zh-CN" altLang="en-US" sz="3600" dirty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0C93-B165-4B5E-B099-F8671A3002C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§4.2  </a:t>
            </a:r>
            <a:r>
              <a:rPr lang="zh-CN" altLang="en-US" sz="3600" b="1" u="none" dirty="0">
                <a:latin typeface="宋体" pitchFamily="2" charset="-122"/>
              </a:rPr>
              <a:t>半导体存储器基础</a:t>
            </a:r>
          </a:p>
        </p:txBody>
      </p:sp>
      <p:sp>
        <p:nvSpPr>
          <p:cNvPr id="297005" name="Text Box 45"/>
          <p:cNvSpPr txBox="1">
            <a:spLocks noChangeArrowheads="1"/>
          </p:cNvSpPr>
          <p:nvPr/>
        </p:nvSpPr>
        <p:spPr bwMode="auto">
          <a:xfrm>
            <a:off x="179388" y="2847244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静态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触发器</a:t>
            </a:r>
            <a:r>
              <a:rPr lang="zh-CN" altLang="en-US" b="1" u="none" dirty="0">
                <a:latin typeface="宋体" pitchFamily="2" charset="-122"/>
              </a:rPr>
              <a:t>存储信息，信息可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保持不变</a:t>
            </a:r>
            <a:r>
              <a:rPr lang="zh-CN" altLang="en-US" b="1" u="none" dirty="0">
                <a:latin typeface="宋体" pitchFamily="2" charset="-122"/>
              </a:rPr>
              <a:t> </a:t>
            </a:r>
          </a:p>
          <a:p>
            <a:pPr marL="2155825" indent="-2155825">
              <a:lnSpc>
                <a:spcPct val="11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*动态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电容</a:t>
            </a:r>
            <a:r>
              <a:rPr lang="zh-CN" altLang="en-US" b="1" u="none" dirty="0">
                <a:latin typeface="宋体" pitchFamily="2" charset="-122"/>
              </a:rPr>
              <a:t>存储信息，信息会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缓慢改变</a:t>
            </a:r>
            <a:r>
              <a:rPr lang="zh-CN" altLang="en-US" b="1" u="none" dirty="0">
                <a:latin typeface="宋体" pitchFamily="2" charset="-122"/>
              </a:rPr>
              <a:t>，需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及时刷新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179512" y="384803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◇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MOS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管：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err="1">
                <a:latin typeface="宋体" pitchFamily="2" charset="-122"/>
              </a:rPr>
              <a:t>绝缘栅场效应管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sz="2200" u="none" dirty="0"/>
              <a:t>Metal Oxide Semiconductor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06588" y="980728"/>
            <a:ext cx="6121796" cy="1800225"/>
            <a:chOff x="1906588" y="980728"/>
            <a:chExt cx="6121796" cy="1800225"/>
          </a:xfrm>
        </p:grpSpPr>
        <p:grpSp>
          <p:nvGrpSpPr>
            <p:cNvPr id="297008" name="Group 48"/>
            <p:cNvGrpSpPr>
              <a:grpSpLocks/>
            </p:cNvGrpSpPr>
            <p:nvPr/>
          </p:nvGrpSpPr>
          <p:grpSpPr bwMode="auto">
            <a:xfrm>
              <a:off x="4714875" y="1363315"/>
              <a:ext cx="1944688" cy="658813"/>
              <a:chOff x="2970" y="928"/>
              <a:chExt cx="1225" cy="415"/>
            </a:xfrm>
          </p:grpSpPr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3060" y="928"/>
                <a:ext cx="1135" cy="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静态</a:t>
                </a:r>
                <a:r>
                  <a:rPr lang="en-US" altLang="zh-CN" sz="2000" b="1" u="none" dirty="0">
                    <a:latin typeface="宋体" pitchFamily="2" charset="-122"/>
                  </a:rPr>
                  <a:t>RAM(SRAM)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动态</a:t>
                </a:r>
                <a:r>
                  <a:rPr lang="en-US" altLang="zh-CN" sz="2000" b="1" u="none" dirty="0">
                    <a:latin typeface="宋体" pitchFamily="2" charset="-122"/>
                  </a:rPr>
                  <a:t>RAM(DRAM)</a:t>
                </a:r>
              </a:p>
            </p:txBody>
          </p:sp>
          <p:sp>
            <p:nvSpPr>
              <p:cNvPr id="296999" name="AutoShape 39"/>
              <p:cNvSpPr>
                <a:spLocks/>
              </p:cNvSpPr>
              <p:nvPr/>
            </p:nvSpPr>
            <p:spPr bwMode="auto">
              <a:xfrm>
                <a:off x="2970" y="993"/>
                <a:ext cx="45" cy="304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009" name="Group 49"/>
            <p:cNvGrpSpPr>
              <a:grpSpLocks/>
            </p:cNvGrpSpPr>
            <p:nvPr/>
          </p:nvGrpSpPr>
          <p:grpSpPr bwMode="auto">
            <a:xfrm>
              <a:off x="1906588" y="980728"/>
              <a:ext cx="4249737" cy="1800225"/>
              <a:chOff x="1201" y="687"/>
              <a:chExt cx="2677" cy="1134"/>
            </a:xfrm>
          </p:grpSpPr>
          <p:sp>
            <p:nvSpPr>
              <p:cNvPr id="296993" name="Text Box 33"/>
              <p:cNvSpPr txBox="1">
                <a:spLocks noChangeArrowheads="1"/>
              </p:cNvSpPr>
              <p:nvPr/>
            </p:nvSpPr>
            <p:spPr bwMode="auto">
              <a:xfrm>
                <a:off x="1293" y="1413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ROM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永久型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687"/>
                <a:ext cx="1679" cy="1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>
                    <a:latin typeface="宋体" pitchFamily="2" charset="-122"/>
                  </a:rPr>
                  <a:t>双极型</a:t>
                </a:r>
                <a:r>
                  <a:rPr lang="en-US" altLang="zh-CN" sz="2000" b="1" u="none">
                    <a:latin typeface="宋体" pitchFamily="2" charset="-122"/>
                  </a:rPr>
                  <a:t>RAM(TTL</a:t>
                </a:r>
                <a:r>
                  <a:rPr lang="zh-CN" altLang="en-US" sz="2000" b="1" u="none">
                    <a:latin typeface="宋体" pitchFamily="2" charset="-122"/>
                  </a:rPr>
                  <a:t>、</a:t>
                </a:r>
                <a:r>
                  <a:rPr lang="en-US" altLang="zh-CN" sz="2000" b="1" u="none">
                    <a:latin typeface="宋体" pitchFamily="2" charset="-122"/>
                  </a:rPr>
                  <a:t>ECL)</a:t>
                </a:r>
              </a:p>
            </p:txBody>
          </p:sp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019"/>
                <a:ext cx="726" cy="1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MOS</a:t>
                </a:r>
                <a:r>
                  <a:rPr lang="zh-CN" altLang="en-US" sz="2000" b="1" u="none" dirty="0">
                    <a:latin typeface="宋体" pitchFamily="2" charset="-122"/>
                  </a:rPr>
                  <a:t>型</a:t>
                </a:r>
                <a:r>
                  <a:rPr lang="en-US" altLang="zh-CN" sz="2000" b="1" u="none" dirty="0">
                    <a:latin typeface="宋体" pitchFamily="2" charset="-122"/>
                  </a:rPr>
                  <a:t>RAM</a:t>
                </a:r>
              </a:p>
            </p:txBody>
          </p:sp>
          <p:sp>
            <p:nvSpPr>
              <p:cNvPr id="296998" name="AutoShape 38"/>
              <p:cNvSpPr>
                <a:spLocks/>
              </p:cNvSpPr>
              <p:nvPr/>
            </p:nvSpPr>
            <p:spPr bwMode="auto">
              <a:xfrm>
                <a:off x="2109" y="784"/>
                <a:ext cx="45" cy="371"/>
              </a:xfrm>
              <a:prstGeom prst="leftBrace">
                <a:avLst>
                  <a:gd name="adj1" fmla="val 68704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1293" y="838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RAM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易失型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7001" name="AutoShape 41"/>
              <p:cNvSpPr>
                <a:spLocks/>
              </p:cNvSpPr>
              <p:nvPr/>
            </p:nvSpPr>
            <p:spPr bwMode="auto">
              <a:xfrm>
                <a:off x="1201" y="928"/>
                <a:ext cx="29" cy="650"/>
              </a:xfrm>
              <a:prstGeom prst="leftBrace">
                <a:avLst>
                  <a:gd name="adj1" fmla="val 164312"/>
                  <a:gd name="adj2" fmla="val 50000"/>
                </a:avLst>
              </a:prstGeom>
              <a:noFill/>
              <a:ln w="2222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347864" y="2060228"/>
              <a:ext cx="4680520" cy="647699"/>
              <a:chOff x="3347864" y="2060228"/>
              <a:chExt cx="4680520" cy="647699"/>
            </a:xfrm>
          </p:grpSpPr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3492277" y="2060228"/>
                <a:ext cx="4536107" cy="6476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PROM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EPROM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EEPROM(E</a:t>
                </a:r>
                <a:r>
                  <a:rPr lang="en-US" altLang="zh-CN" sz="2000" b="1" u="none" baseline="30000" dirty="0">
                    <a:latin typeface="宋体" pitchFamily="2" charset="-122"/>
                  </a:rPr>
                  <a:t>2</a:t>
                </a:r>
                <a:r>
                  <a:rPr lang="en-US" altLang="zh-CN" sz="2000" b="1" u="none" dirty="0">
                    <a:latin typeface="宋体" pitchFamily="2" charset="-122"/>
                  </a:rPr>
                  <a:t>PROM)</a:t>
                </a:r>
                <a:r>
                  <a:rPr lang="zh-CN" altLang="en-US" sz="2000" b="1" u="none" dirty="0">
                    <a:latin typeface="宋体" pitchFamily="2" charset="-122"/>
                  </a:rPr>
                  <a:t>，</a:t>
                </a:r>
                <a:endParaRPr lang="en-US" altLang="zh-CN" sz="2000" b="1" u="none" dirty="0">
                  <a:latin typeface="宋体" pitchFamily="2" charset="-122"/>
                </a:endParaRPr>
              </a:p>
              <a:p>
                <a:r>
                  <a:rPr lang="en-US" altLang="zh-CN" sz="2000" b="1" u="none" dirty="0">
                    <a:latin typeface="宋体" pitchFamily="2" charset="-122"/>
                  </a:rPr>
                  <a:t>FLASH</a:t>
                </a:r>
              </a:p>
            </p:txBody>
          </p:sp>
          <p:sp>
            <p:nvSpPr>
              <p:cNvPr id="57" name="AutoShape 39"/>
              <p:cNvSpPr>
                <a:spLocks/>
              </p:cNvSpPr>
              <p:nvPr/>
            </p:nvSpPr>
            <p:spPr bwMode="auto">
              <a:xfrm>
                <a:off x="3347864" y="2154312"/>
                <a:ext cx="71438" cy="482600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383"/>
          <p:cNvSpPr txBox="1">
            <a:spLocks noChangeArrowheads="1"/>
          </p:cNvSpPr>
          <p:nvPr/>
        </p:nvSpPr>
        <p:spPr bwMode="auto">
          <a:xfrm>
            <a:off x="4211960" y="4365104"/>
            <a:ext cx="48245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管特性：</a:t>
            </a: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①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＜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T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开启电压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1800" b="1" u="none" dirty="0">
                <a:latin typeface="宋体" pitchFamily="2" charset="-122"/>
              </a:rPr>
              <a:t>时</a:t>
            </a:r>
            <a:r>
              <a:rPr lang="zh-CN" altLang="en-US" sz="2000" b="1" u="none" dirty="0">
                <a:latin typeface="宋体" pitchFamily="2" charset="-122"/>
              </a:rPr>
              <a:t>，</a:t>
            </a:r>
            <a:r>
              <a:rPr lang="en-US" altLang="zh-CN" sz="2000" b="1" u="none" dirty="0"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0</a:t>
            </a:r>
            <a:r>
              <a:rPr lang="en-US" altLang="zh-CN" sz="1800" b="1" u="none" dirty="0">
                <a:latin typeface="宋体" pitchFamily="2" charset="-122"/>
              </a:rPr>
              <a:t>(MOS</a:t>
            </a:r>
            <a:r>
              <a:rPr lang="zh-CN" altLang="en-US" sz="1800" b="1" u="none" dirty="0">
                <a:latin typeface="宋体" pitchFamily="2" charset="-122"/>
              </a:rPr>
              <a:t>管截止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②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≥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T</a:t>
            </a:r>
            <a:r>
              <a:rPr lang="zh-CN" altLang="en-US" sz="2000" b="1" u="none" dirty="0">
                <a:latin typeface="宋体" pitchFamily="2" charset="-122"/>
              </a:rPr>
              <a:t>后，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越大、</a:t>
            </a:r>
            <a:r>
              <a:rPr lang="en-US" altLang="zh-CN" sz="2000" b="1" u="none" dirty="0"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zh-CN" altLang="en-US" sz="2000" b="1" u="none" dirty="0">
                <a:latin typeface="宋体" pitchFamily="2" charset="-122"/>
              </a:rPr>
              <a:t>越大</a:t>
            </a:r>
            <a:r>
              <a:rPr lang="en-US" altLang="zh-CN" sz="1800" b="1" u="none" dirty="0">
                <a:latin typeface="宋体" pitchFamily="2" charset="-122"/>
              </a:rPr>
              <a:t>(MOS</a:t>
            </a:r>
            <a:r>
              <a:rPr lang="zh-CN" altLang="en-US" sz="1800" b="1" u="none" dirty="0">
                <a:latin typeface="宋体" pitchFamily="2" charset="-122"/>
              </a:rPr>
              <a:t>管导通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③固定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GS</a:t>
            </a:r>
            <a:r>
              <a:rPr lang="zh-CN" altLang="en-US" sz="2000" b="1" u="none" dirty="0">
                <a:latin typeface="宋体" pitchFamily="2" charset="-122"/>
              </a:rPr>
              <a:t>、调节</a:t>
            </a:r>
            <a:r>
              <a:rPr lang="en-US" altLang="zh-CN" sz="2000" b="1" u="none" dirty="0">
                <a:latin typeface="宋体" pitchFamily="2" charset="-122"/>
              </a:rPr>
              <a:t>U</a:t>
            </a:r>
            <a:r>
              <a:rPr lang="en-US" altLang="zh-CN" sz="2000" b="1" u="none" baseline="-16000" dirty="0">
                <a:latin typeface="宋体" pitchFamily="2" charset="-122"/>
              </a:rPr>
              <a:t>DS</a:t>
            </a:r>
            <a:r>
              <a:rPr lang="zh-CN" altLang="en-US" sz="2000" b="1" u="none" dirty="0">
                <a:latin typeface="宋体" pitchFamily="2" charset="-122"/>
              </a:rPr>
              <a:t>，</a:t>
            </a:r>
            <a:r>
              <a:rPr lang="en-US" altLang="zh-CN" sz="2000" b="1" u="none" dirty="0">
                <a:latin typeface="宋体" pitchFamily="2" charset="-122"/>
              </a:rPr>
              <a:t>I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zh-CN" altLang="en-US" sz="2000" b="1" u="none" dirty="0">
                <a:latin typeface="宋体" pitchFamily="2" charset="-122"/>
              </a:rPr>
              <a:t>保持不变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管应用：</a:t>
            </a:r>
            <a:r>
              <a:rPr lang="zh-CN" altLang="en-US" sz="2000" b="1" u="none" dirty="0">
                <a:latin typeface="宋体" pitchFamily="2" charset="-122"/>
              </a:rPr>
              <a:t>开关、电阻等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4348336"/>
            <a:ext cx="3909213" cy="1378241"/>
            <a:chOff x="251520" y="4348336"/>
            <a:chExt cx="3909213" cy="1378241"/>
          </a:xfrm>
        </p:grpSpPr>
        <p:sp>
          <p:nvSpPr>
            <p:cNvPr id="79" name="Rectangle 355"/>
            <p:cNvSpPr>
              <a:spLocks noChangeArrowheads="1"/>
            </p:cNvSpPr>
            <p:nvPr/>
          </p:nvSpPr>
          <p:spPr bwMode="auto">
            <a:xfrm>
              <a:off x="1605994" y="4579019"/>
              <a:ext cx="754539" cy="65107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40"/>
            <p:cNvSpPr>
              <a:spLocks noChangeArrowheads="1"/>
            </p:cNvSpPr>
            <p:nvPr/>
          </p:nvSpPr>
          <p:spPr bwMode="auto">
            <a:xfrm>
              <a:off x="3368645" y="5067523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2144509" y="4509120"/>
              <a:ext cx="0" cy="803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>
              <a:stCxn id="88" idx="2"/>
            </p:cNvCxnSpPr>
            <p:nvPr/>
          </p:nvCxnSpPr>
          <p:spPr bwMode="auto">
            <a:xfrm flipH="1">
              <a:off x="2141973" y="4500736"/>
              <a:ext cx="7226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2864589" y="43483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u="none" dirty="0"/>
                <a:t>A</a:t>
              </a:r>
              <a:endParaRPr lang="zh-CN" altLang="en-US" u="none" dirty="0"/>
            </a:p>
          </p:txBody>
        </p:sp>
        <p:cxnSp>
          <p:nvCxnSpPr>
            <p:cNvPr id="89" name="直接连接符 67"/>
            <p:cNvCxnSpPr>
              <a:endCxn id="88" idx="6"/>
            </p:cNvCxnSpPr>
            <p:nvPr/>
          </p:nvCxnSpPr>
          <p:spPr bwMode="auto">
            <a:xfrm rot="16200000" flipV="1">
              <a:off x="2741667" y="4928458"/>
              <a:ext cx="1225840" cy="37039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2504549" y="529112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1" name="直接连接符 90"/>
            <p:cNvCxnSpPr>
              <a:stCxn id="90" idx="0"/>
            </p:cNvCxnSpPr>
            <p:nvPr/>
          </p:nvCxnSpPr>
          <p:spPr bwMode="auto">
            <a:xfrm flipV="1">
              <a:off x="2656949" y="4509120"/>
              <a:ext cx="1761" cy="78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endCxn id="90" idx="4"/>
            </p:cNvCxnSpPr>
            <p:nvPr/>
          </p:nvCxnSpPr>
          <p:spPr bwMode="auto">
            <a:xfrm flipH="1" flipV="1">
              <a:off x="2656949" y="5595920"/>
              <a:ext cx="880" cy="1306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2144509" y="5229200"/>
              <a:ext cx="3" cy="4973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368645" y="5033309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Oval 40"/>
            <p:cNvSpPr>
              <a:spLocks noChangeArrowheads="1"/>
            </p:cNvSpPr>
            <p:nvPr/>
          </p:nvSpPr>
          <p:spPr bwMode="auto">
            <a:xfrm>
              <a:off x="704349" y="5047390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V="1">
              <a:off x="704349" y="5013176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5"/>
            <p:cNvCxnSpPr/>
            <p:nvPr/>
          </p:nvCxnSpPr>
          <p:spPr bwMode="auto">
            <a:xfrm rot="5400000">
              <a:off x="808091" y="4945439"/>
              <a:ext cx="821412" cy="740863"/>
            </a:xfrm>
            <a:prstGeom prst="bentConnector3">
              <a:avLst>
                <a:gd name="adj1" fmla="val -94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208405" y="5283547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9" name="直接连接符 98"/>
            <p:cNvCxnSpPr>
              <a:stCxn id="98" idx="0"/>
            </p:cNvCxnSpPr>
            <p:nvPr/>
          </p:nvCxnSpPr>
          <p:spPr bwMode="auto">
            <a:xfrm flipV="1">
              <a:off x="1360805" y="4904555"/>
              <a:ext cx="0" cy="37899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endCxn id="98" idx="4"/>
            </p:cNvCxnSpPr>
            <p:nvPr/>
          </p:nvCxnSpPr>
          <p:spPr bwMode="auto">
            <a:xfrm flipV="1">
              <a:off x="1360805" y="5588347"/>
              <a:ext cx="0" cy="1382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848365" y="5726576"/>
              <a:ext cx="26914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383"/>
            <p:cNvSpPr txBox="1">
              <a:spLocks noChangeArrowheads="1"/>
            </p:cNvSpPr>
            <p:nvPr/>
          </p:nvSpPr>
          <p:spPr bwMode="auto">
            <a:xfrm>
              <a:off x="2936597" y="472425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H="1">
              <a:off x="2859379" y="4725144"/>
              <a:ext cx="3652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908270" y="5307888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 Box 383"/>
            <p:cNvSpPr txBox="1">
              <a:spLocks noChangeArrowheads="1"/>
            </p:cNvSpPr>
            <p:nvPr/>
          </p:nvSpPr>
          <p:spPr bwMode="auto">
            <a:xfrm>
              <a:off x="2934979" y="5307888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DS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3800693" y="508429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3827402" y="508429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DS</a:t>
              </a: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632341" y="5063265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9" name="Text Box 383"/>
            <p:cNvSpPr txBox="1">
              <a:spLocks noChangeArrowheads="1"/>
            </p:cNvSpPr>
            <p:nvPr/>
          </p:nvSpPr>
          <p:spPr bwMode="auto">
            <a:xfrm>
              <a:off x="251520" y="506326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GS</a:t>
              </a: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589226" y="5300315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Text Box 383"/>
            <p:cNvSpPr txBox="1">
              <a:spLocks noChangeArrowheads="1"/>
            </p:cNvSpPr>
            <p:nvPr/>
          </p:nvSpPr>
          <p:spPr bwMode="auto">
            <a:xfrm>
              <a:off x="1640453" y="530031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>
                  <a:solidFill>
                    <a:srgbClr val="FF3399"/>
                  </a:solidFill>
                  <a:latin typeface="宋体" pitchFamily="2" charset="-122"/>
                </a:rPr>
                <a:t>GS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2198" y="4563734"/>
            <a:ext cx="2964479" cy="1529562"/>
            <a:chOff x="692198" y="4563734"/>
            <a:chExt cx="2964479" cy="1529562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1881877" y="4811455"/>
              <a:ext cx="0" cy="2017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1984429" y="4733528"/>
              <a:ext cx="0" cy="343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1589226" y="4912248"/>
              <a:ext cx="292651" cy="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H="1">
              <a:off x="1988938" y="4797152"/>
              <a:ext cx="155571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1984744" y="5013176"/>
              <a:ext cx="15976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2144509" y="5013176"/>
              <a:ext cx="1" cy="2169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144509" y="4581128"/>
              <a:ext cx="3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383"/>
            <p:cNvSpPr txBox="1">
              <a:spLocks noChangeArrowheads="1"/>
            </p:cNvSpPr>
            <p:nvPr/>
          </p:nvSpPr>
          <p:spPr bwMode="auto">
            <a:xfrm>
              <a:off x="692198" y="5804371"/>
              <a:ext cx="296447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D—</a:t>
              </a:r>
              <a:r>
                <a:rPr lang="zh-CN" altLang="en-US" sz="1800" b="1" u="none" dirty="0">
                  <a:latin typeface="宋体" pitchFamily="2" charset="-122"/>
                </a:rPr>
                <a:t>漏极  </a:t>
              </a:r>
              <a:r>
                <a:rPr lang="en-US" altLang="zh-CN" sz="1800" b="1" u="none" dirty="0">
                  <a:latin typeface="宋体" pitchFamily="2" charset="-122"/>
                </a:rPr>
                <a:t>S—</a:t>
              </a:r>
              <a:r>
                <a:rPr lang="zh-CN" altLang="en-US" sz="1800" b="1" u="none" dirty="0">
                  <a:latin typeface="宋体" pitchFamily="2" charset="-122"/>
                </a:rPr>
                <a:t>源极  </a:t>
              </a:r>
              <a:r>
                <a:rPr lang="en-US" altLang="zh-CN" sz="1800" b="1" u="none" dirty="0">
                  <a:latin typeface="宋体" pitchFamily="2" charset="-122"/>
                </a:rPr>
                <a:t>G—</a:t>
              </a: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5" name="Text Box 383"/>
            <p:cNvSpPr txBox="1">
              <a:spLocks noChangeArrowheads="1"/>
            </p:cNvSpPr>
            <p:nvPr/>
          </p:nvSpPr>
          <p:spPr bwMode="auto">
            <a:xfrm>
              <a:off x="2168612" y="4563734"/>
              <a:ext cx="191921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6" name="Text Box 383"/>
            <p:cNvSpPr txBox="1">
              <a:spLocks noChangeArrowheads="1"/>
            </p:cNvSpPr>
            <p:nvPr/>
          </p:nvSpPr>
          <p:spPr bwMode="auto">
            <a:xfrm>
              <a:off x="2168613" y="4995782"/>
              <a:ext cx="191920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7" name="Text Box 383"/>
            <p:cNvSpPr txBox="1">
              <a:spLocks noChangeArrowheads="1"/>
            </p:cNvSpPr>
            <p:nvPr/>
          </p:nvSpPr>
          <p:spPr bwMode="auto">
            <a:xfrm>
              <a:off x="1640453" y="4653136"/>
              <a:ext cx="149088" cy="24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G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5" grpId="0"/>
      <p:bldP spid="18" grpId="0"/>
      <p:bldP spid="3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、快表的组织  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地址变换的优化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的性能：</a:t>
            </a:r>
            <a:r>
              <a:rPr lang="zh-CN" altLang="en-US" b="1" u="none" dirty="0">
                <a:latin typeface="宋体" pitchFamily="2" charset="-122"/>
              </a:rPr>
              <a:t>相对于主存，性能减半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地址变换≥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次访问主存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142844" y="11652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的优化：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dirty="0">
                <a:latin typeface="宋体" pitchFamily="2" charset="-122"/>
              </a:rPr>
              <a:t>访问局部性</a:t>
            </a:r>
            <a:r>
              <a:rPr lang="zh-CN" altLang="en-US" b="1" u="none" dirty="0">
                <a:latin typeface="宋体" pitchFamily="2" charset="-122"/>
              </a:rPr>
              <a:t>，页表采用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MMU</a:t>
            </a:r>
            <a:r>
              <a:rPr lang="zh-CN" altLang="en-US" b="1" u="none" dirty="0">
                <a:latin typeface="宋体" pitchFamily="2" charset="-122"/>
              </a:rPr>
              <a:t>中设置页表缓冲存储器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地址变换可不访存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6" name="线形标注 2 95"/>
          <p:cNvSpPr/>
          <p:nvPr/>
        </p:nvSpPr>
        <p:spPr bwMode="auto">
          <a:xfrm>
            <a:off x="4643438" y="2143116"/>
            <a:ext cx="3214710" cy="285752"/>
          </a:xfrm>
          <a:prstGeom prst="borderCallout2">
            <a:avLst>
              <a:gd name="adj1" fmla="val 45415"/>
              <a:gd name="adj2" fmla="val 269"/>
              <a:gd name="adj3" fmla="val 42395"/>
              <a:gd name="adj4" fmla="val -7997"/>
              <a:gd name="adj5" fmla="val -186442"/>
              <a:gd name="adj6" fmla="val -19155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>
                <a:solidFill>
                  <a:srgbClr val="CC3300"/>
                </a:solidFill>
                <a:latin typeface="宋体" pitchFamily="2" charset="-122"/>
              </a:rPr>
              <a:t>同一页</a:t>
            </a:r>
            <a:r>
              <a:rPr lang="zh-CN" altLang="en-US" sz="1800" b="1" u="none" dirty="0">
                <a:latin typeface="宋体" pitchFamily="2" charset="-122"/>
              </a:rPr>
              <a:t>的数据使用同一表项</a:t>
            </a:r>
          </a:p>
        </p:txBody>
      </p:sp>
      <p:sp>
        <p:nvSpPr>
          <p:cNvPr id="97" name="Text Box 167"/>
          <p:cNvSpPr txBox="1">
            <a:spLocks noChangeArrowheads="1"/>
          </p:cNvSpPr>
          <p:nvPr/>
        </p:nvSpPr>
        <p:spPr bwMode="auto">
          <a:xfrm>
            <a:off x="142844" y="20716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*TLB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r>
              <a:rPr lang="zh-CN" altLang="en-US" b="1" u="none" dirty="0">
                <a:latin typeface="宋体" pitchFamily="2" charset="-122"/>
              </a:rPr>
              <a:t>页表的高速缓存，又称快表，页表又称为慢表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存储管理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组相联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全相联映射、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算法、写回法策略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142844" y="30003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条目组织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管理信息＋页表项信息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类似于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r>
              <a:rPr lang="zh-CN" altLang="en-US" sz="2000" b="1" u="none" dirty="0">
                <a:latin typeface="宋体" pitchFamily="2" charset="-122"/>
              </a:rPr>
              <a:t>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1833587" y="355822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脏位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Text Box 167"/>
          <p:cNvSpPr txBox="1">
            <a:spLocks noChangeArrowheads="1"/>
          </p:cNvSpPr>
          <p:nvPr/>
        </p:nvSpPr>
        <p:spPr bwMode="auto">
          <a:xfrm>
            <a:off x="142844" y="3929066"/>
            <a:ext cx="8785225" cy="49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几十行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页表访问局部性</a:t>
            </a:r>
            <a:r>
              <a:rPr lang="en-US" altLang="zh-CN" sz="2000" b="1" u="none" dirty="0"/>
              <a:t>&gt;&gt;</a:t>
            </a:r>
            <a:r>
              <a:rPr lang="zh-CN" altLang="en-US" sz="2000" b="1" u="none" dirty="0">
                <a:latin typeface="宋体" pitchFamily="2" charset="-122"/>
              </a:rPr>
              <a:t>程序访问局部性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142844" y="4357694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地址变换过程的改变：</a:t>
            </a:r>
            <a:r>
              <a:rPr lang="zh-CN" altLang="en-US" b="1" u="none" dirty="0">
                <a:latin typeface="宋体" pitchFamily="2" charset="-122"/>
              </a:rPr>
              <a:t>先访问</a:t>
            </a:r>
            <a:r>
              <a:rPr lang="en-US" altLang="zh-CN" b="1" u="none" dirty="0">
                <a:latin typeface="宋体" pitchFamily="2" charset="-122"/>
              </a:rPr>
              <a:t>TLB</a:t>
            </a:r>
            <a:r>
              <a:rPr lang="zh-CN" altLang="en-US" b="1" u="none" dirty="0">
                <a:latin typeface="宋体" pitchFamily="2" charset="-122"/>
              </a:rPr>
              <a:t>，缺失时才访问页表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主存中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14546" y="4929198"/>
            <a:ext cx="5143536" cy="1428760"/>
            <a:chOff x="1000100" y="3571876"/>
            <a:chExt cx="5143536" cy="1428760"/>
          </a:xfrm>
        </p:grpSpPr>
        <p:sp>
          <p:nvSpPr>
            <p:cNvPr id="27" name="Text Box 207"/>
            <p:cNvSpPr txBox="1">
              <a:spLocks noChangeArrowheads="1"/>
            </p:cNvSpPr>
            <p:nvPr/>
          </p:nvSpPr>
          <p:spPr bwMode="auto">
            <a:xfrm>
              <a:off x="1000100" y="3571876"/>
              <a:ext cx="3571900" cy="142876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207"/>
            <p:cNvSpPr txBox="1">
              <a:spLocks noChangeArrowheads="1"/>
            </p:cNvSpPr>
            <p:nvPr/>
          </p:nvSpPr>
          <p:spPr bwMode="auto">
            <a:xfrm>
              <a:off x="2571736" y="3643314"/>
              <a:ext cx="1857388" cy="114300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07"/>
            <p:cNvSpPr txBox="1">
              <a:spLocks noChangeArrowheads="1"/>
            </p:cNvSpPr>
            <p:nvPr/>
          </p:nvSpPr>
          <p:spPr bwMode="auto">
            <a:xfrm>
              <a:off x="3000364" y="4357694"/>
              <a:ext cx="1071570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Text Box 207"/>
            <p:cNvSpPr txBox="1">
              <a:spLocks noChangeArrowheads="1"/>
            </p:cNvSpPr>
            <p:nvPr/>
          </p:nvSpPr>
          <p:spPr bwMode="auto">
            <a:xfrm>
              <a:off x="3214678" y="3714752"/>
              <a:ext cx="64294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TLB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3249603" y="4179099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2643174" y="4021285"/>
              <a:ext cx="714379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  <a:r>
                <a:rPr lang="en-US" altLang="zh-CN" sz="1800" b="1" u="none" dirty="0">
                  <a:latin typeface="宋体" pitchFamily="2" charset="-122"/>
                </a:rPr>
                <a:t>VPN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rot="16200000" flipH="1">
              <a:off x="3464713" y="4179100"/>
              <a:ext cx="35719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3714744" y="4000504"/>
              <a:ext cx="64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  <a:r>
                <a:rPr lang="en-US" altLang="zh-CN" sz="1800" b="1" u="none" dirty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4071934" y="4570420"/>
              <a:ext cx="164307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4714876" y="4283083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</a:t>
              </a:r>
              <a:r>
                <a:rPr lang="en-US" altLang="zh-CN" sz="1800" b="1" u="none" dirty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14876" y="4643446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⑤数据</a:t>
              </a: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5715008" y="3714752"/>
              <a:ext cx="428628" cy="1285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142976" y="4427546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 bwMode="auto">
            <a:xfrm>
              <a:off x="1733511" y="4571215"/>
              <a:ext cx="1266853" cy="7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857356" y="4246570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2" name="直接箭头连接符 22"/>
            <p:cNvCxnSpPr>
              <a:endCxn id="39" idx="2"/>
            </p:cNvCxnSpPr>
            <p:nvPr/>
          </p:nvCxnSpPr>
          <p:spPr bwMode="auto">
            <a:xfrm rot="10800000">
              <a:off x="1438244" y="4714884"/>
              <a:ext cx="4276764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 animBg="1"/>
      <p:bldP spid="96" grpId="1" animBg="1"/>
      <p:bldP spid="97" grpId="0"/>
      <p:bldP spid="99" grpId="0"/>
      <p:bldP spid="131" grpId="0"/>
      <p:bldP spid="13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101</a:t>
            </a:fld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339752" y="1071390"/>
            <a:ext cx="1592177" cy="1493514"/>
          </a:xfrm>
          <a:prstGeom prst="bentConnector4">
            <a:avLst>
              <a:gd name="adj1" fmla="val 27117"/>
              <a:gd name="adj2" fmla="val 115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4" name="组合 133"/>
          <p:cNvGrpSpPr/>
          <p:nvPr/>
        </p:nvGrpSpPr>
        <p:grpSpPr>
          <a:xfrm>
            <a:off x="251520" y="908720"/>
            <a:ext cx="2448272" cy="4823271"/>
            <a:chOff x="251520" y="981993"/>
            <a:chExt cx="2448272" cy="4823271"/>
          </a:xfrm>
        </p:grpSpPr>
        <p:sp>
          <p:nvSpPr>
            <p:cNvPr id="4" name="Text Box 104"/>
            <p:cNvSpPr txBox="1">
              <a:spLocks noChangeArrowheads="1"/>
            </p:cNvSpPr>
            <p:nvPr/>
          </p:nvSpPr>
          <p:spPr bwMode="auto">
            <a:xfrm>
              <a:off x="611560" y="1597178"/>
              <a:ext cx="1728192" cy="6076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查</a:t>
              </a:r>
              <a:r>
                <a:rPr lang="en-US" altLang="zh-CN" sz="1800" b="1" u="none" dirty="0">
                  <a:latin typeface="宋体" pitchFamily="2" charset="-122"/>
                </a:rPr>
                <a:t>TLB)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" name="AutoShape 105"/>
            <p:cNvSpPr>
              <a:spLocks noChangeArrowheads="1"/>
            </p:cNvSpPr>
            <p:nvPr/>
          </p:nvSpPr>
          <p:spPr bwMode="auto">
            <a:xfrm>
              <a:off x="611560" y="2452719"/>
              <a:ext cx="1728192" cy="328209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>
              <a:off x="251520" y="981993"/>
              <a:ext cx="2448272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接收虚拟地址</a:t>
              </a:r>
              <a:r>
                <a:rPr lang="en-US" altLang="zh-CN" sz="1800" b="1" u="none" dirty="0">
                  <a:latin typeface="宋体" pitchFamily="2" charset="-122"/>
                </a:rPr>
                <a:t>(VP=j)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" name="AutoShape 116"/>
            <p:cNvSpPr>
              <a:spLocks noChangeArrowheads="1"/>
            </p:cNvSpPr>
            <p:nvPr/>
          </p:nvSpPr>
          <p:spPr bwMode="auto">
            <a:xfrm>
              <a:off x="395536" y="5446489"/>
              <a:ext cx="2160588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通知</a:t>
              </a:r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18"/>
            <p:cNvSpPr txBox="1">
              <a:spLocks noChangeArrowheads="1"/>
            </p:cNvSpPr>
            <p:nvPr/>
          </p:nvSpPr>
          <p:spPr bwMode="auto">
            <a:xfrm>
              <a:off x="475746" y="4869160"/>
              <a:ext cx="2008021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r>
                <a:rPr lang="en-US" altLang="zh-CN" sz="1800" b="1" u="none" dirty="0">
                  <a:latin typeface="宋体" pitchFamily="2" charset="-122"/>
                </a:rPr>
                <a:t>/Cache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 bwMode="auto">
            <a:xfrm>
              <a:off x="1475656" y="2204864"/>
              <a:ext cx="0" cy="247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62"/>
            <p:cNvCxnSpPr>
              <a:stCxn id="5" idx="2"/>
              <a:endCxn id="8" idx="0"/>
            </p:cNvCxnSpPr>
            <p:nvPr/>
          </p:nvCxnSpPr>
          <p:spPr bwMode="auto">
            <a:xfrm>
              <a:off x="1475656" y="2780928"/>
              <a:ext cx="410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 bwMode="auto">
            <a:xfrm flipH="1">
              <a:off x="1475656" y="5229523"/>
              <a:ext cx="4101" cy="2169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endCxn id="4" idx="0"/>
            </p:cNvCxnSpPr>
            <p:nvPr/>
          </p:nvCxnSpPr>
          <p:spPr bwMode="auto">
            <a:xfrm flipH="1">
              <a:off x="1475656" y="1339503"/>
              <a:ext cx="2050" cy="2576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17"/>
            <p:cNvSpPr txBox="1">
              <a:spLocks noChangeArrowheads="1"/>
            </p:cNvSpPr>
            <p:nvPr/>
          </p:nvSpPr>
          <p:spPr bwMode="auto">
            <a:xfrm>
              <a:off x="1259186" y="2780928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" name="Text Box 117"/>
            <p:cNvSpPr txBox="1">
              <a:spLocks noChangeArrowheads="1"/>
            </p:cNvSpPr>
            <p:nvPr/>
          </p:nvSpPr>
          <p:spPr bwMode="auto">
            <a:xfrm>
              <a:off x="2339752" y="2366466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cxnSp>
        <p:nvCxnSpPr>
          <p:cNvPr id="44" name="直接箭头连接符 75"/>
          <p:cNvCxnSpPr/>
          <p:nvPr/>
        </p:nvCxnSpPr>
        <p:spPr bwMode="auto">
          <a:xfrm rot="5400000" flipH="1">
            <a:off x="1730680" y="3084983"/>
            <a:ext cx="1947708" cy="2449554"/>
          </a:xfrm>
          <a:prstGeom prst="bentConnector4">
            <a:avLst>
              <a:gd name="adj1" fmla="val -24678"/>
              <a:gd name="adj2" fmla="val 4732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310"/>
          <p:cNvCxnSpPr/>
          <p:nvPr/>
        </p:nvCxnSpPr>
        <p:spPr bwMode="auto">
          <a:xfrm rot="10800000" flipV="1">
            <a:off x="1475658" y="692697"/>
            <a:ext cx="7056784" cy="214316"/>
          </a:xfrm>
          <a:prstGeom prst="bentConnector3">
            <a:avLst>
              <a:gd name="adj1" fmla="val 10010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310"/>
          <p:cNvCxnSpPr/>
          <p:nvPr/>
        </p:nvCxnSpPr>
        <p:spPr bwMode="auto">
          <a:xfrm rot="5400000" flipH="1" flipV="1">
            <a:off x="5050596" y="2374342"/>
            <a:ext cx="5163490" cy="1800201"/>
          </a:xfrm>
          <a:prstGeom prst="bentConnector3">
            <a:avLst>
              <a:gd name="adj1" fmla="val -297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9" name="直接箭头连接符 176"/>
          <p:cNvCxnSpPr/>
          <p:nvPr/>
        </p:nvCxnSpPr>
        <p:spPr bwMode="auto">
          <a:xfrm flipV="1">
            <a:off x="4800307" y="1052736"/>
            <a:ext cx="1933449" cy="984428"/>
          </a:xfrm>
          <a:prstGeom prst="bentConnector4">
            <a:avLst>
              <a:gd name="adj1" fmla="val 32275"/>
              <a:gd name="adj2" fmla="val 12322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8" name="组合 157"/>
          <p:cNvGrpSpPr/>
          <p:nvPr/>
        </p:nvGrpSpPr>
        <p:grpSpPr>
          <a:xfrm>
            <a:off x="2915816" y="908720"/>
            <a:ext cx="2304256" cy="4752528"/>
            <a:chOff x="2915816" y="980728"/>
            <a:chExt cx="2304256" cy="4752528"/>
          </a:xfrm>
        </p:grpSpPr>
        <p:sp>
          <p:nvSpPr>
            <p:cNvPr id="46" name="Text Box 128"/>
            <p:cNvSpPr txBox="1">
              <a:spLocks noChangeArrowheads="1"/>
            </p:cNvSpPr>
            <p:nvPr/>
          </p:nvSpPr>
          <p:spPr bwMode="auto">
            <a:xfrm>
              <a:off x="4139952" y="5445224"/>
              <a:ext cx="946949" cy="25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缺失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915816" y="980728"/>
              <a:ext cx="2304256" cy="47525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3059832" y="1124744"/>
              <a:ext cx="174419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查页表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AutoShape 105"/>
            <p:cNvSpPr>
              <a:spLocks noChangeArrowheads="1"/>
            </p:cNvSpPr>
            <p:nvPr/>
          </p:nvSpPr>
          <p:spPr bwMode="auto">
            <a:xfrm>
              <a:off x="3059833" y="1934025"/>
              <a:ext cx="1740474" cy="32305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cxnSp>
          <p:nvCxnSpPr>
            <p:cNvPr id="13" name="直接箭头连接符 12"/>
            <p:cNvCxnSpPr>
              <a:stCxn id="10" idx="2"/>
              <a:endCxn id="12" idx="0"/>
            </p:cNvCxnSpPr>
            <p:nvPr/>
          </p:nvCxnSpPr>
          <p:spPr bwMode="auto">
            <a:xfrm flipH="1">
              <a:off x="3930070" y="1700808"/>
              <a:ext cx="1859" cy="233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2" idx="2"/>
              <a:endCxn id="30" idx="0"/>
            </p:cNvCxnSpPr>
            <p:nvPr/>
          </p:nvCxnSpPr>
          <p:spPr bwMode="auto">
            <a:xfrm>
              <a:off x="3930070" y="2257081"/>
              <a:ext cx="4704" cy="232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17"/>
            <p:cNvSpPr txBox="1">
              <a:spLocks noChangeArrowheads="1"/>
            </p:cNvSpPr>
            <p:nvPr/>
          </p:nvSpPr>
          <p:spPr bwMode="auto">
            <a:xfrm>
              <a:off x="3707904" y="225669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3058316" y="5009683"/>
              <a:ext cx="1741990" cy="36353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en-US" altLang="zh-CN" sz="1800" b="1" u="none" dirty="0">
                  <a:latin typeface="宋体" pitchFamily="2" charset="-122"/>
                </a:rPr>
                <a:t>TLB</a:t>
              </a:r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AutoShape 114"/>
            <p:cNvSpPr>
              <a:spLocks noChangeArrowheads="1"/>
            </p:cNvSpPr>
            <p:nvPr/>
          </p:nvSpPr>
          <p:spPr bwMode="auto">
            <a:xfrm>
              <a:off x="2987824" y="2489401"/>
              <a:ext cx="1893900" cy="355604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空条目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4838709" y="2438174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706328" y="2831201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Text Box 124"/>
            <p:cNvSpPr txBox="1">
              <a:spLocks noChangeArrowheads="1"/>
            </p:cNvSpPr>
            <p:nvPr/>
          </p:nvSpPr>
          <p:spPr bwMode="auto">
            <a:xfrm>
              <a:off x="3058317" y="3140646"/>
              <a:ext cx="1752914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牺牲条目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4" name="直接箭头连接符 75"/>
            <p:cNvCxnSpPr>
              <a:stCxn id="30" idx="3"/>
            </p:cNvCxnSpPr>
            <p:nvPr/>
          </p:nvCxnSpPr>
          <p:spPr bwMode="auto">
            <a:xfrm flipH="1">
              <a:off x="3934775" y="2667203"/>
              <a:ext cx="946949" cy="2207744"/>
            </a:xfrm>
            <a:prstGeom prst="bentConnector4">
              <a:avLst>
                <a:gd name="adj1" fmla="val -24141"/>
                <a:gd name="adj2" fmla="val 1000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33" idx="2"/>
              <a:endCxn id="38" idx="0"/>
            </p:cNvCxnSpPr>
            <p:nvPr/>
          </p:nvCxnSpPr>
          <p:spPr bwMode="auto">
            <a:xfrm>
              <a:off x="3934774" y="35010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81"/>
            <p:cNvCxnSpPr>
              <a:stCxn id="37" idx="2"/>
              <a:endCxn id="29" idx="0"/>
            </p:cNvCxnSpPr>
            <p:nvPr/>
          </p:nvCxnSpPr>
          <p:spPr bwMode="auto">
            <a:xfrm flipH="1">
              <a:off x="3929311" y="4725466"/>
              <a:ext cx="1" cy="284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058317" y="4365104"/>
              <a:ext cx="1741989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页表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14"/>
            <p:cNvSpPr>
              <a:spLocks noChangeArrowheads="1"/>
            </p:cNvSpPr>
            <p:nvPr/>
          </p:nvSpPr>
          <p:spPr bwMode="auto">
            <a:xfrm>
              <a:off x="2987825" y="3717032"/>
              <a:ext cx="1893900" cy="372262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条目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u="none" dirty="0">
                  <a:latin typeface="宋体" pitchFamily="2" charset="-122"/>
                </a:rPr>
                <a:t>写回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8" idx="2"/>
              <a:endCxn id="37" idx="0"/>
            </p:cNvCxnSpPr>
            <p:nvPr/>
          </p:nvCxnSpPr>
          <p:spPr bwMode="auto">
            <a:xfrm flipH="1">
              <a:off x="3929312" y="4089294"/>
              <a:ext cx="5463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0" idx="2"/>
              <a:endCxn id="33" idx="0"/>
            </p:cNvCxnSpPr>
            <p:nvPr/>
          </p:nvCxnSpPr>
          <p:spPr bwMode="auto">
            <a:xfrm>
              <a:off x="3934774" y="2845005"/>
              <a:ext cx="0" cy="2956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4881725" y="3903163"/>
              <a:ext cx="2450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4838833" y="3665805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3716050" y="4104680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1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724128" y="908720"/>
            <a:ext cx="2665810" cy="5040560"/>
            <a:chOff x="5794621" y="1484784"/>
            <a:chExt cx="2665810" cy="5040560"/>
          </a:xfrm>
        </p:grpSpPr>
        <p:sp>
          <p:nvSpPr>
            <p:cNvPr id="81" name="Rectangle 111"/>
            <p:cNvSpPr>
              <a:spLocks noChangeArrowheads="1"/>
            </p:cNvSpPr>
            <p:nvPr/>
          </p:nvSpPr>
          <p:spPr bwMode="auto">
            <a:xfrm>
              <a:off x="5794621" y="1484784"/>
              <a:ext cx="2665810" cy="50405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5940153" y="5513739"/>
              <a:ext cx="2304255" cy="3635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r>
                <a:rPr lang="zh-CN" altLang="en-US" sz="1800" b="1" u="none" dirty="0">
                  <a:latin typeface="宋体" pitchFamily="2" charset="-122"/>
                </a:rPr>
                <a:t>目标页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到页框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83" name="Text Box 95"/>
            <p:cNvSpPr txBox="1">
              <a:spLocks noChangeArrowheads="1"/>
            </p:cNvSpPr>
            <p:nvPr/>
          </p:nvSpPr>
          <p:spPr bwMode="auto">
            <a:xfrm>
              <a:off x="6012160" y="1610561"/>
              <a:ext cx="1584177" cy="5943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辅存地址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4" name="AutoShape 105"/>
            <p:cNvSpPr>
              <a:spLocks noChangeArrowheads="1"/>
            </p:cNvSpPr>
            <p:nvPr/>
          </p:nvSpPr>
          <p:spPr bwMode="auto">
            <a:xfrm>
              <a:off x="6084168" y="2420888"/>
              <a:ext cx="1440160" cy="33986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成功？</a:t>
              </a:r>
              <a:endParaRPr lang="zh-CN" altLang="en-US" b="1" u="none" dirty="0"/>
            </a:p>
          </p:txBody>
        </p:sp>
        <p:cxnSp>
          <p:nvCxnSpPr>
            <p:cNvPr id="85" name="直接箭头连接符 84"/>
            <p:cNvCxnSpPr>
              <a:stCxn id="83" idx="2"/>
              <a:endCxn id="84" idx="0"/>
            </p:cNvCxnSpPr>
            <p:nvPr/>
          </p:nvCxnSpPr>
          <p:spPr bwMode="auto">
            <a:xfrm flipH="1">
              <a:off x="6804248" y="2204865"/>
              <a:ext cx="1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84" idx="2"/>
              <a:endCxn id="87" idx="0"/>
            </p:cNvCxnSpPr>
            <p:nvPr/>
          </p:nvCxnSpPr>
          <p:spPr bwMode="auto">
            <a:xfrm>
              <a:off x="6804248" y="2760748"/>
              <a:ext cx="61" cy="236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AutoShape 114"/>
            <p:cNvSpPr>
              <a:spLocks noChangeArrowheads="1"/>
            </p:cNvSpPr>
            <p:nvPr/>
          </p:nvSpPr>
          <p:spPr bwMode="auto">
            <a:xfrm>
              <a:off x="5868143" y="2996952"/>
              <a:ext cx="1872332" cy="355604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空页框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8" name="Text Box 117"/>
            <p:cNvSpPr txBox="1">
              <a:spLocks noChangeArrowheads="1"/>
            </p:cNvSpPr>
            <p:nvPr/>
          </p:nvSpPr>
          <p:spPr bwMode="auto">
            <a:xfrm>
              <a:off x="6588224" y="3359193"/>
              <a:ext cx="214314" cy="23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9" name="Text Box 121"/>
            <p:cNvSpPr txBox="1">
              <a:spLocks noChangeArrowheads="1"/>
            </p:cNvSpPr>
            <p:nvPr/>
          </p:nvSpPr>
          <p:spPr bwMode="auto">
            <a:xfrm>
              <a:off x="7740475" y="2924944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24"/>
            <p:cNvSpPr txBox="1">
              <a:spLocks noChangeArrowheads="1"/>
            </p:cNvSpPr>
            <p:nvPr/>
          </p:nvSpPr>
          <p:spPr bwMode="auto">
            <a:xfrm>
              <a:off x="5940151" y="3644702"/>
              <a:ext cx="1728192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牺牲页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1" name="Text Box 128"/>
            <p:cNvSpPr txBox="1">
              <a:spLocks noChangeArrowheads="1"/>
            </p:cNvSpPr>
            <p:nvPr/>
          </p:nvSpPr>
          <p:spPr bwMode="auto">
            <a:xfrm>
              <a:off x="8028383" y="3678523"/>
              <a:ext cx="360040" cy="145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缺页处理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2" name="直接箭头连接符 75"/>
            <p:cNvCxnSpPr>
              <a:stCxn id="87" idx="3"/>
            </p:cNvCxnSpPr>
            <p:nvPr/>
          </p:nvCxnSpPr>
          <p:spPr bwMode="auto">
            <a:xfrm flipH="1">
              <a:off x="6804309" y="3174754"/>
              <a:ext cx="936166" cy="2149538"/>
            </a:xfrm>
            <a:prstGeom prst="bentConnector4">
              <a:avLst>
                <a:gd name="adj1" fmla="val -24419"/>
                <a:gd name="adj2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>
              <a:stCxn id="90" idx="2"/>
              <a:endCxn id="96" idx="0"/>
            </p:cNvCxnSpPr>
            <p:nvPr/>
          </p:nvCxnSpPr>
          <p:spPr bwMode="auto">
            <a:xfrm>
              <a:off x="6804247" y="4005064"/>
              <a:ext cx="75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81"/>
            <p:cNvCxnSpPr/>
            <p:nvPr/>
          </p:nvCxnSpPr>
          <p:spPr bwMode="auto">
            <a:xfrm>
              <a:off x="6804247" y="5226674"/>
              <a:ext cx="0" cy="26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Text Box 126"/>
            <p:cNvSpPr txBox="1">
              <a:spLocks noChangeArrowheads="1"/>
            </p:cNvSpPr>
            <p:nvPr/>
          </p:nvSpPr>
          <p:spPr bwMode="auto">
            <a:xfrm>
              <a:off x="5940151" y="4869160"/>
              <a:ext cx="1728192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页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AutoShape 114"/>
            <p:cNvSpPr>
              <a:spLocks noChangeArrowheads="1"/>
            </p:cNvSpPr>
            <p:nvPr/>
          </p:nvSpPr>
          <p:spPr bwMode="auto">
            <a:xfrm>
              <a:off x="5941667" y="4221088"/>
              <a:ext cx="1726676" cy="372262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页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>
                  <a:latin typeface="宋体" pitchFamily="2" charset="-122"/>
                </a:rPr>
                <a:t>写过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7" name="直接箭头连接符 96"/>
            <p:cNvCxnSpPr>
              <a:stCxn id="96" idx="2"/>
              <a:endCxn id="95" idx="0"/>
            </p:cNvCxnSpPr>
            <p:nvPr/>
          </p:nvCxnSpPr>
          <p:spPr bwMode="auto">
            <a:xfrm flipH="1">
              <a:off x="6804247" y="4593350"/>
              <a:ext cx="758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87" idx="2"/>
              <a:endCxn id="90" idx="0"/>
            </p:cNvCxnSpPr>
            <p:nvPr/>
          </p:nvCxnSpPr>
          <p:spPr bwMode="auto">
            <a:xfrm flipH="1">
              <a:off x="6804247" y="3352556"/>
              <a:ext cx="62" cy="292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6" idx="3"/>
            </p:cNvCxnSpPr>
            <p:nvPr/>
          </p:nvCxnSpPr>
          <p:spPr bwMode="auto">
            <a:xfrm>
              <a:off x="7668343" y="4407219"/>
              <a:ext cx="288033" cy="57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 Box 517"/>
            <p:cNvSpPr txBox="1">
              <a:spLocks noChangeArrowheads="1"/>
            </p:cNvSpPr>
            <p:nvPr/>
          </p:nvSpPr>
          <p:spPr bwMode="auto">
            <a:xfrm>
              <a:off x="8028384" y="1916832"/>
              <a:ext cx="360040" cy="10721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系统异常</a:t>
              </a:r>
            </a:p>
          </p:txBody>
        </p:sp>
        <p:cxnSp>
          <p:nvCxnSpPr>
            <p:cNvPr id="102" name="直接箭头连接符 101"/>
            <p:cNvCxnSpPr>
              <a:stCxn id="84" idx="3"/>
            </p:cNvCxnSpPr>
            <p:nvPr/>
          </p:nvCxnSpPr>
          <p:spPr bwMode="auto">
            <a:xfrm>
              <a:off x="7524328" y="2590818"/>
              <a:ext cx="504055" cy="87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117"/>
            <p:cNvSpPr txBox="1">
              <a:spLocks noChangeArrowheads="1"/>
            </p:cNvSpPr>
            <p:nvPr/>
          </p:nvSpPr>
          <p:spPr bwMode="auto">
            <a:xfrm>
              <a:off x="6588224" y="2748391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4" name="Text Box 121"/>
            <p:cNvSpPr txBox="1">
              <a:spLocks noChangeArrowheads="1"/>
            </p:cNvSpPr>
            <p:nvPr/>
          </p:nvSpPr>
          <p:spPr bwMode="auto">
            <a:xfrm>
              <a:off x="7513441" y="234888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Text Box 121"/>
            <p:cNvSpPr txBox="1">
              <a:spLocks noChangeArrowheads="1"/>
            </p:cNvSpPr>
            <p:nvPr/>
          </p:nvSpPr>
          <p:spPr bwMode="auto">
            <a:xfrm>
              <a:off x="7668343" y="4166733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7"/>
            <p:cNvSpPr txBox="1">
              <a:spLocks noChangeArrowheads="1"/>
            </p:cNvSpPr>
            <p:nvPr/>
          </p:nvSpPr>
          <p:spPr bwMode="auto">
            <a:xfrm>
              <a:off x="6588224" y="458125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118"/>
            <p:cNvSpPr txBox="1">
              <a:spLocks noChangeArrowheads="1"/>
            </p:cNvSpPr>
            <p:nvPr/>
          </p:nvSpPr>
          <p:spPr bwMode="auto">
            <a:xfrm>
              <a:off x="5940153" y="6092973"/>
              <a:ext cx="2304255" cy="36036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修改</a:t>
              </a:r>
              <a:r>
                <a:rPr lang="zh-CN" altLang="en-US" sz="1800" b="1" u="none" dirty="0">
                  <a:latin typeface="宋体" pitchFamily="2" charset="-122"/>
                </a:rPr>
                <a:t>页表项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第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>
              <a:off x="6802733" y="58772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5" name="Text Box 260"/>
          <p:cNvSpPr txBox="1">
            <a:spLocks noChangeArrowheads="1"/>
          </p:cNvSpPr>
          <p:nvPr/>
        </p:nvSpPr>
        <p:spPr bwMode="auto">
          <a:xfrm>
            <a:off x="179388" y="1905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、页式虚拟存储器工作过程</a:t>
            </a:r>
          </a:p>
        </p:txBody>
      </p:sp>
      <p:sp>
        <p:nvSpPr>
          <p:cNvPr id="154" name="Text Box 299"/>
          <p:cNvSpPr txBox="1">
            <a:spLocks noChangeArrowheads="1"/>
          </p:cNvSpPr>
          <p:nvPr/>
        </p:nvSpPr>
        <p:spPr bwMode="auto">
          <a:xfrm>
            <a:off x="179388" y="6093296"/>
            <a:ext cx="770649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3-4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P139—34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138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DA34-E53E-42F3-AF03-DE2237B09B4A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一、静态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Static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SRAM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6470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471" name="AutoShape 45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84480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348"/>
          <p:cNvSpPr txBox="1">
            <a:spLocks noChangeArrowheads="1"/>
          </p:cNvSpPr>
          <p:nvPr/>
        </p:nvSpPr>
        <p:spPr bwMode="auto">
          <a:xfrm>
            <a:off x="3779912" y="1477233"/>
            <a:ext cx="51847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>
                <a:latin typeface="宋体" pitchFamily="2" charset="-122"/>
              </a:rPr>
              <a:t>若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地电平→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zh-CN" altLang="en-US" b="1" u="none" dirty="0">
                <a:latin typeface="宋体" pitchFamily="2" charset="-122"/>
              </a:rPr>
              <a:t>高电平→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更导通→稳态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122" name="Group 349"/>
          <p:cNvGrpSpPr>
            <a:grpSpLocks/>
          </p:cNvGrpSpPr>
          <p:nvPr/>
        </p:nvGrpSpPr>
        <p:grpSpPr bwMode="auto">
          <a:xfrm>
            <a:off x="323528" y="1483221"/>
            <a:ext cx="3384550" cy="2809875"/>
            <a:chOff x="521" y="1479"/>
            <a:chExt cx="2132" cy="1770"/>
          </a:xfrm>
        </p:grpSpPr>
        <p:sp>
          <p:nvSpPr>
            <p:cNvPr id="123" name="Text Box 350"/>
            <p:cNvSpPr txBox="1">
              <a:spLocks noChangeArrowheads="1"/>
            </p:cNvSpPr>
            <p:nvPr/>
          </p:nvSpPr>
          <p:spPr bwMode="auto">
            <a:xfrm>
              <a:off x="1247" y="147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字选择线</a:t>
              </a:r>
              <a:r>
                <a:rPr lang="en-US" altLang="zh-CN" sz="1800" b="1" u="none">
                  <a:latin typeface="宋体" pitchFamily="2" charset="-122"/>
                </a:rPr>
                <a:t>W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24" name="Text Box 351"/>
            <p:cNvSpPr txBox="1">
              <a:spLocks noChangeArrowheads="1"/>
            </p:cNvSpPr>
            <p:nvPr/>
          </p:nvSpPr>
          <p:spPr bwMode="auto">
            <a:xfrm>
              <a:off x="747" y="3068"/>
              <a:ext cx="16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MOS</a:t>
              </a:r>
              <a:r>
                <a:rPr lang="zh-CN" altLang="en-US" sz="1800" b="1" u="none" dirty="0">
                  <a:latin typeface="宋体" pitchFamily="2" charset="-122"/>
                </a:rPr>
                <a:t>型静态存储元组成</a:t>
              </a:r>
            </a:p>
          </p:txBody>
        </p:sp>
        <p:sp>
          <p:nvSpPr>
            <p:cNvPr id="127" name="Line 354"/>
            <p:cNvSpPr>
              <a:spLocks noChangeShapeType="1"/>
            </p:cNvSpPr>
            <p:nvPr/>
          </p:nvSpPr>
          <p:spPr bwMode="auto">
            <a:xfrm>
              <a:off x="612" y="166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55"/>
            <p:cNvSpPr>
              <a:spLocks noChangeArrowheads="1"/>
            </p:cNvSpPr>
            <p:nvPr/>
          </p:nvSpPr>
          <p:spPr bwMode="auto">
            <a:xfrm>
              <a:off x="658" y="1887"/>
              <a:ext cx="1814" cy="11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356"/>
            <p:cNvSpPr txBox="1">
              <a:spLocks noChangeArrowheads="1"/>
            </p:cNvSpPr>
            <p:nvPr/>
          </p:nvSpPr>
          <p:spPr bwMode="auto">
            <a:xfrm>
              <a:off x="1610" y="1661"/>
              <a:ext cx="22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0" name="Line 357"/>
            <p:cNvSpPr>
              <a:spLocks noChangeShapeType="1"/>
            </p:cNvSpPr>
            <p:nvPr/>
          </p:nvSpPr>
          <p:spPr bwMode="auto">
            <a:xfrm>
              <a:off x="1020" y="1932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58"/>
            <p:cNvSpPr>
              <a:spLocks noChangeShapeType="1"/>
            </p:cNvSpPr>
            <p:nvPr/>
          </p:nvSpPr>
          <p:spPr bwMode="auto">
            <a:xfrm>
              <a:off x="1020" y="1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59"/>
            <p:cNvSpPr>
              <a:spLocks noChangeShapeType="1"/>
            </p:cNvSpPr>
            <p:nvPr/>
          </p:nvSpPr>
          <p:spPr bwMode="auto">
            <a:xfrm>
              <a:off x="1020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60"/>
            <p:cNvSpPr>
              <a:spLocks noChangeShapeType="1"/>
            </p:cNvSpPr>
            <p:nvPr/>
          </p:nvSpPr>
          <p:spPr bwMode="auto">
            <a:xfrm>
              <a:off x="1156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61"/>
            <p:cNvSpPr>
              <a:spLocks noChangeShapeType="1"/>
            </p:cNvSpPr>
            <p:nvPr/>
          </p:nvSpPr>
          <p:spPr bwMode="auto">
            <a:xfrm>
              <a:off x="1156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62"/>
            <p:cNvSpPr>
              <a:spLocks noChangeShapeType="1"/>
            </p:cNvSpPr>
            <p:nvPr/>
          </p:nvSpPr>
          <p:spPr bwMode="auto">
            <a:xfrm>
              <a:off x="1020" y="265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63"/>
            <p:cNvSpPr>
              <a:spLocks noChangeShapeType="1"/>
            </p:cNvSpPr>
            <p:nvPr/>
          </p:nvSpPr>
          <p:spPr bwMode="auto">
            <a:xfrm>
              <a:off x="567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64"/>
            <p:cNvSpPr>
              <a:spLocks noChangeShapeType="1"/>
            </p:cNvSpPr>
            <p:nvPr/>
          </p:nvSpPr>
          <p:spPr bwMode="auto">
            <a:xfrm>
              <a:off x="1020" y="2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65"/>
            <p:cNvSpPr>
              <a:spLocks noChangeShapeType="1"/>
            </p:cNvSpPr>
            <p:nvPr/>
          </p:nvSpPr>
          <p:spPr bwMode="auto">
            <a:xfrm>
              <a:off x="2108" y="1932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66"/>
            <p:cNvSpPr>
              <a:spLocks noChangeShapeType="1"/>
            </p:cNvSpPr>
            <p:nvPr/>
          </p:nvSpPr>
          <p:spPr bwMode="auto">
            <a:xfrm>
              <a:off x="2109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67"/>
            <p:cNvSpPr>
              <a:spLocks noChangeShapeType="1"/>
            </p:cNvSpPr>
            <p:nvPr/>
          </p:nvSpPr>
          <p:spPr bwMode="auto">
            <a:xfrm>
              <a:off x="1745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68"/>
            <p:cNvSpPr>
              <a:spLocks noChangeShapeType="1"/>
            </p:cNvSpPr>
            <p:nvPr/>
          </p:nvSpPr>
          <p:spPr bwMode="auto">
            <a:xfrm>
              <a:off x="2109" y="265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69"/>
            <p:cNvSpPr>
              <a:spLocks noChangeShapeType="1"/>
            </p:cNvSpPr>
            <p:nvPr/>
          </p:nvSpPr>
          <p:spPr bwMode="auto">
            <a:xfrm>
              <a:off x="2381" y="234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70"/>
            <p:cNvSpPr>
              <a:spLocks noChangeShapeType="1"/>
            </p:cNvSpPr>
            <p:nvPr/>
          </p:nvSpPr>
          <p:spPr bwMode="auto">
            <a:xfrm>
              <a:off x="2563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71"/>
            <p:cNvSpPr>
              <a:spLocks noChangeShapeType="1"/>
            </p:cNvSpPr>
            <p:nvPr/>
          </p:nvSpPr>
          <p:spPr bwMode="auto">
            <a:xfrm>
              <a:off x="1565" y="288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72"/>
            <p:cNvSpPr>
              <a:spLocks noChangeShapeType="1"/>
            </p:cNvSpPr>
            <p:nvPr/>
          </p:nvSpPr>
          <p:spPr bwMode="auto">
            <a:xfrm>
              <a:off x="839" y="2340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73"/>
            <p:cNvSpPr>
              <a:spLocks noChangeShapeType="1"/>
            </p:cNvSpPr>
            <p:nvPr/>
          </p:nvSpPr>
          <p:spPr bwMode="auto">
            <a:xfrm flipV="1">
              <a:off x="1746" y="23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74"/>
            <p:cNvSpPr>
              <a:spLocks noChangeShapeType="1"/>
            </p:cNvSpPr>
            <p:nvPr/>
          </p:nvSpPr>
          <p:spPr bwMode="auto">
            <a:xfrm>
              <a:off x="1382" y="2341"/>
              <a:ext cx="36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75"/>
            <p:cNvSpPr>
              <a:spLocks noChangeShapeType="1"/>
            </p:cNvSpPr>
            <p:nvPr/>
          </p:nvSpPr>
          <p:spPr bwMode="auto">
            <a:xfrm flipV="1">
              <a:off x="1383" y="234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>
              <a:off x="1565" y="179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Oval 377"/>
            <p:cNvSpPr>
              <a:spLocks noChangeArrowheads="1"/>
            </p:cNvSpPr>
            <p:nvPr/>
          </p:nvSpPr>
          <p:spPr bwMode="auto">
            <a:xfrm>
              <a:off x="1543" y="1751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Text Box 378"/>
            <p:cNvSpPr txBox="1">
              <a:spLocks noChangeArrowheads="1"/>
            </p:cNvSpPr>
            <p:nvPr/>
          </p:nvSpPr>
          <p:spPr bwMode="auto">
            <a:xfrm>
              <a:off x="1156" y="265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52" name="Text Box 379"/>
            <p:cNvSpPr txBox="1">
              <a:spLocks noChangeArrowheads="1"/>
            </p:cNvSpPr>
            <p:nvPr/>
          </p:nvSpPr>
          <p:spPr bwMode="auto">
            <a:xfrm>
              <a:off x="1882" y="265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53" name="Text Box 380"/>
            <p:cNvSpPr txBox="1">
              <a:spLocks noChangeArrowheads="1"/>
            </p:cNvSpPr>
            <p:nvPr/>
          </p:nvSpPr>
          <p:spPr bwMode="auto">
            <a:xfrm>
              <a:off x="1038" y="2340"/>
              <a:ext cx="1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4" name="Text Box 381"/>
            <p:cNvSpPr txBox="1">
              <a:spLocks noChangeArrowheads="1"/>
            </p:cNvSpPr>
            <p:nvPr/>
          </p:nvSpPr>
          <p:spPr bwMode="auto">
            <a:xfrm>
              <a:off x="1985" y="2340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5" name="Text Box 382"/>
            <p:cNvSpPr txBox="1">
              <a:spLocks noChangeArrowheads="1"/>
            </p:cNvSpPr>
            <p:nvPr/>
          </p:nvSpPr>
          <p:spPr bwMode="auto">
            <a:xfrm>
              <a:off x="521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6" name="Text Box 383"/>
            <p:cNvSpPr txBox="1">
              <a:spLocks noChangeArrowheads="1"/>
            </p:cNvSpPr>
            <p:nvPr/>
          </p:nvSpPr>
          <p:spPr bwMode="auto">
            <a:xfrm>
              <a:off x="2517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384"/>
            <p:cNvSpPr>
              <a:spLocks noChangeShapeType="1"/>
            </p:cNvSpPr>
            <p:nvPr/>
          </p:nvSpPr>
          <p:spPr bwMode="auto">
            <a:xfrm>
              <a:off x="2517" y="1815"/>
              <a:ext cx="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85"/>
            <p:cNvSpPr>
              <a:spLocks noChangeShapeType="1"/>
            </p:cNvSpPr>
            <p:nvPr/>
          </p:nvSpPr>
          <p:spPr bwMode="auto">
            <a:xfrm>
              <a:off x="1111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386"/>
            <p:cNvSpPr>
              <a:spLocks noChangeShapeType="1"/>
            </p:cNvSpPr>
            <p:nvPr/>
          </p:nvSpPr>
          <p:spPr bwMode="auto">
            <a:xfrm>
              <a:off x="1020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387"/>
            <p:cNvSpPr>
              <a:spLocks noChangeShapeType="1"/>
            </p:cNvSpPr>
            <p:nvPr/>
          </p:nvSpPr>
          <p:spPr bwMode="auto">
            <a:xfrm>
              <a:off x="1020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88"/>
            <p:cNvSpPr>
              <a:spLocks noChangeShapeType="1"/>
            </p:cNvSpPr>
            <p:nvPr/>
          </p:nvSpPr>
          <p:spPr bwMode="auto">
            <a:xfrm>
              <a:off x="1973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9"/>
            <p:cNvSpPr>
              <a:spLocks noChangeShapeType="1"/>
            </p:cNvSpPr>
            <p:nvPr/>
          </p:nvSpPr>
          <p:spPr bwMode="auto">
            <a:xfrm>
              <a:off x="2019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90"/>
            <p:cNvSpPr>
              <a:spLocks noChangeShapeType="1"/>
            </p:cNvSpPr>
            <p:nvPr/>
          </p:nvSpPr>
          <p:spPr bwMode="auto">
            <a:xfrm>
              <a:off x="2018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91"/>
            <p:cNvSpPr>
              <a:spLocks noChangeShapeType="1"/>
            </p:cNvSpPr>
            <p:nvPr/>
          </p:nvSpPr>
          <p:spPr bwMode="auto">
            <a:xfrm>
              <a:off x="2018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92"/>
            <p:cNvSpPr>
              <a:spLocks noChangeShapeType="1"/>
            </p:cNvSpPr>
            <p:nvPr/>
          </p:nvSpPr>
          <p:spPr bwMode="auto">
            <a:xfrm>
              <a:off x="1973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93"/>
            <p:cNvSpPr>
              <a:spLocks noChangeShapeType="1"/>
            </p:cNvSpPr>
            <p:nvPr/>
          </p:nvSpPr>
          <p:spPr bwMode="auto">
            <a:xfrm>
              <a:off x="2019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394"/>
            <p:cNvSpPr>
              <a:spLocks noChangeShapeType="1"/>
            </p:cNvSpPr>
            <p:nvPr/>
          </p:nvSpPr>
          <p:spPr bwMode="auto">
            <a:xfrm>
              <a:off x="2018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95"/>
            <p:cNvSpPr>
              <a:spLocks noChangeShapeType="1"/>
            </p:cNvSpPr>
            <p:nvPr/>
          </p:nvSpPr>
          <p:spPr bwMode="auto">
            <a:xfrm>
              <a:off x="2018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96"/>
            <p:cNvSpPr>
              <a:spLocks noChangeShapeType="1"/>
            </p:cNvSpPr>
            <p:nvPr/>
          </p:nvSpPr>
          <p:spPr bwMode="auto">
            <a:xfrm>
              <a:off x="1882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7"/>
            <p:cNvSpPr>
              <a:spLocks noChangeShapeType="1"/>
            </p:cNvSpPr>
            <p:nvPr/>
          </p:nvSpPr>
          <p:spPr bwMode="auto">
            <a:xfrm>
              <a:off x="1882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8"/>
            <p:cNvSpPr>
              <a:spLocks noChangeShapeType="1"/>
            </p:cNvSpPr>
            <p:nvPr/>
          </p:nvSpPr>
          <p:spPr bwMode="auto">
            <a:xfrm>
              <a:off x="1156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9"/>
            <p:cNvSpPr>
              <a:spLocks noChangeShapeType="1"/>
            </p:cNvSpPr>
            <p:nvPr/>
          </p:nvSpPr>
          <p:spPr bwMode="auto">
            <a:xfrm>
              <a:off x="1111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00"/>
            <p:cNvSpPr>
              <a:spLocks noChangeShapeType="1"/>
            </p:cNvSpPr>
            <p:nvPr/>
          </p:nvSpPr>
          <p:spPr bwMode="auto">
            <a:xfrm>
              <a:off x="1020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01"/>
            <p:cNvSpPr>
              <a:spLocks noChangeShapeType="1"/>
            </p:cNvSpPr>
            <p:nvPr/>
          </p:nvSpPr>
          <p:spPr bwMode="auto">
            <a:xfrm>
              <a:off x="1020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156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>
              <a:off x="1247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4"/>
            <p:cNvSpPr>
              <a:spLocks noChangeShapeType="1"/>
            </p:cNvSpPr>
            <p:nvPr/>
          </p:nvSpPr>
          <p:spPr bwMode="auto">
            <a:xfrm>
              <a:off x="1474" y="2974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05"/>
            <p:cNvSpPr>
              <a:spLocks noChangeShapeType="1"/>
            </p:cNvSpPr>
            <p:nvPr/>
          </p:nvSpPr>
          <p:spPr bwMode="auto">
            <a:xfrm flipH="1">
              <a:off x="2290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06"/>
            <p:cNvSpPr>
              <a:spLocks noChangeShapeType="1"/>
            </p:cNvSpPr>
            <p:nvPr/>
          </p:nvSpPr>
          <p:spPr bwMode="auto">
            <a:xfrm>
              <a:off x="2245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07"/>
            <p:cNvSpPr>
              <a:spLocks noChangeShapeType="1"/>
            </p:cNvSpPr>
            <p:nvPr/>
          </p:nvSpPr>
          <p:spPr bwMode="auto">
            <a:xfrm>
              <a:off x="2290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08"/>
            <p:cNvSpPr>
              <a:spLocks noChangeShapeType="1"/>
            </p:cNvSpPr>
            <p:nvPr/>
          </p:nvSpPr>
          <p:spPr bwMode="auto">
            <a:xfrm>
              <a:off x="2381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09"/>
            <p:cNvSpPr>
              <a:spLocks noChangeShapeType="1"/>
            </p:cNvSpPr>
            <p:nvPr/>
          </p:nvSpPr>
          <p:spPr bwMode="auto">
            <a:xfrm>
              <a:off x="567" y="234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10"/>
            <p:cNvSpPr>
              <a:spLocks noChangeShapeType="1"/>
            </p:cNvSpPr>
            <p:nvPr/>
          </p:nvSpPr>
          <p:spPr bwMode="auto">
            <a:xfrm flipH="1">
              <a:off x="747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11"/>
            <p:cNvSpPr>
              <a:spLocks noChangeShapeType="1"/>
            </p:cNvSpPr>
            <p:nvPr/>
          </p:nvSpPr>
          <p:spPr bwMode="auto">
            <a:xfrm>
              <a:off x="702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412"/>
            <p:cNvSpPr>
              <a:spLocks noChangeShapeType="1"/>
            </p:cNvSpPr>
            <p:nvPr/>
          </p:nvSpPr>
          <p:spPr bwMode="auto">
            <a:xfrm>
              <a:off x="747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413"/>
            <p:cNvSpPr>
              <a:spLocks noChangeShapeType="1"/>
            </p:cNvSpPr>
            <p:nvPr/>
          </p:nvSpPr>
          <p:spPr bwMode="auto">
            <a:xfrm>
              <a:off x="838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414"/>
            <p:cNvSpPr txBox="1">
              <a:spLocks noChangeArrowheads="1"/>
            </p:cNvSpPr>
            <p:nvPr/>
          </p:nvSpPr>
          <p:spPr bwMode="auto">
            <a:xfrm>
              <a:off x="748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188" name="Text Box 415"/>
            <p:cNvSpPr txBox="1">
              <a:spLocks noChangeArrowheads="1"/>
            </p:cNvSpPr>
            <p:nvPr/>
          </p:nvSpPr>
          <p:spPr bwMode="auto">
            <a:xfrm>
              <a:off x="2290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</p:txBody>
        </p:sp>
        <p:sp>
          <p:nvSpPr>
            <p:cNvPr id="189" name="Text Box 416"/>
            <p:cNvSpPr txBox="1">
              <a:spLocks noChangeArrowheads="1"/>
            </p:cNvSpPr>
            <p:nvPr/>
          </p:nvSpPr>
          <p:spPr bwMode="auto">
            <a:xfrm>
              <a:off x="1882" y="214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190" name="Text Box 417"/>
            <p:cNvSpPr txBox="1">
              <a:spLocks noChangeArrowheads="1"/>
            </p:cNvSpPr>
            <p:nvPr/>
          </p:nvSpPr>
          <p:spPr bwMode="auto">
            <a:xfrm>
              <a:off x="1156" y="214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191" name="Line 418"/>
            <p:cNvSpPr>
              <a:spLocks noChangeShapeType="1"/>
            </p:cNvSpPr>
            <p:nvPr/>
          </p:nvSpPr>
          <p:spPr bwMode="auto">
            <a:xfrm>
              <a:off x="1021" y="2341"/>
              <a:ext cx="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19"/>
            <p:cNvSpPr>
              <a:spLocks noChangeShapeType="1"/>
            </p:cNvSpPr>
            <p:nvPr/>
          </p:nvSpPr>
          <p:spPr bwMode="auto">
            <a:xfrm flipV="1">
              <a:off x="2109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2"/>
            <p:cNvSpPr>
              <a:spLocks noChangeShapeType="1"/>
            </p:cNvSpPr>
            <p:nvPr/>
          </p:nvSpPr>
          <p:spPr bwMode="auto">
            <a:xfrm>
              <a:off x="2336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53"/>
            <p:cNvSpPr>
              <a:spLocks noChangeShapeType="1"/>
            </p:cNvSpPr>
            <p:nvPr/>
          </p:nvSpPr>
          <p:spPr bwMode="auto">
            <a:xfrm>
              <a:off x="794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441"/>
          <p:cNvGrpSpPr>
            <a:grpSpLocks/>
          </p:cNvGrpSpPr>
          <p:nvPr/>
        </p:nvGrpSpPr>
        <p:grpSpPr bwMode="auto">
          <a:xfrm>
            <a:off x="1117278" y="2851646"/>
            <a:ext cx="1727200" cy="574675"/>
            <a:chOff x="3561" y="1161"/>
            <a:chExt cx="1088" cy="362"/>
          </a:xfrm>
        </p:grpSpPr>
        <p:grpSp>
          <p:nvGrpSpPr>
            <p:cNvPr id="195" name="Group 442"/>
            <p:cNvGrpSpPr>
              <a:grpSpLocks/>
            </p:cNvGrpSpPr>
            <p:nvPr/>
          </p:nvGrpSpPr>
          <p:grpSpPr bwMode="auto">
            <a:xfrm>
              <a:off x="3651" y="1161"/>
              <a:ext cx="998" cy="362"/>
              <a:chOff x="3651" y="1161"/>
              <a:chExt cx="998" cy="362"/>
            </a:xfrm>
          </p:grpSpPr>
          <p:sp>
            <p:nvSpPr>
              <p:cNvPr id="202" name="Line 443"/>
              <p:cNvSpPr>
                <a:spLocks noChangeShapeType="1"/>
              </p:cNvSpPr>
              <p:nvPr/>
            </p:nvSpPr>
            <p:spPr bwMode="auto">
              <a:xfrm>
                <a:off x="3696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444"/>
              <p:cNvSpPr>
                <a:spLocks noChangeShapeType="1"/>
              </p:cNvSpPr>
              <p:nvPr/>
            </p:nvSpPr>
            <p:spPr bwMode="auto">
              <a:xfrm>
                <a:off x="3696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445"/>
              <p:cNvSpPr>
                <a:spLocks noChangeShapeType="1"/>
              </p:cNvSpPr>
              <p:nvPr/>
            </p:nvSpPr>
            <p:spPr bwMode="auto">
              <a:xfrm>
                <a:off x="4286" y="1161"/>
                <a:ext cx="363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446"/>
              <p:cNvSpPr>
                <a:spLocks noChangeShapeType="1"/>
              </p:cNvSpPr>
              <p:nvPr/>
            </p:nvSpPr>
            <p:spPr bwMode="auto">
              <a:xfrm flipV="1">
                <a:off x="3923" y="1162"/>
                <a:ext cx="363" cy="2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447"/>
              <p:cNvSpPr>
                <a:spLocks noChangeShapeType="1"/>
              </p:cNvSpPr>
              <p:nvPr/>
            </p:nvSpPr>
            <p:spPr bwMode="auto">
              <a:xfrm>
                <a:off x="3651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" name="Group 448"/>
            <p:cNvGrpSpPr>
              <a:grpSpLocks/>
            </p:cNvGrpSpPr>
            <p:nvPr/>
          </p:nvGrpSpPr>
          <p:grpSpPr bwMode="auto">
            <a:xfrm>
              <a:off x="3561" y="1161"/>
              <a:ext cx="998" cy="362"/>
              <a:chOff x="3561" y="1161"/>
              <a:chExt cx="998" cy="362"/>
            </a:xfrm>
          </p:grpSpPr>
          <p:sp>
            <p:nvSpPr>
              <p:cNvPr id="197" name="Line 449"/>
              <p:cNvSpPr>
                <a:spLocks noChangeShapeType="1"/>
              </p:cNvSpPr>
              <p:nvPr/>
            </p:nvSpPr>
            <p:spPr bwMode="auto">
              <a:xfrm>
                <a:off x="4285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450"/>
              <p:cNvSpPr>
                <a:spLocks noChangeShapeType="1"/>
              </p:cNvSpPr>
              <p:nvPr/>
            </p:nvSpPr>
            <p:spPr bwMode="auto">
              <a:xfrm>
                <a:off x="3922" y="1162"/>
                <a:ext cx="364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51"/>
              <p:cNvSpPr>
                <a:spLocks noChangeShapeType="1"/>
              </p:cNvSpPr>
              <p:nvPr/>
            </p:nvSpPr>
            <p:spPr bwMode="auto">
              <a:xfrm>
                <a:off x="4513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52"/>
              <p:cNvSpPr>
                <a:spLocks noChangeShapeType="1"/>
              </p:cNvSpPr>
              <p:nvPr/>
            </p:nvSpPr>
            <p:spPr bwMode="auto">
              <a:xfrm>
                <a:off x="4559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53"/>
              <p:cNvSpPr>
                <a:spLocks noChangeShapeType="1"/>
              </p:cNvSpPr>
              <p:nvPr/>
            </p:nvSpPr>
            <p:spPr bwMode="auto">
              <a:xfrm>
                <a:off x="3561" y="1161"/>
                <a:ext cx="3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7" name="Group 273"/>
          <p:cNvGrpSpPr>
            <a:grpSpLocks/>
          </p:cNvGrpSpPr>
          <p:nvPr/>
        </p:nvGrpSpPr>
        <p:grpSpPr bwMode="auto">
          <a:xfrm>
            <a:off x="3779911" y="2502396"/>
            <a:ext cx="5113263" cy="1790700"/>
            <a:chOff x="2789" y="1299"/>
            <a:chExt cx="3040" cy="1128"/>
          </a:xfrm>
        </p:grpSpPr>
        <p:sp>
          <p:nvSpPr>
            <p:cNvPr id="208" name="Text Box 266"/>
            <p:cNvSpPr txBox="1">
              <a:spLocks noChangeArrowheads="1"/>
            </p:cNvSpPr>
            <p:nvPr/>
          </p:nvSpPr>
          <p:spPr bwMode="auto">
            <a:xfrm>
              <a:off x="2789" y="1299"/>
              <a:ext cx="3040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*写入原理：</a:t>
              </a:r>
              <a:r>
                <a:rPr lang="en-US" altLang="zh-CN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正脉冲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宽度为写入延迟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导通；</a:t>
              </a:r>
            </a:p>
            <a:p>
              <a:pPr>
                <a:lnSpc>
                  <a:spcPct val="11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②写</a:t>
              </a:r>
              <a:r>
                <a:rPr lang="en-US" altLang="zh-CN" b="1" u="none" dirty="0">
                  <a:latin typeface="宋体" pitchFamily="2" charset="-122"/>
                </a:rPr>
                <a:t>0</a:t>
              </a:r>
              <a:r>
                <a:rPr lang="zh-CN" altLang="en-US" b="1" u="none" dirty="0"/>
                <a:t>时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地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、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截止→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导通；反之则写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209" name="Line 267"/>
            <p:cNvSpPr>
              <a:spLocks noChangeShapeType="1"/>
            </p:cNvSpPr>
            <p:nvPr/>
          </p:nvSpPr>
          <p:spPr bwMode="auto">
            <a:xfrm>
              <a:off x="4984" y="1886"/>
              <a:ext cx="9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420"/>
          <p:cNvGrpSpPr>
            <a:grpSpLocks/>
          </p:cNvGrpSpPr>
          <p:nvPr/>
        </p:nvGrpSpPr>
        <p:grpSpPr bwMode="auto">
          <a:xfrm>
            <a:off x="467991" y="1773734"/>
            <a:ext cx="2952750" cy="933450"/>
            <a:chOff x="3152" y="482"/>
            <a:chExt cx="1860" cy="588"/>
          </a:xfrm>
        </p:grpSpPr>
        <p:sp>
          <p:nvSpPr>
            <p:cNvPr id="211" name="Line 421"/>
            <p:cNvSpPr>
              <a:spLocks noChangeShapeType="1"/>
            </p:cNvSpPr>
            <p:nvPr/>
          </p:nvSpPr>
          <p:spPr bwMode="auto">
            <a:xfrm>
              <a:off x="4876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2"/>
            <p:cNvSpPr>
              <a:spLocks noChangeShapeType="1"/>
            </p:cNvSpPr>
            <p:nvPr/>
          </p:nvSpPr>
          <p:spPr bwMode="auto">
            <a:xfrm>
              <a:off x="3334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3"/>
            <p:cNvSpPr>
              <a:spLocks noChangeShapeType="1"/>
            </p:cNvSpPr>
            <p:nvPr/>
          </p:nvSpPr>
          <p:spPr bwMode="auto">
            <a:xfrm>
              <a:off x="3152" y="482"/>
              <a:ext cx="186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24"/>
            <p:cNvSpPr>
              <a:spLocks noChangeShapeType="1"/>
            </p:cNvSpPr>
            <p:nvPr/>
          </p:nvSpPr>
          <p:spPr bwMode="auto">
            <a:xfrm flipH="1">
              <a:off x="4830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>
              <a:off x="4785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6"/>
            <p:cNvSpPr>
              <a:spLocks noChangeShapeType="1"/>
            </p:cNvSpPr>
            <p:nvPr/>
          </p:nvSpPr>
          <p:spPr bwMode="auto">
            <a:xfrm flipH="1">
              <a:off x="3287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7"/>
            <p:cNvSpPr>
              <a:spLocks noChangeShapeType="1"/>
            </p:cNvSpPr>
            <p:nvPr/>
          </p:nvSpPr>
          <p:spPr bwMode="auto">
            <a:xfrm>
              <a:off x="3242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Text Box 264"/>
          <p:cNvSpPr txBox="1">
            <a:spLocks noChangeArrowheads="1"/>
          </p:cNvSpPr>
          <p:nvPr/>
        </p:nvSpPr>
        <p:spPr bwMode="auto">
          <a:xfrm>
            <a:off x="431478" y="4293096"/>
            <a:ext cx="84616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rgbClr val="990099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5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及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grpSp>
        <p:nvGrpSpPr>
          <p:cNvPr id="219" name="Group 458"/>
          <p:cNvGrpSpPr>
            <a:grpSpLocks/>
          </p:cNvGrpSpPr>
          <p:nvPr/>
        </p:nvGrpSpPr>
        <p:grpSpPr bwMode="auto">
          <a:xfrm>
            <a:off x="179388" y="4797425"/>
            <a:ext cx="8713787" cy="1511300"/>
            <a:chOff x="113" y="3022"/>
            <a:chExt cx="5489" cy="952"/>
          </a:xfrm>
        </p:grpSpPr>
        <p:sp>
          <p:nvSpPr>
            <p:cNvPr id="220" name="Text Box 269"/>
            <p:cNvSpPr txBox="1">
              <a:spLocks noChangeArrowheads="1"/>
            </p:cNvSpPr>
            <p:nvPr/>
          </p:nvSpPr>
          <p:spPr bwMode="auto">
            <a:xfrm>
              <a:off x="113" y="3022"/>
              <a:ext cx="5489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*读出原理：</a:t>
              </a:r>
              <a:r>
                <a:rPr lang="en-US" altLang="zh-CN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正脉冲</a:t>
              </a:r>
              <a:r>
                <a:rPr lang="zh-CN" altLang="en-US" b="1" u="none" dirty="0">
                  <a:latin typeface="宋体" pitchFamily="2" charset="-122"/>
                </a:rPr>
                <a:t>；②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产生电压变化</a:t>
              </a:r>
              <a:r>
                <a:rPr lang="en-US" altLang="zh-CN" sz="2000" b="1" u="none" dirty="0">
                  <a:latin typeface="宋体" pitchFamily="2" charset="-122"/>
                </a:rPr>
                <a:t>(0</a:t>
              </a:r>
              <a:r>
                <a:rPr lang="zh-CN" altLang="en-US" sz="2000" b="1" u="none" dirty="0"/>
                <a:t>导致</a:t>
              </a:r>
              <a:r>
                <a:rPr lang="en-US" altLang="zh-CN" sz="2000" b="1" u="none" dirty="0">
                  <a:latin typeface="宋体" pitchFamily="2" charset="-122"/>
                </a:rPr>
                <a:t>D</a:t>
              </a:r>
              <a:r>
                <a:rPr lang="zh-CN" altLang="en-US" sz="2000" b="1" u="none" dirty="0"/>
                <a:t>电压下降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</a:t>
              </a:r>
              <a:r>
                <a:rPr lang="zh-CN" altLang="en-US" b="1" u="none" dirty="0">
                  <a:latin typeface="宋体" pitchFamily="2" charset="-122"/>
                </a:rPr>
                <a:t>用差动放大器可检测出所存信息，且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状态保持不变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非破坏性读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1" name="Line 270"/>
            <p:cNvSpPr>
              <a:spLocks noChangeShapeType="1"/>
            </p:cNvSpPr>
            <p:nvPr/>
          </p:nvSpPr>
          <p:spPr bwMode="auto">
            <a:xfrm>
              <a:off x="4046" y="3101"/>
              <a:ext cx="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1"/>
            <p:cNvSpPr>
              <a:spLocks noChangeShapeType="1"/>
            </p:cNvSpPr>
            <p:nvPr/>
          </p:nvSpPr>
          <p:spPr bwMode="auto">
            <a:xfrm>
              <a:off x="4948" y="3101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28"/>
          <p:cNvGrpSpPr>
            <a:grpSpLocks/>
          </p:cNvGrpSpPr>
          <p:nvPr/>
        </p:nvGrpSpPr>
        <p:grpSpPr bwMode="auto">
          <a:xfrm>
            <a:off x="395238" y="2348880"/>
            <a:ext cx="3168650" cy="1584325"/>
            <a:chOff x="3107" y="845"/>
            <a:chExt cx="1996" cy="998"/>
          </a:xfrm>
        </p:grpSpPr>
        <p:grpSp>
          <p:nvGrpSpPr>
            <p:cNvPr id="224" name="Group 429"/>
            <p:cNvGrpSpPr>
              <a:grpSpLocks/>
            </p:cNvGrpSpPr>
            <p:nvPr/>
          </p:nvGrpSpPr>
          <p:grpSpPr bwMode="auto">
            <a:xfrm>
              <a:off x="3107" y="845"/>
              <a:ext cx="453" cy="998"/>
              <a:chOff x="3107" y="845"/>
              <a:chExt cx="453" cy="998"/>
            </a:xfrm>
          </p:grpSpPr>
          <p:sp>
            <p:nvSpPr>
              <p:cNvPr id="231" name="Line 430"/>
              <p:cNvSpPr>
                <a:spLocks noChangeShapeType="1"/>
              </p:cNvSpPr>
              <p:nvPr/>
            </p:nvSpPr>
            <p:spPr bwMode="auto">
              <a:xfrm>
                <a:off x="3107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431"/>
              <p:cNvSpPr>
                <a:spLocks noChangeShapeType="1"/>
              </p:cNvSpPr>
              <p:nvPr/>
            </p:nvSpPr>
            <p:spPr bwMode="auto">
              <a:xfrm>
                <a:off x="3379" y="1161"/>
                <a:ext cx="1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432"/>
              <p:cNvSpPr>
                <a:spLocks noChangeShapeType="1"/>
              </p:cNvSpPr>
              <p:nvPr/>
            </p:nvSpPr>
            <p:spPr bwMode="auto">
              <a:xfrm>
                <a:off x="3107" y="1161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433"/>
              <p:cNvSpPr>
                <a:spLocks noChangeShapeType="1"/>
              </p:cNvSpPr>
              <p:nvPr/>
            </p:nvSpPr>
            <p:spPr bwMode="auto">
              <a:xfrm>
                <a:off x="3287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434"/>
              <p:cNvSpPr>
                <a:spLocks noChangeShapeType="1"/>
              </p:cNvSpPr>
              <p:nvPr/>
            </p:nvSpPr>
            <p:spPr bwMode="auto">
              <a:xfrm>
                <a:off x="3378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435"/>
            <p:cNvGrpSpPr>
              <a:grpSpLocks/>
            </p:cNvGrpSpPr>
            <p:nvPr/>
          </p:nvGrpSpPr>
          <p:grpSpPr bwMode="auto">
            <a:xfrm>
              <a:off x="4649" y="845"/>
              <a:ext cx="454" cy="998"/>
              <a:chOff x="4649" y="845"/>
              <a:chExt cx="454" cy="998"/>
            </a:xfrm>
          </p:grpSpPr>
          <p:sp>
            <p:nvSpPr>
              <p:cNvPr id="226" name="Line 436"/>
              <p:cNvSpPr>
                <a:spLocks noChangeShapeType="1"/>
              </p:cNvSpPr>
              <p:nvPr/>
            </p:nvSpPr>
            <p:spPr bwMode="auto">
              <a:xfrm>
                <a:off x="4921" y="1161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437"/>
              <p:cNvSpPr>
                <a:spLocks noChangeShapeType="1"/>
              </p:cNvSpPr>
              <p:nvPr/>
            </p:nvSpPr>
            <p:spPr bwMode="auto">
              <a:xfrm>
                <a:off x="5103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438"/>
              <p:cNvSpPr>
                <a:spLocks noChangeShapeType="1"/>
              </p:cNvSpPr>
              <p:nvPr/>
            </p:nvSpPr>
            <p:spPr bwMode="auto">
              <a:xfrm>
                <a:off x="4830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439"/>
              <p:cNvSpPr>
                <a:spLocks noChangeShapeType="1"/>
              </p:cNvSpPr>
              <p:nvPr/>
            </p:nvSpPr>
            <p:spPr bwMode="auto">
              <a:xfrm>
                <a:off x="4921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440"/>
              <p:cNvSpPr>
                <a:spLocks noChangeShapeType="1"/>
              </p:cNvSpPr>
              <p:nvPr/>
            </p:nvSpPr>
            <p:spPr bwMode="auto">
              <a:xfrm>
                <a:off x="4649" y="1162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1" grpId="0"/>
      <p:bldP spid="121" grpId="0"/>
      <p:bldP spid="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426-54D0-44A1-9577-C8C33015F96A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芯片的组成</a:t>
            </a:r>
          </a:p>
        </p:txBody>
      </p:sp>
      <p:sp>
        <p:nvSpPr>
          <p:cNvPr id="275558" name="Text Box 102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存储芯片基本组成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有存储阵列、地址译码器、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门、读写电路、控制电路等</a:t>
            </a:r>
          </a:p>
        </p:txBody>
      </p:sp>
      <p:sp>
        <p:nvSpPr>
          <p:cNvPr id="275630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1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3" name="AutoShape 1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7" name="AutoShape 18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43" name="Text Box 18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存储阵列：</a:t>
            </a:r>
            <a:r>
              <a:rPr lang="zh-CN" altLang="en-US" b="1" u="none" dirty="0">
                <a:latin typeface="宋体" pitchFamily="2" charset="-122"/>
              </a:rPr>
              <a:t>由所有存储单元组成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排列方式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一维、二维，常为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正方形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连线最短、信号延迟最小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译码要求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与排列方式相对应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125" y="1773410"/>
            <a:ext cx="4970115" cy="2809257"/>
            <a:chOff x="1762125" y="1773410"/>
            <a:chExt cx="4970115" cy="2809257"/>
          </a:xfrm>
        </p:grpSpPr>
        <p:sp>
          <p:nvSpPr>
            <p:cNvPr id="275560" name="Text Box 104"/>
            <p:cNvSpPr txBox="1">
              <a:spLocks noChangeArrowheads="1"/>
            </p:cNvSpPr>
            <p:nvPr/>
          </p:nvSpPr>
          <p:spPr bwMode="auto">
            <a:xfrm>
              <a:off x="3060775" y="1946448"/>
              <a:ext cx="360362" cy="1081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61" name="Text Box 105"/>
            <p:cNvSpPr txBox="1">
              <a:spLocks noChangeArrowheads="1"/>
            </p:cNvSpPr>
            <p:nvPr/>
          </p:nvSpPr>
          <p:spPr bwMode="auto">
            <a:xfrm>
              <a:off x="5220940" y="1873423"/>
              <a:ext cx="1438275" cy="11541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64×64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存储阵列</a:t>
              </a:r>
            </a:p>
          </p:txBody>
        </p:sp>
        <p:sp>
          <p:nvSpPr>
            <p:cNvPr id="275562" name="Text Box 106"/>
            <p:cNvSpPr txBox="1">
              <a:spLocks noChangeArrowheads="1"/>
            </p:cNvSpPr>
            <p:nvPr/>
          </p:nvSpPr>
          <p:spPr bwMode="auto">
            <a:xfrm>
              <a:off x="5363022" y="3243435"/>
              <a:ext cx="1152028" cy="2571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  <a:endParaRPr lang="zh-CN" altLang="en-US" sz="1800" b="1" u="none" dirty="0"/>
            </a:p>
          </p:txBody>
        </p:sp>
        <p:sp>
          <p:nvSpPr>
            <p:cNvPr id="275563" name="Text Box 107"/>
            <p:cNvSpPr txBox="1">
              <a:spLocks noChangeArrowheads="1"/>
            </p:cNvSpPr>
            <p:nvPr/>
          </p:nvSpPr>
          <p:spPr bwMode="auto">
            <a:xfrm>
              <a:off x="4426818" y="4280595"/>
              <a:ext cx="9366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75564" name="Text Box 108"/>
            <p:cNvSpPr txBox="1">
              <a:spLocks noChangeArrowheads="1"/>
            </p:cNvSpPr>
            <p:nvPr/>
          </p:nvSpPr>
          <p:spPr bwMode="auto">
            <a:xfrm>
              <a:off x="5795615" y="2956098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75565" name="Line 109"/>
            <p:cNvSpPr>
              <a:spLocks noChangeShapeType="1"/>
            </p:cNvSpPr>
            <p:nvPr/>
          </p:nvSpPr>
          <p:spPr bwMode="auto">
            <a:xfrm>
              <a:off x="4716115" y="20178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6" name="Line 110"/>
            <p:cNvSpPr>
              <a:spLocks noChangeShapeType="1"/>
            </p:cNvSpPr>
            <p:nvPr/>
          </p:nvSpPr>
          <p:spPr bwMode="auto">
            <a:xfrm flipH="1">
              <a:off x="5002881" y="3415914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7" name="Text Box 111"/>
            <p:cNvSpPr txBox="1">
              <a:spLocks noChangeArrowheads="1"/>
            </p:cNvSpPr>
            <p:nvPr/>
          </p:nvSpPr>
          <p:spPr bwMode="auto">
            <a:xfrm>
              <a:off x="4787553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68" name="Line 112"/>
            <p:cNvSpPr>
              <a:spLocks noChangeShapeType="1"/>
            </p:cNvSpPr>
            <p:nvPr/>
          </p:nvSpPr>
          <p:spPr bwMode="auto">
            <a:xfrm flipV="1">
              <a:off x="5508278" y="302753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9" name="Text Box 113"/>
            <p:cNvSpPr txBox="1">
              <a:spLocks noChangeArrowheads="1"/>
            </p:cNvSpPr>
            <p:nvPr/>
          </p:nvSpPr>
          <p:spPr bwMode="auto">
            <a:xfrm>
              <a:off x="4357340" y="1946448"/>
              <a:ext cx="358775" cy="1081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275570" name="Line 114"/>
            <p:cNvSpPr>
              <a:spLocks noChangeShapeType="1"/>
            </p:cNvSpPr>
            <p:nvPr/>
          </p:nvSpPr>
          <p:spPr bwMode="auto">
            <a:xfrm flipV="1">
              <a:off x="5651153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1" name="Line 115"/>
            <p:cNvSpPr>
              <a:spLocks noChangeShapeType="1"/>
            </p:cNvSpPr>
            <p:nvPr/>
          </p:nvSpPr>
          <p:spPr bwMode="auto">
            <a:xfrm flipV="1">
              <a:off x="6371878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2" name="Line 116"/>
            <p:cNvSpPr>
              <a:spLocks noChangeShapeType="1"/>
            </p:cNvSpPr>
            <p:nvPr/>
          </p:nvSpPr>
          <p:spPr bwMode="auto">
            <a:xfrm>
              <a:off x="4716115" y="22337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3" name="Line 117"/>
            <p:cNvSpPr>
              <a:spLocks noChangeShapeType="1"/>
            </p:cNvSpPr>
            <p:nvPr/>
          </p:nvSpPr>
          <p:spPr bwMode="auto">
            <a:xfrm>
              <a:off x="4716115" y="28814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4" name="Line 118"/>
            <p:cNvSpPr>
              <a:spLocks noChangeShapeType="1"/>
            </p:cNvSpPr>
            <p:nvPr/>
          </p:nvSpPr>
          <p:spPr bwMode="auto">
            <a:xfrm>
              <a:off x="3421137" y="28814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5" name="Line 119"/>
            <p:cNvSpPr>
              <a:spLocks noChangeShapeType="1"/>
            </p:cNvSpPr>
            <p:nvPr/>
          </p:nvSpPr>
          <p:spPr bwMode="auto">
            <a:xfrm>
              <a:off x="3421137" y="22337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6" name="Line 120"/>
            <p:cNvSpPr>
              <a:spLocks noChangeShapeType="1"/>
            </p:cNvSpPr>
            <p:nvPr/>
          </p:nvSpPr>
          <p:spPr bwMode="auto">
            <a:xfrm>
              <a:off x="3421137" y="20178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7" name="Line 121"/>
            <p:cNvSpPr>
              <a:spLocks noChangeShapeType="1"/>
            </p:cNvSpPr>
            <p:nvPr/>
          </p:nvSpPr>
          <p:spPr bwMode="auto">
            <a:xfrm flipV="1">
              <a:off x="2482925" y="2205210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9" name="Line 123"/>
            <p:cNvSpPr>
              <a:spLocks noChangeShapeType="1"/>
            </p:cNvSpPr>
            <p:nvPr/>
          </p:nvSpPr>
          <p:spPr bwMode="auto">
            <a:xfrm flipV="1">
              <a:off x="2482925" y="238142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0" name="Line 124"/>
            <p:cNvSpPr>
              <a:spLocks noChangeShapeType="1"/>
            </p:cNvSpPr>
            <p:nvPr/>
          </p:nvSpPr>
          <p:spPr bwMode="auto">
            <a:xfrm flipV="1">
              <a:off x="2482925" y="278147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1" name="Text Box 125"/>
            <p:cNvSpPr txBox="1">
              <a:spLocks noChangeArrowheads="1"/>
            </p:cNvSpPr>
            <p:nvPr/>
          </p:nvSpPr>
          <p:spPr bwMode="auto">
            <a:xfrm>
              <a:off x="3418706" y="1773410"/>
              <a:ext cx="287337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275582" name="Text Box 126"/>
            <p:cNvSpPr txBox="1">
              <a:spLocks noChangeArrowheads="1"/>
            </p:cNvSpPr>
            <p:nvPr/>
          </p:nvSpPr>
          <p:spPr bwMode="auto">
            <a:xfrm>
              <a:off x="2122562" y="1987723"/>
              <a:ext cx="360362" cy="936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275583" name="Text Box 127"/>
            <p:cNvSpPr txBox="1">
              <a:spLocks noChangeArrowheads="1"/>
            </p:cNvSpPr>
            <p:nvPr/>
          </p:nvSpPr>
          <p:spPr bwMode="auto">
            <a:xfrm>
              <a:off x="5292378" y="3730179"/>
              <a:ext cx="1295400" cy="2746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84" name="Line 128"/>
            <p:cNvSpPr>
              <a:spLocks noChangeShapeType="1"/>
            </p:cNvSpPr>
            <p:nvPr/>
          </p:nvSpPr>
          <p:spPr bwMode="auto">
            <a:xfrm flipV="1">
              <a:off x="5508278" y="3500609"/>
              <a:ext cx="0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5" name="Line 129"/>
            <p:cNvSpPr>
              <a:spLocks noChangeShapeType="1"/>
            </p:cNvSpPr>
            <p:nvPr/>
          </p:nvSpPr>
          <p:spPr bwMode="auto">
            <a:xfrm flipH="1" flipV="1">
              <a:off x="5651152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6" name="Line 130"/>
            <p:cNvSpPr>
              <a:spLocks noChangeShapeType="1"/>
            </p:cNvSpPr>
            <p:nvPr/>
          </p:nvSpPr>
          <p:spPr bwMode="auto">
            <a:xfrm flipH="1" flipV="1">
              <a:off x="6371877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7" name="Line 131"/>
            <p:cNvSpPr>
              <a:spLocks noChangeShapeType="1"/>
            </p:cNvSpPr>
            <p:nvPr/>
          </p:nvSpPr>
          <p:spPr bwMode="auto">
            <a:xfrm flipV="1">
              <a:off x="55797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8" name="Line 132"/>
            <p:cNvSpPr>
              <a:spLocks noChangeShapeType="1"/>
            </p:cNvSpPr>
            <p:nvPr/>
          </p:nvSpPr>
          <p:spPr bwMode="auto">
            <a:xfrm flipV="1">
              <a:off x="57956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9" name="Line 133"/>
            <p:cNvSpPr>
              <a:spLocks noChangeShapeType="1"/>
            </p:cNvSpPr>
            <p:nvPr/>
          </p:nvSpPr>
          <p:spPr bwMode="auto">
            <a:xfrm flipV="1">
              <a:off x="62274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0" name="Text Box 134"/>
            <p:cNvSpPr txBox="1">
              <a:spLocks noChangeArrowheads="1"/>
            </p:cNvSpPr>
            <p:nvPr/>
          </p:nvSpPr>
          <p:spPr bwMode="auto">
            <a:xfrm>
              <a:off x="5797203" y="3933750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1" name="Text Box 135"/>
            <p:cNvSpPr txBox="1">
              <a:spLocks noChangeArrowheads="1"/>
            </p:cNvSpPr>
            <p:nvPr/>
          </p:nvSpPr>
          <p:spPr bwMode="auto">
            <a:xfrm>
              <a:off x="5479703" y="4222304"/>
              <a:ext cx="9636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275592" name="Text Box 136"/>
            <p:cNvSpPr txBox="1">
              <a:spLocks noChangeArrowheads="1"/>
            </p:cNvSpPr>
            <p:nvPr/>
          </p:nvSpPr>
          <p:spPr bwMode="auto">
            <a:xfrm>
              <a:off x="5797203" y="3452448"/>
              <a:ext cx="431800" cy="2295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3" name="Text Box 137"/>
            <p:cNvSpPr txBox="1">
              <a:spLocks noChangeArrowheads="1"/>
            </p:cNvSpPr>
            <p:nvPr/>
          </p:nvSpPr>
          <p:spPr bwMode="auto">
            <a:xfrm>
              <a:off x="3996978" y="3192636"/>
              <a:ext cx="1005904" cy="381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读写电路</a:t>
              </a:r>
            </a:p>
          </p:txBody>
        </p:sp>
        <p:sp>
          <p:nvSpPr>
            <p:cNvPr id="275595" name="Text Box 139"/>
            <p:cNvSpPr txBox="1">
              <a:spLocks noChangeArrowheads="1"/>
            </p:cNvSpPr>
            <p:nvPr/>
          </p:nvSpPr>
          <p:spPr bwMode="auto">
            <a:xfrm>
              <a:off x="3850605" y="3717032"/>
              <a:ext cx="1152525" cy="2746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75596" name="Line 140"/>
            <p:cNvSpPr>
              <a:spLocks noChangeShapeType="1"/>
            </p:cNvSpPr>
            <p:nvPr/>
          </p:nvSpPr>
          <p:spPr bwMode="auto">
            <a:xfrm flipH="1" flipV="1">
              <a:off x="4715792" y="3566491"/>
              <a:ext cx="1588" cy="1555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9" name="Line 143"/>
            <p:cNvSpPr>
              <a:spLocks noChangeShapeType="1"/>
            </p:cNvSpPr>
            <p:nvPr/>
          </p:nvSpPr>
          <p:spPr bwMode="auto">
            <a:xfrm flipV="1">
              <a:off x="4355430" y="3573635"/>
              <a:ext cx="0" cy="14843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0" name="Line 144"/>
            <p:cNvSpPr>
              <a:spLocks noChangeShapeType="1"/>
            </p:cNvSpPr>
            <p:nvPr/>
          </p:nvSpPr>
          <p:spPr bwMode="auto">
            <a:xfrm flipH="1">
              <a:off x="2625725" y="3487476"/>
              <a:ext cx="2889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1" name="Text Box 145"/>
            <p:cNvSpPr txBox="1">
              <a:spLocks noChangeArrowheads="1"/>
            </p:cNvSpPr>
            <p:nvPr/>
          </p:nvSpPr>
          <p:spPr bwMode="auto">
            <a:xfrm>
              <a:off x="1762125" y="3343013"/>
              <a:ext cx="6477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275603" name="Line 147"/>
            <p:cNvSpPr>
              <a:spLocks noChangeShapeType="1"/>
            </p:cNvSpPr>
            <p:nvPr/>
          </p:nvSpPr>
          <p:spPr bwMode="auto">
            <a:xfrm flipV="1">
              <a:off x="4858667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4" name="Line 148"/>
            <p:cNvSpPr>
              <a:spLocks noChangeShapeType="1"/>
            </p:cNvSpPr>
            <p:nvPr/>
          </p:nvSpPr>
          <p:spPr bwMode="auto">
            <a:xfrm flipV="1">
              <a:off x="3993480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5" name="Text Box 149"/>
            <p:cNvSpPr txBox="1">
              <a:spLocks noChangeArrowheads="1"/>
            </p:cNvSpPr>
            <p:nvPr/>
          </p:nvSpPr>
          <p:spPr bwMode="auto">
            <a:xfrm>
              <a:off x="3561680" y="428059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75606" name="Line 150"/>
            <p:cNvSpPr>
              <a:spLocks noChangeShapeType="1"/>
            </p:cNvSpPr>
            <p:nvPr/>
          </p:nvSpPr>
          <p:spPr bwMode="auto">
            <a:xfrm>
              <a:off x="4050630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7" name="Line 151"/>
            <p:cNvSpPr>
              <a:spLocks noChangeShapeType="1"/>
            </p:cNvSpPr>
            <p:nvPr/>
          </p:nvSpPr>
          <p:spPr bwMode="auto">
            <a:xfrm>
              <a:off x="5036914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8" name="Rectangle 152"/>
            <p:cNvSpPr>
              <a:spLocks noChangeArrowheads="1"/>
            </p:cNvSpPr>
            <p:nvPr/>
          </p:nvSpPr>
          <p:spPr bwMode="auto">
            <a:xfrm>
              <a:off x="2626965" y="1806748"/>
              <a:ext cx="4105275" cy="2414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613" name="Text Box 157"/>
            <p:cNvSpPr txBox="1">
              <a:spLocks noChangeArrowheads="1"/>
            </p:cNvSpPr>
            <p:nvPr/>
          </p:nvSpPr>
          <p:spPr bwMode="auto">
            <a:xfrm>
              <a:off x="2698825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620" name="Line 164"/>
            <p:cNvSpPr>
              <a:spLocks noChangeShapeType="1"/>
            </p:cNvSpPr>
            <p:nvPr/>
          </p:nvSpPr>
          <p:spPr bwMode="auto">
            <a:xfrm flipH="1">
              <a:off x="2409825" y="348747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0"/>
            <p:cNvSpPr>
              <a:spLocks noChangeShapeType="1"/>
            </p:cNvSpPr>
            <p:nvPr/>
          </p:nvSpPr>
          <p:spPr bwMode="auto">
            <a:xfrm flipH="1">
              <a:off x="5002882" y="3343906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2914650" y="3356060"/>
              <a:ext cx="864096" cy="275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>
              <a:off x="3778745" y="3487922"/>
              <a:ext cx="21602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770186" y="3271898"/>
              <a:ext cx="12245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>
              <a:off x="2770187" y="3271898"/>
              <a:ext cx="447" cy="216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" grpId="0"/>
      <p:bldP spid="2756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5A82-146F-4262-A20E-2F83D5743662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302184" name="Text Box 104"/>
          <p:cNvSpPr txBox="1">
            <a:spLocks noChangeArrowheads="1"/>
          </p:cNvSpPr>
          <p:nvPr/>
        </p:nvSpPr>
        <p:spPr bwMode="auto">
          <a:xfrm>
            <a:off x="179388" y="35588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地址译码器：</a:t>
            </a:r>
            <a:r>
              <a:rPr lang="zh-CN" altLang="en-US" b="1" u="none" dirty="0">
                <a:latin typeface="宋体" pitchFamily="2" charset="-122"/>
              </a:rPr>
              <a:t>有单译码、双译码两种方式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双译码方式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每行存储元共</a:t>
            </a:r>
            <a:r>
              <a:rPr lang="zh-CN" altLang="en-US" sz="2200" b="1" dirty="0">
                <a:latin typeface="宋体" pitchFamily="2" charset="-122"/>
              </a:rPr>
              <a:t>字线</a:t>
            </a:r>
            <a:r>
              <a:rPr lang="en-US" altLang="zh-CN" sz="2200" b="1" dirty="0">
                <a:latin typeface="宋体" pitchFamily="2" charset="-122"/>
              </a:rPr>
              <a:t>W</a:t>
            </a:r>
            <a:r>
              <a:rPr lang="zh-CN" altLang="en-US" sz="2200" b="1" u="none" dirty="0">
                <a:latin typeface="宋体" pitchFamily="2" charset="-122"/>
              </a:rPr>
              <a:t>，每列存储元共数据线</a:t>
            </a:r>
            <a:r>
              <a:rPr lang="en-US" altLang="zh-CN" sz="2200" b="1" u="none" dirty="0">
                <a:latin typeface="宋体" pitchFamily="2" charset="-122"/>
              </a:rPr>
              <a:t>D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02185" name="Text Box 105"/>
          <p:cNvSpPr txBox="1">
            <a:spLocks noChangeArrowheads="1"/>
          </p:cNvSpPr>
          <p:nvPr/>
        </p:nvSpPr>
        <p:spPr bwMode="auto">
          <a:xfrm>
            <a:off x="183258" y="4573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驱动器：</a:t>
            </a:r>
            <a:r>
              <a:rPr lang="zh-CN" altLang="en-US" b="1" u="none" dirty="0">
                <a:latin typeface="宋体" pitchFamily="2" charset="-122"/>
              </a:rPr>
              <a:t>①同一行的存储元共用字线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，需增加驱动能力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②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传送数据到所有连接部件，需增加驱动能力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2205" name="AutoShape 1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9" name="AutoShape 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36068" y="1412776"/>
            <a:ext cx="5472236" cy="3154183"/>
            <a:chOff x="1692052" y="1426945"/>
            <a:chExt cx="5472236" cy="3154183"/>
          </a:xfrm>
        </p:grpSpPr>
        <p:sp>
          <p:nvSpPr>
            <p:cNvPr id="95" name="Rectangle 101"/>
            <p:cNvSpPr>
              <a:spLocks noChangeArrowheads="1"/>
            </p:cNvSpPr>
            <p:nvPr/>
          </p:nvSpPr>
          <p:spPr bwMode="auto">
            <a:xfrm>
              <a:off x="4642767" y="3010973"/>
              <a:ext cx="2449513" cy="562315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81" name="Rectangle 101"/>
            <p:cNvSpPr>
              <a:spLocks noChangeArrowheads="1"/>
            </p:cNvSpPr>
            <p:nvPr/>
          </p:nvSpPr>
          <p:spPr bwMode="auto">
            <a:xfrm>
              <a:off x="4643338" y="1484933"/>
              <a:ext cx="2449513" cy="122398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 flipV="1">
              <a:off x="3995565" y="1557958"/>
              <a:ext cx="25924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5002113" y="1989758"/>
              <a:ext cx="36195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088" name="Line 8"/>
            <p:cNvSpPr>
              <a:spLocks noChangeShapeType="1"/>
            </p:cNvSpPr>
            <p:nvPr/>
          </p:nvSpPr>
          <p:spPr bwMode="auto">
            <a:xfrm>
              <a:off x="5508526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543550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543550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5148163" y="155795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3995565" y="2348880"/>
              <a:ext cx="25924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5148163" y="235046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630587" y="1486520"/>
              <a:ext cx="358775" cy="9350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X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2341662" y="1700833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2341662" y="2205658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7" name="Text Box 17"/>
            <p:cNvSpPr txBox="1">
              <a:spLocks noChangeArrowheads="1"/>
            </p:cNvSpPr>
            <p:nvPr/>
          </p:nvSpPr>
          <p:spPr bwMode="auto">
            <a:xfrm>
              <a:off x="2267744" y="1775445"/>
              <a:ext cx="287338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1979712" y="1484933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 flipH="1">
              <a:off x="4787801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478780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478780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4787801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4571901" y="2753837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06" name="Text Box 26"/>
            <p:cNvSpPr txBox="1">
              <a:spLocks noChangeArrowheads="1"/>
            </p:cNvSpPr>
            <p:nvPr/>
          </p:nvSpPr>
          <p:spPr bwMode="auto">
            <a:xfrm>
              <a:off x="3851176" y="3140449"/>
              <a:ext cx="649287" cy="576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 flipV="1">
              <a:off x="2627213" y="3283323"/>
              <a:ext cx="12239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5506938" y="3212133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4930676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0" name="Line 30"/>
            <p:cNvSpPr>
              <a:spLocks noChangeShapeType="1"/>
            </p:cNvSpPr>
            <p:nvPr/>
          </p:nvSpPr>
          <p:spPr bwMode="auto">
            <a:xfrm>
              <a:off x="5148163" y="3185145"/>
              <a:ext cx="794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1" name="Line 31"/>
            <p:cNvSpPr>
              <a:spLocks noChangeShapeType="1"/>
            </p:cNvSpPr>
            <p:nvPr/>
          </p:nvSpPr>
          <p:spPr bwMode="auto">
            <a:xfrm flipV="1">
              <a:off x="4067076" y="3716710"/>
              <a:ext cx="1588" cy="5754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2" name="Text Box 32"/>
            <p:cNvSpPr txBox="1">
              <a:spLocks noChangeArrowheads="1"/>
            </p:cNvSpPr>
            <p:nvPr/>
          </p:nvSpPr>
          <p:spPr bwMode="auto">
            <a:xfrm>
              <a:off x="3851176" y="4293791"/>
              <a:ext cx="7207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 写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5651401" y="1989758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4787801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5002113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5003701" y="318514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5364063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5364063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5291038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5364063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3" name="Text Box 43"/>
            <p:cNvSpPr txBox="1">
              <a:spLocks noChangeArrowheads="1"/>
            </p:cNvSpPr>
            <p:nvPr/>
          </p:nvSpPr>
          <p:spPr bwMode="auto">
            <a:xfrm>
              <a:off x="5075138" y="3788147"/>
              <a:ext cx="15859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 flipV="1">
              <a:off x="5578524" y="4074716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5" name="Text Box 45"/>
            <p:cNvSpPr txBox="1">
              <a:spLocks noChangeArrowheads="1"/>
            </p:cNvSpPr>
            <p:nvPr/>
          </p:nvSpPr>
          <p:spPr bwMode="auto">
            <a:xfrm>
              <a:off x="5652368" y="4004866"/>
              <a:ext cx="43180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126" name="Line 46"/>
            <p:cNvSpPr>
              <a:spLocks noChangeShapeType="1"/>
            </p:cNvSpPr>
            <p:nvPr/>
          </p:nvSpPr>
          <p:spPr bwMode="auto">
            <a:xfrm flipV="1">
              <a:off x="6200969" y="407471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7" name="Line 47"/>
            <p:cNvSpPr>
              <a:spLocks noChangeShapeType="1"/>
            </p:cNvSpPr>
            <p:nvPr/>
          </p:nvSpPr>
          <p:spPr bwMode="auto">
            <a:xfrm>
              <a:off x="4500463" y="3358183"/>
              <a:ext cx="1727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8" name="Line 48"/>
            <p:cNvSpPr>
              <a:spLocks noChangeShapeType="1"/>
            </p:cNvSpPr>
            <p:nvPr/>
          </p:nvSpPr>
          <p:spPr bwMode="auto">
            <a:xfrm>
              <a:off x="4500463" y="3501058"/>
              <a:ext cx="24463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9" name="Line 49"/>
            <p:cNvSpPr>
              <a:spLocks noChangeShapeType="1"/>
            </p:cNvSpPr>
            <p:nvPr/>
          </p:nvSpPr>
          <p:spPr bwMode="auto">
            <a:xfrm>
              <a:off x="4787801" y="3213720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1" name="Text Box 51"/>
            <p:cNvSpPr txBox="1">
              <a:spLocks noChangeArrowheads="1"/>
            </p:cNvSpPr>
            <p:nvPr/>
          </p:nvSpPr>
          <p:spPr bwMode="auto">
            <a:xfrm>
              <a:off x="1692052" y="3429373"/>
              <a:ext cx="6477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2132" name="Text Box 52"/>
            <p:cNvSpPr txBox="1">
              <a:spLocks noChangeArrowheads="1"/>
            </p:cNvSpPr>
            <p:nvPr/>
          </p:nvSpPr>
          <p:spPr bwMode="auto">
            <a:xfrm>
              <a:off x="5508154" y="4292203"/>
              <a:ext cx="93541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 </a:t>
              </a:r>
              <a:r>
                <a:rPr lang="en-US" altLang="zh-CN" sz="1800" b="1" u="none" dirty="0">
                  <a:latin typeface="宋体" pitchFamily="2" charset="-122"/>
                </a:rPr>
                <a:t>   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6443563" y="198975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34" name="Line 54"/>
            <p:cNvSpPr>
              <a:spLocks noChangeShapeType="1"/>
            </p:cNvSpPr>
            <p:nvPr/>
          </p:nvSpPr>
          <p:spPr bwMode="auto">
            <a:xfrm flipH="1">
              <a:off x="6948388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5" name="Line 55"/>
            <p:cNvSpPr>
              <a:spLocks noChangeShapeType="1"/>
            </p:cNvSpPr>
            <p:nvPr/>
          </p:nvSpPr>
          <p:spPr bwMode="auto">
            <a:xfrm>
              <a:off x="687695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auto">
            <a:xfrm>
              <a:off x="687695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7" name="Line 57"/>
            <p:cNvSpPr>
              <a:spLocks noChangeShapeType="1"/>
            </p:cNvSpPr>
            <p:nvPr/>
          </p:nvSpPr>
          <p:spPr bwMode="auto">
            <a:xfrm>
              <a:off x="6589613" y="155795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auto">
            <a:xfrm>
              <a:off x="6589613" y="235046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auto">
            <a:xfrm flipH="1">
              <a:off x="6227663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auto">
            <a:xfrm>
              <a:off x="622925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1" name="Line 61"/>
            <p:cNvSpPr>
              <a:spLocks noChangeShapeType="1"/>
            </p:cNvSpPr>
            <p:nvPr/>
          </p:nvSpPr>
          <p:spPr bwMode="auto">
            <a:xfrm>
              <a:off x="622925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2" name="Line 62"/>
            <p:cNvSpPr>
              <a:spLocks noChangeShapeType="1"/>
            </p:cNvSpPr>
            <p:nvPr/>
          </p:nvSpPr>
          <p:spPr bwMode="auto">
            <a:xfrm>
              <a:off x="6229251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5" name="Line 65"/>
            <p:cNvSpPr>
              <a:spLocks noChangeShapeType="1"/>
            </p:cNvSpPr>
            <p:nvPr/>
          </p:nvSpPr>
          <p:spPr bwMode="auto">
            <a:xfrm>
              <a:off x="6997601" y="2780824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6" name="Line 66"/>
            <p:cNvSpPr>
              <a:spLocks noChangeShapeType="1"/>
            </p:cNvSpPr>
            <p:nvPr/>
          </p:nvSpPr>
          <p:spPr bwMode="auto">
            <a:xfrm>
              <a:off x="6948388" y="3212133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6372126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0" name="Line 70"/>
            <p:cNvSpPr>
              <a:spLocks noChangeShapeType="1"/>
            </p:cNvSpPr>
            <p:nvPr/>
          </p:nvSpPr>
          <p:spPr bwMode="auto">
            <a:xfrm>
              <a:off x="6229251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1" name="Line 71"/>
            <p:cNvSpPr>
              <a:spLocks noChangeShapeType="1"/>
            </p:cNvSpPr>
            <p:nvPr/>
          </p:nvSpPr>
          <p:spPr bwMode="auto">
            <a:xfrm>
              <a:off x="6443563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2" name="Line 72"/>
            <p:cNvSpPr>
              <a:spLocks noChangeShapeType="1"/>
            </p:cNvSpPr>
            <p:nvPr/>
          </p:nvSpPr>
          <p:spPr bwMode="auto">
            <a:xfrm>
              <a:off x="6445151" y="318514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3" name="Line 73"/>
            <p:cNvSpPr>
              <a:spLocks noChangeShapeType="1"/>
            </p:cNvSpPr>
            <p:nvPr/>
          </p:nvSpPr>
          <p:spPr bwMode="auto">
            <a:xfrm>
              <a:off x="6805513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4" name="Line 74"/>
            <p:cNvSpPr>
              <a:spLocks noChangeShapeType="1"/>
            </p:cNvSpPr>
            <p:nvPr/>
          </p:nvSpPr>
          <p:spPr bwMode="auto">
            <a:xfrm>
              <a:off x="6805513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5" name="Line 75"/>
            <p:cNvSpPr>
              <a:spLocks noChangeShapeType="1"/>
            </p:cNvSpPr>
            <p:nvPr/>
          </p:nvSpPr>
          <p:spPr bwMode="auto">
            <a:xfrm>
              <a:off x="6732488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6" name="Line 76"/>
            <p:cNvSpPr>
              <a:spLocks noChangeShapeType="1"/>
            </p:cNvSpPr>
            <p:nvPr/>
          </p:nvSpPr>
          <p:spPr bwMode="auto">
            <a:xfrm>
              <a:off x="6805513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7" name="Line 77"/>
            <p:cNvSpPr>
              <a:spLocks noChangeShapeType="1"/>
            </p:cNvSpPr>
            <p:nvPr/>
          </p:nvSpPr>
          <p:spPr bwMode="auto">
            <a:xfrm>
              <a:off x="6229251" y="3213720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auto">
            <a:xfrm>
              <a:off x="6588026" y="3185145"/>
              <a:ext cx="0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9" name="Text Box 79"/>
            <p:cNvSpPr txBox="1">
              <a:spLocks noChangeArrowheads="1"/>
            </p:cNvSpPr>
            <p:nvPr/>
          </p:nvSpPr>
          <p:spPr bwMode="auto">
            <a:xfrm>
              <a:off x="4356001" y="1628800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60" name="Text Box 80"/>
            <p:cNvSpPr txBox="1">
              <a:spLocks noChangeArrowheads="1"/>
            </p:cNvSpPr>
            <p:nvPr/>
          </p:nvSpPr>
          <p:spPr bwMode="auto">
            <a:xfrm>
              <a:off x="5506938" y="3501703"/>
              <a:ext cx="79216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71" name="Text Box 91"/>
            <p:cNvSpPr txBox="1">
              <a:spLocks noChangeArrowheads="1"/>
            </p:cNvSpPr>
            <p:nvPr/>
          </p:nvSpPr>
          <p:spPr bwMode="auto">
            <a:xfrm>
              <a:off x="4859238" y="162939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2" name="Text Box 92"/>
            <p:cNvSpPr txBox="1">
              <a:spLocks noChangeArrowheads="1"/>
            </p:cNvSpPr>
            <p:nvPr/>
          </p:nvSpPr>
          <p:spPr bwMode="auto">
            <a:xfrm>
              <a:off x="6300688" y="162939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3" name="Text Box 93"/>
            <p:cNvSpPr txBox="1">
              <a:spLocks noChangeArrowheads="1"/>
            </p:cNvSpPr>
            <p:nvPr/>
          </p:nvSpPr>
          <p:spPr bwMode="auto">
            <a:xfrm>
              <a:off x="4860826" y="242190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4" name="Text Box 94"/>
            <p:cNvSpPr txBox="1">
              <a:spLocks noChangeArrowheads="1"/>
            </p:cNvSpPr>
            <p:nvPr/>
          </p:nvSpPr>
          <p:spPr bwMode="auto">
            <a:xfrm>
              <a:off x="6302276" y="242190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6" name="Text Box 96"/>
            <p:cNvSpPr txBox="1">
              <a:spLocks noChangeArrowheads="1"/>
            </p:cNvSpPr>
            <p:nvPr/>
          </p:nvSpPr>
          <p:spPr bwMode="auto">
            <a:xfrm>
              <a:off x="5508526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7" name="Text Box 97"/>
            <p:cNvSpPr txBox="1">
              <a:spLocks noChangeArrowheads="1"/>
            </p:cNvSpPr>
            <p:nvPr/>
          </p:nvSpPr>
          <p:spPr bwMode="auto">
            <a:xfrm>
              <a:off x="6011763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8" name="Text Box 98"/>
            <p:cNvSpPr txBox="1">
              <a:spLocks noChangeArrowheads="1"/>
            </p:cNvSpPr>
            <p:nvPr/>
          </p:nvSpPr>
          <p:spPr bwMode="auto">
            <a:xfrm>
              <a:off x="6948388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9" name="Line 99"/>
            <p:cNvSpPr>
              <a:spLocks noChangeShapeType="1"/>
            </p:cNvSpPr>
            <p:nvPr/>
          </p:nvSpPr>
          <p:spPr bwMode="auto">
            <a:xfrm>
              <a:off x="5560913" y="2780824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0" name="Line 100"/>
            <p:cNvSpPr>
              <a:spLocks noChangeShapeType="1"/>
            </p:cNvSpPr>
            <p:nvPr/>
          </p:nvSpPr>
          <p:spPr bwMode="auto">
            <a:xfrm flipV="1">
              <a:off x="4356001" y="3716709"/>
              <a:ext cx="0" cy="5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3635201" y="1484933"/>
              <a:ext cx="360363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87" name="Line 107"/>
            <p:cNvSpPr>
              <a:spLocks noChangeShapeType="1"/>
            </p:cNvSpPr>
            <p:nvPr/>
          </p:nvSpPr>
          <p:spPr bwMode="auto">
            <a:xfrm flipV="1">
              <a:off x="2989362" y="1556370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8" name="Line 108"/>
            <p:cNvSpPr>
              <a:spLocks noChangeShapeType="1"/>
            </p:cNvSpPr>
            <p:nvPr/>
          </p:nvSpPr>
          <p:spPr bwMode="auto">
            <a:xfrm flipV="1">
              <a:off x="2989362" y="2348880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9" name="Text Box 109"/>
            <p:cNvSpPr txBox="1">
              <a:spLocks noChangeArrowheads="1"/>
            </p:cNvSpPr>
            <p:nvPr/>
          </p:nvSpPr>
          <p:spPr bwMode="auto">
            <a:xfrm>
              <a:off x="3059832" y="1556792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90" name="Text Box 110"/>
            <p:cNvSpPr txBox="1">
              <a:spLocks noChangeArrowheads="1"/>
            </p:cNvSpPr>
            <p:nvPr/>
          </p:nvSpPr>
          <p:spPr bwMode="auto">
            <a:xfrm>
              <a:off x="2771800" y="3427785"/>
              <a:ext cx="86449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91" name="Line 111"/>
            <p:cNvSpPr>
              <a:spLocks noChangeShapeType="1"/>
            </p:cNvSpPr>
            <p:nvPr/>
          </p:nvSpPr>
          <p:spPr bwMode="auto">
            <a:xfrm flipH="1" flipV="1">
              <a:off x="3634705" y="3572248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2" name="Line 112"/>
            <p:cNvSpPr>
              <a:spLocks noChangeShapeType="1"/>
            </p:cNvSpPr>
            <p:nvPr/>
          </p:nvSpPr>
          <p:spPr bwMode="auto">
            <a:xfrm flipH="1" flipV="1">
              <a:off x="2340000" y="3573016"/>
              <a:ext cx="431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3" name="Line 113"/>
            <p:cNvSpPr>
              <a:spLocks noChangeShapeType="1"/>
            </p:cNvSpPr>
            <p:nvPr/>
          </p:nvSpPr>
          <p:spPr bwMode="auto">
            <a:xfrm flipV="1">
              <a:off x="3059013" y="3716710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4" name="Line 114"/>
            <p:cNvSpPr>
              <a:spLocks noChangeShapeType="1"/>
            </p:cNvSpPr>
            <p:nvPr/>
          </p:nvSpPr>
          <p:spPr bwMode="auto">
            <a:xfrm flipH="1" flipV="1">
              <a:off x="3059013" y="3932610"/>
              <a:ext cx="10080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auto">
            <a:xfrm>
              <a:off x="2627784" y="3284910"/>
              <a:ext cx="1216" cy="286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2483768" y="1426945"/>
              <a:ext cx="4678956" cy="27581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" name="Text Box 105"/>
          <p:cNvSpPr txBox="1">
            <a:spLocks noChangeArrowheads="1"/>
          </p:cNvSpPr>
          <p:nvPr/>
        </p:nvSpPr>
        <p:spPr bwMode="auto">
          <a:xfrm>
            <a:off x="179512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*I/O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门：</a:t>
            </a:r>
            <a:r>
              <a:rPr lang="zh-CN" altLang="en-US" b="1" u="none" dirty="0">
                <a:latin typeface="宋体" pitchFamily="2" charset="-122"/>
              </a:rPr>
              <a:t>从所有列的存储元中选择一个存储元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5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B5E5-9FD8-4734-8C6B-22919B4555AA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434349" name="Group 173"/>
          <p:cNvGrpSpPr>
            <a:grpSpLocks/>
          </p:cNvGrpSpPr>
          <p:nvPr/>
        </p:nvGrpSpPr>
        <p:grpSpPr bwMode="auto">
          <a:xfrm>
            <a:off x="179388" y="261467"/>
            <a:ext cx="8785225" cy="503237"/>
            <a:chOff x="113" y="119"/>
            <a:chExt cx="5534" cy="317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13" y="119"/>
              <a:ext cx="55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读写电路：</a:t>
              </a:r>
              <a:r>
                <a:rPr lang="zh-CN" altLang="en-US" b="1" u="none" dirty="0">
                  <a:latin typeface="宋体" pitchFamily="2" charset="-122"/>
                </a:rPr>
                <a:t>根据内部的读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写信号，检测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控制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线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4712" y="20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53" name="Text Box 77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控制电路：</a:t>
            </a:r>
            <a:r>
              <a:rPr lang="zh-CN" altLang="en-US" b="1" u="none" dirty="0">
                <a:latin typeface="宋体" pitchFamily="2" charset="-122"/>
              </a:rPr>
              <a:t>根据外部引脚信号，产生内部的读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写信号</a:t>
            </a:r>
          </a:p>
        </p:txBody>
      </p:sp>
      <p:sp>
        <p:nvSpPr>
          <p:cNvPr id="43433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4337" name="Group 161"/>
          <p:cNvGrpSpPr>
            <a:grpSpLocks/>
          </p:cNvGrpSpPr>
          <p:nvPr/>
        </p:nvGrpSpPr>
        <p:grpSpPr bwMode="auto">
          <a:xfrm>
            <a:off x="3995614" y="6454775"/>
            <a:ext cx="360362" cy="287338"/>
            <a:chOff x="1133" y="4020"/>
            <a:chExt cx="227" cy="181"/>
          </a:xfrm>
        </p:grpSpPr>
        <p:sp>
          <p:nvSpPr>
            <p:cNvPr id="434338" name="AutoShape 16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339" name="Text Box 16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</a:p>
          </p:txBody>
        </p:sp>
      </p:grpSp>
      <p:grpSp>
        <p:nvGrpSpPr>
          <p:cNvPr id="434345" name="Group 169"/>
          <p:cNvGrpSpPr>
            <a:grpSpLocks/>
          </p:cNvGrpSpPr>
          <p:nvPr/>
        </p:nvGrpSpPr>
        <p:grpSpPr bwMode="auto">
          <a:xfrm>
            <a:off x="1114425" y="836687"/>
            <a:ext cx="5832475" cy="1657350"/>
            <a:chOff x="521" y="527"/>
            <a:chExt cx="3674" cy="1044"/>
          </a:xfrm>
        </p:grpSpPr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836" y="527"/>
              <a:ext cx="2132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521" y="935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1881" y="754"/>
              <a:ext cx="10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差分读出放大器</a:t>
              </a:r>
              <a:endParaRPr lang="zh-CN" altLang="en-US" sz="1800" b="1" u="none"/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2336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FF3399"/>
                  </a:solidFill>
                </a:rPr>
                <a:t>读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242" y="79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写放大器</a:t>
              </a:r>
              <a:endParaRPr lang="zh-CN" altLang="en-US" sz="1800" b="1" u="none"/>
            </a:p>
          </p:txBody>
        </p:sp>
        <p:sp>
          <p:nvSpPr>
            <p:cNvPr id="434220" name="Line 44"/>
            <p:cNvSpPr>
              <a:spLocks noChangeShapeType="1"/>
            </p:cNvSpPr>
            <p:nvPr/>
          </p:nvSpPr>
          <p:spPr bwMode="auto">
            <a:xfrm>
              <a:off x="3378" y="663"/>
              <a:ext cx="6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1" name="Line 45"/>
            <p:cNvSpPr>
              <a:spLocks noChangeShapeType="1"/>
            </p:cNvSpPr>
            <p:nvPr/>
          </p:nvSpPr>
          <p:spPr bwMode="auto">
            <a:xfrm>
              <a:off x="1746" y="1025"/>
              <a:ext cx="4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2" name="Line 46"/>
            <p:cNvSpPr>
              <a:spLocks noChangeShapeType="1"/>
            </p:cNvSpPr>
            <p:nvPr/>
          </p:nvSpPr>
          <p:spPr bwMode="auto">
            <a:xfrm>
              <a:off x="3016" y="663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3" name="Line 47"/>
            <p:cNvSpPr>
              <a:spLocks noChangeShapeType="1"/>
            </p:cNvSpPr>
            <p:nvPr/>
          </p:nvSpPr>
          <p:spPr bwMode="auto">
            <a:xfrm flipH="1" flipV="1">
              <a:off x="2335" y="1071"/>
              <a:ext cx="1" cy="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4" name="AutoShape 48"/>
            <p:cNvSpPr>
              <a:spLocks noChangeArrowheads="1"/>
            </p:cNvSpPr>
            <p:nvPr/>
          </p:nvSpPr>
          <p:spPr bwMode="auto">
            <a:xfrm rot="16200000">
              <a:off x="2244" y="890"/>
              <a:ext cx="181" cy="272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5" name="Oval 49"/>
            <p:cNvSpPr>
              <a:spLocks noChangeArrowheads="1"/>
            </p:cNvSpPr>
            <p:nvPr/>
          </p:nvSpPr>
          <p:spPr bwMode="auto">
            <a:xfrm>
              <a:off x="3378" y="1004"/>
              <a:ext cx="45" cy="4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6" name="Line 50"/>
            <p:cNvSpPr>
              <a:spLocks noChangeShapeType="1"/>
            </p:cNvSpPr>
            <p:nvPr/>
          </p:nvSpPr>
          <p:spPr bwMode="auto">
            <a:xfrm>
              <a:off x="3787" y="1025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 flipV="1">
              <a:off x="2880" y="1252"/>
              <a:ext cx="9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3877" y="663"/>
              <a:ext cx="1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9" name="Line 53"/>
            <p:cNvSpPr>
              <a:spLocks noChangeShapeType="1"/>
            </p:cNvSpPr>
            <p:nvPr/>
          </p:nvSpPr>
          <p:spPr bwMode="auto">
            <a:xfrm>
              <a:off x="2471" y="980"/>
              <a:ext cx="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0" name="Line 54"/>
            <p:cNvSpPr>
              <a:spLocks noChangeShapeType="1"/>
            </p:cNvSpPr>
            <p:nvPr/>
          </p:nvSpPr>
          <p:spPr bwMode="auto">
            <a:xfrm flipV="1">
              <a:off x="2880" y="980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1" name="AutoShape 55"/>
            <p:cNvSpPr>
              <a:spLocks noChangeArrowheads="1"/>
            </p:cNvSpPr>
            <p:nvPr/>
          </p:nvSpPr>
          <p:spPr bwMode="auto">
            <a:xfrm rot="5400000">
              <a:off x="3197" y="572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 flipV="1">
              <a:off x="3288" y="708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 flipH="1">
              <a:off x="3106" y="798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4" name="Line 58"/>
            <p:cNvSpPr>
              <a:spLocks noChangeShapeType="1"/>
            </p:cNvSpPr>
            <p:nvPr/>
          </p:nvSpPr>
          <p:spPr bwMode="auto">
            <a:xfrm>
              <a:off x="3106" y="799"/>
              <a:ext cx="0" cy="7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5" name="Line 59"/>
            <p:cNvSpPr>
              <a:spLocks noChangeShapeType="1"/>
            </p:cNvSpPr>
            <p:nvPr/>
          </p:nvSpPr>
          <p:spPr bwMode="auto">
            <a:xfrm>
              <a:off x="2471" y="107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6" name="Line 60"/>
            <p:cNvSpPr>
              <a:spLocks noChangeShapeType="1"/>
            </p:cNvSpPr>
            <p:nvPr/>
          </p:nvSpPr>
          <p:spPr bwMode="auto">
            <a:xfrm>
              <a:off x="4081" y="947"/>
              <a:ext cx="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7" name="Text Box 61"/>
            <p:cNvSpPr txBox="1">
              <a:spLocks noChangeArrowheads="1"/>
            </p:cNvSpPr>
            <p:nvPr/>
          </p:nvSpPr>
          <p:spPr bwMode="auto">
            <a:xfrm>
              <a:off x="4059" y="572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38" name="Line 62"/>
            <p:cNvSpPr>
              <a:spLocks noChangeShapeType="1"/>
            </p:cNvSpPr>
            <p:nvPr/>
          </p:nvSpPr>
          <p:spPr bwMode="auto">
            <a:xfrm>
              <a:off x="3424" y="1025"/>
              <a:ext cx="6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9" name="AutoShape 63"/>
            <p:cNvSpPr>
              <a:spLocks noChangeArrowheads="1"/>
            </p:cNvSpPr>
            <p:nvPr/>
          </p:nvSpPr>
          <p:spPr bwMode="auto">
            <a:xfrm rot="5400000">
              <a:off x="3197" y="935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0" name="Line 64"/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1" name="Line 65"/>
            <p:cNvSpPr>
              <a:spLocks noChangeShapeType="1"/>
            </p:cNvSpPr>
            <p:nvPr/>
          </p:nvSpPr>
          <p:spPr bwMode="auto">
            <a:xfrm>
              <a:off x="3106" y="1162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2" name="Line 66"/>
            <p:cNvSpPr>
              <a:spLocks noChangeShapeType="1"/>
            </p:cNvSpPr>
            <p:nvPr/>
          </p:nvSpPr>
          <p:spPr bwMode="auto">
            <a:xfrm>
              <a:off x="3016" y="1025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3" name="Line 67"/>
            <p:cNvSpPr>
              <a:spLocks noChangeShapeType="1"/>
            </p:cNvSpPr>
            <p:nvPr/>
          </p:nvSpPr>
          <p:spPr bwMode="auto">
            <a:xfrm flipV="1">
              <a:off x="1111" y="663"/>
              <a:ext cx="20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4" name="Line 68"/>
            <p:cNvSpPr>
              <a:spLocks noChangeShapeType="1"/>
            </p:cNvSpPr>
            <p:nvPr/>
          </p:nvSpPr>
          <p:spPr bwMode="auto">
            <a:xfrm flipV="1">
              <a:off x="2789" y="1343"/>
              <a:ext cx="10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5" name="Line 69"/>
            <p:cNvSpPr>
              <a:spLocks noChangeShapeType="1"/>
            </p:cNvSpPr>
            <p:nvPr/>
          </p:nvSpPr>
          <p:spPr bwMode="auto">
            <a:xfrm flipV="1">
              <a:off x="2789" y="107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6" name="Text Box 70"/>
            <p:cNvSpPr txBox="1">
              <a:spLocks noChangeArrowheads="1"/>
            </p:cNvSpPr>
            <p:nvPr/>
          </p:nvSpPr>
          <p:spPr bwMode="auto">
            <a:xfrm>
              <a:off x="4059" y="93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247" name="Text Box 71"/>
            <p:cNvSpPr txBox="1">
              <a:spLocks noChangeArrowheads="1"/>
            </p:cNvSpPr>
            <p:nvPr/>
          </p:nvSpPr>
          <p:spPr bwMode="auto">
            <a:xfrm>
              <a:off x="3107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写</a:t>
              </a:r>
            </a:p>
          </p:txBody>
        </p:sp>
        <p:sp>
          <p:nvSpPr>
            <p:cNvPr id="434249" name="Line 73"/>
            <p:cNvSpPr>
              <a:spLocks noChangeShapeType="1"/>
            </p:cNvSpPr>
            <p:nvPr/>
          </p:nvSpPr>
          <p:spPr bwMode="auto">
            <a:xfrm>
              <a:off x="974" y="1026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50" name="Line 74"/>
            <p:cNvSpPr>
              <a:spLocks noChangeShapeType="1"/>
            </p:cNvSpPr>
            <p:nvPr/>
          </p:nvSpPr>
          <p:spPr bwMode="auto">
            <a:xfrm flipV="1">
              <a:off x="1111" y="663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340" name="Text Box 164"/>
            <p:cNvSpPr txBox="1">
              <a:spLocks noChangeArrowheads="1"/>
            </p:cNvSpPr>
            <p:nvPr/>
          </p:nvSpPr>
          <p:spPr bwMode="auto">
            <a:xfrm>
              <a:off x="1202" y="890"/>
              <a:ext cx="544" cy="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驱动器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</p:grpSp>
      <p:grpSp>
        <p:nvGrpSpPr>
          <p:cNvPr id="434346" name="Group 170"/>
          <p:cNvGrpSpPr>
            <a:grpSpLocks/>
          </p:cNvGrpSpPr>
          <p:nvPr/>
        </p:nvGrpSpPr>
        <p:grpSpPr bwMode="auto">
          <a:xfrm>
            <a:off x="7164388" y="909216"/>
            <a:ext cx="1295400" cy="863600"/>
            <a:chOff x="4287" y="572"/>
            <a:chExt cx="816" cy="544"/>
          </a:xfrm>
        </p:grpSpPr>
        <p:sp>
          <p:nvSpPr>
            <p:cNvPr id="434342" name="Text Box 166"/>
            <p:cNvSpPr txBox="1">
              <a:spLocks noChangeArrowheads="1"/>
            </p:cNvSpPr>
            <p:nvPr/>
          </p:nvSpPr>
          <p:spPr bwMode="auto">
            <a:xfrm>
              <a:off x="4559" y="572"/>
              <a:ext cx="544" cy="5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存储元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所选</a:t>
              </a: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343" name="Line 167"/>
            <p:cNvSpPr>
              <a:spLocks noChangeShapeType="1"/>
            </p:cNvSpPr>
            <p:nvPr/>
          </p:nvSpPr>
          <p:spPr bwMode="auto">
            <a:xfrm>
              <a:off x="4287" y="102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44" name="Line 168"/>
            <p:cNvSpPr>
              <a:spLocks noChangeShapeType="1"/>
            </p:cNvSpPr>
            <p:nvPr/>
          </p:nvSpPr>
          <p:spPr bwMode="auto">
            <a:xfrm>
              <a:off x="4287" y="66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63688" y="3411783"/>
            <a:ext cx="6410944" cy="1879900"/>
            <a:chOff x="2481536" y="3140968"/>
            <a:chExt cx="6410944" cy="1879900"/>
          </a:xfrm>
        </p:grpSpPr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2915816" y="3140968"/>
              <a:ext cx="288032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8" name="Line 85"/>
            <p:cNvSpPr>
              <a:spLocks noChangeShapeType="1"/>
            </p:cNvSpPr>
            <p:nvPr/>
          </p:nvSpPr>
          <p:spPr bwMode="auto">
            <a:xfrm>
              <a:off x="2925865" y="3201651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3419872" y="3284984"/>
              <a:ext cx="5472608" cy="1368152"/>
            </a:xfrm>
            <a:prstGeom prst="rect">
              <a:avLst/>
            </a:prstGeom>
            <a:solidFill>
              <a:srgbClr val="CCFFFF">
                <a:alpha val="75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 flipH="1">
              <a:off x="3565872" y="3693584"/>
              <a:ext cx="273630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4"/>
            <p:cNvSpPr>
              <a:spLocks noChangeShapeType="1"/>
            </p:cNvSpPr>
            <p:nvPr/>
          </p:nvSpPr>
          <p:spPr bwMode="auto">
            <a:xfrm flipH="1">
              <a:off x="3204716" y="3357191"/>
              <a:ext cx="446426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6301308" y="3693584"/>
              <a:ext cx="222" cy="52757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0"/>
            <p:cNvSpPr>
              <a:spLocks noChangeShapeType="1"/>
            </p:cNvSpPr>
            <p:nvPr/>
          </p:nvSpPr>
          <p:spPr bwMode="auto">
            <a:xfrm flipH="1">
              <a:off x="3203848" y="4581127"/>
              <a:ext cx="3098328" cy="39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118"/>
            <p:cNvSpPr txBox="1">
              <a:spLocks noChangeArrowheads="1"/>
            </p:cNvSpPr>
            <p:nvPr/>
          </p:nvSpPr>
          <p:spPr bwMode="auto">
            <a:xfrm>
              <a:off x="6588224" y="4078288"/>
              <a:ext cx="2161505" cy="4308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1# SRAM(128×4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5" name="Text Box 119"/>
            <p:cNvSpPr txBox="1">
              <a:spLocks noChangeArrowheads="1"/>
            </p:cNvSpPr>
            <p:nvPr/>
          </p:nvSpPr>
          <p:spPr bwMode="auto">
            <a:xfrm>
              <a:off x="3851920" y="4076700"/>
              <a:ext cx="2160241" cy="4324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0#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SRAM(128×4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>
              <a:off x="6301308" y="4381822"/>
              <a:ext cx="868" cy="1997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3563888" y="4221088"/>
              <a:ext cx="288032" cy="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3"/>
            <p:cNvSpPr>
              <a:spLocks noChangeShapeType="1"/>
            </p:cNvSpPr>
            <p:nvPr/>
          </p:nvSpPr>
          <p:spPr bwMode="auto">
            <a:xfrm flipH="1">
              <a:off x="4932040" y="3357191"/>
              <a:ext cx="24" cy="649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 flipV="1">
              <a:off x="3565872" y="4381897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5"/>
            <p:cNvSpPr>
              <a:spLocks noChangeShapeType="1"/>
            </p:cNvSpPr>
            <p:nvPr/>
          </p:nvSpPr>
          <p:spPr bwMode="auto">
            <a:xfrm flipH="1">
              <a:off x="3565872" y="4372769"/>
              <a:ext cx="0" cy="20835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7"/>
            <p:cNvSpPr>
              <a:spLocks noChangeShapeType="1"/>
            </p:cNvSpPr>
            <p:nvPr/>
          </p:nvSpPr>
          <p:spPr bwMode="auto">
            <a:xfrm flipV="1">
              <a:off x="3563888" y="3693584"/>
              <a:ext cx="0" cy="52750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Text Box 80"/>
            <p:cNvSpPr txBox="1">
              <a:spLocks noChangeArrowheads="1"/>
            </p:cNvSpPr>
            <p:nvPr/>
          </p:nvSpPr>
          <p:spPr bwMode="auto">
            <a:xfrm>
              <a:off x="2481536" y="3789040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+mn-ea"/>
                  <a:ea typeface="+mn-ea"/>
                </a:rPr>
                <a:t>6</a:t>
              </a:r>
              <a:r>
                <a:rPr lang="zh-CN" altLang="en-US" sz="1800" b="1" u="none" dirty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3" name="Line 122"/>
            <p:cNvSpPr>
              <a:spLocks noChangeShapeType="1"/>
            </p:cNvSpPr>
            <p:nvPr/>
          </p:nvSpPr>
          <p:spPr bwMode="auto">
            <a:xfrm>
              <a:off x="6301308" y="4221088"/>
              <a:ext cx="28691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4"/>
            <p:cNvSpPr>
              <a:spLocks noChangeShapeType="1"/>
            </p:cNvSpPr>
            <p:nvPr/>
          </p:nvSpPr>
          <p:spPr bwMode="auto">
            <a:xfrm flipV="1">
              <a:off x="6302176" y="4381822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3"/>
            <p:cNvSpPr>
              <a:spLocks noChangeShapeType="1"/>
            </p:cNvSpPr>
            <p:nvPr/>
          </p:nvSpPr>
          <p:spPr bwMode="auto">
            <a:xfrm>
              <a:off x="7668344" y="3356992"/>
              <a:ext cx="0" cy="6502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3851920" y="4729846"/>
              <a:ext cx="216024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地址范围：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127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6588223" y="4737538"/>
              <a:ext cx="2161505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地址范围：</a:t>
              </a:r>
              <a:r>
                <a:rPr lang="en-US" altLang="zh-CN" sz="1800" b="1" u="none" dirty="0">
                  <a:latin typeface="宋体" pitchFamily="2" charset="-122"/>
                </a:rPr>
                <a:t>128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255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8" name="Oval 92"/>
            <p:cNvSpPr>
              <a:spLocks noChangeArrowheads="1"/>
            </p:cNvSpPr>
            <p:nvPr/>
          </p:nvSpPr>
          <p:spPr bwMode="auto">
            <a:xfrm>
              <a:off x="4891006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92"/>
            <p:cNvSpPr>
              <a:spLocks noChangeArrowheads="1"/>
            </p:cNvSpPr>
            <p:nvPr/>
          </p:nvSpPr>
          <p:spPr bwMode="auto">
            <a:xfrm>
              <a:off x="7631508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2915816" y="3429000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solidFill>
                    <a:srgbClr val="990099"/>
                  </a:solidFill>
                  <a:latin typeface="宋体" pitchFamily="2" charset="-122"/>
                </a:rPr>
                <a:t>7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H="1">
              <a:off x="3216775" y="3573016"/>
              <a:ext cx="20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27"/>
            <p:cNvSpPr>
              <a:spLocks noChangeShapeType="1"/>
            </p:cNvSpPr>
            <p:nvPr/>
          </p:nvSpPr>
          <p:spPr bwMode="auto">
            <a:xfrm flipV="1">
              <a:off x="3216775" y="3933055"/>
              <a:ext cx="347113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2483768" y="4437112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2000" b="1" u="none" baseline="-20000" dirty="0">
                  <a:latin typeface="+mn-ea"/>
                  <a:ea typeface="+mn-ea"/>
                </a:rPr>
                <a:t>3</a:t>
              </a:r>
              <a:r>
                <a:rPr lang="zh-CN" altLang="en-US" sz="1800" b="1" u="none" dirty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79"/>
            <p:cNvSpPr txBox="1">
              <a:spLocks noChangeArrowheads="1"/>
            </p:cNvSpPr>
            <p:nvPr/>
          </p:nvSpPr>
          <p:spPr bwMode="auto">
            <a:xfrm>
              <a:off x="7749784" y="3443093"/>
              <a:ext cx="109183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256×4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702024" y="3742513"/>
            <a:ext cx="3924175" cy="605374"/>
            <a:chOff x="3419872" y="3471698"/>
            <a:chExt cx="3924175" cy="605374"/>
          </a:xfrm>
        </p:grpSpPr>
        <p:sp>
          <p:nvSpPr>
            <p:cNvPr id="156" name="Rectangle 91"/>
            <p:cNvSpPr>
              <a:spLocks noChangeArrowheads="1"/>
            </p:cNvSpPr>
            <p:nvPr/>
          </p:nvSpPr>
          <p:spPr bwMode="auto">
            <a:xfrm>
              <a:off x="6660232" y="3471698"/>
              <a:ext cx="142875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>
                  <a:latin typeface="+mn-ea"/>
                  <a:ea typeface="+mn-ea"/>
                </a:rPr>
                <a:t>1</a:t>
              </a:r>
              <a:endParaRPr lang="zh-CN" altLang="en-US" sz="1600" u="none" dirty="0">
                <a:latin typeface="+mn-ea"/>
                <a:ea typeface="+mn-ea"/>
              </a:endParaRPr>
            </a:p>
          </p:txBody>
        </p:sp>
        <p:sp>
          <p:nvSpPr>
            <p:cNvPr id="157" name="Oval 92"/>
            <p:cNvSpPr>
              <a:spLocks noChangeArrowheads="1"/>
            </p:cNvSpPr>
            <p:nvPr/>
          </p:nvSpPr>
          <p:spPr bwMode="auto">
            <a:xfrm>
              <a:off x="6803107" y="3549039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7308304" y="3573464"/>
              <a:ext cx="24" cy="42885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07"/>
            <p:cNvSpPr>
              <a:spLocks noChangeShapeType="1"/>
            </p:cNvSpPr>
            <p:nvPr/>
          </p:nvSpPr>
          <p:spPr bwMode="auto">
            <a:xfrm flipV="1">
              <a:off x="6876256" y="3573016"/>
              <a:ext cx="432072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4572000" y="3573016"/>
              <a:ext cx="0" cy="43204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16"/>
            <p:cNvSpPr>
              <a:spLocks noChangeShapeType="1"/>
            </p:cNvSpPr>
            <p:nvPr/>
          </p:nvSpPr>
          <p:spPr bwMode="auto">
            <a:xfrm>
              <a:off x="3419872" y="3573016"/>
              <a:ext cx="3241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92"/>
            <p:cNvSpPr>
              <a:spLocks noChangeArrowheads="1"/>
            </p:cNvSpPr>
            <p:nvPr/>
          </p:nvSpPr>
          <p:spPr bwMode="auto">
            <a:xfrm>
              <a:off x="4542739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Oval 92"/>
            <p:cNvSpPr>
              <a:spLocks noChangeArrowheads="1"/>
            </p:cNvSpPr>
            <p:nvPr/>
          </p:nvSpPr>
          <p:spPr bwMode="auto">
            <a:xfrm>
              <a:off x="7272610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80"/>
            <p:cNvSpPr txBox="1">
              <a:spLocks noChangeArrowheads="1"/>
            </p:cNvSpPr>
            <p:nvPr/>
          </p:nvSpPr>
          <p:spPr bwMode="auto">
            <a:xfrm>
              <a:off x="4211960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5" name="Line 85"/>
            <p:cNvSpPr>
              <a:spLocks noChangeShapeType="1"/>
            </p:cNvSpPr>
            <p:nvPr/>
          </p:nvSpPr>
          <p:spPr bwMode="auto">
            <a:xfrm>
              <a:off x="4217823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6956403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7" name="Line 85"/>
            <p:cNvSpPr>
              <a:spLocks noChangeShapeType="1"/>
            </p:cNvSpPr>
            <p:nvPr/>
          </p:nvSpPr>
          <p:spPr bwMode="auto">
            <a:xfrm>
              <a:off x="6962266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179512" y="294281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小圆圈啥意思？如何才能构成</a:t>
            </a:r>
            <a:r>
              <a:rPr lang="en-US" altLang="zh-CN" b="1" u="none" dirty="0">
                <a:latin typeface="宋体" pitchFamily="2" charset="-122"/>
              </a:rPr>
              <a:t>256×4b</a:t>
            </a:r>
            <a:r>
              <a:rPr lang="zh-CN" altLang="en-US" b="1" u="none" dirty="0">
                <a:latin typeface="宋体" pitchFamily="2" charset="-122"/>
              </a:rPr>
              <a:t>的存储器？</a:t>
            </a: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179512" y="52216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写信号共有几种状态？外部最少设置几根引脚？表示内部信号状态的逻辑是什么？</a:t>
            </a:r>
          </a:p>
        </p:txBody>
      </p:sp>
      <p:sp>
        <p:nvSpPr>
          <p:cNvPr id="170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63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53" grpId="0"/>
      <p:bldP spid="168" grpId="0"/>
      <p:bldP spid="1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566-16E7-4A69-AC88-13B1EA53468A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93907" name="Text Box 723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芯片的引脚组织：</a:t>
            </a:r>
            <a:r>
              <a:rPr lang="zh-CN" altLang="en-US" b="1" u="none" dirty="0">
                <a:latin typeface="宋体" pitchFamily="2" charset="-122"/>
              </a:rPr>
              <a:t>若芯片容量为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，存储单元长度为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+mn-lt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   存储单元数量为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>
                <a:latin typeface="+mn-lt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，则有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>
                <a:latin typeface="+mn-lt"/>
              </a:rPr>
              <a:t>n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en-US" altLang="zh-CN" b="1" i="1" u="none" dirty="0">
                <a:latin typeface="+mn-lt"/>
              </a:rPr>
              <a:t>w</a:t>
            </a:r>
            <a:endParaRPr lang="zh-CN" altLang="en-US" b="1" i="1" u="none" dirty="0">
              <a:latin typeface="+mn-lt"/>
            </a:endParaRPr>
          </a:p>
        </p:txBody>
      </p:sp>
      <p:sp>
        <p:nvSpPr>
          <p:cNvPr id="93908" name="Text Box 724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有单向、双向两种方式，引脚数各为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                    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地址引脚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都是单向，引脚数为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</a:p>
        </p:txBody>
      </p:sp>
      <p:sp>
        <p:nvSpPr>
          <p:cNvPr id="93909" name="Text Box 725"/>
          <p:cNvSpPr txBox="1">
            <a:spLocks noChangeArrowheads="1"/>
          </p:cNvSpPr>
          <p:nvPr/>
        </p:nvSpPr>
        <p:spPr bwMode="auto">
          <a:xfrm>
            <a:off x="179388" y="36449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的容量为</a:t>
            </a:r>
            <a:r>
              <a:rPr lang="en-US" altLang="zh-CN" b="1" u="none" dirty="0">
                <a:latin typeface="宋体" pitchFamily="2" charset="-122"/>
              </a:rPr>
              <a:t>4Kbit</a:t>
            </a:r>
            <a:r>
              <a:rPr lang="zh-CN" altLang="en-US" b="1" u="none" dirty="0">
                <a:latin typeface="宋体" pitchFamily="2" charset="-122"/>
              </a:rPr>
              <a:t>、数据引脚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双向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根，地址引脚为多少根？若数据引脚改为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根，地址引脚为多少根？</a:t>
            </a:r>
          </a:p>
        </p:txBody>
      </p:sp>
      <p:sp>
        <p:nvSpPr>
          <p:cNvPr id="93910" name="Text Box 726"/>
          <p:cNvSpPr txBox="1">
            <a:spLocks noChangeArrowheads="1"/>
          </p:cNvSpPr>
          <p:nvPr/>
        </p:nvSpPr>
        <p:spPr bwMode="auto">
          <a:xfrm>
            <a:off x="179388" y="465455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的数据引脚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单向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根、地址引脚为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根，该芯片的容量为多少个字节？</a:t>
            </a:r>
          </a:p>
        </p:txBody>
      </p:sp>
      <p:sp>
        <p:nvSpPr>
          <p:cNvPr id="93914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512" y="2636912"/>
            <a:ext cx="8785225" cy="1015663"/>
            <a:chOff x="179512" y="2636912"/>
            <a:chExt cx="8785225" cy="1015663"/>
          </a:xfrm>
        </p:grpSpPr>
        <p:sp>
          <p:nvSpPr>
            <p:cNvPr id="12" name="Text Box 724"/>
            <p:cNvSpPr txBox="1">
              <a:spLocks noChangeArrowheads="1"/>
            </p:cNvSpPr>
            <p:nvPr/>
          </p:nvSpPr>
          <p:spPr bwMode="auto">
            <a:xfrm>
              <a:off x="179512" y="2636912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片选引脚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两种方式，差别为内部是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否有</a:t>
              </a:r>
              <a:r>
                <a:rPr lang="zh-CN" altLang="en-US" b="1" dirty="0">
                  <a:latin typeface="宋体" pitchFamily="2" charset="-122"/>
                </a:rPr>
                <a:t>非门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读写引脚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根   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有</a:t>
              </a: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zh-CN" altLang="en-US" sz="2000" b="1" u="none" dirty="0">
                  <a:latin typeface="宋体" pitchFamily="2" charset="-122"/>
                </a:rPr>
                <a:t>种状态，可借用片选信号线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000" b="1" i="1" u="none" dirty="0">
                <a:latin typeface="+mn-lt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673498" y="2759156"/>
              <a:ext cx="255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" grpId="0"/>
      <p:bldP spid="93909" grpId="0"/>
      <p:bldP spid="939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D34-8D00-4D0E-97A1-96B8D326619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47666" y="2662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>
                <a:latin typeface="宋体" pitchFamily="2" charset="-122"/>
              </a:rPr>
              <a:t>Intel 2114 SRAM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=1K×4b</a:t>
            </a:r>
            <a:r>
              <a:rPr lang="zh-CN" altLang="en-US" sz="2200" b="1" u="none" dirty="0">
                <a:latin typeface="宋体" pitchFamily="2" charset="-122"/>
              </a:rPr>
              <a:t>，数据引脚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双向</a:t>
            </a:r>
            <a:r>
              <a:rPr lang="en-US" altLang="zh-CN" sz="2200" b="1" u="none" dirty="0">
                <a:latin typeface="宋体" pitchFamily="2" charset="-122"/>
              </a:rPr>
              <a:t>)=4</a:t>
            </a:r>
            <a:r>
              <a:rPr lang="zh-CN" altLang="en-US" sz="2200" b="1" u="none" dirty="0">
                <a:latin typeface="宋体" pitchFamily="2" charset="-122"/>
              </a:rPr>
              <a:t>根，地址引脚</a:t>
            </a:r>
            <a:r>
              <a:rPr lang="en-US" altLang="zh-CN" sz="2200" b="1" u="none" dirty="0">
                <a:latin typeface="宋体" pitchFamily="2" charset="-122"/>
              </a:rPr>
              <a:t>=10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</a:p>
        </p:txBody>
      </p:sp>
      <p:sp>
        <p:nvSpPr>
          <p:cNvPr id="306629" name="Text Box 453"/>
          <p:cNvSpPr txBox="1">
            <a:spLocks noChangeArrowheads="1"/>
          </p:cNvSpPr>
          <p:nvPr/>
        </p:nvSpPr>
        <p:spPr bwMode="auto">
          <a:xfrm>
            <a:off x="179388" y="1211073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正方形存储阵列</a:t>
            </a:r>
            <a:r>
              <a:rPr lang="en-US" altLang="zh-CN" sz="2000" b="1" u="none" dirty="0">
                <a:latin typeface="宋体" pitchFamily="2" charset="-122"/>
              </a:rPr>
              <a:t>(64×64)</a:t>
            </a:r>
            <a:r>
              <a:rPr lang="zh-CN" altLang="en-US" sz="2200" b="1" u="none" dirty="0">
                <a:latin typeface="宋体" pitchFamily="2" charset="-122"/>
              </a:rPr>
              <a:t>，双译码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1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64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log</a:t>
            </a:r>
            <a:r>
              <a:rPr lang="en-US" altLang="zh-CN" sz="2000" b="1" u="none" baseline="-1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[64/4])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4</a:t>
            </a:r>
            <a:r>
              <a:rPr lang="zh-CN" altLang="en-US" sz="2200" b="1" u="none" dirty="0">
                <a:latin typeface="宋体" pitchFamily="2" charset="-122"/>
              </a:rPr>
              <a:t>个读写电路，</a:t>
            </a:r>
            <a:r>
              <a:rPr lang="en-US" altLang="zh-CN" sz="2200" b="1" u="none" dirty="0">
                <a:latin typeface="宋体" pitchFamily="2" charset="-122"/>
              </a:rPr>
              <a:t>4</a:t>
            </a:r>
            <a:r>
              <a:rPr lang="zh-CN" altLang="en-US" sz="2200" b="1" u="none" dirty="0">
                <a:latin typeface="宋体" pitchFamily="2" charset="-122"/>
              </a:rPr>
              <a:t>个</a:t>
            </a:r>
            <a:r>
              <a:rPr lang="en-US" altLang="zh-CN" sz="2200" b="1" u="none" dirty="0">
                <a:latin typeface="宋体" pitchFamily="2" charset="-122"/>
              </a:rPr>
              <a:t>I/O</a:t>
            </a:r>
            <a:r>
              <a:rPr lang="zh-CN" altLang="en-US" sz="2200" b="1" u="none" dirty="0">
                <a:latin typeface="宋体" pitchFamily="2" charset="-122"/>
              </a:rPr>
              <a:t>门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06810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6811" name="Group 635"/>
          <p:cNvGrpSpPr>
            <a:grpSpLocks/>
          </p:cNvGrpSpPr>
          <p:nvPr/>
        </p:nvGrpSpPr>
        <p:grpSpPr bwMode="auto">
          <a:xfrm>
            <a:off x="5076056" y="6454775"/>
            <a:ext cx="360362" cy="287338"/>
            <a:chOff x="1133" y="4020"/>
            <a:chExt cx="227" cy="181"/>
          </a:xfrm>
        </p:grpSpPr>
        <p:sp>
          <p:nvSpPr>
            <p:cNvPr id="306812" name="AutoShape 63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813" name="Text Box 63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13</a:t>
              </a:r>
            </a:p>
          </p:txBody>
        </p:sp>
      </p:grpSp>
      <p:sp>
        <p:nvSpPr>
          <p:cNvPr id="30681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AutoShape 6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1266" y="2229445"/>
            <a:ext cx="7632701" cy="4079875"/>
            <a:chOff x="1011266" y="2143116"/>
            <a:chExt cx="7632701" cy="4079875"/>
          </a:xfrm>
        </p:grpSpPr>
        <p:sp>
          <p:nvSpPr>
            <p:cNvPr id="196" name="Rectangle 475"/>
            <p:cNvSpPr>
              <a:spLocks noChangeArrowheads="1"/>
            </p:cNvSpPr>
            <p:nvPr/>
          </p:nvSpPr>
          <p:spPr bwMode="auto">
            <a:xfrm>
              <a:off x="3008342" y="3691986"/>
              <a:ext cx="2190523" cy="50378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475"/>
            <p:cNvSpPr>
              <a:spLocks noChangeArrowheads="1"/>
            </p:cNvSpPr>
            <p:nvPr/>
          </p:nvSpPr>
          <p:spPr bwMode="auto">
            <a:xfrm>
              <a:off x="6341917" y="3683164"/>
              <a:ext cx="2190523" cy="50378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475"/>
            <p:cNvSpPr>
              <a:spLocks noChangeArrowheads="1"/>
            </p:cNvSpPr>
            <p:nvPr/>
          </p:nvSpPr>
          <p:spPr bwMode="auto">
            <a:xfrm>
              <a:off x="3028979" y="4221088"/>
              <a:ext cx="5472113" cy="87477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r>
                <a:rPr lang="en-US" altLang="zh-CN" sz="1600" b="1" u="none" dirty="0">
                  <a:latin typeface="+mn-ea"/>
                  <a:ea typeface="+mn-ea"/>
                </a:rPr>
                <a:t>                             I/O</a:t>
              </a:r>
              <a:r>
                <a:rPr lang="zh-CN" altLang="en-US" sz="1600" b="1" u="none" dirty="0">
                  <a:latin typeface="+mn-ea"/>
                  <a:ea typeface="+mn-ea"/>
                </a:rPr>
                <a:t>门</a:t>
              </a:r>
            </a:p>
          </p:txBody>
        </p:sp>
        <p:sp>
          <p:nvSpPr>
            <p:cNvPr id="306634" name="Rectangle 458"/>
            <p:cNvSpPr>
              <a:spLocks noChangeArrowheads="1"/>
            </p:cNvSpPr>
            <p:nvPr/>
          </p:nvSpPr>
          <p:spPr bwMode="auto">
            <a:xfrm>
              <a:off x="1587529" y="2143116"/>
              <a:ext cx="7056438" cy="3743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6" name="Text Box 460"/>
            <p:cNvSpPr txBox="1">
              <a:spLocks noChangeArrowheads="1"/>
            </p:cNvSpPr>
            <p:nvPr/>
          </p:nvSpPr>
          <p:spPr bwMode="auto">
            <a:xfrm>
              <a:off x="1731991" y="2289166"/>
              <a:ext cx="358775" cy="10795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行译码器</a:t>
              </a:r>
            </a:p>
          </p:txBody>
        </p:sp>
        <p:sp>
          <p:nvSpPr>
            <p:cNvPr id="306637" name="Line 461"/>
            <p:cNvSpPr>
              <a:spLocks noChangeShapeType="1"/>
            </p:cNvSpPr>
            <p:nvPr/>
          </p:nvSpPr>
          <p:spPr bwMode="auto">
            <a:xfrm flipV="1">
              <a:off x="1371629" y="2571741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8" name="Line 462"/>
            <p:cNvSpPr>
              <a:spLocks noChangeShapeType="1"/>
            </p:cNvSpPr>
            <p:nvPr/>
          </p:nvSpPr>
          <p:spPr bwMode="auto">
            <a:xfrm flipV="1">
              <a:off x="1371629" y="3076566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9" name="Text Box 463"/>
            <p:cNvSpPr txBox="1">
              <a:spLocks noChangeArrowheads="1"/>
            </p:cNvSpPr>
            <p:nvPr/>
          </p:nvSpPr>
          <p:spPr bwMode="auto">
            <a:xfrm>
              <a:off x="1371629" y="2647941"/>
              <a:ext cx="287338" cy="430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6640" name="Text Box 464"/>
            <p:cNvSpPr txBox="1">
              <a:spLocks noChangeArrowheads="1"/>
            </p:cNvSpPr>
            <p:nvPr/>
          </p:nvSpPr>
          <p:spPr bwMode="auto">
            <a:xfrm>
              <a:off x="1011266" y="2357429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8</a:t>
              </a:r>
            </a:p>
          </p:txBody>
        </p:sp>
        <p:sp>
          <p:nvSpPr>
            <p:cNvPr id="306643" name="Text Box 467"/>
            <p:cNvSpPr txBox="1">
              <a:spLocks noChangeArrowheads="1"/>
            </p:cNvSpPr>
            <p:nvPr/>
          </p:nvSpPr>
          <p:spPr bwMode="auto">
            <a:xfrm>
              <a:off x="4033866" y="5454641"/>
              <a:ext cx="35306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06644" name="Line 468"/>
            <p:cNvSpPr>
              <a:spLocks noChangeShapeType="1"/>
            </p:cNvSpPr>
            <p:nvPr/>
          </p:nvSpPr>
          <p:spPr bwMode="auto">
            <a:xfrm flipV="1">
              <a:off x="5259416" y="5740391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5" name="Line 469"/>
            <p:cNvSpPr>
              <a:spLocks noChangeShapeType="1"/>
            </p:cNvSpPr>
            <p:nvPr/>
          </p:nvSpPr>
          <p:spPr bwMode="auto">
            <a:xfrm flipV="1">
              <a:off x="5980141" y="5740391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7" name="Line 471"/>
            <p:cNvSpPr>
              <a:spLocks noChangeShapeType="1"/>
            </p:cNvSpPr>
            <p:nvPr/>
          </p:nvSpPr>
          <p:spPr bwMode="auto">
            <a:xfrm>
              <a:off x="2738466" y="4951404"/>
              <a:ext cx="56181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8" name="Text Box 472"/>
            <p:cNvSpPr txBox="1">
              <a:spLocks noChangeArrowheads="1"/>
            </p:cNvSpPr>
            <p:nvPr/>
          </p:nvSpPr>
          <p:spPr bwMode="auto">
            <a:xfrm>
              <a:off x="5187979" y="5957879"/>
              <a:ext cx="136842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 err="1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 err="1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9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6649" name="Text Box 473"/>
            <p:cNvSpPr txBox="1">
              <a:spLocks noChangeArrowheads="1"/>
            </p:cNvSpPr>
            <p:nvPr/>
          </p:nvSpPr>
          <p:spPr bwMode="auto">
            <a:xfrm>
              <a:off x="2236816" y="2574916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0" name="Text Box 474"/>
            <p:cNvSpPr txBox="1">
              <a:spLocks noChangeArrowheads="1"/>
            </p:cNvSpPr>
            <p:nvPr/>
          </p:nvSpPr>
          <p:spPr bwMode="auto">
            <a:xfrm>
              <a:off x="5261004" y="5095866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2" name="Line 476"/>
            <p:cNvSpPr>
              <a:spLocks noChangeShapeType="1"/>
            </p:cNvSpPr>
            <p:nvPr/>
          </p:nvSpPr>
          <p:spPr bwMode="auto">
            <a:xfrm>
              <a:off x="3892579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3" name="Line 477"/>
            <p:cNvSpPr>
              <a:spLocks noChangeShapeType="1"/>
            </p:cNvSpPr>
            <p:nvPr/>
          </p:nvSpPr>
          <p:spPr bwMode="auto">
            <a:xfrm flipH="1">
              <a:off x="3532216" y="3987791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4" name="Line 478"/>
            <p:cNvSpPr>
              <a:spLocks noChangeShapeType="1"/>
            </p:cNvSpPr>
            <p:nvPr/>
          </p:nvSpPr>
          <p:spPr bwMode="auto">
            <a:xfrm flipH="1">
              <a:off x="3171854" y="4016366"/>
              <a:ext cx="1588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5" name="Line 479"/>
            <p:cNvSpPr>
              <a:spLocks noChangeShapeType="1"/>
            </p:cNvSpPr>
            <p:nvPr/>
          </p:nvSpPr>
          <p:spPr bwMode="auto">
            <a:xfrm flipH="1">
              <a:off x="4324379" y="4016366"/>
              <a:ext cx="1588" cy="7921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6" name="Line 480"/>
            <p:cNvSpPr>
              <a:spLocks noChangeShapeType="1"/>
            </p:cNvSpPr>
            <p:nvPr/>
          </p:nvSpPr>
          <p:spPr bwMode="auto">
            <a:xfrm>
              <a:off x="4684741" y="3987791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7" name="Line 481"/>
            <p:cNvSpPr>
              <a:spLocks noChangeShapeType="1"/>
            </p:cNvSpPr>
            <p:nvPr/>
          </p:nvSpPr>
          <p:spPr bwMode="auto">
            <a:xfrm>
              <a:off x="3532216" y="4159241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8" name="Line 482"/>
            <p:cNvSpPr>
              <a:spLocks noChangeShapeType="1"/>
            </p:cNvSpPr>
            <p:nvPr/>
          </p:nvSpPr>
          <p:spPr bwMode="auto">
            <a:xfrm>
              <a:off x="5043516" y="4016366"/>
              <a:ext cx="0" cy="9350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0" name="Line 484"/>
            <p:cNvSpPr>
              <a:spLocks noChangeShapeType="1"/>
            </p:cNvSpPr>
            <p:nvPr/>
          </p:nvSpPr>
          <p:spPr bwMode="auto">
            <a:xfrm>
              <a:off x="7204104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1" name="Line 485"/>
            <p:cNvSpPr>
              <a:spLocks noChangeShapeType="1"/>
            </p:cNvSpPr>
            <p:nvPr/>
          </p:nvSpPr>
          <p:spPr bwMode="auto">
            <a:xfrm flipH="1">
              <a:off x="6843741" y="3986204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2" name="Line 486"/>
            <p:cNvSpPr>
              <a:spLocks noChangeShapeType="1"/>
            </p:cNvSpPr>
            <p:nvPr/>
          </p:nvSpPr>
          <p:spPr bwMode="auto">
            <a:xfrm>
              <a:off x="6484966" y="4014779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3" name="Line 487"/>
            <p:cNvSpPr>
              <a:spLocks noChangeShapeType="1"/>
            </p:cNvSpPr>
            <p:nvPr/>
          </p:nvSpPr>
          <p:spPr bwMode="auto">
            <a:xfrm flipH="1">
              <a:off x="7635904" y="4014779"/>
              <a:ext cx="1588" cy="793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4" name="Line 488"/>
            <p:cNvSpPr>
              <a:spLocks noChangeShapeType="1"/>
            </p:cNvSpPr>
            <p:nvPr/>
          </p:nvSpPr>
          <p:spPr bwMode="auto">
            <a:xfrm>
              <a:off x="7996266" y="3986204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5" name="Line 489"/>
            <p:cNvSpPr>
              <a:spLocks noChangeShapeType="1"/>
            </p:cNvSpPr>
            <p:nvPr/>
          </p:nvSpPr>
          <p:spPr bwMode="auto">
            <a:xfrm>
              <a:off x="6843741" y="4157654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6" name="Line 490"/>
            <p:cNvSpPr>
              <a:spLocks noChangeShapeType="1"/>
            </p:cNvSpPr>
            <p:nvPr/>
          </p:nvSpPr>
          <p:spPr bwMode="auto">
            <a:xfrm>
              <a:off x="8355041" y="4014779"/>
              <a:ext cx="1588" cy="9366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3" name="Rectangle 497"/>
            <p:cNvSpPr>
              <a:spLocks noChangeArrowheads="1"/>
            </p:cNvSpPr>
            <p:nvPr/>
          </p:nvSpPr>
          <p:spPr bwMode="auto">
            <a:xfrm>
              <a:off x="3028979" y="2216141"/>
              <a:ext cx="5472113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9" name="Line 493"/>
            <p:cNvSpPr>
              <a:spLocks noChangeShapeType="1"/>
            </p:cNvSpPr>
            <p:nvPr/>
          </p:nvSpPr>
          <p:spPr bwMode="auto">
            <a:xfrm flipH="1">
              <a:off x="4106891" y="4159241"/>
              <a:ext cx="1588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0" name="Line 494"/>
            <p:cNvSpPr>
              <a:spLocks noChangeShapeType="1"/>
            </p:cNvSpPr>
            <p:nvPr/>
          </p:nvSpPr>
          <p:spPr bwMode="auto">
            <a:xfrm flipH="1">
              <a:off x="7420004" y="4159241"/>
              <a:ext cx="0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4" name="Line 498"/>
            <p:cNvSpPr>
              <a:spLocks noChangeShapeType="1"/>
            </p:cNvSpPr>
            <p:nvPr/>
          </p:nvSpPr>
          <p:spPr bwMode="auto">
            <a:xfrm>
              <a:off x="3173441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5" name="Text Box 499"/>
            <p:cNvSpPr txBox="1">
              <a:spLocks noChangeArrowheads="1"/>
            </p:cNvSpPr>
            <p:nvPr/>
          </p:nvSpPr>
          <p:spPr bwMode="auto">
            <a:xfrm>
              <a:off x="2957541" y="37290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76" name="Line 500"/>
            <p:cNvSpPr>
              <a:spLocks noChangeShapeType="1"/>
            </p:cNvSpPr>
            <p:nvPr/>
          </p:nvSpPr>
          <p:spPr bwMode="auto">
            <a:xfrm>
              <a:off x="3316316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7" name="Line 501"/>
            <p:cNvSpPr>
              <a:spLocks noChangeShapeType="1"/>
            </p:cNvSpPr>
            <p:nvPr/>
          </p:nvSpPr>
          <p:spPr bwMode="auto">
            <a:xfrm>
              <a:off x="3173441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8" name="Line 502"/>
            <p:cNvSpPr>
              <a:spLocks noChangeShapeType="1"/>
            </p:cNvSpPr>
            <p:nvPr/>
          </p:nvSpPr>
          <p:spPr bwMode="auto">
            <a:xfrm>
              <a:off x="338775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9" name="Line 503"/>
            <p:cNvSpPr>
              <a:spLocks noChangeShapeType="1"/>
            </p:cNvSpPr>
            <p:nvPr/>
          </p:nvSpPr>
          <p:spPr bwMode="auto">
            <a:xfrm>
              <a:off x="3389341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0" name="Line 504"/>
            <p:cNvSpPr>
              <a:spLocks noChangeShapeType="1"/>
            </p:cNvSpPr>
            <p:nvPr/>
          </p:nvSpPr>
          <p:spPr bwMode="auto">
            <a:xfrm>
              <a:off x="3749704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1" name="Line 505"/>
            <p:cNvSpPr>
              <a:spLocks noChangeShapeType="1"/>
            </p:cNvSpPr>
            <p:nvPr/>
          </p:nvSpPr>
          <p:spPr bwMode="auto">
            <a:xfrm>
              <a:off x="3749704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2" name="Line 506"/>
            <p:cNvSpPr>
              <a:spLocks noChangeShapeType="1"/>
            </p:cNvSpPr>
            <p:nvPr/>
          </p:nvSpPr>
          <p:spPr bwMode="auto">
            <a:xfrm>
              <a:off x="36766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3" name="Line 507"/>
            <p:cNvSpPr>
              <a:spLocks noChangeShapeType="1"/>
            </p:cNvSpPr>
            <p:nvPr/>
          </p:nvSpPr>
          <p:spPr bwMode="auto">
            <a:xfrm>
              <a:off x="3749704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4" name="Line 508"/>
            <p:cNvSpPr>
              <a:spLocks noChangeShapeType="1"/>
            </p:cNvSpPr>
            <p:nvPr/>
          </p:nvSpPr>
          <p:spPr bwMode="auto">
            <a:xfrm>
              <a:off x="4325966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5" name="Line 509"/>
            <p:cNvSpPr>
              <a:spLocks noChangeShapeType="1"/>
            </p:cNvSpPr>
            <p:nvPr/>
          </p:nvSpPr>
          <p:spPr bwMode="auto">
            <a:xfrm>
              <a:off x="5094316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6" name="Line 510"/>
            <p:cNvSpPr>
              <a:spLocks noChangeShapeType="1"/>
            </p:cNvSpPr>
            <p:nvPr/>
          </p:nvSpPr>
          <p:spPr bwMode="auto">
            <a:xfrm>
              <a:off x="4468841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7" name="Line 511"/>
            <p:cNvSpPr>
              <a:spLocks noChangeShapeType="1"/>
            </p:cNvSpPr>
            <p:nvPr/>
          </p:nvSpPr>
          <p:spPr bwMode="auto">
            <a:xfrm>
              <a:off x="4325966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8" name="Line 512"/>
            <p:cNvSpPr>
              <a:spLocks noChangeShapeType="1"/>
            </p:cNvSpPr>
            <p:nvPr/>
          </p:nvSpPr>
          <p:spPr bwMode="auto">
            <a:xfrm>
              <a:off x="45402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9" name="Line 513"/>
            <p:cNvSpPr>
              <a:spLocks noChangeShapeType="1"/>
            </p:cNvSpPr>
            <p:nvPr/>
          </p:nvSpPr>
          <p:spPr bwMode="auto">
            <a:xfrm>
              <a:off x="4541866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0" name="Line 514"/>
            <p:cNvSpPr>
              <a:spLocks noChangeShapeType="1"/>
            </p:cNvSpPr>
            <p:nvPr/>
          </p:nvSpPr>
          <p:spPr bwMode="auto">
            <a:xfrm>
              <a:off x="4902229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1" name="Line 515"/>
            <p:cNvSpPr>
              <a:spLocks noChangeShapeType="1"/>
            </p:cNvSpPr>
            <p:nvPr/>
          </p:nvSpPr>
          <p:spPr bwMode="auto">
            <a:xfrm>
              <a:off x="4902229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2" name="Line 516"/>
            <p:cNvSpPr>
              <a:spLocks noChangeShapeType="1"/>
            </p:cNvSpPr>
            <p:nvPr/>
          </p:nvSpPr>
          <p:spPr bwMode="auto">
            <a:xfrm>
              <a:off x="482920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3" name="Line 517"/>
            <p:cNvSpPr>
              <a:spLocks noChangeShapeType="1"/>
            </p:cNvSpPr>
            <p:nvPr/>
          </p:nvSpPr>
          <p:spPr bwMode="auto">
            <a:xfrm>
              <a:off x="4902229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4" name="Text Box 518"/>
            <p:cNvSpPr txBox="1">
              <a:spLocks noChangeArrowheads="1"/>
            </p:cNvSpPr>
            <p:nvPr/>
          </p:nvSpPr>
          <p:spPr bwMode="auto">
            <a:xfrm>
              <a:off x="38941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5" name="Text Box 519"/>
            <p:cNvSpPr txBox="1">
              <a:spLocks noChangeArrowheads="1"/>
            </p:cNvSpPr>
            <p:nvPr/>
          </p:nvSpPr>
          <p:spPr bwMode="auto">
            <a:xfrm>
              <a:off x="4108479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6" name="Text Box 520"/>
            <p:cNvSpPr txBox="1">
              <a:spLocks noChangeArrowheads="1"/>
            </p:cNvSpPr>
            <p:nvPr/>
          </p:nvSpPr>
          <p:spPr bwMode="auto">
            <a:xfrm>
              <a:off x="5045104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7" name="Line 521"/>
            <p:cNvSpPr>
              <a:spLocks noChangeShapeType="1"/>
            </p:cNvSpPr>
            <p:nvPr/>
          </p:nvSpPr>
          <p:spPr bwMode="auto">
            <a:xfrm>
              <a:off x="3946554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8" name="Line 522"/>
            <p:cNvSpPr>
              <a:spLocks noChangeShapeType="1"/>
            </p:cNvSpPr>
            <p:nvPr/>
          </p:nvSpPr>
          <p:spPr bwMode="auto">
            <a:xfrm>
              <a:off x="6484966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9" name="Text Box 523"/>
            <p:cNvSpPr txBox="1">
              <a:spLocks noChangeArrowheads="1"/>
            </p:cNvSpPr>
            <p:nvPr/>
          </p:nvSpPr>
          <p:spPr bwMode="auto">
            <a:xfrm>
              <a:off x="62690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00" name="Line 524"/>
            <p:cNvSpPr>
              <a:spLocks noChangeShapeType="1"/>
            </p:cNvSpPr>
            <p:nvPr/>
          </p:nvSpPr>
          <p:spPr bwMode="auto">
            <a:xfrm>
              <a:off x="6627841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1" name="Line 525"/>
            <p:cNvSpPr>
              <a:spLocks noChangeShapeType="1"/>
            </p:cNvSpPr>
            <p:nvPr/>
          </p:nvSpPr>
          <p:spPr bwMode="auto">
            <a:xfrm>
              <a:off x="6484966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2" name="Line 526"/>
            <p:cNvSpPr>
              <a:spLocks noChangeShapeType="1"/>
            </p:cNvSpPr>
            <p:nvPr/>
          </p:nvSpPr>
          <p:spPr bwMode="auto">
            <a:xfrm>
              <a:off x="669927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3" name="Line 527"/>
            <p:cNvSpPr>
              <a:spLocks noChangeShapeType="1"/>
            </p:cNvSpPr>
            <p:nvPr/>
          </p:nvSpPr>
          <p:spPr bwMode="auto">
            <a:xfrm>
              <a:off x="6700866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4" name="Line 528"/>
            <p:cNvSpPr>
              <a:spLocks noChangeShapeType="1"/>
            </p:cNvSpPr>
            <p:nvPr/>
          </p:nvSpPr>
          <p:spPr bwMode="auto">
            <a:xfrm>
              <a:off x="7061229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5" name="Line 529"/>
            <p:cNvSpPr>
              <a:spLocks noChangeShapeType="1"/>
            </p:cNvSpPr>
            <p:nvPr/>
          </p:nvSpPr>
          <p:spPr bwMode="auto">
            <a:xfrm>
              <a:off x="7061229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6" name="Line 530"/>
            <p:cNvSpPr>
              <a:spLocks noChangeShapeType="1"/>
            </p:cNvSpPr>
            <p:nvPr/>
          </p:nvSpPr>
          <p:spPr bwMode="auto">
            <a:xfrm>
              <a:off x="69882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7" name="Line 531"/>
            <p:cNvSpPr>
              <a:spLocks noChangeShapeType="1"/>
            </p:cNvSpPr>
            <p:nvPr/>
          </p:nvSpPr>
          <p:spPr bwMode="auto">
            <a:xfrm>
              <a:off x="7061229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8" name="Line 532"/>
            <p:cNvSpPr>
              <a:spLocks noChangeShapeType="1"/>
            </p:cNvSpPr>
            <p:nvPr/>
          </p:nvSpPr>
          <p:spPr bwMode="auto">
            <a:xfrm>
              <a:off x="7637491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9" name="Line 533"/>
            <p:cNvSpPr>
              <a:spLocks noChangeShapeType="1"/>
            </p:cNvSpPr>
            <p:nvPr/>
          </p:nvSpPr>
          <p:spPr bwMode="auto">
            <a:xfrm>
              <a:off x="8405841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0" name="Line 534"/>
            <p:cNvSpPr>
              <a:spLocks noChangeShapeType="1"/>
            </p:cNvSpPr>
            <p:nvPr/>
          </p:nvSpPr>
          <p:spPr bwMode="auto">
            <a:xfrm>
              <a:off x="7780366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1" name="Line 535"/>
            <p:cNvSpPr>
              <a:spLocks noChangeShapeType="1"/>
            </p:cNvSpPr>
            <p:nvPr/>
          </p:nvSpPr>
          <p:spPr bwMode="auto">
            <a:xfrm>
              <a:off x="7637491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2" name="Line 536"/>
            <p:cNvSpPr>
              <a:spLocks noChangeShapeType="1"/>
            </p:cNvSpPr>
            <p:nvPr/>
          </p:nvSpPr>
          <p:spPr bwMode="auto">
            <a:xfrm>
              <a:off x="78518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3" name="Line 537"/>
            <p:cNvSpPr>
              <a:spLocks noChangeShapeType="1"/>
            </p:cNvSpPr>
            <p:nvPr/>
          </p:nvSpPr>
          <p:spPr bwMode="auto">
            <a:xfrm>
              <a:off x="7853391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4" name="Line 538"/>
            <p:cNvSpPr>
              <a:spLocks noChangeShapeType="1"/>
            </p:cNvSpPr>
            <p:nvPr/>
          </p:nvSpPr>
          <p:spPr bwMode="auto">
            <a:xfrm>
              <a:off x="8213754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5" name="Line 539"/>
            <p:cNvSpPr>
              <a:spLocks noChangeShapeType="1"/>
            </p:cNvSpPr>
            <p:nvPr/>
          </p:nvSpPr>
          <p:spPr bwMode="auto">
            <a:xfrm>
              <a:off x="8213754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6" name="Line 540"/>
            <p:cNvSpPr>
              <a:spLocks noChangeShapeType="1"/>
            </p:cNvSpPr>
            <p:nvPr/>
          </p:nvSpPr>
          <p:spPr bwMode="auto">
            <a:xfrm>
              <a:off x="814072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7" name="Line 541"/>
            <p:cNvSpPr>
              <a:spLocks noChangeShapeType="1"/>
            </p:cNvSpPr>
            <p:nvPr/>
          </p:nvSpPr>
          <p:spPr bwMode="auto">
            <a:xfrm>
              <a:off x="8213754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8" name="Text Box 542"/>
            <p:cNvSpPr txBox="1">
              <a:spLocks noChangeArrowheads="1"/>
            </p:cNvSpPr>
            <p:nvPr/>
          </p:nvSpPr>
          <p:spPr bwMode="auto">
            <a:xfrm>
              <a:off x="7205691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19" name="Text Box 543"/>
            <p:cNvSpPr txBox="1">
              <a:spLocks noChangeArrowheads="1"/>
            </p:cNvSpPr>
            <p:nvPr/>
          </p:nvSpPr>
          <p:spPr bwMode="auto">
            <a:xfrm>
              <a:off x="7420004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0" name="Text Box 544"/>
            <p:cNvSpPr txBox="1">
              <a:spLocks noChangeArrowheads="1"/>
            </p:cNvSpPr>
            <p:nvPr/>
          </p:nvSpPr>
          <p:spPr bwMode="auto">
            <a:xfrm>
              <a:off x="8356629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1" name="Line 545"/>
            <p:cNvSpPr>
              <a:spLocks noChangeShapeType="1"/>
            </p:cNvSpPr>
            <p:nvPr/>
          </p:nvSpPr>
          <p:spPr bwMode="auto">
            <a:xfrm>
              <a:off x="7258079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2" name="Text Box 546"/>
            <p:cNvSpPr txBox="1">
              <a:spLocks noChangeArrowheads="1"/>
            </p:cNvSpPr>
            <p:nvPr/>
          </p:nvSpPr>
          <p:spPr bwMode="auto">
            <a:xfrm>
              <a:off x="5403879" y="37274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24" name="Text Box 548"/>
            <p:cNvSpPr txBox="1">
              <a:spLocks noChangeArrowheads="1"/>
            </p:cNvSpPr>
            <p:nvPr/>
          </p:nvSpPr>
          <p:spPr bwMode="auto">
            <a:xfrm>
              <a:off x="1011266" y="4160829"/>
              <a:ext cx="360363" cy="790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306726" name="Line 550"/>
            <p:cNvSpPr>
              <a:spLocks noChangeShapeType="1"/>
            </p:cNvSpPr>
            <p:nvPr/>
          </p:nvSpPr>
          <p:spPr bwMode="auto">
            <a:xfrm flipV="1">
              <a:off x="5619779" y="574356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2" name="Text Box 576"/>
            <p:cNvSpPr txBox="1">
              <a:spLocks noChangeArrowheads="1"/>
            </p:cNvSpPr>
            <p:nvPr/>
          </p:nvSpPr>
          <p:spPr bwMode="auto">
            <a:xfrm>
              <a:off x="2090766" y="2357429"/>
              <a:ext cx="360363" cy="1225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63</a:t>
              </a:r>
            </a:p>
          </p:txBody>
        </p:sp>
        <p:sp>
          <p:nvSpPr>
            <p:cNvPr id="306753" name="Line 577"/>
            <p:cNvSpPr>
              <a:spLocks noChangeShapeType="1"/>
            </p:cNvSpPr>
            <p:nvPr/>
          </p:nvSpPr>
          <p:spPr bwMode="auto">
            <a:xfrm flipV="1">
              <a:off x="6340504" y="5741979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4" name="Text Box 578"/>
            <p:cNvSpPr txBox="1">
              <a:spLocks noChangeArrowheads="1"/>
            </p:cNvSpPr>
            <p:nvPr/>
          </p:nvSpPr>
          <p:spPr bwMode="auto">
            <a:xfrm>
              <a:off x="4106891" y="5167304"/>
              <a:ext cx="37449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                        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15</a:t>
              </a:r>
            </a:p>
          </p:txBody>
        </p:sp>
        <p:sp>
          <p:nvSpPr>
            <p:cNvPr id="306757" name="Text Box 581"/>
            <p:cNvSpPr txBox="1">
              <a:spLocks noChangeArrowheads="1"/>
            </p:cNvSpPr>
            <p:nvPr/>
          </p:nvSpPr>
          <p:spPr bwMode="auto">
            <a:xfrm>
              <a:off x="3387754" y="279240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58" name="Line 582"/>
            <p:cNvSpPr>
              <a:spLocks noChangeShapeType="1"/>
            </p:cNvSpPr>
            <p:nvPr/>
          </p:nvSpPr>
          <p:spPr bwMode="auto">
            <a:xfrm>
              <a:off x="38211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9" name="Line 583"/>
            <p:cNvSpPr>
              <a:spLocks noChangeShapeType="1"/>
            </p:cNvSpPr>
            <p:nvPr/>
          </p:nvSpPr>
          <p:spPr bwMode="auto">
            <a:xfrm>
              <a:off x="3533804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0" name="Line 584"/>
            <p:cNvSpPr>
              <a:spLocks noChangeShapeType="1"/>
            </p:cNvSpPr>
            <p:nvPr/>
          </p:nvSpPr>
          <p:spPr bwMode="auto">
            <a:xfrm>
              <a:off x="31734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1" name="Text Box 585"/>
            <p:cNvSpPr txBox="1">
              <a:spLocks noChangeArrowheads="1"/>
            </p:cNvSpPr>
            <p:nvPr/>
          </p:nvSpPr>
          <p:spPr bwMode="auto">
            <a:xfrm>
              <a:off x="3892579" y="2792404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62" name="Text Box 586"/>
            <p:cNvSpPr txBox="1">
              <a:spLocks noChangeArrowheads="1"/>
            </p:cNvSpPr>
            <p:nvPr/>
          </p:nvSpPr>
          <p:spPr bwMode="auto">
            <a:xfrm>
              <a:off x="4540279" y="279240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3" name="Line 587"/>
            <p:cNvSpPr>
              <a:spLocks noChangeShapeType="1"/>
            </p:cNvSpPr>
            <p:nvPr/>
          </p:nvSpPr>
          <p:spPr bwMode="auto">
            <a:xfrm>
              <a:off x="49736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4" name="Line 588"/>
            <p:cNvSpPr>
              <a:spLocks noChangeShapeType="1"/>
            </p:cNvSpPr>
            <p:nvPr/>
          </p:nvSpPr>
          <p:spPr bwMode="auto">
            <a:xfrm>
              <a:off x="4686329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5" name="Line 589"/>
            <p:cNvSpPr>
              <a:spLocks noChangeShapeType="1"/>
            </p:cNvSpPr>
            <p:nvPr/>
          </p:nvSpPr>
          <p:spPr bwMode="auto">
            <a:xfrm>
              <a:off x="43259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6" name="Text Box 590"/>
            <p:cNvSpPr txBox="1">
              <a:spLocks noChangeArrowheads="1"/>
            </p:cNvSpPr>
            <p:nvPr/>
          </p:nvSpPr>
          <p:spPr bwMode="auto">
            <a:xfrm>
              <a:off x="3246466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7" name="Text Box 591"/>
            <p:cNvSpPr txBox="1">
              <a:spLocks noChangeArrowheads="1"/>
            </p:cNvSpPr>
            <p:nvPr/>
          </p:nvSpPr>
          <p:spPr bwMode="auto">
            <a:xfrm>
              <a:off x="4398991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8" name="Text Box 592"/>
            <p:cNvSpPr txBox="1">
              <a:spLocks noChangeArrowheads="1"/>
            </p:cNvSpPr>
            <p:nvPr/>
          </p:nvSpPr>
          <p:spPr bwMode="auto">
            <a:xfrm>
              <a:off x="6699279" y="2790816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9" name="Line 593"/>
            <p:cNvSpPr>
              <a:spLocks noChangeShapeType="1"/>
            </p:cNvSpPr>
            <p:nvPr/>
          </p:nvSpPr>
          <p:spPr bwMode="auto">
            <a:xfrm>
              <a:off x="71326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0" name="Line 594"/>
            <p:cNvSpPr>
              <a:spLocks noChangeShapeType="1"/>
            </p:cNvSpPr>
            <p:nvPr/>
          </p:nvSpPr>
          <p:spPr bwMode="auto">
            <a:xfrm>
              <a:off x="6845329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1" name="Line 595"/>
            <p:cNvSpPr>
              <a:spLocks noChangeShapeType="1"/>
            </p:cNvSpPr>
            <p:nvPr/>
          </p:nvSpPr>
          <p:spPr bwMode="auto">
            <a:xfrm>
              <a:off x="64849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2" name="Text Box 596"/>
            <p:cNvSpPr txBox="1">
              <a:spLocks noChangeArrowheads="1"/>
            </p:cNvSpPr>
            <p:nvPr/>
          </p:nvSpPr>
          <p:spPr bwMode="auto">
            <a:xfrm>
              <a:off x="7204104" y="2790816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73" name="Text Box 597"/>
            <p:cNvSpPr txBox="1">
              <a:spLocks noChangeArrowheads="1"/>
            </p:cNvSpPr>
            <p:nvPr/>
          </p:nvSpPr>
          <p:spPr bwMode="auto">
            <a:xfrm>
              <a:off x="7851804" y="2790816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74" name="Line 598"/>
            <p:cNvSpPr>
              <a:spLocks noChangeShapeType="1"/>
            </p:cNvSpPr>
            <p:nvPr/>
          </p:nvSpPr>
          <p:spPr bwMode="auto">
            <a:xfrm>
              <a:off x="82851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5" name="Line 599"/>
            <p:cNvSpPr>
              <a:spLocks noChangeShapeType="1"/>
            </p:cNvSpPr>
            <p:nvPr/>
          </p:nvSpPr>
          <p:spPr bwMode="auto">
            <a:xfrm>
              <a:off x="7997854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6" name="Line 600"/>
            <p:cNvSpPr>
              <a:spLocks noChangeShapeType="1"/>
            </p:cNvSpPr>
            <p:nvPr/>
          </p:nvSpPr>
          <p:spPr bwMode="auto">
            <a:xfrm>
              <a:off x="76374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7" name="Text Box 601"/>
            <p:cNvSpPr txBox="1">
              <a:spLocks noChangeArrowheads="1"/>
            </p:cNvSpPr>
            <p:nvPr/>
          </p:nvSpPr>
          <p:spPr bwMode="auto">
            <a:xfrm>
              <a:off x="6557991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8" name="Text Box 602"/>
            <p:cNvSpPr txBox="1">
              <a:spLocks noChangeArrowheads="1"/>
            </p:cNvSpPr>
            <p:nvPr/>
          </p:nvSpPr>
          <p:spPr bwMode="auto">
            <a:xfrm>
              <a:off x="7710516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9" name="Text Box 603"/>
            <p:cNvSpPr txBox="1">
              <a:spLocks noChangeArrowheads="1"/>
            </p:cNvSpPr>
            <p:nvPr/>
          </p:nvSpPr>
          <p:spPr bwMode="auto">
            <a:xfrm>
              <a:off x="5114954" y="2863841"/>
              <a:ext cx="12239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64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×64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6780" name="Text Box 604"/>
            <p:cNvSpPr txBox="1">
              <a:spLocks noChangeArrowheads="1"/>
            </p:cNvSpPr>
            <p:nvPr/>
          </p:nvSpPr>
          <p:spPr bwMode="auto">
            <a:xfrm>
              <a:off x="5403879" y="32956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635" name="Line 459"/>
            <p:cNvSpPr>
              <a:spLocks noChangeShapeType="1"/>
            </p:cNvSpPr>
            <p:nvPr/>
          </p:nvSpPr>
          <p:spPr bwMode="auto">
            <a:xfrm>
              <a:off x="2090766" y="3294054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1" name="Line 605"/>
            <p:cNvSpPr>
              <a:spLocks noChangeShapeType="1"/>
            </p:cNvSpPr>
            <p:nvPr/>
          </p:nvSpPr>
          <p:spPr bwMode="auto">
            <a:xfrm flipV="1">
              <a:off x="2090766" y="2359016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475"/>
            <p:cNvSpPr>
              <a:spLocks noChangeArrowheads="1"/>
            </p:cNvSpPr>
            <p:nvPr/>
          </p:nvSpPr>
          <p:spPr bwMode="auto">
            <a:xfrm>
              <a:off x="1687566" y="4149080"/>
              <a:ext cx="1109635" cy="938212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580"/>
            <p:cNvSpPr>
              <a:spLocks noChangeArrowheads="1"/>
            </p:cNvSpPr>
            <p:nvPr/>
          </p:nvSpPr>
          <p:spPr bwMode="auto">
            <a:xfrm>
              <a:off x="3100416" y="2402939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580"/>
            <p:cNvSpPr>
              <a:spLocks noChangeArrowheads="1"/>
            </p:cNvSpPr>
            <p:nvPr/>
          </p:nvSpPr>
          <p:spPr bwMode="auto">
            <a:xfrm>
              <a:off x="6397601" y="2399682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7" name="Line 491"/>
            <p:cNvSpPr>
              <a:spLocks noChangeShapeType="1"/>
            </p:cNvSpPr>
            <p:nvPr/>
          </p:nvSpPr>
          <p:spPr bwMode="auto">
            <a:xfrm>
              <a:off x="2738466" y="4303704"/>
              <a:ext cx="37465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1" name="Text Box 495"/>
            <p:cNvSpPr txBox="1">
              <a:spLocks noChangeArrowheads="1"/>
            </p:cNvSpPr>
            <p:nvPr/>
          </p:nvSpPr>
          <p:spPr bwMode="auto">
            <a:xfrm>
              <a:off x="2740054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672" name="Text Box 496"/>
            <p:cNvSpPr txBox="1">
              <a:spLocks noChangeArrowheads="1"/>
            </p:cNvSpPr>
            <p:nvPr/>
          </p:nvSpPr>
          <p:spPr bwMode="auto">
            <a:xfrm>
              <a:off x="5619779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3" name="Line 547"/>
            <p:cNvSpPr>
              <a:spLocks noChangeShapeType="1"/>
            </p:cNvSpPr>
            <p:nvPr/>
          </p:nvSpPr>
          <p:spPr bwMode="auto">
            <a:xfrm flipV="1">
              <a:off x="1371629" y="4879966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5" name="Text Box 549"/>
            <p:cNvSpPr txBox="1">
              <a:spLocks noChangeArrowheads="1"/>
            </p:cNvSpPr>
            <p:nvPr/>
          </p:nvSpPr>
          <p:spPr bwMode="auto">
            <a:xfrm>
              <a:off x="1371629" y="4446579"/>
              <a:ext cx="28733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7" name="Text Box 551"/>
            <p:cNvSpPr txBox="1">
              <a:spLocks noChangeArrowheads="1"/>
            </p:cNvSpPr>
            <p:nvPr/>
          </p:nvSpPr>
          <p:spPr bwMode="auto">
            <a:xfrm>
              <a:off x="1731991" y="4737091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读写电路</a:t>
              </a:r>
            </a:p>
          </p:txBody>
        </p:sp>
        <p:sp>
          <p:nvSpPr>
            <p:cNvPr id="306728" name="Line 552"/>
            <p:cNvSpPr>
              <a:spLocks noChangeShapeType="1"/>
            </p:cNvSpPr>
            <p:nvPr/>
          </p:nvSpPr>
          <p:spPr bwMode="auto">
            <a:xfrm flipV="1">
              <a:off x="1874866" y="45196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9" name="Line 553"/>
            <p:cNvSpPr>
              <a:spLocks noChangeShapeType="1"/>
            </p:cNvSpPr>
            <p:nvPr/>
          </p:nvSpPr>
          <p:spPr bwMode="auto">
            <a:xfrm flipV="1">
              <a:off x="2451129" y="4519604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1" name="Text Box 465"/>
            <p:cNvSpPr txBox="1">
              <a:spLocks noChangeArrowheads="1"/>
            </p:cNvSpPr>
            <p:nvPr/>
          </p:nvSpPr>
          <p:spPr bwMode="auto">
            <a:xfrm>
              <a:off x="1731991" y="4232266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读写电路</a:t>
              </a:r>
            </a:p>
          </p:txBody>
        </p:sp>
        <p:sp>
          <p:nvSpPr>
            <p:cNvPr id="306642" name="Line 466"/>
            <p:cNvSpPr>
              <a:spLocks noChangeShapeType="1"/>
            </p:cNvSpPr>
            <p:nvPr/>
          </p:nvSpPr>
          <p:spPr bwMode="auto">
            <a:xfrm flipV="1">
              <a:off x="1371629" y="4376729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8" name="Line 492"/>
            <p:cNvSpPr>
              <a:spLocks noChangeShapeType="1"/>
            </p:cNvSpPr>
            <p:nvPr/>
          </p:nvSpPr>
          <p:spPr bwMode="auto">
            <a:xfrm flipV="1">
              <a:off x="2738466" y="4448166"/>
              <a:ext cx="44656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6" name="Line 470"/>
            <p:cNvSpPr>
              <a:spLocks noChangeShapeType="1"/>
            </p:cNvSpPr>
            <p:nvPr/>
          </p:nvSpPr>
          <p:spPr bwMode="auto">
            <a:xfrm>
              <a:off x="2738466" y="4806941"/>
              <a:ext cx="4897438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6730" name="Group 554"/>
            <p:cNvGrpSpPr>
              <a:grpSpLocks/>
            </p:cNvGrpSpPr>
            <p:nvPr/>
          </p:nvGrpSpPr>
          <p:grpSpPr bwMode="auto">
            <a:xfrm>
              <a:off x="1587529" y="5022841"/>
              <a:ext cx="1152525" cy="1200150"/>
              <a:chOff x="2699" y="1842"/>
              <a:chExt cx="726" cy="756"/>
            </a:xfrm>
          </p:grpSpPr>
          <p:sp>
            <p:nvSpPr>
              <p:cNvPr id="306731" name="Text Box 555"/>
              <p:cNvSpPr txBox="1">
                <a:spLocks noChangeArrowheads="1"/>
              </p:cNvSpPr>
              <p:nvPr/>
            </p:nvSpPr>
            <p:spPr bwMode="auto">
              <a:xfrm>
                <a:off x="3243" y="1843"/>
                <a:ext cx="18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读</a:t>
                </a:r>
              </a:p>
            </p:txBody>
          </p:sp>
          <p:sp>
            <p:nvSpPr>
              <p:cNvPr id="306732" name="Text Box 556"/>
              <p:cNvSpPr txBox="1">
                <a:spLocks noChangeArrowheads="1"/>
              </p:cNvSpPr>
              <p:nvPr/>
            </p:nvSpPr>
            <p:spPr bwMode="auto">
              <a:xfrm>
                <a:off x="2699" y="1843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写</a:t>
                </a:r>
              </a:p>
            </p:txBody>
          </p:sp>
          <p:sp>
            <p:nvSpPr>
              <p:cNvPr id="306733" name="Text Box 557"/>
              <p:cNvSpPr txBox="1">
                <a:spLocks noChangeArrowheads="1"/>
              </p:cNvSpPr>
              <p:nvPr/>
            </p:nvSpPr>
            <p:spPr bwMode="auto">
              <a:xfrm>
                <a:off x="2699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06734" name="Line 558"/>
              <p:cNvSpPr>
                <a:spLocks noChangeShapeType="1"/>
              </p:cNvSpPr>
              <p:nvPr/>
            </p:nvSpPr>
            <p:spPr bwMode="auto">
              <a:xfrm>
                <a:off x="2710" y="2456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35" name="Text Box 559"/>
              <p:cNvSpPr txBox="1">
                <a:spLocks noChangeArrowheads="1"/>
              </p:cNvSpPr>
              <p:nvPr/>
            </p:nvSpPr>
            <p:spPr bwMode="auto">
              <a:xfrm>
                <a:off x="2744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36" name="Oval 560"/>
              <p:cNvSpPr>
                <a:spLocks noChangeArrowheads="1"/>
              </p:cNvSpPr>
              <p:nvPr/>
            </p:nvSpPr>
            <p:spPr bwMode="auto">
              <a:xfrm>
                <a:off x="2765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7" name="Oval 561"/>
              <p:cNvSpPr>
                <a:spLocks noChangeArrowheads="1"/>
              </p:cNvSpPr>
              <p:nvPr/>
            </p:nvSpPr>
            <p:spPr bwMode="auto">
              <a:xfrm>
                <a:off x="2949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8" name="Oval 562"/>
              <p:cNvSpPr>
                <a:spLocks noChangeArrowheads="1"/>
              </p:cNvSpPr>
              <p:nvPr/>
            </p:nvSpPr>
            <p:spPr bwMode="auto">
              <a:xfrm>
                <a:off x="2768" y="2320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9" name="Line 563"/>
              <p:cNvSpPr>
                <a:spLocks noChangeShapeType="1"/>
              </p:cNvSpPr>
              <p:nvPr/>
            </p:nvSpPr>
            <p:spPr bwMode="auto">
              <a:xfrm flipH="1" flipV="1">
                <a:off x="2971" y="2296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0" name="Line 564"/>
              <p:cNvSpPr>
                <a:spLocks noChangeShapeType="1"/>
              </p:cNvSpPr>
              <p:nvPr/>
            </p:nvSpPr>
            <p:spPr bwMode="auto">
              <a:xfrm flipH="1" flipV="1">
                <a:off x="2880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1" name="Line 565"/>
              <p:cNvSpPr>
                <a:spLocks noChangeShapeType="1"/>
              </p:cNvSpPr>
              <p:nvPr/>
            </p:nvSpPr>
            <p:spPr bwMode="auto">
              <a:xfrm flipV="1">
                <a:off x="3152" y="220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2" name="Line 566"/>
              <p:cNvSpPr>
                <a:spLocks noChangeShapeType="1"/>
              </p:cNvSpPr>
              <p:nvPr/>
            </p:nvSpPr>
            <p:spPr bwMode="auto">
              <a:xfrm flipH="1" flipV="1">
                <a:off x="3243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3" name="Line 567"/>
              <p:cNvSpPr>
                <a:spLocks noChangeShapeType="1"/>
              </p:cNvSpPr>
              <p:nvPr/>
            </p:nvSpPr>
            <p:spPr bwMode="auto">
              <a:xfrm flipH="1" flipV="1">
                <a:off x="2789" y="220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4" name="Text Box 568"/>
              <p:cNvSpPr txBox="1">
                <a:spLocks noChangeArrowheads="1"/>
              </p:cNvSpPr>
              <p:nvPr/>
            </p:nvSpPr>
            <p:spPr bwMode="auto">
              <a:xfrm>
                <a:off x="3107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45" name="Oval 569"/>
              <p:cNvSpPr>
                <a:spLocks noChangeArrowheads="1"/>
              </p:cNvSpPr>
              <p:nvPr/>
            </p:nvSpPr>
            <p:spPr bwMode="auto">
              <a:xfrm>
                <a:off x="3128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46" name="Line 570"/>
              <p:cNvSpPr>
                <a:spLocks noChangeShapeType="1"/>
              </p:cNvSpPr>
              <p:nvPr/>
            </p:nvSpPr>
            <p:spPr bwMode="auto">
              <a:xfrm flipH="1" flipV="1">
                <a:off x="3333" y="2160"/>
                <a:ext cx="1" cy="27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7" name="Line 571"/>
              <p:cNvSpPr>
                <a:spLocks noChangeShapeType="1"/>
              </p:cNvSpPr>
              <p:nvPr/>
            </p:nvSpPr>
            <p:spPr bwMode="auto">
              <a:xfrm flipH="1" flipV="1">
                <a:off x="2971" y="2205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8" name="Line 572"/>
              <p:cNvSpPr>
                <a:spLocks noChangeShapeType="1"/>
              </p:cNvSpPr>
              <p:nvPr/>
            </p:nvSpPr>
            <p:spPr bwMode="auto">
              <a:xfrm flipH="1" flipV="1">
                <a:off x="2789" y="234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9" name="Oval 573"/>
              <p:cNvSpPr>
                <a:spLocks noChangeArrowheads="1"/>
              </p:cNvSpPr>
              <p:nvPr/>
            </p:nvSpPr>
            <p:spPr bwMode="auto">
              <a:xfrm>
                <a:off x="3313" y="2272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50" name="Text Box 574"/>
              <p:cNvSpPr txBox="1">
                <a:spLocks noChangeArrowheads="1"/>
              </p:cNvSpPr>
              <p:nvPr/>
            </p:nvSpPr>
            <p:spPr bwMode="auto">
              <a:xfrm>
                <a:off x="3243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06751" name="Line 575"/>
              <p:cNvSpPr>
                <a:spLocks noChangeShapeType="1"/>
              </p:cNvSpPr>
              <p:nvPr/>
            </p:nvSpPr>
            <p:spPr bwMode="auto">
              <a:xfrm>
                <a:off x="3246" y="2456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6782" name="Line 606"/>
            <p:cNvSpPr>
              <a:spLocks noChangeShapeType="1"/>
            </p:cNvSpPr>
            <p:nvPr/>
          </p:nvSpPr>
          <p:spPr bwMode="auto">
            <a:xfrm>
              <a:off x="3533804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3" name="Line 607"/>
            <p:cNvSpPr>
              <a:spLocks noChangeShapeType="1"/>
            </p:cNvSpPr>
            <p:nvPr/>
          </p:nvSpPr>
          <p:spPr bwMode="auto">
            <a:xfrm>
              <a:off x="4686329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4" name="Text Box 608"/>
            <p:cNvSpPr txBox="1">
              <a:spLocks noChangeArrowheads="1"/>
            </p:cNvSpPr>
            <p:nvPr/>
          </p:nvSpPr>
          <p:spPr bwMode="auto">
            <a:xfrm>
              <a:off x="3244879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5" name="Text Box 609"/>
            <p:cNvSpPr txBox="1">
              <a:spLocks noChangeArrowheads="1"/>
            </p:cNvSpPr>
            <p:nvPr/>
          </p:nvSpPr>
          <p:spPr bwMode="auto">
            <a:xfrm>
              <a:off x="4397404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6" name="Line 610"/>
            <p:cNvSpPr>
              <a:spLocks noChangeShapeType="1"/>
            </p:cNvSpPr>
            <p:nvPr/>
          </p:nvSpPr>
          <p:spPr bwMode="auto">
            <a:xfrm>
              <a:off x="6845329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7" name="Line 611"/>
            <p:cNvSpPr>
              <a:spLocks noChangeShapeType="1"/>
            </p:cNvSpPr>
            <p:nvPr/>
          </p:nvSpPr>
          <p:spPr bwMode="auto">
            <a:xfrm>
              <a:off x="7997854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8" name="Text Box 612"/>
            <p:cNvSpPr txBox="1">
              <a:spLocks noChangeArrowheads="1"/>
            </p:cNvSpPr>
            <p:nvPr/>
          </p:nvSpPr>
          <p:spPr bwMode="auto">
            <a:xfrm>
              <a:off x="6556404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89" name="Text Box 613"/>
            <p:cNvSpPr txBox="1">
              <a:spLocks noChangeArrowheads="1"/>
            </p:cNvSpPr>
            <p:nvPr/>
          </p:nvSpPr>
          <p:spPr bwMode="auto">
            <a:xfrm>
              <a:off x="7708929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90" name="Line 614"/>
            <p:cNvSpPr>
              <a:spLocks noChangeShapeType="1"/>
            </p:cNvSpPr>
            <p:nvPr/>
          </p:nvSpPr>
          <p:spPr bwMode="auto">
            <a:xfrm>
              <a:off x="38211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1" name="Line 615"/>
            <p:cNvSpPr>
              <a:spLocks noChangeShapeType="1"/>
            </p:cNvSpPr>
            <p:nvPr/>
          </p:nvSpPr>
          <p:spPr bwMode="auto">
            <a:xfrm>
              <a:off x="31734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2" name="Line 616"/>
            <p:cNvSpPr>
              <a:spLocks noChangeShapeType="1"/>
            </p:cNvSpPr>
            <p:nvPr/>
          </p:nvSpPr>
          <p:spPr bwMode="auto">
            <a:xfrm>
              <a:off x="49736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3" name="Line 617"/>
            <p:cNvSpPr>
              <a:spLocks noChangeShapeType="1"/>
            </p:cNvSpPr>
            <p:nvPr/>
          </p:nvSpPr>
          <p:spPr bwMode="auto">
            <a:xfrm>
              <a:off x="43259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4" name="Line 618"/>
            <p:cNvSpPr>
              <a:spLocks noChangeShapeType="1"/>
            </p:cNvSpPr>
            <p:nvPr/>
          </p:nvSpPr>
          <p:spPr bwMode="auto">
            <a:xfrm>
              <a:off x="71326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5" name="Line 619"/>
            <p:cNvSpPr>
              <a:spLocks noChangeShapeType="1"/>
            </p:cNvSpPr>
            <p:nvPr/>
          </p:nvSpPr>
          <p:spPr bwMode="auto">
            <a:xfrm>
              <a:off x="64849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6" name="Line 620"/>
            <p:cNvSpPr>
              <a:spLocks noChangeShapeType="1"/>
            </p:cNvSpPr>
            <p:nvPr/>
          </p:nvSpPr>
          <p:spPr bwMode="auto">
            <a:xfrm>
              <a:off x="82851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7" name="Line 621"/>
            <p:cNvSpPr>
              <a:spLocks noChangeShapeType="1"/>
            </p:cNvSpPr>
            <p:nvPr/>
          </p:nvSpPr>
          <p:spPr bwMode="auto">
            <a:xfrm>
              <a:off x="76374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8" name="Text Box 622"/>
            <p:cNvSpPr txBox="1">
              <a:spLocks noChangeArrowheads="1"/>
            </p:cNvSpPr>
            <p:nvPr/>
          </p:nvSpPr>
          <p:spPr bwMode="auto">
            <a:xfrm>
              <a:off x="5403879" y="2359016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99" name="Line 623"/>
            <p:cNvSpPr>
              <a:spLocks noChangeShapeType="1"/>
            </p:cNvSpPr>
            <p:nvPr/>
          </p:nvSpPr>
          <p:spPr bwMode="auto">
            <a:xfrm flipH="1">
              <a:off x="8356629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0" name="Line 624"/>
            <p:cNvSpPr>
              <a:spLocks noChangeShapeType="1"/>
            </p:cNvSpPr>
            <p:nvPr/>
          </p:nvSpPr>
          <p:spPr bwMode="auto">
            <a:xfrm>
              <a:off x="3894166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1" name="Line 625"/>
            <p:cNvSpPr>
              <a:spLocks noChangeShapeType="1"/>
            </p:cNvSpPr>
            <p:nvPr/>
          </p:nvSpPr>
          <p:spPr bwMode="auto">
            <a:xfrm flipH="1">
              <a:off x="3173441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2" name="Line 626"/>
            <p:cNvSpPr>
              <a:spLocks noChangeShapeType="1"/>
            </p:cNvSpPr>
            <p:nvPr/>
          </p:nvSpPr>
          <p:spPr bwMode="auto">
            <a:xfrm flipH="1">
              <a:off x="5045104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3" name="Line 627"/>
            <p:cNvSpPr>
              <a:spLocks noChangeShapeType="1"/>
            </p:cNvSpPr>
            <p:nvPr/>
          </p:nvSpPr>
          <p:spPr bwMode="auto">
            <a:xfrm flipH="1">
              <a:off x="4324379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4" name="Line 628"/>
            <p:cNvSpPr>
              <a:spLocks noChangeShapeType="1"/>
            </p:cNvSpPr>
            <p:nvPr/>
          </p:nvSpPr>
          <p:spPr bwMode="auto">
            <a:xfrm>
              <a:off x="7205691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5" name="Line 629"/>
            <p:cNvSpPr>
              <a:spLocks noChangeShapeType="1"/>
            </p:cNvSpPr>
            <p:nvPr/>
          </p:nvSpPr>
          <p:spPr bwMode="auto">
            <a:xfrm flipH="1">
              <a:off x="6484966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6" name="Line 630"/>
            <p:cNvSpPr>
              <a:spLocks noChangeShapeType="1"/>
            </p:cNvSpPr>
            <p:nvPr/>
          </p:nvSpPr>
          <p:spPr bwMode="auto">
            <a:xfrm flipH="1">
              <a:off x="7635904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6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370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芯片的读写时序   </a:t>
            </a:r>
            <a:r>
              <a:rPr lang="en-US" altLang="zh-CN" sz="2000" b="1" u="none" dirty="0">
                <a:latin typeface="宋体" pitchFamily="2" charset="-122"/>
              </a:rPr>
              <a:t>(MEM</a:t>
            </a:r>
            <a:r>
              <a:rPr lang="zh-CN" altLang="en-US" sz="2000" b="1" u="none" dirty="0">
                <a:latin typeface="宋体" pitchFamily="2" charset="-122"/>
              </a:rPr>
              <a:t>对引脚信号的</a:t>
            </a:r>
            <a:r>
              <a:rPr lang="zh-CN" altLang="en-US" sz="2000" b="1" u="none" dirty="0">
                <a:solidFill>
                  <a:srgbClr val="FF3300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Line 558"/>
          <p:cNvSpPr>
            <a:spLocks noChangeShapeType="1"/>
          </p:cNvSpPr>
          <p:nvPr/>
        </p:nvSpPr>
        <p:spPr bwMode="auto">
          <a:xfrm>
            <a:off x="1206674" y="1340768"/>
            <a:ext cx="2881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179388" y="764704"/>
            <a:ext cx="8785225" cy="1477328"/>
            <a:chOff x="179388" y="764704"/>
            <a:chExt cx="8785225" cy="1477328"/>
          </a:xfrm>
        </p:grpSpPr>
        <p:sp>
          <p:nvSpPr>
            <p:cNvPr id="4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CS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开始操作，</a:t>
              </a:r>
              <a:r>
                <a:rPr lang="zh-CN" altLang="en-US" b="1" dirty="0">
                  <a:latin typeface="宋体" pitchFamily="2" charset="-122"/>
                </a:rPr>
                <a:t>接收</a:t>
              </a:r>
              <a:r>
                <a:rPr lang="zh-CN" altLang="en-US" b="1" u="none" dirty="0">
                  <a:latin typeface="宋体" pitchFamily="2" charset="-122"/>
                </a:rPr>
                <a:t>地址、命令，</a:t>
              </a:r>
              <a:r>
                <a:rPr lang="zh-CN" altLang="en-US" b="1" dirty="0">
                  <a:latin typeface="宋体" pitchFamily="2" charset="-122"/>
                </a:rPr>
                <a:t>响应</a:t>
              </a:r>
              <a:r>
                <a:rPr lang="zh-CN" altLang="en-US" b="1" u="none" dirty="0">
                  <a:latin typeface="宋体" pitchFamily="2" charset="-122"/>
                </a:rPr>
                <a:t>命令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CS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结束操作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6" name="Line 558"/>
            <p:cNvSpPr>
              <a:spLocks noChangeShapeType="1"/>
            </p:cNvSpPr>
            <p:nvPr/>
          </p:nvSpPr>
          <p:spPr bwMode="auto">
            <a:xfrm>
              <a:off x="1206674" y="1810916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58"/>
            <p:cNvSpPr>
              <a:spLocks noChangeShapeType="1"/>
            </p:cNvSpPr>
            <p:nvPr/>
          </p:nvSpPr>
          <p:spPr bwMode="auto">
            <a:xfrm>
              <a:off x="1187624" y="1340768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36096" y="1700806"/>
            <a:ext cx="1872208" cy="703134"/>
            <a:chOff x="5436096" y="1700806"/>
            <a:chExt cx="1872208" cy="703134"/>
          </a:xfrm>
        </p:grpSpPr>
        <p:sp>
          <p:nvSpPr>
            <p:cNvPr id="10" name="Text Box 722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1405707" cy="3430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信号已稳定</a:t>
              </a:r>
            </a:p>
          </p:txBody>
        </p:sp>
        <p:sp>
          <p:nvSpPr>
            <p:cNvPr id="11" name="Line 723"/>
            <p:cNvSpPr>
              <a:spLocks noChangeShapeType="1"/>
            </p:cNvSpPr>
            <p:nvPr/>
          </p:nvSpPr>
          <p:spPr bwMode="auto">
            <a:xfrm flipH="1" flipV="1">
              <a:off x="5580112" y="1700806"/>
              <a:ext cx="0" cy="36004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82"/>
            <p:cNvSpPr>
              <a:spLocks/>
            </p:cNvSpPr>
            <p:nvPr/>
          </p:nvSpPr>
          <p:spPr bwMode="auto">
            <a:xfrm rot="16200000">
              <a:off x="6582591" y="1020813"/>
              <a:ext cx="45719" cy="1405707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23"/>
            <p:cNvSpPr>
              <a:spLocks noChangeShapeType="1"/>
            </p:cNvSpPr>
            <p:nvPr/>
          </p:nvSpPr>
          <p:spPr bwMode="auto">
            <a:xfrm flipH="1">
              <a:off x="6605449" y="1778732"/>
              <a:ext cx="0" cy="2592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71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读周期时序：</a:t>
            </a:r>
            <a:r>
              <a:rPr lang="zh-CN" altLang="en-US" b="1" u="none" dirty="0">
                <a:latin typeface="宋体" pitchFamily="2" charset="-122"/>
              </a:rPr>
              <a:t>厂家会给出参数值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899915" y="2692375"/>
            <a:ext cx="7272485" cy="2248795"/>
            <a:chOff x="899915" y="2692375"/>
            <a:chExt cx="7272485" cy="224879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932363" y="2924945"/>
              <a:ext cx="3240037" cy="1795190"/>
              <a:chOff x="4788024" y="3143474"/>
              <a:chExt cx="3240037" cy="1795190"/>
            </a:xfrm>
          </p:grpSpPr>
          <p:sp>
            <p:nvSpPr>
              <p:cNvPr id="76" name="Text Box 713"/>
              <p:cNvSpPr txBox="1">
                <a:spLocks noChangeArrowheads="1"/>
              </p:cNvSpPr>
              <p:nvPr/>
            </p:nvSpPr>
            <p:spPr bwMode="auto">
              <a:xfrm>
                <a:off x="4788024" y="3143474"/>
                <a:ext cx="3240037" cy="1795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访问时间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恢复时间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  <a:r>
                  <a:rPr lang="en-US" altLang="zh-CN" sz="1800" b="1" u="none" dirty="0">
                    <a:latin typeface="宋体" pitchFamily="2" charset="-122"/>
                  </a:rPr>
                  <a:t>/</a:t>
                </a:r>
                <a:r>
                  <a:rPr lang="zh-CN" altLang="en-US" sz="1800" b="1" u="none" dirty="0">
                    <a:latin typeface="宋体" pitchFamily="2" charset="-122"/>
                  </a:rPr>
                  <a:t>命令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r>
                  <a:rPr lang="en-US" altLang="zh-CN" sz="1800" b="1" u="none" baseline="-18000" dirty="0">
                    <a:solidFill>
                      <a:srgbClr val="FF3399"/>
                    </a:solidFill>
                    <a:latin typeface="宋体" pitchFamily="2" charset="-122"/>
                  </a:rPr>
                  <a:t> 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从</a:t>
                </a:r>
                <a:r>
                  <a:rPr lang="en-US" altLang="zh-CN" sz="1800" b="1" u="none" dirty="0">
                    <a:latin typeface="宋体"/>
                  </a:rPr>
                  <a:t>CS</a:t>
                </a:r>
                <a:r>
                  <a:rPr lang="zh-CN" altLang="en-US" sz="1800" b="1" u="none" dirty="0">
                    <a:latin typeface="宋体"/>
                  </a:rPr>
                  <a:t>有效</a:t>
                </a:r>
                <a:r>
                  <a:rPr lang="zh-CN" altLang="en-US" sz="1800" b="1" u="none" dirty="0">
                    <a:latin typeface="宋体" pitchFamily="2" charset="-122"/>
                  </a:rPr>
                  <a:t>→数据输出稳定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从</a:t>
                </a:r>
                <a:r>
                  <a:rPr lang="en-US" altLang="zh-CN" sz="1800" b="1" u="none" dirty="0">
                    <a:latin typeface="宋体" pitchFamily="2" charset="-122"/>
                  </a:rPr>
                  <a:t>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78" name="Line 718"/>
              <p:cNvSpPr>
                <a:spLocks noChangeShapeType="1"/>
              </p:cNvSpPr>
              <p:nvPr/>
            </p:nvSpPr>
            <p:spPr bwMode="auto">
              <a:xfrm>
                <a:off x="5642272" y="463732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718"/>
              <p:cNvSpPr>
                <a:spLocks noChangeShapeType="1"/>
              </p:cNvSpPr>
              <p:nvPr/>
            </p:nvSpPr>
            <p:spPr bwMode="auto">
              <a:xfrm>
                <a:off x="5642272" y="4276551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899915" y="2692375"/>
              <a:ext cx="3451452" cy="2248795"/>
              <a:chOff x="755576" y="2692375"/>
              <a:chExt cx="3451452" cy="2248795"/>
            </a:xfrm>
          </p:grpSpPr>
          <p:sp>
            <p:nvSpPr>
              <p:cNvPr id="17" name="Line 656"/>
              <p:cNvSpPr>
                <a:spLocks noChangeShapeType="1"/>
              </p:cNvSpPr>
              <p:nvPr/>
            </p:nvSpPr>
            <p:spPr bwMode="auto">
              <a:xfrm>
                <a:off x="1404789" y="3213075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57"/>
              <p:cNvSpPr>
                <a:spLocks noChangeShapeType="1"/>
              </p:cNvSpPr>
              <p:nvPr/>
            </p:nvSpPr>
            <p:spPr bwMode="auto">
              <a:xfrm>
                <a:off x="1404789" y="3502000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58"/>
              <p:cNvSpPr>
                <a:spLocks noChangeShapeType="1"/>
              </p:cNvSpPr>
              <p:nvPr/>
            </p:nvSpPr>
            <p:spPr bwMode="auto">
              <a:xfrm>
                <a:off x="1690539" y="3211388"/>
                <a:ext cx="1806274" cy="16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59"/>
              <p:cNvSpPr>
                <a:spLocks noChangeShapeType="1"/>
              </p:cNvSpPr>
              <p:nvPr/>
            </p:nvSpPr>
            <p:spPr bwMode="auto">
              <a:xfrm>
                <a:off x="1693268" y="3500314"/>
                <a:ext cx="1799182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60"/>
              <p:cNvSpPr>
                <a:spLocks noChangeShapeType="1"/>
              </p:cNvSpPr>
              <p:nvPr/>
            </p:nvSpPr>
            <p:spPr bwMode="auto">
              <a:xfrm flipV="1">
                <a:off x="1404789" y="4079850"/>
                <a:ext cx="432048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61"/>
              <p:cNvSpPr>
                <a:spLocks noChangeShapeType="1"/>
              </p:cNvSpPr>
              <p:nvPr/>
            </p:nvSpPr>
            <p:spPr bwMode="auto">
              <a:xfrm flipV="1">
                <a:off x="1419177" y="4788845"/>
                <a:ext cx="1712663" cy="694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62"/>
              <p:cNvSpPr>
                <a:spLocks noChangeShapeType="1"/>
              </p:cNvSpPr>
              <p:nvPr/>
            </p:nvSpPr>
            <p:spPr bwMode="auto">
              <a:xfrm flipV="1">
                <a:off x="1979712" y="4365601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63"/>
              <p:cNvSpPr>
                <a:spLocks noChangeShapeType="1"/>
              </p:cNvSpPr>
              <p:nvPr/>
            </p:nvSpPr>
            <p:spPr bwMode="auto">
              <a:xfrm flipV="1">
                <a:off x="3203848" y="4078263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4"/>
              <p:cNvSpPr>
                <a:spLocks noChangeShapeType="1"/>
              </p:cNvSpPr>
              <p:nvPr/>
            </p:nvSpPr>
            <p:spPr bwMode="auto">
              <a:xfrm>
                <a:off x="3346724" y="4079850"/>
                <a:ext cx="86030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65"/>
              <p:cNvSpPr>
                <a:spLocks noChangeShapeType="1"/>
              </p:cNvSpPr>
              <p:nvPr/>
            </p:nvSpPr>
            <p:spPr bwMode="auto">
              <a:xfrm>
                <a:off x="3275856" y="4653829"/>
                <a:ext cx="648072" cy="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66"/>
              <p:cNvSpPr>
                <a:spLocks noChangeShapeType="1"/>
              </p:cNvSpPr>
              <p:nvPr/>
            </p:nvSpPr>
            <p:spPr bwMode="auto">
              <a:xfrm flipV="1">
                <a:off x="3275856" y="4941168"/>
                <a:ext cx="64807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75"/>
              <p:cNvSpPr>
                <a:spLocks noChangeShapeType="1"/>
              </p:cNvSpPr>
              <p:nvPr/>
            </p:nvSpPr>
            <p:spPr bwMode="auto">
              <a:xfrm flipV="1">
                <a:off x="3635896" y="3216251"/>
                <a:ext cx="571132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76"/>
              <p:cNvSpPr>
                <a:spLocks noChangeShapeType="1"/>
              </p:cNvSpPr>
              <p:nvPr/>
            </p:nvSpPr>
            <p:spPr bwMode="auto">
              <a:xfrm flipV="1">
                <a:off x="3635897" y="3503588"/>
                <a:ext cx="571131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77"/>
              <p:cNvSpPr>
                <a:spLocks noChangeShapeType="1"/>
              </p:cNvSpPr>
              <p:nvPr/>
            </p:nvSpPr>
            <p:spPr bwMode="auto">
              <a:xfrm flipV="1">
                <a:off x="4060977" y="4796705"/>
                <a:ext cx="14605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78"/>
              <p:cNvSpPr>
                <a:spLocks noChangeShapeType="1"/>
              </p:cNvSpPr>
              <p:nvPr/>
            </p:nvSpPr>
            <p:spPr bwMode="auto">
              <a:xfrm>
                <a:off x="4060977" y="4367611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679"/>
              <p:cNvSpPr>
                <a:spLocks noChangeShapeType="1"/>
              </p:cNvSpPr>
              <p:nvPr/>
            </p:nvSpPr>
            <p:spPr bwMode="auto">
              <a:xfrm flipH="1">
                <a:off x="3562748" y="2781275"/>
                <a:ext cx="1710" cy="1437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680"/>
              <p:cNvSpPr>
                <a:spLocks noChangeShapeType="1"/>
              </p:cNvSpPr>
              <p:nvPr/>
            </p:nvSpPr>
            <p:spPr bwMode="auto">
              <a:xfrm flipH="1">
                <a:off x="1619101" y="2804072"/>
                <a:ext cx="2159" cy="21370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681"/>
              <p:cNvSpPr txBox="1">
                <a:spLocks noChangeArrowheads="1"/>
              </p:cNvSpPr>
              <p:nvPr/>
            </p:nvSpPr>
            <p:spPr bwMode="auto">
              <a:xfrm>
                <a:off x="2412454" y="2903413"/>
                <a:ext cx="287338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3" name="Line 682"/>
              <p:cNvSpPr>
                <a:spLocks noChangeShapeType="1"/>
              </p:cNvSpPr>
              <p:nvPr/>
            </p:nvSpPr>
            <p:spPr bwMode="auto">
              <a:xfrm flipV="1">
                <a:off x="2736081" y="3073374"/>
                <a:ext cx="541363" cy="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83"/>
              <p:cNvSpPr>
                <a:spLocks noChangeShapeType="1"/>
              </p:cNvSpPr>
              <p:nvPr/>
            </p:nvSpPr>
            <p:spPr bwMode="auto">
              <a:xfrm flipH="1" flipV="1">
                <a:off x="1621258" y="3073374"/>
                <a:ext cx="654249" cy="7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684"/>
              <p:cNvSpPr txBox="1">
                <a:spLocks noChangeArrowheads="1"/>
              </p:cNvSpPr>
              <p:nvPr/>
            </p:nvSpPr>
            <p:spPr bwMode="auto">
              <a:xfrm>
                <a:off x="2411760" y="2692375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6" name="Line 685"/>
              <p:cNvSpPr>
                <a:spLocks noChangeShapeType="1"/>
              </p:cNvSpPr>
              <p:nvPr/>
            </p:nvSpPr>
            <p:spPr bwMode="auto">
              <a:xfrm>
                <a:off x="2843809" y="2853506"/>
                <a:ext cx="720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86"/>
              <p:cNvSpPr>
                <a:spLocks noChangeShapeType="1"/>
              </p:cNvSpPr>
              <p:nvPr/>
            </p:nvSpPr>
            <p:spPr bwMode="auto">
              <a:xfrm flipH="1">
                <a:off x="1621260" y="2854300"/>
                <a:ext cx="7184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689"/>
              <p:cNvSpPr txBox="1">
                <a:spLocks noChangeArrowheads="1"/>
              </p:cNvSpPr>
              <p:nvPr/>
            </p:nvSpPr>
            <p:spPr bwMode="auto">
              <a:xfrm>
                <a:off x="971600" y="4070325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83" name="Line 690"/>
              <p:cNvSpPr>
                <a:spLocks noChangeShapeType="1"/>
              </p:cNvSpPr>
              <p:nvPr/>
            </p:nvSpPr>
            <p:spPr bwMode="auto">
              <a:xfrm>
                <a:off x="998271" y="4102075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Text Box 691"/>
              <p:cNvSpPr txBox="1">
                <a:spLocks noChangeArrowheads="1"/>
              </p:cNvSpPr>
              <p:nvPr/>
            </p:nvSpPr>
            <p:spPr bwMode="auto">
              <a:xfrm>
                <a:off x="783952" y="465383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51" name="Line 692"/>
              <p:cNvSpPr>
                <a:spLocks noChangeShapeType="1"/>
              </p:cNvSpPr>
              <p:nvPr/>
            </p:nvSpPr>
            <p:spPr bwMode="auto">
              <a:xfrm>
                <a:off x="1419177" y="3644130"/>
                <a:ext cx="2787851" cy="19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694"/>
              <p:cNvSpPr txBox="1">
                <a:spLocks noChangeArrowheads="1"/>
              </p:cNvSpPr>
              <p:nvPr/>
            </p:nvSpPr>
            <p:spPr bwMode="auto">
              <a:xfrm>
                <a:off x="1015926" y="3648050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81" name="Line 695"/>
              <p:cNvSpPr>
                <a:spLocks noChangeShapeType="1"/>
              </p:cNvSpPr>
              <p:nvPr/>
            </p:nvSpPr>
            <p:spPr bwMode="auto">
              <a:xfrm>
                <a:off x="1022245" y="3679800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2162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700"/>
              <p:cNvSpPr>
                <a:spLocks noChangeShapeType="1"/>
              </p:cNvSpPr>
              <p:nvPr/>
            </p:nvSpPr>
            <p:spPr bwMode="auto">
              <a:xfrm>
                <a:off x="1547664" y="32130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703"/>
              <p:cNvSpPr txBox="1">
                <a:spLocks noChangeArrowheads="1"/>
              </p:cNvSpPr>
              <p:nvPr/>
            </p:nvSpPr>
            <p:spPr bwMode="auto">
              <a:xfrm>
                <a:off x="3475640" y="429309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1" name="Line 704"/>
              <p:cNvSpPr>
                <a:spLocks noChangeShapeType="1"/>
              </p:cNvSpPr>
              <p:nvPr/>
            </p:nvSpPr>
            <p:spPr bwMode="auto">
              <a:xfrm flipH="1">
                <a:off x="3269783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05"/>
              <p:cNvSpPr>
                <a:spLocks noChangeShapeType="1"/>
              </p:cNvSpPr>
              <p:nvPr/>
            </p:nvSpPr>
            <p:spPr bwMode="auto">
              <a:xfrm>
                <a:off x="3884151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706"/>
              <p:cNvSpPr>
                <a:spLocks noChangeShapeType="1"/>
              </p:cNvSpPr>
              <p:nvPr/>
            </p:nvSpPr>
            <p:spPr bwMode="auto">
              <a:xfrm flipH="1">
                <a:off x="1907702" y="3211388"/>
                <a:ext cx="571" cy="17297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707"/>
              <p:cNvSpPr txBox="1">
                <a:spLocks noChangeArrowheads="1"/>
              </p:cNvSpPr>
              <p:nvPr/>
            </p:nvSpPr>
            <p:spPr bwMode="auto">
              <a:xfrm>
                <a:off x="2411760" y="4365104"/>
                <a:ext cx="3524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5" name="Line 708"/>
              <p:cNvSpPr>
                <a:spLocks noChangeShapeType="1"/>
              </p:cNvSpPr>
              <p:nvPr/>
            </p:nvSpPr>
            <p:spPr bwMode="auto">
              <a:xfrm>
                <a:off x="2771106" y="4509120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709"/>
              <p:cNvSpPr>
                <a:spLocks noChangeShapeType="1"/>
              </p:cNvSpPr>
              <p:nvPr/>
            </p:nvSpPr>
            <p:spPr bwMode="auto">
              <a:xfrm flipH="1">
                <a:off x="1907703" y="4509120"/>
                <a:ext cx="4320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14"/>
              <p:cNvSpPr>
                <a:spLocks noChangeShapeType="1"/>
              </p:cNvSpPr>
              <p:nvPr/>
            </p:nvSpPr>
            <p:spPr bwMode="auto">
              <a:xfrm>
                <a:off x="1836837" y="407826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715"/>
              <p:cNvSpPr txBox="1">
                <a:spLocks noChangeArrowheads="1"/>
              </p:cNvSpPr>
              <p:nvPr/>
            </p:nvSpPr>
            <p:spPr bwMode="auto">
              <a:xfrm>
                <a:off x="3352797" y="4651424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</a:p>
            </p:txBody>
          </p:sp>
          <p:sp>
            <p:nvSpPr>
              <p:cNvPr id="72" name="Line 716"/>
              <p:cNvSpPr>
                <a:spLocks noChangeShapeType="1"/>
              </p:cNvSpPr>
              <p:nvPr/>
            </p:nvSpPr>
            <p:spPr bwMode="auto">
              <a:xfrm flipH="1">
                <a:off x="3269782" y="3014638"/>
                <a:ext cx="6073" cy="19265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Text Box 691"/>
              <p:cNvSpPr txBox="1">
                <a:spLocks noChangeArrowheads="1"/>
              </p:cNvSpPr>
              <p:nvPr/>
            </p:nvSpPr>
            <p:spPr bwMode="auto">
              <a:xfrm>
                <a:off x="755576" y="321367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86" name="Line 663"/>
              <p:cNvSpPr>
                <a:spLocks noChangeShapeType="1"/>
              </p:cNvSpPr>
              <p:nvPr/>
            </p:nvSpPr>
            <p:spPr bwMode="auto">
              <a:xfrm flipV="1">
                <a:off x="1836837" y="364413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63"/>
              <p:cNvSpPr>
                <a:spLocks noChangeShapeType="1"/>
              </p:cNvSpPr>
              <p:nvPr/>
            </p:nvSpPr>
            <p:spPr bwMode="auto">
              <a:xfrm flipV="1">
                <a:off x="1691680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63"/>
              <p:cNvSpPr>
                <a:spLocks noChangeShapeType="1"/>
              </p:cNvSpPr>
              <p:nvPr/>
            </p:nvSpPr>
            <p:spPr bwMode="auto">
              <a:xfrm flipV="1">
                <a:off x="1547664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63"/>
              <p:cNvSpPr>
                <a:spLocks noChangeShapeType="1"/>
              </p:cNvSpPr>
              <p:nvPr/>
            </p:nvSpPr>
            <p:spPr bwMode="auto">
              <a:xfrm flipV="1">
                <a:off x="1404789" y="3645021"/>
                <a:ext cx="141734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60"/>
              <p:cNvSpPr>
                <a:spLocks noChangeShapeType="1"/>
              </p:cNvSpPr>
              <p:nvPr/>
            </p:nvSpPr>
            <p:spPr bwMode="auto">
              <a:xfrm flipV="1">
                <a:off x="1404789" y="3933056"/>
                <a:ext cx="43090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63"/>
              <p:cNvSpPr>
                <a:spLocks noChangeShapeType="1"/>
              </p:cNvSpPr>
              <p:nvPr/>
            </p:nvSpPr>
            <p:spPr bwMode="auto">
              <a:xfrm flipV="1">
                <a:off x="3131840" y="4648679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63"/>
              <p:cNvSpPr>
                <a:spLocks noChangeShapeType="1"/>
              </p:cNvSpPr>
              <p:nvPr/>
            </p:nvSpPr>
            <p:spPr bwMode="auto">
              <a:xfrm flipH="1" flipV="1">
                <a:off x="3132979" y="4788845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663"/>
              <p:cNvSpPr>
                <a:spLocks noChangeShapeType="1"/>
              </p:cNvSpPr>
              <p:nvPr/>
            </p:nvSpPr>
            <p:spPr bwMode="auto">
              <a:xfrm flipV="1">
                <a:off x="3917855" y="4789867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663"/>
              <p:cNvSpPr>
                <a:spLocks noChangeShapeType="1"/>
              </p:cNvSpPr>
              <p:nvPr/>
            </p:nvSpPr>
            <p:spPr bwMode="auto">
              <a:xfrm flipH="1" flipV="1">
                <a:off x="3920136" y="464482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699"/>
              <p:cNvSpPr>
                <a:spLocks noChangeShapeType="1"/>
              </p:cNvSpPr>
              <p:nvPr/>
            </p:nvSpPr>
            <p:spPr bwMode="auto">
              <a:xfrm flipV="1">
                <a:off x="3493021" y="32161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700"/>
              <p:cNvSpPr>
                <a:spLocks noChangeShapeType="1"/>
              </p:cNvSpPr>
              <p:nvPr/>
            </p:nvSpPr>
            <p:spPr bwMode="auto">
              <a:xfrm>
                <a:off x="3493021" y="32129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4"/>
              <p:cNvSpPr>
                <a:spLocks noChangeShapeType="1"/>
              </p:cNvSpPr>
              <p:nvPr/>
            </p:nvSpPr>
            <p:spPr bwMode="auto">
              <a:xfrm>
                <a:off x="32049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660"/>
              <p:cNvSpPr>
                <a:spLocks noChangeShapeType="1"/>
              </p:cNvSpPr>
              <p:nvPr/>
            </p:nvSpPr>
            <p:spPr bwMode="auto">
              <a:xfrm>
                <a:off x="3352798" y="3937455"/>
                <a:ext cx="854229" cy="825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14"/>
              <p:cNvSpPr>
                <a:spLocks noChangeShapeType="1"/>
              </p:cNvSpPr>
              <p:nvPr/>
            </p:nvSpPr>
            <p:spPr bwMode="auto">
              <a:xfrm>
                <a:off x="33573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14"/>
              <p:cNvSpPr>
                <a:spLocks noChangeShapeType="1"/>
              </p:cNvSpPr>
              <p:nvPr/>
            </p:nvSpPr>
            <p:spPr bwMode="auto">
              <a:xfrm>
                <a:off x="35097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14"/>
              <p:cNvSpPr>
                <a:spLocks noChangeShapeType="1"/>
              </p:cNvSpPr>
              <p:nvPr/>
            </p:nvSpPr>
            <p:spPr bwMode="auto">
              <a:xfrm>
                <a:off x="36621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179512" y="5013176"/>
            <a:ext cx="8785225" cy="1015663"/>
            <a:chOff x="179512" y="5013176"/>
            <a:chExt cx="8785225" cy="1015663"/>
          </a:xfrm>
        </p:grpSpPr>
        <p:sp>
          <p:nvSpPr>
            <p:cNvPr id="114" name="Text Box 371"/>
            <p:cNvSpPr txBox="1">
              <a:spLocks noChangeArrowheads="1"/>
            </p:cNvSpPr>
            <p:nvPr/>
          </p:nvSpPr>
          <p:spPr bwMode="auto">
            <a:xfrm>
              <a:off x="179512" y="501317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>
                  <a:latin typeface="宋体" pitchFamily="2" charset="-122"/>
                </a:rPr>
                <a:t>发送地址、命令，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有效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       </a:t>
              </a:r>
              <a:r>
                <a:rPr lang="zh-CN" altLang="en-US" b="1" u="none" dirty="0">
                  <a:latin typeface="宋体" pitchFamily="2" charset="-122"/>
                </a:rPr>
                <a:t>②接收数据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才使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无效  </a:t>
              </a:r>
              <a:r>
                <a:rPr lang="en-US" altLang="zh-CN" sz="2000" b="1" u="none" dirty="0">
                  <a:latin typeface="宋体" pitchFamily="2" charset="-122"/>
                </a:rPr>
                <a:t>(CS</a:t>
              </a:r>
              <a:r>
                <a:rPr lang="zh-CN" altLang="en-US" sz="2000" b="1" u="none" dirty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CO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5" name="Line 558"/>
            <p:cNvSpPr>
              <a:spLocks noChangeShapeType="1"/>
            </p:cNvSpPr>
            <p:nvPr/>
          </p:nvSpPr>
          <p:spPr bwMode="auto">
            <a:xfrm>
              <a:off x="6444108" y="5157192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58"/>
            <p:cNvSpPr>
              <a:spLocks noChangeShapeType="1"/>
            </p:cNvSpPr>
            <p:nvPr/>
          </p:nvSpPr>
          <p:spPr bwMode="auto">
            <a:xfrm>
              <a:off x="5220072" y="5589240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58"/>
            <p:cNvSpPr>
              <a:spLocks noChangeShapeType="1"/>
            </p:cNvSpPr>
            <p:nvPr/>
          </p:nvSpPr>
          <p:spPr bwMode="auto">
            <a:xfrm>
              <a:off x="6585852" y="5632673"/>
              <a:ext cx="2164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232"/>
          <p:cNvSpPr txBox="1">
            <a:spLocks noChangeArrowheads="1"/>
          </p:cNvSpPr>
          <p:nvPr/>
        </p:nvSpPr>
        <p:spPr bwMode="auto">
          <a:xfrm>
            <a:off x="179388" y="35944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1198019" y="980728"/>
            <a:ext cx="7190405" cy="2203996"/>
            <a:chOff x="1197696" y="1234529"/>
            <a:chExt cx="7190405" cy="2203996"/>
          </a:xfrm>
        </p:grpSpPr>
        <p:grpSp>
          <p:nvGrpSpPr>
            <p:cNvPr id="151" name="组合 150"/>
            <p:cNvGrpSpPr/>
            <p:nvPr/>
          </p:nvGrpSpPr>
          <p:grpSpPr>
            <a:xfrm>
              <a:off x="1197696" y="1234529"/>
              <a:ext cx="3451397" cy="2203996"/>
              <a:chOff x="899915" y="1234529"/>
              <a:chExt cx="3451397" cy="2203996"/>
            </a:xfrm>
          </p:grpSpPr>
          <p:sp>
            <p:nvSpPr>
              <p:cNvPr id="7" name="Line 656"/>
              <p:cNvSpPr>
                <a:spLocks noChangeShapeType="1"/>
              </p:cNvSpPr>
              <p:nvPr/>
            </p:nvSpPr>
            <p:spPr bwMode="auto">
              <a:xfrm>
                <a:off x="1549128" y="155480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657"/>
              <p:cNvSpPr>
                <a:spLocks noChangeShapeType="1"/>
              </p:cNvSpPr>
              <p:nvPr/>
            </p:nvSpPr>
            <p:spPr bwMode="auto">
              <a:xfrm>
                <a:off x="1549128" y="184373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658"/>
              <p:cNvSpPr>
                <a:spLocks noChangeShapeType="1"/>
              </p:cNvSpPr>
              <p:nvPr/>
            </p:nvSpPr>
            <p:spPr bwMode="auto">
              <a:xfrm>
                <a:off x="1834877" y="1553119"/>
                <a:ext cx="222433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659"/>
              <p:cNvSpPr>
                <a:spLocks noChangeShapeType="1"/>
              </p:cNvSpPr>
              <p:nvPr/>
            </p:nvSpPr>
            <p:spPr bwMode="auto">
              <a:xfrm>
                <a:off x="1837607" y="1842046"/>
                <a:ext cx="222160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60"/>
              <p:cNvSpPr>
                <a:spLocks noChangeShapeType="1"/>
              </p:cNvSpPr>
              <p:nvPr/>
            </p:nvSpPr>
            <p:spPr bwMode="auto">
              <a:xfrm flipV="1">
                <a:off x="1549127" y="2565597"/>
                <a:ext cx="508666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661"/>
              <p:cNvSpPr>
                <a:spLocks noChangeShapeType="1"/>
              </p:cNvSpPr>
              <p:nvPr/>
            </p:nvSpPr>
            <p:spPr bwMode="auto">
              <a:xfrm>
                <a:off x="1563518" y="3282502"/>
                <a:ext cx="920574" cy="24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662"/>
              <p:cNvSpPr>
                <a:spLocks noChangeShapeType="1"/>
              </p:cNvSpPr>
              <p:nvPr/>
            </p:nvSpPr>
            <p:spPr bwMode="auto">
              <a:xfrm flipV="1">
                <a:off x="2194942" y="2851349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663"/>
              <p:cNvSpPr>
                <a:spLocks noChangeShapeType="1"/>
              </p:cNvSpPr>
              <p:nvPr/>
            </p:nvSpPr>
            <p:spPr bwMode="auto">
              <a:xfrm flipV="1">
                <a:off x="3424804" y="256401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664"/>
              <p:cNvSpPr>
                <a:spLocks noChangeShapeType="1"/>
              </p:cNvSpPr>
              <p:nvPr/>
            </p:nvSpPr>
            <p:spPr bwMode="auto">
              <a:xfrm flipV="1">
                <a:off x="3567679" y="2564011"/>
                <a:ext cx="783633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665"/>
              <p:cNvSpPr>
                <a:spLocks noChangeShapeType="1"/>
              </p:cNvSpPr>
              <p:nvPr/>
            </p:nvSpPr>
            <p:spPr bwMode="auto">
              <a:xfrm>
                <a:off x="2632717" y="3140406"/>
                <a:ext cx="1137796" cy="56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666"/>
              <p:cNvSpPr>
                <a:spLocks noChangeShapeType="1"/>
              </p:cNvSpPr>
              <p:nvPr/>
            </p:nvSpPr>
            <p:spPr bwMode="auto">
              <a:xfrm>
                <a:off x="2625503" y="3428107"/>
                <a:ext cx="1145009" cy="89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75"/>
              <p:cNvSpPr>
                <a:spLocks noChangeShapeType="1"/>
              </p:cNvSpPr>
              <p:nvPr/>
            </p:nvSpPr>
            <p:spPr bwMode="auto">
              <a:xfrm flipV="1">
                <a:off x="4216892" y="1557983"/>
                <a:ext cx="134418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76"/>
              <p:cNvSpPr>
                <a:spLocks noChangeShapeType="1"/>
              </p:cNvSpPr>
              <p:nvPr/>
            </p:nvSpPr>
            <p:spPr bwMode="auto">
              <a:xfrm>
                <a:off x="4216893" y="1845320"/>
                <a:ext cx="13441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77"/>
              <p:cNvSpPr>
                <a:spLocks noChangeShapeType="1"/>
              </p:cNvSpPr>
              <p:nvPr/>
            </p:nvSpPr>
            <p:spPr bwMode="auto">
              <a:xfrm flipV="1">
                <a:off x="3923928" y="3284984"/>
                <a:ext cx="42738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78"/>
              <p:cNvSpPr>
                <a:spLocks noChangeShapeType="1"/>
              </p:cNvSpPr>
              <p:nvPr/>
            </p:nvSpPr>
            <p:spPr bwMode="auto">
              <a:xfrm>
                <a:off x="3927102" y="2924051"/>
                <a:ext cx="0" cy="5144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79"/>
              <p:cNvSpPr>
                <a:spLocks noChangeShapeType="1"/>
              </p:cNvSpPr>
              <p:nvPr/>
            </p:nvSpPr>
            <p:spPr bwMode="auto">
              <a:xfrm flipH="1">
                <a:off x="4139952" y="1302990"/>
                <a:ext cx="8260" cy="1477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80"/>
              <p:cNvSpPr>
                <a:spLocks noChangeShapeType="1"/>
              </p:cNvSpPr>
              <p:nvPr/>
            </p:nvSpPr>
            <p:spPr bwMode="auto">
              <a:xfrm flipH="1">
                <a:off x="1763438" y="1302991"/>
                <a:ext cx="7863" cy="2125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684"/>
              <p:cNvSpPr txBox="1">
                <a:spLocks noChangeArrowheads="1"/>
              </p:cNvSpPr>
              <p:nvPr/>
            </p:nvSpPr>
            <p:spPr bwMode="auto">
              <a:xfrm>
                <a:off x="2707407" y="1234529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8" name="Line 685"/>
              <p:cNvSpPr>
                <a:spLocks noChangeShapeType="1"/>
              </p:cNvSpPr>
              <p:nvPr/>
            </p:nvSpPr>
            <p:spPr bwMode="auto">
              <a:xfrm>
                <a:off x="3086385" y="1412776"/>
                <a:ext cx="1053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86"/>
              <p:cNvSpPr>
                <a:spLocks noChangeShapeType="1"/>
              </p:cNvSpPr>
              <p:nvPr/>
            </p:nvSpPr>
            <p:spPr bwMode="auto">
              <a:xfrm flipH="1">
                <a:off x="1765598" y="1412776"/>
                <a:ext cx="934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689"/>
              <p:cNvSpPr txBox="1">
                <a:spLocks noChangeArrowheads="1"/>
              </p:cNvSpPr>
              <p:nvPr/>
            </p:nvSpPr>
            <p:spPr bwMode="auto">
              <a:xfrm>
                <a:off x="1115939" y="2556073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1" name="Line 690"/>
              <p:cNvSpPr>
                <a:spLocks noChangeShapeType="1"/>
              </p:cNvSpPr>
              <p:nvPr/>
            </p:nvSpPr>
            <p:spPr bwMode="auto">
              <a:xfrm>
                <a:off x="1142610" y="2587823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691"/>
              <p:cNvSpPr txBox="1">
                <a:spLocks noChangeArrowheads="1"/>
              </p:cNvSpPr>
              <p:nvPr/>
            </p:nvSpPr>
            <p:spPr bwMode="auto">
              <a:xfrm>
                <a:off x="928291" y="3141662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33" name="Line 692"/>
              <p:cNvSpPr>
                <a:spLocks noChangeShapeType="1"/>
              </p:cNvSpPr>
              <p:nvPr/>
            </p:nvSpPr>
            <p:spPr bwMode="auto">
              <a:xfrm>
                <a:off x="1563516" y="2276872"/>
                <a:ext cx="2787795" cy="392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94"/>
              <p:cNvSpPr txBox="1">
                <a:spLocks noChangeArrowheads="1"/>
              </p:cNvSpPr>
              <p:nvPr/>
            </p:nvSpPr>
            <p:spPr bwMode="auto">
              <a:xfrm>
                <a:off x="1160265" y="1980009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5" name="Line 695"/>
              <p:cNvSpPr>
                <a:spLocks noChangeShapeType="1"/>
              </p:cNvSpPr>
              <p:nvPr/>
            </p:nvSpPr>
            <p:spPr bwMode="auto">
              <a:xfrm>
                <a:off x="1166584" y="2011759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99"/>
              <p:cNvSpPr>
                <a:spLocks noChangeShapeType="1"/>
              </p:cNvSpPr>
              <p:nvPr/>
            </p:nvSpPr>
            <p:spPr bwMode="auto">
              <a:xfrm flipV="1">
                <a:off x="1692003" y="15579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00"/>
              <p:cNvSpPr>
                <a:spLocks noChangeShapeType="1"/>
              </p:cNvSpPr>
              <p:nvPr/>
            </p:nvSpPr>
            <p:spPr bwMode="auto">
              <a:xfrm>
                <a:off x="1692003" y="15548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703"/>
              <p:cNvSpPr txBox="1">
                <a:spLocks noChangeArrowheads="1"/>
              </p:cNvSpPr>
              <p:nvPr/>
            </p:nvSpPr>
            <p:spPr bwMode="auto">
              <a:xfrm>
                <a:off x="3500065" y="285293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1" name="Line 706"/>
              <p:cNvSpPr>
                <a:spLocks noChangeShapeType="1"/>
              </p:cNvSpPr>
              <p:nvPr/>
            </p:nvSpPr>
            <p:spPr bwMode="auto">
              <a:xfrm flipH="1">
                <a:off x="2123728" y="1851292"/>
                <a:ext cx="0" cy="10025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707"/>
              <p:cNvSpPr txBox="1">
                <a:spLocks noChangeArrowheads="1"/>
              </p:cNvSpPr>
              <p:nvPr/>
            </p:nvSpPr>
            <p:spPr bwMode="auto">
              <a:xfrm>
                <a:off x="2627784" y="2276872"/>
                <a:ext cx="324321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3" name="Line 708"/>
              <p:cNvSpPr>
                <a:spLocks noChangeShapeType="1"/>
              </p:cNvSpPr>
              <p:nvPr/>
            </p:nvSpPr>
            <p:spPr bwMode="auto">
              <a:xfrm>
                <a:off x="2992062" y="2420888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709"/>
              <p:cNvSpPr>
                <a:spLocks noChangeShapeType="1"/>
              </p:cNvSpPr>
              <p:nvPr/>
            </p:nvSpPr>
            <p:spPr bwMode="auto">
              <a:xfrm flipH="1">
                <a:off x="2128658" y="2420888"/>
                <a:ext cx="4968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714"/>
              <p:cNvSpPr>
                <a:spLocks noChangeShapeType="1"/>
              </p:cNvSpPr>
              <p:nvPr/>
            </p:nvSpPr>
            <p:spPr bwMode="auto">
              <a:xfrm>
                <a:off x="2057793" y="2564011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715"/>
              <p:cNvSpPr txBox="1">
                <a:spLocks noChangeArrowheads="1"/>
              </p:cNvSpPr>
              <p:nvPr/>
            </p:nvSpPr>
            <p:spPr bwMode="auto">
              <a:xfrm>
                <a:off x="2992757" y="3140968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输入</a:t>
                </a:r>
              </a:p>
            </p:txBody>
          </p:sp>
          <p:sp>
            <p:nvSpPr>
              <p:cNvPr id="47" name="Line 716"/>
              <p:cNvSpPr>
                <a:spLocks noChangeShapeType="1"/>
              </p:cNvSpPr>
              <p:nvPr/>
            </p:nvSpPr>
            <p:spPr bwMode="auto">
              <a:xfrm flipH="1">
                <a:off x="3500064" y="1851292"/>
                <a:ext cx="0" cy="12699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691"/>
              <p:cNvSpPr txBox="1">
                <a:spLocks noChangeArrowheads="1"/>
              </p:cNvSpPr>
              <p:nvPr/>
            </p:nvSpPr>
            <p:spPr bwMode="auto">
              <a:xfrm>
                <a:off x="899915" y="1557486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9" name="Line 663"/>
              <p:cNvSpPr>
                <a:spLocks noChangeShapeType="1"/>
              </p:cNvSpPr>
              <p:nvPr/>
            </p:nvSpPr>
            <p:spPr bwMode="auto">
              <a:xfrm flipH="1" flipV="1">
                <a:off x="1908845" y="1986756"/>
                <a:ext cx="148947" cy="28803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663"/>
              <p:cNvSpPr>
                <a:spLocks noChangeShapeType="1"/>
              </p:cNvSpPr>
              <p:nvPr/>
            </p:nvSpPr>
            <p:spPr bwMode="auto">
              <a:xfrm flipH="1" flipV="1">
                <a:off x="1771303" y="1991817"/>
                <a:ext cx="137543" cy="28386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663"/>
              <p:cNvSpPr>
                <a:spLocks noChangeShapeType="1"/>
              </p:cNvSpPr>
              <p:nvPr/>
            </p:nvSpPr>
            <p:spPr bwMode="auto">
              <a:xfrm flipH="1" flipV="1">
                <a:off x="1611410" y="1980009"/>
                <a:ext cx="153417" cy="2956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60"/>
              <p:cNvSpPr>
                <a:spLocks noChangeShapeType="1"/>
              </p:cNvSpPr>
              <p:nvPr/>
            </p:nvSpPr>
            <p:spPr bwMode="auto">
              <a:xfrm flipV="1">
                <a:off x="1549128" y="1986756"/>
                <a:ext cx="654992" cy="208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63"/>
              <p:cNvSpPr>
                <a:spLocks noChangeShapeType="1"/>
              </p:cNvSpPr>
              <p:nvPr/>
            </p:nvSpPr>
            <p:spPr bwMode="auto">
              <a:xfrm flipV="1">
                <a:off x="2483768" y="3138221"/>
                <a:ext cx="144465" cy="14016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63"/>
              <p:cNvSpPr>
                <a:spLocks noChangeShapeType="1"/>
              </p:cNvSpPr>
              <p:nvPr/>
            </p:nvSpPr>
            <p:spPr bwMode="auto">
              <a:xfrm flipH="1" flipV="1">
                <a:off x="2483768" y="327838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63"/>
              <p:cNvSpPr>
                <a:spLocks noChangeShapeType="1"/>
              </p:cNvSpPr>
              <p:nvPr/>
            </p:nvSpPr>
            <p:spPr bwMode="auto">
              <a:xfrm flipV="1">
                <a:off x="3778772" y="3284984"/>
                <a:ext cx="145604" cy="1440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63"/>
              <p:cNvSpPr>
                <a:spLocks noChangeShapeType="1"/>
              </p:cNvSpPr>
              <p:nvPr/>
            </p:nvSpPr>
            <p:spPr bwMode="auto">
              <a:xfrm flipH="1" flipV="1">
                <a:off x="3770512" y="3142220"/>
                <a:ext cx="153864" cy="14276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699"/>
              <p:cNvSpPr>
                <a:spLocks noChangeShapeType="1"/>
              </p:cNvSpPr>
              <p:nvPr/>
            </p:nvSpPr>
            <p:spPr bwMode="auto">
              <a:xfrm flipV="1">
                <a:off x="4067944" y="15578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00"/>
              <p:cNvSpPr>
                <a:spLocks noChangeShapeType="1"/>
              </p:cNvSpPr>
              <p:nvPr/>
            </p:nvSpPr>
            <p:spPr bwMode="auto">
              <a:xfrm>
                <a:off x="4067944" y="15547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714"/>
              <p:cNvSpPr>
                <a:spLocks noChangeShapeType="1"/>
              </p:cNvSpPr>
              <p:nvPr/>
            </p:nvSpPr>
            <p:spPr bwMode="auto">
              <a:xfrm flipH="1">
                <a:off x="3418731" y="1986756"/>
                <a:ext cx="145157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660"/>
              <p:cNvSpPr>
                <a:spLocks noChangeShapeType="1"/>
              </p:cNvSpPr>
              <p:nvPr/>
            </p:nvSpPr>
            <p:spPr bwMode="auto">
              <a:xfrm>
                <a:off x="3567679" y="1988840"/>
                <a:ext cx="783631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14"/>
              <p:cNvSpPr>
                <a:spLocks noChangeShapeType="1"/>
              </p:cNvSpPr>
              <p:nvPr/>
            </p:nvSpPr>
            <p:spPr bwMode="auto">
              <a:xfrm flipH="1">
                <a:off x="3558654" y="1991817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365"/>
              <p:cNvSpPr txBox="1">
                <a:spLocks noChangeArrowheads="1"/>
              </p:cNvSpPr>
              <p:nvPr/>
            </p:nvSpPr>
            <p:spPr bwMode="auto">
              <a:xfrm>
                <a:off x="1771303" y="2297633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Text Box 703"/>
              <p:cNvSpPr txBox="1">
                <a:spLocks noChangeArrowheads="1"/>
              </p:cNvSpPr>
              <p:nvPr/>
            </p:nvSpPr>
            <p:spPr bwMode="auto">
              <a:xfrm>
                <a:off x="2896913" y="2852936"/>
                <a:ext cx="37894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9" name="Line 678"/>
              <p:cNvSpPr>
                <a:spLocks noChangeShapeType="1"/>
              </p:cNvSpPr>
              <p:nvPr/>
            </p:nvSpPr>
            <p:spPr bwMode="auto">
              <a:xfrm>
                <a:off x="2626645" y="2855442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708"/>
              <p:cNvSpPr>
                <a:spLocks noChangeShapeType="1"/>
              </p:cNvSpPr>
              <p:nvPr/>
            </p:nvSpPr>
            <p:spPr bwMode="auto">
              <a:xfrm>
                <a:off x="3244438" y="2996952"/>
                <a:ext cx="248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709"/>
              <p:cNvSpPr>
                <a:spLocks noChangeShapeType="1"/>
              </p:cNvSpPr>
              <p:nvPr/>
            </p:nvSpPr>
            <p:spPr bwMode="auto">
              <a:xfrm flipH="1">
                <a:off x="2626643" y="2996952"/>
                <a:ext cx="270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372"/>
              <p:cNvSpPr txBox="1">
                <a:spLocks noChangeArrowheads="1"/>
              </p:cNvSpPr>
              <p:nvPr/>
            </p:nvSpPr>
            <p:spPr bwMode="auto">
              <a:xfrm>
                <a:off x="3643511" y="2321665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3995937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709"/>
              <p:cNvSpPr>
                <a:spLocks noChangeShapeType="1"/>
              </p:cNvSpPr>
              <p:nvPr/>
            </p:nvSpPr>
            <p:spPr bwMode="auto">
              <a:xfrm flipH="1" flipV="1">
                <a:off x="3491186" y="2420888"/>
                <a:ext cx="15232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08"/>
              <p:cNvSpPr>
                <a:spLocks noChangeShapeType="1"/>
              </p:cNvSpPr>
              <p:nvPr/>
            </p:nvSpPr>
            <p:spPr bwMode="auto">
              <a:xfrm>
                <a:off x="1611412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663"/>
              <p:cNvSpPr>
                <a:spLocks noChangeShapeType="1"/>
              </p:cNvSpPr>
              <p:nvPr/>
            </p:nvSpPr>
            <p:spPr bwMode="auto">
              <a:xfrm flipH="1" flipV="1">
                <a:off x="2051720" y="1986756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  <p:sp>
            <p:nvSpPr>
              <p:cNvPr id="147" name="Line 714"/>
              <p:cNvSpPr>
                <a:spLocks noChangeShapeType="1"/>
              </p:cNvSpPr>
              <p:nvPr/>
            </p:nvSpPr>
            <p:spPr bwMode="auto">
              <a:xfrm flipH="1">
                <a:off x="3711054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14"/>
              <p:cNvSpPr>
                <a:spLocks noChangeShapeType="1"/>
              </p:cNvSpPr>
              <p:nvPr/>
            </p:nvSpPr>
            <p:spPr bwMode="auto">
              <a:xfrm flipH="1">
                <a:off x="3846686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663"/>
              <p:cNvSpPr>
                <a:spLocks noChangeShapeType="1"/>
              </p:cNvSpPr>
              <p:nvPr/>
            </p:nvSpPr>
            <p:spPr bwMode="auto">
              <a:xfrm flipH="1" flipV="1">
                <a:off x="2204120" y="1988840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5148064" y="1412776"/>
              <a:ext cx="3240037" cy="2016224"/>
              <a:chOff x="4994622" y="1383780"/>
              <a:chExt cx="3240037" cy="2016224"/>
            </a:xfrm>
          </p:grpSpPr>
          <p:sp>
            <p:nvSpPr>
              <p:cNvPr id="65" name="Text Box 713"/>
              <p:cNvSpPr txBox="1">
                <a:spLocks noChangeArrowheads="1"/>
              </p:cNvSpPr>
              <p:nvPr/>
            </p:nvSpPr>
            <p:spPr bwMode="auto">
              <a:xfrm>
                <a:off x="4994622" y="1383780"/>
                <a:ext cx="3240037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写数时间</a:t>
                </a:r>
                <a:r>
                  <a:rPr lang="en-US" altLang="zh-CN" sz="1800" b="1" u="none" dirty="0">
                    <a:latin typeface="宋体" pitchFamily="2" charset="-122"/>
                  </a:rPr>
                  <a:t>(CS</a:t>
                </a:r>
                <a:r>
                  <a:rPr lang="zh-CN" altLang="en-US" sz="1800" b="1" u="none" dirty="0">
                    <a:latin typeface="宋体" pitchFamily="2" charset="-122"/>
                  </a:rPr>
                  <a:t>有效→无效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写恢复时间</a:t>
                </a:r>
                <a:endParaRPr lang="en-US" altLang="zh-CN" sz="1800" b="1" u="none" dirty="0">
                  <a:latin typeface="宋体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—WE</a:t>
                </a:r>
                <a:r>
                  <a:rPr lang="zh-CN" altLang="en-US" sz="1800" b="1" u="none" dirty="0">
                    <a:latin typeface="宋体"/>
                  </a:rPr>
                  <a:t>有效后</a:t>
                </a:r>
                <a:r>
                  <a:rPr lang="zh-CN" altLang="en-US" sz="1800" b="1" u="none" dirty="0">
                    <a:latin typeface="宋体" pitchFamily="2" charset="-122"/>
                  </a:rPr>
                  <a:t>数据写入时间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DH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—CS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无效后数据保持时间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66" name="Line 718"/>
              <p:cNvSpPr>
                <a:spLocks noChangeShapeType="1"/>
              </p:cNvSpPr>
              <p:nvPr/>
            </p:nvSpPr>
            <p:spPr bwMode="auto">
              <a:xfrm>
                <a:off x="5580112" y="280270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718"/>
              <p:cNvSpPr>
                <a:spLocks noChangeShapeType="1"/>
              </p:cNvSpPr>
              <p:nvPr/>
            </p:nvSpPr>
            <p:spPr bwMode="auto">
              <a:xfrm>
                <a:off x="6649470" y="2127413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718"/>
              <p:cNvSpPr>
                <a:spLocks noChangeShapeType="1"/>
              </p:cNvSpPr>
              <p:nvPr/>
            </p:nvSpPr>
            <p:spPr bwMode="auto">
              <a:xfrm>
                <a:off x="5580112" y="31572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179511" y="3356992"/>
            <a:ext cx="8785101" cy="1477328"/>
            <a:chOff x="179511" y="3356992"/>
            <a:chExt cx="8785101" cy="1477328"/>
          </a:xfrm>
        </p:grpSpPr>
        <p:sp>
          <p:nvSpPr>
            <p:cNvPr id="156" name="Text Box 371"/>
            <p:cNvSpPr txBox="1">
              <a:spLocks noChangeArrowheads="1"/>
            </p:cNvSpPr>
            <p:nvPr/>
          </p:nvSpPr>
          <p:spPr bwMode="auto">
            <a:xfrm>
              <a:off x="179511" y="3356992"/>
              <a:ext cx="8785101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>
                  <a:latin typeface="宋体" pitchFamily="2" charset="-122"/>
                </a:rPr>
                <a:t>发送地址，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有效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       </a:t>
              </a:r>
              <a:r>
                <a:rPr lang="zh-CN" altLang="en-US" b="1" u="none" dirty="0">
                  <a:latin typeface="宋体" pitchFamily="2" charset="-122"/>
                </a:rPr>
                <a:t>②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可在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有效后有效   </a:t>
              </a:r>
              <a:r>
                <a:rPr lang="en-US" altLang="zh-CN" sz="2000" b="1" u="none" dirty="0">
                  <a:latin typeface="宋体" pitchFamily="2" charset="-122"/>
                </a:rPr>
                <a:t>(WE</a:t>
              </a:r>
              <a:r>
                <a:rPr lang="zh-CN" altLang="en-US" sz="2000" b="1" u="none" dirty="0">
                  <a:latin typeface="宋体" pitchFamily="2" charset="-122"/>
                </a:rPr>
                <a:t>在</a:t>
              </a:r>
              <a:r>
                <a:rPr lang="en-US" altLang="zh-CN" sz="2000" b="1" u="none" dirty="0">
                  <a:latin typeface="宋体" pitchFamily="2" charset="-122"/>
                </a:rPr>
                <a:t>CS</a:t>
              </a:r>
              <a:r>
                <a:rPr lang="zh-CN" altLang="en-US" sz="2000" b="1" u="none" dirty="0">
                  <a:latin typeface="宋体" pitchFamily="2" charset="-122"/>
                </a:rPr>
                <a:t>有效时有效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       </a:t>
              </a:r>
              <a:r>
                <a:rPr lang="zh-CN" altLang="en-US" b="1" u="none" dirty="0">
                  <a:latin typeface="宋体" pitchFamily="2" charset="-122"/>
                </a:rPr>
                <a:t>③数据写完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才使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无效 </a:t>
              </a:r>
              <a:r>
                <a:rPr lang="en-US" altLang="zh-CN" sz="2000" b="1" u="none" dirty="0">
                  <a:latin typeface="宋体" pitchFamily="2" charset="-122"/>
                </a:rPr>
                <a:t>(WE</a:t>
              </a:r>
              <a:r>
                <a:rPr lang="zh-CN" altLang="en-US" sz="2000" b="1" u="none" dirty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DW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" name="Line 558"/>
            <p:cNvSpPr>
              <a:spLocks noChangeShapeType="1"/>
            </p:cNvSpPr>
            <p:nvPr/>
          </p:nvSpPr>
          <p:spPr bwMode="auto">
            <a:xfrm>
              <a:off x="5508104" y="3472433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58"/>
            <p:cNvSpPr>
              <a:spLocks noChangeShapeType="1"/>
            </p:cNvSpPr>
            <p:nvPr/>
          </p:nvSpPr>
          <p:spPr bwMode="auto">
            <a:xfrm>
              <a:off x="3986411" y="3923531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58"/>
            <p:cNvSpPr>
              <a:spLocks noChangeShapeType="1"/>
            </p:cNvSpPr>
            <p:nvPr/>
          </p:nvSpPr>
          <p:spPr bwMode="auto">
            <a:xfrm>
              <a:off x="6389624" y="3966964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8"/>
            <p:cNvSpPr>
              <a:spLocks noChangeShapeType="1"/>
            </p:cNvSpPr>
            <p:nvPr/>
          </p:nvSpPr>
          <p:spPr bwMode="auto">
            <a:xfrm>
              <a:off x="3036019" y="3923531"/>
              <a:ext cx="3143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58"/>
            <p:cNvSpPr>
              <a:spLocks noChangeShapeType="1"/>
            </p:cNvSpPr>
            <p:nvPr/>
          </p:nvSpPr>
          <p:spPr bwMode="auto">
            <a:xfrm>
              <a:off x="5212805" y="4393679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58"/>
            <p:cNvSpPr>
              <a:spLocks noChangeShapeType="1"/>
            </p:cNvSpPr>
            <p:nvPr/>
          </p:nvSpPr>
          <p:spPr bwMode="auto">
            <a:xfrm>
              <a:off x="6389624" y="4427587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58"/>
            <p:cNvSpPr>
              <a:spLocks noChangeShapeType="1"/>
            </p:cNvSpPr>
            <p:nvPr/>
          </p:nvSpPr>
          <p:spPr bwMode="auto">
            <a:xfrm>
              <a:off x="6948264" y="3976489"/>
              <a:ext cx="236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Text Box 232"/>
          <p:cNvSpPr txBox="1">
            <a:spLocks noChangeArrowheads="1"/>
          </p:cNvSpPr>
          <p:nvPr/>
        </p:nvSpPr>
        <p:spPr bwMode="auto">
          <a:xfrm>
            <a:off x="214282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※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存取周期：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max(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en-US" altLang="zh-CN" b="1" u="none" dirty="0" err="1">
                <a:latin typeface="宋体" pitchFamily="2" charset="-122"/>
              </a:rPr>
              <a:t>,t</a:t>
            </a:r>
            <a:r>
              <a:rPr lang="en-US" altLang="zh-CN" b="1" u="none" baseline="-20000" dirty="0" err="1">
                <a:latin typeface="宋体" pitchFamily="2" charset="-122"/>
              </a:rPr>
              <a:t>WC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，一般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en-US" altLang="zh-CN" b="1" u="none" dirty="0">
                <a:latin typeface="宋体" pitchFamily="2" charset="-122"/>
              </a:rPr>
              <a:t>=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WC</a:t>
            </a:r>
            <a:endParaRPr lang="en-US" altLang="zh-CN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610"/>
          <p:cNvSpPr txBox="1">
            <a:spLocks noChangeArrowheads="1"/>
          </p:cNvSpPr>
          <p:nvPr/>
        </p:nvSpPr>
        <p:spPr bwMode="auto">
          <a:xfrm>
            <a:off x="179387" y="2773377"/>
            <a:ext cx="8785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写入原理：</a:t>
            </a: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到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上→对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16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充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放电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②在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充电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放电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利用</a:t>
            </a:r>
            <a:r>
              <a:rPr lang="en-US" altLang="zh-CN" sz="2000" b="1" u="none" dirty="0">
                <a:latin typeface="宋体" pitchFamily="2" charset="-122"/>
              </a:rPr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D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E6DB-37E5-4F41-846A-F0FCAFC8C80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二、动态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Dynamic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DRAM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80" name="Text Box 244"/>
          <p:cNvSpPr txBox="1">
            <a:spLocks noChangeArrowheads="1"/>
          </p:cNvSpPr>
          <p:nvPr/>
        </p:nvSpPr>
        <p:spPr bwMode="auto">
          <a:xfrm>
            <a:off x="179388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单管</a:t>
            </a:r>
            <a:r>
              <a:rPr lang="en-US" altLang="zh-CN" b="1" u="none" dirty="0">
                <a:latin typeface="宋体" pitchFamily="2" charset="-122"/>
              </a:rPr>
              <a:t>MOS</a:t>
            </a:r>
            <a:r>
              <a:rPr lang="zh-CN" altLang="en-US" b="1" u="none" dirty="0">
                <a:latin typeface="宋体" pitchFamily="2" charset="-122"/>
              </a:rPr>
              <a:t>型</a:t>
            </a:r>
          </a:p>
        </p:txBody>
      </p:sp>
      <p:sp>
        <p:nvSpPr>
          <p:cNvPr id="14675" name="Text Box 339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DRAM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的目标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降低功耗、节约成本</a:t>
            </a:r>
          </a:p>
        </p:txBody>
      </p:sp>
      <p:grpSp>
        <p:nvGrpSpPr>
          <p:cNvPr id="14945" name="Group 609"/>
          <p:cNvGrpSpPr>
            <a:grpSpLocks/>
          </p:cNvGrpSpPr>
          <p:nvPr/>
        </p:nvGrpSpPr>
        <p:grpSpPr bwMode="auto">
          <a:xfrm>
            <a:off x="2843213" y="6454775"/>
            <a:ext cx="360362" cy="287338"/>
            <a:chOff x="1133" y="4020"/>
            <a:chExt cx="227" cy="181"/>
          </a:xfrm>
        </p:grpSpPr>
        <p:sp>
          <p:nvSpPr>
            <p:cNvPr id="14946" name="AutoShape 61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47" name="Text Box 61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14948" name="AutoShape 6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49" name="AutoShape 61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8512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Text Box 348"/>
          <p:cNvSpPr txBox="1">
            <a:spLocks noChangeArrowheads="1"/>
          </p:cNvSpPr>
          <p:nvPr/>
        </p:nvSpPr>
        <p:spPr bwMode="auto">
          <a:xfrm>
            <a:off x="179512" y="1844824"/>
            <a:ext cx="6120930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>
                <a:latin typeface="宋体" pitchFamily="2" charset="-122"/>
              </a:rPr>
              <a:t>无放电回路时，电容中的电荷可以保持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7068" y="1268288"/>
            <a:ext cx="2087067" cy="1944688"/>
            <a:chOff x="719733" y="3789040"/>
            <a:chExt cx="2087067" cy="1944688"/>
          </a:xfrm>
        </p:grpSpPr>
        <p:sp>
          <p:nvSpPr>
            <p:cNvPr id="149" name="Text Box 572"/>
            <p:cNvSpPr txBox="1">
              <a:spLocks noChangeArrowheads="1"/>
            </p:cNvSpPr>
            <p:nvPr/>
          </p:nvSpPr>
          <p:spPr bwMode="auto">
            <a:xfrm>
              <a:off x="1583333" y="5444803"/>
              <a:ext cx="8636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2" name="Text Box 575"/>
            <p:cNvSpPr txBox="1">
              <a:spLocks noChangeArrowheads="1"/>
            </p:cNvSpPr>
            <p:nvPr/>
          </p:nvSpPr>
          <p:spPr bwMode="auto">
            <a:xfrm>
              <a:off x="2376587" y="4797103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solidFill>
                    <a:srgbClr val="990099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153" name="Rectangle 576"/>
            <p:cNvSpPr>
              <a:spLocks noChangeArrowheads="1"/>
            </p:cNvSpPr>
            <p:nvPr/>
          </p:nvSpPr>
          <p:spPr bwMode="auto">
            <a:xfrm>
              <a:off x="827584" y="4220840"/>
              <a:ext cx="1008063" cy="100806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577"/>
            <p:cNvSpPr>
              <a:spLocks noChangeShapeType="1"/>
            </p:cNvSpPr>
            <p:nvPr/>
          </p:nvSpPr>
          <p:spPr bwMode="auto">
            <a:xfrm>
              <a:off x="1690787" y="4508178"/>
              <a:ext cx="2889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78"/>
            <p:cNvSpPr>
              <a:spLocks noChangeShapeType="1"/>
            </p:cNvSpPr>
            <p:nvPr/>
          </p:nvSpPr>
          <p:spPr bwMode="auto">
            <a:xfrm flipV="1">
              <a:off x="1043484" y="4509765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579"/>
            <p:cNvSpPr txBox="1">
              <a:spLocks noChangeArrowheads="1"/>
            </p:cNvSpPr>
            <p:nvPr/>
          </p:nvSpPr>
          <p:spPr bwMode="auto">
            <a:xfrm>
              <a:off x="719733" y="3789040"/>
              <a:ext cx="12239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580"/>
            <p:cNvSpPr>
              <a:spLocks noChangeShapeType="1"/>
            </p:cNvSpPr>
            <p:nvPr/>
          </p:nvSpPr>
          <p:spPr bwMode="auto">
            <a:xfrm>
              <a:off x="937121" y="5086028"/>
              <a:ext cx="215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81"/>
            <p:cNvSpPr>
              <a:spLocks noChangeShapeType="1"/>
            </p:cNvSpPr>
            <p:nvPr/>
          </p:nvSpPr>
          <p:spPr bwMode="auto">
            <a:xfrm flipH="1">
              <a:off x="1548309" y="4290690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82"/>
            <p:cNvSpPr>
              <a:spLocks noChangeShapeType="1"/>
            </p:cNvSpPr>
            <p:nvPr/>
          </p:nvSpPr>
          <p:spPr bwMode="auto">
            <a:xfrm>
              <a:off x="1476871" y="436371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83"/>
            <p:cNvSpPr>
              <a:spLocks noChangeShapeType="1"/>
            </p:cNvSpPr>
            <p:nvPr/>
          </p:nvSpPr>
          <p:spPr bwMode="auto">
            <a:xfrm>
              <a:off x="1619746" y="4077965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84"/>
            <p:cNvSpPr>
              <a:spLocks noChangeShapeType="1"/>
            </p:cNvSpPr>
            <p:nvPr/>
          </p:nvSpPr>
          <p:spPr bwMode="auto">
            <a:xfrm>
              <a:off x="1548309" y="436530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85"/>
            <p:cNvSpPr>
              <a:spLocks noChangeShapeType="1"/>
            </p:cNvSpPr>
            <p:nvPr/>
          </p:nvSpPr>
          <p:spPr bwMode="auto">
            <a:xfrm>
              <a:off x="1692771" y="436371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6"/>
            <p:cNvSpPr>
              <a:spLocks noChangeShapeType="1"/>
            </p:cNvSpPr>
            <p:nvPr/>
          </p:nvSpPr>
          <p:spPr bwMode="auto">
            <a:xfrm flipV="1">
              <a:off x="791516" y="4077965"/>
              <a:ext cx="1979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587"/>
            <p:cNvSpPr txBox="1">
              <a:spLocks noChangeArrowheads="1"/>
            </p:cNvSpPr>
            <p:nvPr/>
          </p:nvSpPr>
          <p:spPr bwMode="auto">
            <a:xfrm>
              <a:off x="1548309" y="4508178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65" name="Line 588"/>
            <p:cNvSpPr>
              <a:spLocks noChangeShapeType="1"/>
            </p:cNvSpPr>
            <p:nvPr/>
          </p:nvSpPr>
          <p:spPr bwMode="auto">
            <a:xfrm>
              <a:off x="1980208" y="3808090"/>
              <a:ext cx="0" cy="1636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89"/>
            <p:cNvSpPr>
              <a:spLocks noChangeShapeType="1"/>
            </p:cNvSpPr>
            <p:nvPr/>
          </p:nvSpPr>
          <p:spPr bwMode="auto">
            <a:xfrm flipH="1">
              <a:off x="970459" y="4725665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590"/>
            <p:cNvSpPr>
              <a:spLocks noChangeShapeType="1"/>
            </p:cNvSpPr>
            <p:nvPr/>
          </p:nvSpPr>
          <p:spPr bwMode="auto">
            <a:xfrm flipH="1">
              <a:off x="970459" y="4797103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91"/>
            <p:cNvSpPr>
              <a:spLocks noChangeShapeType="1"/>
            </p:cNvSpPr>
            <p:nvPr/>
          </p:nvSpPr>
          <p:spPr bwMode="auto">
            <a:xfrm>
              <a:off x="1040309" y="4509765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592"/>
            <p:cNvSpPr>
              <a:spLocks noChangeShapeType="1"/>
            </p:cNvSpPr>
            <p:nvPr/>
          </p:nvSpPr>
          <p:spPr bwMode="auto">
            <a:xfrm flipH="1">
              <a:off x="1041896" y="4797103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593"/>
            <p:cNvSpPr>
              <a:spLocks noChangeShapeType="1"/>
            </p:cNvSpPr>
            <p:nvPr/>
          </p:nvSpPr>
          <p:spPr bwMode="auto">
            <a:xfrm flipH="1">
              <a:off x="2194024" y="4943153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594"/>
            <p:cNvSpPr>
              <a:spLocks noChangeShapeType="1"/>
            </p:cNvSpPr>
            <p:nvPr/>
          </p:nvSpPr>
          <p:spPr bwMode="auto">
            <a:xfrm flipH="1">
              <a:off x="2194024" y="5014590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595"/>
            <p:cNvSpPr>
              <a:spLocks noChangeShapeType="1"/>
            </p:cNvSpPr>
            <p:nvPr/>
          </p:nvSpPr>
          <p:spPr bwMode="auto">
            <a:xfrm>
              <a:off x="2265462" y="4797103"/>
              <a:ext cx="1588" cy="146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596"/>
            <p:cNvSpPr>
              <a:spLocks noChangeShapeType="1"/>
            </p:cNvSpPr>
            <p:nvPr/>
          </p:nvSpPr>
          <p:spPr bwMode="auto">
            <a:xfrm flipH="1">
              <a:off x="2267049" y="5014590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97"/>
            <p:cNvSpPr>
              <a:spLocks noChangeShapeType="1"/>
            </p:cNvSpPr>
            <p:nvPr/>
          </p:nvSpPr>
          <p:spPr bwMode="auto">
            <a:xfrm flipH="1">
              <a:off x="1979712" y="4797103"/>
              <a:ext cx="2873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98"/>
            <p:cNvSpPr txBox="1">
              <a:spLocks noChangeArrowheads="1"/>
            </p:cNvSpPr>
            <p:nvPr/>
          </p:nvSpPr>
          <p:spPr bwMode="auto">
            <a:xfrm>
              <a:off x="1187946" y="4652640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</a:p>
          </p:txBody>
        </p:sp>
        <p:sp>
          <p:nvSpPr>
            <p:cNvPr id="151" name="Line 574"/>
            <p:cNvSpPr>
              <a:spLocks noChangeShapeType="1"/>
            </p:cNvSpPr>
            <p:nvPr/>
          </p:nvSpPr>
          <p:spPr bwMode="auto">
            <a:xfrm flipV="1">
              <a:off x="2167037" y="5157465"/>
              <a:ext cx="217488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83"/>
            <p:cNvSpPr>
              <a:spLocks noChangeShapeType="1"/>
            </p:cNvSpPr>
            <p:nvPr/>
          </p:nvSpPr>
          <p:spPr bwMode="auto">
            <a:xfrm>
              <a:off x="2555776" y="4077073"/>
              <a:ext cx="0" cy="213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77"/>
            <p:cNvSpPr>
              <a:spLocks noChangeShapeType="1"/>
            </p:cNvSpPr>
            <p:nvPr/>
          </p:nvSpPr>
          <p:spPr bwMode="auto">
            <a:xfrm flipV="1">
              <a:off x="1709539" y="5317758"/>
              <a:ext cx="2710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" name="Text Box 611"/>
          <p:cNvSpPr txBox="1">
            <a:spLocks noChangeArrowheads="1"/>
          </p:cNvSpPr>
          <p:nvPr/>
        </p:nvSpPr>
        <p:spPr bwMode="auto">
          <a:xfrm>
            <a:off x="179387" y="3717032"/>
            <a:ext cx="87852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2275" indent="-29622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rgbClr val="990099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截止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信息保持在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会缓慢泄漏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6" name="Text Box 635"/>
          <p:cNvSpPr txBox="1">
            <a:spLocks noChangeArrowheads="1"/>
          </p:cNvSpPr>
          <p:nvPr/>
        </p:nvSpPr>
        <p:spPr bwMode="auto">
          <a:xfrm>
            <a:off x="179388" y="4213537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*读出原理：</a:t>
            </a: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预充电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②在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正脉冲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>
                <a:latin typeface="宋体" pitchFamily="2" charset="-122"/>
              </a:rPr>
              <a:t>读出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线上电压变化</a:t>
            </a:r>
            <a:r>
              <a:rPr lang="en-US" altLang="zh-CN" sz="2000" b="1" u="none" dirty="0">
                <a:latin typeface="宋体" pitchFamily="2" charset="-122"/>
              </a:rPr>
              <a:t>(C</a:t>
            </a:r>
            <a:r>
              <a:rPr lang="en-US" altLang="zh-CN" sz="2000" b="1" u="none" baseline="-16000" dirty="0">
                <a:latin typeface="宋体" pitchFamily="2" charset="-122"/>
              </a:rPr>
              <a:t>S</a:t>
            </a:r>
            <a:r>
              <a:rPr lang="zh-CN" altLang="en-US" sz="2000" b="1" u="none" dirty="0">
                <a:latin typeface="宋体" pitchFamily="2" charset="-122"/>
              </a:rPr>
              <a:t>已变→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破坏性读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③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所读数据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重新写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zh-CN" altLang="en-US" sz="2000" b="1" u="none" dirty="0">
                <a:latin typeface="宋体" pitchFamily="2" charset="-122"/>
              </a:rPr>
              <a:t>←称为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再生</a:t>
            </a:r>
          </a:p>
        </p:txBody>
      </p:sp>
      <p:sp>
        <p:nvSpPr>
          <p:cNvPr id="218" name="Text Box 636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刷新原理：</a:t>
            </a:r>
            <a:r>
              <a:rPr lang="zh-CN" altLang="en-US" b="1" u="none" dirty="0">
                <a:latin typeface="宋体" pitchFamily="2" charset="-122"/>
              </a:rPr>
              <a:t>同读操作，</a:t>
            </a:r>
            <a:r>
              <a:rPr lang="zh-CN" altLang="en-US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但</a:t>
            </a:r>
            <a:r>
              <a:rPr lang="zh-CN" altLang="en-US" b="1" u="none" dirty="0">
                <a:latin typeface="宋体" pitchFamily="2" charset="-122"/>
              </a:rPr>
              <a:t>不输出数据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668344" y="1319560"/>
            <a:ext cx="689711" cy="1584325"/>
            <a:chOff x="7707321" y="1319560"/>
            <a:chExt cx="689711" cy="1584325"/>
          </a:xfrm>
        </p:grpSpPr>
        <p:sp>
          <p:nvSpPr>
            <p:cNvPr id="192" name="Line 618"/>
            <p:cNvSpPr>
              <a:spLocks noChangeShapeType="1"/>
            </p:cNvSpPr>
            <p:nvPr/>
          </p:nvSpPr>
          <p:spPr bwMode="auto">
            <a:xfrm flipH="1">
              <a:off x="7993071" y="1319560"/>
              <a:ext cx="1588" cy="158432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19"/>
            <p:cNvSpPr>
              <a:spLocks noChangeShapeType="1"/>
            </p:cNvSpPr>
            <p:nvPr/>
          </p:nvSpPr>
          <p:spPr bwMode="auto">
            <a:xfrm flipH="1">
              <a:off x="8208971" y="2427164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620"/>
            <p:cNvSpPr>
              <a:spLocks noChangeShapeType="1"/>
            </p:cNvSpPr>
            <p:nvPr/>
          </p:nvSpPr>
          <p:spPr bwMode="auto">
            <a:xfrm flipH="1">
              <a:off x="8208971" y="2498601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621"/>
            <p:cNvSpPr>
              <a:spLocks noChangeShapeType="1"/>
            </p:cNvSpPr>
            <p:nvPr/>
          </p:nvSpPr>
          <p:spPr bwMode="auto">
            <a:xfrm>
              <a:off x="8280409" y="2281114"/>
              <a:ext cx="1588" cy="1460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622"/>
            <p:cNvSpPr>
              <a:spLocks noChangeShapeType="1"/>
            </p:cNvSpPr>
            <p:nvPr/>
          </p:nvSpPr>
          <p:spPr bwMode="auto">
            <a:xfrm flipH="1">
              <a:off x="8277969" y="2498600"/>
              <a:ext cx="4027" cy="1436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23"/>
            <p:cNvSpPr>
              <a:spLocks noChangeShapeType="1"/>
            </p:cNvSpPr>
            <p:nvPr/>
          </p:nvSpPr>
          <p:spPr bwMode="auto">
            <a:xfrm flipH="1">
              <a:off x="7994659" y="2281114"/>
              <a:ext cx="28733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624"/>
            <p:cNvSpPr>
              <a:spLocks noChangeShapeType="1"/>
            </p:cNvSpPr>
            <p:nvPr/>
          </p:nvSpPr>
          <p:spPr bwMode="auto">
            <a:xfrm flipV="1">
              <a:off x="8174964" y="2636912"/>
              <a:ext cx="22206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625"/>
            <p:cNvSpPr>
              <a:spLocks noChangeShapeType="1"/>
            </p:cNvSpPr>
            <p:nvPr/>
          </p:nvSpPr>
          <p:spPr bwMode="auto">
            <a:xfrm>
              <a:off x="7707321" y="1992189"/>
              <a:ext cx="2889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626"/>
            <p:cNvSpPr>
              <a:spLocks noChangeShapeType="1"/>
            </p:cNvSpPr>
            <p:nvPr/>
          </p:nvSpPr>
          <p:spPr bwMode="auto">
            <a:xfrm>
              <a:off x="7707321" y="1847726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2537" y="1561976"/>
            <a:ext cx="1439863" cy="285750"/>
            <a:chOff x="6769076" y="1561976"/>
            <a:chExt cx="1439863" cy="285750"/>
          </a:xfrm>
        </p:grpSpPr>
        <p:sp>
          <p:nvSpPr>
            <p:cNvPr id="187" name="Line 613"/>
            <p:cNvSpPr>
              <a:spLocks noChangeShapeType="1"/>
            </p:cNvSpPr>
            <p:nvPr/>
          </p:nvSpPr>
          <p:spPr bwMode="auto">
            <a:xfrm flipV="1">
              <a:off x="6769076" y="1561976"/>
              <a:ext cx="14398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14"/>
            <p:cNvSpPr>
              <a:spLocks noChangeShapeType="1"/>
            </p:cNvSpPr>
            <p:nvPr/>
          </p:nvSpPr>
          <p:spPr bwMode="auto">
            <a:xfrm flipH="1">
              <a:off x="7564398" y="1774701"/>
              <a:ext cx="144463" cy="15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15"/>
            <p:cNvSpPr>
              <a:spLocks noChangeShapeType="1"/>
            </p:cNvSpPr>
            <p:nvPr/>
          </p:nvSpPr>
          <p:spPr bwMode="auto">
            <a:xfrm>
              <a:off x="7492960" y="1847726"/>
              <a:ext cx="288925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16"/>
            <p:cNvSpPr>
              <a:spLocks noChangeShapeType="1"/>
            </p:cNvSpPr>
            <p:nvPr/>
          </p:nvSpPr>
          <p:spPr bwMode="auto">
            <a:xfrm>
              <a:off x="7634248" y="1561976"/>
              <a:ext cx="1588" cy="21431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7430" y="1849313"/>
            <a:ext cx="616898" cy="721121"/>
            <a:chOff x="6948958" y="1849313"/>
            <a:chExt cx="616898" cy="721121"/>
          </a:xfrm>
        </p:grpSpPr>
        <p:sp>
          <p:nvSpPr>
            <p:cNvPr id="202" name="Line 628"/>
            <p:cNvSpPr>
              <a:spLocks noChangeShapeType="1"/>
            </p:cNvSpPr>
            <p:nvPr/>
          </p:nvSpPr>
          <p:spPr bwMode="auto">
            <a:xfrm flipV="1">
              <a:off x="7061031" y="1993776"/>
              <a:ext cx="5048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629"/>
            <p:cNvSpPr>
              <a:spLocks noChangeShapeType="1"/>
            </p:cNvSpPr>
            <p:nvPr/>
          </p:nvSpPr>
          <p:spPr bwMode="auto">
            <a:xfrm>
              <a:off x="6948958" y="2570038"/>
              <a:ext cx="216570" cy="3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30"/>
            <p:cNvSpPr>
              <a:spLocks noChangeShapeType="1"/>
            </p:cNvSpPr>
            <p:nvPr/>
          </p:nvSpPr>
          <p:spPr bwMode="auto">
            <a:xfrm flipH="1">
              <a:off x="6988006" y="2209676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631"/>
            <p:cNvSpPr>
              <a:spLocks noChangeShapeType="1"/>
            </p:cNvSpPr>
            <p:nvPr/>
          </p:nvSpPr>
          <p:spPr bwMode="auto">
            <a:xfrm flipH="1">
              <a:off x="6988006" y="2281113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32"/>
            <p:cNvSpPr>
              <a:spLocks noChangeShapeType="1"/>
            </p:cNvSpPr>
            <p:nvPr/>
          </p:nvSpPr>
          <p:spPr bwMode="auto">
            <a:xfrm>
              <a:off x="7057856" y="1993776"/>
              <a:ext cx="3175" cy="2159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633"/>
            <p:cNvSpPr>
              <a:spLocks noChangeShapeType="1"/>
            </p:cNvSpPr>
            <p:nvPr/>
          </p:nvSpPr>
          <p:spPr bwMode="auto">
            <a:xfrm flipH="1">
              <a:off x="7059443" y="2281113"/>
              <a:ext cx="1588" cy="287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634"/>
            <p:cNvSpPr>
              <a:spLocks noChangeShapeType="1"/>
            </p:cNvSpPr>
            <p:nvPr/>
          </p:nvSpPr>
          <p:spPr bwMode="auto">
            <a:xfrm>
              <a:off x="7565856" y="1849313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" name="Group 599"/>
          <p:cNvGrpSpPr>
            <a:grpSpLocks/>
          </p:cNvGrpSpPr>
          <p:nvPr/>
        </p:nvGrpSpPr>
        <p:grpSpPr bwMode="auto">
          <a:xfrm>
            <a:off x="7668344" y="1268760"/>
            <a:ext cx="708026" cy="1584325"/>
            <a:chOff x="3017" y="2024"/>
            <a:chExt cx="446" cy="998"/>
          </a:xfrm>
        </p:grpSpPr>
        <p:sp>
          <p:nvSpPr>
            <p:cNvPr id="177" name="Line 600"/>
            <p:cNvSpPr>
              <a:spLocks noChangeShapeType="1"/>
            </p:cNvSpPr>
            <p:nvPr/>
          </p:nvSpPr>
          <p:spPr bwMode="auto">
            <a:xfrm flipH="1">
              <a:off x="3197" y="2024"/>
              <a:ext cx="1" cy="99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01"/>
            <p:cNvSpPr>
              <a:spLocks noChangeShapeType="1"/>
            </p:cNvSpPr>
            <p:nvPr/>
          </p:nvSpPr>
          <p:spPr bwMode="auto">
            <a:xfrm flipH="1">
              <a:off x="3333" y="2751"/>
              <a:ext cx="9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02"/>
            <p:cNvSpPr>
              <a:spLocks noChangeShapeType="1"/>
            </p:cNvSpPr>
            <p:nvPr/>
          </p:nvSpPr>
          <p:spPr bwMode="auto">
            <a:xfrm flipH="1">
              <a:off x="3333" y="2796"/>
              <a:ext cx="9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03"/>
            <p:cNvSpPr>
              <a:spLocks noChangeShapeType="1"/>
            </p:cNvSpPr>
            <p:nvPr/>
          </p:nvSpPr>
          <p:spPr bwMode="auto">
            <a:xfrm>
              <a:off x="3378" y="2659"/>
              <a:ext cx="1" cy="9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04"/>
            <p:cNvSpPr>
              <a:spLocks noChangeShapeType="1"/>
            </p:cNvSpPr>
            <p:nvPr/>
          </p:nvSpPr>
          <p:spPr bwMode="auto">
            <a:xfrm flipH="1">
              <a:off x="3378" y="2796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05"/>
            <p:cNvSpPr>
              <a:spLocks noChangeShapeType="1"/>
            </p:cNvSpPr>
            <p:nvPr/>
          </p:nvSpPr>
          <p:spPr bwMode="auto">
            <a:xfrm flipH="1">
              <a:off x="3198" y="2659"/>
              <a:ext cx="18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06"/>
            <p:cNvSpPr>
              <a:spLocks noChangeShapeType="1"/>
            </p:cNvSpPr>
            <p:nvPr/>
          </p:nvSpPr>
          <p:spPr bwMode="auto">
            <a:xfrm flipV="1">
              <a:off x="3314" y="2886"/>
              <a:ext cx="1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07"/>
            <p:cNvSpPr>
              <a:spLocks noChangeShapeType="1"/>
            </p:cNvSpPr>
            <p:nvPr/>
          </p:nvSpPr>
          <p:spPr bwMode="auto">
            <a:xfrm>
              <a:off x="3017" y="2477"/>
              <a:ext cx="18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08"/>
            <p:cNvSpPr>
              <a:spLocks noChangeShapeType="1"/>
            </p:cNvSpPr>
            <p:nvPr/>
          </p:nvSpPr>
          <p:spPr bwMode="auto">
            <a:xfrm>
              <a:off x="3017" y="2386"/>
              <a:ext cx="0" cy="9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14580" grpId="0"/>
      <p:bldP spid="209" grpId="0"/>
      <p:bldP spid="215" grpId="0"/>
      <p:bldP spid="216" grpId="0"/>
      <p:bldP spid="2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B64A-79C3-45A4-9540-ADF1DF7FB98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u="none" dirty="0">
                <a:latin typeface="黑体" pitchFamily="2" charset="-122"/>
                <a:ea typeface="黑体" pitchFamily="2" charset="-122"/>
              </a:rPr>
              <a:t>第四章  存储系统 </a:t>
            </a:r>
            <a:endParaRPr lang="zh-CN" altLang="en-US" sz="4400" u="none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*数据引脚：</a:t>
            </a:r>
            <a:r>
              <a:rPr lang="zh-CN" altLang="en-US" b="1" u="none" dirty="0">
                <a:latin typeface="宋体" pitchFamily="2" charset="-122"/>
              </a:rPr>
              <a:t>有单向、双向两种方式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724"/>
          <p:cNvSpPr txBox="1">
            <a:spLocks noChangeArrowheads="1"/>
          </p:cNvSpPr>
          <p:nvPr/>
        </p:nvSpPr>
        <p:spPr bwMode="auto">
          <a:xfrm>
            <a:off x="179512" y="177281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*地址引脚：</a:t>
            </a:r>
            <a:r>
              <a:rPr lang="zh-CN" altLang="en-US" b="1" u="none" dirty="0">
                <a:latin typeface="宋体" pitchFamily="2" charset="-122"/>
              </a:rPr>
              <a:t>引脚数为</a:t>
            </a:r>
            <a:r>
              <a:rPr lang="en-US" altLang="zh-CN" b="1" u="none" dirty="0">
                <a:latin typeface="宋体" pitchFamily="2" charset="-122"/>
              </a:rPr>
              <a:t>[log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b="1" u="none" dirty="0">
                <a:latin typeface="宋体" pitchFamily="2" charset="-122"/>
              </a:rPr>
              <a:t>)]</a:t>
            </a:r>
            <a:r>
              <a:rPr lang="en-US" altLang="zh-CN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/2</a:t>
            </a:r>
            <a:r>
              <a:rPr lang="zh-CN" altLang="en-US" b="1" u="none" dirty="0">
                <a:latin typeface="宋体" pitchFamily="2" charset="-122"/>
              </a:rPr>
              <a:t>，→地址分两次接收</a:t>
            </a:r>
            <a:endParaRPr lang="en-US" altLang="zh-CN" b="1" u="none" dirty="0">
              <a:latin typeface="宋体" pitchFamily="2" charset="-122"/>
            </a:endParaRPr>
          </a:p>
          <a:p>
            <a:r>
              <a:rPr lang="en-US" altLang="zh-CN" sz="1800" b="1" u="none" dirty="0">
                <a:latin typeface="宋体" pitchFamily="2" charset="-122"/>
              </a:rPr>
              <a:t>                   (</a:t>
            </a:r>
            <a:r>
              <a:rPr lang="zh-CN" altLang="en-US" sz="1800" b="1" u="none" dirty="0">
                <a:latin typeface="宋体" pitchFamily="2" charset="-122"/>
              </a:rPr>
              <a:t>集成度高</a:t>
            </a:r>
            <a:r>
              <a:rPr lang="zh-CN" altLang="en-US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→尽量</a:t>
            </a:r>
            <a:r>
              <a:rPr lang="zh-CN" altLang="en-US" sz="1800" b="1" u="none" dirty="0">
                <a:latin typeface="宋体" pitchFamily="2" charset="-122"/>
              </a:rPr>
              <a:t>减少芯片面积</a:t>
            </a:r>
            <a:r>
              <a:rPr lang="en-US" altLang="zh-CN" sz="1800" b="1" u="none" dirty="0">
                <a:latin typeface="宋体" pitchFamily="2" charset="-122"/>
              </a:rPr>
              <a:t>)      (</a:t>
            </a:r>
            <a:r>
              <a:rPr lang="zh-CN" altLang="en-US" sz="1800" b="1" u="none" dirty="0">
                <a:latin typeface="宋体" pitchFamily="2" charset="-122"/>
              </a:rPr>
              <a:t>行地址＋列地址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9263" y="2636912"/>
            <a:ext cx="8785225" cy="1015663"/>
            <a:chOff x="179263" y="2634297"/>
            <a:chExt cx="8785225" cy="1015663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79263" y="2634297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   *控制引脚：</a:t>
              </a:r>
              <a:r>
                <a:rPr lang="zh-CN" altLang="en-US" b="1" u="none" dirty="0">
                  <a:latin typeface="宋体" pitchFamily="2" charset="-122"/>
                </a:rPr>
                <a:t>行地址选通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、列地址选通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u="none" dirty="0">
                  <a:latin typeface="宋体" pitchFamily="2" charset="-122"/>
                </a:rPr>
                <a:t>、读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片选功能的实现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981298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6276839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786562" y="2741240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刷新操作的实现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稍后讨论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11560" y="3702597"/>
            <a:ext cx="3900563" cy="1598611"/>
            <a:chOff x="857224" y="3630589"/>
            <a:chExt cx="3900563" cy="1598611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4059218"/>
              <a:ext cx="2126828" cy="719140"/>
              <a:chOff x="2643174" y="3565530"/>
              <a:chExt cx="2126828" cy="719140"/>
            </a:xfrm>
          </p:grpSpPr>
          <p:sp>
            <p:nvSpPr>
              <p:cNvPr id="18" name="Line 179"/>
              <p:cNvSpPr>
                <a:spLocks noChangeShapeType="1"/>
              </p:cNvSpPr>
              <p:nvPr/>
            </p:nvSpPr>
            <p:spPr bwMode="auto">
              <a:xfrm flipH="1">
                <a:off x="2643174" y="356553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9"/>
              <p:cNvSpPr>
                <a:spLocks noChangeShapeType="1"/>
              </p:cNvSpPr>
              <p:nvPr/>
            </p:nvSpPr>
            <p:spPr bwMode="auto">
              <a:xfrm>
                <a:off x="2786050" y="3565530"/>
                <a:ext cx="1983952" cy="9444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9"/>
              <p:cNvSpPr>
                <a:spLocks noChangeShapeType="1"/>
              </p:cNvSpPr>
              <p:nvPr/>
            </p:nvSpPr>
            <p:spPr bwMode="auto">
              <a:xfrm flipH="1">
                <a:off x="3579278" y="3997332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9"/>
              <p:cNvSpPr>
                <a:spLocks noChangeShapeType="1"/>
              </p:cNvSpPr>
              <p:nvPr/>
            </p:nvSpPr>
            <p:spPr bwMode="auto">
              <a:xfrm>
                <a:off x="3723740" y="3997332"/>
                <a:ext cx="1046262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57224" y="3630589"/>
              <a:ext cx="3900563" cy="1598611"/>
              <a:chOff x="857224" y="3138487"/>
              <a:chExt cx="3900563" cy="1598611"/>
            </a:xfrm>
          </p:grpSpPr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5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7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3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7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1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88"/>
            <p:cNvSpPr>
              <a:spLocks noChangeShapeType="1"/>
            </p:cNvSpPr>
            <p:nvPr/>
          </p:nvSpPr>
          <p:spPr bwMode="auto">
            <a:xfrm flipH="1">
              <a:off x="4214810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9"/>
            <p:cNvSpPr>
              <a:spLocks noChangeShapeType="1"/>
            </p:cNvSpPr>
            <p:nvPr/>
          </p:nvSpPr>
          <p:spPr bwMode="auto">
            <a:xfrm>
              <a:off x="4357685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>
              <a:off x="3708350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>
              <a:off x="3705190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615518" y="3068960"/>
            <a:ext cx="5348970" cy="553998"/>
            <a:chOff x="3615518" y="2996952"/>
            <a:chExt cx="5348970" cy="553998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615518" y="2996952"/>
              <a:ext cx="534897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借用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实现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在操作期间全部有效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0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4336874" y="3113979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4788024" y="3702597"/>
            <a:ext cx="3900563" cy="1598611"/>
            <a:chOff x="4932040" y="3630589"/>
            <a:chExt cx="3900563" cy="1598611"/>
          </a:xfrm>
        </p:grpSpPr>
        <p:grpSp>
          <p:nvGrpSpPr>
            <p:cNvPr id="95" name="组合 94"/>
            <p:cNvGrpSpPr/>
            <p:nvPr/>
          </p:nvGrpSpPr>
          <p:grpSpPr>
            <a:xfrm>
              <a:off x="4932040" y="3630589"/>
              <a:ext cx="3900563" cy="1598611"/>
              <a:chOff x="857224" y="3138487"/>
              <a:chExt cx="3900563" cy="1598611"/>
            </a:xfrm>
          </p:grpSpPr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111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13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9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9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13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13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5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Line 188"/>
            <p:cNvSpPr>
              <a:spLocks noChangeShapeType="1"/>
            </p:cNvSpPr>
            <p:nvPr/>
          </p:nvSpPr>
          <p:spPr bwMode="auto">
            <a:xfrm flipH="1">
              <a:off x="8289626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89"/>
            <p:cNvSpPr>
              <a:spLocks noChangeShapeType="1"/>
            </p:cNvSpPr>
            <p:nvPr/>
          </p:nvSpPr>
          <p:spPr bwMode="auto">
            <a:xfrm>
              <a:off x="8432501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7783166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99"/>
            <p:cNvSpPr>
              <a:spLocks noChangeShapeType="1"/>
            </p:cNvSpPr>
            <p:nvPr/>
          </p:nvSpPr>
          <p:spPr bwMode="auto">
            <a:xfrm>
              <a:off x="7780006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702600" y="4066750"/>
              <a:ext cx="2126828" cy="715967"/>
              <a:chOff x="2658942" y="3570289"/>
              <a:chExt cx="2126828" cy="715967"/>
            </a:xfrm>
          </p:grpSpPr>
          <p:sp>
            <p:nvSpPr>
              <p:cNvPr id="145" name="Line 179"/>
              <p:cNvSpPr>
                <a:spLocks noChangeShapeType="1"/>
              </p:cNvSpPr>
              <p:nvPr/>
            </p:nvSpPr>
            <p:spPr bwMode="auto">
              <a:xfrm flipH="1">
                <a:off x="4243118" y="357029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>
                <a:off x="4387134" y="3570289"/>
                <a:ext cx="398636" cy="191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82"/>
              <p:cNvSpPr>
                <a:spLocks noChangeShapeType="1"/>
              </p:cNvSpPr>
              <p:nvPr/>
            </p:nvSpPr>
            <p:spPr bwMode="auto">
              <a:xfrm>
                <a:off x="4390430" y="3994560"/>
                <a:ext cx="39273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80"/>
              <p:cNvSpPr>
                <a:spLocks noChangeShapeType="1"/>
              </p:cNvSpPr>
              <p:nvPr/>
            </p:nvSpPr>
            <p:spPr bwMode="auto">
              <a:xfrm flipH="1">
                <a:off x="4243118" y="3998918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52"/>
              <p:cNvSpPr>
                <a:spLocks noChangeShapeType="1"/>
              </p:cNvSpPr>
              <p:nvPr/>
            </p:nvSpPr>
            <p:spPr bwMode="auto">
              <a:xfrm>
                <a:off x="2658942" y="3857628"/>
                <a:ext cx="158702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8"/>
              <p:cNvSpPr>
                <a:spLocks noChangeShapeType="1"/>
              </p:cNvSpPr>
              <p:nvPr/>
            </p:nvSpPr>
            <p:spPr bwMode="auto">
              <a:xfrm>
                <a:off x="3604600" y="4281897"/>
                <a:ext cx="641368" cy="43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3923928" y="3068960"/>
            <a:ext cx="4518670" cy="504056"/>
            <a:chOff x="3923928" y="3068960"/>
            <a:chExt cx="4518670" cy="504056"/>
          </a:xfrm>
        </p:grpSpPr>
        <p:sp>
          <p:nvSpPr>
            <p:cNvPr id="157" name="Text Box 722"/>
            <p:cNvSpPr txBox="1">
              <a:spLocks noChangeArrowheads="1"/>
            </p:cNvSpPr>
            <p:nvPr/>
          </p:nvSpPr>
          <p:spPr bwMode="auto">
            <a:xfrm>
              <a:off x="3923928" y="3275486"/>
              <a:ext cx="2002621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Row Address Strobe</a:t>
              </a:r>
              <a:endParaRPr lang="zh-CN" altLang="en-US" sz="1800" b="1" u="none" dirty="0">
                <a:latin typeface="+mn-ea"/>
              </a:endParaRPr>
            </a:p>
          </p:txBody>
        </p:sp>
        <p:sp>
          <p:nvSpPr>
            <p:cNvPr id="161" name="Text Box 722"/>
            <p:cNvSpPr txBox="1">
              <a:spLocks noChangeArrowheads="1"/>
            </p:cNvSpPr>
            <p:nvPr/>
          </p:nvSpPr>
          <p:spPr bwMode="auto">
            <a:xfrm>
              <a:off x="6179916" y="3275486"/>
              <a:ext cx="2262682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Column Address Strobe</a:t>
              </a:r>
              <a:endParaRPr lang="zh-CN" altLang="en-US" sz="1800" b="1" u="none" dirty="0">
                <a:latin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4283968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V="1">
              <a:off x="6558584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2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8338-A241-4928-9022-A5733127714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9865" name="Text Box 617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芯片的基本组成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有存储矩阵、地址译码器、读写电路等，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zh-CN" altLang="en-US" b="1" u="none" dirty="0">
                <a:latin typeface="宋体" pitchFamily="2" charset="-122"/>
              </a:rPr>
              <a:t>需设置地址锁存器、时序控制电路、再生电路   </a:t>
            </a:r>
            <a:r>
              <a:rPr lang="zh-CN" altLang="en-US" sz="2000" b="1" u="none" dirty="0">
                <a:latin typeface="宋体" pitchFamily="2" charset="-122"/>
              </a:rPr>
              <a:t>←与</a:t>
            </a:r>
            <a:r>
              <a:rPr lang="en-US" altLang="zh-CN" sz="2000" b="1" u="none" dirty="0">
                <a:latin typeface="宋体" pitchFamily="2" charset="-122"/>
              </a:rPr>
              <a:t>SRAM</a:t>
            </a:r>
            <a:r>
              <a:rPr lang="zh-CN" altLang="en-US" sz="2000" b="1" u="none" dirty="0">
                <a:latin typeface="宋体" pitchFamily="2" charset="-122"/>
              </a:rPr>
              <a:t>相比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0185" y="1772816"/>
            <a:ext cx="5906071" cy="4032250"/>
            <a:chOff x="1474788" y="1845022"/>
            <a:chExt cx="5906071" cy="4032250"/>
          </a:xfrm>
        </p:grpSpPr>
        <p:sp>
          <p:nvSpPr>
            <p:cNvPr id="102" name="Rectangle 647"/>
            <p:cNvSpPr>
              <a:spLocks noChangeArrowheads="1"/>
            </p:cNvSpPr>
            <p:nvPr/>
          </p:nvSpPr>
          <p:spPr bwMode="auto">
            <a:xfrm>
              <a:off x="3852864" y="4221013"/>
              <a:ext cx="3025773" cy="432297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t" anchorCtr="0"/>
            <a:lstStyle/>
            <a:p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门</a:t>
              </a:r>
            </a:p>
          </p:txBody>
        </p:sp>
        <p:sp>
          <p:nvSpPr>
            <p:cNvPr id="309873" name="Rectangle 625"/>
            <p:cNvSpPr>
              <a:spLocks noChangeArrowheads="1"/>
            </p:cNvSpPr>
            <p:nvPr/>
          </p:nvSpPr>
          <p:spPr bwMode="auto">
            <a:xfrm>
              <a:off x="2267744" y="1845022"/>
              <a:ext cx="5113115" cy="4032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74" name="Text Box 626"/>
            <p:cNvSpPr txBox="1">
              <a:spLocks noChangeArrowheads="1"/>
            </p:cNvSpPr>
            <p:nvPr/>
          </p:nvSpPr>
          <p:spPr bwMode="auto">
            <a:xfrm>
              <a:off x="3492501" y="2062510"/>
              <a:ext cx="360363" cy="11509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75" name="Line 627"/>
            <p:cNvSpPr>
              <a:spLocks noChangeShapeType="1"/>
            </p:cNvSpPr>
            <p:nvPr/>
          </p:nvSpPr>
          <p:spPr bwMode="auto">
            <a:xfrm>
              <a:off x="2195513" y="2637185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6" name="Text Box 628"/>
            <p:cNvSpPr txBox="1">
              <a:spLocks noChangeArrowheads="1"/>
            </p:cNvSpPr>
            <p:nvPr/>
          </p:nvSpPr>
          <p:spPr bwMode="auto">
            <a:xfrm>
              <a:off x="2411264" y="4365972"/>
              <a:ext cx="11509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309877" name="Line 629"/>
            <p:cNvSpPr>
              <a:spLocks noChangeShapeType="1"/>
            </p:cNvSpPr>
            <p:nvPr/>
          </p:nvSpPr>
          <p:spPr bwMode="auto">
            <a:xfrm>
              <a:off x="1979960" y="4551163"/>
              <a:ext cx="431800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8" name="Line 630"/>
            <p:cNvSpPr>
              <a:spLocks noChangeShapeType="1"/>
            </p:cNvSpPr>
            <p:nvPr/>
          </p:nvSpPr>
          <p:spPr bwMode="auto">
            <a:xfrm flipV="1">
              <a:off x="1979464" y="5013672"/>
              <a:ext cx="50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9" name="Text Box 631"/>
            <p:cNvSpPr txBox="1">
              <a:spLocks noChangeArrowheads="1"/>
            </p:cNvSpPr>
            <p:nvPr/>
          </p:nvSpPr>
          <p:spPr bwMode="auto">
            <a:xfrm>
              <a:off x="4932363" y="4725640"/>
              <a:ext cx="19431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80" name="Line 632"/>
            <p:cNvSpPr>
              <a:spLocks noChangeShapeType="1"/>
            </p:cNvSpPr>
            <p:nvPr/>
          </p:nvSpPr>
          <p:spPr bwMode="auto">
            <a:xfrm flipV="1">
              <a:off x="5580063" y="501297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1" name="Text Box 633"/>
            <p:cNvSpPr txBox="1">
              <a:spLocks noChangeArrowheads="1"/>
            </p:cNvSpPr>
            <p:nvPr/>
          </p:nvSpPr>
          <p:spPr bwMode="auto">
            <a:xfrm>
              <a:off x="5726113" y="4941540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882" name="Line 634"/>
            <p:cNvSpPr>
              <a:spLocks noChangeShapeType="1"/>
            </p:cNvSpPr>
            <p:nvPr/>
          </p:nvSpPr>
          <p:spPr bwMode="auto">
            <a:xfrm flipH="1" flipV="1">
              <a:off x="6300788" y="501297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3" name="Line 635"/>
            <p:cNvSpPr>
              <a:spLocks noChangeShapeType="1"/>
            </p:cNvSpPr>
            <p:nvPr/>
          </p:nvSpPr>
          <p:spPr bwMode="auto">
            <a:xfrm flipV="1">
              <a:off x="3563938" y="4555474"/>
              <a:ext cx="28797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4" name="Text Box 636"/>
            <p:cNvSpPr txBox="1">
              <a:spLocks noChangeArrowheads="1"/>
            </p:cNvSpPr>
            <p:nvPr/>
          </p:nvSpPr>
          <p:spPr bwMode="auto">
            <a:xfrm>
              <a:off x="1690539" y="4436219"/>
              <a:ext cx="360363" cy="217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9885" name="Text Box 637"/>
            <p:cNvSpPr txBox="1">
              <a:spLocks noChangeArrowheads="1"/>
            </p:cNvSpPr>
            <p:nvPr/>
          </p:nvSpPr>
          <p:spPr bwMode="auto">
            <a:xfrm>
              <a:off x="5292726" y="4190335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887" name="Line 639"/>
            <p:cNvSpPr>
              <a:spLocks noChangeShapeType="1"/>
            </p:cNvSpPr>
            <p:nvPr/>
          </p:nvSpPr>
          <p:spPr bwMode="auto">
            <a:xfrm>
              <a:off x="4643438" y="4334797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8" name="Line 640"/>
            <p:cNvSpPr>
              <a:spLocks noChangeShapeType="1"/>
            </p:cNvSpPr>
            <p:nvPr/>
          </p:nvSpPr>
          <p:spPr bwMode="auto">
            <a:xfrm>
              <a:off x="4786313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9" name="Line 641"/>
            <p:cNvSpPr>
              <a:spLocks noChangeShapeType="1"/>
            </p:cNvSpPr>
            <p:nvPr/>
          </p:nvSpPr>
          <p:spPr bwMode="auto">
            <a:xfrm>
              <a:off x="4643438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0" name="Line 642"/>
            <p:cNvSpPr>
              <a:spLocks noChangeShapeType="1"/>
            </p:cNvSpPr>
            <p:nvPr/>
          </p:nvSpPr>
          <p:spPr bwMode="auto">
            <a:xfrm>
              <a:off x="4857751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1" name="Line 643"/>
            <p:cNvSpPr>
              <a:spLocks noChangeShapeType="1"/>
            </p:cNvSpPr>
            <p:nvPr/>
          </p:nvSpPr>
          <p:spPr bwMode="auto">
            <a:xfrm>
              <a:off x="4859338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2" name="Line 644"/>
            <p:cNvSpPr>
              <a:spLocks noChangeShapeType="1"/>
            </p:cNvSpPr>
            <p:nvPr/>
          </p:nvSpPr>
          <p:spPr bwMode="auto">
            <a:xfrm>
              <a:off x="5003801" y="4363372"/>
              <a:ext cx="0" cy="3622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3" name="Text Box 645"/>
            <p:cNvSpPr txBox="1">
              <a:spLocks noChangeArrowheads="1"/>
            </p:cNvSpPr>
            <p:nvPr/>
          </p:nvSpPr>
          <p:spPr bwMode="auto">
            <a:xfrm>
              <a:off x="4140201" y="3573810"/>
              <a:ext cx="1079500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  <p:sp>
          <p:nvSpPr>
            <p:cNvPr id="309894" name="Line 646"/>
            <p:cNvSpPr>
              <a:spLocks noChangeShapeType="1"/>
            </p:cNvSpPr>
            <p:nvPr/>
          </p:nvSpPr>
          <p:spPr bwMode="auto">
            <a:xfrm>
              <a:off x="4643438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5" name="Rectangle 647"/>
            <p:cNvSpPr>
              <a:spLocks noChangeArrowheads="1"/>
            </p:cNvSpPr>
            <p:nvPr/>
          </p:nvSpPr>
          <p:spPr bwMode="auto">
            <a:xfrm>
              <a:off x="4427538" y="2062510"/>
              <a:ext cx="2592388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96" name="Line 648"/>
            <p:cNvSpPr>
              <a:spLocks noChangeShapeType="1"/>
            </p:cNvSpPr>
            <p:nvPr/>
          </p:nvSpPr>
          <p:spPr bwMode="auto">
            <a:xfrm>
              <a:off x="3851276" y="2132360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7" name="Text Box 649"/>
            <p:cNvSpPr txBox="1">
              <a:spLocks noChangeArrowheads="1"/>
            </p:cNvSpPr>
            <p:nvPr/>
          </p:nvSpPr>
          <p:spPr bwMode="auto">
            <a:xfrm>
              <a:off x="4786313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898" name="Line 650"/>
            <p:cNvSpPr>
              <a:spLocks noChangeShapeType="1"/>
            </p:cNvSpPr>
            <p:nvPr/>
          </p:nvSpPr>
          <p:spPr bwMode="auto">
            <a:xfrm>
              <a:off x="4930776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9" name="Rectangle 651"/>
            <p:cNvSpPr>
              <a:spLocks noChangeArrowheads="1"/>
            </p:cNvSpPr>
            <p:nvPr/>
          </p:nvSpPr>
          <p:spPr bwMode="auto">
            <a:xfrm>
              <a:off x="4787901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00" name="Line 652"/>
            <p:cNvSpPr>
              <a:spLocks noChangeShapeType="1"/>
            </p:cNvSpPr>
            <p:nvPr/>
          </p:nvSpPr>
          <p:spPr bwMode="auto">
            <a:xfrm>
              <a:off x="4643438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1" name="Line 653"/>
            <p:cNvSpPr>
              <a:spLocks noChangeShapeType="1"/>
            </p:cNvSpPr>
            <p:nvPr/>
          </p:nvSpPr>
          <p:spPr bwMode="auto">
            <a:xfrm>
              <a:off x="3851276" y="3140422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2" name="Line 654"/>
            <p:cNvSpPr>
              <a:spLocks noChangeShapeType="1"/>
            </p:cNvSpPr>
            <p:nvPr/>
          </p:nvSpPr>
          <p:spPr bwMode="auto">
            <a:xfrm>
              <a:off x="4930776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3" name="Line 655"/>
            <p:cNvSpPr>
              <a:spLocks noChangeShapeType="1"/>
            </p:cNvSpPr>
            <p:nvPr/>
          </p:nvSpPr>
          <p:spPr bwMode="auto">
            <a:xfrm>
              <a:off x="4643438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4" name="Text Box 656"/>
            <p:cNvSpPr txBox="1">
              <a:spLocks noChangeArrowheads="1"/>
            </p:cNvSpPr>
            <p:nvPr/>
          </p:nvSpPr>
          <p:spPr bwMode="auto">
            <a:xfrm>
              <a:off x="5364163" y="314201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5" name="Text Box 657"/>
            <p:cNvSpPr txBox="1">
              <a:spLocks noChangeArrowheads="1"/>
            </p:cNvSpPr>
            <p:nvPr/>
          </p:nvSpPr>
          <p:spPr bwMode="auto">
            <a:xfrm>
              <a:off x="5364163" y="2133947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6" name="Text Box 658"/>
            <p:cNvSpPr txBox="1">
              <a:spLocks noChangeArrowheads="1"/>
            </p:cNvSpPr>
            <p:nvPr/>
          </p:nvSpPr>
          <p:spPr bwMode="auto">
            <a:xfrm>
              <a:off x="3059113" y="2062510"/>
              <a:ext cx="357188" cy="11509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>
                  <a:latin typeface="宋体" pitchFamily="2" charset="-122"/>
                </a:rPr>
                <a:t>11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09907" name="Text Box 659"/>
            <p:cNvSpPr txBox="1">
              <a:spLocks noChangeArrowheads="1"/>
            </p:cNvSpPr>
            <p:nvPr/>
          </p:nvSpPr>
          <p:spPr bwMode="auto">
            <a:xfrm>
              <a:off x="5219701" y="5014565"/>
              <a:ext cx="15827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  <a:r>
                <a:rPr lang="en-US" altLang="zh-CN" sz="1800" b="1" u="none" dirty="0">
                  <a:latin typeface="宋体" pitchFamily="2" charset="-122"/>
                </a:rPr>
                <a:t>     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9908" name="Text Box 660"/>
            <p:cNvSpPr txBox="1">
              <a:spLocks noChangeArrowheads="1"/>
            </p:cNvSpPr>
            <p:nvPr/>
          </p:nvSpPr>
          <p:spPr bwMode="auto">
            <a:xfrm>
              <a:off x="5364163" y="271021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64×64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09909" name="Rectangle 661"/>
            <p:cNvSpPr>
              <a:spLocks noChangeArrowheads="1"/>
            </p:cNvSpPr>
            <p:nvPr/>
          </p:nvSpPr>
          <p:spPr bwMode="auto">
            <a:xfrm>
              <a:off x="4787901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10" name="Line 662"/>
            <p:cNvSpPr>
              <a:spLocks noChangeShapeType="1"/>
            </p:cNvSpPr>
            <p:nvPr/>
          </p:nvSpPr>
          <p:spPr bwMode="auto">
            <a:xfrm flipH="1">
              <a:off x="4643437" y="4150073"/>
              <a:ext cx="1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1" name="Text Box 663"/>
            <p:cNvSpPr txBox="1">
              <a:spLocks noChangeArrowheads="1"/>
            </p:cNvSpPr>
            <p:nvPr/>
          </p:nvSpPr>
          <p:spPr bwMode="auto">
            <a:xfrm>
              <a:off x="4429126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12" name="Line 664"/>
            <p:cNvSpPr>
              <a:spLocks noChangeShapeType="1"/>
            </p:cNvSpPr>
            <p:nvPr/>
          </p:nvSpPr>
          <p:spPr bwMode="auto">
            <a:xfrm>
              <a:off x="4643438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3" name="Line 665"/>
            <p:cNvSpPr>
              <a:spLocks noChangeShapeType="1"/>
            </p:cNvSpPr>
            <p:nvPr/>
          </p:nvSpPr>
          <p:spPr bwMode="auto">
            <a:xfrm>
              <a:off x="6445251" y="433462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4" name="Line 666"/>
            <p:cNvSpPr>
              <a:spLocks noChangeShapeType="1"/>
            </p:cNvSpPr>
            <p:nvPr/>
          </p:nvSpPr>
          <p:spPr bwMode="auto">
            <a:xfrm>
              <a:off x="6588126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5" name="Line 667"/>
            <p:cNvSpPr>
              <a:spLocks noChangeShapeType="1"/>
            </p:cNvSpPr>
            <p:nvPr/>
          </p:nvSpPr>
          <p:spPr bwMode="auto">
            <a:xfrm>
              <a:off x="6445251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6" name="Line 668"/>
            <p:cNvSpPr>
              <a:spLocks noChangeShapeType="1"/>
            </p:cNvSpPr>
            <p:nvPr/>
          </p:nvSpPr>
          <p:spPr bwMode="auto">
            <a:xfrm>
              <a:off x="6659563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7" name="Line 669"/>
            <p:cNvSpPr>
              <a:spLocks noChangeShapeType="1"/>
            </p:cNvSpPr>
            <p:nvPr/>
          </p:nvSpPr>
          <p:spPr bwMode="auto">
            <a:xfrm>
              <a:off x="6661151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8" name="Line 670"/>
            <p:cNvSpPr>
              <a:spLocks noChangeShapeType="1"/>
            </p:cNvSpPr>
            <p:nvPr/>
          </p:nvSpPr>
          <p:spPr bwMode="auto">
            <a:xfrm>
              <a:off x="6804026" y="4353847"/>
              <a:ext cx="1588" cy="3717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0" name="Line 672"/>
            <p:cNvSpPr>
              <a:spLocks noChangeShapeType="1"/>
            </p:cNvSpPr>
            <p:nvPr/>
          </p:nvSpPr>
          <p:spPr bwMode="auto">
            <a:xfrm>
              <a:off x="6445251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1" name="Text Box 673"/>
            <p:cNvSpPr txBox="1">
              <a:spLocks noChangeArrowheads="1"/>
            </p:cNvSpPr>
            <p:nvPr/>
          </p:nvSpPr>
          <p:spPr bwMode="auto">
            <a:xfrm>
              <a:off x="6588126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922" name="Line 674"/>
            <p:cNvSpPr>
              <a:spLocks noChangeShapeType="1"/>
            </p:cNvSpPr>
            <p:nvPr/>
          </p:nvSpPr>
          <p:spPr bwMode="auto">
            <a:xfrm>
              <a:off x="6732588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3" name="Rectangle 675"/>
            <p:cNvSpPr>
              <a:spLocks noChangeArrowheads="1"/>
            </p:cNvSpPr>
            <p:nvPr/>
          </p:nvSpPr>
          <p:spPr bwMode="auto">
            <a:xfrm>
              <a:off x="6589713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4" name="Line 676"/>
            <p:cNvSpPr>
              <a:spLocks noChangeShapeType="1"/>
            </p:cNvSpPr>
            <p:nvPr/>
          </p:nvSpPr>
          <p:spPr bwMode="auto">
            <a:xfrm>
              <a:off x="6445251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5" name="Line 677"/>
            <p:cNvSpPr>
              <a:spLocks noChangeShapeType="1"/>
            </p:cNvSpPr>
            <p:nvPr/>
          </p:nvSpPr>
          <p:spPr bwMode="auto">
            <a:xfrm>
              <a:off x="6732588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6" name="Line 678"/>
            <p:cNvSpPr>
              <a:spLocks noChangeShapeType="1"/>
            </p:cNvSpPr>
            <p:nvPr/>
          </p:nvSpPr>
          <p:spPr bwMode="auto">
            <a:xfrm>
              <a:off x="6445251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7" name="Rectangle 679"/>
            <p:cNvSpPr>
              <a:spLocks noChangeArrowheads="1"/>
            </p:cNvSpPr>
            <p:nvPr/>
          </p:nvSpPr>
          <p:spPr bwMode="auto">
            <a:xfrm>
              <a:off x="6589713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8" name="Line 680"/>
            <p:cNvSpPr>
              <a:spLocks noChangeShapeType="1"/>
            </p:cNvSpPr>
            <p:nvPr/>
          </p:nvSpPr>
          <p:spPr bwMode="auto">
            <a:xfrm flipH="1">
              <a:off x="6443663" y="4150073"/>
              <a:ext cx="0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9" name="Text Box 681"/>
            <p:cNvSpPr txBox="1">
              <a:spLocks noChangeArrowheads="1"/>
            </p:cNvSpPr>
            <p:nvPr/>
          </p:nvSpPr>
          <p:spPr bwMode="auto">
            <a:xfrm>
              <a:off x="6230938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30" name="Line 682"/>
            <p:cNvSpPr>
              <a:spLocks noChangeShapeType="1"/>
            </p:cNvSpPr>
            <p:nvPr/>
          </p:nvSpPr>
          <p:spPr bwMode="auto">
            <a:xfrm>
              <a:off x="6445251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1" name="Line 683"/>
            <p:cNvSpPr>
              <a:spLocks noChangeShapeType="1"/>
            </p:cNvSpPr>
            <p:nvPr/>
          </p:nvSpPr>
          <p:spPr bwMode="auto">
            <a:xfrm flipH="1" flipV="1">
              <a:off x="3779316" y="3716685"/>
              <a:ext cx="0" cy="14414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2" name="Text Box 684"/>
            <p:cNvSpPr txBox="1">
              <a:spLocks noChangeArrowheads="1"/>
            </p:cNvSpPr>
            <p:nvPr/>
          </p:nvSpPr>
          <p:spPr bwMode="auto">
            <a:xfrm>
              <a:off x="5219701" y="364366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……</a:t>
              </a:r>
            </a:p>
          </p:txBody>
        </p:sp>
        <p:grpSp>
          <p:nvGrpSpPr>
            <p:cNvPr id="309933" name="Group 685"/>
            <p:cNvGrpSpPr>
              <a:grpSpLocks/>
            </p:cNvGrpSpPr>
            <p:nvPr/>
          </p:nvGrpSpPr>
          <p:grpSpPr bwMode="auto">
            <a:xfrm>
              <a:off x="1619101" y="5445472"/>
              <a:ext cx="287338" cy="287338"/>
              <a:chOff x="295" y="2251"/>
              <a:chExt cx="181" cy="181"/>
            </a:xfrm>
          </p:grpSpPr>
          <p:sp>
            <p:nvSpPr>
              <p:cNvPr id="309934" name="Text Box 686"/>
              <p:cNvSpPr txBox="1">
                <a:spLocks noChangeArrowheads="1"/>
              </p:cNvSpPr>
              <p:nvPr/>
            </p:nvSpPr>
            <p:spPr bwMode="auto">
              <a:xfrm>
                <a:off x="295" y="2251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09935" name="Line 687"/>
              <p:cNvSpPr>
                <a:spLocks noChangeShapeType="1"/>
              </p:cNvSpPr>
              <p:nvPr/>
            </p:nvSpPr>
            <p:spPr bwMode="auto">
              <a:xfrm>
                <a:off x="295" y="2284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936" name="Text Box 688"/>
            <p:cNvSpPr txBox="1">
              <a:spLocks noChangeArrowheads="1"/>
            </p:cNvSpPr>
            <p:nvPr/>
          </p:nvSpPr>
          <p:spPr bwMode="auto">
            <a:xfrm>
              <a:off x="2482701" y="4942235"/>
              <a:ext cx="1152525" cy="7191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时序控制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9937" name="Text Box 689"/>
            <p:cNvSpPr txBox="1">
              <a:spLocks noChangeArrowheads="1"/>
            </p:cNvSpPr>
            <p:nvPr/>
          </p:nvSpPr>
          <p:spPr bwMode="auto">
            <a:xfrm>
              <a:off x="2700338" y="2062510"/>
              <a:ext cx="360363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309938" name="Line 690"/>
            <p:cNvSpPr>
              <a:spLocks noChangeShapeType="1"/>
            </p:cNvSpPr>
            <p:nvPr/>
          </p:nvSpPr>
          <p:spPr bwMode="auto">
            <a:xfrm>
              <a:off x="3060701" y="234984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9" name="Line 691"/>
            <p:cNvSpPr>
              <a:spLocks noChangeShapeType="1"/>
            </p:cNvSpPr>
            <p:nvPr/>
          </p:nvSpPr>
          <p:spPr bwMode="auto">
            <a:xfrm>
              <a:off x="3060701" y="2926110"/>
              <a:ext cx="4302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0" name="Text Box 692"/>
            <p:cNvSpPr txBox="1">
              <a:spLocks noChangeArrowheads="1"/>
            </p:cNvSpPr>
            <p:nvPr/>
          </p:nvSpPr>
          <p:spPr bwMode="auto">
            <a:xfrm>
              <a:off x="3997326" y="2278410"/>
              <a:ext cx="358775" cy="717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941" name="Text Box 693"/>
            <p:cNvSpPr txBox="1">
              <a:spLocks noChangeArrowheads="1"/>
            </p:cNvSpPr>
            <p:nvPr/>
          </p:nvSpPr>
          <p:spPr bwMode="auto">
            <a:xfrm>
              <a:off x="3205163" y="249431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942" name="Line 694"/>
            <p:cNvSpPr>
              <a:spLocks noChangeShapeType="1"/>
            </p:cNvSpPr>
            <p:nvPr/>
          </p:nvSpPr>
          <p:spPr bwMode="auto">
            <a:xfrm flipV="1">
              <a:off x="2841476" y="4653310"/>
              <a:ext cx="1588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3" name="Text Box 695"/>
            <p:cNvSpPr txBox="1">
              <a:spLocks noChangeArrowheads="1"/>
            </p:cNvSpPr>
            <p:nvPr/>
          </p:nvSpPr>
          <p:spPr bwMode="auto">
            <a:xfrm>
              <a:off x="5148263" y="5301902"/>
              <a:ext cx="158273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309944" name="Line 696"/>
            <p:cNvSpPr>
              <a:spLocks noChangeShapeType="1"/>
            </p:cNvSpPr>
            <p:nvPr/>
          </p:nvSpPr>
          <p:spPr bwMode="auto">
            <a:xfrm flipV="1">
              <a:off x="5940426" y="5587776"/>
              <a:ext cx="0" cy="2174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5" name="Line 697"/>
            <p:cNvSpPr>
              <a:spLocks noChangeShapeType="1"/>
            </p:cNvSpPr>
            <p:nvPr/>
          </p:nvSpPr>
          <p:spPr bwMode="auto">
            <a:xfrm flipV="1">
              <a:off x="2484437" y="1989485"/>
              <a:ext cx="47524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6" name="Line 698"/>
            <p:cNvSpPr>
              <a:spLocks noChangeShapeType="1"/>
            </p:cNvSpPr>
            <p:nvPr/>
          </p:nvSpPr>
          <p:spPr bwMode="auto">
            <a:xfrm>
              <a:off x="2484438" y="1989485"/>
              <a:ext cx="0" cy="6477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7" name="Line 699"/>
            <p:cNvSpPr>
              <a:spLocks noChangeShapeType="1"/>
            </p:cNvSpPr>
            <p:nvPr/>
          </p:nvSpPr>
          <p:spPr bwMode="auto">
            <a:xfrm>
              <a:off x="7236842" y="1989485"/>
              <a:ext cx="1" cy="381577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8" name="Line 700"/>
            <p:cNvSpPr>
              <a:spLocks noChangeShapeType="1"/>
            </p:cNvSpPr>
            <p:nvPr/>
          </p:nvSpPr>
          <p:spPr bwMode="auto">
            <a:xfrm flipV="1">
              <a:off x="5939632" y="5805264"/>
              <a:ext cx="129721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9" name="Line 701"/>
            <p:cNvSpPr>
              <a:spLocks noChangeShapeType="1"/>
            </p:cNvSpPr>
            <p:nvPr/>
          </p:nvSpPr>
          <p:spPr bwMode="auto">
            <a:xfrm>
              <a:off x="1979464" y="5301010"/>
              <a:ext cx="501650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0" name="Line 702"/>
            <p:cNvSpPr>
              <a:spLocks noChangeShapeType="1"/>
            </p:cNvSpPr>
            <p:nvPr/>
          </p:nvSpPr>
          <p:spPr bwMode="auto">
            <a:xfrm flipV="1">
              <a:off x="1979464" y="5589935"/>
              <a:ext cx="5016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951" name="Group 703"/>
            <p:cNvGrpSpPr>
              <a:grpSpLocks/>
            </p:cNvGrpSpPr>
            <p:nvPr/>
          </p:nvGrpSpPr>
          <p:grpSpPr bwMode="auto">
            <a:xfrm>
              <a:off x="1547664" y="4869210"/>
              <a:ext cx="431800" cy="288925"/>
              <a:chOff x="340" y="2704"/>
              <a:chExt cx="272" cy="182"/>
            </a:xfrm>
          </p:grpSpPr>
          <p:sp>
            <p:nvSpPr>
              <p:cNvPr id="309952" name="Line 704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3" name="Text Box 705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grpSp>
          <p:nvGrpSpPr>
            <p:cNvPr id="309954" name="Group 706"/>
            <p:cNvGrpSpPr>
              <a:grpSpLocks/>
            </p:cNvGrpSpPr>
            <p:nvPr/>
          </p:nvGrpSpPr>
          <p:grpSpPr bwMode="auto">
            <a:xfrm>
              <a:off x="1547664" y="5156547"/>
              <a:ext cx="431800" cy="288925"/>
              <a:chOff x="340" y="2704"/>
              <a:chExt cx="272" cy="182"/>
            </a:xfrm>
          </p:grpSpPr>
          <p:sp>
            <p:nvSpPr>
              <p:cNvPr id="309955" name="Line 707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6" name="Text Box 708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sp>
          <p:nvSpPr>
            <p:cNvPr id="309957" name="Text Box 709"/>
            <p:cNvSpPr txBox="1">
              <a:spLocks noChangeArrowheads="1"/>
            </p:cNvSpPr>
            <p:nvPr/>
          </p:nvSpPr>
          <p:spPr bwMode="auto">
            <a:xfrm>
              <a:off x="1474788" y="2494310"/>
              <a:ext cx="7207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09958" name="Line 710"/>
            <p:cNvSpPr>
              <a:spLocks noChangeShapeType="1"/>
            </p:cNvSpPr>
            <p:nvPr/>
          </p:nvSpPr>
          <p:spPr bwMode="auto">
            <a:xfrm flipH="1" flipV="1">
              <a:off x="2843213" y="3500785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9" name="Line 711"/>
            <p:cNvSpPr>
              <a:spLocks noChangeShapeType="1"/>
            </p:cNvSpPr>
            <p:nvPr/>
          </p:nvSpPr>
          <p:spPr bwMode="auto">
            <a:xfrm flipV="1">
              <a:off x="3635226" y="5374035"/>
              <a:ext cx="151303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0" name="Text Box 712"/>
            <p:cNvSpPr txBox="1">
              <a:spLocks noChangeArrowheads="1"/>
            </p:cNvSpPr>
            <p:nvPr/>
          </p:nvSpPr>
          <p:spPr bwMode="auto">
            <a:xfrm>
              <a:off x="2987526" y="3745260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1" name="Text Box 713"/>
            <p:cNvSpPr txBox="1">
              <a:spLocks noChangeArrowheads="1"/>
            </p:cNvSpPr>
            <p:nvPr/>
          </p:nvSpPr>
          <p:spPr bwMode="auto">
            <a:xfrm>
              <a:off x="4211638" y="5401022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列时钟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2" name="Line 714"/>
            <p:cNvSpPr>
              <a:spLocks noChangeShapeType="1"/>
            </p:cNvSpPr>
            <p:nvPr/>
          </p:nvSpPr>
          <p:spPr bwMode="auto">
            <a:xfrm flipV="1">
              <a:off x="3635226" y="5156545"/>
              <a:ext cx="142876" cy="158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3" name="Text Box 715"/>
            <p:cNvSpPr txBox="1">
              <a:spLocks noChangeArrowheads="1"/>
            </p:cNvSpPr>
            <p:nvPr/>
          </p:nvSpPr>
          <p:spPr bwMode="auto">
            <a:xfrm>
              <a:off x="2912914" y="4686647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写时钟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9964" name="Line 716"/>
            <p:cNvSpPr>
              <a:spLocks noChangeShapeType="1"/>
            </p:cNvSpPr>
            <p:nvPr/>
          </p:nvSpPr>
          <p:spPr bwMode="auto">
            <a:xfrm>
              <a:off x="2841475" y="3716685"/>
              <a:ext cx="9382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5" name="Text Box 717"/>
            <p:cNvSpPr txBox="1">
              <a:spLocks noChangeArrowheads="1"/>
            </p:cNvSpPr>
            <p:nvPr/>
          </p:nvSpPr>
          <p:spPr bwMode="auto">
            <a:xfrm>
              <a:off x="6011863" y="3573810"/>
              <a:ext cx="1006475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</p:grpSp>
      <p:sp>
        <p:nvSpPr>
          <p:cNvPr id="309967" name="Text Box 719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芯片操作：</a:t>
            </a:r>
            <a:r>
              <a:rPr lang="zh-CN" altLang="en-US" b="1" u="none" dirty="0">
                <a:latin typeface="宋体" pitchFamily="2" charset="-122"/>
              </a:rPr>
              <a:t>读、写、刷新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9968" name="AutoShape 7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331"/>
          <p:cNvSpPr>
            <a:spLocks/>
          </p:cNvSpPr>
          <p:nvPr/>
        </p:nvSpPr>
        <p:spPr bwMode="auto">
          <a:xfrm>
            <a:off x="7164288" y="4869160"/>
            <a:ext cx="18756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9914"/>
              <a:gd name="adj5" fmla="val 131351"/>
              <a:gd name="adj6" fmla="val -47838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地址分两次接收</a:t>
            </a: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7164288" y="3429000"/>
            <a:ext cx="11521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19835"/>
              <a:gd name="adj5" fmla="val 123386"/>
              <a:gd name="adj6" fmla="val -52126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破坏性读</a:t>
            </a:r>
          </a:p>
        </p:txBody>
      </p:sp>
      <p:sp>
        <p:nvSpPr>
          <p:cNvPr id="106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EFF-AE30-4C30-AC41-20659B63275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1765" name="Text Box 46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>
                <a:latin typeface="宋体" pitchFamily="2" charset="-122"/>
              </a:rPr>
              <a:t>Intel 2116 DRAM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=16K×1b</a:t>
            </a:r>
            <a:r>
              <a:rPr lang="zh-CN" altLang="en-US" sz="2200" b="1" u="none" dirty="0">
                <a:latin typeface="宋体" pitchFamily="2" charset="-122"/>
              </a:rPr>
              <a:t>，地址引脚</a:t>
            </a:r>
            <a:r>
              <a:rPr lang="en-US" altLang="zh-CN" sz="2200" b="1" u="none" dirty="0">
                <a:latin typeface="宋体" pitchFamily="2" charset="-122"/>
              </a:rPr>
              <a:t>=7</a:t>
            </a:r>
            <a:r>
              <a:rPr lang="zh-CN" altLang="en-US" sz="2200" b="1" u="none" dirty="0">
                <a:latin typeface="宋体" pitchFamily="2" charset="-122"/>
              </a:rPr>
              <a:t>根，数据引脚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单向</a:t>
            </a:r>
            <a:r>
              <a:rPr lang="en-US" altLang="zh-CN" sz="2200" b="1" u="none" dirty="0">
                <a:latin typeface="宋体" pitchFamily="2" charset="-122"/>
              </a:rPr>
              <a:t>)=2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11766" name="Text Box 470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存储阵列</a:t>
            </a:r>
            <a:r>
              <a:rPr lang="en-US" altLang="zh-CN" sz="2200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2×</a:t>
            </a:r>
            <a:r>
              <a:rPr lang="en-US" altLang="zh-CN" sz="2200" b="1" u="none" dirty="0">
                <a:latin typeface="宋体" pitchFamily="2" charset="-122"/>
              </a:rPr>
              <a:t>64×128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降功耗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3</a:t>
            </a:r>
            <a:r>
              <a:rPr lang="zh-CN" altLang="en-US" sz="2200" b="1" u="none" dirty="0">
                <a:latin typeface="宋体" pitchFamily="2" charset="-122"/>
              </a:rPr>
              <a:t>个时钟发生器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串联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12049" name="AutoShape 7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7544" y="1844328"/>
            <a:ext cx="8456607" cy="3672904"/>
            <a:chOff x="723905" y="1844328"/>
            <a:chExt cx="8456607" cy="3672904"/>
          </a:xfrm>
        </p:grpSpPr>
        <p:sp>
          <p:nvSpPr>
            <p:cNvPr id="96" name="矩形 95"/>
            <p:cNvSpPr/>
            <p:nvPr/>
          </p:nvSpPr>
          <p:spPr bwMode="auto">
            <a:xfrm>
              <a:off x="1660142" y="4585649"/>
              <a:ext cx="5072098" cy="857256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                                 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时序控制电路</a:t>
              </a:r>
            </a:p>
          </p:txBody>
        </p:sp>
        <p:sp>
          <p:nvSpPr>
            <p:cNvPr id="311960" name="Text Box 664"/>
            <p:cNvSpPr txBox="1">
              <a:spLocks noChangeArrowheads="1"/>
            </p:cNvSpPr>
            <p:nvPr/>
          </p:nvSpPr>
          <p:spPr bwMode="auto">
            <a:xfrm>
              <a:off x="3954434" y="1988790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1961" name="Text Box 665"/>
            <p:cNvSpPr txBox="1">
              <a:spLocks noChangeArrowheads="1"/>
            </p:cNvSpPr>
            <p:nvPr/>
          </p:nvSpPr>
          <p:spPr bwMode="auto">
            <a:xfrm>
              <a:off x="4962497" y="1987203"/>
              <a:ext cx="1439862" cy="50641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存储阵列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64×128</a:t>
              </a:r>
            </a:p>
          </p:txBody>
        </p:sp>
        <p:sp>
          <p:nvSpPr>
            <p:cNvPr id="311962" name="Text Box 666"/>
            <p:cNvSpPr txBox="1">
              <a:spLocks noChangeArrowheads="1"/>
            </p:cNvSpPr>
            <p:nvPr/>
          </p:nvSpPr>
          <p:spPr bwMode="auto">
            <a:xfrm>
              <a:off x="4962497" y="2782540"/>
              <a:ext cx="1439862" cy="5032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128</a:t>
              </a:r>
              <a:r>
                <a:rPr lang="zh-CN" altLang="en-US" sz="1600" b="1" u="none" dirty="0">
                  <a:latin typeface="宋体" pitchFamily="2" charset="-122"/>
                </a:rPr>
                <a:t>个读出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再生放大器</a:t>
              </a:r>
            </a:p>
          </p:txBody>
        </p:sp>
        <p:sp>
          <p:nvSpPr>
            <p:cNvPr id="311963" name="Text Box 667"/>
            <p:cNvSpPr txBox="1">
              <a:spLocks noChangeArrowheads="1"/>
            </p:cNvSpPr>
            <p:nvPr/>
          </p:nvSpPr>
          <p:spPr bwMode="auto">
            <a:xfrm>
              <a:off x="4962497" y="3285778"/>
              <a:ext cx="1439862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7:128</a:t>
              </a:r>
              <a:r>
                <a:rPr lang="zh-CN" altLang="en-US" sz="1600" b="1" u="none" dirty="0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11964" name="Text Box 668"/>
            <p:cNvSpPr txBox="1">
              <a:spLocks noChangeArrowheads="1"/>
            </p:cNvSpPr>
            <p:nvPr/>
          </p:nvSpPr>
          <p:spPr bwMode="auto">
            <a:xfrm>
              <a:off x="4962497" y="3789015"/>
              <a:ext cx="1439862" cy="5048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存储阵列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64×128</a:t>
              </a:r>
            </a:p>
          </p:txBody>
        </p:sp>
        <p:sp>
          <p:nvSpPr>
            <p:cNvPr id="311965" name="Text Box 669"/>
            <p:cNvSpPr txBox="1">
              <a:spLocks noChangeArrowheads="1"/>
            </p:cNvSpPr>
            <p:nvPr/>
          </p:nvSpPr>
          <p:spPr bwMode="auto">
            <a:xfrm>
              <a:off x="1852251" y="4726608"/>
              <a:ext cx="12954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行时钟发生器</a:t>
              </a:r>
            </a:p>
          </p:txBody>
        </p:sp>
        <p:sp>
          <p:nvSpPr>
            <p:cNvPr id="311966" name="Text Box 670"/>
            <p:cNvSpPr txBox="1">
              <a:spLocks noChangeArrowheads="1"/>
            </p:cNvSpPr>
            <p:nvPr/>
          </p:nvSpPr>
          <p:spPr bwMode="auto">
            <a:xfrm>
              <a:off x="3581038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>
                  <a:latin typeface="宋体" pitchFamily="2" charset="-122"/>
                </a:rPr>
                <a:t>列时钟发生器</a:t>
              </a:r>
            </a:p>
          </p:txBody>
        </p:sp>
        <p:sp>
          <p:nvSpPr>
            <p:cNvPr id="311967" name="Text Box 671"/>
            <p:cNvSpPr txBox="1">
              <a:spLocks noChangeArrowheads="1"/>
            </p:cNvSpPr>
            <p:nvPr/>
          </p:nvSpPr>
          <p:spPr bwMode="auto">
            <a:xfrm>
              <a:off x="5309826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写时钟发生器</a:t>
              </a:r>
            </a:p>
          </p:txBody>
        </p:sp>
        <p:sp>
          <p:nvSpPr>
            <p:cNvPr id="311968" name="Line 672"/>
            <p:cNvSpPr>
              <a:spLocks noChangeShapeType="1"/>
            </p:cNvSpPr>
            <p:nvPr/>
          </p:nvSpPr>
          <p:spPr bwMode="auto">
            <a:xfrm flipV="1">
              <a:off x="3149238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69" name="Line 673"/>
            <p:cNvSpPr>
              <a:spLocks noChangeShapeType="1"/>
            </p:cNvSpPr>
            <p:nvPr/>
          </p:nvSpPr>
          <p:spPr bwMode="auto">
            <a:xfrm flipV="1">
              <a:off x="4878026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0" name="Line 674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1" name="Line 675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2" name="Line 676"/>
            <p:cNvSpPr>
              <a:spLocks noChangeShapeType="1"/>
            </p:cNvSpPr>
            <p:nvPr/>
          </p:nvSpPr>
          <p:spPr bwMode="auto">
            <a:xfrm flipV="1">
              <a:off x="1331640" y="5158408"/>
              <a:ext cx="19604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3" name="Line 677"/>
            <p:cNvSpPr>
              <a:spLocks noChangeShapeType="1"/>
            </p:cNvSpPr>
            <p:nvPr/>
          </p:nvSpPr>
          <p:spPr bwMode="auto">
            <a:xfrm flipV="1">
              <a:off x="1331640" y="4869483"/>
              <a:ext cx="50375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4" name="Line 678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5" name="Line 679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0" cy="3587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6" name="Line 680"/>
            <p:cNvSpPr>
              <a:spLocks noChangeShapeType="1"/>
            </p:cNvSpPr>
            <p:nvPr/>
          </p:nvSpPr>
          <p:spPr bwMode="auto">
            <a:xfrm flipV="1">
              <a:off x="1331639" y="5374308"/>
              <a:ext cx="368926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7" name="Line 681"/>
            <p:cNvSpPr>
              <a:spLocks noChangeShapeType="1"/>
            </p:cNvSpPr>
            <p:nvPr/>
          </p:nvSpPr>
          <p:spPr bwMode="auto">
            <a:xfrm>
              <a:off x="6605225" y="4940920"/>
              <a:ext cx="34448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8" name="Line 682"/>
            <p:cNvSpPr>
              <a:spLocks noChangeShapeType="1"/>
            </p:cNvSpPr>
            <p:nvPr/>
          </p:nvSpPr>
          <p:spPr bwMode="auto">
            <a:xfrm>
              <a:off x="3292113" y="4653583"/>
              <a:ext cx="0" cy="1444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9" name="Line 683"/>
            <p:cNvSpPr>
              <a:spLocks noChangeShapeType="1"/>
            </p:cNvSpPr>
            <p:nvPr/>
          </p:nvSpPr>
          <p:spPr bwMode="auto">
            <a:xfrm flipV="1">
              <a:off x="1763688" y="4653582"/>
              <a:ext cx="1528426" cy="79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0" name="Line 684"/>
            <p:cNvSpPr>
              <a:spLocks noChangeShapeType="1"/>
            </p:cNvSpPr>
            <p:nvPr/>
          </p:nvSpPr>
          <p:spPr bwMode="auto">
            <a:xfrm flipV="1">
              <a:off x="2298671" y="3644203"/>
              <a:ext cx="0" cy="86491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1" name="Line 685"/>
            <p:cNvSpPr>
              <a:spLocks noChangeShapeType="1"/>
            </p:cNvSpPr>
            <p:nvPr/>
          </p:nvSpPr>
          <p:spPr bwMode="auto">
            <a:xfrm>
              <a:off x="2298672" y="4509120"/>
              <a:ext cx="5153648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2" name="Line 686"/>
            <p:cNvSpPr>
              <a:spLocks noChangeShapeType="1"/>
            </p:cNvSpPr>
            <p:nvPr/>
          </p:nvSpPr>
          <p:spPr bwMode="auto">
            <a:xfrm flipV="1">
              <a:off x="5020901" y="4509120"/>
              <a:ext cx="0" cy="290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3" name="Text Box 687"/>
            <p:cNvSpPr txBox="1">
              <a:spLocks noChangeArrowheads="1"/>
            </p:cNvSpPr>
            <p:nvPr/>
          </p:nvSpPr>
          <p:spPr bwMode="auto">
            <a:xfrm>
              <a:off x="7095183" y="2852936"/>
              <a:ext cx="1365249" cy="359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数据输入缓冲</a:t>
              </a:r>
            </a:p>
          </p:txBody>
        </p:sp>
        <p:sp>
          <p:nvSpPr>
            <p:cNvPr id="311984" name="Text Box 688"/>
            <p:cNvSpPr txBox="1">
              <a:spLocks noChangeArrowheads="1"/>
            </p:cNvSpPr>
            <p:nvPr/>
          </p:nvSpPr>
          <p:spPr bwMode="auto">
            <a:xfrm>
              <a:off x="7095183" y="3717578"/>
              <a:ext cx="1365249" cy="288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数据输出驱动</a:t>
              </a:r>
            </a:p>
          </p:txBody>
        </p:sp>
        <p:sp>
          <p:nvSpPr>
            <p:cNvPr id="311985" name="Line 689"/>
            <p:cNvSpPr>
              <a:spLocks noChangeShapeType="1"/>
            </p:cNvSpPr>
            <p:nvPr/>
          </p:nvSpPr>
          <p:spPr bwMode="auto">
            <a:xfrm flipV="1">
              <a:off x="6402359" y="3069878"/>
              <a:ext cx="69282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6" name="Line 690"/>
            <p:cNvSpPr>
              <a:spLocks noChangeShapeType="1"/>
            </p:cNvSpPr>
            <p:nvPr/>
          </p:nvSpPr>
          <p:spPr bwMode="auto">
            <a:xfrm flipH="1" flipV="1">
              <a:off x="6804247" y="3861048"/>
              <a:ext cx="290935" cy="99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7" name="Line 691"/>
            <p:cNvSpPr>
              <a:spLocks noChangeShapeType="1"/>
            </p:cNvSpPr>
            <p:nvPr/>
          </p:nvSpPr>
          <p:spPr bwMode="auto">
            <a:xfrm flipV="1">
              <a:off x="6948264" y="3429447"/>
              <a:ext cx="0" cy="15114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8" name="Line 692"/>
            <p:cNvSpPr>
              <a:spLocks noChangeShapeType="1"/>
            </p:cNvSpPr>
            <p:nvPr/>
          </p:nvSpPr>
          <p:spPr bwMode="auto">
            <a:xfrm flipH="1" flipV="1">
              <a:off x="7810773" y="3212976"/>
              <a:ext cx="1587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9" name="Line 693"/>
            <p:cNvSpPr>
              <a:spLocks noChangeShapeType="1"/>
            </p:cNvSpPr>
            <p:nvPr/>
          </p:nvSpPr>
          <p:spPr bwMode="auto">
            <a:xfrm flipV="1">
              <a:off x="6949715" y="4221087"/>
              <a:ext cx="862646" cy="1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0" name="Line 694"/>
            <p:cNvSpPr>
              <a:spLocks noChangeShapeType="1"/>
            </p:cNvSpPr>
            <p:nvPr/>
          </p:nvSpPr>
          <p:spPr bwMode="auto">
            <a:xfrm flipV="1">
              <a:off x="8462714" y="3861048"/>
              <a:ext cx="28575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1" name="Line 695"/>
            <p:cNvSpPr>
              <a:spLocks noChangeShapeType="1"/>
            </p:cNvSpPr>
            <p:nvPr/>
          </p:nvSpPr>
          <p:spPr bwMode="auto">
            <a:xfrm flipH="1" flipV="1">
              <a:off x="8461127" y="3069878"/>
              <a:ext cx="28733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2" name="Line 696"/>
            <p:cNvSpPr>
              <a:spLocks noChangeShapeType="1"/>
            </p:cNvSpPr>
            <p:nvPr/>
          </p:nvSpPr>
          <p:spPr bwMode="auto">
            <a:xfrm>
              <a:off x="2699792" y="2132856"/>
              <a:ext cx="1008111" cy="3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3" name="Line 697"/>
            <p:cNvSpPr>
              <a:spLocks noChangeShapeType="1"/>
            </p:cNvSpPr>
            <p:nvPr/>
          </p:nvSpPr>
          <p:spPr bwMode="auto">
            <a:xfrm flipV="1">
              <a:off x="4170334" y="2493615"/>
              <a:ext cx="1587" cy="287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4" name="Text Box 698"/>
            <p:cNvSpPr txBox="1">
              <a:spLocks noChangeArrowheads="1"/>
            </p:cNvSpPr>
            <p:nvPr/>
          </p:nvSpPr>
          <p:spPr bwMode="auto">
            <a:xfrm>
              <a:off x="899592" y="4726608"/>
              <a:ext cx="431800" cy="719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 WE</a:t>
              </a:r>
            </a:p>
          </p:txBody>
        </p:sp>
        <p:sp>
          <p:nvSpPr>
            <p:cNvPr id="311995" name="Line 699"/>
            <p:cNvSpPr>
              <a:spLocks noChangeShapeType="1"/>
            </p:cNvSpPr>
            <p:nvPr/>
          </p:nvSpPr>
          <p:spPr bwMode="auto">
            <a:xfrm>
              <a:off x="928167" y="4769470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6" name="Line 700"/>
            <p:cNvSpPr>
              <a:spLocks noChangeShapeType="1"/>
            </p:cNvSpPr>
            <p:nvPr/>
          </p:nvSpPr>
          <p:spPr bwMode="auto">
            <a:xfrm>
              <a:off x="1025317" y="53314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7" name="Text Box 701"/>
            <p:cNvSpPr txBox="1">
              <a:spLocks noChangeArrowheads="1"/>
            </p:cNvSpPr>
            <p:nvPr/>
          </p:nvSpPr>
          <p:spPr bwMode="auto">
            <a:xfrm>
              <a:off x="8778524" y="2925415"/>
              <a:ext cx="32998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311998" name="Text Box 702"/>
            <p:cNvSpPr txBox="1">
              <a:spLocks noChangeArrowheads="1"/>
            </p:cNvSpPr>
            <p:nvPr/>
          </p:nvSpPr>
          <p:spPr bwMode="auto">
            <a:xfrm>
              <a:off x="8747695" y="3717032"/>
              <a:ext cx="43281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OUT</a:t>
              </a:r>
            </a:p>
          </p:txBody>
        </p:sp>
        <p:sp>
          <p:nvSpPr>
            <p:cNvPr id="311999" name="Line 703"/>
            <p:cNvSpPr>
              <a:spLocks noChangeShapeType="1"/>
            </p:cNvSpPr>
            <p:nvPr/>
          </p:nvSpPr>
          <p:spPr bwMode="auto">
            <a:xfrm>
              <a:off x="924034" y="5052045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0" name="Text Box 704"/>
            <p:cNvSpPr txBox="1">
              <a:spLocks noChangeArrowheads="1"/>
            </p:cNvSpPr>
            <p:nvPr/>
          </p:nvSpPr>
          <p:spPr bwMode="auto">
            <a:xfrm>
              <a:off x="3954434" y="3789015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6:64</a:t>
              </a:r>
              <a:r>
                <a:rPr lang="zh-CN" altLang="en-US" sz="1600" b="1" u="none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2001" name="Line 705"/>
            <p:cNvSpPr>
              <a:spLocks noChangeShapeType="1"/>
            </p:cNvSpPr>
            <p:nvPr/>
          </p:nvSpPr>
          <p:spPr bwMode="auto">
            <a:xfrm flipH="1" flipV="1">
              <a:off x="5106959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2" name="Line 706"/>
            <p:cNvSpPr>
              <a:spLocks noChangeShapeType="1"/>
            </p:cNvSpPr>
            <p:nvPr/>
          </p:nvSpPr>
          <p:spPr bwMode="auto">
            <a:xfrm flipH="1" flipV="1">
              <a:off x="6257897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3" name="Line 707"/>
            <p:cNvSpPr>
              <a:spLocks noChangeShapeType="1"/>
            </p:cNvSpPr>
            <p:nvPr/>
          </p:nvSpPr>
          <p:spPr bwMode="auto">
            <a:xfrm flipH="1" flipV="1">
              <a:off x="5106959" y="3717578"/>
              <a:ext cx="0" cy="7302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4" name="Line 708"/>
            <p:cNvSpPr>
              <a:spLocks noChangeShapeType="1"/>
            </p:cNvSpPr>
            <p:nvPr/>
          </p:nvSpPr>
          <p:spPr bwMode="auto">
            <a:xfrm flipH="1" flipV="1">
              <a:off x="6257897" y="3646140"/>
              <a:ext cx="0" cy="1444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5" name="Line 709"/>
            <p:cNvSpPr>
              <a:spLocks noChangeShapeType="1"/>
            </p:cNvSpPr>
            <p:nvPr/>
          </p:nvSpPr>
          <p:spPr bwMode="auto">
            <a:xfrm flipH="1" flipV="1">
              <a:off x="4457672" y="3717578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6" name="Line 710"/>
            <p:cNvSpPr>
              <a:spLocks noChangeShapeType="1"/>
            </p:cNvSpPr>
            <p:nvPr/>
          </p:nvSpPr>
          <p:spPr bwMode="auto">
            <a:xfrm flipH="1" flipV="1">
              <a:off x="4746597" y="3644553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7" name="Line 711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1587" cy="11509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8" name="Line 712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9" name="Line 713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0" name="Line 714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0" cy="10080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1" name="Text Box 715"/>
            <p:cNvSpPr txBox="1">
              <a:spLocks noChangeArrowheads="1"/>
            </p:cNvSpPr>
            <p:nvPr/>
          </p:nvSpPr>
          <p:spPr bwMode="auto">
            <a:xfrm>
              <a:off x="5322859" y="3573115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2" name="Text Box 716"/>
            <p:cNvSpPr txBox="1">
              <a:spLocks noChangeArrowheads="1"/>
            </p:cNvSpPr>
            <p:nvPr/>
          </p:nvSpPr>
          <p:spPr bwMode="auto">
            <a:xfrm>
              <a:off x="5322859" y="2420590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3" name="Text Box 717"/>
            <p:cNvSpPr txBox="1">
              <a:spLocks noChangeArrowheads="1"/>
            </p:cNvSpPr>
            <p:nvPr/>
          </p:nvSpPr>
          <p:spPr bwMode="auto">
            <a:xfrm>
              <a:off x="4457672" y="2780953"/>
              <a:ext cx="287337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12014" name="Line 718"/>
            <p:cNvSpPr>
              <a:spLocks noChangeShapeType="1"/>
            </p:cNvSpPr>
            <p:nvPr/>
          </p:nvSpPr>
          <p:spPr bwMode="auto">
            <a:xfrm>
              <a:off x="4170334" y="2996853"/>
              <a:ext cx="1587" cy="7937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5" name="Line 719"/>
            <p:cNvSpPr>
              <a:spLocks noChangeShapeType="1"/>
            </p:cNvSpPr>
            <p:nvPr/>
          </p:nvSpPr>
          <p:spPr bwMode="auto">
            <a:xfrm>
              <a:off x="3707903" y="3212753"/>
              <a:ext cx="464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7" name="Text Box 721"/>
            <p:cNvSpPr txBox="1">
              <a:spLocks noChangeArrowheads="1"/>
            </p:cNvSpPr>
            <p:nvPr/>
          </p:nvSpPr>
          <p:spPr bwMode="auto">
            <a:xfrm>
              <a:off x="2771726" y="2277567"/>
              <a:ext cx="64814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12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7</a:t>
              </a:r>
            </a:p>
          </p:txBody>
        </p:sp>
        <p:sp>
          <p:nvSpPr>
            <p:cNvPr id="312018" name="Text Box 722"/>
            <p:cNvSpPr txBox="1">
              <a:spLocks noChangeArrowheads="1"/>
            </p:cNvSpPr>
            <p:nvPr/>
          </p:nvSpPr>
          <p:spPr bwMode="auto">
            <a:xfrm>
              <a:off x="2771478" y="184432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312019" name="Text Box 723"/>
            <p:cNvSpPr txBox="1">
              <a:spLocks noChangeArrowheads="1"/>
            </p:cNvSpPr>
            <p:nvPr/>
          </p:nvSpPr>
          <p:spPr bwMode="auto">
            <a:xfrm>
              <a:off x="2699792" y="3068960"/>
              <a:ext cx="611981" cy="321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6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12020" name="Oval 724"/>
            <p:cNvSpPr>
              <a:spLocks noChangeArrowheads="1"/>
            </p:cNvSpPr>
            <p:nvPr/>
          </p:nvSpPr>
          <p:spPr bwMode="auto">
            <a:xfrm>
              <a:off x="4135409" y="2780953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23" name="Line 727"/>
            <p:cNvSpPr>
              <a:spLocks noChangeShapeType="1"/>
            </p:cNvSpPr>
            <p:nvPr/>
          </p:nvSpPr>
          <p:spPr bwMode="auto">
            <a:xfrm flipV="1">
              <a:off x="2339752" y="249289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4" name="Line 728"/>
            <p:cNvSpPr>
              <a:spLocks noChangeShapeType="1"/>
            </p:cNvSpPr>
            <p:nvPr/>
          </p:nvSpPr>
          <p:spPr bwMode="auto">
            <a:xfrm flipV="1">
              <a:off x="1763688" y="2708796"/>
              <a:ext cx="576064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6" name="Line 730"/>
            <p:cNvSpPr>
              <a:spLocks noChangeShapeType="1"/>
            </p:cNvSpPr>
            <p:nvPr/>
          </p:nvSpPr>
          <p:spPr bwMode="auto">
            <a:xfrm flipV="1">
              <a:off x="1763688" y="2708920"/>
              <a:ext cx="0" cy="19454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7" name="Text Box 731"/>
            <p:cNvSpPr txBox="1">
              <a:spLocks noChangeArrowheads="1"/>
            </p:cNvSpPr>
            <p:nvPr/>
          </p:nvSpPr>
          <p:spPr bwMode="auto">
            <a:xfrm>
              <a:off x="723905" y="2060848"/>
              <a:ext cx="607735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6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12028" name="Line 732"/>
            <p:cNvSpPr>
              <a:spLocks noChangeShapeType="1"/>
            </p:cNvSpPr>
            <p:nvPr/>
          </p:nvSpPr>
          <p:spPr bwMode="auto">
            <a:xfrm flipV="1">
              <a:off x="6804248" y="3069878"/>
              <a:ext cx="1588" cy="79117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9" name="Text Box 733"/>
            <p:cNvSpPr txBox="1">
              <a:spLocks noChangeArrowheads="1"/>
            </p:cNvSpPr>
            <p:nvPr/>
          </p:nvSpPr>
          <p:spPr bwMode="auto">
            <a:xfrm>
              <a:off x="1938308" y="3140968"/>
              <a:ext cx="761484" cy="5032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列地址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33" name="Line 737"/>
            <p:cNvSpPr>
              <a:spLocks noChangeShapeType="1"/>
            </p:cNvSpPr>
            <p:nvPr/>
          </p:nvSpPr>
          <p:spPr bwMode="auto">
            <a:xfrm flipH="1">
              <a:off x="3707904" y="2133253"/>
              <a:ext cx="0" cy="10794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35" name="Rectangle 739"/>
            <p:cNvSpPr>
              <a:spLocks noChangeArrowheads="1"/>
            </p:cNvSpPr>
            <p:nvPr/>
          </p:nvSpPr>
          <p:spPr bwMode="auto">
            <a:xfrm>
              <a:off x="4098897" y="2852390"/>
              <a:ext cx="144462" cy="144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38" name="Text Box 742"/>
            <p:cNvSpPr txBox="1">
              <a:spLocks noChangeArrowheads="1"/>
            </p:cNvSpPr>
            <p:nvPr/>
          </p:nvSpPr>
          <p:spPr bwMode="auto">
            <a:xfrm>
              <a:off x="1938308" y="1987204"/>
              <a:ext cx="761484" cy="506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42" name="Rectangle 746"/>
            <p:cNvSpPr>
              <a:spLocks noChangeArrowheads="1"/>
            </p:cNvSpPr>
            <p:nvPr/>
          </p:nvSpPr>
          <p:spPr bwMode="auto">
            <a:xfrm>
              <a:off x="1511548" y="1844328"/>
              <a:ext cx="7093247" cy="3672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44" name="Line 748"/>
            <p:cNvSpPr>
              <a:spLocks noChangeShapeType="1"/>
            </p:cNvSpPr>
            <p:nvPr/>
          </p:nvSpPr>
          <p:spPr bwMode="auto">
            <a:xfrm>
              <a:off x="6948264" y="3428876"/>
              <a:ext cx="862509" cy="57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5" name="Line 749"/>
            <p:cNvSpPr>
              <a:spLocks noChangeShapeType="1"/>
            </p:cNvSpPr>
            <p:nvPr/>
          </p:nvSpPr>
          <p:spPr bwMode="auto">
            <a:xfrm flipH="1" flipV="1">
              <a:off x="7810773" y="4005064"/>
              <a:ext cx="1587" cy="21748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6" name="Line 750"/>
            <p:cNvSpPr>
              <a:spLocks noChangeShapeType="1"/>
            </p:cNvSpPr>
            <p:nvPr/>
          </p:nvSpPr>
          <p:spPr bwMode="auto">
            <a:xfrm flipV="1">
              <a:off x="7452320" y="4005063"/>
              <a:ext cx="0" cy="50405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V="1">
              <a:off x="1331640" y="2258476"/>
              <a:ext cx="60666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312029" idx="1"/>
            </p:cNvCxnSpPr>
            <p:nvPr/>
          </p:nvCxnSpPr>
          <p:spPr bwMode="auto">
            <a:xfrm rot="16200000" flipH="1">
              <a:off x="1211937" y="2666215"/>
              <a:ext cx="1134109" cy="3186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312029" idx="3"/>
              <a:endCxn id="311963" idx="3"/>
            </p:cNvCxnSpPr>
            <p:nvPr/>
          </p:nvCxnSpPr>
          <p:spPr bwMode="auto">
            <a:xfrm>
              <a:off x="2699792" y="3392587"/>
              <a:ext cx="3702567" cy="36860"/>
            </a:xfrm>
            <a:prstGeom prst="bentConnector5">
              <a:avLst>
                <a:gd name="adj1" fmla="val 15189"/>
                <a:gd name="adj2" fmla="val 2694867"/>
                <a:gd name="adj3" fmla="val 106174"/>
              </a:avLst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312038" idx="3"/>
              <a:endCxn id="311960" idx="1"/>
            </p:cNvCxnSpPr>
            <p:nvPr/>
          </p:nvCxnSpPr>
          <p:spPr bwMode="auto">
            <a:xfrm>
              <a:off x="2699792" y="2240410"/>
              <a:ext cx="1254642" cy="7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01"/>
            <p:cNvCxnSpPr>
              <a:endCxn id="312000" idx="1"/>
            </p:cNvCxnSpPr>
            <p:nvPr/>
          </p:nvCxnSpPr>
          <p:spPr bwMode="auto">
            <a:xfrm rot="16200000" flipH="1">
              <a:off x="2824634" y="2911628"/>
              <a:ext cx="1797048" cy="46255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86" name="Text Box 470"/>
          <p:cNvSpPr txBox="1">
            <a:spLocks noChangeArrowheads="1"/>
          </p:cNvSpPr>
          <p:nvPr/>
        </p:nvSpPr>
        <p:spPr bwMode="auto">
          <a:xfrm>
            <a:off x="179512" y="555309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 ※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单向数据引脚的好处：</a:t>
            </a:r>
            <a:r>
              <a:rPr lang="zh-CN" altLang="en-US" sz="2000" b="1" u="none" dirty="0">
                <a:latin typeface="+mn-ea"/>
                <a:ea typeface="+mn-ea"/>
              </a:rPr>
              <a:t>便于缩短操作延迟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如输出</a:t>
            </a:r>
            <a:r>
              <a:rPr lang="en-US" altLang="zh-CN" sz="1800" b="1" u="none" dirty="0">
                <a:latin typeface="+mn-ea"/>
                <a:ea typeface="+mn-ea"/>
              </a:rPr>
              <a:t>-</a:t>
            </a:r>
            <a:r>
              <a:rPr lang="zh-CN" altLang="en-US" sz="1800" b="1" u="none" dirty="0">
                <a:latin typeface="+mn-ea"/>
                <a:ea typeface="+mn-ea"/>
              </a:rPr>
              <a:t>输入转换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r>
              <a:rPr lang="zh-CN" altLang="en-US" sz="2000" b="1" u="none" dirty="0">
                <a:latin typeface="+mn-ea"/>
                <a:ea typeface="+mn-ea"/>
              </a:rPr>
              <a:t>、</a:t>
            </a:r>
            <a:endParaRPr lang="en-US" altLang="zh-CN" sz="2000" b="1" u="none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+mn-ea"/>
                <a:ea typeface="+mn-ea"/>
              </a:rPr>
              <a:t>                                </a:t>
            </a:r>
            <a:r>
              <a:rPr lang="zh-CN" altLang="en-US" sz="2000" b="1" u="none" dirty="0">
                <a:latin typeface="+mn-ea"/>
                <a:ea typeface="+mn-ea"/>
              </a:rPr>
              <a:t>便于器件连接</a:t>
            </a:r>
            <a:r>
              <a:rPr lang="en-US" altLang="zh-CN" sz="1800" b="1" u="none" dirty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入段</a:t>
            </a:r>
            <a:r>
              <a:rPr lang="en-US" altLang="zh-CN" sz="1800" b="1" u="none" dirty="0"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latin typeface="+mn-ea"/>
                <a:ea typeface="+mn-ea"/>
              </a:rPr>
              <a:t>出端连接不同信号线</a:t>
            </a:r>
            <a:r>
              <a:rPr lang="en-US" altLang="zh-CN" sz="1800" b="1" u="none" dirty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87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766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15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芯片的操作时序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388" y="764704"/>
            <a:ext cx="8857108" cy="1400383"/>
            <a:chOff x="179388" y="764704"/>
            <a:chExt cx="8857108" cy="1400383"/>
          </a:xfrm>
        </p:grpSpPr>
        <p:sp>
          <p:nvSpPr>
            <p:cNvPr id="7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857108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     RAS</a:t>
              </a:r>
              <a:r>
                <a:rPr lang="zh-CN" altLang="en-US" sz="2200" b="1" u="none" dirty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spc="-100" dirty="0">
                  <a:latin typeface="宋体" pitchFamily="2" charset="-122"/>
                </a:rPr>
                <a:t>开始操作，</a:t>
              </a:r>
              <a:r>
                <a:rPr lang="zh-CN" altLang="en-US" sz="2200" b="1" spc="-100" dirty="0">
                  <a:latin typeface="宋体" pitchFamily="2" charset="-122"/>
                </a:rPr>
                <a:t>接收</a:t>
              </a:r>
              <a:r>
                <a:rPr lang="zh-CN" altLang="en-US" sz="2200" b="1" u="none" spc="-100" dirty="0">
                  <a:latin typeface="宋体" pitchFamily="2" charset="-122"/>
                </a:rPr>
                <a:t>行、列地址及命令，</a:t>
              </a:r>
              <a:r>
                <a:rPr lang="zh-CN" altLang="en-US" sz="2200" b="1" spc="-100" dirty="0">
                  <a:latin typeface="宋体" pitchFamily="2" charset="-122"/>
                </a:rPr>
                <a:t>响应</a:t>
              </a:r>
              <a:r>
                <a:rPr lang="zh-CN" altLang="en-US" sz="2200" b="1" u="none" spc="-100" dirty="0">
                  <a:latin typeface="宋体" pitchFamily="2" charset="-122"/>
                </a:rPr>
                <a:t>命令</a:t>
              </a:r>
              <a:endParaRPr lang="en-US" altLang="zh-CN" sz="2200" b="1" u="none" spc="-100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     RAS</a:t>
              </a:r>
              <a:r>
                <a:rPr lang="zh-CN" altLang="en-US" sz="2200" b="1" u="none" dirty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结束操作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8" name="Line 558"/>
            <p:cNvSpPr>
              <a:spLocks noChangeShapeType="1"/>
            </p:cNvSpPr>
            <p:nvPr/>
          </p:nvSpPr>
          <p:spPr bwMode="auto">
            <a:xfrm>
              <a:off x="1136708" y="1753766"/>
              <a:ext cx="4218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58"/>
            <p:cNvSpPr>
              <a:spLocks noChangeShapeType="1"/>
            </p:cNvSpPr>
            <p:nvPr/>
          </p:nvSpPr>
          <p:spPr bwMode="auto">
            <a:xfrm>
              <a:off x="1108008" y="1331243"/>
              <a:ext cx="4640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 Box 157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教材上的图不理想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179512" y="5408056"/>
            <a:ext cx="8856984" cy="977191"/>
            <a:chOff x="179512" y="5408056"/>
            <a:chExt cx="8856984" cy="977191"/>
          </a:xfrm>
        </p:grpSpPr>
        <p:sp>
          <p:nvSpPr>
            <p:cNvPr id="221" name="Text Box 371"/>
            <p:cNvSpPr txBox="1">
              <a:spLocks noChangeArrowheads="1"/>
            </p:cNvSpPr>
            <p:nvPr/>
          </p:nvSpPr>
          <p:spPr bwMode="auto">
            <a:xfrm>
              <a:off x="179512" y="5408056"/>
              <a:ext cx="8856984" cy="97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①发送行地址及</a:t>
              </a:r>
              <a:r>
                <a:rPr lang="en-US" altLang="zh-CN" sz="2200" b="1" u="none" dirty="0">
                  <a:latin typeface="宋体" pitchFamily="2" charset="-122"/>
                </a:rPr>
                <a:t>RAS</a:t>
              </a:r>
              <a:r>
                <a:rPr lang="zh-CN" altLang="en-US" sz="2200" b="1" u="none" dirty="0">
                  <a:latin typeface="宋体" pitchFamily="2" charset="-122"/>
                </a:rPr>
                <a:t>，命令，列地址及</a:t>
              </a:r>
              <a:r>
                <a:rPr lang="en-US" altLang="zh-CN" sz="2200" b="1" u="none" dirty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latin typeface="宋体" pitchFamily="2" charset="-122"/>
                </a:rPr>
                <a:t>                  </a:t>
              </a:r>
              <a:r>
                <a:rPr lang="zh-CN" altLang="en-US" sz="2200" b="1" u="none" dirty="0">
                  <a:latin typeface="宋体" pitchFamily="2" charset="-122"/>
                </a:rPr>
                <a:t>②接收数据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sz="2200" b="1" u="none" dirty="0">
                  <a:latin typeface="宋体" pitchFamily="2" charset="-122"/>
                </a:rPr>
                <a:t>才使</a:t>
              </a:r>
              <a:r>
                <a:rPr lang="en-US" altLang="zh-CN" sz="2200" b="1" u="none" dirty="0">
                  <a:latin typeface="宋体" pitchFamily="2" charset="-122"/>
                </a:rPr>
                <a:t>RAS</a:t>
              </a:r>
              <a:r>
                <a:rPr lang="zh-CN" altLang="en-US" sz="2200" b="1" u="none" dirty="0">
                  <a:latin typeface="宋体" pitchFamily="2" charset="-122"/>
                </a:rPr>
                <a:t>无效</a:t>
              </a:r>
              <a:r>
                <a:rPr lang="en-US" altLang="zh-CN" sz="2000" b="1" u="none" dirty="0">
                  <a:latin typeface="宋体" pitchFamily="2" charset="-122"/>
                </a:rPr>
                <a:t>(RAS</a:t>
              </a:r>
              <a:r>
                <a:rPr lang="zh-CN" altLang="en-US" sz="2000" b="1" u="none" dirty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RCL</a:t>
              </a:r>
              <a:r>
                <a:rPr lang="zh-CN" altLang="en-US" sz="2000" b="1" u="none" dirty="0">
                  <a:latin typeface="宋体" pitchFamily="2" charset="-122"/>
                </a:rPr>
                <a:t>＋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CAC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4711538" y="554161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58"/>
            <p:cNvSpPr>
              <a:spLocks noChangeShapeType="1"/>
            </p:cNvSpPr>
            <p:nvPr/>
          </p:nvSpPr>
          <p:spPr bwMode="auto">
            <a:xfrm>
              <a:off x="6181152" y="5998978"/>
              <a:ext cx="3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58"/>
            <p:cNvSpPr>
              <a:spLocks noChangeShapeType="1"/>
            </p:cNvSpPr>
            <p:nvPr/>
          </p:nvSpPr>
          <p:spPr bwMode="auto">
            <a:xfrm>
              <a:off x="7380981" y="5564857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58"/>
            <p:cNvSpPr>
              <a:spLocks noChangeShapeType="1"/>
            </p:cNvSpPr>
            <p:nvPr/>
          </p:nvSpPr>
          <p:spPr bwMode="auto">
            <a:xfrm>
              <a:off x="5057675" y="597785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711944" y="2563193"/>
            <a:ext cx="7570891" cy="2738015"/>
            <a:chOff x="711944" y="2563193"/>
            <a:chExt cx="7570891" cy="2738015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076056" y="2635201"/>
              <a:ext cx="3206779" cy="2661668"/>
              <a:chOff x="5076056" y="2635201"/>
              <a:chExt cx="3206779" cy="2661668"/>
            </a:xfrm>
          </p:grpSpPr>
          <p:sp>
            <p:nvSpPr>
              <p:cNvPr id="214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635201"/>
                <a:ext cx="3206779" cy="2661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>
                    <a:latin typeface="宋体" pitchFamily="2" charset="-122"/>
                  </a:rPr>
                  <a:t>访问时间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--</a:t>
                </a:r>
                <a:r>
                  <a:rPr lang="zh-CN" altLang="en-US" sz="1800" b="1" u="none" dirty="0">
                    <a:latin typeface="宋体" pitchFamily="2" charset="-122"/>
                  </a:rPr>
                  <a:t>地址锁存延迟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RCL</a:t>
                </a:r>
                <a:r>
                  <a:rPr lang="en-US" altLang="zh-CN" sz="1800" b="1" u="none" dirty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>
                    <a:latin typeface="宋体" pitchFamily="2" charset="-122"/>
                  </a:rPr>
                  <a:t>信号延迟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RAC</a:t>
                </a:r>
                <a:r>
                  <a:rPr lang="en-US" altLang="zh-CN" sz="1800" b="1" u="none" dirty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>
                    <a:latin typeface="宋体" pitchFamily="2" charset="-122"/>
                  </a:rPr>
                  <a:t>有效→数据输出稳定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r>
                  <a:rPr lang="en-US" altLang="zh-CN" sz="1800" b="1" u="none" dirty="0">
                    <a:latin typeface="宋体" pitchFamily="2" charset="-122"/>
                  </a:rPr>
                  <a:t>—CAS</a:t>
                </a:r>
                <a:r>
                  <a:rPr lang="zh-CN" altLang="en-US" sz="1800" b="1" u="none" dirty="0">
                    <a:latin typeface="宋体" pitchFamily="2" charset="-122"/>
                  </a:rPr>
                  <a:t>有效→数据输出稳定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r>
                  <a:rPr lang="en-US" altLang="zh-CN" sz="1800" b="1" u="none" dirty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CAS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再生时间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CAS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预充电等时间</a:t>
                </a:r>
              </a:p>
            </p:txBody>
          </p:sp>
          <p:sp>
            <p:nvSpPr>
              <p:cNvPr id="215" name="Line 380"/>
              <p:cNvSpPr>
                <a:spLocks noChangeShapeType="1"/>
              </p:cNvSpPr>
              <p:nvPr/>
            </p:nvSpPr>
            <p:spPr bwMode="auto">
              <a:xfrm>
                <a:off x="5695671" y="4177595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Line 381"/>
              <p:cNvSpPr>
                <a:spLocks noChangeShapeType="1"/>
              </p:cNvSpPr>
              <p:nvPr/>
            </p:nvSpPr>
            <p:spPr bwMode="auto">
              <a:xfrm>
                <a:off x="5690591" y="4480490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385"/>
              <p:cNvSpPr>
                <a:spLocks noChangeShapeType="1"/>
              </p:cNvSpPr>
              <p:nvPr/>
            </p:nvSpPr>
            <p:spPr bwMode="auto">
              <a:xfrm>
                <a:off x="5686053" y="3880098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386"/>
              <p:cNvSpPr>
                <a:spLocks noChangeShapeType="1"/>
              </p:cNvSpPr>
              <p:nvPr/>
            </p:nvSpPr>
            <p:spPr bwMode="auto">
              <a:xfrm>
                <a:off x="6274840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85"/>
              <p:cNvSpPr>
                <a:spLocks noChangeShapeType="1"/>
              </p:cNvSpPr>
              <p:nvPr/>
            </p:nvSpPr>
            <p:spPr bwMode="auto">
              <a:xfrm>
                <a:off x="5688616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11944" y="2563193"/>
              <a:ext cx="4148088" cy="2738015"/>
              <a:chOff x="711944" y="2563193"/>
              <a:chExt cx="4148088" cy="2738015"/>
            </a:xfrm>
          </p:grpSpPr>
          <p:sp>
            <p:nvSpPr>
              <p:cNvPr id="119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1332409" y="5156745"/>
                <a:ext cx="237490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V="1">
                <a:off x="3851771" y="5012283"/>
                <a:ext cx="72072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 flipV="1">
                <a:off x="3851771" y="5299620"/>
                <a:ext cx="720725" cy="158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>
                <a:off x="3704134" y="5158333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 flipV="1">
                <a:off x="3704134" y="5013870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>
                <a:off x="4572496" y="5013870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4572496" y="5158333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6"/>
              <p:cNvSpPr>
                <a:spLocks noChangeShapeType="1"/>
              </p:cNvSpPr>
              <p:nvPr/>
            </p:nvSpPr>
            <p:spPr bwMode="auto">
              <a:xfrm flipV="1">
                <a:off x="4715371" y="5155159"/>
                <a:ext cx="108745" cy="158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87"/>
              <p:cNvSpPr>
                <a:spLocks noChangeShapeType="1"/>
              </p:cNvSpPr>
              <p:nvPr/>
            </p:nvSpPr>
            <p:spPr bwMode="auto">
              <a:xfrm flipH="1">
                <a:off x="4211957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06"/>
              <p:cNvSpPr>
                <a:spLocks noChangeShapeType="1"/>
              </p:cNvSpPr>
              <p:nvPr/>
            </p:nvSpPr>
            <p:spPr bwMode="auto">
              <a:xfrm>
                <a:off x="4716959" y="4723358"/>
                <a:ext cx="198" cy="577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Text Box 322"/>
              <p:cNvSpPr txBox="1">
                <a:spLocks noChangeArrowheads="1"/>
              </p:cNvSpPr>
              <p:nvPr/>
            </p:nvSpPr>
            <p:spPr bwMode="auto">
              <a:xfrm>
                <a:off x="3996234" y="5025159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4" name="Text Box 323"/>
              <p:cNvSpPr txBox="1">
                <a:spLocks noChangeArrowheads="1"/>
              </p:cNvSpPr>
              <p:nvPr/>
            </p:nvSpPr>
            <p:spPr bwMode="auto">
              <a:xfrm>
                <a:off x="4265054" y="4723358"/>
                <a:ext cx="430907" cy="21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5" name="Line 324"/>
              <p:cNvSpPr>
                <a:spLocks noChangeShapeType="1"/>
              </p:cNvSpPr>
              <p:nvPr/>
            </p:nvSpPr>
            <p:spPr bwMode="auto">
              <a:xfrm>
                <a:off x="4067944" y="4867820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325"/>
              <p:cNvSpPr>
                <a:spLocks noChangeShapeType="1"/>
              </p:cNvSpPr>
              <p:nvPr/>
            </p:nvSpPr>
            <p:spPr bwMode="auto">
              <a:xfrm flipH="1">
                <a:off x="4717157" y="4867820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Text Box 326"/>
              <p:cNvSpPr txBox="1">
                <a:spLocks noChangeArrowheads="1"/>
              </p:cNvSpPr>
              <p:nvPr/>
            </p:nvSpPr>
            <p:spPr bwMode="auto">
              <a:xfrm>
                <a:off x="3132088" y="4723358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8" name="Line 327"/>
              <p:cNvSpPr>
                <a:spLocks noChangeShapeType="1"/>
              </p:cNvSpPr>
              <p:nvPr/>
            </p:nvSpPr>
            <p:spPr bwMode="auto">
              <a:xfrm flipV="1">
                <a:off x="3594122" y="4867820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328"/>
              <p:cNvSpPr>
                <a:spLocks noChangeShapeType="1"/>
              </p:cNvSpPr>
              <p:nvPr/>
            </p:nvSpPr>
            <p:spPr bwMode="auto">
              <a:xfrm flipH="1" flipV="1">
                <a:off x="2843807" y="4867820"/>
                <a:ext cx="25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3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4" name="Line 349"/>
              <p:cNvSpPr>
                <a:spLocks noChangeShapeType="1"/>
              </p:cNvSpPr>
              <p:nvPr/>
            </p:nvSpPr>
            <p:spPr bwMode="auto">
              <a:xfrm>
                <a:off x="1330821" y="3929609"/>
                <a:ext cx="1440979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50"/>
              <p:cNvSpPr>
                <a:spLocks noChangeShapeType="1"/>
              </p:cNvSpPr>
              <p:nvPr/>
            </p:nvSpPr>
            <p:spPr bwMode="auto">
              <a:xfrm flipV="1">
                <a:off x="2915815" y="4220120"/>
                <a:ext cx="100925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51"/>
              <p:cNvSpPr>
                <a:spLocks noChangeShapeType="1"/>
              </p:cNvSpPr>
              <p:nvPr/>
            </p:nvSpPr>
            <p:spPr bwMode="auto">
              <a:xfrm flipV="1">
                <a:off x="3925069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352"/>
              <p:cNvSpPr>
                <a:spLocks noChangeShapeType="1"/>
              </p:cNvSpPr>
              <p:nvPr/>
            </p:nvSpPr>
            <p:spPr bwMode="auto">
              <a:xfrm>
                <a:off x="4067944" y="3932199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356"/>
              <p:cNvSpPr>
                <a:spLocks noChangeShapeType="1"/>
              </p:cNvSpPr>
              <p:nvPr/>
            </p:nvSpPr>
            <p:spPr bwMode="auto">
              <a:xfrm>
                <a:off x="2771800" y="39296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1963" cy="19229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359"/>
              <p:cNvSpPr>
                <a:spLocks noChangeShapeType="1"/>
              </p:cNvSpPr>
              <p:nvPr/>
            </p:nvSpPr>
            <p:spPr bwMode="auto">
              <a:xfrm>
                <a:off x="2554586" y="3058418"/>
                <a:ext cx="0" cy="5643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Text Box 360"/>
              <p:cNvSpPr txBox="1">
                <a:spLocks noChangeArrowheads="1"/>
              </p:cNvSpPr>
              <p:nvPr/>
            </p:nvSpPr>
            <p:spPr bwMode="auto">
              <a:xfrm>
                <a:off x="2046318" y="3361154"/>
                <a:ext cx="36036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2" name="Line 361"/>
              <p:cNvSpPr>
                <a:spLocks noChangeShapeType="1"/>
              </p:cNvSpPr>
              <p:nvPr/>
            </p:nvSpPr>
            <p:spPr bwMode="auto">
              <a:xfrm>
                <a:off x="2410320" y="3500536"/>
                <a:ext cx="145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362"/>
              <p:cNvSpPr>
                <a:spLocks noChangeShapeType="1"/>
              </p:cNvSpPr>
              <p:nvPr/>
            </p:nvSpPr>
            <p:spPr bwMode="auto">
              <a:xfrm flipH="1">
                <a:off x="1835695" y="3500536"/>
                <a:ext cx="180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363"/>
              <p:cNvSpPr>
                <a:spLocks noChangeShapeType="1"/>
              </p:cNvSpPr>
              <p:nvPr/>
            </p:nvSpPr>
            <p:spPr bwMode="auto">
              <a:xfrm>
                <a:off x="2843808" y="3356074"/>
                <a:ext cx="0" cy="1871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364"/>
              <p:cNvSpPr>
                <a:spLocks noChangeShapeType="1"/>
              </p:cNvSpPr>
              <p:nvPr/>
            </p:nvSpPr>
            <p:spPr bwMode="auto">
              <a:xfrm>
                <a:off x="3491062" y="3058418"/>
                <a:ext cx="818" cy="5135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365"/>
              <p:cNvSpPr>
                <a:spLocks noChangeShapeType="1"/>
              </p:cNvSpPr>
              <p:nvPr/>
            </p:nvSpPr>
            <p:spPr bwMode="auto">
              <a:xfrm flipH="1">
                <a:off x="2843807" y="3500536"/>
                <a:ext cx="180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Text Box 373"/>
              <p:cNvSpPr txBox="1">
                <a:spLocks noChangeArrowheads="1"/>
              </p:cNvSpPr>
              <p:nvPr/>
            </p:nvSpPr>
            <p:spPr bwMode="auto">
              <a:xfrm>
                <a:off x="3019192" y="3396362"/>
                <a:ext cx="360362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8" name="Line 374"/>
              <p:cNvSpPr>
                <a:spLocks noChangeShapeType="1"/>
              </p:cNvSpPr>
              <p:nvPr/>
            </p:nvSpPr>
            <p:spPr bwMode="auto">
              <a:xfrm>
                <a:off x="3347418" y="3500536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Text Box 382"/>
              <p:cNvSpPr txBox="1">
                <a:spLocks noChangeArrowheads="1"/>
              </p:cNvSpPr>
              <p:nvPr/>
            </p:nvSpPr>
            <p:spPr bwMode="auto">
              <a:xfrm>
                <a:off x="2123728" y="3952106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71" name="Line 383"/>
              <p:cNvSpPr>
                <a:spLocks noChangeShapeType="1"/>
              </p:cNvSpPr>
              <p:nvPr/>
            </p:nvSpPr>
            <p:spPr bwMode="auto">
              <a:xfrm>
                <a:off x="2556793" y="4075361"/>
                <a:ext cx="286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384"/>
              <p:cNvSpPr>
                <a:spLocks noChangeShapeType="1"/>
              </p:cNvSpPr>
              <p:nvPr/>
            </p:nvSpPr>
            <p:spPr bwMode="auto">
              <a:xfrm flipH="1" flipV="1">
                <a:off x="1835646" y="4075361"/>
                <a:ext cx="2570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4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6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77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8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107586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477"/>
              <p:cNvSpPr>
                <a:spLocks noChangeShapeType="1"/>
              </p:cNvSpPr>
              <p:nvPr/>
            </p:nvSpPr>
            <p:spPr bwMode="auto">
              <a:xfrm flipV="1">
                <a:off x="241290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80"/>
              <p:cNvSpPr>
                <a:spLocks noChangeShapeType="1"/>
              </p:cNvSpPr>
              <p:nvPr/>
            </p:nvSpPr>
            <p:spPr bwMode="auto">
              <a:xfrm>
                <a:off x="4357117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483"/>
              <p:cNvSpPr>
                <a:spLocks noChangeShapeType="1"/>
              </p:cNvSpPr>
              <p:nvPr/>
            </p:nvSpPr>
            <p:spPr bwMode="auto">
              <a:xfrm>
                <a:off x="457314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358"/>
              <p:cNvSpPr>
                <a:spLocks noChangeShapeType="1"/>
              </p:cNvSpPr>
              <p:nvPr/>
            </p:nvSpPr>
            <p:spPr bwMode="auto">
              <a:xfrm>
                <a:off x="1619101" y="2563193"/>
                <a:ext cx="1" cy="2738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477"/>
              <p:cNvSpPr>
                <a:spLocks noChangeShapeType="1"/>
              </p:cNvSpPr>
              <p:nvPr/>
            </p:nvSpPr>
            <p:spPr bwMode="auto">
              <a:xfrm flipV="1">
                <a:off x="2195736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477"/>
              <p:cNvSpPr>
                <a:spLocks noChangeShapeType="1"/>
              </p:cNvSpPr>
              <p:nvPr/>
            </p:nvSpPr>
            <p:spPr bwMode="auto">
              <a:xfrm flipV="1">
                <a:off x="1980853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Text Box 326"/>
              <p:cNvSpPr txBox="1">
                <a:spLocks noChangeArrowheads="1"/>
              </p:cNvSpPr>
              <p:nvPr/>
            </p:nvSpPr>
            <p:spPr bwMode="auto">
              <a:xfrm>
                <a:off x="3204096" y="3859337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CAS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98" name="Line 327"/>
              <p:cNvSpPr>
                <a:spLocks noChangeShapeType="1"/>
              </p:cNvSpPr>
              <p:nvPr/>
            </p:nvSpPr>
            <p:spPr bwMode="auto">
              <a:xfrm flipV="1">
                <a:off x="3635897" y="3980508"/>
                <a:ext cx="360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328"/>
              <p:cNvSpPr>
                <a:spLocks noChangeShapeType="1"/>
              </p:cNvSpPr>
              <p:nvPr/>
            </p:nvSpPr>
            <p:spPr bwMode="auto">
              <a:xfrm flipH="1">
                <a:off x="2843111" y="3980508"/>
                <a:ext cx="356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501146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10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306"/>
              <p:cNvSpPr>
                <a:spLocks noChangeShapeType="1"/>
              </p:cNvSpPr>
              <p:nvPr/>
            </p:nvSpPr>
            <p:spPr bwMode="auto">
              <a:xfrm flipH="1">
                <a:off x="3851349" y="4723358"/>
                <a:ext cx="0" cy="2916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" name="AutoShape 7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6511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AutoShape 331"/>
          <p:cNvSpPr>
            <a:spLocks/>
          </p:cNvSpPr>
          <p:nvPr/>
        </p:nvSpPr>
        <p:spPr bwMode="auto">
          <a:xfrm>
            <a:off x="4283968" y="6373813"/>
            <a:ext cx="1152128" cy="358775"/>
          </a:xfrm>
          <a:prstGeom prst="borderCallout2">
            <a:avLst>
              <a:gd name="adj1" fmla="val 52716"/>
              <a:gd name="adj2" fmla="val 101770"/>
              <a:gd name="adj3" fmla="val 52716"/>
              <a:gd name="adj4" fmla="val 114922"/>
              <a:gd name="adj5" fmla="val -144756"/>
              <a:gd name="adj6" fmla="val 152077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缩短延迟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17" name="Text Box 157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教材上的图不理想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1216000" y="907009"/>
            <a:ext cx="6740376" cy="2521991"/>
            <a:chOff x="711944" y="2204864"/>
            <a:chExt cx="6740376" cy="2521991"/>
          </a:xfrm>
        </p:grpSpPr>
        <p:sp>
          <p:nvSpPr>
            <p:cNvPr id="73" name="Text Box 372"/>
            <p:cNvSpPr txBox="1">
              <a:spLocks noChangeArrowheads="1"/>
            </p:cNvSpPr>
            <p:nvPr/>
          </p:nvSpPr>
          <p:spPr bwMode="auto">
            <a:xfrm>
              <a:off x="4932041" y="2648174"/>
              <a:ext cx="2520279" cy="9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WC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读周期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两次间隔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DH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数据写入单元时间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其它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同读周期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" name="Line 267"/>
            <p:cNvSpPr>
              <a:spLocks noChangeShapeType="1"/>
            </p:cNvSpPr>
            <p:nvPr/>
          </p:nvSpPr>
          <p:spPr bwMode="auto">
            <a:xfrm>
              <a:off x="1404789" y="2492796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268"/>
            <p:cNvSpPr>
              <a:spLocks noChangeShapeType="1"/>
            </p:cNvSpPr>
            <p:nvPr/>
          </p:nvSpPr>
          <p:spPr bwMode="auto">
            <a:xfrm>
              <a:off x="1404789" y="2781721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69"/>
            <p:cNvSpPr>
              <a:spLocks noChangeShapeType="1"/>
            </p:cNvSpPr>
            <p:nvPr/>
          </p:nvSpPr>
          <p:spPr bwMode="auto">
            <a:xfrm>
              <a:off x="1690539" y="2495175"/>
              <a:ext cx="791220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70"/>
            <p:cNvSpPr>
              <a:spLocks noChangeShapeType="1"/>
            </p:cNvSpPr>
            <p:nvPr/>
          </p:nvSpPr>
          <p:spPr bwMode="auto">
            <a:xfrm flipV="1">
              <a:off x="1692771" y="2780926"/>
              <a:ext cx="788988" cy="7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71"/>
            <p:cNvSpPr>
              <a:spLocks noChangeShapeType="1"/>
            </p:cNvSpPr>
            <p:nvPr/>
          </p:nvSpPr>
          <p:spPr bwMode="auto">
            <a:xfrm flipV="1">
              <a:off x="1331640" y="2925042"/>
              <a:ext cx="431800" cy="158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72"/>
            <p:cNvSpPr>
              <a:spLocks noChangeShapeType="1"/>
            </p:cNvSpPr>
            <p:nvPr/>
          </p:nvSpPr>
          <p:spPr bwMode="auto">
            <a:xfrm flipV="1">
              <a:off x="1332409" y="4580781"/>
              <a:ext cx="1224383" cy="1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73"/>
            <p:cNvSpPr>
              <a:spLocks noChangeShapeType="1"/>
            </p:cNvSpPr>
            <p:nvPr/>
          </p:nvSpPr>
          <p:spPr bwMode="auto">
            <a:xfrm flipV="1">
              <a:off x="1908672" y="3212977"/>
              <a:ext cx="1874030" cy="9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74"/>
            <p:cNvSpPr>
              <a:spLocks noChangeShapeType="1"/>
            </p:cNvSpPr>
            <p:nvPr/>
          </p:nvSpPr>
          <p:spPr bwMode="auto">
            <a:xfrm flipV="1">
              <a:off x="3779912" y="2925042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75"/>
            <p:cNvSpPr>
              <a:spLocks noChangeShapeType="1"/>
            </p:cNvSpPr>
            <p:nvPr/>
          </p:nvSpPr>
          <p:spPr bwMode="auto">
            <a:xfrm flipV="1">
              <a:off x="3923928" y="2926630"/>
              <a:ext cx="289173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76"/>
            <p:cNvSpPr>
              <a:spLocks noChangeShapeType="1"/>
            </p:cNvSpPr>
            <p:nvPr/>
          </p:nvSpPr>
          <p:spPr bwMode="auto">
            <a:xfrm>
              <a:off x="2703412" y="4437930"/>
              <a:ext cx="1293665" cy="1287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77"/>
            <p:cNvSpPr>
              <a:spLocks noChangeShapeType="1"/>
            </p:cNvSpPr>
            <p:nvPr/>
          </p:nvSpPr>
          <p:spPr bwMode="auto">
            <a:xfrm flipV="1">
              <a:off x="2703414" y="4726854"/>
              <a:ext cx="129366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78"/>
            <p:cNvSpPr>
              <a:spLocks noChangeShapeType="1"/>
            </p:cNvSpPr>
            <p:nvPr/>
          </p:nvSpPr>
          <p:spPr bwMode="auto">
            <a:xfrm>
              <a:off x="2555776" y="4583980"/>
              <a:ext cx="147637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9"/>
            <p:cNvSpPr>
              <a:spLocks noChangeShapeType="1"/>
            </p:cNvSpPr>
            <p:nvPr/>
          </p:nvSpPr>
          <p:spPr bwMode="auto">
            <a:xfrm flipV="1">
              <a:off x="2555776" y="4439517"/>
              <a:ext cx="147637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0"/>
            <p:cNvSpPr>
              <a:spLocks noChangeShapeType="1"/>
            </p:cNvSpPr>
            <p:nvPr/>
          </p:nvSpPr>
          <p:spPr bwMode="auto">
            <a:xfrm>
              <a:off x="3995936" y="4437112"/>
              <a:ext cx="142875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1"/>
            <p:cNvSpPr>
              <a:spLocks noChangeShapeType="1"/>
            </p:cNvSpPr>
            <p:nvPr/>
          </p:nvSpPr>
          <p:spPr bwMode="auto">
            <a:xfrm flipV="1">
              <a:off x="3995936" y="4581575"/>
              <a:ext cx="142875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5"/>
            <p:cNvSpPr>
              <a:spLocks noChangeShapeType="1"/>
            </p:cNvSpPr>
            <p:nvPr/>
          </p:nvSpPr>
          <p:spPr bwMode="auto">
            <a:xfrm>
              <a:off x="3563889" y="278092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6"/>
            <p:cNvSpPr>
              <a:spLocks noChangeShapeType="1"/>
            </p:cNvSpPr>
            <p:nvPr/>
          </p:nvSpPr>
          <p:spPr bwMode="auto">
            <a:xfrm>
              <a:off x="4138811" y="4579987"/>
              <a:ext cx="29031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7"/>
            <p:cNvSpPr>
              <a:spLocks noChangeShapeType="1"/>
            </p:cNvSpPr>
            <p:nvPr/>
          </p:nvSpPr>
          <p:spPr bwMode="auto">
            <a:xfrm>
              <a:off x="4213099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0"/>
            <p:cNvSpPr>
              <a:spLocks noChangeShapeType="1"/>
            </p:cNvSpPr>
            <p:nvPr/>
          </p:nvSpPr>
          <p:spPr bwMode="auto">
            <a:xfrm flipV="1">
              <a:off x="1332410" y="4077072"/>
              <a:ext cx="3096716" cy="11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8"/>
            <p:cNvSpPr>
              <a:spLocks noChangeShapeType="1"/>
            </p:cNvSpPr>
            <p:nvPr/>
          </p:nvSpPr>
          <p:spPr bwMode="auto">
            <a:xfrm>
              <a:off x="1765796" y="2926630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22"/>
            <p:cNvSpPr txBox="1">
              <a:spLocks noChangeArrowheads="1"/>
            </p:cNvSpPr>
            <p:nvPr/>
          </p:nvSpPr>
          <p:spPr bwMode="auto">
            <a:xfrm>
              <a:off x="3203079" y="4450806"/>
              <a:ext cx="504825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输入</a:t>
              </a:r>
            </a:p>
          </p:txBody>
        </p:sp>
        <p:sp>
          <p:nvSpPr>
            <p:cNvPr id="47" name="Text Box 326"/>
            <p:cNvSpPr txBox="1">
              <a:spLocks noChangeArrowheads="1"/>
            </p:cNvSpPr>
            <p:nvPr/>
          </p:nvSpPr>
          <p:spPr bwMode="auto">
            <a:xfrm>
              <a:off x="3132088" y="4149005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DH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48" name="Line 327"/>
            <p:cNvSpPr>
              <a:spLocks noChangeShapeType="1"/>
            </p:cNvSpPr>
            <p:nvPr/>
          </p:nvSpPr>
          <p:spPr bwMode="auto">
            <a:xfrm flipV="1">
              <a:off x="3594122" y="4293467"/>
              <a:ext cx="2576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28"/>
            <p:cNvSpPr>
              <a:spLocks noChangeShapeType="1"/>
            </p:cNvSpPr>
            <p:nvPr/>
          </p:nvSpPr>
          <p:spPr bwMode="auto">
            <a:xfrm flipH="1" flipV="1">
              <a:off x="2843807" y="4293467"/>
              <a:ext cx="252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38"/>
            <p:cNvSpPr>
              <a:spLocks noChangeShapeType="1"/>
            </p:cNvSpPr>
            <p:nvPr/>
          </p:nvSpPr>
          <p:spPr bwMode="auto">
            <a:xfrm flipV="1">
              <a:off x="2627785" y="2491999"/>
              <a:ext cx="793998" cy="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39"/>
            <p:cNvSpPr>
              <a:spLocks noChangeShapeType="1"/>
            </p:cNvSpPr>
            <p:nvPr/>
          </p:nvSpPr>
          <p:spPr bwMode="auto">
            <a:xfrm>
              <a:off x="2627784" y="2781718"/>
              <a:ext cx="791269" cy="10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344"/>
            <p:cNvSpPr txBox="1">
              <a:spLocks noChangeArrowheads="1"/>
            </p:cNvSpPr>
            <p:nvPr/>
          </p:nvSpPr>
          <p:spPr bwMode="auto">
            <a:xfrm>
              <a:off x="1691680" y="2492000"/>
              <a:ext cx="728167" cy="289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9" name="Text Box 345"/>
            <p:cNvSpPr txBox="1">
              <a:spLocks noChangeArrowheads="1"/>
            </p:cNvSpPr>
            <p:nvPr/>
          </p:nvSpPr>
          <p:spPr bwMode="auto">
            <a:xfrm>
              <a:off x="2627784" y="2484065"/>
              <a:ext cx="755898" cy="297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0" name="Line 349"/>
            <p:cNvSpPr>
              <a:spLocks noChangeShapeType="1"/>
            </p:cNvSpPr>
            <p:nvPr/>
          </p:nvSpPr>
          <p:spPr bwMode="auto">
            <a:xfrm>
              <a:off x="1330821" y="3355256"/>
              <a:ext cx="1440979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50"/>
            <p:cNvSpPr>
              <a:spLocks noChangeShapeType="1"/>
            </p:cNvSpPr>
            <p:nvPr/>
          </p:nvSpPr>
          <p:spPr bwMode="auto">
            <a:xfrm flipV="1">
              <a:off x="2915816" y="3645767"/>
              <a:ext cx="866886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51"/>
            <p:cNvSpPr>
              <a:spLocks noChangeShapeType="1"/>
            </p:cNvSpPr>
            <p:nvPr/>
          </p:nvSpPr>
          <p:spPr bwMode="auto">
            <a:xfrm flipV="1">
              <a:off x="3779912" y="3355255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52"/>
            <p:cNvSpPr>
              <a:spLocks noChangeShapeType="1"/>
            </p:cNvSpPr>
            <p:nvPr/>
          </p:nvSpPr>
          <p:spPr bwMode="auto">
            <a:xfrm flipV="1">
              <a:off x="3923929" y="3345730"/>
              <a:ext cx="505197" cy="1111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6"/>
            <p:cNvSpPr>
              <a:spLocks noChangeShapeType="1"/>
            </p:cNvSpPr>
            <p:nvPr/>
          </p:nvSpPr>
          <p:spPr bwMode="auto">
            <a:xfrm>
              <a:off x="2771800" y="3355255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58"/>
            <p:cNvSpPr>
              <a:spLocks noChangeShapeType="1"/>
            </p:cNvSpPr>
            <p:nvPr/>
          </p:nvSpPr>
          <p:spPr bwMode="auto">
            <a:xfrm>
              <a:off x="1835644" y="2803946"/>
              <a:ext cx="1963" cy="1922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63"/>
            <p:cNvSpPr>
              <a:spLocks noChangeShapeType="1"/>
            </p:cNvSpPr>
            <p:nvPr/>
          </p:nvSpPr>
          <p:spPr bwMode="auto">
            <a:xfrm flipH="1">
              <a:off x="2843112" y="3284984"/>
              <a:ext cx="2574" cy="1154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75"/>
            <p:cNvSpPr>
              <a:spLocks noChangeShapeType="1"/>
            </p:cNvSpPr>
            <p:nvPr/>
          </p:nvSpPr>
          <p:spPr bwMode="auto">
            <a:xfrm flipH="1">
              <a:off x="3851766" y="2781822"/>
              <a:ext cx="26197" cy="1656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404"/>
            <p:cNvSpPr txBox="1">
              <a:spLocks noChangeArrowheads="1"/>
            </p:cNvSpPr>
            <p:nvPr/>
          </p:nvSpPr>
          <p:spPr bwMode="auto">
            <a:xfrm>
              <a:off x="827584" y="29266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Line 405"/>
            <p:cNvSpPr>
              <a:spLocks noChangeShapeType="1"/>
            </p:cNvSpPr>
            <p:nvPr/>
          </p:nvSpPr>
          <p:spPr bwMode="auto">
            <a:xfrm>
              <a:off x="888410" y="296647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436"/>
            <p:cNvSpPr txBox="1">
              <a:spLocks noChangeArrowheads="1"/>
            </p:cNvSpPr>
            <p:nvPr/>
          </p:nvSpPr>
          <p:spPr bwMode="auto">
            <a:xfrm>
              <a:off x="971030" y="3799755"/>
              <a:ext cx="288602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Line 437"/>
            <p:cNvSpPr>
              <a:spLocks noChangeShapeType="1"/>
            </p:cNvSpPr>
            <p:nvPr/>
          </p:nvSpPr>
          <p:spPr bwMode="auto">
            <a:xfrm flipV="1">
              <a:off x="1002716" y="3838808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106" name="Text Box 439"/>
            <p:cNvSpPr txBox="1">
              <a:spLocks noChangeArrowheads="1"/>
            </p:cNvSpPr>
            <p:nvPr/>
          </p:nvSpPr>
          <p:spPr bwMode="auto">
            <a:xfrm>
              <a:off x="827584" y="33457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Line 440"/>
            <p:cNvSpPr>
              <a:spLocks noChangeShapeType="1"/>
            </p:cNvSpPr>
            <p:nvPr/>
          </p:nvSpPr>
          <p:spPr bwMode="auto">
            <a:xfrm>
              <a:off x="879272" y="3384148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476"/>
            <p:cNvSpPr>
              <a:spLocks noChangeShapeType="1"/>
            </p:cNvSpPr>
            <p:nvPr/>
          </p:nvSpPr>
          <p:spPr bwMode="auto">
            <a:xfrm>
              <a:off x="1330820" y="3788148"/>
              <a:ext cx="932663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82"/>
            <p:cNvSpPr>
              <a:spLocks noChangeShapeType="1"/>
            </p:cNvSpPr>
            <p:nvPr/>
          </p:nvSpPr>
          <p:spPr bwMode="auto">
            <a:xfrm flipV="1">
              <a:off x="3924251" y="3788147"/>
              <a:ext cx="504875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99"/>
            <p:cNvSpPr>
              <a:spLocks noChangeShapeType="1"/>
            </p:cNvSpPr>
            <p:nvPr/>
          </p:nvSpPr>
          <p:spPr bwMode="auto">
            <a:xfrm flipV="1">
              <a:off x="1547664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00"/>
            <p:cNvSpPr>
              <a:spLocks noChangeShapeType="1"/>
            </p:cNvSpPr>
            <p:nvPr/>
          </p:nvSpPr>
          <p:spPr bwMode="auto">
            <a:xfrm>
              <a:off x="1547664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8"/>
            <p:cNvSpPr>
              <a:spLocks noChangeShapeType="1"/>
            </p:cNvSpPr>
            <p:nvPr/>
          </p:nvSpPr>
          <p:spPr bwMode="auto">
            <a:xfrm>
              <a:off x="1619101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99"/>
            <p:cNvSpPr>
              <a:spLocks noChangeShapeType="1"/>
            </p:cNvSpPr>
            <p:nvPr/>
          </p:nvSpPr>
          <p:spPr bwMode="auto">
            <a:xfrm flipV="1">
              <a:off x="2485355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00"/>
            <p:cNvSpPr>
              <a:spLocks noChangeShapeType="1"/>
            </p:cNvSpPr>
            <p:nvPr/>
          </p:nvSpPr>
          <p:spPr bwMode="auto">
            <a:xfrm>
              <a:off x="2483768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99"/>
            <p:cNvSpPr>
              <a:spLocks noChangeShapeType="1"/>
            </p:cNvSpPr>
            <p:nvPr/>
          </p:nvSpPr>
          <p:spPr bwMode="auto">
            <a:xfrm flipV="1">
              <a:off x="3419872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00"/>
            <p:cNvSpPr>
              <a:spLocks noChangeShapeType="1"/>
            </p:cNvSpPr>
            <p:nvPr/>
          </p:nvSpPr>
          <p:spPr bwMode="auto">
            <a:xfrm>
              <a:off x="3419872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77"/>
            <p:cNvSpPr>
              <a:spLocks noChangeShapeType="1"/>
            </p:cNvSpPr>
            <p:nvPr/>
          </p:nvSpPr>
          <p:spPr bwMode="auto">
            <a:xfrm flipH="1" flipV="1">
              <a:off x="2266603" y="3789040"/>
              <a:ext cx="145157" cy="28922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77"/>
            <p:cNvSpPr>
              <a:spLocks noChangeShapeType="1"/>
            </p:cNvSpPr>
            <p:nvPr/>
          </p:nvSpPr>
          <p:spPr bwMode="auto">
            <a:xfrm flipH="1" flipV="1">
              <a:off x="2051150" y="3790228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99"/>
            <p:cNvSpPr>
              <a:spLocks noChangeShapeType="1"/>
            </p:cNvSpPr>
            <p:nvPr/>
          </p:nvSpPr>
          <p:spPr bwMode="auto">
            <a:xfrm flipV="1">
              <a:off x="4141093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00"/>
            <p:cNvSpPr>
              <a:spLocks noChangeShapeType="1"/>
            </p:cNvSpPr>
            <p:nvPr/>
          </p:nvSpPr>
          <p:spPr bwMode="auto">
            <a:xfrm>
              <a:off x="4141093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85"/>
            <p:cNvSpPr>
              <a:spLocks noChangeShapeType="1"/>
            </p:cNvSpPr>
            <p:nvPr/>
          </p:nvSpPr>
          <p:spPr bwMode="auto">
            <a:xfrm flipV="1">
              <a:off x="4283968" y="2780234"/>
              <a:ext cx="126056" cy="6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85"/>
            <p:cNvSpPr>
              <a:spLocks noChangeShapeType="1"/>
            </p:cNvSpPr>
            <p:nvPr/>
          </p:nvSpPr>
          <p:spPr bwMode="auto">
            <a:xfrm>
              <a:off x="3563888" y="249289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85"/>
            <p:cNvSpPr>
              <a:spLocks noChangeShapeType="1"/>
            </p:cNvSpPr>
            <p:nvPr/>
          </p:nvSpPr>
          <p:spPr bwMode="auto">
            <a:xfrm>
              <a:off x="4283967" y="2492897"/>
              <a:ext cx="126057" cy="3173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18"/>
            <p:cNvSpPr>
              <a:spLocks noChangeShapeType="1"/>
            </p:cNvSpPr>
            <p:nvPr/>
          </p:nvSpPr>
          <p:spPr bwMode="auto">
            <a:xfrm>
              <a:off x="4213101" y="292494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75"/>
            <p:cNvSpPr>
              <a:spLocks noChangeShapeType="1"/>
            </p:cNvSpPr>
            <p:nvPr/>
          </p:nvSpPr>
          <p:spPr bwMode="auto">
            <a:xfrm flipV="1">
              <a:off x="4354836" y="3212282"/>
              <a:ext cx="74290" cy="6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75"/>
            <p:cNvSpPr>
              <a:spLocks noChangeShapeType="1"/>
            </p:cNvSpPr>
            <p:nvPr/>
          </p:nvSpPr>
          <p:spPr bwMode="auto">
            <a:xfrm>
              <a:off x="4211961" y="2924944"/>
              <a:ext cx="198064" cy="89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691"/>
            <p:cNvSpPr txBox="1">
              <a:spLocks noChangeArrowheads="1"/>
            </p:cNvSpPr>
            <p:nvPr/>
          </p:nvSpPr>
          <p:spPr bwMode="auto">
            <a:xfrm>
              <a:off x="711944" y="4437112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04" name="Text Box 691"/>
            <p:cNvSpPr txBox="1">
              <a:spLocks noChangeArrowheads="1"/>
            </p:cNvSpPr>
            <p:nvPr/>
          </p:nvSpPr>
          <p:spPr bwMode="auto">
            <a:xfrm>
              <a:off x="711944" y="2492896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11" name="Text Box 292"/>
            <p:cNvSpPr txBox="1">
              <a:spLocks noChangeArrowheads="1"/>
            </p:cNvSpPr>
            <p:nvPr/>
          </p:nvSpPr>
          <p:spPr bwMode="auto">
            <a:xfrm>
              <a:off x="2850978" y="2204864"/>
              <a:ext cx="496887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WC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12" name="Line 293"/>
            <p:cNvSpPr>
              <a:spLocks noChangeShapeType="1"/>
            </p:cNvSpPr>
            <p:nvPr/>
          </p:nvSpPr>
          <p:spPr bwMode="auto">
            <a:xfrm flipV="1">
              <a:off x="3275138" y="2348880"/>
              <a:ext cx="936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94"/>
            <p:cNvSpPr>
              <a:spLocks noChangeShapeType="1"/>
            </p:cNvSpPr>
            <p:nvPr/>
          </p:nvSpPr>
          <p:spPr bwMode="auto">
            <a:xfrm flipH="1">
              <a:off x="1619672" y="2348880"/>
              <a:ext cx="1112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77"/>
            <p:cNvSpPr>
              <a:spLocks noChangeShapeType="1"/>
            </p:cNvSpPr>
            <p:nvPr/>
          </p:nvSpPr>
          <p:spPr bwMode="auto">
            <a:xfrm flipH="1" flipV="1">
              <a:off x="1835126" y="3789040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51"/>
            <p:cNvSpPr>
              <a:spLocks noChangeShapeType="1"/>
            </p:cNvSpPr>
            <p:nvPr/>
          </p:nvSpPr>
          <p:spPr bwMode="auto">
            <a:xfrm flipV="1">
              <a:off x="3779912" y="3788147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51"/>
            <p:cNvSpPr>
              <a:spLocks noChangeShapeType="1"/>
            </p:cNvSpPr>
            <p:nvPr/>
          </p:nvSpPr>
          <p:spPr bwMode="auto">
            <a:xfrm flipV="1">
              <a:off x="3997077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51"/>
            <p:cNvSpPr>
              <a:spLocks noChangeShapeType="1"/>
            </p:cNvSpPr>
            <p:nvPr/>
          </p:nvSpPr>
          <p:spPr bwMode="auto">
            <a:xfrm flipV="1">
              <a:off x="4213101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79512" y="3603937"/>
            <a:ext cx="8856984" cy="1938992"/>
            <a:chOff x="179512" y="3603937"/>
            <a:chExt cx="8856984" cy="1938992"/>
          </a:xfrm>
        </p:grpSpPr>
        <p:sp>
          <p:nvSpPr>
            <p:cNvPr id="226" name="Text Box 371"/>
            <p:cNvSpPr txBox="1">
              <a:spLocks noChangeArrowheads="1"/>
            </p:cNvSpPr>
            <p:nvPr/>
          </p:nvSpPr>
          <p:spPr bwMode="auto">
            <a:xfrm>
              <a:off x="179512" y="3603937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latin typeface="宋体" pitchFamily="2" charset="-122"/>
                </a:rPr>
                <a:t>①发送行地址及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，命令、列地址及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latin typeface="宋体" pitchFamily="2" charset="-122"/>
                </a:rPr>
                <a:t>②数据应下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u="none" dirty="0">
                  <a:latin typeface="宋体" pitchFamily="2" charset="-122"/>
                </a:rPr>
                <a:t>有效前发送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latin typeface="宋体" pitchFamily="2" charset="-122"/>
                </a:rPr>
                <a:t>③数据写完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>
                  <a:latin typeface="宋体" pitchFamily="2" charset="-122"/>
                </a:rPr>
                <a:t>才使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latin typeface="宋体" pitchFamily="2" charset="-122"/>
                </a:rPr>
                <a:t>无效 </a:t>
              </a:r>
              <a:r>
                <a:rPr lang="en-US" altLang="zh-CN" sz="2000" b="1" u="none" dirty="0">
                  <a:latin typeface="宋体" pitchFamily="2" charset="-122"/>
                </a:rPr>
                <a:t>(CAS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WE</a:t>
              </a:r>
              <a:r>
                <a:rPr lang="zh-CN" altLang="en-US" sz="2000" b="1" u="none" dirty="0">
                  <a:latin typeface="宋体" pitchFamily="2" charset="-122"/>
                </a:rPr>
                <a:t>同时有效时长＞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DH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7" name="Line 558"/>
            <p:cNvSpPr>
              <a:spLocks noChangeShapeType="1"/>
            </p:cNvSpPr>
            <p:nvPr/>
          </p:nvSpPr>
          <p:spPr bwMode="auto">
            <a:xfrm>
              <a:off x="3830828" y="4166658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558"/>
            <p:cNvSpPr>
              <a:spLocks noChangeShapeType="1"/>
            </p:cNvSpPr>
            <p:nvPr/>
          </p:nvSpPr>
          <p:spPr bwMode="auto">
            <a:xfrm>
              <a:off x="4114231" y="5106956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558"/>
            <p:cNvSpPr>
              <a:spLocks noChangeShapeType="1"/>
            </p:cNvSpPr>
            <p:nvPr/>
          </p:nvSpPr>
          <p:spPr bwMode="auto">
            <a:xfrm>
              <a:off x="6732920" y="4170852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558"/>
            <p:cNvSpPr>
              <a:spLocks noChangeShapeType="1"/>
            </p:cNvSpPr>
            <p:nvPr/>
          </p:nvSpPr>
          <p:spPr bwMode="auto">
            <a:xfrm>
              <a:off x="3237186" y="4631364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58"/>
            <p:cNvSpPr>
              <a:spLocks noChangeShapeType="1"/>
            </p:cNvSpPr>
            <p:nvPr/>
          </p:nvSpPr>
          <p:spPr bwMode="auto">
            <a:xfrm>
              <a:off x="5493929" y="5135420"/>
              <a:ext cx="38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558"/>
            <p:cNvSpPr>
              <a:spLocks noChangeShapeType="1"/>
            </p:cNvSpPr>
            <p:nvPr/>
          </p:nvSpPr>
          <p:spPr bwMode="auto">
            <a:xfrm>
              <a:off x="6132034" y="5135420"/>
              <a:ext cx="261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9388" y="2269469"/>
            <a:ext cx="8785225" cy="1015663"/>
            <a:chOff x="179388" y="2269469"/>
            <a:chExt cx="8785225" cy="1015663"/>
          </a:xfrm>
        </p:grpSpPr>
        <p:sp>
          <p:nvSpPr>
            <p:cNvPr id="66" name="Text Box 355"/>
            <p:cNvSpPr txBox="1">
              <a:spLocks noChangeArrowheads="1"/>
            </p:cNvSpPr>
            <p:nvPr/>
          </p:nvSpPr>
          <p:spPr bwMode="auto">
            <a:xfrm>
              <a:off x="179388" y="226946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刷新周期时序：</a:t>
              </a:r>
              <a:endParaRPr lang="en-US" altLang="zh-CN" b="1" u="none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latin typeface="宋体" pitchFamily="2" charset="-122"/>
                </a:rPr>
                <a:t>与读周期类似，</a:t>
              </a:r>
              <a:r>
                <a:rPr lang="en-US" altLang="zh-CN" b="1" u="none" dirty="0">
                  <a:latin typeface="宋体" pitchFamily="2" charset="-122"/>
                </a:rPr>
                <a:t>CAS</a:t>
              </a:r>
              <a:r>
                <a:rPr lang="zh-CN" altLang="en-US" b="1" u="none" dirty="0">
                  <a:latin typeface="宋体" pitchFamily="2" charset="-122"/>
                </a:rPr>
                <a:t>在操作过程中</a:t>
              </a:r>
              <a:r>
                <a:rPr lang="zh-CN" altLang="en-US" b="1" dirty="0">
                  <a:latin typeface="宋体" pitchFamily="2" charset="-122"/>
                </a:rPr>
                <a:t>一直无效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→</a:t>
              </a:r>
              <a:r>
                <a:rPr lang="en-US" altLang="zh-CN" sz="2000" b="1" u="none" dirty="0">
                  <a:latin typeface="宋体" pitchFamily="2" charset="-122"/>
                </a:rPr>
                <a:t>WE</a:t>
              </a:r>
              <a:r>
                <a:rPr lang="zh-CN" altLang="en-US" sz="2000" b="1" u="none" dirty="0">
                  <a:latin typeface="宋体" pitchFamily="2" charset="-122"/>
                </a:rPr>
                <a:t>值任意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67" name="Line 514"/>
            <p:cNvSpPr>
              <a:spLocks noChangeShapeType="1"/>
            </p:cNvSpPr>
            <p:nvPr/>
          </p:nvSpPr>
          <p:spPr bwMode="auto">
            <a:xfrm>
              <a:off x="3364798" y="2848868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514"/>
            <p:cNvSpPr>
              <a:spLocks noChangeShapeType="1"/>
            </p:cNvSpPr>
            <p:nvPr/>
          </p:nvSpPr>
          <p:spPr bwMode="auto">
            <a:xfrm>
              <a:off x="7278169" y="2896369"/>
              <a:ext cx="243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" name="Text Box 213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刷新操作</a:t>
            </a:r>
          </a:p>
        </p:txBody>
      </p:sp>
      <p:sp>
        <p:nvSpPr>
          <p:cNvPr id="4" name="Text Box 214"/>
          <p:cNvSpPr txBox="1">
            <a:spLocks noChangeArrowheads="1"/>
          </p:cNvSpPr>
          <p:nvPr/>
        </p:nvSpPr>
        <p:spPr bwMode="auto">
          <a:xfrm>
            <a:off x="179388" y="12613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刷新需求：</a:t>
            </a:r>
            <a:r>
              <a:rPr lang="zh-CN" altLang="en-US" b="1" u="none" dirty="0">
                <a:latin typeface="宋体" pitchFamily="2" charset="-122"/>
              </a:rPr>
              <a:t>刷新的存储元和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缓冲器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断开</a:t>
            </a:r>
          </a:p>
        </p:txBody>
      </p:sp>
      <p:sp>
        <p:nvSpPr>
          <p:cNvPr id="6" name="Text Box 211"/>
          <p:cNvSpPr txBox="1">
            <a:spLocks noChangeArrowheads="1"/>
          </p:cNvSpPr>
          <p:nvPr/>
        </p:nvSpPr>
        <p:spPr bwMode="auto">
          <a:xfrm>
            <a:off x="7214066" y="1124744"/>
            <a:ext cx="1500198" cy="642942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列译码器输出</a:t>
            </a:r>
            <a:r>
              <a:rPr lang="zh-CN" altLang="en-US" sz="1800" b="1" u="none" dirty="0">
                <a:solidFill>
                  <a:schemeClr val="accent2"/>
                </a:solidFill>
                <a:latin typeface="宋体" pitchFamily="2" charset="-122"/>
              </a:rPr>
              <a:t>全部无效</a:t>
            </a: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79388" y="1787479"/>
            <a:ext cx="8534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*行刷新操作：</a:t>
            </a:r>
            <a:r>
              <a:rPr lang="zh-CN" altLang="en-US" b="1" u="none" dirty="0">
                <a:latin typeface="宋体" pitchFamily="2" charset="-122"/>
              </a:rPr>
              <a:t>同一行的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zh-CN" altLang="en-US" b="1" u="none" dirty="0">
                <a:latin typeface="宋体" pitchFamily="2" charset="-122"/>
              </a:rPr>
              <a:t>存储元可</a:t>
            </a:r>
            <a:r>
              <a:rPr lang="zh-CN" altLang="en-US" b="1" dirty="0">
                <a:latin typeface="宋体" pitchFamily="2" charset="-122"/>
              </a:rPr>
              <a:t>同时</a:t>
            </a:r>
            <a:r>
              <a:rPr lang="zh-CN" altLang="en-US" b="1" u="none" dirty="0">
                <a:latin typeface="宋体" pitchFamily="2" charset="-122"/>
              </a:rPr>
              <a:t>刷新</a:t>
            </a:r>
          </a:p>
        </p:txBody>
      </p:sp>
      <p:sp>
        <p:nvSpPr>
          <p:cNvPr id="9" name="右箭头 8"/>
          <p:cNvSpPr/>
          <p:nvPr/>
        </p:nvSpPr>
        <p:spPr bwMode="auto">
          <a:xfrm>
            <a:off x="6804248" y="1410496"/>
            <a:ext cx="409818" cy="214314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flipH="1">
            <a:off x="6586276" y="2204864"/>
            <a:ext cx="866044" cy="6440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927968" y="3212976"/>
            <a:ext cx="7820496" cy="2450677"/>
            <a:chOff x="711944" y="2563193"/>
            <a:chExt cx="7820496" cy="2450677"/>
          </a:xfrm>
        </p:grpSpPr>
        <p:grpSp>
          <p:nvGrpSpPr>
            <p:cNvPr id="78" name="组合 77"/>
            <p:cNvGrpSpPr/>
            <p:nvPr/>
          </p:nvGrpSpPr>
          <p:grpSpPr>
            <a:xfrm>
              <a:off x="5076056" y="3497586"/>
              <a:ext cx="3456384" cy="937815"/>
              <a:chOff x="5076056" y="2993530"/>
              <a:chExt cx="3456384" cy="937815"/>
            </a:xfrm>
          </p:grpSpPr>
          <p:sp>
            <p:nvSpPr>
              <p:cNvPr id="148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993530"/>
                <a:ext cx="3456384" cy="937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RFC</a:t>
                </a:r>
                <a:r>
                  <a:rPr lang="en-US" altLang="zh-CN" sz="1800" b="1" u="none" dirty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刷新周期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r>
                  <a:rPr lang="zh-CN" altLang="en-US" sz="1800" b="1" u="none" dirty="0">
                    <a:latin typeface="宋体" pitchFamily="2" charset="-122"/>
                  </a:rPr>
                  <a:t>，＝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zh-CN" altLang="en-US" sz="1800" b="1" u="none" baseline="-18000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>
                    <a:latin typeface="宋体" pitchFamily="2" charset="-122"/>
                  </a:rPr>
                  <a:t>访问时间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dirty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>
                    <a:latin typeface="宋体" pitchFamily="2" charset="-122"/>
                  </a:rPr>
                  <a:t>信号最大延迟</a:t>
                </a:r>
              </a:p>
            </p:txBody>
          </p:sp>
          <p:sp>
            <p:nvSpPr>
              <p:cNvPr id="149" name="Line 386"/>
              <p:cNvSpPr>
                <a:spLocks noChangeShapeType="1"/>
              </p:cNvSpPr>
              <p:nvPr/>
            </p:nvSpPr>
            <p:spPr bwMode="auto">
              <a:xfrm>
                <a:off x="6212943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85"/>
              <p:cNvSpPr>
                <a:spLocks noChangeShapeType="1"/>
              </p:cNvSpPr>
              <p:nvPr/>
            </p:nvSpPr>
            <p:spPr bwMode="auto">
              <a:xfrm>
                <a:off x="5626719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11944" y="2563193"/>
              <a:ext cx="4112172" cy="2450677"/>
              <a:chOff x="711944" y="2563193"/>
              <a:chExt cx="4112172" cy="2450677"/>
            </a:xfrm>
          </p:grpSpPr>
          <p:sp>
            <p:nvSpPr>
              <p:cNvPr id="80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72"/>
              <p:cNvSpPr>
                <a:spLocks noChangeShapeType="1"/>
              </p:cNvSpPr>
              <p:nvPr/>
            </p:nvSpPr>
            <p:spPr bwMode="auto">
              <a:xfrm flipV="1">
                <a:off x="1332409" y="4868813"/>
                <a:ext cx="3455492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 flipH="1">
                <a:off x="4211957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2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Text Box 326"/>
              <p:cNvSpPr txBox="1">
                <a:spLocks noChangeArrowheads="1"/>
              </p:cNvSpPr>
              <p:nvPr/>
            </p:nvSpPr>
            <p:spPr bwMode="auto">
              <a:xfrm>
                <a:off x="2267744" y="400506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7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0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1" name="Line 349"/>
              <p:cNvSpPr>
                <a:spLocks noChangeShapeType="1"/>
              </p:cNvSpPr>
              <p:nvPr/>
            </p:nvSpPr>
            <p:spPr bwMode="auto">
              <a:xfrm>
                <a:off x="1330821" y="3929608"/>
                <a:ext cx="3493291" cy="259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51"/>
              <p:cNvSpPr>
                <a:spLocks noChangeShapeType="1"/>
              </p:cNvSpPr>
              <p:nvPr/>
            </p:nvSpPr>
            <p:spPr bwMode="auto">
              <a:xfrm flipV="1">
                <a:off x="1763688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52"/>
              <p:cNvSpPr>
                <a:spLocks noChangeShapeType="1"/>
              </p:cNvSpPr>
              <p:nvPr/>
            </p:nvSpPr>
            <p:spPr bwMode="auto">
              <a:xfrm>
                <a:off x="4067944" y="4221088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2682" cy="1635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63"/>
              <p:cNvSpPr>
                <a:spLocks noChangeShapeType="1"/>
              </p:cNvSpPr>
              <p:nvPr/>
            </p:nvSpPr>
            <p:spPr bwMode="auto">
              <a:xfrm>
                <a:off x="3059832" y="3356074"/>
                <a:ext cx="0" cy="16562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8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0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11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2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2809132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58"/>
              <p:cNvSpPr>
                <a:spLocks noChangeShapeType="1"/>
              </p:cNvSpPr>
              <p:nvPr/>
            </p:nvSpPr>
            <p:spPr bwMode="auto">
              <a:xfrm flipH="1">
                <a:off x="1618532" y="2563193"/>
                <a:ext cx="570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4725144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35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36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RFC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7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476"/>
              <p:cNvSpPr>
                <a:spLocks noChangeShapeType="1"/>
              </p:cNvSpPr>
              <p:nvPr/>
            </p:nvSpPr>
            <p:spPr bwMode="auto">
              <a:xfrm>
                <a:off x="1331640" y="4221088"/>
                <a:ext cx="43180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51"/>
              <p:cNvSpPr>
                <a:spLocks noChangeShapeType="1"/>
              </p:cNvSpPr>
              <p:nvPr/>
            </p:nvSpPr>
            <p:spPr bwMode="auto">
              <a:xfrm flipV="1">
                <a:off x="1620813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51"/>
              <p:cNvSpPr>
                <a:spLocks noChangeShapeType="1"/>
              </p:cNvSpPr>
              <p:nvPr/>
            </p:nvSpPr>
            <p:spPr bwMode="auto">
              <a:xfrm flipV="1">
                <a:off x="1475656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478"/>
              <p:cNvSpPr>
                <a:spLocks noChangeShapeType="1"/>
              </p:cNvSpPr>
              <p:nvPr/>
            </p:nvSpPr>
            <p:spPr bwMode="auto">
              <a:xfrm>
                <a:off x="39250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478"/>
              <p:cNvSpPr>
                <a:spLocks noChangeShapeType="1"/>
              </p:cNvSpPr>
              <p:nvPr/>
            </p:nvSpPr>
            <p:spPr bwMode="auto">
              <a:xfrm>
                <a:off x="40774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478"/>
              <p:cNvSpPr>
                <a:spLocks noChangeShapeType="1"/>
              </p:cNvSpPr>
              <p:nvPr/>
            </p:nvSpPr>
            <p:spPr bwMode="auto">
              <a:xfrm>
                <a:off x="42298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293"/>
              <p:cNvSpPr>
                <a:spLocks noChangeShapeType="1"/>
              </p:cNvSpPr>
              <p:nvPr/>
            </p:nvSpPr>
            <p:spPr bwMode="auto">
              <a:xfrm flipV="1">
                <a:off x="2626643" y="4077072"/>
                <a:ext cx="433189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294"/>
              <p:cNvSpPr>
                <a:spLocks noChangeShapeType="1"/>
              </p:cNvSpPr>
              <p:nvPr/>
            </p:nvSpPr>
            <p:spPr bwMode="auto">
              <a:xfrm flipH="1" flipV="1">
                <a:off x="1835694" y="4077072"/>
                <a:ext cx="395537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Oval 645"/>
              <p:cNvSpPr>
                <a:spLocks noChangeArrowheads="1"/>
              </p:cNvSpPr>
              <p:nvPr/>
            </p:nvSpPr>
            <p:spPr bwMode="auto">
              <a:xfrm>
                <a:off x="2987824" y="3428554"/>
                <a:ext cx="144463" cy="144462"/>
              </a:xfrm>
              <a:prstGeom prst="ellipse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179512" y="5661248"/>
            <a:ext cx="87129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*刷新与读操作的区分：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中时钟发生器可检测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RC</a:t>
            </a:r>
            <a:r>
              <a:rPr lang="zh-CN" altLang="en-US" b="1" u="none" dirty="0">
                <a:latin typeface="宋体" pitchFamily="2" charset="-122"/>
              </a:rPr>
              <a:t>的时刻</a:t>
            </a:r>
          </a:p>
        </p:txBody>
      </p:sp>
      <p:sp>
        <p:nvSpPr>
          <p:cNvPr id="8" name="AutoShape 213"/>
          <p:cNvSpPr>
            <a:spLocks noChangeArrowheads="1"/>
          </p:cNvSpPr>
          <p:nvPr/>
        </p:nvSpPr>
        <p:spPr bwMode="auto">
          <a:xfrm rot="10800000">
            <a:off x="7308304" y="1822855"/>
            <a:ext cx="574675" cy="285752"/>
          </a:xfrm>
          <a:custGeom>
            <a:avLst/>
            <a:gdLst>
              <a:gd name="G0" fmla="+- 15196 0 0"/>
              <a:gd name="G1" fmla="+- 2967 0 0"/>
              <a:gd name="G2" fmla="+- 12158 0 2967"/>
              <a:gd name="G3" fmla="+- G2 0 2967"/>
              <a:gd name="G4" fmla="*/ G3 32768 32059"/>
              <a:gd name="G5" fmla="*/ G4 1 2"/>
              <a:gd name="G6" fmla="+- 21600 0 15196"/>
              <a:gd name="G7" fmla="*/ G6 2967 6079"/>
              <a:gd name="G8" fmla="+- G7 15196 0"/>
              <a:gd name="T0" fmla="*/ 15196 w 21600"/>
              <a:gd name="T1" fmla="*/ 0 h 21600"/>
              <a:gd name="T2" fmla="*/ 15196 w 21600"/>
              <a:gd name="T3" fmla="*/ 12158 h 21600"/>
              <a:gd name="T4" fmla="*/ 318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96" y="0"/>
                </a:lnTo>
                <a:lnTo>
                  <a:pt x="15196" y="2967"/>
                </a:lnTo>
                <a:lnTo>
                  <a:pt x="12427" y="2967"/>
                </a:lnTo>
                <a:cubicBezTo>
                  <a:pt x="5564" y="2967"/>
                  <a:pt x="0" y="7082"/>
                  <a:pt x="0" y="12158"/>
                </a:cubicBezTo>
                <a:lnTo>
                  <a:pt x="0" y="21600"/>
                </a:lnTo>
                <a:lnTo>
                  <a:pt x="6362" y="21600"/>
                </a:lnTo>
                <a:lnTo>
                  <a:pt x="6362" y="12158"/>
                </a:lnTo>
                <a:cubicBezTo>
                  <a:pt x="6362" y="10519"/>
                  <a:pt x="9077" y="9191"/>
                  <a:pt x="12427" y="9191"/>
                </a:cubicBezTo>
                <a:lnTo>
                  <a:pt x="15196" y="9191"/>
                </a:lnTo>
                <a:lnTo>
                  <a:pt x="15196" y="1215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641422" y="3140968"/>
            <a:ext cx="1633005" cy="720080"/>
            <a:chOff x="6641422" y="3140968"/>
            <a:chExt cx="1633005" cy="720080"/>
          </a:xfrm>
        </p:grpSpPr>
        <p:sp>
          <p:nvSpPr>
            <p:cNvPr id="154" name="Text Box 211"/>
            <p:cNvSpPr txBox="1">
              <a:spLocks noChangeArrowheads="1"/>
            </p:cNvSpPr>
            <p:nvPr/>
          </p:nvSpPr>
          <p:spPr bwMode="auto">
            <a:xfrm>
              <a:off x="6660232" y="3501156"/>
              <a:ext cx="1614195" cy="359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时序电路限制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>
              <a:off x="6641422" y="3212828"/>
              <a:ext cx="367735" cy="2883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7780297" y="3140968"/>
              <a:ext cx="183867" cy="35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7" name="Group 649"/>
          <p:cNvGrpSpPr>
            <a:grpSpLocks/>
          </p:cNvGrpSpPr>
          <p:nvPr/>
        </p:nvGrpSpPr>
        <p:grpSpPr bwMode="auto">
          <a:xfrm>
            <a:off x="3995614" y="6453188"/>
            <a:ext cx="360362" cy="287337"/>
            <a:chOff x="1133" y="4020"/>
            <a:chExt cx="227" cy="181"/>
          </a:xfrm>
        </p:grpSpPr>
        <p:sp>
          <p:nvSpPr>
            <p:cNvPr id="158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52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6EB4-66D0-4206-88FD-AB427A64457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3557" name="Text Box 213"/>
          <p:cNvSpPr txBox="1">
            <a:spLocks noChangeArrowheads="1"/>
          </p:cNvSpPr>
          <p:nvPr/>
        </p:nvSpPr>
        <p:spPr bwMode="auto">
          <a:xfrm>
            <a:off x="179388" y="40630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刷新方式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*刷新周期：</a:t>
            </a:r>
            <a:r>
              <a:rPr lang="zh-CN" altLang="en-US" b="1" spc="-100" dirty="0">
                <a:latin typeface="宋体" pitchFamily="2" charset="-122"/>
              </a:rPr>
              <a:t>同一存储元</a:t>
            </a:r>
            <a:r>
              <a:rPr lang="zh-CN" altLang="en-US" b="1" u="none" spc="-100" dirty="0">
                <a:latin typeface="宋体" pitchFamily="2" charset="-122"/>
              </a:rPr>
              <a:t>相邻两次刷新的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spc="-100" dirty="0">
                <a:latin typeface="宋体" pitchFamily="2" charset="-122"/>
              </a:rPr>
              <a:t>间隔时间</a:t>
            </a:r>
            <a:r>
              <a:rPr lang="zh-CN" altLang="en-US" b="1" u="none" spc="-100" dirty="0">
                <a:latin typeface="宋体" pitchFamily="2" charset="-122"/>
              </a:rPr>
              <a:t> </a:t>
            </a:r>
            <a:endParaRPr lang="en-US" altLang="zh-CN" b="1" u="none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  </a:t>
            </a:r>
            <a:r>
              <a:rPr lang="zh-CN" altLang="en-US" sz="2000" u="none" dirty="0">
                <a:latin typeface="宋体" pitchFamily="2" charset="-122"/>
              </a:rPr>
              <a:t>└</a:t>
            </a:r>
            <a:r>
              <a:rPr lang="zh-CN" altLang="en-US" sz="2000" b="1" u="none" dirty="0">
                <a:latin typeface="宋体" pitchFamily="2" charset="-122"/>
              </a:rPr>
              <a:t>→同一行       </a:t>
            </a:r>
            <a:r>
              <a:rPr lang="en-US" altLang="zh-CN" sz="2000" b="1" u="none" dirty="0">
                <a:latin typeface="宋体" pitchFamily="2" charset="-122"/>
              </a:rPr>
              <a:t>      </a:t>
            </a:r>
            <a:r>
              <a:rPr lang="zh-CN" altLang="en-US" sz="2000" u="none" dirty="0">
                <a:latin typeface="宋体" pitchFamily="2" charset="-122"/>
              </a:rPr>
              <a:t>└</a:t>
            </a:r>
            <a:r>
              <a:rPr lang="zh-CN" altLang="en-US" sz="2000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刷新方式</a:t>
            </a:r>
            <a:r>
              <a:rPr lang="zh-CN" altLang="en-US" sz="2000" b="1" u="none" dirty="0">
                <a:latin typeface="宋体" pitchFamily="2" charset="-122"/>
              </a:rPr>
              <a:t> 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     (</a:t>
            </a:r>
            <a:r>
              <a:rPr lang="zh-CN" altLang="en-US" sz="2000" b="1" u="none" dirty="0">
                <a:latin typeface="宋体" pitchFamily="2" charset="-122"/>
              </a:rPr>
              <a:t>行刷新</a:t>
            </a:r>
            <a:r>
              <a:rPr lang="en-US" altLang="zh-CN" sz="2000" b="1" u="none" dirty="0">
                <a:latin typeface="宋体" pitchFamily="2" charset="-122"/>
              </a:rPr>
              <a:t>)           (</a:t>
            </a:r>
            <a:r>
              <a:rPr lang="zh-CN" altLang="en-US" sz="2000" b="1" u="none" dirty="0">
                <a:latin typeface="宋体" pitchFamily="2" charset="-122"/>
              </a:rPr>
              <a:t>不同行的间隔方式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集中式刷新：</a:t>
            </a:r>
            <a:r>
              <a:rPr lang="zh-CN" altLang="en-US" b="1" u="none" dirty="0">
                <a:latin typeface="宋体" pitchFamily="2" charset="-122"/>
              </a:rPr>
              <a:t>所有的行刷新操作</a:t>
            </a:r>
            <a:r>
              <a:rPr lang="zh-CN" altLang="en-US" b="1" dirty="0">
                <a:latin typeface="宋体" pitchFamily="2" charset="-122"/>
              </a:rPr>
              <a:t>集中在一起连续</a:t>
            </a:r>
            <a:r>
              <a:rPr lang="zh-CN" altLang="en-US" b="1" u="none" dirty="0">
                <a:latin typeface="宋体" pitchFamily="2" charset="-122"/>
              </a:rPr>
              <a:t>进行</a:t>
            </a:r>
          </a:p>
        </p:txBody>
      </p:sp>
      <p:sp>
        <p:nvSpPr>
          <p:cNvPr id="313607" name="Text Box 263"/>
          <p:cNvSpPr txBox="1">
            <a:spLocks noChangeArrowheads="1"/>
          </p:cNvSpPr>
          <p:nvPr/>
        </p:nvSpPr>
        <p:spPr bwMode="auto">
          <a:xfrm>
            <a:off x="179388" y="494116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存在</a:t>
            </a:r>
            <a:r>
              <a:rPr lang="en-US" altLang="zh-CN" b="1" u="none" dirty="0">
                <a:latin typeface="+mn-ea"/>
                <a:ea typeface="+mn-ea"/>
              </a:rPr>
              <a:t>“</a:t>
            </a:r>
            <a:r>
              <a:rPr lang="zh-CN" altLang="en-US" b="1" u="none" dirty="0">
                <a:latin typeface="+mn-ea"/>
                <a:ea typeface="+mn-ea"/>
              </a:rPr>
              <a:t>死区</a:t>
            </a:r>
            <a:r>
              <a:rPr lang="en-US" altLang="zh-CN" b="1" u="none" dirty="0">
                <a:latin typeface="+mn-ea"/>
                <a:ea typeface="+mn-ea"/>
              </a:rPr>
              <a:t>”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不能进行</a:t>
            </a:r>
            <a:r>
              <a:rPr lang="en-US" altLang="zh-CN" sz="2000" b="1" u="none" dirty="0">
                <a:latin typeface="宋体" pitchFamily="2" charset="-122"/>
              </a:rPr>
              <a:t>R/W</a:t>
            </a:r>
            <a:r>
              <a:rPr lang="zh-CN" altLang="en-US" sz="2000" b="1" u="none" dirty="0">
                <a:latin typeface="宋体" pitchFamily="2" charset="-122"/>
              </a:rPr>
              <a:t>操作的时间段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3608" name="AutoShape 2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403648" y="2780928"/>
            <a:ext cx="6624736" cy="1224136"/>
            <a:chOff x="1907704" y="1196752"/>
            <a:chExt cx="6624736" cy="1224136"/>
          </a:xfrm>
        </p:grpSpPr>
        <p:sp>
          <p:nvSpPr>
            <p:cNvPr id="57" name="Line 229"/>
            <p:cNvSpPr>
              <a:spLocks noChangeShapeType="1"/>
            </p:cNvSpPr>
            <p:nvPr/>
          </p:nvSpPr>
          <p:spPr bwMode="auto">
            <a:xfrm>
              <a:off x="1907706" y="1772816"/>
              <a:ext cx="4320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1907706" y="1934072"/>
              <a:ext cx="5421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2086870" y="1916832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0" name="Text Box 260"/>
            <p:cNvSpPr txBox="1">
              <a:spLocks noChangeArrowheads="1"/>
            </p:cNvSpPr>
            <p:nvPr/>
          </p:nvSpPr>
          <p:spPr bwMode="auto">
            <a:xfrm>
              <a:off x="6406703" y="1268760"/>
              <a:ext cx="21257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存取周期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m—</a:t>
              </a:r>
              <a:r>
                <a:rPr lang="zh-CN" altLang="en-US" sz="1800" b="1" u="none" dirty="0">
                  <a:latin typeface="宋体" pitchFamily="2" charset="-122"/>
                </a:rPr>
                <a:t>行刷新的次数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n+m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可访存总次数</a:t>
              </a: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1917032" y="1484784"/>
              <a:ext cx="4311154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R/W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 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n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  </a:t>
              </a:r>
              <a:r>
                <a:rPr lang="en-US" altLang="zh-CN" sz="1800" b="1" u="none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>
              <a:off x="1917033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36"/>
            <p:cNvSpPr>
              <a:spLocks noChangeShapeType="1"/>
            </p:cNvSpPr>
            <p:nvPr/>
          </p:nvSpPr>
          <p:spPr bwMode="auto">
            <a:xfrm>
              <a:off x="2449862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42"/>
            <p:cNvSpPr>
              <a:spLocks noChangeShapeType="1"/>
            </p:cNvSpPr>
            <p:nvPr/>
          </p:nvSpPr>
          <p:spPr bwMode="auto">
            <a:xfrm>
              <a:off x="2449862" y="1934072"/>
              <a:ext cx="566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6"/>
            <p:cNvSpPr>
              <a:spLocks noChangeShapeType="1"/>
            </p:cNvSpPr>
            <p:nvPr/>
          </p:nvSpPr>
          <p:spPr bwMode="auto">
            <a:xfrm>
              <a:off x="3016599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42"/>
            <p:cNvSpPr>
              <a:spLocks noChangeShapeType="1"/>
            </p:cNvSpPr>
            <p:nvPr/>
          </p:nvSpPr>
          <p:spPr bwMode="auto">
            <a:xfrm>
              <a:off x="360293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6"/>
            <p:cNvSpPr>
              <a:spLocks noChangeShapeType="1"/>
            </p:cNvSpPr>
            <p:nvPr/>
          </p:nvSpPr>
          <p:spPr bwMode="auto">
            <a:xfrm>
              <a:off x="4138962" y="1268760"/>
              <a:ext cx="992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360293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/>
          </p:nvSpPr>
          <p:spPr bwMode="auto">
            <a:xfrm>
              <a:off x="468305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5220074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>
              <a:off x="468305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2"/>
            <p:cNvSpPr>
              <a:spLocks noChangeShapeType="1"/>
            </p:cNvSpPr>
            <p:nvPr/>
          </p:nvSpPr>
          <p:spPr bwMode="auto">
            <a:xfrm>
              <a:off x="5691165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36"/>
            <p:cNvSpPr>
              <a:spLocks noChangeShapeType="1"/>
            </p:cNvSpPr>
            <p:nvPr/>
          </p:nvSpPr>
          <p:spPr bwMode="auto">
            <a:xfrm>
              <a:off x="5691165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8"/>
            <p:cNvSpPr>
              <a:spLocks noChangeShapeType="1"/>
            </p:cNvSpPr>
            <p:nvPr/>
          </p:nvSpPr>
          <p:spPr bwMode="auto">
            <a:xfrm>
              <a:off x="6228186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49"/>
            <p:cNvSpPr>
              <a:spLocks noChangeShapeType="1"/>
            </p:cNvSpPr>
            <p:nvPr/>
          </p:nvSpPr>
          <p:spPr bwMode="auto">
            <a:xfrm>
              <a:off x="3706914" y="1358455"/>
              <a:ext cx="43522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0"/>
            <p:cNvSpPr>
              <a:spLocks noChangeShapeType="1"/>
            </p:cNvSpPr>
            <p:nvPr/>
          </p:nvSpPr>
          <p:spPr bwMode="auto">
            <a:xfrm flipH="1">
              <a:off x="1907704" y="1358455"/>
              <a:ext cx="54215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51"/>
            <p:cNvSpPr txBox="1">
              <a:spLocks noChangeArrowheads="1"/>
            </p:cNvSpPr>
            <p:nvPr/>
          </p:nvSpPr>
          <p:spPr bwMode="auto">
            <a:xfrm>
              <a:off x="2449861" y="1196752"/>
              <a:ext cx="12570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空闲</a:t>
              </a:r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5578898" y="1340768"/>
              <a:ext cx="64928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3"/>
            <p:cNvSpPr>
              <a:spLocks noChangeShapeType="1"/>
            </p:cNvSpPr>
            <p:nvPr/>
          </p:nvSpPr>
          <p:spPr bwMode="auto">
            <a:xfrm flipH="1">
              <a:off x="4138962" y="1358455"/>
              <a:ext cx="7210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54"/>
            <p:cNvSpPr txBox="1">
              <a:spLocks noChangeArrowheads="1"/>
            </p:cNvSpPr>
            <p:nvPr/>
          </p:nvSpPr>
          <p:spPr bwMode="auto">
            <a:xfrm>
              <a:off x="4964610" y="1196752"/>
              <a:ext cx="6142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刷新</a:t>
              </a:r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5076057" y="2294558"/>
              <a:ext cx="11521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 flipH="1">
              <a:off x="1917033" y="2294558"/>
              <a:ext cx="12857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57"/>
            <p:cNvSpPr txBox="1">
              <a:spLocks noChangeArrowheads="1"/>
            </p:cNvSpPr>
            <p:nvPr/>
          </p:nvSpPr>
          <p:spPr bwMode="auto">
            <a:xfrm>
              <a:off x="3275983" y="2132856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</p:grpSp>
      <p:sp>
        <p:nvSpPr>
          <p:cNvPr id="84" name="Text Box 263"/>
          <p:cNvSpPr txBox="1">
            <a:spLocks noChangeArrowheads="1"/>
          </p:cNvSpPr>
          <p:nvPr/>
        </p:nvSpPr>
        <p:spPr bwMode="auto">
          <a:xfrm>
            <a:off x="179512" y="4031853"/>
            <a:ext cx="885698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u="none" dirty="0">
                <a:latin typeface="宋体" pitchFamily="2" charset="-122"/>
              </a:rPr>
              <a:t>若</a:t>
            </a:r>
            <a:r>
              <a:rPr lang="en-US" altLang="zh-CN" sz="2200" b="1" u="none" dirty="0">
                <a:latin typeface="宋体" pitchFamily="2" charset="-122"/>
              </a:rPr>
              <a:t>DRAM</a:t>
            </a:r>
            <a:r>
              <a:rPr lang="zh-CN" altLang="en-US" sz="2200" b="1" u="none" dirty="0">
                <a:latin typeface="宋体" pitchFamily="2" charset="-122"/>
              </a:rPr>
              <a:t>容量为</a:t>
            </a:r>
            <a:r>
              <a:rPr lang="en-US" altLang="zh-CN" sz="2200" b="1" u="none" dirty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位、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en-US" altLang="zh-CN" sz="2200" b="1" u="none" baseline="-18000" dirty="0" err="1">
                <a:latin typeface="宋体" pitchFamily="2" charset="-122"/>
              </a:rPr>
              <a:t>C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0.5</a:t>
            </a:r>
            <a:r>
              <a:rPr lang="en-US" altLang="zh-CN" sz="2200" u="none" dirty="0">
                <a:latin typeface="+mn-lt"/>
              </a:rPr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，因</a:t>
            </a:r>
            <a:r>
              <a:rPr lang="en-US" altLang="zh-CN" sz="2200" b="1" u="none" dirty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en-US" altLang="zh-CN" sz="2200" b="1" u="none" dirty="0">
                <a:latin typeface="宋体" pitchFamily="2" charset="-122"/>
              </a:rPr>
              <a:t>×2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</a:t>
            </a:r>
            <a:r>
              <a:rPr lang="zh-CN" altLang="en-US" sz="2200" b="1" u="none" dirty="0">
                <a:latin typeface="宋体" pitchFamily="2" charset="-122"/>
              </a:rPr>
              <a:t>则</a:t>
            </a:r>
            <a:r>
              <a:rPr lang="en-US" altLang="zh-CN" sz="2200" b="1" u="none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 err="1">
                <a:latin typeface="宋体" pitchFamily="2" charset="-122"/>
              </a:rPr>
              <a:t>m+n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2ms/(0.5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s)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4×10</a:t>
            </a:r>
            <a:r>
              <a:rPr lang="en-US" altLang="zh-CN" sz="2200" b="1" u="none" baseline="30000" dirty="0">
                <a:latin typeface="宋体" pitchFamily="2" charset="-122"/>
              </a:rPr>
              <a:t>3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n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3936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70" grpId="0"/>
      <p:bldP spid="313607" grpId="0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分散式刷新：</a:t>
            </a:r>
            <a:r>
              <a:rPr lang="zh-CN" altLang="en-US" b="1" u="none" dirty="0">
                <a:latin typeface="宋体" pitchFamily="2" charset="-122"/>
              </a:rPr>
              <a:t>行刷新操作</a:t>
            </a:r>
            <a:r>
              <a:rPr lang="zh-CN" altLang="en-US" b="1" dirty="0">
                <a:latin typeface="宋体" pitchFamily="2" charset="-122"/>
              </a:rPr>
              <a:t>分散在每个存取周期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9052" y="908720"/>
            <a:ext cx="6193308" cy="1251199"/>
            <a:chOff x="1907705" y="2897881"/>
            <a:chExt cx="6193308" cy="1251199"/>
          </a:xfrm>
        </p:grpSpPr>
        <p:sp>
          <p:nvSpPr>
            <p:cNvPr id="134" name="Text Box 231"/>
            <p:cNvSpPr txBox="1">
              <a:spLocks noChangeArrowheads="1"/>
            </p:cNvSpPr>
            <p:nvPr/>
          </p:nvSpPr>
          <p:spPr bwMode="auto">
            <a:xfrm>
              <a:off x="1907705" y="3191204"/>
              <a:ext cx="619330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2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 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err="1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m+1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r>
                <a:rPr lang="zh-CN" altLang="en-US" sz="1800" b="1" u="none" baseline="-25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k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84" name="Line 229"/>
            <p:cNvSpPr>
              <a:spLocks noChangeShapeType="1"/>
            </p:cNvSpPr>
            <p:nvPr/>
          </p:nvSpPr>
          <p:spPr bwMode="auto">
            <a:xfrm>
              <a:off x="1907706" y="3501008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2"/>
            <p:cNvSpPr>
              <a:spLocks noChangeShapeType="1"/>
            </p:cNvSpPr>
            <p:nvPr/>
          </p:nvSpPr>
          <p:spPr bwMode="auto">
            <a:xfrm>
              <a:off x="1917032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243"/>
            <p:cNvSpPr txBox="1">
              <a:spLocks noChangeArrowheads="1"/>
            </p:cNvSpPr>
            <p:nvPr/>
          </p:nvSpPr>
          <p:spPr bwMode="auto">
            <a:xfrm>
              <a:off x="2050827" y="3645024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5" name="Line 228"/>
            <p:cNvSpPr>
              <a:spLocks noChangeShapeType="1"/>
            </p:cNvSpPr>
            <p:nvPr/>
          </p:nvSpPr>
          <p:spPr bwMode="auto">
            <a:xfrm>
              <a:off x="1917033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36"/>
            <p:cNvSpPr>
              <a:spLocks noChangeShapeType="1"/>
            </p:cNvSpPr>
            <p:nvPr/>
          </p:nvSpPr>
          <p:spPr bwMode="auto">
            <a:xfrm>
              <a:off x="2411760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36"/>
            <p:cNvSpPr>
              <a:spLocks noChangeShapeType="1"/>
            </p:cNvSpPr>
            <p:nvPr/>
          </p:nvSpPr>
          <p:spPr bwMode="auto">
            <a:xfrm>
              <a:off x="2915816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5"/>
            <p:cNvSpPr>
              <a:spLocks noChangeShapeType="1"/>
            </p:cNvSpPr>
            <p:nvPr/>
          </p:nvSpPr>
          <p:spPr bwMode="auto">
            <a:xfrm>
              <a:off x="5651501" y="4022750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56"/>
            <p:cNvSpPr>
              <a:spLocks noChangeShapeType="1"/>
            </p:cNvSpPr>
            <p:nvPr/>
          </p:nvSpPr>
          <p:spPr bwMode="auto">
            <a:xfrm flipH="1">
              <a:off x="1917033" y="4022750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57"/>
            <p:cNvSpPr txBox="1">
              <a:spLocks noChangeArrowheads="1"/>
            </p:cNvSpPr>
            <p:nvPr/>
          </p:nvSpPr>
          <p:spPr bwMode="auto">
            <a:xfrm>
              <a:off x="3780037" y="3861048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27" name="Line 228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2"/>
            <p:cNvSpPr>
              <a:spLocks noChangeShapeType="1"/>
            </p:cNvSpPr>
            <p:nvPr/>
          </p:nvSpPr>
          <p:spPr bwMode="auto">
            <a:xfrm>
              <a:off x="2421091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>
              <a:off x="292514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341987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6"/>
            <p:cNvSpPr>
              <a:spLocks noChangeShapeType="1"/>
            </p:cNvSpPr>
            <p:nvPr/>
          </p:nvSpPr>
          <p:spPr bwMode="auto">
            <a:xfrm flipH="1">
              <a:off x="3923927" y="2996952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42920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>
              <a:off x="442798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92271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>
              <a:off x="5426768" y="2996952"/>
              <a:ext cx="0" cy="8640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>
              <a:off x="493204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36"/>
            <p:cNvSpPr>
              <a:spLocks noChangeShapeType="1"/>
            </p:cNvSpPr>
            <p:nvPr/>
          </p:nvSpPr>
          <p:spPr bwMode="auto">
            <a:xfrm>
              <a:off x="4427984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5436096" y="3645024"/>
              <a:ext cx="6480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6"/>
            <p:cNvSpPr>
              <a:spLocks noChangeShapeType="1"/>
            </p:cNvSpPr>
            <p:nvPr/>
          </p:nvSpPr>
          <p:spPr bwMode="auto">
            <a:xfrm>
              <a:off x="608416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36"/>
            <p:cNvSpPr>
              <a:spLocks noChangeShapeType="1"/>
            </p:cNvSpPr>
            <p:nvPr/>
          </p:nvSpPr>
          <p:spPr bwMode="auto">
            <a:xfrm>
              <a:off x="6588126" y="2996952"/>
              <a:ext cx="98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>
              <a:off x="609349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7029600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752432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>
              <a:off x="753365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36"/>
            <p:cNvSpPr>
              <a:spLocks noChangeShapeType="1"/>
            </p:cNvSpPr>
            <p:nvPr/>
          </p:nvSpPr>
          <p:spPr bwMode="auto">
            <a:xfrm>
              <a:off x="7029600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251"/>
            <p:cNvSpPr txBox="1">
              <a:spLocks noChangeArrowheads="1"/>
            </p:cNvSpPr>
            <p:nvPr/>
          </p:nvSpPr>
          <p:spPr bwMode="auto">
            <a:xfrm>
              <a:off x="2123728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8" name="Text Box 251"/>
            <p:cNvSpPr txBox="1">
              <a:spLocks noChangeArrowheads="1"/>
            </p:cNvSpPr>
            <p:nvPr/>
          </p:nvSpPr>
          <p:spPr bwMode="auto">
            <a:xfrm>
              <a:off x="3131242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9" name="Text Box 251"/>
            <p:cNvSpPr txBox="1">
              <a:spLocks noChangeArrowheads="1"/>
            </p:cNvSpPr>
            <p:nvPr/>
          </p:nvSpPr>
          <p:spPr bwMode="auto">
            <a:xfrm>
              <a:off x="4643410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0" name="Text Box 251"/>
            <p:cNvSpPr txBox="1">
              <a:spLocks noChangeArrowheads="1"/>
            </p:cNvSpPr>
            <p:nvPr/>
          </p:nvSpPr>
          <p:spPr bwMode="auto">
            <a:xfrm>
              <a:off x="5580112" y="2897881"/>
              <a:ext cx="86399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m+1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1" name="Text Box 251"/>
            <p:cNvSpPr txBox="1">
              <a:spLocks noChangeArrowheads="1"/>
            </p:cNvSpPr>
            <p:nvPr/>
          </p:nvSpPr>
          <p:spPr bwMode="auto">
            <a:xfrm>
              <a:off x="7209324" y="2924504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k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179512" y="220486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>
                <a:latin typeface="宋体" pitchFamily="2" charset="-122"/>
              </a:rPr>
              <a:t>续例</a:t>
            </a:r>
            <a:r>
              <a:rPr lang="en-US" altLang="zh-CN" sz="2200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k</a:t>
            </a:r>
            <a:r>
              <a:rPr lang="zh-CN" altLang="en-US" sz="2200" b="1" u="none" dirty="0">
                <a:latin typeface="宋体" pitchFamily="2" charset="-122"/>
              </a:rPr>
              <a:t>＝？                 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2×10</a:t>
            </a:r>
            <a:r>
              <a:rPr lang="en-US" altLang="zh-CN" sz="2000" b="1" u="none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3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63" name="Text Box 155"/>
          <p:cNvSpPr txBox="1">
            <a:spLocks noChangeArrowheads="1"/>
          </p:cNvSpPr>
          <p:nvPr/>
        </p:nvSpPr>
        <p:spPr bwMode="auto">
          <a:xfrm>
            <a:off x="179388" y="27089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避免了死区，但增加了刷新周期</a:t>
            </a:r>
            <a:endParaRPr lang="en-US" altLang="zh-CN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64" name="Text Box 156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异步式刷新：</a:t>
            </a:r>
            <a:r>
              <a:rPr lang="zh-CN" altLang="en-US" b="1" u="none" dirty="0">
                <a:latin typeface="宋体" pitchFamily="2" charset="-122"/>
              </a:rPr>
              <a:t>将行刷新操作</a:t>
            </a:r>
            <a:r>
              <a:rPr lang="zh-CN" altLang="en-US" b="1" dirty="0">
                <a:latin typeface="宋体" pitchFamily="2" charset="-122"/>
              </a:rPr>
              <a:t>均匀分布在刷新周期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9673" y="3761977"/>
            <a:ext cx="6192687" cy="1251199"/>
            <a:chOff x="1619673" y="3761977"/>
            <a:chExt cx="6192687" cy="1251199"/>
          </a:xfrm>
        </p:grpSpPr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19673" y="4365104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>
              <a:off x="162899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Text Box 243"/>
            <p:cNvSpPr txBox="1">
              <a:spLocks noChangeArrowheads="1"/>
            </p:cNvSpPr>
            <p:nvPr/>
          </p:nvSpPr>
          <p:spPr bwMode="auto">
            <a:xfrm>
              <a:off x="1762794" y="4509120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0" name="Line 228"/>
            <p:cNvSpPr>
              <a:spLocks noChangeShapeType="1"/>
            </p:cNvSpPr>
            <p:nvPr/>
          </p:nvSpPr>
          <p:spPr bwMode="auto">
            <a:xfrm>
              <a:off x="1629000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1237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6"/>
            <p:cNvSpPr>
              <a:spLocks noChangeShapeType="1"/>
            </p:cNvSpPr>
            <p:nvPr/>
          </p:nvSpPr>
          <p:spPr bwMode="auto">
            <a:xfrm>
              <a:off x="2483768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55"/>
            <p:cNvSpPr>
              <a:spLocks noChangeShapeType="1"/>
            </p:cNvSpPr>
            <p:nvPr/>
          </p:nvSpPr>
          <p:spPr bwMode="auto">
            <a:xfrm>
              <a:off x="5363468" y="4886846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56"/>
            <p:cNvSpPr>
              <a:spLocks noChangeShapeType="1"/>
            </p:cNvSpPr>
            <p:nvPr/>
          </p:nvSpPr>
          <p:spPr bwMode="auto">
            <a:xfrm flipH="1">
              <a:off x="1629000" y="4886846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Text Box 257"/>
            <p:cNvSpPr txBox="1">
              <a:spLocks noChangeArrowheads="1"/>
            </p:cNvSpPr>
            <p:nvPr/>
          </p:nvSpPr>
          <p:spPr bwMode="auto">
            <a:xfrm>
              <a:off x="3492004" y="4725144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76" name="Line 228"/>
            <p:cNvSpPr>
              <a:spLocks noChangeShapeType="1"/>
            </p:cNvSpPr>
            <p:nvPr/>
          </p:nvSpPr>
          <p:spPr bwMode="auto">
            <a:xfrm>
              <a:off x="7740351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6"/>
            <p:cNvSpPr>
              <a:spLocks noChangeShapeType="1"/>
            </p:cNvSpPr>
            <p:nvPr/>
          </p:nvSpPr>
          <p:spPr bwMode="auto">
            <a:xfrm>
              <a:off x="2987824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36"/>
            <p:cNvSpPr>
              <a:spLocks noChangeShapeType="1"/>
            </p:cNvSpPr>
            <p:nvPr/>
          </p:nvSpPr>
          <p:spPr bwMode="auto">
            <a:xfrm flipH="1">
              <a:off x="3491880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2"/>
            <p:cNvSpPr>
              <a:spLocks noChangeShapeType="1"/>
            </p:cNvSpPr>
            <p:nvPr/>
          </p:nvSpPr>
          <p:spPr bwMode="auto">
            <a:xfrm>
              <a:off x="298782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51"/>
            <p:cNvSpPr txBox="1">
              <a:spLocks noChangeArrowheads="1"/>
            </p:cNvSpPr>
            <p:nvPr/>
          </p:nvSpPr>
          <p:spPr bwMode="auto">
            <a:xfrm>
              <a:off x="1908327" y="3761977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  <p:sp>
          <p:nvSpPr>
            <p:cNvPr id="301" name="Line 242"/>
            <p:cNvSpPr>
              <a:spLocks noChangeShapeType="1"/>
            </p:cNvSpPr>
            <p:nvPr/>
          </p:nvSpPr>
          <p:spPr bwMode="auto">
            <a:xfrm>
              <a:off x="248376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31"/>
            <p:cNvSpPr txBox="1">
              <a:spLocks noChangeArrowheads="1"/>
            </p:cNvSpPr>
            <p:nvPr/>
          </p:nvSpPr>
          <p:spPr bwMode="auto">
            <a:xfrm>
              <a:off x="1628678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3" name="Text Box 231"/>
            <p:cNvSpPr txBox="1">
              <a:spLocks noChangeArrowheads="1"/>
            </p:cNvSpPr>
            <p:nvPr/>
          </p:nvSpPr>
          <p:spPr bwMode="auto">
            <a:xfrm>
              <a:off x="5478644" y="4055540"/>
              <a:ext cx="2333716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4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err="1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4" name="Line 242"/>
            <p:cNvSpPr>
              <a:spLocks noChangeShapeType="1"/>
            </p:cNvSpPr>
            <p:nvPr/>
          </p:nvSpPr>
          <p:spPr bwMode="auto">
            <a:xfrm>
              <a:off x="350083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36"/>
            <p:cNvSpPr>
              <a:spLocks noChangeShapeType="1"/>
            </p:cNvSpPr>
            <p:nvPr/>
          </p:nvSpPr>
          <p:spPr bwMode="auto">
            <a:xfrm>
              <a:off x="3995562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36"/>
            <p:cNvSpPr>
              <a:spLocks noChangeShapeType="1"/>
            </p:cNvSpPr>
            <p:nvPr/>
          </p:nvSpPr>
          <p:spPr bwMode="auto">
            <a:xfrm>
              <a:off x="4355603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36"/>
            <p:cNvSpPr>
              <a:spLocks noChangeShapeType="1"/>
            </p:cNvSpPr>
            <p:nvPr/>
          </p:nvSpPr>
          <p:spPr bwMode="auto">
            <a:xfrm>
              <a:off x="4859659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36"/>
            <p:cNvSpPr>
              <a:spLocks noChangeShapeType="1"/>
            </p:cNvSpPr>
            <p:nvPr/>
          </p:nvSpPr>
          <p:spPr bwMode="auto">
            <a:xfrm flipH="1">
              <a:off x="5363715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42"/>
            <p:cNvSpPr>
              <a:spLocks noChangeShapeType="1"/>
            </p:cNvSpPr>
            <p:nvPr/>
          </p:nvSpPr>
          <p:spPr bwMode="auto">
            <a:xfrm>
              <a:off x="485965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42"/>
            <p:cNvSpPr>
              <a:spLocks noChangeShapeType="1"/>
            </p:cNvSpPr>
            <p:nvPr/>
          </p:nvSpPr>
          <p:spPr bwMode="auto">
            <a:xfrm>
              <a:off x="4355603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Text Box 231"/>
            <p:cNvSpPr txBox="1">
              <a:spLocks noChangeArrowheads="1"/>
            </p:cNvSpPr>
            <p:nvPr/>
          </p:nvSpPr>
          <p:spPr bwMode="auto">
            <a:xfrm>
              <a:off x="3500513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 </a:t>
              </a:r>
              <a:r>
                <a:rPr lang="en-US" altLang="zh-CN" sz="1800" b="1" u="none" dirty="0">
                  <a:latin typeface="宋体" pitchFamily="2" charset="-122"/>
                </a:rPr>
                <a:t>… R/</a:t>
              </a:r>
              <a:r>
                <a:rPr lang="en-US" altLang="zh-CN" sz="1800" b="1" u="none" dirty="0" err="1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14" name="Line 236"/>
            <p:cNvSpPr>
              <a:spLocks noChangeShapeType="1"/>
            </p:cNvSpPr>
            <p:nvPr/>
          </p:nvSpPr>
          <p:spPr bwMode="auto">
            <a:xfrm flipH="1">
              <a:off x="5868144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2"/>
            <p:cNvSpPr>
              <a:spLocks noChangeShapeType="1"/>
            </p:cNvSpPr>
            <p:nvPr/>
          </p:nvSpPr>
          <p:spPr bwMode="auto">
            <a:xfrm>
              <a:off x="587709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6371826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36"/>
            <p:cNvSpPr>
              <a:spLocks noChangeShapeType="1"/>
            </p:cNvSpPr>
            <p:nvPr/>
          </p:nvSpPr>
          <p:spPr bwMode="auto">
            <a:xfrm>
              <a:off x="6741571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36"/>
            <p:cNvSpPr>
              <a:spLocks noChangeShapeType="1"/>
            </p:cNvSpPr>
            <p:nvPr/>
          </p:nvSpPr>
          <p:spPr bwMode="auto">
            <a:xfrm>
              <a:off x="72456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2"/>
            <p:cNvSpPr>
              <a:spLocks noChangeShapeType="1"/>
            </p:cNvSpPr>
            <p:nvPr/>
          </p:nvSpPr>
          <p:spPr bwMode="auto">
            <a:xfrm>
              <a:off x="7245627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>
              <a:off x="6741571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251"/>
            <p:cNvSpPr txBox="1">
              <a:spLocks noChangeArrowheads="1"/>
            </p:cNvSpPr>
            <p:nvPr/>
          </p:nvSpPr>
          <p:spPr bwMode="auto">
            <a:xfrm>
              <a:off x="3811500" y="37888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  <p:sp>
          <p:nvSpPr>
            <p:cNvPr id="323" name="Text Box 251"/>
            <p:cNvSpPr txBox="1">
              <a:spLocks noChangeArrowheads="1"/>
            </p:cNvSpPr>
            <p:nvPr/>
          </p:nvSpPr>
          <p:spPr bwMode="auto">
            <a:xfrm>
              <a:off x="6228807" y="37890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</a:p>
          </p:txBody>
        </p:sp>
      </p:grpSp>
      <p:sp>
        <p:nvSpPr>
          <p:cNvPr id="324" name="Text Box 201"/>
          <p:cNvSpPr txBox="1">
            <a:spLocks noChangeArrowheads="1"/>
          </p:cNvSpPr>
          <p:nvPr/>
        </p:nvSpPr>
        <p:spPr bwMode="auto">
          <a:xfrm>
            <a:off x="179388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可忽略死区，存取周期不变     </a:t>
            </a:r>
            <a:r>
              <a:rPr lang="zh-CN" altLang="en-US" b="1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→最常用</a:t>
            </a:r>
          </a:p>
        </p:txBody>
      </p:sp>
      <p:sp>
        <p:nvSpPr>
          <p:cNvPr id="325" name="AutoShape 2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Text Box 263"/>
          <p:cNvSpPr txBox="1">
            <a:spLocks noChangeArrowheads="1"/>
          </p:cNvSpPr>
          <p:nvPr/>
        </p:nvSpPr>
        <p:spPr bwMode="auto">
          <a:xfrm>
            <a:off x="179512" y="503524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u="none" dirty="0">
                <a:latin typeface="宋体" pitchFamily="2" charset="-122"/>
              </a:rPr>
              <a:t>续例</a:t>
            </a:r>
            <a:r>
              <a:rPr lang="en-US" altLang="zh-CN" sz="2200" b="1" u="none" dirty="0">
                <a:latin typeface="宋体" pitchFamily="2" charset="-122"/>
              </a:rPr>
              <a:t>1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r>
              <a:rPr lang="en-US" altLang="zh-CN" sz="2200" b="1" u="none" dirty="0">
                <a:latin typeface="宋体" pitchFamily="2" charset="-122"/>
              </a:rPr>
              <a:t>d</a:t>
            </a:r>
            <a:r>
              <a:rPr lang="zh-CN" altLang="en-US" sz="2200" b="1" u="none" dirty="0">
                <a:latin typeface="宋体" pitchFamily="2" charset="-122"/>
              </a:rPr>
              <a:t>＝？            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4000/64-1=61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/>
      <p:bldP spid="324" grpId="0"/>
      <p:bldP spid="3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芯片刷新的实现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常由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dirty="0">
                <a:latin typeface="宋体" pitchFamily="2" charset="-122"/>
              </a:rPr>
              <a:t>外部的电路</a:t>
            </a:r>
            <a:r>
              <a:rPr lang="zh-CN" altLang="en-US" b="1" u="none" dirty="0">
                <a:latin typeface="宋体" pitchFamily="2" charset="-122"/>
              </a:rPr>
              <a:t>实现，如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(DRAMC)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7" name="Text Box 232"/>
          <p:cNvSpPr txBox="1">
            <a:spLocks noChangeArrowheads="1"/>
          </p:cNvSpPr>
          <p:nvPr/>
        </p:nvSpPr>
        <p:spPr bwMode="auto">
          <a:xfrm>
            <a:off x="179388" y="1772816"/>
            <a:ext cx="892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*DRAMC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的刷新电路：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刷新的时机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按</a:t>
            </a:r>
            <a:r>
              <a:rPr lang="zh-CN" altLang="en-US" sz="2200" b="1" dirty="0">
                <a:latin typeface="宋体" pitchFamily="2" charset="-122"/>
              </a:rPr>
              <a:t>预定</a:t>
            </a:r>
            <a:r>
              <a:rPr lang="zh-CN" altLang="en-US" sz="2200" b="1" u="none" dirty="0">
                <a:latin typeface="宋体" pitchFamily="2" charset="-122"/>
              </a:rPr>
              <a:t>的刷新方式，</a:t>
            </a:r>
            <a:r>
              <a:rPr lang="zh-CN" altLang="en-US" sz="2200" b="1" dirty="0">
                <a:latin typeface="宋体" pitchFamily="2" charset="-122"/>
              </a:rPr>
              <a:t>定时</a:t>
            </a:r>
            <a:r>
              <a:rPr lang="zh-CN" altLang="en-US" sz="2200" b="1" u="none" dirty="0">
                <a:latin typeface="宋体" pitchFamily="2" charset="-122"/>
              </a:rPr>
              <a:t>产生行刷新命令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刷新的地址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由计数器产生，初值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刷新行数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在系统启动时设置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195363" y="3356992"/>
            <a:ext cx="6500143" cy="1959922"/>
            <a:chOff x="2195363" y="3075627"/>
            <a:chExt cx="6500143" cy="1959922"/>
          </a:xfrm>
        </p:grpSpPr>
        <p:sp>
          <p:nvSpPr>
            <p:cNvPr id="5" name="Rectangle 234"/>
            <p:cNvSpPr>
              <a:spLocks noChangeArrowheads="1"/>
            </p:cNvSpPr>
            <p:nvPr/>
          </p:nvSpPr>
          <p:spPr bwMode="auto">
            <a:xfrm>
              <a:off x="2195363" y="3076021"/>
              <a:ext cx="4463528" cy="19371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7830318" y="3099983"/>
              <a:ext cx="865188" cy="19355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芯片</a:t>
              </a:r>
            </a:p>
          </p:txBody>
        </p:sp>
        <p:sp>
          <p:nvSpPr>
            <p:cNvPr id="7" name="Text Box 237"/>
            <p:cNvSpPr txBox="1">
              <a:spLocks noChangeArrowheads="1"/>
            </p:cNvSpPr>
            <p:nvPr/>
          </p:nvSpPr>
          <p:spPr bwMode="auto">
            <a:xfrm>
              <a:off x="6658891" y="3220037"/>
              <a:ext cx="10810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</a:p>
          </p:txBody>
        </p:sp>
        <p:sp>
          <p:nvSpPr>
            <p:cNvPr id="8" name="Text Box 238"/>
            <p:cNvSpPr txBox="1">
              <a:spLocks noChangeArrowheads="1"/>
            </p:cNvSpPr>
            <p:nvPr/>
          </p:nvSpPr>
          <p:spPr bwMode="auto">
            <a:xfrm>
              <a:off x="2339354" y="3213370"/>
              <a:ext cx="1800225" cy="36670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刷新地址计数器</a:t>
              </a: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725095" y="4205132"/>
              <a:ext cx="792163" cy="7350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定时</a:t>
              </a:r>
            </a:p>
            <a:p>
              <a:pPr algn="ctr"/>
              <a:r>
                <a:rPr lang="zh-CN" altLang="en-US" sz="1800" b="1" u="none" dirty="0"/>
                <a:t>发生器</a:t>
              </a:r>
            </a:p>
          </p:txBody>
        </p:sp>
        <p:sp>
          <p:nvSpPr>
            <p:cNvPr id="10" name="Text Box 242"/>
            <p:cNvSpPr txBox="1">
              <a:spLocks noChangeArrowheads="1"/>
            </p:cNvSpPr>
            <p:nvPr/>
          </p:nvSpPr>
          <p:spPr bwMode="auto">
            <a:xfrm>
              <a:off x="2843435" y="4559149"/>
              <a:ext cx="1368723" cy="3667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刷新定时器</a:t>
              </a:r>
            </a:p>
          </p:txBody>
        </p:sp>
        <p:sp>
          <p:nvSpPr>
            <p:cNvPr id="11" name="Line 243"/>
            <p:cNvSpPr>
              <a:spLocks noChangeShapeType="1"/>
            </p:cNvSpPr>
            <p:nvPr/>
          </p:nvSpPr>
          <p:spPr bwMode="auto">
            <a:xfrm>
              <a:off x="4139604" y="3429394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5"/>
            <p:cNvSpPr>
              <a:spLocks noChangeShapeType="1"/>
            </p:cNvSpPr>
            <p:nvPr/>
          </p:nvSpPr>
          <p:spPr bwMode="auto">
            <a:xfrm>
              <a:off x="5291707" y="4580680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9"/>
            <p:cNvSpPr>
              <a:spLocks noChangeShapeType="1"/>
            </p:cNvSpPr>
            <p:nvPr/>
          </p:nvSpPr>
          <p:spPr bwMode="auto">
            <a:xfrm flipV="1">
              <a:off x="5939779" y="4012124"/>
              <a:ext cx="0" cy="19300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0"/>
            <p:cNvSpPr>
              <a:spLocks noChangeShapeType="1"/>
            </p:cNvSpPr>
            <p:nvPr/>
          </p:nvSpPr>
          <p:spPr bwMode="auto">
            <a:xfrm flipV="1">
              <a:off x="3347491" y="4012125"/>
              <a:ext cx="259228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1"/>
            <p:cNvSpPr>
              <a:spLocks noChangeShapeType="1"/>
            </p:cNvSpPr>
            <p:nvPr/>
          </p:nvSpPr>
          <p:spPr bwMode="auto">
            <a:xfrm flipV="1">
              <a:off x="3347491" y="3580077"/>
              <a:ext cx="0" cy="42344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2"/>
            <p:cNvSpPr>
              <a:spLocks noChangeShapeType="1"/>
            </p:cNvSpPr>
            <p:nvPr/>
          </p:nvSpPr>
          <p:spPr bwMode="auto">
            <a:xfrm flipV="1">
              <a:off x="6517258" y="4579787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3"/>
            <p:cNvSpPr>
              <a:spLocks noChangeShapeType="1"/>
            </p:cNvSpPr>
            <p:nvPr/>
          </p:nvSpPr>
          <p:spPr bwMode="auto">
            <a:xfrm flipV="1">
              <a:off x="6517258" y="4290861"/>
              <a:ext cx="1294010" cy="15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4"/>
            <p:cNvSpPr>
              <a:spLocks noChangeShapeType="1"/>
            </p:cNvSpPr>
            <p:nvPr/>
          </p:nvSpPr>
          <p:spPr bwMode="auto">
            <a:xfrm>
              <a:off x="6517258" y="4867124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5"/>
            <p:cNvSpPr>
              <a:spLocks noChangeShapeType="1"/>
            </p:cNvSpPr>
            <p:nvPr/>
          </p:nvSpPr>
          <p:spPr bwMode="auto">
            <a:xfrm flipV="1">
              <a:off x="6517258" y="3508069"/>
              <a:ext cx="12940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56"/>
            <p:cNvSpPr>
              <a:spLocks noChangeShapeType="1"/>
            </p:cNvSpPr>
            <p:nvPr/>
          </p:nvSpPr>
          <p:spPr bwMode="auto">
            <a:xfrm>
              <a:off x="4212158" y="4732205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70"/>
            <p:cNvSpPr txBox="1">
              <a:spLocks noChangeArrowheads="1"/>
            </p:cNvSpPr>
            <p:nvPr/>
          </p:nvSpPr>
          <p:spPr bwMode="auto">
            <a:xfrm>
              <a:off x="5363145" y="4300157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22" name="Text Box 271"/>
            <p:cNvSpPr txBox="1">
              <a:spLocks noChangeArrowheads="1"/>
            </p:cNvSpPr>
            <p:nvPr/>
          </p:nvSpPr>
          <p:spPr bwMode="auto">
            <a:xfrm>
              <a:off x="4282008" y="4444173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23" name="Text Box 272"/>
            <p:cNvSpPr txBox="1">
              <a:spLocks noChangeArrowheads="1"/>
            </p:cNvSpPr>
            <p:nvPr/>
          </p:nvSpPr>
          <p:spPr bwMode="auto">
            <a:xfrm>
              <a:off x="4211041" y="3148029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  <p:sp>
          <p:nvSpPr>
            <p:cNvPr id="35" name="Text Box 318"/>
            <p:cNvSpPr txBox="1">
              <a:spLocks noChangeArrowheads="1"/>
            </p:cNvSpPr>
            <p:nvPr/>
          </p:nvSpPr>
          <p:spPr bwMode="auto">
            <a:xfrm>
              <a:off x="6947891" y="4003524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6" name="Line 319"/>
            <p:cNvSpPr>
              <a:spLocks noChangeShapeType="1"/>
            </p:cNvSpPr>
            <p:nvPr/>
          </p:nvSpPr>
          <p:spPr bwMode="auto">
            <a:xfrm>
              <a:off x="6966941" y="404702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7017741" y="4600424"/>
              <a:ext cx="288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4" name="Line 322"/>
            <p:cNvSpPr>
              <a:spLocks noChangeShapeType="1"/>
            </p:cNvSpPr>
            <p:nvPr/>
          </p:nvSpPr>
          <p:spPr bwMode="auto">
            <a:xfrm flipV="1">
              <a:off x="7028854" y="4644557"/>
              <a:ext cx="231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24"/>
            <p:cNvSpPr txBox="1">
              <a:spLocks noChangeArrowheads="1"/>
            </p:cNvSpPr>
            <p:nvPr/>
          </p:nvSpPr>
          <p:spPr bwMode="auto">
            <a:xfrm>
              <a:off x="6947891" y="4292449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Line 325"/>
            <p:cNvSpPr>
              <a:spLocks noChangeShapeType="1"/>
            </p:cNvSpPr>
            <p:nvPr/>
          </p:nvSpPr>
          <p:spPr bwMode="auto">
            <a:xfrm>
              <a:off x="6966941" y="4335947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336"/>
            <p:cNvSpPr txBox="1">
              <a:spLocks noChangeArrowheads="1"/>
            </p:cNvSpPr>
            <p:nvPr/>
          </p:nvSpPr>
          <p:spPr bwMode="auto">
            <a:xfrm>
              <a:off x="5651053" y="3220037"/>
              <a:ext cx="864790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行列地址选择</a:t>
              </a:r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V="1">
              <a:off x="6227811" y="3796101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3"/>
            <p:cNvSpPr>
              <a:spLocks noChangeShapeType="1"/>
            </p:cNvSpPr>
            <p:nvPr/>
          </p:nvSpPr>
          <p:spPr bwMode="auto">
            <a:xfrm>
              <a:off x="5219699" y="3508069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H="1" flipV="1">
              <a:off x="5672990" y="642104"/>
              <a:ext cx="137349" cy="5004395"/>
            </a:xfrm>
            <a:prstGeom prst="bentConnector3">
              <a:avLst>
                <a:gd name="adj1" fmla="val -7628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827584" y="3501402"/>
            <a:ext cx="4464123" cy="1705819"/>
            <a:chOff x="683941" y="2996952"/>
            <a:chExt cx="4464123" cy="1705819"/>
          </a:xfrm>
        </p:grpSpPr>
        <p:sp>
          <p:nvSpPr>
            <p:cNvPr id="41" name="Text Box 335"/>
            <p:cNvSpPr txBox="1">
              <a:spLocks noChangeArrowheads="1"/>
            </p:cNvSpPr>
            <p:nvPr/>
          </p:nvSpPr>
          <p:spPr bwMode="auto">
            <a:xfrm>
              <a:off x="683941" y="3212853"/>
              <a:ext cx="575691" cy="11232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42" name="Text Box 336"/>
            <p:cNvSpPr txBox="1">
              <a:spLocks noChangeArrowheads="1"/>
            </p:cNvSpPr>
            <p:nvPr/>
          </p:nvSpPr>
          <p:spPr bwMode="auto">
            <a:xfrm>
              <a:off x="4427835" y="2996952"/>
              <a:ext cx="648221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多路开关</a:t>
              </a:r>
            </a:p>
          </p:txBody>
        </p:sp>
        <p:sp>
          <p:nvSpPr>
            <p:cNvPr id="43" name="Text Box 337"/>
            <p:cNvSpPr txBox="1">
              <a:spLocks noChangeArrowheads="1"/>
            </p:cNvSpPr>
            <p:nvPr/>
          </p:nvSpPr>
          <p:spPr bwMode="auto">
            <a:xfrm>
              <a:off x="4498776" y="3982046"/>
              <a:ext cx="649288" cy="7207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仲裁</a:t>
              </a:r>
            </a:p>
            <a:p>
              <a:pPr algn="ctr"/>
              <a:r>
                <a:rPr lang="zh-CN" altLang="en-US" sz="1800" b="1" u="none" dirty="0"/>
                <a:t>电路</a:t>
              </a:r>
            </a:p>
          </p:txBody>
        </p:sp>
        <p:sp>
          <p:nvSpPr>
            <p:cNvPr id="44" name="Line 338"/>
            <p:cNvSpPr>
              <a:spLocks noChangeShapeType="1"/>
            </p:cNvSpPr>
            <p:nvPr/>
          </p:nvSpPr>
          <p:spPr bwMode="auto">
            <a:xfrm flipV="1">
              <a:off x="1259632" y="3501008"/>
              <a:ext cx="316835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9"/>
            <p:cNvSpPr>
              <a:spLocks noChangeShapeType="1"/>
            </p:cNvSpPr>
            <p:nvPr/>
          </p:nvSpPr>
          <p:spPr bwMode="auto">
            <a:xfrm flipV="1">
              <a:off x="1259632" y="4147493"/>
              <a:ext cx="32413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340"/>
            <p:cNvSpPr txBox="1">
              <a:spLocks noChangeArrowheads="1"/>
            </p:cNvSpPr>
            <p:nvPr/>
          </p:nvSpPr>
          <p:spPr bwMode="auto">
            <a:xfrm>
              <a:off x="1404466" y="3212083"/>
              <a:ext cx="5032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地址</a:t>
              </a:r>
            </a:p>
          </p:txBody>
        </p:sp>
        <p:sp>
          <p:nvSpPr>
            <p:cNvPr id="47" name="Text Box 341"/>
            <p:cNvSpPr txBox="1">
              <a:spLocks noChangeArrowheads="1"/>
            </p:cNvSpPr>
            <p:nvPr/>
          </p:nvSpPr>
          <p:spPr bwMode="auto">
            <a:xfrm>
              <a:off x="1330995" y="3789040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48" name="Line 248"/>
            <p:cNvSpPr>
              <a:spLocks noChangeShapeType="1"/>
            </p:cNvSpPr>
            <p:nvPr/>
          </p:nvSpPr>
          <p:spPr bwMode="auto">
            <a:xfrm flipV="1">
              <a:off x="4789288" y="3573214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232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刷新与操作的冲突处理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增加仲裁电路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刷新的优先级较高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0" name="Text Box 330"/>
          <p:cNvSpPr txBox="1">
            <a:spLocks noChangeArrowheads="1"/>
          </p:cNvSpPr>
          <p:nvPr/>
        </p:nvSpPr>
        <p:spPr bwMode="auto">
          <a:xfrm>
            <a:off x="179388" y="12908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*DRAMC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的主要功能：</a:t>
            </a:r>
            <a:r>
              <a:rPr lang="zh-CN" altLang="en-US" b="1" dirty="0">
                <a:latin typeface="宋体" pitchFamily="2" charset="-122"/>
              </a:rPr>
              <a:t>管理</a:t>
            </a:r>
            <a:r>
              <a:rPr lang="zh-CN" altLang="en-US" b="1" u="none" dirty="0">
                <a:latin typeface="宋体" pitchFamily="2" charset="-122"/>
              </a:rPr>
              <a:t>对主存的操作，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芯片的</a:t>
            </a:r>
            <a:r>
              <a:rPr lang="zh-CN" altLang="en-US" b="1" dirty="0">
                <a:latin typeface="宋体" pitchFamily="2" charset="-122"/>
              </a:rPr>
              <a:t>刷新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716021" y="1700808"/>
            <a:ext cx="1942870" cy="216024"/>
            <a:chOff x="4716021" y="1700808"/>
            <a:chExt cx="1942870" cy="216024"/>
          </a:xfrm>
        </p:grpSpPr>
        <p:cxnSp>
          <p:nvCxnSpPr>
            <p:cNvPr id="64" name="直接箭头连接符 63"/>
            <p:cNvCxnSpPr/>
            <p:nvPr/>
          </p:nvCxnSpPr>
          <p:spPr bwMode="auto">
            <a:xfrm flipV="1">
              <a:off x="4716021" y="17008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 flipV="1">
              <a:off x="4716023" y="1700808"/>
              <a:ext cx="1942868" cy="216024"/>
            </a:xfrm>
            <a:prstGeom prst="bentConnector3">
              <a:avLst>
                <a:gd name="adj1" fmla="val -49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3" name="AutoShape 1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E7F-3BA1-4EF9-A07E-BE39201A5FC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41456" name="Text Box 1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的比较</a:t>
            </a:r>
          </a:p>
        </p:txBody>
      </p:sp>
      <p:sp>
        <p:nvSpPr>
          <p:cNvPr id="441459" name="Text Box 115"/>
          <p:cNvSpPr txBox="1">
            <a:spLocks noChangeArrowheads="1"/>
          </p:cNvSpPr>
          <p:nvPr/>
        </p:nvSpPr>
        <p:spPr bwMode="auto">
          <a:xfrm>
            <a:off x="179388" y="268540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的应用：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高速度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容量不大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，如</a:t>
            </a:r>
            <a:r>
              <a:rPr lang="en-US" altLang="zh-CN" b="1" u="none" dirty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DRAM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大容量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速度一般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，如主存</a:t>
            </a:r>
          </a:p>
        </p:txBody>
      </p:sp>
      <p:sp>
        <p:nvSpPr>
          <p:cNvPr id="441460" name="Text Box 116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的特点：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相对于</a:t>
            </a:r>
            <a:r>
              <a:rPr lang="en-US" altLang="zh-CN" b="1" u="none" dirty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存储元所需元件少，地址引脚是地址位数的一半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集成度高、功耗低</a:t>
            </a:r>
            <a:r>
              <a:rPr lang="en-US" altLang="zh-CN" sz="2000" b="1" u="none" dirty="0">
                <a:latin typeface="宋体" pitchFamily="2" charset="-122"/>
              </a:rPr>
              <a:t>(1/4)</a:t>
            </a:r>
            <a:r>
              <a:rPr lang="zh-CN" altLang="en-US" b="1" u="none" dirty="0">
                <a:latin typeface="宋体" pitchFamily="2" charset="-122"/>
              </a:rPr>
              <a:t>、成本低</a:t>
            </a:r>
            <a:r>
              <a:rPr lang="en-US" altLang="zh-CN" sz="2000" b="1" u="none" dirty="0">
                <a:latin typeface="宋体" pitchFamily="2" charset="-122"/>
              </a:rPr>
              <a:t>(1/100)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速度慢</a:t>
            </a:r>
            <a:r>
              <a:rPr lang="en-US" altLang="zh-CN" sz="2000" b="1" u="none" dirty="0">
                <a:latin typeface="宋体" pitchFamily="2" charset="-122"/>
              </a:rPr>
              <a:t>(1/10)             </a:t>
            </a:r>
            <a:r>
              <a:rPr lang="en-US" altLang="zh-CN" sz="1800" b="1" u="none" dirty="0"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使用电容所致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59" grpId="0"/>
      <p:bldP spid="4414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⑴层次结构存储系统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MEM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技术指标，程序访问局部性，层次结构存储系统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⑵半导体存储器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SRAM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的组成、读写时序，</a:t>
            </a:r>
            <a:r>
              <a:rPr lang="en-US" altLang="zh-CN" sz="2200" b="1" u="none" dirty="0">
                <a:latin typeface="宋体" pitchFamily="2" charset="-122"/>
              </a:rPr>
              <a:t>DRAM</a:t>
            </a:r>
            <a:r>
              <a:rPr lang="zh-CN" altLang="en-US" sz="2200" b="1" u="none" dirty="0">
                <a:latin typeface="宋体" pitchFamily="2" charset="-122"/>
              </a:rPr>
              <a:t>的组成、读写时序、刷新，</a:t>
            </a:r>
            <a:r>
              <a:rPr lang="en-US" altLang="zh-CN" sz="2200" b="1" u="none" dirty="0">
                <a:latin typeface="宋体" pitchFamily="2" charset="-122"/>
              </a:rPr>
              <a:t>ROM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⑶主存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</a:rPr>
              <a:t>基本组成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、逻辑设计、与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CPU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的连接，提高访存速度的技术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⑷高速缓存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</a:t>
            </a:r>
            <a:r>
              <a:rPr lang="zh-CN" altLang="en-US" sz="2200" b="1" u="none" dirty="0">
                <a:latin typeface="宋体" pitchFamily="2" charset="-122"/>
              </a:rPr>
              <a:t>原理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空间管理、工作过程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，地址映射、替换算法、写策略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⑸虚拟存储器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组成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组成、工作过程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的存储管理方式，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的实现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67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三、只读存储器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Arial Unicode MS" pitchFamily="34" charset="-122"/>
                <a:cs typeface="Arial Unicode MS" pitchFamily="34" charset="-122"/>
              </a:rPr>
              <a:t>Read only Memory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ROM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的应用特点：</a:t>
            </a:r>
            <a:r>
              <a:rPr lang="zh-CN" altLang="en-US" b="1" u="none" dirty="0">
                <a:latin typeface="宋体" pitchFamily="2" charset="-122"/>
              </a:rPr>
              <a:t>非易失性，可修改，容量小、体积小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412776"/>
            <a:ext cx="8641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的组织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存取方式，存储介质为半导体器件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512" y="1909281"/>
            <a:ext cx="86410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的基本组成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类似于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存储元</a:t>
            </a:r>
            <a:r>
              <a:rPr lang="zh-CN" altLang="en-US" b="1" u="none" dirty="0">
                <a:latin typeface="宋体" pitchFamily="2" charset="-122"/>
              </a:rPr>
              <a:t>的实现及操作不同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MROM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EPROM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EEPROM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Flash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388" y="2852936"/>
            <a:ext cx="48244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、掩膜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Masked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ROM, MROM)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不可编程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修改信息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*存储元的状态：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en-US" altLang="zh-CN" b="1" dirty="0">
                <a:latin typeface="宋体" pitchFamily="2" charset="-122"/>
              </a:rPr>
              <a:t>MOS</a:t>
            </a:r>
            <a:r>
              <a:rPr lang="zh-CN" altLang="en-US" b="1" dirty="0">
                <a:latin typeface="宋体" pitchFamily="2" charset="-122"/>
              </a:rPr>
              <a:t>管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sp>
        <p:nvSpPr>
          <p:cNvPr id="18" name="Text Box 166"/>
          <p:cNvSpPr txBox="1">
            <a:spLocks noChangeArrowheads="1"/>
          </p:cNvSpPr>
          <p:nvPr/>
        </p:nvSpPr>
        <p:spPr bwMode="auto">
          <a:xfrm>
            <a:off x="179389" y="4725144"/>
            <a:ext cx="4824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>
                <a:latin typeface="宋体" pitchFamily="2" charset="-122"/>
              </a:rPr>
              <a:t>在字选线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电压，数据线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输出电压不同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4788024" y="2996952"/>
            <a:ext cx="4320480" cy="3344247"/>
            <a:chOff x="2483768" y="1956588"/>
            <a:chExt cx="4320480" cy="3344247"/>
          </a:xfrm>
        </p:grpSpPr>
        <p:sp>
          <p:nvSpPr>
            <p:cNvPr id="177" name="Line 12"/>
            <p:cNvSpPr>
              <a:spLocks noChangeShapeType="1"/>
            </p:cNvSpPr>
            <p:nvPr/>
          </p:nvSpPr>
          <p:spPr bwMode="auto">
            <a:xfrm flipV="1">
              <a:off x="3963193" y="2099463"/>
              <a:ext cx="23018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3098006" y="2316950"/>
              <a:ext cx="285750" cy="15113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行地址译码器</a:t>
              </a: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V="1">
              <a:off x="2809081" y="2820188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2483768" y="2634233"/>
              <a:ext cx="288925" cy="86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</p:txBody>
        </p:sp>
        <p:sp>
          <p:nvSpPr>
            <p:cNvPr id="181" name="Text Box 16"/>
            <p:cNvSpPr txBox="1">
              <a:spLocks noChangeArrowheads="1"/>
            </p:cNvSpPr>
            <p:nvPr/>
          </p:nvSpPr>
          <p:spPr bwMode="auto">
            <a:xfrm>
              <a:off x="6336506" y="195658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5618956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5618956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5545931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5618956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>
              <a:off x="5474493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5690393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"/>
            <p:cNvSpPr>
              <a:spLocks noChangeShapeType="1"/>
            </p:cNvSpPr>
            <p:nvPr/>
          </p:nvSpPr>
          <p:spPr bwMode="auto">
            <a:xfrm>
              <a:off x="5690393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4"/>
            <p:cNvSpPr>
              <a:spLocks noChangeShapeType="1"/>
            </p:cNvSpPr>
            <p:nvPr/>
          </p:nvSpPr>
          <p:spPr bwMode="auto">
            <a:xfrm>
              <a:off x="5474493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5"/>
            <p:cNvSpPr>
              <a:spLocks noChangeShapeType="1"/>
            </p:cNvSpPr>
            <p:nvPr/>
          </p:nvSpPr>
          <p:spPr bwMode="auto">
            <a:xfrm flipV="1">
              <a:off x="3383756" y="2459825"/>
              <a:ext cx="25209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6"/>
            <p:cNvSpPr>
              <a:spLocks noChangeShapeType="1"/>
            </p:cNvSpPr>
            <p:nvPr/>
          </p:nvSpPr>
          <p:spPr bwMode="auto">
            <a:xfrm flipV="1">
              <a:off x="3383755" y="2890831"/>
              <a:ext cx="266461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7"/>
            <p:cNvSpPr>
              <a:spLocks noChangeShapeType="1"/>
            </p:cNvSpPr>
            <p:nvPr/>
          </p:nvSpPr>
          <p:spPr bwMode="auto">
            <a:xfrm>
              <a:off x="3383756" y="3682200"/>
              <a:ext cx="2520950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>
              <a:off x="4610893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>
              <a:off x="4610893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4537868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4610893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32"/>
            <p:cNvSpPr>
              <a:spLocks noChangeShapeType="1"/>
            </p:cNvSpPr>
            <p:nvPr/>
          </p:nvSpPr>
          <p:spPr bwMode="auto">
            <a:xfrm>
              <a:off x="4466431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3"/>
            <p:cNvSpPr>
              <a:spLocks noChangeShapeType="1"/>
            </p:cNvSpPr>
            <p:nvPr/>
          </p:nvSpPr>
          <p:spPr bwMode="auto">
            <a:xfrm>
              <a:off x="4682331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34"/>
            <p:cNvSpPr>
              <a:spLocks noChangeShapeType="1"/>
            </p:cNvSpPr>
            <p:nvPr/>
          </p:nvSpPr>
          <p:spPr bwMode="auto">
            <a:xfrm>
              <a:off x="4682331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35"/>
            <p:cNvSpPr>
              <a:spLocks noChangeShapeType="1"/>
            </p:cNvSpPr>
            <p:nvPr/>
          </p:nvSpPr>
          <p:spPr bwMode="auto">
            <a:xfrm>
              <a:off x="4466431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36"/>
            <p:cNvSpPr>
              <a:spLocks noChangeShapeType="1"/>
            </p:cNvSpPr>
            <p:nvPr/>
          </p:nvSpPr>
          <p:spPr bwMode="auto">
            <a:xfrm>
              <a:off x="4106068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7"/>
            <p:cNvSpPr>
              <a:spLocks noChangeShapeType="1"/>
            </p:cNvSpPr>
            <p:nvPr/>
          </p:nvSpPr>
          <p:spPr bwMode="auto">
            <a:xfrm>
              <a:off x="4106068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8"/>
            <p:cNvSpPr>
              <a:spLocks noChangeShapeType="1"/>
            </p:cNvSpPr>
            <p:nvPr/>
          </p:nvSpPr>
          <p:spPr bwMode="auto">
            <a:xfrm>
              <a:off x="4033043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9"/>
            <p:cNvSpPr>
              <a:spLocks noChangeShapeType="1"/>
            </p:cNvSpPr>
            <p:nvPr/>
          </p:nvSpPr>
          <p:spPr bwMode="auto">
            <a:xfrm>
              <a:off x="4106068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0"/>
            <p:cNvSpPr>
              <a:spLocks noChangeShapeType="1"/>
            </p:cNvSpPr>
            <p:nvPr/>
          </p:nvSpPr>
          <p:spPr bwMode="auto">
            <a:xfrm>
              <a:off x="3961606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1"/>
            <p:cNvSpPr>
              <a:spLocks noChangeShapeType="1"/>
            </p:cNvSpPr>
            <p:nvPr/>
          </p:nvSpPr>
          <p:spPr bwMode="auto">
            <a:xfrm>
              <a:off x="4177506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"/>
            <p:cNvSpPr>
              <a:spLocks noChangeShapeType="1"/>
            </p:cNvSpPr>
            <p:nvPr/>
          </p:nvSpPr>
          <p:spPr bwMode="auto">
            <a:xfrm>
              <a:off x="4177506" y="2316950"/>
              <a:ext cx="1587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3"/>
            <p:cNvSpPr>
              <a:spLocks noChangeShapeType="1"/>
            </p:cNvSpPr>
            <p:nvPr/>
          </p:nvSpPr>
          <p:spPr bwMode="auto">
            <a:xfrm>
              <a:off x="3961606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4"/>
            <p:cNvSpPr>
              <a:spLocks noChangeShapeType="1"/>
            </p:cNvSpPr>
            <p:nvPr/>
          </p:nvSpPr>
          <p:spPr bwMode="auto">
            <a:xfrm>
              <a:off x="2809081" y="3325013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Text Box 45"/>
            <p:cNvSpPr txBox="1">
              <a:spLocks noChangeArrowheads="1"/>
            </p:cNvSpPr>
            <p:nvPr/>
          </p:nvSpPr>
          <p:spPr bwMode="auto">
            <a:xfrm>
              <a:off x="6338092" y="4221088"/>
              <a:ext cx="466156" cy="286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out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11" name="Oval 46"/>
            <p:cNvSpPr>
              <a:spLocks noChangeArrowheads="1"/>
            </p:cNvSpPr>
            <p:nvPr/>
          </p:nvSpPr>
          <p:spPr bwMode="auto">
            <a:xfrm>
              <a:off x="6265068" y="2070888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Text Box 52"/>
            <p:cNvSpPr txBox="1">
              <a:spLocks noChangeArrowheads="1"/>
            </p:cNvSpPr>
            <p:nvPr/>
          </p:nvSpPr>
          <p:spPr bwMode="auto">
            <a:xfrm>
              <a:off x="3818731" y="4509120"/>
              <a:ext cx="17986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/>
                <a:t>列地址译码器</a:t>
              </a:r>
            </a:p>
          </p:txBody>
        </p:sp>
        <p:sp>
          <p:nvSpPr>
            <p:cNvPr id="213" name="Line 53"/>
            <p:cNvSpPr>
              <a:spLocks noChangeShapeType="1"/>
            </p:cNvSpPr>
            <p:nvPr/>
          </p:nvSpPr>
          <p:spPr bwMode="auto">
            <a:xfrm>
              <a:off x="41060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40330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5"/>
            <p:cNvSpPr>
              <a:spLocks noChangeShapeType="1"/>
            </p:cNvSpPr>
            <p:nvPr/>
          </p:nvSpPr>
          <p:spPr bwMode="auto">
            <a:xfrm>
              <a:off x="41060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6"/>
            <p:cNvSpPr>
              <a:spLocks noChangeShapeType="1"/>
            </p:cNvSpPr>
            <p:nvPr/>
          </p:nvSpPr>
          <p:spPr bwMode="auto">
            <a:xfrm>
              <a:off x="39616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57"/>
            <p:cNvSpPr>
              <a:spLocks noChangeShapeType="1"/>
            </p:cNvSpPr>
            <p:nvPr/>
          </p:nvSpPr>
          <p:spPr bwMode="auto">
            <a:xfrm>
              <a:off x="41775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8"/>
            <p:cNvSpPr>
              <a:spLocks noChangeShapeType="1"/>
            </p:cNvSpPr>
            <p:nvPr/>
          </p:nvSpPr>
          <p:spPr bwMode="auto">
            <a:xfrm>
              <a:off x="41060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4609306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0"/>
            <p:cNvSpPr>
              <a:spLocks noChangeShapeType="1"/>
            </p:cNvSpPr>
            <p:nvPr/>
          </p:nvSpPr>
          <p:spPr bwMode="auto">
            <a:xfrm>
              <a:off x="4536281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"/>
            <p:cNvSpPr>
              <a:spLocks noChangeShapeType="1"/>
            </p:cNvSpPr>
            <p:nvPr/>
          </p:nvSpPr>
          <p:spPr bwMode="auto">
            <a:xfrm>
              <a:off x="4609306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"/>
            <p:cNvSpPr>
              <a:spLocks noChangeShapeType="1"/>
            </p:cNvSpPr>
            <p:nvPr/>
          </p:nvSpPr>
          <p:spPr bwMode="auto">
            <a:xfrm>
              <a:off x="4464843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63"/>
            <p:cNvSpPr>
              <a:spLocks noChangeShapeType="1"/>
            </p:cNvSpPr>
            <p:nvPr/>
          </p:nvSpPr>
          <p:spPr bwMode="auto">
            <a:xfrm>
              <a:off x="4680743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4"/>
            <p:cNvSpPr>
              <a:spLocks noChangeShapeType="1"/>
            </p:cNvSpPr>
            <p:nvPr/>
          </p:nvSpPr>
          <p:spPr bwMode="auto">
            <a:xfrm>
              <a:off x="4609306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>
              <a:off x="3961604" y="4223539"/>
              <a:ext cx="0" cy="2855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>
              <a:off x="4179093" y="4406100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4464844" y="4223538"/>
              <a:ext cx="1586" cy="2840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>
              <a:off x="56173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>
              <a:off x="55443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56173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>
              <a:off x="54729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56888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>
              <a:off x="56173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>
              <a:off x="5474491" y="4223539"/>
              <a:ext cx="1" cy="254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Text Box 77"/>
            <p:cNvSpPr txBox="1">
              <a:spLocks noChangeArrowheads="1"/>
            </p:cNvSpPr>
            <p:nvPr/>
          </p:nvSpPr>
          <p:spPr bwMode="auto">
            <a:xfrm>
              <a:off x="4826793" y="2101050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36" name="Rectangle 78"/>
            <p:cNvSpPr>
              <a:spLocks noChangeArrowheads="1"/>
            </p:cNvSpPr>
            <p:nvPr/>
          </p:nvSpPr>
          <p:spPr bwMode="auto">
            <a:xfrm>
              <a:off x="3745706" y="25105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79"/>
            <p:cNvSpPr>
              <a:spLocks noChangeArrowheads="1"/>
            </p:cNvSpPr>
            <p:nvPr/>
          </p:nvSpPr>
          <p:spPr bwMode="auto">
            <a:xfrm>
              <a:off x="4250531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80"/>
            <p:cNvSpPr>
              <a:spLocks noChangeArrowheads="1"/>
            </p:cNvSpPr>
            <p:nvPr/>
          </p:nvSpPr>
          <p:spPr bwMode="auto">
            <a:xfrm>
              <a:off x="5258593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81"/>
            <p:cNvSpPr>
              <a:spLocks noChangeArrowheads="1"/>
            </p:cNvSpPr>
            <p:nvPr/>
          </p:nvSpPr>
          <p:spPr bwMode="auto">
            <a:xfrm>
              <a:off x="4250531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3745706" y="29423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83"/>
            <p:cNvSpPr>
              <a:spLocks noChangeArrowheads="1"/>
            </p:cNvSpPr>
            <p:nvPr/>
          </p:nvSpPr>
          <p:spPr bwMode="auto">
            <a:xfrm>
              <a:off x="5258593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258593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85"/>
            <p:cNvSpPr>
              <a:spLocks noChangeArrowheads="1"/>
            </p:cNvSpPr>
            <p:nvPr/>
          </p:nvSpPr>
          <p:spPr bwMode="auto">
            <a:xfrm>
              <a:off x="3745706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86"/>
            <p:cNvSpPr>
              <a:spLocks noChangeShapeType="1"/>
            </p:cNvSpPr>
            <p:nvPr/>
          </p:nvSpPr>
          <p:spPr bwMode="auto">
            <a:xfrm>
              <a:off x="5509418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87"/>
            <p:cNvSpPr>
              <a:spLocks noChangeShapeType="1"/>
            </p:cNvSpPr>
            <p:nvPr/>
          </p:nvSpPr>
          <p:spPr bwMode="auto">
            <a:xfrm>
              <a:off x="5474493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88"/>
            <p:cNvSpPr>
              <a:spLocks noChangeShapeType="1"/>
            </p:cNvSpPr>
            <p:nvPr/>
          </p:nvSpPr>
          <p:spPr bwMode="auto">
            <a:xfrm>
              <a:off x="5474493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89"/>
            <p:cNvSpPr>
              <a:spLocks noChangeShapeType="1"/>
            </p:cNvSpPr>
            <p:nvPr/>
          </p:nvSpPr>
          <p:spPr bwMode="auto">
            <a:xfrm>
              <a:off x="5401468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90"/>
            <p:cNvSpPr>
              <a:spLocks noChangeShapeType="1"/>
            </p:cNvSpPr>
            <p:nvPr/>
          </p:nvSpPr>
          <p:spPr bwMode="auto">
            <a:xfrm>
              <a:off x="5474493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91"/>
            <p:cNvSpPr>
              <a:spLocks noChangeShapeType="1"/>
            </p:cNvSpPr>
            <p:nvPr/>
          </p:nvSpPr>
          <p:spPr bwMode="auto">
            <a:xfrm>
              <a:off x="5330031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92"/>
            <p:cNvSpPr>
              <a:spLocks noChangeShapeType="1"/>
            </p:cNvSpPr>
            <p:nvPr/>
          </p:nvSpPr>
          <p:spPr bwMode="auto">
            <a:xfrm>
              <a:off x="5330031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93"/>
            <p:cNvSpPr>
              <a:spLocks noChangeShapeType="1"/>
            </p:cNvSpPr>
            <p:nvPr/>
          </p:nvSpPr>
          <p:spPr bwMode="auto">
            <a:xfrm>
              <a:off x="5545931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4"/>
            <p:cNvSpPr>
              <a:spLocks noChangeShapeType="1"/>
            </p:cNvSpPr>
            <p:nvPr/>
          </p:nvSpPr>
          <p:spPr bwMode="auto">
            <a:xfrm>
              <a:off x="5509418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95"/>
            <p:cNvSpPr>
              <a:spLocks noChangeShapeType="1"/>
            </p:cNvSpPr>
            <p:nvPr/>
          </p:nvSpPr>
          <p:spPr bwMode="auto">
            <a:xfrm>
              <a:off x="5474493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96"/>
            <p:cNvSpPr>
              <a:spLocks noChangeShapeType="1"/>
            </p:cNvSpPr>
            <p:nvPr/>
          </p:nvSpPr>
          <p:spPr bwMode="auto">
            <a:xfrm>
              <a:off x="5474493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97"/>
            <p:cNvSpPr>
              <a:spLocks noChangeShapeType="1"/>
            </p:cNvSpPr>
            <p:nvPr/>
          </p:nvSpPr>
          <p:spPr bwMode="auto">
            <a:xfrm>
              <a:off x="5401468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98"/>
            <p:cNvSpPr>
              <a:spLocks noChangeShapeType="1"/>
            </p:cNvSpPr>
            <p:nvPr/>
          </p:nvSpPr>
          <p:spPr bwMode="auto">
            <a:xfrm>
              <a:off x="5474493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99"/>
            <p:cNvSpPr>
              <a:spLocks noChangeShapeType="1"/>
            </p:cNvSpPr>
            <p:nvPr/>
          </p:nvSpPr>
          <p:spPr bwMode="auto">
            <a:xfrm>
              <a:off x="5330031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>
              <a:off x="5330031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01"/>
            <p:cNvSpPr>
              <a:spLocks noChangeShapeType="1"/>
            </p:cNvSpPr>
            <p:nvPr/>
          </p:nvSpPr>
          <p:spPr bwMode="auto">
            <a:xfrm>
              <a:off x="5545931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02"/>
            <p:cNvSpPr>
              <a:spLocks noChangeShapeType="1"/>
            </p:cNvSpPr>
            <p:nvPr/>
          </p:nvSpPr>
          <p:spPr bwMode="auto">
            <a:xfrm>
              <a:off x="3996531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03"/>
            <p:cNvSpPr>
              <a:spLocks noChangeShapeType="1"/>
            </p:cNvSpPr>
            <p:nvPr/>
          </p:nvSpPr>
          <p:spPr bwMode="auto">
            <a:xfrm>
              <a:off x="3961606" y="382666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04"/>
            <p:cNvSpPr>
              <a:spLocks noChangeShapeType="1"/>
            </p:cNvSpPr>
            <p:nvPr/>
          </p:nvSpPr>
          <p:spPr bwMode="auto">
            <a:xfrm>
              <a:off x="3961606" y="38996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05"/>
            <p:cNvSpPr>
              <a:spLocks noChangeShapeType="1"/>
            </p:cNvSpPr>
            <p:nvPr/>
          </p:nvSpPr>
          <p:spPr bwMode="auto">
            <a:xfrm>
              <a:off x="3888581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106"/>
            <p:cNvSpPr>
              <a:spLocks noChangeShapeType="1"/>
            </p:cNvSpPr>
            <p:nvPr/>
          </p:nvSpPr>
          <p:spPr bwMode="auto">
            <a:xfrm>
              <a:off x="3961606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07"/>
            <p:cNvSpPr>
              <a:spLocks noChangeShapeType="1"/>
            </p:cNvSpPr>
            <p:nvPr/>
          </p:nvSpPr>
          <p:spPr bwMode="auto">
            <a:xfrm>
              <a:off x="3817143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108"/>
            <p:cNvSpPr>
              <a:spLocks noChangeShapeType="1"/>
            </p:cNvSpPr>
            <p:nvPr/>
          </p:nvSpPr>
          <p:spPr bwMode="auto">
            <a:xfrm>
              <a:off x="3817143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09"/>
            <p:cNvSpPr>
              <a:spLocks noChangeShapeType="1"/>
            </p:cNvSpPr>
            <p:nvPr/>
          </p:nvSpPr>
          <p:spPr bwMode="auto">
            <a:xfrm>
              <a:off x="4033043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10"/>
            <p:cNvSpPr>
              <a:spLocks noChangeShapeType="1"/>
            </p:cNvSpPr>
            <p:nvPr/>
          </p:nvSpPr>
          <p:spPr bwMode="auto">
            <a:xfrm>
              <a:off x="4501356" y="32519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11"/>
            <p:cNvSpPr>
              <a:spLocks noChangeShapeType="1"/>
            </p:cNvSpPr>
            <p:nvPr/>
          </p:nvSpPr>
          <p:spPr bwMode="auto">
            <a:xfrm>
              <a:off x="4466431" y="30360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12"/>
            <p:cNvSpPr>
              <a:spLocks noChangeShapeType="1"/>
            </p:cNvSpPr>
            <p:nvPr/>
          </p:nvSpPr>
          <p:spPr bwMode="auto">
            <a:xfrm>
              <a:off x="4466431" y="31091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113"/>
            <p:cNvSpPr>
              <a:spLocks noChangeShapeType="1"/>
            </p:cNvSpPr>
            <p:nvPr/>
          </p:nvSpPr>
          <p:spPr bwMode="auto">
            <a:xfrm>
              <a:off x="4393406" y="30075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114"/>
            <p:cNvSpPr>
              <a:spLocks noChangeShapeType="1"/>
            </p:cNvSpPr>
            <p:nvPr/>
          </p:nvSpPr>
          <p:spPr bwMode="auto">
            <a:xfrm>
              <a:off x="4466431" y="29646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115"/>
            <p:cNvSpPr>
              <a:spLocks noChangeShapeType="1"/>
            </p:cNvSpPr>
            <p:nvPr/>
          </p:nvSpPr>
          <p:spPr bwMode="auto">
            <a:xfrm>
              <a:off x="4321968" y="30741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116"/>
            <p:cNvSpPr>
              <a:spLocks noChangeShapeType="1"/>
            </p:cNvSpPr>
            <p:nvPr/>
          </p:nvSpPr>
          <p:spPr bwMode="auto">
            <a:xfrm>
              <a:off x="4321968" y="28916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117"/>
            <p:cNvSpPr>
              <a:spLocks noChangeShapeType="1"/>
            </p:cNvSpPr>
            <p:nvPr/>
          </p:nvSpPr>
          <p:spPr bwMode="auto">
            <a:xfrm>
              <a:off x="4537868" y="31075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118"/>
            <p:cNvSpPr>
              <a:spLocks noChangeShapeType="1"/>
            </p:cNvSpPr>
            <p:nvPr/>
          </p:nvSpPr>
          <p:spPr bwMode="auto">
            <a:xfrm>
              <a:off x="3996531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119"/>
            <p:cNvSpPr>
              <a:spLocks noChangeShapeType="1"/>
            </p:cNvSpPr>
            <p:nvPr/>
          </p:nvSpPr>
          <p:spPr bwMode="auto">
            <a:xfrm>
              <a:off x="3961606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20"/>
            <p:cNvSpPr>
              <a:spLocks noChangeShapeType="1"/>
            </p:cNvSpPr>
            <p:nvPr/>
          </p:nvSpPr>
          <p:spPr bwMode="auto">
            <a:xfrm>
              <a:off x="3961606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21"/>
            <p:cNvSpPr>
              <a:spLocks noChangeShapeType="1"/>
            </p:cNvSpPr>
            <p:nvPr/>
          </p:nvSpPr>
          <p:spPr bwMode="auto">
            <a:xfrm>
              <a:off x="3888581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22"/>
            <p:cNvSpPr>
              <a:spLocks noChangeShapeType="1"/>
            </p:cNvSpPr>
            <p:nvPr/>
          </p:nvSpPr>
          <p:spPr bwMode="auto">
            <a:xfrm>
              <a:off x="3961606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123"/>
            <p:cNvSpPr>
              <a:spLocks noChangeShapeType="1"/>
            </p:cNvSpPr>
            <p:nvPr/>
          </p:nvSpPr>
          <p:spPr bwMode="auto">
            <a:xfrm>
              <a:off x="3817143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124"/>
            <p:cNvSpPr>
              <a:spLocks noChangeShapeType="1"/>
            </p:cNvSpPr>
            <p:nvPr/>
          </p:nvSpPr>
          <p:spPr bwMode="auto">
            <a:xfrm>
              <a:off x="3817143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25"/>
            <p:cNvSpPr>
              <a:spLocks noChangeShapeType="1"/>
            </p:cNvSpPr>
            <p:nvPr/>
          </p:nvSpPr>
          <p:spPr bwMode="auto">
            <a:xfrm>
              <a:off x="4033043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36"/>
            <p:cNvSpPr txBox="1">
              <a:spLocks noChangeArrowheads="1"/>
            </p:cNvSpPr>
            <p:nvPr/>
          </p:nvSpPr>
          <p:spPr bwMode="auto">
            <a:xfrm>
              <a:off x="4826793" y="3683788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5" name="Text Box 137"/>
            <p:cNvSpPr txBox="1">
              <a:spLocks noChangeArrowheads="1"/>
            </p:cNvSpPr>
            <p:nvPr/>
          </p:nvSpPr>
          <p:spPr bwMode="auto">
            <a:xfrm>
              <a:off x="4826793" y="2461413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6" name="Text Box 138"/>
            <p:cNvSpPr txBox="1">
              <a:spLocks noChangeArrowheads="1"/>
            </p:cNvSpPr>
            <p:nvPr/>
          </p:nvSpPr>
          <p:spPr bwMode="auto">
            <a:xfrm>
              <a:off x="3817143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87" name="Text Box 139"/>
            <p:cNvSpPr txBox="1">
              <a:spLocks noChangeArrowheads="1"/>
            </p:cNvSpPr>
            <p:nvPr/>
          </p:nvSpPr>
          <p:spPr bwMode="auto">
            <a:xfrm>
              <a:off x="43219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8" name="Text Box 140"/>
            <p:cNvSpPr txBox="1">
              <a:spLocks noChangeArrowheads="1"/>
            </p:cNvSpPr>
            <p:nvPr/>
          </p:nvSpPr>
          <p:spPr bwMode="auto">
            <a:xfrm>
              <a:off x="54014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9" name="Rectangle 141"/>
            <p:cNvSpPr>
              <a:spLocks noChangeArrowheads="1"/>
            </p:cNvSpPr>
            <p:nvPr/>
          </p:nvSpPr>
          <p:spPr bwMode="auto">
            <a:xfrm>
              <a:off x="4250531" y="3731365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42"/>
            <p:cNvSpPr>
              <a:spLocks noChangeShapeType="1"/>
            </p:cNvSpPr>
            <p:nvPr/>
          </p:nvSpPr>
          <p:spPr bwMode="auto">
            <a:xfrm>
              <a:off x="4501356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43"/>
            <p:cNvSpPr>
              <a:spLocks noChangeShapeType="1"/>
            </p:cNvSpPr>
            <p:nvPr/>
          </p:nvSpPr>
          <p:spPr bwMode="auto">
            <a:xfrm>
              <a:off x="4466431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44"/>
            <p:cNvSpPr>
              <a:spLocks noChangeShapeType="1"/>
            </p:cNvSpPr>
            <p:nvPr/>
          </p:nvSpPr>
          <p:spPr bwMode="auto">
            <a:xfrm>
              <a:off x="4466431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45"/>
            <p:cNvSpPr>
              <a:spLocks noChangeShapeType="1"/>
            </p:cNvSpPr>
            <p:nvPr/>
          </p:nvSpPr>
          <p:spPr bwMode="auto">
            <a:xfrm>
              <a:off x="4393406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46"/>
            <p:cNvSpPr>
              <a:spLocks noChangeShapeType="1"/>
            </p:cNvSpPr>
            <p:nvPr/>
          </p:nvSpPr>
          <p:spPr bwMode="auto">
            <a:xfrm>
              <a:off x="4466431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147"/>
            <p:cNvSpPr>
              <a:spLocks noChangeShapeType="1"/>
            </p:cNvSpPr>
            <p:nvPr/>
          </p:nvSpPr>
          <p:spPr bwMode="auto">
            <a:xfrm>
              <a:off x="4321968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148"/>
            <p:cNvSpPr>
              <a:spLocks noChangeShapeType="1"/>
            </p:cNvSpPr>
            <p:nvPr/>
          </p:nvSpPr>
          <p:spPr bwMode="auto">
            <a:xfrm>
              <a:off x="4321968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149"/>
            <p:cNvSpPr>
              <a:spLocks noChangeShapeType="1"/>
            </p:cNvSpPr>
            <p:nvPr/>
          </p:nvSpPr>
          <p:spPr bwMode="auto">
            <a:xfrm>
              <a:off x="4537868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AutoShape 152"/>
            <p:cNvSpPr>
              <a:spLocks noChangeArrowheads="1"/>
            </p:cNvSpPr>
            <p:nvPr/>
          </p:nvSpPr>
          <p:spPr bwMode="auto">
            <a:xfrm rot="5400000">
              <a:off x="5904706" y="4334663"/>
              <a:ext cx="144462" cy="142875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Oval 153"/>
            <p:cNvSpPr>
              <a:spLocks noChangeArrowheads="1"/>
            </p:cNvSpPr>
            <p:nvPr/>
          </p:nvSpPr>
          <p:spPr bwMode="auto">
            <a:xfrm>
              <a:off x="6050756" y="4377525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54"/>
            <p:cNvSpPr>
              <a:spLocks noChangeShapeType="1"/>
            </p:cNvSpPr>
            <p:nvPr/>
          </p:nvSpPr>
          <p:spPr bwMode="auto">
            <a:xfrm>
              <a:off x="6122193" y="440610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Text Box 155"/>
            <p:cNvSpPr txBox="1">
              <a:spLocks noChangeArrowheads="1"/>
            </p:cNvSpPr>
            <p:nvPr/>
          </p:nvSpPr>
          <p:spPr bwMode="auto">
            <a:xfrm>
              <a:off x="2593181" y="2966238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5976937" y="4450231"/>
              <a:ext cx="793" cy="5621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464843" y="479645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041106" y="4798045"/>
              <a:ext cx="0" cy="2143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159"/>
            <p:cNvSpPr txBox="1">
              <a:spLocks noChangeArrowheads="1"/>
            </p:cNvSpPr>
            <p:nvPr/>
          </p:nvSpPr>
          <p:spPr bwMode="auto">
            <a:xfrm>
              <a:off x="4609306" y="47266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>
                <a:solidFill>
                  <a:srgbClr val="CC3300"/>
                </a:solidFill>
              </a:endParaRPr>
            </a:p>
          </p:txBody>
        </p:sp>
        <p:sp>
          <p:nvSpPr>
            <p:cNvPr id="306" name="Text Box 160"/>
            <p:cNvSpPr txBox="1">
              <a:spLocks noChangeArrowheads="1"/>
            </p:cNvSpPr>
            <p:nvPr/>
          </p:nvSpPr>
          <p:spPr bwMode="auto">
            <a:xfrm>
              <a:off x="4391347" y="4980278"/>
              <a:ext cx="1909439" cy="3205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zh-CN" altLang="en-US" sz="1800" b="1" u="none" dirty="0">
                  <a:latin typeface="宋体" pitchFamily="2" charset="-122"/>
                </a:rPr>
                <a:t>选通</a:t>
              </a:r>
            </a:p>
          </p:txBody>
        </p:sp>
        <p:sp>
          <p:nvSpPr>
            <p:cNvPr id="307" name="Text Box 161"/>
            <p:cNvSpPr txBox="1">
              <a:spLocks noChangeArrowheads="1"/>
            </p:cNvSpPr>
            <p:nvPr/>
          </p:nvSpPr>
          <p:spPr bwMode="auto">
            <a:xfrm>
              <a:off x="3383756" y="2243924"/>
              <a:ext cx="287337" cy="14763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85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baseline="-20000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r>
                <a:rPr lang="en-US" altLang="zh-CN" sz="1600" b="1" u="none" dirty="0">
                  <a:latin typeface="宋体" pitchFamily="2" charset="-122"/>
                </a:rPr>
                <a:t>31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8" name="Rectangle 163"/>
            <p:cNvSpPr>
              <a:spLocks noChangeArrowheads="1"/>
            </p:cNvSpPr>
            <p:nvPr/>
          </p:nvSpPr>
          <p:spPr bwMode="auto">
            <a:xfrm>
              <a:off x="2880518" y="1956588"/>
              <a:ext cx="3311525" cy="29859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Text Box 164"/>
            <p:cNvSpPr txBox="1">
              <a:spLocks noChangeArrowheads="1"/>
            </p:cNvSpPr>
            <p:nvPr/>
          </p:nvSpPr>
          <p:spPr bwMode="auto">
            <a:xfrm>
              <a:off x="2880518" y="2964650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 dirty="0">
                <a:solidFill>
                  <a:srgbClr val="CC3300"/>
                </a:solidFill>
              </a:endParaRPr>
            </a:p>
          </p:txBody>
        </p:sp>
        <p:sp>
          <p:nvSpPr>
            <p:cNvPr id="310" name="Text Box 165"/>
            <p:cNvSpPr txBox="1">
              <a:spLocks noChangeArrowheads="1"/>
            </p:cNvSpPr>
            <p:nvPr/>
          </p:nvSpPr>
          <p:spPr bwMode="auto">
            <a:xfrm>
              <a:off x="4609306" y="49425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11" name="Text Box 16"/>
            <p:cNvSpPr txBox="1">
              <a:spLocks noChangeArrowheads="1"/>
            </p:cNvSpPr>
            <p:nvPr/>
          </p:nvSpPr>
          <p:spPr bwMode="auto">
            <a:xfrm>
              <a:off x="5695155" y="3256409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2" name="Text Box 16"/>
            <p:cNvSpPr txBox="1">
              <a:spLocks noChangeArrowheads="1"/>
            </p:cNvSpPr>
            <p:nvPr/>
          </p:nvSpPr>
          <p:spPr bwMode="auto">
            <a:xfrm>
              <a:off x="5843761" y="2607444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315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155-1970-4E99-99AF-80E1B7F3B21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7714" name="Text Box 498"/>
          <p:cNvSpPr txBox="1">
            <a:spLocks noChangeArrowheads="1"/>
          </p:cNvSpPr>
          <p:nvPr/>
        </p:nvSpPr>
        <p:spPr bwMode="auto">
          <a:xfrm>
            <a:off x="179388" y="332656"/>
            <a:ext cx="87852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、可编程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Programmable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ROM, PROM)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可一次编程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熔丝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或二极管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通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断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grpSp>
        <p:nvGrpSpPr>
          <p:cNvPr id="137821" name="Group 605"/>
          <p:cNvGrpSpPr>
            <a:grpSpLocks/>
          </p:cNvGrpSpPr>
          <p:nvPr/>
        </p:nvGrpSpPr>
        <p:grpSpPr bwMode="auto">
          <a:xfrm>
            <a:off x="2268538" y="1844824"/>
            <a:ext cx="4248149" cy="2232026"/>
            <a:chOff x="1565" y="1026"/>
            <a:chExt cx="2676" cy="1406"/>
          </a:xfrm>
        </p:grpSpPr>
        <p:sp>
          <p:nvSpPr>
            <p:cNvPr id="137716" name="Line 500"/>
            <p:cNvSpPr>
              <a:spLocks noChangeShapeType="1"/>
            </p:cNvSpPr>
            <p:nvPr/>
          </p:nvSpPr>
          <p:spPr bwMode="auto">
            <a:xfrm flipV="1">
              <a:off x="1565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7" name="Line 501"/>
            <p:cNvSpPr>
              <a:spLocks noChangeShapeType="1"/>
            </p:cNvSpPr>
            <p:nvPr/>
          </p:nvSpPr>
          <p:spPr bwMode="auto">
            <a:xfrm flipH="1">
              <a:off x="2381" y="1026"/>
              <a:ext cx="0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8" name="Line 502"/>
            <p:cNvSpPr>
              <a:spLocks noChangeShapeType="1"/>
            </p:cNvSpPr>
            <p:nvPr/>
          </p:nvSpPr>
          <p:spPr bwMode="auto">
            <a:xfrm flipV="1">
              <a:off x="1882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9" name="Line 503"/>
            <p:cNvSpPr>
              <a:spLocks noChangeShapeType="1"/>
            </p:cNvSpPr>
            <p:nvPr/>
          </p:nvSpPr>
          <p:spPr bwMode="auto">
            <a:xfrm>
              <a:off x="1882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0" name="Line 504"/>
            <p:cNvSpPr>
              <a:spLocks noChangeShapeType="1"/>
            </p:cNvSpPr>
            <p:nvPr/>
          </p:nvSpPr>
          <p:spPr bwMode="auto">
            <a:xfrm>
              <a:off x="1882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1" name="Line 505"/>
            <p:cNvSpPr>
              <a:spLocks noChangeShapeType="1"/>
            </p:cNvSpPr>
            <p:nvPr/>
          </p:nvSpPr>
          <p:spPr bwMode="auto">
            <a:xfrm>
              <a:off x="1701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2" name="Line 506"/>
            <p:cNvSpPr>
              <a:spLocks noChangeShapeType="1"/>
            </p:cNvSpPr>
            <p:nvPr/>
          </p:nvSpPr>
          <p:spPr bwMode="auto">
            <a:xfrm>
              <a:off x="1973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3" name="Line 507"/>
            <p:cNvSpPr>
              <a:spLocks noChangeShapeType="1"/>
            </p:cNvSpPr>
            <p:nvPr/>
          </p:nvSpPr>
          <p:spPr bwMode="auto">
            <a:xfrm>
              <a:off x="2290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5" name="Line 509"/>
            <p:cNvSpPr>
              <a:spLocks noChangeShapeType="1"/>
            </p:cNvSpPr>
            <p:nvPr/>
          </p:nvSpPr>
          <p:spPr bwMode="auto">
            <a:xfrm>
              <a:off x="1973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6" name="Line 510"/>
            <p:cNvSpPr>
              <a:spLocks noChangeShapeType="1"/>
            </p:cNvSpPr>
            <p:nvPr/>
          </p:nvSpPr>
          <p:spPr bwMode="auto">
            <a:xfrm>
              <a:off x="1701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7" name="Text Box 511"/>
            <p:cNvSpPr txBox="1">
              <a:spLocks noChangeArrowheads="1"/>
            </p:cNvSpPr>
            <p:nvPr/>
          </p:nvSpPr>
          <p:spPr bwMode="auto">
            <a:xfrm>
              <a:off x="2018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28" name="Oval 512"/>
            <p:cNvSpPr>
              <a:spLocks noChangeArrowheads="1"/>
            </p:cNvSpPr>
            <p:nvPr/>
          </p:nvSpPr>
          <p:spPr bwMode="auto">
            <a:xfrm>
              <a:off x="1949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29" name="Line 513"/>
            <p:cNvSpPr>
              <a:spLocks noChangeShapeType="1"/>
            </p:cNvSpPr>
            <p:nvPr/>
          </p:nvSpPr>
          <p:spPr bwMode="auto">
            <a:xfrm>
              <a:off x="1973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0" name="Line 514"/>
            <p:cNvSpPr>
              <a:spLocks noChangeShapeType="1"/>
            </p:cNvSpPr>
            <p:nvPr/>
          </p:nvSpPr>
          <p:spPr bwMode="auto">
            <a:xfrm flipV="1">
              <a:off x="2064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1" name="Line 515"/>
            <p:cNvSpPr>
              <a:spLocks noChangeShapeType="1"/>
            </p:cNvSpPr>
            <p:nvPr/>
          </p:nvSpPr>
          <p:spPr bwMode="auto">
            <a:xfrm>
              <a:off x="2109" y="202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2" name="Line 516"/>
            <p:cNvSpPr>
              <a:spLocks noChangeShapeType="1"/>
            </p:cNvSpPr>
            <p:nvPr/>
          </p:nvSpPr>
          <p:spPr bwMode="auto">
            <a:xfrm flipV="1">
              <a:off x="2109" y="2025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3" name="Line 517"/>
            <p:cNvSpPr>
              <a:spLocks noChangeShapeType="1"/>
            </p:cNvSpPr>
            <p:nvPr/>
          </p:nvSpPr>
          <p:spPr bwMode="auto">
            <a:xfrm>
              <a:off x="2154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4" name="Line 518"/>
            <p:cNvSpPr>
              <a:spLocks noChangeShapeType="1"/>
            </p:cNvSpPr>
            <p:nvPr/>
          </p:nvSpPr>
          <p:spPr bwMode="auto">
            <a:xfrm flipV="1">
              <a:off x="2154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" name="Line 519"/>
            <p:cNvSpPr>
              <a:spLocks noChangeShapeType="1"/>
            </p:cNvSpPr>
            <p:nvPr/>
          </p:nvSpPr>
          <p:spPr bwMode="auto">
            <a:xfrm>
              <a:off x="2200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" name="Line 520"/>
            <p:cNvSpPr>
              <a:spLocks noChangeShapeType="1"/>
            </p:cNvSpPr>
            <p:nvPr/>
          </p:nvSpPr>
          <p:spPr bwMode="auto">
            <a:xfrm flipV="1">
              <a:off x="2200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7" name="Line 521"/>
            <p:cNvSpPr>
              <a:spLocks noChangeShapeType="1"/>
            </p:cNvSpPr>
            <p:nvPr/>
          </p:nvSpPr>
          <p:spPr bwMode="auto">
            <a:xfrm>
              <a:off x="224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8" name="Text Box 522"/>
            <p:cNvSpPr txBox="1">
              <a:spLocks noChangeArrowheads="1"/>
            </p:cNvSpPr>
            <p:nvPr/>
          </p:nvSpPr>
          <p:spPr bwMode="auto">
            <a:xfrm>
              <a:off x="1610" y="1208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39" name="Text Box 523"/>
            <p:cNvSpPr txBox="1">
              <a:spLocks noChangeArrowheads="1"/>
            </p:cNvSpPr>
            <p:nvPr/>
          </p:nvSpPr>
          <p:spPr bwMode="auto">
            <a:xfrm>
              <a:off x="2426" y="1480"/>
              <a:ext cx="182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40" name="Line 524"/>
            <p:cNvSpPr>
              <a:spLocks noChangeShapeType="1"/>
            </p:cNvSpPr>
            <p:nvPr/>
          </p:nvSpPr>
          <p:spPr bwMode="auto">
            <a:xfrm flipV="1">
              <a:off x="3106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1" name="Line 525"/>
            <p:cNvSpPr>
              <a:spLocks noChangeShapeType="1"/>
            </p:cNvSpPr>
            <p:nvPr/>
          </p:nvSpPr>
          <p:spPr bwMode="auto">
            <a:xfrm flipV="1">
              <a:off x="3423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2" name="Line 526"/>
            <p:cNvSpPr>
              <a:spLocks noChangeShapeType="1"/>
            </p:cNvSpPr>
            <p:nvPr/>
          </p:nvSpPr>
          <p:spPr bwMode="auto">
            <a:xfrm>
              <a:off x="3423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3" name="Line 527"/>
            <p:cNvSpPr>
              <a:spLocks noChangeShapeType="1"/>
            </p:cNvSpPr>
            <p:nvPr/>
          </p:nvSpPr>
          <p:spPr bwMode="auto">
            <a:xfrm>
              <a:off x="3423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4" name="Line 528"/>
            <p:cNvSpPr>
              <a:spLocks noChangeShapeType="1"/>
            </p:cNvSpPr>
            <p:nvPr/>
          </p:nvSpPr>
          <p:spPr bwMode="auto">
            <a:xfrm>
              <a:off x="3242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5" name="Line 529"/>
            <p:cNvSpPr>
              <a:spLocks noChangeShapeType="1"/>
            </p:cNvSpPr>
            <p:nvPr/>
          </p:nvSpPr>
          <p:spPr bwMode="auto">
            <a:xfrm>
              <a:off x="3514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6" name="Line 530"/>
            <p:cNvSpPr>
              <a:spLocks noChangeShapeType="1"/>
            </p:cNvSpPr>
            <p:nvPr/>
          </p:nvSpPr>
          <p:spPr bwMode="auto">
            <a:xfrm>
              <a:off x="3831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8" name="Line 532"/>
            <p:cNvSpPr>
              <a:spLocks noChangeShapeType="1"/>
            </p:cNvSpPr>
            <p:nvPr/>
          </p:nvSpPr>
          <p:spPr bwMode="auto">
            <a:xfrm>
              <a:off x="3514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9" name="Line 533"/>
            <p:cNvSpPr>
              <a:spLocks noChangeShapeType="1"/>
            </p:cNvSpPr>
            <p:nvPr/>
          </p:nvSpPr>
          <p:spPr bwMode="auto">
            <a:xfrm>
              <a:off x="3242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0" name="Text Box 534"/>
            <p:cNvSpPr txBox="1">
              <a:spLocks noChangeArrowheads="1"/>
            </p:cNvSpPr>
            <p:nvPr/>
          </p:nvSpPr>
          <p:spPr bwMode="auto">
            <a:xfrm>
              <a:off x="3559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51" name="Oval 535"/>
            <p:cNvSpPr>
              <a:spLocks noChangeArrowheads="1"/>
            </p:cNvSpPr>
            <p:nvPr/>
          </p:nvSpPr>
          <p:spPr bwMode="auto">
            <a:xfrm>
              <a:off x="3490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52" name="Line 536"/>
            <p:cNvSpPr>
              <a:spLocks noChangeShapeType="1"/>
            </p:cNvSpPr>
            <p:nvPr/>
          </p:nvSpPr>
          <p:spPr bwMode="auto">
            <a:xfrm>
              <a:off x="3514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3" name="Line 537"/>
            <p:cNvSpPr>
              <a:spLocks noChangeShapeType="1"/>
            </p:cNvSpPr>
            <p:nvPr/>
          </p:nvSpPr>
          <p:spPr bwMode="auto">
            <a:xfrm flipV="1">
              <a:off x="360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4" name="Line 538"/>
            <p:cNvSpPr>
              <a:spLocks noChangeShapeType="1"/>
            </p:cNvSpPr>
            <p:nvPr/>
          </p:nvSpPr>
          <p:spPr bwMode="auto">
            <a:xfrm>
              <a:off x="3786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7" name="Text Box 541"/>
            <p:cNvSpPr txBox="1">
              <a:spLocks noChangeArrowheads="1"/>
            </p:cNvSpPr>
            <p:nvPr/>
          </p:nvSpPr>
          <p:spPr bwMode="auto">
            <a:xfrm>
              <a:off x="1745" y="2205"/>
              <a:ext cx="9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熔丝未断</a:t>
              </a:r>
              <a:r>
                <a:rPr lang="en-US" altLang="zh-CN" sz="1800" b="1" u="none" dirty="0">
                  <a:latin typeface="+mn-ea"/>
                  <a:ea typeface="+mn-ea"/>
                </a:rPr>
                <a:t>(1)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  <p:sp>
          <p:nvSpPr>
            <p:cNvPr id="137758" name="Text Box 542"/>
            <p:cNvSpPr txBox="1">
              <a:spLocks noChangeArrowheads="1"/>
            </p:cNvSpPr>
            <p:nvPr/>
          </p:nvSpPr>
          <p:spPr bwMode="auto">
            <a:xfrm>
              <a:off x="3152" y="1208"/>
              <a:ext cx="681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59" name="Text Box 543"/>
            <p:cNvSpPr txBox="1">
              <a:spLocks noChangeArrowheads="1"/>
            </p:cNvSpPr>
            <p:nvPr/>
          </p:nvSpPr>
          <p:spPr bwMode="auto">
            <a:xfrm>
              <a:off x="3967" y="1480"/>
              <a:ext cx="183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60" name="Rectangle 544"/>
            <p:cNvSpPr>
              <a:spLocks noChangeArrowheads="1"/>
            </p:cNvSpPr>
            <p:nvPr/>
          </p:nvSpPr>
          <p:spPr bwMode="auto">
            <a:xfrm>
              <a:off x="2472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1" name="Line 545"/>
            <p:cNvSpPr>
              <a:spLocks noChangeShapeType="1"/>
            </p:cNvSpPr>
            <p:nvPr/>
          </p:nvSpPr>
          <p:spPr bwMode="auto">
            <a:xfrm>
              <a:off x="2518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2" name="Line 546"/>
            <p:cNvSpPr>
              <a:spLocks noChangeShapeType="1"/>
            </p:cNvSpPr>
            <p:nvPr/>
          </p:nvSpPr>
          <p:spPr bwMode="auto">
            <a:xfrm>
              <a:off x="2472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3" name="Line 547"/>
            <p:cNvSpPr>
              <a:spLocks noChangeShapeType="1"/>
            </p:cNvSpPr>
            <p:nvPr/>
          </p:nvSpPr>
          <p:spPr bwMode="auto">
            <a:xfrm>
              <a:off x="2518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4" name="Line 548"/>
            <p:cNvSpPr>
              <a:spLocks noChangeShapeType="1"/>
            </p:cNvSpPr>
            <p:nvPr/>
          </p:nvSpPr>
          <p:spPr bwMode="auto">
            <a:xfrm>
              <a:off x="2381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5" name="Line 549"/>
            <p:cNvSpPr>
              <a:spLocks noChangeShapeType="1"/>
            </p:cNvSpPr>
            <p:nvPr/>
          </p:nvSpPr>
          <p:spPr bwMode="auto">
            <a:xfrm flipH="1">
              <a:off x="3922" y="1026"/>
              <a:ext cx="1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6" name="Rectangle 550"/>
            <p:cNvSpPr>
              <a:spLocks noChangeArrowheads="1"/>
            </p:cNvSpPr>
            <p:nvPr/>
          </p:nvSpPr>
          <p:spPr bwMode="auto">
            <a:xfrm>
              <a:off x="4013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7" name="Line 551"/>
            <p:cNvSpPr>
              <a:spLocks noChangeShapeType="1"/>
            </p:cNvSpPr>
            <p:nvPr/>
          </p:nvSpPr>
          <p:spPr bwMode="auto">
            <a:xfrm>
              <a:off x="4059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8" name="Line 552"/>
            <p:cNvSpPr>
              <a:spLocks noChangeShapeType="1"/>
            </p:cNvSpPr>
            <p:nvPr/>
          </p:nvSpPr>
          <p:spPr bwMode="auto">
            <a:xfrm>
              <a:off x="4013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9" name="Line 553"/>
            <p:cNvSpPr>
              <a:spLocks noChangeShapeType="1"/>
            </p:cNvSpPr>
            <p:nvPr/>
          </p:nvSpPr>
          <p:spPr bwMode="auto">
            <a:xfrm>
              <a:off x="4059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0" name="Line 554"/>
            <p:cNvSpPr>
              <a:spLocks noChangeShapeType="1"/>
            </p:cNvSpPr>
            <p:nvPr/>
          </p:nvSpPr>
          <p:spPr bwMode="auto">
            <a:xfrm>
              <a:off x="3922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1" name="Text Box 555"/>
            <p:cNvSpPr txBox="1">
              <a:spLocks noChangeArrowheads="1"/>
            </p:cNvSpPr>
            <p:nvPr/>
          </p:nvSpPr>
          <p:spPr bwMode="auto">
            <a:xfrm>
              <a:off x="3243" y="2250"/>
              <a:ext cx="9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熔丝已断</a:t>
              </a:r>
              <a:r>
                <a:rPr lang="en-US" altLang="zh-CN" sz="1800" b="1" u="none" dirty="0">
                  <a:latin typeface="+mn-ea"/>
                  <a:ea typeface="+mn-ea"/>
                </a:rPr>
                <a:t>(0)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</p:grpSp>
      <p:sp>
        <p:nvSpPr>
          <p:cNvPr id="137822" name="Text Box 606"/>
          <p:cNvSpPr txBox="1">
            <a:spLocks noChangeArrowheads="1"/>
          </p:cNvSpPr>
          <p:nvPr/>
        </p:nvSpPr>
        <p:spPr bwMode="auto">
          <a:xfrm>
            <a:off x="179388" y="4139671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写数据：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电压，写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线电压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→熔丝熔断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  <a:p>
            <a:pPr marL="2336800" indent="-2336800"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    写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→熔丝不断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3" name="Text Box 607"/>
          <p:cNvSpPr txBox="1">
            <a:spLocks noChangeArrowheads="1"/>
          </p:cNvSpPr>
          <p:nvPr/>
        </p:nvSpPr>
        <p:spPr bwMode="auto">
          <a:xfrm>
            <a:off x="179388" y="50851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电压，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检测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变化可获得数据</a:t>
            </a:r>
          </a:p>
        </p:txBody>
      </p:sp>
      <p:sp>
        <p:nvSpPr>
          <p:cNvPr id="137824" name="AutoShape 6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22" grpId="0"/>
      <p:bldP spid="1378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51720" y="5117975"/>
            <a:ext cx="4824536" cy="831305"/>
            <a:chOff x="2051720" y="5117975"/>
            <a:chExt cx="4824536" cy="831305"/>
          </a:xfrm>
        </p:grpSpPr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2051720" y="5117975"/>
              <a:ext cx="793081" cy="471265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10" idx="1"/>
            </p:cNvCxnSpPr>
            <p:nvPr/>
          </p:nvCxnSpPr>
          <p:spPr bwMode="auto">
            <a:xfrm flipH="1" flipV="1">
              <a:off x="2844801" y="5411882"/>
              <a:ext cx="3354518" cy="28441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Oval 117"/>
            <p:cNvSpPr>
              <a:spLocks noChangeArrowheads="1"/>
            </p:cNvSpPr>
            <p:nvPr/>
          </p:nvSpPr>
          <p:spPr bwMode="auto">
            <a:xfrm>
              <a:off x="6083175" y="5652897"/>
              <a:ext cx="793081" cy="296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87" name="Text Box 275"/>
          <p:cNvSpPr txBox="1">
            <a:spLocks noChangeArrowheads="1"/>
          </p:cNvSpPr>
          <p:nvPr/>
        </p:nvSpPr>
        <p:spPr bwMode="auto">
          <a:xfrm>
            <a:off x="179388" y="5065861"/>
            <a:ext cx="878522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</a:rPr>
              <a:t>写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1(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擦除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紫外线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照射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～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分钟→所有信息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一起</a:t>
            </a:r>
            <a:r>
              <a:rPr lang="zh-CN" altLang="en-US" b="1" u="none" dirty="0">
                <a:latin typeface="宋体" pitchFamily="2" charset="-122"/>
              </a:rPr>
              <a:t>被改为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       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(</a:t>
            </a:r>
            <a:r>
              <a:rPr lang="en-US" altLang="zh-CN" sz="2000" b="1" u="none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G</a:t>
            </a:r>
            <a:r>
              <a:rPr lang="en-US" altLang="zh-CN" sz="2000" b="1" u="none" baseline="-20000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f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上电子获得光子能量→穿过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SiO</a:t>
            </a:r>
            <a:r>
              <a:rPr lang="en-US" altLang="zh-CN" sz="2000" b="1" u="none" baseline="-20000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层→与基体电荷中和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8F37-A11C-4132-8579-1797388CAF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1425" name="Text Box 113"/>
          <p:cNvSpPr txBox="1">
            <a:spLocks noChangeArrowheads="1"/>
          </p:cNvSpPr>
          <p:nvPr/>
        </p:nvSpPr>
        <p:spPr bwMode="auto">
          <a:xfrm>
            <a:off x="179388" y="33265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、可擦除可编程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Erasable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PROM, EPROM)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光擦除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，速度慢</a:t>
            </a:r>
            <a:r>
              <a:rPr lang="en-US" altLang="zh-CN" sz="2000" b="1" u="none" dirty="0">
                <a:latin typeface="宋体" pitchFamily="2" charset="-122"/>
              </a:rPr>
              <a:t>(50ms)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20000" dirty="0" err="1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否带电荷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grpSp>
        <p:nvGrpSpPr>
          <p:cNvPr id="141528" name="Group 216"/>
          <p:cNvGrpSpPr>
            <a:grpSpLocks/>
          </p:cNvGrpSpPr>
          <p:nvPr/>
        </p:nvGrpSpPr>
        <p:grpSpPr bwMode="auto">
          <a:xfrm>
            <a:off x="1187450" y="1770955"/>
            <a:ext cx="7272338" cy="1370013"/>
            <a:chOff x="748" y="1344"/>
            <a:chExt cx="4581" cy="863"/>
          </a:xfrm>
        </p:grpSpPr>
        <p:sp>
          <p:nvSpPr>
            <p:cNvPr id="141517" name="Text Box 205"/>
            <p:cNvSpPr txBox="1">
              <a:spLocks noChangeArrowheads="1"/>
            </p:cNvSpPr>
            <p:nvPr/>
          </p:nvSpPr>
          <p:spPr bwMode="auto">
            <a:xfrm>
              <a:off x="4287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442" name="Text Box 130"/>
            <p:cNvSpPr txBox="1">
              <a:spLocks noChangeArrowheads="1"/>
            </p:cNvSpPr>
            <p:nvPr/>
          </p:nvSpPr>
          <p:spPr bwMode="auto">
            <a:xfrm>
              <a:off x="2155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520" name="Rectangle 208" descr="宽上对角线"/>
            <p:cNvSpPr>
              <a:spLocks noChangeArrowheads="1"/>
            </p:cNvSpPr>
            <p:nvPr/>
          </p:nvSpPr>
          <p:spPr bwMode="auto">
            <a:xfrm>
              <a:off x="2880" y="1616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5" name="Rectangle 133" descr="宽上对角线"/>
            <p:cNvSpPr>
              <a:spLocks noChangeArrowheads="1"/>
            </p:cNvSpPr>
            <p:nvPr/>
          </p:nvSpPr>
          <p:spPr bwMode="auto">
            <a:xfrm>
              <a:off x="748" y="1617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27" name="Text Box 115"/>
            <p:cNvSpPr txBox="1">
              <a:spLocks noChangeArrowheads="1"/>
            </p:cNvSpPr>
            <p:nvPr/>
          </p:nvSpPr>
          <p:spPr bwMode="auto">
            <a:xfrm>
              <a:off x="5193" y="134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28" name="Text Box 116"/>
            <p:cNvSpPr txBox="1">
              <a:spLocks noChangeArrowheads="1"/>
            </p:cNvSpPr>
            <p:nvPr/>
          </p:nvSpPr>
          <p:spPr bwMode="auto">
            <a:xfrm>
              <a:off x="5193" y="2025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29" name="Oval 117"/>
            <p:cNvSpPr>
              <a:spLocks noChangeArrowheads="1"/>
            </p:cNvSpPr>
            <p:nvPr/>
          </p:nvSpPr>
          <p:spPr bwMode="auto">
            <a:xfrm>
              <a:off x="4876" y="1571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5057" y="1617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1" name="Line 119"/>
            <p:cNvSpPr>
              <a:spLocks noChangeShapeType="1"/>
            </p:cNvSpPr>
            <p:nvPr/>
          </p:nvSpPr>
          <p:spPr bwMode="auto">
            <a:xfrm>
              <a:off x="4966" y="168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 flipH="1">
              <a:off x="5058" y="170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3" name="Line 121"/>
            <p:cNvSpPr>
              <a:spLocks noChangeShapeType="1"/>
            </p:cNvSpPr>
            <p:nvPr/>
          </p:nvSpPr>
          <p:spPr bwMode="auto">
            <a:xfrm flipH="1">
              <a:off x="5058" y="184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4" name="Line 122"/>
            <p:cNvSpPr>
              <a:spLocks noChangeShapeType="1"/>
            </p:cNvSpPr>
            <p:nvPr/>
          </p:nvSpPr>
          <p:spPr bwMode="auto">
            <a:xfrm>
              <a:off x="5239" y="152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5" name="Line 123"/>
            <p:cNvSpPr>
              <a:spLocks noChangeShapeType="1"/>
            </p:cNvSpPr>
            <p:nvPr/>
          </p:nvSpPr>
          <p:spPr bwMode="auto">
            <a:xfrm>
              <a:off x="5239" y="1844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6" name="Rectangle 124"/>
            <p:cNvSpPr>
              <a:spLocks noChangeArrowheads="1"/>
            </p:cNvSpPr>
            <p:nvPr/>
          </p:nvSpPr>
          <p:spPr bwMode="auto">
            <a:xfrm>
              <a:off x="748" y="1797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7" name="Text Box 125"/>
            <p:cNvSpPr txBox="1">
              <a:spLocks noChangeArrowheads="1"/>
            </p:cNvSpPr>
            <p:nvPr/>
          </p:nvSpPr>
          <p:spPr bwMode="auto">
            <a:xfrm>
              <a:off x="1293" y="1935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438" name="Text Box 126"/>
            <p:cNvSpPr txBox="1">
              <a:spLocks noChangeArrowheads="1"/>
            </p:cNvSpPr>
            <p:nvPr/>
          </p:nvSpPr>
          <p:spPr bwMode="auto">
            <a:xfrm>
              <a:off x="839" y="1797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auto">
            <a:xfrm>
              <a:off x="749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40" name="Line 128"/>
            <p:cNvSpPr>
              <a:spLocks noChangeShapeType="1"/>
            </p:cNvSpPr>
            <p:nvPr/>
          </p:nvSpPr>
          <p:spPr bwMode="auto">
            <a:xfrm>
              <a:off x="975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1" name="Text Box 129"/>
            <p:cNvSpPr txBox="1">
              <a:spLocks noChangeArrowheads="1"/>
            </p:cNvSpPr>
            <p:nvPr/>
          </p:nvSpPr>
          <p:spPr bwMode="auto">
            <a:xfrm>
              <a:off x="1928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43" name="Text Box 131"/>
            <p:cNvSpPr txBox="1">
              <a:spLocks noChangeArrowheads="1"/>
            </p:cNvSpPr>
            <p:nvPr/>
          </p:nvSpPr>
          <p:spPr bwMode="auto">
            <a:xfrm>
              <a:off x="1837" y="1797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44" name="Line 132"/>
            <p:cNvSpPr>
              <a:spLocks noChangeShapeType="1"/>
            </p:cNvSpPr>
            <p:nvPr/>
          </p:nvSpPr>
          <p:spPr bwMode="auto">
            <a:xfrm>
              <a:off x="2088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6" name="Rectangle 134"/>
            <p:cNvSpPr>
              <a:spLocks noChangeArrowheads="1"/>
            </p:cNvSpPr>
            <p:nvPr/>
          </p:nvSpPr>
          <p:spPr bwMode="auto">
            <a:xfrm>
              <a:off x="951" y="1617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7" name="Rectangle 135"/>
            <p:cNvSpPr>
              <a:spLocks noChangeArrowheads="1"/>
            </p:cNvSpPr>
            <p:nvPr/>
          </p:nvSpPr>
          <p:spPr bwMode="auto">
            <a:xfrm>
              <a:off x="1111" y="1662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8" name="Rectangle 136"/>
            <p:cNvSpPr>
              <a:spLocks noChangeArrowheads="1"/>
            </p:cNvSpPr>
            <p:nvPr/>
          </p:nvSpPr>
          <p:spPr bwMode="auto">
            <a:xfrm>
              <a:off x="2064" y="1617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9" name="Line 137"/>
            <p:cNvSpPr>
              <a:spLocks noChangeShapeType="1"/>
            </p:cNvSpPr>
            <p:nvPr/>
          </p:nvSpPr>
          <p:spPr bwMode="auto">
            <a:xfrm flipH="1">
              <a:off x="1474" y="1572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50" name="Text Box 138"/>
            <p:cNvSpPr txBox="1">
              <a:spLocks noChangeArrowheads="1"/>
            </p:cNvSpPr>
            <p:nvPr/>
          </p:nvSpPr>
          <p:spPr bwMode="auto">
            <a:xfrm>
              <a:off x="1339" y="1390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11" name="Rectangle 199"/>
            <p:cNvSpPr>
              <a:spLocks noChangeArrowheads="1"/>
            </p:cNvSpPr>
            <p:nvPr/>
          </p:nvSpPr>
          <p:spPr bwMode="auto">
            <a:xfrm>
              <a:off x="2880" y="1796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12" name="Text Box 200"/>
            <p:cNvSpPr txBox="1">
              <a:spLocks noChangeArrowheads="1"/>
            </p:cNvSpPr>
            <p:nvPr/>
          </p:nvSpPr>
          <p:spPr bwMode="auto">
            <a:xfrm>
              <a:off x="3425" y="193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513" name="Text Box 201"/>
            <p:cNvSpPr txBox="1">
              <a:spLocks noChangeArrowheads="1"/>
            </p:cNvSpPr>
            <p:nvPr/>
          </p:nvSpPr>
          <p:spPr bwMode="auto">
            <a:xfrm>
              <a:off x="2971" y="1796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4" name="Text Box 202"/>
            <p:cNvSpPr txBox="1">
              <a:spLocks noChangeArrowheads="1"/>
            </p:cNvSpPr>
            <p:nvPr/>
          </p:nvSpPr>
          <p:spPr bwMode="auto">
            <a:xfrm>
              <a:off x="2881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515" name="Line 203"/>
            <p:cNvSpPr>
              <a:spLocks noChangeShapeType="1"/>
            </p:cNvSpPr>
            <p:nvPr/>
          </p:nvSpPr>
          <p:spPr bwMode="auto">
            <a:xfrm>
              <a:off x="3107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16" name="Text Box 204"/>
            <p:cNvSpPr txBox="1">
              <a:spLocks noChangeArrowheads="1"/>
            </p:cNvSpPr>
            <p:nvPr/>
          </p:nvSpPr>
          <p:spPr bwMode="auto">
            <a:xfrm>
              <a:off x="4060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518" name="Text Box 206"/>
            <p:cNvSpPr txBox="1">
              <a:spLocks noChangeArrowheads="1"/>
            </p:cNvSpPr>
            <p:nvPr/>
          </p:nvSpPr>
          <p:spPr bwMode="auto">
            <a:xfrm>
              <a:off x="3969" y="1796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9" name="Line 207"/>
            <p:cNvSpPr>
              <a:spLocks noChangeShapeType="1"/>
            </p:cNvSpPr>
            <p:nvPr/>
          </p:nvSpPr>
          <p:spPr bwMode="auto">
            <a:xfrm>
              <a:off x="4220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1" name="Rectangle 209"/>
            <p:cNvSpPr>
              <a:spLocks noChangeArrowheads="1"/>
            </p:cNvSpPr>
            <p:nvPr/>
          </p:nvSpPr>
          <p:spPr bwMode="auto">
            <a:xfrm>
              <a:off x="3083" y="1616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2" name="Rectangle 210"/>
            <p:cNvSpPr>
              <a:spLocks noChangeArrowheads="1"/>
            </p:cNvSpPr>
            <p:nvPr/>
          </p:nvSpPr>
          <p:spPr bwMode="auto">
            <a:xfrm>
              <a:off x="3243" y="1661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4" name="Line 212"/>
            <p:cNvSpPr>
              <a:spLocks noChangeShapeType="1"/>
            </p:cNvSpPr>
            <p:nvPr/>
          </p:nvSpPr>
          <p:spPr bwMode="auto">
            <a:xfrm flipH="1">
              <a:off x="3606" y="1571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5" name="Text Box 213"/>
            <p:cNvSpPr txBox="1">
              <a:spLocks noChangeArrowheads="1"/>
            </p:cNvSpPr>
            <p:nvPr/>
          </p:nvSpPr>
          <p:spPr bwMode="auto">
            <a:xfrm>
              <a:off x="3471" y="1389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26" name="Text Box 214"/>
            <p:cNvSpPr txBox="1">
              <a:spLocks noChangeArrowheads="1"/>
            </p:cNvSpPr>
            <p:nvPr/>
          </p:nvSpPr>
          <p:spPr bwMode="auto">
            <a:xfrm>
              <a:off x="3334" y="1662"/>
              <a:ext cx="590" cy="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FF3300"/>
                  </a:solidFill>
                </a:rPr>
                <a:t>－－－－</a:t>
              </a:r>
            </a:p>
          </p:txBody>
        </p:sp>
        <p:sp>
          <p:nvSpPr>
            <p:cNvPr id="141527" name="Text Box 215"/>
            <p:cNvSpPr txBox="1">
              <a:spLocks noChangeArrowheads="1"/>
            </p:cNvSpPr>
            <p:nvPr/>
          </p:nvSpPr>
          <p:spPr bwMode="auto">
            <a:xfrm>
              <a:off x="3334" y="1797"/>
              <a:ext cx="589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CC3300"/>
                  </a:solidFill>
                </a:rPr>
                <a:t>＋＋＋＋</a:t>
              </a:r>
            </a:p>
          </p:txBody>
        </p:sp>
        <p:sp>
          <p:nvSpPr>
            <p:cNvPr id="141523" name="Rectangle 211"/>
            <p:cNvSpPr>
              <a:spLocks noChangeArrowheads="1"/>
            </p:cNvSpPr>
            <p:nvPr/>
          </p:nvSpPr>
          <p:spPr bwMode="auto">
            <a:xfrm>
              <a:off x="4196" y="1616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29" name="Text Box 217"/>
          <p:cNvSpPr txBox="1">
            <a:spLocks noChangeArrowheads="1"/>
          </p:cNvSpPr>
          <p:nvPr/>
        </p:nvSpPr>
        <p:spPr bwMode="auto">
          <a:xfrm>
            <a:off x="179388" y="3163034"/>
            <a:ext cx="86788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  <a:r>
              <a:rPr lang="zh-CN" altLang="en-US" b="1" u="none" dirty="0">
                <a:latin typeface="宋体" pitchFamily="2" charset="-122"/>
              </a:rPr>
              <a:t>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=V</a:t>
            </a:r>
            <a:r>
              <a:rPr lang="en-US" altLang="zh-CN" b="1" u="none" baseline="-20000" dirty="0">
                <a:latin typeface="宋体" pitchFamily="2" charset="-122"/>
              </a:rPr>
              <a:t>CC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30" name="Group 218"/>
          <p:cNvGrpSpPr>
            <a:grpSpLocks/>
          </p:cNvGrpSpPr>
          <p:nvPr/>
        </p:nvGrpSpPr>
        <p:grpSpPr bwMode="auto">
          <a:xfrm>
            <a:off x="5072066" y="3645002"/>
            <a:ext cx="1871663" cy="1944689"/>
            <a:chOff x="4513" y="2205"/>
            <a:chExt cx="1179" cy="1225"/>
          </a:xfrm>
        </p:grpSpPr>
        <p:sp>
          <p:nvSpPr>
            <p:cNvPr id="141531" name="Text Box 219"/>
            <p:cNvSpPr txBox="1">
              <a:spLocks noChangeArrowheads="1"/>
            </p:cNvSpPr>
            <p:nvPr/>
          </p:nvSpPr>
          <p:spPr bwMode="auto">
            <a:xfrm>
              <a:off x="4789" y="3206"/>
              <a:ext cx="724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读数据时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32" name="Line 220"/>
            <p:cNvSpPr>
              <a:spLocks noChangeShapeType="1"/>
            </p:cNvSpPr>
            <p:nvPr/>
          </p:nvSpPr>
          <p:spPr bwMode="auto">
            <a:xfrm flipV="1">
              <a:off x="4921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3" name="Text Box 221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35" name="Line 223"/>
            <p:cNvSpPr>
              <a:spLocks noChangeShapeType="1"/>
            </p:cNvSpPr>
            <p:nvPr/>
          </p:nvSpPr>
          <p:spPr bwMode="auto">
            <a:xfrm>
              <a:off x="5057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6" name="Line 224"/>
            <p:cNvSpPr>
              <a:spLocks noChangeShapeType="1"/>
            </p:cNvSpPr>
            <p:nvPr/>
          </p:nvSpPr>
          <p:spPr bwMode="auto">
            <a:xfrm flipV="1">
              <a:off x="4559" y="2567"/>
              <a:ext cx="95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7" name="Line 225"/>
            <p:cNvSpPr>
              <a:spLocks noChangeShapeType="1"/>
            </p:cNvSpPr>
            <p:nvPr/>
          </p:nvSpPr>
          <p:spPr bwMode="auto">
            <a:xfrm>
              <a:off x="5192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8" name="Line 226"/>
            <p:cNvSpPr>
              <a:spLocks noChangeShapeType="1"/>
            </p:cNvSpPr>
            <p:nvPr/>
          </p:nvSpPr>
          <p:spPr bwMode="auto">
            <a:xfrm flipH="1">
              <a:off x="5148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1" name="Line 229"/>
            <p:cNvSpPr>
              <a:spLocks noChangeShapeType="1"/>
            </p:cNvSpPr>
            <p:nvPr/>
          </p:nvSpPr>
          <p:spPr bwMode="auto">
            <a:xfrm flipV="1">
              <a:off x="5329" y="2477"/>
              <a:ext cx="1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2" name="Line 230"/>
            <p:cNvSpPr>
              <a:spLocks noChangeShapeType="1"/>
            </p:cNvSpPr>
            <p:nvPr/>
          </p:nvSpPr>
          <p:spPr bwMode="auto">
            <a:xfrm>
              <a:off x="5102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4" name="Line 232"/>
            <p:cNvSpPr>
              <a:spLocks noChangeShapeType="1"/>
            </p:cNvSpPr>
            <p:nvPr/>
          </p:nvSpPr>
          <p:spPr bwMode="auto">
            <a:xfrm flipV="1">
              <a:off x="5102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5" name="Line 233"/>
            <p:cNvSpPr>
              <a:spLocks noChangeShapeType="1"/>
            </p:cNvSpPr>
            <p:nvPr/>
          </p:nvSpPr>
          <p:spPr bwMode="auto">
            <a:xfrm>
              <a:off x="5057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6" name="Line 234"/>
            <p:cNvSpPr>
              <a:spLocks noChangeShapeType="1"/>
            </p:cNvSpPr>
            <p:nvPr/>
          </p:nvSpPr>
          <p:spPr bwMode="auto">
            <a:xfrm>
              <a:off x="5102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7" name="Line 235"/>
            <p:cNvSpPr>
              <a:spLocks noChangeShapeType="1"/>
            </p:cNvSpPr>
            <p:nvPr/>
          </p:nvSpPr>
          <p:spPr bwMode="auto">
            <a:xfrm flipV="1">
              <a:off x="5102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8" name="Line 236"/>
            <p:cNvSpPr>
              <a:spLocks noChangeShapeType="1"/>
            </p:cNvSpPr>
            <p:nvPr/>
          </p:nvSpPr>
          <p:spPr bwMode="auto">
            <a:xfrm flipV="1">
              <a:off x="5102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9" name="Oval 237"/>
            <p:cNvSpPr>
              <a:spLocks noChangeArrowheads="1"/>
            </p:cNvSpPr>
            <p:nvPr/>
          </p:nvSpPr>
          <p:spPr bwMode="auto">
            <a:xfrm>
              <a:off x="5011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50" name="Line 238"/>
            <p:cNvSpPr>
              <a:spLocks noChangeShapeType="1"/>
            </p:cNvSpPr>
            <p:nvPr/>
          </p:nvSpPr>
          <p:spPr bwMode="auto">
            <a:xfrm>
              <a:off x="5193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1" name="Text Box 239"/>
            <p:cNvSpPr txBox="1">
              <a:spLocks noChangeArrowheads="1"/>
            </p:cNvSpPr>
            <p:nvPr/>
          </p:nvSpPr>
          <p:spPr bwMode="auto">
            <a:xfrm>
              <a:off x="5378" y="2613"/>
              <a:ext cx="17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52" name="Line 240"/>
            <p:cNvSpPr>
              <a:spLocks noChangeShapeType="1"/>
            </p:cNvSpPr>
            <p:nvPr/>
          </p:nvSpPr>
          <p:spPr bwMode="auto">
            <a:xfrm flipV="1">
              <a:off x="5103" y="24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3" name="Line 241"/>
            <p:cNvSpPr>
              <a:spLocks noChangeShapeType="1"/>
            </p:cNvSpPr>
            <p:nvPr/>
          </p:nvSpPr>
          <p:spPr bwMode="auto">
            <a:xfrm>
              <a:off x="5193" y="238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4" name="Line 242"/>
            <p:cNvSpPr>
              <a:spLocks noChangeShapeType="1"/>
            </p:cNvSpPr>
            <p:nvPr/>
          </p:nvSpPr>
          <p:spPr bwMode="auto">
            <a:xfrm>
              <a:off x="5238" y="234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5" name="Line 243"/>
            <p:cNvSpPr>
              <a:spLocks noChangeShapeType="1"/>
            </p:cNvSpPr>
            <p:nvPr/>
          </p:nvSpPr>
          <p:spPr bwMode="auto">
            <a:xfrm flipV="1">
              <a:off x="5238" y="247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6" name="Line 244"/>
            <p:cNvSpPr>
              <a:spLocks noChangeShapeType="1"/>
            </p:cNvSpPr>
            <p:nvPr/>
          </p:nvSpPr>
          <p:spPr bwMode="auto">
            <a:xfrm flipV="1">
              <a:off x="5239" y="238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7" name="Line 245"/>
            <p:cNvSpPr>
              <a:spLocks noChangeShapeType="1"/>
            </p:cNvSpPr>
            <p:nvPr/>
          </p:nvSpPr>
          <p:spPr bwMode="auto">
            <a:xfrm flipH="1">
              <a:off x="5329" y="2295"/>
              <a:ext cx="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8" name="Line 246"/>
            <p:cNvSpPr>
              <a:spLocks noChangeShapeType="1"/>
            </p:cNvSpPr>
            <p:nvPr/>
          </p:nvSpPr>
          <p:spPr bwMode="auto">
            <a:xfrm>
              <a:off x="5103" y="2295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9" name="Line 247"/>
            <p:cNvSpPr>
              <a:spLocks noChangeShapeType="1"/>
            </p:cNvSpPr>
            <p:nvPr/>
          </p:nvSpPr>
          <p:spPr bwMode="auto">
            <a:xfrm flipH="1">
              <a:off x="5103" y="2295"/>
              <a:ext cx="3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0" name="Oval 248"/>
            <p:cNvSpPr>
              <a:spLocks noChangeArrowheads="1"/>
            </p:cNvSpPr>
            <p:nvPr/>
          </p:nvSpPr>
          <p:spPr bwMode="auto">
            <a:xfrm>
              <a:off x="5420" y="227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61" name="Text Box 249"/>
            <p:cNvSpPr txBox="1">
              <a:spLocks noChangeArrowheads="1"/>
            </p:cNvSpPr>
            <p:nvPr/>
          </p:nvSpPr>
          <p:spPr bwMode="auto">
            <a:xfrm>
              <a:off x="5465" y="220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18000">
                  <a:latin typeface="宋体" pitchFamily="2" charset="-122"/>
                </a:rPr>
                <a:t>CC</a:t>
              </a:r>
            </a:p>
          </p:txBody>
        </p:sp>
        <p:sp>
          <p:nvSpPr>
            <p:cNvPr id="141534" name="Line 222"/>
            <p:cNvSpPr>
              <a:spLocks noChangeShapeType="1"/>
            </p:cNvSpPr>
            <p:nvPr/>
          </p:nvSpPr>
          <p:spPr bwMode="auto">
            <a:xfrm>
              <a:off x="4921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3" name="Line 231"/>
            <p:cNvSpPr>
              <a:spLocks noChangeShapeType="1"/>
            </p:cNvSpPr>
            <p:nvPr/>
          </p:nvSpPr>
          <p:spPr bwMode="auto">
            <a:xfrm flipV="1">
              <a:off x="5102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62" name="Text Box 250"/>
          <p:cNvSpPr txBox="1">
            <a:spLocks noChangeArrowheads="1"/>
          </p:cNvSpPr>
          <p:nvPr/>
        </p:nvSpPr>
        <p:spPr bwMode="auto">
          <a:xfrm>
            <a:off x="179388" y="3717032"/>
            <a:ext cx="496411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写数据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0(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PP</a:t>
            </a:r>
            <a:r>
              <a:rPr lang="en-US" altLang="zh-CN" b="1" u="none" dirty="0">
                <a:latin typeface="宋体" pitchFamily="2" charset="-122"/>
              </a:rPr>
              <a:t>=+25V</a:t>
            </a:r>
            <a:r>
              <a:rPr lang="zh-CN" altLang="en-US" b="1" u="none" dirty="0">
                <a:latin typeface="宋体" pitchFamily="2" charset="-122"/>
              </a:rPr>
              <a:t>的正脉冲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(PN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结被击穿→部分电子注入</a:t>
            </a:r>
            <a:r>
              <a:rPr lang="en-US" altLang="zh-CN" sz="2000" b="1" u="none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</a:t>
            </a:r>
            <a:r>
              <a:rPr lang="en-US" altLang="zh-CN" sz="2000" b="1" u="none" baseline="-25000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141563" name="Group 251"/>
          <p:cNvGrpSpPr>
            <a:grpSpLocks/>
          </p:cNvGrpSpPr>
          <p:nvPr/>
        </p:nvGrpSpPr>
        <p:grpSpPr bwMode="auto">
          <a:xfrm>
            <a:off x="7088193" y="3716432"/>
            <a:ext cx="1516063" cy="1873250"/>
            <a:chOff x="3469" y="2250"/>
            <a:chExt cx="955" cy="1180"/>
          </a:xfrm>
        </p:grpSpPr>
        <p:sp>
          <p:nvSpPr>
            <p:cNvPr id="141564" name="Text Box 252"/>
            <p:cNvSpPr txBox="1">
              <a:spLocks noChangeArrowheads="1"/>
            </p:cNvSpPr>
            <p:nvPr/>
          </p:nvSpPr>
          <p:spPr bwMode="auto">
            <a:xfrm>
              <a:off x="3744" y="3206"/>
              <a:ext cx="637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写入时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65" name="Text Box 253"/>
            <p:cNvSpPr txBox="1">
              <a:spLocks noChangeArrowheads="1"/>
            </p:cNvSpPr>
            <p:nvPr/>
          </p:nvSpPr>
          <p:spPr bwMode="auto">
            <a:xfrm>
              <a:off x="4243" y="2613"/>
              <a:ext cx="17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66" name="Line 254"/>
            <p:cNvSpPr>
              <a:spLocks noChangeShapeType="1"/>
            </p:cNvSpPr>
            <p:nvPr/>
          </p:nvSpPr>
          <p:spPr bwMode="auto">
            <a:xfrm flipV="1">
              <a:off x="3787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7" name="Text Box 255"/>
            <p:cNvSpPr txBox="1">
              <a:spLocks noChangeArrowheads="1"/>
            </p:cNvSpPr>
            <p:nvPr/>
          </p:nvSpPr>
          <p:spPr bwMode="auto">
            <a:xfrm>
              <a:off x="3516" y="2341"/>
              <a:ext cx="545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69" name="Line 257"/>
            <p:cNvSpPr>
              <a:spLocks noChangeShapeType="1"/>
            </p:cNvSpPr>
            <p:nvPr/>
          </p:nvSpPr>
          <p:spPr bwMode="auto">
            <a:xfrm>
              <a:off x="3923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0" name="Line 258"/>
            <p:cNvSpPr>
              <a:spLocks noChangeShapeType="1"/>
            </p:cNvSpPr>
            <p:nvPr/>
          </p:nvSpPr>
          <p:spPr bwMode="auto">
            <a:xfrm flipV="1">
              <a:off x="3469" y="2567"/>
              <a:ext cx="90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1" name="Line 259"/>
            <p:cNvSpPr>
              <a:spLocks noChangeShapeType="1"/>
            </p:cNvSpPr>
            <p:nvPr/>
          </p:nvSpPr>
          <p:spPr bwMode="auto">
            <a:xfrm>
              <a:off x="4058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2" name="Line 260"/>
            <p:cNvSpPr>
              <a:spLocks noChangeShapeType="1"/>
            </p:cNvSpPr>
            <p:nvPr/>
          </p:nvSpPr>
          <p:spPr bwMode="auto">
            <a:xfrm flipH="1">
              <a:off x="4014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5" name="Line 263"/>
            <p:cNvSpPr>
              <a:spLocks noChangeShapeType="1"/>
            </p:cNvSpPr>
            <p:nvPr/>
          </p:nvSpPr>
          <p:spPr bwMode="auto">
            <a:xfrm flipH="1" flipV="1">
              <a:off x="4193" y="2431"/>
              <a:ext cx="2" cy="7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6" name="Line 264"/>
            <p:cNvSpPr>
              <a:spLocks noChangeShapeType="1"/>
            </p:cNvSpPr>
            <p:nvPr/>
          </p:nvSpPr>
          <p:spPr bwMode="auto">
            <a:xfrm>
              <a:off x="3968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8" name="Line 266"/>
            <p:cNvSpPr>
              <a:spLocks noChangeShapeType="1"/>
            </p:cNvSpPr>
            <p:nvPr/>
          </p:nvSpPr>
          <p:spPr bwMode="auto">
            <a:xfrm flipV="1">
              <a:off x="3968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9" name="Line 267"/>
            <p:cNvSpPr>
              <a:spLocks noChangeShapeType="1"/>
            </p:cNvSpPr>
            <p:nvPr/>
          </p:nvSpPr>
          <p:spPr bwMode="auto">
            <a:xfrm>
              <a:off x="3923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0" name="Line 268"/>
            <p:cNvSpPr>
              <a:spLocks noChangeShapeType="1"/>
            </p:cNvSpPr>
            <p:nvPr/>
          </p:nvSpPr>
          <p:spPr bwMode="auto">
            <a:xfrm>
              <a:off x="3968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1" name="Line 269"/>
            <p:cNvSpPr>
              <a:spLocks noChangeShapeType="1"/>
            </p:cNvSpPr>
            <p:nvPr/>
          </p:nvSpPr>
          <p:spPr bwMode="auto">
            <a:xfrm flipV="1">
              <a:off x="3968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2" name="Line 270"/>
            <p:cNvSpPr>
              <a:spLocks noChangeShapeType="1"/>
            </p:cNvSpPr>
            <p:nvPr/>
          </p:nvSpPr>
          <p:spPr bwMode="auto">
            <a:xfrm flipV="1">
              <a:off x="3968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3" name="Oval 271"/>
            <p:cNvSpPr>
              <a:spLocks noChangeArrowheads="1"/>
            </p:cNvSpPr>
            <p:nvPr/>
          </p:nvSpPr>
          <p:spPr bwMode="auto">
            <a:xfrm>
              <a:off x="3877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4" name="Line 272"/>
            <p:cNvSpPr>
              <a:spLocks noChangeShapeType="1"/>
            </p:cNvSpPr>
            <p:nvPr/>
          </p:nvSpPr>
          <p:spPr bwMode="auto">
            <a:xfrm>
              <a:off x="4059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5" name="Oval 273"/>
            <p:cNvSpPr>
              <a:spLocks noChangeArrowheads="1"/>
            </p:cNvSpPr>
            <p:nvPr/>
          </p:nvSpPr>
          <p:spPr bwMode="auto">
            <a:xfrm>
              <a:off x="4168" y="2387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6" name="Text Box 274"/>
            <p:cNvSpPr txBox="1">
              <a:spLocks noChangeArrowheads="1"/>
            </p:cNvSpPr>
            <p:nvPr/>
          </p:nvSpPr>
          <p:spPr bwMode="auto">
            <a:xfrm>
              <a:off x="4197" y="2250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18000" dirty="0">
                  <a:latin typeface="宋体" pitchFamily="2" charset="-122"/>
                </a:rPr>
                <a:t>PP</a:t>
              </a:r>
            </a:p>
          </p:txBody>
        </p:sp>
        <p:sp>
          <p:nvSpPr>
            <p:cNvPr id="141568" name="Line 256"/>
            <p:cNvSpPr>
              <a:spLocks noChangeShapeType="1"/>
            </p:cNvSpPr>
            <p:nvPr/>
          </p:nvSpPr>
          <p:spPr bwMode="auto">
            <a:xfrm>
              <a:off x="3787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7" name="Line 265"/>
            <p:cNvSpPr>
              <a:spLocks noChangeShapeType="1"/>
            </p:cNvSpPr>
            <p:nvPr/>
          </p:nvSpPr>
          <p:spPr bwMode="auto">
            <a:xfrm flipV="1">
              <a:off x="3968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8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87" grpId="0"/>
      <p:bldP spid="141529" grpId="0"/>
      <p:bldP spid="1415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06F3-BFDE-4B47-BFA4-A98ECAF5F66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43480" name="Text Box 88"/>
          <p:cNvSpPr txBox="1">
            <a:spLocks noChangeArrowheads="1"/>
          </p:cNvSpPr>
          <p:nvPr/>
        </p:nvSpPr>
        <p:spPr bwMode="auto">
          <a:xfrm>
            <a:off x="179388" y="237133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、电可擦除可编程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>
                <a:solidFill>
                  <a:srgbClr val="FF3399"/>
                </a:solidFill>
                <a:latin typeface="+mn-lt"/>
                <a:ea typeface="+mj-ea"/>
              </a:rPr>
              <a:t>Electrically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EPROM, E</a:t>
            </a:r>
            <a:r>
              <a:rPr lang="en-US" altLang="zh-CN" b="1" u="none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PROM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EEPROM)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，速度较快</a:t>
            </a:r>
            <a:r>
              <a:rPr lang="en-US" altLang="zh-CN" sz="2000" b="1" u="none" dirty="0">
                <a:latin typeface="宋体" pitchFamily="2" charset="-122"/>
              </a:rPr>
              <a:t>(10ms)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管的</a:t>
            </a:r>
            <a:r>
              <a:rPr lang="zh-CN" altLang="en-US" b="1" dirty="0"/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18000" dirty="0" err="1">
                <a:latin typeface="宋体" pitchFamily="2" charset="-122"/>
              </a:rPr>
              <a:t>f</a:t>
            </a:r>
            <a:r>
              <a:rPr lang="zh-CN" altLang="en-US" b="1" dirty="0"/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/>
              <a:t>否带电荷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sp>
        <p:nvSpPr>
          <p:cNvPr id="443545" name="Text Box 153"/>
          <p:cNvSpPr txBox="1">
            <a:spLocks noChangeArrowheads="1"/>
          </p:cNvSpPr>
          <p:nvPr/>
        </p:nvSpPr>
        <p:spPr bwMode="auto">
          <a:xfrm>
            <a:off x="179388" y="295173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不变，否则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</a:p>
        </p:txBody>
      </p:sp>
      <p:sp>
        <p:nvSpPr>
          <p:cNvPr id="443652" name="Text Box 260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写数据：</a:t>
            </a:r>
            <a:r>
              <a:rPr lang="zh-CN" altLang="en-US" b="1" u="none" dirty="0">
                <a:latin typeface="宋体" pitchFamily="2" charset="-122"/>
              </a:rPr>
              <a:t>写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放电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>
                <a:latin typeface="宋体" pitchFamily="2" charset="-122"/>
              </a:rPr>
              <a:t>=0V)</a:t>
            </a:r>
            <a:r>
              <a:rPr lang="zh-CN" altLang="en-US" b="1" u="none" dirty="0">
                <a:latin typeface="宋体" pitchFamily="2" charset="-122"/>
              </a:rPr>
              <a:t>，写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吸收电荷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>
                <a:latin typeface="宋体" pitchFamily="2" charset="-122"/>
              </a:rPr>
              <a:t>=7V)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写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的擦除精度为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同一行的</a:t>
            </a:r>
            <a:r>
              <a:rPr lang="en-US" altLang="zh-CN" sz="2000" b="1" u="none" dirty="0" err="1">
                <a:latin typeface="宋体" pitchFamily="2" charset="-122"/>
              </a:rPr>
              <a:t>G</a:t>
            </a:r>
            <a:r>
              <a:rPr lang="en-US" altLang="zh-CN" sz="2000" b="1" u="none" baseline="-16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连接在一起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43656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657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658" name="Group 266"/>
          <p:cNvGrpSpPr>
            <a:grpSpLocks/>
          </p:cNvGrpSpPr>
          <p:nvPr/>
        </p:nvGrpSpPr>
        <p:grpSpPr bwMode="auto">
          <a:xfrm>
            <a:off x="754062" y="4510088"/>
            <a:ext cx="2305050" cy="1728787"/>
            <a:chOff x="1746" y="799"/>
            <a:chExt cx="1452" cy="1089"/>
          </a:xfrm>
        </p:grpSpPr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>
              <a:off x="2246" y="1253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>
              <a:off x="2155" y="13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 flipH="1">
              <a:off x="2247" y="134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 flipH="1">
              <a:off x="2247" y="148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 flipH="1">
              <a:off x="2426" y="1208"/>
              <a:ext cx="2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2426" y="1479"/>
              <a:ext cx="2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2201" y="140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2201" y="132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2198" y="136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V="1">
              <a:off x="2198" y="139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1838" y="141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0" name="Text Box 278"/>
            <p:cNvSpPr txBox="1">
              <a:spLocks noChangeArrowheads="1"/>
            </p:cNvSpPr>
            <p:nvPr/>
          </p:nvSpPr>
          <p:spPr bwMode="auto">
            <a:xfrm>
              <a:off x="1838" y="983"/>
              <a:ext cx="5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V="1">
              <a:off x="1838" y="981"/>
              <a:ext cx="131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2971" y="845"/>
              <a:ext cx="1" cy="8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>
              <a:off x="2653" y="98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4" name="Text Box 282"/>
            <p:cNvSpPr txBox="1">
              <a:spLocks noChangeArrowheads="1"/>
            </p:cNvSpPr>
            <p:nvPr/>
          </p:nvSpPr>
          <p:spPr bwMode="auto">
            <a:xfrm>
              <a:off x="3017" y="1025"/>
              <a:ext cx="18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43675" name="Line 283"/>
            <p:cNvSpPr>
              <a:spLocks noChangeShapeType="1"/>
            </p:cNvSpPr>
            <p:nvPr/>
          </p:nvSpPr>
          <p:spPr bwMode="auto">
            <a:xfrm flipV="1">
              <a:off x="2563" y="107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6" name="Line 284"/>
            <p:cNvSpPr>
              <a:spLocks noChangeShapeType="1"/>
            </p:cNvSpPr>
            <p:nvPr/>
          </p:nvSpPr>
          <p:spPr bwMode="auto">
            <a:xfrm flipV="1">
              <a:off x="2518" y="111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7" name="Line 285"/>
            <p:cNvSpPr>
              <a:spLocks noChangeShapeType="1"/>
            </p:cNvSpPr>
            <p:nvPr/>
          </p:nvSpPr>
          <p:spPr bwMode="auto">
            <a:xfrm flipV="1">
              <a:off x="2427" y="120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8" name="Line 286"/>
            <p:cNvSpPr>
              <a:spLocks noChangeShapeType="1"/>
            </p:cNvSpPr>
            <p:nvPr/>
          </p:nvSpPr>
          <p:spPr bwMode="auto">
            <a:xfrm>
              <a:off x="2563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9" name="Line 287"/>
            <p:cNvSpPr>
              <a:spLocks noChangeShapeType="1"/>
            </p:cNvSpPr>
            <p:nvPr/>
          </p:nvSpPr>
          <p:spPr bwMode="auto">
            <a:xfrm>
              <a:off x="2745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0" name="Line 288"/>
            <p:cNvSpPr>
              <a:spLocks noChangeShapeType="1"/>
            </p:cNvSpPr>
            <p:nvPr/>
          </p:nvSpPr>
          <p:spPr bwMode="auto">
            <a:xfrm flipV="1">
              <a:off x="2745" y="120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1" name="Line 289"/>
            <p:cNvSpPr>
              <a:spLocks noChangeShapeType="1"/>
            </p:cNvSpPr>
            <p:nvPr/>
          </p:nvSpPr>
          <p:spPr bwMode="auto">
            <a:xfrm flipV="1">
              <a:off x="2382" y="1616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2" name="Text Box 290"/>
            <p:cNvSpPr txBox="1">
              <a:spLocks noChangeArrowheads="1"/>
            </p:cNvSpPr>
            <p:nvPr/>
          </p:nvSpPr>
          <p:spPr bwMode="auto">
            <a:xfrm>
              <a:off x="1928" y="1389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3683" name="Text Box 291"/>
            <p:cNvSpPr txBox="1">
              <a:spLocks noChangeArrowheads="1"/>
            </p:cNvSpPr>
            <p:nvPr/>
          </p:nvSpPr>
          <p:spPr bwMode="auto">
            <a:xfrm>
              <a:off x="1746" y="1253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+3V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3684" name="Text Box 292"/>
            <p:cNvSpPr txBox="1">
              <a:spLocks noChangeArrowheads="1"/>
            </p:cNvSpPr>
            <p:nvPr/>
          </p:nvSpPr>
          <p:spPr bwMode="auto">
            <a:xfrm>
              <a:off x="1973" y="799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85" name="Text Box 293"/>
            <p:cNvSpPr txBox="1">
              <a:spLocks noChangeArrowheads="1"/>
            </p:cNvSpPr>
            <p:nvPr/>
          </p:nvSpPr>
          <p:spPr bwMode="auto">
            <a:xfrm>
              <a:off x="1973" y="1706"/>
              <a:ext cx="545" cy="18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读数据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35376" y="4435475"/>
            <a:ext cx="5184776" cy="1800228"/>
            <a:chOff x="3635376" y="4435475"/>
            <a:chExt cx="5184776" cy="1800228"/>
          </a:xfrm>
        </p:grpSpPr>
        <p:grpSp>
          <p:nvGrpSpPr>
            <p:cNvPr id="443687" name="Group 295"/>
            <p:cNvGrpSpPr>
              <a:grpSpLocks/>
            </p:cNvGrpSpPr>
            <p:nvPr/>
          </p:nvGrpSpPr>
          <p:grpSpPr bwMode="auto">
            <a:xfrm>
              <a:off x="6227764" y="4435475"/>
              <a:ext cx="2592388" cy="1798638"/>
              <a:chOff x="2381" y="752"/>
              <a:chExt cx="1633" cy="1133"/>
            </a:xfrm>
          </p:grpSpPr>
          <p:sp>
            <p:nvSpPr>
              <p:cNvPr id="443688" name="Text Box 296"/>
              <p:cNvSpPr txBox="1">
                <a:spLocks noChangeArrowheads="1"/>
              </p:cNvSpPr>
              <p:nvPr/>
            </p:nvSpPr>
            <p:spPr bwMode="auto">
              <a:xfrm>
                <a:off x="2381" y="12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689" name="Text Box 297"/>
              <p:cNvSpPr txBox="1">
                <a:spLocks noChangeArrowheads="1"/>
              </p:cNvSpPr>
              <p:nvPr/>
            </p:nvSpPr>
            <p:spPr bwMode="auto">
              <a:xfrm>
                <a:off x="2720" y="1706"/>
                <a:ext cx="1067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690" name="Line 298"/>
              <p:cNvSpPr>
                <a:spLocks noChangeShapeType="1"/>
              </p:cNvSpPr>
              <p:nvPr/>
            </p:nvSpPr>
            <p:spPr bwMode="auto">
              <a:xfrm>
                <a:off x="3106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1" name="Line 299"/>
              <p:cNvSpPr>
                <a:spLocks noChangeShapeType="1"/>
              </p:cNvSpPr>
              <p:nvPr/>
            </p:nvSpPr>
            <p:spPr bwMode="auto">
              <a:xfrm>
                <a:off x="3197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2" name="Line 300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3" name="Line 301"/>
              <p:cNvSpPr>
                <a:spLocks noChangeShapeType="1"/>
              </p:cNvSpPr>
              <p:nvPr/>
            </p:nvSpPr>
            <p:spPr bwMode="auto">
              <a:xfrm>
                <a:off x="3197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4" name="Line 302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5" name="Line 303"/>
              <p:cNvSpPr>
                <a:spLocks noChangeShapeType="1"/>
              </p:cNvSpPr>
              <p:nvPr/>
            </p:nvSpPr>
            <p:spPr bwMode="auto">
              <a:xfrm>
                <a:off x="2743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6" name="Line 304"/>
              <p:cNvSpPr>
                <a:spLocks noChangeShapeType="1"/>
              </p:cNvSpPr>
              <p:nvPr/>
            </p:nvSpPr>
            <p:spPr bwMode="auto">
              <a:xfrm>
                <a:off x="2834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7" name="Line 305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8" name="Line 306"/>
              <p:cNvSpPr>
                <a:spLocks noChangeShapeType="1"/>
              </p:cNvSpPr>
              <p:nvPr/>
            </p:nvSpPr>
            <p:spPr bwMode="auto">
              <a:xfrm>
                <a:off x="2834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9" name="Line 307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0" name="Line 308"/>
              <p:cNvSpPr>
                <a:spLocks noChangeShapeType="1"/>
              </p:cNvSpPr>
              <p:nvPr/>
            </p:nvSpPr>
            <p:spPr bwMode="auto">
              <a:xfrm>
                <a:off x="3062" y="1253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1" name="Line 309"/>
              <p:cNvSpPr>
                <a:spLocks noChangeShapeType="1"/>
              </p:cNvSpPr>
              <p:nvPr/>
            </p:nvSpPr>
            <p:spPr bwMode="auto">
              <a:xfrm>
                <a:off x="2971" y="131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2" name="Line 310"/>
              <p:cNvSpPr>
                <a:spLocks noChangeShapeType="1"/>
              </p:cNvSpPr>
              <p:nvPr/>
            </p:nvSpPr>
            <p:spPr bwMode="auto">
              <a:xfrm flipH="1">
                <a:off x="3063" y="134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3" name="Line 311"/>
              <p:cNvSpPr>
                <a:spLocks noChangeShapeType="1"/>
              </p:cNvSpPr>
              <p:nvPr/>
            </p:nvSpPr>
            <p:spPr bwMode="auto">
              <a:xfrm flipH="1">
                <a:off x="3063" y="1481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4" name="Line 312"/>
              <p:cNvSpPr>
                <a:spLocks noChangeShapeType="1"/>
              </p:cNvSpPr>
              <p:nvPr/>
            </p:nvSpPr>
            <p:spPr bwMode="auto">
              <a:xfrm flipH="1">
                <a:off x="3242" y="1208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5" name="Line 313"/>
              <p:cNvSpPr>
                <a:spLocks noChangeShapeType="1"/>
              </p:cNvSpPr>
              <p:nvPr/>
            </p:nvSpPr>
            <p:spPr bwMode="auto">
              <a:xfrm>
                <a:off x="3242" y="1479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6" name="Line 314"/>
              <p:cNvSpPr>
                <a:spLocks noChangeShapeType="1"/>
              </p:cNvSpPr>
              <p:nvPr/>
            </p:nvSpPr>
            <p:spPr bwMode="auto">
              <a:xfrm>
                <a:off x="3017" y="1407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7" name="Line 315"/>
              <p:cNvSpPr>
                <a:spLocks noChangeShapeType="1"/>
              </p:cNvSpPr>
              <p:nvPr/>
            </p:nvSpPr>
            <p:spPr bwMode="auto">
              <a:xfrm>
                <a:off x="3017" y="1320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8" name="Line 316"/>
              <p:cNvSpPr>
                <a:spLocks noChangeShapeType="1"/>
              </p:cNvSpPr>
              <p:nvPr/>
            </p:nvSpPr>
            <p:spPr bwMode="auto">
              <a:xfrm>
                <a:off x="3014" y="1365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9" name="Line 317"/>
              <p:cNvSpPr>
                <a:spLocks noChangeShapeType="1"/>
              </p:cNvSpPr>
              <p:nvPr/>
            </p:nvSpPr>
            <p:spPr bwMode="auto">
              <a:xfrm flipV="1">
                <a:off x="3014" y="1392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0" name="Line 318"/>
              <p:cNvSpPr>
                <a:spLocks noChangeShapeType="1"/>
              </p:cNvSpPr>
              <p:nvPr/>
            </p:nvSpPr>
            <p:spPr bwMode="auto">
              <a:xfrm flipH="1">
                <a:off x="2654" y="1410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1" name="Text Box 319"/>
              <p:cNvSpPr txBox="1">
                <a:spLocks noChangeArrowheads="1"/>
              </p:cNvSpPr>
              <p:nvPr/>
            </p:nvSpPr>
            <p:spPr bwMode="auto">
              <a:xfrm>
                <a:off x="2654" y="983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12" name="Line 320"/>
              <p:cNvSpPr>
                <a:spLocks noChangeShapeType="1"/>
              </p:cNvSpPr>
              <p:nvPr/>
            </p:nvSpPr>
            <p:spPr bwMode="auto">
              <a:xfrm>
                <a:off x="254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3" name="Line 321"/>
              <p:cNvSpPr>
                <a:spLocks noChangeShapeType="1"/>
              </p:cNvSpPr>
              <p:nvPr/>
            </p:nvSpPr>
            <p:spPr bwMode="auto">
              <a:xfrm flipH="1">
                <a:off x="3787" y="914"/>
                <a:ext cx="1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4" name="Line 322"/>
              <p:cNvSpPr>
                <a:spLocks noChangeShapeType="1"/>
              </p:cNvSpPr>
              <p:nvPr/>
            </p:nvSpPr>
            <p:spPr bwMode="auto">
              <a:xfrm>
                <a:off x="3470" y="982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5" name="Text Box 323"/>
              <p:cNvSpPr txBox="1">
                <a:spLocks noChangeArrowheads="1"/>
              </p:cNvSpPr>
              <p:nvPr/>
            </p:nvSpPr>
            <p:spPr bwMode="auto">
              <a:xfrm>
                <a:off x="3833" y="1028"/>
                <a:ext cx="181" cy="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16" name="Line 324"/>
              <p:cNvSpPr>
                <a:spLocks noChangeShapeType="1"/>
              </p:cNvSpPr>
              <p:nvPr/>
            </p:nvSpPr>
            <p:spPr bwMode="auto">
              <a:xfrm flipV="1">
                <a:off x="3379" y="107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7" name="Line 325"/>
              <p:cNvSpPr>
                <a:spLocks noChangeShapeType="1"/>
              </p:cNvSpPr>
              <p:nvPr/>
            </p:nvSpPr>
            <p:spPr bwMode="auto">
              <a:xfrm flipV="1">
                <a:off x="3334" y="11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8" name="Line 326"/>
              <p:cNvSpPr>
                <a:spLocks noChangeShapeType="1"/>
              </p:cNvSpPr>
              <p:nvPr/>
            </p:nvSpPr>
            <p:spPr bwMode="auto">
              <a:xfrm flipV="1">
                <a:off x="3243" y="120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9" name="Line 327"/>
              <p:cNvSpPr>
                <a:spLocks noChangeShapeType="1"/>
              </p:cNvSpPr>
              <p:nvPr/>
            </p:nvSpPr>
            <p:spPr bwMode="auto">
              <a:xfrm>
                <a:off x="3379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0" name="Line 328"/>
              <p:cNvSpPr>
                <a:spLocks noChangeShapeType="1"/>
              </p:cNvSpPr>
              <p:nvPr/>
            </p:nvSpPr>
            <p:spPr bwMode="auto">
              <a:xfrm>
                <a:off x="3561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1" name="Line 329"/>
              <p:cNvSpPr>
                <a:spLocks noChangeShapeType="1"/>
              </p:cNvSpPr>
              <p:nvPr/>
            </p:nvSpPr>
            <p:spPr bwMode="auto">
              <a:xfrm flipV="1">
                <a:off x="3561" y="120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2" name="Line 330"/>
              <p:cNvSpPr>
                <a:spLocks noChangeShapeType="1"/>
              </p:cNvSpPr>
              <p:nvPr/>
            </p:nvSpPr>
            <p:spPr bwMode="auto">
              <a:xfrm flipV="1">
                <a:off x="3198" y="1616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3" name="Text Box 331"/>
              <p:cNvSpPr txBox="1">
                <a:spLocks noChangeArrowheads="1"/>
              </p:cNvSpPr>
              <p:nvPr/>
            </p:nvSpPr>
            <p:spPr bwMode="auto">
              <a:xfrm>
                <a:off x="2744" y="1389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4" name="Text Box 332"/>
              <p:cNvSpPr txBox="1">
                <a:spLocks noChangeArrowheads="1"/>
              </p:cNvSpPr>
              <p:nvPr/>
            </p:nvSpPr>
            <p:spPr bwMode="auto">
              <a:xfrm>
                <a:off x="2744" y="799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5" name="Text Box 333"/>
              <p:cNvSpPr txBox="1">
                <a:spLocks noChangeArrowheads="1"/>
              </p:cNvSpPr>
              <p:nvPr/>
            </p:nvSpPr>
            <p:spPr bwMode="auto">
              <a:xfrm>
                <a:off x="3606" y="7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43726" name="Group 334"/>
            <p:cNvGrpSpPr>
              <a:grpSpLocks/>
            </p:cNvGrpSpPr>
            <p:nvPr/>
          </p:nvGrpSpPr>
          <p:grpSpPr bwMode="auto">
            <a:xfrm>
              <a:off x="3635376" y="4437064"/>
              <a:ext cx="2520950" cy="1798639"/>
              <a:chOff x="4014" y="753"/>
              <a:chExt cx="1588" cy="1133"/>
            </a:xfrm>
          </p:grpSpPr>
          <p:sp>
            <p:nvSpPr>
              <p:cNvPr id="443727" name="Text Box 335"/>
              <p:cNvSpPr txBox="1">
                <a:spLocks noChangeArrowheads="1"/>
              </p:cNvSpPr>
              <p:nvPr/>
            </p:nvSpPr>
            <p:spPr bwMode="auto">
              <a:xfrm>
                <a:off x="5103" y="753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8" name="Text Box 336"/>
              <p:cNvSpPr txBox="1">
                <a:spLocks noChangeArrowheads="1"/>
              </p:cNvSpPr>
              <p:nvPr/>
            </p:nvSpPr>
            <p:spPr bwMode="auto">
              <a:xfrm>
                <a:off x="4014" y="1207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9" name="Line 337"/>
              <p:cNvSpPr>
                <a:spLocks noChangeShapeType="1"/>
              </p:cNvSpPr>
              <p:nvPr/>
            </p:nvSpPr>
            <p:spPr bwMode="auto">
              <a:xfrm>
                <a:off x="5465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0" name="Line 338"/>
              <p:cNvSpPr>
                <a:spLocks noChangeShapeType="1"/>
              </p:cNvSpPr>
              <p:nvPr/>
            </p:nvSpPr>
            <p:spPr bwMode="auto">
              <a:xfrm>
                <a:off x="5556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1" name="Line 339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2" name="Line 340"/>
              <p:cNvSpPr>
                <a:spLocks noChangeShapeType="1"/>
              </p:cNvSpPr>
              <p:nvPr/>
            </p:nvSpPr>
            <p:spPr bwMode="auto">
              <a:xfrm>
                <a:off x="5556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3" name="Line 341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4" name="Text Box 342"/>
              <p:cNvSpPr txBox="1">
                <a:spLocks noChangeArrowheads="1"/>
              </p:cNvSpPr>
              <p:nvPr/>
            </p:nvSpPr>
            <p:spPr bwMode="auto">
              <a:xfrm>
                <a:off x="4241" y="1707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735" name="Line 343"/>
              <p:cNvSpPr>
                <a:spLocks noChangeShapeType="1"/>
              </p:cNvSpPr>
              <p:nvPr/>
            </p:nvSpPr>
            <p:spPr bwMode="auto">
              <a:xfrm>
                <a:off x="4603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6" name="Line 344"/>
              <p:cNvSpPr>
                <a:spLocks noChangeShapeType="1"/>
              </p:cNvSpPr>
              <p:nvPr/>
            </p:nvSpPr>
            <p:spPr bwMode="auto">
              <a:xfrm>
                <a:off x="4694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7" name="Line 345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8" name="Line 346"/>
              <p:cNvSpPr>
                <a:spLocks noChangeShapeType="1"/>
              </p:cNvSpPr>
              <p:nvPr/>
            </p:nvSpPr>
            <p:spPr bwMode="auto">
              <a:xfrm>
                <a:off x="4694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9" name="Line 347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0" name="Line 348"/>
              <p:cNvSpPr>
                <a:spLocks noChangeShapeType="1"/>
              </p:cNvSpPr>
              <p:nvPr/>
            </p:nvSpPr>
            <p:spPr bwMode="auto">
              <a:xfrm>
                <a:off x="4559" y="1254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1" name="Line 349"/>
              <p:cNvSpPr>
                <a:spLocks noChangeShapeType="1"/>
              </p:cNvSpPr>
              <p:nvPr/>
            </p:nvSpPr>
            <p:spPr bwMode="auto">
              <a:xfrm>
                <a:off x="4468" y="131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2" name="Line 350"/>
              <p:cNvSpPr>
                <a:spLocks noChangeShapeType="1"/>
              </p:cNvSpPr>
              <p:nvPr/>
            </p:nvSpPr>
            <p:spPr bwMode="auto">
              <a:xfrm flipH="1">
                <a:off x="4560" y="134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3" name="Line 351"/>
              <p:cNvSpPr>
                <a:spLocks noChangeShapeType="1"/>
              </p:cNvSpPr>
              <p:nvPr/>
            </p:nvSpPr>
            <p:spPr bwMode="auto">
              <a:xfrm flipH="1">
                <a:off x="4560" y="1482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4" name="Line 352"/>
              <p:cNvSpPr>
                <a:spLocks noChangeShapeType="1"/>
              </p:cNvSpPr>
              <p:nvPr/>
            </p:nvSpPr>
            <p:spPr bwMode="auto">
              <a:xfrm flipH="1">
                <a:off x="4739" y="1209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5" name="Line 353"/>
              <p:cNvSpPr>
                <a:spLocks noChangeShapeType="1"/>
              </p:cNvSpPr>
              <p:nvPr/>
            </p:nvSpPr>
            <p:spPr bwMode="auto">
              <a:xfrm>
                <a:off x="4739" y="1480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6" name="Line 354"/>
              <p:cNvSpPr>
                <a:spLocks noChangeShapeType="1"/>
              </p:cNvSpPr>
              <p:nvPr/>
            </p:nvSpPr>
            <p:spPr bwMode="auto">
              <a:xfrm>
                <a:off x="4514" y="1408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7" name="Line 355"/>
              <p:cNvSpPr>
                <a:spLocks noChangeShapeType="1"/>
              </p:cNvSpPr>
              <p:nvPr/>
            </p:nvSpPr>
            <p:spPr bwMode="auto">
              <a:xfrm>
                <a:off x="4514" y="1321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8" name="Line 356"/>
              <p:cNvSpPr>
                <a:spLocks noChangeShapeType="1"/>
              </p:cNvSpPr>
              <p:nvPr/>
            </p:nvSpPr>
            <p:spPr bwMode="auto">
              <a:xfrm>
                <a:off x="4511" y="1366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9" name="Line 357"/>
              <p:cNvSpPr>
                <a:spLocks noChangeShapeType="1"/>
              </p:cNvSpPr>
              <p:nvPr/>
            </p:nvSpPr>
            <p:spPr bwMode="auto">
              <a:xfrm flipV="1">
                <a:off x="4511" y="1393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0" name="Line 358"/>
              <p:cNvSpPr>
                <a:spLocks noChangeShapeType="1"/>
              </p:cNvSpPr>
              <p:nvPr/>
            </p:nvSpPr>
            <p:spPr bwMode="auto">
              <a:xfrm flipH="1">
                <a:off x="4151" y="1411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1" name="Text Box 359"/>
              <p:cNvSpPr txBox="1">
                <a:spLocks noChangeArrowheads="1"/>
              </p:cNvSpPr>
              <p:nvPr/>
            </p:nvSpPr>
            <p:spPr bwMode="auto">
              <a:xfrm>
                <a:off x="4151" y="984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52" name="Line 360"/>
              <p:cNvSpPr>
                <a:spLocks noChangeShapeType="1"/>
              </p:cNvSpPr>
              <p:nvPr/>
            </p:nvSpPr>
            <p:spPr bwMode="auto">
              <a:xfrm flipV="1">
                <a:off x="406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3" name="Line 361"/>
              <p:cNvSpPr>
                <a:spLocks noChangeShapeType="1"/>
              </p:cNvSpPr>
              <p:nvPr/>
            </p:nvSpPr>
            <p:spPr bwMode="auto">
              <a:xfrm flipH="1">
                <a:off x="5285" y="914"/>
                <a:ext cx="0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4" name="Line 362"/>
              <p:cNvSpPr>
                <a:spLocks noChangeShapeType="1"/>
              </p:cNvSpPr>
              <p:nvPr/>
            </p:nvSpPr>
            <p:spPr bwMode="auto">
              <a:xfrm>
                <a:off x="4967" y="98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5" name="Text Box 363"/>
              <p:cNvSpPr txBox="1">
                <a:spLocks noChangeArrowheads="1"/>
              </p:cNvSpPr>
              <p:nvPr/>
            </p:nvSpPr>
            <p:spPr bwMode="auto">
              <a:xfrm>
                <a:off x="5330" y="1025"/>
                <a:ext cx="181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56" name="Line 364"/>
              <p:cNvSpPr>
                <a:spLocks noChangeShapeType="1"/>
              </p:cNvSpPr>
              <p:nvPr/>
            </p:nvSpPr>
            <p:spPr bwMode="auto">
              <a:xfrm flipV="1">
                <a:off x="4876" y="107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7" name="Line 365"/>
              <p:cNvSpPr>
                <a:spLocks noChangeShapeType="1"/>
              </p:cNvSpPr>
              <p:nvPr/>
            </p:nvSpPr>
            <p:spPr bwMode="auto">
              <a:xfrm flipV="1">
                <a:off x="4831" y="111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8" name="Line 366"/>
              <p:cNvSpPr>
                <a:spLocks noChangeShapeType="1"/>
              </p:cNvSpPr>
              <p:nvPr/>
            </p:nvSpPr>
            <p:spPr bwMode="auto">
              <a:xfrm flipV="1">
                <a:off x="4740" y="120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9" name="Line 367"/>
              <p:cNvSpPr>
                <a:spLocks noChangeShapeType="1"/>
              </p:cNvSpPr>
              <p:nvPr/>
            </p:nvSpPr>
            <p:spPr bwMode="auto">
              <a:xfrm>
                <a:off x="4876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0" name="Line 368"/>
              <p:cNvSpPr>
                <a:spLocks noChangeShapeType="1"/>
              </p:cNvSpPr>
              <p:nvPr/>
            </p:nvSpPr>
            <p:spPr bwMode="auto">
              <a:xfrm>
                <a:off x="5058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1" name="Line 369"/>
              <p:cNvSpPr>
                <a:spLocks noChangeShapeType="1"/>
              </p:cNvSpPr>
              <p:nvPr/>
            </p:nvSpPr>
            <p:spPr bwMode="auto">
              <a:xfrm flipV="1">
                <a:off x="5058" y="1209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2" name="Line 370"/>
              <p:cNvSpPr>
                <a:spLocks noChangeShapeType="1"/>
              </p:cNvSpPr>
              <p:nvPr/>
            </p:nvSpPr>
            <p:spPr bwMode="auto">
              <a:xfrm flipV="1">
                <a:off x="4695" y="161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3" name="Text Box 371"/>
              <p:cNvSpPr txBox="1">
                <a:spLocks noChangeArrowheads="1"/>
              </p:cNvSpPr>
              <p:nvPr/>
            </p:nvSpPr>
            <p:spPr bwMode="auto">
              <a:xfrm>
                <a:off x="4241" y="1390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64" name="Text Box 372"/>
              <p:cNvSpPr txBox="1">
                <a:spLocks noChangeArrowheads="1"/>
              </p:cNvSpPr>
              <p:nvPr/>
            </p:nvSpPr>
            <p:spPr bwMode="auto">
              <a:xfrm>
                <a:off x="4241" y="800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</p:grpSp>
      <p:grpSp>
        <p:nvGrpSpPr>
          <p:cNvPr id="443766" name="Group 374"/>
          <p:cNvGrpSpPr>
            <a:grpSpLocks/>
          </p:cNvGrpSpPr>
          <p:nvPr/>
        </p:nvGrpSpPr>
        <p:grpSpPr bwMode="auto">
          <a:xfrm>
            <a:off x="2700338" y="1626940"/>
            <a:ext cx="3671887" cy="1370012"/>
            <a:chOff x="1701" y="1070"/>
            <a:chExt cx="2313" cy="863"/>
          </a:xfrm>
        </p:grpSpPr>
        <p:sp>
          <p:nvSpPr>
            <p:cNvPr id="443767" name="Rectangle 375"/>
            <p:cNvSpPr>
              <a:spLocks noChangeArrowheads="1"/>
            </p:cNvSpPr>
            <p:nvPr/>
          </p:nvSpPr>
          <p:spPr bwMode="auto">
            <a:xfrm>
              <a:off x="1701" y="1614"/>
              <a:ext cx="1542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68" name="Text Box 376"/>
            <p:cNvSpPr txBox="1">
              <a:spLocks noChangeArrowheads="1"/>
            </p:cNvSpPr>
            <p:nvPr/>
          </p:nvSpPr>
          <p:spPr bwMode="auto">
            <a:xfrm>
              <a:off x="2200" y="170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443769" name="Text Box 377"/>
            <p:cNvSpPr txBox="1">
              <a:spLocks noChangeArrowheads="1"/>
            </p:cNvSpPr>
            <p:nvPr/>
          </p:nvSpPr>
          <p:spPr bwMode="auto">
            <a:xfrm>
              <a:off x="1792" y="1614"/>
              <a:ext cx="317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443770" name="Text Box 378"/>
            <p:cNvSpPr txBox="1">
              <a:spLocks noChangeArrowheads="1"/>
            </p:cNvSpPr>
            <p:nvPr/>
          </p:nvSpPr>
          <p:spPr bwMode="auto">
            <a:xfrm>
              <a:off x="1882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71" name="Line 379"/>
            <p:cNvSpPr>
              <a:spLocks noChangeShapeType="1"/>
            </p:cNvSpPr>
            <p:nvPr/>
          </p:nvSpPr>
          <p:spPr bwMode="auto">
            <a:xfrm>
              <a:off x="1927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2" name="Text Box 380"/>
            <p:cNvSpPr txBox="1">
              <a:spLocks noChangeArrowheads="1"/>
            </p:cNvSpPr>
            <p:nvPr/>
          </p:nvSpPr>
          <p:spPr bwMode="auto">
            <a:xfrm>
              <a:off x="2880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73" name="Text Box 381"/>
            <p:cNvSpPr txBox="1">
              <a:spLocks noChangeArrowheads="1"/>
            </p:cNvSpPr>
            <p:nvPr/>
          </p:nvSpPr>
          <p:spPr bwMode="auto">
            <a:xfrm>
              <a:off x="2382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774" name="Text Box 382"/>
            <p:cNvSpPr txBox="1">
              <a:spLocks noChangeArrowheads="1"/>
            </p:cNvSpPr>
            <p:nvPr/>
          </p:nvSpPr>
          <p:spPr bwMode="auto">
            <a:xfrm>
              <a:off x="2971" y="1387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443775" name="Text Box 383"/>
            <p:cNvSpPr txBox="1">
              <a:spLocks noChangeArrowheads="1"/>
            </p:cNvSpPr>
            <p:nvPr/>
          </p:nvSpPr>
          <p:spPr bwMode="auto">
            <a:xfrm>
              <a:off x="2744" y="1614"/>
              <a:ext cx="319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P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443776" name="Line 384"/>
            <p:cNvSpPr>
              <a:spLocks noChangeShapeType="1"/>
            </p:cNvSpPr>
            <p:nvPr/>
          </p:nvSpPr>
          <p:spPr bwMode="auto">
            <a:xfrm>
              <a:off x="2925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7" name="Rectangle 385" descr="宽上对角线"/>
            <p:cNvSpPr>
              <a:spLocks noChangeArrowheads="1"/>
            </p:cNvSpPr>
            <p:nvPr/>
          </p:nvSpPr>
          <p:spPr bwMode="auto">
            <a:xfrm>
              <a:off x="1701" y="1344"/>
              <a:ext cx="1542" cy="270"/>
            </a:xfrm>
            <a:prstGeom prst="rect">
              <a:avLst/>
            </a:prstGeom>
            <a:pattFill prst="wdUpDiag">
              <a:fgClr>
                <a:srgbClr val="99CCFF">
                  <a:alpha val="49001"/>
                </a:srgb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8" name="Rectangle 386" descr="宽上对角线"/>
            <p:cNvSpPr>
              <a:spLocks noChangeArrowheads="1"/>
            </p:cNvSpPr>
            <p:nvPr/>
          </p:nvSpPr>
          <p:spPr bwMode="auto">
            <a:xfrm>
              <a:off x="1909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9" name="Rectangle 387"/>
            <p:cNvSpPr>
              <a:spLocks noChangeArrowheads="1"/>
            </p:cNvSpPr>
            <p:nvPr/>
          </p:nvSpPr>
          <p:spPr bwMode="auto">
            <a:xfrm>
              <a:off x="2018" y="1477"/>
              <a:ext cx="817" cy="91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0" name="Rectangle 388"/>
            <p:cNvSpPr>
              <a:spLocks noChangeArrowheads="1"/>
            </p:cNvSpPr>
            <p:nvPr/>
          </p:nvSpPr>
          <p:spPr bwMode="auto">
            <a:xfrm>
              <a:off x="2018" y="1386"/>
              <a:ext cx="817" cy="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1" name="Rectangle 389" descr="宽上对角线"/>
            <p:cNvSpPr>
              <a:spLocks noChangeArrowheads="1"/>
            </p:cNvSpPr>
            <p:nvPr/>
          </p:nvSpPr>
          <p:spPr bwMode="auto">
            <a:xfrm>
              <a:off x="2907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2" name="Text Box 390"/>
            <p:cNvSpPr txBox="1">
              <a:spLocks noChangeArrowheads="1"/>
            </p:cNvSpPr>
            <p:nvPr/>
          </p:nvSpPr>
          <p:spPr bwMode="auto">
            <a:xfrm>
              <a:off x="3878" y="1070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83" name="Text Box 391"/>
            <p:cNvSpPr txBox="1">
              <a:spLocks noChangeArrowheads="1"/>
            </p:cNvSpPr>
            <p:nvPr/>
          </p:nvSpPr>
          <p:spPr bwMode="auto">
            <a:xfrm>
              <a:off x="3878" y="1751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84" name="Line 392"/>
            <p:cNvSpPr>
              <a:spLocks noChangeShapeType="1"/>
            </p:cNvSpPr>
            <p:nvPr/>
          </p:nvSpPr>
          <p:spPr bwMode="auto">
            <a:xfrm>
              <a:off x="3742" y="1343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5" name="Line 393"/>
            <p:cNvSpPr>
              <a:spLocks noChangeShapeType="1"/>
            </p:cNvSpPr>
            <p:nvPr/>
          </p:nvSpPr>
          <p:spPr bwMode="auto">
            <a:xfrm>
              <a:off x="3651" y="140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6" name="Line 394"/>
            <p:cNvSpPr>
              <a:spLocks noChangeShapeType="1"/>
            </p:cNvSpPr>
            <p:nvPr/>
          </p:nvSpPr>
          <p:spPr bwMode="auto">
            <a:xfrm flipH="1">
              <a:off x="3743" y="143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7" name="Line 395"/>
            <p:cNvSpPr>
              <a:spLocks noChangeShapeType="1"/>
            </p:cNvSpPr>
            <p:nvPr/>
          </p:nvSpPr>
          <p:spPr bwMode="auto">
            <a:xfrm flipH="1">
              <a:off x="3743" y="1571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8" name="Line 396"/>
            <p:cNvSpPr>
              <a:spLocks noChangeShapeType="1"/>
            </p:cNvSpPr>
            <p:nvPr/>
          </p:nvSpPr>
          <p:spPr bwMode="auto">
            <a:xfrm>
              <a:off x="3924" y="125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9" name="Line 397"/>
            <p:cNvSpPr>
              <a:spLocks noChangeShapeType="1"/>
            </p:cNvSpPr>
            <p:nvPr/>
          </p:nvSpPr>
          <p:spPr bwMode="auto">
            <a:xfrm>
              <a:off x="3924" y="15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0" name="Rectangle 398"/>
            <p:cNvSpPr>
              <a:spLocks noChangeArrowheads="1"/>
            </p:cNvSpPr>
            <p:nvPr/>
          </p:nvSpPr>
          <p:spPr bwMode="auto">
            <a:xfrm flipV="1">
              <a:off x="2750" y="1545"/>
              <a:ext cx="76" cy="44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1" name="Line 399"/>
            <p:cNvSpPr>
              <a:spLocks noChangeShapeType="1"/>
            </p:cNvSpPr>
            <p:nvPr/>
          </p:nvSpPr>
          <p:spPr bwMode="auto">
            <a:xfrm>
              <a:off x="2835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2" name="Line 400"/>
            <p:cNvSpPr>
              <a:spLocks noChangeShapeType="1"/>
            </p:cNvSpPr>
            <p:nvPr/>
          </p:nvSpPr>
          <p:spPr bwMode="auto">
            <a:xfrm>
              <a:off x="2744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3" name="Line 401"/>
            <p:cNvSpPr>
              <a:spLocks noChangeShapeType="1"/>
            </p:cNvSpPr>
            <p:nvPr/>
          </p:nvSpPr>
          <p:spPr bwMode="auto">
            <a:xfrm flipH="1">
              <a:off x="2744" y="1595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4" name="Rectangle 402" descr="宽上对角线"/>
            <p:cNvSpPr>
              <a:spLocks noChangeArrowheads="1"/>
            </p:cNvSpPr>
            <p:nvPr/>
          </p:nvSpPr>
          <p:spPr bwMode="auto">
            <a:xfrm>
              <a:off x="2408" y="1344"/>
              <a:ext cx="46" cy="45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5" name="Line 403"/>
            <p:cNvSpPr>
              <a:spLocks noChangeShapeType="1"/>
            </p:cNvSpPr>
            <p:nvPr/>
          </p:nvSpPr>
          <p:spPr bwMode="auto">
            <a:xfrm>
              <a:off x="2426" y="1253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6" name="Line 404"/>
            <p:cNvSpPr>
              <a:spLocks noChangeShapeType="1"/>
            </p:cNvSpPr>
            <p:nvPr/>
          </p:nvSpPr>
          <p:spPr bwMode="auto">
            <a:xfrm>
              <a:off x="3697" y="149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7" name="Line 405"/>
            <p:cNvSpPr>
              <a:spLocks noChangeShapeType="1"/>
            </p:cNvSpPr>
            <p:nvPr/>
          </p:nvSpPr>
          <p:spPr bwMode="auto">
            <a:xfrm>
              <a:off x="3697" y="14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8" name="Line 406"/>
            <p:cNvSpPr>
              <a:spLocks noChangeShapeType="1"/>
            </p:cNvSpPr>
            <p:nvPr/>
          </p:nvSpPr>
          <p:spPr bwMode="auto">
            <a:xfrm>
              <a:off x="3694" y="145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9" name="Line 407"/>
            <p:cNvSpPr>
              <a:spLocks noChangeShapeType="1"/>
            </p:cNvSpPr>
            <p:nvPr/>
          </p:nvSpPr>
          <p:spPr bwMode="auto">
            <a:xfrm flipV="1">
              <a:off x="3694" y="148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0" name="Line 408"/>
            <p:cNvSpPr>
              <a:spLocks noChangeShapeType="1"/>
            </p:cNvSpPr>
            <p:nvPr/>
          </p:nvSpPr>
          <p:spPr bwMode="auto">
            <a:xfrm flipH="1">
              <a:off x="3470" y="150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1" name="Text Box 409"/>
            <p:cNvSpPr txBox="1">
              <a:spLocks noChangeArrowheads="1"/>
            </p:cNvSpPr>
            <p:nvPr/>
          </p:nvSpPr>
          <p:spPr bwMode="auto">
            <a:xfrm>
              <a:off x="3470" y="1525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802" name="Text Box 410"/>
            <p:cNvSpPr txBox="1">
              <a:spLocks noChangeArrowheads="1"/>
            </p:cNvSpPr>
            <p:nvPr/>
          </p:nvSpPr>
          <p:spPr bwMode="auto">
            <a:xfrm>
              <a:off x="2608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rgbClr val="FF3399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443803" name="Line 411"/>
            <p:cNvSpPr>
              <a:spLocks noChangeShapeType="1"/>
            </p:cNvSpPr>
            <p:nvPr/>
          </p:nvSpPr>
          <p:spPr bwMode="auto">
            <a:xfrm flipH="1">
              <a:off x="2562" y="1253"/>
              <a:ext cx="9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545" grpId="0"/>
      <p:bldP spid="4436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815-3057-41E0-A69A-49A2D66C035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3614" name="Text Box 254"/>
          <p:cNvSpPr txBox="1">
            <a:spLocks noChangeArrowheads="1"/>
          </p:cNvSpPr>
          <p:nvPr/>
        </p:nvSpPr>
        <p:spPr bwMode="auto">
          <a:xfrm>
            <a:off x="179388" y="309141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、闪速存储器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u="none" dirty="0">
                <a:solidFill>
                  <a:srgbClr val="FF3399"/>
                </a:solidFill>
                <a:latin typeface="+mn-lt"/>
              </a:rPr>
              <a:t>Flash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，成本低</a:t>
            </a:r>
            <a:r>
              <a:rPr lang="en-US" altLang="zh-CN" sz="2000" b="1" u="none" dirty="0">
                <a:latin typeface="宋体" pitchFamily="2" charset="-122"/>
              </a:rPr>
              <a:t>(1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>
                <a:latin typeface="宋体" pitchFamily="2" charset="-122"/>
              </a:rPr>
              <a:t>管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、速度快</a:t>
            </a:r>
            <a:r>
              <a:rPr lang="en-US" altLang="zh-CN" sz="2000" b="1" u="none" dirty="0">
                <a:latin typeface="宋体" pitchFamily="2" charset="-122"/>
              </a:rPr>
              <a:t>(10</a:t>
            </a:r>
            <a:r>
              <a:rPr lang="en-US" altLang="zh-CN" sz="2000" u="none" dirty="0"/>
              <a:t>μ</a:t>
            </a:r>
            <a:r>
              <a:rPr lang="en-US" altLang="zh-CN" sz="2000" b="1" u="none" dirty="0">
                <a:latin typeface="宋体" pitchFamily="2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存储元的状态：</a:t>
            </a:r>
            <a:r>
              <a:rPr lang="zh-CN" altLang="en-US" b="1" u="none" dirty="0">
                <a:latin typeface="宋体" pitchFamily="2" charset="-122"/>
              </a:rPr>
              <a:t>同叠栅</a:t>
            </a:r>
            <a:r>
              <a:rPr lang="en-US" altLang="zh-CN" b="1" u="none" dirty="0">
                <a:latin typeface="宋体" pitchFamily="2" charset="-122"/>
              </a:rPr>
              <a:t>EPROM</a:t>
            </a:r>
            <a:r>
              <a:rPr lang="zh-CN" altLang="en-US" b="1" u="none" dirty="0">
                <a:latin typeface="宋体" pitchFamily="2" charset="-122"/>
              </a:rPr>
              <a:t>，氧化层更薄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速度更快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43615" name="Group 255"/>
          <p:cNvGrpSpPr>
            <a:grpSpLocks/>
          </p:cNvGrpSpPr>
          <p:nvPr/>
        </p:nvGrpSpPr>
        <p:grpSpPr bwMode="auto">
          <a:xfrm>
            <a:off x="2195513" y="1631950"/>
            <a:ext cx="3889375" cy="1436688"/>
            <a:chOff x="1700" y="981"/>
            <a:chExt cx="2450" cy="905"/>
          </a:xfrm>
        </p:grpSpPr>
        <p:sp>
          <p:nvSpPr>
            <p:cNvPr id="143616" name="Text Box 256"/>
            <p:cNvSpPr txBox="1">
              <a:spLocks noChangeArrowheads="1"/>
            </p:cNvSpPr>
            <p:nvPr/>
          </p:nvSpPr>
          <p:spPr bwMode="auto">
            <a:xfrm>
              <a:off x="4014" y="1023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17" name="Text Box 257"/>
            <p:cNvSpPr txBox="1">
              <a:spLocks noChangeArrowheads="1"/>
            </p:cNvSpPr>
            <p:nvPr/>
          </p:nvSpPr>
          <p:spPr bwMode="auto">
            <a:xfrm>
              <a:off x="4014" y="170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18" name="Oval 258"/>
            <p:cNvSpPr>
              <a:spLocks noChangeArrowheads="1"/>
            </p:cNvSpPr>
            <p:nvPr/>
          </p:nvSpPr>
          <p:spPr bwMode="auto">
            <a:xfrm>
              <a:off x="3697" y="1250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9" name="Line 259"/>
            <p:cNvSpPr>
              <a:spLocks noChangeShapeType="1"/>
            </p:cNvSpPr>
            <p:nvPr/>
          </p:nvSpPr>
          <p:spPr bwMode="auto">
            <a:xfrm>
              <a:off x="3878" y="1296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0" name="Line 260"/>
            <p:cNvSpPr>
              <a:spLocks noChangeShapeType="1"/>
            </p:cNvSpPr>
            <p:nvPr/>
          </p:nvSpPr>
          <p:spPr bwMode="auto">
            <a:xfrm>
              <a:off x="3787" y="136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1" name="Line 261"/>
            <p:cNvSpPr>
              <a:spLocks noChangeShapeType="1"/>
            </p:cNvSpPr>
            <p:nvPr/>
          </p:nvSpPr>
          <p:spPr bwMode="auto">
            <a:xfrm flipH="1">
              <a:off x="3879" y="138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2" name="Line 262"/>
            <p:cNvSpPr>
              <a:spLocks noChangeShapeType="1"/>
            </p:cNvSpPr>
            <p:nvPr/>
          </p:nvSpPr>
          <p:spPr bwMode="auto">
            <a:xfrm flipH="1">
              <a:off x="3879" y="152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3" name="Line 263"/>
            <p:cNvSpPr>
              <a:spLocks noChangeShapeType="1"/>
            </p:cNvSpPr>
            <p:nvPr/>
          </p:nvSpPr>
          <p:spPr bwMode="auto">
            <a:xfrm>
              <a:off x="4060" y="1205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4" name="Line 264"/>
            <p:cNvSpPr>
              <a:spLocks noChangeShapeType="1"/>
            </p:cNvSpPr>
            <p:nvPr/>
          </p:nvSpPr>
          <p:spPr bwMode="auto">
            <a:xfrm>
              <a:off x="4060" y="152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5" name="Rectangle 265"/>
            <p:cNvSpPr>
              <a:spLocks noChangeArrowheads="1"/>
            </p:cNvSpPr>
            <p:nvPr/>
          </p:nvSpPr>
          <p:spPr bwMode="auto">
            <a:xfrm>
              <a:off x="1700" y="1568"/>
              <a:ext cx="1679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6" name="Text Box 266"/>
            <p:cNvSpPr txBox="1">
              <a:spLocks noChangeArrowheads="1"/>
            </p:cNvSpPr>
            <p:nvPr/>
          </p:nvSpPr>
          <p:spPr bwMode="auto">
            <a:xfrm>
              <a:off x="2245" y="1659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P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3627" name="Text Box 267"/>
            <p:cNvSpPr txBox="1">
              <a:spLocks noChangeArrowheads="1"/>
            </p:cNvSpPr>
            <p:nvPr/>
          </p:nvSpPr>
          <p:spPr bwMode="auto">
            <a:xfrm>
              <a:off x="1791" y="1569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43628" name="Text Box 268"/>
            <p:cNvSpPr txBox="1">
              <a:spLocks noChangeArrowheads="1"/>
            </p:cNvSpPr>
            <p:nvPr/>
          </p:nvSpPr>
          <p:spPr bwMode="auto">
            <a:xfrm>
              <a:off x="183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29" name="Line 269"/>
            <p:cNvSpPr>
              <a:spLocks noChangeShapeType="1"/>
            </p:cNvSpPr>
            <p:nvPr/>
          </p:nvSpPr>
          <p:spPr bwMode="auto">
            <a:xfrm>
              <a:off x="1927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0" name="Text Box 270"/>
            <p:cNvSpPr txBox="1">
              <a:spLocks noChangeArrowheads="1"/>
            </p:cNvSpPr>
            <p:nvPr/>
          </p:nvSpPr>
          <p:spPr bwMode="auto">
            <a:xfrm>
              <a:off x="301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31" name="Text Box 271"/>
            <p:cNvSpPr txBox="1">
              <a:spLocks noChangeArrowheads="1"/>
            </p:cNvSpPr>
            <p:nvPr/>
          </p:nvSpPr>
          <p:spPr bwMode="auto">
            <a:xfrm>
              <a:off x="2425" y="981"/>
              <a:ext cx="18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143632" name="Text Box 272"/>
            <p:cNvSpPr txBox="1">
              <a:spLocks noChangeArrowheads="1"/>
            </p:cNvSpPr>
            <p:nvPr/>
          </p:nvSpPr>
          <p:spPr bwMode="auto">
            <a:xfrm>
              <a:off x="3107" y="1341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43633" name="Text Box 273"/>
            <p:cNvSpPr txBox="1">
              <a:spLocks noChangeArrowheads="1"/>
            </p:cNvSpPr>
            <p:nvPr/>
          </p:nvSpPr>
          <p:spPr bwMode="auto">
            <a:xfrm>
              <a:off x="2789" y="1569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N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3634" name="Line 274"/>
            <p:cNvSpPr>
              <a:spLocks noChangeShapeType="1"/>
            </p:cNvSpPr>
            <p:nvPr/>
          </p:nvSpPr>
          <p:spPr bwMode="auto">
            <a:xfrm>
              <a:off x="306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5" name="Rectangle 275" descr="宽上对角线"/>
            <p:cNvSpPr>
              <a:spLocks noChangeArrowheads="1"/>
            </p:cNvSpPr>
            <p:nvPr/>
          </p:nvSpPr>
          <p:spPr bwMode="auto">
            <a:xfrm>
              <a:off x="1700" y="1296"/>
              <a:ext cx="1679" cy="272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6" name="Rectangle 276"/>
            <p:cNvSpPr>
              <a:spLocks noChangeArrowheads="1"/>
            </p:cNvSpPr>
            <p:nvPr/>
          </p:nvSpPr>
          <p:spPr bwMode="auto">
            <a:xfrm>
              <a:off x="1903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7" name="Rectangle 277"/>
            <p:cNvSpPr>
              <a:spLocks noChangeArrowheads="1"/>
            </p:cNvSpPr>
            <p:nvPr/>
          </p:nvSpPr>
          <p:spPr bwMode="auto">
            <a:xfrm>
              <a:off x="2063" y="1453"/>
              <a:ext cx="817" cy="91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8" name="Rectangle 278"/>
            <p:cNvSpPr>
              <a:spLocks noChangeArrowheads="1"/>
            </p:cNvSpPr>
            <p:nvPr/>
          </p:nvSpPr>
          <p:spPr bwMode="auto">
            <a:xfrm>
              <a:off x="2063" y="1374"/>
              <a:ext cx="817" cy="4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9" name="Rectangle 279"/>
            <p:cNvSpPr>
              <a:spLocks noChangeArrowheads="1"/>
            </p:cNvSpPr>
            <p:nvPr/>
          </p:nvSpPr>
          <p:spPr bwMode="auto">
            <a:xfrm>
              <a:off x="3040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0" name="Rectangle 280"/>
            <p:cNvSpPr>
              <a:spLocks noChangeArrowheads="1"/>
            </p:cNvSpPr>
            <p:nvPr/>
          </p:nvSpPr>
          <p:spPr bwMode="auto">
            <a:xfrm>
              <a:off x="2447" y="1296"/>
              <a:ext cx="45" cy="7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1" name="Line 281"/>
            <p:cNvSpPr>
              <a:spLocks noChangeShapeType="1"/>
            </p:cNvSpPr>
            <p:nvPr/>
          </p:nvSpPr>
          <p:spPr bwMode="auto">
            <a:xfrm>
              <a:off x="247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2" name="Line 282"/>
            <p:cNvSpPr>
              <a:spLocks noChangeShapeType="1"/>
            </p:cNvSpPr>
            <p:nvPr/>
          </p:nvSpPr>
          <p:spPr bwMode="auto">
            <a:xfrm>
              <a:off x="3848" y="1359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3" name="Line 283"/>
            <p:cNvSpPr>
              <a:spLocks noChangeShapeType="1"/>
            </p:cNvSpPr>
            <p:nvPr/>
          </p:nvSpPr>
          <p:spPr bwMode="auto">
            <a:xfrm flipH="1">
              <a:off x="3605" y="1443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4" name="Text Box 284"/>
            <p:cNvSpPr txBox="1">
              <a:spLocks noChangeArrowheads="1"/>
            </p:cNvSpPr>
            <p:nvPr/>
          </p:nvSpPr>
          <p:spPr bwMode="auto">
            <a:xfrm>
              <a:off x="3424" y="1343"/>
              <a:ext cx="18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</p:grpSp>
      <p:sp>
        <p:nvSpPr>
          <p:cNvPr id="143645" name="Text Box 285"/>
          <p:cNvSpPr txBox="1">
            <a:spLocks noChangeArrowheads="1"/>
          </p:cNvSpPr>
          <p:nvPr/>
        </p:nvSpPr>
        <p:spPr bwMode="auto">
          <a:xfrm>
            <a:off x="179388" y="35010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写入及擦除数据：</a:t>
            </a:r>
            <a:r>
              <a:rPr lang="zh-CN" altLang="en-US" b="1" u="none" dirty="0">
                <a:latin typeface="宋体" pitchFamily="2" charset="-122"/>
              </a:rPr>
              <a:t>同</a:t>
            </a:r>
            <a:r>
              <a:rPr lang="en-US" altLang="zh-CN" b="1" u="none" dirty="0">
                <a:latin typeface="宋体" pitchFamily="2" charset="-122"/>
              </a:rPr>
              <a:t>E</a:t>
            </a:r>
            <a:r>
              <a:rPr lang="en-US" altLang="zh-CN" b="1" u="none" baseline="3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电压低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，擦除精度为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</a:t>
            </a:r>
          </a:p>
        </p:txBody>
      </p:sp>
      <p:sp>
        <p:nvSpPr>
          <p:cNvPr id="143647" name="Text Box 28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MPROM</a:t>
            </a:r>
            <a:r>
              <a:rPr lang="zh-CN" altLang="en-US" b="1" u="none" dirty="0">
                <a:latin typeface="宋体" pitchFamily="2" charset="-122"/>
              </a:rPr>
              <a:t>相同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速度快</a:t>
            </a:r>
            <a:r>
              <a:rPr lang="en-US" altLang="zh-CN" sz="2000" b="1" u="none" dirty="0">
                <a:latin typeface="宋体" pitchFamily="2" charset="-122"/>
              </a:rPr>
              <a:t>[1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>
                <a:latin typeface="宋体" pitchFamily="2" charset="-122"/>
              </a:rPr>
              <a:t>管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endParaRPr lang="zh-CN" altLang="en-US" sz="1800" b="1" u="none" baseline="-20000" dirty="0">
              <a:latin typeface="宋体" pitchFamily="2" charset="-122"/>
            </a:endParaRPr>
          </a:p>
        </p:txBody>
      </p:sp>
      <p:grpSp>
        <p:nvGrpSpPr>
          <p:cNvPr id="143722" name="Group 362"/>
          <p:cNvGrpSpPr>
            <a:grpSpLocks/>
          </p:cNvGrpSpPr>
          <p:nvPr/>
        </p:nvGrpSpPr>
        <p:grpSpPr bwMode="auto">
          <a:xfrm>
            <a:off x="1114426" y="4005064"/>
            <a:ext cx="1944688" cy="1584325"/>
            <a:chOff x="612" y="799"/>
            <a:chExt cx="1225" cy="998"/>
          </a:xfrm>
        </p:grpSpPr>
        <p:sp>
          <p:nvSpPr>
            <p:cNvPr id="143723" name="Text Box 363"/>
            <p:cNvSpPr txBox="1">
              <a:spLocks noChangeArrowheads="1"/>
            </p:cNvSpPr>
            <p:nvPr/>
          </p:nvSpPr>
          <p:spPr bwMode="auto">
            <a:xfrm>
              <a:off x="612" y="1298"/>
              <a:ext cx="4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  <a:r>
                <a:rPr lang="en-US" altLang="zh-CN" sz="1800" b="1" u="none">
                  <a:latin typeface="宋体" pitchFamily="2" charset="-122"/>
                </a:rPr>
                <a:t>=0V</a:t>
              </a:r>
            </a:p>
          </p:txBody>
        </p:sp>
        <p:sp>
          <p:nvSpPr>
            <p:cNvPr id="143724" name="Line 364"/>
            <p:cNvSpPr>
              <a:spLocks noChangeShapeType="1"/>
            </p:cNvSpPr>
            <p:nvPr/>
          </p:nvSpPr>
          <p:spPr bwMode="auto">
            <a:xfrm flipV="1">
              <a:off x="612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5" name="Text Box 365"/>
            <p:cNvSpPr txBox="1">
              <a:spLocks noChangeArrowheads="1"/>
            </p:cNvSpPr>
            <p:nvPr/>
          </p:nvSpPr>
          <p:spPr bwMode="auto">
            <a:xfrm>
              <a:off x="885" y="1616"/>
              <a:ext cx="726" cy="18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读数据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6" name="Text Box 366"/>
            <p:cNvSpPr txBox="1">
              <a:spLocks noChangeArrowheads="1"/>
            </p:cNvSpPr>
            <p:nvPr/>
          </p:nvSpPr>
          <p:spPr bwMode="auto">
            <a:xfrm>
              <a:off x="613" y="981"/>
              <a:ext cx="54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字选线</a:t>
              </a:r>
              <a:r>
                <a:rPr lang="en-US" altLang="zh-CN" sz="1800" b="1" u="none" dirty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7" name="Line 367"/>
            <p:cNvSpPr>
              <a:spLocks noChangeShapeType="1"/>
            </p:cNvSpPr>
            <p:nvPr/>
          </p:nvSpPr>
          <p:spPr bwMode="auto">
            <a:xfrm flipV="1">
              <a:off x="612" y="980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8" name="Line 368"/>
            <p:cNvSpPr>
              <a:spLocks noChangeShapeType="1"/>
            </p:cNvSpPr>
            <p:nvPr/>
          </p:nvSpPr>
          <p:spPr bwMode="auto">
            <a:xfrm>
              <a:off x="1609" y="912"/>
              <a:ext cx="1" cy="6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9" name="Line 369"/>
            <p:cNvSpPr>
              <a:spLocks noChangeShapeType="1"/>
            </p:cNvSpPr>
            <p:nvPr/>
          </p:nvSpPr>
          <p:spPr bwMode="auto">
            <a:xfrm>
              <a:off x="1202" y="98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0" name="Line 370"/>
            <p:cNvSpPr>
              <a:spLocks noChangeShapeType="1"/>
            </p:cNvSpPr>
            <p:nvPr/>
          </p:nvSpPr>
          <p:spPr bwMode="auto">
            <a:xfrm flipH="1">
              <a:off x="1291" y="1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1" name="Line 371"/>
            <p:cNvSpPr>
              <a:spLocks noChangeShapeType="1"/>
            </p:cNvSpPr>
            <p:nvPr/>
          </p:nvSpPr>
          <p:spPr bwMode="auto">
            <a:xfrm>
              <a:off x="1383" y="11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2" name="Line 372"/>
            <p:cNvSpPr>
              <a:spLocks noChangeShapeType="1"/>
            </p:cNvSpPr>
            <p:nvPr/>
          </p:nvSpPr>
          <p:spPr bwMode="auto">
            <a:xfrm flipV="1">
              <a:off x="1382" y="116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3" name="Text Box 373"/>
            <p:cNvSpPr txBox="1">
              <a:spLocks noChangeArrowheads="1"/>
            </p:cNvSpPr>
            <p:nvPr/>
          </p:nvSpPr>
          <p:spPr bwMode="auto">
            <a:xfrm>
              <a:off x="1655" y="1072"/>
              <a:ext cx="182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位线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3734" name="Line 374"/>
            <p:cNvSpPr>
              <a:spLocks noChangeShapeType="1"/>
            </p:cNvSpPr>
            <p:nvPr/>
          </p:nvSpPr>
          <p:spPr bwMode="auto">
            <a:xfrm flipV="1">
              <a:off x="1383" y="125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5" name="Line 375"/>
            <p:cNvSpPr>
              <a:spLocks noChangeShapeType="1"/>
            </p:cNvSpPr>
            <p:nvPr/>
          </p:nvSpPr>
          <p:spPr bwMode="auto">
            <a:xfrm flipV="1">
              <a:off x="1202" y="1208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6" name="Line 376"/>
            <p:cNvSpPr>
              <a:spLocks noChangeShapeType="1"/>
            </p:cNvSpPr>
            <p:nvPr/>
          </p:nvSpPr>
          <p:spPr bwMode="auto">
            <a:xfrm flipH="1">
              <a:off x="1474" y="1253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7" name="Line 377"/>
            <p:cNvSpPr>
              <a:spLocks noChangeShapeType="1"/>
            </p:cNvSpPr>
            <p:nvPr/>
          </p:nvSpPr>
          <p:spPr bwMode="auto">
            <a:xfrm flipH="1">
              <a:off x="1354" y="116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8" name="Text Box 378"/>
            <p:cNvSpPr txBox="1">
              <a:spLocks noChangeArrowheads="1"/>
            </p:cNvSpPr>
            <p:nvPr/>
          </p:nvSpPr>
          <p:spPr bwMode="auto">
            <a:xfrm>
              <a:off x="703" y="799"/>
              <a:ext cx="27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3789" name="Group 429"/>
          <p:cNvGrpSpPr>
            <a:grpSpLocks/>
          </p:cNvGrpSpPr>
          <p:nvPr/>
        </p:nvGrpSpPr>
        <p:grpSpPr bwMode="auto">
          <a:xfrm>
            <a:off x="3924300" y="4005064"/>
            <a:ext cx="4751388" cy="1655762"/>
            <a:chOff x="2336" y="2931"/>
            <a:chExt cx="2993" cy="1043"/>
          </a:xfrm>
        </p:grpSpPr>
        <p:grpSp>
          <p:nvGrpSpPr>
            <p:cNvPr id="143740" name="Group 380"/>
            <p:cNvGrpSpPr>
              <a:grpSpLocks/>
            </p:cNvGrpSpPr>
            <p:nvPr/>
          </p:nvGrpSpPr>
          <p:grpSpPr bwMode="auto">
            <a:xfrm>
              <a:off x="4059" y="2931"/>
              <a:ext cx="1270" cy="1043"/>
              <a:chOff x="3696" y="2024"/>
              <a:chExt cx="1270" cy="1043"/>
            </a:xfrm>
          </p:grpSpPr>
          <p:sp>
            <p:nvSpPr>
              <p:cNvPr id="143741" name="Line 381"/>
              <p:cNvSpPr>
                <a:spLocks noChangeShapeType="1"/>
              </p:cNvSpPr>
              <p:nvPr/>
            </p:nvSpPr>
            <p:spPr bwMode="auto">
              <a:xfrm flipV="1">
                <a:off x="3741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2" name="Text Box 382"/>
              <p:cNvSpPr txBox="1">
                <a:spLocks noChangeArrowheads="1"/>
              </p:cNvSpPr>
              <p:nvPr/>
            </p:nvSpPr>
            <p:spPr bwMode="auto">
              <a:xfrm>
                <a:off x="3741" y="2251"/>
                <a:ext cx="544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43" name="Line 383"/>
              <p:cNvSpPr>
                <a:spLocks noChangeShapeType="1"/>
              </p:cNvSpPr>
              <p:nvPr/>
            </p:nvSpPr>
            <p:spPr bwMode="auto">
              <a:xfrm flipV="1">
                <a:off x="3741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4" name="Line 384"/>
              <p:cNvSpPr>
                <a:spLocks noChangeShapeType="1"/>
              </p:cNvSpPr>
              <p:nvPr/>
            </p:nvSpPr>
            <p:spPr bwMode="auto">
              <a:xfrm flipH="1">
                <a:off x="4739" y="2182"/>
                <a:ext cx="0" cy="67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5" name="Line 385"/>
              <p:cNvSpPr>
                <a:spLocks noChangeShapeType="1"/>
              </p:cNvSpPr>
              <p:nvPr/>
            </p:nvSpPr>
            <p:spPr bwMode="auto">
              <a:xfrm>
                <a:off x="4331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6" name="Line 386"/>
              <p:cNvSpPr>
                <a:spLocks noChangeShapeType="1"/>
              </p:cNvSpPr>
              <p:nvPr/>
            </p:nvSpPr>
            <p:spPr bwMode="auto">
              <a:xfrm flipH="1">
                <a:off x="4420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7" name="Line 387"/>
              <p:cNvSpPr>
                <a:spLocks noChangeShapeType="1"/>
              </p:cNvSpPr>
              <p:nvPr/>
            </p:nvSpPr>
            <p:spPr bwMode="auto">
              <a:xfrm>
                <a:off x="4512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8" name="Line 388"/>
              <p:cNvSpPr>
                <a:spLocks noChangeShapeType="1"/>
              </p:cNvSpPr>
              <p:nvPr/>
            </p:nvSpPr>
            <p:spPr bwMode="auto">
              <a:xfrm flipV="1">
                <a:off x="4511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9" name="Text Box 389"/>
              <p:cNvSpPr txBox="1">
                <a:spLocks noChangeArrowheads="1"/>
              </p:cNvSpPr>
              <p:nvPr/>
            </p:nvSpPr>
            <p:spPr bwMode="auto">
              <a:xfrm>
                <a:off x="4784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50" name="Line 390"/>
              <p:cNvSpPr>
                <a:spLocks noChangeShapeType="1"/>
              </p:cNvSpPr>
              <p:nvPr/>
            </p:nvSpPr>
            <p:spPr bwMode="auto">
              <a:xfrm flipV="1">
                <a:off x="4512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1" name="Line 391"/>
              <p:cNvSpPr>
                <a:spLocks noChangeShapeType="1"/>
              </p:cNvSpPr>
              <p:nvPr/>
            </p:nvSpPr>
            <p:spPr bwMode="auto">
              <a:xfrm flipV="1">
                <a:off x="4331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2" name="Line 392"/>
              <p:cNvSpPr>
                <a:spLocks noChangeShapeType="1"/>
              </p:cNvSpPr>
              <p:nvPr/>
            </p:nvSpPr>
            <p:spPr bwMode="auto">
              <a:xfrm flipH="1">
                <a:off x="4603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3" name="Line 393"/>
              <p:cNvSpPr>
                <a:spLocks noChangeShapeType="1"/>
              </p:cNvSpPr>
              <p:nvPr/>
            </p:nvSpPr>
            <p:spPr bwMode="auto">
              <a:xfrm flipH="1">
                <a:off x="4483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4" name="Text Box 394"/>
              <p:cNvSpPr txBox="1">
                <a:spLocks noChangeArrowheads="1"/>
              </p:cNvSpPr>
              <p:nvPr/>
            </p:nvSpPr>
            <p:spPr bwMode="auto">
              <a:xfrm>
                <a:off x="3832" y="2069"/>
                <a:ext cx="272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5" name="Text Box 395"/>
              <p:cNvSpPr txBox="1">
                <a:spLocks noChangeArrowheads="1"/>
              </p:cNvSpPr>
              <p:nvPr/>
            </p:nvSpPr>
            <p:spPr bwMode="auto">
              <a:xfrm>
                <a:off x="3696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S</a:t>
                </a:r>
                <a:r>
                  <a:rPr lang="en-US" altLang="zh-CN" sz="1800" b="1" u="none" dirty="0">
                    <a:latin typeface="宋体" pitchFamily="2" charset="-122"/>
                  </a:rPr>
                  <a:t>=</a:t>
                </a: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</a:p>
            </p:txBody>
          </p:sp>
          <p:sp>
            <p:nvSpPr>
              <p:cNvPr id="143756" name="Text Box 396"/>
              <p:cNvSpPr txBox="1">
                <a:spLocks noChangeArrowheads="1"/>
              </p:cNvSpPr>
              <p:nvPr/>
            </p:nvSpPr>
            <p:spPr bwMode="auto">
              <a:xfrm>
                <a:off x="3878" y="2886"/>
                <a:ext cx="1043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57" name="Text Box 397"/>
              <p:cNvSpPr txBox="1">
                <a:spLocks noChangeArrowheads="1"/>
              </p:cNvSpPr>
              <p:nvPr/>
            </p:nvSpPr>
            <p:spPr bwMode="auto">
              <a:xfrm>
                <a:off x="4648" y="2024"/>
                <a:ext cx="22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8" name="Line 398"/>
              <p:cNvSpPr>
                <a:spLocks noChangeShapeType="1"/>
              </p:cNvSpPr>
              <p:nvPr/>
            </p:nvSpPr>
            <p:spPr bwMode="auto">
              <a:xfrm>
                <a:off x="4239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9" name="Line 399"/>
              <p:cNvSpPr>
                <a:spLocks noChangeShapeType="1"/>
              </p:cNvSpPr>
              <p:nvPr/>
            </p:nvSpPr>
            <p:spPr bwMode="auto">
              <a:xfrm>
                <a:off x="4375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0" name="Line 400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1" name="Line 401"/>
              <p:cNvSpPr>
                <a:spLocks noChangeShapeType="1"/>
              </p:cNvSpPr>
              <p:nvPr/>
            </p:nvSpPr>
            <p:spPr bwMode="auto">
              <a:xfrm>
                <a:off x="4375" y="2614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2" name="Line 402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63" name="Group 403"/>
            <p:cNvGrpSpPr>
              <a:grpSpLocks/>
            </p:cNvGrpSpPr>
            <p:nvPr/>
          </p:nvGrpSpPr>
          <p:grpSpPr bwMode="auto">
            <a:xfrm>
              <a:off x="2336" y="2931"/>
              <a:ext cx="1270" cy="1043"/>
              <a:chOff x="1973" y="2024"/>
              <a:chExt cx="1270" cy="1043"/>
            </a:xfrm>
          </p:grpSpPr>
          <p:sp>
            <p:nvSpPr>
              <p:cNvPr id="143764" name="Line 404"/>
              <p:cNvSpPr>
                <a:spLocks noChangeShapeType="1"/>
              </p:cNvSpPr>
              <p:nvPr/>
            </p:nvSpPr>
            <p:spPr bwMode="auto">
              <a:xfrm flipV="1">
                <a:off x="2018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5" name="Text Box 405"/>
              <p:cNvSpPr txBox="1">
                <a:spLocks noChangeArrowheads="1"/>
              </p:cNvSpPr>
              <p:nvPr/>
            </p:nvSpPr>
            <p:spPr bwMode="auto">
              <a:xfrm>
                <a:off x="2018" y="2251"/>
                <a:ext cx="54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66" name="Line 406"/>
              <p:cNvSpPr>
                <a:spLocks noChangeShapeType="1"/>
              </p:cNvSpPr>
              <p:nvPr/>
            </p:nvSpPr>
            <p:spPr bwMode="auto">
              <a:xfrm flipV="1">
                <a:off x="2018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7" name="Line 407"/>
              <p:cNvSpPr>
                <a:spLocks noChangeShapeType="1"/>
              </p:cNvSpPr>
              <p:nvPr/>
            </p:nvSpPr>
            <p:spPr bwMode="auto">
              <a:xfrm flipH="1">
                <a:off x="3016" y="2182"/>
                <a:ext cx="1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8" name="Line 408"/>
              <p:cNvSpPr>
                <a:spLocks noChangeShapeType="1"/>
              </p:cNvSpPr>
              <p:nvPr/>
            </p:nvSpPr>
            <p:spPr bwMode="auto">
              <a:xfrm>
                <a:off x="2608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9" name="Line 409"/>
              <p:cNvSpPr>
                <a:spLocks noChangeShapeType="1"/>
              </p:cNvSpPr>
              <p:nvPr/>
            </p:nvSpPr>
            <p:spPr bwMode="auto">
              <a:xfrm flipH="1">
                <a:off x="2697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0" name="Line 410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1" name="Line 411"/>
              <p:cNvSpPr>
                <a:spLocks noChangeShapeType="1"/>
              </p:cNvSpPr>
              <p:nvPr/>
            </p:nvSpPr>
            <p:spPr bwMode="auto">
              <a:xfrm flipV="1">
                <a:off x="2788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2" name="Text Box 412"/>
              <p:cNvSpPr txBox="1">
                <a:spLocks noChangeArrowheads="1"/>
              </p:cNvSpPr>
              <p:nvPr/>
            </p:nvSpPr>
            <p:spPr bwMode="auto">
              <a:xfrm>
                <a:off x="3061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3" name="Line 413"/>
              <p:cNvSpPr>
                <a:spLocks noChangeShapeType="1"/>
              </p:cNvSpPr>
              <p:nvPr/>
            </p:nvSpPr>
            <p:spPr bwMode="auto">
              <a:xfrm flipV="1">
                <a:off x="2789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4" name="Line 414"/>
              <p:cNvSpPr>
                <a:spLocks noChangeShapeType="1"/>
              </p:cNvSpPr>
              <p:nvPr/>
            </p:nvSpPr>
            <p:spPr bwMode="auto">
              <a:xfrm flipV="1">
                <a:off x="2608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5" name="Line 415"/>
              <p:cNvSpPr>
                <a:spLocks noChangeShapeType="1"/>
              </p:cNvSpPr>
              <p:nvPr/>
            </p:nvSpPr>
            <p:spPr bwMode="auto">
              <a:xfrm flipH="1">
                <a:off x="2880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6" name="Line 416"/>
              <p:cNvSpPr>
                <a:spLocks noChangeShapeType="1"/>
              </p:cNvSpPr>
              <p:nvPr/>
            </p:nvSpPr>
            <p:spPr bwMode="auto">
              <a:xfrm flipH="1">
                <a:off x="2760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7" name="Text Box 417"/>
              <p:cNvSpPr txBox="1">
                <a:spLocks noChangeArrowheads="1"/>
              </p:cNvSpPr>
              <p:nvPr/>
            </p:nvSpPr>
            <p:spPr bwMode="auto">
              <a:xfrm>
                <a:off x="2109" y="2069"/>
                <a:ext cx="31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8" name="Text Box 418"/>
              <p:cNvSpPr txBox="1">
                <a:spLocks noChangeArrowheads="1"/>
              </p:cNvSpPr>
              <p:nvPr/>
            </p:nvSpPr>
            <p:spPr bwMode="auto">
              <a:xfrm>
                <a:off x="1973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S</a:t>
                </a:r>
                <a:r>
                  <a:rPr lang="en-US" altLang="zh-CN" sz="1800" b="1" u="none">
                    <a:latin typeface="宋体" pitchFamily="2" charset="-122"/>
                  </a:rPr>
                  <a:t>=0V</a:t>
                </a:r>
              </a:p>
            </p:txBody>
          </p:sp>
          <p:sp>
            <p:nvSpPr>
              <p:cNvPr id="143779" name="Text Box 419"/>
              <p:cNvSpPr txBox="1">
                <a:spLocks noChangeArrowheads="1"/>
              </p:cNvSpPr>
              <p:nvPr/>
            </p:nvSpPr>
            <p:spPr bwMode="auto">
              <a:xfrm>
                <a:off x="2152" y="2886"/>
                <a:ext cx="1045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80" name="Text Box 420"/>
              <p:cNvSpPr txBox="1">
                <a:spLocks noChangeArrowheads="1"/>
              </p:cNvSpPr>
              <p:nvPr/>
            </p:nvSpPr>
            <p:spPr bwMode="auto">
              <a:xfrm>
                <a:off x="2880" y="2024"/>
                <a:ext cx="27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+6V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81" name="Line 421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2" name="Line 422"/>
              <p:cNvSpPr>
                <a:spLocks noChangeShapeType="1"/>
              </p:cNvSpPr>
              <p:nvPr/>
            </p:nvSpPr>
            <p:spPr bwMode="auto">
              <a:xfrm>
                <a:off x="2562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3" name="Line 423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4" name="Line 424"/>
              <p:cNvSpPr>
                <a:spLocks noChangeShapeType="1"/>
              </p:cNvSpPr>
              <p:nvPr/>
            </p:nvSpPr>
            <p:spPr bwMode="auto">
              <a:xfrm>
                <a:off x="2562" y="2069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5" name="Line 425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788" name="AutoShape 4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17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3-1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P137—3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5" grpId="0"/>
      <p:bldP spid="143647" grpId="0"/>
      <p:bldP spid="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4067895" y="3789040"/>
            <a:ext cx="3384425" cy="900115"/>
            <a:chOff x="4067895" y="3861048"/>
            <a:chExt cx="3384425" cy="900115"/>
          </a:xfrm>
        </p:grpSpPr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067895" y="3861942"/>
              <a:ext cx="719137" cy="899220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6299920" y="4077072"/>
              <a:ext cx="11524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配置容量</a:t>
              </a:r>
              <a:endParaRPr lang="en-US" altLang="zh-CN" sz="2000" b="1" u="none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000" b="1" i="1" u="none" dirty="0" err="1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2000" b="1" u="none" dirty="0" err="1">
                  <a:solidFill>
                    <a:srgbClr val="990099"/>
                  </a:solidFill>
                  <a:latin typeface="+mn-ea"/>
                  <a:ea typeface="+mn-ea"/>
                </a:rPr>
                <a:t>×</a:t>
              </a:r>
              <a:r>
                <a:rPr lang="en-US" altLang="zh-CN" sz="2000" b="1" i="1" u="none" dirty="0" err="1">
                  <a:solidFill>
                    <a:srgbClr val="990099"/>
                  </a:solidFill>
                  <a:latin typeface="+mn-lt"/>
                </a:rPr>
                <a:t>w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)</a:t>
              </a:r>
              <a:endParaRPr lang="en-US" altLang="zh-CN" sz="2000" b="1" i="1" u="none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03" name="AutoShape 90"/>
            <p:cNvSpPr>
              <a:spLocks/>
            </p:cNvSpPr>
            <p:nvPr/>
          </p:nvSpPr>
          <p:spPr bwMode="auto">
            <a:xfrm>
              <a:off x="6254200" y="3861048"/>
              <a:ext cx="45719" cy="900115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4861645" y="3863529"/>
              <a:ext cx="1366837" cy="897634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BA2D-1F09-4DD1-BA74-3BE1ACE7636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§4.3 </a:t>
            </a:r>
            <a:r>
              <a:rPr lang="zh-CN" altLang="en-US" sz="3600" b="1" u="none" dirty="0">
                <a:latin typeface="宋体" pitchFamily="2" charset="-122"/>
              </a:rPr>
              <a:t>主存储器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179388" y="103822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一、主存储器的组成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4552" name="AutoShape 1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179388" y="1604407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*主存储器的参数：</a:t>
            </a:r>
            <a:r>
              <a:rPr lang="zh-CN" altLang="en-US" b="1" u="none" dirty="0">
                <a:latin typeface="宋体" pitchFamily="2" charset="-122"/>
              </a:rPr>
              <a:t>需求为容量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可选配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以降低成本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系统结构确定的参数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>
                <a:latin typeface="宋体" pitchFamily="2" charset="-122"/>
              </a:rPr>
              <a:t>主存单元长度</a:t>
            </a:r>
            <a:r>
              <a:rPr lang="en-US" altLang="zh-CN" b="1" i="1" u="none" dirty="0"/>
              <a:t>w</a:t>
            </a:r>
            <a:r>
              <a:rPr lang="zh-CN" altLang="en-US" b="1" u="none" dirty="0"/>
              <a:t>、主存地址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zh-CN" altLang="en-US" sz="2200" b="1" u="none" dirty="0">
                <a:latin typeface="+mn-lt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即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可寻址空间为</a:t>
            </a:r>
            <a:r>
              <a:rPr lang="en-US" altLang="zh-CN" sz="2200" b="1" i="1" u="none" dirty="0"/>
              <a:t>n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计算机组成确定的参数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800" b="1" u="none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343" y="3789040"/>
            <a:ext cx="2088505" cy="649288"/>
            <a:chOff x="755749" y="3859832"/>
            <a:chExt cx="2088505" cy="649288"/>
          </a:xfrm>
        </p:grpSpPr>
        <p:sp>
          <p:nvSpPr>
            <p:cNvPr id="82" name="Text Box 140"/>
            <p:cNvSpPr txBox="1">
              <a:spLocks noChangeArrowheads="1"/>
            </p:cNvSpPr>
            <p:nvPr/>
          </p:nvSpPr>
          <p:spPr bwMode="auto">
            <a:xfrm>
              <a:off x="755749" y="3859832"/>
              <a:ext cx="1368425" cy="649288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表示方法：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i="1" u="none" dirty="0">
                  <a:latin typeface="+mn-lt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位或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i="1" u="none" baseline="30000" dirty="0">
                  <a:latin typeface="+mn-lt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个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>
              <a:endCxn id="82" idx="0"/>
            </p:cNvCxnSpPr>
            <p:nvPr/>
          </p:nvCxnSpPr>
          <p:spPr bwMode="auto">
            <a:xfrm rot="10800000">
              <a:off x="1439962" y="3859833"/>
              <a:ext cx="1404292" cy="109253"/>
            </a:xfrm>
            <a:prstGeom prst="bentConnector4">
              <a:avLst>
                <a:gd name="adj1" fmla="val 543"/>
                <a:gd name="adj2" fmla="val 30923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179388" y="5805264"/>
            <a:ext cx="86410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主存储器的组成：</a:t>
            </a:r>
            <a:r>
              <a:rPr lang="zh-CN" altLang="en-US" b="1" u="none" dirty="0">
                <a:latin typeface="宋体" pitchFamily="2" charset="-122"/>
              </a:rPr>
              <a:t>由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及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组成，存储单元长度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71800" y="3501008"/>
            <a:ext cx="6048672" cy="2304258"/>
            <a:chOff x="2771800" y="3501008"/>
            <a:chExt cx="6048672" cy="2304258"/>
          </a:xfrm>
        </p:grpSpPr>
        <p:sp>
          <p:nvSpPr>
            <p:cNvPr id="108" name="Text Box 127"/>
            <p:cNvSpPr txBox="1">
              <a:spLocks noChangeArrowheads="1"/>
            </p:cNvSpPr>
            <p:nvPr/>
          </p:nvSpPr>
          <p:spPr bwMode="auto">
            <a:xfrm>
              <a:off x="3451002" y="5517929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4860032" y="3789933"/>
              <a:ext cx="1368425" cy="1655291"/>
            </a:xfrm>
            <a:prstGeom prst="rect">
              <a:avLst/>
            </a:prstGeom>
            <a:solidFill>
              <a:srgbClr val="CCECFF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/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20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150000"/>
                </a:lnSpc>
              </a:pPr>
              <a:endParaRPr lang="en-US" altLang="zh-CN" sz="1800" u="none" dirty="0">
                <a:latin typeface="+mn-ea"/>
                <a:ea typeface="+mn-ea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2000" u="none" dirty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4859760" y="3502596"/>
              <a:ext cx="1367978" cy="28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>
                  <a:latin typeface="+mn-lt"/>
                </a:rPr>
                <a:t>w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 </a:t>
              </a:r>
              <a:r>
                <a:rPr lang="en-US" altLang="zh-CN" sz="1800" b="1" u="none" dirty="0"/>
                <a:t>   …  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AutoShape 107"/>
            <p:cNvSpPr>
              <a:spLocks/>
            </p:cNvSpPr>
            <p:nvPr/>
          </p:nvSpPr>
          <p:spPr bwMode="auto">
            <a:xfrm rot="10800000">
              <a:off x="3418406" y="3863282"/>
              <a:ext cx="45719" cy="1509934"/>
            </a:xfrm>
            <a:prstGeom prst="rightBrace">
              <a:avLst>
                <a:gd name="adj1" fmla="val 2056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8"/>
            <p:cNvSpPr>
              <a:spLocks noChangeShapeType="1"/>
            </p:cNvSpPr>
            <p:nvPr/>
          </p:nvSpPr>
          <p:spPr bwMode="auto">
            <a:xfrm>
              <a:off x="4859313" y="5229200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5147618" y="522920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5939706" y="5229200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12"/>
            <p:cNvSpPr txBox="1">
              <a:spLocks noChangeArrowheads="1"/>
            </p:cNvSpPr>
            <p:nvPr/>
          </p:nvSpPr>
          <p:spPr bwMode="auto">
            <a:xfrm>
              <a:off x="2771800" y="3591271"/>
              <a:ext cx="647626" cy="2069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6" name="Text Box 114"/>
            <p:cNvSpPr txBox="1">
              <a:spLocks noChangeArrowheads="1"/>
            </p:cNvSpPr>
            <p:nvPr/>
          </p:nvSpPr>
          <p:spPr bwMode="auto">
            <a:xfrm>
              <a:off x="4859586" y="5517929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V="1">
              <a:off x="4859314" y="4005064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3558382" y="3501008"/>
              <a:ext cx="126047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9" name="AutoShape 28"/>
            <p:cNvSpPr>
              <a:spLocks/>
            </p:cNvSpPr>
            <p:nvPr/>
          </p:nvSpPr>
          <p:spPr bwMode="auto">
            <a:xfrm rot="16200000">
              <a:off x="5507149" y="4797663"/>
              <a:ext cx="73026" cy="136815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AutoShape 41"/>
            <p:cNvSpPr>
              <a:spLocks/>
            </p:cNvSpPr>
            <p:nvPr/>
          </p:nvSpPr>
          <p:spPr bwMode="auto">
            <a:xfrm rot="16200000">
              <a:off x="4136466" y="4867140"/>
              <a:ext cx="73028" cy="1229197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5147618" y="3789933"/>
              <a:ext cx="0" cy="2167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8"/>
            <p:cNvSpPr>
              <a:spLocks noChangeShapeType="1"/>
            </p:cNvSpPr>
            <p:nvPr/>
          </p:nvSpPr>
          <p:spPr bwMode="auto">
            <a:xfrm>
              <a:off x="5939706" y="3789933"/>
              <a:ext cx="0" cy="215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3558380" y="3789934"/>
              <a:ext cx="1229198" cy="165529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  <a:spcAft>
                  <a:spcPts val="60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0…01……1 0…10……0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37" name="AutoShape 90"/>
            <p:cNvSpPr>
              <a:spLocks/>
            </p:cNvSpPr>
            <p:nvPr/>
          </p:nvSpPr>
          <p:spPr bwMode="auto">
            <a:xfrm>
              <a:off x="7596336" y="3791520"/>
              <a:ext cx="71437" cy="1690218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7704212" y="4328393"/>
              <a:ext cx="111626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最大容量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(2</a:t>
              </a:r>
              <a:r>
                <a:rPr lang="en-US" altLang="zh-CN" sz="2000" b="1" i="1" u="none" baseline="30000" dirty="0">
                  <a:latin typeface="+mn-lt"/>
                </a:rPr>
                <a:t>n</a:t>
              </a:r>
              <a:r>
                <a:rPr lang="en-US" altLang="zh-CN" sz="2000" b="1" u="none" dirty="0">
                  <a:latin typeface="+mn-ea"/>
                </a:rPr>
                <a:t>×</a:t>
              </a:r>
              <a:r>
                <a:rPr lang="en-US" altLang="zh-CN" sz="2000" b="1" i="1" u="none" dirty="0"/>
                <a:t>w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40" name="Text Box 746"/>
          <p:cNvSpPr txBox="1">
            <a:spLocks noChangeArrowheads="1"/>
          </p:cNvSpPr>
          <p:nvPr/>
        </p:nvSpPr>
        <p:spPr bwMode="auto">
          <a:xfrm>
            <a:off x="4572124" y="2994010"/>
            <a:ext cx="43924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主存单元个数</a:t>
            </a:r>
            <a:r>
              <a:rPr lang="en-US" altLang="zh-CN" b="1" i="1" u="none" dirty="0"/>
              <a:t>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/>
              <a:t>m </a:t>
            </a:r>
            <a:r>
              <a:rPr lang="zh-CN" altLang="en-US" b="1" u="none" dirty="0"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sz="2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9" grpId="0"/>
      <p:bldP spid="9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D5FA-BB7C-412B-ABE4-4081FA5F943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二、主存储器的逻辑设计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6492" name="Text Box 28"/>
          <p:cNvSpPr txBox="1">
            <a:spLocks noChangeArrowheads="1"/>
          </p:cNvSpPr>
          <p:nvPr/>
        </p:nvSpPr>
        <p:spPr bwMode="auto">
          <a:xfrm>
            <a:off x="179388" y="8508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MEM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>
                <a:latin typeface="宋体" pitchFamily="2" charset="-122"/>
              </a:rPr>
              <a:t>＝</a:t>
            </a:r>
            <a:r>
              <a:rPr lang="zh-CN" altLang="en-US" b="1" u="none" dirty="0"/>
              <a:t>存储单元长度</a:t>
            </a:r>
            <a:r>
              <a:rPr lang="en-US" altLang="zh-CN" b="1" u="none" dirty="0"/>
              <a:t>×</a:t>
            </a:r>
            <a:r>
              <a:rPr lang="zh-CN" altLang="en-US" b="1" u="none" dirty="0"/>
              <a:t>存储单元个数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</a:t>
            </a:r>
            <a:r>
              <a:rPr lang="en-US" altLang="zh-CN" b="1" u="none" dirty="0">
                <a:latin typeface="宋体" pitchFamily="2" charset="-122"/>
              </a:rPr>
              <a:t>＝    </a:t>
            </a:r>
            <a:r>
              <a:rPr lang="zh-CN" altLang="en-US" b="1" u="none" dirty="0">
                <a:latin typeface="宋体" pitchFamily="2" charset="-122"/>
              </a:rPr>
              <a:t>存储字长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存储字数</a:t>
            </a:r>
            <a:endParaRPr lang="zh-CN" altLang="en-US" b="1" u="none" dirty="0"/>
          </a:p>
        </p:txBody>
      </p:sp>
      <p:sp>
        <p:nvSpPr>
          <p:cNvPr id="446494" name="Text Box 30"/>
          <p:cNvSpPr txBox="1">
            <a:spLocks noChangeArrowheads="1"/>
          </p:cNvSpPr>
          <p:nvPr/>
        </p:nvSpPr>
        <p:spPr bwMode="auto">
          <a:xfrm>
            <a:off x="179388" y="17728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*芯片现状：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en-US" altLang="zh-CN" sz="2200" b="1" u="none" dirty="0">
                <a:latin typeface="宋体" pitchFamily="2" charset="-122"/>
              </a:rPr>
              <a:t>(SRAM</a:t>
            </a:r>
            <a:r>
              <a:rPr lang="zh-CN" altLang="en-US" sz="2200" b="1" u="none" dirty="0">
                <a:latin typeface="宋体" pitchFamily="2" charset="-122"/>
              </a:rPr>
              <a:t>或</a:t>
            </a:r>
            <a:r>
              <a:rPr lang="en-US" altLang="zh-CN" sz="2200" b="1" u="none" dirty="0">
                <a:latin typeface="宋体" pitchFamily="2" charset="-122"/>
              </a:rPr>
              <a:t>DRAM)</a:t>
            </a:r>
            <a:r>
              <a:rPr lang="zh-CN" altLang="en-US" b="1" u="none" dirty="0">
                <a:latin typeface="宋体" pitchFamily="2" charset="-122"/>
              </a:rPr>
              <a:t>芯片的</a:t>
            </a:r>
            <a:r>
              <a:rPr lang="zh-CN" altLang="en-US" b="1" dirty="0">
                <a:latin typeface="宋体" pitchFamily="2" charset="-122"/>
              </a:rPr>
              <a:t>规格有限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主存的逻辑设计：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指定的</a:t>
            </a:r>
            <a:r>
              <a:rPr lang="zh-CN" altLang="en-US" b="1" u="none" dirty="0">
                <a:latin typeface="宋体" pitchFamily="2" charset="-122"/>
              </a:rPr>
              <a:t>存储单元长度及个数</a:t>
            </a:r>
            <a:endParaRPr lang="zh-CN" altLang="en-US" b="1" u="none" dirty="0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容量扩展的方法：</a:t>
            </a:r>
            <a:r>
              <a:rPr lang="zh-CN" altLang="en-US" b="1" u="none" dirty="0">
                <a:latin typeface="宋体" pitchFamily="2" charset="-122"/>
              </a:rPr>
              <a:t>位扩展法、字扩展法、字位扩展法</a:t>
            </a:r>
            <a:endParaRPr lang="zh-CN" altLang="en-US" b="1" u="none" dirty="0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179388" y="37890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、位扩展法 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又称并联扩展法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存储字数不变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179388" y="47251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芯片连接特征：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各芯片的</a:t>
            </a:r>
            <a:r>
              <a:rPr lang="zh-CN" altLang="en-US" b="1" dirty="0">
                <a:latin typeface="宋体" pitchFamily="2" charset="-122"/>
              </a:rPr>
              <a:t>数据引脚</a:t>
            </a:r>
            <a:r>
              <a:rPr lang="zh-CN" altLang="en-US" b="1" u="none" dirty="0">
                <a:latin typeface="宋体" pitchFamily="2" charset="-122"/>
              </a:rPr>
              <a:t>连接不同，其余引脚连接相同</a:t>
            </a:r>
          </a:p>
        </p:txBody>
      </p:sp>
      <p:sp>
        <p:nvSpPr>
          <p:cNvPr id="44652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524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4" grpId="0"/>
      <p:bldP spid="446495" grpId="0"/>
      <p:bldP spid="446496" grpId="0"/>
      <p:bldP spid="4465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C166-C114-464C-917A-2E48B45D7E5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1K×1b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grpSp>
        <p:nvGrpSpPr>
          <p:cNvPr id="447672" name="Group 184"/>
          <p:cNvGrpSpPr>
            <a:grpSpLocks/>
          </p:cNvGrpSpPr>
          <p:nvPr/>
        </p:nvGrpSpPr>
        <p:grpSpPr bwMode="auto">
          <a:xfrm>
            <a:off x="3851275" y="909638"/>
            <a:ext cx="5113338" cy="2087562"/>
            <a:chOff x="2426" y="618"/>
            <a:chExt cx="3221" cy="1315"/>
          </a:xfrm>
        </p:grpSpPr>
        <p:sp>
          <p:nvSpPr>
            <p:cNvPr id="447510" name="Rectangle 22"/>
            <p:cNvSpPr>
              <a:spLocks noChangeArrowheads="1"/>
            </p:cNvSpPr>
            <p:nvPr/>
          </p:nvSpPr>
          <p:spPr bwMode="auto">
            <a:xfrm>
              <a:off x="2925" y="618"/>
              <a:ext cx="2722" cy="13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2607" y="618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515" name="Text Box 27"/>
            <p:cNvSpPr txBox="1">
              <a:spLocks noChangeArrowheads="1"/>
            </p:cNvSpPr>
            <p:nvPr/>
          </p:nvSpPr>
          <p:spPr bwMode="auto">
            <a:xfrm>
              <a:off x="2426" y="1480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06" name="Group 118"/>
            <p:cNvGrpSpPr>
              <a:grpSpLocks/>
            </p:cNvGrpSpPr>
            <p:nvPr/>
          </p:nvGrpSpPr>
          <p:grpSpPr bwMode="auto">
            <a:xfrm>
              <a:off x="2563" y="1661"/>
              <a:ext cx="181" cy="136"/>
              <a:chOff x="657" y="1389"/>
              <a:chExt cx="181" cy="136"/>
            </a:xfrm>
          </p:grpSpPr>
          <p:sp>
            <p:nvSpPr>
              <p:cNvPr id="447517" name="Text Box 2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518" name="Line 30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70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521" name="Line 33"/>
            <p:cNvSpPr>
              <a:spLocks noChangeShapeType="1"/>
            </p:cNvSpPr>
            <p:nvPr/>
          </p:nvSpPr>
          <p:spPr bwMode="auto">
            <a:xfrm flipV="1">
              <a:off x="2789" y="70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2" name="Line 34"/>
            <p:cNvSpPr>
              <a:spLocks noChangeShapeType="1"/>
            </p:cNvSpPr>
            <p:nvPr/>
          </p:nvSpPr>
          <p:spPr bwMode="auto">
            <a:xfrm flipV="1">
              <a:off x="2789" y="890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3" name="Line 35"/>
            <p:cNvSpPr>
              <a:spLocks noChangeShapeType="1"/>
            </p:cNvSpPr>
            <p:nvPr/>
          </p:nvSpPr>
          <p:spPr bwMode="auto">
            <a:xfrm flipV="1">
              <a:off x="2789" y="148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4" name="Line 36"/>
            <p:cNvSpPr>
              <a:spLocks noChangeShapeType="1"/>
            </p:cNvSpPr>
            <p:nvPr/>
          </p:nvSpPr>
          <p:spPr bwMode="auto">
            <a:xfrm flipV="1">
              <a:off x="2789" y="152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5" name="Line 37"/>
            <p:cNvSpPr>
              <a:spLocks noChangeShapeType="1"/>
            </p:cNvSpPr>
            <p:nvPr/>
          </p:nvSpPr>
          <p:spPr bwMode="auto">
            <a:xfrm flipV="1">
              <a:off x="2789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6" name="Line 38"/>
            <p:cNvSpPr>
              <a:spLocks noChangeShapeType="1"/>
            </p:cNvSpPr>
            <p:nvPr/>
          </p:nvSpPr>
          <p:spPr bwMode="auto">
            <a:xfrm flipV="1">
              <a:off x="2789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7" name="Line 39"/>
            <p:cNvSpPr>
              <a:spLocks noChangeShapeType="1"/>
            </p:cNvSpPr>
            <p:nvPr/>
          </p:nvSpPr>
          <p:spPr bwMode="auto">
            <a:xfrm flipV="1">
              <a:off x="2789" y="175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8" name="Line 40"/>
            <p:cNvSpPr>
              <a:spLocks noChangeShapeType="1"/>
            </p:cNvSpPr>
            <p:nvPr/>
          </p:nvSpPr>
          <p:spPr bwMode="auto">
            <a:xfrm flipV="1">
              <a:off x="2789" y="1889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05" name="Text Box 117"/>
            <p:cNvSpPr txBox="1">
              <a:spLocks noChangeArrowheads="1"/>
            </p:cNvSpPr>
            <p:nvPr/>
          </p:nvSpPr>
          <p:spPr bwMode="auto">
            <a:xfrm>
              <a:off x="2788" y="70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07" name="Group 119"/>
            <p:cNvGrpSpPr>
              <a:grpSpLocks/>
            </p:cNvGrpSpPr>
            <p:nvPr/>
          </p:nvGrpSpPr>
          <p:grpSpPr bwMode="auto">
            <a:xfrm>
              <a:off x="2563" y="1797"/>
              <a:ext cx="181" cy="136"/>
              <a:chOff x="657" y="1389"/>
              <a:chExt cx="181" cy="136"/>
            </a:xfrm>
          </p:grpSpPr>
          <p:sp>
            <p:nvSpPr>
              <p:cNvPr id="447608" name="Text Box 12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7609" name="Line 12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10" name="Text Box 122"/>
            <p:cNvSpPr txBox="1">
              <a:spLocks noChangeArrowheads="1"/>
            </p:cNvSpPr>
            <p:nvPr/>
          </p:nvSpPr>
          <p:spPr bwMode="auto">
            <a:xfrm>
              <a:off x="365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19" name="Text Box 131"/>
            <p:cNvSpPr txBox="1">
              <a:spLocks noChangeArrowheads="1"/>
            </p:cNvSpPr>
            <p:nvPr/>
          </p:nvSpPr>
          <p:spPr bwMode="auto">
            <a:xfrm>
              <a:off x="433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28" name="Text Box 140"/>
            <p:cNvSpPr txBox="1">
              <a:spLocks noChangeArrowheads="1"/>
            </p:cNvSpPr>
            <p:nvPr/>
          </p:nvSpPr>
          <p:spPr bwMode="auto">
            <a:xfrm>
              <a:off x="501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</p:grpSp>
      <p:grpSp>
        <p:nvGrpSpPr>
          <p:cNvPr id="447771" name="Group 283"/>
          <p:cNvGrpSpPr>
            <a:grpSpLocks/>
          </p:cNvGrpSpPr>
          <p:nvPr/>
        </p:nvGrpSpPr>
        <p:grpSpPr bwMode="auto">
          <a:xfrm>
            <a:off x="4643438" y="2136775"/>
            <a:ext cx="4032250" cy="357188"/>
            <a:chOff x="2925" y="1301"/>
            <a:chExt cx="2540" cy="225"/>
          </a:xfrm>
        </p:grpSpPr>
        <p:sp>
          <p:nvSpPr>
            <p:cNvPr id="447534" name="Line 46"/>
            <p:cNvSpPr>
              <a:spLocks noChangeShapeType="1"/>
            </p:cNvSpPr>
            <p:nvPr/>
          </p:nvSpPr>
          <p:spPr bwMode="auto">
            <a:xfrm>
              <a:off x="2926" y="1390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8" name="Line 50"/>
            <p:cNvSpPr>
              <a:spLocks noChangeShapeType="1"/>
            </p:cNvSpPr>
            <p:nvPr/>
          </p:nvSpPr>
          <p:spPr bwMode="auto">
            <a:xfrm flipH="1">
              <a:off x="3242" y="1301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3" name="Line 65"/>
            <p:cNvSpPr>
              <a:spLocks noChangeShapeType="1"/>
            </p:cNvSpPr>
            <p:nvPr/>
          </p:nvSpPr>
          <p:spPr bwMode="auto">
            <a:xfrm flipV="1">
              <a:off x="2925" y="1435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4" name="Line 66"/>
            <p:cNvSpPr>
              <a:spLocks noChangeShapeType="1"/>
            </p:cNvSpPr>
            <p:nvPr/>
          </p:nvSpPr>
          <p:spPr bwMode="auto">
            <a:xfrm>
              <a:off x="2925" y="1480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5" name="Line 67"/>
            <p:cNvSpPr>
              <a:spLocks noChangeShapeType="1"/>
            </p:cNvSpPr>
            <p:nvPr/>
          </p:nvSpPr>
          <p:spPr bwMode="auto">
            <a:xfrm>
              <a:off x="2926" y="1526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1" name="Line 123"/>
            <p:cNvSpPr>
              <a:spLocks noChangeShapeType="1"/>
            </p:cNvSpPr>
            <p:nvPr/>
          </p:nvSpPr>
          <p:spPr bwMode="auto">
            <a:xfrm flipH="1">
              <a:off x="3923" y="1301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0" name="Line 132"/>
            <p:cNvSpPr>
              <a:spLocks noChangeShapeType="1"/>
            </p:cNvSpPr>
            <p:nvPr/>
          </p:nvSpPr>
          <p:spPr bwMode="auto">
            <a:xfrm flipH="1">
              <a:off x="4603" y="1301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9" name="Line 141"/>
            <p:cNvSpPr>
              <a:spLocks noChangeShapeType="1"/>
            </p:cNvSpPr>
            <p:nvPr/>
          </p:nvSpPr>
          <p:spPr bwMode="auto">
            <a:xfrm flipH="1">
              <a:off x="5284" y="1301"/>
              <a:ext cx="0" cy="2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4" name="Group 286"/>
          <p:cNvGrpSpPr>
            <a:grpSpLocks/>
          </p:cNvGrpSpPr>
          <p:nvPr/>
        </p:nvGrpSpPr>
        <p:grpSpPr bwMode="auto">
          <a:xfrm>
            <a:off x="4643438" y="1620838"/>
            <a:ext cx="4248150" cy="1312862"/>
            <a:chOff x="2925" y="976"/>
            <a:chExt cx="2676" cy="827"/>
          </a:xfrm>
        </p:grpSpPr>
        <p:sp>
          <p:nvSpPr>
            <p:cNvPr id="447535" name="Line 47"/>
            <p:cNvSpPr>
              <a:spLocks noChangeShapeType="1"/>
            </p:cNvSpPr>
            <p:nvPr/>
          </p:nvSpPr>
          <p:spPr bwMode="auto">
            <a:xfrm flipV="1">
              <a:off x="2925" y="1662"/>
              <a:ext cx="263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7" name="Line 49"/>
            <p:cNvSpPr>
              <a:spLocks noChangeShapeType="1"/>
            </p:cNvSpPr>
            <p:nvPr/>
          </p:nvSpPr>
          <p:spPr bwMode="auto">
            <a:xfrm>
              <a:off x="2925" y="1798"/>
              <a:ext cx="267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 flipH="1">
              <a:off x="3514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3470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3470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3560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2" name="Line 124"/>
            <p:cNvSpPr>
              <a:spLocks noChangeShapeType="1"/>
            </p:cNvSpPr>
            <p:nvPr/>
          </p:nvSpPr>
          <p:spPr bwMode="auto">
            <a:xfrm flipH="1">
              <a:off x="419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3" name="Line 125"/>
            <p:cNvSpPr>
              <a:spLocks noChangeShapeType="1"/>
            </p:cNvSpPr>
            <p:nvPr/>
          </p:nvSpPr>
          <p:spPr bwMode="auto">
            <a:xfrm>
              <a:off x="4151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4151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424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1" name="Line 133"/>
            <p:cNvSpPr>
              <a:spLocks noChangeShapeType="1"/>
            </p:cNvSpPr>
            <p:nvPr/>
          </p:nvSpPr>
          <p:spPr bwMode="auto">
            <a:xfrm flipH="1">
              <a:off x="487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2" name="Line 134"/>
            <p:cNvSpPr>
              <a:spLocks noChangeShapeType="1"/>
            </p:cNvSpPr>
            <p:nvPr/>
          </p:nvSpPr>
          <p:spPr bwMode="auto">
            <a:xfrm>
              <a:off x="4831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3" name="Line 135"/>
            <p:cNvSpPr>
              <a:spLocks noChangeShapeType="1"/>
            </p:cNvSpPr>
            <p:nvPr/>
          </p:nvSpPr>
          <p:spPr bwMode="auto">
            <a:xfrm>
              <a:off x="4831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4" name="Line 136"/>
            <p:cNvSpPr>
              <a:spLocks noChangeShapeType="1"/>
            </p:cNvSpPr>
            <p:nvPr/>
          </p:nvSpPr>
          <p:spPr bwMode="auto">
            <a:xfrm>
              <a:off x="492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7" name="Line 149"/>
            <p:cNvSpPr>
              <a:spLocks noChangeShapeType="1"/>
            </p:cNvSpPr>
            <p:nvPr/>
          </p:nvSpPr>
          <p:spPr bwMode="auto">
            <a:xfrm flipH="1">
              <a:off x="5554" y="1117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8" name="Line 150"/>
            <p:cNvSpPr>
              <a:spLocks noChangeShapeType="1"/>
            </p:cNvSpPr>
            <p:nvPr/>
          </p:nvSpPr>
          <p:spPr bwMode="auto">
            <a:xfrm>
              <a:off x="5510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9" name="Line 151"/>
            <p:cNvSpPr>
              <a:spLocks noChangeShapeType="1"/>
            </p:cNvSpPr>
            <p:nvPr/>
          </p:nvSpPr>
          <p:spPr bwMode="auto">
            <a:xfrm>
              <a:off x="5510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0" name="Line 152"/>
            <p:cNvSpPr>
              <a:spLocks noChangeShapeType="1"/>
            </p:cNvSpPr>
            <p:nvPr/>
          </p:nvSpPr>
          <p:spPr bwMode="auto">
            <a:xfrm>
              <a:off x="5600" y="981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3" name="Group 285"/>
          <p:cNvGrpSpPr>
            <a:grpSpLocks/>
          </p:cNvGrpSpPr>
          <p:nvPr/>
        </p:nvGrpSpPr>
        <p:grpSpPr bwMode="auto">
          <a:xfrm>
            <a:off x="4643438" y="1054100"/>
            <a:ext cx="4032250" cy="493713"/>
            <a:chOff x="2925" y="619"/>
            <a:chExt cx="2540" cy="311"/>
          </a:xfrm>
        </p:grpSpPr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 flipV="1">
              <a:off x="2925" y="619"/>
              <a:ext cx="25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6" name="Line 48"/>
            <p:cNvSpPr>
              <a:spLocks noChangeShapeType="1"/>
            </p:cNvSpPr>
            <p:nvPr/>
          </p:nvSpPr>
          <p:spPr bwMode="auto">
            <a:xfrm flipV="1">
              <a:off x="2926" y="799"/>
              <a:ext cx="2539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2" name="Text Box 94"/>
            <p:cNvSpPr txBox="1">
              <a:spLocks noChangeArrowheads="1"/>
            </p:cNvSpPr>
            <p:nvPr/>
          </p:nvSpPr>
          <p:spPr bwMode="auto">
            <a:xfrm>
              <a:off x="3151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106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378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91" name="Text Box 103"/>
            <p:cNvSpPr txBox="1">
              <a:spLocks noChangeArrowheads="1"/>
            </p:cNvSpPr>
            <p:nvPr/>
          </p:nvSpPr>
          <p:spPr bwMode="auto">
            <a:xfrm>
              <a:off x="3151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6" name="Text Box 128"/>
            <p:cNvSpPr txBox="1">
              <a:spLocks noChangeArrowheads="1"/>
            </p:cNvSpPr>
            <p:nvPr/>
          </p:nvSpPr>
          <p:spPr bwMode="auto">
            <a:xfrm>
              <a:off x="383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7" name="Line 129"/>
            <p:cNvSpPr>
              <a:spLocks noChangeShapeType="1"/>
            </p:cNvSpPr>
            <p:nvPr/>
          </p:nvSpPr>
          <p:spPr bwMode="auto">
            <a:xfrm>
              <a:off x="378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8" name="Line 130"/>
            <p:cNvSpPr>
              <a:spLocks noChangeShapeType="1"/>
            </p:cNvSpPr>
            <p:nvPr/>
          </p:nvSpPr>
          <p:spPr bwMode="auto">
            <a:xfrm>
              <a:off x="405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5" name="Text Box 137"/>
            <p:cNvSpPr txBox="1">
              <a:spLocks noChangeArrowheads="1"/>
            </p:cNvSpPr>
            <p:nvPr/>
          </p:nvSpPr>
          <p:spPr bwMode="auto">
            <a:xfrm>
              <a:off x="451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26" name="Line 138"/>
            <p:cNvSpPr>
              <a:spLocks noChangeShapeType="1"/>
            </p:cNvSpPr>
            <p:nvPr/>
          </p:nvSpPr>
          <p:spPr bwMode="auto">
            <a:xfrm>
              <a:off x="446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7" name="Line 139"/>
            <p:cNvSpPr>
              <a:spLocks noChangeShapeType="1"/>
            </p:cNvSpPr>
            <p:nvPr/>
          </p:nvSpPr>
          <p:spPr bwMode="auto">
            <a:xfrm>
              <a:off x="473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4" name="Text Box 146"/>
            <p:cNvSpPr txBox="1">
              <a:spLocks noChangeArrowheads="1"/>
            </p:cNvSpPr>
            <p:nvPr/>
          </p:nvSpPr>
          <p:spPr bwMode="auto">
            <a:xfrm>
              <a:off x="519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35" name="Line 147"/>
            <p:cNvSpPr>
              <a:spLocks noChangeShapeType="1"/>
            </p:cNvSpPr>
            <p:nvPr/>
          </p:nvSpPr>
          <p:spPr bwMode="auto">
            <a:xfrm>
              <a:off x="514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6" name="Line 148"/>
            <p:cNvSpPr>
              <a:spLocks noChangeShapeType="1"/>
            </p:cNvSpPr>
            <p:nvPr/>
          </p:nvSpPr>
          <p:spPr bwMode="auto">
            <a:xfrm>
              <a:off x="541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1" name="Text Box 153"/>
            <p:cNvSpPr txBox="1">
              <a:spLocks noChangeArrowheads="1"/>
            </p:cNvSpPr>
            <p:nvPr/>
          </p:nvSpPr>
          <p:spPr bwMode="auto">
            <a:xfrm>
              <a:off x="5193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</p:grpSp>
      <p:sp>
        <p:nvSpPr>
          <p:cNvPr id="447648" name="Text Box 160"/>
          <p:cNvSpPr txBox="1">
            <a:spLocks noChangeArrowheads="1"/>
          </p:cNvSpPr>
          <p:nvPr/>
        </p:nvSpPr>
        <p:spPr bwMode="auto">
          <a:xfrm>
            <a:off x="179388" y="31630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1K×1b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zh-CN" altLang="en-US" b="1" u="none" dirty="0">
                <a:latin typeface="宋体" pitchFamily="2" charset="-122"/>
              </a:rPr>
              <a:t>存储模块</a:t>
            </a:r>
          </a:p>
        </p:txBody>
      </p:sp>
      <p:grpSp>
        <p:nvGrpSpPr>
          <p:cNvPr id="447701" name="Group 213"/>
          <p:cNvGrpSpPr>
            <a:grpSpLocks/>
          </p:cNvGrpSpPr>
          <p:nvPr/>
        </p:nvGrpSpPr>
        <p:grpSpPr bwMode="auto">
          <a:xfrm>
            <a:off x="2051050" y="3789040"/>
            <a:ext cx="5834063" cy="2305050"/>
            <a:chOff x="1292" y="2296"/>
            <a:chExt cx="3675" cy="1452"/>
          </a:xfrm>
        </p:grpSpPr>
        <p:sp>
          <p:nvSpPr>
            <p:cNvPr id="447674" name="Rectangle 186"/>
            <p:cNvSpPr>
              <a:spLocks noChangeArrowheads="1"/>
            </p:cNvSpPr>
            <p:nvPr/>
          </p:nvSpPr>
          <p:spPr bwMode="auto">
            <a:xfrm>
              <a:off x="1791" y="2296"/>
              <a:ext cx="3176" cy="14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675" name="Text Box 187"/>
            <p:cNvSpPr txBox="1">
              <a:spLocks noChangeArrowheads="1"/>
            </p:cNvSpPr>
            <p:nvPr/>
          </p:nvSpPr>
          <p:spPr bwMode="auto">
            <a:xfrm>
              <a:off x="1473" y="229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676" name="Text Box 188"/>
            <p:cNvSpPr txBox="1">
              <a:spLocks noChangeArrowheads="1"/>
            </p:cNvSpPr>
            <p:nvPr/>
          </p:nvSpPr>
          <p:spPr bwMode="auto">
            <a:xfrm>
              <a:off x="1292" y="3158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77" name="Group 189"/>
            <p:cNvGrpSpPr>
              <a:grpSpLocks/>
            </p:cNvGrpSpPr>
            <p:nvPr/>
          </p:nvGrpSpPr>
          <p:grpSpPr bwMode="auto">
            <a:xfrm>
              <a:off x="1429" y="3339"/>
              <a:ext cx="181" cy="136"/>
              <a:chOff x="657" y="1389"/>
              <a:chExt cx="181" cy="136"/>
            </a:xfrm>
          </p:grpSpPr>
          <p:sp>
            <p:nvSpPr>
              <p:cNvPr id="447678" name="Text Box 19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679" name="Line 19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80" name="Text Box 192"/>
            <p:cNvSpPr txBox="1">
              <a:spLocks noChangeArrowheads="1"/>
            </p:cNvSpPr>
            <p:nvPr/>
          </p:nvSpPr>
          <p:spPr bwMode="auto">
            <a:xfrm>
              <a:off x="1881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81" name="Line 193"/>
            <p:cNvSpPr>
              <a:spLocks noChangeShapeType="1"/>
            </p:cNvSpPr>
            <p:nvPr/>
          </p:nvSpPr>
          <p:spPr bwMode="auto">
            <a:xfrm flipV="1">
              <a:off x="1655" y="2387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2" name="Line 194"/>
            <p:cNvSpPr>
              <a:spLocks noChangeShapeType="1"/>
            </p:cNvSpPr>
            <p:nvPr/>
          </p:nvSpPr>
          <p:spPr bwMode="auto">
            <a:xfrm flipV="1">
              <a:off x="1655" y="256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3" name="Line 195"/>
            <p:cNvSpPr>
              <a:spLocks noChangeShapeType="1"/>
            </p:cNvSpPr>
            <p:nvPr/>
          </p:nvSpPr>
          <p:spPr bwMode="auto">
            <a:xfrm flipV="1">
              <a:off x="1655" y="3158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4" name="Line 196"/>
            <p:cNvSpPr>
              <a:spLocks noChangeShapeType="1"/>
            </p:cNvSpPr>
            <p:nvPr/>
          </p:nvSpPr>
          <p:spPr bwMode="auto">
            <a:xfrm flipV="1">
              <a:off x="1655" y="320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5" name="Line 197"/>
            <p:cNvSpPr>
              <a:spLocks noChangeShapeType="1"/>
            </p:cNvSpPr>
            <p:nvPr/>
          </p:nvSpPr>
          <p:spPr bwMode="auto">
            <a:xfrm flipV="1">
              <a:off x="1655" y="329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6" name="Line 198"/>
            <p:cNvSpPr>
              <a:spLocks noChangeShapeType="1"/>
            </p:cNvSpPr>
            <p:nvPr/>
          </p:nvSpPr>
          <p:spPr bwMode="auto">
            <a:xfrm flipV="1">
              <a:off x="1655" y="324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7" name="Line 199"/>
            <p:cNvSpPr>
              <a:spLocks noChangeShapeType="1"/>
            </p:cNvSpPr>
            <p:nvPr/>
          </p:nvSpPr>
          <p:spPr bwMode="auto">
            <a:xfrm flipV="1">
              <a:off x="1655" y="343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8" name="Line 200"/>
            <p:cNvSpPr>
              <a:spLocks noChangeShapeType="1"/>
            </p:cNvSpPr>
            <p:nvPr/>
          </p:nvSpPr>
          <p:spPr bwMode="auto">
            <a:xfrm flipV="1">
              <a:off x="1655" y="357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9" name="Text Box 201"/>
            <p:cNvSpPr txBox="1">
              <a:spLocks noChangeArrowheads="1"/>
            </p:cNvSpPr>
            <p:nvPr/>
          </p:nvSpPr>
          <p:spPr bwMode="auto">
            <a:xfrm>
              <a:off x="1654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96" name="Group 208"/>
            <p:cNvGrpSpPr>
              <a:grpSpLocks/>
            </p:cNvGrpSpPr>
            <p:nvPr/>
          </p:nvGrpSpPr>
          <p:grpSpPr bwMode="auto">
            <a:xfrm>
              <a:off x="1338" y="3475"/>
              <a:ext cx="272" cy="136"/>
              <a:chOff x="1338" y="3475"/>
              <a:chExt cx="272" cy="136"/>
            </a:xfrm>
          </p:grpSpPr>
          <p:sp>
            <p:nvSpPr>
              <p:cNvPr id="447691" name="Text Box 203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</a:p>
            </p:txBody>
          </p:sp>
          <p:sp>
            <p:nvSpPr>
              <p:cNvPr id="447692" name="Line 204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93" name="Text Box 205"/>
            <p:cNvSpPr txBox="1">
              <a:spLocks noChangeArrowheads="1"/>
            </p:cNvSpPr>
            <p:nvPr/>
          </p:nvSpPr>
          <p:spPr bwMode="auto">
            <a:xfrm>
              <a:off x="265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4" name="Text Box 206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5" name="Text Box 207"/>
            <p:cNvSpPr txBox="1">
              <a:spLocks noChangeArrowheads="1"/>
            </p:cNvSpPr>
            <p:nvPr/>
          </p:nvSpPr>
          <p:spPr bwMode="auto">
            <a:xfrm>
              <a:off x="4195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grpSp>
          <p:nvGrpSpPr>
            <p:cNvPr id="447697" name="Group 209"/>
            <p:cNvGrpSpPr>
              <a:grpSpLocks/>
            </p:cNvGrpSpPr>
            <p:nvPr/>
          </p:nvGrpSpPr>
          <p:grpSpPr bwMode="auto">
            <a:xfrm>
              <a:off x="1338" y="3611"/>
              <a:ext cx="272" cy="136"/>
              <a:chOff x="1338" y="3475"/>
              <a:chExt cx="272" cy="136"/>
            </a:xfrm>
          </p:grpSpPr>
          <p:sp>
            <p:nvSpPr>
              <p:cNvPr id="447698" name="Text Box 210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7699" name="Line 211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 flipV="1">
              <a:off x="1655" y="3707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67" name="Group 279"/>
          <p:cNvGrpSpPr>
            <a:grpSpLocks/>
          </p:cNvGrpSpPr>
          <p:nvPr/>
        </p:nvGrpSpPr>
        <p:grpSpPr bwMode="auto">
          <a:xfrm>
            <a:off x="2843213" y="3933503"/>
            <a:ext cx="4824412" cy="2100262"/>
            <a:chOff x="1791" y="2387"/>
            <a:chExt cx="3039" cy="1323"/>
          </a:xfrm>
        </p:grpSpPr>
        <p:sp>
          <p:nvSpPr>
            <p:cNvPr id="447703" name="Line 215"/>
            <p:cNvSpPr>
              <a:spLocks noChangeShapeType="1"/>
            </p:cNvSpPr>
            <p:nvPr/>
          </p:nvSpPr>
          <p:spPr bwMode="auto">
            <a:xfrm flipV="1">
              <a:off x="1791" y="2387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1792" y="3158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 flipV="1">
              <a:off x="1791" y="3438"/>
              <a:ext cx="29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 flipV="1">
              <a:off x="1791" y="2568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>
              <a:off x="1791" y="3574"/>
              <a:ext cx="29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>
              <a:off x="2154" y="3069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>
              <a:off x="2426" y="3022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382" y="302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1" name="Line 223"/>
            <p:cNvSpPr>
              <a:spLocks noChangeShapeType="1"/>
            </p:cNvSpPr>
            <p:nvPr/>
          </p:nvSpPr>
          <p:spPr bwMode="auto">
            <a:xfrm>
              <a:off x="2382" y="2886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2517" y="2744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3" name="Line 225"/>
            <p:cNvSpPr>
              <a:spLocks noChangeShapeType="1"/>
            </p:cNvSpPr>
            <p:nvPr/>
          </p:nvSpPr>
          <p:spPr bwMode="auto">
            <a:xfrm flipV="1">
              <a:off x="1791" y="3203"/>
              <a:ext cx="290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4" name="Line 226"/>
            <p:cNvSpPr>
              <a:spLocks noChangeShapeType="1"/>
            </p:cNvSpPr>
            <p:nvPr/>
          </p:nvSpPr>
          <p:spPr bwMode="auto">
            <a:xfrm>
              <a:off x="1791" y="3248"/>
              <a:ext cx="2903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5" name="Line 227"/>
            <p:cNvSpPr>
              <a:spLocks noChangeShapeType="1"/>
            </p:cNvSpPr>
            <p:nvPr/>
          </p:nvSpPr>
          <p:spPr bwMode="auto">
            <a:xfrm>
              <a:off x="1792" y="3294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6" name="Text Box 228"/>
            <p:cNvSpPr txBox="1">
              <a:spLocks noChangeArrowheads="1"/>
            </p:cNvSpPr>
            <p:nvPr/>
          </p:nvSpPr>
          <p:spPr bwMode="auto">
            <a:xfrm>
              <a:off x="2063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17" name="Line 229"/>
            <p:cNvSpPr>
              <a:spLocks noChangeShapeType="1"/>
            </p:cNvSpPr>
            <p:nvPr/>
          </p:nvSpPr>
          <p:spPr bwMode="auto">
            <a:xfrm>
              <a:off x="2018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8" name="Line 230"/>
            <p:cNvSpPr>
              <a:spLocks noChangeShapeType="1"/>
            </p:cNvSpPr>
            <p:nvPr/>
          </p:nvSpPr>
          <p:spPr bwMode="auto">
            <a:xfrm>
              <a:off x="2290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9" name="Text Box 231"/>
            <p:cNvSpPr txBox="1">
              <a:spLocks noChangeArrowheads="1"/>
            </p:cNvSpPr>
            <p:nvPr/>
          </p:nvSpPr>
          <p:spPr bwMode="auto">
            <a:xfrm>
              <a:off x="2063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0" name="Line 232"/>
            <p:cNvSpPr>
              <a:spLocks noChangeShapeType="1"/>
            </p:cNvSpPr>
            <p:nvPr/>
          </p:nvSpPr>
          <p:spPr bwMode="auto">
            <a:xfrm flipH="1">
              <a:off x="2925" y="3069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2834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6" name="Line 238"/>
            <p:cNvSpPr>
              <a:spLocks noChangeShapeType="1"/>
            </p:cNvSpPr>
            <p:nvPr/>
          </p:nvSpPr>
          <p:spPr bwMode="auto">
            <a:xfrm>
              <a:off x="2789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7" name="Line 239"/>
            <p:cNvSpPr>
              <a:spLocks noChangeShapeType="1"/>
            </p:cNvSpPr>
            <p:nvPr/>
          </p:nvSpPr>
          <p:spPr bwMode="auto">
            <a:xfrm>
              <a:off x="3061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 flipH="1">
              <a:off x="3696" y="3069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3" name="Text Box 245"/>
            <p:cNvSpPr txBox="1">
              <a:spLocks noChangeArrowheads="1"/>
            </p:cNvSpPr>
            <p:nvPr/>
          </p:nvSpPr>
          <p:spPr bwMode="auto">
            <a:xfrm>
              <a:off x="3605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4" name="Line 246"/>
            <p:cNvSpPr>
              <a:spLocks noChangeShapeType="1"/>
            </p:cNvSpPr>
            <p:nvPr/>
          </p:nvSpPr>
          <p:spPr bwMode="auto">
            <a:xfrm>
              <a:off x="3560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5" name="Line 247"/>
            <p:cNvSpPr>
              <a:spLocks noChangeShapeType="1"/>
            </p:cNvSpPr>
            <p:nvPr/>
          </p:nvSpPr>
          <p:spPr bwMode="auto">
            <a:xfrm>
              <a:off x="3832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6" name="Line 248"/>
            <p:cNvSpPr>
              <a:spLocks noChangeShapeType="1"/>
            </p:cNvSpPr>
            <p:nvPr/>
          </p:nvSpPr>
          <p:spPr bwMode="auto">
            <a:xfrm flipH="1">
              <a:off x="4468" y="3069"/>
              <a:ext cx="1" cy="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7" name="Text Box 249"/>
            <p:cNvSpPr txBox="1">
              <a:spLocks noChangeArrowheads="1"/>
            </p:cNvSpPr>
            <p:nvPr/>
          </p:nvSpPr>
          <p:spPr bwMode="auto">
            <a:xfrm>
              <a:off x="4058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8" name="Line 250"/>
            <p:cNvSpPr>
              <a:spLocks noChangeShapeType="1"/>
            </p:cNvSpPr>
            <p:nvPr/>
          </p:nvSpPr>
          <p:spPr bwMode="auto">
            <a:xfrm>
              <a:off x="4332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9" name="Line 251"/>
            <p:cNvSpPr>
              <a:spLocks noChangeShapeType="1"/>
            </p:cNvSpPr>
            <p:nvPr/>
          </p:nvSpPr>
          <p:spPr bwMode="auto">
            <a:xfrm>
              <a:off x="4604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4" name="Text Box 256"/>
            <p:cNvSpPr txBox="1">
              <a:spLocks noChangeArrowheads="1"/>
            </p:cNvSpPr>
            <p:nvPr/>
          </p:nvSpPr>
          <p:spPr bwMode="auto">
            <a:xfrm>
              <a:off x="4378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46" name="Line 258"/>
            <p:cNvSpPr>
              <a:spLocks noChangeShapeType="1"/>
            </p:cNvSpPr>
            <p:nvPr/>
          </p:nvSpPr>
          <p:spPr bwMode="auto">
            <a:xfrm>
              <a:off x="1791" y="3710"/>
              <a:ext cx="303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7" name="Line 259"/>
            <p:cNvSpPr>
              <a:spLocks noChangeShapeType="1"/>
            </p:cNvSpPr>
            <p:nvPr/>
          </p:nvSpPr>
          <p:spPr bwMode="auto">
            <a:xfrm>
              <a:off x="2381" y="275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8" name="Line 260"/>
            <p:cNvSpPr>
              <a:spLocks noChangeShapeType="1"/>
            </p:cNvSpPr>
            <p:nvPr/>
          </p:nvSpPr>
          <p:spPr bwMode="auto">
            <a:xfrm flipH="1">
              <a:off x="2472" y="2890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9" name="Line 261"/>
            <p:cNvSpPr>
              <a:spLocks noChangeShapeType="1"/>
            </p:cNvSpPr>
            <p:nvPr/>
          </p:nvSpPr>
          <p:spPr bwMode="auto">
            <a:xfrm flipH="1">
              <a:off x="3197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0" name="Line 262"/>
            <p:cNvSpPr>
              <a:spLocks noChangeShapeType="1"/>
            </p:cNvSpPr>
            <p:nvPr/>
          </p:nvSpPr>
          <p:spPr bwMode="auto">
            <a:xfrm>
              <a:off x="3153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1" name="Line 263"/>
            <p:cNvSpPr>
              <a:spLocks noChangeShapeType="1"/>
            </p:cNvSpPr>
            <p:nvPr/>
          </p:nvSpPr>
          <p:spPr bwMode="auto">
            <a:xfrm>
              <a:off x="3153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2" name="Line 264"/>
            <p:cNvSpPr>
              <a:spLocks noChangeShapeType="1"/>
            </p:cNvSpPr>
            <p:nvPr/>
          </p:nvSpPr>
          <p:spPr bwMode="auto">
            <a:xfrm>
              <a:off x="3288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3" name="Line 265"/>
            <p:cNvSpPr>
              <a:spLocks noChangeShapeType="1"/>
            </p:cNvSpPr>
            <p:nvPr/>
          </p:nvSpPr>
          <p:spPr bwMode="auto">
            <a:xfrm>
              <a:off x="3152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4" name="Line 266"/>
            <p:cNvSpPr>
              <a:spLocks noChangeShapeType="1"/>
            </p:cNvSpPr>
            <p:nvPr/>
          </p:nvSpPr>
          <p:spPr bwMode="auto">
            <a:xfrm flipH="1">
              <a:off x="3243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5" name="Line 267"/>
            <p:cNvSpPr>
              <a:spLocks noChangeShapeType="1"/>
            </p:cNvSpPr>
            <p:nvPr/>
          </p:nvSpPr>
          <p:spPr bwMode="auto">
            <a:xfrm flipH="1">
              <a:off x="3968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6" name="Line 268"/>
            <p:cNvSpPr>
              <a:spLocks noChangeShapeType="1"/>
            </p:cNvSpPr>
            <p:nvPr/>
          </p:nvSpPr>
          <p:spPr bwMode="auto">
            <a:xfrm>
              <a:off x="3924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7" name="Line 269"/>
            <p:cNvSpPr>
              <a:spLocks noChangeShapeType="1"/>
            </p:cNvSpPr>
            <p:nvPr/>
          </p:nvSpPr>
          <p:spPr bwMode="auto">
            <a:xfrm>
              <a:off x="3924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8" name="Line 270"/>
            <p:cNvSpPr>
              <a:spLocks noChangeShapeType="1"/>
            </p:cNvSpPr>
            <p:nvPr/>
          </p:nvSpPr>
          <p:spPr bwMode="auto">
            <a:xfrm>
              <a:off x="4059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9" name="Line 271"/>
            <p:cNvSpPr>
              <a:spLocks noChangeShapeType="1"/>
            </p:cNvSpPr>
            <p:nvPr/>
          </p:nvSpPr>
          <p:spPr bwMode="auto">
            <a:xfrm>
              <a:off x="3923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0" name="Line 272"/>
            <p:cNvSpPr>
              <a:spLocks noChangeShapeType="1"/>
            </p:cNvSpPr>
            <p:nvPr/>
          </p:nvSpPr>
          <p:spPr bwMode="auto">
            <a:xfrm flipH="1">
              <a:off x="4014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1" name="Line 273"/>
            <p:cNvSpPr>
              <a:spLocks noChangeShapeType="1"/>
            </p:cNvSpPr>
            <p:nvPr/>
          </p:nvSpPr>
          <p:spPr bwMode="auto">
            <a:xfrm flipH="1">
              <a:off x="4739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2" name="Line 274"/>
            <p:cNvSpPr>
              <a:spLocks noChangeShapeType="1"/>
            </p:cNvSpPr>
            <p:nvPr/>
          </p:nvSpPr>
          <p:spPr bwMode="auto">
            <a:xfrm>
              <a:off x="4695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3" name="Line 275"/>
            <p:cNvSpPr>
              <a:spLocks noChangeShapeType="1"/>
            </p:cNvSpPr>
            <p:nvPr/>
          </p:nvSpPr>
          <p:spPr bwMode="auto">
            <a:xfrm>
              <a:off x="4695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4" name="Line 276"/>
            <p:cNvSpPr>
              <a:spLocks noChangeShapeType="1"/>
            </p:cNvSpPr>
            <p:nvPr/>
          </p:nvSpPr>
          <p:spPr bwMode="auto">
            <a:xfrm>
              <a:off x="4830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5" name="Line 277"/>
            <p:cNvSpPr>
              <a:spLocks noChangeShapeType="1"/>
            </p:cNvSpPr>
            <p:nvPr/>
          </p:nvSpPr>
          <p:spPr bwMode="auto">
            <a:xfrm>
              <a:off x="4694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6" name="Line 278"/>
            <p:cNvSpPr>
              <a:spLocks noChangeShapeType="1"/>
            </p:cNvSpPr>
            <p:nvPr/>
          </p:nvSpPr>
          <p:spPr bwMode="auto">
            <a:xfrm flipH="1">
              <a:off x="4785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7768" name="AutoShape 28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7770" name="Group 282"/>
          <p:cNvGrpSpPr>
            <a:grpSpLocks/>
          </p:cNvGrpSpPr>
          <p:nvPr/>
        </p:nvGrpSpPr>
        <p:grpSpPr bwMode="auto">
          <a:xfrm>
            <a:off x="180975" y="908050"/>
            <a:ext cx="3527425" cy="2089150"/>
            <a:chOff x="114" y="527"/>
            <a:chExt cx="2222" cy="1316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837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384" y="754"/>
              <a:ext cx="453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885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1837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86" y="1253"/>
              <a:ext cx="3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b="1" u="none"/>
                <a:t>…</a:t>
              </a:r>
              <a:endParaRPr lang="en-US" altLang="zh-CN" b="1" u="none" baseline="-20000"/>
            </a:p>
          </p:txBody>
        </p:sp>
        <p:sp>
          <p:nvSpPr>
            <p:cNvPr id="447500" name="Text Box 12"/>
            <p:cNvSpPr txBox="1">
              <a:spLocks noChangeArrowheads="1"/>
            </p:cNvSpPr>
            <p:nvPr/>
          </p:nvSpPr>
          <p:spPr bwMode="auto">
            <a:xfrm>
              <a:off x="975" y="527"/>
              <a:ext cx="13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 …    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85" y="936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84" y="1661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4" name="Rectangle 16"/>
            <p:cNvSpPr>
              <a:spLocks noChangeArrowheads="1"/>
            </p:cNvSpPr>
            <p:nvPr/>
          </p:nvSpPr>
          <p:spPr bwMode="auto">
            <a:xfrm>
              <a:off x="885" y="758"/>
              <a:ext cx="1451" cy="108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1384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4" name="Text Box 156"/>
            <p:cNvSpPr txBox="1">
              <a:spLocks noChangeArrowheads="1"/>
            </p:cNvSpPr>
            <p:nvPr/>
          </p:nvSpPr>
          <p:spPr bwMode="auto">
            <a:xfrm>
              <a:off x="114" y="754"/>
              <a:ext cx="771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0000000000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0000000001</a:t>
              </a: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r>
                <a:rPr lang="en-US" altLang="zh-CN" sz="1800" b="1" u="none">
                  <a:latin typeface="宋体" pitchFamily="2" charset="-122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1111111111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7769" name="Rectangle 281"/>
            <p:cNvSpPr>
              <a:spLocks noChangeArrowheads="1"/>
            </p:cNvSpPr>
            <p:nvPr/>
          </p:nvSpPr>
          <p:spPr bwMode="auto">
            <a:xfrm>
              <a:off x="885" y="1661"/>
              <a:ext cx="145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000628" y="3143248"/>
            <a:ext cx="3643338" cy="358775"/>
            <a:chOff x="5000628" y="3143248"/>
            <a:chExt cx="3643338" cy="358775"/>
          </a:xfrm>
          <a:solidFill>
            <a:srgbClr val="CCFFFF"/>
          </a:solidFill>
        </p:grpSpPr>
        <p:sp>
          <p:nvSpPr>
            <p:cNvPr id="166" name="AutoShape 331"/>
            <p:cNvSpPr>
              <a:spLocks/>
            </p:cNvSpPr>
            <p:nvPr/>
          </p:nvSpPr>
          <p:spPr bwMode="auto">
            <a:xfrm>
              <a:off x="5000628" y="3143248"/>
              <a:ext cx="3643338" cy="358775"/>
            </a:xfrm>
            <a:prstGeom prst="borderCallout2">
              <a:avLst>
                <a:gd name="adj1" fmla="val 50061"/>
                <a:gd name="adj2" fmla="val 82"/>
                <a:gd name="adj3" fmla="val 50061"/>
                <a:gd name="adj4" fmla="val -9914"/>
                <a:gd name="adj5" fmla="val -38560"/>
                <a:gd name="adj6" fmla="val -19907"/>
              </a:avLst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/>
                <a:t>存储模块可再用于扩展，需</a:t>
              </a:r>
              <a:r>
                <a:rPr lang="en-US" altLang="zh-CN" sz="2000" b="1" u="none" dirty="0">
                  <a:latin typeface="+mn-ea"/>
                  <a:ea typeface="+mn-ea"/>
                </a:rPr>
                <a:t>CS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cxnSp>
          <p:nvCxnSpPr>
            <p:cNvPr id="169" name="直接连接符 168"/>
            <p:cNvCxnSpPr/>
            <p:nvPr/>
          </p:nvCxnSpPr>
          <p:spPr bwMode="auto">
            <a:xfrm>
              <a:off x="8233785" y="3214686"/>
              <a:ext cx="236159" cy="1588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44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4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750"/>
                                        <p:tgtEl>
                                          <p:spTgt spid="44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750"/>
                                        <p:tgtEl>
                                          <p:spTgt spid="44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6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D06-20F8-4858-8AB1-6DDBFAC03CE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24646" name="Text Box 74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、字扩展法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又称串联扩展法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存储字长不变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24647" name="Text Box 74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2K×4b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124649" name="Text Box 745"/>
          <p:cNvSpPr txBox="1">
            <a:spLocks noChangeArrowheads="1"/>
          </p:cNvSpPr>
          <p:nvPr/>
        </p:nvSpPr>
        <p:spPr bwMode="auto">
          <a:xfrm>
            <a:off x="4211960" y="2204864"/>
            <a:ext cx="47488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模块地址为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位，见图</a:t>
            </a:r>
          </a:p>
        </p:txBody>
      </p:sp>
      <p:sp>
        <p:nvSpPr>
          <p:cNvPr id="124650" name="Text Box 746"/>
          <p:cNvSpPr txBox="1">
            <a:spLocks noChangeArrowheads="1"/>
          </p:cNvSpPr>
          <p:nvPr/>
        </p:nvSpPr>
        <p:spPr bwMode="auto">
          <a:xfrm>
            <a:off x="3924052" y="1726630"/>
            <a:ext cx="4968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(2K÷1K)×(4b÷4b)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124840" name="Group 936"/>
          <p:cNvGrpSpPr>
            <a:grpSpLocks/>
          </p:cNvGrpSpPr>
          <p:nvPr/>
        </p:nvGrpSpPr>
        <p:grpSpPr bwMode="auto">
          <a:xfrm>
            <a:off x="4140200" y="3210024"/>
            <a:ext cx="4392613" cy="2235200"/>
            <a:chOff x="2200" y="2171"/>
            <a:chExt cx="2767" cy="1408"/>
          </a:xfrm>
        </p:grpSpPr>
        <p:sp>
          <p:nvSpPr>
            <p:cNvPr id="124653" name="Rectangle 749"/>
            <p:cNvSpPr>
              <a:spLocks noChangeArrowheads="1"/>
            </p:cNvSpPr>
            <p:nvPr/>
          </p:nvSpPr>
          <p:spPr bwMode="auto">
            <a:xfrm>
              <a:off x="2699" y="2250"/>
              <a:ext cx="2268" cy="13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654" name="Text Box 750"/>
            <p:cNvSpPr txBox="1">
              <a:spLocks noChangeArrowheads="1"/>
            </p:cNvSpPr>
            <p:nvPr/>
          </p:nvSpPr>
          <p:spPr bwMode="auto">
            <a:xfrm>
              <a:off x="2303" y="230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4655" name="Text Box 751"/>
            <p:cNvSpPr txBox="1">
              <a:spLocks noChangeArrowheads="1"/>
            </p:cNvSpPr>
            <p:nvPr/>
          </p:nvSpPr>
          <p:spPr bwMode="auto">
            <a:xfrm>
              <a:off x="2200" y="3136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~D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24656" name="Group 752"/>
            <p:cNvGrpSpPr>
              <a:grpSpLocks/>
            </p:cNvGrpSpPr>
            <p:nvPr/>
          </p:nvGrpSpPr>
          <p:grpSpPr bwMode="auto">
            <a:xfrm>
              <a:off x="2337" y="3307"/>
              <a:ext cx="181" cy="136"/>
              <a:chOff x="657" y="1356"/>
              <a:chExt cx="181" cy="136"/>
            </a:xfrm>
          </p:grpSpPr>
          <p:sp>
            <p:nvSpPr>
              <p:cNvPr id="124657" name="Text Box 753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24658" name="Line 754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59" name="Text Box 755"/>
            <p:cNvSpPr txBox="1">
              <a:spLocks noChangeArrowheads="1"/>
            </p:cNvSpPr>
            <p:nvPr/>
          </p:nvSpPr>
          <p:spPr bwMode="auto">
            <a:xfrm>
              <a:off x="2789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sp>
          <p:nvSpPr>
            <p:cNvPr id="124660" name="Line 756"/>
            <p:cNvSpPr>
              <a:spLocks noChangeShapeType="1"/>
            </p:cNvSpPr>
            <p:nvPr/>
          </p:nvSpPr>
          <p:spPr bwMode="auto">
            <a:xfrm flipV="1">
              <a:off x="2563" y="238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1" name="Line 757"/>
            <p:cNvSpPr>
              <a:spLocks noChangeShapeType="1"/>
            </p:cNvSpPr>
            <p:nvPr/>
          </p:nvSpPr>
          <p:spPr bwMode="auto">
            <a:xfrm flipV="1">
              <a:off x="2563" y="256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2" name="Line 758"/>
            <p:cNvSpPr>
              <a:spLocks noChangeShapeType="1"/>
            </p:cNvSpPr>
            <p:nvPr/>
          </p:nvSpPr>
          <p:spPr bwMode="auto">
            <a:xfrm flipV="1">
              <a:off x="2563" y="315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3" name="Line 759"/>
            <p:cNvSpPr>
              <a:spLocks noChangeShapeType="1"/>
            </p:cNvSpPr>
            <p:nvPr/>
          </p:nvSpPr>
          <p:spPr bwMode="auto">
            <a:xfrm flipV="1">
              <a:off x="2563" y="320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4" name="Line 760"/>
            <p:cNvSpPr>
              <a:spLocks noChangeShapeType="1"/>
            </p:cNvSpPr>
            <p:nvPr/>
          </p:nvSpPr>
          <p:spPr bwMode="auto">
            <a:xfrm flipV="1">
              <a:off x="2563" y="329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5" name="Line 761"/>
            <p:cNvSpPr>
              <a:spLocks noChangeShapeType="1"/>
            </p:cNvSpPr>
            <p:nvPr/>
          </p:nvSpPr>
          <p:spPr bwMode="auto">
            <a:xfrm flipV="1">
              <a:off x="2563" y="325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6" name="Line 762"/>
            <p:cNvSpPr>
              <a:spLocks noChangeShapeType="1"/>
            </p:cNvSpPr>
            <p:nvPr/>
          </p:nvSpPr>
          <p:spPr bwMode="auto">
            <a:xfrm flipV="1">
              <a:off x="2563" y="338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7" name="Line 763"/>
            <p:cNvSpPr>
              <a:spLocks noChangeShapeType="1"/>
            </p:cNvSpPr>
            <p:nvPr/>
          </p:nvSpPr>
          <p:spPr bwMode="auto">
            <a:xfrm flipV="1">
              <a:off x="2563" y="352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8" name="Text Box 764"/>
            <p:cNvSpPr txBox="1">
              <a:spLocks noChangeArrowheads="1"/>
            </p:cNvSpPr>
            <p:nvPr/>
          </p:nvSpPr>
          <p:spPr bwMode="auto">
            <a:xfrm>
              <a:off x="2562" y="238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124669" name="Group 765"/>
            <p:cNvGrpSpPr>
              <a:grpSpLocks/>
            </p:cNvGrpSpPr>
            <p:nvPr/>
          </p:nvGrpSpPr>
          <p:grpSpPr bwMode="auto">
            <a:xfrm>
              <a:off x="2337" y="3443"/>
              <a:ext cx="181" cy="136"/>
              <a:chOff x="657" y="1356"/>
              <a:chExt cx="181" cy="136"/>
            </a:xfrm>
          </p:grpSpPr>
          <p:sp>
            <p:nvSpPr>
              <p:cNvPr id="124670" name="Text Box 766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24671" name="Line 767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75" name="Text Box 771"/>
            <p:cNvSpPr txBox="1">
              <a:spLocks noChangeArrowheads="1"/>
            </p:cNvSpPr>
            <p:nvPr/>
          </p:nvSpPr>
          <p:spPr bwMode="auto">
            <a:xfrm>
              <a:off x="2336" y="2171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4676" name="Line 772"/>
            <p:cNvSpPr>
              <a:spLocks noChangeShapeType="1"/>
            </p:cNvSpPr>
            <p:nvPr/>
          </p:nvSpPr>
          <p:spPr bwMode="auto">
            <a:xfrm flipV="1">
              <a:off x="2562" y="2295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19" name="Text Box 915"/>
            <p:cNvSpPr txBox="1">
              <a:spLocks noChangeArrowheads="1"/>
            </p:cNvSpPr>
            <p:nvPr/>
          </p:nvSpPr>
          <p:spPr bwMode="auto">
            <a:xfrm>
              <a:off x="3923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</p:grpSp>
      <p:grpSp>
        <p:nvGrpSpPr>
          <p:cNvPr id="124866" name="Group 962"/>
          <p:cNvGrpSpPr>
            <a:grpSpLocks/>
          </p:cNvGrpSpPr>
          <p:nvPr/>
        </p:nvGrpSpPr>
        <p:grpSpPr bwMode="auto">
          <a:xfrm>
            <a:off x="4932363" y="3552923"/>
            <a:ext cx="3527425" cy="1582737"/>
            <a:chOff x="3107" y="2343"/>
            <a:chExt cx="2222" cy="997"/>
          </a:xfrm>
        </p:grpSpPr>
        <p:sp>
          <p:nvSpPr>
            <p:cNvPr id="124679" name="Line 775"/>
            <p:cNvSpPr>
              <a:spLocks noChangeShapeType="1"/>
            </p:cNvSpPr>
            <p:nvPr/>
          </p:nvSpPr>
          <p:spPr bwMode="auto">
            <a:xfrm flipV="1">
              <a:off x="3107" y="2343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0" name="Line 776"/>
            <p:cNvSpPr>
              <a:spLocks noChangeShapeType="1"/>
            </p:cNvSpPr>
            <p:nvPr/>
          </p:nvSpPr>
          <p:spPr bwMode="auto">
            <a:xfrm>
              <a:off x="3108" y="3114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1" name="Line 777"/>
            <p:cNvSpPr>
              <a:spLocks noChangeShapeType="1"/>
            </p:cNvSpPr>
            <p:nvPr/>
          </p:nvSpPr>
          <p:spPr bwMode="auto">
            <a:xfrm flipV="1">
              <a:off x="3107" y="3340"/>
              <a:ext cx="195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2" name="Line 778"/>
            <p:cNvSpPr>
              <a:spLocks noChangeShapeType="1"/>
            </p:cNvSpPr>
            <p:nvPr/>
          </p:nvSpPr>
          <p:spPr bwMode="auto">
            <a:xfrm flipV="1">
              <a:off x="3108" y="2524"/>
              <a:ext cx="2221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4" name="Line 780"/>
            <p:cNvSpPr>
              <a:spLocks noChangeShapeType="1"/>
            </p:cNvSpPr>
            <p:nvPr/>
          </p:nvSpPr>
          <p:spPr bwMode="auto">
            <a:xfrm flipH="1">
              <a:off x="3378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5" name="Line 781"/>
            <p:cNvSpPr>
              <a:spLocks noChangeShapeType="1"/>
            </p:cNvSpPr>
            <p:nvPr/>
          </p:nvSpPr>
          <p:spPr bwMode="auto">
            <a:xfrm flipH="1">
              <a:off x="3921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6" name="Line 782"/>
            <p:cNvSpPr>
              <a:spLocks noChangeShapeType="1"/>
            </p:cNvSpPr>
            <p:nvPr/>
          </p:nvSpPr>
          <p:spPr bwMode="auto">
            <a:xfrm>
              <a:off x="3832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9" name="Line 785"/>
            <p:cNvSpPr>
              <a:spLocks noChangeShapeType="1"/>
            </p:cNvSpPr>
            <p:nvPr/>
          </p:nvSpPr>
          <p:spPr bwMode="auto">
            <a:xfrm flipV="1">
              <a:off x="3107" y="3159"/>
              <a:ext cx="222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0" name="Line 786"/>
            <p:cNvSpPr>
              <a:spLocks noChangeShapeType="1"/>
            </p:cNvSpPr>
            <p:nvPr/>
          </p:nvSpPr>
          <p:spPr bwMode="auto">
            <a:xfrm>
              <a:off x="3107" y="3204"/>
              <a:ext cx="2222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1" name="Line 787"/>
            <p:cNvSpPr>
              <a:spLocks noChangeShapeType="1"/>
            </p:cNvSpPr>
            <p:nvPr/>
          </p:nvSpPr>
          <p:spPr bwMode="auto">
            <a:xfrm>
              <a:off x="3108" y="3250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2" name="Text Box 788"/>
            <p:cNvSpPr txBox="1">
              <a:spLocks noChangeArrowheads="1"/>
            </p:cNvSpPr>
            <p:nvPr/>
          </p:nvSpPr>
          <p:spPr bwMode="auto">
            <a:xfrm>
              <a:off x="3377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693" name="Line 789"/>
            <p:cNvSpPr>
              <a:spLocks noChangeShapeType="1"/>
            </p:cNvSpPr>
            <p:nvPr/>
          </p:nvSpPr>
          <p:spPr bwMode="auto">
            <a:xfrm>
              <a:off x="3332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4" name="Line 790"/>
            <p:cNvSpPr>
              <a:spLocks noChangeShapeType="1"/>
            </p:cNvSpPr>
            <p:nvPr/>
          </p:nvSpPr>
          <p:spPr bwMode="auto">
            <a:xfrm>
              <a:off x="3604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5" name="Text Box 791"/>
            <p:cNvSpPr txBox="1">
              <a:spLocks noChangeArrowheads="1"/>
            </p:cNvSpPr>
            <p:nvPr/>
          </p:nvSpPr>
          <p:spPr bwMode="auto">
            <a:xfrm>
              <a:off x="3377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722" name="Line 818"/>
            <p:cNvSpPr>
              <a:spLocks noChangeShapeType="1"/>
            </p:cNvSpPr>
            <p:nvPr/>
          </p:nvSpPr>
          <p:spPr bwMode="auto">
            <a:xfrm flipH="1">
              <a:off x="3469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3" name="Line 819"/>
            <p:cNvSpPr>
              <a:spLocks noChangeShapeType="1"/>
            </p:cNvSpPr>
            <p:nvPr/>
          </p:nvSpPr>
          <p:spPr bwMode="auto">
            <a:xfrm flipH="1">
              <a:off x="3560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4" name="Line 820"/>
            <p:cNvSpPr>
              <a:spLocks noChangeShapeType="1"/>
            </p:cNvSpPr>
            <p:nvPr/>
          </p:nvSpPr>
          <p:spPr bwMode="auto">
            <a:xfrm flipH="1">
              <a:off x="3650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0" name="Line 916"/>
            <p:cNvSpPr>
              <a:spLocks noChangeShapeType="1"/>
            </p:cNvSpPr>
            <p:nvPr/>
          </p:nvSpPr>
          <p:spPr bwMode="auto">
            <a:xfrm flipH="1">
              <a:off x="4512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1" name="Line 917"/>
            <p:cNvSpPr>
              <a:spLocks noChangeShapeType="1"/>
            </p:cNvSpPr>
            <p:nvPr/>
          </p:nvSpPr>
          <p:spPr bwMode="auto">
            <a:xfrm flipH="1">
              <a:off x="5055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2" name="Line 918"/>
            <p:cNvSpPr>
              <a:spLocks noChangeShapeType="1"/>
            </p:cNvSpPr>
            <p:nvPr/>
          </p:nvSpPr>
          <p:spPr bwMode="auto">
            <a:xfrm>
              <a:off x="4966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5" name="Text Box 921"/>
            <p:cNvSpPr txBox="1">
              <a:spLocks noChangeArrowheads="1"/>
            </p:cNvSpPr>
            <p:nvPr/>
          </p:nvSpPr>
          <p:spPr bwMode="auto">
            <a:xfrm>
              <a:off x="4511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6" name="Line 922"/>
            <p:cNvSpPr>
              <a:spLocks noChangeShapeType="1"/>
            </p:cNvSpPr>
            <p:nvPr/>
          </p:nvSpPr>
          <p:spPr bwMode="auto">
            <a:xfrm>
              <a:off x="4466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7" name="Line 923"/>
            <p:cNvSpPr>
              <a:spLocks noChangeShapeType="1"/>
            </p:cNvSpPr>
            <p:nvPr/>
          </p:nvSpPr>
          <p:spPr bwMode="auto">
            <a:xfrm>
              <a:off x="4738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8" name="Text Box 924"/>
            <p:cNvSpPr txBox="1">
              <a:spLocks noChangeArrowheads="1"/>
            </p:cNvSpPr>
            <p:nvPr/>
          </p:nvSpPr>
          <p:spPr bwMode="auto">
            <a:xfrm>
              <a:off x="5102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9" name="Line 925"/>
            <p:cNvSpPr>
              <a:spLocks noChangeShapeType="1"/>
            </p:cNvSpPr>
            <p:nvPr/>
          </p:nvSpPr>
          <p:spPr bwMode="auto">
            <a:xfrm flipH="1">
              <a:off x="4603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0" name="Line 926"/>
            <p:cNvSpPr>
              <a:spLocks noChangeShapeType="1"/>
            </p:cNvSpPr>
            <p:nvPr/>
          </p:nvSpPr>
          <p:spPr bwMode="auto">
            <a:xfrm flipH="1">
              <a:off x="4694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1" name="Line 927"/>
            <p:cNvSpPr>
              <a:spLocks noChangeShapeType="1"/>
            </p:cNvSpPr>
            <p:nvPr/>
          </p:nvSpPr>
          <p:spPr bwMode="auto">
            <a:xfrm flipH="1">
              <a:off x="4784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867" name="Group 963"/>
          <p:cNvGrpSpPr>
            <a:grpSpLocks/>
          </p:cNvGrpSpPr>
          <p:nvPr/>
        </p:nvGrpSpPr>
        <p:grpSpPr bwMode="auto">
          <a:xfrm>
            <a:off x="4932363" y="3406873"/>
            <a:ext cx="3527425" cy="1944687"/>
            <a:chOff x="3107" y="2251"/>
            <a:chExt cx="2222" cy="1225"/>
          </a:xfrm>
        </p:grpSpPr>
        <p:sp>
          <p:nvSpPr>
            <p:cNvPr id="124683" name="Line 779"/>
            <p:cNvSpPr>
              <a:spLocks noChangeShapeType="1"/>
            </p:cNvSpPr>
            <p:nvPr/>
          </p:nvSpPr>
          <p:spPr bwMode="auto">
            <a:xfrm>
              <a:off x="3107" y="3476"/>
              <a:ext cx="21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1" name="Line 817"/>
            <p:cNvSpPr>
              <a:spLocks noChangeShapeType="1"/>
            </p:cNvSpPr>
            <p:nvPr/>
          </p:nvSpPr>
          <p:spPr bwMode="auto">
            <a:xfrm flipV="1">
              <a:off x="3107" y="2251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83300" y="3406873"/>
            <a:ext cx="2305050" cy="1944687"/>
            <a:chOff x="6083300" y="3573463"/>
            <a:chExt cx="2305050" cy="1944687"/>
          </a:xfrm>
        </p:grpSpPr>
        <p:grpSp>
          <p:nvGrpSpPr>
            <p:cNvPr id="124868" name="Group 964"/>
            <p:cNvGrpSpPr>
              <a:grpSpLocks/>
            </p:cNvGrpSpPr>
            <p:nvPr/>
          </p:nvGrpSpPr>
          <p:grpSpPr bwMode="auto">
            <a:xfrm>
              <a:off x="6083300" y="3573463"/>
              <a:ext cx="503238" cy="1944687"/>
              <a:chOff x="3832" y="2251"/>
              <a:chExt cx="317" cy="1225"/>
            </a:xfrm>
          </p:grpSpPr>
          <p:grpSp>
            <p:nvGrpSpPr>
              <p:cNvPr id="124865" name="Group 961"/>
              <p:cNvGrpSpPr>
                <a:grpSpLocks/>
              </p:cNvGrpSpPr>
              <p:nvPr/>
            </p:nvGrpSpPr>
            <p:grpSpPr bwMode="auto">
              <a:xfrm>
                <a:off x="3832" y="2615"/>
                <a:ext cx="317" cy="182"/>
                <a:chOff x="3832" y="2615"/>
                <a:chExt cx="317" cy="182"/>
              </a:xfrm>
            </p:grpSpPr>
            <p:sp>
              <p:nvSpPr>
                <p:cNvPr id="124687" name="Line 783"/>
                <p:cNvSpPr>
                  <a:spLocks noChangeShapeType="1"/>
                </p:cNvSpPr>
                <p:nvPr/>
              </p:nvSpPr>
              <p:spPr bwMode="auto">
                <a:xfrm>
                  <a:off x="3832" y="2706"/>
                  <a:ext cx="90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3" name="Text Box 909"/>
                <p:cNvSpPr txBox="1">
                  <a:spLocks noChangeArrowheads="1"/>
                </p:cNvSpPr>
                <p:nvPr/>
              </p:nvSpPr>
              <p:spPr bwMode="auto">
                <a:xfrm>
                  <a:off x="3970" y="2615"/>
                  <a:ext cx="91" cy="182"/>
                </a:xfrm>
                <a:prstGeom prst="rect">
                  <a:avLst/>
                </a:prstGeom>
                <a:solidFill>
                  <a:srgbClr val="CCFFFF">
                    <a:alpha val="39999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b="1" u="none">
                      <a:latin typeface="宋体" pitchFamily="2" charset="-122"/>
                    </a:rPr>
                    <a:t>&amp;</a:t>
                  </a:r>
                  <a:endParaRPr lang="en-US" altLang="zh-CN" sz="16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24814" name="Oval 910"/>
                <p:cNvSpPr>
                  <a:spLocks noChangeArrowheads="1"/>
                </p:cNvSpPr>
                <p:nvPr/>
              </p:nvSpPr>
              <p:spPr bwMode="auto">
                <a:xfrm>
                  <a:off x="3922" y="2682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5" name="Oval 911"/>
                <p:cNvSpPr>
                  <a:spLocks noChangeArrowheads="1"/>
                </p:cNvSpPr>
                <p:nvPr/>
              </p:nvSpPr>
              <p:spPr bwMode="auto">
                <a:xfrm>
                  <a:off x="4058" y="2727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6" name="Oval 912"/>
                <p:cNvSpPr>
                  <a:spLocks noChangeArrowheads="1"/>
                </p:cNvSpPr>
                <p:nvPr/>
              </p:nvSpPr>
              <p:spPr bwMode="auto">
                <a:xfrm>
                  <a:off x="4061" y="2643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7" name="Line 913"/>
                <p:cNvSpPr>
                  <a:spLocks noChangeShapeType="1"/>
                </p:cNvSpPr>
                <p:nvPr/>
              </p:nvSpPr>
              <p:spPr bwMode="auto">
                <a:xfrm>
                  <a:off x="4104" y="2751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8" name="Line 914"/>
                <p:cNvSpPr>
                  <a:spLocks noChangeShapeType="1"/>
                </p:cNvSpPr>
                <p:nvPr/>
              </p:nvSpPr>
              <p:spPr bwMode="auto">
                <a:xfrm>
                  <a:off x="4104" y="2660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688" name="Line 784"/>
              <p:cNvSpPr>
                <a:spLocks noChangeShapeType="1"/>
              </p:cNvSpPr>
              <p:nvPr/>
            </p:nvSpPr>
            <p:spPr bwMode="auto">
              <a:xfrm>
                <a:off x="4149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725" name="Line 821"/>
              <p:cNvSpPr>
                <a:spLocks noChangeShapeType="1"/>
              </p:cNvSpPr>
              <p:nvPr/>
            </p:nvSpPr>
            <p:spPr bwMode="auto">
              <a:xfrm>
                <a:off x="4149" y="2251"/>
                <a:ext cx="0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869" name="Group 965"/>
            <p:cNvGrpSpPr>
              <a:grpSpLocks/>
            </p:cNvGrpSpPr>
            <p:nvPr/>
          </p:nvGrpSpPr>
          <p:grpSpPr bwMode="auto">
            <a:xfrm>
              <a:off x="7883525" y="3573463"/>
              <a:ext cx="504825" cy="1944687"/>
              <a:chOff x="4966" y="2251"/>
              <a:chExt cx="318" cy="1225"/>
            </a:xfrm>
          </p:grpSpPr>
          <p:sp>
            <p:nvSpPr>
              <p:cNvPr id="124823" name="Line 919"/>
              <p:cNvSpPr>
                <a:spLocks noChangeShapeType="1"/>
              </p:cNvSpPr>
              <p:nvPr/>
            </p:nvSpPr>
            <p:spPr bwMode="auto">
              <a:xfrm>
                <a:off x="4966" y="2706"/>
                <a:ext cx="90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24" name="Line 920"/>
              <p:cNvSpPr>
                <a:spLocks noChangeShapeType="1"/>
              </p:cNvSpPr>
              <p:nvPr/>
            </p:nvSpPr>
            <p:spPr bwMode="auto">
              <a:xfrm>
                <a:off x="5283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2" name="Line 928"/>
              <p:cNvSpPr>
                <a:spLocks noChangeShapeType="1"/>
              </p:cNvSpPr>
              <p:nvPr/>
            </p:nvSpPr>
            <p:spPr bwMode="auto">
              <a:xfrm flipH="1">
                <a:off x="5283" y="2251"/>
                <a:ext cx="1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3" name="Text Box 929"/>
              <p:cNvSpPr txBox="1">
                <a:spLocks noChangeArrowheads="1"/>
              </p:cNvSpPr>
              <p:nvPr/>
            </p:nvSpPr>
            <p:spPr bwMode="auto">
              <a:xfrm>
                <a:off x="5104" y="2615"/>
                <a:ext cx="91" cy="182"/>
              </a:xfrm>
              <a:prstGeom prst="rect">
                <a:avLst/>
              </a:prstGeom>
              <a:solidFill>
                <a:srgbClr val="CCFFFF">
                  <a:alpha val="39999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>
                    <a:latin typeface="宋体" pitchFamily="2" charset="-122"/>
                  </a:rPr>
                  <a:t>&amp;</a:t>
                </a:r>
                <a:endParaRPr lang="en-US" altLang="zh-CN" sz="16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4834" name="Oval 930"/>
              <p:cNvSpPr>
                <a:spLocks noChangeArrowheads="1"/>
              </p:cNvSpPr>
              <p:nvPr/>
            </p:nvSpPr>
            <p:spPr bwMode="auto">
              <a:xfrm>
                <a:off x="5056" y="2682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5" name="Oval 931"/>
              <p:cNvSpPr>
                <a:spLocks noChangeArrowheads="1"/>
              </p:cNvSpPr>
              <p:nvPr/>
            </p:nvSpPr>
            <p:spPr bwMode="auto">
              <a:xfrm>
                <a:off x="5192" y="2727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7" name="Line 933"/>
              <p:cNvSpPr>
                <a:spLocks noChangeShapeType="1"/>
              </p:cNvSpPr>
              <p:nvPr/>
            </p:nvSpPr>
            <p:spPr bwMode="auto">
              <a:xfrm>
                <a:off x="5238" y="2751"/>
                <a:ext cx="45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8" name="Line 934"/>
              <p:cNvSpPr>
                <a:spLocks noChangeShapeType="1"/>
              </p:cNvSpPr>
              <p:nvPr/>
            </p:nvSpPr>
            <p:spPr bwMode="auto">
              <a:xfrm>
                <a:off x="5193" y="2660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4860" name="Group 956"/>
          <p:cNvGrpSpPr>
            <a:grpSpLocks/>
          </p:cNvGrpSpPr>
          <p:nvPr/>
        </p:nvGrpSpPr>
        <p:grpSpPr bwMode="auto">
          <a:xfrm>
            <a:off x="412735" y="3554957"/>
            <a:ext cx="2016125" cy="1746251"/>
            <a:chOff x="249" y="2421"/>
            <a:chExt cx="1270" cy="1100"/>
          </a:xfrm>
        </p:grpSpPr>
        <p:sp>
          <p:nvSpPr>
            <p:cNvPr id="124853" name="Rectangle 949"/>
            <p:cNvSpPr>
              <a:spLocks noChangeArrowheads="1"/>
            </p:cNvSpPr>
            <p:nvPr/>
          </p:nvSpPr>
          <p:spPr bwMode="auto">
            <a:xfrm>
              <a:off x="249" y="2432"/>
              <a:ext cx="91" cy="10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4" name="Rectangle 950"/>
            <p:cNvSpPr>
              <a:spLocks noChangeArrowheads="1"/>
            </p:cNvSpPr>
            <p:nvPr/>
          </p:nvSpPr>
          <p:spPr bwMode="auto">
            <a:xfrm>
              <a:off x="340" y="2421"/>
              <a:ext cx="726" cy="108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8" name="Text Box 954"/>
            <p:cNvSpPr txBox="1">
              <a:spLocks noChangeArrowheads="1"/>
            </p:cNvSpPr>
            <p:nvPr/>
          </p:nvSpPr>
          <p:spPr bwMode="auto">
            <a:xfrm>
              <a:off x="249" y="2430"/>
              <a:ext cx="1270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…      …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…  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24862" name="Text Box 958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200" b="1" u="none" dirty="0">
                <a:latin typeface="宋体" pitchFamily="2" charset="-122"/>
              </a:rPr>
              <a:t>为什么模块地址的低位与芯片地址直接连接？  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连续空间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24870" name="AutoShape 9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489195" y="3212054"/>
            <a:ext cx="1368425" cy="2089150"/>
            <a:chOff x="2635250" y="3509963"/>
            <a:chExt cx="1368425" cy="2089150"/>
          </a:xfrm>
        </p:grpSpPr>
        <p:sp>
          <p:nvSpPr>
            <p:cNvPr id="92" name="Text Box 952"/>
            <p:cNvSpPr txBox="1">
              <a:spLocks noChangeArrowheads="1"/>
            </p:cNvSpPr>
            <p:nvPr/>
          </p:nvSpPr>
          <p:spPr bwMode="auto">
            <a:xfrm>
              <a:off x="2635250" y="3509963"/>
              <a:ext cx="1366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…  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Rectangle 953"/>
            <p:cNvSpPr>
              <a:spLocks noChangeArrowheads="1"/>
            </p:cNvSpPr>
            <p:nvPr/>
          </p:nvSpPr>
          <p:spPr bwMode="auto">
            <a:xfrm>
              <a:off x="2635250" y="47355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(1#)</a:t>
              </a:r>
            </a:p>
          </p:txBody>
        </p:sp>
        <p:sp>
          <p:nvSpPr>
            <p:cNvPr id="94" name="Rectangle 955"/>
            <p:cNvSpPr>
              <a:spLocks noChangeArrowheads="1"/>
            </p:cNvSpPr>
            <p:nvPr/>
          </p:nvSpPr>
          <p:spPr bwMode="auto">
            <a:xfrm>
              <a:off x="2635250" y="38719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(0#)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34320" y="2730986"/>
            <a:ext cx="3958160" cy="553998"/>
            <a:chOff x="4934320" y="2730986"/>
            <a:chExt cx="3958160" cy="553998"/>
          </a:xfrm>
        </p:grpSpPr>
        <p:sp>
          <p:nvSpPr>
            <p:cNvPr id="124861" name="Text Box 957"/>
            <p:cNvSpPr txBox="1">
              <a:spLocks noChangeArrowheads="1"/>
            </p:cNvSpPr>
            <p:nvPr/>
          </p:nvSpPr>
          <p:spPr bwMode="auto">
            <a:xfrm>
              <a:off x="4934320" y="2730986"/>
              <a:ext cx="395816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0#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1#</a:t>
              </a:r>
              <a:r>
                <a:rPr lang="zh-CN" altLang="en-US" b="1" u="none" dirty="0">
                  <a:latin typeface="宋体" pitchFamily="2" charset="-122"/>
                </a:rPr>
                <a:t>分别为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b="1" u="none" dirty="0">
                  <a:latin typeface="+mn-lt"/>
                </a:rPr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8000" dirty="0">
                  <a:latin typeface="宋体" pitchFamily="2" charset="-122"/>
                </a:rPr>
                <a:t>10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en-US" altLang="zh-CN" b="1" u="none" dirty="0"/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20000" dirty="0">
                  <a:latin typeface="宋体" pitchFamily="2" charset="-122"/>
                </a:rPr>
                <a:t>10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7272337" y="2862461"/>
              <a:ext cx="345761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910164" y="2820616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978138" y="2819028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79387" y="1727597"/>
            <a:ext cx="4968677" cy="1588127"/>
            <a:chOff x="179387" y="1727597"/>
            <a:chExt cx="4968677" cy="1588127"/>
          </a:xfrm>
        </p:grpSpPr>
        <p:sp>
          <p:nvSpPr>
            <p:cNvPr id="124648" name="Text Box 744"/>
            <p:cNvSpPr txBox="1">
              <a:spLocks noChangeArrowheads="1"/>
            </p:cNvSpPr>
            <p:nvPr/>
          </p:nvSpPr>
          <p:spPr bwMode="auto">
            <a:xfrm>
              <a:off x="179387" y="1727597"/>
              <a:ext cx="4968677" cy="1588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解：</a:t>
              </a:r>
              <a:r>
                <a:rPr lang="zh-CN" altLang="en-US" b="1" u="none" dirty="0">
                  <a:latin typeface="宋体" pitchFamily="2" charset="-122"/>
                </a:rPr>
                <a:t>①所需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芯片数量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</a:p>
            <a:p>
              <a:pPr>
                <a:lnSpc>
                  <a:spcPct val="13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②</a:t>
              </a:r>
              <a:r>
                <a:rPr lang="zh-CN" altLang="en-US" b="1" u="none" dirty="0">
                  <a:latin typeface="宋体" pitchFamily="2" charset="-122"/>
                </a:rPr>
                <a:t>各芯片所在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地址范围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</a:p>
            <a:p>
              <a:pPr>
                <a:lnSpc>
                  <a:spcPct val="14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各芯片片选</a:t>
              </a:r>
              <a:r>
                <a:rPr lang="en-US" altLang="zh-CN" b="1" u="none" dirty="0" err="1">
                  <a:latin typeface="宋体" pitchFamily="2" charset="-122"/>
                </a:rPr>
                <a:t>CS</a:t>
              </a:r>
              <a:r>
                <a:rPr lang="en-US" altLang="zh-CN" b="1" u="none" baseline="-16000" dirty="0" err="1">
                  <a:latin typeface="宋体" pitchFamily="2" charset="-122"/>
                </a:rPr>
                <a:t>i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2758371" y="2862461"/>
              <a:ext cx="285753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 Box 958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1M×4b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4M×4b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102" name="AutoShape 96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750"/>
                                        <p:tgtEl>
                                          <p:spTgt spid="12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12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2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47" grpId="0"/>
      <p:bldP spid="124649" grpId="0"/>
      <p:bldP spid="124650" grpId="0"/>
      <p:bldP spid="124862" grpId="0"/>
      <p:bldP spid="1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9C4-5AA3-4F48-AAA7-4274D4D0675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48646" name="Text Box 13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4K×4b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48784" name="Text Box 272"/>
          <p:cNvSpPr txBox="1">
            <a:spLocks noChangeArrowheads="1"/>
          </p:cNvSpPr>
          <p:nvPr/>
        </p:nvSpPr>
        <p:spPr bwMode="auto">
          <a:xfrm>
            <a:off x="179388" y="8104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所需芯片数量</a:t>
            </a:r>
            <a:r>
              <a:rPr lang="en-US" altLang="zh-CN" b="1" u="none" dirty="0">
                <a:latin typeface="宋体" pitchFamily="2" charset="-122"/>
              </a:rPr>
              <a:t>—(4K÷1K)×(4b÷4b)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49052" name="Group 540"/>
          <p:cNvGrpSpPr>
            <a:grpSpLocks/>
          </p:cNvGrpSpPr>
          <p:nvPr/>
        </p:nvGrpSpPr>
        <p:grpSpPr bwMode="auto">
          <a:xfrm>
            <a:off x="2844180" y="3934172"/>
            <a:ext cx="5256212" cy="1943100"/>
            <a:chOff x="2336" y="1979"/>
            <a:chExt cx="3311" cy="1224"/>
          </a:xfrm>
        </p:grpSpPr>
        <p:sp>
          <p:nvSpPr>
            <p:cNvPr id="449053" name="Rectangle 541"/>
            <p:cNvSpPr>
              <a:spLocks noChangeArrowheads="1"/>
            </p:cNvSpPr>
            <p:nvPr/>
          </p:nvSpPr>
          <p:spPr bwMode="auto">
            <a:xfrm>
              <a:off x="3198" y="1979"/>
              <a:ext cx="2449" cy="12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054" name="Text Box 542"/>
            <p:cNvSpPr txBox="1">
              <a:spLocks noChangeArrowheads="1"/>
            </p:cNvSpPr>
            <p:nvPr/>
          </p:nvSpPr>
          <p:spPr bwMode="auto">
            <a:xfrm>
              <a:off x="328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5" name="Text Box 543"/>
            <p:cNvSpPr txBox="1">
              <a:spLocks noChangeArrowheads="1"/>
            </p:cNvSpPr>
            <p:nvPr/>
          </p:nvSpPr>
          <p:spPr bwMode="auto">
            <a:xfrm>
              <a:off x="387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6" name="Text Box 544"/>
            <p:cNvSpPr txBox="1">
              <a:spLocks noChangeArrowheads="1"/>
            </p:cNvSpPr>
            <p:nvPr/>
          </p:nvSpPr>
          <p:spPr bwMode="auto">
            <a:xfrm>
              <a:off x="446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7" name="Text Box 545"/>
            <p:cNvSpPr txBox="1">
              <a:spLocks noChangeArrowheads="1"/>
            </p:cNvSpPr>
            <p:nvPr/>
          </p:nvSpPr>
          <p:spPr bwMode="auto">
            <a:xfrm>
              <a:off x="505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8" name="Text Box 546"/>
            <p:cNvSpPr txBox="1">
              <a:spLocks noChangeArrowheads="1"/>
            </p:cNvSpPr>
            <p:nvPr/>
          </p:nvSpPr>
          <p:spPr bwMode="auto">
            <a:xfrm>
              <a:off x="2608" y="1979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9059" name="Text Box 547"/>
            <p:cNvSpPr txBox="1">
              <a:spLocks noChangeArrowheads="1"/>
            </p:cNvSpPr>
            <p:nvPr/>
          </p:nvSpPr>
          <p:spPr bwMode="auto">
            <a:xfrm>
              <a:off x="2608" y="2523"/>
              <a:ext cx="454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9060" name="Group 548"/>
            <p:cNvGrpSpPr>
              <a:grpSpLocks/>
            </p:cNvGrpSpPr>
            <p:nvPr/>
          </p:nvGrpSpPr>
          <p:grpSpPr bwMode="auto">
            <a:xfrm>
              <a:off x="2836" y="2704"/>
              <a:ext cx="181" cy="136"/>
              <a:chOff x="657" y="1389"/>
              <a:chExt cx="181" cy="136"/>
            </a:xfrm>
          </p:grpSpPr>
          <p:sp>
            <p:nvSpPr>
              <p:cNvPr id="449061" name="Text Box 54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062" name="Line 550"/>
              <p:cNvSpPr>
                <a:spLocks noChangeShapeType="1"/>
              </p:cNvSpPr>
              <p:nvPr/>
            </p:nvSpPr>
            <p:spPr bwMode="auto">
              <a:xfrm>
                <a:off x="669" y="1395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3" name="Line 551"/>
            <p:cNvSpPr>
              <a:spLocks noChangeShapeType="1"/>
            </p:cNvSpPr>
            <p:nvPr/>
          </p:nvSpPr>
          <p:spPr bwMode="auto">
            <a:xfrm flipV="1">
              <a:off x="3062" y="2795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4" name="Line 552"/>
            <p:cNvSpPr>
              <a:spLocks noChangeShapeType="1"/>
            </p:cNvSpPr>
            <p:nvPr/>
          </p:nvSpPr>
          <p:spPr bwMode="auto">
            <a:xfrm flipV="1">
              <a:off x="3062" y="288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065" name="Group 553"/>
            <p:cNvGrpSpPr>
              <a:grpSpLocks/>
            </p:cNvGrpSpPr>
            <p:nvPr/>
          </p:nvGrpSpPr>
          <p:grpSpPr bwMode="auto">
            <a:xfrm>
              <a:off x="2745" y="3067"/>
              <a:ext cx="272" cy="136"/>
              <a:chOff x="1338" y="3475"/>
              <a:chExt cx="272" cy="136"/>
            </a:xfrm>
          </p:grpSpPr>
          <p:sp>
            <p:nvSpPr>
              <p:cNvPr id="449066" name="Text Box 554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9067" name="Line 555"/>
              <p:cNvSpPr>
                <a:spLocks noChangeShapeType="1"/>
              </p:cNvSpPr>
              <p:nvPr/>
            </p:nvSpPr>
            <p:spPr bwMode="auto">
              <a:xfrm>
                <a:off x="1365" y="3484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8" name="Line 556"/>
            <p:cNvSpPr>
              <a:spLocks noChangeShapeType="1"/>
            </p:cNvSpPr>
            <p:nvPr/>
          </p:nvSpPr>
          <p:spPr bwMode="auto">
            <a:xfrm flipV="1">
              <a:off x="3062" y="3158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9" name="Line 557"/>
            <p:cNvSpPr>
              <a:spLocks noChangeShapeType="1"/>
            </p:cNvSpPr>
            <p:nvPr/>
          </p:nvSpPr>
          <p:spPr bwMode="auto">
            <a:xfrm flipV="1">
              <a:off x="3062" y="2069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0" name="Line 558"/>
            <p:cNvSpPr>
              <a:spLocks noChangeShapeType="1"/>
            </p:cNvSpPr>
            <p:nvPr/>
          </p:nvSpPr>
          <p:spPr bwMode="auto">
            <a:xfrm flipV="1">
              <a:off x="3061" y="2613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1" name="Line 559"/>
            <p:cNvSpPr>
              <a:spLocks noChangeShapeType="1"/>
            </p:cNvSpPr>
            <p:nvPr/>
          </p:nvSpPr>
          <p:spPr bwMode="auto">
            <a:xfrm flipV="1">
              <a:off x="3061" y="302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2" name="Line 560"/>
            <p:cNvSpPr>
              <a:spLocks noChangeShapeType="1"/>
            </p:cNvSpPr>
            <p:nvPr/>
          </p:nvSpPr>
          <p:spPr bwMode="auto">
            <a:xfrm flipV="1">
              <a:off x="3061" y="293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3" name="Line 561"/>
            <p:cNvSpPr>
              <a:spLocks noChangeShapeType="1"/>
            </p:cNvSpPr>
            <p:nvPr/>
          </p:nvSpPr>
          <p:spPr bwMode="auto">
            <a:xfrm flipV="1">
              <a:off x="3061" y="297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4" name="Rectangle 562"/>
            <p:cNvSpPr>
              <a:spLocks noChangeArrowheads="1"/>
            </p:cNvSpPr>
            <p:nvPr/>
          </p:nvSpPr>
          <p:spPr bwMode="auto">
            <a:xfrm>
              <a:off x="2336" y="287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075" name="Group 563"/>
            <p:cNvGrpSpPr>
              <a:grpSpLocks/>
            </p:cNvGrpSpPr>
            <p:nvPr/>
          </p:nvGrpSpPr>
          <p:grpSpPr bwMode="auto">
            <a:xfrm>
              <a:off x="2336" y="2886"/>
              <a:ext cx="725" cy="136"/>
              <a:chOff x="2699" y="3475"/>
              <a:chExt cx="725" cy="136"/>
            </a:xfrm>
          </p:grpSpPr>
          <p:sp>
            <p:nvSpPr>
              <p:cNvPr id="449076" name="Text Box 564"/>
              <p:cNvSpPr txBox="1">
                <a:spLocks noChangeArrowheads="1"/>
              </p:cNvSpPr>
              <p:nvPr/>
            </p:nvSpPr>
            <p:spPr bwMode="auto">
              <a:xfrm>
                <a:off x="2699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49077" name="Line 565"/>
              <p:cNvSpPr>
                <a:spLocks noChangeShapeType="1"/>
              </p:cNvSpPr>
              <p:nvPr/>
            </p:nvSpPr>
            <p:spPr bwMode="auto">
              <a:xfrm>
                <a:off x="2723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78" name="Text Box 566"/>
              <p:cNvSpPr txBox="1">
                <a:spLocks noChangeArrowheads="1"/>
              </p:cNvSpPr>
              <p:nvPr/>
            </p:nvSpPr>
            <p:spPr bwMode="auto">
              <a:xfrm>
                <a:off x="3107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49079" name="Line 567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80" name="Text Box 568"/>
              <p:cNvSpPr txBox="1">
                <a:spLocks noChangeArrowheads="1"/>
              </p:cNvSpPr>
              <p:nvPr/>
            </p:nvSpPr>
            <p:spPr bwMode="auto">
              <a:xfrm>
                <a:off x="2971" y="3475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～</a:t>
                </a:r>
                <a:endParaRPr lang="zh-CN" altLang="en-US" sz="1800" b="1" u="none" baseline="-20000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449081" name="Group 569"/>
          <p:cNvGrpSpPr>
            <a:grpSpLocks/>
          </p:cNvGrpSpPr>
          <p:nvPr/>
        </p:nvGrpSpPr>
        <p:grpSpPr bwMode="auto">
          <a:xfrm>
            <a:off x="4212605" y="4077047"/>
            <a:ext cx="3600450" cy="1728788"/>
            <a:chOff x="3198" y="2069"/>
            <a:chExt cx="2268" cy="1089"/>
          </a:xfrm>
        </p:grpSpPr>
        <p:sp>
          <p:nvSpPr>
            <p:cNvPr id="449082" name="Line 570"/>
            <p:cNvSpPr>
              <a:spLocks noChangeShapeType="1"/>
            </p:cNvSpPr>
            <p:nvPr/>
          </p:nvSpPr>
          <p:spPr bwMode="auto">
            <a:xfrm>
              <a:off x="3198" y="2795"/>
              <a:ext cx="19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3" name="Line 571"/>
            <p:cNvSpPr>
              <a:spLocks noChangeShapeType="1"/>
            </p:cNvSpPr>
            <p:nvPr/>
          </p:nvSpPr>
          <p:spPr bwMode="auto">
            <a:xfrm>
              <a:off x="3516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4" name="Line 572"/>
            <p:cNvSpPr>
              <a:spLocks noChangeShapeType="1"/>
            </p:cNvSpPr>
            <p:nvPr/>
          </p:nvSpPr>
          <p:spPr bwMode="auto">
            <a:xfrm flipH="1" flipV="1">
              <a:off x="3198" y="2069"/>
              <a:ext cx="208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5" name="Line 573"/>
            <p:cNvSpPr>
              <a:spLocks noChangeShapeType="1"/>
            </p:cNvSpPr>
            <p:nvPr/>
          </p:nvSpPr>
          <p:spPr bwMode="auto">
            <a:xfrm flipH="1">
              <a:off x="356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6" name="Line 574"/>
            <p:cNvSpPr>
              <a:spLocks noChangeShapeType="1"/>
            </p:cNvSpPr>
            <p:nvPr/>
          </p:nvSpPr>
          <p:spPr bwMode="auto">
            <a:xfrm>
              <a:off x="3198" y="2613"/>
              <a:ext cx="208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7" name="Line 575"/>
            <p:cNvSpPr>
              <a:spLocks noChangeShapeType="1"/>
            </p:cNvSpPr>
            <p:nvPr/>
          </p:nvSpPr>
          <p:spPr bwMode="auto">
            <a:xfrm flipH="1">
              <a:off x="410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8" name="Line 576"/>
            <p:cNvSpPr>
              <a:spLocks noChangeShapeType="1"/>
            </p:cNvSpPr>
            <p:nvPr/>
          </p:nvSpPr>
          <p:spPr bwMode="auto">
            <a:xfrm flipH="1">
              <a:off x="415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9" name="Line 577"/>
            <p:cNvSpPr>
              <a:spLocks noChangeShapeType="1"/>
            </p:cNvSpPr>
            <p:nvPr/>
          </p:nvSpPr>
          <p:spPr bwMode="auto">
            <a:xfrm flipH="1">
              <a:off x="469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0" name="Line 578"/>
            <p:cNvSpPr>
              <a:spLocks noChangeShapeType="1"/>
            </p:cNvSpPr>
            <p:nvPr/>
          </p:nvSpPr>
          <p:spPr bwMode="auto">
            <a:xfrm flipH="1">
              <a:off x="4740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1" name="Line 579"/>
            <p:cNvSpPr>
              <a:spLocks noChangeShapeType="1"/>
            </p:cNvSpPr>
            <p:nvPr/>
          </p:nvSpPr>
          <p:spPr bwMode="auto">
            <a:xfrm flipH="1">
              <a:off x="5285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2" name="Line 580"/>
            <p:cNvSpPr>
              <a:spLocks noChangeShapeType="1"/>
            </p:cNvSpPr>
            <p:nvPr/>
          </p:nvSpPr>
          <p:spPr bwMode="auto">
            <a:xfrm>
              <a:off x="5285" y="2524"/>
              <a:ext cx="0" cy="89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3" name="Line 581"/>
            <p:cNvSpPr>
              <a:spLocks noChangeShapeType="1"/>
            </p:cNvSpPr>
            <p:nvPr/>
          </p:nvSpPr>
          <p:spPr bwMode="auto">
            <a:xfrm>
              <a:off x="3379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4" name="Line 582"/>
            <p:cNvSpPr>
              <a:spLocks noChangeShapeType="1"/>
            </p:cNvSpPr>
            <p:nvPr/>
          </p:nvSpPr>
          <p:spPr bwMode="auto">
            <a:xfrm flipH="1">
              <a:off x="455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5" name="Line 583"/>
            <p:cNvSpPr>
              <a:spLocks noChangeShapeType="1"/>
            </p:cNvSpPr>
            <p:nvPr/>
          </p:nvSpPr>
          <p:spPr bwMode="auto">
            <a:xfrm flipH="1">
              <a:off x="3968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6" name="Line 584"/>
            <p:cNvSpPr>
              <a:spLocks noChangeShapeType="1"/>
            </p:cNvSpPr>
            <p:nvPr/>
          </p:nvSpPr>
          <p:spPr bwMode="auto">
            <a:xfrm flipH="1">
              <a:off x="514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7" name="Line 585"/>
            <p:cNvSpPr>
              <a:spLocks noChangeShapeType="1"/>
            </p:cNvSpPr>
            <p:nvPr/>
          </p:nvSpPr>
          <p:spPr bwMode="auto">
            <a:xfrm>
              <a:off x="3198" y="288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8" name="Line 586"/>
            <p:cNvSpPr>
              <a:spLocks noChangeShapeType="1"/>
            </p:cNvSpPr>
            <p:nvPr/>
          </p:nvSpPr>
          <p:spPr bwMode="auto">
            <a:xfrm>
              <a:off x="3606" y="252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9" name="Line 587"/>
            <p:cNvSpPr>
              <a:spLocks noChangeShapeType="1"/>
            </p:cNvSpPr>
            <p:nvPr/>
          </p:nvSpPr>
          <p:spPr bwMode="auto">
            <a:xfrm>
              <a:off x="3198" y="2931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0" name="Line 588"/>
            <p:cNvSpPr>
              <a:spLocks noChangeShapeType="1"/>
            </p:cNvSpPr>
            <p:nvPr/>
          </p:nvSpPr>
          <p:spPr bwMode="auto">
            <a:xfrm>
              <a:off x="4195" y="2523"/>
              <a:ext cx="1" cy="4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1" name="Line 589"/>
            <p:cNvSpPr>
              <a:spLocks noChangeShapeType="1"/>
            </p:cNvSpPr>
            <p:nvPr/>
          </p:nvSpPr>
          <p:spPr bwMode="auto">
            <a:xfrm>
              <a:off x="4785" y="2523"/>
              <a:ext cx="1" cy="45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2" name="Line 590"/>
            <p:cNvSpPr>
              <a:spLocks noChangeShapeType="1"/>
            </p:cNvSpPr>
            <p:nvPr/>
          </p:nvSpPr>
          <p:spPr bwMode="auto">
            <a:xfrm>
              <a:off x="5375" y="2523"/>
              <a:ext cx="0" cy="4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3" name="Line 591"/>
            <p:cNvSpPr>
              <a:spLocks noChangeShapeType="1"/>
            </p:cNvSpPr>
            <p:nvPr/>
          </p:nvSpPr>
          <p:spPr bwMode="auto">
            <a:xfrm>
              <a:off x="3198" y="2976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4" name="Line 592"/>
            <p:cNvSpPr>
              <a:spLocks noChangeShapeType="1"/>
            </p:cNvSpPr>
            <p:nvPr/>
          </p:nvSpPr>
          <p:spPr bwMode="auto">
            <a:xfrm>
              <a:off x="3198" y="3022"/>
              <a:ext cx="217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5" name="Line 593"/>
            <p:cNvSpPr>
              <a:spLocks noChangeShapeType="1"/>
            </p:cNvSpPr>
            <p:nvPr/>
          </p:nvSpPr>
          <p:spPr bwMode="auto">
            <a:xfrm flipH="1">
              <a:off x="5465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6" name="Line 594"/>
            <p:cNvSpPr>
              <a:spLocks noChangeShapeType="1"/>
            </p:cNvSpPr>
            <p:nvPr/>
          </p:nvSpPr>
          <p:spPr bwMode="auto">
            <a:xfrm>
              <a:off x="487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7" name="Line 595"/>
            <p:cNvSpPr>
              <a:spLocks noChangeShapeType="1"/>
            </p:cNvSpPr>
            <p:nvPr/>
          </p:nvSpPr>
          <p:spPr bwMode="auto">
            <a:xfrm flipH="1">
              <a:off x="428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8" name="Line 596"/>
            <p:cNvSpPr>
              <a:spLocks noChangeShapeType="1"/>
            </p:cNvSpPr>
            <p:nvPr/>
          </p:nvSpPr>
          <p:spPr bwMode="auto">
            <a:xfrm flipH="1">
              <a:off x="369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9" name="Line 597"/>
            <p:cNvSpPr>
              <a:spLocks noChangeShapeType="1"/>
            </p:cNvSpPr>
            <p:nvPr/>
          </p:nvSpPr>
          <p:spPr bwMode="auto">
            <a:xfrm>
              <a:off x="3198" y="3158"/>
              <a:ext cx="22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142" name="AutoShape 6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145" name="Text Box 633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zh-CN" altLang="en-US" b="1" u="none" dirty="0">
                <a:latin typeface="宋体" pitchFamily="2" charset="-122"/>
              </a:rPr>
              <a:t>扩展分析：无法用行地址选择芯片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少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48" name="Text Box 633"/>
          <p:cNvSpPr txBox="1">
            <a:spLocks noChangeArrowheads="1"/>
          </p:cNvSpPr>
          <p:nvPr/>
        </p:nvSpPr>
        <p:spPr bwMode="auto">
          <a:xfrm>
            <a:off x="179513" y="1845940"/>
            <a:ext cx="84249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扩展方法</a:t>
            </a:r>
            <a:r>
              <a:rPr lang="en-US" altLang="zh-CN" b="1" u="none" dirty="0">
                <a:latin typeface="宋体" pitchFamily="2" charset="-122"/>
              </a:rPr>
              <a:t>①—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锁存行列地址：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适于</a:t>
            </a:r>
            <a:r>
              <a:rPr lang="zh-CN" altLang="en-US" sz="2200" b="1" dirty="0">
                <a:latin typeface="宋体" pitchFamily="2" charset="-122"/>
              </a:rPr>
              <a:t>芯片内部</a:t>
            </a:r>
            <a:r>
              <a:rPr lang="zh-CN" altLang="en-US" sz="2200" b="1" u="none" dirty="0">
                <a:latin typeface="宋体" pitchFamily="2" charset="-122"/>
              </a:rPr>
              <a:t>的体扩展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latin typeface="宋体" pitchFamily="2" charset="-122"/>
              </a:rPr>
              <a:t>增设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锁存器</a:t>
            </a:r>
            <a:r>
              <a:rPr lang="zh-CN" altLang="en-US" b="1" u="none" dirty="0">
                <a:latin typeface="宋体" pitchFamily="2" charset="-122"/>
              </a:rPr>
              <a:t>，锁存后择芯片        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转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P21)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150" name="Group 649"/>
          <p:cNvGrpSpPr>
            <a:grpSpLocks/>
          </p:cNvGrpSpPr>
          <p:nvPr/>
        </p:nvGrpSpPr>
        <p:grpSpPr bwMode="auto">
          <a:xfrm>
            <a:off x="2987824" y="6453188"/>
            <a:ext cx="360362" cy="287337"/>
            <a:chOff x="1133" y="4020"/>
            <a:chExt cx="227" cy="181"/>
          </a:xfrm>
        </p:grpSpPr>
        <p:sp>
          <p:nvSpPr>
            <p:cNvPr id="151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21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2820401"/>
            <a:ext cx="8785225" cy="1015663"/>
            <a:chOff x="179512" y="2708920"/>
            <a:chExt cx="8785225" cy="1015663"/>
          </a:xfrm>
        </p:grpSpPr>
        <p:sp>
          <p:nvSpPr>
            <p:cNvPr id="149" name="Text Box 633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扩展方法②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开放片选信号：</a:t>
              </a:r>
              <a:r>
                <a:rPr lang="en-US" altLang="zh-CN" sz="2200" b="1" u="none" dirty="0">
                  <a:latin typeface="宋体" pitchFamily="2" charset="-122"/>
                </a:rPr>
                <a:t>(</a:t>
              </a:r>
              <a:r>
                <a:rPr lang="zh-CN" altLang="en-US" sz="2200" b="1" u="none" dirty="0">
                  <a:latin typeface="宋体" pitchFamily="2" charset="-122"/>
                </a:rPr>
                <a:t>适于</a:t>
              </a:r>
              <a:r>
                <a:rPr lang="zh-CN" altLang="en-US" sz="2200" b="1" dirty="0">
                  <a:latin typeface="宋体" pitchFamily="2" charset="-122"/>
                </a:rPr>
                <a:t>板级</a:t>
              </a:r>
              <a:r>
                <a:rPr lang="zh-CN" altLang="en-US" sz="2200" b="1" u="none" dirty="0">
                  <a:latin typeface="宋体" pitchFamily="2" charset="-122"/>
                </a:rPr>
                <a:t>的芯片扩展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  </a:t>
              </a:r>
              <a:r>
                <a:rPr lang="zh-CN" altLang="en-US" b="1" u="none" dirty="0">
                  <a:latin typeface="宋体" pitchFamily="2" charset="-122"/>
                </a:rPr>
                <a:t>设置多个</a:t>
              </a:r>
              <a:r>
                <a:rPr lang="en-US" altLang="zh-CN" b="1" u="none" dirty="0">
                  <a:latin typeface="宋体" pitchFamily="2" charset="-122"/>
                </a:rPr>
                <a:t>RAS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信号线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由地址高位产生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，用来选择芯片</a:t>
              </a:r>
            </a:p>
          </p:txBody>
        </p:sp>
        <p:sp>
          <p:nvSpPr>
            <p:cNvPr id="153" name="Line 631"/>
            <p:cNvSpPr>
              <a:spLocks noChangeShapeType="1"/>
            </p:cNvSpPr>
            <p:nvPr/>
          </p:nvSpPr>
          <p:spPr bwMode="auto">
            <a:xfrm>
              <a:off x="2611353" y="3284984"/>
              <a:ext cx="438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" name="Group 649"/>
          <p:cNvGrpSpPr>
            <a:grpSpLocks/>
          </p:cNvGrpSpPr>
          <p:nvPr/>
        </p:nvGrpSpPr>
        <p:grpSpPr bwMode="auto">
          <a:xfrm>
            <a:off x="3995936" y="6453336"/>
            <a:ext cx="360362" cy="287337"/>
            <a:chOff x="1133" y="4020"/>
            <a:chExt cx="227" cy="181"/>
          </a:xfrm>
        </p:grpSpPr>
        <p:sp>
          <p:nvSpPr>
            <p:cNvPr id="169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Text Box 65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27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7584" y="3861271"/>
            <a:ext cx="1728192" cy="1781052"/>
            <a:chOff x="827584" y="3788147"/>
            <a:chExt cx="1728192" cy="1781052"/>
          </a:xfrm>
        </p:grpSpPr>
        <p:sp>
          <p:nvSpPr>
            <p:cNvPr id="154" name="Text Box 546"/>
            <p:cNvSpPr txBox="1">
              <a:spLocks noChangeArrowheads="1"/>
            </p:cNvSpPr>
            <p:nvPr/>
          </p:nvSpPr>
          <p:spPr bwMode="auto">
            <a:xfrm>
              <a:off x="827584" y="3788147"/>
              <a:ext cx="7927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542"/>
            <p:cNvSpPr txBox="1">
              <a:spLocks noChangeArrowheads="1"/>
            </p:cNvSpPr>
            <p:nvPr/>
          </p:nvSpPr>
          <p:spPr bwMode="auto">
            <a:xfrm>
              <a:off x="1727721" y="3861048"/>
              <a:ext cx="396081" cy="17081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地址转换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841649" y="5371628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23802" y="4077071"/>
              <a:ext cx="43197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123802" y="5373216"/>
              <a:ext cx="3599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546"/>
            <p:cNvSpPr txBox="1">
              <a:spLocks noChangeArrowheads="1"/>
            </p:cNvSpPr>
            <p:nvPr/>
          </p:nvSpPr>
          <p:spPr bwMode="auto">
            <a:xfrm>
              <a:off x="898898" y="5084291"/>
              <a:ext cx="6487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 flipV="1">
              <a:off x="827584" y="4075484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750"/>
                                        <p:tgtEl>
                                          <p:spTgt spid="4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784" grpId="0"/>
      <p:bldP spid="449145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A524-D131-4F91-B78E-144E676831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§4.1  </a:t>
            </a:r>
            <a:r>
              <a:rPr lang="zh-CN" altLang="en-US" sz="3600" b="1" u="none" dirty="0">
                <a:latin typeface="宋体" pitchFamily="2" charset="-122"/>
              </a:rPr>
              <a:t>存储系统概述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79388" y="92867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一、存储器分类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179389" y="1490149"/>
            <a:ext cx="4392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*按存储介质分类：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*按存取方式分类：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*按应用功能分类：</a:t>
            </a:r>
          </a:p>
        </p:txBody>
      </p:sp>
      <p:graphicFrame>
        <p:nvGraphicFramePr>
          <p:cNvPr id="523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5514"/>
              </p:ext>
            </p:extLst>
          </p:nvPr>
        </p:nvGraphicFramePr>
        <p:xfrm>
          <a:off x="752478" y="2497864"/>
          <a:ext cx="8248678" cy="137800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直接存取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(DAM)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编址单位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存、取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存取时间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地址决定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地址无关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地址相关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63615"/>
              </p:ext>
            </p:extLst>
          </p:nvPr>
        </p:nvGraphicFramePr>
        <p:xfrm>
          <a:off x="714347" y="4497304"/>
          <a:ext cx="8286808" cy="1668000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(Cache)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(CS)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应用功能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按地址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访问的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主存的后援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主存间的缓冲器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存放微程序的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存储介质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光介质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DRAM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SRAM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203848" y="1484784"/>
            <a:ext cx="46086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半导体器件、磁性材料、光介质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5183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37AC-A4CD-4658-BEA6-CDAB1F0D4C4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50977" name="Text Box 417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、字位扩展法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*目标：</a:t>
            </a:r>
            <a:r>
              <a:rPr lang="zh-CN" altLang="en-US" b="1" u="none" dirty="0">
                <a:latin typeface="宋体" pitchFamily="2" charset="-122"/>
              </a:rPr>
              <a:t>同时扩展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</a:p>
        </p:txBody>
      </p:sp>
      <p:sp>
        <p:nvSpPr>
          <p:cNvPr id="450978" name="Text Box 418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</a:t>
            </a:r>
            <a:r>
              <a:rPr lang="en-US" altLang="zh-CN" b="1" u="none" dirty="0">
                <a:latin typeface="+mn-ea"/>
                <a:ea typeface="+mn-ea"/>
              </a:rPr>
              <a:t>b</a:t>
            </a:r>
            <a:r>
              <a:rPr lang="en-US" altLang="zh-CN" b="1" u="none" dirty="0"/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>
                <a:latin typeface="宋体" pitchFamily="2" charset="-122"/>
              </a:rPr>
              <a:t>2K×8b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50979" name="Text Box 419"/>
          <p:cNvSpPr txBox="1">
            <a:spLocks noChangeArrowheads="1"/>
          </p:cNvSpPr>
          <p:nvPr/>
        </p:nvSpPr>
        <p:spPr bwMode="auto">
          <a:xfrm>
            <a:off x="179387" y="1771998"/>
            <a:ext cx="439261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①所需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</p:txBody>
      </p:sp>
      <p:sp>
        <p:nvSpPr>
          <p:cNvPr id="450981" name="Text Box 421"/>
          <p:cNvSpPr txBox="1">
            <a:spLocks noChangeArrowheads="1"/>
          </p:cNvSpPr>
          <p:nvPr/>
        </p:nvSpPr>
        <p:spPr bwMode="auto">
          <a:xfrm>
            <a:off x="3922389" y="1771998"/>
            <a:ext cx="4898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(2K÷1K)×(8b÷4b)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51202" name="Group 642"/>
          <p:cNvGrpSpPr>
            <a:grpSpLocks/>
          </p:cNvGrpSpPr>
          <p:nvPr/>
        </p:nvGrpSpPr>
        <p:grpSpPr bwMode="auto">
          <a:xfrm>
            <a:off x="1372362" y="2922664"/>
            <a:ext cx="2052638" cy="1325563"/>
            <a:chOff x="725" y="1869"/>
            <a:chExt cx="1293" cy="835"/>
          </a:xfrm>
        </p:grpSpPr>
        <p:sp>
          <p:nvSpPr>
            <p:cNvPr id="451025" name="Rectangle 465"/>
            <p:cNvSpPr>
              <a:spLocks noChangeArrowheads="1"/>
            </p:cNvSpPr>
            <p:nvPr/>
          </p:nvSpPr>
          <p:spPr bwMode="auto">
            <a:xfrm>
              <a:off x="747" y="1887"/>
              <a:ext cx="9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6" name="Rectangle 466"/>
            <p:cNvSpPr>
              <a:spLocks noChangeArrowheads="1"/>
            </p:cNvSpPr>
            <p:nvPr/>
          </p:nvSpPr>
          <p:spPr bwMode="auto">
            <a:xfrm>
              <a:off x="838" y="1887"/>
              <a:ext cx="726" cy="8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1" name="Text Box 471"/>
            <p:cNvSpPr txBox="1">
              <a:spLocks noChangeArrowheads="1"/>
            </p:cNvSpPr>
            <p:nvPr/>
          </p:nvSpPr>
          <p:spPr bwMode="auto">
            <a:xfrm>
              <a:off x="725" y="1869"/>
              <a:ext cx="1293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451204" name="Group 644"/>
          <p:cNvGrpSpPr>
            <a:grpSpLocks/>
          </p:cNvGrpSpPr>
          <p:nvPr/>
        </p:nvGrpSpPr>
        <p:grpSpPr bwMode="auto">
          <a:xfrm>
            <a:off x="2195513" y="4408066"/>
            <a:ext cx="6553200" cy="1973262"/>
            <a:chOff x="1474" y="2822"/>
            <a:chExt cx="4128" cy="1243"/>
          </a:xfrm>
        </p:grpSpPr>
        <p:sp>
          <p:nvSpPr>
            <p:cNvPr id="451140" name="Text Box 580"/>
            <p:cNvSpPr txBox="1">
              <a:spLocks noChangeArrowheads="1"/>
            </p:cNvSpPr>
            <p:nvPr/>
          </p:nvSpPr>
          <p:spPr bwMode="auto">
            <a:xfrm>
              <a:off x="1746" y="2931"/>
              <a:ext cx="22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451141" name="Text Box 581"/>
            <p:cNvSpPr txBox="1">
              <a:spLocks noChangeArrowheads="1"/>
            </p:cNvSpPr>
            <p:nvPr/>
          </p:nvSpPr>
          <p:spPr bwMode="auto">
            <a:xfrm>
              <a:off x="1474" y="365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2" name="Text Box 582"/>
            <p:cNvSpPr txBox="1">
              <a:spLocks noChangeArrowheads="1"/>
            </p:cNvSpPr>
            <p:nvPr/>
          </p:nvSpPr>
          <p:spPr bwMode="auto">
            <a:xfrm>
              <a:off x="1474" y="3112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3" name="Text Box 583"/>
            <p:cNvSpPr txBox="1">
              <a:spLocks noChangeArrowheads="1"/>
            </p:cNvSpPr>
            <p:nvPr/>
          </p:nvSpPr>
          <p:spPr bwMode="auto">
            <a:xfrm>
              <a:off x="1475" y="3793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51144" name="Rectangle 584"/>
            <p:cNvSpPr>
              <a:spLocks noChangeArrowheads="1"/>
            </p:cNvSpPr>
            <p:nvPr/>
          </p:nvSpPr>
          <p:spPr bwMode="auto">
            <a:xfrm>
              <a:off x="2290" y="2840"/>
              <a:ext cx="3312" cy="1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5" name="Line 585"/>
            <p:cNvSpPr>
              <a:spLocks noChangeShapeType="1"/>
            </p:cNvSpPr>
            <p:nvPr/>
          </p:nvSpPr>
          <p:spPr bwMode="auto">
            <a:xfrm flipH="1" flipV="1">
              <a:off x="1973" y="306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6" name="Line 586"/>
            <p:cNvSpPr>
              <a:spLocks noChangeShapeType="1"/>
            </p:cNvSpPr>
            <p:nvPr/>
          </p:nvSpPr>
          <p:spPr bwMode="auto">
            <a:xfrm flipH="1" flipV="1">
              <a:off x="1973" y="3248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7" name="Line 587"/>
            <p:cNvSpPr>
              <a:spLocks noChangeShapeType="1"/>
            </p:cNvSpPr>
            <p:nvPr/>
          </p:nvSpPr>
          <p:spPr bwMode="auto">
            <a:xfrm flipH="1" flipV="1">
              <a:off x="2200" y="288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8" name="Line 588"/>
            <p:cNvSpPr>
              <a:spLocks noChangeShapeType="1"/>
            </p:cNvSpPr>
            <p:nvPr/>
          </p:nvSpPr>
          <p:spPr bwMode="auto">
            <a:xfrm flipH="1" flipV="1">
              <a:off x="2200" y="402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9" name="Line 589"/>
            <p:cNvSpPr>
              <a:spLocks noChangeShapeType="1"/>
            </p:cNvSpPr>
            <p:nvPr/>
          </p:nvSpPr>
          <p:spPr bwMode="auto">
            <a:xfrm flipH="1" flipV="1">
              <a:off x="1973" y="379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0" name="Line 590"/>
            <p:cNvSpPr>
              <a:spLocks noChangeShapeType="1"/>
            </p:cNvSpPr>
            <p:nvPr/>
          </p:nvSpPr>
          <p:spPr bwMode="auto">
            <a:xfrm flipH="1" flipV="1">
              <a:off x="1973" y="388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1" name="Group 591"/>
            <p:cNvGrpSpPr>
              <a:grpSpLocks/>
            </p:cNvGrpSpPr>
            <p:nvPr/>
          </p:nvGrpSpPr>
          <p:grpSpPr bwMode="auto">
            <a:xfrm>
              <a:off x="2018" y="3929"/>
              <a:ext cx="181" cy="136"/>
              <a:chOff x="657" y="1389"/>
              <a:chExt cx="181" cy="136"/>
            </a:xfrm>
          </p:grpSpPr>
          <p:sp>
            <p:nvSpPr>
              <p:cNvPr id="451152" name="Text Box 592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1153" name="Line 593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4" name="Text Box 594"/>
            <p:cNvSpPr txBox="1">
              <a:spLocks noChangeArrowheads="1"/>
            </p:cNvSpPr>
            <p:nvPr/>
          </p:nvSpPr>
          <p:spPr bwMode="auto">
            <a:xfrm>
              <a:off x="242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grpSp>
          <p:nvGrpSpPr>
            <p:cNvPr id="451155" name="Group 595"/>
            <p:cNvGrpSpPr>
              <a:grpSpLocks/>
            </p:cNvGrpSpPr>
            <p:nvPr/>
          </p:nvGrpSpPr>
          <p:grpSpPr bwMode="auto">
            <a:xfrm>
              <a:off x="2019" y="2822"/>
              <a:ext cx="181" cy="136"/>
              <a:chOff x="657" y="1389"/>
              <a:chExt cx="181" cy="136"/>
            </a:xfrm>
          </p:grpSpPr>
          <p:sp>
            <p:nvSpPr>
              <p:cNvPr id="451156" name="Text Box 596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1157" name="Line 597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8" name="Text Box 598"/>
            <p:cNvSpPr txBox="1">
              <a:spLocks noChangeArrowheads="1"/>
            </p:cNvSpPr>
            <p:nvPr/>
          </p:nvSpPr>
          <p:spPr bwMode="auto">
            <a:xfrm>
              <a:off x="3242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51159" name="Text Box 599"/>
            <p:cNvSpPr txBox="1">
              <a:spLocks noChangeArrowheads="1"/>
            </p:cNvSpPr>
            <p:nvPr/>
          </p:nvSpPr>
          <p:spPr bwMode="auto">
            <a:xfrm>
              <a:off x="4060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51160" name="Text Box 600"/>
            <p:cNvSpPr txBox="1">
              <a:spLocks noChangeArrowheads="1"/>
            </p:cNvSpPr>
            <p:nvPr/>
          </p:nvSpPr>
          <p:spPr bwMode="auto">
            <a:xfrm>
              <a:off x="487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</p:grpSp>
      <p:grpSp>
        <p:nvGrpSpPr>
          <p:cNvPr id="451211" name="Group 651"/>
          <p:cNvGrpSpPr>
            <a:grpSpLocks/>
          </p:cNvGrpSpPr>
          <p:nvPr/>
        </p:nvGrpSpPr>
        <p:grpSpPr bwMode="auto">
          <a:xfrm>
            <a:off x="3490913" y="4509669"/>
            <a:ext cx="4968875" cy="719138"/>
            <a:chOff x="2199" y="2869"/>
            <a:chExt cx="3130" cy="453"/>
          </a:xfrm>
        </p:grpSpPr>
        <p:sp>
          <p:nvSpPr>
            <p:cNvPr id="451174" name="Line 614"/>
            <p:cNvSpPr>
              <a:spLocks noChangeShapeType="1"/>
            </p:cNvSpPr>
            <p:nvPr/>
          </p:nvSpPr>
          <p:spPr bwMode="auto">
            <a:xfrm flipH="1">
              <a:off x="2880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5" name="Line 615"/>
            <p:cNvSpPr>
              <a:spLocks noChangeShapeType="1"/>
            </p:cNvSpPr>
            <p:nvPr/>
          </p:nvSpPr>
          <p:spPr bwMode="auto">
            <a:xfrm flipH="1" flipV="1">
              <a:off x="2381" y="3141"/>
              <a:ext cx="163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1" name="Line 621"/>
            <p:cNvSpPr>
              <a:spLocks noChangeShapeType="1"/>
            </p:cNvSpPr>
            <p:nvPr/>
          </p:nvSpPr>
          <p:spPr bwMode="auto">
            <a:xfrm flipH="1" flipV="1">
              <a:off x="2199" y="2869"/>
              <a:ext cx="181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2" name="Oval 622"/>
            <p:cNvSpPr>
              <a:spLocks noChangeArrowheads="1"/>
            </p:cNvSpPr>
            <p:nvPr/>
          </p:nvSpPr>
          <p:spPr bwMode="auto">
            <a:xfrm>
              <a:off x="2472" y="302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3" name="Text Box 623"/>
            <p:cNvSpPr txBox="1">
              <a:spLocks noChangeArrowheads="1"/>
            </p:cNvSpPr>
            <p:nvPr/>
          </p:nvSpPr>
          <p:spPr bwMode="auto">
            <a:xfrm>
              <a:off x="2517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84" name="Oval 624"/>
            <p:cNvSpPr>
              <a:spLocks noChangeArrowheads="1"/>
            </p:cNvSpPr>
            <p:nvPr/>
          </p:nvSpPr>
          <p:spPr bwMode="auto">
            <a:xfrm>
              <a:off x="2650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5" name="Oval 625"/>
            <p:cNvSpPr>
              <a:spLocks noChangeArrowheads="1"/>
            </p:cNvSpPr>
            <p:nvPr/>
          </p:nvSpPr>
          <p:spPr bwMode="auto">
            <a:xfrm>
              <a:off x="2472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6" name="Line 626"/>
            <p:cNvSpPr>
              <a:spLocks noChangeShapeType="1"/>
            </p:cNvSpPr>
            <p:nvPr/>
          </p:nvSpPr>
          <p:spPr bwMode="auto">
            <a:xfrm flipH="1" flipV="1">
              <a:off x="2698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7" name="Line 627"/>
            <p:cNvSpPr>
              <a:spLocks noChangeShapeType="1"/>
            </p:cNvSpPr>
            <p:nvPr/>
          </p:nvSpPr>
          <p:spPr bwMode="auto">
            <a:xfrm flipH="1" flipV="1">
              <a:off x="3696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8" name="Line 628"/>
            <p:cNvSpPr>
              <a:spLocks noChangeShapeType="1"/>
            </p:cNvSpPr>
            <p:nvPr/>
          </p:nvSpPr>
          <p:spPr bwMode="auto">
            <a:xfrm flipH="1" flipV="1">
              <a:off x="2199" y="3050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9" name="Line 629"/>
            <p:cNvSpPr>
              <a:spLocks noChangeShapeType="1"/>
            </p:cNvSpPr>
            <p:nvPr/>
          </p:nvSpPr>
          <p:spPr bwMode="auto">
            <a:xfrm flipH="1">
              <a:off x="2381" y="3051"/>
              <a:ext cx="0" cy="9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0" name="Line 630"/>
            <p:cNvSpPr>
              <a:spLocks noChangeShapeType="1"/>
            </p:cNvSpPr>
            <p:nvPr/>
          </p:nvSpPr>
          <p:spPr bwMode="auto">
            <a:xfrm>
              <a:off x="2381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1" name="Line 631"/>
            <p:cNvSpPr>
              <a:spLocks noChangeShapeType="1"/>
            </p:cNvSpPr>
            <p:nvPr/>
          </p:nvSpPr>
          <p:spPr bwMode="auto">
            <a:xfrm>
              <a:off x="2381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2" name="Text Box 632"/>
            <p:cNvSpPr txBox="1">
              <a:spLocks noChangeArrowheads="1"/>
            </p:cNvSpPr>
            <p:nvPr/>
          </p:nvSpPr>
          <p:spPr bwMode="auto">
            <a:xfrm>
              <a:off x="4153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93" name="Oval 633"/>
            <p:cNvSpPr>
              <a:spLocks noChangeArrowheads="1"/>
            </p:cNvSpPr>
            <p:nvPr/>
          </p:nvSpPr>
          <p:spPr bwMode="auto">
            <a:xfrm>
              <a:off x="4286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4" name="Oval 634"/>
            <p:cNvSpPr>
              <a:spLocks noChangeArrowheads="1"/>
            </p:cNvSpPr>
            <p:nvPr/>
          </p:nvSpPr>
          <p:spPr bwMode="auto">
            <a:xfrm>
              <a:off x="4108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5" name="Line 635"/>
            <p:cNvSpPr>
              <a:spLocks noChangeShapeType="1"/>
            </p:cNvSpPr>
            <p:nvPr/>
          </p:nvSpPr>
          <p:spPr bwMode="auto">
            <a:xfrm>
              <a:off x="4017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6" name="Line 636"/>
            <p:cNvSpPr>
              <a:spLocks noChangeShapeType="1"/>
            </p:cNvSpPr>
            <p:nvPr/>
          </p:nvSpPr>
          <p:spPr bwMode="auto">
            <a:xfrm>
              <a:off x="4017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7" name="Line 637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8" name="Line 638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9" name="Line 639"/>
            <p:cNvSpPr>
              <a:spLocks noChangeShapeType="1"/>
            </p:cNvSpPr>
            <p:nvPr/>
          </p:nvSpPr>
          <p:spPr bwMode="auto">
            <a:xfrm flipH="1">
              <a:off x="4513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0" name="Line 640"/>
            <p:cNvSpPr>
              <a:spLocks noChangeShapeType="1"/>
            </p:cNvSpPr>
            <p:nvPr/>
          </p:nvSpPr>
          <p:spPr bwMode="auto">
            <a:xfrm flipH="1" flipV="1">
              <a:off x="4331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1" name="Line 641"/>
            <p:cNvSpPr>
              <a:spLocks noChangeShapeType="1"/>
            </p:cNvSpPr>
            <p:nvPr/>
          </p:nvSpPr>
          <p:spPr bwMode="auto">
            <a:xfrm flipH="1" flipV="1">
              <a:off x="5329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3" name="Text Box 643"/>
          <p:cNvSpPr txBox="1">
            <a:spLocks noChangeArrowheads="1"/>
          </p:cNvSpPr>
          <p:nvPr/>
        </p:nvSpPr>
        <p:spPr bwMode="auto">
          <a:xfrm>
            <a:off x="179388" y="4293096"/>
            <a:ext cx="3097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1207" name="Text Box 647"/>
          <p:cNvSpPr txBox="1">
            <a:spLocks noChangeArrowheads="1"/>
          </p:cNvSpPr>
          <p:nvPr/>
        </p:nvSpPr>
        <p:spPr bwMode="auto">
          <a:xfrm>
            <a:off x="4283719" y="2204864"/>
            <a:ext cx="4752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模块地址为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位，见图</a:t>
            </a:r>
          </a:p>
        </p:txBody>
      </p:sp>
      <p:sp>
        <p:nvSpPr>
          <p:cNvPr id="451212" name="AutoShape 6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425000" y="2636912"/>
            <a:ext cx="1873250" cy="1587501"/>
            <a:chOff x="3895725" y="2851156"/>
            <a:chExt cx="1873250" cy="1587501"/>
          </a:xfrm>
        </p:grpSpPr>
        <p:sp>
          <p:nvSpPr>
            <p:cNvPr id="86" name="Text Box 425"/>
            <p:cNvSpPr txBox="1">
              <a:spLocks noChangeArrowheads="1"/>
            </p:cNvSpPr>
            <p:nvPr/>
          </p:nvSpPr>
          <p:spPr bwMode="auto">
            <a:xfrm>
              <a:off x="3895725" y="2851156"/>
              <a:ext cx="10080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7" name="Rectangle 426"/>
            <p:cNvSpPr>
              <a:spLocks noChangeArrowheads="1"/>
            </p:cNvSpPr>
            <p:nvPr/>
          </p:nvSpPr>
          <p:spPr bwMode="auto">
            <a:xfrm>
              <a:off x="3895725" y="3140081"/>
              <a:ext cx="936625" cy="6492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88" name="Text Box 427"/>
            <p:cNvSpPr txBox="1">
              <a:spLocks noChangeArrowheads="1"/>
            </p:cNvSpPr>
            <p:nvPr/>
          </p:nvSpPr>
          <p:spPr bwMode="auto">
            <a:xfrm>
              <a:off x="4832350" y="2851156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Rectangle 428"/>
            <p:cNvSpPr>
              <a:spLocks noChangeArrowheads="1"/>
            </p:cNvSpPr>
            <p:nvPr/>
          </p:nvSpPr>
          <p:spPr bwMode="auto">
            <a:xfrm>
              <a:off x="4832350" y="3140081"/>
              <a:ext cx="935038" cy="649288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895725" y="3789369"/>
              <a:ext cx="936625" cy="649288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3#</a:t>
              </a:r>
              <a:endParaRPr lang="en-US" altLang="zh-CN" sz="2000" b="1" u="none" baseline="30000">
                <a:latin typeface="宋体" pitchFamily="2" charset="-122"/>
              </a:endParaRP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4832350" y="3789369"/>
              <a:ext cx="935038" cy="647700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24128" y="2924250"/>
            <a:ext cx="3024980" cy="1224830"/>
            <a:chOff x="8459788" y="2924250"/>
            <a:chExt cx="3024980" cy="1224830"/>
          </a:xfrm>
        </p:grpSpPr>
        <p:sp>
          <p:nvSpPr>
            <p:cNvPr id="97" name="Rectangle 430"/>
            <p:cNvSpPr>
              <a:spLocks noChangeArrowheads="1"/>
            </p:cNvSpPr>
            <p:nvPr/>
          </p:nvSpPr>
          <p:spPr bwMode="auto">
            <a:xfrm>
              <a:off x="8459788" y="2924250"/>
              <a:ext cx="3024980" cy="1224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t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  芯片  片选的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endParaRPr lang="en-US" altLang="zh-CN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 0#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1#      CS</a:t>
              </a:r>
              <a:r>
                <a:rPr lang="en-US" altLang="zh-CN" sz="2000" b="1" u="none" dirty="0"/>
                <a:t>·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>
                  <a:latin typeface="宋体" pitchFamily="2" charset="-122"/>
                </a:rPr>
                <a:t>10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 2#</a:t>
              </a:r>
              <a:r>
                <a:rPr lang="zh-CN" altLang="en-US" sz="2000" b="1" u="none" dirty="0">
                  <a:latin typeface="宋体" pitchFamily="2" charset="-122"/>
                </a:rPr>
                <a:t>、</a:t>
              </a:r>
              <a:r>
                <a:rPr lang="en-US" altLang="zh-CN" sz="2000" b="1" u="none" dirty="0">
                  <a:latin typeface="宋体" pitchFamily="2" charset="-122"/>
                </a:rPr>
                <a:t>3#      CS</a:t>
              </a:r>
              <a:r>
                <a:rPr lang="en-US" altLang="zh-CN" sz="2000" b="1" u="none" dirty="0"/>
                <a:t>·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>
                  <a:latin typeface="宋体" pitchFamily="2" charset="-122"/>
                </a:rPr>
                <a:t>10</a:t>
              </a:r>
              <a:endParaRPr lang="en-US" altLang="zh-CN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10543317" y="3379787"/>
              <a:ext cx="259775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0179244" y="3347467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10193120" y="3813423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464928" y="3284984"/>
              <a:ext cx="3019840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460432" y="3717032"/>
              <a:ext cx="302433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9540552" y="2925837"/>
              <a:ext cx="0" cy="1223243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490913" y="5084341"/>
            <a:ext cx="4968875" cy="1225550"/>
            <a:chOff x="3490913" y="5084341"/>
            <a:chExt cx="4968875" cy="1225550"/>
          </a:xfrm>
        </p:grpSpPr>
        <p:grpSp>
          <p:nvGrpSpPr>
            <p:cNvPr id="451161" name="Group 601"/>
            <p:cNvGrpSpPr>
              <a:grpSpLocks/>
            </p:cNvGrpSpPr>
            <p:nvPr/>
          </p:nvGrpSpPr>
          <p:grpSpPr bwMode="auto">
            <a:xfrm>
              <a:off x="3490913" y="5805066"/>
              <a:ext cx="4537075" cy="287337"/>
              <a:chOff x="1292" y="1661"/>
              <a:chExt cx="2858" cy="181"/>
            </a:xfrm>
          </p:grpSpPr>
          <p:sp>
            <p:nvSpPr>
              <p:cNvPr id="451162" name="Line 602"/>
              <p:cNvSpPr>
                <a:spLocks noChangeShapeType="1"/>
              </p:cNvSpPr>
              <p:nvPr/>
            </p:nvSpPr>
            <p:spPr bwMode="auto">
              <a:xfrm flipH="1" flipV="1">
                <a:off x="1292" y="1752"/>
                <a:ext cx="2087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3" name="Line 603"/>
              <p:cNvSpPr>
                <a:spLocks noChangeShapeType="1"/>
              </p:cNvSpPr>
              <p:nvPr/>
            </p:nvSpPr>
            <p:spPr bwMode="auto">
              <a:xfrm flipH="1" flipV="1">
                <a:off x="1791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4" name="Line 604"/>
              <p:cNvSpPr>
                <a:spLocks noChangeShapeType="1"/>
              </p:cNvSpPr>
              <p:nvPr/>
            </p:nvSpPr>
            <p:spPr bwMode="auto">
              <a:xfrm flipH="1" flipV="1">
                <a:off x="2562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5" name="Line 605"/>
              <p:cNvSpPr>
                <a:spLocks noChangeShapeType="1"/>
              </p:cNvSpPr>
              <p:nvPr/>
            </p:nvSpPr>
            <p:spPr bwMode="auto">
              <a:xfrm flipH="1" flipV="1">
                <a:off x="3379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6" name="Line 606"/>
              <p:cNvSpPr>
                <a:spLocks noChangeShapeType="1"/>
              </p:cNvSpPr>
              <p:nvPr/>
            </p:nvSpPr>
            <p:spPr bwMode="auto">
              <a:xfrm flipH="1" flipV="1">
                <a:off x="4150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7" name="Line 607"/>
              <p:cNvSpPr>
                <a:spLocks noChangeShapeType="1"/>
              </p:cNvSpPr>
              <p:nvPr/>
            </p:nvSpPr>
            <p:spPr bwMode="auto">
              <a:xfrm flipH="1" flipV="1">
                <a:off x="1292" y="1842"/>
                <a:ext cx="2858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209" name="Group 649"/>
            <p:cNvGrpSpPr>
              <a:grpSpLocks/>
            </p:cNvGrpSpPr>
            <p:nvPr/>
          </p:nvGrpSpPr>
          <p:grpSpPr bwMode="auto">
            <a:xfrm>
              <a:off x="3490913" y="5084341"/>
              <a:ext cx="4608512" cy="144462"/>
              <a:chOff x="2199" y="3231"/>
              <a:chExt cx="2903" cy="91"/>
            </a:xfrm>
          </p:grpSpPr>
          <p:sp>
            <p:nvSpPr>
              <p:cNvPr id="451169" name="Line 609"/>
              <p:cNvSpPr>
                <a:spLocks noChangeShapeType="1"/>
              </p:cNvSpPr>
              <p:nvPr/>
            </p:nvSpPr>
            <p:spPr bwMode="auto">
              <a:xfrm flipH="1" flipV="1">
                <a:off x="2199" y="3231"/>
                <a:ext cx="2903" cy="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0" name="Line 610"/>
              <p:cNvSpPr>
                <a:spLocks noChangeShapeType="1"/>
              </p:cNvSpPr>
              <p:nvPr/>
            </p:nvSpPr>
            <p:spPr bwMode="auto">
              <a:xfrm flipH="1" flipV="1">
                <a:off x="2698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1" name="Line 611"/>
              <p:cNvSpPr>
                <a:spLocks noChangeShapeType="1"/>
              </p:cNvSpPr>
              <p:nvPr/>
            </p:nvSpPr>
            <p:spPr bwMode="auto">
              <a:xfrm flipH="1" flipV="1">
                <a:off x="3469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2" name="Line 612"/>
              <p:cNvSpPr>
                <a:spLocks noChangeShapeType="1"/>
              </p:cNvSpPr>
              <p:nvPr/>
            </p:nvSpPr>
            <p:spPr bwMode="auto">
              <a:xfrm flipH="1" flipV="1">
                <a:off x="4286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3" name="Line 613"/>
              <p:cNvSpPr>
                <a:spLocks noChangeShapeType="1"/>
              </p:cNvSpPr>
              <p:nvPr/>
            </p:nvSpPr>
            <p:spPr bwMode="auto">
              <a:xfrm flipH="1" flipV="1">
                <a:off x="5102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490913" y="5805066"/>
              <a:ext cx="4968875" cy="504825"/>
              <a:chOff x="3490913" y="5805066"/>
              <a:chExt cx="4968875" cy="504825"/>
            </a:xfrm>
          </p:grpSpPr>
          <p:sp>
            <p:nvSpPr>
              <p:cNvPr id="95" name="Line 616"/>
              <p:cNvSpPr>
                <a:spLocks noChangeShapeType="1"/>
              </p:cNvSpPr>
              <p:nvPr/>
            </p:nvSpPr>
            <p:spPr bwMode="auto">
              <a:xfrm flipH="1" flipV="1">
                <a:off x="3490913" y="6309891"/>
                <a:ext cx="496887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17"/>
              <p:cNvSpPr>
                <a:spLocks noChangeShapeType="1"/>
              </p:cNvSpPr>
              <p:nvPr/>
            </p:nvSpPr>
            <p:spPr bwMode="auto">
              <a:xfrm flipH="1" flipV="1">
                <a:off x="45720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618"/>
              <p:cNvSpPr>
                <a:spLocks noChangeShapeType="1"/>
              </p:cNvSpPr>
              <p:nvPr/>
            </p:nvSpPr>
            <p:spPr bwMode="auto">
              <a:xfrm flipH="1" flipV="1">
                <a:off x="58674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619"/>
              <p:cNvSpPr>
                <a:spLocks noChangeShapeType="1"/>
              </p:cNvSpPr>
              <p:nvPr/>
            </p:nvSpPr>
            <p:spPr bwMode="auto">
              <a:xfrm flipH="1" flipV="1">
                <a:off x="71643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20"/>
              <p:cNvSpPr>
                <a:spLocks noChangeShapeType="1"/>
              </p:cNvSpPr>
              <p:nvPr/>
            </p:nvSpPr>
            <p:spPr bwMode="auto">
              <a:xfrm flipH="1" flipV="1">
                <a:off x="84597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750"/>
                                        <p:tgtEl>
                                          <p:spTgt spid="4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78" grpId="0" autoUpdateAnimBg="0"/>
      <p:bldP spid="450979" grpId="0" autoUpdateAnimBg="0"/>
      <p:bldP spid="450981" grpId="0"/>
      <p:bldP spid="451203" grpId="0"/>
      <p:bldP spid="4512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87B-C4CE-4F14-8A01-DA6EAC28BE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49748" name="Text Box 2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4K×8b</a:t>
            </a:r>
            <a:r>
              <a:rPr lang="zh-CN" altLang="en-US" b="1" u="none" dirty="0">
                <a:latin typeface="宋体" pitchFamily="2" charset="-122"/>
              </a:rPr>
              <a:t>的存储模块</a:t>
            </a:r>
          </a:p>
        </p:txBody>
      </p:sp>
      <p:sp>
        <p:nvSpPr>
          <p:cNvPr id="449749" name="Text Box 21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1K×4b</a:t>
            </a:r>
            <a:r>
              <a:rPr lang="en-US" altLang="zh-CN" b="1" u="none" dirty="0"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1K×8b</a:t>
            </a:r>
            <a:r>
              <a:rPr lang="en-US" altLang="zh-CN" b="1" u="none" dirty="0">
                <a:latin typeface="+mn-lt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>
                <a:latin typeface="宋体" pitchFamily="2" charset="-122"/>
              </a:rPr>
              <a:t>4K×8b</a:t>
            </a:r>
            <a:r>
              <a:rPr lang="zh-CN" altLang="en-US" b="1" u="none" dirty="0">
                <a:latin typeface="宋体" pitchFamily="2" charset="-122"/>
              </a:rPr>
              <a:t>存储模块，其中前</a:t>
            </a:r>
            <a:r>
              <a:rPr lang="en-US" altLang="zh-CN" b="1" u="none" dirty="0">
                <a:latin typeface="宋体" pitchFamily="2" charset="-122"/>
              </a:rPr>
              <a:t>1KB</a:t>
            </a:r>
            <a:r>
              <a:rPr lang="zh-CN" altLang="en-US" b="1" u="none" dirty="0">
                <a:latin typeface="宋体" pitchFamily="2" charset="-122"/>
              </a:rPr>
              <a:t>空间为只读空间</a:t>
            </a:r>
          </a:p>
        </p:txBody>
      </p: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179387" y="1765265"/>
            <a:ext cx="453707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①所需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9751" name="Text Box 215"/>
          <p:cNvSpPr txBox="1">
            <a:spLocks noChangeArrowheads="1"/>
          </p:cNvSpPr>
          <p:nvPr/>
        </p:nvSpPr>
        <p:spPr bwMode="auto">
          <a:xfrm>
            <a:off x="3994398" y="1799605"/>
            <a:ext cx="47543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片，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752" name="Text Box 216"/>
          <p:cNvSpPr txBox="1">
            <a:spLocks noChangeArrowheads="1"/>
          </p:cNvSpPr>
          <p:nvPr/>
        </p:nvSpPr>
        <p:spPr bwMode="auto">
          <a:xfrm>
            <a:off x="1475656" y="2269321"/>
            <a:ext cx="36724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模块地址为</a:t>
            </a:r>
            <a:r>
              <a:rPr lang="en-US" altLang="zh-CN" b="1" u="none" dirty="0">
                <a:latin typeface="宋体" pitchFamily="2" charset="-122"/>
              </a:rPr>
              <a:t>12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芯片为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220593" y="2276872"/>
            <a:ext cx="1728787" cy="1162042"/>
            <a:chOff x="5221288" y="2347913"/>
            <a:chExt cx="1728787" cy="1162042"/>
          </a:xfrm>
        </p:grpSpPr>
        <p:sp>
          <p:nvSpPr>
            <p:cNvPr id="449760" name="Rectangle 224"/>
            <p:cNvSpPr>
              <a:spLocks noChangeArrowheads="1"/>
            </p:cNvSpPr>
            <p:nvPr/>
          </p:nvSpPr>
          <p:spPr bwMode="auto">
            <a:xfrm>
              <a:off x="5221288" y="2347913"/>
              <a:ext cx="358775" cy="11525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1" name="Rectangle 225"/>
            <p:cNvSpPr>
              <a:spLocks noChangeArrowheads="1"/>
            </p:cNvSpPr>
            <p:nvPr/>
          </p:nvSpPr>
          <p:spPr bwMode="auto">
            <a:xfrm>
              <a:off x="5580063" y="2347913"/>
              <a:ext cx="1368425" cy="11525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2" name="Text Box 226"/>
            <p:cNvSpPr txBox="1">
              <a:spLocks noChangeArrowheads="1"/>
            </p:cNvSpPr>
            <p:nvPr/>
          </p:nvSpPr>
          <p:spPr bwMode="auto">
            <a:xfrm>
              <a:off x="5221288" y="2357430"/>
              <a:ext cx="1728787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01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  <a:endParaRPr lang="en-US" altLang="zh-CN" sz="20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20818" y="2276872"/>
            <a:ext cx="1871662" cy="1150938"/>
            <a:chOff x="7021513" y="2347913"/>
            <a:chExt cx="1871662" cy="1150938"/>
          </a:xfrm>
        </p:grpSpPr>
        <p:sp>
          <p:nvSpPr>
            <p:cNvPr id="449755" name="Rectangle 219"/>
            <p:cNvSpPr>
              <a:spLocks noChangeArrowheads="1"/>
            </p:cNvSpPr>
            <p:nvPr/>
          </p:nvSpPr>
          <p:spPr bwMode="auto">
            <a:xfrm>
              <a:off x="7021513" y="2347913"/>
              <a:ext cx="936625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ROM 1#</a:t>
              </a:r>
            </a:p>
          </p:txBody>
        </p:sp>
        <p:sp>
          <p:nvSpPr>
            <p:cNvPr id="449757" name="Rectangle 221"/>
            <p:cNvSpPr>
              <a:spLocks noChangeArrowheads="1"/>
            </p:cNvSpPr>
            <p:nvPr/>
          </p:nvSpPr>
          <p:spPr bwMode="auto">
            <a:xfrm>
              <a:off x="7958138" y="2347913"/>
              <a:ext cx="935037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ROM 0#</a:t>
              </a:r>
            </a:p>
          </p:txBody>
        </p:sp>
        <p:sp>
          <p:nvSpPr>
            <p:cNvPr id="449759" name="Rectangle 223"/>
            <p:cNvSpPr>
              <a:spLocks noChangeArrowheads="1"/>
            </p:cNvSpPr>
            <p:nvPr/>
          </p:nvSpPr>
          <p:spPr bwMode="auto">
            <a:xfrm>
              <a:off x="7021513" y="2638426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1#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3" name="Rectangle 227"/>
            <p:cNvSpPr>
              <a:spLocks noChangeArrowheads="1"/>
            </p:cNvSpPr>
            <p:nvPr/>
          </p:nvSpPr>
          <p:spPr bwMode="auto">
            <a:xfrm>
              <a:off x="7021513" y="2925763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2#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4" name="Rectangle 228"/>
            <p:cNvSpPr>
              <a:spLocks noChangeArrowheads="1"/>
            </p:cNvSpPr>
            <p:nvPr/>
          </p:nvSpPr>
          <p:spPr bwMode="auto">
            <a:xfrm>
              <a:off x="7021513" y="3211513"/>
              <a:ext cx="1871662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3#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</p:grpSp>
      <p:sp>
        <p:nvSpPr>
          <p:cNvPr id="449766" name="Text Box 230"/>
          <p:cNvSpPr txBox="1">
            <a:spLocks noChangeArrowheads="1"/>
          </p:cNvSpPr>
          <p:nvPr/>
        </p:nvSpPr>
        <p:spPr bwMode="auto">
          <a:xfrm>
            <a:off x="179388" y="3212976"/>
            <a:ext cx="4537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449767" name="Group 231"/>
          <p:cNvGrpSpPr>
            <a:grpSpLocks/>
          </p:cNvGrpSpPr>
          <p:nvPr/>
        </p:nvGrpSpPr>
        <p:grpSpPr bwMode="auto">
          <a:xfrm>
            <a:off x="827584" y="3788816"/>
            <a:ext cx="7921625" cy="2376488"/>
            <a:chOff x="430" y="2069"/>
            <a:chExt cx="4990" cy="1497"/>
          </a:xfrm>
        </p:grpSpPr>
        <p:sp>
          <p:nvSpPr>
            <p:cNvPr id="449768" name="Text Box 232"/>
            <p:cNvSpPr txBox="1">
              <a:spLocks noChangeArrowheads="1"/>
            </p:cNvSpPr>
            <p:nvPr/>
          </p:nvSpPr>
          <p:spPr bwMode="auto">
            <a:xfrm>
              <a:off x="703" y="2297"/>
              <a:ext cx="226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10</a:t>
              </a:r>
            </a:p>
          </p:txBody>
        </p:sp>
        <p:sp>
          <p:nvSpPr>
            <p:cNvPr id="449769" name="Text Box 233"/>
            <p:cNvSpPr txBox="1">
              <a:spLocks noChangeArrowheads="1"/>
            </p:cNvSpPr>
            <p:nvPr/>
          </p:nvSpPr>
          <p:spPr bwMode="auto">
            <a:xfrm>
              <a:off x="430" y="3131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0" name="Text Box 234"/>
            <p:cNvSpPr txBox="1">
              <a:spLocks noChangeArrowheads="1"/>
            </p:cNvSpPr>
            <p:nvPr/>
          </p:nvSpPr>
          <p:spPr bwMode="auto">
            <a:xfrm>
              <a:off x="430" y="2586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1" name="Text Box 235"/>
            <p:cNvSpPr txBox="1">
              <a:spLocks noChangeArrowheads="1"/>
            </p:cNvSpPr>
            <p:nvPr/>
          </p:nvSpPr>
          <p:spPr bwMode="auto">
            <a:xfrm>
              <a:off x="431" y="326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49772" name="Rectangle 236"/>
            <p:cNvSpPr>
              <a:spLocks noChangeArrowheads="1"/>
            </p:cNvSpPr>
            <p:nvPr/>
          </p:nvSpPr>
          <p:spPr bwMode="auto">
            <a:xfrm>
              <a:off x="1247" y="2069"/>
              <a:ext cx="4173" cy="149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73" name="Line 237"/>
            <p:cNvSpPr>
              <a:spLocks noChangeShapeType="1"/>
            </p:cNvSpPr>
            <p:nvPr/>
          </p:nvSpPr>
          <p:spPr bwMode="auto">
            <a:xfrm flipH="1" flipV="1">
              <a:off x="929" y="238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4" name="Line 238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5" name="Line 239"/>
            <p:cNvSpPr>
              <a:spLocks noChangeShapeType="1"/>
            </p:cNvSpPr>
            <p:nvPr/>
          </p:nvSpPr>
          <p:spPr bwMode="auto">
            <a:xfrm flipH="1" flipV="1">
              <a:off x="1156" y="216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6" name="Line 240"/>
            <p:cNvSpPr>
              <a:spLocks noChangeShapeType="1"/>
            </p:cNvSpPr>
            <p:nvPr/>
          </p:nvSpPr>
          <p:spPr bwMode="auto">
            <a:xfrm flipH="1" flipV="1">
              <a:off x="1156" y="347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7" name="Line 241"/>
            <p:cNvSpPr>
              <a:spLocks noChangeShapeType="1"/>
            </p:cNvSpPr>
            <p:nvPr/>
          </p:nvSpPr>
          <p:spPr bwMode="auto">
            <a:xfrm flipH="1" flipV="1">
              <a:off x="929" y="324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8" name="Line 242"/>
            <p:cNvSpPr>
              <a:spLocks noChangeShapeType="1"/>
            </p:cNvSpPr>
            <p:nvPr/>
          </p:nvSpPr>
          <p:spPr bwMode="auto">
            <a:xfrm flipH="1" flipV="1">
              <a:off x="929" y="333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779" name="Group 243"/>
            <p:cNvGrpSpPr>
              <a:grpSpLocks/>
            </p:cNvGrpSpPr>
            <p:nvPr/>
          </p:nvGrpSpPr>
          <p:grpSpPr bwMode="auto">
            <a:xfrm>
              <a:off x="974" y="3412"/>
              <a:ext cx="181" cy="136"/>
              <a:chOff x="657" y="1389"/>
              <a:chExt cx="181" cy="136"/>
            </a:xfrm>
          </p:grpSpPr>
          <p:sp>
            <p:nvSpPr>
              <p:cNvPr id="449780" name="Text Box 244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781" name="Line 245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2" name="Text Box 246"/>
            <p:cNvSpPr txBox="1">
              <a:spLocks noChangeArrowheads="1"/>
            </p:cNvSpPr>
            <p:nvPr/>
          </p:nvSpPr>
          <p:spPr bwMode="auto">
            <a:xfrm>
              <a:off x="2381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ROM(1#)</a:t>
              </a:r>
            </a:p>
          </p:txBody>
        </p:sp>
        <p:grpSp>
          <p:nvGrpSpPr>
            <p:cNvPr id="449783" name="Group 247"/>
            <p:cNvGrpSpPr>
              <a:grpSpLocks/>
            </p:cNvGrpSpPr>
            <p:nvPr/>
          </p:nvGrpSpPr>
          <p:grpSpPr bwMode="auto">
            <a:xfrm>
              <a:off x="975" y="2088"/>
              <a:ext cx="181" cy="136"/>
              <a:chOff x="657" y="1389"/>
              <a:chExt cx="181" cy="136"/>
            </a:xfrm>
          </p:grpSpPr>
          <p:sp>
            <p:nvSpPr>
              <p:cNvPr id="449784" name="Text Box 248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9785" name="Line 249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6" name="Text Box 250"/>
            <p:cNvSpPr txBox="1">
              <a:spLocks noChangeArrowheads="1"/>
            </p:cNvSpPr>
            <p:nvPr/>
          </p:nvSpPr>
          <p:spPr bwMode="auto">
            <a:xfrm>
              <a:off x="3152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49787" name="Text Box 251"/>
            <p:cNvSpPr txBox="1">
              <a:spLocks noChangeArrowheads="1"/>
            </p:cNvSpPr>
            <p:nvPr/>
          </p:nvSpPr>
          <p:spPr bwMode="auto">
            <a:xfrm>
              <a:off x="392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49788" name="Text Box 252"/>
            <p:cNvSpPr txBox="1">
              <a:spLocks noChangeArrowheads="1"/>
            </p:cNvSpPr>
            <p:nvPr/>
          </p:nvSpPr>
          <p:spPr bwMode="auto">
            <a:xfrm>
              <a:off x="469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  <p:sp>
          <p:nvSpPr>
            <p:cNvPr id="449789" name="Text Box 253"/>
            <p:cNvSpPr txBox="1">
              <a:spLocks noChangeArrowheads="1"/>
            </p:cNvSpPr>
            <p:nvPr/>
          </p:nvSpPr>
          <p:spPr bwMode="auto">
            <a:xfrm>
              <a:off x="1610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ROM(0#)</a:t>
              </a:r>
            </a:p>
          </p:txBody>
        </p:sp>
        <p:sp>
          <p:nvSpPr>
            <p:cNvPr id="449790" name="Line 254"/>
            <p:cNvSpPr>
              <a:spLocks noChangeShapeType="1"/>
            </p:cNvSpPr>
            <p:nvPr/>
          </p:nvSpPr>
          <p:spPr bwMode="auto">
            <a:xfrm flipH="1" flipV="1">
              <a:off x="929" y="2568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847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24572" y="4796869"/>
            <a:ext cx="6337300" cy="1223974"/>
            <a:chOff x="2124572" y="4796869"/>
            <a:chExt cx="6337300" cy="1223974"/>
          </a:xfrm>
        </p:grpSpPr>
        <p:sp>
          <p:nvSpPr>
            <p:cNvPr id="449792" name="Line 256"/>
            <p:cNvSpPr>
              <a:spLocks noChangeShapeType="1"/>
            </p:cNvSpPr>
            <p:nvPr/>
          </p:nvSpPr>
          <p:spPr bwMode="auto">
            <a:xfrm flipH="1" flipV="1">
              <a:off x="2124572" y="5662054"/>
              <a:ext cx="576103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3" name="Line 257"/>
            <p:cNvSpPr>
              <a:spLocks noChangeShapeType="1"/>
            </p:cNvSpPr>
            <p:nvPr/>
          </p:nvSpPr>
          <p:spPr bwMode="auto">
            <a:xfrm flipH="1" flipV="1">
              <a:off x="306119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4" name="Line 258"/>
            <p:cNvSpPr>
              <a:spLocks noChangeShapeType="1"/>
            </p:cNvSpPr>
            <p:nvPr/>
          </p:nvSpPr>
          <p:spPr bwMode="auto">
            <a:xfrm flipH="1" flipV="1">
              <a:off x="5725022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5" name="Line 259"/>
            <p:cNvSpPr>
              <a:spLocks noChangeShapeType="1"/>
            </p:cNvSpPr>
            <p:nvPr/>
          </p:nvSpPr>
          <p:spPr bwMode="auto">
            <a:xfrm flipH="1" flipV="1">
              <a:off x="7885610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6" name="Line 260"/>
            <p:cNvSpPr>
              <a:spLocks noChangeShapeType="1"/>
            </p:cNvSpPr>
            <p:nvPr/>
          </p:nvSpPr>
          <p:spPr bwMode="auto">
            <a:xfrm flipH="1" flipV="1">
              <a:off x="8172947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7" name="Line 261"/>
            <p:cNvSpPr>
              <a:spLocks noChangeShapeType="1"/>
            </p:cNvSpPr>
            <p:nvPr/>
          </p:nvSpPr>
          <p:spPr bwMode="auto">
            <a:xfrm flipH="1" flipV="1">
              <a:off x="2124572" y="5804929"/>
              <a:ext cx="60483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8" name="Line 262"/>
            <p:cNvSpPr>
              <a:spLocks noChangeShapeType="1"/>
            </p:cNvSpPr>
            <p:nvPr/>
          </p:nvSpPr>
          <p:spPr bwMode="auto">
            <a:xfrm flipH="1" flipV="1">
              <a:off x="5437685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9" name="Line 263"/>
            <p:cNvSpPr>
              <a:spLocks noChangeShapeType="1"/>
            </p:cNvSpPr>
            <p:nvPr/>
          </p:nvSpPr>
          <p:spPr bwMode="auto">
            <a:xfrm flipH="1" flipV="1">
              <a:off x="4285160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0" name="Line 264"/>
            <p:cNvSpPr>
              <a:spLocks noChangeShapeType="1"/>
            </p:cNvSpPr>
            <p:nvPr/>
          </p:nvSpPr>
          <p:spPr bwMode="auto">
            <a:xfrm flipH="1" flipV="1">
              <a:off x="6948985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1" name="Line 265"/>
            <p:cNvSpPr>
              <a:spLocks noChangeShapeType="1"/>
            </p:cNvSpPr>
            <p:nvPr/>
          </p:nvSpPr>
          <p:spPr bwMode="auto">
            <a:xfrm flipH="1" flipV="1">
              <a:off x="666164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3" name="Line 267"/>
            <p:cNvSpPr>
              <a:spLocks noChangeShapeType="1"/>
            </p:cNvSpPr>
            <p:nvPr/>
          </p:nvSpPr>
          <p:spPr bwMode="auto">
            <a:xfrm flipH="1" flipV="1">
              <a:off x="2124572" y="4796869"/>
              <a:ext cx="59055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4" name="Line 268"/>
            <p:cNvSpPr>
              <a:spLocks noChangeShapeType="1"/>
            </p:cNvSpPr>
            <p:nvPr/>
          </p:nvSpPr>
          <p:spPr bwMode="auto">
            <a:xfrm flipH="1" flipV="1">
              <a:off x="3277097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5" name="Line 269"/>
            <p:cNvSpPr>
              <a:spLocks noChangeShapeType="1"/>
            </p:cNvSpPr>
            <p:nvPr/>
          </p:nvSpPr>
          <p:spPr bwMode="auto">
            <a:xfrm flipH="1" flipV="1">
              <a:off x="45010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6" name="Line 270"/>
            <p:cNvSpPr>
              <a:spLocks noChangeShapeType="1"/>
            </p:cNvSpPr>
            <p:nvPr/>
          </p:nvSpPr>
          <p:spPr bwMode="auto">
            <a:xfrm flipH="1" flipV="1">
              <a:off x="55805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7" name="Line 271"/>
            <p:cNvSpPr>
              <a:spLocks noChangeShapeType="1"/>
            </p:cNvSpPr>
            <p:nvPr/>
          </p:nvSpPr>
          <p:spPr bwMode="auto">
            <a:xfrm flipH="1" flipV="1">
              <a:off x="8030072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7" name="Line 281"/>
            <p:cNvSpPr>
              <a:spLocks noChangeShapeType="1"/>
            </p:cNvSpPr>
            <p:nvPr/>
          </p:nvSpPr>
          <p:spPr bwMode="auto">
            <a:xfrm flipH="1" flipV="1">
              <a:off x="6804248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73"/>
            <p:cNvSpPr>
              <a:spLocks noChangeShapeType="1"/>
            </p:cNvSpPr>
            <p:nvPr/>
          </p:nvSpPr>
          <p:spPr bwMode="auto">
            <a:xfrm flipH="1" flipV="1">
              <a:off x="2124572" y="6020843"/>
              <a:ext cx="63373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75"/>
            <p:cNvSpPr>
              <a:spLocks noChangeShapeType="1"/>
            </p:cNvSpPr>
            <p:nvPr/>
          </p:nvSpPr>
          <p:spPr bwMode="auto">
            <a:xfrm flipH="1" flipV="1">
              <a:off x="601236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76"/>
            <p:cNvSpPr>
              <a:spLocks noChangeShapeType="1"/>
            </p:cNvSpPr>
            <p:nvPr/>
          </p:nvSpPr>
          <p:spPr bwMode="auto">
            <a:xfrm flipH="1" flipV="1">
              <a:off x="723791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7"/>
            <p:cNvSpPr>
              <a:spLocks noChangeShapeType="1"/>
            </p:cNvSpPr>
            <p:nvPr/>
          </p:nvSpPr>
          <p:spPr bwMode="auto">
            <a:xfrm flipH="1" flipV="1">
              <a:off x="8461872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24572" y="3933281"/>
            <a:ext cx="6337300" cy="1008063"/>
            <a:chOff x="2124572" y="3933281"/>
            <a:chExt cx="6337300" cy="1008063"/>
          </a:xfrm>
        </p:grpSpPr>
        <p:sp>
          <p:nvSpPr>
            <p:cNvPr id="449814" name="Line 278"/>
            <p:cNvSpPr>
              <a:spLocks noChangeShapeType="1"/>
            </p:cNvSpPr>
            <p:nvPr/>
          </p:nvSpPr>
          <p:spPr bwMode="auto">
            <a:xfrm flipH="1" flipV="1">
              <a:off x="3492997" y="4220619"/>
              <a:ext cx="12954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5" name="Line 279"/>
            <p:cNvSpPr>
              <a:spLocks noChangeShapeType="1"/>
            </p:cNvSpPr>
            <p:nvPr/>
          </p:nvSpPr>
          <p:spPr bwMode="auto">
            <a:xfrm flipH="1" flipV="1">
              <a:off x="4788397" y="4220619"/>
              <a:ext cx="0" cy="7207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8" name="Line 282"/>
            <p:cNvSpPr>
              <a:spLocks noChangeShapeType="1"/>
            </p:cNvSpPr>
            <p:nvPr/>
          </p:nvSpPr>
          <p:spPr bwMode="auto">
            <a:xfrm flipH="1" flipV="1">
              <a:off x="6012360" y="4365081"/>
              <a:ext cx="0" cy="5762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9" name="Line 283"/>
            <p:cNvSpPr>
              <a:spLocks noChangeShapeType="1"/>
            </p:cNvSpPr>
            <p:nvPr/>
          </p:nvSpPr>
          <p:spPr bwMode="auto">
            <a:xfrm flipH="1" flipV="1">
              <a:off x="7237910" y="4509544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0" name="Line 284"/>
            <p:cNvSpPr>
              <a:spLocks noChangeShapeType="1"/>
            </p:cNvSpPr>
            <p:nvPr/>
          </p:nvSpPr>
          <p:spPr bwMode="auto">
            <a:xfrm flipH="1" flipV="1">
              <a:off x="8461872" y="465400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1" name="Text Box 285"/>
            <p:cNvSpPr txBox="1">
              <a:spLocks noChangeArrowheads="1"/>
            </p:cNvSpPr>
            <p:nvPr/>
          </p:nvSpPr>
          <p:spPr bwMode="auto">
            <a:xfrm>
              <a:off x="2484935" y="4149181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2:4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49822" name="Oval 286"/>
            <p:cNvSpPr>
              <a:spLocks noChangeArrowheads="1"/>
            </p:cNvSpPr>
            <p:nvPr/>
          </p:nvSpPr>
          <p:spPr bwMode="auto">
            <a:xfrm>
              <a:off x="3277097" y="417934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23" name="Line 287"/>
            <p:cNvSpPr>
              <a:spLocks noChangeShapeType="1"/>
            </p:cNvSpPr>
            <p:nvPr/>
          </p:nvSpPr>
          <p:spPr bwMode="auto">
            <a:xfrm>
              <a:off x="2269035" y="429364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4" name="Line 288"/>
            <p:cNvSpPr>
              <a:spLocks noChangeShapeType="1"/>
            </p:cNvSpPr>
            <p:nvPr/>
          </p:nvSpPr>
          <p:spPr bwMode="auto">
            <a:xfrm>
              <a:off x="2269035" y="458098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5" name="Line 289"/>
            <p:cNvSpPr>
              <a:spLocks noChangeShapeType="1"/>
            </p:cNvSpPr>
            <p:nvPr/>
          </p:nvSpPr>
          <p:spPr bwMode="auto">
            <a:xfrm>
              <a:off x="2845297" y="393328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6" name="Line 290"/>
            <p:cNvSpPr>
              <a:spLocks noChangeShapeType="1"/>
            </p:cNvSpPr>
            <p:nvPr/>
          </p:nvSpPr>
          <p:spPr bwMode="auto">
            <a:xfrm>
              <a:off x="3348535" y="422061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7" name="Line 291"/>
            <p:cNvSpPr>
              <a:spLocks noChangeShapeType="1"/>
            </p:cNvSpPr>
            <p:nvPr/>
          </p:nvSpPr>
          <p:spPr bwMode="auto">
            <a:xfrm>
              <a:off x="3348535" y="436508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8" name="Line 292"/>
            <p:cNvSpPr>
              <a:spLocks noChangeShapeType="1"/>
            </p:cNvSpPr>
            <p:nvPr/>
          </p:nvSpPr>
          <p:spPr bwMode="auto">
            <a:xfrm>
              <a:off x="3348535" y="450954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9" name="Line 293"/>
            <p:cNvSpPr>
              <a:spLocks noChangeShapeType="1"/>
            </p:cNvSpPr>
            <p:nvPr/>
          </p:nvSpPr>
          <p:spPr bwMode="auto">
            <a:xfrm>
              <a:off x="3348535" y="465400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30" name="Oval 294"/>
            <p:cNvSpPr>
              <a:spLocks noChangeArrowheads="1"/>
            </p:cNvSpPr>
            <p:nvPr/>
          </p:nvSpPr>
          <p:spPr bwMode="auto">
            <a:xfrm>
              <a:off x="3277097" y="4328569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1" name="Oval 295"/>
            <p:cNvSpPr>
              <a:spLocks noChangeArrowheads="1"/>
            </p:cNvSpPr>
            <p:nvPr/>
          </p:nvSpPr>
          <p:spPr bwMode="auto">
            <a:xfrm>
              <a:off x="3277097" y="44666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2" name="Oval 296"/>
            <p:cNvSpPr>
              <a:spLocks noChangeArrowheads="1"/>
            </p:cNvSpPr>
            <p:nvPr/>
          </p:nvSpPr>
          <p:spPr bwMode="auto">
            <a:xfrm>
              <a:off x="3277097" y="4615906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833" name="Group 297"/>
            <p:cNvGrpSpPr>
              <a:grpSpLocks/>
            </p:cNvGrpSpPr>
            <p:nvPr/>
          </p:nvGrpSpPr>
          <p:grpSpPr bwMode="auto">
            <a:xfrm>
              <a:off x="3277097" y="3933281"/>
              <a:ext cx="287338" cy="287338"/>
              <a:chOff x="2336" y="1842"/>
              <a:chExt cx="181" cy="181"/>
            </a:xfrm>
          </p:grpSpPr>
          <p:sp>
            <p:nvSpPr>
              <p:cNvPr id="449834" name="Text Box 298"/>
              <p:cNvSpPr txBox="1">
                <a:spLocks noChangeArrowheads="1"/>
              </p:cNvSpPr>
              <p:nvPr/>
            </p:nvSpPr>
            <p:spPr bwMode="auto">
              <a:xfrm>
                <a:off x="2336" y="1842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  <a:endParaRPr lang="en-US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49835" name="Line 299"/>
              <p:cNvSpPr>
                <a:spLocks noChangeShapeType="1"/>
              </p:cNvSpPr>
              <p:nvPr/>
            </p:nvSpPr>
            <p:spPr bwMode="auto">
              <a:xfrm>
                <a:off x="2363" y="1860"/>
                <a:ext cx="9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36" name="Text Box 300"/>
            <p:cNvSpPr txBox="1">
              <a:spLocks noChangeArrowheads="1"/>
            </p:cNvSpPr>
            <p:nvPr/>
          </p:nvSpPr>
          <p:spPr bwMode="auto">
            <a:xfrm>
              <a:off x="2269035" y="4077744"/>
              <a:ext cx="21590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B</a:t>
              </a:r>
              <a:endParaRPr lang="en-US" altLang="zh-CN" sz="1600" b="1" u="none" baseline="-18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>
                  <a:latin typeface="宋体" pitchFamily="2" charset="-122"/>
                </a:rPr>
                <a:t>A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449837" name="Line 301"/>
            <p:cNvSpPr>
              <a:spLocks noChangeShapeType="1"/>
            </p:cNvSpPr>
            <p:nvPr/>
          </p:nvSpPr>
          <p:spPr bwMode="auto">
            <a:xfrm>
              <a:off x="2124572" y="3933281"/>
              <a:ext cx="720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838" name="Group 302"/>
            <p:cNvGrpSpPr>
              <a:grpSpLocks/>
            </p:cNvGrpSpPr>
            <p:nvPr/>
          </p:nvGrpSpPr>
          <p:grpSpPr bwMode="auto">
            <a:xfrm>
              <a:off x="2845297" y="3933281"/>
              <a:ext cx="287338" cy="215900"/>
              <a:chOff x="657" y="1389"/>
              <a:chExt cx="181" cy="136"/>
            </a:xfrm>
          </p:grpSpPr>
          <p:sp>
            <p:nvSpPr>
              <p:cNvPr id="449839" name="Text Box 303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49840" name="Line 304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41" name="Line 305"/>
            <p:cNvSpPr>
              <a:spLocks noChangeShapeType="1"/>
            </p:cNvSpPr>
            <p:nvPr/>
          </p:nvSpPr>
          <p:spPr bwMode="auto">
            <a:xfrm flipH="1" flipV="1">
              <a:off x="2124572" y="42936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2" name="Line 306"/>
            <p:cNvSpPr>
              <a:spLocks noChangeShapeType="1"/>
            </p:cNvSpPr>
            <p:nvPr/>
          </p:nvSpPr>
          <p:spPr bwMode="auto">
            <a:xfrm flipH="1" flipV="1">
              <a:off x="2124572" y="458098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3" name="Line 307"/>
            <p:cNvSpPr>
              <a:spLocks noChangeShapeType="1"/>
            </p:cNvSpPr>
            <p:nvPr/>
          </p:nvSpPr>
          <p:spPr bwMode="auto">
            <a:xfrm flipH="1" flipV="1">
              <a:off x="3492997" y="4365081"/>
              <a:ext cx="2519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4" name="Line 308"/>
            <p:cNvSpPr>
              <a:spLocks noChangeShapeType="1"/>
            </p:cNvSpPr>
            <p:nvPr/>
          </p:nvSpPr>
          <p:spPr bwMode="auto">
            <a:xfrm flipH="1" flipV="1">
              <a:off x="3492997" y="4509544"/>
              <a:ext cx="37449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5" name="Line 309"/>
            <p:cNvSpPr>
              <a:spLocks noChangeShapeType="1"/>
            </p:cNvSpPr>
            <p:nvPr/>
          </p:nvSpPr>
          <p:spPr bwMode="auto">
            <a:xfrm flipH="1" flipV="1">
              <a:off x="3492997" y="4654006"/>
              <a:ext cx="4968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rot="10800000" flipV="1">
              <a:off x="3564435" y="4873615"/>
              <a:ext cx="1223962" cy="67715"/>
            </a:xfrm>
            <a:prstGeom prst="bentConnector3">
              <a:avLst>
                <a:gd name="adj1" fmla="val 10015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44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749" grpId="0" autoUpdateAnimBg="0"/>
      <p:bldP spid="449750" grpId="0" autoUpdateAnimBg="0"/>
      <p:bldP spid="449751" grpId="0"/>
      <p:bldP spid="449752" grpId="0"/>
      <p:bldP spid="4497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644C-72AC-43E7-9615-851824A27D0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5180" name="Text Box 5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三、主存储器与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的连接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181" name="Text Box 573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的存储器接口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访问外部的过程：</a:t>
            </a:r>
            <a:r>
              <a:rPr lang="en-US" altLang="zh-CN" b="1" u="none" dirty="0">
                <a:latin typeface="+mn-ea"/>
                <a:ea typeface="+mn-ea"/>
              </a:rPr>
              <a:t>2</a:t>
            </a:r>
            <a:r>
              <a:rPr lang="zh-CN" altLang="en-US" b="1" u="none" dirty="0">
                <a:latin typeface="+mn-ea"/>
                <a:ea typeface="+mn-ea"/>
              </a:rPr>
              <a:t>个阶段</a:t>
            </a:r>
            <a:r>
              <a:rPr lang="en-US" altLang="zh-CN" b="1" u="none" dirty="0">
                <a:latin typeface="+mn-ea"/>
                <a:ea typeface="+mn-ea"/>
              </a:rPr>
              <a:t>(</a:t>
            </a:r>
            <a:r>
              <a:rPr lang="zh-CN" altLang="en-US" b="1" u="none" dirty="0"/>
              <a:t>地址期、数据期</a:t>
            </a:r>
            <a:r>
              <a:rPr lang="en-US" altLang="zh-CN" b="1" u="none" dirty="0">
                <a:latin typeface="+mn-ea"/>
                <a:ea typeface="+mn-ea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25233" name="Text Box 625"/>
          <p:cNvSpPr txBox="1">
            <a:spLocks noChangeArrowheads="1"/>
          </p:cNvSpPr>
          <p:nvPr/>
        </p:nvSpPr>
        <p:spPr bwMode="auto">
          <a:xfrm>
            <a:off x="179388" y="177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zh-CN" altLang="en-US" b="1" u="none" dirty="0">
                <a:latin typeface="宋体" pitchFamily="2" charset="-122"/>
              </a:rPr>
              <a:t>地址、数据、控制信号线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25296" name="AutoShape 68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625"/>
          <p:cNvSpPr txBox="1">
            <a:spLocks noChangeArrowheads="1"/>
          </p:cNvSpPr>
          <p:nvPr/>
        </p:nvSpPr>
        <p:spPr bwMode="auto">
          <a:xfrm>
            <a:off x="179512" y="3429000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地址引脚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位数</a:t>
            </a:r>
            <a:r>
              <a:rPr lang="en-US" altLang="zh-CN" sz="2200" b="1" i="1" u="none" dirty="0">
                <a:latin typeface="+mn-lt"/>
              </a:rPr>
              <a:t>n</a:t>
            </a:r>
            <a:r>
              <a:rPr lang="zh-CN" altLang="en-US" sz="2200" b="1" u="none" dirty="0">
                <a:latin typeface="宋体" pitchFamily="2" charset="-122"/>
              </a:rPr>
              <a:t>＝可寻址空间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zh-CN" altLang="en-US" sz="2200" b="1" u="none" dirty="0">
                <a:latin typeface="宋体" pitchFamily="2" charset="-122"/>
              </a:rPr>
              <a:t>主存地址位数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与主存容量无关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位数</a:t>
            </a:r>
            <a:r>
              <a:rPr lang="en-US" altLang="zh-CN" sz="2200" b="1" i="1" u="none" dirty="0"/>
              <a:t>w</a:t>
            </a:r>
            <a:r>
              <a:rPr lang="zh-CN" altLang="en-US" sz="2200" b="1" u="none" dirty="0">
                <a:latin typeface="宋体" pitchFamily="2" charset="-122"/>
              </a:rPr>
              <a:t>＝主存单元长度    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可增加</a:t>
            </a:r>
            <a:r>
              <a:rPr lang="en-US" altLang="zh-CN" sz="2000" b="1" i="1" u="none" dirty="0"/>
              <a:t>w</a:t>
            </a:r>
            <a:r>
              <a:rPr lang="zh-CN" altLang="en-US" sz="2000" b="1" u="none" dirty="0"/>
              <a:t>提高性能</a:t>
            </a:r>
            <a:r>
              <a:rPr lang="en-US" altLang="zh-CN" sz="2000" b="1" u="none" dirty="0">
                <a:latin typeface="宋体" pitchFamily="2" charset="-122"/>
              </a:rPr>
              <a:t>]</a:t>
            </a:r>
            <a:endParaRPr lang="en-US" altLang="zh-CN" sz="20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控制引脚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可表示</a:t>
            </a:r>
            <a:r>
              <a:rPr lang="zh-CN" altLang="en-US" sz="2200" b="1" u="none" dirty="0">
                <a:solidFill>
                  <a:srgbClr val="CC3300"/>
                </a:solidFill>
                <a:latin typeface="宋体" pitchFamily="2" charset="-122"/>
              </a:rPr>
              <a:t>所有的</a:t>
            </a:r>
            <a:r>
              <a:rPr lang="zh-CN" altLang="en-US" sz="2200" b="1" u="none" dirty="0">
                <a:latin typeface="宋体" pitchFamily="2" charset="-122"/>
              </a:rPr>
              <a:t>操作类型、响应状态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8921" y="2348880"/>
            <a:ext cx="7949543" cy="1098788"/>
            <a:chOff x="448120" y="2420888"/>
            <a:chExt cx="7949543" cy="1098788"/>
          </a:xfrm>
        </p:grpSpPr>
        <p:grpSp>
          <p:nvGrpSpPr>
            <p:cNvPr id="4" name="组合 3"/>
            <p:cNvGrpSpPr/>
            <p:nvPr/>
          </p:nvGrpSpPr>
          <p:grpSpPr>
            <a:xfrm>
              <a:off x="448120" y="2420888"/>
              <a:ext cx="3763840" cy="1082105"/>
              <a:chOff x="448120" y="2420888"/>
              <a:chExt cx="3763840" cy="1082105"/>
            </a:xfrm>
          </p:grpSpPr>
          <p:sp>
            <p:nvSpPr>
              <p:cNvPr id="325259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0" name="Line 652"/>
              <p:cNvSpPr>
                <a:spLocks noChangeShapeType="1"/>
              </p:cNvSpPr>
              <p:nvPr/>
            </p:nvSpPr>
            <p:spPr bwMode="auto">
              <a:xfrm>
                <a:off x="3707904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1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2" name="Line 654"/>
              <p:cNvSpPr>
                <a:spLocks noChangeShapeType="1"/>
              </p:cNvSpPr>
              <p:nvPr/>
            </p:nvSpPr>
            <p:spPr bwMode="auto">
              <a:xfrm>
                <a:off x="205172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3" name="Line 655"/>
              <p:cNvSpPr>
                <a:spLocks noChangeShapeType="1"/>
              </p:cNvSpPr>
              <p:nvPr/>
            </p:nvSpPr>
            <p:spPr bwMode="auto">
              <a:xfrm>
                <a:off x="241176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4" name="Line 656"/>
              <p:cNvSpPr>
                <a:spLocks noChangeShapeType="1"/>
              </p:cNvSpPr>
              <p:nvPr/>
            </p:nvSpPr>
            <p:spPr bwMode="auto">
              <a:xfrm flipV="1">
                <a:off x="2915816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638"/>
              <p:cNvSpPr txBox="1">
                <a:spLocks noChangeArrowheads="1"/>
              </p:cNvSpPr>
              <p:nvPr/>
            </p:nvSpPr>
            <p:spPr bwMode="auto">
              <a:xfrm>
                <a:off x="448120" y="2420888"/>
                <a:ext cx="3763840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r>
                  <a:rPr lang="en-US" altLang="zh-CN" sz="2000" b="1" u="none" dirty="0"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latin typeface="宋体" pitchFamily="2" charset="-122"/>
                  </a:rPr>
                  <a:t>如</a:t>
                </a:r>
                <a:r>
                  <a:rPr lang="en-US" altLang="zh-CN" sz="2000" b="1" u="none" dirty="0">
                    <a:latin typeface="宋体" pitchFamily="2" charset="-122"/>
                  </a:rPr>
                  <a:t>Intel 8088)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M RD WR READY 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Y-1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325251" name="Line 643"/>
              <p:cNvSpPr>
                <a:spLocks noChangeShapeType="1"/>
              </p:cNvSpPr>
              <p:nvPr/>
            </p:nvSpPr>
            <p:spPr bwMode="auto">
              <a:xfrm>
                <a:off x="2273187" y="2929805"/>
                <a:ext cx="2381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4" name="Line 646"/>
              <p:cNvSpPr>
                <a:spLocks noChangeShapeType="1"/>
              </p:cNvSpPr>
              <p:nvPr/>
            </p:nvSpPr>
            <p:spPr bwMode="auto">
              <a:xfrm>
                <a:off x="1947178" y="2929805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7" name="Line 649"/>
              <p:cNvSpPr>
                <a:spLocks noChangeShapeType="1"/>
              </p:cNvSpPr>
              <p:nvPr/>
            </p:nvSpPr>
            <p:spPr bwMode="auto">
              <a:xfrm flipV="1">
                <a:off x="1697123" y="2926630"/>
                <a:ext cx="1222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82092" y="2437571"/>
              <a:ext cx="3915571" cy="1082105"/>
              <a:chOff x="448119" y="2420888"/>
              <a:chExt cx="3915571" cy="1082105"/>
            </a:xfrm>
          </p:grpSpPr>
          <p:sp>
            <p:nvSpPr>
              <p:cNvPr id="86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52"/>
              <p:cNvSpPr>
                <a:spLocks noChangeShapeType="1"/>
              </p:cNvSpPr>
              <p:nvPr/>
            </p:nvSpPr>
            <p:spPr bwMode="auto">
              <a:xfrm>
                <a:off x="3923928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54"/>
              <p:cNvSpPr>
                <a:spLocks noChangeShapeType="1"/>
              </p:cNvSpPr>
              <p:nvPr/>
            </p:nvSpPr>
            <p:spPr bwMode="auto">
              <a:xfrm>
                <a:off x="2073492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5"/>
              <p:cNvSpPr>
                <a:spLocks noChangeShapeType="1"/>
              </p:cNvSpPr>
              <p:nvPr/>
            </p:nvSpPr>
            <p:spPr bwMode="auto">
              <a:xfrm>
                <a:off x="2523118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6"/>
              <p:cNvSpPr>
                <a:spLocks noChangeShapeType="1"/>
              </p:cNvSpPr>
              <p:nvPr/>
            </p:nvSpPr>
            <p:spPr bwMode="auto">
              <a:xfrm flipV="1">
                <a:off x="3059832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638"/>
              <p:cNvSpPr txBox="1">
                <a:spLocks noChangeArrowheads="1"/>
              </p:cNvSpPr>
              <p:nvPr/>
            </p:nvSpPr>
            <p:spPr bwMode="auto">
              <a:xfrm>
                <a:off x="448119" y="2420888"/>
                <a:ext cx="3915571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r>
                  <a:rPr lang="en-US" altLang="zh-CN" sz="2000" b="1" u="none" dirty="0"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latin typeface="宋体" pitchFamily="2" charset="-122"/>
                  </a:rPr>
                  <a:t>如</a:t>
                </a:r>
                <a:r>
                  <a:rPr lang="en-US" altLang="zh-CN" sz="2000" b="1" u="none" dirty="0">
                    <a:latin typeface="宋体" pitchFamily="2" charset="-122"/>
                  </a:rPr>
                  <a:t>Intel 80386)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M W</a:t>
                </a:r>
                <a:r>
                  <a:rPr lang="en-US" altLang="zh-CN" sz="1800" b="1" u="none" dirty="0">
                    <a:latin typeface="+mn-lt"/>
                  </a:rPr>
                  <a:t>/</a:t>
                </a:r>
                <a:r>
                  <a:rPr lang="en-US" altLang="zh-CN" sz="1800" b="1" u="none" dirty="0">
                    <a:latin typeface="宋体" pitchFamily="2" charset="-122"/>
                  </a:rPr>
                  <a:t>R ADS READY 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Y-1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93" name="Line 643"/>
              <p:cNvSpPr>
                <a:spLocks noChangeShapeType="1"/>
              </p:cNvSpPr>
              <p:nvPr/>
            </p:nvSpPr>
            <p:spPr bwMode="auto">
              <a:xfrm>
                <a:off x="2366604" y="2929805"/>
                <a:ext cx="3169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46"/>
              <p:cNvSpPr>
                <a:spLocks noChangeShapeType="1"/>
              </p:cNvSpPr>
              <p:nvPr/>
            </p:nvSpPr>
            <p:spPr bwMode="auto">
              <a:xfrm>
                <a:off x="2123429" y="2929805"/>
                <a:ext cx="1007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49"/>
              <p:cNvSpPr>
                <a:spLocks noChangeShapeType="1"/>
              </p:cNvSpPr>
              <p:nvPr/>
            </p:nvSpPr>
            <p:spPr bwMode="auto">
              <a:xfrm flipV="1">
                <a:off x="1388106" y="2926630"/>
                <a:ext cx="1968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179388" y="47971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操作类型：</a:t>
            </a:r>
            <a:r>
              <a:rPr lang="en-US" altLang="zh-CN" sz="2200" b="1" u="none" dirty="0">
                <a:latin typeface="宋体" pitchFamily="2" charset="-122"/>
              </a:rPr>
              <a:t>MEM</a:t>
            </a:r>
            <a:r>
              <a:rPr lang="zh-CN" altLang="en-US" sz="2200" b="1" u="none" dirty="0">
                <a:latin typeface="宋体" pitchFamily="2" charset="-122"/>
              </a:rPr>
              <a:t>操作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读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写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、</a:t>
            </a:r>
            <a:r>
              <a:rPr lang="en-US" altLang="zh-CN" sz="2200" b="1" u="none" dirty="0">
                <a:latin typeface="宋体" pitchFamily="2" charset="-122"/>
              </a:rPr>
              <a:t>IO</a:t>
            </a:r>
            <a:r>
              <a:rPr lang="zh-CN" altLang="en-US" sz="2200" b="1" u="none" dirty="0">
                <a:latin typeface="宋体" pitchFamily="2" charset="-122"/>
              </a:rPr>
              <a:t>操作</a:t>
            </a:r>
            <a:r>
              <a:rPr lang="en-US" altLang="zh-CN" sz="2200" b="1" u="none" dirty="0">
                <a:latin typeface="宋体" pitchFamily="2" charset="-122"/>
              </a:rPr>
              <a:t>(I/O)</a:t>
            </a:r>
            <a:r>
              <a:rPr lang="zh-CN" altLang="en-US" sz="2200" b="1" u="none" dirty="0">
                <a:latin typeface="宋体" pitchFamily="2" charset="-122"/>
              </a:rPr>
              <a:t>，无操作 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(3</a:t>
            </a:r>
            <a:r>
              <a:rPr lang="zh-CN" altLang="en-US" sz="2000" b="1" u="none" dirty="0">
                <a:solidFill>
                  <a:schemeClr val="accent2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响应状态：</a:t>
            </a:r>
            <a:r>
              <a:rPr lang="zh-CN" altLang="en-US" sz="2200" b="1" u="none" dirty="0">
                <a:latin typeface="宋体" pitchFamily="2" charset="-122"/>
              </a:rPr>
              <a:t>正常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就绪</a:t>
            </a:r>
            <a:r>
              <a:rPr lang="en-US" altLang="zh-CN" sz="2200" b="1" u="none" dirty="0">
                <a:latin typeface="宋体" pitchFamily="2" charset="-122"/>
              </a:rPr>
              <a:t>)/</a:t>
            </a:r>
            <a:r>
              <a:rPr lang="zh-CN" altLang="en-US" sz="2200" b="1" u="none" dirty="0">
                <a:latin typeface="宋体" pitchFamily="2" charset="-122"/>
              </a:rPr>
              <a:t>等待                     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(1</a:t>
            </a:r>
            <a:r>
              <a:rPr lang="zh-CN" altLang="en-US" sz="2000" b="1" u="none" dirty="0">
                <a:solidFill>
                  <a:schemeClr val="accent2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98" name="Text Box 625"/>
          <p:cNvSpPr txBox="1">
            <a:spLocks noChangeArrowheads="1"/>
          </p:cNvSpPr>
          <p:nvPr/>
        </p:nvSpPr>
        <p:spPr bwMode="auto">
          <a:xfrm>
            <a:off x="179512" y="5733256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200" b="1" u="none" dirty="0">
                <a:latin typeface="宋体" pitchFamily="2" charset="-122"/>
              </a:rPr>
              <a:t>Intel 8088 CPU</a:t>
            </a:r>
            <a:r>
              <a:rPr lang="zh-CN" altLang="en-US" sz="2200" b="1" u="none" dirty="0">
                <a:latin typeface="宋体" pitchFamily="2" charset="-122"/>
              </a:rPr>
              <a:t>如何表示各种操作类型？</a:t>
            </a:r>
            <a:r>
              <a:rPr lang="en-US" altLang="zh-CN" sz="2200" b="1" u="none" dirty="0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181" grpId="0"/>
      <p:bldP spid="325233" grpId="0"/>
      <p:bldP spid="80" grpId="0"/>
      <p:bldP spid="97" grpId="0"/>
      <p:bldP spid="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9333-414E-4186-9003-40B96CD1D3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24349" name="AutoShape 7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0" name="AutoShape 7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3" name="AutoShape 7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25"/>
          <p:cNvSpPr txBox="1">
            <a:spLocks noChangeArrowheads="1"/>
          </p:cNvSpPr>
          <p:nvPr/>
        </p:nvSpPr>
        <p:spPr bwMode="auto">
          <a:xfrm>
            <a:off x="179387" y="71476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主存的外部接口：</a:t>
            </a:r>
            <a:r>
              <a:rPr lang="zh-CN" altLang="en-US" b="1" u="none" dirty="0">
                <a:latin typeface="宋体" pitchFamily="2" charset="-122"/>
              </a:rPr>
              <a:t>可由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组成，外部接口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须统一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79512" y="1196752"/>
            <a:ext cx="8785101" cy="1938992"/>
            <a:chOff x="179512" y="1196752"/>
            <a:chExt cx="8785101" cy="1938992"/>
          </a:xfrm>
        </p:grpSpPr>
        <p:sp>
          <p:nvSpPr>
            <p:cNvPr id="124" name="Text Box 625"/>
            <p:cNvSpPr txBox="1">
              <a:spLocks noChangeArrowheads="1"/>
            </p:cNvSpPr>
            <p:nvPr/>
          </p:nvSpPr>
          <p:spPr bwMode="auto">
            <a:xfrm>
              <a:off x="179512" y="1196752"/>
              <a:ext cx="878510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地址线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>
                  <a:latin typeface="+mn-lt"/>
                </a:rPr>
                <a:t>k</a:t>
              </a:r>
              <a:r>
                <a:rPr lang="zh-CN" altLang="en-US" sz="2200" b="1" u="none" dirty="0">
                  <a:latin typeface="宋体" pitchFamily="2" charset="-122"/>
                </a:rPr>
                <a:t>＝</a:t>
              </a:r>
              <a:r>
                <a:rPr lang="en-US" altLang="zh-CN" sz="2200" b="1" u="none" dirty="0">
                  <a:latin typeface="宋体" pitchFamily="2" charset="-122"/>
                </a:rPr>
                <a:t>log</a:t>
              </a:r>
              <a:r>
                <a:rPr lang="en-US" altLang="zh-CN" sz="2200" b="1" u="none" baseline="-16000" dirty="0">
                  <a:latin typeface="宋体" pitchFamily="2" charset="-122"/>
                </a:rPr>
                <a:t>2</a:t>
              </a:r>
              <a:r>
                <a:rPr lang="en-US" altLang="zh-CN" sz="2200" b="1" u="none" dirty="0">
                  <a:latin typeface="宋体" pitchFamily="2" charset="-122"/>
                </a:rPr>
                <a:t>(</a:t>
              </a:r>
              <a:r>
                <a:rPr lang="zh-CN" altLang="en-US" sz="2200" b="1" u="none" dirty="0">
                  <a:latin typeface="宋体" pitchFamily="2" charset="-122"/>
                </a:rPr>
                <a:t>主存单元个数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r>
                <a:rPr lang="zh-CN" altLang="en-US" sz="2200" b="1" u="none" dirty="0">
                  <a:latin typeface="宋体" pitchFamily="2" charset="-122"/>
                </a:rPr>
                <a:t> </a:t>
              </a:r>
              <a:r>
                <a:rPr lang="zh-CN" altLang="en-US" sz="2200" b="1" u="none" baseline="-25000" dirty="0">
                  <a:latin typeface="宋体" pitchFamily="2" charset="-122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000" b="1" u="none" dirty="0">
                  <a:latin typeface="宋体" pitchFamily="2" charset="-122"/>
                </a:rPr>
                <a:t>为</a:t>
              </a:r>
              <a:r>
                <a:rPr lang="en-US" altLang="zh-CN" sz="2000" b="1" u="none" dirty="0">
                  <a:latin typeface="宋体" pitchFamily="2" charset="-122"/>
                </a:rPr>
                <a:t>max(SRAM,DRAM)]</a:t>
              </a:r>
              <a:endParaRPr lang="en-US" altLang="zh-CN" sz="22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/>
                <a:t>w</a:t>
              </a:r>
              <a:r>
                <a:rPr lang="zh-CN" altLang="en-US" sz="2200" b="1" u="none" dirty="0">
                  <a:latin typeface="宋体" pitchFamily="2" charset="-122"/>
                </a:rPr>
                <a:t>＝主存单元长度      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000" b="1" u="none" dirty="0">
                  <a:latin typeface="宋体" pitchFamily="2" charset="-122"/>
                </a:rPr>
                <a:t>需与</a:t>
              </a:r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的位数相同</a:t>
              </a:r>
              <a:r>
                <a:rPr lang="en-US" altLang="zh-CN" sz="2000" b="1" u="none" dirty="0">
                  <a:latin typeface="宋体" pitchFamily="2" charset="-122"/>
                </a:rPr>
                <a:t>]</a:t>
              </a:r>
              <a:endParaRPr lang="en-US" altLang="zh-CN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控制线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≥</a:t>
              </a:r>
              <a:r>
                <a:rPr lang="en-US" altLang="zh-CN" sz="2200" b="1" u="none" dirty="0">
                  <a:latin typeface="宋体" pitchFamily="2" charset="-122"/>
                </a:rPr>
                <a:t>1</a:t>
              </a:r>
              <a:r>
                <a:rPr lang="zh-CN" altLang="en-US" sz="2200" b="1" u="none" dirty="0">
                  <a:latin typeface="宋体" pitchFamily="2" charset="-122"/>
                </a:rPr>
                <a:t>根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可能支持多种操作方式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sz="2000" b="1" u="none" baseline="-25000" dirty="0">
                  <a:latin typeface="宋体" pitchFamily="2" charset="-122"/>
                </a:rPr>
                <a:t> 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200" b="1" u="none" dirty="0">
                  <a:latin typeface="宋体" pitchFamily="2" charset="-122"/>
                </a:rPr>
                <a:t>常为</a:t>
              </a:r>
              <a:r>
                <a:rPr lang="en-US" altLang="zh-CN" sz="2200" b="1" u="none" dirty="0">
                  <a:latin typeface="宋体" pitchFamily="2" charset="-122"/>
                </a:rPr>
                <a:t>WE]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片选线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200" b="1" u="none" dirty="0">
                  <a:latin typeface="宋体" pitchFamily="2" charset="-122"/>
                </a:rPr>
                <a:t>1</a:t>
              </a:r>
              <a:r>
                <a:rPr lang="zh-CN" altLang="en-US" sz="2200" b="1" u="none" dirty="0">
                  <a:latin typeface="宋体" pitchFamily="2" charset="-122"/>
                </a:rPr>
                <a:t>根                     </a:t>
              </a:r>
              <a:r>
                <a:rPr lang="zh-CN" altLang="en-US" sz="2200" b="1" u="none" baseline="-25000" dirty="0">
                  <a:latin typeface="宋体" pitchFamily="2" charset="-122"/>
                </a:rPr>
                <a:t>   </a:t>
              </a:r>
              <a:r>
                <a:rPr lang="en-US" altLang="zh-CN" sz="2000" b="1" u="none" dirty="0">
                  <a:latin typeface="宋体" pitchFamily="2" charset="-122"/>
                </a:rPr>
                <a:t>[</a:t>
              </a:r>
              <a:r>
                <a:rPr lang="zh-CN" altLang="en-US" sz="2000" b="1" u="none" dirty="0">
                  <a:latin typeface="宋体" pitchFamily="2" charset="-122"/>
                </a:rPr>
                <a:t>常为</a:t>
              </a:r>
              <a:r>
                <a:rPr lang="en-US" altLang="zh-CN" sz="2000" b="1" u="none" dirty="0">
                  <a:latin typeface="宋体" pitchFamily="2" charset="-122"/>
                </a:rPr>
                <a:t>CS]</a:t>
              </a:r>
            </a:p>
          </p:txBody>
        </p:sp>
        <p:sp>
          <p:nvSpPr>
            <p:cNvPr id="125" name="Line 643"/>
            <p:cNvSpPr>
              <a:spLocks noChangeShapeType="1"/>
            </p:cNvSpPr>
            <p:nvPr/>
          </p:nvSpPr>
          <p:spPr bwMode="auto">
            <a:xfrm>
              <a:off x="6806675" y="2257822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43"/>
            <p:cNvSpPr>
              <a:spLocks noChangeShapeType="1"/>
            </p:cNvSpPr>
            <p:nvPr/>
          </p:nvSpPr>
          <p:spPr bwMode="auto">
            <a:xfrm>
              <a:off x="6766060" y="2734321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" name="Text Box 668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的接口统一：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DRAMC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</a:p>
        </p:txBody>
      </p:sp>
      <p:grpSp>
        <p:nvGrpSpPr>
          <p:cNvPr id="128" name="Group 670"/>
          <p:cNvGrpSpPr>
            <a:grpSpLocks/>
          </p:cNvGrpSpPr>
          <p:nvPr/>
        </p:nvGrpSpPr>
        <p:grpSpPr bwMode="auto">
          <a:xfrm>
            <a:off x="467544" y="4004816"/>
            <a:ext cx="1871663" cy="1511300"/>
            <a:chOff x="748" y="1888"/>
            <a:chExt cx="1179" cy="952"/>
          </a:xfrm>
        </p:grpSpPr>
        <p:sp>
          <p:nvSpPr>
            <p:cNvPr id="129" name="Text Box 671"/>
            <p:cNvSpPr txBox="1">
              <a:spLocks noChangeArrowheads="1"/>
            </p:cNvSpPr>
            <p:nvPr/>
          </p:nvSpPr>
          <p:spPr bwMode="auto">
            <a:xfrm>
              <a:off x="930" y="1888"/>
              <a:ext cx="997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en-US" altLang="zh-CN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SRAM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grpSp>
          <p:nvGrpSpPr>
            <p:cNvPr id="130" name="Group 672"/>
            <p:cNvGrpSpPr>
              <a:grpSpLocks/>
            </p:cNvGrpSpPr>
            <p:nvPr/>
          </p:nvGrpSpPr>
          <p:grpSpPr bwMode="auto">
            <a:xfrm>
              <a:off x="973" y="2387"/>
              <a:ext cx="181" cy="181"/>
              <a:chOff x="3198" y="2523"/>
              <a:chExt cx="181" cy="181"/>
            </a:xfrm>
          </p:grpSpPr>
          <p:sp>
            <p:nvSpPr>
              <p:cNvPr id="140" name="Text Box 673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41" name="Line 674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" name="Group 675"/>
            <p:cNvGrpSpPr>
              <a:grpSpLocks/>
            </p:cNvGrpSpPr>
            <p:nvPr/>
          </p:nvGrpSpPr>
          <p:grpSpPr bwMode="auto">
            <a:xfrm>
              <a:off x="973" y="2659"/>
              <a:ext cx="181" cy="181"/>
              <a:chOff x="3198" y="2523"/>
              <a:chExt cx="181" cy="181"/>
            </a:xfrm>
          </p:grpSpPr>
          <p:sp>
            <p:nvSpPr>
              <p:cNvPr id="138" name="Text Box 67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39" name="Line 677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678"/>
            <p:cNvSpPr txBox="1">
              <a:spLocks noChangeArrowheads="1"/>
            </p:cNvSpPr>
            <p:nvPr/>
          </p:nvSpPr>
          <p:spPr bwMode="auto">
            <a:xfrm>
              <a:off x="973" y="188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133" name="Text Box 679"/>
            <p:cNvSpPr txBox="1">
              <a:spLocks noChangeArrowheads="1"/>
            </p:cNvSpPr>
            <p:nvPr/>
          </p:nvSpPr>
          <p:spPr bwMode="auto">
            <a:xfrm>
              <a:off x="973" y="211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34" name="Line 680"/>
            <p:cNvSpPr>
              <a:spLocks noChangeShapeType="1"/>
            </p:cNvSpPr>
            <p:nvPr/>
          </p:nvSpPr>
          <p:spPr bwMode="auto">
            <a:xfrm>
              <a:off x="748" y="1980"/>
              <a:ext cx="18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81"/>
            <p:cNvSpPr>
              <a:spLocks noChangeShapeType="1"/>
            </p:cNvSpPr>
            <p:nvPr/>
          </p:nvSpPr>
          <p:spPr bwMode="auto">
            <a:xfrm flipV="1">
              <a:off x="748" y="2750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82"/>
            <p:cNvSpPr>
              <a:spLocks noChangeShapeType="1"/>
            </p:cNvSpPr>
            <p:nvPr/>
          </p:nvSpPr>
          <p:spPr bwMode="auto">
            <a:xfrm flipV="1">
              <a:off x="748" y="2478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83"/>
            <p:cNvSpPr>
              <a:spLocks noChangeShapeType="1"/>
            </p:cNvSpPr>
            <p:nvPr/>
          </p:nvSpPr>
          <p:spPr bwMode="auto">
            <a:xfrm>
              <a:off x="748" y="2205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763"/>
          <p:cNvGrpSpPr>
            <a:grpSpLocks/>
          </p:cNvGrpSpPr>
          <p:nvPr/>
        </p:nvGrpSpPr>
        <p:grpSpPr bwMode="auto">
          <a:xfrm>
            <a:off x="2626990" y="3573016"/>
            <a:ext cx="6337300" cy="2232025"/>
            <a:chOff x="1610" y="2251"/>
            <a:chExt cx="3992" cy="1406"/>
          </a:xfrm>
        </p:grpSpPr>
        <p:sp>
          <p:nvSpPr>
            <p:cNvPr id="143" name="Line 684"/>
            <p:cNvSpPr>
              <a:spLocks noChangeShapeType="1"/>
            </p:cNvSpPr>
            <p:nvPr/>
          </p:nvSpPr>
          <p:spPr bwMode="auto">
            <a:xfrm>
              <a:off x="1610" y="2613"/>
              <a:ext cx="1953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685"/>
            <p:cNvSpPr txBox="1">
              <a:spLocks noChangeArrowheads="1"/>
            </p:cNvSpPr>
            <p:nvPr/>
          </p:nvSpPr>
          <p:spPr bwMode="auto">
            <a:xfrm>
              <a:off x="1792" y="2705"/>
              <a:ext cx="1318" cy="77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145" name="Text Box 686"/>
            <p:cNvSpPr txBox="1">
              <a:spLocks noChangeArrowheads="1"/>
            </p:cNvSpPr>
            <p:nvPr/>
          </p:nvSpPr>
          <p:spPr bwMode="auto">
            <a:xfrm>
              <a:off x="2665" y="2751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4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46" name="Text Box 687"/>
            <p:cNvSpPr txBox="1">
              <a:spLocks noChangeArrowheads="1"/>
            </p:cNvSpPr>
            <p:nvPr/>
          </p:nvSpPr>
          <p:spPr bwMode="auto">
            <a:xfrm>
              <a:off x="3563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47" name="Text Box 688"/>
            <p:cNvSpPr txBox="1">
              <a:spLocks noChangeArrowheads="1"/>
            </p:cNvSpPr>
            <p:nvPr/>
          </p:nvSpPr>
          <p:spPr bwMode="auto">
            <a:xfrm>
              <a:off x="3590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48" name="Text Box 689"/>
            <p:cNvSpPr txBox="1">
              <a:spLocks noChangeArrowheads="1"/>
            </p:cNvSpPr>
            <p:nvPr/>
          </p:nvSpPr>
          <p:spPr bwMode="auto">
            <a:xfrm>
              <a:off x="3590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149" name="Line 690"/>
            <p:cNvSpPr>
              <a:spLocks noChangeShapeType="1"/>
            </p:cNvSpPr>
            <p:nvPr/>
          </p:nvSpPr>
          <p:spPr bwMode="auto">
            <a:xfrm>
              <a:off x="3110" y="3022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91"/>
            <p:cNvSpPr>
              <a:spLocks noChangeShapeType="1"/>
            </p:cNvSpPr>
            <p:nvPr/>
          </p:nvSpPr>
          <p:spPr bwMode="auto">
            <a:xfrm>
              <a:off x="3110" y="2840"/>
              <a:ext cx="45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692"/>
            <p:cNvSpPr>
              <a:spLocks noChangeShapeType="1"/>
            </p:cNvSpPr>
            <p:nvPr/>
          </p:nvSpPr>
          <p:spPr bwMode="auto">
            <a:xfrm>
              <a:off x="3110" y="3203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693"/>
            <p:cNvSpPr>
              <a:spLocks noChangeShapeType="1"/>
            </p:cNvSpPr>
            <p:nvPr/>
          </p:nvSpPr>
          <p:spPr bwMode="auto">
            <a:xfrm>
              <a:off x="3110" y="3385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694"/>
            <p:cNvGrpSpPr>
              <a:grpSpLocks/>
            </p:cNvGrpSpPr>
            <p:nvPr/>
          </p:nvGrpSpPr>
          <p:grpSpPr bwMode="auto">
            <a:xfrm>
              <a:off x="1838" y="3022"/>
              <a:ext cx="181" cy="181"/>
              <a:chOff x="3198" y="2523"/>
              <a:chExt cx="181" cy="181"/>
            </a:xfrm>
          </p:grpSpPr>
          <p:sp>
            <p:nvSpPr>
              <p:cNvPr id="217" name="Text Box 695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8" name="Line 696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" name="Group 697"/>
            <p:cNvGrpSpPr>
              <a:grpSpLocks/>
            </p:cNvGrpSpPr>
            <p:nvPr/>
          </p:nvGrpSpPr>
          <p:grpSpPr bwMode="auto">
            <a:xfrm>
              <a:off x="1838" y="3294"/>
              <a:ext cx="181" cy="181"/>
              <a:chOff x="3198" y="2523"/>
              <a:chExt cx="181" cy="181"/>
            </a:xfrm>
          </p:grpSpPr>
          <p:sp>
            <p:nvSpPr>
              <p:cNvPr id="215" name="Text Box 69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216" name="Line 699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Text Box 700"/>
            <p:cNvSpPr txBox="1">
              <a:spLocks noChangeArrowheads="1"/>
            </p:cNvSpPr>
            <p:nvPr/>
          </p:nvSpPr>
          <p:spPr bwMode="auto">
            <a:xfrm>
              <a:off x="1835" y="274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6" name="Line 701"/>
            <p:cNvSpPr>
              <a:spLocks noChangeShapeType="1"/>
            </p:cNvSpPr>
            <p:nvPr/>
          </p:nvSpPr>
          <p:spPr bwMode="auto">
            <a:xfrm flipV="1">
              <a:off x="1610" y="3385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702"/>
            <p:cNvSpPr>
              <a:spLocks noChangeShapeType="1"/>
            </p:cNvSpPr>
            <p:nvPr/>
          </p:nvSpPr>
          <p:spPr bwMode="auto">
            <a:xfrm>
              <a:off x="1610" y="3112"/>
              <a:ext cx="184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03"/>
            <p:cNvSpPr>
              <a:spLocks noChangeShapeType="1"/>
            </p:cNvSpPr>
            <p:nvPr/>
          </p:nvSpPr>
          <p:spPr bwMode="auto">
            <a:xfrm>
              <a:off x="1610" y="2840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04"/>
            <p:cNvSpPr>
              <a:spLocks noChangeShapeType="1"/>
            </p:cNvSpPr>
            <p:nvPr/>
          </p:nvSpPr>
          <p:spPr bwMode="auto">
            <a:xfrm>
              <a:off x="4649" y="261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05"/>
            <p:cNvSpPr>
              <a:spLocks noChangeShapeType="1"/>
            </p:cNvSpPr>
            <p:nvPr/>
          </p:nvSpPr>
          <p:spPr bwMode="auto">
            <a:xfrm>
              <a:off x="4468" y="3022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706"/>
            <p:cNvSpPr>
              <a:spLocks noChangeShapeType="1"/>
            </p:cNvSpPr>
            <p:nvPr/>
          </p:nvSpPr>
          <p:spPr bwMode="auto">
            <a:xfrm>
              <a:off x="4558" y="2840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707"/>
            <p:cNvSpPr>
              <a:spLocks noChangeShapeType="1"/>
            </p:cNvSpPr>
            <p:nvPr/>
          </p:nvSpPr>
          <p:spPr bwMode="auto">
            <a:xfrm>
              <a:off x="4468" y="3203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708"/>
            <p:cNvSpPr>
              <a:spLocks noChangeShapeType="1"/>
            </p:cNvSpPr>
            <p:nvPr/>
          </p:nvSpPr>
          <p:spPr bwMode="auto">
            <a:xfrm>
              <a:off x="4559" y="3385"/>
              <a:ext cx="2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709"/>
            <p:cNvSpPr>
              <a:spLocks noChangeShapeType="1"/>
            </p:cNvSpPr>
            <p:nvPr/>
          </p:nvSpPr>
          <p:spPr bwMode="auto">
            <a:xfrm>
              <a:off x="3243" y="2251"/>
              <a:ext cx="140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10"/>
            <p:cNvSpPr>
              <a:spLocks noChangeShapeType="1"/>
            </p:cNvSpPr>
            <p:nvPr/>
          </p:nvSpPr>
          <p:spPr bwMode="auto">
            <a:xfrm>
              <a:off x="4649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711"/>
            <p:cNvSpPr>
              <a:spLocks noChangeShapeType="1"/>
            </p:cNvSpPr>
            <p:nvPr/>
          </p:nvSpPr>
          <p:spPr bwMode="auto">
            <a:xfrm>
              <a:off x="3334" y="2341"/>
              <a:ext cx="12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12"/>
            <p:cNvSpPr>
              <a:spLocks noChangeShapeType="1"/>
            </p:cNvSpPr>
            <p:nvPr/>
          </p:nvSpPr>
          <p:spPr bwMode="auto">
            <a:xfrm flipV="1">
              <a:off x="4558" y="2341"/>
              <a:ext cx="1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13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14"/>
            <p:cNvSpPr>
              <a:spLocks noChangeShapeType="1"/>
            </p:cNvSpPr>
            <p:nvPr/>
          </p:nvSpPr>
          <p:spPr bwMode="auto">
            <a:xfrm>
              <a:off x="3243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15"/>
            <p:cNvSpPr>
              <a:spLocks noChangeShapeType="1"/>
            </p:cNvSpPr>
            <p:nvPr/>
          </p:nvSpPr>
          <p:spPr bwMode="auto">
            <a:xfrm flipV="1">
              <a:off x="3425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16"/>
            <p:cNvSpPr>
              <a:spLocks noChangeShapeType="1"/>
            </p:cNvSpPr>
            <p:nvPr/>
          </p:nvSpPr>
          <p:spPr bwMode="auto">
            <a:xfrm flipH="1" flipV="1">
              <a:off x="3425" y="2432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17"/>
            <p:cNvSpPr>
              <a:spLocks noChangeShapeType="1"/>
            </p:cNvSpPr>
            <p:nvPr/>
          </p:nvSpPr>
          <p:spPr bwMode="auto">
            <a:xfrm flipV="1">
              <a:off x="4468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18"/>
            <p:cNvSpPr>
              <a:spLocks noChangeShapeType="1"/>
            </p:cNvSpPr>
            <p:nvPr/>
          </p:nvSpPr>
          <p:spPr bwMode="auto">
            <a:xfrm flipV="1">
              <a:off x="4468" y="320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19"/>
            <p:cNvSpPr>
              <a:spLocks noChangeShapeType="1"/>
            </p:cNvSpPr>
            <p:nvPr/>
          </p:nvSpPr>
          <p:spPr bwMode="auto">
            <a:xfrm flipV="1">
              <a:off x="4559" y="3384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20"/>
            <p:cNvSpPr>
              <a:spLocks noChangeShapeType="1"/>
            </p:cNvSpPr>
            <p:nvPr/>
          </p:nvSpPr>
          <p:spPr bwMode="auto">
            <a:xfrm flipV="1">
              <a:off x="2563" y="3566"/>
              <a:ext cx="19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21"/>
            <p:cNvSpPr>
              <a:spLocks noChangeShapeType="1"/>
            </p:cNvSpPr>
            <p:nvPr/>
          </p:nvSpPr>
          <p:spPr bwMode="auto">
            <a:xfrm flipV="1">
              <a:off x="2246" y="3657"/>
              <a:ext cx="2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" name="Group 722"/>
            <p:cNvGrpSpPr>
              <a:grpSpLocks/>
            </p:cNvGrpSpPr>
            <p:nvPr/>
          </p:nvGrpSpPr>
          <p:grpSpPr bwMode="auto">
            <a:xfrm>
              <a:off x="3579" y="3293"/>
              <a:ext cx="272" cy="182"/>
              <a:chOff x="2517" y="2251"/>
              <a:chExt cx="272" cy="182"/>
            </a:xfrm>
          </p:grpSpPr>
          <p:sp>
            <p:nvSpPr>
              <p:cNvPr id="213" name="Text Box 723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4" name="Line 724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8" name="Group 725"/>
            <p:cNvGrpSpPr>
              <a:grpSpLocks/>
            </p:cNvGrpSpPr>
            <p:nvPr/>
          </p:nvGrpSpPr>
          <p:grpSpPr bwMode="auto">
            <a:xfrm>
              <a:off x="3579" y="3112"/>
              <a:ext cx="272" cy="182"/>
              <a:chOff x="2517" y="2251"/>
              <a:chExt cx="272" cy="182"/>
            </a:xfrm>
          </p:grpSpPr>
          <p:sp>
            <p:nvSpPr>
              <p:cNvPr id="211" name="Text Box 726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2" name="Line 727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9" name="Group 728"/>
            <p:cNvGrpSpPr>
              <a:grpSpLocks/>
            </p:cNvGrpSpPr>
            <p:nvPr/>
          </p:nvGrpSpPr>
          <p:grpSpPr bwMode="auto">
            <a:xfrm>
              <a:off x="3598" y="2931"/>
              <a:ext cx="181" cy="181"/>
              <a:chOff x="3198" y="2523"/>
              <a:chExt cx="181" cy="181"/>
            </a:xfrm>
          </p:grpSpPr>
          <p:sp>
            <p:nvSpPr>
              <p:cNvPr id="209" name="Text Box 72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0" name="Line 730"/>
              <p:cNvSpPr>
                <a:spLocks noChangeShapeType="1"/>
              </p:cNvSpPr>
              <p:nvPr/>
            </p:nvSpPr>
            <p:spPr bwMode="auto">
              <a:xfrm>
                <a:off x="3201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Group 731"/>
            <p:cNvGrpSpPr>
              <a:grpSpLocks/>
            </p:cNvGrpSpPr>
            <p:nvPr/>
          </p:nvGrpSpPr>
          <p:grpSpPr bwMode="auto">
            <a:xfrm>
              <a:off x="2926" y="2931"/>
              <a:ext cx="181" cy="181"/>
              <a:chOff x="3198" y="2523"/>
              <a:chExt cx="181" cy="181"/>
            </a:xfrm>
          </p:grpSpPr>
          <p:sp>
            <p:nvSpPr>
              <p:cNvPr id="207" name="Text Box 732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08" name="Line 733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1" name="Group 734"/>
            <p:cNvGrpSpPr>
              <a:grpSpLocks/>
            </p:cNvGrpSpPr>
            <p:nvPr/>
          </p:nvGrpSpPr>
          <p:grpSpPr bwMode="auto">
            <a:xfrm>
              <a:off x="2790" y="3285"/>
              <a:ext cx="317" cy="182"/>
              <a:chOff x="3243" y="3475"/>
              <a:chExt cx="317" cy="182"/>
            </a:xfrm>
          </p:grpSpPr>
          <p:sp>
            <p:nvSpPr>
              <p:cNvPr id="205" name="Text Box 735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6" name="Line 736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Group 737"/>
            <p:cNvGrpSpPr>
              <a:grpSpLocks/>
            </p:cNvGrpSpPr>
            <p:nvPr/>
          </p:nvGrpSpPr>
          <p:grpSpPr bwMode="auto">
            <a:xfrm>
              <a:off x="2799" y="3112"/>
              <a:ext cx="317" cy="182"/>
              <a:chOff x="3243" y="3475"/>
              <a:chExt cx="317" cy="182"/>
            </a:xfrm>
          </p:grpSpPr>
          <p:sp>
            <p:nvSpPr>
              <p:cNvPr id="203" name="Text Box 738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4" name="Line 739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Group 740"/>
            <p:cNvGrpSpPr>
              <a:grpSpLocks/>
            </p:cNvGrpSpPr>
            <p:nvPr/>
          </p:nvGrpSpPr>
          <p:grpSpPr bwMode="auto">
            <a:xfrm>
              <a:off x="2109" y="3276"/>
              <a:ext cx="317" cy="182"/>
              <a:chOff x="3243" y="3475"/>
              <a:chExt cx="317" cy="182"/>
            </a:xfrm>
          </p:grpSpPr>
          <p:sp>
            <p:nvSpPr>
              <p:cNvPr id="201" name="Text Box 741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2" name="Line 742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" name="Group 743"/>
            <p:cNvGrpSpPr>
              <a:grpSpLocks/>
            </p:cNvGrpSpPr>
            <p:nvPr/>
          </p:nvGrpSpPr>
          <p:grpSpPr bwMode="auto">
            <a:xfrm>
              <a:off x="2427" y="3276"/>
              <a:ext cx="317" cy="182"/>
              <a:chOff x="3243" y="3475"/>
              <a:chExt cx="317" cy="182"/>
            </a:xfrm>
          </p:grpSpPr>
          <p:sp>
            <p:nvSpPr>
              <p:cNvPr id="199" name="Text Box 744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0" name="Line 745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" name="Line 746"/>
            <p:cNvSpPr>
              <a:spLocks noChangeShapeType="1"/>
            </p:cNvSpPr>
            <p:nvPr/>
          </p:nvSpPr>
          <p:spPr bwMode="auto">
            <a:xfrm flipV="1">
              <a:off x="2563" y="3475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47"/>
            <p:cNvSpPr>
              <a:spLocks noChangeShapeType="1"/>
            </p:cNvSpPr>
            <p:nvPr/>
          </p:nvSpPr>
          <p:spPr bwMode="auto">
            <a:xfrm flipV="1">
              <a:off x="2246" y="3475"/>
              <a:ext cx="0" cy="1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751"/>
            <p:cNvSpPr txBox="1">
              <a:spLocks noChangeArrowheads="1"/>
            </p:cNvSpPr>
            <p:nvPr/>
          </p:nvSpPr>
          <p:spPr bwMode="auto">
            <a:xfrm>
              <a:off x="4788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1#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88" name="Text Box 752"/>
            <p:cNvSpPr txBox="1">
              <a:spLocks noChangeArrowheads="1"/>
            </p:cNvSpPr>
            <p:nvPr/>
          </p:nvSpPr>
          <p:spPr bwMode="auto">
            <a:xfrm>
              <a:off x="4815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753"/>
            <p:cNvSpPr txBox="1">
              <a:spLocks noChangeArrowheads="1"/>
            </p:cNvSpPr>
            <p:nvPr/>
          </p:nvSpPr>
          <p:spPr bwMode="auto">
            <a:xfrm>
              <a:off x="4815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90" name="Group 754"/>
            <p:cNvGrpSpPr>
              <a:grpSpLocks/>
            </p:cNvGrpSpPr>
            <p:nvPr/>
          </p:nvGrpSpPr>
          <p:grpSpPr bwMode="auto">
            <a:xfrm>
              <a:off x="4804" y="3293"/>
              <a:ext cx="272" cy="182"/>
              <a:chOff x="2517" y="2251"/>
              <a:chExt cx="272" cy="182"/>
            </a:xfrm>
          </p:grpSpPr>
          <p:sp>
            <p:nvSpPr>
              <p:cNvPr id="197" name="Text Box 755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8" name="Line 756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" name="Group 757"/>
            <p:cNvGrpSpPr>
              <a:grpSpLocks/>
            </p:cNvGrpSpPr>
            <p:nvPr/>
          </p:nvGrpSpPr>
          <p:grpSpPr bwMode="auto">
            <a:xfrm>
              <a:off x="4804" y="3112"/>
              <a:ext cx="272" cy="182"/>
              <a:chOff x="2517" y="2251"/>
              <a:chExt cx="272" cy="182"/>
            </a:xfrm>
          </p:grpSpPr>
          <p:sp>
            <p:nvSpPr>
              <p:cNvPr id="195" name="Text Box 758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6" name="Line 759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" name="Group 760"/>
            <p:cNvGrpSpPr>
              <a:grpSpLocks/>
            </p:cNvGrpSpPr>
            <p:nvPr/>
          </p:nvGrpSpPr>
          <p:grpSpPr bwMode="auto">
            <a:xfrm>
              <a:off x="4823" y="2931"/>
              <a:ext cx="181" cy="181"/>
              <a:chOff x="3198" y="2523"/>
              <a:chExt cx="181" cy="181"/>
            </a:xfrm>
          </p:grpSpPr>
          <p:sp>
            <p:nvSpPr>
              <p:cNvPr id="193" name="Text Box 761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94" name="Line 762"/>
              <p:cNvSpPr>
                <a:spLocks noChangeShapeType="1"/>
              </p:cNvSpPr>
              <p:nvPr/>
            </p:nvSpPr>
            <p:spPr bwMode="auto">
              <a:xfrm>
                <a:off x="3200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" name="Text Box 641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、主存与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的连接</a:t>
            </a:r>
          </a:p>
        </p:txBody>
      </p:sp>
      <p:sp>
        <p:nvSpPr>
          <p:cNvPr id="220" name="右弧形箭头 219"/>
          <p:cNvSpPr/>
          <p:nvPr/>
        </p:nvSpPr>
        <p:spPr bwMode="auto">
          <a:xfrm>
            <a:off x="8604448" y="1052736"/>
            <a:ext cx="216024" cy="504056"/>
          </a:xfrm>
          <a:prstGeom prst="curvedLeftArrow">
            <a:avLst>
              <a:gd name="adj1" fmla="val 25000"/>
              <a:gd name="adj2" fmla="val 60546"/>
              <a:gd name="adj3" fmla="val 35375"/>
            </a:avLst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1" name="Text Box 768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b="1" u="none" dirty="0">
                <a:latin typeface="宋体" pitchFamily="2" charset="-122"/>
              </a:rPr>
              <a:t>△</a:t>
            </a:r>
            <a:r>
              <a:rPr lang="zh-CN" altLang="en-US" b="1" u="none" dirty="0">
                <a:latin typeface="宋体" pitchFamily="2" charset="-122"/>
              </a:rPr>
              <a:t>后续仅讨论</a:t>
            </a:r>
            <a:r>
              <a:rPr lang="en-US" altLang="zh-CN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20" grpId="0" animBg="1"/>
      <p:bldP spid="2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BAF6-9D2A-44BC-BE6D-A2B2C69B58E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3966" name="Text Box 142"/>
          <p:cNvSpPr txBox="1">
            <a:spLocks noChangeArrowheads="1"/>
          </p:cNvSpPr>
          <p:nvPr/>
        </p:nvSpPr>
        <p:spPr bwMode="auto">
          <a:xfrm>
            <a:off x="179388" y="28271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数据线的连接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主存数据线数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数据引脚数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en-US" altLang="zh-CN" sz="2000" b="1" u="none" dirty="0">
                <a:latin typeface="宋体" pitchFamily="2" charset="-122"/>
              </a:rPr>
              <a:t>CPU</a:t>
            </a:r>
            <a:r>
              <a:rPr lang="zh-CN" altLang="en-US" sz="2000" b="1" u="none" dirty="0">
                <a:latin typeface="宋体" pitchFamily="2" charset="-122"/>
              </a:rPr>
              <a:t>可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直接访问</a:t>
            </a:r>
            <a:r>
              <a:rPr lang="zh-CN" altLang="en-US" sz="2000" b="1" u="none" dirty="0">
                <a:latin typeface="宋体" pitchFamily="2" charset="-122"/>
              </a:rPr>
              <a:t>主存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74" name="Text Box 150"/>
          <p:cNvSpPr txBox="1">
            <a:spLocks noChangeArrowheads="1"/>
          </p:cNvSpPr>
          <p:nvPr/>
        </p:nvSpPr>
        <p:spPr bwMode="auto">
          <a:xfrm>
            <a:off x="1726060" y="1196752"/>
            <a:ext cx="7238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主存数据线与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数据引脚</a:t>
            </a:r>
            <a:r>
              <a:rPr lang="zh-CN" altLang="en-US" b="1" u="none" dirty="0">
                <a:latin typeface="宋体" pitchFamily="2" charset="-122"/>
              </a:rPr>
              <a:t>一一连接</a:t>
            </a:r>
          </a:p>
        </p:txBody>
      </p:sp>
      <p:sp>
        <p:nvSpPr>
          <p:cNvPr id="333981" name="Text Box 157"/>
          <p:cNvSpPr txBox="1">
            <a:spLocks noChangeArrowheads="1"/>
          </p:cNvSpPr>
          <p:nvPr/>
        </p:nvSpPr>
        <p:spPr bwMode="auto">
          <a:xfrm>
            <a:off x="179388" y="1700213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地址引脚的连接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主存配置空间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可寻址空间， </a:t>
            </a:r>
            <a:r>
              <a:rPr lang="zh-CN" altLang="en-US" sz="2000" b="1" u="none" dirty="0">
                <a:latin typeface="宋体" pitchFamily="2" charset="-122"/>
              </a:rPr>
              <a:t>←主存容量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可选配</a:t>
            </a: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地址范围常</a:t>
            </a:r>
            <a:r>
              <a:rPr lang="zh-CN" altLang="en-US" b="1" dirty="0">
                <a:latin typeface="宋体" pitchFamily="2" charset="-122"/>
              </a:rPr>
              <a:t>安排在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可寻址空间的</a:t>
            </a:r>
            <a:r>
              <a:rPr lang="zh-CN" altLang="en-US" b="1" dirty="0">
                <a:latin typeface="宋体" pitchFamily="2" charset="-122"/>
              </a:rPr>
              <a:t>低端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*连接：</a:t>
            </a:r>
          </a:p>
        </p:txBody>
      </p:sp>
      <p:grpSp>
        <p:nvGrpSpPr>
          <p:cNvPr id="334014" name="Group 190"/>
          <p:cNvGrpSpPr>
            <a:grpSpLocks/>
          </p:cNvGrpSpPr>
          <p:nvPr/>
        </p:nvGrpSpPr>
        <p:grpSpPr bwMode="auto">
          <a:xfrm>
            <a:off x="1116013" y="4077171"/>
            <a:ext cx="3671888" cy="2016125"/>
            <a:chOff x="521" y="798"/>
            <a:chExt cx="2313" cy="1270"/>
          </a:xfrm>
        </p:grpSpPr>
        <p:sp>
          <p:nvSpPr>
            <p:cNvPr id="334015" name="Text Box 191"/>
            <p:cNvSpPr txBox="1">
              <a:spLocks noChangeArrowheads="1"/>
            </p:cNvSpPr>
            <p:nvPr/>
          </p:nvSpPr>
          <p:spPr bwMode="auto">
            <a:xfrm>
              <a:off x="1700" y="79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en-US" altLang="zh-CN" sz="1800" b="1" u="none">
                  <a:latin typeface="宋体" pitchFamily="2" charset="-122"/>
                </a:rPr>
                <a:t>  …</a:t>
              </a:r>
              <a:r>
                <a:rPr lang="en-US" altLang="zh-CN" sz="1800" b="1" u="none" baseline="-18000">
                  <a:latin typeface="宋体" pitchFamily="2" charset="-122"/>
                </a:rPr>
                <a:t> </a:t>
              </a:r>
              <a:r>
                <a:rPr lang="en-US" altLang="zh-CN" sz="1800" b="1" u="none">
                  <a:latin typeface="宋体" pitchFamily="2" charset="-122"/>
                </a:rPr>
                <a:t> b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6" name="Text Box 192"/>
            <p:cNvSpPr txBox="1">
              <a:spLocks noChangeArrowheads="1"/>
            </p:cNvSpPr>
            <p:nvPr/>
          </p:nvSpPr>
          <p:spPr bwMode="auto">
            <a:xfrm>
              <a:off x="946" y="798"/>
              <a:ext cx="7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 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7" name="Text Box 193"/>
            <p:cNvSpPr txBox="1">
              <a:spLocks noChangeArrowheads="1"/>
            </p:cNvSpPr>
            <p:nvPr/>
          </p:nvSpPr>
          <p:spPr bwMode="auto">
            <a:xfrm>
              <a:off x="1654" y="1026"/>
              <a:ext cx="726" cy="499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1654" y="1525"/>
              <a:ext cx="726" cy="49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9" name="AutoShape 195"/>
            <p:cNvSpPr>
              <a:spLocks/>
            </p:cNvSpPr>
            <p:nvPr/>
          </p:nvSpPr>
          <p:spPr bwMode="auto">
            <a:xfrm>
              <a:off x="2398" y="1025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0" name="Text Box 196"/>
            <p:cNvSpPr txBox="1">
              <a:spLocks noChangeArrowheads="1"/>
            </p:cNvSpPr>
            <p:nvPr/>
          </p:nvSpPr>
          <p:spPr bwMode="auto">
            <a:xfrm>
              <a:off x="521" y="1024"/>
              <a:ext cx="364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可寻址空间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主存地址空间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1" name="Text Box 197"/>
            <p:cNvSpPr txBox="1">
              <a:spLocks noChangeArrowheads="1"/>
            </p:cNvSpPr>
            <p:nvPr/>
          </p:nvSpPr>
          <p:spPr bwMode="auto">
            <a:xfrm>
              <a:off x="2470" y="982"/>
              <a:ext cx="36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主存配置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空间</a:t>
              </a:r>
            </a:p>
          </p:txBody>
        </p:sp>
        <p:sp>
          <p:nvSpPr>
            <p:cNvPr id="334022" name="Rectangle 198"/>
            <p:cNvSpPr>
              <a:spLocks noChangeArrowheads="1"/>
            </p:cNvSpPr>
            <p:nvPr/>
          </p:nvSpPr>
          <p:spPr bwMode="auto">
            <a:xfrm>
              <a:off x="974" y="1020"/>
              <a:ext cx="136" cy="99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3" name="Rectangle 199"/>
            <p:cNvSpPr>
              <a:spLocks noChangeArrowheads="1"/>
            </p:cNvSpPr>
            <p:nvPr/>
          </p:nvSpPr>
          <p:spPr bwMode="auto">
            <a:xfrm>
              <a:off x="1099" y="1026"/>
              <a:ext cx="499" cy="49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5" name="AutoShape 201"/>
            <p:cNvSpPr>
              <a:spLocks/>
            </p:cNvSpPr>
            <p:nvPr/>
          </p:nvSpPr>
          <p:spPr bwMode="auto">
            <a:xfrm>
              <a:off x="884" y="1026"/>
              <a:ext cx="46" cy="992"/>
            </a:xfrm>
            <a:prstGeom prst="leftBrace">
              <a:avLst>
                <a:gd name="adj1" fmla="val 18079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6" name="Text Box 202"/>
            <p:cNvSpPr txBox="1">
              <a:spLocks noChangeArrowheads="1"/>
            </p:cNvSpPr>
            <p:nvPr/>
          </p:nvSpPr>
          <p:spPr bwMode="auto">
            <a:xfrm>
              <a:off x="1247" y="116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7" name="Text Box 203"/>
            <p:cNvSpPr txBox="1">
              <a:spLocks noChangeArrowheads="1"/>
            </p:cNvSpPr>
            <p:nvPr/>
          </p:nvSpPr>
          <p:spPr bwMode="auto">
            <a:xfrm>
              <a:off x="1247" y="1706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4" name="Text Box 200"/>
            <p:cNvSpPr txBox="1">
              <a:spLocks noChangeArrowheads="1"/>
            </p:cNvSpPr>
            <p:nvPr/>
          </p:nvSpPr>
          <p:spPr bwMode="auto">
            <a:xfrm>
              <a:off x="974" y="980"/>
              <a:ext cx="636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</p:txBody>
        </p:sp>
      </p:grpSp>
      <p:grpSp>
        <p:nvGrpSpPr>
          <p:cNvPr id="334053" name="Group 229"/>
          <p:cNvGrpSpPr>
            <a:grpSpLocks/>
          </p:cNvGrpSpPr>
          <p:nvPr/>
        </p:nvGrpSpPr>
        <p:grpSpPr bwMode="auto">
          <a:xfrm>
            <a:off x="6443014" y="5210176"/>
            <a:ext cx="1009649" cy="739775"/>
            <a:chOff x="4240" y="3601"/>
            <a:chExt cx="636" cy="466"/>
          </a:xfrm>
        </p:grpSpPr>
        <p:sp>
          <p:nvSpPr>
            <p:cNvPr id="334029" name="Line 205"/>
            <p:cNvSpPr>
              <a:spLocks noChangeShapeType="1"/>
            </p:cNvSpPr>
            <p:nvPr/>
          </p:nvSpPr>
          <p:spPr bwMode="auto">
            <a:xfrm>
              <a:off x="4740" y="3746"/>
              <a:ext cx="13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Line 206"/>
            <p:cNvSpPr>
              <a:spLocks noChangeShapeType="1"/>
            </p:cNvSpPr>
            <p:nvPr/>
          </p:nvSpPr>
          <p:spPr bwMode="auto">
            <a:xfrm>
              <a:off x="4241" y="4067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Oval 207"/>
            <p:cNvSpPr>
              <a:spLocks noChangeArrowheads="1"/>
            </p:cNvSpPr>
            <p:nvPr/>
          </p:nvSpPr>
          <p:spPr bwMode="auto">
            <a:xfrm>
              <a:off x="4695" y="3729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2" name="Line 208"/>
            <p:cNvSpPr>
              <a:spLocks noChangeShapeType="1"/>
            </p:cNvSpPr>
            <p:nvPr/>
          </p:nvSpPr>
          <p:spPr bwMode="auto">
            <a:xfrm>
              <a:off x="4240" y="3837"/>
              <a:ext cx="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Oval 209"/>
            <p:cNvSpPr>
              <a:spLocks noChangeArrowheads="1"/>
            </p:cNvSpPr>
            <p:nvPr/>
          </p:nvSpPr>
          <p:spPr bwMode="auto">
            <a:xfrm>
              <a:off x="4513" y="3814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4" name="Text Box 210"/>
            <p:cNvSpPr txBox="1">
              <a:spLocks noChangeArrowheads="1"/>
            </p:cNvSpPr>
            <p:nvPr/>
          </p:nvSpPr>
          <p:spPr bwMode="auto">
            <a:xfrm>
              <a:off x="4559" y="3601"/>
              <a:ext cx="136" cy="2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35" name="Line 211"/>
            <p:cNvSpPr>
              <a:spLocks noChangeShapeType="1"/>
            </p:cNvSpPr>
            <p:nvPr/>
          </p:nvSpPr>
          <p:spPr bwMode="auto">
            <a:xfrm flipV="1">
              <a:off x="4423" y="3656"/>
              <a:ext cx="13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054" name="Group 230"/>
          <p:cNvGrpSpPr>
            <a:grpSpLocks/>
          </p:cNvGrpSpPr>
          <p:nvPr/>
        </p:nvGrpSpPr>
        <p:grpSpPr bwMode="auto">
          <a:xfrm>
            <a:off x="5292080" y="4217993"/>
            <a:ext cx="3240087" cy="1943100"/>
            <a:chOff x="3515" y="2976"/>
            <a:chExt cx="2041" cy="1224"/>
          </a:xfrm>
        </p:grpSpPr>
        <p:sp>
          <p:nvSpPr>
            <p:cNvPr id="334037" name="Line 213"/>
            <p:cNvSpPr>
              <a:spLocks noChangeShapeType="1"/>
            </p:cNvSpPr>
            <p:nvPr/>
          </p:nvSpPr>
          <p:spPr bwMode="auto">
            <a:xfrm flipV="1">
              <a:off x="4511" y="3383"/>
              <a:ext cx="365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8" name="Text Box 214"/>
            <p:cNvSpPr txBox="1">
              <a:spLocks noChangeArrowheads="1"/>
            </p:cNvSpPr>
            <p:nvPr/>
          </p:nvSpPr>
          <p:spPr bwMode="auto">
            <a:xfrm>
              <a:off x="4877" y="2976"/>
              <a:ext cx="679" cy="12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grpSp>
          <p:nvGrpSpPr>
            <p:cNvPr id="334039" name="Group 215"/>
            <p:cNvGrpSpPr>
              <a:grpSpLocks/>
            </p:cNvGrpSpPr>
            <p:nvPr/>
          </p:nvGrpSpPr>
          <p:grpSpPr bwMode="auto">
            <a:xfrm>
              <a:off x="4922" y="3656"/>
              <a:ext cx="181" cy="181"/>
              <a:chOff x="3198" y="2523"/>
              <a:chExt cx="181" cy="181"/>
            </a:xfrm>
          </p:grpSpPr>
          <p:sp>
            <p:nvSpPr>
              <p:cNvPr id="334040" name="Text Box 21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4042" name="Group 218"/>
            <p:cNvGrpSpPr>
              <a:grpSpLocks/>
            </p:cNvGrpSpPr>
            <p:nvPr/>
          </p:nvGrpSpPr>
          <p:grpSpPr bwMode="auto">
            <a:xfrm>
              <a:off x="4922" y="3293"/>
              <a:ext cx="181" cy="181"/>
              <a:chOff x="3198" y="2523"/>
              <a:chExt cx="181" cy="181"/>
            </a:xfrm>
          </p:grpSpPr>
          <p:sp>
            <p:nvSpPr>
              <p:cNvPr id="334043" name="Text Box 21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4045" name="Text Box 221"/>
            <p:cNvSpPr txBox="1">
              <a:spLocks noChangeArrowheads="1"/>
            </p:cNvSpPr>
            <p:nvPr/>
          </p:nvSpPr>
          <p:spPr bwMode="auto">
            <a:xfrm>
              <a:off x="4921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6" name="Text Box 222"/>
            <p:cNvSpPr txBox="1">
              <a:spLocks noChangeArrowheads="1"/>
            </p:cNvSpPr>
            <p:nvPr/>
          </p:nvSpPr>
          <p:spPr bwMode="auto">
            <a:xfrm>
              <a:off x="4920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7" name="Line 223"/>
            <p:cNvSpPr>
              <a:spLocks noChangeShapeType="1"/>
            </p:cNvSpPr>
            <p:nvPr/>
          </p:nvSpPr>
          <p:spPr bwMode="auto">
            <a:xfrm flipV="1">
              <a:off x="4241" y="3067"/>
              <a:ext cx="63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Text Box 224"/>
            <p:cNvSpPr txBox="1">
              <a:spLocks noChangeArrowheads="1"/>
            </p:cNvSpPr>
            <p:nvPr/>
          </p:nvSpPr>
          <p:spPr bwMode="auto">
            <a:xfrm>
              <a:off x="3515" y="2976"/>
              <a:ext cx="725" cy="12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/>
                <a:t>8088</a:t>
              </a:r>
            </a:p>
            <a:p>
              <a:r>
                <a:rPr lang="en-US" altLang="zh-CN" b="1" u="none">
                  <a:latin typeface="宋体" pitchFamily="2" charset="-122"/>
                </a:rPr>
                <a:t>CPU</a:t>
              </a:r>
            </a:p>
            <a:p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49" name="Text Box 225"/>
            <p:cNvSpPr txBox="1">
              <a:spLocks noChangeArrowheads="1"/>
            </p:cNvSpPr>
            <p:nvPr/>
          </p:nvSpPr>
          <p:spPr bwMode="auto">
            <a:xfrm>
              <a:off x="3743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0" name="Text Box 226"/>
            <p:cNvSpPr txBox="1">
              <a:spLocks noChangeArrowheads="1"/>
            </p:cNvSpPr>
            <p:nvPr/>
          </p:nvSpPr>
          <p:spPr bwMode="auto">
            <a:xfrm>
              <a:off x="3651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1" name="Text Box 227"/>
            <p:cNvSpPr txBox="1">
              <a:spLocks noChangeArrowheads="1"/>
            </p:cNvSpPr>
            <p:nvPr/>
          </p:nvSpPr>
          <p:spPr bwMode="auto">
            <a:xfrm>
              <a:off x="4014" y="3745"/>
              <a:ext cx="227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334055" name="Text Box 231"/>
          <p:cNvSpPr txBox="1">
            <a:spLocks noChangeArrowheads="1"/>
          </p:cNvSpPr>
          <p:nvPr/>
        </p:nvSpPr>
        <p:spPr bwMode="auto">
          <a:xfrm>
            <a:off x="1692275" y="3091026"/>
            <a:ext cx="7272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主存地址线与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地址引脚的低位</a:t>
            </a:r>
            <a:r>
              <a:rPr lang="zh-CN" altLang="en-US" b="1" u="none" dirty="0">
                <a:latin typeface="宋体" pitchFamily="2" charset="-122"/>
              </a:rPr>
              <a:t>一一连接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地址引脚的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高位</a:t>
            </a:r>
            <a:r>
              <a:rPr lang="zh-CN" altLang="en-US" b="1" u="none" dirty="0">
                <a:latin typeface="宋体" pitchFamily="2" charset="-122"/>
              </a:rPr>
              <a:t>用于选择主存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4056" name="AutoShape 2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7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8" name="AutoShape 2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55531" y="3052926"/>
            <a:ext cx="1370807" cy="663223"/>
            <a:chOff x="6155531" y="3052926"/>
            <a:chExt cx="1370807" cy="663223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6155531" y="3052926"/>
              <a:ext cx="1370807" cy="1219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6229350" y="3052926"/>
              <a:ext cx="611584" cy="6632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331"/>
          <p:cNvSpPr>
            <a:spLocks/>
          </p:cNvSpPr>
          <p:nvPr/>
        </p:nvSpPr>
        <p:spPr bwMode="auto">
          <a:xfrm>
            <a:off x="8022927" y="3233724"/>
            <a:ext cx="1008112" cy="358775"/>
          </a:xfrm>
          <a:prstGeom prst="borderCallout2">
            <a:avLst>
              <a:gd name="adj1" fmla="val 55371"/>
              <a:gd name="adj2" fmla="val -2162"/>
              <a:gd name="adj3" fmla="val 55371"/>
              <a:gd name="adj4" fmla="val -17355"/>
              <a:gd name="adj5" fmla="val -46526"/>
              <a:gd name="adj6" fmla="val -112477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高端呢？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74" grpId="0"/>
      <p:bldP spid="333981" grpId="0"/>
      <p:bldP spid="334055" grpId="0"/>
      <p:bldP spid="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3524-2041-4779-B20E-7F4D690D0CDC}" type="slidenum">
              <a:rPr lang="en-US" altLang="zh-CN"/>
              <a:pPr/>
              <a:t>45</a:t>
            </a:fld>
            <a:endParaRPr lang="en-US" altLang="zh-CN" dirty="0"/>
          </a:p>
        </p:txBody>
      </p:sp>
      <p:sp>
        <p:nvSpPr>
          <p:cNvPr id="451774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5" name="AutoShape 19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179388" y="319485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控制线的连接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*要求：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对主存操作</a:t>
            </a:r>
            <a:r>
              <a:rPr lang="zh-CN" altLang="en-US" b="1" u="none" dirty="0">
                <a:latin typeface="宋体" pitchFamily="2" charset="-122"/>
              </a:rPr>
              <a:t>时选中主存、操作类型</a:t>
            </a:r>
            <a:r>
              <a:rPr lang="zh-CN" altLang="en-US" b="1" dirty="0">
                <a:latin typeface="宋体" pitchFamily="2" charset="-122"/>
              </a:rPr>
              <a:t>与主存相同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*连接：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91680" y="1268760"/>
            <a:ext cx="6984751" cy="1015663"/>
            <a:chOff x="1763713" y="3421449"/>
            <a:chExt cx="6984751" cy="1015663"/>
          </a:xfrm>
        </p:grpSpPr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763713" y="3421449"/>
              <a:ext cx="698475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主存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sz="2200" b="1" u="none" dirty="0">
                  <a:latin typeface="宋体" pitchFamily="2" charset="-122"/>
                </a:rPr>
                <a:t>(CPU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有</a:t>
              </a:r>
              <a:r>
                <a:rPr lang="en-US" altLang="zh-CN" sz="2200" b="1" u="none" dirty="0">
                  <a:latin typeface="宋体" pitchFamily="2" charset="-122"/>
                </a:rPr>
                <a:t>MEM</a:t>
              </a:r>
              <a:r>
                <a:rPr lang="zh-CN" altLang="en-US" sz="2200" b="1" u="none" dirty="0">
                  <a:latin typeface="宋体" pitchFamily="2" charset="-122"/>
                </a:rPr>
                <a:t>操作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r>
                <a:rPr lang="en-US" altLang="zh-CN" sz="2200" b="1" u="none" dirty="0">
                  <a:latin typeface="+mn-lt"/>
                </a:rPr>
                <a:t>·</a:t>
              </a:r>
              <a:r>
                <a:rPr lang="en-US" altLang="zh-CN" sz="2200" b="1" u="none" dirty="0">
                  <a:latin typeface="宋体" pitchFamily="2" charset="-122"/>
                </a:rPr>
                <a:t>(</a:t>
              </a:r>
              <a:r>
                <a:rPr lang="zh-CN" altLang="en-US" sz="2200" b="1" u="none" dirty="0">
                  <a:latin typeface="宋体" pitchFamily="2" charset="-122"/>
                </a:rPr>
                <a:t>操作地址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∈</a:t>
              </a:r>
              <a:r>
                <a:rPr lang="zh-CN" altLang="en-US" sz="2200" b="1" u="none" dirty="0">
                  <a:latin typeface="宋体" pitchFamily="2" charset="-122"/>
                </a:rPr>
                <a:t>主存地址范围</a:t>
              </a:r>
              <a:r>
                <a:rPr lang="en-US" altLang="zh-CN" sz="2200" b="1" u="none" dirty="0">
                  <a:latin typeface="宋体" pitchFamily="2" charset="-122"/>
                </a:rPr>
                <a:t>)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主存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(CPU</a:t>
              </a:r>
              <a:r>
                <a:rPr lang="zh-CN" altLang="en-US" sz="2200" b="1" u="none" dirty="0">
                  <a:latin typeface="宋体" pitchFamily="2" charset="-122"/>
                </a:rPr>
                <a:t>操作类型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为</a:t>
              </a:r>
              <a:r>
                <a:rPr lang="zh-CN" altLang="en-US" sz="2200" b="1" u="none" dirty="0">
                  <a:latin typeface="宋体" pitchFamily="2" charset="-122"/>
                </a:rPr>
                <a:t>写</a:t>
              </a:r>
              <a:r>
                <a:rPr lang="en-US" altLang="zh-CN" sz="2200" b="1" u="none" dirty="0">
                  <a:latin typeface="宋体" pitchFamily="2" charset="-122"/>
                </a:rPr>
                <a:t>)       </a:t>
              </a:r>
              <a:r>
                <a:rPr lang="zh-CN" altLang="en-US" sz="2000" b="1" u="none" dirty="0">
                  <a:latin typeface="宋体" pitchFamily="2" charset="-122"/>
                </a:rPr>
                <a:t>←或</a:t>
              </a:r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写</a:t>
              </a:r>
            </a:p>
          </p:txBody>
        </p:sp>
        <p:sp>
          <p:nvSpPr>
            <p:cNvPr id="71" name="Line 643"/>
            <p:cNvSpPr>
              <a:spLocks noChangeShapeType="1"/>
            </p:cNvSpPr>
            <p:nvPr/>
          </p:nvSpPr>
          <p:spPr bwMode="auto">
            <a:xfrm>
              <a:off x="2496864" y="3544441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3"/>
            <p:cNvSpPr>
              <a:spLocks noChangeShapeType="1"/>
            </p:cNvSpPr>
            <p:nvPr/>
          </p:nvSpPr>
          <p:spPr bwMode="auto">
            <a:xfrm>
              <a:off x="3169840" y="3534916"/>
              <a:ext cx="53096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43"/>
            <p:cNvSpPr>
              <a:spLocks noChangeShapeType="1"/>
            </p:cNvSpPr>
            <p:nvPr/>
          </p:nvSpPr>
          <p:spPr bwMode="auto">
            <a:xfrm>
              <a:off x="2459837" y="3995539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3"/>
            <p:cNvSpPr>
              <a:spLocks noChangeShapeType="1"/>
            </p:cNvSpPr>
            <p:nvPr/>
          </p:nvSpPr>
          <p:spPr bwMode="auto">
            <a:xfrm>
              <a:off x="3205723" y="3976489"/>
              <a:ext cx="22928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051644" y="2852936"/>
            <a:ext cx="5400676" cy="1945109"/>
            <a:chOff x="2051644" y="2852936"/>
            <a:chExt cx="5400676" cy="1945109"/>
          </a:xfrm>
        </p:grpSpPr>
        <p:sp>
          <p:nvSpPr>
            <p:cNvPr id="76" name="Rectangle 145"/>
            <p:cNvSpPr>
              <a:spLocks noChangeArrowheads="1"/>
            </p:cNvSpPr>
            <p:nvPr/>
          </p:nvSpPr>
          <p:spPr bwMode="auto">
            <a:xfrm>
              <a:off x="3778844" y="2852936"/>
              <a:ext cx="2160588" cy="1945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3347044" y="4581128"/>
              <a:ext cx="3025775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5"/>
            <p:cNvSpPr txBox="1">
              <a:spLocks noChangeArrowheads="1"/>
            </p:cNvSpPr>
            <p:nvPr/>
          </p:nvSpPr>
          <p:spPr bwMode="auto">
            <a:xfrm>
              <a:off x="6374407" y="2852936"/>
              <a:ext cx="1077913" cy="19431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sp>
          <p:nvSpPr>
            <p:cNvPr id="79" name="Text Box 157"/>
            <p:cNvSpPr txBox="1">
              <a:spLocks noChangeArrowheads="1"/>
            </p:cNvSpPr>
            <p:nvPr/>
          </p:nvSpPr>
          <p:spPr bwMode="auto">
            <a:xfrm>
              <a:off x="6444257" y="393243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6467752" y="3975299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60"/>
            <p:cNvSpPr txBox="1">
              <a:spLocks noChangeArrowheads="1"/>
            </p:cNvSpPr>
            <p:nvPr/>
          </p:nvSpPr>
          <p:spPr bwMode="auto">
            <a:xfrm>
              <a:off x="6445844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6458544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64442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4" name="Text Box 163"/>
            <p:cNvSpPr txBox="1">
              <a:spLocks noChangeArrowheads="1"/>
            </p:cNvSpPr>
            <p:nvPr/>
          </p:nvSpPr>
          <p:spPr bwMode="auto">
            <a:xfrm>
              <a:off x="6442669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18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V="1">
              <a:off x="3347044" y="2996952"/>
              <a:ext cx="30257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65"/>
            <p:cNvSpPr txBox="1">
              <a:spLocks noChangeArrowheads="1"/>
            </p:cNvSpPr>
            <p:nvPr/>
          </p:nvSpPr>
          <p:spPr bwMode="auto">
            <a:xfrm>
              <a:off x="2051644" y="2852936"/>
              <a:ext cx="1295400" cy="19431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/>
                <a:t>8088</a:t>
              </a:r>
            </a:p>
            <a:p>
              <a:r>
                <a:rPr lang="en-US" altLang="zh-CN" b="1" u="none">
                  <a:latin typeface="宋体" pitchFamily="2" charset="-122"/>
                </a:rPr>
                <a:t>CPU</a:t>
              </a:r>
            </a:p>
            <a:p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87" name="Text Box 166"/>
            <p:cNvSpPr txBox="1">
              <a:spLocks noChangeArrowheads="1"/>
            </p:cNvSpPr>
            <p:nvPr/>
          </p:nvSpPr>
          <p:spPr bwMode="auto">
            <a:xfrm>
              <a:off x="25580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2412007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Text Box 168"/>
            <p:cNvSpPr txBox="1">
              <a:spLocks noChangeArrowheads="1"/>
            </p:cNvSpPr>
            <p:nvPr/>
          </p:nvSpPr>
          <p:spPr bwMode="auto">
            <a:xfrm>
              <a:off x="2988269" y="4146749"/>
              <a:ext cx="360363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  <p:sp>
          <p:nvSpPr>
            <p:cNvPr id="90" name="Text Box 170"/>
            <p:cNvSpPr txBox="1">
              <a:spLocks noChangeArrowheads="1"/>
            </p:cNvSpPr>
            <p:nvPr/>
          </p:nvSpPr>
          <p:spPr bwMode="auto">
            <a:xfrm>
              <a:off x="2988269" y="357366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RD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>
              <a:off x="3007637" y="361652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73"/>
            <p:cNvSpPr txBox="1">
              <a:spLocks noChangeArrowheads="1"/>
            </p:cNvSpPr>
            <p:nvPr/>
          </p:nvSpPr>
          <p:spPr bwMode="auto">
            <a:xfrm>
              <a:off x="2988269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WR</a:t>
              </a:r>
            </a:p>
          </p:txBody>
        </p:sp>
        <p:sp>
          <p:nvSpPr>
            <p:cNvPr id="93" name="Line 174"/>
            <p:cNvSpPr>
              <a:spLocks noChangeShapeType="1"/>
            </p:cNvSpPr>
            <p:nvPr/>
          </p:nvSpPr>
          <p:spPr bwMode="auto">
            <a:xfrm>
              <a:off x="2996842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6"/>
            <p:cNvSpPr txBox="1">
              <a:spLocks noChangeArrowheads="1"/>
            </p:cNvSpPr>
            <p:nvPr/>
          </p:nvSpPr>
          <p:spPr bwMode="auto">
            <a:xfrm>
              <a:off x="2699344" y="3934024"/>
              <a:ext cx="57626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IO/M</a:t>
              </a:r>
            </a:p>
          </p:txBody>
        </p: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V="1">
              <a:off x="3098759" y="3938469"/>
              <a:ext cx="1254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347044" y="3284736"/>
            <a:ext cx="3025776" cy="1079501"/>
            <a:chOff x="3130550" y="3356744"/>
            <a:chExt cx="3025776" cy="1079501"/>
          </a:xfrm>
        </p:grpSpPr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922713" y="3501207"/>
              <a:ext cx="28892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98" name="Line 182"/>
            <p:cNvSpPr>
              <a:spLocks noChangeShapeType="1"/>
            </p:cNvSpPr>
            <p:nvPr/>
          </p:nvSpPr>
          <p:spPr bwMode="auto">
            <a:xfrm flipV="1">
              <a:off x="3130550" y="3788544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3"/>
            <p:cNvSpPr>
              <a:spLocks noChangeShapeType="1"/>
            </p:cNvSpPr>
            <p:nvPr/>
          </p:nvSpPr>
          <p:spPr bwMode="auto">
            <a:xfrm flipV="1">
              <a:off x="3706813" y="357264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84"/>
            <p:cNvSpPr>
              <a:spLocks noChangeShapeType="1"/>
            </p:cNvSpPr>
            <p:nvPr/>
          </p:nvSpPr>
          <p:spPr bwMode="auto">
            <a:xfrm>
              <a:off x="3706813" y="335674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5"/>
            <p:cNvSpPr>
              <a:spLocks noChangeShapeType="1"/>
            </p:cNvSpPr>
            <p:nvPr/>
          </p:nvSpPr>
          <p:spPr bwMode="auto">
            <a:xfrm flipV="1">
              <a:off x="4211638" y="3717107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425950" y="3644082"/>
              <a:ext cx="2889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Line 187"/>
            <p:cNvSpPr>
              <a:spLocks noChangeShapeType="1"/>
            </p:cNvSpPr>
            <p:nvPr/>
          </p:nvSpPr>
          <p:spPr bwMode="auto">
            <a:xfrm flipV="1">
              <a:off x="3130550" y="4077469"/>
              <a:ext cx="12239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88"/>
            <p:cNvSpPr>
              <a:spLocks noChangeArrowheads="1"/>
            </p:cNvSpPr>
            <p:nvPr/>
          </p:nvSpPr>
          <p:spPr bwMode="auto">
            <a:xfrm>
              <a:off x="4349433" y="404254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49"/>
            <p:cNvSpPr>
              <a:spLocks noChangeShapeType="1"/>
            </p:cNvSpPr>
            <p:nvPr/>
          </p:nvSpPr>
          <p:spPr bwMode="auto">
            <a:xfrm>
              <a:off x="5580063" y="4147319"/>
              <a:ext cx="576263" cy="3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151"/>
            <p:cNvSpPr>
              <a:spLocks noChangeArrowheads="1"/>
            </p:cNvSpPr>
            <p:nvPr/>
          </p:nvSpPr>
          <p:spPr bwMode="auto">
            <a:xfrm>
              <a:off x="5508625" y="4113982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3130550" y="4363219"/>
              <a:ext cx="20161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Oval 153"/>
            <p:cNvSpPr>
              <a:spLocks noChangeArrowheads="1"/>
            </p:cNvSpPr>
            <p:nvPr/>
          </p:nvSpPr>
          <p:spPr bwMode="auto">
            <a:xfrm>
              <a:off x="5146675" y="4326707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5219700" y="3859982"/>
              <a:ext cx="2889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 flipV="1">
              <a:off x="4714875" y="3931419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 flipV="1">
              <a:off x="3130550" y="3356992"/>
              <a:ext cx="30241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51520" y="2226930"/>
            <a:ext cx="8785225" cy="553998"/>
            <a:chOff x="251520" y="2226930"/>
            <a:chExt cx="8785225" cy="553998"/>
          </a:xfrm>
        </p:grpSpPr>
        <p:sp>
          <p:nvSpPr>
            <p:cNvPr id="113" name="Text Box 52"/>
            <p:cNvSpPr txBox="1">
              <a:spLocks noChangeArrowheads="1"/>
            </p:cNvSpPr>
            <p:nvPr/>
          </p:nvSpPr>
          <p:spPr bwMode="auto">
            <a:xfrm>
              <a:off x="251520" y="2226930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     上页例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((RD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>
                  <a:latin typeface="宋体" pitchFamily="2" charset="-122"/>
                </a:rPr>
                <a:t>WR)</a:t>
              </a:r>
              <a:r>
                <a:rPr lang="en-US" altLang="zh-CN" b="1" u="none" dirty="0">
                  <a:latin typeface="+mn-lt"/>
                </a:rPr>
                <a:t>·</a:t>
              </a:r>
              <a:r>
                <a:rPr lang="en-US" altLang="zh-CN" b="1" u="none" dirty="0">
                  <a:latin typeface="+mn-ea"/>
                  <a:ea typeface="+mn-ea"/>
                </a:rPr>
                <a:t>IO</a:t>
              </a:r>
              <a:r>
                <a:rPr lang="en-US" altLang="zh-CN" b="1" u="none" dirty="0">
                  <a:latin typeface="+mn-lt"/>
                  <a:ea typeface="+mn-ea"/>
                </a:rPr>
                <a:t>/</a:t>
              </a:r>
              <a:r>
                <a:rPr lang="en-US" altLang="zh-CN" b="1" u="none" dirty="0">
                  <a:latin typeface="+mn-ea"/>
                  <a:ea typeface="+mn-ea"/>
                </a:rPr>
                <a:t>M</a:t>
              </a:r>
              <a:r>
                <a:rPr lang="en-US" altLang="zh-CN" b="1" u="none" dirty="0">
                  <a:latin typeface="+mn-lt"/>
                  <a:ea typeface="+mn-ea"/>
                </a:rPr>
                <a:t> </a:t>
              </a:r>
              <a:r>
                <a:rPr lang="en-US" altLang="zh-CN" b="1" u="none" dirty="0">
                  <a:latin typeface="+mn-ea"/>
                  <a:ea typeface="+mn-ea"/>
                </a:rPr>
                <a:t>)</a:t>
              </a:r>
              <a:r>
                <a:rPr lang="en-US" altLang="zh-CN" b="1" u="none" dirty="0"/>
                <a:t>·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19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  <a:r>
                <a:rPr lang="en-US" altLang="zh-CN" b="1" u="none" dirty="0">
                  <a:latin typeface="宋体" pitchFamily="2" charset="-122"/>
                  <a:ea typeface="+mn-ea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WR</a:t>
              </a:r>
              <a:endParaRPr lang="en-US" altLang="zh-CN" b="1" u="none" dirty="0">
                <a:latin typeface="+mn-ea"/>
                <a:ea typeface="+mn-ea"/>
              </a:endParaRP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3285619" y="2349829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3817912" y="2345637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43"/>
            <p:cNvSpPr>
              <a:spLocks noChangeShapeType="1"/>
            </p:cNvSpPr>
            <p:nvPr/>
          </p:nvSpPr>
          <p:spPr bwMode="auto">
            <a:xfrm>
              <a:off x="4778787" y="2374212"/>
              <a:ext cx="1626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643"/>
            <p:cNvSpPr>
              <a:spLocks noChangeShapeType="1"/>
            </p:cNvSpPr>
            <p:nvPr/>
          </p:nvSpPr>
          <p:spPr bwMode="auto">
            <a:xfrm>
              <a:off x="4427642" y="2339650"/>
              <a:ext cx="5104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43"/>
            <p:cNvSpPr>
              <a:spLocks noChangeShapeType="1"/>
            </p:cNvSpPr>
            <p:nvPr/>
          </p:nvSpPr>
          <p:spPr bwMode="auto">
            <a:xfrm>
              <a:off x="5925746" y="2363326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643"/>
            <p:cNvSpPr>
              <a:spLocks noChangeShapeType="1"/>
            </p:cNvSpPr>
            <p:nvPr/>
          </p:nvSpPr>
          <p:spPr bwMode="auto">
            <a:xfrm>
              <a:off x="5256155" y="2363326"/>
              <a:ext cx="3486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43"/>
            <p:cNvSpPr>
              <a:spLocks noChangeShapeType="1"/>
            </p:cNvSpPr>
            <p:nvPr/>
          </p:nvSpPr>
          <p:spPr bwMode="auto">
            <a:xfrm>
              <a:off x="2370232" y="2363326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43"/>
            <p:cNvSpPr>
              <a:spLocks noChangeShapeType="1"/>
            </p:cNvSpPr>
            <p:nvPr/>
          </p:nvSpPr>
          <p:spPr bwMode="auto">
            <a:xfrm>
              <a:off x="6523836" y="2363326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43"/>
            <p:cNvSpPr>
              <a:spLocks noChangeShapeType="1"/>
            </p:cNvSpPr>
            <p:nvPr/>
          </p:nvSpPr>
          <p:spPr bwMode="auto">
            <a:xfrm flipV="1">
              <a:off x="3097807" y="2284422"/>
              <a:ext cx="255431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46</a:t>
            </a:fld>
            <a:endParaRPr lang="en-US" altLang="zh-CN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1—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根数据线，命令线为</a:t>
              </a:r>
              <a:r>
                <a:rPr lang="en-US" altLang="zh-CN" b="1" u="none" dirty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WR</a:t>
              </a:r>
              <a:r>
                <a:rPr lang="zh-CN" altLang="en-US" b="1" u="none" dirty="0">
                  <a:latin typeface="宋体" pitchFamily="2" charset="-122"/>
                </a:rPr>
                <a:t>。主存配置空间如右图所示，有</a:t>
              </a:r>
              <a:r>
                <a:rPr lang="en-US" altLang="zh-CN" b="1" u="none" dirty="0">
                  <a:latin typeface="宋体" pitchFamily="2" charset="-122"/>
                </a:rPr>
                <a:t>2K×8b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4K×4b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SRAM</a:t>
              </a:r>
              <a:r>
                <a:rPr lang="zh-CN" altLang="en-US" b="1" u="none" dirty="0">
                  <a:latin typeface="宋体" pitchFamily="2" charset="-122"/>
                </a:rPr>
                <a:t>芯片可用。⑴需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>
                  <a:latin typeface="宋体" pitchFamily="2" charset="-122"/>
                </a:rPr>
                <a:t>芯片各多少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片？⑵写出各芯片所在地址范围及片选有效逻辑；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⑶画主存的内部连接图；⑷画主存与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的连接图</a:t>
              </a: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块，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芯片的地址范围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</a:t>
            </a:r>
            <a:r>
              <a:rPr lang="zh-CN" altLang="en-US" b="1" u="none" dirty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有效逻辑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>
                <a:latin typeface="宋体" pitchFamily="2" charset="-122"/>
              </a:rPr>
              <a:t>所在地址范围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64303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7475" name="AutoShape 5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476" name="AutoShape 5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35039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1# SRAM</a:t>
              </a: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 SRAM</a:t>
              </a: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3# SRAM</a:t>
              </a: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2# SRAM</a:t>
              </a: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5# SRAM</a:t>
              </a: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4# SRAM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A8E3B9FC-3919-4109-BCA7-BDC5744AA12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 err="1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0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307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075" name="AutoShape 4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48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>
                <a:latin typeface="+mn-ea"/>
                <a:ea typeface="+mn-ea"/>
              </a:rPr>
              <a:t>主存地址从</a:t>
            </a:r>
            <a:r>
              <a:rPr lang="en-US" altLang="zh-CN" b="1" u="none" dirty="0">
                <a:latin typeface="+mn-ea"/>
                <a:ea typeface="+mn-ea"/>
              </a:rPr>
              <a:t>0</a:t>
            </a:r>
            <a:r>
              <a:rPr lang="zh-CN" altLang="en-US" b="1" u="none" dirty="0">
                <a:latin typeface="+mn-ea"/>
                <a:ea typeface="+mn-ea"/>
              </a:rPr>
              <a:t>开始</a:t>
            </a:r>
            <a:r>
              <a:rPr lang="en-US" altLang="zh-CN" sz="2000" b="1" u="none" dirty="0">
                <a:latin typeface="+mn-ea"/>
                <a:ea typeface="+mn-ea"/>
              </a:rPr>
              <a:t>(CPU</a:t>
            </a:r>
            <a:r>
              <a:rPr lang="zh-CN" altLang="en-US" sz="2000" b="1" u="none" dirty="0">
                <a:latin typeface="+mn-ea"/>
                <a:ea typeface="+mn-ea"/>
              </a:rPr>
              <a:t>可寻址空间的低端</a:t>
            </a:r>
            <a:r>
              <a:rPr lang="en-US" altLang="zh-CN" sz="2000" b="1" u="none" dirty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454774" name="Text Box 118"/>
          <p:cNvSpPr txBox="1">
            <a:spLocks noChangeArrowheads="1"/>
          </p:cNvSpPr>
          <p:nvPr/>
        </p:nvSpPr>
        <p:spPr bwMode="auto">
          <a:xfrm>
            <a:off x="179388" y="414908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的主存</a:t>
            </a:r>
            <a:r>
              <a:rPr lang="zh-CN" altLang="en-US" b="1" dirty="0">
                <a:latin typeface="宋体" pitchFamily="2" charset="-122"/>
              </a:rPr>
              <a:t>按字编址</a:t>
            </a:r>
            <a:r>
              <a:rPr lang="zh-CN" altLang="en-US" b="1" u="none" dirty="0">
                <a:latin typeface="宋体" pitchFamily="2" charset="-122"/>
              </a:rPr>
              <a:t>、可寻址空间为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位，欲配置</a:t>
            </a:r>
            <a:r>
              <a:rPr lang="en-US" altLang="zh-CN" b="1" u="none" dirty="0">
                <a:latin typeface="宋体" pitchFamily="2" charset="-122"/>
              </a:rPr>
              <a:t>512KB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前</a:t>
            </a:r>
            <a:r>
              <a:rPr lang="en-US" altLang="zh-CN" b="1" u="none" dirty="0">
                <a:latin typeface="宋体" pitchFamily="2" charset="-122"/>
              </a:rPr>
              <a:t>128KB</a:t>
            </a:r>
            <a:r>
              <a:rPr lang="zh-CN" altLang="en-US" b="1" u="none" dirty="0">
                <a:latin typeface="宋体" pitchFamily="2" charset="-122"/>
              </a:rPr>
              <a:t>为只读空间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，可用芯片为</a:t>
            </a:r>
            <a:r>
              <a:rPr lang="en-US" altLang="zh-CN" b="1" u="none" dirty="0">
                <a:latin typeface="宋体" pitchFamily="2" charset="-122"/>
              </a:rPr>
              <a:t>64K×8b 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64K×16b SRAM</a:t>
            </a:r>
            <a:r>
              <a:rPr lang="zh-CN" altLang="en-US" b="1" u="none" dirty="0">
                <a:latin typeface="宋体" pitchFamily="2" charset="-122"/>
              </a:rPr>
              <a:t>。画出主存的内部芯片连接图、主存与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连接图</a:t>
            </a: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4779" name="Text Box 123"/>
          <p:cNvSpPr txBox="1">
            <a:spLocks noChangeArrowheads="1"/>
          </p:cNvSpPr>
          <p:nvPr/>
        </p:nvSpPr>
        <p:spPr bwMode="auto">
          <a:xfrm>
            <a:off x="179388" y="55172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若主存由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芯片构成，则如何与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进行连接？</a:t>
            </a:r>
          </a:p>
        </p:txBody>
      </p: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5" name="Group 159"/>
          <p:cNvGrpSpPr>
            <a:grpSpLocks/>
          </p:cNvGrpSpPr>
          <p:nvPr/>
        </p:nvGrpSpPr>
        <p:grpSpPr bwMode="auto">
          <a:xfrm>
            <a:off x="4067621" y="6454775"/>
            <a:ext cx="360363" cy="287338"/>
            <a:chOff x="1133" y="4020"/>
            <a:chExt cx="227" cy="181"/>
          </a:xfrm>
        </p:grpSpPr>
        <p:sp>
          <p:nvSpPr>
            <p:cNvPr id="454816" name="AutoShape 16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17" name="Text Box 16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  <p:grpSp>
        <p:nvGrpSpPr>
          <p:cNvPr id="454819" name="Group 163"/>
          <p:cNvGrpSpPr>
            <a:grpSpLocks/>
          </p:cNvGrpSpPr>
          <p:nvPr/>
        </p:nvGrpSpPr>
        <p:grpSpPr bwMode="auto">
          <a:xfrm>
            <a:off x="2915816" y="6454775"/>
            <a:ext cx="360362" cy="287338"/>
            <a:chOff x="1133" y="4020"/>
            <a:chExt cx="227" cy="181"/>
          </a:xfrm>
        </p:grpSpPr>
        <p:sp>
          <p:nvSpPr>
            <p:cNvPr id="454820" name="AutoShape 16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21" name="Text Box 16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45</a:t>
              </a:r>
            </a:p>
          </p:txBody>
        </p:sp>
      </p:grpSp>
      <p:grpSp>
        <p:nvGrpSpPr>
          <p:cNvPr id="454822" name="Group 166"/>
          <p:cNvGrpSpPr>
            <a:grpSpLocks/>
          </p:cNvGrpSpPr>
          <p:nvPr/>
        </p:nvGrpSpPr>
        <p:grpSpPr bwMode="auto">
          <a:xfrm>
            <a:off x="5148064" y="6453188"/>
            <a:ext cx="360362" cy="287337"/>
            <a:chOff x="1133" y="4020"/>
            <a:chExt cx="227" cy="181"/>
          </a:xfrm>
        </p:grpSpPr>
        <p:sp>
          <p:nvSpPr>
            <p:cNvPr id="454823" name="AutoShape 16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24" name="Text Box 16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44</a:t>
              </a:r>
            </a:p>
          </p:txBody>
        </p:sp>
      </p:grpSp>
      <p:sp>
        <p:nvSpPr>
          <p:cNvPr id="454826" name="AutoShape 1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>
                  <a:latin typeface="宋体" pitchFamily="2" charset="-122"/>
                </a:rPr>
                <a:t>(IO</a:t>
              </a:r>
              <a:r>
                <a:rPr lang="en-US" altLang="zh-CN" sz="1800" b="1" u="none" dirty="0">
                  <a:latin typeface="+mn-lt"/>
                </a:rPr>
                <a:t>/</a:t>
              </a:r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+mn-lt"/>
                </a:rPr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(RD⊕WR))</a:t>
              </a:r>
              <a:r>
                <a:rPr lang="en-US" altLang="zh-CN" sz="1800" b="1" u="none" dirty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15</a:t>
              </a: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r>
                <a:rPr lang="en-US" altLang="zh-CN" sz="14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14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4" grpId="0"/>
      <p:bldP spid="4547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EC18-5723-43A6-BCC6-9CC5546969E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53803" name="Text Box 171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 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现代计算机中的主存子系统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不作为课程要求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53804" name="Text Box 172"/>
          <p:cNvSpPr txBox="1">
            <a:spLocks noChangeArrowheads="1"/>
          </p:cNvSpPr>
          <p:nvPr/>
        </p:nvSpPr>
        <p:spPr bwMode="auto">
          <a:xfrm>
            <a:off x="179388" y="791273"/>
            <a:ext cx="878522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①DRAMC</a:t>
            </a:r>
            <a:r>
              <a:rPr lang="zh-CN" altLang="en-US" b="1" u="none" dirty="0">
                <a:latin typeface="宋体" pitchFamily="2" charset="-122"/>
              </a:rPr>
              <a:t>支持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有限数量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主存模块</a:t>
            </a:r>
            <a:r>
              <a:rPr lang="zh-CN" altLang="en-US" b="1" u="none" dirty="0">
                <a:latin typeface="宋体" pitchFamily="2" charset="-122"/>
              </a:rPr>
              <a:t>         </a:t>
            </a:r>
            <a:r>
              <a:rPr lang="zh-CN" altLang="en-US" sz="1800" b="1" u="none" dirty="0"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+mn-ea"/>
              </a:rPr>
              <a:t>DRAM</a:t>
            </a:r>
            <a:r>
              <a:rPr lang="zh-CN" altLang="en-US" sz="1800" b="1" u="none" dirty="0">
                <a:latin typeface="+mn-ea"/>
              </a:rPr>
              <a:t>字扩展方法导致</a:t>
            </a:r>
            <a:endParaRPr lang="zh-CN" altLang="en-US" sz="18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       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BANK</a:t>
            </a:r>
            <a:r>
              <a:rPr lang="zh-CN" altLang="en-US" sz="2000" b="1" u="none" dirty="0">
                <a:latin typeface="宋体" pitchFamily="2" charset="-122"/>
              </a:rPr>
              <a:t>插槽数</a:t>
            </a:r>
            <a:r>
              <a:rPr lang="en-US" altLang="zh-CN" sz="2000" b="1" u="none" dirty="0">
                <a:latin typeface="宋体" pitchFamily="2" charset="-122"/>
              </a:rPr>
              <a:t>) (</a:t>
            </a:r>
            <a:r>
              <a:rPr lang="zh-CN" altLang="en-US" sz="2000" b="1" u="none" dirty="0">
                <a:latin typeface="宋体" pitchFamily="2" charset="-122"/>
              </a:rPr>
              <a:t>内存条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53908" name="Group 276"/>
          <p:cNvGrpSpPr>
            <a:grpSpLocks/>
          </p:cNvGrpSpPr>
          <p:nvPr/>
        </p:nvGrpSpPr>
        <p:grpSpPr bwMode="auto">
          <a:xfrm>
            <a:off x="7932738" y="2027923"/>
            <a:ext cx="865187" cy="1833562"/>
            <a:chOff x="4967" y="1253"/>
            <a:chExt cx="545" cy="1155"/>
          </a:xfrm>
        </p:grpSpPr>
        <p:sp>
          <p:nvSpPr>
            <p:cNvPr id="453858" name="Line 226"/>
            <p:cNvSpPr>
              <a:spLocks noChangeShapeType="1"/>
            </p:cNvSpPr>
            <p:nvPr/>
          </p:nvSpPr>
          <p:spPr bwMode="auto">
            <a:xfrm>
              <a:off x="4967" y="1480"/>
              <a:ext cx="1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1" name="Line 229"/>
            <p:cNvSpPr>
              <a:spLocks noChangeShapeType="1"/>
            </p:cNvSpPr>
            <p:nvPr/>
          </p:nvSpPr>
          <p:spPr bwMode="auto">
            <a:xfrm>
              <a:off x="5286" y="1253"/>
              <a:ext cx="0" cy="115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2" name="Line 230"/>
            <p:cNvSpPr>
              <a:spLocks noChangeShapeType="1"/>
            </p:cNvSpPr>
            <p:nvPr/>
          </p:nvSpPr>
          <p:spPr bwMode="auto">
            <a:xfrm>
              <a:off x="4967" y="2090"/>
              <a:ext cx="22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3" name="Line 231"/>
            <p:cNvSpPr>
              <a:spLocks noChangeShapeType="1"/>
            </p:cNvSpPr>
            <p:nvPr/>
          </p:nvSpPr>
          <p:spPr bwMode="auto">
            <a:xfrm>
              <a:off x="5104" y="1253"/>
              <a:ext cx="0" cy="22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9" name="Text Box 237"/>
            <p:cNvSpPr txBox="1">
              <a:spLocks noChangeArrowheads="1"/>
            </p:cNvSpPr>
            <p:nvPr/>
          </p:nvSpPr>
          <p:spPr bwMode="auto">
            <a:xfrm>
              <a:off x="5329" y="1274"/>
              <a:ext cx="18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系统管理总线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SMB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53900" name="Line 268"/>
            <p:cNvSpPr>
              <a:spLocks noChangeShapeType="1"/>
            </p:cNvSpPr>
            <p:nvPr/>
          </p:nvSpPr>
          <p:spPr bwMode="auto">
            <a:xfrm>
              <a:off x="4967" y="1570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1" name="Line 269"/>
            <p:cNvSpPr>
              <a:spLocks noChangeShapeType="1"/>
            </p:cNvSpPr>
            <p:nvPr/>
          </p:nvSpPr>
          <p:spPr bwMode="auto">
            <a:xfrm>
              <a:off x="4967" y="2181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2" name="Line 270"/>
            <p:cNvSpPr>
              <a:spLocks noChangeShapeType="1"/>
            </p:cNvSpPr>
            <p:nvPr/>
          </p:nvSpPr>
          <p:spPr bwMode="auto">
            <a:xfrm>
              <a:off x="5195" y="1253"/>
              <a:ext cx="0" cy="8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3904" name="Picture 2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846662"/>
            <a:ext cx="5040313" cy="1246634"/>
          </a:xfrm>
          <a:prstGeom prst="rect">
            <a:avLst/>
          </a:prstGeom>
          <a:noFill/>
        </p:spPr>
      </p:pic>
      <p:pic>
        <p:nvPicPr>
          <p:cNvPr id="453905" name="Picture 2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312" y="1666766"/>
            <a:ext cx="2376488" cy="2195513"/>
          </a:xfrm>
          <a:prstGeom prst="rect">
            <a:avLst/>
          </a:prstGeom>
          <a:noFill/>
        </p:spPr>
      </p:pic>
      <p:sp>
        <p:nvSpPr>
          <p:cNvPr id="453907" name="Text Box 275"/>
          <p:cNvSpPr txBox="1">
            <a:spLocks noChangeArrowheads="1"/>
          </p:cNvSpPr>
          <p:nvPr/>
        </p:nvSpPr>
        <p:spPr bwMode="auto">
          <a:xfrm>
            <a:off x="179388" y="3933056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②</a:t>
            </a:r>
            <a:r>
              <a:rPr lang="zh-CN" altLang="en-US" b="1" u="none" dirty="0">
                <a:latin typeface="宋体" pitchFamily="2" charset="-122"/>
              </a:rPr>
              <a:t>各主存模块的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接口统一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容量可变</a:t>
            </a: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u="none" dirty="0">
                <a:latin typeface="宋体" pitchFamily="2" charset="-122"/>
              </a:rPr>
              <a:t>└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不同时期流行规格不同，常见</a:t>
            </a:r>
            <a:r>
              <a:rPr lang="en-US" altLang="zh-CN" sz="2000" b="1" u="none" dirty="0">
                <a:latin typeface="宋体" pitchFamily="2" charset="-122"/>
              </a:rPr>
              <a:t>168</a:t>
            </a:r>
            <a:r>
              <a:rPr lang="zh-CN" altLang="en-US" sz="2000" b="1" u="none" dirty="0">
                <a:latin typeface="宋体" pitchFamily="2" charset="-122"/>
              </a:rPr>
              <a:t>线</a:t>
            </a:r>
            <a:r>
              <a:rPr lang="en-US" altLang="zh-CN" sz="2000" b="1" u="none" dirty="0">
                <a:latin typeface="宋体" pitchFamily="2" charset="-122"/>
              </a:rPr>
              <a:t>DIMM</a:t>
            </a:r>
          </a:p>
        </p:txBody>
      </p:sp>
      <p:sp>
        <p:nvSpPr>
          <p:cNvPr id="453910" name="AutoShape 27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675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08326" y="1666766"/>
            <a:ext cx="4826000" cy="2195513"/>
            <a:chOff x="3108326" y="1666766"/>
            <a:chExt cx="4826000" cy="2195513"/>
          </a:xfrm>
        </p:grpSpPr>
        <p:sp>
          <p:nvSpPr>
            <p:cNvPr id="453806" name="Line 174"/>
            <p:cNvSpPr>
              <a:spLocks noChangeShapeType="1"/>
            </p:cNvSpPr>
            <p:nvPr/>
          </p:nvSpPr>
          <p:spPr bwMode="auto">
            <a:xfrm>
              <a:off x="6276976" y="22430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>
              <a:off x="5843589" y="26367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5843589" y="2098566"/>
              <a:ext cx="86518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9" name="Line 177"/>
            <p:cNvSpPr>
              <a:spLocks noChangeShapeType="1"/>
            </p:cNvSpPr>
            <p:nvPr/>
          </p:nvSpPr>
          <p:spPr bwMode="auto">
            <a:xfrm flipV="1">
              <a:off x="5843589" y="24208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0" name="Line 178"/>
            <p:cNvSpPr>
              <a:spLocks noChangeShapeType="1"/>
            </p:cNvSpPr>
            <p:nvPr/>
          </p:nvSpPr>
          <p:spPr bwMode="auto">
            <a:xfrm>
              <a:off x="6134101" y="2098566"/>
              <a:ext cx="0" cy="10429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2" name="Line 180"/>
            <p:cNvSpPr>
              <a:spLocks noChangeShapeType="1"/>
            </p:cNvSpPr>
            <p:nvPr/>
          </p:nvSpPr>
          <p:spPr bwMode="auto">
            <a:xfrm flipV="1">
              <a:off x="5843589" y="36447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3" name="Line 181"/>
            <p:cNvSpPr>
              <a:spLocks noChangeShapeType="1"/>
            </p:cNvSpPr>
            <p:nvPr/>
          </p:nvSpPr>
          <p:spPr bwMode="auto">
            <a:xfrm flipV="1">
              <a:off x="5843589" y="2925654"/>
              <a:ext cx="582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6423026" y="2781191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5" name="Line 183"/>
            <p:cNvSpPr>
              <a:spLocks noChangeShapeType="1"/>
            </p:cNvSpPr>
            <p:nvPr/>
          </p:nvSpPr>
          <p:spPr bwMode="auto">
            <a:xfrm flipV="1">
              <a:off x="4116389" y="1811229"/>
              <a:ext cx="216058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6" name="Line 184"/>
            <p:cNvSpPr>
              <a:spLocks noChangeShapeType="1"/>
            </p:cNvSpPr>
            <p:nvPr/>
          </p:nvSpPr>
          <p:spPr bwMode="auto">
            <a:xfrm>
              <a:off x="6134101" y="3141554"/>
              <a:ext cx="57467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6708776" y="2027129"/>
              <a:ext cx="1225550" cy="795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0# BANK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(</a:t>
              </a:r>
              <a:r>
                <a:rPr lang="zh-CN" altLang="en-US" sz="1800" b="1" u="none">
                  <a:latin typeface="宋体" pitchFamily="2" charset="-122"/>
                </a:rPr>
                <a:t>主存模块</a:t>
              </a:r>
              <a:r>
                <a:rPr lang="en-US" altLang="zh-CN" sz="1800" b="1" u="none">
                  <a:latin typeface="宋体" pitchFamily="2" charset="-122"/>
                </a:rPr>
                <a:t>)</a:t>
              </a: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6708776" y="3066941"/>
              <a:ext cx="1225550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BANK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主存模块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5843589" y="34288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2" name="Line 190"/>
            <p:cNvSpPr>
              <a:spLocks noChangeShapeType="1"/>
            </p:cNvSpPr>
            <p:nvPr/>
          </p:nvSpPr>
          <p:spPr bwMode="auto">
            <a:xfrm>
              <a:off x="6421439" y="2781191"/>
              <a:ext cx="1588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8326" y="1666766"/>
              <a:ext cx="1008063" cy="219551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3827" name="Text Box 195"/>
            <p:cNvSpPr txBox="1">
              <a:spLocks noChangeArrowheads="1"/>
            </p:cNvSpPr>
            <p:nvPr/>
          </p:nvSpPr>
          <p:spPr bwMode="auto">
            <a:xfrm>
              <a:off x="3292476" y="2098566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28" name="Group 196"/>
            <p:cNvGrpSpPr>
              <a:grpSpLocks/>
            </p:cNvGrpSpPr>
            <p:nvPr/>
          </p:nvGrpSpPr>
          <p:grpSpPr bwMode="auto">
            <a:xfrm>
              <a:off x="3798889" y="2997091"/>
              <a:ext cx="287338" cy="287338"/>
              <a:chOff x="3198" y="2135"/>
              <a:chExt cx="181" cy="181"/>
            </a:xfrm>
          </p:grpSpPr>
          <p:sp>
            <p:nvSpPr>
              <p:cNvPr id="453829" name="Text Box 197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RD</a:t>
                </a:r>
              </a:p>
            </p:txBody>
          </p:sp>
          <p:sp>
            <p:nvSpPr>
              <p:cNvPr id="453830" name="Line 198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3798889" y="3284429"/>
              <a:ext cx="287338" cy="287338"/>
              <a:chOff x="3198" y="2135"/>
              <a:chExt cx="181" cy="181"/>
            </a:xfrm>
          </p:grpSpPr>
          <p:sp>
            <p:nvSpPr>
              <p:cNvPr id="453832" name="Text Box 200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WR</a:t>
                </a:r>
              </a:p>
            </p:txBody>
          </p:sp>
          <p:sp>
            <p:nvSpPr>
              <p:cNvPr id="453833" name="Line 201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37" name="Text Box 205"/>
            <p:cNvSpPr txBox="1">
              <a:spLocks noChangeArrowheads="1"/>
            </p:cNvSpPr>
            <p:nvPr/>
          </p:nvSpPr>
          <p:spPr bwMode="auto">
            <a:xfrm>
              <a:off x="3292476" y="1739791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4116389" y="2925654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>
              <a:off x="4116389" y="2243029"/>
              <a:ext cx="5762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4116389" y="3141554"/>
              <a:ext cx="5762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>
              <a:off x="4116389" y="3428891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2" name="Text Box 210"/>
            <p:cNvSpPr txBox="1">
              <a:spLocks noChangeArrowheads="1"/>
            </p:cNvSpPr>
            <p:nvPr/>
          </p:nvSpPr>
          <p:spPr bwMode="auto">
            <a:xfrm>
              <a:off x="4692651" y="1955691"/>
              <a:ext cx="1150938" cy="1905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3845" name="Group 213"/>
            <p:cNvGrpSpPr>
              <a:grpSpLocks/>
            </p:cNvGrpSpPr>
            <p:nvPr/>
          </p:nvGrpSpPr>
          <p:grpSpPr bwMode="auto">
            <a:xfrm>
              <a:off x="5340351" y="2227154"/>
              <a:ext cx="503238" cy="290513"/>
              <a:chOff x="2744" y="1805"/>
              <a:chExt cx="317" cy="183"/>
            </a:xfrm>
          </p:grpSpPr>
          <p:sp>
            <p:nvSpPr>
              <p:cNvPr id="453846" name="Text Box 214"/>
              <p:cNvSpPr txBox="1">
                <a:spLocks noChangeArrowheads="1"/>
              </p:cNvSpPr>
              <p:nvPr/>
            </p:nvSpPr>
            <p:spPr bwMode="auto">
              <a:xfrm>
                <a:off x="2744" y="1805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47" name="Line 215"/>
              <p:cNvSpPr>
                <a:spLocks noChangeShapeType="1"/>
              </p:cNvSpPr>
              <p:nvPr/>
            </p:nvSpPr>
            <p:spPr bwMode="auto">
              <a:xfrm>
                <a:off x="2761" y="1839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48" name="Text Box 216"/>
            <p:cNvSpPr txBox="1">
              <a:spLocks noChangeArrowheads="1"/>
            </p:cNvSpPr>
            <p:nvPr/>
          </p:nvSpPr>
          <p:spPr bwMode="auto">
            <a:xfrm>
              <a:off x="5027614" y="1957279"/>
              <a:ext cx="7921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52" name="Group 220"/>
            <p:cNvGrpSpPr>
              <a:grpSpLocks/>
            </p:cNvGrpSpPr>
            <p:nvPr/>
          </p:nvGrpSpPr>
          <p:grpSpPr bwMode="auto">
            <a:xfrm>
              <a:off x="5338764" y="3251091"/>
              <a:ext cx="503238" cy="290513"/>
              <a:chOff x="2744" y="1778"/>
              <a:chExt cx="317" cy="183"/>
            </a:xfrm>
          </p:grpSpPr>
          <p:sp>
            <p:nvSpPr>
              <p:cNvPr id="453853" name="Text Box 221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54" name="Line 222"/>
              <p:cNvSpPr>
                <a:spLocks noChangeShapeType="1"/>
              </p:cNvSpPr>
              <p:nvPr/>
            </p:nvSpPr>
            <p:spPr bwMode="auto">
              <a:xfrm>
                <a:off x="2759" y="181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55" name="Group 223"/>
            <p:cNvGrpSpPr>
              <a:grpSpLocks/>
            </p:cNvGrpSpPr>
            <p:nvPr/>
          </p:nvGrpSpPr>
          <p:grpSpPr bwMode="auto">
            <a:xfrm>
              <a:off x="5483226" y="2781191"/>
              <a:ext cx="287338" cy="287338"/>
              <a:chOff x="3198" y="1818"/>
              <a:chExt cx="181" cy="181"/>
            </a:xfrm>
          </p:grpSpPr>
          <p:sp>
            <p:nvSpPr>
              <p:cNvPr id="453856" name="Text Box 224"/>
              <p:cNvSpPr txBox="1">
                <a:spLocks noChangeArrowheads="1"/>
              </p:cNvSpPr>
              <p:nvPr/>
            </p:nvSpPr>
            <p:spPr bwMode="auto">
              <a:xfrm>
                <a:off x="3198" y="181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3857" name="Line 225"/>
              <p:cNvSpPr>
                <a:spLocks noChangeShapeType="1"/>
              </p:cNvSpPr>
              <p:nvPr/>
            </p:nvSpPr>
            <p:spPr bwMode="auto">
              <a:xfrm>
                <a:off x="3209" y="1851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68" name="Line 236"/>
            <p:cNvSpPr>
              <a:spLocks noChangeShapeType="1"/>
            </p:cNvSpPr>
            <p:nvPr/>
          </p:nvSpPr>
          <p:spPr bwMode="auto">
            <a:xfrm flipV="1">
              <a:off x="6276976" y="1811229"/>
              <a:ext cx="0" cy="14732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70" name="Group 238"/>
            <p:cNvGrpSpPr>
              <a:grpSpLocks/>
            </p:cNvGrpSpPr>
            <p:nvPr/>
          </p:nvGrpSpPr>
          <p:grpSpPr bwMode="auto">
            <a:xfrm>
              <a:off x="5338764" y="2484329"/>
              <a:ext cx="503238" cy="290513"/>
              <a:chOff x="2744" y="1811"/>
              <a:chExt cx="317" cy="183"/>
            </a:xfrm>
          </p:grpSpPr>
          <p:sp>
            <p:nvSpPr>
              <p:cNvPr id="453871" name="Text Box 239"/>
              <p:cNvSpPr txBox="1">
                <a:spLocks noChangeArrowheads="1"/>
              </p:cNvSpPr>
              <p:nvPr/>
            </p:nvSpPr>
            <p:spPr bwMode="auto">
              <a:xfrm>
                <a:off x="2744" y="181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72" name="Line 240"/>
              <p:cNvSpPr>
                <a:spLocks noChangeShapeType="1"/>
              </p:cNvSpPr>
              <p:nvPr/>
            </p:nvSpPr>
            <p:spPr bwMode="auto">
              <a:xfrm>
                <a:off x="2761" y="184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77" name="Group 245"/>
            <p:cNvGrpSpPr>
              <a:grpSpLocks/>
            </p:cNvGrpSpPr>
            <p:nvPr/>
          </p:nvGrpSpPr>
          <p:grpSpPr bwMode="auto">
            <a:xfrm>
              <a:off x="5338764" y="3509854"/>
              <a:ext cx="503238" cy="290513"/>
              <a:chOff x="2744" y="1778"/>
              <a:chExt cx="317" cy="183"/>
            </a:xfrm>
          </p:grpSpPr>
          <p:sp>
            <p:nvSpPr>
              <p:cNvPr id="453878" name="Text Box 246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79" name="Line 247"/>
              <p:cNvSpPr>
                <a:spLocks noChangeShapeType="1"/>
              </p:cNvSpPr>
              <p:nvPr/>
            </p:nvSpPr>
            <p:spPr bwMode="auto">
              <a:xfrm>
                <a:off x="2759" y="181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80" name="Line 248"/>
            <p:cNvSpPr>
              <a:spLocks noChangeShapeType="1"/>
            </p:cNvSpPr>
            <p:nvPr/>
          </p:nvSpPr>
          <p:spPr bwMode="auto">
            <a:xfrm>
              <a:off x="6276976" y="32844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97" name="Group 265"/>
            <p:cNvGrpSpPr>
              <a:grpSpLocks/>
            </p:cNvGrpSpPr>
            <p:nvPr/>
          </p:nvGrpSpPr>
          <p:grpSpPr bwMode="auto">
            <a:xfrm>
              <a:off x="3540126" y="2781191"/>
              <a:ext cx="576263" cy="214313"/>
              <a:chOff x="657" y="2679"/>
              <a:chExt cx="363" cy="135"/>
            </a:xfrm>
          </p:grpSpPr>
          <p:sp>
            <p:nvSpPr>
              <p:cNvPr id="453898" name="Text Box 266"/>
              <p:cNvSpPr txBox="1">
                <a:spLocks noChangeArrowheads="1"/>
              </p:cNvSpPr>
              <p:nvPr/>
            </p:nvSpPr>
            <p:spPr bwMode="auto">
              <a:xfrm>
                <a:off x="657" y="267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IO/M</a:t>
                </a:r>
              </a:p>
            </p:txBody>
          </p:sp>
          <p:sp>
            <p:nvSpPr>
              <p:cNvPr id="453899" name="Line 267"/>
              <p:cNvSpPr>
                <a:spLocks noChangeShapeType="1"/>
              </p:cNvSpPr>
              <p:nvPr/>
            </p:nvSpPr>
            <p:spPr bwMode="auto">
              <a:xfrm flipV="1">
                <a:off x="915" y="2685"/>
                <a:ext cx="7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Line 182"/>
            <p:cNvSpPr>
              <a:spLocks noChangeShapeType="1"/>
            </p:cNvSpPr>
            <p:nvPr/>
          </p:nvSpPr>
          <p:spPr bwMode="auto">
            <a:xfrm>
              <a:off x="6426170" y="3789040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04" grpId="0"/>
      <p:bldP spid="453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A716-81B0-4ECB-BB26-E778756E910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二、存储器的主要技术指标</a:t>
            </a:r>
          </a:p>
        </p:txBody>
      </p:sp>
      <p:sp>
        <p:nvSpPr>
          <p:cNvPr id="7296" name="Text Box 128"/>
          <p:cNvSpPr txBox="1">
            <a:spLocks noChangeArrowheads="1"/>
          </p:cNvSpPr>
          <p:nvPr/>
        </p:nvSpPr>
        <p:spPr bwMode="auto">
          <a:xfrm>
            <a:off x="179388" y="10027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存储容量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(S)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可存储的二进制位数，单位常为字节</a:t>
            </a:r>
            <a:r>
              <a:rPr lang="en-US" altLang="zh-CN" b="1" u="none" dirty="0">
                <a:latin typeface="宋体" pitchFamily="2" charset="-122"/>
              </a:rPr>
              <a:t>(B)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297" name="Text Box 129"/>
          <p:cNvSpPr txBox="1">
            <a:spLocks noChangeArrowheads="1"/>
          </p:cNvSpPr>
          <p:nvPr/>
        </p:nvSpPr>
        <p:spPr bwMode="auto">
          <a:xfrm>
            <a:off x="179388" y="1519695"/>
            <a:ext cx="878522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存取速度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(B)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常用存取时间、存取周期表示</a:t>
            </a: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从收到命令到完成操作</a:t>
            </a:r>
            <a:r>
              <a:rPr lang="zh-CN" altLang="en-US" b="1" u="none" dirty="0">
                <a:latin typeface="宋体" pitchFamily="2" charset="-122"/>
              </a:rPr>
              <a:t>所需时间</a:t>
            </a: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连续访存的最小间隔</a:t>
            </a:r>
            <a:r>
              <a:rPr lang="zh-CN" altLang="en-US" b="1" u="none" dirty="0">
                <a:latin typeface="宋体" pitchFamily="2" charset="-122"/>
              </a:rPr>
              <a:t>时间，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=T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+T</a:t>
            </a:r>
            <a:r>
              <a:rPr lang="zh-CN" altLang="en-US" b="1" u="none" baseline="-18000" dirty="0">
                <a:latin typeface="宋体" pitchFamily="2" charset="-122"/>
              </a:rPr>
              <a:t>恢复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179388" y="446463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带宽表示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带宽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(B</a:t>
            </a:r>
            <a:r>
              <a:rPr lang="en-US" altLang="zh-CN" b="1" u="none" baseline="-20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提供数据</a:t>
            </a:r>
            <a:r>
              <a:rPr lang="zh-CN" altLang="en-US" b="1" u="none" dirty="0">
                <a:latin typeface="宋体" pitchFamily="2" charset="-122"/>
              </a:rPr>
              <a:t>的最大速率，单位常为</a:t>
            </a:r>
            <a:r>
              <a:rPr lang="en-US" altLang="zh-CN" b="1" u="none" dirty="0">
                <a:latin typeface="宋体" pitchFamily="2" charset="-122"/>
              </a:rPr>
              <a:t>bps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en-US" altLang="zh-CN" b="1" u="none" baseline="-20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=W/T</a:t>
            </a:r>
            <a:r>
              <a:rPr lang="en-US" altLang="zh-CN" b="1" u="none" baseline="-20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为数据宽度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引脚个数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640" y="3056395"/>
            <a:ext cx="7274198" cy="1382503"/>
            <a:chOff x="1331640" y="3056395"/>
            <a:chExt cx="7274198" cy="1382503"/>
          </a:xfrm>
        </p:grpSpPr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>
              <a:off x="1693863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>
              <a:off x="3995738" y="3862636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>
              <a:off x="3132138" y="4005511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>
              <a:off x="1692276" y="4005511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" name="Text Box 164"/>
            <p:cNvSpPr txBox="1">
              <a:spLocks noChangeArrowheads="1"/>
            </p:cNvSpPr>
            <p:nvPr/>
          </p:nvSpPr>
          <p:spPr bwMode="auto">
            <a:xfrm>
              <a:off x="2844801" y="3862636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3779838" y="42928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>
              <a:off x="1692276" y="4292848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5" name="Text Box 167"/>
            <p:cNvSpPr txBox="1">
              <a:spLocks noChangeArrowheads="1"/>
            </p:cNvSpPr>
            <p:nvPr/>
          </p:nvSpPr>
          <p:spPr bwMode="auto">
            <a:xfrm>
              <a:off x="3419476" y="4151561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6" name="Text Box 168"/>
            <p:cNvSpPr txBox="1">
              <a:spLocks noChangeArrowheads="1"/>
            </p:cNvSpPr>
            <p:nvPr/>
          </p:nvSpPr>
          <p:spPr bwMode="auto">
            <a:xfrm>
              <a:off x="1692276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>
              <a:off x="1692276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8" name="Text Box 170"/>
            <p:cNvSpPr txBox="1">
              <a:spLocks noChangeArrowheads="1"/>
            </p:cNvSpPr>
            <p:nvPr/>
          </p:nvSpPr>
          <p:spPr bwMode="auto">
            <a:xfrm>
              <a:off x="1331640" y="3056395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命令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3995738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Text Box 172"/>
            <p:cNvSpPr txBox="1">
              <a:spLocks noChangeArrowheads="1"/>
            </p:cNvSpPr>
            <p:nvPr/>
          </p:nvSpPr>
          <p:spPr bwMode="auto">
            <a:xfrm>
              <a:off x="3491880" y="3056395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1" name="Text Box 173"/>
            <p:cNvSpPr txBox="1">
              <a:spLocks noChangeArrowheads="1"/>
            </p:cNvSpPr>
            <p:nvPr/>
          </p:nvSpPr>
          <p:spPr bwMode="auto">
            <a:xfrm>
              <a:off x="5149851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42" name="Text Box 174"/>
            <p:cNvSpPr txBox="1">
              <a:spLocks noChangeArrowheads="1"/>
            </p:cNvSpPr>
            <p:nvPr/>
          </p:nvSpPr>
          <p:spPr bwMode="auto">
            <a:xfrm>
              <a:off x="7451726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>
              <a:off x="5148263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4" name="Text Box 176"/>
            <p:cNvSpPr txBox="1">
              <a:spLocks noChangeArrowheads="1"/>
            </p:cNvSpPr>
            <p:nvPr/>
          </p:nvSpPr>
          <p:spPr bwMode="auto">
            <a:xfrm>
              <a:off x="4716561" y="3056396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命令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7451726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6" name="Text Box 178"/>
            <p:cNvSpPr txBox="1">
              <a:spLocks noChangeArrowheads="1"/>
            </p:cNvSpPr>
            <p:nvPr/>
          </p:nvSpPr>
          <p:spPr bwMode="auto">
            <a:xfrm>
              <a:off x="7020272" y="3056395"/>
              <a:ext cx="1152525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操作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8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47" name="Text Box 179"/>
            <p:cNvSpPr txBox="1">
              <a:spLocks noChangeArrowheads="1"/>
            </p:cNvSpPr>
            <p:nvPr/>
          </p:nvSpPr>
          <p:spPr bwMode="auto">
            <a:xfrm>
              <a:off x="3998913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>
              <a:off x="7451726" y="386104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>
              <a:off x="8605838" y="386104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>
              <a:off x="6588126" y="400392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H="1">
              <a:off x="5148263" y="4003923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" name="Text Box 184"/>
            <p:cNvSpPr txBox="1">
              <a:spLocks noChangeArrowheads="1"/>
            </p:cNvSpPr>
            <p:nvPr/>
          </p:nvSpPr>
          <p:spPr bwMode="auto">
            <a:xfrm>
              <a:off x="6300788" y="3861048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>
              <a:off x="7235826" y="429126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H="1">
              <a:off x="5148263" y="4291261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5" name="Text Box 187"/>
            <p:cNvSpPr txBox="1">
              <a:spLocks noChangeArrowheads="1"/>
            </p:cNvSpPr>
            <p:nvPr/>
          </p:nvSpPr>
          <p:spPr bwMode="auto">
            <a:xfrm>
              <a:off x="6875463" y="414997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6" grpId="0"/>
      <p:bldP spid="7297" grpId="0"/>
      <p:bldP spid="73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7B1-0FDE-4229-9F2A-E31BD37707C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43305" name="Text Box 265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③</a:t>
            </a:r>
            <a:r>
              <a:rPr lang="zh-CN" altLang="en-US" b="1" u="none" dirty="0">
                <a:latin typeface="宋体" pitchFamily="2" charset="-122"/>
              </a:rPr>
              <a:t>系统启动时，</a:t>
            </a:r>
            <a:r>
              <a:rPr lang="zh-CN" altLang="en-US" b="1" dirty="0">
                <a:latin typeface="宋体" pitchFamily="2" charset="-122"/>
              </a:rPr>
              <a:t>检测</a:t>
            </a:r>
            <a:r>
              <a:rPr lang="zh-CN" altLang="en-US" b="1" u="none" dirty="0">
                <a:latin typeface="宋体" pitchFamily="2" charset="-122"/>
              </a:rPr>
              <a:t>内存条容量、</a:t>
            </a:r>
            <a:r>
              <a:rPr lang="zh-CN" altLang="en-US" b="1" dirty="0"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内存条地址范围</a:t>
            </a:r>
          </a:p>
        </p:txBody>
      </p:sp>
      <p:sp>
        <p:nvSpPr>
          <p:cNvPr id="343306" name="Text Box 266"/>
          <p:cNvSpPr txBox="1">
            <a:spLocks noChangeArrowheads="1"/>
          </p:cNvSpPr>
          <p:nvPr/>
        </p:nvSpPr>
        <p:spPr bwMode="auto">
          <a:xfrm>
            <a:off x="179388" y="828203"/>
            <a:ext cx="8785225" cy="123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硬件支持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内存条包含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SPD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，并与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SMB</a:t>
            </a:r>
            <a:r>
              <a:rPr lang="zh-CN" altLang="en-US" b="1" u="none" dirty="0">
                <a:latin typeface="宋体" pitchFamily="2" charset="-122"/>
              </a:rPr>
              <a:t>连接</a:t>
            </a: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</a:t>
            </a:r>
            <a:r>
              <a:rPr lang="zh-CN" altLang="en-US" sz="2000" b="1" u="none" dirty="0">
                <a:latin typeface="宋体" pitchFamily="2" charset="-122"/>
              </a:rPr>
              <a:t>串行存在检测</a:t>
            </a:r>
            <a:r>
              <a:rPr lang="zh-CN" altLang="en-US" b="1" u="none" dirty="0">
                <a:latin typeface="宋体" pitchFamily="2" charset="-122"/>
              </a:rPr>
              <a:t>←┘          └→</a:t>
            </a:r>
            <a:r>
              <a:rPr lang="zh-CN" altLang="en-US" sz="2000" b="1" u="none" dirty="0">
                <a:latin typeface="宋体" pitchFamily="2" charset="-122"/>
              </a:rPr>
              <a:t>系统管理总线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u="none" dirty="0">
                <a:latin typeface="+mn-lt"/>
              </a:rPr>
              <a:t>                                         (</a:t>
            </a:r>
            <a:r>
              <a:rPr lang="en-US" sz="1800" u="none" dirty="0">
                <a:latin typeface="+mn-lt"/>
              </a:rPr>
              <a:t>Serial Presence Detect</a:t>
            </a:r>
            <a:r>
              <a:rPr lang="en-US" altLang="zh-CN" sz="1800" u="none" dirty="0">
                <a:latin typeface="+mn-lt"/>
              </a:rPr>
              <a:t>)                         (System Management Bus)</a:t>
            </a:r>
            <a:endParaRPr lang="zh-CN" altLang="en-US" u="none" dirty="0">
              <a:latin typeface="+mn-lt"/>
            </a:endParaRPr>
          </a:p>
        </p:txBody>
      </p:sp>
      <p:graphicFrame>
        <p:nvGraphicFramePr>
          <p:cNvPr id="34341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76073"/>
              </p:ext>
            </p:extLst>
          </p:nvPr>
        </p:nvGraphicFramePr>
        <p:xfrm>
          <a:off x="2051050" y="3131632"/>
          <a:ext cx="6553200" cy="238560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0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例：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位地址线、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位数据线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插槽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主存控制器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地址引脚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地址空间分配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401" name="Text Box 361"/>
          <p:cNvSpPr txBox="1">
            <a:spLocks noChangeArrowheads="1"/>
          </p:cNvSpPr>
          <p:nvPr/>
        </p:nvSpPr>
        <p:spPr bwMode="auto">
          <a:xfrm>
            <a:off x="179388" y="2519685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地址分配实现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BIOS</a:t>
            </a:r>
            <a:r>
              <a:rPr lang="zh-CN" altLang="en-US" b="1" u="none" spc="-50" dirty="0">
                <a:latin typeface="宋体" pitchFamily="2" charset="-122"/>
              </a:rPr>
              <a:t>按</a:t>
            </a:r>
            <a:r>
              <a:rPr lang="en-US" altLang="zh-CN" b="1" u="none" spc="-50" dirty="0">
                <a:latin typeface="宋体" pitchFamily="2" charset="-122"/>
              </a:rPr>
              <a:t>BANK</a:t>
            </a:r>
            <a:r>
              <a:rPr lang="zh-CN" altLang="en-US" b="1" u="none" spc="-50" dirty="0">
                <a:latin typeface="宋体" pitchFamily="2" charset="-122"/>
              </a:rPr>
              <a:t>顺序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分配</a:t>
            </a:r>
            <a:r>
              <a:rPr lang="zh-CN" altLang="en-US" b="1" u="none" spc="-50" dirty="0">
                <a:latin typeface="宋体" pitchFamily="2" charset="-122"/>
              </a:rPr>
              <a:t>各内存条的地址范围</a:t>
            </a:r>
          </a:p>
        </p:txBody>
      </p:sp>
      <p:sp>
        <p:nvSpPr>
          <p:cNvPr id="343402" name="Text Box 362"/>
          <p:cNvSpPr txBox="1">
            <a:spLocks noChangeArrowheads="1"/>
          </p:cNvSpPr>
          <p:nvPr/>
        </p:nvSpPr>
        <p:spPr bwMode="auto">
          <a:xfrm>
            <a:off x="179388" y="201090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容量检测实现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BIOS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SMB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读取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BANK</a:t>
            </a:r>
            <a:r>
              <a:rPr lang="zh-CN" altLang="en-US" b="1" u="none" dirty="0">
                <a:latin typeface="宋体" pitchFamily="2" charset="-122"/>
              </a:rPr>
              <a:t>中内存条的信息</a:t>
            </a:r>
          </a:p>
        </p:txBody>
      </p:sp>
      <p:grpSp>
        <p:nvGrpSpPr>
          <p:cNvPr id="343413" name="Group 373"/>
          <p:cNvGrpSpPr>
            <a:grpSpLocks/>
          </p:cNvGrpSpPr>
          <p:nvPr/>
        </p:nvGrpSpPr>
        <p:grpSpPr bwMode="auto">
          <a:xfrm>
            <a:off x="6372225" y="3826420"/>
            <a:ext cx="2233613" cy="1271588"/>
            <a:chOff x="4014" y="2130"/>
            <a:chExt cx="1407" cy="801"/>
          </a:xfrm>
        </p:grpSpPr>
        <p:sp>
          <p:nvSpPr>
            <p:cNvPr id="343404" name="Text Box 364"/>
            <p:cNvSpPr txBox="1">
              <a:spLocks noChangeArrowheads="1"/>
            </p:cNvSpPr>
            <p:nvPr/>
          </p:nvSpPr>
          <p:spPr bwMode="auto">
            <a:xfrm>
              <a:off x="4014" y="2341"/>
              <a:ext cx="1407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09" name="Text Box 369"/>
            <p:cNvSpPr txBox="1">
              <a:spLocks noChangeArrowheads="1"/>
            </p:cNvSpPr>
            <p:nvPr/>
          </p:nvSpPr>
          <p:spPr bwMode="auto">
            <a:xfrm>
              <a:off x="4014" y="2750"/>
              <a:ext cx="1407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01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10" name="Text Box 370"/>
            <p:cNvSpPr txBox="1">
              <a:spLocks noChangeArrowheads="1"/>
            </p:cNvSpPr>
            <p:nvPr/>
          </p:nvSpPr>
          <p:spPr bwMode="auto">
            <a:xfrm>
              <a:off x="4195" y="2130"/>
              <a:ext cx="998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RAS</a:t>
              </a:r>
              <a:r>
                <a:rPr lang="zh-CN" altLang="en-US" sz="2000" b="1" u="none" dirty="0">
                  <a:latin typeface="宋体" pitchFamily="2" charset="-122"/>
                </a:rPr>
                <a:t>有效逻辑</a:t>
              </a:r>
            </a:p>
          </p:txBody>
        </p:sp>
        <p:sp>
          <p:nvSpPr>
            <p:cNvPr id="343411" name="Line 371"/>
            <p:cNvSpPr>
              <a:spLocks noChangeShapeType="1"/>
            </p:cNvSpPr>
            <p:nvPr/>
          </p:nvSpPr>
          <p:spPr bwMode="auto">
            <a:xfrm>
              <a:off x="4205" y="2155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414" name="AutoShape 3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92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5524617"/>
            <a:ext cx="8785225" cy="553998"/>
            <a:chOff x="179388" y="5524617"/>
            <a:chExt cx="8785225" cy="553998"/>
          </a:xfrm>
        </p:grpSpPr>
        <p:sp>
          <p:nvSpPr>
            <p:cNvPr id="343308" name="Text Box 268"/>
            <p:cNvSpPr txBox="1">
              <a:spLocks noChangeArrowheads="1"/>
            </p:cNvSpPr>
            <p:nvPr/>
          </p:nvSpPr>
          <p:spPr bwMode="auto">
            <a:xfrm>
              <a:off x="179388" y="5524617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④DRAMC</a:t>
              </a:r>
              <a:r>
                <a:rPr lang="zh-CN" altLang="en-US" b="1" u="none" dirty="0">
                  <a:latin typeface="宋体" pitchFamily="2" charset="-122"/>
                </a:rPr>
                <a:t>实现内存条</a:t>
              </a:r>
              <a:r>
                <a:rPr lang="zh-CN" altLang="en-US" b="1" dirty="0">
                  <a:latin typeface="宋体" pitchFamily="2" charset="-122"/>
                </a:rPr>
                <a:t>选择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产生</a:t>
              </a:r>
              <a:r>
                <a:rPr lang="en-US" altLang="zh-CN" sz="2000" b="1" u="none" dirty="0" err="1">
                  <a:latin typeface="宋体" pitchFamily="2" charset="-122"/>
                </a:rPr>
                <a:t>RAS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i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b="1" u="none" dirty="0">
                  <a:latin typeface="宋体" pitchFamily="2" charset="-122"/>
                </a:rPr>
                <a:t>和信号</a:t>
              </a:r>
              <a:r>
                <a:rPr lang="zh-CN" altLang="en-US" b="1" dirty="0">
                  <a:latin typeface="宋体" pitchFamily="2" charset="-122"/>
                </a:rPr>
                <a:t>转换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产生行</a:t>
              </a:r>
              <a:r>
                <a:rPr lang="en-US" altLang="zh-CN" sz="2000" b="1" u="none" dirty="0">
                  <a:latin typeface="宋体" pitchFamily="2" charset="-122"/>
                </a:rPr>
                <a:t>/</a:t>
              </a:r>
              <a:r>
                <a:rPr lang="zh-CN" altLang="en-US" sz="2000" b="1" u="none" dirty="0">
                  <a:latin typeface="宋体" pitchFamily="2" charset="-122"/>
                </a:rPr>
                <a:t>列地址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Line 371"/>
            <p:cNvSpPr>
              <a:spLocks noChangeShapeType="1"/>
            </p:cNvSpPr>
            <p:nvPr/>
          </p:nvSpPr>
          <p:spPr bwMode="auto">
            <a:xfrm>
              <a:off x="4788024" y="5699348"/>
              <a:ext cx="396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306" grpId="0"/>
      <p:bldP spid="343401" grpId="0"/>
      <p:bldP spid="34340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FBBE-7F63-43A3-A0BB-BD5DE415E0B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55748" name="Text Box 68"/>
          <p:cNvSpPr txBox="1">
            <a:spLocks noChangeArrowheads="1"/>
          </p:cNvSpPr>
          <p:nvPr/>
        </p:nvSpPr>
        <p:spPr bwMode="auto">
          <a:xfrm>
            <a:off x="179388" y="318071"/>
            <a:ext cx="8785225" cy="519112"/>
          </a:xfrm>
          <a:prstGeom prst="rect">
            <a:avLst/>
          </a:prstGeom>
          <a:solidFill>
            <a:srgbClr val="FFCC99">
              <a:alpha val="7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ea typeface="黑体" pitchFamily="2" charset="-122"/>
              </a:rPr>
              <a:t>提高访存速度的措施</a:t>
            </a:r>
          </a:p>
        </p:txBody>
      </p:sp>
      <p:sp>
        <p:nvSpPr>
          <p:cNvPr id="455750" name="Text Box 70"/>
          <p:cNvSpPr txBox="1">
            <a:spLocks noChangeArrowheads="1"/>
          </p:cNvSpPr>
          <p:nvPr/>
        </p:nvSpPr>
        <p:spPr bwMode="auto">
          <a:xfrm>
            <a:off x="179388" y="86402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访存特征：</a:t>
            </a:r>
            <a:r>
              <a:rPr lang="zh-CN" altLang="en-US" sz="2200" b="1" u="none" dirty="0">
                <a:latin typeface="宋体" pitchFamily="2" charset="-122"/>
              </a:rPr>
              <a:t>一次访存～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多个连续</a:t>
            </a:r>
            <a:r>
              <a:rPr lang="zh-CN" altLang="en-US" sz="2200" b="1" u="none" dirty="0">
                <a:latin typeface="宋体" pitchFamily="2" charset="-122"/>
              </a:rPr>
              <a:t>单元，多次访存～地址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(</a:t>
            </a:r>
            <a:r>
              <a:rPr lang="zh-CN" altLang="en-US" sz="1800" b="1" u="none" dirty="0">
                <a:latin typeface="宋体" pitchFamily="2" charset="-122"/>
              </a:rPr>
              <a:t>存储效率</a:t>
            </a:r>
            <a:r>
              <a:rPr lang="en-US" altLang="zh-CN" sz="1800" b="1" u="none" dirty="0">
                <a:latin typeface="宋体" pitchFamily="2" charset="-122"/>
              </a:rPr>
              <a:t>)                    (</a:t>
            </a:r>
            <a:r>
              <a:rPr lang="zh-CN" altLang="en-US" sz="1800" b="1" u="none" dirty="0">
                <a:latin typeface="宋体" pitchFamily="2" charset="-122"/>
              </a:rPr>
              <a:t>访问局部性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455813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749" name="Text Box 69"/>
          <p:cNvSpPr txBox="1">
            <a:spLocks noChangeArrowheads="1"/>
          </p:cNvSpPr>
          <p:nvPr/>
        </p:nvSpPr>
        <p:spPr bwMode="auto">
          <a:xfrm>
            <a:off x="179388" y="16288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优化方法：</a:t>
            </a:r>
            <a:r>
              <a:rPr lang="zh-CN" altLang="en-US" b="1" u="none" dirty="0">
                <a:latin typeface="宋体" pitchFamily="2" charset="-122"/>
              </a:rPr>
              <a:t>改进技术、并行处理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多个</a:t>
            </a:r>
            <a:r>
              <a:rPr lang="en-US" altLang="zh-CN" sz="1800" b="1" u="none" dirty="0">
                <a:latin typeface="宋体" pitchFamily="2" charset="-122"/>
              </a:rPr>
              <a:t>MEM)</a:t>
            </a:r>
            <a:r>
              <a:rPr lang="zh-CN" altLang="en-US" b="1" u="none" dirty="0">
                <a:latin typeface="宋体" pitchFamily="2" charset="-122"/>
              </a:rPr>
              <a:t>、层次结构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多种</a:t>
            </a:r>
            <a:r>
              <a:rPr lang="en-US" altLang="zh-CN" sz="1800" b="1" u="none" dirty="0">
                <a:latin typeface="宋体" pitchFamily="2" charset="-122"/>
              </a:rPr>
              <a:t>MEM)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4" name="Text Box 570"/>
          <p:cNvSpPr txBox="1">
            <a:spLocks noChangeArrowheads="1"/>
          </p:cNvSpPr>
          <p:nvPr/>
        </p:nvSpPr>
        <p:spPr bwMode="auto">
          <a:xfrm>
            <a:off x="179388" y="21328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、增强的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2557353"/>
            <a:ext cx="8857108" cy="1015663"/>
            <a:chOff x="179388" y="2629361"/>
            <a:chExt cx="8857108" cy="1015663"/>
          </a:xfrm>
        </p:grpSpPr>
        <p:sp>
          <p:nvSpPr>
            <p:cNvPr id="76" name="Text Box 571"/>
            <p:cNvSpPr txBox="1">
              <a:spLocks noChangeArrowheads="1"/>
            </p:cNvSpPr>
            <p:nvPr/>
          </p:nvSpPr>
          <p:spPr bwMode="auto">
            <a:xfrm>
              <a:off x="179388" y="2629361"/>
              <a:ext cx="885710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(1)FPM DRAM</a:t>
              </a:r>
              <a:r>
                <a:rPr lang="en-US" altLang="zh-CN" b="1" u="none" dirty="0">
                  <a:latin typeface="宋体" pitchFamily="2" charset="-122"/>
                </a:rPr>
                <a:t>(</a:t>
              </a:r>
              <a:r>
                <a:rPr lang="en-US" altLang="zh-CN" u="none" dirty="0">
                  <a:latin typeface="+mn-lt"/>
                </a:rPr>
                <a:t>Fast Page Mode</a:t>
              </a:r>
              <a:r>
                <a:rPr lang="en-US" altLang="zh-CN" u="none" dirty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DRAM)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优化原理：</a:t>
              </a:r>
              <a:r>
                <a:rPr lang="zh-CN" altLang="en-US" b="1" u="none" spc="-50" dirty="0">
                  <a:latin typeface="宋体" pitchFamily="2" charset="-122"/>
                </a:rPr>
                <a:t>增设行缓冲器，同一行信息</a:t>
              </a:r>
              <a:r>
                <a:rPr lang="zh-CN" altLang="en-US" b="1" u="none" spc="-50" dirty="0">
                  <a:solidFill>
                    <a:srgbClr val="990099"/>
                  </a:solidFill>
                  <a:latin typeface="宋体" pitchFamily="2" charset="-122"/>
                </a:rPr>
                <a:t>从缓冲器读出</a:t>
              </a:r>
              <a:r>
                <a:rPr lang="en-US" altLang="zh-CN" sz="2200" b="1" u="none" dirty="0">
                  <a:latin typeface="宋体" pitchFamily="2" charset="-122"/>
                </a:rPr>
                <a:t>(1</a:t>
              </a:r>
              <a:r>
                <a:rPr lang="zh-CN" altLang="en-US" sz="2200" b="1" u="none" dirty="0">
                  <a:latin typeface="宋体" pitchFamily="2" charset="-122"/>
                </a:rPr>
                <a:t>个</a:t>
              </a:r>
              <a:r>
                <a:rPr lang="en-US" altLang="zh-CN" sz="2200" b="1" u="none" dirty="0">
                  <a:latin typeface="宋体" pitchFamily="2" charset="-122"/>
                </a:rPr>
                <a:t>RAS)</a:t>
              </a:r>
              <a:endParaRPr lang="en-US" altLang="zh-CN" sz="2200" b="1" baseline="-18000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8388424" y="3241551"/>
              <a:ext cx="4209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08521" y="3501008"/>
            <a:ext cx="8927975" cy="2231876"/>
            <a:chOff x="36513" y="2781300"/>
            <a:chExt cx="8927975" cy="2231876"/>
          </a:xfrm>
        </p:grpSpPr>
        <p:sp>
          <p:nvSpPr>
            <p:cNvPr id="81" name="Rectangle 706"/>
            <p:cNvSpPr>
              <a:spLocks noChangeArrowheads="1"/>
            </p:cNvSpPr>
            <p:nvPr/>
          </p:nvSpPr>
          <p:spPr bwMode="auto">
            <a:xfrm>
              <a:off x="1043608" y="2781300"/>
              <a:ext cx="7308800" cy="22318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25"/>
            <p:cNvSpPr txBox="1">
              <a:spLocks noChangeArrowheads="1"/>
            </p:cNvSpPr>
            <p:nvPr/>
          </p:nvSpPr>
          <p:spPr bwMode="auto">
            <a:xfrm>
              <a:off x="1403350" y="3284091"/>
              <a:ext cx="19812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  <a:r>
                <a:rPr lang="en-US" altLang="zh-CN" sz="1800" b="1" u="none" dirty="0">
                  <a:latin typeface="+mn-ea"/>
                  <a:ea typeface="+mn-ea"/>
                </a:rPr>
                <a:t>(11</a:t>
              </a:r>
              <a:r>
                <a:rPr lang="zh-CN" altLang="en-US" sz="1800" b="1" u="none" dirty="0"/>
                <a:t>位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83" name="Text Box 726"/>
            <p:cNvSpPr txBox="1">
              <a:spLocks noChangeArrowheads="1"/>
            </p:cNvSpPr>
            <p:nvPr/>
          </p:nvSpPr>
          <p:spPr bwMode="auto">
            <a:xfrm>
              <a:off x="1403350" y="4149080"/>
              <a:ext cx="19812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行地址锁存器</a:t>
              </a:r>
            </a:p>
          </p:txBody>
        </p:sp>
        <p:sp>
          <p:nvSpPr>
            <p:cNvPr id="84" name="Text Box 727"/>
            <p:cNvSpPr txBox="1">
              <a:spLocks noChangeArrowheads="1"/>
            </p:cNvSpPr>
            <p:nvPr/>
          </p:nvSpPr>
          <p:spPr bwMode="auto">
            <a:xfrm>
              <a:off x="1403349" y="3717726"/>
              <a:ext cx="1981201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缓冲行地址锁存器</a:t>
              </a:r>
            </a:p>
          </p:txBody>
        </p:sp>
        <p:sp>
          <p:nvSpPr>
            <p:cNvPr id="85" name="Text Box 728"/>
            <p:cNvSpPr txBox="1">
              <a:spLocks noChangeArrowheads="1"/>
            </p:cNvSpPr>
            <p:nvPr/>
          </p:nvSpPr>
          <p:spPr bwMode="auto">
            <a:xfrm>
              <a:off x="1403350" y="2854326"/>
              <a:ext cx="19812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列地址锁存器</a:t>
              </a:r>
            </a:p>
          </p:txBody>
        </p:sp>
        <p:sp>
          <p:nvSpPr>
            <p:cNvPr id="86" name="Line 729"/>
            <p:cNvSpPr>
              <a:spLocks noChangeShapeType="1"/>
            </p:cNvSpPr>
            <p:nvPr/>
          </p:nvSpPr>
          <p:spPr bwMode="auto">
            <a:xfrm flipV="1">
              <a:off x="3384550" y="3068960"/>
              <a:ext cx="13668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0"/>
            <p:cNvSpPr>
              <a:spLocks noChangeShapeType="1"/>
            </p:cNvSpPr>
            <p:nvPr/>
          </p:nvSpPr>
          <p:spPr bwMode="auto">
            <a:xfrm flipH="1">
              <a:off x="3384549" y="2924944"/>
              <a:ext cx="250651" cy="101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31"/>
            <p:cNvSpPr>
              <a:spLocks noChangeShapeType="1"/>
            </p:cNvSpPr>
            <p:nvPr/>
          </p:nvSpPr>
          <p:spPr bwMode="auto">
            <a:xfrm>
              <a:off x="3635200" y="2925962"/>
              <a:ext cx="746" cy="172858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32"/>
            <p:cNvSpPr>
              <a:spLocks noChangeShapeType="1"/>
            </p:cNvSpPr>
            <p:nvPr/>
          </p:nvSpPr>
          <p:spPr bwMode="auto">
            <a:xfrm>
              <a:off x="900113" y="2923357"/>
              <a:ext cx="503237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33"/>
            <p:cNvSpPr>
              <a:spLocks noChangeShapeType="1"/>
            </p:cNvSpPr>
            <p:nvPr/>
          </p:nvSpPr>
          <p:spPr bwMode="auto">
            <a:xfrm flipV="1">
              <a:off x="1152525" y="3068960"/>
              <a:ext cx="250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34"/>
            <p:cNvSpPr>
              <a:spLocks noChangeShapeType="1"/>
            </p:cNvSpPr>
            <p:nvPr/>
          </p:nvSpPr>
          <p:spPr bwMode="auto">
            <a:xfrm flipV="1">
              <a:off x="1152525" y="3429000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35"/>
            <p:cNvSpPr>
              <a:spLocks noChangeShapeType="1"/>
            </p:cNvSpPr>
            <p:nvPr/>
          </p:nvSpPr>
          <p:spPr bwMode="auto">
            <a:xfrm>
              <a:off x="1152525" y="3068960"/>
              <a:ext cx="0" cy="122572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36"/>
            <p:cNvSpPr>
              <a:spLocks noChangeShapeType="1"/>
            </p:cNvSpPr>
            <p:nvPr/>
          </p:nvSpPr>
          <p:spPr bwMode="auto">
            <a:xfrm flipV="1">
              <a:off x="1152525" y="3861048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37"/>
            <p:cNvSpPr>
              <a:spLocks noChangeShapeType="1"/>
            </p:cNvSpPr>
            <p:nvPr/>
          </p:nvSpPr>
          <p:spPr bwMode="auto">
            <a:xfrm flipV="1">
              <a:off x="1152525" y="4293096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38"/>
            <p:cNvSpPr>
              <a:spLocks noChangeShapeType="1"/>
            </p:cNvSpPr>
            <p:nvPr/>
          </p:nvSpPr>
          <p:spPr bwMode="auto">
            <a:xfrm flipV="1">
              <a:off x="2123728" y="3573016"/>
              <a:ext cx="0" cy="1449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739"/>
            <p:cNvSpPr txBox="1">
              <a:spLocks noChangeArrowheads="1"/>
            </p:cNvSpPr>
            <p:nvPr/>
          </p:nvSpPr>
          <p:spPr bwMode="auto">
            <a:xfrm>
              <a:off x="1403350" y="4581128"/>
              <a:ext cx="1981200" cy="2893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行地址及控制</a:t>
              </a:r>
            </a:p>
          </p:txBody>
        </p:sp>
        <p:sp>
          <p:nvSpPr>
            <p:cNvPr id="97" name="Line 740"/>
            <p:cNvSpPr>
              <a:spLocks noChangeShapeType="1"/>
            </p:cNvSpPr>
            <p:nvPr/>
          </p:nvSpPr>
          <p:spPr bwMode="auto">
            <a:xfrm flipH="1">
              <a:off x="3390012" y="4653136"/>
              <a:ext cx="245884" cy="176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41"/>
            <p:cNvSpPr>
              <a:spLocks noChangeShapeType="1"/>
            </p:cNvSpPr>
            <p:nvPr/>
          </p:nvSpPr>
          <p:spPr bwMode="auto">
            <a:xfrm flipH="1" flipV="1">
              <a:off x="3384550" y="3501007"/>
              <a:ext cx="251346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742"/>
            <p:cNvSpPr>
              <a:spLocks noChangeShapeType="1"/>
            </p:cNvSpPr>
            <p:nvPr/>
          </p:nvSpPr>
          <p:spPr bwMode="auto">
            <a:xfrm flipH="1" flipV="1">
              <a:off x="3384550" y="3863551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744"/>
            <p:cNvSpPr>
              <a:spLocks noChangeShapeType="1"/>
            </p:cNvSpPr>
            <p:nvPr/>
          </p:nvSpPr>
          <p:spPr bwMode="auto">
            <a:xfrm>
              <a:off x="827088" y="4638343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45"/>
            <p:cNvSpPr>
              <a:spLocks noChangeShapeType="1"/>
            </p:cNvSpPr>
            <p:nvPr/>
          </p:nvSpPr>
          <p:spPr bwMode="auto">
            <a:xfrm flipV="1">
              <a:off x="3384550" y="3356992"/>
              <a:ext cx="1366838" cy="2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2" name="Text Box 746"/>
            <p:cNvSpPr txBox="1">
              <a:spLocks noChangeArrowheads="1"/>
            </p:cNvSpPr>
            <p:nvPr/>
          </p:nvSpPr>
          <p:spPr bwMode="auto">
            <a:xfrm>
              <a:off x="5364088" y="4148138"/>
              <a:ext cx="1584176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DRAM</a:t>
              </a:r>
              <a:r>
                <a:rPr lang="zh-CN" altLang="en-US" sz="2000" b="1" u="none" dirty="0">
                  <a:latin typeface="宋体" pitchFamily="2" charset="-122"/>
                </a:rPr>
                <a:t>阵列</a:t>
              </a: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(2048×512×4)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3" name="Text Box 747"/>
            <p:cNvSpPr txBox="1">
              <a:spLocks noChangeArrowheads="1"/>
            </p:cNvSpPr>
            <p:nvPr/>
          </p:nvSpPr>
          <p:spPr bwMode="auto">
            <a:xfrm>
              <a:off x="4787676" y="4149081"/>
              <a:ext cx="576412" cy="792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译器</a:t>
              </a:r>
              <a:endParaRPr lang="en-US" altLang="zh-CN" sz="1800" b="1" u="none" dirty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行码</a:t>
              </a:r>
            </a:p>
          </p:txBody>
        </p:sp>
        <p:sp>
          <p:nvSpPr>
            <p:cNvPr id="104" name="Line 748"/>
            <p:cNvSpPr>
              <a:spLocks noChangeShapeType="1"/>
            </p:cNvSpPr>
            <p:nvPr/>
          </p:nvSpPr>
          <p:spPr bwMode="auto">
            <a:xfrm>
              <a:off x="3390012" y="4797152"/>
              <a:ext cx="139766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49"/>
            <p:cNvSpPr>
              <a:spLocks noChangeShapeType="1"/>
            </p:cNvSpPr>
            <p:nvPr/>
          </p:nvSpPr>
          <p:spPr bwMode="auto">
            <a:xfrm flipV="1">
              <a:off x="3384549" y="4365104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750"/>
            <p:cNvSpPr txBox="1">
              <a:spLocks noChangeArrowheads="1"/>
            </p:cNvSpPr>
            <p:nvPr/>
          </p:nvSpPr>
          <p:spPr bwMode="auto">
            <a:xfrm>
              <a:off x="3635946" y="4365104"/>
              <a:ext cx="1008062" cy="249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751"/>
            <p:cNvSpPr txBox="1">
              <a:spLocks noChangeArrowheads="1"/>
            </p:cNvSpPr>
            <p:nvPr/>
          </p:nvSpPr>
          <p:spPr bwMode="auto">
            <a:xfrm>
              <a:off x="4752975" y="2924051"/>
              <a:ext cx="2195289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列译码器</a:t>
              </a:r>
            </a:p>
          </p:txBody>
        </p:sp>
        <p:sp>
          <p:nvSpPr>
            <p:cNvPr id="108" name="Text Box 752"/>
            <p:cNvSpPr txBox="1">
              <a:spLocks noChangeArrowheads="1"/>
            </p:cNvSpPr>
            <p:nvPr/>
          </p:nvSpPr>
          <p:spPr bwMode="auto">
            <a:xfrm>
              <a:off x="4752975" y="3214241"/>
              <a:ext cx="2195289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缓冲行</a:t>
              </a:r>
              <a:r>
                <a:rPr lang="en-US" altLang="zh-CN" sz="1600" b="1" u="none" dirty="0">
                  <a:latin typeface="宋体" pitchFamily="2" charset="-122"/>
                </a:rPr>
                <a:t>(512×4b </a:t>
              </a:r>
              <a:r>
                <a:rPr lang="en-US" altLang="zh-CN" sz="1600" b="1" u="none" dirty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9" name="Text Box 753"/>
            <p:cNvSpPr txBox="1">
              <a:spLocks noChangeArrowheads="1"/>
            </p:cNvSpPr>
            <p:nvPr/>
          </p:nvSpPr>
          <p:spPr bwMode="auto">
            <a:xfrm>
              <a:off x="4752975" y="3717727"/>
              <a:ext cx="2195289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/>
                <a:t>读出放大和写选择</a:t>
              </a:r>
            </a:p>
          </p:txBody>
        </p:sp>
        <p:sp>
          <p:nvSpPr>
            <p:cNvPr id="110" name="Text Box 758"/>
            <p:cNvSpPr txBox="1">
              <a:spLocks noChangeArrowheads="1"/>
            </p:cNvSpPr>
            <p:nvPr/>
          </p:nvSpPr>
          <p:spPr bwMode="auto">
            <a:xfrm>
              <a:off x="7236346" y="3212975"/>
              <a:ext cx="1008062" cy="936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和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数据锁存</a:t>
              </a:r>
              <a:endParaRPr lang="zh-CN" altLang="en-US" sz="1600" b="1" u="none">
                <a:latin typeface="宋体" pitchFamily="2" charset="-122"/>
              </a:endParaRPr>
            </a:p>
          </p:txBody>
        </p:sp>
        <p:sp>
          <p:nvSpPr>
            <p:cNvPr id="111" name="Text Box 760"/>
            <p:cNvSpPr txBox="1">
              <a:spLocks noChangeArrowheads="1"/>
            </p:cNvSpPr>
            <p:nvPr/>
          </p:nvSpPr>
          <p:spPr bwMode="auto">
            <a:xfrm>
              <a:off x="8352408" y="3357687"/>
              <a:ext cx="61208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2" name="Text Box 761"/>
            <p:cNvSpPr txBox="1">
              <a:spLocks noChangeArrowheads="1"/>
            </p:cNvSpPr>
            <p:nvPr/>
          </p:nvSpPr>
          <p:spPr bwMode="auto">
            <a:xfrm>
              <a:off x="3635946" y="2781747"/>
              <a:ext cx="1008062" cy="287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13" name="Line 762"/>
            <p:cNvSpPr>
              <a:spLocks noChangeShapeType="1"/>
            </p:cNvSpPr>
            <p:nvPr/>
          </p:nvSpPr>
          <p:spPr bwMode="auto">
            <a:xfrm>
              <a:off x="4067498" y="3861048"/>
              <a:ext cx="144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63"/>
            <p:cNvSpPr>
              <a:spLocks noChangeShapeType="1"/>
            </p:cNvSpPr>
            <p:nvPr/>
          </p:nvSpPr>
          <p:spPr bwMode="auto">
            <a:xfrm flipV="1">
              <a:off x="4427984" y="3863429"/>
              <a:ext cx="338154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64"/>
            <p:cNvSpPr>
              <a:spLocks noChangeShapeType="1"/>
            </p:cNvSpPr>
            <p:nvPr/>
          </p:nvSpPr>
          <p:spPr bwMode="auto">
            <a:xfrm flipV="1">
              <a:off x="863600" y="3645024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5"/>
            <p:cNvSpPr>
              <a:spLocks noChangeShapeType="1"/>
            </p:cNvSpPr>
            <p:nvPr/>
          </p:nvSpPr>
          <p:spPr bwMode="auto">
            <a:xfrm flipV="1">
              <a:off x="7524626" y="4149080"/>
              <a:ext cx="0" cy="6477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66"/>
            <p:cNvSpPr>
              <a:spLocks noChangeShapeType="1"/>
            </p:cNvSpPr>
            <p:nvPr/>
          </p:nvSpPr>
          <p:spPr bwMode="auto">
            <a:xfrm flipV="1">
              <a:off x="7956426" y="414908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771"/>
            <p:cNvSpPr txBox="1">
              <a:spLocks noChangeArrowheads="1"/>
            </p:cNvSpPr>
            <p:nvPr/>
          </p:nvSpPr>
          <p:spPr bwMode="auto">
            <a:xfrm>
              <a:off x="395288" y="4437112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19" name="Line 772"/>
            <p:cNvSpPr>
              <a:spLocks noChangeShapeType="1"/>
            </p:cNvSpPr>
            <p:nvPr/>
          </p:nvSpPr>
          <p:spPr bwMode="auto">
            <a:xfrm>
              <a:off x="423863" y="4492357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768"/>
            <p:cNvSpPr txBox="1">
              <a:spLocks noChangeArrowheads="1"/>
            </p:cNvSpPr>
            <p:nvPr/>
          </p:nvSpPr>
          <p:spPr bwMode="auto">
            <a:xfrm>
              <a:off x="468313" y="2781300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21" name="Line 769"/>
            <p:cNvSpPr>
              <a:spLocks noChangeShapeType="1"/>
            </p:cNvSpPr>
            <p:nvPr/>
          </p:nvSpPr>
          <p:spPr bwMode="auto">
            <a:xfrm>
              <a:off x="496888" y="283654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773"/>
            <p:cNvGrpSpPr>
              <a:grpSpLocks/>
            </p:cNvGrpSpPr>
            <p:nvPr/>
          </p:nvGrpSpPr>
          <p:grpSpPr bwMode="auto">
            <a:xfrm>
              <a:off x="8532688" y="4364980"/>
              <a:ext cx="431800" cy="288925"/>
              <a:chOff x="4604" y="3747"/>
              <a:chExt cx="272" cy="182"/>
            </a:xfrm>
          </p:grpSpPr>
          <p:sp>
            <p:nvSpPr>
              <p:cNvPr id="140" name="Line 774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Text Box 775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WE</a:t>
                </a:r>
              </a:p>
            </p:txBody>
          </p:sp>
        </p:grpSp>
        <p:grpSp>
          <p:nvGrpSpPr>
            <p:cNvPr id="123" name="Group 776"/>
            <p:cNvGrpSpPr>
              <a:grpSpLocks/>
            </p:cNvGrpSpPr>
            <p:nvPr/>
          </p:nvGrpSpPr>
          <p:grpSpPr bwMode="auto">
            <a:xfrm>
              <a:off x="8532688" y="4652317"/>
              <a:ext cx="431800" cy="288925"/>
              <a:chOff x="4604" y="3747"/>
              <a:chExt cx="272" cy="182"/>
            </a:xfrm>
          </p:grpSpPr>
          <p:sp>
            <p:nvSpPr>
              <p:cNvPr id="138" name="Line 777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Text Box 778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CE</a:t>
                </a:r>
              </a:p>
            </p:txBody>
          </p:sp>
        </p:grpSp>
        <p:sp>
          <p:nvSpPr>
            <p:cNvPr id="124" name="Text Box 779"/>
            <p:cNvSpPr txBox="1">
              <a:spLocks noChangeArrowheads="1"/>
            </p:cNvSpPr>
            <p:nvPr/>
          </p:nvSpPr>
          <p:spPr bwMode="auto">
            <a:xfrm>
              <a:off x="36513" y="3501008"/>
              <a:ext cx="82708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Line 780"/>
            <p:cNvSpPr>
              <a:spLocks noChangeShapeType="1"/>
            </p:cNvSpPr>
            <p:nvPr/>
          </p:nvSpPr>
          <p:spPr bwMode="auto">
            <a:xfrm>
              <a:off x="827088" y="4812392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781"/>
            <p:cNvSpPr txBox="1">
              <a:spLocks noChangeArrowheads="1"/>
            </p:cNvSpPr>
            <p:nvPr/>
          </p:nvSpPr>
          <p:spPr bwMode="auto">
            <a:xfrm>
              <a:off x="395288" y="4678536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REF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7" name="Line 782"/>
            <p:cNvSpPr>
              <a:spLocks noChangeShapeType="1"/>
            </p:cNvSpPr>
            <p:nvPr/>
          </p:nvSpPr>
          <p:spPr bwMode="auto">
            <a:xfrm flipH="1" flipV="1">
              <a:off x="7956426" y="450785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83"/>
            <p:cNvSpPr>
              <a:spLocks noChangeShapeType="1"/>
            </p:cNvSpPr>
            <p:nvPr/>
          </p:nvSpPr>
          <p:spPr bwMode="auto">
            <a:xfrm flipH="1" flipV="1">
              <a:off x="7524626" y="4796780"/>
              <a:ext cx="10795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784"/>
            <p:cNvSpPr>
              <a:spLocks noChangeArrowheads="1"/>
            </p:cNvSpPr>
            <p:nvPr/>
          </p:nvSpPr>
          <p:spPr bwMode="auto">
            <a:xfrm>
              <a:off x="4211514" y="3717032"/>
              <a:ext cx="1444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85"/>
            <p:cNvSpPr>
              <a:spLocks noChangeShapeType="1"/>
            </p:cNvSpPr>
            <p:nvPr/>
          </p:nvSpPr>
          <p:spPr bwMode="auto">
            <a:xfrm>
              <a:off x="4067944" y="3356992"/>
              <a:ext cx="818" cy="502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786"/>
            <p:cNvSpPr>
              <a:spLocks noChangeArrowheads="1"/>
            </p:cNvSpPr>
            <p:nvPr/>
          </p:nvSpPr>
          <p:spPr bwMode="auto">
            <a:xfrm>
              <a:off x="4355976" y="3823965"/>
              <a:ext cx="71437" cy="714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42"/>
            <p:cNvSpPr>
              <a:spLocks noChangeShapeType="1"/>
            </p:cNvSpPr>
            <p:nvPr/>
          </p:nvSpPr>
          <p:spPr bwMode="auto">
            <a:xfrm flipH="1" flipV="1">
              <a:off x="3384550" y="4221088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763"/>
            <p:cNvSpPr>
              <a:spLocks noChangeShapeType="1"/>
            </p:cNvSpPr>
            <p:nvPr/>
          </p:nvSpPr>
          <p:spPr bwMode="auto">
            <a:xfrm flipV="1">
              <a:off x="5850619" y="3573016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63"/>
            <p:cNvSpPr>
              <a:spLocks noChangeShapeType="1"/>
            </p:cNvSpPr>
            <p:nvPr/>
          </p:nvSpPr>
          <p:spPr bwMode="auto">
            <a:xfrm flipV="1">
              <a:off x="5868144" y="4015482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763"/>
            <p:cNvSpPr>
              <a:spLocks noChangeShapeType="1"/>
            </p:cNvSpPr>
            <p:nvPr/>
          </p:nvSpPr>
          <p:spPr bwMode="auto">
            <a:xfrm>
              <a:off x="6948264" y="3427414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763"/>
            <p:cNvSpPr>
              <a:spLocks noChangeShapeType="1"/>
            </p:cNvSpPr>
            <p:nvPr/>
          </p:nvSpPr>
          <p:spPr bwMode="auto">
            <a:xfrm flipH="1" flipV="1">
              <a:off x="6948264" y="3861048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763"/>
            <p:cNvSpPr>
              <a:spLocks noChangeShapeType="1"/>
            </p:cNvSpPr>
            <p:nvPr/>
          </p:nvSpPr>
          <p:spPr bwMode="auto">
            <a:xfrm flipV="1">
              <a:off x="8230442" y="3681027"/>
              <a:ext cx="662039" cy="162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482999" y="5876949"/>
            <a:ext cx="5833417" cy="360363"/>
            <a:chOff x="1258888" y="1628800"/>
            <a:chExt cx="5833417" cy="360363"/>
          </a:xfrm>
        </p:grpSpPr>
        <p:sp>
          <p:nvSpPr>
            <p:cNvPr id="175" name="Text Box 714"/>
            <p:cNvSpPr txBox="1">
              <a:spLocks noChangeArrowheads="1"/>
            </p:cNvSpPr>
            <p:nvPr/>
          </p:nvSpPr>
          <p:spPr bwMode="auto">
            <a:xfrm>
              <a:off x="1403649" y="1630388"/>
              <a:ext cx="547260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RA=A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CA=4</a:t>
              </a:r>
              <a:r>
                <a:rPr lang="en-US" altLang="zh-CN" sz="1600" b="1" u="none" dirty="0">
                  <a:latin typeface="宋体" pitchFamily="2" charset="-122"/>
                </a:rPr>
                <a:t>  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D4</a:t>
              </a:r>
              <a:r>
                <a:rPr lang="en-US" altLang="zh-CN" sz="1600" b="1" u="none" dirty="0">
                  <a:latin typeface="宋体" pitchFamily="2" charset="-122"/>
                </a:rPr>
                <a:t>   </a:t>
              </a:r>
              <a:r>
                <a:rPr lang="en-US" altLang="zh-CN" sz="1600" b="1" u="none" baseline="-25000" dirty="0"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CA=5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 D5 </a:t>
              </a:r>
              <a:r>
                <a:rPr lang="en-US" altLang="zh-CN" sz="1600" b="1" u="none" baseline="-25000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CA=6 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D6 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>
                  <a:solidFill>
                    <a:srgbClr val="CC3300"/>
                  </a:solidFill>
                  <a:latin typeface="宋体" pitchFamily="2" charset="-122"/>
                </a:rPr>
                <a:t>CA=7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D7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6" name="Line 715"/>
            <p:cNvSpPr>
              <a:spLocks noChangeShapeType="1"/>
            </p:cNvSpPr>
            <p:nvPr/>
          </p:nvSpPr>
          <p:spPr bwMode="auto">
            <a:xfrm>
              <a:off x="1403648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16"/>
            <p:cNvSpPr>
              <a:spLocks noChangeShapeType="1"/>
            </p:cNvSpPr>
            <p:nvPr/>
          </p:nvSpPr>
          <p:spPr bwMode="auto">
            <a:xfrm>
              <a:off x="1979712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17"/>
            <p:cNvSpPr>
              <a:spLocks noChangeShapeType="1"/>
            </p:cNvSpPr>
            <p:nvPr/>
          </p:nvSpPr>
          <p:spPr bwMode="auto">
            <a:xfrm>
              <a:off x="3491880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18"/>
            <p:cNvSpPr>
              <a:spLocks noChangeShapeType="1"/>
            </p:cNvSpPr>
            <p:nvPr/>
          </p:nvSpPr>
          <p:spPr bwMode="auto">
            <a:xfrm>
              <a:off x="4067944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20"/>
            <p:cNvSpPr>
              <a:spLocks noChangeShapeType="1"/>
            </p:cNvSpPr>
            <p:nvPr/>
          </p:nvSpPr>
          <p:spPr bwMode="auto">
            <a:xfrm flipV="1">
              <a:off x="1258888" y="1916138"/>
              <a:ext cx="5833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16"/>
            <p:cNvSpPr>
              <a:spLocks noChangeShapeType="1"/>
            </p:cNvSpPr>
            <p:nvPr/>
          </p:nvSpPr>
          <p:spPr bwMode="auto">
            <a:xfrm>
              <a:off x="2555776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16"/>
            <p:cNvSpPr>
              <a:spLocks noChangeShapeType="1"/>
            </p:cNvSpPr>
            <p:nvPr/>
          </p:nvSpPr>
          <p:spPr bwMode="auto">
            <a:xfrm>
              <a:off x="4644008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717"/>
            <p:cNvSpPr>
              <a:spLocks noChangeShapeType="1"/>
            </p:cNvSpPr>
            <p:nvPr/>
          </p:nvSpPr>
          <p:spPr bwMode="auto">
            <a:xfrm>
              <a:off x="5220072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18"/>
            <p:cNvSpPr>
              <a:spLocks noChangeShapeType="1"/>
            </p:cNvSpPr>
            <p:nvPr/>
          </p:nvSpPr>
          <p:spPr bwMode="auto">
            <a:xfrm>
              <a:off x="5796136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16"/>
            <p:cNvSpPr>
              <a:spLocks noChangeShapeType="1"/>
            </p:cNvSpPr>
            <p:nvPr/>
          </p:nvSpPr>
          <p:spPr bwMode="auto">
            <a:xfrm>
              <a:off x="6372200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16"/>
            <p:cNvSpPr>
              <a:spLocks noChangeShapeType="1"/>
            </p:cNvSpPr>
            <p:nvPr/>
          </p:nvSpPr>
          <p:spPr bwMode="auto">
            <a:xfrm>
              <a:off x="6948264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69"/>
          <p:cNvSpPr txBox="1">
            <a:spLocks noChangeArrowheads="1"/>
          </p:cNvSpPr>
          <p:nvPr/>
        </p:nvSpPr>
        <p:spPr bwMode="auto">
          <a:xfrm>
            <a:off x="179512" y="5755322"/>
            <a:ext cx="22864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访问性能：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42" name="AutoShape 1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0" grpId="0"/>
      <p:bldP spid="455749" grpId="0"/>
      <p:bldP spid="74" grpId="0"/>
      <p:bldP spid="1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103" name="Text Box 426"/>
          <p:cNvSpPr txBox="1">
            <a:spLocks noChangeArrowheads="1"/>
          </p:cNvSpPr>
          <p:nvPr/>
        </p:nvSpPr>
        <p:spPr bwMode="auto">
          <a:xfrm>
            <a:off x="179388" y="188913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Synchronous</a:t>
            </a:r>
            <a:r>
              <a:rPr lang="en-US" altLang="zh-CN" b="1" u="none" dirty="0">
                <a:latin typeface="宋体" pitchFamily="2" charset="-122"/>
              </a:rPr>
              <a:t> DRAM)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同步</a:t>
            </a:r>
            <a:r>
              <a:rPr lang="zh-CN" altLang="en-US" b="1" u="none" dirty="0">
                <a:latin typeface="宋体" pitchFamily="2" charset="-122"/>
              </a:rPr>
              <a:t>工作方式，操作者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无需等待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1800" u="none" dirty="0">
                <a:latin typeface="宋体" pitchFamily="2" charset="-122"/>
              </a:rPr>
              <a:t>                         └</a:t>
            </a:r>
            <a:r>
              <a:rPr lang="zh-CN" altLang="en-US" sz="1800" b="1" u="none" dirty="0">
                <a:latin typeface="宋体" pitchFamily="2" charset="-122"/>
              </a:rPr>
              <a:t>→约定操作时延，定时数据访问←</a:t>
            </a:r>
            <a:r>
              <a:rPr lang="zh-CN" altLang="en-US" sz="1800" u="none" dirty="0">
                <a:latin typeface="宋体" pitchFamily="2" charset="-122"/>
              </a:rPr>
              <a:t>┘</a:t>
            </a:r>
            <a:endParaRPr lang="zh-CN" altLang="en-US" sz="1800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6300192" y="333921"/>
            <a:ext cx="1800200" cy="358775"/>
          </a:xfrm>
          <a:prstGeom prst="borderCallout2">
            <a:avLst>
              <a:gd name="adj1" fmla="val 55371"/>
              <a:gd name="adj2" fmla="val -2162"/>
              <a:gd name="adj3" fmla="val 52716"/>
              <a:gd name="adj4" fmla="val -13122"/>
              <a:gd name="adj5" fmla="val 118076"/>
              <a:gd name="adj6" fmla="val -27291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提高主设备性能</a:t>
            </a:r>
          </a:p>
        </p:txBody>
      </p:sp>
      <p:sp>
        <p:nvSpPr>
          <p:cNvPr id="106" name="Text Box 409"/>
          <p:cNvSpPr txBox="1">
            <a:spLocks noChangeArrowheads="1"/>
          </p:cNvSpPr>
          <p:nvPr/>
        </p:nvSpPr>
        <p:spPr bwMode="auto">
          <a:xfrm>
            <a:off x="179388" y="14844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工作方式：</a:t>
            </a:r>
            <a:r>
              <a:rPr lang="zh-CN" altLang="en-US" b="1" u="none" dirty="0">
                <a:latin typeface="宋体" pitchFamily="2" charset="-122"/>
              </a:rPr>
              <a:t>基于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latin typeface="宋体" pitchFamily="2" charset="-122"/>
              </a:rPr>
              <a:t>锁存信号及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，无需等待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握手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常规传送模式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存取、传送串行 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适于单字访问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80" name="Text Box 533"/>
          <p:cNvSpPr txBox="1">
            <a:spLocks noChangeArrowheads="1"/>
          </p:cNvSpPr>
          <p:nvPr/>
        </p:nvSpPr>
        <p:spPr bwMode="auto">
          <a:xfrm>
            <a:off x="6228183" y="2636912"/>
            <a:ext cx="2736554" cy="7920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常规传送访存性能：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solidFill>
                  <a:srgbClr val="FF3399"/>
                </a:solidFill>
                <a:latin typeface="宋体" pitchFamily="2" charset="-122"/>
              </a:rPr>
              <a:t>n×</a:t>
            </a:r>
            <a:r>
              <a:rPr lang="en-US" altLang="zh-CN" sz="2200" b="1" u="none" dirty="0">
                <a:latin typeface="宋体" pitchFamily="2" charset="-122"/>
              </a:rPr>
              <a:t>(T</a:t>
            </a:r>
            <a:r>
              <a:rPr lang="en-US" altLang="zh-CN" sz="2200" b="1" u="none" baseline="-12000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zh-CN" altLang="en-US" sz="2200" b="1" u="none" baseline="-12000" dirty="0">
                <a:latin typeface="宋体" pitchFamily="2" charset="-122"/>
              </a:rPr>
              <a:t>传送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355" name="组合 354"/>
          <p:cNvGrpSpPr/>
          <p:nvPr/>
        </p:nvGrpSpPr>
        <p:grpSpPr>
          <a:xfrm>
            <a:off x="1511672" y="2492896"/>
            <a:ext cx="4500488" cy="1224781"/>
            <a:chOff x="1799704" y="2564581"/>
            <a:chExt cx="4500488" cy="1224781"/>
          </a:xfrm>
        </p:grpSpPr>
        <p:sp>
          <p:nvSpPr>
            <p:cNvPr id="108" name="Line 461"/>
            <p:cNvSpPr>
              <a:spLocks noChangeShapeType="1"/>
            </p:cNvSpPr>
            <p:nvPr/>
          </p:nvSpPr>
          <p:spPr bwMode="auto">
            <a:xfrm flipH="1">
              <a:off x="2734368" y="2864547"/>
              <a:ext cx="5907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6"/>
            <p:cNvSpPr>
              <a:spLocks noChangeShapeType="1"/>
            </p:cNvSpPr>
            <p:nvPr/>
          </p:nvSpPr>
          <p:spPr bwMode="auto">
            <a:xfrm>
              <a:off x="2591493" y="2852614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67"/>
            <p:cNvSpPr>
              <a:spLocks noChangeShapeType="1"/>
            </p:cNvSpPr>
            <p:nvPr/>
          </p:nvSpPr>
          <p:spPr bwMode="auto">
            <a:xfrm flipH="1" flipV="1">
              <a:off x="2950664" y="256458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 bwMode="auto">
            <a:xfrm>
              <a:off x="2734368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2" name="Line 514"/>
            <p:cNvSpPr>
              <a:spLocks noChangeShapeType="1"/>
            </p:cNvSpPr>
            <p:nvPr/>
          </p:nvSpPr>
          <p:spPr bwMode="auto">
            <a:xfrm>
              <a:off x="2591793" y="3068638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514"/>
            <p:cNvSpPr>
              <a:spLocks noChangeShapeType="1"/>
            </p:cNvSpPr>
            <p:nvPr/>
          </p:nvSpPr>
          <p:spPr bwMode="auto">
            <a:xfrm>
              <a:off x="2735957" y="256458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六边形 184"/>
            <p:cNvSpPr/>
            <p:nvPr/>
          </p:nvSpPr>
          <p:spPr bwMode="auto">
            <a:xfrm>
              <a:off x="4034832" y="3284662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6" name="Line 467"/>
            <p:cNvSpPr>
              <a:spLocks noChangeShapeType="1"/>
            </p:cNvSpPr>
            <p:nvPr/>
          </p:nvSpPr>
          <p:spPr bwMode="auto">
            <a:xfrm flipH="1" flipV="1">
              <a:off x="2735808" y="256458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514"/>
            <p:cNvSpPr>
              <a:spLocks noChangeShapeType="1"/>
            </p:cNvSpPr>
            <p:nvPr/>
          </p:nvSpPr>
          <p:spPr bwMode="auto">
            <a:xfrm>
              <a:off x="2951856" y="285261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67"/>
            <p:cNvSpPr>
              <a:spLocks noChangeShapeType="1"/>
            </p:cNvSpPr>
            <p:nvPr/>
          </p:nvSpPr>
          <p:spPr bwMode="auto">
            <a:xfrm flipH="1" flipV="1">
              <a:off x="3382712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514"/>
            <p:cNvSpPr>
              <a:spLocks noChangeShapeType="1"/>
            </p:cNvSpPr>
            <p:nvPr/>
          </p:nvSpPr>
          <p:spPr bwMode="auto">
            <a:xfrm>
              <a:off x="3168005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467"/>
            <p:cNvSpPr>
              <a:spLocks noChangeShapeType="1"/>
            </p:cNvSpPr>
            <p:nvPr/>
          </p:nvSpPr>
          <p:spPr bwMode="auto">
            <a:xfrm flipH="1" flipV="1">
              <a:off x="3167856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514"/>
            <p:cNvSpPr>
              <a:spLocks noChangeShapeType="1"/>
            </p:cNvSpPr>
            <p:nvPr/>
          </p:nvSpPr>
          <p:spPr bwMode="auto">
            <a:xfrm>
              <a:off x="3383904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67"/>
            <p:cNvSpPr>
              <a:spLocks noChangeShapeType="1"/>
            </p:cNvSpPr>
            <p:nvPr/>
          </p:nvSpPr>
          <p:spPr bwMode="auto">
            <a:xfrm flipH="1" flipV="1">
              <a:off x="3814760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514"/>
            <p:cNvSpPr>
              <a:spLocks noChangeShapeType="1"/>
            </p:cNvSpPr>
            <p:nvPr/>
          </p:nvSpPr>
          <p:spPr bwMode="auto">
            <a:xfrm>
              <a:off x="3600053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467"/>
            <p:cNvSpPr>
              <a:spLocks noChangeShapeType="1"/>
            </p:cNvSpPr>
            <p:nvPr/>
          </p:nvSpPr>
          <p:spPr bwMode="auto">
            <a:xfrm flipH="1" flipV="1">
              <a:off x="3599904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514"/>
            <p:cNvSpPr>
              <a:spLocks noChangeShapeType="1"/>
            </p:cNvSpPr>
            <p:nvPr/>
          </p:nvSpPr>
          <p:spPr bwMode="auto">
            <a:xfrm>
              <a:off x="3815952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67"/>
            <p:cNvSpPr>
              <a:spLocks noChangeShapeType="1"/>
            </p:cNvSpPr>
            <p:nvPr/>
          </p:nvSpPr>
          <p:spPr bwMode="auto">
            <a:xfrm flipH="1" flipV="1">
              <a:off x="4246808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514"/>
            <p:cNvSpPr>
              <a:spLocks noChangeShapeType="1"/>
            </p:cNvSpPr>
            <p:nvPr/>
          </p:nvSpPr>
          <p:spPr bwMode="auto">
            <a:xfrm>
              <a:off x="4032101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67"/>
            <p:cNvSpPr>
              <a:spLocks noChangeShapeType="1"/>
            </p:cNvSpPr>
            <p:nvPr/>
          </p:nvSpPr>
          <p:spPr bwMode="auto">
            <a:xfrm flipH="1" flipV="1">
              <a:off x="4031952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514"/>
            <p:cNvSpPr>
              <a:spLocks noChangeShapeType="1"/>
            </p:cNvSpPr>
            <p:nvPr/>
          </p:nvSpPr>
          <p:spPr bwMode="auto">
            <a:xfrm>
              <a:off x="4248000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67"/>
            <p:cNvSpPr>
              <a:spLocks noChangeShapeType="1"/>
            </p:cNvSpPr>
            <p:nvPr/>
          </p:nvSpPr>
          <p:spPr bwMode="auto">
            <a:xfrm flipH="1" flipV="1">
              <a:off x="4678856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4"/>
            <p:cNvSpPr>
              <a:spLocks noChangeShapeType="1"/>
            </p:cNvSpPr>
            <p:nvPr/>
          </p:nvSpPr>
          <p:spPr bwMode="auto">
            <a:xfrm>
              <a:off x="4464149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67"/>
            <p:cNvSpPr>
              <a:spLocks noChangeShapeType="1"/>
            </p:cNvSpPr>
            <p:nvPr/>
          </p:nvSpPr>
          <p:spPr bwMode="auto">
            <a:xfrm flipH="1" flipV="1">
              <a:off x="44640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514"/>
            <p:cNvSpPr>
              <a:spLocks noChangeShapeType="1"/>
            </p:cNvSpPr>
            <p:nvPr/>
          </p:nvSpPr>
          <p:spPr bwMode="auto">
            <a:xfrm>
              <a:off x="4680048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67"/>
            <p:cNvSpPr>
              <a:spLocks noChangeShapeType="1"/>
            </p:cNvSpPr>
            <p:nvPr/>
          </p:nvSpPr>
          <p:spPr bwMode="auto">
            <a:xfrm flipH="1" flipV="1">
              <a:off x="5110904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14"/>
            <p:cNvSpPr>
              <a:spLocks noChangeShapeType="1"/>
            </p:cNvSpPr>
            <p:nvPr/>
          </p:nvSpPr>
          <p:spPr bwMode="auto">
            <a:xfrm>
              <a:off x="4896197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67"/>
            <p:cNvSpPr>
              <a:spLocks noChangeShapeType="1"/>
            </p:cNvSpPr>
            <p:nvPr/>
          </p:nvSpPr>
          <p:spPr bwMode="auto">
            <a:xfrm flipH="1" flipV="1">
              <a:off x="4896048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14"/>
            <p:cNvSpPr>
              <a:spLocks noChangeShapeType="1"/>
            </p:cNvSpPr>
            <p:nvPr/>
          </p:nvSpPr>
          <p:spPr bwMode="auto">
            <a:xfrm>
              <a:off x="5112096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67"/>
            <p:cNvSpPr>
              <a:spLocks noChangeShapeType="1"/>
            </p:cNvSpPr>
            <p:nvPr/>
          </p:nvSpPr>
          <p:spPr bwMode="auto">
            <a:xfrm flipH="1" flipV="1">
              <a:off x="5542952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14"/>
            <p:cNvSpPr>
              <a:spLocks noChangeShapeType="1"/>
            </p:cNvSpPr>
            <p:nvPr/>
          </p:nvSpPr>
          <p:spPr bwMode="auto">
            <a:xfrm>
              <a:off x="5328245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67"/>
            <p:cNvSpPr>
              <a:spLocks noChangeShapeType="1"/>
            </p:cNvSpPr>
            <p:nvPr/>
          </p:nvSpPr>
          <p:spPr bwMode="auto">
            <a:xfrm flipH="1" flipV="1">
              <a:off x="5328096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14"/>
            <p:cNvSpPr>
              <a:spLocks noChangeShapeType="1"/>
            </p:cNvSpPr>
            <p:nvPr/>
          </p:nvSpPr>
          <p:spPr bwMode="auto">
            <a:xfrm>
              <a:off x="5544144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67"/>
            <p:cNvSpPr>
              <a:spLocks noChangeShapeType="1"/>
            </p:cNvSpPr>
            <p:nvPr/>
          </p:nvSpPr>
          <p:spPr bwMode="auto">
            <a:xfrm flipH="1" flipV="1">
              <a:off x="5975000" y="2564585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14"/>
            <p:cNvSpPr>
              <a:spLocks noChangeShapeType="1"/>
            </p:cNvSpPr>
            <p:nvPr/>
          </p:nvSpPr>
          <p:spPr bwMode="auto">
            <a:xfrm>
              <a:off x="5760293" y="256458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67"/>
            <p:cNvSpPr>
              <a:spLocks noChangeShapeType="1"/>
            </p:cNvSpPr>
            <p:nvPr/>
          </p:nvSpPr>
          <p:spPr bwMode="auto">
            <a:xfrm flipH="1" flipV="1">
              <a:off x="5760144" y="2564584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14"/>
            <p:cNvSpPr>
              <a:spLocks noChangeShapeType="1"/>
            </p:cNvSpPr>
            <p:nvPr/>
          </p:nvSpPr>
          <p:spPr bwMode="auto">
            <a:xfrm>
              <a:off x="5976192" y="285261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4"/>
            <p:cNvSpPr>
              <a:spLocks noChangeShapeType="1"/>
            </p:cNvSpPr>
            <p:nvPr/>
          </p:nvSpPr>
          <p:spPr bwMode="auto">
            <a:xfrm>
              <a:off x="3166563" y="3068638"/>
              <a:ext cx="12950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 bwMode="auto">
            <a:xfrm>
              <a:off x="4463453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8" name="Line 461"/>
            <p:cNvSpPr>
              <a:spLocks noChangeShapeType="1"/>
            </p:cNvSpPr>
            <p:nvPr/>
          </p:nvSpPr>
          <p:spPr bwMode="auto">
            <a:xfrm>
              <a:off x="4033244" y="2864547"/>
              <a:ext cx="1588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61"/>
            <p:cNvSpPr>
              <a:spLocks noChangeShapeType="1"/>
            </p:cNvSpPr>
            <p:nvPr/>
          </p:nvSpPr>
          <p:spPr bwMode="auto">
            <a:xfrm>
              <a:off x="4464000" y="2852614"/>
              <a:ext cx="299" cy="8644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 bwMode="auto">
            <a:xfrm>
              <a:off x="5758557" y="3284662"/>
              <a:ext cx="452314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1" name="Line 461"/>
            <p:cNvSpPr>
              <a:spLocks noChangeShapeType="1"/>
            </p:cNvSpPr>
            <p:nvPr/>
          </p:nvSpPr>
          <p:spPr bwMode="auto">
            <a:xfrm>
              <a:off x="5760144" y="2864547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67"/>
            <p:cNvSpPr>
              <a:spLocks noChangeShapeType="1"/>
            </p:cNvSpPr>
            <p:nvPr/>
          </p:nvSpPr>
          <p:spPr bwMode="auto">
            <a:xfrm flipH="1" flipV="1">
              <a:off x="61909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514"/>
            <p:cNvSpPr>
              <a:spLocks noChangeShapeType="1"/>
            </p:cNvSpPr>
            <p:nvPr/>
          </p:nvSpPr>
          <p:spPr bwMode="auto">
            <a:xfrm>
              <a:off x="6192192" y="2564581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14"/>
            <p:cNvSpPr>
              <a:spLocks noChangeShapeType="1"/>
            </p:cNvSpPr>
            <p:nvPr/>
          </p:nvSpPr>
          <p:spPr bwMode="auto">
            <a:xfrm>
              <a:off x="2591792" y="3428678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14"/>
            <p:cNvSpPr>
              <a:spLocks noChangeShapeType="1"/>
            </p:cNvSpPr>
            <p:nvPr/>
          </p:nvSpPr>
          <p:spPr bwMode="auto">
            <a:xfrm>
              <a:off x="4464000" y="3428678"/>
              <a:ext cx="1317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14"/>
            <p:cNvSpPr>
              <a:spLocks noChangeShapeType="1"/>
            </p:cNvSpPr>
            <p:nvPr/>
          </p:nvSpPr>
          <p:spPr bwMode="auto">
            <a:xfrm>
              <a:off x="4896048" y="3068638"/>
              <a:ext cx="1404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514"/>
            <p:cNvSpPr>
              <a:spLocks noChangeShapeType="1"/>
            </p:cNvSpPr>
            <p:nvPr/>
          </p:nvSpPr>
          <p:spPr bwMode="auto">
            <a:xfrm>
              <a:off x="6192192" y="3428675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Text Box 509"/>
            <p:cNvSpPr txBox="1">
              <a:spLocks noChangeArrowheads="1"/>
            </p:cNvSpPr>
            <p:nvPr/>
          </p:nvSpPr>
          <p:spPr bwMode="auto">
            <a:xfrm>
              <a:off x="1799704" y="2564582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229" name="Text Box 533"/>
            <p:cNvSpPr txBox="1">
              <a:spLocks noChangeArrowheads="1"/>
            </p:cNvSpPr>
            <p:nvPr/>
          </p:nvSpPr>
          <p:spPr bwMode="auto">
            <a:xfrm>
              <a:off x="3240386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0" name="Line 461"/>
            <p:cNvSpPr>
              <a:spLocks noChangeShapeType="1"/>
            </p:cNvSpPr>
            <p:nvPr/>
          </p:nvSpPr>
          <p:spPr bwMode="auto">
            <a:xfrm>
              <a:off x="3585269" y="36450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61"/>
            <p:cNvSpPr>
              <a:spLocks noChangeShapeType="1"/>
            </p:cNvSpPr>
            <p:nvPr/>
          </p:nvSpPr>
          <p:spPr bwMode="auto">
            <a:xfrm flipH="1">
              <a:off x="2735808" y="36450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533"/>
            <p:cNvSpPr txBox="1">
              <a:spLocks noChangeArrowheads="1"/>
            </p:cNvSpPr>
            <p:nvPr/>
          </p:nvSpPr>
          <p:spPr bwMode="auto">
            <a:xfrm>
              <a:off x="4968578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3" name="Line 461"/>
            <p:cNvSpPr>
              <a:spLocks noChangeShapeType="1"/>
            </p:cNvSpPr>
            <p:nvPr/>
          </p:nvSpPr>
          <p:spPr bwMode="auto">
            <a:xfrm>
              <a:off x="5310581" y="36450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1"/>
            <p:cNvSpPr>
              <a:spLocks noChangeShapeType="1"/>
            </p:cNvSpPr>
            <p:nvPr/>
          </p:nvSpPr>
          <p:spPr bwMode="auto">
            <a:xfrm flipH="1">
              <a:off x="4464000" y="36450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" name="Text Box 409"/>
          <p:cNvSpPr txBox="1">
            <a:spLocks noChangeArrowheads="1"/>
          </p:cNvSpPr>
          <p:nvPr/>
        </p:nvSpPr>
        <p:spPr bwMode="auto">
          <a:xfrm>
            <a:off x="179512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突发传送模式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存取、传送重叠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适于连续多字访问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356" name="组合 355"/>
          <p:cNvGrpSpPr/>
          <p:nvPr/>
        </p:nvGrpSpPr>
        <p:grpSpPr>
          <a:xfrm>
            <a:off x="1403648" y="4293096"/>
            <a:ext cx="4176440" cy="1224458"/>
            <a:chOff x="1799704" y="4869160"/>
            <a:chExt cx="4176440" cy="1224458"/>
          </a:xfrm>
        </p:grpSpPr>
        <p:sp>
          <p:nvSpPr>
            <p:cNvPr id="297" name="Line 461"/>
            <p:cNvSpPr>
              <a:spLocks noChangeShapeType="1"/>
            </p:cNvSpPr>
            <p:nvPr/>
          </p:nvSpPr>
          <p:spPr bwMode="auto">
            <a:xfrm>
              <a:off x="2848574" y="5169126"/>
              <a:ext cx="1588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66"/>
            <p:cNvSpPr>
              <a:spLocks noChangeShapeType="1"/>
            </p:cNvSpPr>
            <p:nvPr/>
          </p:nvSpPr>
          <p:spPr bwMode="auto">
            <a:xfrm>
              <a:off x="2699792" y="51571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67"/>
            <p:cNvSpPr>
              <a:spLocks noChangeShapeType="1"/>
            </p:cNvSpPr>
            <p:nvPr/>
          </p:nvSpPr>
          <p:spPr bwMode="auto">
            <a:xfrm flipH="1" flipV="1">
              <a:off x="3058963" y="4869161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六边形 299"/>
            <p:cNvSpPr/>
            <p:nvPr/>
          </p:nvSpPr>
          <p:spPr bwMode="auto">
            <a:xfrm>
              <a:off x="2842667" y="5229201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1" name="Line 514"/>
            <p:cNvSpPr>
              <a:spLocks noChangeShapeType="1"/>
            </p:cNvSpPr>
            <p:nvPr/>
          </p:nvSpPr>
          <p:spPr bwMode="auto">
            <a:xfrm>
              <a:off x="2700092" y="5373217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14"/>
            <p:cNvSpPr>
              <a:spLocks noChangeShapeType="1"/>
            </p:cNvSpPr>
            <p:nvPr/>
          </p:nvSpPr>
          <p:spPr bwMode="auto">
            <a:xfrm>
              <a:off x="2844256" y="486916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六边形 302"/>
            <p:cNvSpPr/>
            <p:nvPr/>
          </p:nvSpPr>
          <p:spPr bwMode="auto">
            <a:xfrm>
              <a:off x="4143131" y="5589241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4" name="Line 467"/>
            <p:cNvSpPr>
              <a:spLocks noChangeShapeType="1"/>
            </p:cNvSpPr>
            <p:nvPr/>
          </p:nvSpPr>
          <p:spPr bwMode="auto">
            <a:xfrm flipH="1" flipV="1">
              <a:off x="2844107" y="4869160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514"/>
            <p:cNvSpPr>
              <a:spLocks noChangeShapeType="1"/>
            </p:cNvSpPr>
            <p:nvPr/>
          </p:nvSpPr>
          <p:spPr bwMode="auto">
            <a:xfrm>
              <a:off x="3060155" y="515719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467"/>
            <p:cNvSpPr>
              <a:spLocks noChangeShapeType="1"/>
            </p:cNvSpPr>
            <p:nvPr/>
          </p:nvSpPr>
          <p:spPr bwMode="auto">
            <a:xfrm flipH="1" flipV="1">
              <a:off x="3491011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514"/>
            <p:cNvSpPr>
              <a:spLocks noChangeShapeType="1"/>
            </p:cNvSpPr>
            <p:nvPr/>
          </p:nvSpPr>
          <p:spPr bwMode="auto">
            <a:xfrm>
              <a:off x="3276304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467"/>
            <p:cNvSpPr>
              <a:spLocks noChangeShapeType="1"/>
            </p:cNvSpPr>
            <p:nvPr/>
          </p:nvSpPr>
          <p:spPr bwMode="auto">
            <a:xfrm flipH="1" flipV="1">
              <a:off x="3276155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514"/>
            <p:cNvSpPr>
              <a:spLocks noChangeShapeType="1"/>
            </p:cNvSpPr>
            <p:nvPr/>
          </p:nvSpPr>
          <p:spPr bwMode="auto">
            <a:xfrm>
              <a:off x="3492203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467"/>
            <p:cNvSpPr>
              <a:spLocks noChangeShapeType="1"/>
            </p:cNvSpPr>
            <p:nvPr/>
          </p:nvSpPr>
          <p:spPr bwMode="auto">
            <a:xfrm flipH="1" flipV="1">
              <a:off x="3923059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514"/>
            <p:cNvSpPr>
              <a:spLocks noChangeShapeType="1"/>
            </p:cNvSpPr>
            <p:nvPr/>
          </p:nvSpPr>
          <p:spPr bwMode="auto">
            <a:xfrm>
              <a:off x="3708352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467"/>
            <p:cNvSpPr>
              <a:spLocks noChangeShapeType="1"/>
            </p:cNvSpPr>
            <p:nvPr/>
          </p:nvSpPr>
          <p:spPr bwMode="auto">
            <a:xfrm flipH="1" flipV="1">
              <a:off x="3708203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514"/>
            <p:cNvSpPr>
              <a:spLocks noChangeShapeType="1"/>
            </p:cNvSpPr>
            <p:nvPr/>
          </p:nvSpPr>
          <p:spPr bwMode="auto">
            <a:xfrm>
              <a:off x="3924251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467"/>
            <p:cNvSpPr>
              <a:spLocks noChangeShapeType="1"/>
            </p:cNvSpPr>
            <p:nvPr/>
          </p:nvSpPr>
          <p:spPr bwMode="auto">
            <a:xfrm flipH="1" flipV="1">
              <a:off x="4355107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514"/>
            <p:cNvSpPr>
              <a:spLocks noChangeShapeType="1"/>
            </p:cNvSpPr>
            <p:nvPr/>
          </p:nvSpPr>
          <p:spPr bwMode="auto">
            <a:xfrm>
              <a:off x="4140400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467"/>
            <p:cNvSpPr>
              <a:spLocks noChangeShapeType="1"/>
            </p:cNvSpPr>
            <p:nvPr/>
          </p:nvSpPr>
          <p:spPr bwMode="auto">
            <a:xfrm flipH="1" flipV="1">
              <a:off x="4140251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514"/>
            <p:cNvSpPr>
              <a:spLocks noChangeShapeType="1"/>
            </p:cNvSpPr>
            <p:nvPr/>
          </p:nvSpPr>
          <p:spPr bwMode="auto">
            <a:xfrm>
              <a:off x="4356299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467"/>
            <p:cNvSpPr>
              <a:spLocks noChangeShapeType="1"/>
            </p:cNvSpPr>
            <p:nvPr/>
          </p:nvSpPr>
          <p:spPr bwMode="auto">
            <a:xfrm flipH="1" flipV="1">
              <a:off x="4787155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514"/>
            <p:cNvSpPr>
              <a:spLocks noChangeShapeType="1"/>
            </p:cNvSpPr>
            <p:nvPr/>
          </p:nvSpPr>
          <p:spPr bwMode="auto">
            <a:xfrm>
              <a:off x="4572448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467"/>
            <p:cNvSpPr>
              <a:spLocks noChangeShapeType="1"/>
            </p:cNvSpPr>
            <p:nvPr/>
          </p:nvSpPr>
          <p:spPr bwMode="auto">
            <a:xfrm flipH="1" flipV="1">
              <a:off x="4572299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514"/>
            <p:cNvSpPr>
              <a:spLocks noChangeShapeType="1"/>
            </p:cNvSpPr>
            <p:nvPr/>
          </p:nvSpPr>
          <p:spPr bwMode="auto">
            <a:xfrm>
              <a:off x="4788347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467"/>
            <p:cNvSpPr>
              <a:spLocks noChangeShapeType="1"/>
            </p:cNvSpPr>
            <p:nvPr/>
          </p:nvSpPr>
          <p:spPr bwMode="auto">
            <a:xfrm flipH="1" flipV="1">
              <a:off x="5219203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514"/>
            <p:cNvSpPr>
              <a:spLocks noChangeShapeType="1"/>
            </p:cNvSpPr>
            <p:nvPr/>
          </p:nvSpPr>
          <p:spPr bwMode="auto">
            <a:xfrm>
              <a:off x="5004496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467"/>
            <p:cNvSpPr>
              <a:spLocks noChangeShapeType="1"/>
            </p:cNvSpPr>
            <p:nvPr/>
          </p:nvSpPr>
          <p:spPr bwMode="auto">
            <a:xfrm flipH="1" flipV="1">
              <a:off x="5004347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514"/>
            <p:cNvSpPr>
              <a:spLocks noChangeShapeType="1"/>
            </p:cNvSpPr>
            <p:nvPr/>
          </p:nvSpPr>
          <p:spPr bwMode="auto">
            <a:xfrm>
              <a:off x="5220395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467"/>
            <p:cNvSpPr>
              <a:spLocks noChangeShapeType="1"/>
            </p:cNvSpPr>
            <p:nvPr/>
          </p:nvSpPr>
          <p:spPr bwMode="auto">
            <a:xfrm flipH="1" flipV="1">
              <a:off x="5651251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514"/>
            <p:cNvSpPr>
              <a:spLocks noChangeShapeType="1"/>
            </p:cNvSpPr>
            <p:nvPr/>
          </p:nvSpPr>
          <p:spPr bwMode="auto">
            <a:xfrm>
              <a:off x="5436544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67"/>
            <p:cNvSpPr>
              <a:spLocks noChangeShapeType="1"/>
            </p:cNvSpPr>
            <p:nvPr/>
          </p:nvSpPr>
          <p:spPr bwMode="auto">
            <a:xfrm flipH="1" flipV="1">
              <a:off x="5436395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514"/>
            <p:cNvSpPr>
              <a:spLocks noChangeShapeType="1"/>
            </p:cNvSpPr>
            <p:nvPr/>
          </p:nvSpPr>
          <p:spPr bwMode="auto">
            <a:xfrm>
              <a:off x="5652443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467"/>
            <p:cNvSpPr>
              <a:spLocks noChangeShapeType="1"/>
            </p:cNvSpPr>
            <p:nvPr/>
          </p:nvSpPr>
          <p:spPr bwMode="auto">
            <a:xfrm flipH="1" flipV="1">
              <a:off x="5868443" y="486916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3274862" y="5373217"/>
              <a:ext cx="2700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461"/>
            <p:cNvSpPr>
              <a:spLocks noChangeShapeType="1"/>
            </p:cNvSpPr>
            <p:nvPr/>
          </p:nvSpPr>
          <p:spPr bwMode="auto">
            <a:xfrm>
              <a:off x="4141543" y="5169127"/>
              <a:ext cx="0" cy="85216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六边形 337"/>
            <p:cNvSpPr/>
            <p:nvPr/>
          </p:nvSpPr>
          <p:spPr bwMode="auto">
            <a:xfrm>
              <a:off x="4572000" y="5589241"/>
              <a:ext cx="43204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9" name="Line 461"/>
            <p:cNvSpPr>
              <a:spLocks noChangeShapeType="1"/>
            </p:cNvSpPr>
            <p:nvPr/>
          </p:nvSpPr>
          <p:spPr bwMode="auto">
            <a:xfrm>
              <a:off x="5866556" y="5169126"/>
              <a:ext cx="794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514"/>
            <p:cNvSpPr>
              <a:spLocks noChangeShapeType="1"/>
            </p:cNvSpPr>
            <p:nvPr/>
          </p:nvSpPr>
          <p:spPr bwMode="auto">
            <a:xfrm>
              <a:off x="5868144" y="486916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514"/>
            <p:cNvSpPr>
              <a:spLocks noChangeShapeType="1"/>
            </p:cNvSpPr>
            <p:nvPr/>
          </p:nvSpPr>
          <p:spPr bwMode="auto">
            <a:xfrm>
              <a:off x="2700091" y="5733257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514"/>
            <p:cNvSpPr>
              <a:spLocks noChangeShapeType="1"/>
            </p:cNvSpPr>
            <p:nvPr/>
          </p:nvSpPr>
          <p:spPr bwMode="auto">
            <a:xfrm>
              <a:off x="5868144" y="5733254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Text Box 509"/>
            <p:cNvSpPr txBox="1">
              <a:spLocks noChangeArrowheads="1"/>
            </p:cNvSpPr>
            <p:nvPr/>
          </p:nvSpPr>
          <p:spPr bwMode="auto">
            <a:xfrm>
              <a:off x="1799704" y="4869161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347" name="Text Box 533"/>
            <p:cNvSpPr txBox="1">
              <a:spLocks noChangeArrowheads="1"/>
            </p:cNvSpPr>
            <p:nvPr/>
          </p:nvSpPr>
          <p:spPr bwMode="auto">
            <a:xfrm>
              <a:off x="3348685" y="5733256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8" name="Line 461"/>
            <p:cNvSpPr>
              <a:spLocks noChangeShapeType="1"/>
            </p:cNvSpPr>
            <p:nvPr/>
          </p:nvSpPr>
          <p:spPr bwMode="auto">
            <a:xfrm>
              <a:off x="3693568" y="5949280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461"/>
            <p:cNvSpPr>
              <a:spLocks noChangeShapeType="1"/>
            </p:cNvSpPr>
            <p:nvPr/>
          </p:nvSpPr>
          <p:spPr bwMode="auto">
            <a:xfrm flipH="1">
              <a:off x="2844107" y="5949280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六边形 352"/>
            <p:cNvSpPr/>
            <p:nvPr/>
          </p:nvSpPr>
          <p:spPr bwMode="auto">
            <a:xfrm>
              <a:off x="5004048" y="5589240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54" name="六边形 353"/>
            <p:cNvSpPr/>
            <p:nvPr/>
          </p:nvSpPr>
          <p:spPr bwMode="auto">
            <a:xfrm>
              <a:off x="5436096" y="5589240"/>
              <a:ext cx="433639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D4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57" name="Text Box 604"/>
          <p:cNvSpPr txBox="1">
            <a:spLocks noChangeArrowheads="1"/>
          </p:cNvSpPr>
          <p:nvPr/>
        </p:nvSpPr>
        <p:spPr bwMode="auto">
          <a:xfrm>
            <a:off x="6228183" y="4437112"/>
            <a:ext cx="2736430" cy="883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突发传送访存性能：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en-US" altLang="zh-CN" sz="2200" b="1" u="none" baseline="-12000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 err="1">
                <a:solidFill>
                  <a:srgbClr val="FF3399"/>
                </a:solidFill>
                <a:latin typeface="宋体" pitchFamily="2" charset="-122"/>
              </a:rPr>
              <a:t>n×</a:t>
            </a:r>
            <a:r>
              <a:rPr lang="en-US" altLang="zh-CN" sz="2200" b="1" u="none" dirty="0" err="1">
                <a:latin typeface="宋体" pitchFamily="2" charset="-122"/>
              </a:rPr>
              <a:t>T</a:t>
            </a:r>
            <a:r>
              <a:rPr lang="zh-CN" altLang="en-US" sz="2200" b="1" u="none" baseline="-12000" dirty="0">
                <a:latin typeface="宋体" pitchFamily="2" charset="-122"/>
              </a:rPr>
              <a:t>传送</a:t>
            </a:r>
          </a:p>
        </p:txBody>
      </p:sp>
      <p:sp>
        <p:nvSpPr>
          <p:cNvPr id="358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80" grpId="0"/>
      <p:bldP spid="295" grpId="0"/>
      <p:bldP spid="3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40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组成示例：</a:t>
            </a:r>
            <a:r>
              <a:rPr lang="en-US" altLang="zh-CN" b="1" u="none" dirty="0">
                <a:latin typeface="宋体" pitchFamily="2" charset="-122"/>
              </a:rPr>
              <a:t>A/B</a:t>
            </a:r>
            <a:r>
              <a:rPr lang="zh-CN" altLang="en-US" b="1" u="none" dirty="0">
                <a:latin typeface="宋体" pitchFamily="2" charset="-122"/>
              </a:rPr>
              <a:t>体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可自刷新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，成组传送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限于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同一行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9512" y="4509120"/>
            <a:ext cx="8785225" cy="1477328"/>
            <a:chOff x="179512" y="4717593"/>
            <a:chExt cx="8785225" cy="1477328"/>
          </a:xfrm>
        </p:grpSpPr>
        <p:sp>
          <p:nvSpPr>
            <p:cNvPr id="81" name="Text Box 409"/>
            <p:cNvSpPr txBox="1">
              <a:spLocks noChangeArrowheads="1"/>
            </p:cNvSpPr>
            <p:nvPr/>
          </p:nvSpPr>
          <p:spPr bwMode="auto">
            <a:xfrm>
              <a:off x="179512" y="4717593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成组传送的操作步骤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设置</a:t>
              </a:r>
              <a:r>
                <a:rPr lang="en-US" altLang="zh-CN" b="1" u="none" dirty="0">
                  <a:latin typeface="宋体" pitchFamily="2" charset="-122"/>
                </a:rPr>
                <a:t>BL</a:t>
              </a:r>
              <a:r>
                <a:rPr lang="zh-CN" altLang="en-US" b="1" u="none" dirty="0">
                  <a:latin typeface="宋体" pitchFamily="2" charset="-122"/>
                </a:rPr>
                <a:t>、启动操作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首地址及命令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设置方法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使用特殊命令 →需增设</a:t>
              </a:r>
              <a:r>
                <a:rPr lang="en-US" altLang="zh-CN" b="1" u="none" dirty="0">
                  <a:latin typeface="宋体" pitchFamily="2" charset="-122"/>
                </a:rPr>
                <a:t>CE</a:t>
              </a:r>
              <a:r>
                <a:rPr lang="zh-CN" altLang="en-US" b="1" u="none" dirty="0">
                  <a:latin typeface="宋体" pitchFamily="2" charset="-122"/>
                </a:rPr>
                <a:t>信号线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性能优化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用工作方式</a:t>
              </a:r>
              <a:r>
                <a:rPr lang="en-US" altLang="zh-CN" b="1" u="none" dirty="0">
                  <a:latin typeface="宋体" pitchFamily="2" charset="-122"/>
                </a:rPr>
                <a:t>REG</a:t>
              </a:r>
              <a:r>
                <a:rPr lang="zh-CN" altLang="en-US" b="1" u="none" dirty="0">
                  <a:latin typeface="宋体" pitchFamily="2" charset="-122"/>
                </a:rPr>
                <a:t>存放</a:t>
              </a:r>
              <a:r>
                <a:rPr lang="en-US" altLang="zh-CN" b="1" u="none" dirty="0">
                  <a:latin typeface="宋体" pitchFamily="2" charset="-122"/>
                </a:rPr>
                <a:t>BL 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zh-CN" altLang="en-US" b="1" u="none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zh-CN" altLang="en-US" b="1" u="none" dirty="0">
                  <a:latin typeface="宋体" pitchFamily="2" charset="-122"/>
                </a:rPr>
                <a:t>设置</a:t>
              </a:r>
              <a:r>
                <a:rPr lang="en-US" altLang="zh-CN" b="1" u="none" dirty="0">
                  <a:latin typeface="宋体" pitchFamily="2" charset="-122"/>
                </a:rPr>
                <a:t>BL</a:t>
              </a:r>
              <a:r>
                <a:rPr lang="zh-CN" altLang="en-US" b="1" u="none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r>
                <a:rPr lang="zh-CN" altLang="en-US" b="1" u="none" dirty="0">
                  <a:latin typeface="宋体" pitchFamily="2" charset="-122"/>
                </a:rPr>
                <a:t>可缺省</a:t>
              </a:r>
              <a:r>
                <a:rPr lang="en-US" altLang="zh-CN" b="1" u="none" dirty="0">
                  <a:latin typeface="宋体" pitchFamily="2" charset="-122"/>
                </a:rPr>
                <a:t> </a:t>
              </a:r>
            </a:p>
          </p:txBody>
        </p:sp>
        <p:sp>
          <p:nvSpPr>
            <p:cNvPr id="82" name="Line 369"/>
            <p:cNvSpPr>
              <a:spLocks noChangeShapeType="1"/>
            </p:cNvSpPr>
            <p:nvPr/>
          </p:nvSpPr>
          <p:spPr bwMode="auto">
            <a:xfrm>
              <a:off x="6454882" y="5301208"/>
              <a:ext cx="3317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409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思考：</a:t>
            </a:r>
            <a:r>
              <a:rPr lang="zh-CN" altLang="en-US" b="1" u="none" dirty="0">
                <a:latin typeface="宋体" pitchFamily="2" charset="-122"/>
              </a:rPr>
              <a:t>为什么能够每个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latin typeface="宋体" pitchFamily="2" charset="-122"/>
              </a:rPr>
              <a:t>传送一个数据？   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仅控制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I/O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门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64270" y="836712"/>
            <a:ext cx="8244234" cy="2664296"/>
            <a:chOff x="720254" y="764704"/>
            <a:chExt cx="8244234" cy="2664296"/>
          </a:xfrm>
        </p:grpSpPr>
        <p:sp>
          <p:nvSpPr>
            <p:cNvPr id="87" name="Rectangle 343"/>
            <p:cNvSpPr>
              <a:spLocks noChangeArrowheads="1"/>
            </p:cNvSpPr>
            <p:nvPr/>
          </p:nvSpPr>
          <p:spPr bwMode="auto">
            <a:xfrm>
              <a:off x="1547466" y="801959"/>
              <a:ext cx="6624736" cy="2627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44"/>
            <p:cNvSpPr txBox="1">
              <a:spLocks noChangeArrowheads="1"/>
            </p:cNvSpPr>
            <p:nvPr/>
          </p:nvSpPr>
          <p:spPr bwMode="auto">
            <a:xfrm>
              <a:off x="1835076" y="1987947"/>
              <a:ext cx="14414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工作方式</a:t>
              </a:r>
              <a:r>
                <a:rPr lang="en-US" altLang="zh-CN" sz="1800" b="1" u="none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9" name="Text Box 345"/>
            <p:cNvSpPr txBox="1">
              <a:spLocks noChangeArrowheads="1"/>
            </p:cNvSpPr>
            <p:nvPr/>
          </p:nvSpPr>
          <p:spPr bwMode="auto">
            <a:xfrm>
              <a:off x="1835076" y="2708920"/>
              <a:ext cx="144145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90" name="Text Box 346"/>
            <p:cNvSpPr txBox="1">
              <a:spLocks noChangeArrowheads="1"/>
            </p:cNvSpPr>
            <p:nvPr/>
          </p:nvSpPr>
          <p:spPr bwMode="auto">
            <a:xfrm>
              <a:off x="1835076" y="2348880"/>
              <a:ext cx="14414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91" name="Line 347"/>
            <p:cNvSpPr>
              <a:spLocks noChangeShapeType="1"/>
            </p:cNvSpPr>
            <p:nvPr/>
          </p:nvSpPr>
          <p:spPr bwMode="auto">
            <a:xfrm>
              <a:off x="4571802" y="1268760"/>
              <a:ext cx="0" cy="15850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48"/>
            <p:cNvSpPr>
              <a:spLocks noChangeShapeType="1"/>
            </p:cNvSpPr>
            <p:nvPr/>
          </p:nvSpPr>
          <p:spPr bwMode="auto">
            <a:xfrm flipV="1">
              <a:off x="1620764" y="213285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1620764" y="249289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50"/>
            <p:cNvSpPr>
              <a:spLocks noChangeShapeType="1"/>
            </p:cNvSpPr>
            <p:nvPr/>
          </p:nvSpPr>
          <p:spPr bwMode="auto">
            <a:xfrm>
              <a:off x="1619176" y="2130277"/>
              <a:ext cx="0" cy="7235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351"/>
            <p:cNvSpPr>
              <a:spLocks noChangeShapeType="1"/>
            </p:cNvSpPr>
            <p:nvPr/>
          </p:nvSpPr>
          <p:spPr bwMode="auto">
            <a:xfrm flipV="1">
              <a:off x="1620764" y="285382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352"/>
            <p:cNvSpPr txBox="1">
              <a:spLocks noChangeArrowheads="1"/>
            </p:cNvSpPr>
            <p:nvPr/>
          </p:nvSpPr>
          <p:spPr bwMode="auto">
            <a:xfrm>
              <a:off x="3852789" y="2708920"/>
              <a:ext cx="576263" cy="646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行多路器</a:t>
              </a:r>
            </a:p>
          </p:txBody>
        </p:sp>
        <p:sp>
          <p:nvSpPr>
            <p:cNvPr id="97" name="Line 353"/>
            <p:cNvSpPr>
              <a:spLocks noChangeShapeType="1"/>
            </p:cNvSpPr>
            <p:nvPr/>
          </p:nvSpPr>
          <p:spPr bwMode="auto">
            <a:xfrm flipV="1">
              <a:off x="3276526" y="2852936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54"/>
            <p:cNvSpPr>
              <a:spLocks noChangeShapeType="1"/>
            </p:cNvSpPr>
            <p:nvPr/>
          </p:nvSpPr>
          <p:spPr bwMode="auto">
            <a:xfrm>
              <a:off x="4571802" y="1268760"/>
              <a:ext cx="14389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355"/>
            <p:cNvSpPr txBox="1">
              <a:spLocks noChangeArrowheads="1"/>
            </p:cNvSpPr>
            <p:nvPr/>
          </p:nvSpPr>
          <p:spPr bwMode="auto">
            <a:xfrm>
              <a:off x="5365676" y="2780927"/>
              <a:ext cx="1438275" cy="57579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1M×8b DRAM</a:t>
              </a:r>
            </a:p>
          </p:txBody>
        </p:sp>
        <p:sp>
          <p:nvSpPr>
            <p:cNvPr id="100" name="Text Box 356"/>
            <p:cNvSpPr txBox="1">
              <a:spLocks noChangeArrowheads="1"/>
            </p:cNvSpPr>
            <p:nvPr/>
          </p:nvSpPr>
          <p:spPr bwMode="auto">
            <a:xfrm>
              <a:off x="4787826" y="2780927"/>
              <a:ext cx="577851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01" name="Line 357"/>
            <p:cNvSpPr>
              <a:spLocks noChangeShapeType="1"/>
            </p:cNvSpPr>
            <p:nvPr/>
          </p:nvSpPr>
          <p:spPr bwMode="auto">
            <a:xfrm>
              <a:off x="4427465" y="3213199"/>
              <a:ext cx="3603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358"/>
            <p:cNvSpPr txBox="1">
              <a:spLocks noChangeArrowheads="1"/>
            </p:cNvSpPr>
            <p:nvPr/>
          </p:nvSpPr>
          <p:spPr bwMode="auto">
            <a:xfrm>
              <a:off x="5294239" y="1988840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0000"/>
                  </a:solidFill>
                </a:rPr>
                <a:t>列译码器</a:t>
              </a:r>
            </a:p>
          </p:txBody>
        </p:sp>
        <p:sp>
          <p:nvSpPr>
            <p:cNvPr id="103" name="Text Box 359"/>
            <p:cNvSpPr txBox="1">
              <a:spLocks noChangeArrowheads="1"/>
            </p:cNvSpPr>
            <p:nvPr/>
          </p:nvSpPr>
          <p:spPr bwMode="auto">
            <a:xfrm>
              <a:off x="5365676" y="2493342"/>
              <a:ext cx="1438275" cy="287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04" name="Text Box 360"/>
            <p:cNvSpPr txBox="1">
              <a:spLocks noChangeArrowheads="1"/>
            </p:cNvSpPr>
            <p:nvPr/>
          </p:nvSpPr>
          <p:spPr bwMode="auto">
            <a:xfrm>
              <a:off x="7668146" y="1729372"/>
              <a:ext cx="360040" cy="1123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105" name="Text Box 361"/>
            <p:cNvSpPr txBox="1">
              <a:spLocks noChangeArrowheads="1"/>
            </p:cNvSpPr>
            <p:nvPr/>
          </p:nvSpPr>
          <p:spPr bwMode="auto">
            <a:xfrm>
              <a:off x="8388226" y="2152620"/>
              <a:ext cx="5762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6" name="Text Box 365"/>
            <p:cNvSpPr txBox="1">
              <a:spLocks noChangeArrowheads="1"/>
            </p:cNvSpPr>
            <p:nvPr/>
          </p:nvSpPr>
          <p:spPr bwMode="auto">
            <a:xfrm>
              <a:off x="972344" y="1649457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07" name="Line 366"/>
            <p:cNvSpPr>
              <a:spLocks noChangeShapeType="1"/>
            </p:cNvSpPr>
            <p:nvPr/>
          </p:nvSpPr>
          <p:spPr bwMode="auto">
            <a:xfrm>
              <a:off x="1000919" y="170622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368"/>
            <p:cNvSpPr txBox="1">
              <a:spLocks noChangeArrowheads="1"/>
            </p:cNvSpPr>
            <p:nvPr/>
          </p:nvSpPr>
          <p:spPr bwMode="auto">
            <a:xfrm>
              <a:off x="972344" y="1433433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09" name="Line 369"/>
            <p:cNvSpPr>
              <a:spLocks noChangeShapeType="1"/>
            </p:cNvSpPr>
            <p:nvPr/>
          </p:nvSpPr>
          <p:spPr bwMode="auto">
            <a:xfrm>
              <a:off x="1000919" y="1485121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71"/>
            <p:cNvSpPr>
              <a:spLocks noChangeShapeType="1"/>
            </p:cNvSpPr>
            <p:nvPr/>
          </p:nvSpPr>
          <p:spPr bwMode="auto">
            <a:xfrm>
              <a:off x="1093312" y="1245210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372"/>
            <p:cNvSpPr txBox="1">
              <a:spLocks noChangeArrowheads="1"/>
            </p:cNvSpPr>
            <p:nvPr/>
          </p:nvSpPr>
          <p:spPr bwMode="auto">
            <a:xfrm>
              <a:off x="972344" y="119250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112" name="Line 374"/>
            <p:cNvSpPr>
              <a:spLocks noChangeShapeType="1"/>
            </p:cNvSpPr>
            <p:nvPr/>
          </p:nvSpPr>
          <p:spPr bwMode="auto">
            <a:xfrm>
              <a:off x="1098392" y="10115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75"/>
            <p:cNvSpPr txBox="1">
              <a:spLocks noChangeArrowheads="1"/>
            </p:cNvSpPr>
            <p:nvPr/>
          </p:nvSpPr>
          <p:spPr bwMode="auto">
            <a:xfrm>
              <a:off x="972344" y="959852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CE</a:t>
              </a:r>
            </a:p>
          </p:txBody>
        </p:sp>
        <p:sp>
          <p:nvSpPr>
            <p:cNvPr id="114" name="Text Box 376"/>
            <p:cNvSpPr txBox="1">
              <a:spLocks noChangeArrowheads="1"/>
            </p:cNvSpPr>
            <p:nvPr/>
          </p:nvSpPr>
          <p:spPr bwMode="auto">
            <a:xfrm>
              <a:off x="720254" y="2348880"/>
              <a:ext cx="68339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10</a:t>
              </a:r>
              <a:r>
                <a:rPr lang="en-US" altLang="zh-CN" sz="1800" b="1" u="none" dirty="0">
                  <a:latin typeface="+mn-lt"/>
                </a:rPr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5" name="Line 377"/>
            <p:cNvSpPr>
              <a:spLocks noChangeShapeType="1"/>
            </p:cNvSpPr>
            <p:nvPr/>
          </p:nvSpPr>
          <p:spPr bwMode="auto">
            <a:xfrm>
              <a:off x="6013376" y="227687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78"/>
            <p:cNvSpPr>
              <a:spLocks noChangeShapeType="1"/>
            </p:cNvSpPr>
            <p:nvPr/>
          </p:nvSpPr>
          <p:spPr bwMode="auto">
            <a:xfrm>
              <a:off x="6013376" y="177281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80"/>
            <p:cNvSpPr txBox="1">
              <a:spLocks noChangeArrowheads="1"/>
            </p:cNvSpPr>
            <p:nvPr/>
          </p:nvSpPr>
          <p:spPr bwMode="auto">
            <a:xfrm>
              <a:off x="7090617" y="1629693"/>
              <a:ext cx="289497" cy="1296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多路选择器</a:t>
              </a:r>
            </a:p>
          </p:txBody>
        </p:sp>
        <p:sp>
          <p:nvSpPr>
            <p:cNvPr id="118" name="Line 382"/>
            <p:cNvSpPr>
              <a:spLocks noChangeShapeType="1"/>
            </p:cNvSpPr>
            <p:nvPr/>
          </p:nvSpPr>
          <p:spPr bwMode="auto">
            <a:xfrm>
              <a:off x="8028483" y="2276327"/>
              <a:ext cx="3597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3"/>
            <p:cNvSpPr>
              <a:spLocks noChangeShapeType="1"/>
            </p:cNvSpPr>
            <p:nvPr/>
          </p:nvSpPr>
          <p:spPr bwMode="auto">
            <a:xfrm flipV="1">
              <a:off x="6804573" y="1772296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385"/>
            <p:cNvSpPr>
              <a:spLocks noChangeShapeType="1"/>
            </p:cNvSpPr>
            <p:nvPr/>
          </p:nvSpPr>
          <p:spPr bwMode="auto">
            <a:xfrm>
              <a:off x="4427466" y="2132856"/>
              <a:ext cx="865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86"/>
            <p:cNvSpPr>
              <a:spLocks noChangeShapeType="1"/>
            </p:cNvSpPr>
            <p:nvPr/>
          </p:nvSpPr>
          <p:spPr bwMode="auto">
            <a:xfrm>
              <a:off x="3275658" y="2492896"/>
              <a:ext cx="360214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387"/>
            <p:cNvSpPr txBox="1">
              <a:spLocks noChangeArrowheads="1"/>
            </p:cNvSpPr>
            <p:nvPr/>
          </p:nvSpPr>
          <p:spPr bwMode="auto">
            <a:xfrm>
              <a:off x="1835076" y="3068960"/>
              <a:ext cx="1441450" cy="28604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刷新计数器</a:t>
              </a:r>
            </a:p>
          </p:txBody>
        </p:sp>
        <p:sp>
          <p:nvSpPr>
            <p:cNvPr id="123" name="Line 388"/>
            <p:cNvSpPr>
              <a:spLocks noChangeShapeType="1"/>
            </p:cNvSpPr>
            <p:nvPr/>
          </p:nvSpPr>
          <p:spPr bwMode="auto">
            <a:xfrm>
              <a:off x="3276526" y="3212282"/>
              <a:ext cx="5762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389"/>
            <p:cNvSpPr txBox="1">
              <a:spLocks noChangeArrowheads="1"/>
            </p:cNvSpPr>
            <p:nvPr/>
          </p:nvSpPr>
          <p:spPr bwMode="auto">
            <a:xfrm>
              <a:off x="2195439" y="1054372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逻辑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  <p:sp>
          <p:nvSpPr>
            <p:cNvPr id="125" name="Text Box 393"/>
            <p:cNvSpPr txBox="1">
              <a:spLocks noChangeArrowheads="1"/>
            </p:cNvSpPr>
            <p:nvPr/>
          </p:nvSpPr>
          <p:spPr bwMode="auto">
            <a:xfrm>
              <a:off x="972344" y="764704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6" name="Line 394"/>
            <p:cNvSpPr>
              <a:spLocks noChangeShapeType="1"/>
            </p:cNvSpPr>
            <p:nvPr/>
          </p:nvSpPr>
          <p:spPr bwMode="auto">
            <a:xfrm flipV="1">
              <a:off x="1403449" y="1340768"/>
              <a:ext cx="79199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95"/>
            <p:cNvSpPr>
              <a:spLocks noChangeShapeType="1"/>
            </p:cNvSpPr>
            <p:nvPr/>
          </p:nvSpPr>
          <p:spPr bwMode="auto">
            <a:xfrm flipV="1">
              <a:off x="1403449" y="1556792"/>
              <a:ext cx="79199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96"/>
            <p:cNvSpPr>
              <a:spLocks noChangeShapeType="1"/>
            </p:cNvSpPr>
            <p:nvPr/>
          </p:nvSpPr>
          <p:spPr bwMode="auto">
            <a:xfrm flipV="1">
              <a:off x="1403449" y="1124744"/>
              <a:ext cx="7919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99"/>
            <p:cNvSpPr>
              <a:spLocks noChangeShapeType="1"/>
            </p:cNvSpPr>
            <p:nvPr/>
          </p:nvSpPr>
          <p:spPr bwMode="auto">
            <a:xfrm>
              <a:off x="4427465" y="2852936"/>
              <a:ext cx="1460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00"/>
            <p:cNvSpPr>
              <a:spLocks noChangeShapeType="1"/>
            </p:cNvSpPr>
            <p:nvPr/>
          </p:nvSpPr>
          <p:spPr bwMode="auto">
            <a:xfrm>
              <a:off x="1403449" y="1772296"/>
              <a:ext cx="791990" cy="23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V="1">
              <a:off x="1403648" y="2492896"/>
              <a:ext cx="215728" cy="4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402"/>
            <p:cNvSpPr txBox="1">
              <a:spLocks noChangeArrowheads="1"/>
            </p:cNvSpPr>
            <p:nvPr/>
          </p:nvSpPr>
          <p:spPr bwMode="auto">
            <a:xfrm>
              <a:off x="5294239" y="908720"/>
              <a:ext cx="1511300" cy="5760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B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1M×8b DRAM</a:t>
              </a:r>
            </a:p>
          </p:txBody>
        </p:sp>
        <p:sp>
          <p:nvSpPr>
            <p:cNvPr id="133" name="Text Box 404"/>
            <p:cNvSpPr txBox="1">
              <a:spLocks noChangeArrowheads="1"/>
            </p:cNvSpPr>
            <p:nvPr/>
          </p:nvSpPr>
          <p:spPr bwMode="auto">
            <a:xfrm>
              <a:off x="5294239" y="1484784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34" name="Text Box 356"/>
            <p:cNvSpPr txBox="1">
              <a:spLocks noChangeArrowheads="1"/>
            </p:cNvSpPr>
            <p:nvPr/>
          </p:nvSpPr>
          <p:spPr bwMode="auto">
            <a:xfrm>
              <a:off x="4715818" y="908721"/>
              <a:ext cx="577851" cy="576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35" name="Text Box 405"/>
            <p:cNvSpPr txBox="1">
              <a:spLocks noChangeArrowheads="1"/>
            </p:cNvSpPr>
            <p:nvPr/>
          </p:nvSpPr>
          <p:spPr bwMode="auto">
            <a:xfrm>
              <a:off x="3635872" y="1700808"/>
              <a:ext cx="791914" cy="9334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成组</a:t>
              </a:r>
              <a:endParaRPr lang="en-US" altLang="zh-CN" sz="1800" b="1" u="none" dirty="0"/>
            </a:p>
            <a:p>
              <a:pPr algn="ctr"/>
              <a:r>
                <a:rPr lang="zh-CN" altLang="en-US" sz="1800" b="1" u="none" dirty="0"/>
                <a:t>传送</a:t>
              </a:r>
            </a:p>
            <a:p>
              <a:pPr algn="ctr"/>
              <a:r>
                <a:rPr lang="zh-CN" altLang="en-US" sz="1800" b="1" u="none" dirty="0"/>
                <a:t>计数器</a:t>
              </a:r>
            </a:p>
          </p:txBody>
        </p:sp>
        <p:cxnSp>
          <p:nvCxnSpPr>
            <p:cNvPr id="136" name="直接箭头连接符 69"/>
            <p:cNvCxnSpPr>
              <a:stCxn id="124" idx="3"/>
            </p:cNvCxnSpPr>
            <p:nvPr/>
          </p:nvCxnSpPr>
          <p:spPr bwMode="auto">
            <a:xfrm>
              <a:off x="2843139" y="1449449"/>
              <a:ext cx="288503" cy="5393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7" name="直接箭头连接符 69"/>
            <p:cNvCxnSpPr>
              <a:endCxn id="124" idx="0"/>
            </p:cNvCxnSpPr>
            <p:nvPr/>
          </p:nvCxnSpPr>
          <p:spPr bwMode="auto">
            <a:xfrm>
              <a:off x="1403450" y="908720"/>
              <a:ext cx="1115839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Line 383"/>
            <p:cNvSpPr>
              <a:spLocks noChangeShapeType="1"/>
            </p:cNvSpPr>
            <p:nvPr/>
          </p:nvSpPr>
          <p:spPr bwMode="auto">
            <a:xfrm flipV="1">
              <a:off x="6804573" y="2564657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3"/>
            <p:cNvSpPr>
              <a:spLocks noChangeShapeType="1"/>
            </p:cNvSpPr>
            <p:nvPr/>
          </p:nvSpPr>
          <p:spPr bwMode="auto">
            <a:xfrm flipV="1">
              <a:off x="7380637" y="2276402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79512" y="3565465"/>
            <a:ext cx="8785225" cy="1015663"/>
            <a:chOff x="179512" y="3565465"/>
            <a:chExt cx="8785225" cy="1015663"/>
          </a:xfrm>
        </p:grpSpPr>
        <p:sp>
          <p:nvSpPr>
            <p:cNvPr id="85" name="Text Box 409"/>
            <p:cNvSpPr txBox="1">
              <a:spLocks noChangeArrowheads="1"/>
            </p:cNvSpPr>
            <p:nvPr/>
          </p:nvSpPr>
          <p:spPr bwMode="auto">
            <a:xfrm>
              <a:off x="179512" y="3565465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      传送方式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>
                  <a:solidFill>
                    <a:srgbClr val="990099"/>
                  </a:solidFill>
                  <a:latin typeface="宋体" pitchFamily="2" charset="-122"/>
                </a:rPr>
                <a:t>仅</a:t>
              </a:r>
              <a:r>
                <a:rPr lang="zh-CN" altLang="en-US" b="1" u="none" dirty="0">
                  <a:latin typeface="宋体" pitchFamily="2" charset="-122"/>
                </a:rPr>
                <a:t>成组传送，常规传送的</a:t>
              </a:r>
              <a:r>
                <a:rPr lang="en-US" altLang="zh-CN" b="1" u="none" dirty="0">
                  <a:latin typeface="宋体" pitchFamily="2" charset="-122"/>
                </a:rPr>
                <a:t>BL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成组传送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>
                  <a:latin typeface="宋体" pitchFamily="2" charset="-122"/>
                </a:rPr>
                <a:t>支持几种突发长度</a:t>
              </a:r>
              <a:r>
                <a:rPr lang="en-US" altLang="zh-CN" b="1" u="none" dirty="0">
                  <a:latin typeface="宋体" pitchFamily="2" charset="-122"/>
                </a:rPr>
                <a:t>(</a:t>
              </a:r>
              <a:r>
                <a:rPr lang="en-US" altLang="zh-CN" u="none" dirty="0">
                  <a:latin typeface="+mn-lt"/>
                  <a:ea typeface="+mn-ea"/>
                </a:rPr>
                <a:t>Burst </a:t>
              </a:r>
              <a:r>
                <a:rPr lang="en-US" altLang="zh-CN" u="none" dirty="0" err="1">
                  <a:latin typeface="+mn-lt"/>
                  <a:ea typeface="+mn-ea"/>
                </a:rPr>
                <a:t>Length</a:t>
              </a:r>
              <a:r>
                <a:rPr lang="en-US" altLang="zh-CN" b="1" u="none" dirty="0" err="1">
                  <a:latin typeface="+mn-ea"/>
                  <a:ea typeface="+mn-ea"/>
                </a:rPr>
                <a:t>,BL</a:t>
              </a:r>
              <a:r>
                <a:rPr lang="en-US" altLang="zh-CN" b="1" u="none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41" name="直接箭头连接符 140"/>
            <p:cNvCxnSpPr/>
            <p:nvPr/>
          </p:nvCxnSpPr>
          <p:spPr bwMode="auto">
            <a:xfrm>
              <a:off x="2987155" y="4018866"/>
              <a:ext cx="721518" cy="147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3" name="Text Box 30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(3)DDR 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Double Data Rate </a:t>
            </a:r>
            <a:r>
              <a:rPr lang="en-US" altLang="zh-CN" b="1" u="none" dirty="0">
                <a:latin typeface="+mn-ea"/>
                <a:ea typeface="+mn-ea"/>
              </a:rPr>
              <a:t>SDRAM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>
                <a:latin typeface="宋体" pitchFamily="2" charset="-122"/>
              </a:rPr>
              <a:t>基于</a:t>
            </a:r>
            <a:r>
              <a:rPr lang="en-US" altLang="zh-CN" b="1" u="none" dirty="0">
                <a:latin typeface="宋体" pitchFamily="2" charset="-122"/>
              </a:rPr>
              <a:t>SDRAM</a:t>
            </a:r>
            <a:r>
              <a:rPr lang="zh-CN" altLang="en-US" b="1" u="none" dirty="0">
                <a:latin typeface="宋体" pitchFamily="2" charset="-122"/>
              </a:rPr>
              <a:t>，在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上升沿及下降沿</a:t>
            </a:r>
            <a:r>
              <a:rPr lang="zh-CN" altLang="en-US" b="1" u="none" dirty="0">
                <a:latin typeface="宋体" pitchFamily="2" charset="-122"/>
              </a:rPr>
              <a:t>都</a:t>
            </a:r>
            <a:r>
              <a:rPr lang="en-US" altLang="zh-CN" b="1" u="none" dirty="0">
                <a:latin typeface="宋体" pitchFamily="2" charset="-122"/>
              </a:rPr>
              <a:t>I/O</a:t>
            </a:r>
          </a:p>
        </p:txBody>
      </p:sp>
      <p:sp>
        <p:nvSpPr>
          <p:cNvPr id="4" name="Text Box 303"/>
          <p:cNvSpPr txBox="1">
            <a:spLocks noChangeArrowheads="1"/>
          </p:cNvSpPr>
          <p:nvPr/>
        </p:nvSpPr>
        <p:spPr bwMode="auto">
          <a:xfrm>
            <a:off x="179388" y="12235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*DDR SDRAM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r>
              <a:rPr lang="zh-CN" altLang="en-US" b="1" u="none" dirty="0">
                <a:latin typeface="宋体" pitchFamily="2" charset="-122"/>
              </a:rPr>
              <a:t>存储单元的宽度是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宽度的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   I/O</a:t>
            </a:r>
            <a:r>
              <a:rPr lang="zh-CN" altLang="en-US" b="1" u="none" dirty="0">
                <a:latin typeface="宋体" pitchFamily="2" charset="-122"/>
              </a:rPr>
              <a:t>时需要拆分或合并</a:t>
            </a:r>
          </a:p>
        </p:txBody>
      </p:sp>
      <p:sp>
        <p:nvSpPr>
          <p:cNvPr id="112" name="Text Box 303"/>
          <p:cNvSpPr txBox="1">
            <a:spLocks noChangeArrowheads="1"/>
          </p:cNvSpPr>
          <p:nvPr/>
        </p:nvSpPr>
        <p:spPr bwMode="auto">
          <a:xfrm>
            <a:off x="179513" y="4005064"/>
            <a:ext cx="4465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*DDR2 SDRAM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存储单元的宽度是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宽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度的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倍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4644008" y="2132856"/>
            <a:ext cx="3815682" cy="1729085"/>
            <a:chOff x="4644008" y="2204864"/>
            <a:chExt cx="3815682" cy="1729085"/>
          </a:xfrm>
        </p:grpSpPr>
        <p:sp>
          <p:nvSpPr>
            <p:cNvPr id="147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+mn-ea"/>
                  <a:ea typeface="+mn-ea"/>
                </a:rPr>
                <a:t>100MHz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48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04"/>
            <p:cNvSpPr>
              <a:spLocks noChangeShapeType="1"/>
            </p:cNvSpPr>
            <p:nvPr/>
          </p:nvSpPr>
          <p:spPr bwMode="auto">
            <a:xfrm>
              <a:off x="7666905" y="2784493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07"/>
            <p:cNvSpPr>
              <a:spLocks noChangeShapeType="1"/>
            </p:cNvSpPr>
            <p:nvPr/>
          </p:nvSpPr>
          <p:spPr bwMode="auto">
            <a:xfrm flipH="1">
              <a:off x="8243861" y="2744316"/>
              <a:ext cx="595" cy="10795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08"/>
            <p:cNvSpPr>
              <a:spLocks noChangeShapeType="1"/>
            </p:cNvSpPr>
            <p:nvPr/>
          </p:nvSpPr>
          <p:spPr bwMode="auto">
            <a:xfrm flipH="1">
              <a:off x="7307732" y="2850678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 SDRAM</a:t>
              </a:r>
            </a:p>
          </p:txBody>
        </p:sp>
        <p:sp>
          <p:nvSpPr>
            <p:cNvPr id="164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  <a:latin typeface="+mn-ea"/>
                  <a:ea typeface="+mn-ea"/>
                </a:rPr>
                <a:t>-1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×2w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65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166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24"/>
            <p:cNvSpPr txBox="1">
              <a:spLocks noChangeArrowheads="1"/>
            </p:cNvSpPr>
            <p:nvPr/>
          </p:nvSpPr>
          <p:spPr bwMode="auto">
            <a:xfrm>
              <a:off x="6228902" y="3068960"/>
              <a:ext cx="35927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0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2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12"/>
            <p:cNvSpPr>
              <a:spLocks noChangeShapeType="1"/>
            </p:cNvSpPr>
            <p:nvPr/>
          </p:nvSpPr>
          <p:spPr bwMode="auto">
            <a:xfrm flipV="1">
              <a:off x="8244457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12"/>
            <p:cNvSpPr>
              <a:spLocks noChangeShapeType="1"/>
            </p:cNvSpPr>
            <p:nvPr/>
          </p:nvSpPr>
          <p:spPr bwMode="auto">
            <a:xfrm flipV="1">
              <a:off x="7668393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612302" y="2132856"/>
            <a:ext cx="3815682" cy="1729085"/>
            <a:chOff x="4644008" y="2204864"/>
            <a:chExt cx="3815682" cy="1729085"/>
          </a:xfrm>
        </p:grpSpPr>
        <p:sp>
          <p:nvSpPr>
            <p:cNvPr id="215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</a:p>
          </p:txBody>
        </p:sp>
        <p:sp>
          <p:nvSpPr>
            <p:cNvPr id="216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04"/>
            <p:cNvSpPr>
              <a:spLocks noChangeShapeType="1"/>
            </p:cNvSpPr>
            <p:nvPr/>
          </p:nvSpPr>
          <p:spPr bwMode="auto">
            <a:xfrm>
              <a:off x="7666904" y="2563987"/>
              <a:ext cx="1589" cy="2882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07"/>
            <p:cNvSpPr>
              <a:spLocks noChangeShapeType="1"/>
            </p:cNvSpPr>
            <p:nvPr/>
          </p:nvSpPr>
          <p:spPr bwMode="auto">
            <a:xfrm flipH="1">
              <a:off x="8243860" y="2563987"/>
              <a:ext cx="595" cy="2882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08"/>
            <p:cNvSpPr>
              <a:spLocks noChangeShapeType="1"/>
            </p:cNvSpPr>
            <p:nvPr/>
          </p:nvSpPr>
          <p:spPr bwMode="auto">
            <a:xfrm flipH="1">
              <a:off x="7307611" y="2850678"/>
              <a:ext cx="7235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 SDRAM</a:t>
              </a:r>
            </a:p>
          </p:txBody>
        </p:sp>
        <p:sp>
          <p:nvSpPr>
            <p:cNvPr id="232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33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34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424"/>
            <p:cNvSpPr txBox="1">
              <a:spLocks noChangeArrowheads="1"/>
            </p:cNvSpPr>
            <p:nvPr/>
          </p:nvSpPr>
          <p:spPr bwMode="auto">
            <a:xfrm>
              <a:off x="6300266" y="3068960"/>
              <a:ext cx="2879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38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40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20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644750" y="4005064"/>
            <a:ext cx="3815682" cy="1729085"/>
            <a:chOff x="4796408" y="4508227"/>
            <a:chExt cx="3815682" cy="1729085"/>
          </a:xfrm>
        </p:grpSpPr>
        <p:sp>
          <p:nvSpPr>
            <p:cNvPr id="249" name="Text Box 392"/>
            <p:cNvSpPr txBox="1">
              <a:spLocks noChangeArrowheads="1"/>
            </p:cNvSpPr>
            <p:nvPr/>
          </p:nvSpPr>
          <p:spPr bwMode="auto">
            <a:xfrm>
              <a:off x="4796408" y="4508227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(100MHz)</a:t>
              </a:r>
              <a:r>
                <a:rPr lang="zh-CN" altLang="en-US" sz="1800" b="1" u="none" dirty="0">
                  <a:latin typeface="+mn-ea"/>
                  <a:ea typeface="+mn-ea"/>
                </a:rPr>
                <a:t>  </a:t>
              </a:r>
              <a:r>
                <a:rPr lang="en-US" altLang="zh-CN" sz="1800" b="1" u="none" dirty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+mn-ea"/>
                  <a:ea typeface="+mn-ea"/>
                </a:rPr>
                <a:t>200MHz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50" name="Line 397"/>
            <p:cNvSpPr>
              <a:spLocks noChangeShapeType="1"/>
            </p:cNvSpPr>
            <p:nvPr/>
          </p:nvSpPr>
          <p:spPr bwMode="auto">
            <a:xfrm>
              <a:off x="5732313" y="4867994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400"/>
            <p:cNvSpPr>
              <a:spLocks noChangeShapeType="1"/>
            </p:cNvSpPr>
            <p:nvPr/>
          </p:nvSpPr>
          <p:spPr bwMode="auto">
            <a:xfrm>
              <a:off x="5156672" y="4867994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401"/>
            <p:cNvSpPr>
              <a:spLocks noChangeShapeType="1"/>
            </p:cNvSpPr>
            <p:nvPr/>
          </p:nvSpPr>
          <p:spPr bwMode="auto">
            <a:xfrm>
              <a:off x="5445422" y="4867994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402"/>
            <p:cNvSpPr>
              <a:spLocks noChangeShapeType="1"/>
            </p:cNvSpPr>
            <p:nvPr/>
          </p:nvSpPr>
          <p:spPr bwMode="auto">
            <a:xfrm flipH="1" flipV="1">
              <a:off x="5158259" y="4867993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403"/>
            <p:cNvSpPr>
              <a:spLocks noChangeShapeType="1"/>
            </p:cNvSpPr>
            <p:nvPr/>
          </p:nvSpPr>
          <p:spPr bwMode="auto">
            <a:xfrm>
              <a:off x="7532365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404"/>
            <p:cNvSpPr>
              <a:spLocks noChangeShapeType="1"/>
            </p:cNvSpPr>
            <p:nvPr/>
          </p:nvSpPr>
          <p:spPr bwMode="auto">
            <a:xfrm flipH="1">
              <a:off x="7666904" y="5087856"/>
              <a:ext cx="1440" cy="6618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405"/>
            <p:cNvSpPr>
              <a:spLocks noChangeShapeType="1"/>
            </p:cNvSpPr>
            <p:nvPr/>
          </p:nvSpPr>
          <p:spPr bwMode="auto">
            <a:xfrm flipH="1">
              <a:off x="7532364" y="4866704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406"/>
            <p:cNvSpPr>
              <a:spLocks noChangeShapeType="1"/>
            </p:cNvSpPr>
            <p:nvPr/>
          </p:nvSpPr>
          <p:spPr bwMode="auto">
            <a:xfrm flipH="1">
              <a:off x="7667699" y="5154041"/>
              <a:ext cx="1452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408"/>
            <p:cNvSpPr>
              <a:spLocks noChangeShapeType="1"/>
            </p:cNvSpPr>
            <p:nvPr/>
          </p:nvSpPr>
          <p:spPr bwMode="auto">
            <a:xfrm flipH="1">
              <a:off x="7460132" y="5154041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 flipH="1" flipV="1">
              <a:off x="8107782" y="4866704"/>
              <a:ext cx="14565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7532365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11"/>
            <p:cNvSpPr>
              <a:spLocks noChangeShapeType="1"/>
            </p:cNvSpPr>
            <p:nvPr/>
          </p:nvSpPr>
          <p:spPr bwMode="auto">
            <a:xfrm>
              <a:off x="8109371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12"/>
            <p:cNvSpPr>
              <a:spLocks noChangeShapeType="1"/>
            </p:cNvSpPr>
            <p:nvPr/>
          </p:nvSpPr>
          <p:spPr bwMode="auto">
            <a:xfrm>
              <a:off x="8109371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414"/>
            <p:cNvSpPr>
              <a:spLocks noChangeArrowheads="1"/>
            </p:cNvSpPr>
            <p:nvPr/>
          </p:nvSpPr>
          <p:spPr bwMode="auto">
            <a:xfrm>
              <a:off x="4796408" y="5227066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415"/>
            <p:cNvSpPr txBox="1">
              <a:spLocks noChangeArrowheads="1"/>
            </p:cNvSpPr>
            <p:nvPr/>
          </p:nvSpPr>
          <p:spPr bwMode="auto">
            <a:xfrm>
              <a:off x="5912669" y="5948387"/>
              <a:ext cx="13675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DDR2 SDRAM</a:t>
              </a:r>
            </a:p>
          </p:txBody>
        </p:sp>
        <p:sp>
          <p:nvSpPr>
            <p:cNvPr id="266" name="Text Box 416"/>
            <p:cNvSpPr txBox="1">
              <a:spLocks noChangeArrowheads="1"/>
            </p:cNvSpPr>
            <p:nvPr/>
          </p:nvSpPr>
          <p:spPr bwMode="auto">
            <a:xfrm>
              <a:off x="4940873" y="5300315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存储体</a:t>
              </a:r>
              <a:endParaRPr lang="en-US" altLang="zh-CN" sz="1800" b="1" u="none" dirty="0"/>
            </a:p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>
                  <a:solidFill>
                    <a:srgbClr val="CC3300"/>
                  </a:solidFill>
                  <a:latin typeface="+mn-ea"/>
                  <a:ea typeface="+mn-ea"/>
                </a:rPr>
                <a:t>-2</a:t>
              </a:r>
              <a:r>
                <a:rPr lang="en-US" altLang="zh-CN" sz="2000" b="1" u="none" dirty="0">
                  <a:solidFill>
                    <a:srgbClr val="CC3300"/>
                  </a:solidFill>
                </a:rPr>
                <a:t>×4w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67" name="Text Box 417"/>
            <p:cNvSpPr txBox="1">
              <a:spLocks noChangeArrowheads="1"/>
            </p:cNvSpPr>
            <p:nvPr/>
          </p:nvSpPr>
          <p:spPr bwMode="auto">
            <a:xfrm>
              <a:off x="6957243" y="5300315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68" name="Line 418"/>
            <p:cNvSpPr>
              <a:spLocks noChangeShapeType="1"/>
            </p:cNvSpPr>
            <p:nvPr/>
          </p:nvSpPr>
          <p:spPr bwMode="auto">
            <a:xfrm flipV="1">
              <a:off x="6236346" y="5659561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2"/>
            <p:cNvSpPr>
              <a:spLocks noChangeShapeType="1"/>
            </p:cNvSpPr>
            <p:nvPr/>
          </p:nvSpPr>
          <p:spPr bwMode="auto">
            <a:xfrm flipH="1">
              <a:off x="5084440" y="5155628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3"/>
            <p:cNvSpPr>
              <a:spLocks noChangeShapeType="1"/>
            </p:cNvSpPr>
            <p:nvPr/>
          </p:nvSpPr>
          <p:spPr bwMode="auto">
            <a:xfrm flipH="1">
              <a:off x="5436466" y="5154041"/>
              <a:ext cx="29584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424"/>
            <p:cNvSpPr txBox="1">
              <a:spLocks noChangeArrowheads="1"/>
            </p:cNvSpPr>
            <p:nvPr/>
          </p:nvSpPr>
          <p:spPr bwMode="auto">
            <a:xfrm>
              <a:off x="6379818" y="5372323"/>
              <a:ext cx="36075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H="1">
              <a:off x="6669137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435"/>
            <p:cNvSpPr txBox="1">
              <a:spLocks noChangeArrowheads="1"/>
            </p:cNvSpPr>
            <p:nvPr/>
          </p:nvSpPr>
          <p:spPr bwMode="auto">
            <a:xfrm>
              <a:off x="8037414" y="5372521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4" name="Line 436"/>
            <p:cNvSpPr>
              <a:spLocks noChangeShapeType="1"/>
            </p:cNvSpPr>
            <p:nvPr/>
          </p:nvSpPr>
          <p:spPr bwMode="auto">
            <a:xfrm flipH="1">
              <a:off x="8253436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632"/>
            <p:cNvSpPr>
              <a:spLocks noChangeShapeType="1"/>
            </p:cNvSpPr>
            <p:nvPr/>
          </p:nvSpPr>
          <p:spPr bwMode="auto">
            <a:xfrm>
              <a:off x="6019204" y="4867994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633"/>
            <p:cNvSpPr>
              <a:spLocks noChangeShapeType="1"/>
            </p:cNvSpPr>
            <p:nvPr/>
          </p:nvSpPr>
          <p:spPr bwMode="auto">
            <a:xfrm flipH="1">
              <a:off x="5732312" y="4866704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13"/>
            <p:cNvSpPr>
              <a:spLocks noChangeShapeType="1"/>
            </p:cNvSpPr>
            <p:nvPr/>
          </p:nvSpPr>
          <p:spPr bwMode="auto">
            <a:xfrm>
              <a:off x="7604672" y="5658768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2"/>
            <p:cNvSpPr>
              <a:spLocks noChangeShapeType="1"/>
            </p:cNvSpPr>
            <p:nvPr/>
          </p:nvSpPr>
          <p:spPr bwMode="auto">
            <a:xfrm flipH="1">
              <a:off x="6020320" y="5156026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08"/>
            <p:cNvSpPr>
              <a:spLocks noChangeShapeType="1"/>
            </p:cNvSpPr>
            <p:nvPr/>
          </p:nvSpPr>
          <p:spPr bwMode="auto">
            <a:xfrm flipH="1" flipV="1">
              <a:off x="8396808" y="4869160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12"/>
            <p:cNvSpPr>
              <a:spLocks noChangeShapeType="1"/>
            </p:cNvSpPr>
            <p:nvPr/>
          </p:nvSpPr>
          <p:spPr bwMode="auto">
            <a:xfrm flipV="1">
              <a:off x="7668344" y="4868267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03"/>
            <p:cNvSpPr>
              <a:spLocks noChangeShapeType="1"/>
            </p:cNvSpPr>
            <p:nvPr/>
          </p:nvSpPr>
          <p:spPr bwMode="auto">
            <a:xfrm>
              <a:off x="7812907" y="4869160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04"/>
            <p:cNvSpPr>
              <a:spLocks noChangeShapeType="1"/>
            </p:cNvSpPr>
            <p:nvPr/>
          </p:nvSpPr>
          <p:spPr bwMode="auto">
            <a:xfrm>
              <a:off x="7948886" y="5090312"/>
              <a:ext cx="0" cy="6372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05"/>
            <p:cNvSpPr>
              <a:spLocks noChangeShapeType="1"/>
            </p:cNvSpPr>
            <p:nvPr/>
          </p:nvSpPr>
          <p:spPr bwMode="auto">
            <a:xfrm flipH="1">
              <a:off x="7812906" y="4869160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10"/>
            <p:cNvSpPr>
              <a:spLocks noChangeShapeType="1"/>
            </p:cNvSpPr>
            <p:nvPr/>
          </p:nvSpPr>
          <p:spPr bwMode="auto">
            <a:xfrm>
              <a:off x="7812907" y="494218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12"/>
            <p:cNvSpPr>
              <a:spLocks noChangeShapeType="1"/>
            </p:cNvSpPr>
            <p:nvPr/>
          </p:nvSpPr>
          <p:spPr bwMode="auto">
            <a:xfrm flipV="1">
              <a:off x="7948886" y="4870723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06"/>
            <p:cNvSpPr>
              <a:spLocks noChangeShapeType="1"/>
            </p:cNvSpPr>
            <p:nvPr/>
          </p:nvSpPr>
          <p:spPr bwMode="auto">
            <a:xfrm flipH="1">
              <a:off x="7948884" y="5158976"/>
              <a:ext cx="16048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04"/>
            <p:cNvSpPr>
              <a:spLocks noChangeShapeType="1"/>
            </p:cNvSpPr>
            <p:nvPr/>
          </p:nvSpPr>
          <p:spPr bwMode="auto">
            <a:xfrm>
              <a:off x="8244408" y="5088749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06"/>
            <p:cNvSpPr>
              <a:spLocks noChangeShapeType="1"/>
            </p:cNvSpPr>
            <p:nvPr/>
          </p:nvSpPr>
          <p:spPr bwMode="auto">
            <a:xfrm flipH="1">
              <a:off x="8244408" y="5154934"/>
              <a:ext cx="144563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12"/>
            <p:cNvSpPr>
              <a:spLocks noChangeShapeType="1"/>
            </p:cNvSpPr>
            <p:nvPr/>
          </p:nvSpPr>
          <p:spPr bwMode="auto">
            <a:xfrm flipV="1">
              <a:off x="8244408" y="4869160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03"/>
            <p:cNvSpPr>
              <a:spLocks noChangeShapeType="1"/>
            </p:cNvSpPr>
            <p:nvPr/>
          </p:nvSpPr>
          <p:spPr bwMode="auto">
            <a:xfrm>
              <a:off x="8388971" y="4870053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10"/>
            <p:cNvSpPr>
              <a:spLocks noChangeShapeType="1"/>
            </p:cNvSpPr>
            <p:nvPr/>
          </p:nvSpPr>
          <p:spPr bwMode="auto">
            <a:xfrm>
              <a:off x="8388971" y="4943078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、多体交叉存储器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具有独立的存储阵列、译码器、读写电路的</a:t>
            </a:r>
            <a:r>
              <a:rPr lang="zh-CN" altLang="en-US" sz="2200" b="1" dirty="0">
                <a:latin typeface="宋体" pitchFamily="2" charset="-122"/>
              </a:rPr>
              <a:t>存储模块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76"/>
          <p:cNvSpPr txBox="1">
            <a:spLocks noChangeArrowheads="1"/>
          </p:cNvSpPr>
          <p:nvPr/>
        </p:nvSpPr>
        <p:spPr bwMode="auto">
          <a:xfrm>
            <a:off x="179388" y="4941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的工作方式：</a:t>
            </a:r>
            <a:r>
              <a:rPr lang="zh-CN" altLang="en-US" b="1" u="none" dirty="0">
                <a:latin typeface="宋体" pitchFamily="2" charset="-122"/>
              </a:rPr>
              <a:t>交叉访问方式、并行访问方式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         (</a:t>
            </a:r>
            <a:r>
              <a:rPr lang="zh-CN" altLang="en-US" sz="2200" b="1" u="none" dirty="0">
                <a:latin typeface="宋体" pitchFamily="2" charset="-122"/>
              </a:rPr>
              <a:t>多体交叉存储器</a:t>
            </a:r>
            <a:r>
              <a:rPr lang="en-US" altLang="zh-CN" sz="2200" b="1" u="none" dirty="0">
                <a:latin typeface="宋体" pitchFamily="2" charset="-122"/>
              </a:rPr>
              <a:t>) (</a:t>
            </a:r>
            <a:r>
              <a:rPr lang="zh-CN" altLang="en-US" sz="2200" b="1" u="none" dirty="0">
                <a:latin typeface="宋体" pitchFamily="2" charset="-122"/>
              </a:rPr>
              <a:t>多体并行存储器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79388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的编址方式：</a:t>
            </a:r>
            <a:r>
              <a:rPr lang="zh-CN" altLang="en-US" b="1" u="none" dirty="0">
                <a:latin typeface="宋体" pitchFamily="2" charset="-122"/>
              </a:rPr>
              <a:t>不同的字扩展方法</a:t>
            </a: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79512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如何实现两种编址方式的多体</a:t>
            </a:r>
            <a:r>
              <a:rPr lang="en-US" altLang="zh-CN" sz="2200" b="1" u="none" dirty="0">
                <a:latin typeface="宋体" pitchFamily="2" charset="-122"/>
              </a:rPr>
              <a:t>RAM</a:t>
            </a:r>
            <a:r>
              <a:rPr lang="zh-CN" altLang="en-US" sz="2200" b="1" u="none" dirty="0">
                <a:latin typeface="宋体" pitchFamily="2" charset="-122"/>
              </a:rPr>
              <a:t>？     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低位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高位直连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交叉编址时，同时访问各存储体的同一单元，性能提高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71550" y="1687556"/>
            <a:ext cx="7416802" cy="2187576"/>
            <a:chOff x="971550" y="1674019"/>
            <a:chExt cx="7416802" cy="2187576"/>
          </a:xfrm>
        </p:grpSpPr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198688" y="3572670"/>
              <a:ext cx="604520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(a)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顺序编址</a:t>
              </a:r>
              <a:r>
                <a:rPr lang="zh-CN" altLang="en-US" sz="2000" b="1" u="none" dirty="0">
                  <a:latin typeface="宋体" pitchFamily="2" charset="-122"/>
                </a:rPr>
                <a:t>方式               </a:t>
              </a:r>
              <a:r>
                <a:rPr lang="en-US" altLang="zh-CN" sz="2000" b="1" u="none" dirty="0">
                  <a:latin typeface="宋体" pitchFamily="2" charset="-122"/>
                </a:rPr>
                <a:t>(b)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交叉编址</a:t>
              </a:r>
              <a:r>
                <a:rPr lang="zh-CN" altLang="en-US" sz="2000" b="1" u="none" dirty="0">
                  <a:latin typeface="宋体" pitchFamily="2" charset="-122"/>
                </a:rPr>
                <a:t>方式    </a:t>
              </a: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971550" y="296942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单元地址</a:t>
              </a:r>
              <a:r>
                <a:rPr lang="en-US" altLang="zh-CN" sz="1800" b="1" u="none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5792789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  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</a:p>
          </p:txBody>
        </p:sp>
        <p:sp>
          <p:nvSpPr>
            <p:cNvPr id="11" name="AutoShape 82"/>
            <p:cNvSpPr>
              <a:spLocks/>
            </p:cNvSpPr>
            <p:nvPr/>
          </p:nvSpPr>
          <p:spPr bwMode="auto">
            <a:xfrm rot="16200000">
              <a:off x="6515101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3"/>
            <p:cNvSpPr>
              <a:spLocks/>
            </p:cNvSpPr>
            <p:nvPr/>
          </p:nvSpPr>
          <p:spPr bwMode="auto">
            <a:xfrm rot="16200000">
              <a:off x="7632702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6372226" y="3328195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位       </a:t>
              </a:r>
              <a:r>
                <a:rPr lang="en-US" altLang="zh-CN" sz="1800" b="1" u="none" dirty="0">
                  <a:latin typeface="宋体" pitchFamily="2" charset="-122"/>
                </a:rPr>
                <a:t>k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7308852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7885114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788193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788193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788193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7092952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7092952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7092952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>
              <a:off x="7092952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6300789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>
              <a:off x="630078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30078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630078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5508626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5508626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5508626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5508626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5508626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7596189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6804027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0118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</p:txBody>
        </p:sp>
        <p:sp>
          <p:nvSpPr>
            <p:cNvPr id="35" name="Text Box 106"/>
            <p:cNvSpPr txBox="1">
              <a:spLocks noChangeArrowheads="1"/>
            </p:cNvSpPr>
            <p:nvPr/>
          </p:nvSpPr>
          <p:spPr bwMode="auto">
            <a:xfrm>
              <a:off x="51482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2192338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</a:t>
              </a:r>
            </a:p>
          </p:txBody>
        </p:sp>
        <p:sp>
          <p:nvSpPr>
            <p:cNvPr id="37" name="AutoShape 108"/>
            <p:cNvSpPr>
              <a:spLocks/>
            </p:cNvSpPr>
            <p:nvPr/>
          </p:nvSpPr>
          <p:spPr bwMode="auto">
            <a:xfrm rot="16200000">
              <a:off x="3635376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109"/>
            <p:cNvSpPr>
              <a:spLocks/>
            </p:cNvSpPr>
            <p:nvPr/>
          </p:nvSpPr>
          <p:spPr bwMode="auto">
            <a:xfrm rot="16200000">
              <a:off x="2520950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10"/>
            <p:cNvSpPr txBox="1">
              <a:spLocks noChangeArrowheads="1"/>
            </p:cNvSpPr>
            <p:nvPr/>
          </p:nvSpPr>
          <p:spPr bwMode="auto">
            <a:xfrm>
              <a:off x="2339975" y="3329782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k</a:t>
              </a:r>
              <a:r>
                <a:rPr lang="zh-CN" altLang="en-US" sz="1800" b="1" u="none" dirty="0">
                  <a:latin typeface="宋体" pitchFamily="2" charset="-122"/>
                </a:rPr>
                <a:t>位       </a:t>
              </a: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>
              <a:off x="2916238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4284663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428148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428148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428148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492501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6" name="Line 117"/>
            <p:cNvSpPr>
              <a:spLocks noChangeShapeType="1"/>
            </p:cNvSpPr>
            <p:nvPr/>
          </p:nvSpPr>
          <p:spPr bwMode="auto">
            <a:xfrm>
              <a:off x="3492501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8"/>
            <p:cNvSpPr>
              <a:spLocks noChangeShapeType="1"/>
            </p:cNvSpPr>
            <p:nvPr/>
          </p:nvSpPr>
          <p:spPr bwMode="auto">
            <a:xfrm>
              <a:off x="3492501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492501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2700338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0" name="Line 121"/>
            <p:cNvSpPr>
              <a:spLocks noChangeShapeType="1"/>
            </p:cNvSpPr>
            <p:nvPr/>
          </p:nvSpPr>
          <p:spPr bwMode="auto">
            <a:xfrm>
              <a:off x="270033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70033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270033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908175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1908175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1908175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1908175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28"/>
            <p:cNvSpPr txBox="1">
              <a:spLocks noChangeArrowheads="1"/>
            </p:cNvSpPr>
            <p:nvPr/>
          </p:nvSpPr>
          <p:spPr bwMode="auto">
            <a:xfrm>
              <a:off x="1908175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58" name="Text Box 129"/>
            <p:cNvSpPr txBox="1">
              <a:spLocks noChangeArrowheads="1"/>
            </p:cNvSpPr>
            <p:nvPr/>
          </p:nvSpPr>
          <p:spPr bwMode="auto">
            <a:xfrm>
              <a:off x="3995738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</p:txBody>
        </p:sp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03576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</p:txBody>
        </p:sp>
        <p:sp>
          <p:nvSpPr>
            <p:cNvPr id="60" name="Text Box 131"/>
            <p:cNvSpPr txBox="1">
              <a:spLocks noChangeArrowheads="1"/>
            </p:cNvSpPr>
            <p:nvPr/>
          </p:nvSpPr>
          <p:spPr bwMode="auto">
            <a:xfrm>
              <a:off x="24114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</p:txBody>
        </p:sp>
        <p:sp>
          <p:nvSpPr>
            <p:cNvPr id="61" name="Text Box 132"/>
            <p:cNvSpPr txBox="1">
              <a:spLocks noChangeArrowheads="1"/>
            </p:cNvSpPr>
            <p:nvPr/>
          </p:nvSpPr>
          <p:spPr bwMode="auto">
            <a:xfrm>
              <a:off x="15478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5523344" y="2192497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315158" y="2187561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6" name="Text Box 81"/>
            <p:cNvSpPr txBox="1">
              <a:spLocks noChangeArrowheads="1"/>
            </p:cNvSpPr>
            <p:nvPr/>
          </p:nvSpPr>
          <p:spPr bwMode="auto">
            <a:xfrm>
              <a:off x="7112326" y="218873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>
              <a:off x="7904414" y="219381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73" name="Group 649"/>
          <p:cNvGrpSpPr>
            <a:grpSpLocks/>
          </p:cNvGrpSpPr>
          <p:nvPr/>
        </p:nvGrpSpPr>
        <p:grpSpPr bwMode="auto">
          <a:xfrm>
            <a:off x="2987824" y="6453188"/>
            <a:ext cx="360362" cy="287337"/>
            <a:chOff x="1133" y="4020"/>
            <a:chExt cx="227" cy="181"/>
          </a:xfrm>
        </p:grpSpPr>
        <p:sp>
          <p:nvSpPr>
            <p:cNvPr id="74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37</a:t>
              </a:r>
            </a:p>
          </p:txBody>
        </p:sp>
      </p:grpSp>
      <p:sp>
        <p:nvSpPr>
          <p:cNvPr id="76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  <p:bldP spid="6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179388" y="2622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交叉访问方式       </a:t>
            </a:r>
            <a:r>
              <a:rPr lang="en-US" altLang="zh-CN" b="1" u="none" dirty="0">
                <a:latin typeface="宋体" pitchFamily="2" charset="-122"/>
              </a:rPr>
              <a:t>--W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1/</a:t>
            </a:r>
            <a:r>
              <a:rPr lang="en-US" altLang="zh-CN" b="1" u="none" dirty="0" err="1">
                <a:solidFill>
                  <a:srgbClr val="FF33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>
                <a:sym typeface="Symbol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179389" y="3645024"/>
            <a:ext cx="50861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存控部件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轮流启动</a:t>
            </a:r>
            <a:r>
              <a:rPr lang="zh-CN" altLang="en-US" b="1" u="none" dirty="0">
                <a:latin typeface="宋体" pitchFamily="2" charset="-122"/>
              </a:rPr>
              <a:t>各存储体，传送效果为突发传送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683568" y="1268760"/>
            <a:ext cx="4752528" cy="2304256"/>
            <a:chOff x="971600" y="1268760"/>
            <a:chExt cx="4752528" cy="2304256"/>
          </a:xfrm>
        </p:grpSpPr>
        <p:sp>
          <p:nvSpPr>
            <p:cNvPr id="6" name="Text Box 140"/>
            <p:cNvSpPr txBox="1">
              <a:spLocks noChangeArrowheads="1"/>
            </p:cNvSpPr>
            <p:nvPr/>
          </p:nvSpPr>
          <p:spPr bwMode="auto">
            <a:xfrm>
              <a:off x="1690838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1113189" y="1700684"/>
              <a:ext cx="4538931" cy="18723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>
              <a:off x="1618853" y="2057038"/>
              <a:ext cx="1588" cy="31665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6"/>
            <p:cNvSpPr txBox="1">
              <a:spLocks noChangeArrowheads="1"/>
            </p:cNvSpPr>
            <p:nvPr/>
          </p:nvSpPr>
          <p:spPr bwMode="auto">
            <a:xfrm>
              <a:off x="1404541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" name="Line 147"/>
            <p:cNvSpPr>
              <a:spLocks noChangeShapeType="1"/>
            </p:cNvSpPr>
            <p:nvPr/>
          </p:nvSpPr>
          <p:spPr bwMode="auto">
            <a:xfrm flipH="1">
              <a:off x="1549003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flipH="1">
              <a:off x="5580112" y="1503310"/>
              <a:ext cx="0" cy="19976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1"/>
            <p:cNvSpPr>
              <a:spLocks noChangeShapeType="1"/>
            </p:cNvSpPr>
            <p:nvPr/>
          </p:nvSpPr>
          <p:spPr bwMode="auto">
            <a:xfrm flipV="1">
              <a:off x="1187624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2"/>
            <p:cNvSpPr>
              <a:spLocks noChangeShapeType="1"/>
            </p:cNvSpPr>
            <p:nvPr/>
          </p:nvSpPr>
          <p:spPr bwMode="auto">
            <a:xfrm>
              <a:off x="1187624" y="1493972"/>
              <a:ext cx="4937" cy="189839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>
              <a:off x="2106539" y="206084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>
              <a:off x="1979712" y="1493972"/>
              <a:ext cx="0" cy="279738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5382965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</a:p>
          </p:txBody>
        </p:sp>
        <p:sp>
          <p:nvSpPr>
            <p:cNvPr id="84" name="Line 163"/>
            <p:cNvSpPr>
              <a:spLocks noChangeShapeType="1"/>
            </p:cNvSpPr>
            <p:nvPr/>
          </p:nvSpPr>
          <p:spPr bwMode="auto">
            <a:xfrm>
              <a:off x="5436220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4"/>
            <p:cNvSpPr txBox="1">
              <a:spLocks noChangeArrowheads="1"/>
            </p:cNvSpPr>
            <p:nvPr/>
          </p:nvSpPr>
          <p:spPr bwMode="auto">
            <a:xfrm>
              <a:off x="1333228" y="1773709"/>
              <a:ext cx="4174087" cy="28713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2734841" y="1484908"/>
              <a:ext cx="18097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67" name="Line 211"/>
            <p:cNvSpPr>
              <a:spLocks noChangeShapeType="1"/>
            </p:cNvSpPr>
            <p:nvPr/>
          </p:nvSpPr>
          <p:spPr bwMode="auto">
            <a:xfrm flipH="1">
              <a:off x="2915369" y="157222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31640" y="2348880"/>
              <a:ext cx="935315" cy="864096"/>
              <a:chOff x="1331565" y="4005064"/>
              <a:chExt cx="935315" cy="864096"/>
            </a:xfrm>
          </p:grpSpPr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9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93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96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411760" y="2348880"/>
              <a:ext cx="935315" cy="864096"/>
              <a:chOff x="1331565" y="4005064"/>
              <a:chExt cx="935315" cy="864096"/>
            </a:xfrm>
          </p:grpSpPr>
          <p:sp>
            <p:nvSpPr>
              <p:cNvPr id="99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0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01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03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491880" y="2348880"/>
              <a:ext cx="935315" cy="864096"/>
              <a:chOff x="1331565" y="4005064"/>
              <a:chExt cx="935315" cy="864096"/>
            </a:xfrm>
          </p:grpSpPr>
          <p:sp>
            <p:nvSpPr>
              <p:cNvPr id="105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06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09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572000" y="2348880"/>
              <a:ext cx="935315" cy="864096"/>
              <a:chOff x="1331565" y="4005064"/>
              <a:chExt cx="935315" cy="864096"/>
            </a:xfrm>
          </p:grpSpPr>
          <p:sp>
            <p:nvSpPr>
              <p:cNvPr id="11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CS</a:t>
                </a:r>
              </a:p>
            </p:txBody>
          </p:sp>
          <p:sp>
            <p:nvSpPr>
              <p:cNvPr id="11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9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  <a:r>
                  <a:rPr lang="en-US" altLang="zh-CN" sz="1800" b="1" u="none" dirty="0">
                    <a:latin typeface="宋体" pitchFamily="2" charset="-122"/>
                  </a:rPr>
                  <a:t> WE</a:t>
                </a:r>
              </a:p>
            </p:txBody>
          </p:sp>
          <p:sp>
            <p:nvSpPr>
              <p:cNvPr id="11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 flipH="1">
              <a:off x="3184977" y="206084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>
              <a:off x="2696398" y="206084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46"/>
            <p:cNvSpPr txBox="1">
              <a:spLocks noChangeArrowheads="1"/>
            </p:cNvSpPr>
            <p:nvPr/>
          </p:nvSpPr>
          <p:spPr bwMode="auto">
            <a:xfrm>
              <a:off x="2482086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flipH="1">
              <a:off x="2626548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>
              <a:off x="3794704" y="2060848"/>
              <a:ext cx="0" cy="29184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46"/>
            <p:cNvSpPr txBox="1">
              <a:spLocks noChangeArrowheads="1"/>
            </p:cNvSpPr>
            <p:nvPr/>
          </p:nvSpPr>
          <p:spPr bwMode="auto">
            <a:xfrm>
              <a:off x="3580392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H="1">
              <a:off x="3724854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9"/>
            <p:cNvSpPr>
              <a:spLocks noChangeShapeType="1"/>
            </p:cNvSpPr>
            <p:nvPr/>
          </p:nvSpPr>
          <p:spPr bwMode="auto">
            <a:xfrm>
              <a:off x="4282390" y="206465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9"/>
            <p:cNvSpPr>
              <a:spLocks noChangeShapeType="1"/>
            </p:cNvSpPr>
            <p:nvPr/>
          </p:nvSpPr>
          <p:spPr bwMode="auto">
            <a:xfrm flipH="1">
              <a:off x="5361617" y="206465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>
              <a:off x="4873038" y="206465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4658726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4803188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V="1">
              <a:off x="2106539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 flipH="1">
              <a:off x="2112592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 flipV="1">
              <a:off x="4860032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 flipV="1">
              <a:off x="3783087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269979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 flipV="1">
              <a:off x="161967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40"/>
            <p:cNvSpPr txBox="1">
              <a:spLocks noChangeArrowheads="1"/>
            </p:cNvSpPr>
            <p:nvPr/>
          </p:nvSpPr>
          <p:spPr bwMode="auto">
            <a:xfrm>
              <a:off x="971600" y="1268760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987600" y="1493972"/>
              <a:ext cx="224" cy="2797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 flipH="1">
              <a:off x="320384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9"/>
            <p:cNvSpPr>
              <a:spLocks noChangeShapeType="1"/>
            </p:cNvSpPr>
            <p:nvPr/>
          </p:nvSpPr>
          <p:spPr bwMode="auto">
            <a:xfrm flipH="1">
              <a:off x="428396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9"/>
            <p:cNvSpPr>
              <a:spLocks noChangeShapeType="1"/>
            </p:cNvSpPr>
            <p:nvPr/>
          </p:nvSpPr>
          <p:spPr bwMode="auto">
            <a:xfrm flipH="1">
              <a:off x="536408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4788024" y="1509212"/>
              <a:ext cx="0" cy="1915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40"/>
            <p:cNvSpPr txBox="1">
              <a:spLocks noChangeArrowheads="1"/>
            </p:cNvSpPr>
            <p:nvPr/>
          </p:nvSpPr>
          <p:spPr bwMode="auto">
            <a:xfrm>
              <a:off x="2699792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162"/>
            <p:cNvSpPr txBox="1">
              <a:spLocks noChangeArrowheads="1"/>
            </p:cNvSpPr>
            <p:nvPr/>
          </p:nvSpPr>
          <p:spPr bwMode="auto">
            <a:xfrm>
              <a:off x="4590877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55" name="Line 163"/>
            <p:cNvSpPr>
              <a:spLocks noChangeShapeType="1"/>
            </p:cNvSpPr>
            <p:nvPr/>
          </p:nvSpPr>
          <p:spPr bwMode="auto">
            <a:xfrm>
              <a:off x="4644132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923928" y="1509212"/>
              <a:ext cx="0" cy="1915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432048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CLK</a:t>
              </a: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5579566" y="3789040"/>
            <a:ext cx="3312914" cy="2232247"/>
            <a:chOff x="1763688" y="4437112"/>
            <a:chExt cx="3312914" cy="2232247"/>
          </a:xfrm>
        </p:grpSpPr>
        <p:sp>
          <p:nvSpPr>
            <p:cNvPr id="163" name="Text Box 213"/>
            <p:cNvSpPr txBox="1">
              <a:spLocks noChangeArrowheads="1"/>
            </p:cNvSpPr>
            <p:nvPr/>
          </p:nvSpPr>
          <p:spPr bwMode="auto">
            <a:xfrm>
              <a:off x="3401318" y="6060018"/>
              <a:ext cx="1458714" cy="24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     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2T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164" name="Line 214"/>
            <p:cNvSpPr>
              <a:spLocks noChangeShapeType="1"/>
            </p:cNvSpPr>
            <p:nvPr/>
          </p:nvSpPr>
          <p:spPr bwMode="auto">
            <a:xfrm>
              <a:off x="2341340" y="6020966"/>
              <a:ext cx="2519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15"/>
            <p:cNvSpPr>
              <a:spLocks noChangeShapeType="1"/>
            </p:cNvSpPr>
            <p:nvPr/>
          </p:nvSpPr>
          <p:spPr bwMode="auto">
            <a:xfrm flipV="1">
              <a:off x="2338517" y="4663657"/>
              <a:ext cx="1234" cy="200570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16"/>
            <p:cNvSpPr>
              <a:spLocks noChangeShapeType="1"/>
            </p:cNvSpPr>
            <p:nvPr/>
          </p:nvSpPr>
          <p:spPr bwMode="auto">
            <a:xfrm>
              <a:off x="2485802" y="4736684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17"/>
            <p:cNvSpPr>
              <a:spLocks noChangeShapeType="1"/>
            </p:cNvSpPr>
            <p:nvPr/>
          </p:nvSpPr>
          <p:spPr bwMode="auto">
            <a:xfrm flipV="1">
              <a:off x="2267744" y="5045889"/>
              <a:ext cx="3609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18"/>
            <p:cNvSpPr>
              <a:spLocks noChangeShapeType="1"/>
            </p:cNvSpPr>
            <p:nvPr/>
          </p:nvSpPr>
          <p:spPr bwMode="auto">
            <a:xfrm>
              <a:off x="2773140" y="5045889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19"/>
            <p:cNvSpPr>
              <a:spLocks noChangeShapeType="1"/>
            </p:cNvSpPr>
            <p:nvPr/>
          </p:nvSpPr>
          <p:spPr bwMode="auto">
            <a:xfrm flipH="1" flipV="1">
              <a:off x="3491880" y="4653133"/>
              <a:ext cx="608" cy="201622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20"/>
            <p:cNvSpPr>
              <a:spLocks noChangeShapeType="1"/>
            </p:cNvSpPr>
            <p:nvPr/>
          </p:nvSpPr>
          <p:spPr bwMode="auto">
            <a:xfrm>
              <a:off x="2267744" y="5354201"/>
              <a:ext cx="6482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21"/>
            <p:cNvSpPr>
              <a:spLocks noChangeShapeType="1"/>
            </p:cNvSpPr>
            <p:nvPr/>
          </p:nvSpPr>
          <p:spPr bwMode="auto">
            <a:xfrm>
              <a:off x="3060477" y="5354201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22"/>
            <p:cNvSpPr>
              <a:spLocks noChangeShapeType="1"/>
            </p:cNvSpPr>
            <p:nvPr/>
          </p:nvSpPr>
          <p:spPr bwMode="auto">
            <a:xfrm flipV="1">
              <a:off x="2267744" y="5657427"/>
              <a:ext cx="935608" cy="31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23"/>
            <p:cNvSpPr>
              <a:spLocks noChangeShapeType="1"/>
            </p:cNvSpPr>
            <p:nvPr/>
          </p:nvSpPr>
          <p:spPr bwMode="auto">
            <a:xfrm>
              <a:off x="3347815" y="5660603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4"/>
            <p:cNvSpPr>
              <a:spLocks noChangeShapeType="1"/>
            </p:cNvSpPr>
            <p:nvPr/>
          </p:nvSpPr>
          <p:spPr bwMode="auto">
            <a:xfrm flipH="1" flipV="1">
              <a:off x="3203352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25"/>
            <p:cNvSpPr>
              <a:spLocks noChangeShapeType="1"/>
            </p:cNvSpPr>
            <p:nvPr/>
          </p:nvSpPr>
          <p:spPr bwMode="auto">
            <a:xfrm flipV="1">
              <a:off x="3203352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26"/>
            <p:cNvSpPr>
              <a:spLocks noChangeShapeType="1"/>
            </p:cNvSpPr>
            <p:nvPr/>
          </p:nvSpPr>
          <p:spPr bwMode="auto">
            <a:xfrm flipV="1">
              <a:off x="3347815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27"/>
            <p:cNvSpPr>
              <a:spLocks noChangeShapeType="1"/>
            </p:cNvSpPr>
            <p:nvPr/>
          </p:nvSpPr>
          <p:spPr bwMode="auto">
            <a:xfrm>
              <a:off x="3636740" y="4736684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28"/>
            <p:cNvSpPr>
              <a:spLocks noChangeShapeType="1"/>
            </p:cNvSpPr>
            <p:nvPr/>
          </p:nvSpPr>
          <p:spPr bwMode="auto">
            <a:xfrm>
              <a:off x="3925665" y="5045889"/>
              <a:ext cx="7905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29"/>
            <p:cNvSpPr>
              <a:spLocks noChangeShapeType="1"/>
            </p:cNvSpPr>
            <p:nvPr/>
          </p:nvSpPr>
          <p:spPr bwMode="auto">
            <a:xfrm>
              <a:off x="4213002" y="5354201"/>
              <a:ext cx="5032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30"/>
            <p:cNvSpPr>
              <a:spLocks noChangeShapeType="1"/>
            </p:cNvSpPr>
            <p:nvPr/>
          </p:nvSpPr>
          <p:spPr bwMode="auto">
            <a:xfrm>
              <a:off x="4500340" y="5660603"/>
              <a:ext cx="2159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Text Box 231"/>
            <p:cNvSpPr txBox="1">
              <a:spLocks noChangeArrowheads="1"/>
            </p:cNvSpPr>
            <p:nvPr/>
          </p:nvSpPr>
          <p:spPr bwMode="auto">
            <a:xfrm>
              <a:off x="4789265" y="5876503"/>
              <a:ext cx="287337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/>
                <a:t>t</a:t>
              </a:r>
            </a:p>
          </p:txBody>
        </p:sp>
        <p:sp>
          <p:nvSpPr>
            <p:cNvPr id="182" name="Line 232"/>
            <p:cNvSpPr>
              <a:spLocks noChangeShapeType="1"/>
            </p:cNvSpPr>
            <p:nvPr/>
          </p:nvSpPr>
          <p:spPr bwMode="auto">
            <a:xfrm flipH="1" flipV="1">
              <a:off x="4355877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33"/>
            <p:cNvSpPr>
              <a:spLocks noChangeShapeType="1"/>
            </p:cNvSpPr>
            <p:nvPr/>
          </p:nvSpPr>
          <p:spPr bwMode="auto">
            <a:xfrm flipV="1">
              <a:off x="4355877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34"/>
            <p:cNvSpPr>
              <a:spLocks noChangeShapeType="1"/>
            </p:cNvSpPr>
            <p:nvPr/>
          </p:nvSpPr>
          <p:spPr bwMode="auto">
            <a:xfrm flipV="1">
              <a:off x="4500340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35"/>
            <p:cNvSpPr>
              <a:spLocks noChangeShapeType="1"/>
            </p:cNvSpPr>
            <p:nvPr/>
          </p:nvSpPr>
          <p:spPr bwMode="auto">
            <a:xfrm flipH="1" flipV="1">
              <a:off x="4068540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36"/>
            <p:cNvSpPr>
              <a:spLocks noChangeShapeType="1"/>
            </p:cNvSpPr>
            <p:nvPr/>
          </p:nvSpPr>
          <p:spPr bwMode="auto">
            <a:xfrm flipV="1">
              <a:off x="4068540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37"/>
            <p:cNvSpPr>
              <a:spLocks noChangeShapeType="1"/>
            </p:cNvSpPr>
            <p:nvPr/>
          </p:nvSpPr>
          <p:spPr bwMode="auto">
            <a:xfrm flipV="1">
              <a:off x="4213002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8"/>
            <p:cNvSpPr>
              <a:spLocks noChangeShapeType="1"/>
            </p:cNvSpPr>
            <p:nvPr/>
          </p:nvSpPr>
          <p:spPr bwMode="auto">
            <a:xfrm flipH="1" flipV="1">
              <a:off x="2916015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39"/>
            <p:cNvSpPr>
              <a:spLocks noChangeShapeType="1"/>
            </p:cNvSpPr>
            <p:nvPr/>
          </p:nvSpPr>
          <p:spPr bwMode="auto">
            <a:xfrm flipV="1">
              <a:off x="2916015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40"/>
            <p:cNvSpPr>
              <a:spLocks noChangeShapeType="1"/>
            </p:cNvSpPr>
            <p:nvPr/>
          </p:nvSpPr>
          <p:spPr bwMode="auto">
            <a:xfrm flipV="1">
              <a:off x="3060477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1"/>
            <p:cNvSpPr>
              <a:spLocks noChangeShapeType="1"/>
            </p:cNvSpPr>
            <p:nvPr/>
          </p:nvSpPr>
          <p:spPr bwMode="auto">
            <a:xfrm flipH="1" flipV="1">
              <a:off x="26286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42"/>
            <p:cNvSpPr>
              <a:spLocks noChangeShapeType="1"/>
            </p:cNvSpPr>
            <p:nvPr/>
          </p:nvSpPr>
          <p:spPr bwMode="auto">
            <a:xfrm flipV="1">
              <a:off x="2628677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43"/>
            <p:cNvSpPr>
              <a:spLocks noChangeShapeType="1"/>
            </p:cNvSpPr>
            <p:nvPr/>
          </p:nvSpPr>
          <p:spPr bwMode="auto">
            <a:xfrm flipV="1">
              <a:off x="2773140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4"/>
            <p:cNvSpPr>
              <a:spLocks noChangeShapeType="1"/>
            </p:cNvSpPr>
            <p:nvPr/>
          </p:nvSpPr>
          <p:spPr bwMode="auto">
            <a:xfrm flipH="1" flipV="1">
              <a:off x="3779615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45"/>
            <p:cNvSpPr>
              <a:spLocks noChangeShapeType="1"/>
            </p:cNvSpPr>
            <p:nvPr/>
          </p:nvSpPr>
          <p:spPr bwMode="auto">
            <a:xfrm flipV="1">
              <a:off x="3779615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46"/>
            <p:cNvSpPr>
              <a:spLocks noChangeShapeType="1"/>
            </p:cNvSpPr>
            <p:nvPr/>
          </p:nvSpPr>
          <p:spPr bwMode="auto">
            <a:xfrm flipV="1">
              <a:off x="39240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47"/>
            <p:cNvSpPr>
              <a:spLocks noChangeShapeType="1"/>
            </p:cNvSpPr>
            <p:nvPr/>
          </p:nvSpPr>
          <p:spPr bwMode="auto">
            <a:xfrm flipH="1" flipV="1">
              <a:off x="3492277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48"/>
            <p:cNvSpPr>
              <a:spLocks noChangeShapeType="1"/>
            </p:cNvSpPr>
            <p:nvPr/>
          </p:nvSpPr>
          <p:spPr bwMode="auto">
            <a:xfrm flipV="1">
              <a:off x="3492277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49"/>
            <p:cNvSpPr>
              <a:spLocks noChangeShapeType="1"/>
            </p:cNvSpPr>
            <p:nvPr/>
          </p:nvSpPr>
          <p:spPr bwMode="auto">
            <a:xfrm flipV="1">
              <a:off x="3636740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50"/>
            <p:cNvSpPr>
              <a:spLocks noChangeShapeType="1"/>
            </p:cNvSpPr>
            <p:nvPr/>
          </p:nvSpPr>
          <p:spPr bwMode="auto">
            <a:xfrm flipV="1">
              <a:off x="2341340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51"/>
            <p:cNvSpPr>
              <a:spLocks noChangeShapeType="1"/>
            </p:cNvSpPr>
            <p:nvPr/>
          </p:nvSpPr>
          <p:spPr bwMode="auto">
            <a:xfrm flipV="1">
              <a:off x="2485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Text Box 252"/>
            <p:cNvSpPr txBox="1">
              <a:spLocks noChangeArrowheads="1"/>
            </p:cNvSpPr>
            <p:nvPr/>
          </p:nvSpPr>
          <p:spPr bwMode="auto">
            <a:xfrm>
              <a:off x="1765275" y="559075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3" name="Text Box 253"/>
            <p:cNvSpPr txBox="1">
              <a:spLocks noChangeArrowheads="1"/>
            </p:cNvSpPr>
            <p:nvPr/>
          </p:nvSpPr>
          <p:spPr bwMode="auto">
            <a:xfrm>
              <a:off x="1763688" y="5294511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763688" y="499196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763688" y="4687154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8" name="Line 258"/>
            <p:cNvSpPr>
              <a:spLocks noChangeShapeType="1"/>
            </p:cNvSpPr>
            <p:nvPr/>
          </p:nvSpPr>
          <p:spPr bwMode="auto">
            <a:xfrm flipV="1">
              <a:off x="4644802" y="4653134"/>
              <a:ext cx="0" cy="201622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59"/>
            <p:cNvSpPr>
              <a:spLocks noChangeShapeType="1"/>
            </p:cNvSpPr>
            <p:nvPr/>
          </p:nvSpPr>
          <p:spPr bwMode="auto">
            <a:xfrm>
              <a:off x="26286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60"/>
            <p:cNvSpPr>
              <a:spLocks noChangeShapeType="1"/>
            </p:cNvSpPr>
            <p:nvPr/>
          </p:nvSpPr>
          <p:spPr bwMode="auto">
            <a:xfrm>
              <a:off x="3203352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62"/>
            <p:cNvSpPr>
              <a:spLocks noChangeShapeType="1"/>
            </p:cNvSpPr>
            <p:nvPr/>
          </p:nvSpPr>
          <p:spPr bwMode="auto">
            <a:xfrm>
              <a:off x="3779615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63"/>
            <p:cNvSpPr>
              <a:spLocks noChangeShapeType="1"/>
            </p:cNvSpPr>
            <p:nvPr/>
          </p:nvSpPr>
          <p:spPr bwMode="auto">
            <a:xfrm>
              <a:off x="43558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64"/>
            <p:cNvSpPr>
              <a:spLocks noChangeShapeType="1"/>
            </p:cNvSpPr>
            <p:nvPr/>
          </p:nvSpPr>
          <p:spPr bwMode="auto">
            <a:xfrm>
              <a:off x="3492277" y="5951116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71"/>
            <p:cNvSpPr>
              <a:spLocks noChangeShapeType="1"/>
            </p:cNvSpPr>
            <p:nvPr/>
          </p:nvSpPr>
          <p:spPr bwMode="auto">
            <a:xfrm>
              <a:off x="4644802" y="5949528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2"/>
            <p:cNvSpPr>
              <a:spLocks noChangeShapeType="1"/>
            </p:cNvSpPr>
            <p:nvPr/>
          </p:nvSpPr>
          <p:spPr bwMode="auto">
            <a:xfrm flipH="1" flipV="1">
              <a:off x="4644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73"/>
            <p:cNvSpPr>
              <a:spLocks noChangeShapeType="1"/>
            </p:cNvSpPr>
            <p:nvPr/>
          </p:nvSpPr>
          <p:spPr bwMode="auto">
            <a:xfrm flipV="1">
              <a:off x="4643215" y="4952584"/>
              <a:ext cx="730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41"/>
            <p:cNvSpPr>
              <a:spLocks noChangeShapeType="1"/>
            </p:cNvSpPr>
            <p:nvPr/>
          </p:nvSpPr>
          <p:spPr bwMode="auto">
            <a:xfrm flipH="1" flipV="1">
              <a:off x="233975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42"/>
            <p:cNvSpPr>
              <a:spLocks noChangeShapeType="1"/>
            </p:cNvSpPr>
            <p:nvPr/>
          </p:nvSpPr>
          <p:spPr bwMode="auto">
            <a:xfrm flipV="1">
              <a:off x="233975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43"/>
            <p:cNvSpPr>
              <a:spLocks noChangeShapeType="1"/>
            </p:cNvSpPr>
            <p:nvPr/>
          </p:nvSpPr>
          <p:spPr bwMode="auto">
            <a:xfrm flipV="1">
              <a:off x="248376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42"/>
            <p:cNvSpPr>
              <a:spLocks noChangeShapeType="1"/>
            </p:cNvSpPr>
            <p:nvPr/>
          </p:nvSpPr>
          <p:spPr bwMode="auto">
            <a:xfrm flipV="1">
              <a:off x="249215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 flipH="1" flipV="1">
              <a:off x="262778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 flipV="1">
              <a:off x="262778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V="1">
              <a:off x="277180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42"/>
            <p:cNvSpPr>
              <a:spLocks noChangeShapeType="1"/>
            </p:cNvSpPr>
            <p:nvPr/>
          </p:nvSpPr>
          <p:spPr bwMode="auto">
            <a:xfrm flipV="1">
              <a:off x="278018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1"/>
            <p:cNvSpPr>
              <a:spLocks noChangeShapeType="1"/>
            </p:cNvSpPr>
            <p:nvPr/>
          </p:nvSpPr>
          <p:spPr bwMode="auto">
            <a:xfrm flipH="1" flipV="1">
              <a:off x="290698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 flipV="1">
              <a:off x="290698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43"/>
            <p:cNvSpPr>
              <a:spLocks noChangeShapeType="1"/>
            </p:cNvSpPr>
            <p:nvPr/>
          </p:nvSpPr>
          <p:spPr bwMode="auto">
            <a:xfrm flipV="1">
              <a:off x="305100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 flipV="1">
              <a:off x="305938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1"/>
            <p:cNvSpPr>
              <a:spLocks noChangeShapeType="1"/>
            </p:cNvSpPr>
            <p:nvPr/>
          </p:nvSpPr>
          <p:spPr bwMode="auto">
            <a:xfrm flipH="1" flipV="1">
              <a:off x="319501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 flipV="1">
              <a:off x="3195018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43"/>
            <p:cNvSpPr>
              <a:spLocks noChangeShapeType="1"/>
            </p:cNvSpPr>
            <p:nvPr/>
          </p:nvSpPr>
          <p:spPr bwMode="auto">
            <a:xfrm flipV="1">
              <a:off x="333903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42"/>
            <p:cNvSpPr>
              <a:spLocks noChangeShapeType="1"/>
            </p:cNvSpPr>
            <p:nvPr/>
          </p:nvSpPr>
          <p:spPr bwMode="auto">
            <a:xfrm flipV="1">
              <a:off x="3347418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41"/>
            <p:cNvSpPr>
              <a:spLocks noChangeShapeType="1"/>
            </p:cNvSpPr>
            <p:nvPr/>
          </p:nvSpPr>
          <p:spPr bwMode="auto">
            <a:xfrm flipH="1" flipV="1">
              <a:off x="349188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 flipV="1">
              <a:off x="3491880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43"/>
            <p:cNvSpPr>
              <a:spLocks noChangeShapeType="1"/>
            </p:cNvSpPr>
            <p:nvPr/>
          </p:nvSpPr>
          <p:spPr bwMode="auto">
            <a:xfrm flipV="1">
              <a:off x="363589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42"/>
            <p:cNvSpPr>
              <a:spLocks noChangeShapeType="1"/>
            </p:cNvSpPr>
            <p:nvPr/>
          </p:nvSpPr>
          <p:spPr bwMode="auto">
            <a:xfrm flipV="1">
              <a:off x="3644280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1"/>
            <p:cNvSpPr>
              <a:spLocks noChangeShapeType="1"/>
            </p:cNvSpPr>
            <p:nvPr/>
          </p:nvSpPr>
          <p:spPr bwMode="auto">
            <a:xfrm flipH="1" flipV="1">
              <a:off x="377991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42"/>
            <p:cNvSpPr>
              <a:spLocks noChangeShapeType="1"/>
            </p:cNvSpPr>
            <p:nvPr/>
          </p:nvSpPr>
          <p:spPr bwMode="auto">
            <a:xfrm flipV="1">
              <a:off x="377991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43"/>
            <p:cNvSpPr>
              <a:spLocks noChangeShapeType="1"/>
            </p:cNvSpPr>
            <p:nvPr/>
          </p:nvSpPr>
          <p:spPr bwMode="auto">
            <a:xfrm flipV="1">
              <a:off x="392392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 flipV="1">
              <a:off x="393231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1"/>
            <p:cNvSpPr>
              <a:spLocks noChangeShapeType="1"/>
            </p:cNvSpPr>
            <p:nvPr/>
          </p:nvSpPr>
          <p:spPr bwMode="auto">
            <a:xfrm flipH="1" flipV="1">
              <a:off x="405911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2"/>
            <p:cNvSpPr>
              <a:spLocks noChangeShapeType="1"/>
            </p:cNvSpPr>
            <p:nvPr/>
          </p:nvSpPr>
          <p:spPr bwMode="auto">
            <a:xfrm flipV="1">
              <a:off x="405911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3"/>
            <p:cNvSpPr>
              <a:spLocks noChangeShapeType="1"/>
            </p:cNvSpPr>
            <p:nvPr/>
          </p:nvSpPr>
          <p:spPr bwMode="auto">
            <a:xfrm flipV="1">
              <a:off x="420313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421151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1"/>
            <p:cNvSpPr>
              <a:spLocks noChangeShapeType="1"/>
            </p:cNvSpPr>
            <p:nvPr/>
          </p:nvSpPr>
          <p:spPr bwMode="auto">
            <a:xfrm flipH="1" flipV="1">
              <a:off x="434714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2"/>
            <p:cNvSpPr>
              <a:spLocks noChangeShapeType="1"/>
            </p:cNvSpPr>
            <p:nvPr/>
          </p:nvSpPr>
          <p:spPr bwMode="auto">
            <a:xfrm flipV="1">
              <a:off x="434714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3"/>
            <p:cNvSpPr>
              <a:spLocks noChangeShapeType="1"/>
            </p:cNvSpPr>
            <p:nvPr/>
          </p:nvSpPr>
          <p:spPr bwMode="auto">
            <a:xfrm flipV="1">
              <a:off x="44911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 flipV="1">
              <a:off x="449954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41"/>
            <p:cNvSpPr>
              <a:spLocks noChangeShapeType="1"/>
            </p:cNvSpPr>
            <p:nvPr/>
          </p:nvSpPr>
          <p:spPr bwMode="auto">
            <a:xfrm flipH="1" flipV="1">
              <a:off x="46435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42"/>
            <p:cNvSpPr>
              <a:spLocks noChangeShapeType="1"/>
            </p:cNvSpPr>
            <p:nvPr/>
          </p:nvSpPr>
          <p:spPr bwMode="auto">
            <a:xfrm>
              <a:off x="4643562" y="4437112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>
              <a:off x="2267075" y="4653136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61"/>
            <p:cNvSpPr>
              <a:spLocks noChangeShapeType="1"/>
            </p:cNvSpPr>
            <p:nvPr/>
          </p:nvSpPr>
          <p:spPr bwMode="auto">
            <a:xfrm>
              <a:off x="2339752" y="5949280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59"/>
            <p:cNvSpPr>
              <a:spLocks noChangeShapeType="1"/>
            </p:cNvSpPr>
            <p:nvPr/>
          </p:nvSpPr>
          <p:spPr bwMode="auto">
            <a:xfrm>
              <a:off x="2915816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2"/>
            <p:cNvSpPr>
              <a:spLocks noChangeShapeType="1"/>
            </p:cNvSpPr>
            <p:nvPr/>
          </p:nvSpPr>
          <p:spPr bwMode="auto">
            <a:xfrm>
              <a:off x="4067944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51"/>
            <p:cNvSpPr>
              <a:spLocks noChangeShapeType="1"/>
            </p:cNvSpPr>
            <p:nvPr/>
          </p:nvSpPr>
          <p:spPr bwMode="auto">
            <a:xfrm flipV="1">
              <a:off x="2339752" y="47251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42"/>
            <p:cNvSpPr>
              <a:spLocks noChangeShapeType="1"/>
            </p:cNvSpPr>
            <p:nvPr/>
          </p:nvSpPr>
          <p:spPr bwMode="auto">
            <a:xfrm>
              <a:off x="2267744" y="4725144"/>
              <a:ext cx="72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255"/>
            <p:cNvSpPr txBox="1">
              <a:spLocks noChangeArrowheads="1"/>
            </p:cNvSpPr>
            <p:nvPr/>
          </p:nvSpPr>
          <p:spPr bwMode="auto">
            <a:xfrm>
              <a:off x="1763688" y="4437237"/>
              <a:ext cx="538842" cy="24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CLK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5652119" y="1598965"/>
            <a:ext cx="3312494" cy="1542003"/>
            <a:chOff x="5652119" y="1526510"/>
            <a:chExt cx="3312494" cy="1542003"/>
          </a:xfrm>
        </p:grpSpPr>
        <p:sp>
          <p:nvSpPr>
            <p:cNvPr id="158" name="Text Box 140"/>
            <p:cNvSpPr txBox="1">
              <a:spLocks noChangeArrowheads="1"/>
            </p:cNvSpPr>
            <p:nvPr/>
          </p:nvSpPr>
          <p:spPr bwMode="auto">
            <a:xfrm>
              <a:off x="5652119" y="1526510"/>
              <a:ext cx="3312494" cy="15420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>
                <a:lnSpc>
                  <a:spcPct val="12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>
                  <a:latin typeface="宋体" pitchFamily="2" charset="-122"/>
                </a:rPr>
                <a:t>1</a:t>
              </a:r>
              <a:r>
                <a:rPr lang="en-US" altLang="zh-CN" sz="2000" b="1" u="none" dirty="0"/>
                <a:t>~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>
                  <a:latin typeface="宋体" pitchFamily="2" charset="-122"/>
                </a:rPr>
                <a:t>0</a:t>
              </a:r>
              <a:r>
                <a:rPr lang="en-US" altLang="zh-CN" sz="2000" b="1" u="none" dirty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存于计数器中，用于选择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首个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zh-CN" altLang="en-US" sz="2000" b="1" u="none" dirty="0">
                  <a:latin typeface="宋体" pitchFamily="2" charset="-122"/>
                </a:rPr>
                <a:t>存储体</a:t>
              </a:r>
              <a:r>
                <a:rPr lang="en-US" altLang="zh-CN" sz="2000" b="1" u="none" dirty="0" err="1">
                  <a:latin typeface="宋体" pitchFamily="2" charset="-122"/>
                </a:rPr>
                <a:t>M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x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marL="542925" indent="-542925"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存控部件</a:t>
              </a:r>
              <a:r>
                <a:rPr lang="en-US" altLang="zh-CN" sz="2000" b="1" u="none" dirty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控制计数器计数，产生</a:t>
              </a:r>
              <a:r>
                <a:rPr lang="en-US" altLang="zh-CN" sz="2000" b="1" u="none" dirty="0" err="1">
                  <a:latin typeface="宋体" pitchFamily="2" charset="-122"/>
                </a:rPr>
                <a:t>CS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i</a:t>
              </a:r>
              <a:r>
                <a:rPr lang="zh-CN" altLang="en-US" sz="2000" b="1" u="none" dirty="0">
                  <a:latin typeface="宋体" pitchFamily="2" charset="-122"/>
                </a:rPr>
                <a:t>及</a:t>
              </a:r>
              <a:r>
                <a:rPr lang="en-US" altLang="zh-CN" sz="2000" b="1" u="none" dirty="0">
                  <a:latin typeface="宋体" pitchFamily="2" charset="-122"/>
                </a:rPr>
                <a:t>MUX</a:t>
              </a:r>
              <a:r>
                <a:rPr lang="zh-CN" altLang="en-US" sz="2000" b="1" u="none" dirty="0">
                  <a:latin typeface="宋体" pitchFamily="2" charset="-122"/>
                </a:rPr>
                <a:t>选择信号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>
              <a:off x="6764454" y="2742828"/>
              <a:ext cx="287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6070249" y="5733256"/>
            <a:ext cx="2469983" cy="288032"/>
            <a:chOff x="2254371" y="6381328"/>
            <a:chExt cx="2469983" cy="288032"/>
          </a:xfrm>
        </p:grpSpPr>
        <p:sp>
          <p:nvSpPr>
            <p:cNvPr id="285" name="六边形 284"/>
            <p:cNvSpPr/>
            <p:nvPr/>
          </p:nvSpPr>
          <p:spPr bwMode="auto">
            <a:xfrm>
              <a:off x="2338517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29" name="六边形 328"/>
            <p:cNvSpPr/>
            <p:nvPr/>
          </p:nvSpPr>
          <p:spPr bwMode="auto">
            <a:xfrm>
              <a:off x="3481814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0" name="六边形 329"/>
            <p:cNvSpPr/>
            <p:nvPr/>
          </p:nvSpPr>
          <p:spPr bwMode="auto">
            <a:xfrm>
              <a:off x="3769846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1" name="六边形 330"/>
            <p:cNvSpPr/>
            <p:nvPr/>
          </p:nvSpPr>
          <p:spPr bwMode="auto">
            <a:xfrm>
              <a:off x="4057878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2" name="六边形 331"/>
            <p:cNvSpPr/>
            <p:nvPr/>
          </p:nvSpPr>
          <p:spPr bwMode="auto">
            <a:xfrm>
              <a:off x="4345910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3" name="Line 514"/>
            <p:cNvSpPr>
              <a:spLocks noChangeShapeType="1"/>
            </p:cNvSpPr>
            <p:nvPr/>
          </p:nvSpPr>
          <p:spPr bwMode="auto">
            <a:xfrm>
              <a:off x="2628677" y="6525344"/>
              <a:ext cx="85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2254371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514"/>
            <p:cNvSpPr>
              <a:spLocks noChangeShapeType="1"/>
            </p:cNvSpPr>
            <p:nvPr/>
          </p:nvSpPr>
          <p:spPr bwMode="auto">
            <a:xfrm>
              <a:off x="4637385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" name="Text Box 73"/>
          <p:cNvSpPr txBox="1">
            <a:spLocks noChangeArrowheads="1"/>
          </p:cNvSpPr>
          <p:nvPr/>
        </p:nvSpPr>
        <p:spPr bwMode="auto">
          <a:xfrm>
            <a:off x="179513" y="5085184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  <a:r>
              <a:rPr lang="zh-CN" altLang="en-US" b="1" u="none" dirty="0">
                <a:latin typeface="宋体" pitchFamily="2" charset="-122"/>
              </a:rPr>
              <a:t>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SDRAM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sp>
        <p:nvSpPr>
          <p:cNvPr id="339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" name="Text Box 73"/>
          <p:cNvSpPr txBox="1">
            <a:spLocks noChangeArrowheads="1"/>
          </p:cNvSpPr>
          <p:nvPr/>
        </p:nvSpPr>
        <p:spPr bwMode="auto">
          <a:xfrm>
            <a:off x="179512" y="7147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>
                <a:latin typeface="宋体" pitchFamily="2" charset="-122"/>
              </a:rPr>
              <a:t>数据引脚宽度</a:t>
            </a:r>
            <a:r>
              <a:rPr lang="zh-CN" altLang="en-US" b="1" dirty="0">
                <a:latin typeface="宋体" pitchFamily="2" charset="-122"/>
              </a:rPr>
              <a:t>与存储体相同</a:t>
            </a:r>
            <a:r>
              <a:rPr lang="zh-CN" altLang="en-US" b="1" u="none" dirty="0">
                <a:latin typeface="宋体" pitchFamily="2" charset="-122"/>
              </a:rPr>
              <a:t>，通过</a:t>
            </a:r>
            <a:r>
              <a:rPr lang="en-US" altLang="zh-CN" b="1" u="none" dirty="0">
                <a:latin typeface="宋体" pitchFamily="2" charset="-122"/>
              </a:rPr>
              <a:t>MUX</a:t>
            </a:r>
            <a:r>
              <a:rPr lang="zh-CN" altLang="en-US" b="1" u="none" dirty="0">
                <a:latin typeface="宋体" pitchFamily="2" charset="-122"/>
              </a:rPr>
              <a:t>连接</a:t>
            </a:r>
            <a:endParaRPr lang="en-US" altLang="zh-CN" sz="2800" b="1" u="none" baseline="-18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8" grpId="0"/>
      <p:bldP spid="3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3" name="Text Box 426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并行工作方式       </a:t>
            </a:r>
            <a:r>
              <a:rPr lang="en-US" altLang="zh-CN" b="1" u="none" dirty="0">
                <a:latin typeface="宋体" pitchFamily="2" charset="-122"/>
              </a:rPr>
              <a:t>--W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>
                <a:solidFill>
                  <a:srgbClr val="FF3399"/>
                </a:solidFill>
                <a:latin typeface="宋体" pitchFamily="2" charset="-122"/>
                <a:sym typeface="Symbol"/>
              </a:rPr>
              <a:t>m</a:t>
            </a:r>
            <a:r>
              <a:rPr lang="en-US" altLang="zh-CN" b="1" u="none" dirty="0" err="1">
                <a:latin typeface="+mn-lt"/>
                <a:sym typeface="Symbol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1499470" y="1772816"/>
            <a:ext cx="5952850" cy="2664296"/>
            <a:chOff x="1499470" y="1772816"/>
            <a:chExt cx="5952850" cy="2664296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499470" y="1772816"/>
              <a:ext cx="5808834" cy="2232248"/>
              <a:chOff x="40433" y="1340768"/>
              <a:chExt cx="5808834" cy="2232248"/>
            </a:xfrm>
          </p:grpSpPr>
          <p:sp>
            <p:nvSpPr>
              <p:cNvPr id="6" name="Rectangle 141"/>
              <p:cNvSpPr>
                <a:spLocks noChangeArrowheads="1"/>
              </p:cNvSpPr>
              <p:nvPr/>
            </p:nvSpPr>
            <p:spPr bwMode="auto">
              <a:xfrm>
                <a:off x="827584" y="1672010"/>
                <a:ext cx="4555905" cy="190100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142"/>
              <p:cNvSpPr>
                <a:spLocks noChangeShapeType="1"/>
              </p:cNvSpPr>
              <p:nvPr/>
            </p:nvSpPr>
            <p:spPr bwMode="auto">
              <a:xfrm>
                <a:off x="1326703" y="1572222"/>
                <a:ext cx="5706" cy="801472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146"/>
              <p:cNvSpPr txBox="1">
                <a:spLocks noChangeArrowheads="1"/>
              </p:cNvSpPr>
              <p:nvPr/>
            </p:nvSpPr>
            <p:spPr bwMode="auto">
              <a:xfrm>
                <a:off x="1116509" y="208005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9" name="Line 147"/>
              <p:cNvSpPr>
                <a:spLocks noChangeShapeType="1"/>
              </p:cNvSpPr>
              <p:nvPr/>
            </p:nvSpPr>
            <p:spPr bwMode="auto">
              <a:xfrm flipH="1">
                <a:off x="1260971" y="216676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49"/>
              <p:cNvSpPr>
                <a:spLocks noChangeShapeType="1"/>
              </p:cNvSpPr>
              <p:nvPr/>
            </p:nvSpPr>
            <p:spPr bwMode="auto">
              <a:xfrm flipH="1">
                <a:off x="5292080" y="2348878"/>
                <a:ext cx="0" cy="1152129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1"/>
              <p:cNvSpPr>
                <a:spLocks noChangeShapeType="1"/>
              </p:cNvSpPr>
              <p:nvPr/>
            </p:nvSpPr>
            <p:spPr bwMode="auto">
              <a:xfrm flipV="1">
                <a:off x="899592" y="3375453"/>
                <a:ext cx="3687002" cy="3159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52"/>
              <p:cNvSpPr>
                <a:spLocks noChangeShapeType="1"/>
              </p:cNvSpPr>
              <p:nvPr/>
            </p:nvSpPr>
            <p:spPr bwMode="auto">
              <a:xfrm>
                <a:off x="904529" y="2083864"/>
                <a:ext cx="0" cy="130850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59"/>
              <p:cNvSpPr>
                <a:spLocks noChangeShapeType="1"/>
              </p:cNvSpPr>
              <p:nvPr/>
            </p:nvSpPr>
            <p:spPr bwMode="auto">
              <a:xfrm flipH="1">
                <a:off x="1799693" y="2215182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162"/>
              <p:cNvSpPr txBox="1">
                <a:spLocks noChangeArrowheads="1"/>
              </p:cNvSpPr>
              <p:nvPr/>
            </p:nvSpPr>
            <p:spPr bwMode="auto">
              <a:xfrm>
                <a:off x="5483399" y="2234197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6" name="Line 163"/>
              <p:cNvSpPr>
                <a:spLocks noChangeShapeType="1"/>
              </p:cNvSpPr>
              <p:nvPr/>
            </p:nvSpPr>
            <p:spPr bwMode="auto">
              <a:xfrm>
                <a:off x="5536654" y="22341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04360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6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05065"/>
                  <a:ext cx="933727" cy="30664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7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38968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7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2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12372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6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8"/>
                  <a:ext cx="933727" cy="29109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6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6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320384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5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6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6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28396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>
                      <a:solidFill>
                        <a:srgbClr val="FF0000"/>
                      </a:solidFill>
                      <a:latin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WE</a:t>
                  </a:r>
                </a:p>
              </p:txBody>
            </p:sp>
            <p:sp>
              <p:nvSpPr>
                <p:cNvPr id="5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6907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/>
                    <a:t>~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>
                      <a:latin typeface="宋体" pitchFamily="2" charset="-122"/>
                    </a:rPr>
                    <a:t> CS</a:t>
                  </a:r>
                </a:p>
              </p:txBody>
            </p:sp>
            <p:sp>
              <p:nvSpPr>
                <p:cNvPr id="5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Line 142"/>
              <p:cNvSpPr>
                <a:spLocks noChangeShapeType="1"/>
              </p:cNvSpPr>
              <p:nvPr/>
            </p:nvSpPr>
            <p:spPr bwMode="auto">
              <a:xfrm flipH="1">
                <a:off x="2409954" y="1556792"/>
                <a:ext cx="1806" cy="7929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46"/>
              <p:cNvSpPr txBox="1">
                <a:spLocks noChangeArrowheads="1"/>
              </p:cNvSpPr>
              <p:nvPr/>
            </p:nvSpPr>
            <p:spPr bwMode="auto">
              <a:xfrm>
                <a:off x="2194054" y="206084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27" name="Line 147"/>
              <p:cNvSpPr>
                <a:spLocks noChangeShapeType="1"/>
              </p:cNvSpPr>
              <p:nvPr/>
            </p:nvSpPr>
            <p:spPr bwMode="auto">
              <a:xfrm flipH="1">
                <a:off x="2338516" y="214755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3506672" y="1556792"/>
                <a:ext cx="0" cy="795898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146"/>
              <p:cNvSpPr txBox="1">
                <a:spLocks noChangeArrowheads="1"/>
              </p:cNvSpPr>
              <p:nvPr/>
            </p:nvSpPr>
            <p:spPr bwMode="auto">
              <a:xfrm>
                <a:off x="3292360" y="208386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0" name="Line 147"/>
              <p:cNvSpPr>
                <a:spLocks noChangeShapeType="1"/>
              </p:cNvSpPr>
              <p:nvPr/>
            </p:nvSpPr>
            <p:spPr bwMode="auto">
              <a:xfrm flipH="1">
                <a:off x="3436822" y="217057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2"/>
              <p:cNvSpPr>
                <a:spLocks noChangeShapeType="1"/>
              </p:cNvSpPr>
              <p:nvPr/>
            </p:nvSpPr>
            <p:spPr bwMode="auto">
              <a:xfrm flipH="1">
                <a:off x="4586593" y="1556792"/>
                <a:ext cx="793" cy="7967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146"/>
              <p:cNvSpPr txBox="1">
                <a:spLocks noChangeArrowheads="1"/>
              </p:cNvSpPr>
              <p:nvPr/>
            </p:nvSpPr>
            <p:spPr bwMode="auto">
              <a:xfrm>
                <a:off x="4370694" y="206465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5" name="Line 147"/>
              <p:cNvSpPr>
                <a:spLocks noChangeShapeType="1"/>
              </p:cNvSpPr>
              <p:nvPr/>
            </p:nvSpPr>
            <p:spPr bwMode="auto">
              <a:xfrm flipH="1">
                <a:off x="4515156" y="215136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9"/>
              <p:cNvSpPr>
                <a:spLocks noChangeShapeType="1"/>
              </p:cNvSpPr>
              <p:nvPr/>
            </p:nvSpPr>
            <p:spPr bwMode="auto">
              <a:xfrm flipV="1">
                <a:off x="1818507" y="3501008"/>
                <a:ext cx="347357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9"/>
              <p:cNvSpPr>
                <a:spLocks noChangeShapeType="1"/>
              </p:cNvSpPr>
              <p:nvPr/>
            </p:nvSpPr>
            <p:spPr bwMode="auto">
              <a:xfrm flipH="1">
                <a:off x="1824560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flipV="1">
                <a:off x="4572000" y="3212976"/>
                <a:ext cx="3175" cy="179388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45"/>
              <p:cNvSpPr>
                <a:spLocks noChangeShapeType="1"/>
              </p:cNvSpPr>
              <p:nvPr/>
            </p:nvSpPr>
            <p:spPr bwMode="auto">
              <a:xfrm flipV="1">
                <a:off x="3495055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5"/>
              <p:cNvSpPr>
                <a:spLocks noChangeShapeType="1"/>
              </p:cNvSpPr>
              <p:nvPr/>
            </p:nvSpPr>
            <p:spPr bwMode="auto">
              <a:xfrm flipV="1">
                <a:off x="241176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45"/>
              <p:cNvSpPr>
                <a:spLocks noChangeShapeType="1"/>
              </p:cNvSpPr>
              <p:nvPr/>
            </p:nvSpPr>
            <p:spPr bwMode="auto">
              <a:xfrm flipV="1">
                <a:off x="133164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40"/>
              <p:cNvSpPr txBox="1">
                <a:spLocks noChangeArrowheads="1"/>
              </p:cNvSpPr>
              <p:nvPr/>
            </p:nvSpPr>
            <p:spPr bwMode="auto">
              <a:xfrm>
                <a:off x="40433" y="1985187"/>
                <a:ext cx="643135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11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4" name="Line 159"/>
              <p:cNvSpPr>
                <a:spLocks noChangeShapeType="1"/>
              </p:cNvSpPr>
              <p:nvPr/>
            </p:nvSpPr>
            <p:spPr bwMode="auto">
              <a:xfrm flipH="1">
                <a:off x="291581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59"/>
              <p:cNvSpPr>
                <a:spLocks noChangeShapeType="1"/>
              </p:cNvSpPr>
              <p:nvPr/>
            </p:nvSpPr>
            <p:spPr bwMode="auto">
              <a:xfrm flipH="1">
                <a:off x="399593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59"/>
              <p:cNvSpPr>
                <a:spLocks noChangeShapeType="1"/>
              </p:cNvSpPr>
              <p:nvPr/>
            </p:nvSpPr>
            <p:spPr bwMode="auto">
              <a:xfrm flipH="1">
                <a:off x="507605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59"/>
              <p:cNvSpPr>
                <a:spLocks noChangeShapeType="1"/>
              </p:cNvSpPr>
              <p:nvPr/>
            </p:nvSpPr>
            <p:spPr bwMode="auto">
              <a:xfrm flipH="1">
                <a:off x="5292079" y="2348880"/>
                <a:ext cx="182821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140"/>
              <p:cNvSpPr txBox="1">
                <a:spLocks noChangeArrowheads="1"/>
              </p:cNvSpPr>
              <p:nvPr/>
            </p:nvSpPr>
            <p:spPr bwMode="auto">
              <a:xfrm>
                <a:off x="971600" y="1340892"/>
                <a:ext cx="72008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31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24</a:t>
                </a:r>
              </a:p>
            </p:txBody>
          </p:sp>
          <p:sp>
            <p:nvSpPr>
              <p:cNvPr id="49" name="Text Box 162"/>
              <p:cNvSpPr txBox="1">
                <a:spLocks noChangeArrowheads="1"/>
              </p:cNvSpPr>
              <p:nvPr/>
            </p:nvSpPr>
            <p:spPr bwMode="auto">
              <a:xfrm>
                <a:off x="5508104" y="1672010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50" name="Line 163"/>
              <p:cNvSpPr>
                <a:spLocks noChangeShapeType="1"/>
              </p:cNvSpPr>
              <p:nvPr/>
            </p:nvSpPr>
            <p:spPr bwMode="auto">
              <a:xfrm>
                <a:off x="5561359" y="167201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Text Box 381"/>
              <p:cNvSpPr txBox="1">
                <a:spLocks noChangeArrowheads="1"/>
              </p:cNvSpPr>
              <p:nvPr/>
            </p:nvSpPr>
            <p:spPr bwMode="auto">
              <a:xfrm>
                <a:off x="1619673" y="1916956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75" name="Oval 382"/>
              <p:cNvSpPr>
                <a:spLocks noChangeArrowheads="1"/>
              </p:cNvSpPr>
              <p:nvPr/>
            </p:nvSpPr>
            <p:spPr bwMode="auto">
              <a:xfrm>
                <a:off x="1763688" y="2132856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382"/>
              <p:cNvSpPr>
                <a:spLocks noChangeArrowheads="1"/>
              </p:cNvSpPr>
              <p:nvPr/>
            </p:nvSpPr>
            <p:spPr bwMode="auto">
              <a:xfrm>
                <a:off x="1691680" y="1843807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59"/>
              <p:cNvSpPr>
                <a:spLocks noChangeShapeType="1"/>
              </p:cNvSpPr>
              <p:nvPr/>
            </p:nvSpPr>
            <p:spPr bwMode="auto">
              <a:xfrm flipH="1">
                <a:off x="1907704" y="1572222"/>
                <a:ext cx="0" cy="338662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59"/>
              <p:cNvSpPr>
                <a:spLocks noChangeShapeType="1"/>
              </p:cNvSpPr>
              <p:nvPr/>
            </p:nvSpPr>
            <p:spPr bwMode="auto">
              <a:xfrm flipH="1">
                <a:off x="1727240" y="1766868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59"/>
              <p:cNvSpPr>
                <a:spLocks noChangeShapeType="1"/>
              </p:cNvSpPr>
              <p:nvPr/>
            </p:nvSpPr>
            <p:spPr bwMode="auto">
              <a:xfrm flipV="1">
                <a:off x="1726179" y="1772816"/>
                <a:ext cx="3748722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159"/>
              <p:cNvSpPr>
                <a:spLocks noChangeShapeType="1"/>
              </p:cNvSpPr>
              <p:nvPr/>
            </p:nvSpPr>
            <p:spPr bwMode="auto">
              <a:xfrm flipH="1">
                <a:off x="287981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Text Box 381"/>
              <p:cNvSpPr txBox="1">
                <a:spLocks noChangeArrowheads="1"/>
              </p:cNvSpPr>
              <p:nvPr/>
            </p:nvSpPr>
            <p:spPr bwMode="auto">
              <a:xfrm>
                <a:off x="269979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84" name="Oval 382"/>
              <p:cNvSpPr>
                <a:spLocks noChangeArrowheads="1"/>
              </p:cNvSpPr>
              <p:nvPr/>
            </p:nvSpPr>
            <p:spPr bwMode="auto">
              <a:xfrm>
                <a:off x="284380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Oval 382"/>
              <p:cNvSpPr>
                <a:spLocks noChangeArrowheads="1"/>
              </p:cNvSpPr>
              <p:nvPr/>
            </p:nvSpPr>
            <p:spPr bwMode="auto">
              <a:xfrm>
                <a:off x="277179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59"/>
              <p:cNvSpPr>
                <a:spLocks noChangeShapeType="1"/>
              </p:cNvSpPr>
              <p:nvPr/>
            </p:nvSpPr>
            <p:spPr bwMode="auto">
              <a:xfrm flipH="1">
                <a:off x="298782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9"/>
              <p:cNvSpPr>
                <a:spLocks noChangeShapeType="1"/>
              </p:cNvSpPr>
              <p:nvPr/>
            </p:nvSpPr>
            <p:spPr bwMode="auto">
              <a:xfrm flipH="1">
                <a:off x="280735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59"/>
              <p:cNvSpPr>
                <a:spLocks noChangeShapeType="1"/>
              </p:cNvSpPr>
              <p:nvPr/>
            </p:nvSpPr>
            <p:spPr bwMode="auto">
              <a:xfrm flipH="1">
                <a:off x="395993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81"/>
              <p:cNvSpPr txBox="1">
                <a:spLocks noChangeArrowheads="1"/>
              </p:cNvSpPr>
              <p:nvPr/>
            </p:nvSpPr>
            <p:spPr bwMode="auto">
              <a:xfrm>
                <a:off x="377991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0" name="Oval 382"/>
              <p:cNvSpPr>
                <a:spLocks noChangeArrowheads="1"/>
              </p:cNvSpPr>
              <p:nvPr/>
            </p:nvSpPr>
            <p:spPr bwMode="auto">
              <a:xfrm>
                <a:off x="392392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382"/>
              <p:cNvSpPr>
                <a:spLocks noChangeArrowheads="1"/>
              </p:cNvSpPr>
              <p:nvPr/>
            </p:nvSpPr>
            <p:spPr bwMode="auto">
              <a:xfrm>
                <a:off x="385191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59"/>
              <p:cNvSpPr>
                <a:spLocks noChangeShapeType="1"/>
              </p:cNvSpPr>
              <p:nvPr/>
            </p:nvSpPr>
            <p:spPr bwMode="auto">
              <a:xfrm flipH="1">
                <a:off x="4067943" y="1572222"/>
                <a:ext cx="1682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59"/>
              <p:cNvSpPr>
                <a:spLocks noChangeShapeType="1"/>
              </p:cNvSpPr>
              <p:nvPr/>
            </p:nvSpPr>
            <p:spPr bwMode="auto">
              <a:xfrm flipH="1">
                <a:off x="388747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159"/>
              <p:cNvSpPr>
                <a:spLocks noChangeShapeType="1"/>
              </p:cNvSpPr>
              <p:nvPr/>
            </p:nvSpPr>
            <p:spPr bwMode="auto">
              <a:xfrm flipH="1">
                <a:off x="504005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381"/>
              <p:cNvSpPr txBox="1">
                <a:spLocks noChangeArrowheads="1"/>
              </p:cNvSpPr>
              <p:nvPr/>
            </p:nvSpPr>
            <p:spPr bwMode="auto">
              <a:xfrm>
                <a:off x="486003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6" name="Oval 382"/>
              <p:cNvSpPr>
                <a:spLocks noChangeArrowheads="1"/>
              </p:cNvSpPr>
              <p:nvPr/>
            </p:nvSpPr>
            <p:spPr bwMode="auto">
              <a:xfrm>
                <a:off x="500404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382"/>
              <p:cNvSpPr>
                <a:spLocks noChangeArrowheads="1"/>
              </p:cNvSpPr>
              <p:nvPr/>
            </p:nvSpPr>
            <p:spPr bwMode="auto">
              <a:xfrm>
                <a:off x="493203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59"/>
              <p:cNvSpPr>
                <a:spLocks noChangeShapeType="1"/>
              </p:cNvSpPr>
              <p:nvPr/>
            </p:nvSpPr>
            <p:spPr bwMode="auto">
              <a:xfrm flipH="1">
                <a:off x="514806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59"/>
              <p:cNvSpPr>
                <a:spLocks noChangeShapeType="1"/>
              </p:cNvSpPr>
              <p:nvPr/>
            </p:nvSpPr>
            <p:spPr bwMode="auto">
              <a:xfrm flipH="1">
                <a:off x="496759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51"/>
              <p:cNvSpPr>
                <a:spLocks noChangeShapeType="1"/>
              </p:cNvSpPr>
              <p:nvPr/>
            </p:nvSpPr>
            <p:spPr bwMode="auto">
              <a:xfrm flipV="1">
                <a:off x="683568" y="2083862"/>
                <a:ext cx="220961" cy="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140"/>
              <p:cNvSpPr txBox="1">
                <a:spLocks noChangeArrowheads="1"/>
              </p:cNvSpPr>
              <p:nvPr/>
            </p:nvSpPr>
            <p:spPr bwMode="auto">
              <a:xfrm>
                <a:off x="4355134" y="1340768"/>
                <a:ext cx="576906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02" name="Text Box 140"/>
              <p:cNvSpPr txBox="1">
                <a:spLocks noChangeArrowheads="1"/>
              </p:cNvSpPr>
              <p:nvPr/>
            </p:nvSpPr>
            <p:spPr bwMode="auto">
              <a:xfrm>
                <a:off x="3203848" y="1340768"/>
                <a:ext cx="64993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15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8</a:t>
                </a:r>
              </a:p>
            </p:txBody>
          </p:sp>
          <p:sp>
            <p:nvSpPr>
              <p:cNvPr id="103" name="Text Box 140"/>
              <p:cNvSpPr txBox="1">
                <a:spLocks noChangeArrowheads="1"/>
              </p:cNvSpPr>
              <p:nvPr/>
            </p:nvSpPr>
            <p:spPr bwMode="auto">
              <a:xfrm>
                <a:off x="2121870" y="1340768"/>
                <a:ext cx="721938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23</a:t>
                </a:r>
                <a:r>
                  <a:rPr lang="en-US" altLang="zh-CN" sz="1800" b="1" u="none" dirty="0"/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16</a:t>
                </a:r>
              </a:p>
            </p:txBody>
          </p:sp>
          <p:sp>
            <p:nvSpPr>
              <p:cNvPr id="104" name="Text Box 140"/>
              <p:cNvSpPr txBox="1">
                <a:spLocks noChangeArrowheads="1"/>
              </p:cNvSpPr>
              <p:nvPr/>
            </p:nvSpPr>
            <p:spPr bwMode="auto">
              <a:xfrm>
                <a:off x="1737182" y="1340892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105" name="Text Box 140"/>
              <p:cNvSpPr txBox="1">
                <a:spLocks noChangeArrowheads="1"/>
              </p:cNvSpPr>
              <p:nvPr/>
            </p:nvSpPr>
            <p:spPr bwMode="auto">
              <a:xfrm>
                <a:off x="281730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06" name="Text Box 140"/>
              <p:cNvSpPr txBox="1">
                <a:spLocks noChangeArrowheads="1"/>
              </p:cNvSpPr>
              <p:nvPr/>
            </p:nvSpPr>
            <p:spPr bwMode="auto">
              <a:xfrm>
                <a:off x="389742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07" name="Text Box 140"/>
              <p:cNvSpPr txBox="1">
                <a:spLocks noChangeArrowheads="1"/>
              </p:cNvSpPr>
              <p:nvPr/>
            </p:nvSpPr>
            <p:spPr bwMode="auto">
              <a:xfrm>
                <a:off x="497754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</p:grpSp>
        <p:sp>
          <p:nvSpPr>
            <p:cNvPr id="110" name="Text Box 140"/>
            <p:cNvSpPr txBox="1">
              <a:spLocks noChangeArrowheads="1"/>
            </p:cNvSpPr>
            <p:nvPr/>
          </p:nvSpPr>
          <p:spPr bwMode="auto">
            <a:xfrm>
              <a:off x="2003526" y="4064477"/>
              <a:ext cx="5448794" cy="3726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447675" indent="-447675">
                <a:lnSpc>
                  <a:spcPct val="12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>
                  <a:latin typeface="宋体" pitchFamily="2" charset="-122"/>
                </a:rPr>
                <a:t>3</a:t>
              </a:r>
              <a:r>
                <a:rPr lang="en-US" altLang="zh-CN" sz="2000" b="1" u="none" dirty="0"/>
                <a:t>~</a:t>
              </a:r>
              <a:r>
                <a:rPr lang="en-US" altLang="zh-CN" sz="2000" b="1" u="none" dirty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>
                  <a:latin typeface="宋体" pitchFamily="2" charset="-122"/>
                </a:rPr>
                <a:t>0</a:t>
              </a:r>
              <a:r>
                <a:rPr lang="en-US" altLang="zh-CN" sz="2000" b="1" u="none" dirty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数据掩码，用于选择同时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写入</a:t>
              </a:r>
              <a:r>
                <a:rPr lang="zh-CN" altLang="en-US" sz="2000" b="1" u="none" dirty="0">
                  <a:latin typeface="宋体" pitchFamily="2" charset="-122"/>
                </a:rPr>
                <a:t>的字数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12" name="Text Box 73"/>
          <p:cNvSpPr txBox="1">
            <a:spLocks noChangeArrowheads="1"/>
          </p:cNvSpPr>
          <p:nvPr/>
        </p:nvSpPr>
        <p:spPr bwMode="auto">
          <a:xfrm>
            <a:off x="179389" y="4437112"/>
            <a:ext cx="878522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同时启动</a:t>
            </a:r>
            <a:r>
              <a:rPr lang="zh-CN" altLang="en-US" b="1" u="none" dirty="0">
                <a:latin typeface="宋体" pitchFamily="2" charset="-122"/>
              </a:rPr>
              <a:t>各存储体，与</a:t>
            </a:r>
            <a:r>
              <a:rPr lang="zh-CN" altLang="en-US" b="1" dirty="0">
                <a:latin typeface="宋体" pitchFamily="2" charset="-122"/>
              </a:rPr>
              <a:t>单体多字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略有不同 </a:t>
            </a:r>
            <a:endParaRPr lang="en-US" altLang="zh-CN" b="1" u="none" dirty="0">
              <a:latin typeface="宋体" pitchFamily="2" charset="-122"/>
            </a:endParaRPr>
          </a:p>
          <a:p>
            <a:r>
              <a:rPr lang="en-US" altLang="zh-CN" sz="1800" b="1" u="none" dirty="0">
                <a:latin typeface="宋体" pitchFamily="2" charset="-122"/>
              </a:rPr>
              <a:t>                                            (</a:t>
            </a:r>
            <a:r>
              <a:rPr lang="zh-CN" altLang="en-US" sz="1800" b="1" u="none" dirty="0">
                <a:latin typeface="宋体" pitchFamily="2" charset="-122"/>
              </a:rPr>
              <a:t>仅一种长度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字数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</a:p>
        </p:txBody>
      </p:sp>
      <p:sp>
        <p:nvSpPr>
          <p:cNvPr id="115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" name="Group 649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117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54</a:t>
              </a:r>
            </a:p>
          </p:txBody>
        </p:sp>
      </p:grpSp>
      <p:sp>
        <p:nvSpPr>
          <p:cNvPr id="119" name="Text Box 426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>
                <a:latin typeface="宋体" pitchFamily="2" charset="-122"/>
              </a:rPr>
              <a:t>数据引脚宽度</a:t>
            </a:r>
            <a:r>
              <a:rPr lang="zh-CN" altLang="en-US" b="1" dirty="0">
                <a:latin typeface="宋体" pitchFamily="2" charset="-122"/>
              </a:rPr>
              <a:t>为存储体的</a:t>
            </a:r>
            <a:r>
              <a:rPr lang="en-US" altLang="zh-CN" b="1" i="1" dirty="0">
                <a:latin typeface="+mn-lt"/>
              </a:rPr>
              <a:t>m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i="1" u="none" dirty="0"/>
              <a:t>m</a:t>
            </a:r>
            <a:r>
              <a:rPr lang="zh-CN" altLang="en-US" sz="2000" b="1" u="none" dirty="0">
                <a:latin typeface="宋体" pitchFamily="2" charset="-122"/>
              </a:rPr>
              <a:t>为存储体数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</a:t>
            </a:r>
            <a:r>
              <a:rPr lang="zh-CN" altLang="en-US" b="1" u="none" dirty="0">
                <a:latin typeface="宋体" pitchFamily="2" charset="-122"/>
              </a:rPr>
              <a:t>允许同时访问多个存储单元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en-US" altLang="zh-CN" b="1" u="none" dirty="0">
                <a:latin typeface="+mn-lt"/>
              </a:rPr>
              <a:t>~</a:t>
            </a:r>
            <a:r>
              <a:rPr lang="en-US" altLang="zh-CN" b="1" i="1" u="none" dirty="0">
                <a:latin typeface="+mn-lt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F9C6-287A-4C1D-977D-019E9FEC878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56808" name="Text Box 104"/>
          <p:cNvSpPr txBox="1">
            <a:spLocks noChangeArrowheads="1"/>
          </p:cNvSpPr>
          <p:nvPr/>
        </p:nvSpPr>
        <p:spPr bwMode="auto">
          <a:xfrm>
            <a:off x="179388" y="260648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引脚设置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数据引脚为主存单元长度的</a:t>
            </a:r>
            <a:r>
              <a:rPr lang="en-US" altLang="zh-CN" b="1" u="none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</a:t>
            </a:r>
            <a:r>
              <a:rPr lang="zh-CN" altLang="en-US" b="1" u="none" dirty="0">
                <a:latin typeface="宋体" pitchFamily="2" charset="-122"/>
              </a:rPr>
              <a:t>地址引脚低位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20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m)</a:t>
            </a:r>
            <a:r>
              <a:rPr lang="zh-CN" altLang="en-US" b="1" u="none" dirty="0">
                <a:latin typeface="宋体" pitchFamily="2" charset="-122"/>
              </a:rPr>
              <a:t>改为体选择信号</a:t>
            </a:r>
            <a:r>
              <a:rPr lang="en-US" altLang="zh-CN" sz="2000" b="1" u="none" dirty="0">
                <a:latin typeface="宋体" pitchFamily="2" charset="-122"/>
              </a:rPr>
              <a:t>(m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457025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63976"/>
              </p:ext>
            </p:extLst>
          </p:nvPr>
        </p:nvGraphicFramePr>
        <p:xfrm>
          <a:off x="3851920" y="1805392"/>
          <a:ext cx="4896544" cy="1551600"/>
        </p:xfrm>
        <a:graphic>
          <a:graphicData uri="http://schemas.openxmlformats.org/drawingml/2006/table">
            <a:tbl>
              <a:tblPr/>
              <a:tblGrid>
                <a:gridCol w="237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BE#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负逻辑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1110/1101/1011/0111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7026" name="Text Box 322"/>
          <p:cNvSpPr txBox="1">
            <a:spLocks noChangeArrowheads="1"/>
          </p:cNvSpPr>
          <p:nvPr/>
        </p:nvSpPr>
        <p:spPr bwMode="auto">
          <a:xfrm>
            <a:off x="179388" y="337905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信号转换时地址低位作零处理，其余同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7123" name="Group 419"/>
          <p:cNvGrpSpPr>
            <a:grpSpLocks/>
          </p:cNvGrpSpPr>
          <p:nvPr/>
        </p:nvGrpSpPr>
        <p:grpSpPr bwMode="auto">
          <a:xfrm>
            <a:off x="1585943" y="3861395"/>
            <a:ext cx="6626225" cy="2447925"/>
            <a:chOff x="1111" y="2296"/>
            <a:chExt cx="4174" cy="1542"/>
          </a:xfrm>
        </p:grpSpPr>
        <p:sp>
          <p:nvSpPr>
            <p:cNvPr id="457028" name="Text Box 324"/>
            <p:cNvSpPr txBox="1">
              <a:spLocks noChangeArrowheads="1"/>
            </p:cNvSpPr>
            <p:nvPr/>
          </p:nvSpPr>
          <p:spPr bwMode="auto">
            <a:xfrm>
              <a:off x="1111" y="2342"/>
              <a:ext cx="1180" cy="149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</a:p>
          </p:txBody>
        </p:sp>
        <p:sp>
          <p:nvSpPr>
            <p:cNvPr id="457029" name="Text Box 325"/>
            <p:cNvSpPr txBox="1">
              <a:spLocks noChangeArrowheads="1"/>
            </p:cNvSpPr>
            <p:nvPr/>
          </p:nvSpPr>
          <p:spPr bwMode="auto">
            <a:xfrm>
              <a:off x="1770" y="2296"/>
              <a:ext cx="499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7030" name="Text Box 326"/>
            <p:cNvSpPr txBox="1">
              <a:spLocks noChangeArrowheads="1"/>
            </p:cNvSpPr>
            <p:nvPr/>
          </p:nvSpPr>
          <p:spPr bwMode="auto">
            <a:xfrm>
              <a:off x="1725" y="2523"/>
              <a:ext cx="54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457031" name="Group 327"/>
            <p:cNvGrpSpPr>
              <a:grpSpLocks/>
            </p:cNvGrpSpPr>
            <p:nvPr/>
          </p:nvGrpSpPr>
          <p:grpSpPr bwMode="auto">
            <a:xfrm>
              <a:off x="1927" y="3476"/>
              <a:ext cx="363" cy="135"/>
              <a:chOff x="2154" y="2796"/>
              <a:chExt cx="363" cy="135"/>
            </a:xfrm>
          </p:grpSpPr>
          <p:sp>
            <p:nvSpPr>
              <p:cNvPr id="457032" name="Text Box 328"/>
              <p:cNvSpPr txBox="1">
                <a:spLocks noChangeArrowheads="1"/>
              </p:cNvSpPr>
              <p:nvPr/>
            </p:nvSpPr>
            <p:spPr bwMode="auto">
              <a:xfrm>
                <a:off x="2154" y="2796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33" name="Line 329"/>
              <p:cNvSpPr>
                <a:spLocks noChangeShapeType="1"/>
              </p:cNvSpPr>
              <p:nvPr/>
            </p:nvSpPr>
            <p:spPr bwMode="auto">
              <a:xfrm flipV="1">
                <a:off x="2352" y="2804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34" name="Line 330"/>
            <p:cNvSpPr>
              <a:spLocks noChangeShapeType="1"/>
            </p:cNvSpPr>
            <p:nvPr/>
          </p:nvSpPr>
          <p:spPr bwMode="auto">
            <a:xfrm>
              <a:off x="2290" y="2613"/>
              <a:ext cx="408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6" name="Line 332"/>
            <p:cNvSpPr>
              <a:spLocks noChangeShapeType="1"/>
            </p:cNvSpPr>
            <p:nvPr/>
          </p:nvSpPr>
          <p:spPr bwMode="auto">
            <a:xfrm>
              <a:off x="2290" y="356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7" name="Line 333"/>
            <p:cNvSpPr>
              <a:spLocks noChangeShapeType="1"/>
            </p:cNvSpPr>
            <p:nvPr/>
          </p:nvSpPr>
          <p:spPr bwMode="auto">
            <a:xfrm flipV="1">
              <a:off x="2290" y="3747"/>
              <a:ext cx="40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8" name="Line 334"/>
            <p:cNvSpPr>
              <a:spLocks noChangeShapeType="1"/>
            </p:cNvSpPr>
            <p:nvPr/>
          </p:nvSpPr>
          <p:spPr bwMode="auto">
            <a:xfrm flipV="1">
              <a:off x="2290" y="3384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039" name="Group 335"/>
            <p:cNvGrpSpPr>
              <a:grpSpLocks/>
            </p:cNvGrpSpPr>
            <p:nvPr/>
          </p:nvGrpSpPr>
          <p:grpSpPr bwMode="auto">
            <a:xfrm>
              <a:off x="2000" y="3657"/>
              <a:ext cx="272" cy="136"/>
              <a:chOff x="385" y="3067"/>
              <a:chExt cx="272" cy="136"/>
            </a:xfrm>
          </p:grpSpPr>
          <p:sp>
            <p:nvSpPr>
              <p:cNvPr id="457040" name="Text Box 336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W/R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41" name="Line 337"/>
              <p:cNvSpPr>
                <a:spLocks noChangeShapeType="1"/>
              </p:cNvSpPr>
              <p:nvPr/>
            </p:nvSpPr>
            <p:spPr bwMode="auto">
              <a:xfrm flipV="1">
                <a:off x="555" y="3076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2" name="Group 338"/>
            <p:cNvGrpSpPr>
              <a:grpSpLocks/>
            </p:cNvGrpSpPr>
            <p:nvPr/>
          </p:nvGrpSpPr>
          <p:grpSpPr bwMode="auto">
            <a:xfrm>
              <a:off x="2018" y="3310"/>
              <a:ext cx="272" cy="136"/>
              <a:chOff x="4377" y="890"/>
              <a:chExt cx="272" cy="136"/>
            </a:xfrm>
          </p:grpSpPr>
          <p:sp>
            <p:nvSpPr>
              <p:cNvPr id="457043" name="Text Box 339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457044" name="Line 340"/>
              <p:cNvSpPr>
                <a:spLocks noChangeShapeType="1"/>
              </p:cNvSpPr>
              <p:nvPr/>
            </p:nvSpPr>
            <p:spPr bwMode="auto">
              <a:xfrm>
                <a:off x="4407" y="899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5" name="Group 341"/>
            <p:cNvGrpSpPr>
              <a:grpSpLocks/>
            </p:cNvGrpSpPr>
            <p:nvPr/>
          </p:nvGrpSpPr>
          <p:grpSpPr bwMode="auto">
            <a:xfrm>
              <a:off x="1701" y="2704"/>
              <a:ext cx="589" cy="182"/>
              <a:chOff x="2200" y="3702"/>
              <a:chExt cx="589" cy="182"/>
            </a:xfrm>
          </p:grpSpPr>
          <p:sp>
            <p:nvSpPr>
              <p:cNvPr id="457046" name="Text Box 342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47" name="Line 343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048" name="Line 344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49" name="Line 345"/>
            <p:cNvSpPr>
              <a:spLocks noChangeShapeType="1"/>
            </p:cNvSpPr>
            <p:nvPr/>
          </p:nvSpPr>
          <p:spPr bwMode="auto">
            <a:xfrm>
              <a:off x="2290" y="2795"/>
              <a:ext cx="408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3" name="Line 359"/>
            <p:cNvSpPr>
              <a:spLocks noChangeShapeType="1"/>
            </p:cNvSpPr>
            <p:nvPr/>
          </p:nvSpPr>
          <p:spPr bwMode="auto">
            <a:xfrm>
              <a:off x="3741" y="2977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4" name="Line 360"/>
            <p:cNvSpPr>
              <a:spLocks noChangeShapeType="1"/>
            </p:cNvSpPr>
            <p:nvPr/>
          </p:nvSpPr>
          <p:spPr bwMode="auto">
            <a:xfrm>
              <a:off x="3741" y="2614"/>
              <a:ext cx="77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6" name="Line 362"/>
            <p:cNvSpPr>
              <a:spLocks noChangeShapeType="1"/>
            </p:cNvSpPr>
            <p:nvPr/>
          </p:nvSpPr>
          <p:spPr bwMode="auto">
            <a:xfrm flipH="1">
              <a:off x="3923" y="2614"/>
              <a:ext cx="1" cy="72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7" name="Line 363"/>
            <p:cNvSpPr>
              <a:spLocks noChangeShapeType="1"/>
            </p:cNvSpPr>
            <p:nvPr/>
          </p:nvSpPr>
          <p:spPr bwMode="auto">
            <a:xfrm flipV="1">
              <a:off x="3741" y="3566"/>
              <a:ext cx="77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8" name="Line 364"/>
            <p:cNvSpPr>
              <a:spLocks noChangeShapeType="1"/>
            </p:cNvSpPr>
            <p:nvPr/>
          </p:nvSpPr>
          <p:spPr bwMode="auto">
            <a:xfrm flipV="1">
              <a:off x="3741" y="3748"/>
              <a:ext cx="7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9" name="Line 365"/>
            <p:cNvSpPr>
              <a:spLocks noChangeShapeType="1"/>
            </p:cNvSpPr>
            <p:nvPr/>
          </p:nvSpPr>
          <p:spPr bwMode="auto">
            <a:xfrm>
              <a:off x="4106" y="2750"/>
              <a:ext cx="40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0" name="Line 366"/>
            <p:cNvSpPr>
              <a:spLocks noChangeShapeType="1"/>
            </p:cNvSpPr>
            <p:nvPr/>
          </p:nvSpPr>
          <p:spPr bwMode="auto">
            <a:xfrm flipV="1">
              <a:off x="2290" y="2432"/>
              <a:ext cx="222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1" name="Line 367"/>
            <p:cNvSpPr>
              <a:spLocks noChangeShapeType="1"/>
            </p:cNvSpPr>
            <p:nvPr/>
          </p:nvSpPr>
          <p:spPr bwMode="auto">
            <a:xfrm>
              <a:off x="3924" y="3339"/>
              <a:ext cx="589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2" name="Text Box 368"/>
            <p:cNvSpPr txBox="1">
              <a:spLocks noChangeArrowheads="1"/>
            </p:cNvSpPr>
            <p:nvPr/>
          </p:nvSpPr>
          <p:spPr bwMode="auto">
            <a:xfrm>
              <a:off x="4513" y="2387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7073" name="Text Box 369"/>
            <p:cNvSpPr txBox="1">
              <a:spLocks noChangeArrowheads="1"/>
            </p:cNvSpPr>
            <p:nvPr/>
          </p:nvSpPr>
          <p:spPr bwMode="auto">
            <a:xfrm>
              <a:off x="4513" y="3203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1# BANK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57074" name="Line 370"/>
            <p:cNvSpPr>
              <a:spLocks noChangeShapeType="1"/>
            </p:cNvSpPr>
            <p:nvPr/>
          </p:nvSpPr>
          <p:spPr bwMode="auto">
            <a:xfrm flipV="1">
              <a:off x="3741" y="3430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5" name="Line 371"/>
            <p:cNvSpPr>
              <a:spLocks noChangeShapeType="1"/>
            </p:cNvSpPr>
            <p:nvPr/>
          </p:nvSpPr>
          <p:spPr bwMode="auto">
            <a:xfrm flipH="1">
              <a:off x="4105" y="2750"/>
              <a:ext cx="1" cy="9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89" name="Text Box 385"/>
            <p:cNvSpPr txBox="1">
              <a:spLocks noChangeArrowheads="1"/>
            </p:cNvSpPr>
            <p:nvPr/>
          </p:nvSpPr>
          <p:spPr bwMode="auto">
            <a:xfrm>
              <a:off x="2698" y="2524"/>
              <a:ext cx="1043" cy="1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7090" name="Group 386"/>
            <p:cNvGrpSpPr>
              <a:grpSpLocks/>
            </p:cNvGrpSpPr>
            <p:nvPr/>
          </p:nvGrpSpPr>
          <p:grpSpPr bwMode="auto">
            <a:xfrm>
              <a:off x="3424" y="2728"/>
              <a:ext cx="317" cy="183"/>
              <a:chOff x="2744" y="1841"/>
              <a:chExt cx="317" cy="183"/>
            </a:xfrm>
          </p:grpSpPr>
          <p:sp>
            <p:nvSpPr>
              <p:cNvPr id="457091" name="Text Box 387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92" name="Line 388"/>
              <p:cNvSpPr>
                <a:spLocks noChangeShapeType="1"/>
              </p:cNvSpPr>
              <p:nvPr/>
            </p:nvSpPr>
            <p:spPr bwMode="auto">
              <a:xfrm>
                <a:off x="2766" y="1874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93" name="Text Box 389"/>
            <p:cNvSpPr txBox="1">
              <a:spLocks noChangeArrowheads="1"/>
            </p:cNvSpPr>
            <p:nvPr/>
          </p:nvSpPr>
          <p:spPr bwMode="auto">
            <a:xfrm>
              <a:off x="3196" y="2525"/>
              <a:ext cx="4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7094" name="Group 390"/>
            <p:cNvGrpSpPr>
              <a:grpSpLocks/>
            </p:cNvGrpSpPr>
            <p:nvPr/>
          </p:nvGrpSpPr>
          <p:grpSpPr bwMode="auto">
            <a:xfrm>
              <a:off x="3423" y="3311"/>
              <a:ext cx="317" cy="183"/>
              <a:chOff x="2744" y="1841"/>
              <a:chExt cx="317" cy="183"/>
            </a:xfrm>
          </p:grpSpPr>
          <p:sp>
            <p:nvSpPr>
              <p:cNvPr id="457095" name="Text Box 39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096" name="Line 392"/>
              <p:cNvSpPr>
                <a:spLocks noChangeShapeType="1"/>
              </p:cNvSpPr>
              <p:nvPr/>
            </p:nvSpPr>
            <p:spPr bwMode="auto">
              <a:xfrm>
                <a:off x="2766" y="187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97" name="Group 393"/>
            <p:cNvGrpSpPr>
              <a:grpSpLocks/>
            </p:cNvGrpSpPr>
            <p:nvPr/>
          </p:nvGrpSpPr>
          <p:grpSpPr bwMode="auto">
            <a:xfrm>
              <a:off x="3514" y="3657"/>
              <a:ext cx="181" cy="181"/>
              <a:chOff x="3198" y="2523"/>
              <a:chExt cx="181" cy="181"/>
            </a:xfrm>
          </p:grpSpPr>
          <p:sp>
            <p:nvSpPr>
              <p:cNvPr id="457098" name="Text Box 39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7099" name="Line 395"/>
              <p:cNvSpPr>
                <a:spLocks noChangeShapeType="1"/>
              </p:cNvSpPr>
              <p:nvPr/>
            </p:nvSpPr>
            <p:spPr bwMode="auto">
              <a:xfrm>
                <a:off x="3198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0" name="Line 396"/>
            <p:cNvSpPr>
              <a:spLocks noChangeShapeType="1"/>
            </p:cNvSpPr>
            <p:nvPr/>
          </p:nvSpPr>
          <p:spPr bwMode="auto">
            <a:xfrm flipH="1">
              <a:off x="4014" y="2431"/>
              <a:ext cx="0" cy="81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3423" y="2884"/>
              <a:ext cx="317" cy="183"/>
              <a:chOff x="2744" y="1841"/>
              <a:chExt cx="317" cy="183"/>
            </a:xfrm>
          </p:grpSpPr>
          <p:sp>
            <p:nvSpPr>
              <p:cNvPr id="457102" name="Text Box 398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2772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104" name="Group 400"/>
            <p:cNvGrpSpPr>
              <a:grpSpLocks/>
            </p:cNvGrpSpPr>
            <p:nvPr/>
          </p:nvGrpSpPr>
          <p:grpSpPr bwMode="auto">
            <a:xfrm>
              <a:off x="3423" y="3474"/>
              <a:ext cx="317" cy="183"/>
              <a:chOff x="2744" y="1841"/>
              <a:chExt cx="317" cy="183"/>
            </a:xfrm>
          </p:grpSpPr>
          <p:sp>
            <p:nvSpPr>
              <p:cNvPr id="457105" name="Text Box 40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2778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7" name="Line 403"/>
            <p:cNvSpPr>
              <a:spLocks noChangeShapeType="1"/>
            </p:cNvSpPr>
            <p:nvPr/>
          </p:nvSpPr>
          <p:spPr bwMode="auto">
            <a:xfrm>
              <a:off x="4014" y="3249"/>
              <a:ext cx="49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11" name="Group 407"/>
            <p:cNvGrpSpPr>
              <a:grpSpLocks/>
            </p:cNvGrpSpPr>
            <p:nvPr/>
          </p:nvGrpSpPr>
          <p:grpSpPr bwMode="auto">
            <a:xfrm>
              <a:off x="3152" y="3067"/>
              <a:ext cx="589" cy="182"/>
              <a:chOff x="2200" y="3702"/>
              <a:chExt cx="589" cy="182"/>
            </a:xfrm>
          </p:grpSpPr>
          <p:sp>
            <p:nvSpPr>
              <p:cNvPr id="457112" name="Text Box 40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>
                <a:off x="2551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17" name="Line 413"/>
            <p:cNvSpPr>
              <a:spLocks noChangeShapeType="1"/>
            </p:cNvSpPr>
            <p:nvPr/>
          </p:nvSpPr>
          <p:spPr bwMode="auto">
            <a:xfrm flipV="1">
              <a:off x="5148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8" name="Line 414"/>
            <p:cNvSpPr>
              <a:spLocks noChangeShapeType="1"/>
            </p:cNvSpPr>
            <p:nvPr/>
          </p:nvSpPr>
          <p:spPr bwMode="auto">
            <a:xfrm>
              <a:off x="3742" y="3113"/>
              <a:ext cx="1406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9" name="Line 415"/>
            <p:cNvSpPr>
              <a:spLocks noChangeShapeType="1"/>
            </p:cNvSpPr>
            <p:nvPr/>
          </p:nvSpPr>
          <p:spPr bwMode="auto">
            <a:xfrm flipV="1">
              <a:off x="5012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0" name="Line 416"/>
            <p:cNvSpPr>
              <a:spLocks noChangeShapeType="1"/>
            </p:cNvSpPr>
            <p:nvPr/>
          </p:nvSpPr>
          <p:spPr bwMode="auto">
            <a:xfrm flipV="1">
              <a:off x="4876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1" name="Line 417"/>
            <p:cNvSpPr>
              <a:spLocks noChangeShapeType="1"/>
            </p:cNvSpPr>
            <p:nvPr/>
          </p:nvSpPr>
          <p:spPr bwMode="auto">
            <a:xfrm flipV="1">
              <a:off x="4740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2" name="Line 418"/>
            <p:cNvSpPr>
              <a:spLocks noChangeShapeType="1"/>
            </p:cNvSpPr>
            <p:nvPr/>
          </p:nvSpPr>
          <p:spPr bwMode="auto">
            <a:xfrm flipV="1">
              <a:off x="3742" y="2840"/>
              <a:ext cx="7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7128" name="AutoShape 4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7717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1116013" y="1726629"/>
            <a:ext cx="2303462" cy="1630363"/>
            <a:chOff x="1116013" y="1643050"/>
            <a:chExt cx="2303462" cy="1630363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1116013" y="1643050"/>
              <a:ext cx="1873250" cy="163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2162175" y="2204807"/>
              <a:ext cx="792162" cy="2304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1" name="Text Box 112"/>
            <p:cNvSpPr txBox="1">
              <a:spLocks noChangeArrowheads="1"/>
            </p:cNvSpPr>
            <p:nvPr/>
          </p:nvSpPr>
          <p:spPr bwMode="auto">
            <a:xfrm>
              <a:off x="2090738" y="1643050"/>
              <a:ext cx="8651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102" name="Group 113"/>
            <p:cNvGrpSpPr>
              <a:grpSpLocks/>
            </p:cNvGrpSpPr>
            <p:nvPr/>
          </p:nvGrpSpPr>
          <p:grpSpPr bwMode="auto">
            <a:xfrm>
              <a:off x="2411413" y="2770175"/>
              <a:ext cx="576262" cy="214312"/>
              <a:chOff x="2154" y="2689"/>
              <a:chExt cx="363" cy="135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2154" y="268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6" name="Line 115"/>
              <p:cNvSpPr>
                <a:spLocks noChangeShapeType="1"/>
              </p:cNvSpPr>
              <p:nvPr/>
            </p:nvSpPr>
            <p:spPr bwMode="auto">
              <a:xfrm flipV="1">
                <a:off x="2352" y="2697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2987675" y="1785925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2987675" y="2363130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2987675" y="2913075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2987675" y="3155689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2987675" y="262573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21"/>
            <p:cNvGrpSpPr>
              <a:grpSpLocks/>
            </p:cNvGrpSpPr>
            <p:nvPr/>
          </p:nvGrpSpPr>
          <p:grpSpPr bwMode="auto">
            <a:xfrm>
              <a:off x="2527300" y="3011476"/>
              <a:ext cx="431800" cy="215900"/>
              <a:chOff x="385" y="2931"/>
              <a:chExt cx="272" cy="136"/>
            </a:xfrm>
          </p:grpSpPr>
          <p:sp>
            <p:nvSpPr>
              <p:cNvPr id="122" name="Text Box 122"/>
              <p:cNvSpPr txBox="1">
                <a:spLocks noChangeArrowheads="1"/>
              </p:cNvSpPr>
              <p:nvPr/>
            </p:nvSpPr>
            <p:spPr bwMode="auto">
              <a:xfrm>
                <a:off x="385" y="2931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W/R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23" name="Line 123"/>
              <p:cNvSpPr>
                <a:spLocks noChangeShapeType="1"/>
              </p:cNvSpPr>
              <p:nvPr/>
            </p:nvSpPr>
            <p:spPr bwMode="auto">
              <a:xfrm flipV="1">
                <a:off x="558" y="2943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124"/>
            <p:cNvGrpSpPr>
              <a:grpSpLocks/>
            </p:cNvGrpSpPr>
            <p:nvPr/>
          </p:nvGrpSpPr>
          <p:grpSpPr bwMode="auto">
            <a:xfrm>
              <a:off x="2555875" y="2506650"/>
              <a:ext cx="431800" cy="215900"/>
              <a:chOff x="4377" y="783"/>
              <a:chExt cx="272" cy="136"/>
            </a:xfrm>
          </p:grpSpPr>
          <p:sp>
            <p:nvSpPr>
              <p:cNvPr id="120" name="Text Box 125"/>
              <p:cNvSpPr txBox="1">
                <a:spLocks noChangeArrowheads="1"/>
              </p:cNvSpPr>
              <p:nvPr/>
            </p:nvSpPr>
            <p:spPr bwMode="auto">
              <a:xfrm>
                <a:off x="4377" y="783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121" name="Line 126"/>
              <p:cNvSpPr>
                <a:spLocks noChangeShapeType="1"/>
              </p:cNvSpPr>
              <p:nvPr/>
            </p:nvSpPr>
            <p:spPr bwMode="auto">
              <a:xfrm>
                <a:off x="4401" y="792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2052638" y="1930387"/>
              <a:ext cx="935037" cy="288925"/>
              <a:chOff x="2200" y="3702"/>
              <a:chExt cx="589" cy="182"/>
            </a:xfrm>
          </p:grpSpPr>
          <p:sp>
            <p:nvSpPr>
              <p:cNvPr id="117" name="Text Box 12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131"/>
            <p:cNvSpPr>
              <a:spLocks noChangeShapeType="1"/>
            </p:cNvSpPr>
            <p:nvPr/>
          </p:nvSpPr>
          <p:spPr bwMode="auto">
            <a:xfrm>
              <a:off x="2987675" y="207485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BC1B-969B-43BB-8BE4-C288F023884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、双端口存储器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同时支持两个操作</a:t>
            </a: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179388" y="6926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存储器结构：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套</a:t>
            </a:r>
            <a:r>
              <a:rPr lang="zh-CN" altLang="en-US" b="1" u="none" dirty="0">
                <a:latin typeface="宋体" pitchFamily="2" charset="-122"/>
              </a:rPr>
              <a:t>译码</a:t>
            </a:r>
            <a:r>
              <a:rPr lang="en-US" altLang="zh-CN" b="1" u="none" dirty="0">
                <a:latin typeface="宋体" pitchFamily="2" charset="-122"/>
              </a:rPr>
              <a:t>+I/O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含读写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，增设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判断逻辑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179388" y="501332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目录表等</a:t>
            </a:r>
          </a:p>
        </p:txBody>
      </p:sp>
      <p:grpSp>
        <p:nvGrpSpPr>
          <p:cNvPr id="192578" name="Group 66"/>
          <p:cNvGrpSpPr>
            <a:grpSpLocks/>
          </p:cNvGrpSpPr>
          <p:nvPr/>
        </p:nvGrpSpPr>
        <p:grpSpPr bwMode="auto">
          <a:xfrm>
            <a:off x="1285875" y="1285860"/>
            <a:ext cx="7389813" cy="2592387"/>
            <a:chOff x="629" y="255"/>
            <a:chExt cx="4655" cy="1633"/>
          </a:xfrm>
        </p:grpSpPr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154" y="891"/>
              <a:ext cx="1588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2K×8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</a:t>
              </a:r>
              <a:r>
                <a:rPr lang="zh-CN" altLang="en-US" sz="2000" b="1" u="none">
                  <a:latin typeface="宋体" pitchFamily="2" charset="-122"/>
                </a:rPr>
                <a:t>阵列</a:t>
              </a:r>
            </a:p>
          </p:txBody>
        </p:sp>
        <p:sp>
          <p:nvSpPr>
            <p:cNvPr id="192580" name="Text Box 68"/>
            <p:cNvSpPr txBox="1">
              <a:spLocks noChangeArrowheads="1"/>
            </p:cNvSpPr>
            <p:nvPr/>
          </p:nvSpPr>
          <p:spPr bwMode="auto">
            <a:xfrm>
              <a:off x="67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0L</a:t>
              </a: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610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H="1" flipV="1">
              <a:off x="1111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154" y="1434"/>
              <a:ext cx="1588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判断逻辑电路</a:t>
              </a:r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702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7L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0L</a:t>
              </a:r>
            </a:p>
          </p:txBody>
        </p:sp>
        <p:grpSp>
          <p:nvGrpSpPr>
            <p:cNvPr id="192585" name="Group 73"/>
            <p:cNvGrpSpPr>
              <a:grpSpLocks/>
            </p:cNvGrpSpPr>
            <p:nvPr/>
          </p:nvGrpSpPr>
          <p:grpSpPr bwMode="auto">
            <a:xfrm>
              <a:off x="883" y="709"/>
              <a:ext cx="227" cy="181"/>
              <a:chOff x="883" y="754"/>
              <a:chExt cx="227" cy="181"/>
            </a:xfrm>
          </p:grpSpPr>
          <p:sp>
            <p:nvSpPr>
              <p:cNvPr id="192586" name="Text Box 74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87" name="Line 75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588" name="Group 76"/>
            <p:cNvGrpSpPr>
              <a:grpSpLocks/>
            </p:cNvGrpSpPr>
            <p:nvPr/>
          </p:nvGrpSpPr>
          <p:grpSpPr bwMode="auto">
            <a:xfrm>
              <a:off x="733" y="1707"/>
              <a:ext cx="409" cy="181"/>
              <a:chOff x="733" y="1707"/>
              <a:chExt cx="409" cy="181"/>
            </a:xfrm>
          </p:grpSpPr>
          <p:sp>
            <p:nvSpPr>
              <p:cNvPr id="192589" name="Text Box 77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90" name="Line 78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591" name="Text Box 79"/>
            <p:cNvSpPr txBox="1">
              <a:spLocks noChangeArrowheads="1"/>
            </p:cNvSpPr>
            <p:nvPr/>
          </p:nvSpPr>
          <p:spPr bwMode="auto">
            <a:xfrm>
              <a:off x="2154" y="572"/>
              <a:ext cx="590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592" name="Text Box 80"/>
            <p:cNvSpPr txBox="1">
              <a:spLocks noChangeArrowheads="1"/>
            </p:cNvSpPr>
            <p:nvPr/>
          </p:nvSpPr>
          <p:spPr bwMode="auto">
            <a:xfrm>
              <a:off x="2154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593" name="Text Box 81"/>
            <p:cNvSpPr txBox="1">
              <a:spLocks noChangeArrowheads="1"/>
            </p:cNvSpPr>
            <p:nvPr/>
          </p:nvSpPr>
          <p:spPr bwMode="auto">
            <a:xfrm>
              <a:off x="1746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594" name="Line 82"/>
            <p:cNvSpPr>
              <a:spLocks noChangeShapeType="1"/>
            </p:cNvSpPr>
            <p:nvPr/>
          </p:nvSpPr>
          <p:spPr bwMode="auto">
            <a:xfrm>
              <a:off x="1973" y="9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3"/>
            <p:cNvSpPr>
              <a:spLocks noChangeShapeType="1"/>
            </p:cNvSpPr>
            <p:nvPr/>
          </p:nvSpPr>
          <p:spPr bwMode="auto">
            <a:xfrm>
              <a:off x="197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Text Box 84"/>
            <p:cNvSpPr txBox="1">
              <a:spLocks noChangeArrowheads="1"/>
            </p:cNvSpPr>
            <p:nvPr/>
          </p:nvSpPr>
          <p:spPr bwMode="auto">
            <a:xfrm>
              <a:off x="629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4L</a:t>
              </a:r>
            </a:p>
          </p:txBody>
        </p:sp>
        <p:sp>
          <p:nvSpPr>
            <p:cNvPr id="192597" name="Line 85"/>
            <p:cNvSpPr>
              <a:spLocks noChangeShapeType="1"/>
            </p:cNvSpPr>
            <p:nvPr/>
          </p:nvSpPr>
          <p:spPr bwMode="auto">
            <a:xfrm>
              <a:off x="1111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86"/>
            <p:cNvSpPr>
              <a:spLocks noChangeShapeType="1"/>
            </p:cNvSpPr>
            <p:nvPr/>
          </p:nvSpPr>
          <p:spPr bwMode="auto">
            <a:xfrm>
              <a:off x="1111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9" name="Line 87"/>
            <p:cNvSpPr>
              <a:spLocks noChangeShapeType="1"/>
            </p:cNvSpPr>
            <p:nvPr/>
          </p:nvSpPr>
          <p:spPr bwMode="auto">
            <a:xfrm flipV="1">
              <a:off x="1111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0" name="Line 88"/>
            <p:cNvSpPr>
              <a:spLocks noChangeShapeType="1"/>
            </p:cNvSpPr>
            <p:nvPr/>
          </p:nvSpPr>
          <p:spPr bwMode="auto">
            <a:xfrm>
              <a:off x="1337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1" name="Line 89"/>
            <p:cNvSpPr>
              <a:spLocks noChangeShapeType="1"/>
            </p:cNvSpPr>
            <p:nvPr/>
          </p:nvSpPr>
          <p:spPr bwMode="auto">
            <a:xfrm flipV="1">
              <a:off x="1519" y="709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2" name="Line 90"/>
            <p:cNvSpPr>
              <a:spLocks noChangeShapeType="1"/>
            </p:cNvSpPr>
            <p:nvPr/>
          </p:nvSpPr>
          <p:spPr bwMode="auto">
            <a:xfrm flipH="1" flipV="1">
              <a:off x="1610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3" name="Line 91"/>
            <p:cNvSpPr>
              <a:spLocks noChangeShapeType="1"/>
            </p:cNvSpPr>
            <p:nvPr/>
          </p:nvSpPr>
          <p:spPr bwMode="auto">
            <a:xfrm>
              <a:off x="1429" y="1570"/>
              <a:ext cx="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4" name="Line 92"/>
            <p:cNvSpPr>
              <a:spLocks noChangeShapeType="1"/>
            </p:cNvSpPr>
            <p:nvPr/>
          </p:nvSpPr>
          <p:spPr bwMode="auto">
            <a:xfrm flipH="1">
              <a:off x="1111" y="1797"/>
              <a:ext cx="131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 flipV="1">
              <a:off x="1111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6" name="Line 94"/>
            <p:cNvSpPr>
              <a:spLocks noChangeShapeType="1"/>
            </p:cNvSpPr>
            <p:nvPr/>
          </p:nvSpPr>
          <p:spPr bwMode="auto">
            <a:xfrm flipV="1">
              <a:off x="1519" y="708"/>
              <a:ext cx="635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7" name="Text Box 95"/>
            <p:cNvSpPr txBox="1">
              <a:spLocks noChangeArrowheads="1"/>
            </p:cNvSpPr>
            <p:nvPr/>
          </p:nvSpPr>
          <p:spPr bwMode="auto">
            <a:xfrm>
              <a:off x="3152" y="571"/>
              <a:ext cx="590" cy="2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608" name="Text Box 96"/>
            <p:cNvSpPr txBox="1">
              <a:spLocks noChangeArrowheads="1"/>
            </p:cNvSpPr>
            <p:nvPr/>
          </p:nvSpPr>
          <p:spPr bwMode="auto">
            <a:xfrm>
              <a:off x="3152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609" name="Text Box 97"/>
            <p:cNvSpPr txBox="1">
              <a:spLocks noChangeArrowheads="1"/>
            </p:cNvSpPr>
            <p:nvPr/>
          </p:nvSpPr>
          <p:spPr bwMode="auto">
            <a:xfrm>
              <a:off x="3924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610" name="Line 98"/>
            <p:cNvSpPr>
              <a:spLocks noChangeShapeType="1"/>
            </p:cNvSpPr>
            <p:nvPr/>
          </p:nvSpPr>
          <p:spPr bwMode="auto">
            <a:xfrm flipH="1">
              <a:off x="3742" y="93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1" name="Line 99"/>
            <p:cNvSpPr>
              <a:spLocks noChangeShapeType="1"/>
            </p:cNvSpPr>
            <p:nvPr/>
          </p:nvSpPr>
          <p:spPr bwMode="auto">
            <a:xfrm flipH="1">
              <a:off x="374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2" name="Line 100"/>
            <p:cNvSpPr>
              <a:spLocks noChangeShapeType="1"/>
            </p:cNvSpPr>
            <p:nvPr/>
          </p:nvSpPr>
          <p:spPr bwMode="auto">
            <a:xfrm flipH="1">
              <a:off x="4150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3" name="Line 101"/>
            <p:cNvSpPr>
              <a:spLocks noChangeShapeType="1"/>
            </p:cNvSpPr>
            <p:nvPr/>
          </p:nvSpPr>
          <p:spPr bwMode="auto">
            <a:xfrm>
              <a:off x="3426" y="1797"/>
              <a:ext cx="135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4" name="Line 102"/>
            <p:cNvSpPr>
              <a:spLocks noChangeShapeType="1"/>
            </p:cNvSpPr>
            <p:nvPr/>
          </p:nvSpPr>
          <p:spPr bwMode="auto">
            <a:xfrm flipH="1" flipV="1">
              <a:off x="3742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5" name="Line 103"/>
            <p:cNvSpPr>
              <a:spLocks noChangeShapeType="1"/>
            </p:cNvSpPr>
            <p:nvPr/>
          </p:nvSpPr>
          <p:spPr bwMode="auto">
            <a:xfrm flipH="1">
              <a:off x="3742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6" name="Line 104"/>
            <p:cNvSpPr>
              <a:spLocks noChangeShapeType="1"/>
            </p:cNvSpPr>
            <p:nvPr/>
          </p:nvSpPr>
          <p:spPr bwMode="auto">
            <a:xfrm flipH="1">
              <a:off x="3742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7" name="Line 105"/>
            <p:cNvSpPr>
              <a:spLocks noChangeShapeType="1"/>
            </p:cNvSpPr>
            <p:nvPr/>
          </p:nvSpPr>
          <p:spPr bwMode="auto">
            <a:xfrm flipV="1">
              <a:off x="3016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8" name="Rectangle 106"/>
            <p:cNvSpPr>
              <a:spLocks noChangeArrowheads="1"/>
            </p:cNvSpPr>
            <p:nvPr/>
          </p:nvSpPr>
          <p:spPr bwMode="auto">
            <a:xfrm>
              <a:off x="1247" y="255"/>
              <a:ext cx="3402" cy="16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19" name="AutoShape 107"/>
            <p:cNvSpPr>
              <a:spLocks noChangeArrowheads="1"/>
            </p:cNvSpPr>
            <p:nvPr/>
          </p:nvSpPr>
          <p:spPr bwMode="auto">
            <a:xfrm rot="10800000">
              <a:off x="2744" y="708"/>
              <a:ext cx="408" cy="182"/>
            </a:xfrm>
            <a:custGeom>
              <a:avLst/>
              <a:gdLst>
                <a:gd name="G0" fmla="+- 6480 0 0"/>
                <a:gd name="G1" fmla="+- 8894 0 0"/>
                <a:gd name="G2" fmla="+- 6171 0 0"/>
                <a:gd name="G3" fmla="+- 21600 0 6480"/>
                <a:gd name="G4" fmla="+- 21600 0 8894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151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894" y="6171"/>
                  </a:lnTo>
                  <a:lnTo>
                    <a:pt x="8894" y="12706"/>
                  </a:lnTo>
                  <a:lnTo>
                    <a:pt x="4320" y="12706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151"/>
                  </a:lnTo>
                  <a:lnTo>
                    <a:pt x="17280" y="18151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706"/>
                  </a:lnTo>
                  <a:lnTo>
                    <a:pt x="12706" y="12706"/>
                  </a:lnTo>
                  <a:lnTo>
                    <a:pt x="12706" y="6171"/>
                  </a:lnTo>
                  <a:lnTo>
                    <a:pt x="15120" y="617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20" name="Line 108"/>
            <p:cNvSpPr>
              <a:spLocks noChangeShapeType="1"/>
            </p:cNvSpPr>
            <p:nvPr/>
          </p:nvSpPr>
          <p:spPr bwMode="auto">
            <a:xfrm flipH="1" flipV="1">
              <a:off x="2744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1" name="Line 109"/>
            <p:cNvSpPr>
              <a:spLocks noChangeShapeType="1"/>
            </p:cNvSpPr>
            <p:nvPr/>
          </p:nvSpPr>
          <p:spPr bwMode="auto">
            <a:xfrm flipH="1" flipV="1">
              <a:off x="2880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2" name="Line 110"/>
            <p:cNvSpPr>
              <a:spLocks noChangeShapeType="1"/>
            </p:cNvSpPr>
            <p:nvPr/>
          </p:nvSpPr>
          <p:spPr bwMode="auto">
            <a:xfrm flipV="1">
              <a:off x="3016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3" name="Line 111"/>
            <p:cNvSpPr>
              <a:spLocks noChangeShapeType="1"/>
            </p:cNvSpPr>
            <p:nvPr/>
          </p:nvSpPr>
          <p:spPr bwMode="auto">
            <a:xfrm flipH="1" flipV="1">
              <a:off x="3016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4" name="Line 112"/>
            <p:cNvSpPr>
              <a:spLocks noChangeShapeType="1"/>
            </p:cNvSpPr>
            <p:nvPr/>
          </p:nvSpPr>
          <p:spPr bwMode="auto">
            <a:xfrm>
              <a:off x="1429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5" name="Line 113"/>
            <p:cNvSpPr>
              <a:spLocks noChangeShapeType="1"/>
            </p:cNvSpPr>
            <p:nvPr/>
          </p:nvSpPr>
          <p:spPr bwMode="auto">
            <a:xfrm flipV="1">
              <a:off x="1338" y="1661"/>
              <a:ext cx="8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6" name="Line 114"/>
            <p:cNvSpPr>
              <a:spLocks noChangeShapeType="1"/>
            </p:cNvSpPr>
            <p:nvPr/>
          </p:nvSpPr>
          <p:spPr bwMode="auto">
            <a:xfrm>
              <a:off x="2426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2627" name="Group 115"/>
            <p:cNvGrpSpPr>
              <a:grpSpLocks/>
            </p:cNvGrpSpPr>
            <p:nvPr/>
          </p:nvGrpSpPr>
          <p:grpSpPr bwMode="auto">
            <a:xfrm>
              <a:off x="884" y="528"/>
              <a:ext cx="227" cy="181"/>
              <a:chOff x="883" y="754"/>
              <a:chExt cx="227" cy="181"/>
            </a:xfrm>
          </p:grpSpPr>
          <p:sp>
            <p:nvSpPr>
              <p:cNvPr id="192628" name="Text Box 116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629" name="Line 117"/>
              <p:cNvSpPr>
                <a:spLocks noChangeShapeType="1"/>
              </p:cNvSpPr>
              <p:nvPr/>
            </p:nvSpPr>
            <p:spPr bwMode="auto">
              <a:xfrm>
                <a:off x="890" y="784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30" name="Line 118"/>
            <p:cNvSpPr>
              <a:spLocks noChangeShapeType="1"/>
            </p:cNvSpPr>
            <p:nvPr/>
          </p:nvSpPr>
          <p:spPr bwMode="auto">
            <a:xfrm>
              <a:off x="3424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1" name="Text Box 119"/>
            <p:cNvSpPr txBox="1">
              <a:spLocks noChangeArrowheads="1"/>
            </p:cNvSpPr>
            <p:nvPr/>
          </p:nvSpPr>
          <p:spPr bwMode="auto">
            <a:xfrm>
              <a:off x="378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  <p:sp>
          <p:nvSpPr>
            <p:cNvPr id="192632" name="Line 120"/>
            <p:cNvSpPr>
              <a:spLocks noChangeShapeType="1"/>
            </p:cNvSpPr>
            <p:nvPr/>
          </p:nvSpPr>
          <p:spPr bwMode="auto">
            <a:xfrm flipH="1" flipV="1">
              <a:off x="4286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3" name="Line 121"/>
            <p:cNvSpPr>
              <a:spLocks noChangeShapeType="1"/>
            </p:cNvSpPr>
            <p:nvPr/>
          </p:nvSpPr>
          <p:spPr bwMode="auto">
            <a:xfrm flipV="1">
              <a:off x="4377" y="710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4" name="Line 122"/>
            <p:cNvSpPr>
              <a:spLocks noChangeShapeType="1"/>
            </p:cNvSpPr>
            <p:nvPr/>
          </p:nvSpPr>
          <p:spPr bwMode="auto">
            <a:xfrm flipH="1" flipV="1">
              <a:off x="3742" y="709"/>
              <a:ext cx="6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5" name="Line 123"/>
            <p:cNvSpPr>
              <a:spLocks noChangeShapeType="1"/>
            </p:cNvSpPr>
            <p:nvPr/>
          </p:nvSpPr>
          <p:spPr bwMode="auto">
            <a:xfrm flipH="1" flipV="1">
              <a:off x="3742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6" name="Line 124"/>
            <p:cNvSpPr>
              <a:spLocks noChangeShapeType="1"/>
            </p:cNvSpPr>
            <p:nvPr/>
          </p:nvSpPr>
          <p:spPr bwMode="auto">
            <a:xfrm>
              <a:off x="4558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7" name="Line 125"/>
            <p:cNvSpPr>
              <a:spLocks noChangeShapeType="1"/>
            </p:cNvSpPr>
            <p:nvPr/>
          </p:nvSpPr>
          <p:spPr bwMode="auto">
            <a:xfrm flipH="1">
              <a:off x="3742" y="1570"/>
              <a:ext cx="7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8" name="Line 126"/>
            <p:cNvSpPr>
              <a:spLocks noChangeShapeType="1"/>
            </p:cNvSpPr>
            <p:nvPr/>
          </p:nvSpPr>
          <p:spPr bwMode="auto">
            <a:xfrm>
              <a:off x="4468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9" name="Line 127"/>
            <p:cNvSpPr>
              <a:spLocks noChangeShapeType="1"/>
            </p:cNvSpPr>
            <p:nvPr/>
          </p:nvSpPr>
          <p:spPr bwMode="auto">
            <a:xfrm flipH="1" flipV="1">
              <a:off x="3742" y="1661"/>
              <a:ext cx="8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40" name="Text Box 128"/>
            <p:cNvSpPr txBox="1">
              <a:spLocks noChangeArrowheads="1"/>
            </p:cNvSpPr>
            <p:nvPr/>
          </p:nvSpPr>
          <p:spPr bwMode="auto">
            <a:xfrm>
              <a:off x="478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0R</a:t>
              </a:r>
            </a:p>
          </p:txBody>
        </p:sp>
        <p:sp>
          <p:nvSpPr>
            <p:cNvPr id="192641" name="Text Box 129"/>
            <p:cNvSpPr txBox="1">
              <a:spLocks noChangeArrowheads="1"/>
            </p:cNvSpPr>
            <p:nvPr/>
          </p:nvSpPr>
          <p:spPr bwMode="auto">
            <a:xfrm>
              <a:off x="4785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7R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0R</a:t>
              </a:r>
            </a:p>
          </p:txBody>
        </p:sp>
        <p:grpSp>
          <p:nvGrpSpPr>
            <p:cNvPr id="192642" name="Group 130"/>
            <p:cNvGrpSpPr>
              <a:grpSpLocks/>
            </p:cNvGrpSpPr>
            <p:nvPr/>
          </p:nvGrpSpPr>
          <p:grpSpPr bwMode="auto">
            <a:xfrm>
              <a:off x="4785" y="709"/>
              <a:ext cx="227" cy="181"/>
              <a:chOff x="883" y="754"/>
              <a:chExt cx="227" cy="181"/>
            </a:xfrm>
          </p:grpSpPr>
          <p:sp>
            <p:nvSpPr>
              <p:cNvPr id="192643" name="Text Box 131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4" name="Line 132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645" name="Group 133"/>
            <p:cNvGrpSpPr>
              <a:grpSpLocks/>
            </p:cNvGrpSpPr>
            <p:nvPr/>
          </p:nvGrpSpPr>
          <p:grpSpPr bwMode="auto">
            <a:xfrm>
              <a:off x="4784" y="1707"/>
              <a:ext cx="409" cy="181"/>
              <a:chOff x="733" y="1707"/>
              <a:chExt cx="409" cy="181"/>
            </a:xfrm>
          </p:grpSpPr>
          <p:sp>
            <p:nvSpPr>
              <p:cNvPr id="192646" name="Text Box 134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7" name="Line 135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48" name="Text Box 136"/>
            <p:cNvSpPr txBox="1">
              <a:spLocks noChangeArrowheads="1"/>
            </p:cNvSpPr>
            <p:nvPr/>
          </p:nvSpPr>
          <p:spPr bwMode="auto">
            <a:xfrm>
              <a:off x="4785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4R</a:t>
              </a:r>
            </a:p>
          </p:txBody>
        </p:sp>
        <p:grpSp>
          <p:nvGrpSpPr>
            <p:cNvPr id="192649" name="Group 137"/>
            <p:cNvGrpSpPr>
              <a:grpSpLocks/>
            </p:cNvGrpSpPr>
            <p:nvPr/>
          </p:nvGrpSpPr>
          <p:grpSpPr bwMode="auto">
            <a:xfrm>
              <a:off x="4785" y="527"/>
              <a:ext cx="227" cy="181"/>
              <a:chOff x="883" y="754"/>
              <a:chExt cx="227" cy="181"/>
            </a:xfrm>
          </p:grpSpPr>
          <p:sp>
            <p:nvSpPr>
              <p:cNvPr id="192650" name="Text Box 138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51" name="Line 139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52" name="Text Box 140"/>
            <p:cNvSpPr txBox="1">
              <a:spLocks noChangeArrowheads="1"/>
            </p:cNvSpPr>
            <p:nvPr/>
          </p:nvSpPr>
          <p:spPr bwMode="auto">
            <a:xfrm>
              <a:off x="201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</p:grpSp>
      <p:sp>
        <p:nvSpPr>
          <p:cNvPr id="192653" name="Text Box 141"/>
          <p:cNvSpPr txBox="1">
            <a:spLocks noChangeArrowheads="1"/>
          </p:cNvSpPr>
          <p:nvPr/>
        </p:nvSpPr>
        <p:spPr bwMode="auto">
          <a:xfrm>
            <a:off x="179388" y="400526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存储元连接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个独立的</a:t>
            </a:r>
            <a:r>
              <a:rPr lang="zh-CN" altLang="en-US" b="1" u="none" dirty="0">
                <a:latin typeface="宋体" pitchFamily="2" charset="-122"/>
              </a:rPr>
              <a:t>行选线、数据线及</a:t>
            </a: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</a:p>
        </p:txBody>
      </p:sp>
      <p:sp>
        <p:nvSpPr>
          <p:cNvPr id="192656" name="Text Box 144"/>
          <p:cNvSpPr txBox="1">
            <a:spLocks noChangeArrowheads="1"/>
          </p:cNvSpPr>
          <p:nvPr/>
        </p:nvSpPr>
        <p:spPr bwMode="auto">
          <a:xfrm>
            <a:off x="179388" y="5775647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3-2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P143—13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17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508496"/>
            <a:ext cx="8785225" cy="517525"/>
            <a:chOff x="179388" y="4508496"/>
            <a:chExt cx="8785225" cy="517525"/>
          </a:xfrm>
        </p:grpSpPr>
        <p:sp>
          <p:nvSpPr>
            <p:cNvPr id="192549" name="Text Box 37"/>
            <p:cNvSpPr txBox="1">
              <a:spLocks noChangeArrowheads="1"/>
            </p:cNvSpPr>
            <p:nvPr/>
          </p:nvSpPr>
          <p:spPr bwMode="auto">
            <a:xfrm>
              <a:off x="179388" y="4508496"/>
              <a:ext cx="87852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冲突判断逻辑：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L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>
                  <a:latin typeface="宋体" pitchFamily="2" charset="-122"/>
                </a:rPr>
                <a:t>A</a:t>
              </a:r>
              <a:r>
                <a:rPr lang="en-US" altLang="zh-CN" b="1" u="none" baseline="-16000" dirty="0">
                  <a:latin typeface="宋体" pitchFamily="2" charset="-122"/>
                </a:rPr>
                <a:t>R</a:t>
              </a:r>
              <a:r>
                <a:rPr lang="zh-CN" altLang="en-US" b="1" u="none" dirty="0">
                  <a:latin typeface="宋体" pitchFamily="2" charset="-122"/>
                </a:rPr>
                <a:t>时存在冲突，使</a:t>
              </a:r>
              <a:r>
                <a:rPr lang="en-US" altLang="zh-CN" b="1" u="none" dirty="0">
                  <a:latin typeface="宋体" pitchFamily="2" charset="-122"/>
                </a:rPr>
                <a:t>BUSY</a:t>
              </a:r>
              <a:r>
                <a:rPr lang="en-US" altLang="zh-CN" b="1" u="none" baseline="-16000" dirty="0">
                  <a:latin typeface="宋体" pitchFamily="2" charset="-122"/>
                </a:rPr>
                <a:t>L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BUSY</a:t>
              </a:r>
              <a:r>
                <a:rPr lang="en-US" altLang="zh-CN" b="1" u="none" baseline="-16000" dirty="0">
                  <a:latin typeface="宋体" pitchFamily="2" charset="-122"/>
                </a:rPr>
                <a:t>R</a:t>
              </a:r>
              <a:r>
                <a:rPr lang="zh-CN" altLang="en-US" b="1" u="none" dirty="0">
                  <a:latin typeface="宋体" pitchFamily="2" charset="-122"/>
                </a:rPr>
                <a:t>有效</a:t>
              </a:r>
              <a:endParaRPr lang="zh-CN" altLang="en-US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92654" name="Line 142"/>
            <p:cNvSpPr>
              <a:spLocks noChangeShapeType="1"/>
            </p:cNvSpPr>
            <p:nvPr/>
          </p:nvSpPr>
          <p:spPr bwMode="auto">
            <a:xfrm>
              <a:off x="6038851" y="4611684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2"/>
            <p:cNvSpPr>
              <a:spLocks noChangeShapeType="1"/>
            </p:cNvSpPr>
            <p:nvPr/>
          </p:nvSpPr>
          <p:spPr bwMode="auto">
            <a:xfrm>
              <a:off x="7060902" y="4609703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649"/>
          <p:cNvGrpSpPr>
            <a:grpSpLocks/>
          </p:cNvGrpSpPr>
          <p:nvPr/>
        </p:nvGrpSpPr>
        <p:grpSpPr bwMode="auto">
          <a:xfrm>
            <a:off x="3995936" y="6453336"/>
            <a:ext cx="360362" cy="287337"/>
            <a:chOff x="1133" y="4020"/>
            <a:chExt cx="227" cy="181"/>
          </a:xfrm>
        </p:grpSpPr>
        <p:sp>
          <p:nvSpPr>
            <p:cNvPr id="89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550" grpId="0"/>
      <p:bldP spid="192653" grpId="0"/>
      <p:bldP spid="1926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275856" y="4581128"/>
            <a:ext cx="3744416" cy="1387202"/>
            <a:chOff x="3275856" y="4581128"/>
            <a:chExt cx="3744416" cy="1387202"/>
          </a:xfrm>
        </p:grpSpPr>
        <p:sp>
          <p:nvSpPr>
            <p:cNvPr id="63" name="Text Box 170"/>
            <p:cNvSpPr txBox="1">
              <a:spLocks noChangeArrowheads="1"/>
            </p:cNvSpPr>
            <p:nvPr/>
          </p:nvSpPr>
          <p:spPr bwMode="auto">
            <a:xfrm>
              <a:off x="4651435" y="5623278"/>
              <a:ext cx="612070" cy="3450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4" name="Text Box 170"/>
            <p:cNvSpPr txBox="1">
              <a:spLocks noChangeArrowheads="1"/>
            </p:cNvSpPr>
            <p:nvPr/>
          </p:nvSpPr>
          <p:spPr bwMode="auto">
            <a:xfrm>
              <a:off x="4420552" y="5022703"/>
              <a:ext cx="640645" cy="31964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 flipH="1">
              <a:off x="3275856" y="4833156"/>
              <a:ext cx="1728192" cy="1800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下箭头 20"/>
            <p:cNvSpPr/>
            <p:nvPr/>
          </p:nvSpPr>
          <p:spPr bwMode="auto">
            <a:xfrm>
              <a:off x="4932038" y="5337857"/>
              <a:ext cx="144018" cy="258384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上箭头 21"/>
            <p:cNvSpPr/>
            <p:nvPr/>
          </p:nvSpPr>
          <p:spPr bwMode="auto">
            <a:xfrm>
              <a:off x="6876257" y="5339065"/>
              <a:ext cx="144015" cy="257176"/>
            </a:xfrm>
            <a:prstGeom prst="up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下弧形箭头 35"/>
            <p:cNvSpPr/>
            <p:nvPr/>
          </p:nvSpPr>
          <p:spPr bwMode="auto">
            <a:xfrm rot="10800000">
              <a:off x="4932039" y="4653136"/>
              <a:ext cx="1986955" cy="360040"/>
            </a:xfrm>
            <a:prstGeom prst="curvedUpArrow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 Box 170"/>
            <p:cNvSpPr txBox="1">
              <a:spLocks noChangeArrowheads="1"/>
            </p:cNvSpPr>
            <p:nvPr/>
          </p:nvSpPr>
          <p:spPr bwMode="auto">
            <a:xfrm>
              <a:off x="4644006" y="5295644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61" name="Text Box 170"/>
            <p:cNvSpPr txBox="1">
              <a:spLocks noChangeArrowheads="1"/>
            </p:cNvSpPr>
            <p:nvPr/>
          </p:nvSpPr>
          <p:spPr bwMode="auto">
            <a:xfrm>
              <a:off x="5796136" y="465313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62" name="Text Box 170"/>
            <p:cNvSpPr txBox="1">
              <a:spLocks noChangeArrowheads="1"/>
            </p:cNvSpPr>
            <p:nvPr/>
          </p:nvSpPr>
          <p:spPr bwMode="auto">
            <a:xfrm>
              <a:off x="4067944" y="458112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</p:grp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9E2-EB6B-4598-894A-7D6A3648E85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三、层次结构存储系统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、层次结构的引入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9388" y="220503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程序访问的局部性原理：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程序执行时，访问指令和数据所呈现出的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簇聚</a:t>
            </a:r>
            <a:r>
              <a:rPr lang="zh-CN" altLang="en-US" b="1" u="none" dirty="0"/>
              <a:t>特性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79388" y="4437112"/>
            <a:ext cx="8785225" cy="20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用户需求的解决方案：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的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快速</a:t>
            </a:r>
            <a:r>
              <a:rPr lang="en-US" altLang="zh-CN" b="1" u="none" dirty="0">
                <a:latin typeface="宋体" pitchFamily="2" charset="-122"/>
              </a:rPr>
              <a:t>MEM  </a:t>
            </a:r>
            <a:r>
              <a:rPr lang="zh-CN" altLang="en-US" b="1" u="none" dirty="0">
                <a:latin typeface="宋体" pitchFamily="2" charset="-122"/>
              </a:rPr>
              <a:t>＋  慢速</a:t>
            </a:r>
            <a:r>
              <a:rPr lang="en-US" altLang="zh-CN" b="1" u="none" dirty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>
                <a:latin typeface="宋体" pitchFamily="2" charset="-122"/>
              </a:rPr>
              <a:t>        </a:t>
            </a:r>
            <a:r>
              <a:rPr lang="zh-CN" altLang="en-US" sz="2200" b="1" u="none" dirty="0">
                <a:latin typeface="宋体" pitchFamily="2" charset="-122"/>
              </a:rPr>
              <a:t>近期</a:t>
            </a:r>
            <a:r>
              <a:rPr lang="zh-CN" altLang="en-US" sz="2200" b="1" dirty="0">
                <a:latin typeface="宋体" pitchFamily="2" charset="-122"/>
              </a:rPr>
              <a:t>常用</a:t>
            </a:r>
            <a:r>
              <a:rPr lang="zh-CN" altLang="en-US" sz="2200" b="1" u="none" dirty="0">
                <a:latin typeface="宋体" pitchFamily="2" charset="-122"/>
              </a:rPr>
              <a:t>数据  近期</a:t>
            </a:r>
            <a:r>
              <a:rPr lang="zh-CN" altLang="en-US" sz="2200" b="1" dirty="0">
                <a:latin typeface="宋体" pitchFamily="2" charset="-122"/>
              </a:rPr>
              <a:t>未用</a:t>
            </a:r>
            <a:r>
              <a:rPr lang="zh-CN" altLang="en-US" sz="2200" b="1" u="none" dirty="0">
                <a:latin typeface="宋体" pitchFamily="2" charset="-122"/>
              </a:rPr>
              <a:t>数据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            </a:t>
            </a:r>
            <a:r>
              <a:rPr lang="zh-CN" altLang="en-US" sz="2200" b="1" u="none" dirty="0">
                <a:latin typeface="宋体" pitchFamily="2" charset="-122"/>
              </a:rPr>
              <a:t>容量小       容量大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79388" y="14263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用户的需求：</a:t>
            </a:r>
            <a:r>
              <a:rPr lang="zh-CN" altLang="en-US" b="1" u="none" dirty="0">
                <a:latin typeface="宋体" pitchFamily="2" charset="-122"/>
              </a:rPr>
              <a:t>大容量、高速度、低价格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79388" y="311745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最近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访问过的信息</a:t>
            </a:r>
            <a:r>
              <a:rPr lang="zh-CN" altLang="en-US" b="1" u="none" dirty="0">
                <a:latin typeface="宋体" pitchFamily="2" charset="-122"/>
              </a:rPr>
              <a:t>，将会被再次访问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空间局部性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最近访问信息的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>
                <a:latin typeface="宋体" pitchFamily="2" charset="-122"/>
              </a:rPr>
              <a:t>，将会被访问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示例：</a:t>
            </a:r>
            <a:r>
              <a:rPr lang="en-US" altLang="zh-CN" sz="2200" b="1" u="none" dirty="0">
                <a:latin typeface="宋体" pitchFamily="2" charset="-122"/>
              </a:rPr>
              <a:t>for (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=0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&lt;n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++) S=</a:t>
            </a:r>
            <a:r>
              <a:rPr lang="en-US" altLang="zh-CN" sz="22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22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11882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03849" y="1904267"/>
            <a:ext cx="2376263" cy="301632"/>
            <a:chOff x="3203849" y="1904267"/>
            <a:chExt cx="2376263" cy="301632"/>
          </a:xfrm>
        </p:grpSpPr>
        <p:cxnSp>
          <p:nvCxnSpPr>
            <p:cNvPr id="3" name="直接连接符 2"/>
            <p:cNvCxnSpPr/>
            <p:nvPr/>
          </p:nvCxnSpPr>
          <p:spPr bwMode="auto">
            <a:xfrm rot="10800000">
              <a:off x="3203849" y="1915975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211960" y="1915973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3491880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</a:p>
          </p:txBody>
        </p:sp>
        <p:cxnSp>
          <p:nvCxnSpPr>
            <p:cNvPr id="30" name="直接连接符 2"/>
            <p:cNvCxnSpPr/>
            <p:nvPr/>
          </p:nvCxnSpPr>
          <p:spPr bwMode="auto">
            <a:xfrm rot="10800000">
              <a:off x="4572000" y="1916834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580111" y="1916832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4860032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801" grpId="0"/>
      <p:bldP spid="118802" grpId="0"/>
      <p:bldP spid="118809" grpId="0"/>
      <p:bldP spid="1188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DE44-0410-405B-B10E-B536DECB8F3A}" type="slidenum">
              <a:rPr lang="en-US" altLang="zh-CN"/>
              <a:pPr/>
              <a:t>60</a:t>
            </a:fld>
            <a:endParaRPr lang="en-US" altLang="zh-CN" dirty="0"/>
          </a:p>
        </p:txBody>
      </p:sp>
      <p:sp>
        <p:nvSpPr>
          <p:cNvPr id="459156" name="Text Box 40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§4.4  </a:t>
            </a:r>
            <a:r>
              <a:rPr lang="zh-CN" altLang="en-US" sz="3600" b="1" u="none" dirty="0">
                <a:latin typeface="宋体" pitchFamily="2" charset="-122"/>
              </a:rPr>
              <a:t>高速缓冲存储器</a:t>
            </a:r>
          </a:p>
        </p:txBody>
      </p:sp>
      <p:sp>
        <p:nvSpPr>
          <p:cNvPr id="459157" name="Text Box 40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的基本原理</a:t>
            </a:r>
          </a:p>
        </p:txBody>
      </p:sp>
      <p:sp>
        <p:nvSpPr>
          <p:cNvPr id="459159" name="Text Box 407"/>
          <p:cNvSpPr txBox="1">
            <a:spLocks noChangeArrowheads="1"/>
          </p:cNvSpPr>
          <p:nvPr/>
        </p:nvSpPr>
        <p:spPr bwMode="auto">
          <a:xfrm>
            <a:off x="179388" y="1557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是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快速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缓冲器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979712" y="2173491"/>
            <a:ext cx="4680520" cy="288925"/>
            <a:chOff x="1979613" y="3140075"/>
            <a:chExt cx="4680520" cy="288925"/>
          </a:xfrm>
        </p:grpSpPr>
        <p:sp>
          <p:nvSpPr>
            <p:cNvPr id="459203" name="Text Box 451"/>
            <p:cNvSpPr txBox="1">
              <a:spLocks noChangeArrowheads="1"/>
            </p:cNvSpPr>
            <p:nvPr/>
          </p:nvSpPr>
          <p:spPr bwMode="auto">
            <a:xfrm>
              <a:off x="1979613" y="3140075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459204" name="Text Box 452"/>
            <p:cNvSpPr txBox="1">
              <a:spLocks noChangeArrowheads="1"/>
            </p:cNvSpPr>
            <p:nvPr/>
          </p:nvSpPr>
          <p:spPr bwMode="auto">
            <a:xfrm>
              <a:off x="5652071" y="3140075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</p:grpSp>
      <p:sp>
        <p:nvSpPr>
          <p:cNvPr id="459214" name="Text Box 462"/>
          <p:cNvSpPr txBox="1">
            <a:spLocks noChangeArrowheads="1"/>
          </p:cNvSpPr>
          <p:nvPr/>
        </p:nvSpPr>
        <p:spPr bwMode="auto">
          <a:xfrm>
            <a:off x="179388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的性能指标：</a:t>
            </a:r>
          </a:p>
        </p:txBody>
      </p:sp>
      <p:sp>
        <p:nvSpPr>
          <p:cNvPr id="459216" name="Text Box 464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命中率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en-US" altLang="zh-CN" b="1" u="none" baseline="-18000" dirty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/(N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en-US" altLang="zh-CN" b="1" u="none" dirty="0">
                <a:latin typeface="宋体" pitchFamily="2" charset="-122"/>
              </a:rPr>
              <a:t>+N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zh-CN" altLang="en-US" sz="2200" b="1" u="none" dirty="0">
                <a:latin typeface="宋体" pitchFamily="2" charset="-122"/>
              </a:rPr>
              <a:t>命中次数</a:t>
            </a:r>
            <a:r>
              <a:rPr lang="en-US" altLang="zh-CN" sz="2200" b="1" u="none" dirty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访存总次数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59217" name="Text Box 465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00"/>
                </a:solidFill>
                <a:latin typeface="宋体" pitchFamily="2" charset="-122"/>
              </a:rPr>
              <a:t>    √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平均访问时间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H</a:t>
            </a:r>
            <a:r>
              <a:rPr lang="en-US" altLang="zh-CN" b="1" u="none" dirty="0" err="1">
                <a:latin typeface="+mn-lt"/>
              </a:rPr>
              <a:t>·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H)(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b="1" u="none" baseline="-16000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 </a:t>
            </a:r>
            <a:r>
              <a:rPr lang="en-US" altLang="zh-CN" b="1" u="none" baseline="-16000" dirty="0">
                <a:latin typeface="宋体" pitchFamily="2" charset="-122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dirty="0">
                <a:latin typeface="宋体" pitchFamily="2" charset="-122"/>
              </a:rPr>
              <a:t>+(1-H)T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</a:p>
        </p:txBody>
      </p:sp>
      <p:sp>
        <p:nvSpPr>
          <p:cNvPr id="459218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223" name="AutoShape 4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线形标注 2 45"/>
          <p:cNvSpPr/>
          <p:nvPr/>
        </p:nvSpPr>
        <p:spPr bwMode="auto">
          <a:xfrm>
            <a:off x="8028384" y="5044737"/>
            <a:ext cx="864366" cy="616511"/>
          </a:xfrm>
          <a:prstGeom prst="borderCallout2">
            <a:avLst>
              <a:gd name="adj1" fmla="val 46444"/>
              <a:gd name="adj2" fmla="val -2275"/>
              <a:gd name="adj3" fmla="val 46216"/>
              <a:gd name="adj4" fmla="val -32678"/>
              <a:gd name="adj5" fmla="val 7847"/>
              <a:gd name="adj6" fmla="val -10999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层间透明交换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7450" y="2276599"/>
            <a:ext cx="6624640" cy="1368425"/>
            <a:chOff x="1187450" y="2276599"/>
            <a:chExt cx="6624640" cy="1368425"/>
          </a:xfrm>
        </p:grpSpPr>
        <p:sp>
          <p:nvSpPr>
            <p:cNvPr id="44" name="Rectangle 419"/>
            <p:cNvSpPr>
              <a:spLocks noChangeArrowheads="1"/>
            </p:cNvSpPr>
            <p:nvPr/>
          </p:nvSpPr>
          <p:spPr bwMode="auto">
            <a:xfrm>
              <a:off x="3060701" y="2276599"/>
              <a:ext cx="2447926" cy="13684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u="none"/>
            </a:p>
          </p:txBody>
        </p:sp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908175" y="2494087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>
              <a:off x="1908175" y="2636962"/>
              <a:ext cx="13684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4"/>
            <p:cNvSpPr>
              <a:spLocks noChangeShapeType="1"/>
            </p:cNvSpPr>
            <p:nvPr/>
          </p:nvSpPr>
          <p:spPr bwMode="auto">
            <a:xfrm flipV="1">
              <a:off x="5364164" y="2494087"/>
              <a:ext cx="139065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6"/>
            <p:cNvSpPr>
              <a:spLocks noChangeShapeType="1"/>
            </p:cNvSpPr>
            <p:nvPr/>
          </p:nvSpPr>
          <p:spPr bwMode="auto">
            <a:xfrm>
              <a:off x="5364164" y="2636962"/>
              <a:ext cx="13906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7"/>
            <p:cNvSpPr>
              <a:spLocks noChangeArrowheads="1"/>
            </p:cNvSpPr>
            <p:nvPr/>
          </p:nvSpPr>
          <p:spPr bwMode="auto">
            <a:xfrm>
              <a:off x="3276601" y="3070349"/>
              <a:ext cx="2016126" cy="5032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存储阵列</a:t>
              </a:r>
              <a:r>
                <a:rPr lang="en-US" altLang="zh-CN" sz="2000" b="1" u="none" dirty="0">
                  <a:latin typeface="宋体" pitchFamily="2" charset="-122"/>
                </a:rPr>
                <a:t>(     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51" name="Rectangle 428"/>
            <p:cNvSpPr>
              <a:spLocks noChangeArrowheads="1"/>
            </p:cNvSpPr>
            <p:nvPr/>
          </p:nvSpPr>
          <p:spPr bwMode="auto">
            <a:xfrm>
              <a:off x="3276601" y="2349624"/>
              <a:ext cx="20875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/>
                <a:t>控制器</a:t>
              </a:r>
              <a:r>
                <a:rPr lang="en-US" altLang="zh-CN" sz="1800" b="1" u="none" dirty="0">
                  <a:latin typeface="+mn-ea"/>
                  <a:ea typeface="+mn-ea"/>
                </a:rPr>
                <a:t>(</a:t>
              </a:r>
              <a:r>
                <a:rPr lang="zh-CN" altLang="en-US" sz="1800" b="1" u="none" dirty="0">
                  <a:latin typeface="+mn-ea"/>
                  <a:ea typeface="+mn-ea"/>
                </a:rPr>
                <a:t>层次管理</a:t>
              </a:r>
              <a:r>
                <a:rPr lang="en-US" altLang="zh-CN" sz="1800" b="1" u="none" dirty="0">
                  <a:latin typeface="+mn-ea"/>
                  <a:ea typeface="+mn-ea"/>
                </a:rPr>
                <a:t>)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sp>
          <p:nvSpPr>
            <p:cNvPr id="53" name="Line 430"/>
            <p:cNvSpPr>
              <a:spLocks noChangeShapeType="1"/>
            </p:cNvSpPr>
            <p:nvPr/>
          </p:nvSpPr>
          <p:spPr bwMode="auto">
            <a:xfrm>
              <a:off x="4427539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31"/>
            <p:cNvSpPr txBox="1">
              <a:spLocks noChangeArrowheads="1"/>
            </p:cNvSpPr>
            <p:nvPr/>
          </p:nvSpPr>
          <p:spPr bwMode="auto">
            <a:xfrm>
              <a:off x="3276601" y="2735387"/>
              <a:ext cx="11160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55" name="Line 432"/>
            <p:cNvSpPr>
              <a:spLocks noChangeShapeType="1"/>
            </p:cNvSpPr>
            <p:nvPr/>
          </p:nvSpPr>
          <p:spPr bwMode="auto">
            <a:xfrm>
              <a:off x="4716464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3"/>
            <p:cNvSpPr txBox="1">
              <a:spLocks noChangeArrowheads="1"/>
            </p:cNvSpPr>
            <p:nvPr/>
          </p:nvSpPr>
          <p:spPr bwMode="auto">
            <a:xfrm>
              <a:off x="1187450" y="2349624"/>
              <a:ext cx="7207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57" name="Text Box 434"/>
            <p:cNvSpPr txBox="1">
              <a:spLocks noChangeArrowheads="1"/>
            </p:cNvSpPr>
            <p:nvPr/>
          </p:nvSpPr>
          <p:spPr bwMode="auto">
            <a:xfrm>
              <a:off x="6754815" y="2349624"/>
              <a:ext cx="105727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(DRAM)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19"/>
            <p:cNvCxnSpPr>
              <a:endCxn id="50" idx="1"/>
            </p:cNvCxnSpPr>
            <p:nvPr/>
          </p:nvCxnSpPr>
          <p:spPr bwMode="auto">
            <a:xfrm>
              <a:off x="1908175" y="2781671"/>
              <a:ext cx="1368425" cy="540304"/>
            </a:xfrm>
            <a:prstGeom prst="bentConnector3">
              <a:avLst>
                <a:gd name="adj1" fmla="val 5968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20"/>
            <p:cNvCxnSpPr>
              <a:stCxn id="50" idx="3"/>
              <a:endCxn id="57" idx="1"/>
            </p:cNvCxnSpPr>
            <p:nvPr/>
          </p:nvCxnSpPr>
          <p:spPr bwMode="auto">
            <a:xfrm flipV="1">
              <a:off x="5292727" y="2781424"/>
              <a:ext cx="1462087" cy="540544"/>
            </a:xfrm>
            <a:prstGeom prst="bentConnector3">
              <a:avLst>
                <a:gd name="adj1" fmla="val 3905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61" name="Line 411"/>
          <p:cNvSpPr>
            <a:spLocks noChangeShapeType="1"/>
          </p:cNvSpPr>
          <p:nvPr/>
        </p:nvSpPr>
        <p:spPr bwMode="auto">
          <a:xfrm flipH="1">
            <a:off x="2915816" y="1988840"/>
            <a:ext cx="1944315" cy="21532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9205" name="Text Box 453"/>
          <p:cNvSpPr txBox="1">
            <a:spLocks noChangeArrowheads="1"/>
          </p:cNvSpPr>
          <p:nvPr/>
        </p:nvSpPr>
        <p:spPr bwMode="auto">
          <a:xfrm>
            <a:off x="5507459" y="1916832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48063" y="3356992"/>
            <a:ext cx="3600401" cy="358775"/>
            <a:chOff x="4714230" y="2278063"/>
            <a:chExt cx="3600401" cy="358775"/>
          </a:xfrm>
        </p:grpSpPr>
        <p:sp>
          <p:nvSpPr>
            <p:cNvPr id="459162" name="Text Box 410"/>
            <p:cNvSpPr txBox="1">
              <a:spLocks noChangeArrowheads="1"/>
            </p:cNvSpPr>
            <p:nvPr/>
          </p:nvSpPr>
          <p:spPr bwMode="auto">
            <a:xfrm>
              <a:off x="5651500" y="2278063"/>
              <a:ext cx="2663131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none" dirty="0">
                  <a:latin typeface="宋体" pitchFamily="2" charset="-122"/>
                </a:rPr>
                <a:t>内容为主存数据的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拷贝</a:t>
              </a:r>
            </a:p>
          </p:txBody>
        </p:sp>
        <p:sp>
          <p:nvSpPr>
            <p:cNvPr id="40" name="Line 411"/>
            <p:cNvSpPr>
              <a:spLocks noChangeShapeType="1"/>
            </p:cNvSpPr>
            <p:nvPr/>
          </p:nvSpPr>
          <p:spPr bwMode="auto">
            <a:xfrm flipH="1" flipV="1">
              <a:off x="4714230" y="2422079"/>
              <a:ext cx="937269" cy="725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AutoShape 47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1.48148E-6 L -0.11025 0.1787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157" grpId="0" animBg="1"/>
      <p:bldP spid="459159" grpId="0"/>
      <p:bldP spid="459214" grpId="0"/>
      <p:bldP spid="459216" grpId="0"/>
      <p:bldP spid="459217" grpId="0"/>
      <p:bldP spid="46" grpId="0" animBg="1"/>
      <p:bldP spid="61" grpId="0" animBg="1"/>
      <p:bldP spid="61" grpId="1" animBg="1"/>
      <p:bldP spid="459205" grpId="0"/>
      <p:bldP spid="459205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1CFB-EA08-4D81-82E8-340B26DA692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90649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  </a:t>
            </a:r>
          </a:p>
        </p:txBody>
      </p:sp>
      <p:sp>
        <p:nvSpPr>
          <p:cNvPr id="190650" name="Text Box 186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(1)Cache-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主存的信息交换单位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减小平均访问时间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52" name="Text Box 188"/>
          <p:cNvSpPr txBox="1">
            <a:spLocks noChangeArrowheads="1"/>
          </p:cNvSpPr>
          <p:nvPr/>
        </p:nvSpPr>
        <p:spPr bwMode="auto">
          <a:xfrm>
            <a:off x="179388" y="1772816"/>
            <a:ext cx="5392744" cy="101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u="none" baseline="-18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的方法：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①提高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H—</a:t>
            </a:r>
            <a:r>
              <a:rPr lang="zh-CN" altLang="en-US" b="1" u="none" dirty="0">
                <a:latin typeface="宋体" pitchFamily="2" charset="-122"/>
              </a:rPr>
              <a:t>利用程序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访问局部性</a:t>
            </a:r>
          </a:p>
        </p:txBody>
      </p:sp>
      <p:sp>
        <p:nvSpPr>
          <p:cNvPr id="190660" name="Text Box 196"/>
          <p:cNvSpPr txBox="1">
            <a:spLocks noChangeArrowheads="1"/>
          </p:cNvSpPr>
          <p:nvPr/>
        </p:nvSpPr>
        <p:spPr bwMode="auto">
          <a:xfrm>
            <a:off x="5940152" y="3212976"/>
            <a:ext cx="26642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 err="1">
                <a:latin typeface="宋体" pitchFamily="2" charset="-122"/>
              </a:rPr>
              <a:t>n×T</a:t>
            </a:r>
            <a:r>
              <a:rPr lang="zh-CN" altLang="en-US" b="1" u="none" baseline="-18000" dirty="0">
                <a:latin typeface="宋体" pitchFamily="2" charset="-122"/>
              </a:rPr>
              <a:t>传送</a:t>
            </a:r>
            <a:r>
              <a:rPr lang="zh-CN" altLang="en-US" u="none" dirty="0">
                <a:latin typeface="宋体" pitchFamily="2" charset="-122"/>
              </a:rPr>
              <a:t>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75" name="Text Box 211"/>
          <p:cNvSpPr txBox="1">
            <a:spLocks noChangeArrowheads="1"/>
          </p:cNvSpPr>
          <p:nvPr/>
        </p:nvSpPr>
        <p:spPr bwMode="auto">
          <a:xfrm>
            <a:off x="179387" y="2730986"/>
            <a:ext cx="5493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②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T</a:t>
            </a:r>
            <a:r>
              <a:rPr lang="en-US" altLang="zh-CN" b="1" u="none" baseline="-20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突发传送模式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n×(T</a:t>
            </a:r>
            <a:r>
              <a:rPr lang="zh-CN" altLang="en-US" b="1" u="none" baseline="-16000" dirty="0"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传送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90679" name="Text Box 215"/>
          <p:cNvSpPr txBox="1">
            <a:spLocks noChangeArrowheads="1"/>
          </p:cNvSpPr>
          <p:nvPr/>
        </p:nvSpPr>
        <p:spPr bwMode="auto">
          <a:xfrm>
            <a:off x="5940152" y="2204864"/>
            <a:ext cx="280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sp>
        <p:nvSpPr>
          <p:cNvPr id="190680" name="AutoShape 216"/>
          <p:cNvSpPr>
            <a:spLocks noChangeArrowheads="1"/>
          </p:cNvSpPr>
          <p:nvPr/>
        </p:nvSpPr>
        <p:spPr bwMode="auto">
          <a:xfrm>
            <a:off x="5611513" y="2348880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695" name="Text Box 231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主存的信息传送单位：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Block</a:t>
            </a:r>
            <a:r>
              <a:rPr lang="en-US" altLang="zh-CN" b="1" u="none" dirty="0">
                <a:latin typeface="宋体" pitchFamily="2" charset="-122"/>
              </a:rPr>
              <a:t>,</a:t>
            </a:r>
            <a:r>
              <a:rPr lang="zh-CN" altLang="en-US" b="1" u="none" dirty="0">
                <a:latin typeface="宋体" pitchFamily="2" charset="-122"/>
              </a:rPr>
              <a:t>又称字块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个字，通常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8   </a:t>
            </a:r>
            <a:r>
              <a:rPr lang="en-US" altLang="zh-CN" sz="1800" b="1" u="none" dirty="0">
                <a:latin typeface="宋体" pitchFamily="2" charset="-122"/>
              </a:rPr>
              <a:t>(CPU</a:t>
            </a:r>
            <a:r>
              <a:rPr lang="zh-CN" altLang="en-US" sz="1800" b="1" u="none" dirty="0">
                <a:latin typeface="宋体" pitchFamily="2" charset="-122"/>
              </a:rPr>
              <a:t>的访存单位通常为字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en-US" altLang="zh-CN" sz="1800" b="1" u="none" dirty="0" err="1">
                <a:latin typeface="宋体" pitchFamily="2" charset="-122"/>
              </a:rPr>
              <a:t>int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块大小的确定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较高时的</a:t>
            </a:r>
            <a:r>
              <a:rPr lang="en-US" altLang="zh-CN" b="1" u="none" dirty="0">
                <a:latin typeface="宋体" pitchFamily="2" charset="-122"/>
              </a:rPr>
              <a:t>n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系统结构研究内容</a:t>
            </a:r>
            <a:r>
              <a:rPr lang="en-US" altLang="zh-CN" sz="1800" b="1" u="none" dirty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与组成无关</a:t>
            </a:r>
            <a:r>
              <a:rPr lang="en-US" altLang="zh-CN" sz="1800" b="1" u="none" dirty="0">
                <a:latin typeface="宋体" pitchFamily="2" charset="-122"/>
              </a:rPr>
              <a:t>])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90697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5220072" y="2677620"/>
            <a:ext cx="1224656" cy="353200"/>
          </a:xfrm>
          <a:prstGeom prst="bentConnector3">
            <a:avLst>
              <a:gd name="adj1" fmla="val -469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216"/>
          <p:cNvSpPr>
            <a:spLocks noChangeArrowheads="1"/>
          </p:cNvSpPr>
          <p:nvPr/>
        </p:nvSpPr>
        <p:spPr bwMode="auto">
          <a:xfrm>
            <a:off x="5611513" y="3350152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750"/>
                                        <p:tgtEl>
                                          <p:spTgt spid="19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750"/>
                                        <p:tgtEl>
                                          <p:spTgt spid="1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50" grpId="0"/>
      <p:bldP spid="190652" grpId="0"/>
      <p:bldP spid="190660" grpId="0"/>
      <p:bldP spid="190675" grpId="0"/>
      <p:bldP spid="190679" grpId="0"/>
      <p:bldP spid="190680" grpId="0" animBg="1"/>
      <p:bldP spid="190695" grpId="0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1043608" y="2202661"/>
            <a:ext cx="7517781" cy="3026539"/>
            <a:chOff x="1043608" y="2131990"/>
            <a:chExt cx="7517781" cy="3026539"/>
          </a:xfrm>
        </p:grpSpPr>
        <p:sp>
          <p:nvSpPr>
            <p:cNvPr id="159" name="Text Box 180"/>
            <p:cNvSpPr txBox="1">
              <a:spLocks noChangeArrowheads="1"/>
            </p:cNvSpPr>
            <p:nvPr/>
          </p:nvSpPr>
          <p:spPr bwMode="auto">
            <a:xfrm>
              <a:off x="7840664" y="2663803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60" name="Text Box 181"/>
            <p:cNvSpPr txBox="1">
              <a:spLocks noChangeArrowheads="1"/>
            </p:cNvSpPr>
            <p:nvPr/>
          </p:nvSpPr>
          <p:spPr bwMode="auto">
            <a:xfrm>
              <a:off x="7840664" y="4004940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m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</a:p>
          </p:txBody>
        </p:sp>
        <p:sp>
          <p:nvSpPr>
            <p:cNvPr id="161" name="Text Box 182"/>
            <p:cNvSpPr txBox="1">
              <a:spLocks noChangeArrowheads="1"/>
            </p:cNvSpPr>
            <p:nvPr/>
          </p:nvSpPr>
          <p:spPr bwMode="auto">
            <a:xfrm>
              <a:off x="6256339" y="2133578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83"/>
            <p:cNvSpPr txBox="1">
              <a:spLocks noChangeArrowheads="1"/>
            </p:cNvSpPr>
            <p:nvPr/>
          </p:nvSpPr>
          <p:spPr bwMode="auto">
            <a:xfrm>
              <a:off x="7192964" y="3313091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163" name="Text Box 184"/>
            <p:cNvSpPr txBox="1">
              <a:spLocks noChangeArrowheads="1"/>
            </p:cNvSpPr>
            <p:nvPr/>
          </p:nvSpPr>
          <p:spPr bwMode="auto">
            <a:xfrm>
              <a:off x="6256339" y="2446316"/>
              <a:ext cx="936625" cy="720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6256339" y="295114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6256339" y="26622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7237414" y="2446316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88"/>
            <p:cNvSpPr txBox="1">
              <a:spLocks noChangeArrowheads="1"/>
            </p:cNvSpPr>
            <p:nvPr/>
          </p:nvSpPr>
          <p:spPr bwMode="auto">
            <a:xfrm>
              <a:off x="7394576" y="2706666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68" name="Text Box 189"/>
            <p:cNvSpPr txBox="1">
              <a:spLocks noChangeArrowheads="1"/>
            </p:cNvSpPr>
            <p:nvPr/>
          </p:nvSpPr>
          <p:spPr bwMode="auto">
            <a:xfrm>
              <a:off x="6256339" y="3167041"/>
              <a:ext cx="936625" cy="621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69" name="Text Box 190"/>
            <p:cNvSpPr txBox="1">
              <a:spLocks noChangeArrowheads="1"/>
            </p:cNvSpPr>
            <p:nvPr/>
          </p:nvSpPr>
          <p:spPr bwMode="auto">
            <a:xfrm>
              <a:off x="6256339" y="3788271"/>
              <a:ext cx="936625" cy="7230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70" name="Line 191"/>
            <p:cNvSpPr>
              <a:spLocks noChangeShapeType="1"/>
            </p:cNvSpPr>
            <p:nvPr/>
          </p:nvSpPr>
          <p:spPr bwMode="auto">
            <a:xfrm>
              <a:off x="6256339" y="4295452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2"/>
            <p:cNvSpPr>
              <a:spLocks noChangeShapeType="1"/>
            </p:cNvSpPr>
            <p:nvPr/>
          </p:nvSpPr>
          <p:spPr bwMode="auto">
            <a:xfrm>
              <a:off x="6256339" y="4006527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AutoShape 193"/>
            <p:cNvSpPr>
              <a:spLocks/>
            </p:cNvSpPr>
            <p:nvPr/>
          </p:nvSpPr>
          <p:spPr bwMode="auto">
            <a:xfrm>
              <a:off x="7740651" y="2517753"/>
              <a:ext cx="71438" cy="5762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utoShape 194"/>
            <p:cNvSpPr>
              <a:spLocks/>
            </p:cNvSpPr>
            <p:nvPr/>
          </p:nvSpPr>
          <p:spPr bwMode="auto">
            <a:xfrm>
              <a:off x="7740651" y="3862065"/>
              <a:ext cx="71438" cy="574675"/>
            </a:xfrm>
            <a:prstGeom prst="rightBrace">
              <a:avLst>
                <a:gd name="adj1" fmla="val 6703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195"/>
            <p:cNvSpPr txBox="1">
              <a:spLocks noChangeArrowheads="1"/>
            </p:cNvSpPr>
            <p:nvPr/>
          </p:nvSpPr>
          <p:spPr bwMode="auto">
            <a:xfrm>
              <a:off x="7237414" y="3789040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5" name="Text Box 196"/>
            <p:cNvSpPr txBox="1">
              <a:spLocks noChangeArrowheads="1"/>
            </p:cNvSpPr>
            <p:nvPr/>
          </p:nvSpPr>
          <p:spPr bwMode="auto">
            <a:xfrm>
              <a:off x="7394576" y="404939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76" name="Line 211"/>
            <p:cNvSpPr>
              <a:spLocks noChangeShapeType="1"/>
            </p:cNvSpPr>
            <p:nvPr/>
          </p:nvSpPr>
          <p:spPr bwMode="auto">
            <a:xfrm>
              <a:off x="5580112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2"/>
            <p:cNvSpPr>
              <a:spLocks noChangeShapeType="1"/>
            </p:cNvSpPr>
            <p:nvPr/>
          </p:nvSpPr>
          <p:spPr bwMode="auto">
            <a:xfrm>
              <a:off x="74818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13"/>
            <p:cNvSpPr>
              <a:spLocks noChangeShapeType="1"/>
            </p:cNvSpPr>
            <p:nvPr/>
          </p:nvSpPr>
          <p:spPr bwMode="auto">
            <a:xfrm>
              <a:off x="85613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214"/>
            <p:cNvSpPr txBox="1">
              <a:spLocks noChangeArrowheads="1"/>
            </p:cNvSpPr>
            <p:nvPr/>
          </p:nvSpPr>
          <p:spPr bwMode="auto">
            <a:xfrm>
              <a:off x="6300192" y="458112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80" name="Text Box 215"/>
            <p:cNvSpPr txBox="1">
              <a:spLocks noChangeArrowheads="1"/>
            </p:cNvSpPr>
            <p:nvPr/>
          </p:nvSpPr>
          <p:spPr bwMode="auto">
            <a:xfrm>
              <a:off x="7769226" y="458112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181" name="Line 216"/>
            <p:cNvSpPr>
              <a:spLocks noChangeShapeType="1"/>
            </p:cNvSpPr>
            <p:nvPr/>
          </p:nvSpPr>
          <p:spPr bwMode="auto">
            <a:xfrm>
              <a:off x="8201026" y="472400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17"/>
            <p:cNvSpPr>
              <a:spLocks noChangeShapeType="1"/>
            </p:cNvSpPr>
            <p:nvPr/>
          </p:nvSpPr>
          <p:spPr bwMode="auto">
            <a:xfrm>
              <a:off x="6731993" y="4724003"/>
              <a:ext cx="751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8"/>
            <p:cNvSpPr>
              <a:spLocks noChangeShapeType="1"/>
            </p:cNvSpPr>
            <p:nvPr/>
          </p:nvSpPr>
          <p:spPr bwMode="auto">
            <a:xfrm flipH="1">
              <a:off x="7481888" y="472400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19"/>
            <p:cNvSpPr>
              <a:spLocks noChangeShapeType="1"/>
            </p:cNvSpPr>
            <p:nvPr/>
          </p:nvSpPr>
          <p:spPr bwMode="auto">
            <a:xfrm flipH="1">
              <a:off x="5580112" y="472400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220"/>
            <p:cNvSpPr txBox="1">
              <a:spLocks noChangeArrowheads="1"/>
            </p:cNvSpPr>
            <p:nvPr/>
          </p:nvSpPr>
          <p:spPr bwMode="auto">
            <a:xfrm>
              <a:off x="4932040" y="4652566"/>
              <a:ext cx="576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5580112" y="4866878"/>
              <a:ext cx="190018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87" name="Text Box 222"/>
            <p:cNvSpPr txBox="1">
              <a:spLocks noChangeArrowheads="1"/>
            </p:cNvSpPr>
            <p:nvPr/>
          </p:nvSpPr>
          <p:spPr bwMode="auto">
            <a:xfrm>
              <a:off x="7480301" y="4866878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188" name="Text Box 162"/>
            <p:cNvSpPr txBox="1">
              <a:spLocks noChangeArrowheads="1"/>
            </p:cNvSpPr>
            <p:nvPr/>
          </p:nvSpPr>
          <p:spPr bwMode="auto">
            <a:xfrm>
              <a:off x="1043608" y="2637606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163"/>
            <p:cNvSpPr txBox="1">
              <a:spLocks noChangeArrowheads="1"/>
            </p:cNvSpPr>
            <p:nvPr/>
          </p:nvSpPr>
          <p:spPr bwMode="auto">
            <a:xfrm>
              <a:off x="1043608" y="3813451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90" name="Text Box 164"/>
            <p:cNvSpPr txBox="1">
              <a:spLocks noChangeArrowheads="1"/>
            </p:cNvSpPr>
            <p:nvPr/>
          </p:nvSpPr>
          <p:spPr bwMode="auto">
            <a:xfrm>
              <a:off x="3087687" y="2131990"/>
              <a:ext cx="9350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1" name="Text Box 165"/>
            <p:cNvSpPr txBox="1">
              <a:spLocks noChangeArrowheads="1"/>
            </p:cNvSpPr>
            <p:nvPr/>
          </p:nvSpPr>
          <p:spPr bwMode="auto">
            <a:xfrm>
              <a:off x="4211637" y="3284984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92" name="Text Box 166"/>
            <p:cNvSpPr txBox="1">
              <a:spLocks noChangeArrowheads="1"/>
            </p:cNvSpPr>
            <p:nvPr/>
          </p:nvSpPr>
          <p:spPr bwMode="auto">
            <a:xfrm>
              <a:off x="3087687" y="2420888"/>
              <a:ext cx="936625" cy="7207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3" name="Line 167"/>
            <p:cNvSpPr>
              <a:spLocks noChangeShapeType="1"/>
            </p:cNvSpPr>
            <p:nvPr/>
          </p:nvSpPr>
          <p:spPr bwMode="auto">
            <a:xfrm>
              <a:off x="3087687" y="292571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68"/>
            <p:cNvSpPr>
              <a:spLocks noChangeShapeType="1"/>
            </p:cNvSpPr>
            <p:nvPr/>
          </p:nvSpPr>
          <p:spPr bwMode="auto">
            <a:xfrm>
              <a:off x="3087687" y="263678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169"/>
            <p:cNvSpPr txBox="1">
              <a:spLocks noChangeArrowheads="1"/>
            </p:cNvSpPr>
            <p:nvPr/>
          </p:nvSpPr>
          <p:spPr bwMode="auto">
            <a:xfrm>
              <a:off x="4068762" y="2420888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96" name="Text Box 170"/>
            <p:cNvSpPr txBox="1">
              <a:spLocks noChangeArrowheads="1"/>
            </p:cNvSpPr>
            <p:nvPr/>
          </p:nvSpPr>
          <p:spPr bwMode="auto">
            <a:xfrm>
              <a:off x="4211960" y="2706665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197" name="Text Box 172"/>
            <p:cNvSpPr txBox="1">
              <a:spLocks noChangeArrowheads="1"/>
            </p:cNvSpPr>
            <p:nvPr/>
          </p:nvSpPr>
          <p:spPr bwMode="auto">
            <a:xfrm>
              <a:off x="3087687" y="3570735"/>
              <a:ext cx="936625" cy="722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8" name="Line 173"/>
            <p:cNvSpPr>
              <a:spLocks noChangeShapeType="1"/>
            </p:cNvSpPr>
            <p:nvPr/>
          </p:nvSpPr>
          <p:spPr bwMode="auto">
            <a:xfrm>
              <a:off x="3087687" y="407719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74"/>
            <p:cNvSpPr>
              <a:spLocks noChangeShapeType="1"/>
            </p:cNvSpPr>
            <p:nvPr/>
          </p:nvSpPr>
          <p:spPr bwMode="auto">
            <a:xfrm>
              <a:off x="3087687" y="378827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75"/>
            <p:cNvSpPr>
              <a:spLocks/>
            </p:cNvSpPr>
            <p:nvPr/>
          </p:nvSpPr>
          <p:spPr bwMode="auto">
            <a:xfrm>
              <a:off x="1835696" y="2420888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76"/>
            <p:cNvSpPr txBox="1">
              <a:spLocks noChangeArrowheads="1"/>
            </p:cNvSpPr>
            <p:nvPr/>
          </p:nvSpPr>
          <p:spPr bwMode="auto">
            <a:xfrm>
              <a:off x="4068762" y="3571527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4211960" y="385656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203" name="AutoShape 178"/>
            <p:cNvSpPr>
              <a:spLocks/>
            </p:cNvSpPr>
            <p:nvPr/>
          </p:nvSpPr>
          <p:spPr bwMode="auto">
            <a:xfrm>
              <a:off x="1835696" y="3598320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>
              <a:off x="1980059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66"/>
            <p:cNvSpPr>
              <a:spLocks noChangeShapeType="1"/>
            </p:cNvSpPr>
            <p:nvPr/>
          </p:nvSpPr>
          <p:spPr bwMode="auto">
            <a:xfrm>
              <a:off x="33484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67"/>
            <p:cNvSpPr>
              <a:spLocks noChangeShapeType="1"/>
            </p:cNvSpPr>
            <p:nvPr/>
          </p:nvSpPr>
          <p:spPr bwMode="auto">
            <a:xfrm>
              <a:off x="44279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268"/>
            <p:cNvSpPr txBox="1">
              <a:spLocks noChangeArrowheads="1"/>
            </p:cNvSpPr>
            <p:nvPr/>
          </p:nvSpPr>
          <p:spPr bwMode="auto">
            <a:xfrm>
              <a:off x="2556322" y="45838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3635822" y="4583853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209" name="Line 270"/>
            <p:cNvSpPr>
              <a:spLocks noChangeShapeType="1"/>
            </p:cNvSpPr>
            <p:nvPr/>
          </p:nvSpPr>
          <p:spPr bwMode="auto">
            <a:xfrm>
              <a:off x="40676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>
              <a:off x="29881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72"/>
            <p:cNvSpPr>
              <a:spLocks noChangeShapeType="1"/>
            </p:cNvSpPr>
            <p:nvPr/>
          </p:nvSpPr>
          <p:spPr bwMode="auto">
            <a:xfrm flipH="1">
              <a:off x="3348484" y="472672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73"/>
            <p:cNvSpPr>
              <a:spLocks noChangeShapeType="1"/>
            </p:cNvSpPr>
            <p:nvPr/>
          </p:nvSpPr>
          <p:spPr bwMode="auto">
            <a:xfrm flipH="1">
              <a:off x="1980059" y="4726728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1189484" y="4655291"/>
              <a:ext cx="7207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4" name="Text Box 275"/>
            <p:cNvSpPr txBox="1">
              <a:spLocks noChangeArrowheads="1"/>
            </p:cNvSpPr>
            <p:nvPr/>
          </p:nvSpPr>
          <p:spPr bwMode="auto">
            <a:xfrm>
              <a:off x="1980059" y="4869603"/>
              <a:ext cx="136683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</a:p>
          </p:txBody>
        </p:sp>
        <p:sp>
          <p:nvSpPr>
            <p:cNvPr id="215" name="Text Box 276"/>
            <p:cNvSpPr txBox="1">
              <a:spLocks noChangeArrowheads="1"/>
            </p:cNvSpPr>
            <p:nvPr/>
          </p:nvSpPr>
          <p:spPr bwMode="auto">
            <a:xfrm>
              <a:off x="3346897" y="4869603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6" name="Text Box 172"/>
            <p:cNvSpPr txBox="1">
              <a:spLocks noChangeArrowheads="1"/>
            </p:cNvSpPr>
            <p:nvPr/>
          </p:nvSpPr>
          <p:spPr bwMode="auto">
            <a:xfrm>
              <a:off x="3087686" y="3140324"/>
              <a:ext cx="936625" cy="430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944390" y="2203328"/>
            <a:ext cx="1077019" cy="1681687"/>
            <a:chOff x="1800374" y="2132657"/>
            <a:chExt cx="1077019" cy="1681687"/>
          </a:xfrm>
        </p:grpSpPr>
        <p:sp>
          <p:nvSpPr>
            <p:cNvPr id="218" name="Text Box 283"/>
            <p:cNvSpPr txBox="1">
              <a:spLocks noChangeArrowheads="1"/>
            </p:cNvSpPr>
            <p:nvPr/>
          </p:nvSpPr>
          <p:spPr bwMode="auto">
            <a:xfrm>
              <a:off x="1800374" y="2132657"/>
              <a:ext cx="1077019" cy="288925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</a:t>
              </a:r>
              <a:r>
                <a:rPr lang="zh-CN" altLang="en-US" sz="1800" b="1" u="none" dirty="0"/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219" name="Text Box 284"/>
            <p:cNvSpPr txBox="1">
              <a:spLocks noChangeArrowheads="1"/>
            </p:cNvSpPr>
            <p:nvPr/>
          </p:nvSpPr>
          <p:spPr bwMode="auto">
            <a:xfrm>
              <a:off x="2222501" y="2420888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0" name="Text Box 285"/>
            <p:cNvSpPr txBox="1">
              <a:spLocks noChangeArrowheads="1"/>
            </p:cNvSpPr>
            <p:nvPr/>
          </p:nvSpPr>
          <p:spPr bwMode="auto">
            <a:xfrm>
              <a:off x="1835695" y="2420888"/>
              <a:ext cx="386805" cy="2413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1" name="Text Box 286"/>
            <p:cNvSpPr txBox="1">
              <a:spLocks noChangeArrowheads="1"/>
            </p:cNvSpPr>
            <p:nvPr/>
          </p:nvSpPr>
          <p:spPr bwMode="auto">
            <a:xfrm>
              <a:off x="2195413" y="3212976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22" name="Text Box 284"/>
            <p:cNvSpPr txBox="1">
              <a:spLocks noChangeArrowheads="1"/>
            </p:cNvSpPr>
            <p:nvPr/>
          </p:nvSpPr>
          <p:spPr bwMode="auto">
            <a:xfrm>
              <a:off x="2222502" y="3573016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3" name="Text Box 285"/>
            <p:cNvSpPr txBox="1">
              <a:spLocks noChangeArrowheads="1"/>
            </p:cNvSpPr>
            <p:nvPr/>
          </p:nvSpPr>
          <p:spPr bwMode="auto">
            <a:xfrm>
              <a:off x="1835696" y="3573710"/>
              <a:ext cx="386805" cy="24063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</p:grp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83C-9693-4A37-B642-9464476FA25A}" type="slidenum">
              <a:rPr lang="en-US" altLang="zh-CN"/>
              <a:pPr/>
              <a:t>62</a:t>
            </a:fld>
            <a:endParaRPr lang="en-US" altLang="zh-CN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的编址单位：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347863" y="714762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与主存编址单位相同    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是缓冲器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主存间的信息传送管理：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假设主存按字编址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①</a:t>
            </a:r>
            <a:r>
              <a:rPr lang="zh-CN" altLang="en-US" b="1" u="none" dirty="0">
                <a:latin typeface="宋体" pitchFamily="2" charset="-122"/>
              </a:rPr>
              <a:t>主存与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的空间，都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zh-CN" altLang="en-US" b="1" u="none" dirty="0">
                <a:latin typeface="宋体" pitchFamily="2" charset="-122"/>
              </a:rPr>
              <a:t>成若干个大小为块的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区域</a:t>
            </a:r>
          </a:p>
        </p:txBody>
      </p:sp>
      <p:sp>
        <p:nvSpPr>
          <p:cNvPr id="463084" name="AutoShape 2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138" name="Text Box 290"/>
          <p:cNvSpPr txBox="1">
            <a:spLocks noChangeArrowheads="1"/>
          </p:cNvSpPr>
          <p:nvPr/>
        </p:nvSpPr>
        <p:spPr bwMode="auto">
          <a:xfrm>
            <a:off x="179388" y="530120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②Cache</a:t>
            </a:r>
            <a:r>
              <a:rPr lang="zh-CN" altLang="en-US" b="1" u="none" dirty="0">
                <a:latin typeface="宋体" pitchFamily="2" charset="-122"/>
              </a:rPr>
              <a:t>每行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有效位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(V)</a:t>
            </a:r>
            <a:r>
              <a:rPr lang="zh-CN" altLang="en-US" b="1" u="none" dirty="0">
                <a:latin typeface="宋体" pitchFamily="2" charset="-122"/>
              </a:rPr>
              <a:t>表示本行是否空闲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每行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表示本行数据来自的主存块</a:t>
            </a:r>
          </a:p>
        </p:txBody>
      </p:sp>
      <p:sp>
        <p:nvSpPr>
          <p:cNvPr id="463139" name="Text Box 291"/>
          <p:cNvSpPr txBox="1">
            <a:spLocks noChangeArrowheads="1"/>
          </p:cNvSpPr>
          <p:nvPr/>
        </p:nvSpPr>
        <p:spPr bwMode="auto">
          <a:xfrm>
            <a:off x="2049165" y="2492896"/>
            <a:ext cx="972244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 *</a:t>
            </a:r>
          </a:p>
        </p:txBody>
      </p:sp>
      <p:sp>
        <p:nvSpPr>
          <p:cNvPr id="463140" name="Text Box 292"/>
          <p:cNvSpPr txBox="1">
            <a:spLocks noChangeArrowheads="1"/>
          </p:cNvSpPr>
          <p:nvPr/>
        </p:nvSpPr>
        <p:spPr bwMode="auto">
          <a:xfrm>
            <a:off x="2050753" y="3645024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 *</a:t>
            </a:r>
          </a:p>
        </p:txBody>
      </p:sp>
      <p:sp>
        <p:nvSpPr>
          <p:cNvPr id="463141" name="Rectangle 293"/>
          <p:cNvSpPr>
            <a:spLocks noChangeArrowheads="1"/>
          </p:cNvSpPr>
          <p:nvPr/>
        </p:nvSpPr>
        <p:spPr bwMode="auto">
          <a:xfrm>
            <a:off x="5941218" y="3237712"/>
            <a:ext cx="935038" cy="719137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u="none" dirty="0">
                <a:latin typeface="+mn-ea"/>
                <a:ea typeface="+mn-ea"/>
              </a:rPr>
              <a:t>块</a:t>
            </a:r>
            <a:r>
              <a:rPr lang="en-US" altLang="zh-CN" sz="2000" b="1" u="none" dirty="0" err="1">
                <a:latin typeface="+mn-ea"/>
                <a:ea typeface="+mn-ea"/>
              </a:rPr>
              <a:t>i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63142" name="Text Box 294"/>
          <p:cNvSpPr txBox="1">
            <a:spLocks noChangeArrowheads="1"/>
          </p:cNvSpPr>
          <p:nvPr/>
        </p:nvSpPr>
        <p:spPr bwMode="auto">
          <a:xfrm>
            <a:off x="2050753" y="2492896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00"/>
                </a:solidFill>
                <a:latin typeface="宋体" pitchFamily="2" charset="-122"/>
              </a:rPr>
              <a:t>1    </a:t>
            </a:r>
            <a:r>
              <a:rPr lang="en-US" altLang="zh-CN" sz="1800" b="1" u="none" dirty="0" err="1">
                <a:solidFill>
                  <a:srgbClr val="FF3300"/>
                </a:solidFill>
                <a:latin typeface="宋体" pitchFamily="2" charset="-122"/>
              </a:rPr>
              <a:t>i</a:t>
            </a:r>
            <a:endParaRPr lang="en-US" altLang="zh-CN" sz="1800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2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6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6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96296E-6 L -0.31302 -0.108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6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  <p:bldP spid="462855" grpId="0"/>
      <p:bldP spid="463138" grpId="0"/>
      <p:bldP spid="463139" grpId="0"/>
      <p:bldP spid="463139" grpId="1"/>
      <p:bldP spid="463140" grpId="0"/>
      <p:bldP spid="463141" grpId="0" animBg="1"/>
      <p:bldP spid="463141" grpId="1" animBg="1"/>
      <p:bldP spid="4631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EE0B-8A5B-423C-B2B3-153592461340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12088" name="Text Box 88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的存储空间组织：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①Cache</a:t>
            </a:r>
            <a:r>
              <a:rPr lang="zh-CN" altLang="en-US" b="1" u="none" dirty="0">
                <a:latin typeface="宋体" pitchFamily="2" charset="-122"/>
              </a:rPr>
              <a:t>是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行的数组</a:t>
            </a:r>
            <a:r>
              <a:rPr lang="zh-CN" altLang="en-US" b="1" u="none" dirty="0">
                <a:latin typeface="宋体" pitchFamily="2" charset="-122"/>
              </a:rPr>
              <a:t>，每行包含缓存块信息、管理信息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14822" y="1340768"/>
            <a:ext cx="6913562" cy="1656184"/>
            <a:chOff x="1114822" y="1340768"/>
            <a:chExt cx="6913562" cy="1656184"/>
          </a:xfrm>
        </p:grpSpPr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5508626" y="1340768"/>
              <a:ext cx="2519585" cy="165576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9" name="Rectangle 99"/>
            <p:cNvSpPr>
              <a:spLocks noChangeArrowheads="1"/>
            </p:cNvSpPr>
            <p:nvPr/>
          </p:nvSpPr>
          <p:spPr bwMode="auto">
            <a:xfrm>
              <a:off x="2195909" y="1341190"/>
              <a:ext cx="5832475" cy="165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0" name="Text Box 100"/>
            <p:cNvSpPr txBox="1">
              <a:spLocks noChangeArrowheads="1"/>
            </p:cNvSpPr>
            <p:nvPr/>
          </p:nvSpPr>
          <p:spPr bwMode="auto">
            <a:xfrm>
              <a:off x="3275409" y="1412627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1" name="Text Box 101"/>
            <p:cNvSpPr txBox="1">
              <a:spLocks noChangeArrowheads="1"/>
            </p:cNvSpPr>
            <p:nvPr/>
          </p:nvSpPr>
          <p:spPr bwMode="auto">
            <a:xfrm>
              <a:off x="2340372" y="1412627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3" name="Text Box 103"/>
            <p:cNvSpPr txBox="1">
              <a:spLocks noChangeArrowheads="1"/>
            </p:cNvSpPr>
            <p:nvPr/>
          </p:nvSpPr>
          <p:spPr bwMode="auto">
            <a:xfrm>
              <a:off x="4285059" y="1412627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04" name="Text Box 104"/>
            <p:cNvSpPr txBox="1">
              <a:spLocks noChangeArrowheads="1"/>
            </p:cNvSpPr>
            <p:nvPr/>
          </p:nvSpPr>
          <p:spPr bwMode="auto">
            <a:xfrm>
              <a:off x="3273822" y="17729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5" name="Text Box 105"/>
            <p:cNvSpPr txBox="1">
              <a:spLocks noChangeArrowheads="1"/>
            </p:cNvSpPr>
            <p:nvPr/>
          </p:nvSpPr>
          <p:spPr bwMode="auto">
            <a:xfrm>
              <a:off x="2338784" y="17729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7" name="Text Box 107"/>
            <p:cNvSpPr txBox="1">
              <a:spLocks noChangeArrowheads="1"/>
            </p:cNvSpPr>
            <p:nvPr/>
          </p:nvSpPr>
          <p:spPr bwMode="auto">
            <a:xfrm>
              <a:off x="4283472" y="17729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08" name="Text Box 108"/>
            <p:cNvSpPr txBox="1">
              <a:spLocks noChangeArrowheads="1"/>
            </p:cNvSpPr>
            <p:nvPr/>
          </p:nvSpPr>
          <p:spPr bwMode="auto">
            <a:xfrm>
              <a:off x="3273822" y="26365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</a:p>
          </p:txBody>
        </p:sp>
        <p:sp>
          <p:nvSpPr>
            <p:cNvPr id="512109" name="Text Box 109"/>
            <p:cNvSpPr txBox="1">
              <a:spLocks noChangeArrowheads="1"/>
            </p:cNvSpPr>
            <p:nvPr/>
          </p:nvSpPr>
          <p:spPr bwMode="auto">
            <a:xfrm>
              <a:off x="2338784" y="26365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10" name="Text Box 110"/>
            <p:cNvSpPr txBox="1">
              <a:spLocks noChangeArrowheads="1"/>
            </p:cNvSpPr>
            <p:nvPr/>
          </p:nvSpPr>
          <p:spPr bwMode="auto">
            <a:xfrm>
              <a:off x="5577284" y="26381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11" name="Text Box 111"/>
            <p:cNvSpPr txBox="1">
              <a:spLocks noChangeArrowheads="1"/>
            </p:cNvSpPr>
            <p:nvPr/>
          </p:nvSpPr>
          <p:spPr bwMode="auto">
            <a:xfrm>
              <a:off x="4283472" y="26365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35627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3" name="Text Box 113"/>
            <p:cNvSpPr txBox="1">
              <a:spLocks noChangeArrowheads="1"/>
            </p:cNvSpPr>
            <p:nvPr/>
          </p:nvSpPr>
          <p:spPr bwMode="auto">
            <a:xfrm>
              <a:off x="2626122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4643834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5" name="Text Box 115"/>
            <p:cNvSpPr txBox="1">
              <a:spLocks noChangeArrowheads="1"/>
            </p:cNvSpPr>
            <p:nvPr/>
          </p:nvSpPr>
          <p:spPr bwMode="auto">
            <a:xfrm>
              <a:off x="65853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7" name="Text Box 117"/>
            <p:cNvSpPr txBox="1">
              <a:spLocks noChangeArrowheads="1"/>
            </p:cNvSpPr>
            <p:nvPr/>
          </p:nvSpPr>
          <p:spPr bwMode="auto">
            <a:xfrm>
              <a:off x="1259284" y="1412627"/>
              <a:ext cx="863600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18" name="Text Box 118"/>
            <p:cNvSpPr txBox="1">
              <a:spLocks noChangeArrowheads="1"/>
            </p:cNvSpPr>
            <p:nvPr/>
          </p:nvSpPr>
          <p:spPr bwMode="auto">
            <a:xfrm>
              <a:off x="1114822" y="2638177"/>
              <a:ext cx="1008062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c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21" name="Text Box 121"/>
            <p:cNvSpPr txBox="1">
              <a:spLocks noChangeArrowheads="1"/>
            </p:cNvSpPr>
            <p:nvPr/>
          </p:nvSpPr>
          <p:spPr bwMode="auto">
            <a:xfrm>
              <a:off x="5580459" y="1414215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5583634" y="17745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</p:grpSp>
      <p:sp>
        <p:nvSpPr>
          <p:cNvPr id="512235" name="AutoShape 2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95910" y="1276311"/>
            <a:ext cx="5832476" cy="2105387"/>
            <a:chOff x="2195910" y="1276311"/>
            <a:chExt cx="5832476" cy="2105387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508626" y="1276311"/>
              <a:ext cx="0" cy="200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6373267" y="3068960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数据区</a:t>
              </a: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986484" y="3044254"/>
              <a:ext cx="2017712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管理区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目录表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7" name="AutoShape 28"/>
            <p:cNvSpPr>
              <a:spLocks/>
            </p:cNvSpPr>
            <p:nvPr/>
          </p:nvSpPr>
          <p:spPr bwMode="auto">
            <a:xfrm rot="16200000">
              <a:off x="6768245" y="1826071"/>
              <a:ext cx="72009" cy="244827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8"/>
            <p:cNvSpPr>
              <a:spLocks/>
            </p:cNvSpPr>
            <p:nvPr/>
          </p:nvSpPr>
          <p:spPr bwMode="auto">
            <a:xfrm rot="16200000">
              <a:off x="3780000" y="1430114"/>
              <a:ext cx="72008" cy="3240187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②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缓存块</a:t>
            </a:r>
            <a:r>
              <a:rPr lang="zh-CN" altLang="en-US" b="1" u="none" dirty="0">
                <a:latin typeface="宋体" pitchFamily="2" charset="-122"/>
              </a:rPr>
              <a:t>的大小、编址单位都与主存相同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块内地址的位数＝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6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块大小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179512" y="5301208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③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访问地址</a:t>
            </a:r>
            <a:r>
              <a:rPr lang="zh-CN" altLang="en-US" b="1" u="none" dirty="0">
                <a:latin typeface="宋体" pitchFamily="2" charset="-122"/>
              </a:rPr>
              <a:t>由行号、块内地址组成</a:t>
            </a:r>
          </a:p>
        </p:txBody>
      </p: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79512" y="335699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Cache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数据区的容量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Cache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总容量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数据区、管理区的容量之和</a:t>
            </a:r>
          </a:p>
        </p:txBody>
      </p:sp>
      <p:sp>
        <p:nvSpPr>
          <p:cNvPr id="7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E1D3-7BEF-40B7-B6BC-F12FCC1EE44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466012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7" name="AutoShape 9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6084" name="Group 164"/>
          <p:cNvGrpSpPr>
            <a:grpSpLocks/>
          </p:cNvGrpSpPr>
          <p:nvPr/>
        </p:nvGrpSpPr>
        <p:grpSpPr bwMode="auto">
          <a:xfrm>
            <a:off x="6155854" y="6453188"/>
            <a:ext cx="360362" cy="287337"/>
            <a:chOff x="1133" y="4020"/>
            <a:chExt cx="227" cy="181"/>
          </a:xfrm>
        </p:grpSpPr>
        <p:sp>
          <p:nvSpPr>
            <p:cNvPr id="466085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086" name="Text Box 1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76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3309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的工作流程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访问过程：  </a:t>
            </a:r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2880319" y="714762"/>
            <a:ext cx="62281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①</a:t>
            </a:r>
            <a:r>
              <a:rPr lang="zh-CN" altLang="en-US" b="1" u="none" dirty="0">
                <a:latin typeface="+mn-ea"/>
                <a:ea typeface="+mn-ea"/>
              </a:rPr>
              <a:t>地址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>
                <a:latin typeface="+mn-ea"/>
                <a:ea typeface="+mn-ea"/>
              </a:rPr>
              <a:t>，②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en-US" altLang="zh-CN" b="1" u="none" dirty="0">
                <a:latin typeface="+mn-ea"/>
                <a:ea typeface="+mn-ea"/>
              </a:rPr>
              <a:t>Cache</a:t>
            </a:r>
            <a:r>
              <a:rPr lang="zh-CN" altLang="en-US" b="1" u="none" dirty="0">
                <a:latin typeface="+mn-ea"/>
                <a:ea typeface="+mn-ea"/>
              </a:rPr>
              <a:t>，③数据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>
                <a:latin typeface="+mn-ea"/>
                <a:ea typeface="+mn-ea"/>
              </a:rPr>
              <a:t>主存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5148063" y="2511411"/>
            <a:ext cx="3600401" cy="2501766"/>
            <a:chOff x="5148063" y="2511411"/>
            <a:chExt cx="3600401" cy="2501766"/>
          </a:xfrm>
        </p:grpSpPr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5148063" y="2511411"/>
              <a:ext cx="3600401" cy="2501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AutoShape 114"/>
            <p:cNvSpPr>
              <a:spLocks noChangeArrowheads="1"/>
            </p:cNvSpPr>
            <p:nvPr/>
          </p:nvSpPr>
          <p:spPr bwMode="auto">
            <a:xfrm>
              <a:off x="5463085" y="2794205"/>
              <a:ext cx="2017216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5436096" y="4437112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6288022" y="3157742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>
              <a:off x="5292079" y="2862292"/>
              <a:ext cx="1" cy="20440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21"/>
            <p:cNvSpPr txBox="1">
              <a:spLocks noChangeArrowheads="1"/>
            </p:cNvSpPr>
            <p:nvPr/>
          </p:nvSpPr>
          <p:spPr bwMode="auto">
            <a:xfrm>
              <a:off x="7446458" y="2742388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4" name="Text Box 124"/>
            <p:cNvSpPr txBox="1">
              <a:spLocks noChangeArrowheads="1"/>
            </p:cNvSpPr>
            <p:nvPr/>
          </p:nvSpPr>
          <p:spPr bwMode="auto">
            <a:xfrm>
              <a:off x="6877248" y="3212976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7668394" y="4597902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89" idx="2"/>
              <a:endCxn id="90" idx="0"/>
            </p:cNvCxnSpPr>
            <p:nvPr/>
          </p:nvCxnSpPr>
          <p:spPr bwMode="auto">
            <a:xfrm>
              <a:off x="6471693" y="3157742"/>
              <a:ext cx="8184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75"/>
            <p:cNvCxnSpPr>
              <a:stCxn id="89" idx="3"/>
              <a:endCxn id="94" idx="0"/>
            </p:cNvCxnSpPr>
            <p:nvPr/>
          </p:nvCxnSpPr>
          <p:spPr bwMode="auto">
            <a:xfrm>
              <a:off x="7480301" y="2975974"/>
              <a:ext cx="260547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4" idx="2"/>
              <a:endCxn id="103" idx="0"/>
            </p:cNvCxnSpPr>
            <p:nvPr/>
          </p:nvCxnSpPr>
          <p:spPr bwMode="auto">
            <a:xfrm>
              <a:off x="7740848" y="3573338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81"/>
            <p:cNvCxnSpPr>
              <a:stCxn id="103" idx="2"/>
            </p:cNvCxnSpPr>
            <p:nvPr/>
          </p:nvCxnSpPr>
          <p:spPr bwMode="auto">
            <a:xfrm rot="5400000">
              <a:off x="7054341" y="3570847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81"/>
            <p:cNvCxnSpPr>
              <a:stCxn id="90" idx="2"/>
            </p:cNvCxnSpPr>
            <p:nvPr/>
          </p:nvCxnSpPr>
          <p:spPr bwMode="auto">
            <a:xfrm rot="5400000">
              <a:off x="5831531" y="4258024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Text Box 126"/>
            <p:cNvSpPr txBox="1">
              <a:spLocks noChangeArrowheads="1"/>
            </p:cNvSpPr>
            <p:nvPr/>
          </p:nvSpPr>
          <p:spPr bwMode="auto">
            <a:xfrm>
              <a:off x="6884350" y="3789040"/>
              <a:ext cx="85600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2" name="Text Box 126"/>
            <p:cNvSpPr txBox="1">
              <a:spLocks noChangeArrowheads="1"/>
            </p:cNvSpPr>
            <p:nvPr/>
          </p:nvSpPr>
          <p:spPr bwMode="auto">
            <a:xfrm>
              <a:off x="7748446" y="3789040"/>
              <a:ext cx="856002" cy="360362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Text Box 126"/>
            <p:cNvSpPr txBox="1">
              <a:spLocks noChangeArrowheads="1"/>
            </p:cNvSpPr>
            <p:nvPr/>
          </p:nvSpPr>
          <p:spPr bwMode="auto">
            <a:xfrm>
              <a:off x="6877248" y="3789040"/>
              <a:ext cx="17272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zh-CN" altLang="en-US" sz="1800" b="1" u="none" dirty="0">
                  <a:latin typeface="宋体" pitchFamily="2" charset="-122"/>
                </a:rPr>
                <a:t>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627784" y="1285860"/>
            <a:ext cx="3843909" cy="3798059"/>
            <a:chOff x="2627784" y="1285860"/>
            <a:chExt cx="3843909" cy="3798059"/>
          </a:xfrm>
        </p:grpSpPr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4404660" y="234798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2771800" y="1862123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AutoShape 134"/>
            <p:cNvSpPr>
              <a:spLocks noChangeArrowheads="1"/>
            </p:cNvSpPr>
            <p:nvPr/>
          </p:nvSpPr>
          <p:spPr bwMode="auto">
            <a:xfrm>
              <a:off x="3059832" y="2440543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108" name="Text Box 139"/>
            <p:cNvSpPr txBox="1">
              <a:spLocks noChangeArrowheads="1"/>
            </p:cNvSpPr>
            <p:nvPr/>
          </p:nvSpPr>
          <p:spPr bwMode="auto">
            <a:xfrm>
              <a:off x="3527052" y="271388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AutoShape 141"/>
            <p:cNvSpPr>
              <a:spLocks noChangeArrowheads="1"/>
            </p:cNvSpPr>
            <p:nvPr/>
          </p:nvSpPr>
          <p:spPr bwMode="auto">
            <a:xfrm>
              <a:off x="2771801" y="1285860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43"/>
            <p:cNvSpPr txBox="1">
              <a:spLocks noChangeArrowheads="1"/>
            </p:cNvSpPr>
            <p:nvPr/>
          </p:nvSpPr>
          <p:spPr bwMode="auto">
            <a:xfrm>
              <a:off x="2627784" y="2996629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AutoShape 145"/>
            <p:cNvSpPr>
              <a:spLocks noChangeArrowheads="1"/>
            </p:cNvSpPr>
            <p:nvPr/>
          </p:nvSpPr>
          <p:spPr bwMode="auto">
            <a:xfrm>
              <a:off x="2843807" y="4725144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7" idx="2"/>
              <a:endCxn id="110" idx="0"/>
            </p:cNvCxnSpPr>
            <p:nvPr/>
          </p:nvCxnSpPr>
          <p:spPr bwMode="auto">
            <a:xfrm>
              <a:off x="3743908" y="2780928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endCxn id="106" idx="0"/>
            </p:cNvCxnSpPr>
            <p:nvPr/>
          </p:nvCxnSpPr>
          <p:spPr bwMode="auto">
            <a:xfrm>
              <a:off x="3744925" y="1644635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06" idx="2"/>
              <a:endCxn id="107" idx="0"/>
            </p:cNvCxnSpPr>
            <p:nvPr/>
          </p:nvCxnSpPr>
          <p:spPr bwMode="auto">
            <a:xfrm flipH="1">
              <a:off x="3743908" y="2220898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>
              <a:stCxn id="110" idx="2"/>
            </p:cNvCxnSpPr>
            <p:nvPr/>
          </p:nvCxnSpPr>
          <p:spPr bwMode="auto">
            <a:xfrm>
              <a:off x="3743908" y="3356992"/>
              <a:ext cx="1016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64"/>
            <p:cNvCxnSpPr>
              <a:stCxn id="107" idx="3"/>
              <a:endCxn id="89" idx="0"/>
            </p:cNvCxnSpPr>
            <p:nvPr/>
          </p:nvCxnSpPr>
          <p:spPr bwMode="auto">
            <a:xfrm>
              <a:off x="4427984" y="2610736"/>
              <a:ext cx="2043709" cy="18346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Line 140"/>
            <p:cNvSpPr>
              <a:spLocks noChangeShapeType="1"/>
            </p:cNvSpPr>
            <p:nvPr/>
          </p:nvSpPr>
          <p:spPr bwMode="auto">
            <a:xfrm flipH="1" flipV="1">
              <a:off x="3744924" y="2862291"/>
              <a:ext cx="1547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Text Box 158"/>
          <p:cNvSpPr txBox="1">
            <a:spLocks noChangeArrowheads="1"/>
          </p:cNvSpPr>
          <p:nvPr/>
        </p:nvSpPr>
        <p:spPr bwMode="auto">
          <a:xfrm>
            <a:off x="179388" y="530066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相关技术：</a:t>
            </a:r>
            <a:r>
              <a:rPr lang="zh-CN" altLang="en-US" b="1" u="none" dirty="0">
                <a:latin typeface="宋体" pitchFamily="2" charset="-122"/>
              </a:rPr>
              <a:t>映射规则、替换算法、写策略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860032" y="1831795"/>
            <a:ext cx="2304256" cy="949133"/>
            <a:chOff x="4644008" y="1773064"/>
            <a:chExt cx="2304256" cy="949133"/>
          </a:xfrm>
        </p:grpSpPr>
        <p:sp>
          <p:nvSpPr>
            <p:cNvPr id="120" name="Text Box 148"/>
            <p:cNvSpPr txBox="1">
              <a:spLocks noChangeArrowheads="1"/>
            </p:cNvSpPr>
            <p:nvPr/>
          </p:nvSpPr>
          <p:spPr bwMode="auto">
            <a:xfrm>
              <a:off x="5867176" y="1773064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映射规则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1" name="直接箭头连接符 120"/>
            <p:cNvCxnSpPr>
              <a:stCxn id="120" idx="1"/>
            </p:cNvCxnSpPr>
            <p:nvPr/>
          </p:nvCxnSpPr>
          <p:spPr bwMode="auto">
            <a:xfrm flipH="1" flipV="1">
              <a:off x="4644008" y="1982779"/>
              <a:ext cx="1223168" cy="61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6668326" y="2218141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7523360" y="1845072"/>
            <a:ext cx="1081088" cy="1312670"/>
            <a:chOff x="5939184" y="1845320"/>
            <a:chExt cx="1081088" cy="1312670"/>
          </a:xfrm>
        </p:grpSpPr>
        <p:sp>
          <p:nvSpPr>
            <p:cNvPr id="12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替换算法</a:t>
              </a:r>
            </a:p>
          </p:txBody>
        </p:sp>
        <p:cxnSp>
          <p:nvCxnSpPr>
            <p:cNvPr id="125" name="直接箭头连接符 124"/>
            <p:cNvCxnSpPr>
              <a:stCxn id="124" idx="2"/>
            </p:cNvCxnSpPr>
            <p:nvPr/>
          </p:nvCxnSpPr>
          <p:spPr bwMode="auto">
            <a:xfrm>
              <a:off x="6479728" y="2277120"/>
              <a:ext cx="0" cy="8808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1186656" y="3122252"/>
            <a:ext cx="1081088" cy="921269"/>
            <a:chOff x="5939184" y="1845320"/>
            <a:chExt cx="1081088" cy="921269"/>
          </a:xfrm>
        </p:grpSpPr>
        <p:sp>
          <p:nvSpPr>
            <p:cNvPr id="127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写策略</a:t>
              </a:r>
            </a:p>
          </p:txBody>
        </p:sp>
        <p:cxnSp>
          <p:nvCxnSpPr>
            <p:cNvPr id="128" name="直接箭头连接符 66"/>
            <p:cNvCxnSpPr>
              <a:stCxn id="127" idx="2"/>
            </p:cNvCxnSpPr>
            <p:nvPr/>
          </p:nvCxnSpPr>
          <p:spPr bwMode="auto">
            <a:xfrm>
              <a:off x="6479728" y="2277120"/>
              <a:ext cx="0" cy="4894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9" name="Text Box 157"/>
          <p:cNvSpPr txBox="1">
            <a:spLocks noChangeArrowheads="1"/>
          </p:cNvSpPr>
          <p:nvPr/>
        </p:nvSpPr>
        <p:spPr bwMode="auto">
          <a:xfrm>
            <a:off x="179388" y="579596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※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实现要求：</a:t>
            </a:r>
            <a:r>
              <a:rPr lang="zh-CN" altLang="en-US" b="1" u="none" dirty="0">
                <a:latin typeface="宋体" pitchFamily="2" charset="-122"/>
              </a:rPr>
              <a:t>全部工作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都由硬件完成</a:t>
            </a:r>
            <a:r>
              <a:rPr lang="zh-CN" altLang="en-US" b="1" u="none" dirty="0">
                <a:latin typeface="宋体" pitchFamily="2" charset="-122"/>
              </a:rPr>
              <a:t>！       </a:t>
            </a:r>
            <a:r>
              <a:rPr lang="zh-CN" altLang="en-US" sz="1800" b="1" u="none" dirty="0">
                <a:latin typeface="宋体" pitchFamily="2" charset="-122"/>
              </a:rPr>
              <a:t>←速度目标所致</a:t>
            </a:r>
            <a:endParaRPr lang="zh-CN" altLang="en-US" sz="1600" b="1" u="none" dirty="0">
              <a:latin typeface="宋体" pitchFamily="2" charset="-122"/>
            </a:endParaRPr>
          </a:p>
        </p:txBody>
      </p:sp>
      <p:sp>
        <p:nvSpPr>
          <p:cNvPr id="63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4581" y="3356992"/>
            <a:ext cx="3454413" cy="1207511"/>
            <a:chOff x="1224581" y="3356992"/>
            <a:chExt cx="3454413" cy="1207511"/>
          </a:xfrm>
        </p:grpSpPr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224581" y="4077072"/>
              <a:ext cx="1728192" cy="3603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2555776" y="36450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>
              <a:stCxn id="79" idx="1"/>
              <a:endCxn id="80" idx="0"/>
            </p:cNvCxnSpPr>
            <p:nvPr/>
          </p:nvCxnSpPr>
          <p:spPr bwMode="auto">
            <a:xfrm rot="10800000" flipV="1">
              <a:off x="2088677" y="3900240"/>
              <a:ext cx="718108" cy="17683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132"/>
            <p:cNvSpPr txBox="1">
              <a:spLocks noChangeArrowheads="1"/>
            </p:cNvSpPr>
            <p:nvPr/>
          </p:nvSpPr>
          <p:spPr bwMode="auto">
            <a:xfrm>
              <a:off x="3539724" y="404352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6" name="直接箭头连接符 129"/>
            <p:cNvCxnSpPr>
              <a:stCxn id="80" idx="2"/>
            </p:cNvCxnSpPr>
            <p:nvPr/>
          </p:nvCxnSpPr>
          <p:spPr bwMode="auto">
            <a:xfrm rot="16200000" flipH="1">
              <a:off x="2851711" y="3674400"/>
              <a:ext cx="127068" cy="165313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endCxn id="79" idx="0"/>
            </p:cNvCxnSpPr>
            <p:nvPr/>
          </p:nvCxnSpPr>
          <p:spPr bwMode="auto">
            <a:xfrm>
              <a:off x="3741812" y="3356992"/>
              <a:ext cx="1078" cy="3664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AutoShape 103"/>
            <p:cNvSpPr>
              <a:spLocks noChangeArrowheads="1"/>
            </p:cNvSpPr>
            <p:nvPr/>
          </p:nvSpPr>
          <p:spPr bwMode="auto">
            <a:xfrm>
              <a:off x="2806785" y="3723410"/>
              <a:ext cx="1872209" cy="353662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</p:grpSp>
      <p:sp>
        <p:nvSpPr>
          <p:cNvPr id="65" name="AutoShape 9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70415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8" grpId="0"/>
      <p:bldP spid="1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90976" y="4293097"/>
            <a:ext cx="3233352" cy="1512167"/>
            <a:chOff x="4290976" y="4293097"/>
            <a:chExt cx="3233352" cy="1512167"/>
          </a:xfrm>
        </p:grpSpPr>
        <p:sp>
          <p:nvSpPr>
            <p:cNvPr id="406" name="Text Box 309"/>
            <p:cNvSpPr txBox="1">
              <a:spLocks noChangeArrowheads="1"/>
            </p:cNvSpPr>
            <p:nvPr/>
          </p:nvSpPr>
          <p:spPr bwMode="auto">
            <a:xfrm>
              <a:off x="5643623" y="4858369"/>
              <a:ext cx="602419" cy="3464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65" name="Text Box 309"/>
            <p:cNvSpPr txBox="1">
              <a:spLocks noChangeArrowheads="1"/>
            </p:cNvSpPr>
            <p:nvPr/>
          </p:nvSpPr>
          <p:spPr bwMode="auto">
            <a:xfrm>
              <a:off x="4823125" y="4844777"/>
              <a:ext cx="602419" cy="3464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cxnSp>
          <p:nvCxnSpPr>
            <p:cNvPr id="408" name="直接连接符 407"/>
            <p:cNvCxnSpPr/>
            <p:nvPr/>
          </p:nvCxnSpPr>
          <p:spPr bwMode="auto">
            <a:xfrm>
              <a:off x="5395935" y="5157192"/>
              <a:ext cx="2128393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1" name="直接连接符 410"/>
            <p:cNvCxnSpPr/>
            <p:nvPr/>
          </p:nvCxnSpPr>
          <p:spPr bwMode="auto">
            <a:xfrm rot="10800000">
              <a:off x="4290976" y="4293097"/>
              <a:ext cx="1653858" cy="551682"/>
            </a:xfrm>
            <a:prstGeom prst="bentConnector3">
              <a:avLst>
                <a:gd name="adj1" fmla="val -681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290976" y="4293097"/>
              <a:ext cx="0" cy="14401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的基本结构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*基本结构：</a:t>
            </a:r>
            <a:r>
              <a:rPr lang="zh-CN" altLang="en-US" b="1" u="none" dirty="0">
                <a:latin typeface="宋体" pitchFamily="2" charset="-122"/>
              </a:rPr>
              <a:t>存储体、地址映射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替换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读写机构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694167" y="1266654"/>
            <a:ext cx="7982289" cy="2522386"/>
            <a:chOff x="334127" y="978622"/>
            <a:chExt cx="7982289" cy="2522386"/>
          </a:xfrm>
        </p:grpSpPr>
        <p:sp>
          <p:nvSpPr>
            <p:cNvPr id="345" name="Rectangle 193"/>
            <p:cNvSpPr>
              <a:spLocks noChangeArrowheads="1"/>
            </p:cNvSpPr>
            <p:nvPr/>
          </p:nvSpPr>
          <p:spPr bwMode="auto">
            <a:xfrm>
              <a:off x="2195736" y="1160400"/>
              <a:ext cx="5040560" cy="162052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194"/>
            <p:cNvSpPr>
              <a:spLocks noChangeArrowheads="1"/>
            </p:cNvSpPr>
            <p:nvPr/>
          </p:nvSpPr>
          <p:spPr bwMode="auto">
            <a:xfrm>
              <a:off x="657133" y="1628800"/>
              <a:ext cx="602499" cy="360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347" name="Text Box 195"/>
            <p:cNvSpPr txBox="1">
              <a:spLocks noChangeArrowheads="1"/>
            </p:cNvSpPr>
            <p:nvPr/>
          </p:nvSpPr>
          <p:spPr bwMode="auto">
            <a:xfrm>
              <a:off x="1114921" y="1052736"/>
              <a:ext cx="864791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48" name="Text Box 196"/>
            <p:cNvSpPr txBox="1">
              <a:spLocks noChangeArrowheads="1"/>
            </p:cNvSpPr>
            <p:nvPr/>
          </p:nvSpPr>
          <p:spPr bwMode="auto">
            <a:xfrm>
              <a:off x="4463777" y="2827859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系统总线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9" name="Rectangle 197"/>
            <p:cNvSpPr>
              <a:spLocks noChangeArrowheads="1"/>
            </p:cNvSpPr>
            <p:nvPr/>
          </p:nvSpPr>
          <p:spPr bwMode="auto">
            <a:xfrm>
              <a:off x="2339801" y="1269082"/>
              <a:ext cx="1008063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存储体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(SRAM)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350" name="Rectangle 199"/>
            <p:cNvSpPr>
              <a:spLocks noChangeArrowheads="1"/>
            </p:cNvSpPr>
            <p:nvPr/>
          </p:nvSpPr>
          <p:spPr bwMode="auto">
            <a:xfrm>
              <a:off x="4572002" y="1269454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地址映射机构</a:t>
              </a:r>
            </a:p>
          </p:txBody>
        </p:sp>
        <p:sp>
          <p:nvSpPr>
            <p:cNvPr id="351" name="Text Box 201"/>
            <p:cNvSpPr txBox="1">
              <a:spLocks noChangeArrowheads="1"/>
            </p:cNvSpPr>
            <p:nvPr/>
          </p:nvSpPr>
          <p:spPr bwMode="auto">
            <a:xfrm>
              <a:off x="1330548" y="1556792"/>
              <a:ext cx="865188" cy="5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2" name="Rectangle 212"/>
            <p:cNvSpPr>
              <a:spLocks noChangeArrowheads="1"/>
            </p:cNvSpPr>
            <p:nvPr/>
          </p:nvSpPr>
          <p:spPr bwMode="auto">
            <a:xfrm>
              <a:off x="7524329" y="1196752"/>
              <a:ext cx="792087" cy="15119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(DRAM)</a:t>
              </a:r>
            </a:p>
          </p:txBody>
        </p:sp>
        <p:sp>
          <p:nvSpPr>
            <p:cNvPr id="353" name="Rectangle 215"/>
            <p:cNvSpPr>
              <a:spLocks noChangeArrowheads="1"/>
            </p:cNvSpPr>
            <p:nvPr/>
          </p:nvSpPr>
          <p:spPr bwMode="auto">
            <a:xfrm>
              <a:off x="5292080" y="2276749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354" name="Text Box 231"/>
            <p:cNvSpPr txBox="1">
              <a:spLocks noChangeArrowheads="1"/>
            </p:cNvSpPr>
            <p:nvPr/>
          </p:nvSpPr>
          <p:spPr bwMode="auto">
            <a:xfrm>
              <a:off x="334127" y="1053431"/>
              <a:ext cx="504825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5" name="Text Box 232"/>
            <p:cNvSpPr txBox="1">
              <a:spLocks noChangeArrowheads="1"/>
            </p:cNvSpPr>
            <p:nvPr/>
          </p:nvSpPr>
          <p:spPr bwMode="auto">
            <a:xfrm>
              <a:off x="2340496" y="2828553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 </a:t>
              </a: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6" name="Text Box 233"/>
            <p:cNvSpPr txBox="1">
              <a:spLocks noChangeArrowheads="1"/>
            </p:cNvSpPr>
            <p:nvPr/>
          </p:nvSpPr>
          <p:spPr bwMode="auto">
            <a:xfrm>
              <a:off x="6443018" y="2827858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57" name="Text Box 234"/>
            <p:cNvSpPr txBox="1">
              <a:spLocks noChangeArrowheads="1"/>
            </p:cNvSpPr>
            <p:nvPr/>
          </p:nvSpPr>
          <p:spPr bwMode="auto">
            <a:xfrm>
              <a:off x="7092280" y="2826395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8" name="Rectangle 199"/>
            <p:cNvSpPr>
              <a:spLocks noChangeArrowheads="1"/>
            </p:cNvSpPr>
            <p:nvPr/>
          </p:nvSpPr>
          <p:spPr bwMode="auto">
            <a:xfrm rot="5400000">
              <a:off x="4426274" y="2062559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59" name="直接箭头连接符 192"/>
            <p:cNvCxnSpPr/>
            <p:nvPr/>
          </p:nvCxnSpPr>
          <p:spPr bwMode="auto">
            <a:xfrm rot="10800000" flipV="1">
              <a:off x="4834733" y="1556792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0" name="直接箭头连接符 192"/>
            <p:cNvCxnSpPr>
              <a:stCxn id="358" idx="2"/>
            </p:cNvCxnSpPr>
            <p:nvPr/>
          </p:nvCxnSpPr>
          <p:spPr bwMode="auto">
            <a:xfrm flipH="1">
              <a:off x="3851920" y="2193924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1" name="直接箭头连接符 192"/>
            <p:cNvCxnSpPr/>
            <p:nvPr/>
          </p:nvCxnSpPr>
          <p:spPr bwMode="auto">
            <a:xfrm flipH="1">
              <a:off x="3851921" y="1413123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2" name="Text Box 235"/>
            <p:cNvSpPr txBox="1">
              <a:spLocks noChangeArrowheads="1"/>
            </p:cNvSpPr>
            <p:nvPr/>
          </p:nvSpPr>
          <p:spPr bwMode="auto">
            <a:xfrm>
              <a:off x="3995936" y="1169884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cxnSp>
          <p:nvCxnSpPr>
            <p:cNvPr id="363" name="直接箭头连接符 192"/>
            <p:cNvCxnSpPr>
              <a:stCxn id="353" idx="1"/>
            </p:cNvCxnSpPr>
            <p:nvPr/>
          </p:nvCxnSpPr>
          <p:spPr bwMode="auto">
            <a:xfrm flipH="1" flipV="1">
              <a:off x="4834732" y="2420366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4" name="直接箭头连接符 192"/>
            <p:cNvCxnSpPr/>
            <p:nvPr/>
          </p:nvCxnSpPr>
          <p:spPr bwMode="auto">
            <a:xfrm>
              <a:off x="5997102" y="1556792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65" name="Text Box 235"/>
            <p:cNvSpPr txBox="1">
              <a:spLocks noChangeArrowheads="1"/>
            </p:cNvSpPr>
            <p:nvPr/>
          </p:nvSpPr>
          <p:spPr bwMode="auto">
            <a:xfrm>
              <a:off x="5652120" y="1556792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候选行</a:t>
              </a:r>
            </a:p>
          </p:txBody>
        </p:sp>
        <p:cxnSp>
          <p:nvCxnSpPr>
            <p:cNvPr id="366" name="直接箭头连接符 192"/>
            <p:cNvCxnSpPr>
              <a:endCxn id="358" idx="1"/>
            </p:cNvCxnSpPr>
            <p:nvPr/>
          </p:nvCxnSpPr>
          <p:spPr bwMode="auto">
            <a:xfrm>
              <a:off x="4703366" y="1558899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7" name="直接箭头连接符 192"/>
            <p:cNvCxnSpPr/>
            <p:nvPr/>
          </p:nvCxnSpPr>
          <p:spPr bwMode="auto">
            <a:xfrm>
              <a:off x="1115616" y="1052736"/>
              <a:ext cx="5832648" cy="506164"/>
            </a:xfrm>
            <a:prstGeom prst="bentConnector3">
              <a:avLst>
                <a:gd name="adj1" fmla="val 9999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" name="Rectangle 199"/>
            <p:cNvSpPr>
              <a:spLocks noChangeArrowheads="1"/>
            </p:cNvSpPr>
            <p:nvPr/>
          </p:nvSpPr>
          <p:spPr bwMode="auto">
            <a:xfrm rot="5400000">
              <a:off x="3252725" y="1677554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69" name="直接箭头连接符 192"/>
            <p:cNvCxnSpPr>
              <a:stCxn id="368" idx="2"/>
              <a:endCxn id="349" idx="3"/>
            </p:cNvCxnSpPr>
            <p:nvPr/>
          </p:nvCxnSpPr>
          <p:spPr bwMode="auto">
            <a:xfrm flipH="1">
              <a:off x="3347864" y="1808920"/>
              <a:ext cx="241326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0" name="Text Box 235"/>
            <p:cNvSpPr txBox="1">
              <a:spLocks noChangeArrowheads="1"/>
            </p:cNvSpPr>
            <p:nvPr/>
          </p:nvSpPr>
          <p:spPr bwMode="auto">
            <a:xfrm>
              <a:off x="3995936" y="1927128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所选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71" name="Rectangle 199"/>
            <p:cNvSpPr>
              <a:spLocks noChangeArrowheads="1"/>
            </p:cNvSpPr>
            <p:nvPr/>
          </p:nvSpPr>
          <p:spPr bwMode="auto">
            <a:xfrm>
              <a:off x="6820098" y="1558901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读写机构</a:t>
              </a:r>
            </a:p>
          </p:txBody>
        </p:sp>
        <p:cxnSp>
          <p:nvCxnSpPr>
            <p:cNvPr id="372" name="直接箭头连接符 192"/>
            <p:cNvCxnSpPr>
              <a:stCxn id="353" idx="3"/>
            </p:cNvCxnSpPr>
            <p:nvPr/>
          </p:nvCxnSpPr>
          <p:spPr bwMode="auto">
            <a:xfrm flipV="1">
              <a:off x="6330307" y="2420366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3" name="直接箭头连接符 192"/>
            <p:cNvCxnSpPr/>
            <p:nvPr/>
          </p:nvCxnSpPr>
          <p:spPr bwMode="auto">
            <a:xfrm>
              <a:off x="5135416" y="2421636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4" name="直接箭头连接符 192"/>
            <p:cNvCxnSpPr/>
            <p:nvPr/>
          </p:nvCxnSpPr>
          <p:spPr bwMode="auto">
            <a:xfrm>
              <a:off x="827584" y="978622"/>
              <a:ext cx="6252294" cy="578170"/>
            </a:xfrm>
            <a:prstGeom prst="bentConnector3">
              <a:avLst>
                <a:gd name="adj1" fmla="val 999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直接箭头连接符 192"/>
            <p:cNvCxnSpPr/>
            <p:nvPr/>
          </p:nvCxnSpPr>
          <p:spPr bwMode="auto">
            <a:xfrm>
              <a:off x="709228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6" name="直接箭头连接符 192"/>
            <p:cNvCxnSpPr/>
            <p:nvPr/>
          </p:nvCxnSpPr>
          <p:spPr bwMode="auto">
            <a:xfrm>
              <a:off x="6948264" y="270892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直接箭头连接符 192"/>
            <p:cNvCxnSpPr>
              <a:endCxn id="350" idx="0"/>
            </p:cNvCxnSpPr>
            <p:nvPr/>
          </p:nvCxnSpPr>
          <p:spPr bwMode="auto">
            <a:xfrm>
              <a:off x="5451155" y="105343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8" name="直接箭头连接符 192"/>
            <p:cNvCxnSpPr/>
            <p:nvPr/>
          </p:nvCxnSpPr>
          <p:spPr bwMode="auto">
            <a:xfrm flipV="1">
              <a:off x="827583" y="980729"/>
              <a:ext cx="1" cy="6487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192"/>
            <p:cNvCxnSpPr>
              <a:stCxn id="349" idx="2"/>
            </p:cNvCxnSpPr>
            <p:nvPr/>
          </p:nvCxnSpPr>
          <p:spPr bwMode="auto">
            <a:xfrm flipH="1">
              <a:off x="2843832" y="2352030"/>
              <a:ext cx="1" cy="78893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0" name="直接箭头连接符 192"/>
            <p:cNvCxnSpPr/>
            <p:nvPr/>
          </p:nvCxnSpPr>
          <p:spPr bwMode="auto">
            <a:xfrm flipV="1">
              <a:off x="7956376" y="2710738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1" name="直接箭头连接符 192"/>
            <p:cNvCxnSpPr/>
            <p:nvPr/>
          </p:nvCxnSpPr>
          <p:spPr bwMode="auto">
            <a:xfrm flipV="1">
              <a:off x="7740352" y="2708720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2" name="直接箭头连接符 192"/>
            <p:cNvCxnSpPr/>
            <p:nvPr/>
          </p:nvCxnSpPr>
          <p:spPr bwMode="auto">
            <a:xfrm>
              <a:off x="817240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3" name="直接箭头连接符 192"/>
            <p:cNvCxnSpPr/>
            <p:nvPr/>
          </p:nvCxnSpPr>
          <p:spPr bwMode="auto">
            <a:xfrm>
              <a:off x="1835696" y="3140968"/>
              <a:ext cx="6480720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4" name="直接箭头连接符 192"/>
            <p:cNvCxnSpPr>
              <a:stCxn id="346" idx="3"/>
              <a:endCxn id="349" idx="1"/>
            </p:cNvCxnSpPr>
            <p:nvPr/>
          </p:nvCxnSpPr>
          <p:spPr bwMode="auto">
            <a:xfrm>
              <a:off x="1259632" y="1808956"/>
              <a:ext cx="1080169" cy="1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5" name="直接箭头连接符 192"/>
            <p:cNvCxnSpPr/>
            <p:nvPr/>
          </p:nvCxnSpPr>
          <p:spPr bwMode="auto">
            <a:xfrm flipV="1">
              <a:off x="1115615" y="1052736"/>
              <a:ext cx="1" cy="5767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6" name="直接箭头连接符 192"/>
            <p:cNvCxnSpPr/>
            <p:nvPr/>
          </p:nvCxnSpPr>
          <p:spPr bwMode="auto">
            <a:xfrm>
              <a:off x="6228184" y="1558901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7" name="Text Box 235"/>
            <p:cNvSpPr txBox="1">
              <a:spLocks noChangeArrowheads="1"/>
            </p:cNvSpPr>
            <p:nvPr/>
          </p:nvSpPr>
          <p:spPr bwMode="auto">
            <a:xfrm>
              <a:off x="1619672" y="3212976"/>
              <a:ext cx="655272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否有空行  ③是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否需写回  ④是否需调入</a:t>
              </a:r>
            </a:p>
          </p:txBody>
        </p:sp>
        <p:cxnSp>
          <p:nvCxnSpPr>
            <p:cNvPr id="388" name="直接箭头连接符 192"/>
            <p:cNvCxnSpPr>
              <a:endCxn id="368" idx="3"/>
            </p:cNvCxnSpPr>
            <p:nvPr/>
          </p:nvCxnSpPr>
          <p:spPr bwMode="auto">
            <a:xfrm flipV="1">
              <a:off x="3720555" y="2276749"/>
              <a:ext cx="0" cy="1880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9" name="Text Box 235"/>
            <p:cNvSpPr txBox="1">
              <a:spLocks noChangeArrowheads="1"/>
            </p:cNvSpPr>
            <p:nvPr/>
          </p:nvSpPr>
          <p:spPr bwMode="auto">
            <a:xfrm>
              <a:off x="4716016" y="1613737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②</a:t>
              </a:r>
            </a:p>
          </p:txBody>
        </p:sp>
        <p:sp>
          <p:nvSpPr>
            <p:cNvPr id="390" name="Text Box 235"/>
            <p:cNvSpPr txBox="1">
              <a:spLocks noChangeArrowheads="1"/>
            </p:cNvSpPr>
            <p:nvPr/>
          </p:nvSpPr>
          <p:spPr bwMode="auto">
            <a:xfrm>
              <a:off x="6421509" y="2176094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③</a:t>
              </a:r>
            </a:p>
          </p:txBody>
        </p:sp>
        <p:sp>
          <p:nvSpPr>
            <p:cNvPr id="391" name="Text Box 235"/>
            <p:cNvSpPr txBox="1">
              <a:spLocks noChangeArrowheads="1"/>
            </p:cNvSpPr>
            <p:nvPr/>
          </p:nvSpPr>
          <p:spPr bwMode="auto">
            <a:xfrm>
              <a:off x="6444207" y="1600552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④</a:t>
              </a:r>
            </a:p>
          </p:txBody>
        </p:sp>
        <p:sp>
          <p:nvSpPr>
            <p:cNvPr id="392" name="Text Box 235"/>
            <p:cNvSpPr txBox="1">
              <a:spLocks noChangeArrowheads="1"/>
            </p:cNvSpPr>
            <p:nvPr/>
          </p:nvSpPr>
          <p:spPr bwMode="auto">
            <a:xfrm>
              <a:off x="3589190" y="2464648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①</a:t>
              </a:r>
            </a:p>
          </p:txBody>
        </p:sp>
        <p:cxnSp>
          <p:nvCxnSpPr>
            <p:cNvPr id="394" name="直接箭头连接符 192"/>
            <p:cNvCxnSpPr/>
            <p:nvPr/>
          </p:nvCxnSpPr>
          <p:spPr bwMode="auto">
            <a:xfrm flipV="1">
              <a:off x="3491880" y="1159165"/>
              <a:ext cx="1" cy="1621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00" name="Text Box 189"/>
          <p:cNvSpPr txBox="1">
            <a:spLocks noChangeArrowheads="1"/>
          </p:cNvSpPr>
          <p:nvPr/>
        </p:nvSpPr>
        <p:spPr bwMode="auto">
          <a:xfrm>
            <a:off x="179388" y="3815829"/>
            <a:ext cx="8785225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地址映射机构：</a:t>
            </a:r>
            <a:r>
              <a:rPr lang="zh-CN" altLang="en-US" b="1" u="none" dirty="0">
                <a:latin typeface="宋体" pitchFamily="2" charset="-122"/>
              </a:rPr>
              <a:t>由有效位</a:t>
            </a:r>
            <a:r>
              <a:rPr lang="en-US" altLang="zh-CN" b="1" u="none" dirty="0">
                <a:latin typeface="宋体" pitchFamily="2" charset="-122"/>
              </a:rPr>
              <a:t>(V)</a:t>
            </a:r>
            <a:r>
              <a:rPr lang="zh-CN" altLang="en-US" b="1" u="none" dirty="0">
                <a:latin typeface="宋体" pitchFamily="2" charset="-122"/>
              </a:rPr>
              <a:t>、标记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、比较器等组成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映射机制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确定查找</a:t>
            </a:r>
            <a:r>
              <a:rPr lang="zh-CN" altLang="en-US" b="1" dirty="0">
                <a:latin typeface="宋体" pitchFamily="2" charset="-122"/>
              </a:rPr>
              <a:t>范围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候选行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主存地址划分：标记＋索引＋块内地址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查找机构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获得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目标行地址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空闲行地址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将地址中的标记与候选行的</a:t>
            </a:r>
            <a:r>
              <a:rPr lang="en-US" altLang="zh-CN" sz="2200" b="1" u="none" dirty="0">
                <a:latin typeface="宋体" pitchFamily="2" charset="-122"/>
              </a:rPr>
              <a:t>Tag</a:t>
            </a:r>
            <a:r>
              <a:rPr lang="zh-CN" altLang="en-US" sz="2200" b="1" u="none" dirty="0">
                <a:latin typeface="宋体" pitchFamily="2" charset="-122"/>
              </a:rPr>
              <a:t>进行</a:t>
            </a:r>
            <a:r>
              <a:rPr lang="zh-CN" altLang="en-US" sz="2200" b="1" dirty="0">
                <a:latin typeface="宋体" pitchFamily="2" charset="-122"/>
              </a:rPr>
              <a:t>比较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01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Group 164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63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1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4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02"/>
          <p:cNvGrpSpPr/>
          <p:nvPr/>
        </p:nvGrpSpPr>
        <p:grpSpPr>
          <a:xfrm>
            <a:off x="1403648" y="325105"/>
            <a:ext cx="5975052" cy="2147802"/>
            <a:chOff x="1403648" y="116632"/>
            <a:chExt cx="5975052" cy="2147802"/>
          </a:xfrm>
        </p:grpSpPr>
        <p:sp>
          <p:nvSpPr>
            <p:cNvPr id="268" name="Text Box 309"/>
            <p:cNvSpPr txBox="1">
              <a:spLocks noChangeArrowheads="1"/>
            </p:cNvSpPr>
            <p:nvPr/>
          </p:nvSpPr>
          <p:spPr bwMode="auto">
            <a:xfrm>
              <a:off x="1612078" y="1845978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grpSp>
          <p:nvGrpSpPr>
            <p:cNvPr id="124" name="Group 264"/>
            <p:cNvGrpSpPr>
              <a:grpSpLocks/>
            </p:cNvGrpSpPr>
            <p:nvPr/>
          </p:nvGrpSpPr>
          <p:grpSpPr bwMode="auto">
            <a:xfrm>
              <a:off x="2627313" y="475779"/>
              <a:ext cx="4751387" cy="288925"/>
              <a:chOff x="1655" y="255"/>
              <a:chExt cx="2993" cy="182"/>
            </a:xfrm>
          </p:grpSpPr>
          <p:sp>
            <p:nvSpPr>
              <p:cNvPr id="125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255"/>
                <a:ext cx="907" cy="1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126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127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>
                    <a:latin typeface="宋体" pitchFamily="2" charset="-122"/>
                  </a:rPr>
                  <a:t>(j) </a:t>
                </a:r>
              </a:p>
            </p:txBody>
          </p:sp>
          <p:sp>
            <p:nvSpPr>
              <p:cNvPr id="128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cxnSp>
          <p:nvCxnSpPr>
            <p:cNvPr id="158" name="直接箭头连接符 157"/>
            <p:cNvCxnSpPr/>
            <p:nvPr/>
          </p:nvCxnSpPr>
          <p:spPr bwMode="auto">
            <a:xfrm rot="5400000">
              <a:off x="3310026" y="-1134121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>
              <a:endCxn id="212" idx="1"/>
            </p:cNvCxnSpPr>
            <p:nvPr/>
          </p:nvCxnSpPr>
          <p:spPr bwMode="auto">
            <a:xfrm rot="16200000" flipH="1">
              <a:off x="938134" y="1446240"/>
              <a:ext cx="1073035" cy="14200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AutoShape 178"/>
            <p:cNvSpPr>
              <a:spLocks/>
            </p:cNvSpPr>
            <p:nvPr/>
          </p:nvSpPr>
          <p:spPr bwMode="auto">
            <a:xfrm>
              <a:off x="1545655" y="1843090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Text Box 328"/>
            <p:cNvSpPr txBox="1">
              <a:spLocks noChangeArrowheads="1"/>
            </p:cNvSpPr>
            <p:nvPr/>
          </p:nvSpPr>
          <p:spPr bwMode="auto">
            <a:xfrm>
              <a:off x="4285754" y="116632"/>
              <a:ext cx="10810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302" name="AutoShape 332"/>
            <p:cNvSpPr>
              <a:spLocks/>
            </p:cNvSpPr>
            <p:nvPr/>
          </p:nvSpPr>
          <p:spPr bwMode="auto">
            <a:xfrm rot="16200000">
              <a:off x="4784229" y="-688230"/>
              <a:ext cx="79375" cy="2232025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1617662" y="1334011"/>
            <a:ext cx="4883164" cy="2519487"/>
            <a:chOff x="1617662" y="1125538"/>
            <a:chExt cx="4883164" cy="2519487"/>
          </a:xfrm>
        </p:grpSpPr>
        <p:sp>
          <p:nvSpPr>
            <p:cNvPr id="148" name="Text Box 329"/>
            <p:cNvSpPr txBox="1">
              <a:spLocks noChangeArrowheads="1"/>
            </p:cNvSpPr>
            <p:nvPr/>
          </p:nvSpPr>
          <p:spPr bwMode="auto">
            <a:xfrm>
              <a:off x="3853011" y="3495553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5" name="Text Box 275"/>
            <p:cNvSpPr txBox="1">
              <a:spLocks noChangeArrowheads="1"/>
            </p:cNvSpPr>
            <p:nvPr/>
          </p:nvSpPr>
          <p:spPr bwMode="auto">
            <a:xfrm>
              <a:off x="1617662" y="1412876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1617663" y="2422526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7" name="Text Box 277"/>
            <p:cNvSpPr txBox="1">
              <a:spLocks noChangeArrowheads="1"/>
            </p:cNvSpPr>
            <p:nvPr/>
          </p:nvSpPr>
          <p:spPr bwMode="auto">
            <a:xfrm>
              <a:off x="1617663" y="1917701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4" name="Text Box 290"/>
            <p:cNvSpPr txBox="1">
              <a:spLocks noChangeArrowheads="1"/>
            </p:cNvSpPr>
            <p:nvPr/>
          </p:nvSpPr>
          <p:spPr bwMode="auto">
            <a:xfrm>
              <a:off x="3929058" y="1416044"/>
              <a:ext cx="571504" cy="12271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8" name="Text Box 278"/>
            <p:cNvSpPr txBox="1">
              <a:spLocks noChangeArrowheads="1"/>
            </p:cNvSpPr>
            <p:nvPr/>
          </p:nvSpPr>
          <p:spPr bwMode="auto">
            <a:xfrm>
              <a:off x="2338388" y="1416044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9" name="Text Box 279"/>
            <p:cNvSpPr txBox="1">
              <a:spLocks noChangeArrowheads="1"/>
            </p:cNvSpPr>
            <p:nvPr/>
          </p:nvSpPr>
          <p:spPr bwMode="auto">
            <a:xfrm>
              <a:off x="2286554" y="1125538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 标记   状态</a:t>
              </a:r>
            </a:p>
          </p:txBody>
        </p:sp>
        <p:sp>
          <p:nvSpPr>
            <p:cNvPr id="100" name="Text Box 280"/>
            <p:cNvSpPr txBox="1">
              <a:spLocks noChangeArrowheads="1"/>
            </p:cNvSpPr>
            <p:nvPr/>
          </p:nvSpPr>
          <p:spPr bwMode="auto">
            <a:xfrm>
              <a:off x="4556139" y="1412876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01" name="Line 281"/>
            <p:cNvSpPr>
              <a:spLocks noChangeShapeType="1"/>
            </p:cNvSpPr>
            <p:nvPr/>
          </p:nvSpPr>
          <p:spPr bwMode="auto">
            <a:xfrm>
              <a:off x="4557726" y="162877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2"/>
            <p:cNvSpPr>
              <a:spLocks noChangeShapeType="1"/>
            </p:cNvSpPr>
            <p:nvPr/>
          </p:nvSpPr>
          <p:spPr bwMode="auto">
            <a:xfrm>
              <a:off x="4556139" y="1916113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3"/>
            <p:cNvSpPr>
              <a:spLocks noChangeShapeType="1"/>
            </p:cNvSpPr>
            <p:nvPr/>
          </p:nvSpPr>
          <p:spPr bwMode="auto">
            <a:xfrm>
              <a:off x="4556139" y="2132013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4"/>
            <p:cNvSpPr>
              <a:spLocks noChangeShapeType="1"/>
            </p:cNvSpPr>
            <p:nvPr/>
          </p:nvSpPr>
          <p:spPr bwMode="auto">
            <a:xfrm>
              <a:off x="4556139" y="2420938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5"/>
            <p:cNvSpPr>
              <a:spLocks noChangeShapeType="1"/>
            </p:cNvSpPr>
            <p:nvPr/>
          </p:nvSpPr>
          <p:spPr bwMode="auto">
            <a:xfrm>
              <a:off x="4845064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6"/>
            <p:cNvSpPr>
              <a:spLocks noChangeShapeType="1"/>
            </p:cNvSpPr>
            <p:nvPr/>
          </p:nvSpPr>
          <p:spPr bwMode="auto">
            <a:xfrm>
              <a:off x="6213489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87"/>
            <p:cNvSpPr>
              <a:spLocks noChangeShapeType="1"/>
            </p:cNvSpPr>
            <p:nvPr/>
          </p:nvSpPr>
          <p:spPr bwMode="auto">
            <a:xfrm>
              <a:off x="5421326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8"/>
            <p:cNvSpPr>
              <a:spLocks noChangeShapeType="1"/>
            </p:cNvSpPr>
            <p:nvPr/>
          </p:nvSpPr>
          <p:spPr bwMode="auto">
            <a:xfrm>
              <a:off x="5708664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89"/>
            <p:cNvSpPr txBox="1">
              <a:spLocks noChangeArrowheads="1"/>
            </p:cNvSpPr>
            <p:nvPr/>
          </p:nvSpPr>
          <p:spPr bwMode="auto">
            <a:xfrm>
              <a:off x="5060964" y="1125538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10" name="Text Box 290"/>
            <p:cNvSpPr txBox="1">
              <a:spLocks noChangeArrowheads="1"/>
            </p:cNvSpPr>
            <p:nvPr/>
          </p:nvSpPr>
          <p:spPr bwMode="auto">
            <a:xfrm>
              <a:off x="3000364" y="1416044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11" name="Line 291"/>
            <p:cNvSpPr>
              <a:spLocks noChangeShapeType="1"/>
            </p:cNvSpPr>
            <p:nvPr/>
          </p:nvSpPr>
          <p:spPr bwMode="auto">
            <a:xfrm>
              <a:off x="2338388" y="1628776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 flipV="1">
              <a:off x="2338388" y="191770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V="1">
              <a:off x="2338388" y="213360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>
              <a:off x="2338388" y="2420938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95"/>
            <p:cNvSpPr txBox="1">
              <a:spLocks noChangeArrowheads="1"/>
            </p:cNvSpPr>
            <p:nvPr/>
          </p:nvSpPr>
          <p:spPr bwMode="auto">
            <a:xfrm>
              <a:off x="3402013" y="1555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16" name="Text Box 296"/>
            <p:cNvSpPr txBox="1">
              <a:spLocks noChangeArrowheads="1"/>
            </p:cNvSpPr>
            <p:nvPr/>
          </p:nvSpPr>
          <p:spPr bwMode="auto">
            <a:xfrm>
              <a:off x="3402013" y="206057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7" name="Text Box 297"/>
            <p:cNvSpPr txBox="1">
              <a:spLocks noChangeArrowheads="1"/>
            </p:cNvSpPr>
            <p:nvPr/>
          </p:nvSpPr>
          <p:spPr bwMode="auto">
            <a:xfrm>
              <a:off x="2554288" y="1412876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a    s3</a:t>
              </a:r>
            </a:p>
          </p:txBody>
        </p:sp>
        <p:sp>
          <p:nvSpPr>
            <p:cNvPr id="118" name="Text Box 298"/>
            <p:cNvSpPr txBox="1">
              <a:spLocks noChangeArrowheads="1"/>
            </p:cNvSpPr>
            <p:nvPr/>
          </p:nvSpPr>
          <p:spPr bwMode="auto">
            <a:xfrm>
              <a:off x="2554288" y="1916113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    s0</a:t>
              </a:r>
            </a:p>
          </p:txBody>
        </p:sp>
        <p:sp>
          <p:nvSpPr>
            <p:cNvPr id="119" name="Text Box 299"/>
            <p:cNvSpPr txBox="1">
              <a:spLocks noChangeArrowheads="1"/>
            </p:cNvSpPr>
            <p:nvPr/>
          </p:nvSpPr>
          <p:spPr bwMode="auto">
            <a:xfrm>
              <a:off x="2554288" y="2420938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b    s1</a:t>
              </a:r>
            </a:p>
          </p:txBody>
        </p: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5043501" y="155892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1" name="Text Box 301"/>
            <p:cNvSpPr txBox="1">
              <a:spLocks noChangeArrowheads="1"/>
            </p:cNvSpPr>
            <p:nvPr/>
          </p:nvSpPr>
          <p:spPr bwMode="auto">
            <a:xfrm>
              <a:off x="5043501" y="2063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Text Box 302"/>
            <p:cNvSpPr txBox="1">
              <a:spLocks noChangeArrowheads="1"/>
            </p:cNvSpPr>
            <p:nvPr/>
          </p:nvSpPr>
          <p:spPr bwMode="auto">
            <a:xfrm>
              <a:off x="5835664" y="155892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3" name="Text Box 303"/>
            <p:cNvSpPr txBox="1">
              <a:spLocks noChangeArrowheads="1"/>
            </p:cNvSpPr>
            <p:nvPr/>
          </p:nvSpPr>
          <p:spPr bwMode="auto">
            <a:xfrm>
              <a:off x="5835664" y="2063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35" name="Text Box 309"/>
            <p:cNvSpPr txBox="1">
              <a:spLocks noChangeArrowheads="1"/>
            </p:cNvSpPr>
            <p:nvPr/>
          </p:nvSpPr>
          <p:spPr bwMode="auto">
            <a:xfrm>
              <a:off x="2338388" y="2853880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42" name="Line 320"/>
            <p:cNvSpPr>
              <a:spLocks noChangeShapeType="1"/>
            </p:cNvSpPr>
            <p:nvPr/>
          </p:nvSpPr>
          <p:spPr bwMode="auto">
            <a:xfrm>
              <a:off x="3465281" y="2997549"/>
              <a:ext cx="1106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21"/>
            <p:cNvSpPr>
              <a:spLocks noChangeShapeType="1"/>
            </p:cNvSpPr>
            <p:nvPr/>
          </p:nvSpPr>
          <p:spPr bwMode="auto">
            <a:xfrm flipH="1">
              <a:off x="3347864" y="2708920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321"/>
            <p:cNvSpPr>
              <a:spLocks noChangeShapeType="1"/>
            </p:cNvSpPr>
            <p:nvPr/>
          </p:nvSpPr>
          <p:spPr bwMode="auto">
            <a:xfrm flipH="1" flipV="1">
              <a:off x="3347505" y="3141117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1" name="直接箭头连接符 157"/>
            <p:cNvCxnSpPr>
              <a:stCxn id="235" idx="6"/>
            </p:cNvCxnSpPr>
            <p:nvPr/>
          </p:nvCxnSpPr>
          <p:spPr bwMode="auto">
            <a:xfrm flipV="1">
              <a:off x="4070052" y="3572656"/>
              <a:ext cx="501947" cy="7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9" name="Line 321"/>
            <p:cNvSpPr>
              <a:spLocks noChangeShapeType="1"/>
            </p:cNvSpPr>
            <p:nvPr/>
          </p:nvSpPr>
          <p:spPr bwMode="auto">
            <a:xfrm flipH="1">
              <a:off x="2483768" y="2708921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21"/>
            <p:cNvSpPr>
              <a:spLocks noChangeShapeType="1"/>
            </p:cNvSpPr>
            <p:nvPr/>
          </p:nvSpPr>
          <p:spPr bwMode="auto">
            <a:xfrm flipH="1" flipV="1">
              <a:off x="2483768" y="3140969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Text Box 276"/>
            <p:cNvSpPr txBox="1">
              <a:spLocks noChangeArrowheads="1"/>
            </p:cNvSpPr>
            <p:nvPr/>
          </p:nvSpPr>
          <p:spPr bwMode="auto">
            <a:xfrm>
              <a:off x="2411760" y="3281240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227" name="直接箭头连接符 157"/>
            <p:cNvCxnSpPr>
              <a:endCxn id="148" idx="1"/>
            </p:cNvCxnSpPr>
            <p:nvPr/>
          </p:nvCxnSpPr>
          <p:spPr bwMode="auto">
            <a:xfrm rot="16200000" flipH="1">
              <a:off x="3458082" y="3175360"/>
              <a:ext cx="572742" cy="21711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5" name="Oval 331"/>
            <p:cNvSpPr>
              <a:spLocks noChangeArrowheads="1"/>
            </p:cNvSpPr>
            <p:nvPr/>
          </p:nvSpPr>
          <p:spPr bwMode="auto">
            <a:xfrm>
              <a:off x="3997027" y="353686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Text Box 276"/>
            <p:cNvSpPr txBox="1">
              <a:spLocks noChangeArrowheads="1"/>
            </p:cNvSpPr>
            <p:nvPr/>
          </p:nvSpPr>
          <p:spPr bwMode="auto">
            <a:xfrm>
              <a:off x="4139952" y="2780928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8" name="Text Box 276"/>
            <p:cNvSpPr txBox="1">
              <a:spLocks noChangeArrowheads="1"/>
            </p:cNvSpPr>
            <p:nvPr/>
          </p:nvSpPr>
          <p:spPr bwMode="auto">
            <a:xfrm>
              <a:off x="4139952" y="3358703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1259631" y="980729"/>
            <a:ext cx="3057575" cy="2449980"/>
            <a:chOff x="1259631" y="772256"/>
            <a:chExt cx="3057575" cy="2449980"/>
          </a:xfrm>
        </p:grpSpPr>
        <p:cxnSp>
          <p:nvCxnSpPr>
            <p:cNvPr id="162" name="直接箭头连接符 157"/>
            <p:cNvCxnSpPr/>
            <p:nvPr/>
          </p:nvCxnSpPr>
          <p:spPr bwMode="auto">
            <a:xfrm rot="5400000">
              <a:off x="2729447" y="-697560"/>
              <a:ext cx="117944" cy="30575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58"/>
            <p:cNvCxnSpPr/>
            <p:nvPr/>
          </p:nvCxnSpPr>
          <p:spPr bwMode="auto">
            <a:xfrm rot="16200000" flipH="1">
              <a:off x="1128591" y="1002964"/>
              <a:ext cx="2350313" cy="2088231"/>
            </a:xfrm>
            <a:prstGeom prst="bentConnector3">
              <a:avLst>
                <a:gd name="adj1" fmla="val 11465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347864" y="2030432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483769" y="2024855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266" name="组合 265"/>
          <p:cNvGrpSpPr/>
          <p:nvPr/>
        </p:nvGrpSpPr>
        <p:grpSpPr>
          <a:xfrm>
            <a:off x="4571529" y="971589"/>
            <a:ext cx="2318037" cy="2521870"/>
            <a:chOff x="4571529" y="763116"/>
            <a:chExt cx="2318037" cy="2521870"/>
          </a:xfrm>
        </p:grpSpPr>
        <p:sp>
          <p:nvSpPr>
            <p:cNvPr id="187" name="Text Box 315"/>
            <p:cNvSpPr txBox="1">
              <a:spLocks noChangeArrowheads="1"/>
            </p:cNvSpPr>
            <p:nvPr/>
          </p:nvSpPr>
          <p:spPr bwMode="auto">
            <a:xfrm>
              <a:off x="4571529" y="2852936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多路选择器</a:t>
              </a:r>
            </a:p>
          </p:txBody>
        </p:sp>
        <p:sp>
          <p:nvSpPr>
            <p:cNvPr id="189" name="Line 317"/>
            <p:cNvSpPr>
              <a:spLocks noChangeShapeType="1"/>
            </p:cNvSpPr>
            <p:nvPr/>
          </p:nvSpPr>
          <p:spPr bwMode="auto">
            <a:xfrm flipH="1">
              <a:off x="4716016" y="2643182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flipH="1">
              <a:off x="6732240" y="763116"/>
              <a:ext cx="7370" cy="22344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Line 317"/>
            <p:cNvSpPr>
              <a:spLocks noChangeShapeType="1"/>
            </p:cNvSpPr>
            <p:nvPr/>
          </p:nvSpPr>
          <p:spPr bwMode="auto">
            <a:xfrm flipH="1">
              <a:off x="5580112" y="2644125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317"/>
            <p:cNvSpPr>
              <a:spLocks noChangeShapeType="1"/>
            </p:cNvSpPr>
            <p:nvPr/>
          </p:nvSpPr>
          <p:spPr bwMode="auto">
            <a:xfrm flipH="1">
              <a:off x="6372200" y="2636838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317"/>
            <p:cNvSpPr>
              <a:spLocks noChangeShapeType="1"/>
            </p:cNvSpPr>
            <p:nvPr/>
          </p:nvSpPr>
          <p:spPr bwMode="auto">
            <a:xfrm flipH="1" flipV="1">
              <a:off x="6516216" y="2996951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2" name="直接箭头连接符 157"/>
            <p:cNvCxnSpPr>
              <a:stCxn id="187" idx="2"/>
            </p:cNvCxnSpPr>
            <p:nvPr/>
          </p:nvCxnSpPr>
          <p:spPr bwMode="auto">
            <a:xfrm rot="16200000" flipH="1">
              <a:off x="6144710" y="2540130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64" name="Text Box 301"/>
            <p:cNvSpPr txBox="1">
              <a:spLocks noChangeArrowheads="1"/>
            </p:cNvSpPr>
            <p:nvPr/>
          </p:nvSpPr>
          <p:spPr bwMode="auto">
            <a:xfrm>
              <a:off x="5004048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65" name="Text Box 303"/>
            <p:cNvSpPr txBox="1">
              <a:spLocks noChangeArrowheads="1"/>
            </p:cNvSpPr>
            <p:nvPr/>
          </p:nvSpPr>
          <p:spPr bwMode="auto">
            <a:xfrm>
              <a:off x="5796211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</p:grpSp>
      <p:sp>
        <p:nvSpPr>
          <p:cNvPr id="279" name="Text Box 174"/>
          <p:cNvSpPr txBox="1">
            <a:spLocks noChangeArrowheads="1"/>
          </p:cNvSpPr>
          <p:nvPr/>
        </p:nvSpPr>
        <p:spPr bwMode="auto">
          <a:xfrm>
            <a:off x="179388" y="397399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替换机构：</a:t>
            </a:r>
            <a:r>
              <a:rPr lang="zh-CN" altLang="en-US" b="1" u="none" dirty="0">
                <a:latin typeface="宋体" pitchFamily="2" charset="-122"/>
              </a:rPr>
              <a:t>由状态、状态更新及行选择部件等组成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更新机制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更新</a:t>
            </a:r>
            <a:r>
              <a:rPr lang="zh-CN" altLang="en-US" b="1" u="none" dirty="0">
                <a:latin typeface="宋体" pitchFamily="2" charset="-122"/>
              </a:rPr>
              <a:t>候选行的状态  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取决于替换算法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选择机构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在候选行中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>
                <a:latin typeface="宋体" pitchFamily="2" charset="-122"/>
              </a:rPr>
              <a:t>牺牲行，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腾空</a:t>
            </a:r>
            <a:r>
              <a:rPr lang="zh-CN" altLang="en-US" b="1" u="none" dirty="0">
                <a:latin typeface="宋体" pitchFamily="2" charset="-122"/>
              </a:rPr>
              <a:t>行中数据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4571999" y="3637474"/>
            <a:ext cx="3600277" cy="288031"/>
            <a:chOff x="4571999" y="3429001"/>
            <a:chExt cx="3600277" cy="288031"/>
          </a:xfrm>
        </p:grpSpPr>
        <p:sp>
          <p:nvSpPr>
            <p:cNvPr id="252" name="Text Box 332"/>
            <p:cNvSpPr txBox="1">
              <a:spLocks noChangeArrowheads="1"/>
            </p:cNvSpPr>
            <p:nvPr/>
          </p:nvSpPr>
          <p:spPr bwMode="auto">
            <a:xfrm>
              <a:off x="4571999" y="3429001"/>
              <a:ext cx="1800201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获得空闲行地址</a:t>
              </a:r>
            </a:p>
          </p:txBody>
        </p:sp>
        <p:cxnSp>
          <p:nvCxnSpPr>
            <p:cNvPr id="280" name="直接箭头连接符 157"/>
            <p:cNvCxnSpPr>
              <a:endCxn id="293" idx="1"/>
            </p:cNvCxnSpPr>
            <p:nvPr/>
          </p:nvCxnSpPr>
          <p:spPr bwMode="auto">
            <a:xfrm flipV="1">
              <a:off x="6383324" y="3573017"/>
              <a:ext cx="276908" cy="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3" name="Text Box 332"/>
            <p:cNvSpPr txBox="1">
              <a:spLocks noChangeArrowheads="1"/>
            </p:cNvSpPr>
            <p:nvPr/>
          </p:nvSpPr>
          <p:spPr bwMode="auto">
            <a:xfrm>
              <a:off x="6660232" y="3429001"/>
              <a:ext cx="1512044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其余缺失处理</a:t>
              </a:r>
            </a:p>
          </p:txBody>
        </p:sp>
      </p:grpSp>
      <p:sp>
        <p:nvSpPr>
          <p:cNvPr id="296" name="Text Box 174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读写机构：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访问部件，</a:t>
            </a:r>
            <a:endParaRPr lang="en-US" altLang="zh-CN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从主存读出主存块，将数据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>
                <a:latin typeface="宋体" pitchFamily="2" charset="-122"/>
              </a:rPr>
              <a:t>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写回主存</a:t>
            </a:r>
          </a:p>
        </p:txBody>
      </p:sp>
      <p:sp>
        <p:nvSpPr>
          <p:cNvPr id="297" name="AutoShape 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8" name="Group 164"/>
          <p:cNvGrpSpPr>
            <a:grpSpLocks/>
          </p:cNvGrpSpPr>
          <p:nvPr/>
        </p:nvGrpSpPr>
        <p:grpSpPr bwMode="auto">
          <a:xfrm>
            <a:off x="5147742" y="6453188"/>
            <a:ext cx="360362" cy="287337"/>
            <a:chOff x="1133" y="4020"/>
            <a:chExt cx="227" cy="181"/>
          </a:xfrm>
        </p:grpSpPr>
        <p:sp>
          <p:nvSpPr>
            <p:cNvPr id="299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Text Box 1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sp>
        <p:nvSpPr>
          <p:cNvPr id="84" name="AutoShape 331"/>
          <p:cNvSpPr>
            <a:spLocks/>
          </p:cNvSpPr>
          <p:nvPr/>
        </p:nvSpPr>
        <p:spPr bwMode="auto">
          <a:xfrm>
            <a:off x="7236296" y="1268760"/>
            <a:ext cx="1584176" cy="566746"/>
          </a:xfrm>
          <a:prstGeom prst="borderCallout2">
            <a:avLst>
              <a:gd name="adj1" fmla="val 51372"/>
              <a:gd name="adj2" fmla="val -959"/>
              <a:gd name="adj3" fmla="val 49993"/>
              <a:gd name="adj4" fmla="val -12545"/>
              <a:gd name="adj5" fmla="val -45123"/>
              <a:gd name="adj6" fmla="val -94969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marL="266700" indent="-266700" algn="ctr"/>
            <a:r>
              <a:rPr lang="zh-CN" altLang="en-US" sz="1800" b="1" u="none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u="none" dirty="0">
                <a:latin typeface="+mn-ea"/>
                <a:ea typeface="+mn-ea"/>
              </a:rPr>
              <a:t>索引字段的好处？</a:t>
            </a:r>
          </a:p>
        </p:txBody>
      </p:sp>
    </p:spTree>
    <p:extLst>
      <p:ext uri="{BB962C8B-B14F-4D97-AF65-F5344CB8AC3E}">
        <p14:creationId xmlns:p14="http://schemas.microsoft.com/office/powerpoint/2010/main" val="42230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96" grpId="0"/>
      <p:bldP spid="8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207"/>
          <p:cNvSpPr txBox="1">
            <a:spLocks noChangeArrowheads="1"/>
          </p:cNvSpPr>
          <p:nvPr/>
        </p:nvSpPr>
        <p:spPr bwMode="auto">
          <a:xfrm>
            <a:off x="179388" y="2132856"/>
            <a:ext cx="8964612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、直接映射</a:t>
            </a:r>
            <a:r>
              <a:rPr lang="en-US" altLang="zh-CN" b="1" u="none" dirty="0">
                <a:latin typeface="+mn-ea"/>
                <a:ea typeface="+mn-ea"/>
              </a:rPr>
              <a:t>(</a:t>
            </a:r>
            <a:r>
              <a:rPr lang="en-US" altLang="zh-CN" u="none" dirty="0">
                <a:latin typeface="+mn-lt"/>
              </a:rPr>
              <a:t>Direct mapping</a:t>
            </a:r>
            <a:r>
              <a:rPr lang="en-US" altLang="zh-CN" b="1" u="none" dirty="0">
                <a:latin typeface="+mn-ea"/>
                <a:ea typeface="+mn-ea"/>
              </a:rPr>
              <a:t>)</a:t>
            </a:r>
            <a:endParaRPr lang="zh-CN" altLang="en-US" b="1" u="none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spc="-50" dirty="0">
                <a:latin typeface="宋体" pitchFamily="2" charset="-122"/>
              </a:rPr>
              <a:t>主存块</a:t>
            </a:r>
            <a:r>
              <a:rPr lang="en-US" altLang="zh-CN" b="1" u="none" spc="-50" dirty="0" err="1">
                <a:latin typeface="宋体" pitchFamily="2" charset="-122"/>
              </a:rPr>
              <a:t>i</a:t>
            </a:r>
            <a:r>
              <a:rPr lang="zh-CN" altLang="en-US" b="1" u="none" spc="-50" dirty="0">
                <a:latin typeface="宋体" pitchFamily="2" charset="-122"/>
              </a:rPr>
              <a:t>只可放到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r>
              <a:rPr lang="zh-CN" altLang="en-US" b="1" u="none" spc="-50" dirty="0">
                <a:latin typeface="宋体" pitchFamily="2" charset="-122"/>
              </a:rPr>
              <a:t>的一个行</a:t>
            </a:r>
            <a:r>
              <a:rPr lang="en-US" altLang="zh-CN" b="1" u="none" spc="-50" dirty="0">
                <a:latin typeface="宋体" pitchFamily="2" charset="-122"/>
              </a:rPr>
              <a:t>j</a:t>
            </a:r>
            <a:r>
              <a:rPr lang="zh-CN" altLang="en-US" b="1" u="none" spc="-50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en-US" altLang="zh-CN" b="1" u="none" dirty="0">
                <a:latin typeface="宋体" pitchFamily="2" charset="-122"/>
              </a:rPr>
              <a:t> mod G</a:t>
            </a: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013C-6D66-4466-93B5-267E3532D361}" type="slidenum">
              <a:rPr lang="en-US" altLang="zh-CN"/>
              <a:pPr/>
              <a:t>67</a:t>
            </a:fld>
            <a:endParaRPr lang="en-US" altLang="zh-CN" dirty="0"/>
          </a:p>
        </p:txBody>
      </p:sp>
      <p:sp>
        <p:nvSpPr>
          <p:cNvPr id="157827" name="AutoShape 1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7" name="AutoShape 3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8" name="AutoShape 3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8528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的地址映射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指确定一个主存块可放到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中哪些行的方法</a:t>
            </a:r>
          </a:p>
        </p:txBody>
      </p:sp>
      <p:sp>
        <p:nvSpPr>
          <p:cNvPr id="69" name="Text Box 128"/>
          <p:cNvSpPr txBox="1">
            <a:spLocks noChangeArrowheads="1"/>
          </p:cNvSpPr>
          <p:nvPr/>
        </p:nvSpPr>
        <p:spPr bwMode="auto">
          <a:xfrm>
            <a:off x="179388" y="1407084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块调入时的</a:t>
            </a:r>
            <a:r>
              <a:rPr lang="zh-CN" altLang="en-US" b="1" u="none" dirty="0">
                <a:solidFill>
                  <a:srgbClr val="990099"/>
                </a:solidFill>
              </a:rPr>
              <a:t>冲突率</a:t>
            </a:r>
            <a:r>
              <a:rPr lang="zh-CN" altLang="en-US" b="1" u="none" dirty="0"/>
              <a:t>、地址变换的</a:t>
            </a:r>
            <a:r>
              <a:rPr lang="zh-CN" altLang="en-US" b="1" u="none" dirty="0">
                <a:solidFill>
                  <a:srgbClr val="990099"/>
                </a:solidFill>
              </a:rPr>
              <a:t>速度与成本</a:t>
            </a:r>
          </a:p>
          <a:p>
            <a:r>
              <a:rPr lang="zh-CN" altLang="en-US" sz="2000" b="1" u="none" dirty="0">
                <a:latin typeface="宋体" pitchFamily="2" charset="-122"/>
              </a:rPr>
              <a:t>                               </a:t>
            </a:r>
            <a:r>
              <a:rPr lang="zh-CN" altLang="en-US" sz="2000" u="none" dirty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≠命中率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调入～访问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72" name="Group 336"/>
          <p:cNvGrpSpPr>
            <a:grpSpLocks/>
          </p:cNvGrpSpPr>
          <p:nvPr/>
        </p:nvGrpSpPr>
        <p:grpSpPr bwMode="auto">
          <a:xfrm>
            <a:off x="4895850" y="4000028"/>
            <a:ext cx="4068763" cy="1373188"/>
            <a:chOff x="3084" y="2519"/>
            <a:chExt cx="2563" cy="865"/>
          </a:xfrm>
        </p:grpSpPr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4921" y="2704"/>
              <a:ext cx="726" cy="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4" name="Text Box 256"/>
            <p:cNvSpPr txBox="1">
              <a:spLocks noChangeArrowheads="1"/>
            </p:cNvSpPr>
            <p:nvPr/>
          </p:nvSpPr>
          <p:spPr bwMode="auto">
            <a:xfrm>
              <a:off x="3084" y="2613"/>
              <a:ext cx="4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75" name="Text Box 257"/>
            <p:cNvSpPr txBox="1">
              <a:spLocks noChangeArrowheads="1"/>
            </p:cNvSpPr>
            <p:nvPr/>
          </p:nvSpPr>
          <p:spPr bwMode="auto">
            <a:xfrm>
              <a:off x="4105" y="2704"/>
              <a:ext cx="816" cy="1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515" y="2704"/>
              <a:ext cx="590" cy="17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77" name="Text Box 263"/>
            <p:cNvSpPr txBox="1">
              <a:spLocks noChangeArrowheads="1"/>
            </p:cNvSpPr>
            <p:nvPr/>
          </p:nvSpPr>
          <p:spPr bwMode="auto">
            <a:xfrm>
              <a:off x="4921" y="320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8" name="Text Box 264"/>
            <p:cNvSpPr txBox="1">
              <a:spLocks noChangeArrowheads="1"/>
            </p:cNvSpPr>
            <p:nvPr/>
          </p:nvSpPr>
          <p:spPr bwMode="auto">
            <a:xfrm>
              <a:off x="4128" y="3203"/>
              <a:ext cx="793" cy="17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Text Box 265"/>
            <p:cNvSpPr txBox="1">
              <a:spLocks noChangeArrowheads="1"/>
            </p:cNvSpPr>
            <p:nvPr/>
          </p:nvSpPr>
          <p:spPr bwMode="auto">
            <a:xfrm>
              <a:off x="3334" y="3196"/>
              <a:ext cx="77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80" name="Line 266"/>
            <p:cNvSpPr>
              <a:spLocks noChangeShapeType="1"/>
            </p:cNvSpPr>
            <p:nvPr/>
          </p:nvSpPr>
          <p:spPr bwMode="auto">
            <a:xfrm flipH="1">
              <a:off x="5284" y="288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7"/>
            <p:cNvSpPr txBox="1">
              <a:spLocks noChangeArrowheads="1"/>
            </p:cNvSpPr>
            <p:nvPr/>
          </p:nvSpPr>
          <p:spPr bwMode="auto">
            <a:xfrm>
              <a:off x="4921" y="2927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82" name="Text Box 318"/>
            <p:cNvSpPr txBox="1">
              <a:spLocks noChangeArrowheads="1"/>
            </p:cNvSpPr>
            <p:nvPr/>
          </p:nvSpPr>
          <p:spPr bwMode="auto">
            <a:xfrm>
              <a:off x="3831" y="2519"/>
              <a:ext cx="7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83" name="Line 326"/>
            <p:cNvSpPr>
              <a:spLocks noChangeShapeType="1"/>
            </p:cNvSpPr>
            <p:nvPr/>
          </p:nvSpPr>
          <p:spPr bwMode="auto">
            <a:xfrm flipV="1">
              <a:off x="3515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4921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3"/>
            <p:cNvSpPr>
              <a:spLocks noChangeShapeType="1"/>
            </p:cNvSpPr>
            <p:nvPr/>
          </p:nvSpPr>
          <p:spPr bwMode="auto">
            <a:xfrm flipH="1">
              <a:off x="3515" y="261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34"/>
            <p:cNvSpPr>
              <a:spLocks noChangeShapeType="1"/>
            </p:cNvSpPr>
            <p:nvPr/>
          </p:nvSpPr>
          <p:spPr bwMode="auto">
            <a:xfrm>
              <a:off x="4513" y="261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267099" y="5865802"/>
            <a:ext cx="54012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主存地址＝</a:t>
            </a:r>
            <a:r>
              <a:rPr lang="en-US" altLang="zh-CN" b="1" u="none" dirty="0">
                <a:latin typeface="宋体" pitchFamily="2" charset="-122"/>
              </a:rPr>
              <a:t>&lt;</a:t>
            </a:r>
            <a:r>
              <a:rPr lang="zh-CN" altLang="en-US" b="1" u="none" dirty="0">
                <a:latin typeface="宋体" pitchFamily="2" charset="-122"/>
              </a:rPr>
              <a:t>区号</a:t>
            </a:r>
            <a:r>
              <a:rPr lang="en-US" altLang="zh-CN" b="1" u="none" dirty="0">
                <a:latin typeface="宋体" pitchFamily="2" charset="-122"/>
              </a:rPr>
              <a:t>,</a:t>
            </a:r>
            <a:r>
              <a:rPr lang="zh-CN" altLang="en-US" b="1" u="none" dirty="0">
                <a:latin typeface="宋体" pitchFamily="2" charset="-122"/>
              </a:rPr>
              <a:t>区内块号</a:t>
            </a:r>
            <a:r>
              <a:rPr lang="en-US" altLang="zh-CN" b="1" u="none" dirty="0">
                <a:latin typeface="宋体" pitchFamily="2" charset="-122"/>
              </a:rPr>
              <a:t>,</a:t>
            </a:r>
            <a:r>
              <a:rPr lang="zh-CN" altLang="en-US" b="1" u="none" dirty="0">
                <a:latin typeface="宋体" pitchFamily="2" charset="-122"/>
              </a:rPr>
              <a:t>块内地址</a:t>
            </a:r>
            <a:r>
              <a:rPr lang="en-US" altLang="zh-CN" b="1" u="none" dirty="0">
                <a:latin typeface="宋体" pitchFamily="2" charset="-122"/>
              </a:rPr>
              <a:t>&gt;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-6876" y="3068960"/>
            <a:ext cx="4938916" cy="2809875"/>
            <a:chOff x="-6876" y="3068960"/>
            <a:chExt cx="4938916" cy="2809875"/>
          </a:xfrm>
        </p:grpSpPr>
        <p:sp>
          <p:nvSpPr>
            <p:cNvPr id="89" name="AutoShape 274"/>
            <p:cNvSpPr>
              <a:spLocks/>
            </p:cNvSpPr>
            <p:nvPr/>
          </p:nvSpPr>
          <p:spPr bwMode="auto">
            <a:xfrm>
              <a:off x="3973572" y="3429323"/>
              <a:ext cx="107157" cy="720725"/>
            </a:xfrm>
            <a:prstGeom prst="rightBrace">
              <a:avLst>
                <a:gd name="adj1" fmla="val 420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275"/>
            <p:cNvSpPr txBox="1">
              <a:spLocks noChangeArrowheads="1"/>
            </p:cNvSpPr>
            <p:nvPr/>
          </p:nvSpPr>
          <p:spPr bwMode="auto">
            <a:xfrm>
              <a:off x="4068440" y="3645223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3035409" y="4869185"/>
              <a:ext cx="93662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92" name="Text Box 277"/>
            <p:cNvSpPr txBox="1">
              <a:spLocks noChangeArrowheads="1"/>
            </p:cNvSpPr>
            <p:nvPr/>
          </p:nvSpPr>
          <p:spPr bwMode="auto">
            <a:xfrm>
              <a:off x="3035409" y="3068960"/>
              <a:ext cx="936626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H="1" flipV="1">
              <a:off x="2316272" y="4294510"/>
              <a:ext cx="720725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2316272" y="4221485"/>
              <a:ext cx="720725" cy="714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H="1">
              <a:off x="2316272" y="3573785"/>
              <a:ext cx="720725" cy="5746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281"/>
            <p:cNvSpPr>
              <a:spLocks noChangeArrowheads="1"/>
            </p:cNvSpPr>
            <p:nvPr/>
          </p:nvSpPr>
          <p:spPr bwMode="auto">
            <a:xfrm>
              <a:off x="803384" y="4077023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282"/>
            <p:cNvSpPr txBox="1">
              <a:spLocks noChangeArrowheads="1"/>
            </p:cNvSpPr>
            <p:nvPr/>
          </p:nvSpPr>
          <p:spPr bwMode="auto">
            <a:xfrm>
              <a:off x="137587" y="5374010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8" name="Text Box 283"/>
            <p:cNvSpPr txBox="1">
              <a:spLocks noChangeArrowheads="1"/>
            </p:cNvSpPr>
            <p:nvPr/>
          </p:nvSpPr>
          <p:spPr bwMode="auto">
            <a:xfrm>
              <a:off x="803384" y="4077023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99" name="Line 284"/>
            <p:cNvSpPr>
              <a:spLocks noChangeShapeType="1"/>
            </p:cNvSpPr>
            <p:nvPr/>
          </p:nvSpPr>
          <p:spPr bwMode="auto">
            <a:xfrm>
              <a:off x="803384" y="436436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5"/>
            <p:cNvSpPr>
              <a:spLocks noChangeShapeType="1"/>
            </p:cNvSpPr>
            <p:nvPr/>
          </p:nvSpPr>
          <p:spPr bwMode="auto">
            <a:xfrm>
              <a:off x="803384" y="465328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6"/>
            <p:cNvSpPr txBox="1">
              <a:spLocks noChangeArrowheads="1"/>
            </p:cNvSpPr>
            <p:nvPr/>
          </p:nvSpPr>
          <p:spPr bwMode="auto">
            <a:xfrm>
              <a:off x="1019284" y="3717032"/>
              <a:ext cx="1125538" cy="359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2" name="Line 287"/>
            <p:cNvSpPr>
              <a:spLocks noChangeShapeType="1"/>
            </p:cNvSpPr>
            <p:nvPr/>
          </p:nvSpPr>
          <p:spPr bwMode="auto">
            <a:xfrm>
              <a:off x="803384" y="537401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8"/>
            <p:cNvSpPr>
              <a:spLocks noChangeShapeType="1"/>
            </p:cNvSpPr>
            <p:nvPr/>
          </p:nvSpPr>
          <p:spPr bwMode="auto">
            <a:xfrm>
              <a:off x="1379647" y="4077023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289"/>
            <p:cNvSpPr txBox="1">
              <a:spLocks noChangeArrowheads="1"/>
            </p:cNvSpPr>
            <p:nvPr/>
          </p:nvSpPr>
          <p:spPr bwMode="auto">
            <a:xfrm>
              <a:off x="1666984" y="4869185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105" name="Text Box 290"/>
            <p:cNvSpPr txBox="1">
              <a:spLocks noChangeArrowheads="1"/>
            </p:cNvSpPr>
            <p:nvPr/>
          </p:nvSpPr>
          <p:spPr bwMode="auto">
            <a:xfrm>
              <a:off x="-6876" y="436436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Text Box 291"/>
            <p:cNvSpPr txBox="1">
              <a:spLocks noChangeArrowheads="1"/>
            </p:cNvSpPr>
            <p:nvPr/>
          </p:nvSpPr>
          <p:spPr bwMode="auto">
            <a:xfrm>
              <a:off x="-6876" y="4077023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292"/>
            <p:cNvSpPr txBox="1">
              <a:spLocks noChangeArrowheads="1"/>
            </p:cNvSpPr>
            <p:nvPr/>
          </p:nvSpPr>
          <p:spPr bwMode="auto">
            <a:xfrm>
              <a:off x="3035409" y="3429323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08" name="Line 293"/>
            <p:cNvSpPr>
              <a:spLocks noChangeShapeType="1"/>
            </p:cNvSpPr>
            <p:nvPr/>
          </p:nvSpPr>
          <p:spPr bwMode="auto">
            <a:xfrm>
              <a:off x="3035409" y="3688085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94"/>
            <p:cNvSpPr>
              <a:spLocks noChangeShapeType="1"/>
            </p:cNvSpPr>
            <p:nvPr/>
          </p:nvSpPr>
          <p:spPr bwMode="auto">
            <a:xfrm>
              <a:off x="3036997" y="3905573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utoShape 295"/>
            <p:cNvSpPr>
              <a:spLocks/>
            </p:cNvSpPr>
            <p:nvPr/>
          </p:nvSpPr>
          <p:spPr bwMode="auto">
            <a:xfrm>
              <a:off x="3973572" y="4150048"/>
              <a:ext cx="107157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296"/>
            <p:cNvSpPr txBox="1">
              <a:spLocks noChangeArrowheads="1"/>
            </p:cNvSpPr>
            <p:nvPr/>
          </p:nvSpPr>
          <p:spPr bwMode="auto">
            <a:xfrm>
              <a:off x="4068440" y="4365948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12" name="AutoShape 297"/>
            <p:cNvSpPr>
              <a:spLocks/>
            </p:cNvSpPr>
            <p:nvPr/>
          </p:nvSpPr>
          <p:spPr bwMode="auto">
            <a:xfrm>
              <a:off x="3972034" y="5158110"/>
              <a:ext cx="108695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298"/>
            <p:cNvSpPr txBox="1">
              <a:spLocks noChangeArrowheads="1"/>
            </p:cNvSpPr>
            <p:nvPr/>
          </p:nvSpPr>
          <p:spPr bwMode="auto">
            <a:xfrm>
              <a:off x="4068440" y="5374010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M/G-1</a:t>
              </a:r>
            </a:p>
          </p:txBody>
        </p:sp>
        <p:sp>
          <p:nvSpPr>
            <p:cNvPr id="114" name="Text Box 299"/>
            <p:cNvSpPr txBox="1">
              <a:spLocks noChangeArrowheads="1"/>
            </p:cNvSpPr>
            <p:nvPr/>
          </p:nvSpPr>
          <p:spPr bwMode="auto">
            <a:xfrm>
              <a:off x="3036997" y="4150048"/>
              <a:ext cx="936625" cy="720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5" name="Line 300"/>
            <p:cNvSpPr>
              <a:spLocks noChangeShapeType="1"/>
            </p:cNvSpPr>
            <p:nvPr/>
          </p:nvSpPr>
          <p:spPr bwMode="auto">
            <a:xfrm>
              <a:off x="3036997" y="4408810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01"/>
            <p:cNvSpPr>
              <a:spLocks noChangeShapeType="1"/>
            </p:cNvSpPr>
            <p:nvPr/>
          </p:nvSpPr>
          <p:spPr bwMode="auto">
            <a:xfrm>
              <a:off x="3038584" y="4626298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2"/>
            <p:cNvSpPr txBox="1">
              <a:spLocks noChangeArrowheads="1"/>
            </p:cNvSpPr>
            <p:nvPr/>
          </p:nvSpPr>
          <p:spPr bwMode="auto">
            <a:xfrm>
              <a:off x="3036997" y="5158110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8" name="Line 303"/>
            <p:cNvSpPr>
              <a:spLocks noChangeShapeType="1"/>
            </p:cNvSpPr>
            <p:nvPr/>
          </p:nvSpPr>
          <p:spPr bwMode="auto">
            <a:xfrm>
              <a:off x="3036997" y="541687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04"/>
            <p:cNvSpPr>
              <a:spLocks noChangeShapeType="1"/>
            </p:cNvSpPr>
            <p:nvPr/>
          </p:nvSpPr>
          <p:spPr bwMode="auto">
            <a:xfrm>
              <a:off x="3038584" y="5634360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70"/>
            <p:cNvSpPr txBox="1">
              <a:spLocks noChangeArrowheads="1"/>
            </p:cNvSpPr>
            <p:nvPr/>
          </p:nvSpPr>
          <p:spPr bwMode="auto">
            <a:xfrm>
              <a:off x="683568" y="3248943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1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1" name="下箭头 120"/>
          <p:cNvSpPr/>
          <p:nvPr/>
        </p:nvSpPr>
        <p:spPr bwMode="auto">
          <a:xfrm>
            <a:off x="7091735" y="4610382"/>
            <a:ext cx="144561" cy="443930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Text Box 267"/>
          <p:cNvSpPr txBox="1">
            <a:spLocks noChangeArrowheads="1"/>
          </p:cNvSpPr>
          <p:nvPr/>
        </p:nvSpPr>
        <p:spPr bwMode="auto">
          <a:xfrm>
            <a:off x="7387932" y="5108738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>
                <a:latin typeface="宋体" pitchFamily="2" charset="-122"/>
              </a:rPr>
              <a:t>j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9" grpId="0"/>
      <p:bldP spid="87" grpId="0"/>
      <p:bldP spid="121" grpId="0" animBg="1"/>
      <p:bldP spid="1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6C3A-F5DB-4C6B-A704-10B2F3A2938D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469131" name="AutoShape 1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132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195739" y="2772386"/>
            <a:ext cx="4004737" cy="1563592"/>
            <a:chOff x="2195739" y="2252832"/>
            <a:chExt cx="4004737" cy="1563592"/>
          </a:xfrm>
        </p:grpSpPr>
        <p:sp>
          <p:nvSpPr>
            <p:cNvPr id="86" name="Rectangle 227"/>
            <p:cNvSpPr>
              <a:spLocks noChangeArrowheads="1"/>
            </p:cNvSpPr>
            <p:nvPr/>
          </p:nvSpPr>
          <p:spPr bwMode="auto">
            <a:xfrm>
              <a:off x="2411759" y="3567476"/>
              <a:ext cx="647700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157"/>
            <p:cNvCxnSpPr/>
            <p:nvPr/>
          </p:nvCxnSpPr>
          <p:spPr bwMode="auto">
            <a:xfrm rot="10800000" flipV="1">
              <a:off x="2195946" y="2252832"/>
              <a:ext cx="3528257" cy="444426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158"/>
            <p:cNvCxnSpPr/>
            <p:nvPr/>
          </p:nvCxnSpPr>
          <p:spPr bwMode="auto">
            <a:xfrm rot="16200000" flipH="1">
              <a:off x="1813542" y="3075621"/>
              <a:ext cx="980413" cy="216019"/>
            </a:xfrm>
            <a:prstGeom prst="bentConnector3">
              <a:avLst>
                <a:gd name="adj1" fmla="val 1001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255"/>
            <p:cNvSpPr txBox="1">
              <a:spLocks noChangeArrowheads="1"/>
            </p:cNvSpPr>
            <p:nvPr/>
          </p:nvSpPr>
          <p:spPr bwMode="auto">
            <a:xfrm>
              <a:off x="5768428" y="2333382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>
                <a:latin typeface="宋体" pitchFamily="2" charset="-122"/>
              </a:rPr>
              <a:t>索引＝区内块号，标记＝区号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(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选择方法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标记＝主存块号去除索引的部分</a:t>
            </a:r>
            <a:r>
              <a:rPr lang="en-US" altLang="zh-CN" sz="2200" b="1" u="none" dirty="0">
                <a:latin typeface="宋体" pitchFamily="2" charset="-122"/>
              </a:rPr>
              <a:t>)   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←需比较</a:t>
            </a:r>
            <a:endParaRPr lang="en-US" altLang="zh-CN" sz="18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91" name="Group 254"/>
          <p:cNvGrpSpPr>
            <a:grpSpLocks/>
          </p:cNvGrpSpPr>
          <p:nvPr/>
        </p:nvGrpSpPr>
        <p:grpSpPr bwMode="auto">
          <a:xfrm>
            <a:off x="2411759" y="3279368"/>
            <a:ext cx="4608513" cy="1514475"/>
            <a:chOff x="1065" y="709"/>
            <a:chExt cx="2903" cy="954"/>
          </a:xfrm>
        </p:grpSpPr>
        <p:sp>
          <p:nvSpPr>
            <p:cNvPr id="92" name="Text Box 255"/>
            <p:cNvSpPr txBox="1">
              <a:spLocks noChangeArrowheads="1"/>
            </p:cNvSpPr>
            <p:nvPr/>
          </p:nvSpPr>
          <p:spPr bwMode="auto">
            <a:xfrm>
              <a:off x="1065" y="89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1065" y="1526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4" name="Text Box 257"/>
            <p:cNvSpPr txBox="1">
              <a:spLocks noChangeArrowheads="1"/>
            </p:cNvSpPr>
            <p:nvPr/>
          </p:nvSpPr>
          <p:spPr bwMode="auto">
            <a:xfrm>
              <a:off x="1065" y="1208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5" name="Text Box 258"/>
            <p:cNvSpPr txBox="1">
              <a:spLocks noChangeArrowheads="1"/>
            </p:cNvSpPr>
            <p:nvPr/>
          </p:nvSpPr>
          <p:spPr bwMode="auto">
            <a:xfrm>
              <a:off x="1473" y="890"/>
              <a:ext cx="408" cy="7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6" name="Text Box 259"/>
            <p:cNvSpPr txBox="1">
              <a:spLocks noChangeArrowheads="1"/>
            </p:cNvSpPr>
            <p:nvPr/>
          </p:nvSpPr>
          <p:spPr bwMode="auto">
            <a:xfrm>
              <a:off x="1434" y="709"/>
              <a:ext cx="1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</a:t>
              </a: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zh-CN" altLang="en-US" sz="1800" b="1" u="none" dirty="0">
                  <a:latin typeface="宋体" pitchFamily="2" charset="-122"/>
                </a:rPr>
                <a:t>  标记</a:t>
              </a: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2743" y="890"/>
              <a:ext cx="1225" cy="77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98" name="Line 261"/>
            <p:cNvSpPr>
              <a:spLocks noChangeShapeType="1"/>
            </p:cNvSpPr>
            <p:nvPr/>
          </p:nvSpPr>
          <p:spPr bwMode="auto">
            <a:xfrm>
              <a:off x="2744" y="1026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62"/>
            <p:cNvSpPr>
              <a:spLocks noChangeShapeType="1"/>
            </p:cNvSpPr>
            <p:nvPr/>
          </p:nvSpPr>
          <p:spPr bwMode="auto">
            <a:xfrm>
              <a:off x="2743" y="1207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3"/>
            <p:cNvSpPr>
              <a:spLocks noChangeShapeType="1"/>
            </p:cNvSpPr>
            <p:nvPr/>
          </p:nvSpPr>
          <p:spPr bwMode="auto">
            <a:xfrm>
              <a:off x="2743" y="1343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4"/>
            <p:cNvSpPr>
              <a:spLocks noChangeShapeType="1"/>
            </p:cNvSpPr>
            <p:nvPr/>
          </p:nvSpPr>
          <p:spPr bwMode="auto">
            <a:xfrm>
              <a:off x="2743" y="152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5"/>
            <p:cNvSpPr>
              <a:spLocks noChangeShapeType="1"/>
            </p:cNvSpPr>
            <p:nvPr/>
          </p:nvSpPr>
          <p:spPr bwMode="auto">
            <a:xfrm>
              <a:off x="2925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66"/>
            <p:cNvSpPr>
              <a:spLocks noChangeShapeType="1"/>
            </p:cNvSpPr>
            <p:nvPr/>
          </p:nvSpPr>
          <p:spPr bwMode="auto">
            <a:xfrm>
              <a:off x="3787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67"/>
            <p:cNvSpPr>
              <a:spLocks noChangeShapeType="1"/>
            </p:cNvSpPr>
            <p:nvPr/>
          </p:nvSpPr>
          <p:spPr bwMode="auto">
            <a:xfrm>
              <a:off x="3288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68"/>
            <p:cNvSpPr>
              <a:spLocks noChangeShapeType="1"/>
            </p:cNvSpPr>
            <p:nvPr/>
          </p:nvSpPr>
          <p:spPr bwMode="auto">
            <a:xfrm>
              <a:off x="3469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3061" y="709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7" name="Text Box 270"/>
            <p:cNvSpPr txBox="1">
              <a:spLocks noChangeArrowheads="1"/>
            </p:cNvSpPr>
            <p:nvPr/>
          </p:nvSpPr>
          <p:spPr bwMode="auto">
            <a:xfrm>
              <a:off x="1881" y="890"/>
              <a:ext cx="771" cy="77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08" name="Line 271"/>
            <p:cNvSpPr>
              <a:spLocks noChangeShapeType="1"/>
            </p:cNvSpPr>
            <p:nvPr/>
          </p:nvSpPr>
          <p:spPr bwMode="auto">
            <a:xfrm>
              <a:off x="1473" y="1026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2"/>
            <p:cNvSpPr>
              <a:spLocks noChangeShapeType="1"/>
            </p:cNvSpPr>
            <p:nvPr/>
          </p:nvSpPr>
          <p:spPr bwMode="auto">
            <a:xfrm flipV="1">
              <a:off x="1473" y="120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3"/>
            <p:cNvSpPr>
              <a:spLocks noChangeShapeType="1"/>
            </p:cNvSpPr>
            <p:nvPr/>
          </p:nvSpPr>
          <p:spPr bwMode="auto">
            <a:xfrm flipV="1">
              <a:off x="1473" y="1344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4"/>
            <p:cNvSpPr>
              <a:spLocks noChangeShapeType="1"/>
            </p:cNvSpPr>
            <p:nvPr/>
          </p:nvSpPr>
          <p:spPr bwMode="auto">
            <a:xfrm>
              <a:off x="1473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275"/>
            <p:cNvSpPr txBox="1">
              <a:spLocks noChangeArrowheads="1"/>
            </p:cNvSpPr>
            <p:nvPr/>
          </p:nvSpPr>
          <p:spPr bwMode="auto">
            <a:xfrm>
              <a:off x="2143" y="98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Text Box 276"/>
            <p:cNvSpPr txBox="1">
              <a:spLocks noChangeArrowheads="1"/>
            </p:cNvSpPr>
            <p:nvPr/>
          </p:nvSpPr>
          <p:spPr bwMode="auto">
            <a:xfrm>
              <a:off x="2143" y="129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4" name="Text Box 277"/>
            <p:cNvSpPr txBox="1">
              <a:spLocks noChangeArrowheads="1"/>
            </p:cNvSpPr>
            <p:nvPr/>
          </p:nvSpPr>
          <p:spPr bwMode="auto">
            <a:xfrm>
              <a:off x="1609" y="890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0       a</a:t>
              </a:r>
            </a:p>
          </p:txBody>
        </p:sp>
        <p:sp>
          <p:nvSpPr>
            <p:cNvPr id="115" name="Text Box 278"/>
            <p:cNvSpPr txBox="1">
              <a:spLocks noChangeArrowheads="1"/>
            </p:cNvSpPr>
            <p:nvPr/>
          </p:nvSpPr>
          <p:spPr bwMode="auto">
            <a:xfrm>
              <a:off x="1609" y="1207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r</a:t>
              </a:r>
            </a:p>
          </p:txBody>
        </p:sp>
        <p:sp>
          <p:nvSpPr>
            <p:cNvPr id="116" name="Text Box 279"/>
            <p:cNvSpPr txBox="1">
              <a:spLocks noChangeArrowheads="1"/>
            </p:cNvSpPr>
            <p:nvPr/>
          </p:nvSpPr>
          <p:spPr bwMode="auto">
            <a:xfrm>
              <a:off x="1609" y="1525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 b</a:t>
              </a:r>
            </a:p>
          </p:txBody>
        </p:sp>
        <p:sp>
          <p:nvSpPr>
            <p:cNvPr id="117" name="Text Box 280"/>
            <p:cNvSpPr txBox="1">
              <a:spLocks noChangeArrowheads="1"/>
            </p:cNvSpPr>
            <p:nvPr/>
          </p:nvSpPr>
          <p:spPr bwMode="auto">
            <a:xfrm>
              <a:off x="3050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8" name="Text Box 281"/>
            <p:cNvSpPr txBox="1">
              <a:spLocks noChangeArrowheads="1"/>
            </p:cNvSpPr>
            <p:nvPr/>
          </p:nvSpPr>
          <p:spPr bwMode="auto">
            <a:xfrm>
              <a:off x="3050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9" name="Text Box 282"/>
            <p:cNvSpPr txBox="1">
              <a:spLocks noChangeArrowheads="1"/>
            </p:cNvSpPr>
            <p:nvPr/>
          </p:nvSpPr>
          <p:spPr bwMode="auto">
            <a:xfrm>
              <a:off x="3549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0" name="Text Box 283"/>
            <p:cNvSpPr txBox="1">
              <a:spLocks noChangeArrowheads="1"/>
            </p:cNvSpPr>
            <p:nvPr/>
          </p:nvSpPr>
          <p:spPr bwMode="auto">
            <a:xfrm>
              <a:off x="3549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121" name="Group 372"/>
          <p:cNvGrpSpPr>
            <a:grpSpLocks/>
          </p:cNvGrpSpPr>
          <p:nvPr/>
        </p:nvGrpSpPr>
        <p:grpSpPr bwMode="auto">
          <a:xfrm>
            <a:off x="2987253" y="2132623"/>
            <a:ext cx="4537075" cy="641350"/>
            <a:chOff x="1655" y="804"/>
            <a:chExt cx="2858" cy="404"/>
          </a:xfrm>
        </p:grpSpPr>
        <p:sp>
          <p:nvSpPr>
            <p:cNvPr id="122" name="Text Box 327"/>
            <p:cNvSpPr txBox="1">
              <a:spLocks noChangeArrowheads="1"/>
            </p:cNvSpPr>
            <p:nvPr/>
          </p:nvSpPr>
          <p:spPr bwMode="auto">
            <a:xfrm>
              <a:off x="3787" y="1026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23" name="Text Box 328"/>
            <p:cNvSpPr txBox="1">
              <a:spLocks noChangeArrowheads="1"/>
            </p:cNvSpPr>
            <p:nvPr/>
          </p:nvSpPr>
          <p:spPr bwMode="auto">
            <a:xfrm>
              <a:off x="2744" y="804"/>
              <a:ext cx="6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24" name="Text Box 329"/>
            <p:cNvSpPr txBox="1">
              <a:spLocks noChangeArrowheads="1"/>
            </p:cNvSpPr>
            <p:nvPr/>
          </p:nvSpPr>
          <p:spPr bwMode="auto">
            <a:xfrm>
              <a:off x="1655" y="1026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971" y="1026"/>
              <a:ext cx="81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6" name="Text Box 331"/>
            <p:cNvSpPr txBox="1">
              <a:spLocks noChangeArrowheads="1"/>
            </p:cNvSpPr>
            <p:nvPr/>
          </p:nvSpPr>
          <p:spPr bwMode="auto">
            <a:xfrm>
              <a:off x="2381" y="1026"/>
              <a:ext cx="590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27" name="AutoShape 332"/>
            <p:cNvSpPr>
              <a:spLocks/>
            </p:cNvSpPr>
            <p:nvPr/>
          </p:nvSpPr>
          <p:spPr bwMode="auto">
            <a:xfrm rot="16200000">
              <a:off x="3058" y="297"/>
              <a:ext cx="50" cy="1406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979712" y="2772387"/>
            <a:ext cx="3096344" cy="3032877"/>
            <a:chOff x="1979712" y="2340339"/>
            <a:chExt cx="3096344" cy="3032877"/>
          </a:xfrm>
        </p:grpSpPr>
        <p:sp>
          <p:nvSpPr>
            <p:cNvPr id="129" name="Text Box 329"/>
            <p:cNvSpPr txBox="1">
              <a:spLocks noChangeArrowheads="1"/>
            </p:cNvSpPr>
            <p:nvPr/>
          </p:nvSpPr>
          <p:spPr bwMode="auto">
            <a:xfrm>
              <a:off x="4499992" y="522374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0" name="Text Box 309"/>
            <p:cNvSpPr txBox="1">
              <a:spLocks noChangeArrowheads="1"/>
            </p:cNvSpPr>
            <p:nvPr/>
          </p:nvSpPr>
          <p:spPr bwMode="auto">
            <a:xfrm>
              <a:off x="3059832" y="4582071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1" name="Line 320"/>
            <p:cNvSpPr>
              <a:spLocks noChangeShapeType="1"/>
            </p:cNvSpPr>
            <p:nvPr/>
          </p:nvSpPr>
          <p:spPr bwMode="auto">
            <a:xfrm flipV="1">
              <a:off x="4186725" y="4725141"/>
              <a:ext cx="875550" cy="5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4069308" y="4437111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 flipV="1">
              <a:off x="4068949" y="4869308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4" name="直接箭头连接符 157"/>
            <p:cNvCxnSpPr>
              <a:stCxn id="139" idx="6"/>
            </p:cNvCxnSpPr>
            <p:nvPr/>
          </p:nvCxnSpPr>
          <p:spPr bwMode="auto">
            <a:xfrm>
              <a:off x="4717033" y="5301568"/>
              <a:ext cx="3383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Line 321"/>
            <p:cNvSpPr>
              <a:spLocks noChangeShapeType="1"/>
            </p:cNvSpPr>
            <p:nvPr/>
          </p:nvSpPr>
          <p:spPr bwMode="auto">
            <a:xfrm flipH="1">
              <a:off x="3205212" y="4437112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21"/>
            <p:cNvSpPr>
              <a:spLocks noChangeShapeType="1"/>
            </p:cNvSpPr>
            <p:nvPr/>
          </p:nvSpPr>
          <p:spPr bwMode="auto">
            <a:xfrm flipH="1" flipV="1">
              <a:off x="3205212" y="4869160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6"/>
            <p:cNvSpPr txBox="1">
              <a:spLocks noChangeArrowheads="1"/>
            </p:cNvSpPr>
            <p:nvPr/>
          </p:nvSpPr>
          <p:spPr bwMode="auto">
            <a:xfrm>
              <a:off x="3133204" y="5009431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38" name="直接箭头连接符 157"/>
            <p:cNvCxnSpPr>
              <a:endCxn id="129" idx="1"/>
            </p:cNvCxnSpPr>
            <p:nvPr/>
          </p:nvCxnSpPr>
          <p:spPr bwMode="auto">
            <a:xfrm rot="16200000" flipH="1">
              <a:off x="4140522" y="4939010"/>
              <a:ext cx="575048" cy="1438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39" name="Oval 331"/>
            <p:cNvSpPr>
              <a:spLocks noChangeArrowheads="1"/>
            </p:cNvSpPr>
            <p:nvPr/>
          </p:nvSpPr>
          <p:spPr bwMode="auto">
            <a:xfrm>
              <a:off x="4644008" y="52650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 Box 276"/>
            <p:cNvSpPr txBox="1">
              <a:spLocks noChangeArrowheads="1"/>
            </p:cNvSpPr>
            <p:nvPr/>
          </p:nvSpPr>
          <p:spPr bwMode="auto">
            <a:xfrm>
              <a:off x="4716016" y="4581126"/>
              <a:ext cx="268458" cy="14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1" name="Text Box 276"/>
            <p:cNvSpPr txBox="1">
              <a:spLocks noChangeArrowheads="1"/>
            </p:cNvSpPr>
            <p:nvPr/>
          </p:nvSpPr>
          <p:spPr bwMode="auto">
            <a:xfrm>
              <a:off x="4716016" y="5116587"/>
              <a:ext cx="268458" cy="18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2" name="直接箭头连接符 157"/>
            <p:cNvCxnSpPr/>
            <p:nvPr/>
          </p:nvCxnSpPr>
          <p:spPr bwMode="auto">
            <a:xfrm rot="10800000" flipV="1">
              <a:off x="1979712" y="2340339"/>
              <a:ext cx="2592289" cy="311676"/>
            </a:xfrm>
            <a:prstGeom prst="bentConnector3">
              <a:avLst>
                <a:gd name="adj1" fmla="val -23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58"/>
            <p:cNvCxnSpPr/>
            <p:nvPr/>
          </p:nvCxnSpPr>
          <p:spPr bwMode="auto">
            <a:xfrm rot="16200000" flipH="1">
              <a:off x="1854483" y="2777243"/>
              <a:ext cx="2338689" cy="2088232"/>
            </a:xfrm>
            <a:prstGeom prst="bentConnector3">
              <a:avLst>
                <a:gd name="adj1" fmla="val 11279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067944" y="3758625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72"/>
            <p:cNvCxnSpPr/>
            <p:nvPr/>
          </p:nvCxnSpPr>
          <p:spPr bwMode="auto">
            <a:xfrm>
              <a:off x="3203847" y="3753047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4620175" y="2405785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062275" y="2780927"/>
            <a:ext cx="2318037" cy="2664297"/>
            <a:chOff x="4571529" y="620689"/>
            <a:chExt cx="2318037" cy="2664297"/>
          </a:xfrm>
        </p:grpSpPr>
        <p:sp>
          <p:nvSpPr>
            <p:cNvPr id="148" name="Text Box 315"/>
            <p:cNvSpPr txBox="1">
              <a:spLocks noChangeArrowheads="1"/>
            </p:cNvSpPr>
            <p:nvPr/>
          </p:nvSpPr>
          <p:spPr bwMode="auto">
            <a:xfrm>
              <a:off x="4571529" y="2852936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多路选择器</a:t>
              </a:r>
            </a:p>
          </p:txBody>
        </p:sp>
        <p:sp>
          <p:nvSpPr>
            <p:cNvPr id="149" name="Line 317"/>
            <p:cNvSpPr>
              <a:spLocks noChangeShapeType="1"/>
            </p:cNvSpPr>
            <p:nvPr/>
          </p:nvSpPr>
          <p:spPr bwMode="auto">
            <a:xfrm flipH="1">
              <a:off x="4716016" y="2643182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箭头连接符 157"/>
            <p:cNvCxnSpPr/>
            <p:nvPr/>
          </p:nvCxnSpPr>
          <p:spPr bwMode="auto">
            <a:xfrm>
              <a:off x="6732240" y="620689"/>
              <a:ext cx="0" cy="23768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H="1">
              <a:off x="5580112" y="2644125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17"/>
            <p:cNvSpPr>
              <a:spLocks noChangeShapeType="1"/>
            </p:cNvSpPr>
            <p:nvPr/>
          </p:nvSpPr>
          <p:spPr bwMode="auto">
            <a:xfrm flipH="1">
              <a:off x="6372200" y="2636838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17"/>
            <p:cNvSpPr>
              <a:spLocks noChangeShapeType="1"/>
            </p:cNvSpPr>
            <p:nvPr/>
          </p:nvSpPr>
          <p:spPr bwMode="auto">
            <a:xfrm flipH="1" flipV="1">
              <a:off x="6516216" y="2996951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4" name="直接箭头连接符 157"/>
            <p:cNvCxnSpPr>
              <a:stCxn id="148" idx="2"/>
            </p:cNvCxnSpPr>
            <p:nvPr/>
          </p:nvCxnSpPr>
          <p:spPr bwMode="auto">
            <a:xfrm rot="16200000" flipH="1">
              <a:off x="6144710" y="2540130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5004048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5796211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</p:grpSp>
      <p:sp>
        <p:nvSpPr>
          <p:cNvPr id="157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块调入时冲突率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最高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79512" y="11892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>
                <a:latin typeface="宋体" pitchFamily="2" charset="-122"/>
              </a:rPr>
              <a:t>候选行仅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行号＝索引值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地址中区号与候选行的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比较，相等且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3BA6-33D2-4A1E-82AD-869F43BD8E9E}" type="slidenum">
              <a:rPr lang="en-US" altLang="zh-CN"/>
              <a:pPr/>
              <a:t>69</a:t>
            </a:fld>
            <a:endParaRPr lang="en-US" altLang="zh-CN" dirty="0"/>
          </a:p>
        </p:txBody>
      </p:sp>
      <p:sp>
        <p:nvSpPr>
          <p:cNvPr id="470085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86" name="Text Box 70"/>
          <p:cNvSpPr txBox="1">
            <a:spLocks noChangeArrowheads="1"/>
          </p:cNvSpPr>
          <p:nvPr/>
        </p:nvSpPr>
        <p:spPr bwMode="auto">
          <a:xfrm>
            <a:off x="179388" y="260648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主存地址空间为</a:t>
            </a:r>
            <a:r>
              <a:rPr lang="en-US" altLang="zh-CN" b="1" u="none" dirty="0">
                <a:latin typeface="宋体" pitchFamily="2" charset="-122"/>
              </a:rPr>
              <a:t>1M</a:t>
            </a:r>
            <a:r>
              <a:rPr lang="zh-CN" altLang="en-US" b="1" u="none" dirty="0">
                <a:latin typeface="宋体" pitchFamily="2" charset="-122"/>
              </a:rPr>
              <a:t>、按字节编址，主存块大小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，采用直接映射方式。⑴主存地址如何划分？⑵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行的标记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行号？命中时目标行的</a:t>
            </a:r>
            <a:r>
              <a:rPr lang="en-US" altLang="zh-CN" b="1" u="none" dirty="0">
                <a:latin typeface="宋体" pitchFamily="2" charset="-122"/>
              </a:rPr>
              <a:t>V(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是多少？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179388" y="19436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8KB/16B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512</a:t>
            </a:r>
            <a:r>
              <a:rPr lang="zh-CN" altLang="en-US" b="1" u="none" dirty="0">
                <a:latin typeface="宋体" pitchFamily="2" charset="-122"/>
              </a:rPr>
              <a:t>行，行号为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512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zh-CN" altLang="en-US" b="1" u="none" spc="-50" dirty="0">
                <a:latin typeface="宋体" pitchFamily="2" charset="-122"/>
              </a:rPr>
              <a:t>主存地址为</a:t>
            </a:r>
            <a:r>
              <a:rPr lang="en-US" altLang="zh-CN" b="1" u="none" spc="-50" dirty="0">
                <a:latin typeface="宋体" pitchFamily="2" charset="-122"/>
              </a:rPr>
              <a:t>log</a:t>
            </a:r>
            <a:r>
              <a:rPr lang="en-US" altLang="zh-CN" b="1" u="none" spc="-50" baseline="-18000" dirty="0">
                <a:latin typeface="宋体" pitchFamily="2" charset="-122"/>
              </a:rPr>
              <a:t>2</a:t>
            </a:r>
            <a:r>
              <a:rPr lang="en-US" altLang="zh-CN" b="1" u="none" spc="-50" dirty="0">
                <a:latin typeface="宋体" pitchFamily="2" charset="-122"/>
              </a:rPr>
              <a:t>(1M)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en-US" altLang="zh-CN" b="1" u="none" spc="-50" dirty="0">
                <a:latin typeface="宋体" pitchFamily="2" charset="-122"/>
              </a:rPr>
              <a:t>20</a:t>
            </a:r>
            <a:r>
              <a:rPr lang="zh-CN" altLang="en-US" b="1" u="none" spc="-50" dirty="0">
                <a:latin typeface="宋体" pitchFamily="2" charset="-122"/>
              </a:rPr>
              <a:t>位，块内地址为</a:t>
            </a:r>
            <a:r>
              <a:rPr lang="en-US" altLang="zh-CN" b="1" u="none" spc="-50" dirty="0">
                <a:latin typeface="宋体" pitchFamily="2" charset="-122"/>
              </a:rPr>
              <a:t>log</a:t>
            </a:r>
            <a:r>
              <a:rPr lang="en-US" altLang="zh-CN" b="1" u="none" spc="-50" baseline="-18000" dirty="0">
                <a:latin typeface="宋体" pitchFamily="2" charset="-122"/>
              </a:rPr>
              <a:t>2</a:t>
            </a:r>
            <a:r>
              <a:rPr lang="en-US" altLang="zh-CN" b="1" u="none" spc="-50" dirty="0">
                <a:latin typeface="宋体" pitchFamily="2" charset="-122"/>
              </a:rPr>
              <a:t>(16B/1B)</a:t>
            </a:r>
            <a:r>
              <a:rPr lang="zh-CN" altLang="en-US" b="1" u="none" spc="-50" dirty="0">
                <a:latin typeface="宋体" pitchFamily="2" charset="-122"/>
              </a:rPr>
              <a:t>＝</a:t>
            </a:r>
            <a:r>
              <a:rPr lang="en-US" altLang="zh-CN" b="1" u="none" spc="-50" dirty="0">
                <a:latin typeface="宋体" pitchFamily="2" charset="-122"/>
              </a:rPr>
              <a:t>4</a:t>
            </a:r>
            <a:r>
              <a:rPr lang="zh-CN" altLang="en-US" b="1" u="none" spc="-50" dirty="0">
                <a:latin typeface="宋体" pitchFamily="2" charset="-122"/>
              </a:rPr>
              <a:t>位</a:t>
            </a:r>
          </a:p>
        </p:txBody>
      </p:sp>
      <p:grpSp>
        <p:nvGrpSpPr>
          <p:cNvPr id="470143" name="Group 127"/>
          <p:cNvGrpSpPr>
            <a:grpSpLocks/>
          </p:cNvGrpSpPr>
          <p:nvPr/>
        </p:nvGrpSpPr>
        <p:grpSpPr bwMode="auto">
          <a:xfrm>
            <a:off x="1763713" y="3212455"/>
            <a:ext cx="1152525" cy="288925"/>
            <a:chOff x="1111" y="2250"/>
            <a:chExt cx="726" cy="182"/>
          </a:xfrm>
        </p:grpSpPr>
        <p:sp>
          <p:nvSpPr>
            <p:cNvPr id="470100" name="Line 84"/>
            <p:cNvSpPr>
              <a:spLocks noChangeShapeType="1"/>
            </p:cNvSpPr>
            <p:nvPr/>
          </p:nvSpPr>
          <p:spPr bwMode="auto">
            <a:xfrm flipV="1">
              <a:off x="1656" y="234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3" name="Line 87"/>
            <p:cNvSpPr>
              <a:spLocks noChangeShapeType="1"/>
            </p:cNvSpPr>
            <p:nvPr/>
          </p:nvSpPr>
          <p:spPr bwMode="auto">
            <a:xfrm>
              <a:off x="1111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4" name="Text Box 88"/>
            <p:cNvSpPr txBox="1">
              <a:spLocks noChangeArrowheads="1"/>
            </p:cNvSpPr>
            <p:nvPr/>
          </p:nvSpPr>
          <p:spPr bwMode="auto">
            <a:xfrm>
              <a:off x="1383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 flipH="1">
              <a:off x="1112" y="2341"/>
              <a:ext cx="22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36" name="Group 120"/>
          <p:cNvGrpSpPr>
            <a:grpSpLocks/>
          </p:cNvGrpSpPr>
          <p:nvPr/>
        </p:nvGrpSpPr>
        <p:grpSpPr bwMode="auto">
          <a:xfrm>
            <a:off x="2916238" y="3212083"/>
            <a:ext cx="1441450" cy="288925"/>
            <a:chOff x="1837" y="2250"/>
            <a:chExt cx="908" cy="182"/>
          </a:xfrm>
        </p:grpSpPr>
        <p:sp>
          <p:nvSpPr>
            <p:cNvPr id="470107" name="Line 91"/>
            <p:cNvSpPr>
              <a:spLocks noChangeShapeType="1"/>
            </p:cNvSpPr>
            <p:nvPr/>
          </p:nvSpPr>
          <p:spPr bwMode="auto">
            <a:xfrm>
              <a:off x="1837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8" name="Line 92"/>
            <p:cNvSpPr>
              <a:spLocks noChangeShapeType="1"/>
            </p:cNvSpPr>
            <p:nvPr/>
          </p:nvSpPr>
          <p:spPr bwMode="auto">
            <a:xfrm flipV="1">
              <a:off x="2472" y="234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9" name="Text Box 93"/>
            <p:cNvSpPr txBox="1">
              <a:spLocks noChangeArrowheads="1"/>
            </p:cNvSpPr>
            <p:nvPr/>
          </p:nvSpPr>
          <p:spPr bwMode="auto">
            <a:xfrm>
              <a:off x="2200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10" name="Line 94"/>
            <p:cNvSpPr>
              <a:spLocks noChangeShapeType="1"/>
            </p:cNvSpPr>
            <p:nvPr/>
          </p:nvSpPr>
          <p:spPr bwMode="auto">
            <a:xfrm flipH="1">
              <a:off x="1837" y="234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9" name="Group 153"/>
          <p:cNvGrpSpPr>
            <a:grpSpLocks/>
          </p:cNvGrpSpPr>
          <p:nvPr/>
        </p:nvGrpSpPr>
        <p:grpSpPr bwMode="auto">
          <a:xfrm>
            <a:off x="4357688" y="3214042"/>
            <a:ext cx="1150937" cy="287338"/>
            <a:chOff x="2745" y="2795"/>
            <a:chExt cx="725" cy="181"/>
          </a:xfrm>
        </p:grpSpPr>
        <p:sp>
          <p:nvSpPr>
            <p:cNvPr id="470096" name="Line 80"/>
            <p:cNvSpPr>
              <a:spLocks noChangeShapeType="1"/>
            </p:cNvSpPr>
            <p:nvPr/>
          </p:nvSpPr>
          <p:spPr bwMode="auto">
            <a:xfrm>
              <a:off x="2745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7" name="Line 81"/>
            <p:cNvSpPr>
              <a:spLocks noChangeShapeType="1"/>
            </p:cNvSpPr>
            <p:nvPr/>
          </p:nvSpPr>
          <p:spPr bwMode="auto">
            <a:xfrm>
              <a:off x="3470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8" name="Text Box 82"/>
            <p:cNvSpPr txBox="1">
              <a:spLocks noChangeArrowheads="1"/>
            </p:cNvSpPr>
            <p:nvPr/>
          </p:nvSpPr>
          <p:spPr bwMode="auto">
            <a:xfrm>
              <a:off x="2971" y="2795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099" name="Line 83"/>
            <p:cNvSpPr>
              <a:spLocks noChangeShapeType="1"/>
            </p:cNvSpPr>
            <p:nvPr/>
          </p:nvSpPr>
          <p:spPr bwMode="auto">
            <a:xfrm>
              <a:off x="3243" y="28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1" name="Line 85"/>
            <p:cNvSpPr>
              <a:spLocks noChangeShapeType="1"/>
            </p:cNvSpPr>
            <p:nvPr/>
          </p:nvSpPr>
          <p:spPr bwMode="auto">
            <a:xfrm flipH="1">
              <a:off x="2745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6" name="Group 150"/>
          <p:cNvGrpSpPr>
            <a:grpSpLocks/>
          </p:cNvGrpSpPr>
          <p:nvPr/>
        </p:nvGrpSpPr>
        <p:grpSpPr bwMode="auto">
          <a:xfrm>
            <a:off x="1763713" y="3501380"/>
            <a:ext cx="3744912" cy="647700"/>
            <a:chOff x="1111" y="3022"/>
            <a:chExt cx="2359" cy="408"/>
          </a:xfrm>
        </p:grpSpPr>
        <p:sp>
          <p:nvSpPr>
            <p:cNvPr id="470095" name="Text Box 79"/>
            <p:cNvSpPr txBox="1">
              <a:spLocks noChangeArrowheads="1"/>
            </p:cNvSpPr>
            <p:nvPr/>
          </p:nvSpPr>
          <p:spPr bwMode="auto">
            <a:xfrm>
              <a:off x="2744" y="3022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470102" name="Text Box 86"/>
            <p:cNvSpPr txBox="1">
              <a:spLocks noChangeArrowheads="1"/>
            </p:cNvSpPr>
            <p:nvPr/>
          </p:nvSpPr>
          <p:spPr bwMode="auto">
            <a:xfrm>
              <a:off x="1111" y="3022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区号</a:t>
              </a:r>
            </a:p>
          </p:txBody>
        </p:sp>
        <p:sp>
          <p:nvSpPr>
            <p:cNvPr id="470106" name="Text Box 90"/>
            <p:cNvSpPr txBox="1">
              <a:spLocks noChangeArrowheads="1"/>
            </p:cNvSpPr>
            <p:nvPr/>
          </p:nvSpPr>
          <p:spPr bwMode="auto">
            <a:xfrm>
              <a:off x="1837" y="3022"/>
              <a:ext cx="90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区内块号</a:t>
              </a:r>
            </a:p>
          </p:txBody>
        </p:sp>
        <p:sp>
          <p:nvSpPr>
            <p:cNvPr id="470128" name="Text Box 112"/>
            <p:cNvSpPr txBox="1">
              <a:spLocks noChangeArrowheads="1"/>
            </p:cNvSpPr>
            <p:nvPr/>
          </p:nvSpPr>
          <p:spPr bwMode="auto">
            <a:xfrm>
              <a:off x="1792" y="3249"/>
              <a:ext cx="10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主存地址组成</a:t>
              </a:r>
            </a:p>
          </p:txBody>
        </p:sp>
      </p:grpSp>
      <p:grpSp>
        <p:nvGrpSpPr>
          <p:cNvPr id="470173" name="Group 157"/>
          <p:cNvGrpSpPr>
            <a:grpSpLocks/>
          </p:cNvGrpSpPr>
          <p:nvPr/>
        </p:nvGrpSpPr>
        <p:grpSpPr bwMode="auto">
          <a:xfrm>
            <a:off x="6012060" y="3213376"/>
            <a:ext cx="2592388" cy="931863"/>
            <a:chOff x="4241" y="2613"/>
            <a:chExt cx="1633" cy="587"/>
          </a:xfrm>
        </p:grpSpPr>
        <p:grpSp>
          <p:nvGrpSpPr>
            <p:cNvPr id="470171" name="Group 155"/>
            <p:cNvGrpSpPr>
              <a:grpSpLocks/>
            </p:cNvGrpSpPr>
            <p:nvPr/>
          </p:nvGrpSpPr>
          <p:grpSpPr bwMode="auto">
            <a:xfrm>
              <a:off x="4241" y="2795"/>
              <a:ext cx="1633" cy="405"/>
              <a:chOff x="4241" y="2795"/>
              <a:chExt cx="1633" cy="405"/>
            </a:xfrm>
          </p:grpSpPr>
          <p:sp>
            <p:nvSpPr>
              <p:cNvPr id="470112" name="Text Box 96"/>
              <p:cNvSpPr txBox="1">
                <a:spLocks noChangeArrowheads="1"/>
              </p:cNvSpPr>
              <p:nvPr/>
            </p:nvSpPr>
            <p:spPr bwMode="auto">
              <a:xfrm>
                <a:off x="5148" y="2795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23" name="Text Box 107"/>
              <p:cNvSpPr txBox="1">
                <a:spLocks noChangeArrowheads="1"/>
              </p:cNvSpPr>
              <p:nvPr/>
            </p:nvSpPr>
            <p:spPr bwMode="auto">
              <a:xfrm>
                <a:off x="4241" y="2795"/>
                <a:ext cx="907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行号</a:t>
                </a:r>
              </a:p>
            </p:txBody>
          </p:sp>
          <p:sp>
            <p:nvSpPr>
              <p:cNvPr id="470129" name="Text Box 113"/>
              <p:cNvSpPr txBox="1">
                <a:spLocks noChangeArrowheads="1"/>
              </p:cNvSpPr>
              <p:nvPr/>
            </p:nvSpPr>
            <p:spPr bwMode="auto">
              <a:xfrm>
                <a:off x="4513" y="3019"/>
                <a:ext cx="11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>
                    <a:latin typeface="宋体" pitchFamily="2" charset="-122"/>
                  </a:rPr>
                  <a:t>地址组成</a:t>
                </a:r>
              </a:p>
            </p:txBody>
          </p:sp>
        </p:grpSp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4241" y="2613"/>
              <a:ext cx="908" cy="182"/>
              <a:chOff x="4241" y="2568"/>
              <a:chExt cx="908" cy="182"/>
            </a:xfrm>
          </p:grpSpPr>
          <p:sp>
            <p:nvSpPr>
              <p:cNvPr id="470113" name="Line 97"/>
              <p:cNvSpPr>
                <a:spLocks noChangeShapeType="1"/>
              </p:cNvSpPr>
              <p:nvPr/>
            </p:nvSpPr>
            <p:spPr bwMode="auto">
              <a:xfrm>
                <a:off x="5148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4" name="Line 108"/>
              <p:cNvSpPr>
                <a:spLocks noChangeShapeType="1"/>
              </p:cNvSpPr>
              <p:nvPr/>
            </p:nvSpPr>
            <p:spPr bwMode="auto">
              <a:xfrm>
                <a:off x="4241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5" name="Line 109"/>
              <p:cNvSpPr>
                <a:spLocks noChangeShapeType="1"/>
              </p:cNvSpPr>
              <p:nvPr/>
            </p:nvSpPr>
            <p:spPr bwMode="auto">
              <a:xfrm flipV="1">
                <a:off x="4876" y="26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6" name="Text Box 110"/>
              <p:cNvSpPr txBox="1">
                <a:spLocks noChangeArrowheads="1"/>
              </p:cNvSpPr>
              <p:nvPr/>
            </p:nvSpPr>
            <p:spPr bwMode="auto">
              <a:xfrm>
                <a:off x="4604" y="2568"/>
                <a:ext cx="3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solidFill>
                      <a:srgbClr val="CC3300"/>
                    </a:solidFill>
                    <a:latin typeface="宋体" pitchFamily="2" charset="-122"/>
                  </a:rPr>
                  <a:t>9</a:t>
                </a:r>
                <a:r>
                  <a:rPr lang="zh-CN" altLang="en-US" sz="1800" b="1" u="none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0180" name="Group 164"/>
          <p:cNvGrpSpPr>
            <a:grpSpLocks/>
          </p:cNvGrpSpPr>
          <p:nvPr/>
        </p:nvGrpSpPr>
        <p:grpSpPr bwMode="auto">
          <a:xfrm>
            <a:off x="251520" y="2924944"/>
            <a:ext cx="2089150" cy="288925"/>
            <a:chOff x="1020" y="1887"/>
            <a:chExt cx="1316" cy="182"/>
          </a:xfrm>
        </p:grpSpPr>
        <p:sp>
          <p:nvSpPr>
            <p:cNvPr id="470140" name="Text Box 124"/>
            <p:cNvSpPr txBox="1">
              <a:spLocks noChangeArrowheads="1"/>
            </p:cNvSpPr>
            <p:nvPr/>
          </p:nvSpPr>
          <p:spPr bwMode="auto">
            <a:xfrm>
              <a:off x="1020" y="1887"/>
              <a:ext cx="772" cy="18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20-9-4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=</a:t>
              </a:r>
            </a:p>
          </p:txBody>
        </p:sp>
        <p:sp>
          <p:nvSpPr>
            <p:cNvPr id="470141" name="Line 125"/>
            <p:cNvSpPr>
              <a:spLocks noChangeShapeType="1"/>
            </p:cNvSpPr>
            <p:nvPr/>
          </p:nvSpPr>
          <p:spPr bwMode="auto">
            <a:xfrm>
              <a:off x="1792" y="1984"/>
              <a:ext cx="544" cy="8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8" name="Group 162"/>
          <p:cNvGrpSpPr>
            <a:grpSpLocks/>
          </p:cNvGrpSpPr>
          <p:nvPr/>
        </p:nvGrpSpPr>
        <p:grpSpPr bwMode="auto">
          <a:xfrm>
            <a:off x="6876257" y="2887538"/>
            <a:ext cx="1655764" cy="325438"/>
            <a:chOff x="1695" y="2478"/>
            <a:chExt cx="1043" cy="205"/>
          </a:xfrm>
        </p:grpSpPr>
        <p:sp>
          <p:nvSpPr>
            <p:cNvPr id="470159" name="Text Box 143"/>
            <p:cNvSpPr txBox="1">
              <a:spLocks noChangeArrowheads="1"/>
            </p:cNvSpPr>
            <p:nvPr/>
          </p:nvSpPr>
          <p:spPr bwMode="auto">
            <a:xfrm>
              <a:off x="2057" y="2478"/>
              <a:ext cx="681" cy="205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直接映射</a:t>
              </a:r>
            </a:p>
          </p:txBody>
        </p:sp>
        <p:sp>
          <p:nvSpPr>
            <p:cNvPr id="470160" name="Line 144"/>
            <p:cNvSpPr>
              <a:spLocks noChangeShapeType="1"/>
            </p:cNvSpPr>
            <p:nvPr/>
          </p:nvSpPr>
          <p:spPr bwMode="auto">
            <a:xfrm flipH="1">
              <a:off x="1695" y="2581"/>
              <a:ext cx="362" cy="3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7" name="Group 161"/>
          <p:cNvGrpSpPr>
            <a:grpSpLocks/>
          </p:cNvGrpSpPr>
          <p:nvPr/>
        </p:nvGrpSpPr>
        <p:grpSpPr bwMode="auto">
          <a:xfrm>
            <a:off x="3700464" y="3068004"/>
            <a:ext cx="3105152" cy="144463"/>
            <a:chOff x="2331" y="2749"/>
            <a:chExt cx="1956" cy="91"/>
          </a:xfrm>
        </p:grpSpPr>
        <p:sp>
          <p:nvSpPr>
            <p:cNvPr id="470174" name="Line 158"/>
            <p:cNvSpPr>
              <a:spLocks noChangeShapeType="1"/>
            </p:cNvSpPr>
            <p:nvPr/>
          </p:nvSpPr>
          <p:spPr bwMode="auto">
            <a:xfrm>
              <a:off x="2331" y="2749"/>
              <a:ext cx="5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5" name="Line 159"/>
            <p:cNvSpPr>
              <a:spLocks noChangeShapeType="1"/>
            </p:cNvSpPr>
            <p:nvPr/>
          </p:nvSpPr>
          <p:spPr bwMode="auto">
            <a:xfrm flipV="1">
              <a:off x="4286" y="2749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6" name="Line 160"/>
            <p:cNvSpPr>
              <a:spLocks noChangeShapeType="1"/>
            </p:cNvSpPr>
            <p:nvPr/>
          </p:nvSpPr>
          <p:spPr bwMode="auto">
            <a:xfrm flipH="1" flipV="1">
              <a:off x="2331" y="2749"/>
              <a:ext cx="195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81" name="Text Box 165"/>
          <p:cNvSpPr txBox="1">
            <a:spLocks noChangeArrowheads="1"/>
          </p:cNvSpPr>
          <p:nvPr/>
        </p:nvSpPr>
        <p:spPr bwMode="auto">
          <a:xfrm>
            <a:off x="179388" y="4212381"/>
            <a:ext cx="87852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⑵Cache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zh-CN" altLang="en-US" b="1" u="none" dirty="0"/>
              <a:t>标志为区号，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sp>
        <p:nvSpPr>
          <p:cNvPr id="470185" name="Text Box 169"/>
          <p:cNvSpPr txBox="1">
            <a:spLocks noChangeArrowheads="1"/>
          </p:cNvSpPr>
          <p:nvPr/>
        </p:nvSpPr>
        <p:spPr bwMode="auto">
          <a:xfrm>
            <a:off x="179388" y="51571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行号＝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0101B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045H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9388" y="4702386"/>
            <a:ext cx="8785225" cy="549275"/>
            <a:chOff x="179388" y="4702386"/>
            <a:chExt cx="8785225" cy="549275"/>
          </a:xfrm>
        </p:grpSpPr>
        <p:sp>
          <p:nvSpPr>
            <p:cNvPr id="470187" name="Rectangle 171"/>
            <p:cNvSpPr>
              <a:spLocks noChangeArrowheads="1"/>
            </p:cNvSpPr>
            <p:nvPr/>
          </p:nvSpPr>
          <p:spPr bwMode="auto">
            <a:xfrm>
              <a:off x="3956983" y="4800811"/>
              <a:ext cx="158432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8" name="Rectangle 172"/>
            <p:cNvSpPr>
              <a:spLocks noChangeArrowheads="1"/>
            </p:cNvSpPr>
            <p:nvPr/>
          </p:nvSpPr>
          <p:spPr bwMode="auto">
            <a:xfrm>
              <a:off x="5541308" y="4800811"/>
              <a:ext cx="690563" cy="3587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9" name="Rectangle 173"/>
            <p:cNvSpPr>
              <a:spLocks noChangeArrowheads="1"/>
            </p:cNvSpPr>
            <p:nvPr/>
          </p:nvSpPr>
          <p:spPr bwMode="auto">
            <a:xfrm>
              <a:off x="2804458" y="4800811"/>
              <a:ext cx="11525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0" name="Text Box 174"/>
            <p:cNvSpPr txBox="1">
              <a:spLocks noChangeArrowheads="1"/>
            </p:cNvSpPr>
            <p:nvPr/>
          </p:nvSpPr>
          <p:spPr bwMode="auto">
            <a:xfrm>
              <a:off x="179388" y="4702386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⑶</a:t>
              </a:r>
              <a:r>
                <a:rPr lang="zh-CN" altLang="en-US" b="1" u="none" dirty="0">
                  <a:latin typeface="宋体" pitchFamily="2" charset="-122"/>
                </a:rPr>
                <a:t>访存地址＝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</a:p>
          </p:txBody>
        </p:sp>
      </p:grpSp>
      <p:sp>
        <p:nvSpPr>
          <p:cNvPr id="470191" name="Text Box 175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目标行的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Tag=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1BH</a:t>
            </a:r>
          </a:p>
        </p:txBody>
      </p:sp>
      <p:grpSp>
        <p:nvGrpSpPr>
          <p:cNvPr id="470193" name="Group 177"/>
          <p:cNvGrpSpPr>
            <a:grpSpLocks/>
          </p:cNvGrpSpPr>
          <p:nvPr/>
        </p:nvGrpSpPr>
        <p:grpSpPr bwMode="auto">
          <a:xfrm>
            <a:off x="2987502" y="6453188"/>
            <a:ext cx="360362" cy="287337"/>
            <a:chOff x="1133" y="4020"/>
            <a:chExt cx="227" cy="181"/>
          </a:xfrm>
        </p:grpSpPr>
        <p:sp>
          <p:nvSpPr>
            <p:cNvPr id="470194" name="AutoShape 1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5" name="Text Box 17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66</a:t>
              </a:r>
            </a:p>
          </p:txBody>
        </p:sp>
      </p:grpSp>
      <p:sp>
        <p:nvSpPr>
          <p:cNvPr id="470196" name="AutoShape 18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7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87" grpId="0"/>
      <p:bldP spid="470181" grpId="0"/>
      <p:bldP spid="470185" grpId="0"/>
      <p:bldP spid="470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09457" y="6226175"/>
            <a:ext cx="1905000" cy="457200"/>
          </a:xfrm>
        </p:spPr>
        <p:txBody>
          <a:bodyPr/>
          <a:lstStyle/>
          <a:p>
            <a:fld id="{C1E1DAF1-06E1-4B35-8D30-C8474CABDED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、存储系统的层次结构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*层次结构的组成：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级联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上下级关系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179388" y="278092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参数要求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S</a:t>
            </a:r>
            <a:r>
              <a:rPr lang="en-US" altLang="zh-CN" b="1" u="none" baseline="-20000" dirty="0" err="1">
                <a:latin typeface="宋体" pitchFamily="2" charset="-122"/>
              </a:rPr>
              <a:t>Mn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20000" dirty="0" err="1">
                <a:latin typeface="宋体" pitchFamily="2" charset="-122"/>
              </a:rPr>
              <a:t>Mn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</a:t>
            </a:r>
            <a:r>
              <a:rPr lang="zh-CN" altLang="en-US" sz="2000" b="1" u="none" dirty="0">
                <a:latin typeface="宋体" pitchFamily="2" charset="-122"/>
              </a:rPr>
              <a:t>∵ </a:t>
            </a:r>
            <a:r>
              <a:rPr lang="en-US" altLang="zh-CN" sz="2000" b="1" i="1" u="none" dirty="0">
                <a:latin typeface="+mn-lt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i="1" u="none" dirty="0">
                <a:latin typeface="+mn-lt"/>
              </a:rPr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1</a:t>
            </a:r>
            <a:r>
              <a:rPr lang="en-US" altLang="zh-CN" sz="2000" b="1" i="1" u="none" dirty="0">
                <a:latin typeface="+mn-lt"/>
              </a:rPr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M1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/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2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M2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u="none" dirty="0">
                <a:latin typeface="宋体" pitchFamily="2" charset="-122"/>
              </a:rPr>
              <a:t>…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/>
              <a:t>c</a:t>
            </a:r>
            <a:r>
              <a:rPr lang="en-US" altLang="zh-CN" sz="2000" b="1" u="none" baseline="-16000" dirty="0">
                <a:latin typeface="宋体" pitchFamily="2" charset="-122"/>
              </a:rPr>
              <a:t>1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Mn</a:t>
            </a:r>
            <a:r>
              <a:rPr lang="en-US" altLang="zh-CN" sz="2000" b="1" u="none" dirty="0">
                <a:latin typeface="宋体" pitchFamily="2" charset="-122"/>
              </a:rPr>
              <a:t>)/(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M1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/>
              <a:t>S</a:t>
            </a:r>
            <a:r>
              <a:rPr lang="en-US" altLang="zh-CN" sz="2000" b="1" u="none" baseline="-16000" dirty="0">
                <a:latin typeface="宋体" pitchFamily="2" charset="-122"/>
              </a:rPr>
              <a:t>M2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u="none" dirty="0">
                <a:latin typeface="宋体" pitchFamily="2" charset="-122"/>
              </a:rPr>
              <a:t>…</a:t>
            </a:r>
            <a:r>
              <a:rPr lang="zh-CN" altLang="en-US" sz="2000" b="1" u="none" dirty="0">
                <a:latin typeface="宋体" pitchFamily="2" charset="-122"/>
              </a:rPr>
              <a:t>＋</a:t>
            </a:r>
            <a:r>
              <a:rPr lang="en-US" altLang="zh-CN" sz="2000" b="1" i="1" u="none" dirty="0" err="1"/>
              <a:t>S</a:t>
            </a:r>
            <a:r>
              <a:rPr lang="en-US" altLang="zh-CN" sz="2000" b="1" u="none" baseline="-16000" dirty="0" err="1">
                <a:latin typeface="宋体" pitchFamily="2" charset="-122"/>
              </a:rPr>
              <a:t>Mn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79263" y="4531186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传递要求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各级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之间的信息传递</a:t>
            </a:r>
            <a:r>
              <a:rPr lang="zh-CN" altLang="en-US" b="1" u="none" dirty="0"/>
              <a:t>是</a:t>
            </a:r>
            <a:r>
              <a:rPr lang="zh-CN" altLang="en-US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透明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          </a:t>
            </a:r>
            <a:r>
              <a:rPr lang="zh-CN" altLang="en-US" sz="2200" b="1" dirty="0">
                <a:latin typeface="宋体" pitchFamily="2" charset="-122"/>
              </a:rPr>
              <a:t>存储系统</a:t>
            </a:r>
            <a:r>
              <a:rPr lang="zh-CN" altLang="en-US" sz="2200" b="1" u="none" dirty="0">
                <a:latin typeface="宋体" pitchFamily="2" charset="-122"/>
              </a:rPr>
              <a:t>外部不可见←</a:t>
            </a:r>
            <a:r>
              <a:rPr lang="zh-CN" altLang="en-US" sz="2200" u="none" dirty="0">
                <a:latin typeface="宋体" pitchFamily="2" charset="-122"/>
              </a:rPr>
              <a:t>┘</a:t>
            </a:r>
            <a:endParaRPr lang="en-US" altLang="zh-CN" sz="2200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              </a:t>
            </a:r>
            <a:r>
              <a:rPr lang="zh-CN" altLang="en-US" sz="2200" b="1" u="none" dirty="0">
                <a:latin typeface="宋体" pitchFamily="2" charset="-122"/>
              </a:rPr>
              <a:t>└→</a:t>
            </a:r>
            <a:r>
              <a:rPr lang="zh-CN" altLang="en-US" sz="2000" b="1" u="none" dirty="0">
                <a:latin typeface="宋体" pitchFamily="2" charset="-122"/>
              </a:rPr>
              <a:t>可见的是访问</a:t>
            </a:r>
            <a:r>
              <a:rPr lang="zh-CN" altLang="en-US" sz="2000" b="1" dirty="0">
                <a:latin typeface="宋体" pitchFamily="2" charset="-122"/>
              </a:rPr>
              <a:t>时延不同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90908" name="Text Box 92"/>
          <p:cNvSpPr txBox="1">
            <a:spLocks noChangeArrowheads="1"/>
          </p:cNvSpPr>
          <p:nvPr/>
        </p:nvSpPr>
        <p:spPr bwMode="auto">
          <a:xfrm>
            <a:off x="179388" y="3599805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内容要求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上级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中信息为下级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副本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             </a:t>
            </a:r>
            <a:r>
              <a:rPr lang="zh-CN" altLang="en-US" sz="2200" b="1" u="none" dirty="0">
                <a:latin typeface="宋体" pitchFamily="2" charset="-122"/>
              </a:rPr>
              <a:t>∴ </a:t>
            </a:r>
            <a:r>
              <a:rPr lang="en-US" altLang="zh-CN" sz="2200" b="1" i="1" u="none" dirty="0">
                <a:latin typeface="+mn-lt"/>
              </a:rPr>
              <a:t>S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i="1" u="none" dirty="0" err="1">
                <a:latin typeface="+mn-lt"/>
              </a:rPr>
              <a:t>S</a:t>
            </a:r>
            <a:r>
              <a:rPr lang="en-US" altLang="zh-CN" sz="2200" b="1" u="none" baseline="-20000" dirty="0" err="1">
                <a:latin typeface="宋体" pitchFamily="2" charset="-122"/>
              </a:rPr>
              <a:t>Mn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620787" y="1340768"/>
            <a:ext cx="6551613" cy="1368425"/>
            <a:chOff x="930" y="1388"/>
            <a:chExt cx="4127" cy="862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3084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/>
                <a:t>      </a:t>
              </a:r>
              <a:r>
                <a:rPr lang="zh-CN" altLang="en-US" sz="2000" b="1" u="none" dirty="0"/>
                <a:t>存储系统</a:t>
              </a:r>
            </a:p>
          </p:txBody>
        </p:sp>
        <p:sp>
          <p:nvSpPr>
            <p:cNvPr id="290937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290938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544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90939" name="Text Box 123"/>
            <p:cNvSpPr txBox="1">
              <a:spLocks noChangeArrowheads="1"/>
            </p:cNvSpPr>
            <p:nvPr/>
          </p:nvSpPr>
          <p:spPr bwMode="auto">
            <a:xfrm>
              <a:off x="2925" y="1463"/>
              <a:ext cx="544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4422" y="1458"/>
              <a:ext cx="545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290942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3" name="Text Box 127"/>
            <p:cNvSpPr txBox="1">
              <a:spLocks noChangeArrowheads="1"/>
            </p:cNvSpPr>
            <p:nvPr/>
          </p:nvSpPr>
          <p:spPr bwMode="auto">
            <a:xfrm>
              <a:off x="1111" y="2023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0944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5" name="AutoShape 129"/>
            <p:cNvSpPr>
              <a:spLocks noChangeArrowheads="1"/>
            </p:cNvSpPr>
            <p:nvPr/>
          </p:nvSpPr>
          <p:spPr bwMode="auto">
            <a:xfrm>
              <a:off x="2653" y="1570"/>
              <a:ext cx="272" cy="136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6" name="AutoShape 130"/>
            <p:cNvSpPr>
              <a:spLocks noChangeArrowheads="1"/>
            </p:cNvSpPr>
            <p:nvPr/>
          </p:nvSpPr>
          <p:spPr bwMode="auto">
            <a:xfrm>
              <a:off x="347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7" name="AutoShape 131"/>
            <p:cNvSpPr>
              <a:spLocks noChangeArrowheads="1"/>
            </p:cNvSpPr>
            <p:nvPr/>
          </p:nvSpPr>
          <p:spPr bwMode="auto">
            <a:xfrm>
              <a:off x="4144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787" y="1570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800" b="1" u="none">
                  <a:latin typeface="宋体" pitchFamily="2" charset="-122"/>
                </a:rPr>
                <a:t>…</a:t>
              </a:r>
              <a:endParaRPr lang="en-US" altLang="zh-CN" sz="2800" b="1" u="none" baseline="-14000">
                <a:latin typeface="宋体" pitchFamily="2" charset="-122"/>
              </a:endParaRPr>
            </a:p>
          </p:txBody>
        </p:sp>
      </p:grpSp>
      <p:sp>
        <p:nvSpPr>
          <p:cNvPr id="290964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965" name="AutoShape 1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/>
      <p:bldP spid="290866" grpId="0"/>
      <p:bldP spid="29090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2E60-756F-4736-B14E-A4E3BB6D91A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1309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、全相联映射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Fully associate mapping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dirty="0">
                <a:latin typeface="宋体" pitchFamily="2" charset="-122"/>
              </a:rPr>
              <a:t>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可映射到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的任意行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j</a:t>
            </a:r>
            <a:r>
              <a:rPr lang="zh-CN" altLang="en-US" b="1" u="none" dirty="0">
                <a:latin typeface="宋体" pitchFamily="2" charset="-122"/>
              </a:rPr>
              <a:t>∈</a:t>
            </a:r>
            <a:r>
              <a:rPr lang="en-US" altLang="zh-CN" b="1" u="none" dirty="0">
                <a:latin typeface="宋体" pitchFamily="2" charset="-122"/>
              </a:rPr>
              <a:t>{0,1,…,G-1}          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en-US" altLang="zh-CN" sz="2000" b="1" u="none" dirty="0">
                <a:latin typeface="宋体" pitchFamily="2" charset="-122"/>
              </a:rPr>
              <a:t>j</a:t>
            </a:r>
            <a:r>
              <a:rPr lang="zh-CN" altLang="en-US" sz="2000" b="1" u="none" dirty="0">
                <a:latin typeface="宋体" pitchFamily="2" charset="-122"/>
              </a:rPr>
              <a:t>与</a:t>
            </a:r>
            <a:r>
              <a:rPr lang="en-US" altLang="zh-CN" sz="2000" b="1" u="none" dirty="0" err="1">
                <a:latin typeface="宋体" pitchFamily="2" charset="-122"/>
              </a:rPr>
              <a:t>i</a:t>
            </a:r>
            <a:r>
              <a:rPr lang="zh-CN" altLang="en-US" sz="2000" b="1" u="none" dirty="0">
                <a:latin typeface="宋体" pitchFamily="2" charset="-122"/>
              </a:rPr>
              <a:t>无关</a:t>
            </a:r>
            <a:endParaRPr lang="en-US" altLang="zh-CN" sz="2000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</a:p>
        </p:txBody>
      </p:sp>
      <p:grpSp>
        <p:nvGrpSpPr>
          <p:cNvPr id="519243" name="Group 75"/>
          <p:cNvGrpSpPr>
            <a:grpSpLocks/>
          </p:cNvGrpSpPr>
          <p:nvPr/>
        </p:nvGrpSpPr>
        <p:grpSpPr bwMode="auto">
          <a:xfrm>
            <a:off x="2555776" y="4293096"/>
            <a:ext cx="3816351" cy="1370012"/>
            <a:chOff x="3152" y="754"/>
            <a:chExt cx="2404" cy="863"/>
          </a:xfrm>
        </p:grpSpPr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5193" y="1117"/>
              <a:ext cx="0" cy="3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830" y="1208"/>
              <a:ext cx="3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4830" y="936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4831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5556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5057" y="754"/>
              <a:ext cx="27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>
              <a:off x="5329" y="84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4422" y="84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H="1">
              <a:off x="4831" y="84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Text Box 20"/>
            <p:cNvSpPr txBox="1">
              <a:spLocks noChangeArrowheads="1"/>
            </p:cNvSpPr>
            <p:nvPr/>
          </p:nvSpPr>
          <p:spPr bwMode="auto">
            <a:xfrm>
              <a:off x="3152" y="858"/>
              <a:ext cx="36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3560" y="936"/>
              <a:ext cx="127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3560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4104" y="754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 flipH="1" flipV="1">
              <a:off x="3560" y="84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4830" y="1435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4105" y="1435"/>
              <a:ext cx="72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3311" y="1434"/>
              <a:ext cx="79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519326" name="Group 158"/>
          <p:cNvGrpSpPr>
            <a:grpSpLocks/>
          </p:cNvGrpSpPr>
          <p:nvPr/>
        </p:nvGrpSpPr>
        <p:grpSpPr bwMode="auto">
          <a:xfrm>
            <a:off x="3851275" y="6453188"/>
            <a:ext cx="360363" cy="287337"/>
            <a:chOff x="1133" y="4020"/>
            <a:chExt cx="227" cy="181"/>
          </a:xfrm>
        </p:grpSpPr>
        <p:sp>
          <p:nvSpPr>
            <p:cNvPr id="519327" name="AutoShape 15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28" name="Text Box 16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66</a:t>
              </a:r>
            </a:p>
          </p:txBody>
        </p:sp>
      </p:grpSp>
      <p:sp>
        <p:nvSpPr>
          <p:cNvPr id="519332" name="AutoShape 16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333" name="AutoShape 16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5337" y="1700808"/>
            <a:ext cx="4106863" cy="2375570"/>
            <a:chOff x="177800" y="1773510"/>
            <a:chExt cx="4106863" cy="2375570"/>
          </a:xfrm>
        </p:grpSpPr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3276600" y="1773510"/>
              <a:ext cx="10064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H="1">
              <a:off x="2552700" y="3141017"/>
              <a:ext cx="722313" cy="8643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9" name="Line 31"/>
            <p:cNvSpPr>
              <a:spLocks noChangeShapeType="1"/>
            </p:cNvSpPr>
            <p:nvPr/>
          </p:nvSpPr>
          <p:spPr bwMode="auto">
            <a:xfrm flipH="1">
              <a:off x="2555875" y="3141017"/>
              <a:ext cx="719138" cy="2158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H="1" flipV="1">
              <a:off x="2555875" y="2708423"/>
              <a:ext cx="719138" cy="4325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275013" y="2060848"/>
              <a:ext cx="10080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3276600" y="3860155"/>
              <a:ext cx="10080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3276600" y="2348854"/>
              <a:ext cx="1008063" cy="646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4" name="Text Box 36"/>
            <p:cNvSpPr txBox="1">
              <a:spLocks noChangeArrowheads="1"/>
            </p:cNvSpPr>
            <p:nvPr/>
          </p:nvSpPr>
          <p:spPr bwMode="auto">
            <a:xfrm>
              <a:off x="3276600" y="3285480"/>
              <a:ext cx="1008063" cy="5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276600" y="2994968"/>
              <a:ext cx="1008063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6" name="Rectangle 38"/>
            <p:cNvSpPr>
              <a:spLocks noChangeArrowheads="1"/>
            </p:cNvSpPr>
            <p:nvPr/>
          </p:nvSpPr>
          <p:spPr bwMode="auto">
            <a:xfrm>
              <a:off x="1041400" y="2564755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323528" y="3861742"/>
              <a:ext cx="6448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519208" name="Text Box 40"/>
            <p:cNvSpPr txBox="1">
              <a:spLocks noChangeArrowheads="1"/>
            </p:cNvSpPr>
            <p:nvPr/>
          </p:nvSpPr>
          <p:spPr bwMode="auto">
            <a:xfrm>
              <a:off x="1041400" y="2564755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1041400" y="2852092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>
              <a:off x="1041400" y="321245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>
              <a:off x="1041400" y="350138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2" name="Text Box 44"/>
            <p:cNvSpPr txBox="1">
              <a:spLocks noChangeArrowheads="1"/>
            </p:cNvSpPr>
            <p:nvPr/>
          </p:nvSpPr>
          <p:spPr bwMode="auto">
            <a:xfrm>
              <a:off x="1185863" y="2275979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1905000" y="28536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4" name="Line 46"/>
            <p:cNvSpPr>
              <a:spLocks noChangeShapeType="1"/>
            </p:cNvSpPr>
            <p:nvPr/>
          </p:nvSpPr>
          <p:spPr bwMode="auto">
            <a:xfrm>
              <a:off x="1041400" y="3861048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5" name="Line 47"/>
            <p:cNvSpPr>
              <a:spLocks noChangeShapeType="1"/>
            </p:cNvSpPr>
            <p:nvPr/>
          </p:nvSpPr>
          <p:spPr bwMode="auto">
            <a:xfrm>
              <a:off x="1617663" y="2564755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6" name="Text Box 48"/>
            <p:cNvSpPr txBox="1">
              <a:spLocks noChangeArrowheads="1"/>
            </p:cNvSpPr>
            <p:nvPr/>
          </p:nvSpPr>
          <p:spPr bwMode="auto">
            <a:xfrm>
              <a:off x="1905000" y="35013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7" name="Text Box 49"/>
            <p:cNvSpPr txBox="1">
              <a:spLocks noChangeArrowheads="1"/>
            </p:cNvSpPr>
            <p:nvPr/>
          </p:nvSpPr>
          <p:spPr bwMode="auto">
            <a:xfrm>
              <a:off x="177800" y="32124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j</a:t>
              </a:r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177800" y="25647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Text Box 270"/>
            <p:cNvSpPr txBox="1">
              <a:spLocks noChangeArrowheads="1"/>
            </p:cNvSpPr>
            <p:nvPr/>
          </p:nvSpPr>
          <p:spPr bwMode="auto">
            <a:xfrm>
              <a:off x="899592" y="1845518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G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2267744" y="5733256"/>
            <a:ext cx="5113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没有索引，标记＝主存块号</a:t>
            </a:r>
            <a:r>
              <a:rPr lang="en-US" altLang="zh-CN" b="1" u="none" dirty="0">
                <a:latin typeface="宋体" pitchFamily="2" charset="-122"/>
              </a:rPr>
              <a:t>(m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地址变换：</a:t>
            </a:r>
            <a:r>
              <a:rPr lang="zh-CN" altLang="en-US" b="1" u="none" dirty="0">
                <a:latin typeface="宋体" pitchFamily="2" charset="-122"/>
              </a:rPr>
              <a:t>候选行为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所有行</a:t>
            </a:r>
            <a:r>
              <a:rPr lang="en-US" altLang="zh-CN" b="1" u="none" dirty="0">
                <a:latin typeface="宋体" pitchFamily="2" charset="-122"/>
              </a:rPr>
              <a:t>(G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地址中主存块号与候选行的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比较，相等且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6" name="Text Box 77"/>
          <p:cNvSpPr txBox="1">
            <a:spLocks noChangeArrowheads="1"/>
          </p:cNvSpPr>
          <p:nvPr/>
        </p:nvSpPr>
        <p:spPr bwMode="auto">
          <a:xfrm>
            <a:off x="179512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比较的组织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>
                <a:latin typeface="宋体" pitchFamily="2" charset="-122"/>
              </a:rPr>
              <a:t>方案①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个比较器，轮流比较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>
                <a:latin typeface="宋体" pitchFamily="2" charset="-122"/>
              </a:rPr>
              <a:t>比较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dirty="0" err="1">
                <a:latin typeface="+mn-lt"/>
              </a:rPr>
              <a:t>·</a:t>
            </a:r>
            <a:r>
              <a:rPr lang="en-US" altLang="zh-CN" u="none" dirty="0" err="1">
                <a:latin typeface="+mn-lt"/>
              </a:rPr>
              <a:t>Δ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☆方案②</a:t>
            </a:r>
            <a:r>
              <a:rPr lang="en-US" altLang="zh-CN" b="1" u="none" dirty="0">
                <a:latin typeface="宋体" pitchFamily="2" charset="-122"/>
              </a:rPr>
              <a:t>G</a:t>
            </a:r>
            <a:r>
              <a:rPr lang="zh-CN" altLang="en-US" b="1" u="none" dirty="0">
                <a:latin typeface="宋体" pitchFamily="2" charset="-122"/>
              </a:rPr>
              <a:t>个比较器，同时比较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>
                <a:latin typeface="宋体" pitchFamily="2" charset="-122"/>
              </a:rPr>
              <a:t>比较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u="none" dirty="0" err="1"/>
              <a:t>Δ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317" name="Text Box 77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变换的实现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2771800" y="2708920"/>
            <a:ext cx="4537075" cy="288925"/>
            <a:chOff x="2771800" y="2924051"/>
            <a:chExt cx="4537075" cy="288925"/>
          </a:xfrm>
        </p:grpSpPr>
        <p:sp>
          <p:nvSpPr>
            <p:cNvPr id="319" name="Text Box 327"/>
            <p:cNvSpPr txBox="1">
              <a:spLocks noChangeArrowheads="1"/>
            </p:cNvSpPr>
            <p:nvPr/>
          </p:nvSpPr>
          <p:spPr bwMode="auto">
            <a:xfrm>
              <a:off x="6156350" y="2924051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321" name="Text Box 329"/>
            <p:cNvSpPr txBox="1">
              <a:spLocks noChangeArrowheads="1"/>
            </p:cNvSpPr>
            <p:nvPr/>
          </p:nvSpPr>
          <p:spPr bwMode="auto">
            <a:xfrm>
              <a:off x="2771800" y="2924051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23" name="Text Box 331"/>
            <p:cNvSpPr txBox="1">
              <a:spLocks noChangeArrowheads="1"/>
            </p:cNvSpPr>
            <p:nvPr/>
          </p:nvSpPr>
          <p:spPr bwMode="auto">
            <a:xfrm>
              <a:off x="3924325" y="2924051"/>
              <a:ext cx="223043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</p:grpSp>
      <p:grpSp>
        <p:nvGrpSpPr>
          <p:cNvPr id="446" name="组合 445"/>
          <p:cNvGrpSpPr/>
          <p:nvPr/>
        </p:nvGrpSpPr>
        <p:grpSpPr>
          <a:xfrm>
            <a:off x="1763688" y="3429992"/>
            <a:ext cx="6338814" cy="864195"/>
            <a:chOff x="1763688" y="3429992"/>
            <a:chExt cx="6338814" cy="864195"/>
          </a:xfrm>
        </p:grpSpPr>
        <p:sp>
          <p:nvSpPr>
            <p:cNvPr id="250" name="Text Box 84"/>
            <p:cNvSpPr txBox="1">
              <a:spLocks noChangeArrowheads="1"/>
            </p:cNvSpPr>
            <p:nvPr/>
          </p:nvSpPr>
          <p:spPr bwMode="auto">
            <a:xfrm>
              <a:off x="1765273" y="3717330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r>
                <a:rPr lang="zh-CN" altLang="en-US" sz="1600" b="1" u="none" dirty="0">
                  <a:latin typeface="宋体" pitchFamily="2" charset="-122"/>
                </a:rPr>
                <a:t>     块数据</a:t>
              </a:r>
            </a:p>
          </p:txBody>
        </p:sp>
        <p:sp>
          <p:nvSpPr>
            <p:cNvPr id="251" name="Text Box 85"/>
            <p:cNvSpPr txBox="1">
              <a:spLocks noChangeArrowheads="1"/>
            </p:cNvSpPr>
            <p:nvPr/>
          </p:nvSpPr>
          <p:spPr bwMode="auto">
            <a:xfrm>
              <a:off x="1765273" y="4004667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59" name="Text Box 93"/>
            <p:cNvSpPr txBox="1">
              <a:spLocks noChangeArrowheads="1"/>
            </p:cNvSpPr>
            <p:nvPr/>
          </p:nvSpPr>
          <p:spPr bwMode="auto">
            <a:xfrm>
              <a:off x="2334392" y="4004667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0" name="Text Box 94"/>
            <p:cNvSpPr txBox="1">
              <a:spLocks noChangeArrowheads="1"/>
            </p:cNvSpPr>
            <p:nvPr/>
          </p:nvSpPr>
          <p:spPr bwMode="auto">
            <a:xfrm>
              <a:off x="3203935" y="4004667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73" name="Text Box 110"/>
            <p:cNvSpPr txBox="1">
              <a:spLocks noChangeArrowheads="1"/>
            </p:cNvSpPr>
            <p:nvPr/>
          </p:nvSpPr>
          <p:spPr bwMode="auto">
            <a:xfrm>
              <a:off x="4788024" y="40062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2" name="Rectangle 143"/>
            <p:cNvSpPr>
              <a:spLocks noChangeArrowheads="1"/>
            </p:cNvSpPr>
            <p:nvPr/>
          </p:nvSpPr>
          <p:spPr bwMode="auto">
            <a:xfrm>
              <a:off x="1765272" y="3431580"/>
              <a:ext cx="2734720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144"/>
            <p:cNvSpPr>
              <a:spLocks noChangeArrowheads="1"/>
            </p:cNvSpPr>
            <p:nvPr/>
          </p:nvSpPr>
          <p:spPr bwMode="auto">
            <a:xfrm>
              <a:off x="5364088" y="3431580"/>
              <a:ext cx="2738414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Text Box 145"/>
            <p:cNvSpPr txBox="1">
              <a:spLocks noChangeArrowheads="1"/>
            </p:cNvSpPr>
            <p:nvPr/>
          </p:nvSpPr>
          <p:spPr bwMode="auto">
            <a:xfrm>
              <a:off x="2915816" y="3429992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5" name="Line 147"/>
            <p:cNvSpPr>
              <a:spLocks noChangeShapeType="1"/>
            </p:cNvSpPr>
            <p:nvPr/>
          </p:nvSpPr>
          <p:spPr bwMode="auto">
            <a:xfrm flipH="1">
              <a:off x="1765272" y="3433168"/>
              <a:ext cx="0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48"/>
            <p:cNvSpPr>
              <a:spLocks noChangeShapeType="1"/>
            </p:cNvSpPr>
            <p:nvPr/>
          </p:nvSpPr>
          <p:spPr bwMode="auto">
            <a:xfrm>
              <a:off x="4499992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49"/>
            <p:cNvSpPr>
              <a:spLocks noChangeShapeType="1"/>
            </p:cNvSpPr>
            <p:nvPr/>
          </p:nvSpPr>
          <p:spPr bwMode="auto">
            <a:xfrm flipV="1">
              <a:off x="3419872" y="3572866"/>
              <a:ext cx="10799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150"/>
            <p:cNvSpPr>
              <a:spLocks noChangeShapeType="1"/>
            </p:cNvSpPr>
            <p:nvPr/>
          </p:nvSpPr>
          <p:spPr bwMode="auto">
            <a:xfrm flipH="1" flipV="1">
              <a:off x="1763688" y="3576835"/>
              <a:ext cx="10801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1"/>
            <p:cNvSpPr>
              <a:spLocks noChangeShapeType="1"/>
            </p:cNvSpPr>
            <p:nvPr/>
          </p:nvSpPr>
          <p:spPr bwMode="auto">
            <a:xfrm flipH="1">
              <a:off x="5364088" y="3431580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2"/>
            <p:cNvSpPr>
              <a:spLocks noChangeShapeType="1"/>
            </p:cNvSpPr>
            <p:nvPr/>
          </p:nvSpPr>
          <p:spPr bwMode="auto">
            <a:xfrm>
              <a:off x="8101980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3"/>
            <p:cNvSpPr>
              <a:spLocks noChangeShapeType="1"/>
            </p:cNvSpPr>
            <p:nvPr/>
          </p:nvSpPr>
          <p:spPr bwMode="auto">
            <a:xfrm>
              <a:off x="7165876" y="357445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54"/>
            <p:cNvSpPr>
              <a:spLocks noChangeShapeType="1"/>
            </p:cNvSpPr>
            <p:nvPr/>
          </p:nvSpPr>
          <p:spPr bwMode="auto">
            <a:xfrm flipH="1">
              <a:off x="5365848" y="3572866"/>
              <a:ext cx="10954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155"/>
            <p:cNvSpPr txBox="1">
              <a:spLocks noChangeArrowheads="1"/>
            </p:cNvSpPr>
            <p:nvPr/>
          </p:nvSpPr>
          <p:spPr bwMode="auto">
            <a:xfrm>
              <a:off x="4788272" y="343158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14" name="Text Box 156"/>
            <p:cNvSpPr txBox="1">
              <a:spLocks noChangeArrowheads="1"/>
            </p:cNvSpPr>
            <p:nvPr/>
          </p:nvSpPr>
          <p:spPr bwMode="auto">
            <a:xfrm>
              <a:off x="6517804" y="3433167"/>
              <a:ext cx="7207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367" name="Text Box 84"/>
            <p:cNvSpPr txBox="1">
              <a:spLocks noChangeArrowheads="1"/>
            </p:cNvSpPr>
            <p:nvPr/>
          </p:nvSpPr>
          <p:spPr bwMode="auto">
            <a:xfrm>
              <a:off x="5367261" y="3717925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r>
                <a:rPr lang="zh-CN" altLang="en-US" sz="1600" b="1" u="none" dirty="0">
                  <a:latin typeface="宋体" pitchFamily="2" charset="-122"/>
                </a:rPr>
                <a:t>     块数据</a:t>
              </a:r>
            </a:p>
          </p:txBody>
        </p:sp>
        <p:sp>
          <p:nvSpPr>
            <p:cNvPr id="368" name="Text Box 85"/>
            <p:cNvSpPr txBox="1">
              <a:spLocks noChangeArrowheads="1"/>
            </p:cNvSpPr>
            <p:nvPr/>
          </p:nvSpPr>
          <p:spPr bwMode="auto">
            <a:xfrm>
              <a:off x="5367261" y="4005262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69" name="Text Box 93"/>
            <p:cNvSpPr txBox="1">
              <a:spLocks noChangeArrowheads="1"/>
            </p:cNvSpPr>
            <p:nvPr/>
          </p:nvSpPr>
          <p:spPr bwMode="auto">
            <a:xfrm>
              <a:off x="5936380" y="4005262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70" name="Text Box 94"/>
            <p:cNvSpPr txBox="1">
              <a:spLocks noChangeArrowheads="1"/>
            </p:cNvSpPr>
            <p:nvPr/>
          </p:nvSpPr>
          <p:spPr bwMode="auto">
            <a:xfrm>
              <a:off x="6805923" y="4005262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438" name="Text Box 136"/>
            <p:cNvSpPr txBox="1">
              <a:spLocks noChangeArrowheads="1"/>
            </p:cNvSpPr>
            <p:nvPr/>
          </p:nvSpPr>
          <p:spPr bwMode="auto">
            <a:xfrm>
              <a:off x="3707904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9" name="Text Box 136"/>
            <p:cNvSpPr txBox="1">
              <a:spLocks noChangeArrowheads="1"/>
            </p:cNvSpPr>
            <p:nvPr/>
          </p:nvSpPr>
          <p:spPr bwMode="auto">
            <a:xfrm>
              <a:off x="7308552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1619673" y="2995364"/>
            <a:ext cx="5433513" cy="2810793"/>
            <a:chOff x="1619673" y="2995364"/>
            <a:chExt cx="5433513" cy="2810793"/>
          </a:xfrm>
        </p:grpSpPr>
        <p:sp>
          <p:nvSpPr>
            <p:cNvPr id="271" name="Line 106"/>
            <p:cNvSpPr>
              <a:spLocks noChangeShapeType="1"/>
            </p:cNvSpPr>
            <p:nvPr/>
          </p:nvSpPr>
          <p:spPr bwMode="auto">
            <a:xfrm flipV="1">
              <a:off x="2771800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Text Box 136"/>
            <p:cNvSpPr txBox="1">
              <a:spLocks noChangeArrowheads="1"/>
            </p:cNvSpPr>
            <p:nvPr/>
          </p:nvSpPr>
          <p:spPr bwMode="auto">
            <a:xfrm>
              <a:off x="4788024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26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327" name="Line 321"/>
            <p:cNvSpPr>
              <a:spLocks noChangeShapeType="1"/>
            </p:cNvSpPr>
            <p:nvPr/>
          </p:nvSpPr>
          <p:spPr bwMode="auto">
            <a:xfrm flipH="1">
              <a:off x="2771800" y="4149129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1"/>
            <p:cNvSpPr>
              <a:spLocks noChangeShapeType="1"/>
            </p:cNvSpPr>
            <p:nvPr/>
          </p:nvSpPr>
          <p:spPr bwMode="auto">
            <a:xfrm flipH="1">
              <a:off x="2051720" y="4149924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1"/>
            <p:cNvSpPr>
              <a:spLocks noChangeShapeType="1"/>
            </p:cNvSpPr>
            <p:nvPr/>
          </p:nvSpPr>
          <p:spPr bwMode="auto">
            <a:xfrm flipH="1" flipV="1">
              <a:off x="2051720" y="4732852"/>
              <a:ext cx="0" cy="213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320"/>
            <p:cNvSpPr>
              <a:spLocks noChangeShapeType="1"/>
            </p:cNvSpPr>
            <p:nvPr/>
          </p:nvSpPr>
          <p:spPr bwMode="auto">
            <a:xfrm flipV="1">
              <a:off x="2987824" y="4595892"/>
              <a:ext cx="46337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06"/>
            <p:cNvSpPr>
              <a:spLocks noChangeShapeType="1"/>
            </p:cNvSpPr>
            <p:nvPr/>
          </p:nvSpPr>
          <p:spPr bwMode="auto">
            <a:xfrm flipV="1">
              <a:off x="6372200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Text Box 309"/>
            <p:cNvSpPr txBox="1">
              <a:spLocks noChangeArrowheads="1"/>
            </p:cNvSpPr>
            <p:nvPr/>
          </p:nvSpPr>
          <p:spPr bwMode="auto">
            <a:xfrm>
              <a:off x="5462919" y="4446358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376" name="Line 321"/>
            <p:cNvSpPr>
              <a:spLocks noChangeShapeType="1"/>
            </p:cNvSpPr>
            <p:nvPr/>
          </p:nvSpPr>
          <p:spPr bwMode="auto">
            <a:xfrm flipH="1">
              <a:off x="6372200" y="4149724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21"/>
            <p:cNvSpPr>
              <a:spLocks noChangeShapeType="1"/>
            </p:cNvSpPr>
            <p:nvPr/>
          </p:nvSpPr>
          <p:spPr bwMode="auto">
            <a:xfrm flipH="1">
              <a:off x="5653708" y="4150519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21"/>
            <p:cNvSpPr>
              <a:spLocks noChangeShapeType="1"/>
            </p:cNvSpPr>
            <p:nvPr/>
          </p:nvSpPr>
          <p:spPr bwMode="auto">
            <a:xfrm flipH="1" flipV="1">
              <a:off x="5653708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320"/>
            <p:cNvSpPr>
              <a:spLocks noChangeShapeType="1"/>
            </p:cNvSpPr>
            <p:nvPr/>
          </p:nvSpPr>
          <p:spPr bwMode="auto">
            <a:xfrm flipV="1">
              <a:off x="6589812" y="4596487"/>
              <a:ext cx="46337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412" name="Text Box 276"/>
            <p:cNvSpPr txBox="1">
              <a:spLocks noChangeArrowheads="1"/>
            </p:cNvSpPr>
            <p:nvPr/>
          </p:nvSpPr>
          <p:spPr bwMode="auto">
            <a:xfrm>
              <a:off x="6751814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11" name="直接箭头连接符 157"/>
            <p:cNvCxnSpPr>
              <a:endCxn id="420" idx="0"/>
            </p:cNvCxnSpPr>
            <p:nvPr/>
          </p:nvCxnSpPr>
          <p:spPr bwMode="auto">
            <a:xfrm rot="10800000" flipV="1">
              <a:off x="3481019" y="4596439"/>
              <a:ext cx="3251104" cy="561646"/>
            </a:xfrm>
            <a:prstGeom prst="bentConnector4">
              <a:avLst>
                <a:gd name="adj1" fmla="val -57"/>
                <a:gd name="adj2" fmla="val 10068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97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792777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6" name="直接箭头连接符 157"/>
            <p:cNvCxnSpPr/>
            <p:nvPr/>
          </p:nvCxnSpPr>
          <p:spPr bwMode="auto">
            <a:xfrm rot="5400000">
              <a:off x="3184799" y="1430238"/>
              <a:ext cx="289619" cy="3419872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3" name="直接箭头连接符 157"/>
            <p:cNvCxnSpPr/>
            <p:nvPr/>
          </p:nvCxnSpPr>
          <p:spPr bwMode="auto">
            <a:xfrm rot="10800000">
              <a:off x="1619678" y="3284988"/>
              <a:ext cx="4751475" cy="1769873"/>
            </a:xfrm>
            <a:prstGeom prst="bentConnector3">
              <a:avLst>
                <a:gd name="adj1" fmla="val 100161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3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407" name="直接箭头连接符 157"/>
            <p:cNvCxnSpPr/>
            <p:nvPr/>
          </p:nvCxnSpPr>
          <p:spPr bwMode="auto">
            <a:xfrm flipH="1">
              <a:off x="3131717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15" name="Text Box 329"/>
            <p:cNvSpPr txBox="1">
              <a:spLocks noChangeArrowheads="1"/>
            </p:cNvSpPr>
            <p:nvPr/>
          </p:nvSpPr>
          <p:spPr bwMode="auto">
            <a:xfrm>
              <a:off x="3059832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itchFamily="2" charset="-122"/>
                </a:rPr>
                <a:t>≥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20" name="Line 121"/>
            <p:cNvSpPr>
              <a:spLocks noChangeShapeType="1"/>
            </p:cNvSpPr>
            <p:nvPr/>
          </p:nvSpPr>
          <p:spPr bwMode="auto">
            <a:xfrm>
              <a:off x="3481019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21"/>
            <p:cNvSpPr>
              <a:spLocks noChangeShapeType="1"/>
            </p:cNvSpPr>
            <p:nvPr/>
          </p:nvSpPr>
          <p:spPr bwMode="auto">
            <a:xfrm>
              <a:off x="3304008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329"/>
            <p:cNvSpPr txBox="1">
              <a:spLocks noChangeArrowheads="1"/>
            </p:cNvSpPr>
            <p:nvPr/>
          </p:nvSpPr>
          <p:spPr bwMode="auto">
            <a:xfrm>
              <a:off x="3347864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缺失</a:t>
              </a:r>
            </a:p>
          </p:txBody>
        </p:sp>
        <p:sp>
          <p:nvSpPr>
            <p:cNvPr id="430" name="Text Box 255"/>
            <p:cNvSpPr txBox="1">
              <a:spLocks noChangeArrowheads="1"/>
            </p:cNvSpPr>
            <p:nvPr/>
          </p:nvSpPr>
          <p:spPr bwMode="auto">
            <a:xfrm>
              <a:off x="5052223" y="3054750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1" name="Text Box 136"/>
            <p:cNvSpPr txBox="1">
              <a:spLocks noChangeArrowheads="1"/>
            </p:cNvSpPr>
            <p:nvPr/>
          </p:nvSpPr>
          <p:spPr bwMode="auto">
            <a:xfrm>
              <a:off x="3131716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440" name="组合 439"/>
          <p:cNvGrpSpPr/>
          <p:nvPr/>
        </p:nvGrpSpPr>
        <p:grpSpPr>
          <a:xfrm>
            <a:off x="3451198" y="2995364"/>
            <a:ext cx="4793212" cy="2810793"/>
            <a:chOff x="3451198" y="3282503"/>
            <a:chExt cx="4793212" cy="2810793"/>
          </a:xfrm>
        </p:grpSpPr>
        <p:sp>
          <p:nvSpPr>
            <p:cNvPr id="283" name="Text Box 120"/>
            <p:cNvSpPr txBox="1">
              <a:spLocks noChangeArrowheads="1"/>
            </p:cNvSpPr>
            <p:nvPr/>
          </p:nvSpPr>
          <p:spPr bwMode="auto">
            <a:xfrm>
              <a:off x="3451198" y="4732901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 flipV="1">
              <a:off x="3563888" y="4437061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24"/>
            <p:cNvSpPr>
              <a:spLocks noChangeShapeType="1"/>
            </p:cNvSpPr>
            <p:nvPr/>
          </p:nvSpPr>
          <p:spPr bwMode="auto">
            <a:xfrm flipV="1">
              <a:off x="4283968" y="4437061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3" name="直接箭头连接符 157"/>
            <p:cNvCxnSpPr/>
            <p:nvPr/>
          </p:nvCxnSpPr>
          <p:spPr bwMode="auto">
            <a:xfrm rot="16200000" flipH="1">
              <a:off x="6551612" y="3463503"/>
              <a:ext cx="1873796" cy="1511795"/>
            </a:xfrm>
            <a:prstGeom prst="bentConnector3">
              <a:avLst>
                <a:gd name="adj1" fmla="val 1475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 flipH="1" flipV="1">
              <a:off x="4427984" y="4883033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4"/>
            <p:cNvSpPr>
              <a:spLocks noChangeShapeType="1"/>
            </p:cNvSpPr>
            <p:nvPr/>
          </p:nvSpPr>
          <p:spPr bwMode="auto">
            <a:xfrm flipH="1">
              <a:off x="8028384" y="4868863"/>
              <a:ext cx="216024" cy="2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4" name="直接箭头连接符 157"/>
            <p:cNvCxnSpPr>
              <a:stCxn id="342" idx="0"/>
            </p:cNvCxnSpPr>
            <p:nvPr/>
          </p:nvCxnSpPr>
          <p:spPr bwMode="auto">
            <a:xfrm rot="16200000" flipH="1">
              <a:off x="6307129" y="3219912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2" name="Text Box 120"/>
            <p:cNvSpPr txBox="1">
              <a:spLocks noChangeArrowheads="1"/>
            </p:cNvSpPr>
            <p:nvPr/>
          </p:nvSpPr>
          <p:spPr bwMode="auto">
            <a:xfrm>
              <a:off x="7053186" y="4733496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373" name="Line 121"/>
            <p:cNvSpPr>
              <a:spLocks noChangeShapeType="1"/>
            </p:cNvSpPr>
            <p:nvPr/>
          </p:nvSpPr>
          <p:spPr bwMode="auto">
            <a:xfrm flipV="1">
              <a:off x="7165876" y="4437656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24"/>
            <p:cNvSpPr>
              <a:spLocks noChangeShapeType="1"/>
            </p:cNvSpPr>
            <p:nvPr/>
          </p:nvSpPr>
          <p:spPr bwMode="auto">
            <a:xfrm flipV="1">
              <a:off x="7885956" y="4437656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21"/>
            <p:cNvSpPr>
              <a:spLocks noChangeShapeType="1"/>
            </p:cNvSpPr>
            <p:nvPr/>
          </p:nvSpPr>
          <p:spPr bwMode="auto">
            <a:xfrm>
              <a:off x="3924325" y="5019992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7547047" y="5019992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34"/>
            <p:cNvSpPr>
              <a:spLocks noChangeShapeType="1"/>
            </p:cNvSpPr>
            <p:nvPr/>
          </p:nvSpPr>
          <p:spPr bwMode="auto">
            <a:xfrm flipV="1">
              <a:off x="3924324" y="5589242"/>
              <a:ext cx="3622723" cy="19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21"/>
            <p:cNvSpPr>
              <a:spLocks noChangeShapeType="1"/>
            </p:cNvSpPr>
            <p:nvPr/>
          </p:nvSpPr>
          <p:spPr bwMode="auto">
            <a:xfrm>
              <a:off x="5796136" y="5589239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Text Box 329"/>
            <p:cNvSpPr txBox="1">
              <a:spLocks noChangeArrowheads="1"/>
            </p:cNvSpPr>
            <p:nvPr/>
          </p:nvSpPr>
          <p:spPr bwMode="auto">
            <a:xfrm>
              <a:off x="5896804" y="5841942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436" name="Text Box 136"/>
            <p:cNvSpPr txBox="1">
              <a:spLocks noChangeArrowheads="1"/>
            </p:cNvSpPr>
            <p:nvPr/>
          </p:nvSpPr>
          <p:spPr bwMode="auto">
            <a:xfrm>
              <a:off x="3707904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7" name="Text Box 136"/>
            <p:cNvSpPr txBox="1">
              <a:spLocks noChangeArrowheads="1"/>
            </p:cNvSpPr>
            <p:nvPr/>
          </p:nvSpPr>
          <p:spPr bwMode="auto">
            <a:xfrm>
              <a:off x="7308552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445" name="Text Box 371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块调入时冲突率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最高</a:t>
            </a:r>
          </a:p>
        </p:txBody>
      </p:sp>
      <p:grpSp>
        <p:nvGrpSpPr>
          <p:cNvPr id="448" name="Group 161"/>
          <p:cNvGrpSpPr>
            <a:grpSpLocks/>
          </p:cNvGrpSpPr>
          <p:nvPr/>
        </p:nvGrpSpPr>
        <p:grpSpPr bwMode="auto">
          <a:xfrm>
            <a:off x="4932363" y="6453188"/>
            <a:ext cx="360362" cy="287337"/>
            <a:chOff x="1133" y="4020"/>
            <a:chExt cx="227" cy="181"/>
          </a:xfrm>
        </p:grpSpPr>
        <p:sp>
          <p:nvSpPr>
            <p:cNvPr id="449" name="AutoShape 16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" name="Text Box 16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67</a:t>
              </a:r>
            </a:p>
          </p:txBody>
        </p:sp>
      </p:grpSp>
      <p:sp>
        <p:nvSpPr>
          <p:cNvPr id="45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" name="AutoShape 14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7" grpId="0"/>
      <p:bldP spid="44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FE12-8909-4749-9FB5-57793371441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339738"/>
            <a:ext cx="87852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可寻址空间为</a:t>
            </a:r>
            <a:r>
              <a:rPr lang="en-US" altLang="zh-CN" b="1" u="none" dirty="0">
                <a:latin typeface="宋体" pitchFamily="2" charset="-122"/>
              </a:rPr>
              <a:t>1M</a:t>
            </a:r>
            <a:r>
              <a:rPr lang="zh-CN" altLang="en-US" b="1" u="none" dirty="0">
                <a:latin typeface="宋体" pitchFamily="2" charset="-122"/>
              </a:rPr>
              <a:t>，存储器按字节编址；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数据区容量为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，主存块大小为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>
                <a:latin typeface="宋体" pitchFamily="2" charset="-122"/>
              </a:rPr>
              <a:t>，采用全相联映射方式。⑴主存地址如何划分？⑵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行的标记</a:t>
            </a:r>
            <a:r>
              <a:rPr lang="en-US" altLang="zh-CN" b="1" u="none" dirty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时，则命中时目标行的</a:t>
            </a:r>
            <a:r>
              <a:rPr lang="en-US" altLang="zh-CN" b="1" u="none" dirty="0">
                <a:latin typeface="宋体" pitchFamily="2" charset="-122"/>
              </a:rPr>
              <a:t>V(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是多少？</a:t>
            </a:r>
          </a:p>
        </p:txBody>
      </p:sp>
      <p:sp>
        <p:nvSpPr>
          <p:cNvPr id="380991" name="Text Box 63"/>
          <p:cNvSpPr txBox="1">
            <a:spLocks noChangeArrowheads="1"/>
          </p:cNvSpPr>
          <p:nvPr/>
        </p:nvSpPr>
        <p:spPr bwMode="auto">
          <a:xfrm>
            <a:off x="179388" y="3068960"/>
            <a:ext cx="87852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(1M)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位，块内地址为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u="none" dirty="0">
                <a:latin typeface="宋体" pitchFamily="2" charset="-122"/>
              </a:rPr>
              <a:t>             主存地址组成：</a:t>
            </a:r>
          </a:p>
        </p:txBody>
      </p:sp>
      <p:grpSp>
        <p:nvGrpSpPr>
          <p:cNvPr id="381006" name="Group 78"/>
          <p:cNvGrpSpPr>
            <a:grpSpLocks/>
          </p:cNvGrpSpPr>
          <p:nvPr/>
        </p:nvGrpSpPr>
        <p:grpSpPr bwMode="auto">
          <a:xfrm>
            <a:off x="4427810" y="3860155"/>
            <a:ext cx="3384550" cy="288925"/>
            <a:chOff x="2744" y="2342"/>
            <a:chExt cx="2132" cy="182"/>
          </a:xfrm>
        </p:grpSpPr>
        <p:sp>
          <p:nvSpPr>
            <p:cNvPr id="380993" name="Text Box 65"/>
            <p:cNvSpPr txBox="1">
              <a:spLocks noChangeArrowheads="1"/>
            </p:cNvSpPr>
            <p:nvPr/>
          </p:nvSpPr>
          <p:spPr bwMode="auto">
            <a:xfrm>
              <a:off x="4150" y="234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381000" name="Text Box 72"/>
            <p:cNvSpPr txBox="1">
              <a:spLocks noChangeArrowheads="1"/>
            </p:cNvSpPr>
            <p:nvPr/>
          </p:nvSpPr>
          <p:spPr bwMode="auto">
            <a:xfrm>
              <a:off x="2744" y="2342"/>
              <a:ext cx="140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grpSp>
        <p:nvGrpSpPr>
          <p:cNvPr id="381007" name="Group 79"/>
          <p:cNvGrpSpPr>
            <a:grpSpLocks/>
          </p:cNvGrpSpPr>
          <p:nvPr/>
        </p:nvGrpSpPr>
        <p:grpSpPr bwMode="auto">
          <a:xfrm>
            <a:off x="4427810" y="3569642"/>
            <a:ext cx="3384550" cy="288925"/>
            <a:chOff x="2744" y="2159"/>
            <a:chExt cx="2132" cy="182"/>
          </a:xfrm>
        </p:grpSpPr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4151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4876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Text Box 68"/>
            <p:cNvSpPr txBox="1">
              <a:spLocks noChangeArrowheads="1"/>
            </p:cNvSpPr>
            <p:nvPr/>
          </p:nvSpPr>
          <p:spPr bwMode="auto">
            <a:xfrm>
              <a:off x="4377" y="2159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4649" y="22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696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 flipH="1">
              <a:off x="4151" y="2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2744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Text Box 74"/>
            <p:cNvSpPr txBox="1">
              <a:spLocks noChangeArrowheads="1"/>
            </p:cNvSpPr>
            <p:nvPr/>
          </p:nvSpPr>
          <p:spPr bwMode="auto">
            <a:xfrm>
              <a:off x="3333" y="2159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16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 flipH="1">
              <a:off x="2744" y="225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1008" name="Text Box 80"/>
          <p:cNvSpPr txBox="1">
            <a:spLocks noChangeArrowheads="1"/>
          </p:cNvSpPr>
          <p:nvPr/>
        </p:nvSpPr>
        <p:spPr bwMode="auto">
          <a:xfrm>
            <a:off x="179388" y="417862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⑵Cache</a:t>
            </a:r>
            <a:r>
              <a:rPr lang="zh-CN" altLang="en-US" b="1" u="none" dirty="0">
                <a:latin typeface="宋体" pitchFamily="2" charset="-122"/>
              </a:rPr>
              <a:t>行的标志为主存块号，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716788"/>
            <a:ext cx="8785225" cy="549275"/>
            <a:chOff x="179388" y="4716788"/>
            <a:chExt cx="8785225" cy="549275"/>
          </a:xfrm>
        </p:grpSpPr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2627784" y="4813626"/>
              <a:ext cx="273685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5364634" y="4812038"/>
              <a:ext cx="704850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6" name="Text Box 108"/>
            <p:cNvSpPr txBox="1">
              <a:spLocks noChangeArrowheads="1"/>
            </p:cNvSpPr>
            <p:nvPr/>
          </p:nvSpPr>
          <p:spPr bwMode="auto">
            <a:xfrm>
              <a:off x="179388" y="4716788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⑶</a:t>
              </a:r>
              <a:r>
                <a:rPr lang="zh-CN" altLang="en-US" b="1" u="none" dirty="0">
                  <a:latin typeface="宋体" pitchFamily="2" charset="-122"/>
                </a:rPr>
                <a:t>访存地址</a:t>
              </a:r>
              <a:r>
                <a:rPr lang="en-US" altLang="zh-CN" b="1" u="none" dirty="0">
                  <a:latin typeface="宋体" pitchFamily="2" charset="-122"/>
                </a:rPr>
                <a:t>=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</a:p>
          </p:txBody>
        </p:sp>
      </p:grpSp>
      <p:sp>
        <p:nvSpPr>
          <p:cNvPr id="381037" name="Text Box 109"/>
          <p:cNvSpPr txBox="1">
            <a:spLocks noChangeArrowheads="1"/>
          </p:cNvSpPr>
          <p:nvPr/>
        </p:nvSpPr>
        <p:spPr bwMode="auto">
          <a:xfrm>
            <a:off x="179388" y="52390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命中时目标行的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3645H</a:t>
            </a:r>
          </a:p>
        </p:txBody>
      </p:sp>
      <p:grpSp>
        <p:nvGrpSpPr>
          <p:cNvPr id="381044" name="Group 116"/>
          <p:cNvGrpSpPr>
            <a:grpSpLocks/>
          </p:cNvGrpSpPr>
          <p:nvPr/>
        </p:nvGrpSpPr>
        <p:grpSpPr bwMode="auto">
          <a:xfrm>
            <a:off x="1835374" y="6453188"/>
            <a:ext cx="360362" cy="287337"/>
            <a:chOff x="1133" y="4020"/>
            <a:chExt cx="227" cy="181"/>
          </a:xfrm>
        </p:grpSpPr>
        <p:sp>
          <p:nvSpPr>
            <p:cNvPr id="381045" name="AutoShape 1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46" name="Text Box 11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68</a:t>
              </a:r>
            </a:p>
          </p:txBody>
        </p:sp>
      </p:grpSp>
      <p:grpSp>
        <p:nvGrpSpPr>
          <p:cNvPr id="32" name="Group 116"/>
          <p:cNvGrpSpPr>
            <a:grpSpLocks/>
          </p:cNvGrpSpPr>
          <p:nvPr/>
        </p:nvGrpSpPr>
        <p:grpSpPr bwMode="auto">
          <a:xfrm>
            <a:off x="5075734" y="6453336"/>
            <a:ext cx="360362" cy="287337"/>
            <a:chOff x="1133" y="4020"/>
            <a:chExt cx="227" cy="181"/>
          </a:xfrm>
        </p:grpSpPr>
        <p:sp>
          <p:nvSpPr>
            <p:cNvPr id="33" name="AutoShape 1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1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69</a:t>
              </a:r>
            </a:p>
          </p:txBody>
        </p:sp>
      </p:grpSp>
      <p:sp>
        <p:nvSpPr>
          <p:cNvPr id="30" name="AutoShape 22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79512" y="2115433"/>
            <a:ext cx="8785225" cy="97719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※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注意：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可寻址空间＝主存地址空间，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       </a:t>
            </a:r>
            <a:r>
              <a:rPr lang="zh-CN" altLang="en-US" sz="2200" b="1" u="none" dirty="0">
                <a:latin typeface="宋体" pitchFamily="2" charset="-122"/>
              </a:rPr>
              <a:t>存储器</a:t>
            </a:r>
            <a:r>
              <a:rPr lang="en-US" altLang="zh-CN" sz="2200" b="1" u="none" dirty="0">
                <a:latin typeface="宋体" pitchFamily="2" charset="-122"/>
              </a:rPr>
              <a:t>(MEM)</a:t>
            </a:r>
            <a:r>
              <a:rPr lang="zh-CN" altLang="en-US" sz="2200" b="1" u="none" dirty="0">
                <a:latin typeface="宋体" pitchFamily="2" charset="-122"/>
              </a:rPr>
              <a:t>指冯</a:t>
            </a:r>
            <a:r>
              <a:rPr lang="en-US" altLang="zh-CN" sz="2200" b="1" u="none" dirty="0">
                <a:latin typeface="+mn-lt"/>
              </a:rPr>
              <a:t>·</a:t>
            </a:r>
            <a:r>
              <a:rPr lang="zh-CN" altLang="en-US" sz="2200" b="1" u="none" dirty="0">
                <a:latin typeface="宋体" pitchFamily="2" charset="-122"/>
              </a:rPr>
              <a:t>诺依曼计算机的存储器，现指主存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91" grpId="0"/>
      <p:bldP spid="381008" grpId="0"/>
      <p:bldP spid="3810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496" name="Group 208"/>
          <p:cNvGrpSpPr>
            <a:grpSpLocks/>
          </p:cNvGrpSpPr>
          <p:nvPr/>
        </p:nvGrpSpPr>
        <p:grpSpPr bwMode="auto">
          <a:xfrm>
            <a:off x="5003802" y="836712"/>
            <a:ext cx="3816351" cy="1008065"/>
            <a:chOff x="3152" y="436"/>
            <a:chExt cx="2404" cy="635"/>
          </a:xfrm>
        </p:grpSpPr>
        <p:sp>
          <p:nvSpPr>
            <p:cNvPr id="524449" name="Text Box 161"/>
            <p:cNvSpPr txBox="1">
              <a:spLocks noChangeArrowheads="1"/>
            </p:cNvSpPr>
            <p:nvPr/>
          </p:nvSpPr>
          <p:spPr bwMode="auto">
            <a:xfrm>
              <a:off x="4740" y="827"/>
              <a:ext cx="816" cy="2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n</a:t>
              </a:r>
              <a:r>
                <a:rPr lang="zh-CN" altLang="en-US" sz="2000" b="1" u="none">
                  <a:solidFill>
                    <a:srgbClr val="FF3399"/>
                  </a:solidFill>
                  <a:latin typeface="宋体" pitchFamily="2" charset="-122"/>
                </a:rPr>
                <a:t>路组相联</a:t>
              </a:r>
            </a:p>
          </p:txBody>
        </p:sp>
        <p:sp>
          <p:nvSpPr>
            <p:cNvPr id="524493" name="Rectangle 205"/>
            <p:cNvSpPr>
              <a:spLocks noChangeArrowheads="1"/>
            </p:cNvSpPr>
            <p:nvPr/>
          </p:nvSpPr>
          <p:spPr bwMode="auto">
            <a:xfrm>
              <a:off x="3152" y="436"/>
              <a:ext cx="1297" cy="273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495" name="Line 207"/>
            <p:cNvSpPr>
              <a:spLocks noChangeShapeType="1"/>
            </p:cNvSpPr>
            <p:nvPr/>
          </p:nvSpPr>
          <p:spPr bwMode="auto">
            <a:xfrm>
              <a:off x="4449" y="708"/>
              <a:ext cx="291" cy="1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3B2C-2EF7-4B73-B5C2-9BF7701487A1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79388" y="329714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、组相联映射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Set associate mapping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的行分组、每个组有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个行；主存块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可映像到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任意行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j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en-US" altLang="zh-CN" b="1" u="none" dirty="0">
                <a:latin typeface="宋体" pitchFamily="2" charset="-122"/>
              </a:rPr>
              <a:t> mod G/n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</a:p>
        </p:txBody>
      </p:sp>
      <p:grpSp>
        <p:nvGrpSpPr>
          <p:cNvPr id="524507" name="Group 219"/>
          <p:cNvGrpSpPr>
            <a:grpSpLocks/>
          </p:cNvGrpSpPr>
          <p:nvPr/>
        </p:nvGrpSpPr>
        <p:grpSpPr bwMode="auto">
          <a:xfrm>
            <a:off x="1835150" y="6453188"/>
            <a:ext cx="360363" cy="287337"/>
            <a:chOff x="1133" y="4020"/>
            <a:chExt cx="227" cy="181"/>
          </a:xfrm>
        </p:grpSpPr>
        <p:sp>
          <p:nvSpPr>
            <p:cNvPr id="524508" name="AutoShape 22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509" name="Text Box 22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69</a:t>
              </a:r>
            </a:p>
          </p:txBody>
        </p:sp>
      </p:grpSp>
      <p:sp>
        <p:nvSpPr>
          <p:cNvPr id="524510" name="AutoShape 2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4" name="AutoShape 22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5" name="AutoShape 22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6771011" y="3860080"/>
            <a:ext cx="16192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u="none" dirty="0">
                <a:latin typeface="宋体" pitchFamily="2" charset="-122"/>
              </a:rPr>
              <a:t>群</a:t>
            </a:r>
            <a:r>
              <a:rPr lang="en-US" altLang="zh-CN" sz="1800" b="1" u="none" dirty="0">
                <a:latin typeface="宋体" pitchFamily="2" charset="-122"/>
              </a:rPr>
              <a:t>M/(G/n)-1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259632" y="1700534"/>
            <a:ext cx="6194525" cy="2736578"/>
            <a:chOff x="1617835" y="1773510"/>
            <a:chExt cx="6194525" cy="2736578"/>
          </a:xfrm>
        </p:grpSpPr>
        <p:sp>
          <p:nvSpPr>
            <p:cNvPr id="101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3789933"/>
              <a:ext cx="1079500" cy="71343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2" name="Text Box 165"/>
            <p:cNvSpPr txBox="1">
              <a:spLocks noChangeArrowheads="1"/>
            </p:cNvSpPr>
            <p:nvPr/>
          </p:nvSpPr>
          <p:spPr bwMode="auto">
            <a:xfrm>
              <a:off x="7163072" y="2276872"/>
              <a:ext cx="649288" cy="275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3" name="AutoShape 166"/>
            <p:cNvSpPr>
              <a:spLocks/>
            </p:cNvSpPr>
            <p:nvPr/>
          </p:nvSpPr>
          <p:spPr bwMode="auto">
            <a:xfrm>
              <a:off x="7039322" y="2062758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67"/>
            <p:cNvSpPr txBox="1">
              <a:spLocks noChangeArrowheads="1"/>
            </p:cNvSpPr>
            <p:nvPr/>
          </p:nvSpPr>
          <p:spPr bwMode="auto">
            <a:xfrm>
              <a:off x="7163072" y="2996952"/>
              <a:ext cx="649288" cy="274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6085186" y="1773510"/>
              <a:ext cx="93406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6" name="Text Box 173"/>
            <p:cNvSpPr txBox="1">
              <a:spLocks noChangeArrowheads="1"/>
            </p:cNvSpPr>
            <p:nvPr/>
          </p:nvSpPr>
          <p:spPr bwMode="auto">
            <a:xfrm>
              <a:off x="6085186" y="3501009"/>
              <a:ext cx="934068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107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060848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8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2644453"/>
              <a:ext cx="1079500" cy="71343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AutoShape 185"/>
            <p:cNvSpPr>
              <a:spLocks/>
            </p:cNvSpPr>
            <p:nvPr/>
          </p:nvSpPr>
          <p:spPr bwMode="auto">
            <a:xfrm>
              <a:off x="2483595" y="271115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2051223" y="2844998"/>
              <a:ext cx="4318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1617835" y="3997126"/>
              <a:ext cx="86518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G/n-1</a:t>
              </a:r>
            </a:p>
          </p:txBody>
        </p:sp>
        <p:sp>
          <p:nvSpPr>
            <p:cNvPr id="112" name="Rectangle 189"/>
            <p:cNvSpPr>
              <a:spLocks noChangeArrowheads="1"/>
            </p:cNvSpPr>
            <p:nvPr/>
          </p:nvSpPr>
          <p:spPr bwMode="auto">
            <a:xfrm>
              <a:off x="3202682" y="2638128"/>
              <a:ext cx="576263" cy="18716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90"/>
            <p:cNvSpPr txBox="1">
              <a:spLocks noChangeArrowheads="1"/>
            </p:cNvSpPr>
            <p:nvPr/>
          </p:nvSpPr>
          <p:spPr bwMode="auto">
            <a:xfrm>
              <a:off x="3203848" y="2638128"/>
              <a:ext cx="1655763" cy="187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 标记  数据块</a:t>
              </a:r>
            </a:p>
          </p:txBody>
        </p:sp>
        <p:sp>
          <p:nvSpPr>
            <p:cNvPr id="114" name="Line 191"/>
            <p:cNvSpPr>
              <a:spLocks noChangeShapeType="1"/>
            </p:cNvSpPr>
            <p:nvPr/>
          </p:nvSpPr>
          <p:spPr bwMode="auto">
            <a:xfrm>
              <a:off x="3204269" y="287287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2"/>
            <p:cNvSpPr>
              <a:spLocks noChangeShapeType="1"/>
            </p:cNvSpPr>
            <p:nvPr/>
          </p:nvSpPr>
          <p:spPr bwMode="auto">
            <a:xfrm>
              <a:off x="3204269" y="312916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3"/>
            <p:cNvSpPr>
              <a:spLocks noChangeShapeType="1"/>
            </p:cNvSpPr>
            <p:nvPr/>
          </p:nvSpPr>
          <p:spPr bwMode="auto">
            <a:xfrm>
              <a:off x="3204269" y="3357885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94"/>
            <p:cNvSpPr txBox="1">
              <a:spLocks noChangeArrowheads="1"/>
            </p:cNvSpPr>
            <p:nvPr/>
          </p:nvSpPr>
          <p:spPr bwMode="auto">
            <a:xfrm>
              <a:off x="3420169" y="2348880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18" name="Line 195"/>
            <p:cNvSpPr>
              <a:spLocks noChangeShapeType="1"/>
            </p:cNvSpPr>
            <p:nvPr/>
          </p:nvSpPr>
          <p:spPr bwMode="auto">
            <a:xfrm>
              <a:off x="3204269" y="3789933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96"/>
            <p:cNvSpPr txBox="1">
              <a:spLocks noChangeArrowheads="1"/>
            </p:cNvSpPr>
            <p:nvPr/>
          </p:nvSpPr>
          <p:spPr bwMode="auto">
            <a:xfrm>
              <a:off x="2556569" y="314186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0" name="Text Box 197"/>
            <p:cNvSpPr txBox="1">
              <a:spLocks noChangeArrowheads="1"/>
            </p:cNvSpPr>
            <p:nvPr/>
          </p:nvSpPr>
          <p:spPr bwMode="auto">
            <a:xfrm>
              <a:off x="2556569" y="263812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1" name="Line 198"/>
            <p:cNvSpPr>
              <a:spLocks noChangeShapeType="1"/>
            </p:cNvSpPr>
            <p:nvPr/>
          </p:nvSpPr>
          <p:spPr bwMode="auto">
            <a:xfrm>
              <a:off x="3204269" y="4025007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99"/>
            <p:cNvSpPr>
              <a:spLocks noChangeShapeType="1"/>
            </p:cNvSpPr>
            <p:nvPr/>
          </p:nvSpPr>
          <p:spPr bwMode="auto">
            <a:xfrm>
              <a:off x="3204269" y="428763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02"/>
            <p:cNvSpPr txBox="1">
              <a:spLocks noChangeArrowheads="1"/>
            </p:cNvSpPr>
            <p:nvPr/>
          </p:nvSpPr>
          <p:spPr bwMode="auto">
            <a:xfrm>
              <a:off x="4067869" y="3429571"/>
              <a:ext cx="358775" cy="2888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4" name="AutoShape 185"/>
            <p:cNvSpPr>
              <a:spLocks/>
            </p:cNvSpPr>
            <p:nvPr/>
          </p:nvSpPr>
          <p:spPr bwMode="auto">
            <a:xfrm>
              <a:off x="2483023" y="386231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Text Box 196"/>
            <p:cNvSpPr txBox="1">
              <a:spLocks noChangeArrowheads="1"/>
            </p:cNvSpPr>
            <p:nvPr/>
          </p:nvSpPr>
          <p:spPr bwMode="auto">
            <a:xfrm>
              <a:off x="2555997" y="429302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6" name="Text Box 197"/>
            <p:cNvSpPr txBox="1">
              <a:spLocks noChangeArrowheads="1"/>
            </p:cNvSpPr>
            <p:nvPr/>
          </p:nvSpPr>
          <p:spPr bwMode="auto">
            <a:xfrm>
              <a:off x="2555997" y="378928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7" name="Text Box 270"/>
            <p:cNvSpPr txBox="1">
              <a:spLocks noChangeArrowheads="1"/>
            </p:cNvSpPr>
            <p:nvPr/>
          </p:nvSpPr>
          <p:spPr bwMode="auto">
            <a:xfrm>
              <a:off x="3057995" y="1880791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候选行数＝</a:t>
              </a: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2000" b="1" u="none" dirty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>
              <a:off x="6084913" y="2295922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1"/>
            <p:cNvSpPr>
              <a:spLocks noChangeShapeType="1"/>
            </p:cNvSpPr>
            <p:nvPr/>
          </p:nvSpPr>
          <p:spPr bwMode="auto">
            <a:xfrm>
              <a:off x="6084168" y="255220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77996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Line 191"/>
            <p:cNvSpPr>
              <a:spLocks noChangeShapeType="1"/>
            </p:cNvSpPr>
            <p:nvPr/>
          </p:nvSpPr>
          <p:spPr bwMode="auto">
            <a:xfrm>
              <a:off x="6084913" y="301503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1"/>
            <p:cNvSpPr>
              <a:spLocks noChangeShapeType="1"/>
            </p:cNvSpPr>
            <p:nvPr/>
          </p:nvSpPr>
          <p:spPr bwMode="auto">
            <a:xfrm>
              <a:off x="6084168" y="327131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378904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>
                  <a:latin typeface="宋体" pitchFamily="2" charset="-122"/>
                </a:rPr>
                <a:t> 块</a:t>
              </a:r>
              <a:r>
                <a:rPr lang="en-US" altLang="zh-CN" sz="1600" b="1" u="none" dirty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Line 191"/>
            <p:cNvSpPr>
              <a:spLocks noChangeShapeType="1"/>
            </p:cNvSpPr>
            <p:nvPr/>
          </p:nvSpPr>
          <p:spPr bwMode="auto">
            <a:xfrm>
              <a:off x="6084913" y="402411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>
              <a:off x="6084168" y="428039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7039322" y="2783806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166"/>
            <p:cNvSpPr>
              <a:spLocks/>
            </p:cNvSpPr>
            <p:nvPr/>
          </p:nvSpPr>
          <p:spPr bwMode="auto">
            <a:xfrm>
              <a:off x="7039322" y="3789040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99"/>
            <p:cNvSpPr>
              <a:spLocks noChangeShapeType="1"/>
            </p:cNvSpPr>
            <p:nvPr/>
          </p:nvSpPr>
          <p:spPr bwMode="auto">
            <a:xfrm>
              <a:off x="3779164" y="2644452"/>
              <a:ext cx="2" cy="1865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501829" y="2132658"/>
            <a:ext cx="1225152" cy="2231677"/>
            <a:chOff x="4860032" y="2205634"/>
            <a:chExt cx="1225152" cy="2231677"/>
          </a:xfrm>
        </p:grpSpPr>
        <p:sp>
          <p:nvSpPr>
            <p:cNvPr id="140" name="AutoShape 95"/>
            <p:cNvSpPr>
              <a:spLocks/>
            </p:cNvSpPr>
            <p:nvPr/>
          </p:nvSpPr>
          <p:spPr bwMode="auto">
            <a:xfrm>
              <a:off x="5076056" y="2708872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96"/>
            <p:cNvSpPr>
              <a:spLocks noChangeShapeType="1"/>
            </p:cNvSpPr>
            <p:nvPr/>
          </p:nvSpPr>
          <p:spPr bwMode="auto">
            <a:xfrm flipH="1">
              <a:off x="5160848" y="2205634"/>
              <a:ext cx="923269" cy="7193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7"/>
            <p:cNvSpPr>
              <a:spLocks noChangeShapeType="1"/>
            </p:cNvSpPr>
            <p:nvPr/>
          </p:nvSpPr>
          <p:spPr bwMode="auto">
            <a:xfrm flipH="1" flipV="1">
              <a:off x="5160848" y="3001169"/>
              <a:ext cx="923269" cy="9324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8"/>
            <p:cNvSpPr>
              <a:spLocks noChangeShapeType="1"/>
            </p:cNvSpPr>
            <p:nvPr/>
          </p:nvSpPr>
          <p:spPr bwMode="auto">
            <a:xfrm flipH="1">
              <a:off x="5160848" y="2925142"/>
              <a:ext cx="923270" cy="353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9"/>
            <p:cNvSpPr>
              <a:spLocks noChangeShapeType="1"/>
            </p:cNvSpPr>
            <p:nvPr/>
          </p:nvSpPr>
          <p:spPr bwMode="auto">
            <a:xfrm flipH="1">
              <a:off x="5147045" y="2708872"/>
              <a:ext cx="938139" cy="13682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0"/>
            <p:cNvSpPr>
              <a:spLocks noChangeShapeType="1"/>
            </p:cNvSpPr>
            <p:nvPr/>
          </p:nvSpPr>
          <p:spPr bwMode="auto">
            <a:xfrm flipH="1" flipV="1">
              <a:off x="5149079" y="4147640"/>
              <a:ext cx="935039" cy="23170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1"/>
            <p:cNvSpPr>
              <a:spLocks noChangeShapeType="1"/>
            </p:cNvSpPr>
            <p:nvPr/>
          </p:nvSpPr>
          <p:spPr bwMode="auto">
            <a:xfrm flipH="1">
              <a:off x="5149080" y="3430141"/>
              <a:ext cx="935038" cy="69614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4"/>
            <p:cNvSpPr>
              <a:spLocks noChangeShapeType="1"/>
            </p:cNvSpPr>
            <p:nvPr/>
          </p:nvSpPr>
          <p:spPr bwMode="auto">
            <a:xfrm flipH="1" flipV="1">
              <a:off x="4860032" y="2755502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5"/>
            <p:cNvSpPr>
              <a:spLocks noChangeShapeType="1"/>
            </p:cNvSpPr>
            <p:nvPr/>
          </p:nvSpPr>
          <p:spPr bwMode="auto">
            <a:xfrm flipH="1">
              <a:off x="4860032" y="2960491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6"/>
            <p:cNvSpPr>
              <a:spLocks noChangeShapeType="1"/>
            </p:cNvSpPr>
            <p:nvPr/>
          </p:nvSpPr>
          <p:spPr bwMode="auto">
            <a:xfrm flipH="1">
              <a:off x="4860032" y="2960490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4"/>
            <p:cNvSpPr>
              <a:spLocks noChangeShapeType="1"/>
            </p:cNvSpPr>
            <p:nvPr/>
          </p:nvSpPr>
          <p:spPr bwMode="auto">
            <a:xfrm flipH="1" flipV="1">
              <a:off x="4860032" y="3921297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05"/>
            <p:cNvSpPr>
              <a:spLocks noChangeShapeType="1"/>
            </p:cNvSpPr>
            <p:nvPr/>
          </p:nvSpPr>
          <p:spPr bwMode="auto">
            <a:xfrm flipH="1">
              <a:off x="4860032" y="4126286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06"/>
            <p:cNvSpPr>
              <a:spLocks noChangeShapeType="1"/>
            </p:cNvSpPr>
            <p:nvPr/>
          </p:nvSpPr>
          <p:spPr bwMode="auto">
            <a:xfrm flipH="1">
              <a:off x="4860032" y="4126285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AutoShape 95"/>
            <p:cNvSpPr>
              <a:spLocks/>
            </p:cNvSpPr>
            <p:nvPr/>
          </p:nvSpPr>
          <p:spPr bwMode="auto">
            <a:xfrm>
              <a:off x="5076056" y="3861048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" name="Group 240"/>
          <p:cNvGrpSpPr>
            <a:grpSpLocks/>
          </p:cNvGrpSpPr>
          <p:nvPr/>
        </p:nvGrpSpPr>
        <p:grpSpPr bwMode="auto">
          <a:xfrm>
            <a:off x="2555899" y="4725144"/>
            <a:ext cx="4824413" cy="1360488"/>
            <a:chOff x="385" y="3117"/>
            <a:chExt cx="3039" cy="857"/>
          </a:xfrm>
        </p:grpSpPr>
        <p:sp>
          <p:nvSpPr>
            <p:cNvPr id="155" name="Text Box 113"/>
            <p:cNvSpPr txBox="1">
              <a:spLocks noChangeArrowheads="1"/>
            </p:cNvSpPr>
            <p:nvPr/>
          </p:nvSpPr>
          <p:spPr bwMode="auto">
            <a:xfrm>
              <a:off x="2698" y="3293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56" name="Text Box 114"/>
            <p:cNvSpPr txBox="1">
              <a:spLocks noChangeArrowheads="1"/>
            </p:cNvSpPr>
            <p:nvPr/>
          </p:nvSpPr>
          <p:spPr bwMode="auto">
            <a:xfrm>
              <a:off x="385" y="3163"/>
              <a:ext cx="36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7" name="Text Box 115"/>
            <p:cNvSpPr txBox="1">
              <a:spLocks noChangeArrowheads="1"/>
            </p:cNvSpPr>
            <p:nvPr/>
          </p:nvSpPr>
          <p:spPr bwMode="auto">
            <a:xfrm>
              <a:off x="1882" y="3293"/>
              <a:ext cx="81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58" name="Text Box 116"/>
            <p:cNvSpPr txBox="1">
              <a:spLocks noChangeArrowheads="1"/>
            </p:cNvSpPr>
            <p:nvPr/>
          </p:nvSpPr>
          <p:spPr bwMode="auto">
            <a:xfrm>
              <a:off x="793" y="3293"/>
              <a:ext cx="1089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59" name="Text Box 117"/>
            <p:cNvSpPr txBox="1">
              <a:spLocks noChangeArrowheads="1"/>
            </p:cNvSpPr>
            <p:nvPr/>
          </p:nvSpPr>
          <p:spPr bwMode="auto">
            <a:xfrm>
              <a:off x="2698" y="3793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160" name="Text Box 118"/>
            <p:cNvSpPr txBox="1">
              <a:spLocks noChangeArrowheads="1"/>
            </p:cNvSpPr>
            <p:nvPr/>
          </p:nvSpPr>
          <p:spPr bwMode="auto">
            <a:xfrm>
              <a:off x="1974" y="3793"/>
              <a:ext cx="725" cy="18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组内行号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61" name="Text Box 119"/>
            <p:cNvSpPr txBox="1">
              <a:spLocks noChangeArrowheads="1"/>
            </p:cNvSpPr>
            <p:nvPr/>
          </p:nvSpPr>
          <p:spPr bwMode="auto">
            <a:xfrm>
              <a:off x="385" y="3793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62" name="Line 120"/>
            <p:cNvSpPr>
              <a:spLocks noChangeShapeType="1"/>
            </p:cNvSpPr>
            <p:nvPr/>
          </p:nvSpPr>
          <p:spPr bwMode="auto">
            <a:xfrm>
              <a:off x="3062" y="347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21"/>
            <p:cNvSpPr txBox="1">
              <a:spLocks noChangeArrowheads="1"/>
            </p:cNvSpPr>
            <p:nvPr/>
          </p:nvSpPr>
          <p:spPr bwMode="auto">
            <a:xfrm>
              <a:off x="2699" y="3521"/>
              <a:ext cx="3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164" name="Text Box 122"/>
            <p:cNvSpPr txBox="1">
              <a:spLocks noChangeArrowheads="1"/>
            </p:cNvSpPr>
            <p:nvPr/>
          </p:nvSpPr>
          <p:spPr bwMode="auto">
            <a:xfrm>
              <a:off x="1156" y="3793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   组号</a:t>
              </a:r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165" name="Text Box 229"/>
            <p:cNvSpPr txBox="1">
              <a:spLocks noChangeArrowheads="1"/>
            </p:cNvSpPr>
            <p:nvPr/>
          </p:nvSpPr>
          <p:spPr bwMode="auto">
            <a:xfrm>
              <a:off x="1429" y="3117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166" name="Line 230"/>
            <p:cNvSpPr>
              <a:spLocks noChangeShapeType="1"/>
            </p:cNvSpPr>
            <p:nvPr/>
          </p:nvSpPr>
          <p:spPr bwMode="auto">
            <a:xfrm flipH="1" flipV="1">
              <a:off x="793" y="311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31"/>
            <p:cNvSpPr>
              <a:spLocks noChangeShapeType="1"/>
            </p:cNvSpPr>
            <p:nvPr/>
          </p:nvSpPr>
          <p:spPr bwMode="auto">
            <a:xfrm flipH="1" flipV="1">
              <a:off x="2699" y="3117"/>
              <a:ext cx="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37"/>
            <p:cNvSpPr>
              <a:spLocks noChangeShapeType="1"/>
            </p:cNvSpPr>
            <p:nvPr/>
          </p:nvSpPr>
          <p:spPr bwMode="auto">
            <a:xfrm flipH="1">
              <a:off x="793" y="32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38"/>
            <p:cNvSpPr>
              <a:spLocks noChangeShapeType="1"/>
            </p:cNvSpPr>
            <p:nvPr/>
          </p:nvSpPr>
          <p:spPr bwMode="auto">
            <a:xfrm>
              <a:off x="2109" y="3208"/>
              <a:ext cx="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下箭头 169"/>
          <p:cNvSpPr/>
          <p:nvPr/>
        </p:nvSpPr>
        <p:spPr bwMode="auto">
          <a:xfrm rot="3923425">
            <a:off x="5052219" y="5096938"/>
            <a:ext cx="144561" cy="891903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1" name="Text Box 267"/>
          <p:cNvSpPr txBox="1">
            <a:spLocks noChangeArrowheads="1"/>
          </p:cNvSpPr>
          <p:nvPr/>
        </p:nvSpPr>
        <p:spPr bwMode="auto">
          <a:xfrm>
            <a:off x="4644230" y="5818034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>
                <a:latin typeface="宋体" pitchFamily="2" charset="-122"/>
              </a:rPr>
              <a:t>g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CE88-B27C-49E0-BA91-0D8234A555AD}" type="slidenum">
              <a:rPr lang="en-US" altLang="zh-CN"/>
              <a:pPr/>
              <a:t>74</a:t>
            </a:fld>
            <a:endParaRPr lang="en-US" altLang="zh-CN" dirty="0"/>
          </a:p>
        </p:txBody>
      </p:sp>
      <p:grpSp>
        <p:nvGrpSpPr>
          <p:cNvPr id="375972" name="Group 164"/>
          <p:cNvGrpSpPr>
            <a:grpSpLocks/>
          </p:cNvGrpSpPr>
          <p:nvPr/>
        </p:nvGrpSpPr>
        <p:grpSpPr bwMode="auto">
          <a:xfrm>
            <a:off x="3995936" y="6454775"/>
            <a:ext cx="360362" cy="287338"/>
            <a:chOff x="1133" y="4020"/>
            <a:chExt cx="227" cy="181"/>
          </a:xfrm>
        </p:grpSpPr>
        <p:sp>
          <p:nvSpPr>
            <p:cNvPr id="375973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974" name="Text Box 1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</a:p>
          </p:txBody>
        </p:sp>
      </p:grpSp>
      <p:sp>
        <p:nvSpPr>
          <p:cNvPr id="376072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079" name="AutoShape 2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971600" y="2370946"/>
            <a:ext cx="4896544" cy="1584176"/>
            <a:chOff x="1979715" y="2232248"/>
            <a:chExt cx="4896544" cy="1584176"/>
          </a:xfrm>
        </p:grpSpPr>
        <p:sp>
          <p:nvSpPr>
            <p:cNvPr id="126" name="Rectangle 227"/>
            <p:cNvSpPr>
              <a:spLocks noChangeArrowheads="1"/>
            </p:cNvSpPr>
            <p:nvPr/>
          </p:nvSpPr>
          <p:spPr bwMode="auto">
            <a:xfrm>
              <a:off x="2195739" y="3567476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箭头连接符 157"/>
            <p:cNvCxnSpPr/>
            <p:nvPr/>
          </p:nvCxnSpPr>
          <p:spPr bwMode="auto">
            <a:xfrm rot="5400000">
              <a:off x="4045984" y="165982"/>
              <a:ext cx="332261" cy="44647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 Box 255"/>
            <p:cNvSpPr txBox="1">
              <a:spLocks noChangeArrowheads="1"/>
            </p:cNvSpPr>
            <p:nvPr/>
          </p:nvSpPr>
          <p:spPr bwMode="auto">
            <a:xfrm>
              <a:off x="6444211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3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>
                <a:latin typeface="宋体" pitchFamily="2" charset="-122"/>
              </a:rPr>
              <a:t>索引＝群内块号，标记＝群号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>
                <a:latin typeface="宋体" pitchFamily="2" charset="-122"/>
              </a:rPr>
              <a:t>候选行为组内所有行</a:t>
            </a:r>
            <a:r>
              <a:rPr lang="en-US" altLang="zh-CN" b="1" u="none" dirty="0">
                <a:latin typeface="宋体" pitchFamily="2" charset="-122"/>
              </a:rPr>
              <a:t>(n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地址中群号与候选行的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比较，相等且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时命中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32" name="Group 278"/>
          <p:cNvGrpSpPr>
            <a:grpSpLocks/>
          </p:cNvGrpSpPr>
          <p:nvPr/>
        </p:nvGrpSpPr>
        <p:grpSpPr bwMode="auto">
          <a:xfrm>
            <a:off x="1187450" y="2769371"/>
            <a:ext cx="7275513" cy="1585912"/>
            <a:chOff x="839" y="1433"/>
            <a:chExt cx="4583" cy="999"/>
          </a:xfrm>
        </p:grpSpPr>
        <p:sp>
          <p:nvSpPr>
            <p:cNvPr id="133" name="Rectangle 279"/>
            <p:cNvSpPr>
              <a:spLocks noChangeArrowheads="1"/>
            </p:cNvSpPr>
            <p:nvPr/>
          </p:nvSpPr>
          <p:spPr bwMode="auto">
            <a:xfrm>
              <a:off x="1383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280"/>
            <p:cNvSpPr>
              <a:spLocks noChangeArrowheads="1"/>
            </p:cNvSpPr>
            <p:nvPr/>
          </p:nvSpPr>
          <p:spPr bwMode="auto">
            <a:xfrm>
              <a:off x="3605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Text Box 281"/>
            <p:cNvSpPr txBox="1">
              <a:spLocks noChangeArrowheads="1"/>
            </p:cNvSpPr>
            <p:nvPr/>
          </p:nvSpPr>
          <p:spPr bwMode="auto">
            <a:xfrm>
              <a:off x="839" y="1752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6" name="Text Box 282"/>
            <p:cNvSpPr txBox="1">
              <a:spLocks noChangeArrowheads="1"/>
            </p:cNvSpPr>
            <p:nvPr/>
          </p:nvSpPr>
          <p:spPr bwMode="auto">
            <a:xfrm>
              <a:off x="839" y="2298"/>
              <a:ext cx="54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G/n-1</a:t>
              </a:r>
            </a:p>
          </p:txBody>
        </p:sp>
        <p:sp>
          <p:nvSpPr>
            <p:cNvPr id="137" name="Text Box 283"/>
            <p:cNvSpPr txBox="1">
              <a:spLocks noChangeArrowheads="1"/>
            </p:cNvSpPr>
            <p:nvPr/>
          </p:nvSpPr>
          <p:spPr bwMode="auto">
            <a:xfrm>
              <a:off x="839" y="2025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g</a:t>
              </a:r>
            </a:p>
          </p:txBody>
        </p:sp>
        <p:sp>
          <p:nvSpPr>
            <p:cNvPr id="138" name="Text Box 284"/>
            <p:cNvSpPr txBox="1">
              <a:spLocks noChangeArrowheads="1"/>
            </p:cNvSpPr>
            <p:nvPr/>
          </p:nvSpPr>
          <p:spPr bwMode="auto">
            <a:xfrm>
              <a:off x="1384" y="1751"/>
              <a:ext cx="364" cy="6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39" name="Text Box 285"/>
            <p:cNvSpPr txBox="1">
              <a:spLocks noChangeArrowheads="1"/>
            </p:cNvSpPr>
            <p:nvPr/>
          </p:nvSpPr>
          <p:spPr bwMode="auto">
            <a:xfrm>
              <a:off x="1384" y="1615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286"/>
            <p:cNvSpPr txBox="1">
              <a:spLocks noChangeArrowheads="1"/>
            </p:cNvSpPr>
            <p:nvPr/>
          </p:nvSpPr>
          <p:spPr bwMode="auto">
            <a:xfrm>
              <a:off x="2383" y="1752"/>
              <a:ext cx="816" cy="67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41" name="Line 287"/>
            <p:cNvSpPr>
              <a:spLocks noChangeShapeType="1"/>
            </p:cNvSpPr>
            <p:nvPr/>
          </p:nvSpPr>
          <p:spPr bwMode="auto">
            <a:xfrm flipV="1">
              <a:off x="2383" y="188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88"/>
            <p:cNvSpPr>
              <a:spLocks noChangeShapeType="1"/>
            </p:cNvSpPr>
            <p:nvPr/>
          </p:nvSpPr>
          <p:spPr bwMode="auto">
            <a:xfrm>
              <a:off x="2383" y="202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89"/>
            <p:cNvSpPr>
              <a:spLocks noChangeShapeType="1"/>
            </p:cNvSpPr>
            <p:nvPr/>
          </p:nvSpPr>
          <p:spPr bwMode="auto">
            <a:xfrm>
              <a:off x="2383" y="216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90"/>
            <p:cNvSpPr>
              <a:spLocks noChangeShapeType="1"/>
            </p:cNvSpPr>
            <p:nvPr/>
          </p:nvSpPr>
          <p:spPr bwMode="auto">
            <a:xfrm flipV="1">
              <a:off x="2383" y="2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91"/>
            <p:cNvSpPr>
              <a:spLocks noChangeShapeType="1"/>
            </p:cNvSpPr>
            <p:nvPr/>
          </p:nvSpPr>
          <p:spPr bwMode="auto">
            <a:xfrm flipH="1">
              <a:off x="2562" y="1752"/>
              <a:ext cx="3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92"/>
            <p:cNvSpPr>
              <a:spLocks noChangeShapeType="1"/>
            </p:cNvSpPr>
            <p:nvPr/>
          </p:nvSpPr>
          <p:spPr bwMode="auto">
            <a:xfrm flipH="1">
              <a:off x="3016" y="1752"/>
              <a:ext cx="2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293"/>
            <p:cNvSpPr txBox="1">
              <a:spLocks noChangeArrowheads="1"/>
            </p:cNvSpPr>
            <p:nvPr/>
          </p:nvSpPr>
          <p:spPr bwMode="auto">
            <a:xfrm>
              <a:off x="2517" y="1615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48" name="Text Box 294"/>
            <p:cNvSpPr txBox="1">
              <a:spLocks noChangeArrowheads="1"/>
            </p:cNvSpPr>
            <p:nvPr/>
          </p:nvSpPr>
          <p:spPr bwMode="auto">
            <a:xfrm>
              <a:off x="1748" y="1751"/>
              <a:ext cx="589" cy="6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49" name="Line 295"/>
            <p:cNvSpPr>
              <a:spLocks noChangeShapeType="1"/>
            </p:cNvSpPr>
            <p:nvPr/>
          </p:nvSpPr>
          <p:spPr bwMode="auto">
            <a:xfrm flipV="1">
              <a:off x="1385" y="1887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96"/>
            <p:cNvSpPr>
              <a:spLocks noChangeShapeType="1"/>
            </p:cNvSpPr>
            <p:nvPr/>
          </p:nvSpPr>
          <p:spPr bwMode="auto">
            <a:xfrm flipV="1">
              <a:off x="1384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97"/>
            <p:cNvSpPr>
              <a:spLocks noChangeShapeType="1"/>
            </p:cNvSpPr>
            <p:nvPr/>
          </p:nvSpPr>
          <p:spPr bwMode="auto">
            <a:xfrm flipV="1">
              <a:off x="1385" y="2160"/>
              <a:ext cx="9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98"/>
            <p:cNvSpPr>
              <a:spLocks noChangeShapeType="1"/>
            </p:cNvSpPr>
            <p:nvPr/>
          </p:nvSpPr>
          <p:spPr bwMode="auto">
            <a:xfrm flipV="1">
              <a:off x="1385" y="229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299"/>
            <p:cNvSpPr txBox="1">
              <a:spLocks noChangeArrowheads="1"/>
            </p:cNvSpPr>
            <p:nvPr/>
          </p:nvSpPr>
          <p:spPr bwMode="auto">
            <a:xfrm>
              <a:off x="2008" y="184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4" name="Text Box 300"/>
            <p:cNvSpPr txBox="1">
              <a:spLocks noChangeArrowheads="1"/>
            </p:cNvSpPr>
            <p:nvPr/>
          </p:nvSpPr>
          <p:spPr bwMode="auto">
            <a:xfrm>
              <a:off x="2008" y="2115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1520" y="2024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156" name="Text Box 302"/>
            <p:cNvSpPr txBox="1">
              <a:spLocks noChangeArrowheads="1"/>
            </p:cNvSpPr>
            <p:nvPr/>
          </p:nvSpPr>
          <p:spPr bwMode="auto">
            <a:xfrm>
              <a:off x="2734" y="184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7" name="Text Box 303"/>
            <p:cNvSpPr txBox="1">
              <a:spLocks noChangeArrowheads="1"/>
            </p:cNvSpPr>
            <p:nvPr/>
          </p:nvSpPr>
          <p:spPr bwMode="auto">
            <a:xfrm>
              <a:off x="2734" y="2117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8" name="Text Box 304"/>
            <p:cNvSpPr txBox="1">
              <a:spLocks noChangeArrowheads="1"/>
            </p:cNvSpPr>
            <p:nvPr/>
          </p:nvSpPr>
          <p:spPr bwMode="auto">
            <a:xfrm>
              <a:off x="3607" y="1750"/>
              <a:ext cx="364" cy="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59" name="Text Box 305"/>
            <p:cNvSpPr txBox="1">
              <a:spLocks noChangeArrowheads="1"/>
            </p:cNvSpPr>
            <p:nvPr/>
          </p:nvSpPr>
          <p:spPr bwMode="auto">
            <a:xfrm>
              <a:off x="3563" y="1614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有效</a:t>
              </a:r>
              <a:r>
                <a:rPr lang="en-US" altLang="zh-CN" sz="1600" b="1" u="none" dirty="0">
                  <a:latin typeface="宋体" pitchFamily="2" charset="-122"/>
                </a:rPr>
                <a:t>V</a:t>
              </a:r>
              <a:r>
                <a:rPr lang="zh-CN" altLang="en-US" sz="1600" b="1" u="none" dirty="0">
                  <a:latin typeface="宋体" pitchFamily="2" charset="-122"/>
                </a:rPr>
                <a:t> 标记</a:t>
              </a:r>
              <a:r>
                <a:rPr lang="en-US" altLang="zh-CN" sz="1600" b="1" u="none" dirty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4606" y="1751"/>
              <a:ext cx="816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4606" y="188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08"/>
            <p:cNvSpPr>
              <a:spLocks noChangeShapeType="1"/>
            </p:cNvSpPr>
            <p:nvPr/>
          </p:nvSpPr>
          <p:spPr bwMode="auto">
            <a:xfrm>
              <a:off x="4606" y="202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09"/>
            <p:cNvSpPr>
              <a:spLocks noChangeShapeType="1"/>
            </p:cNvSpPr>
            <p:nvPr/>
          </p:nvSpPr>
          <p:spPr bwMode="auto">
            <a:xfrm>
              <a:off x="4606" y="215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10"/>
            <p:cNvSpPr>
              <a:spLocks noChangeShapeType="1"/>
            </p:cNvSpPr>
            <p:nvPr/>
          </p:nvSpPr>
          <p:spPr bwMode="auto">
            <a:xfrm flipV="1">
              <a:off x="4606" y="229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11"/>
            <p:cNvSpPr>
              <a:spLocks noChangeShapeType="1"/>
            </p:cNvSpPr>
            <p:nvPr/>
          </p:nvSpPr>
          <p:spPr bwMode="auto">
            <a:xfrm flipH="1">
              <a:off x="4785" y="1751"/>
              <a:ext cx="3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12"/>
            <p:cNvSpPr>
              <a:spLocks noChangeShapeType="1"/>
            </p:cNvSpPr>
            <p:nvPr/>
          </p:nvSpPr>
          <p:spPr bwMode="auto">
            <a:xfrm flipH="1">
              <a:off x="5239" y="1751"/>
              <a:ext cx="2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313"/>
            <p:cNvSpPr txBox="1">
              <a:spLocks noChangeArrowheads="1"/>
            </p:cNvSpPr>
            <p:nvPr/>
          </p:nvSpPr>
          <p:spPr bwMode="auto">
            <a:xfrm>
              <a:off x="4740" y="1614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68" name="Text Box 314"/>
            <p:cNvSpPr txBox="1">
              <a:spLocks noChangeArrowheads="1"/>
            </p:cNvSpPr>
            <p:nvPr/>
          </p:nvSpPr>
          <p:spPr bwMode="auto">
            <a:xfrm>
              <a:off x="3971" y="1750"/>
              <a:ext cx="589" cy="6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9" name="Line 315"/>
            <p:cNvSpPr>
              <a:spLocks noChangeShapeType="1"/>
            </p:cNvSpPr>
            <p:nvPr/>
          </p:nvSpPr>
          <p:spPr bwMode="auto">
            <a:xfrm flipV="1">
              <a:off x="3608" y="188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16"/>
            <p:cNvSpPr>
              <a:spLocks noChangeShapeType="1"/>
            </p:cNvSpPr>
            <p:nvPr/>
          </p:nvSpPr>
          <p:spPr bwMode="auto">
            <a:xfrm flipV="1">
              <a:off x="3607" y="2023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17"/>
            <p:cNvSpPr>
              <a:spLocks noChangeShapeType="1"/>
            </p:cNvSpPr>
            <p:nvPr/>
          </p:nvSpPr>
          <p:spPr bwMode="auto">
            <a:xfrm flipV="1">
              <a:off x="3608" y="21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18"/>
            <p:cNvSpPr>
              <a:spLocks noChangeShapeType="1"/>
            </p:cNvSpPr>
            <p:nvPr/>
          </p:nvSpPr>
          <p:spPr bwMode="auto">
            <a:xfrm flipV="1">
              <a:off x="3608" y="229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319"/>
            <p:cNvSpPr txBox="1">
              <a:spLocks noChangeArrowheads="1"/>
            </p:cNvSpPr>
            <p:nvPr/>
          </p:nvSpPr>
          <p:spPr bwMode="auto">
            <a:xfrm>
              <a:off x="4241" y="1841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4" name="Text Box 320"/>
            <p:cNvSpPr txBox="1">
              <a:spLocks noChangeArrowheads="1"/>
            </p:cNvSpPr>
            <p:nvPr/>
          </p:nvSpPr>
          <p:spPr bwMode="auto">
            <a:xfrm>
              <a:off x="4241" y="211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5" name="Text Box 321"/>
            <p:cNvSpPr txBox="1">
              <a:spLocks noChangeArrowheads="1"/>
            </p:cNvSpPr>
            <p:nvPr/>
          </p:nvSpPr>
          <p:spPr bwMode="auto">
            <a:xfrm>
              <a:off x="3743" y="2023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176" name="Text Box 322"/>
            <p:cNvSpPr txBox="1">
              <a:spLocks noChangeArrowheads="1"/>
            </p:cNvSpPr>
            <p:nvPr/>
          </p:nvSpPr>
          <p:spPr bwMode="auto">
            <a:xfrm>
              <a:off x="4957" y="1843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4957" y="2116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8" name="Text Box 324"/>
            <p:cNvSpPr txBox="1">
              <a:spLocks noChangeArrowheads="1"/>
            </p:cNvSpPr>
            <p:nvPr/>
          </p:nvSpPr>
          <p:spPr bwMode="auto">
            <a:xfrm>
              <a:off x="2018" y="1433"/>
              <a:ext cx="4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0(</a:t>
              </a:r>
              <a:r>
                <a:rPr lang="zh-CN" altLang="en-US" sz="1800" b="1" u="none" dirty="0">
                  <a:latin typeface="宋体" pitchFamily="2" charset="-122"/>
                </a:rPr>
                <a:t>路</a:t>
              </a:r>
              <a:r>
                <a:rPr lang="en-US" altLang="zh-CN" sz="1800" b="1" u="none" dirty="0">
                  <a:latin typeface="宋体" pitchFamily="2" charset="-122"/>
                </a:rPr>
                <a:t>0)</a:t>
              </a:r>
            </a:p>
          </p:txBody>
        </p:sp>
        <p:sp>
          <p:nvSpPr>
            <p:cNvPr id="179" name="Text Box 325"/>
            <p:cNvSpPr txBox="1">
              <a:spLocks noChangeArrowheads="1"/>
            </p:cNvSpPr>
            <p:nvPr/>
          </p:nvSpPr>
          <p:spPr bwMode="auto">
            <a:xfrm>
              <a:off x="4060" y="1434"/>
              <a:ext cx="9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n-1(</a:t>
              </a:r>
              <a:r>
                <a:rPr lang="zh-CN" altLang="en-US" sz="1800" b="1" u="none" dirty="0">
                  <a:latin typeface="宋体" pitchFamily="2" charset="-122"/>
                </a:rPr>
                <a:t>路</a:t>
              </a:r>
              <a:r>
                <a:rPr lang="en-US" altLang="zh-CN" sz="1800" b="1" u="none" dirty="0">
                  <a:latin typeface="宋体" pitchFamily="2" charset="-122"/>
                </a:rPr>
                <a:t>n-1)</a:t>
              </a:r>
            </a:p>
          </p:txBody>
        </p:sp>
        <p:sp>
          <p:nvSpPr>
            <p:cNvPr id="180" name="Text Box 326"/>
            <p:cNvSpPr txBox="1">
              <a:spLocks noChangeArrowheads="1"/>
            </p:cNvSpPr>
            <p:nvPr/>
          </p:nvSpPr>
          <p:spPr bwMode="auto">
            <a:xfrm>
              <a:off x="3289" y="202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81" name="Line 327"/>
            <p:cNvSpPr>
              <a:spLocks noChangeShapeType="1"/>
            </p:cNvSpPr>
            <p:nvPr/>
          </p:nvSpPr>
          <p:spPr bwMode="auto">
            <a:xfrm>
              <a:off x="1383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28"/>
            <p:cNvSpPr>
              <a:spLocks noChangeShapeType="1"/>
            </p:cNvSpPr>
            <p:nvPr/>
          </p:nvSpPr>
          <p:spPr bwMode="auto">
            <a:xfrm>
              <a:off x="3198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29"/>
            <p:cNvSpPr>
              <a:spLocks noChangeShapeType="1"/>
            </p:cNvSpPr>
            <p:nvPr/>
          </p:nvSpPr>
          <p:spPr bwMode="auto">
            <a:xfrm flipV="1">
              <a:off x="2700" y="15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30"/>
            <p:cNvSpPr>
              <a:spLocks noChangeShapeType="1"/>
            </p:cNvSpPr>
            <p:nvPr/>
          </p:nvSpPr>
          <p:spPr bwMode="auto">
            <a:xfrm flipH="1" flipV="1">
              <a:off x="1383" y="1524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31"/>
            <p:cNvSpPr>
              <a:spLocks noChangeShapeType="1"/>
            </p:cNvSpPr>
            <p:nvPr/>
          </p:nvSpPr>
          <p:spPr bwMode="auto">
            <a:xfrm flipH="1">
              <a:off x="3605" y="1434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32"/>
            <p:cNvSpPr>
              <a:spLocks noChangeShapeType="1"/>
            </p:cNvSpPr>
            <p:nvPr/>
          </p:nvSpPr>
          <p:spPr bwMode="auto">
            <a:xfrm>
              <a:off x="5420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333"/>
            <p:cNvSpPr>
              <a:spLocks noChangeShapeType="1"/>
            </p:cNvSpPr>
            <p:nvPr/>
          </p:nvSpPr>
          <p:spPr bwMode="auto">
            <a:xfrm flipV="1">
              <a:off x="5014" y="152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334"/>
            <p:cNvSpPr>
              <a:spLocks noChangeShapeType="1"/>
            </p:cNvSpPr>
            <p:nvPr/>
          </p:nvSpPr>
          <p:spPr bwMode="auto">
            <a:xfrm flipH="1">
              <a:off x="3605" y="1524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335"/>
            <p:cNvSpPr txBox="1">
              <a:spLocks noChangeArrowheads="1"/>
            </p:cNvSpPr>
            <p:nvPr/>
          </p:nvSpPr>
          <p:spPr bwMode="auto">
            <a:xfrm>
              <a:off x="3288" y="143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90" name="Group 381"/>
          <p:cNvGrpSpPr>
            <a:grpSpLocks/>
          </p:cNvGrpSpPr>
          <p:nvPr/>
        </p:nvGrpSpPr>
        <p:grpSpPr bwMode="auto">
          <a:xfrm>
            <a:off x="2413000" y="1754996"/>
            <a:ext cx="4822825" cy="615950"/>
            <a:chOff x="1655" y="1454"/>
            <a:chExt cx="3038" cy="388"/>
          </a:xfrm>
        </p:grpSpPr>
        <p:sp>
          <p:nvSpPr>
            <p:cNvPr id="191" name="Text Box 382"/>
            <p:cNvSpPr txBox="1">
              <a:spLocks noChangeArrowheads="1"/>
            </p:cNvSpPr>
            <p:nvPr/>
          </p:nvSpPr>
          <p:spPr bwMode="auto">
            <a:xfrm>
              <a:off x="3967" y="1660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92" name="Text Box 383"/>
            <p:cNvSpPr txBox="1">
              <a:spLocks noChangeArrowheads="1"/>
            </p:cNvSpPr>
            <p:nvPr/>
          </p:nvSpPr>
          <p:spPr bwMode="auto">
            <a:xfrm>
              <a:off x="1655" y="1659"/>
              <a:ext cx="6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93" name="Text Box 384"/>
            <p:cNvSpPr txBox="1">
              <a:spLocks noChangeArrowheads="1"/>
            </p:cNvSpPr>
            <p:nvPr/>
          </p:nvSpPr>
          <p:spPr bwMode="auto">
            <a:xfrm>
              <a:off x="3152" y="1660"/>
              <a:ext cx="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94" name="Text Box 385"/>
            <p:cNvSpPr txBox="1">
              <a:spLocks noChangeArrowheads="1"/>
            </p:cNvSpPr>
            <p:nvPr/>
          </p:nvSpPr>
          <p:spPr bwMode="auto">
            <a:xfrm>
              <a:off x="2337" y="1660"/>
              <a:ext cx="81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  <a:r>
                <a:rPr lang="en-US" altLang="zh-CN" sz="1800" b="1" u="none" dirty="0">
                  <a:latin typeface="宋体" pitchFamily="2" charset="-122"/>
                </a:rPr>
                <a:t>r</a:t>
              </a:r>
            </a:p>
          </p:txBody>
        </p:sp>
        <p:sp>
          <p:nvSpPr>
            <p:cNvPr id="195" name="Text Box 386"/>
            <p:cNvSpPr txBox="1">
              <a:spLocks noChangeArrowheads="1"/>
            </p:cNvSpPr>
            <p:nvPr/>
          </p:nvSpPr>
          <p:spPr bwMode="auto">
            <a:xfrm>
              <a:off x="2789" y="1454"/>
              <a:ext cx="68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96" name="AutoShape 387"/>
            <p:cNvSpPr>
              <a:spLocks/>
            </p:cNvSpPr>
            <p:nvPr/>
          </p:nvSpPr>
          <p:spPr bwMode="auto">
            <a:xfrm rot="16200000">
              <a:off x="3130" y="802"/>
              <a:ext cx="45" cy="1633"/>
            </a:xfrm>
            <a:prstGeom prst="rightBrace">
              <a:avLst>
                <a:gd name="adj1" fmla="val 572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27585" y="2370946"/>
            <a:ext cx="6408240" cy="3458865"/>
            <a:chOff x="611562" y="2347292"/>
            <a:chExt cx="6408240" cy="3458865"/>
          </a:xfrm>
        </p:grpSpPr>
        <p:sp>
          <p:nvSpPr>
            <p:cNvPr id="198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Text Box 136"/>
            <p:cNvSpPr txBox="1">
              <a:spLocks noChangeArrowheads="1"/>
            </p:cNvSpPr>
            <p:nvPr/>
          </p:nvSpPr>
          <p:spPr bwMode="auto">
            <a:xfrm>
              <a:off x="4860281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00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98215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1" name="Line 321"/>
            <p:cNvSpPr>
              <a:spLocks noChangeShapeType="1"/>
            </p:cNvSpPr>
            <p:nvPr/>
          </p:nvSpPr>
          <p:spPr bwMode="auto">
            <a:xfrm flipH="1">
              <a:off x="2699793" y="3793467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21"/>
            <p:cNvSpPr>
              <a:spLocks noChangeShapeType="1"/>
            </p:cNvSpPr>
            <p:nvPr/>
          </p:nvSpPr>
          <p:spPr bwMode="auto">
            <a:xfrm flipH="1">
              <a:off x="1979713" y="3789498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20"/>
            <p:cNvSpPr>
              <a:spLocks noChangeShapeType="1"/>
            </p:cNvSpPr>
            <p:nvPr/>
          </p:nvSpPr>
          <p:spPr bwMode="auto">
            <a:xfrm>
              <a:off x="2843808" y="4595894"/>
              <a:ext cx="648073" cy="5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6300193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309"/>
            <p:cNvSpPr txBox="1">
              <a:spLocks noChangeArrowheads="1"/>
            </p:cNvSpPr>
            <p:nvPr/>
          </p:nvSpPr>
          <p:spPr bwMode="auto">
            <a:xfrm>
              <a:off x="5436097" y="4446358"/>
              <a:ext cx="97489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7" name="Line 321"/>
            <p:cNvSpPr>
              <a:spLocks noChangeShapeType="1"/>
            </p:cNvSpPr>
            <p:nvPr/>
          </p:nvSpPr>
          <p:spPr bwMode="auto">
            <a:xfrm flipH="1">
              <a:off x="6300193" y="3793467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21"/>
            <p:cNvSpPr>
              <a:spLocks noChangeShapeType="1"/>
            </p:cNvSpPr>
            <p:nvPr/>
          </p:nvSpPr>
          <p:spPr bwMode="auto">
            <a:xfrm flipH="1">
              <a:off x="5508105" y="3789497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20"/>
            <p:cNvSpPr>
              <a:spLocks noChangeShapeType="1"/>
            </p:cNvSpPr>
            <p:nvPr/>
          </p:nvSpPr>
          <p:spPr bwMode="auto">
            <a:xfrm>
              <a:off x="6410996" y="4596488"/>
              <a:ext cx="60880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2" name="Text Box 276"/>
            <p:cNvSpPr txBox="1">
              <a:spLocks noChangeArrowheads="1"/>
            </p:cNvSpPr>
            <p:nvPr/>
          </p:nvSpPr>
          <p:spPr bwMode="auto">
            <a:xfrm>
              <a:off x="6660233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3" name="直接箭头连接符 157"/>
            <p:cNvCxnSpPr/>
            <p:nvPr/>
          </p:nvCxnSpPr>
          <p:spPr bwMode="auto">
            <a:xfrm rot="10800000" flipV="1">
              <a:off x="3347743" y="4596490"/>
              <a:ext cx="3179220" cy="56477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rot="5400000">
              <a:off x="2145154" y="813700"/>
              <a:ext cx="247813" cy="3314998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6" name="直接箭头连接符 157"/>
            <p:cNvCxnSpPr/>
            <p:nvPr/>
          </p:nvCxnSpPr>
          <p:spPr bwMode="auto">
            <a:xfrm rot="10800000">
              <a:off x="611562" y="2578420"/>
              <a:ext cx="5688635" cy="247644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218" name="直接箭头连接符 157"/>
            <p:cNvCxnSpPr/>
            <p:nvPr/>
          </p:nvCxnSpPr>
          <p:spPr bwMode="auto">
            <a:xfrm flipH="1">
              <a:off x="2987825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1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>
                  <a:latin typeface="宋体" pitchFamily="2" charset="-122"/>
                </a:rPr>
                <a:t>≥</a:t>
              </a: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2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命中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缺失</a:t>
              </a:r>
            </a:p>
          </p:txBody>
        </p:sp>
        <p:sp>
          <p:nvSpPr>
            <p:cNvPr id="223" name="Text Box 255"/>
            <p:cNvSpPr txBox="1">
              <a:spLocks noChangeArrowheads="1"/>
            </p:cNvSpPr>
            <p:nvPr/>
          </p:nvSpPr>
          <p:spPr bwMode="auto">
            <a:xfrm>
              <a:off x="3923929" y="2347292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707904" y="2370946"/>
            <a:ext cx="4968552" cy="3458865"/>
            <a:chOff x="3275858" y="2634431"/>
            <a:chExt cx="4968552" cy="3458865"/>
          </a:xfrm>
        </p:grpSpPr>
        <p:sp>
          <p:nvSpPr>
            <p:cNvPr id="226" name="Text Box 120"/>
            <p:cNvSpPr txBox="1">
              <a:spLocks noChangeArrowheads="1"/>
            </p:cNvSpPr>
            <p:nvPr/>
          </p:nvSpPr>
          <p:spPr bwMode="auto">
            <a:xfrm>
              <a:off x="3275858" y="4732901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 flipH="1" flipV="1">
              <a:off x="3347792" y="4078224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4"/>
            <p:cNvSpPr>
              <a:spLocks noChangeShapeType="1"/>
            </p:cNvSpPr>
            <p:nvPr/>
          </p:nvSpPr>
          <p:spPr bwMode="auto">
            <a:xfrm flipV="1">
              <a:off x="4355978" y="4076020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9" name="直接箭头连接符 157"/>
            <p:cNvCxnSpPr/>
            <p:nvPr/>
          </p:nvCxnSpPr>
          <p:spPr bwMode="auto">
            <a:xfrm rot="16200000" flipH="1">
              <a:off x="5970339" y="2891609"/>
              <a:ext cx="2531246" cy="2016890"/>
            </a:xfrm>
            <a:prstGeom prst="bentConnector3">
              <a:avLst>
                <a:gd name="adj1" fmla="val 121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 flipH="1" flipV="1">
              <a:off x="4427984" y="4883033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54"/>
            <p:cNvSpPr>
              <a:spLocks noChangeShapeType="1"/>
            </p:cNvSpPr>
            <p:nvPr/>
          </p:nvSpPr>
          <p:spPr bwMode="auto">
            <a:xfrm flipH="1">
              <a:off x="7956377" y="4868864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2" name="直接箭头连接符 157"/>
            <p:cNvCxnSpPr>
              <a:stCxn id="230" idx="0"/>
            </p:cNvCxnSpPr>
            <p:nvPr/>
          </p:nvCxnSpPr>
          <p:spPr bwMode="auto">
            <a:xfrm rot="16200000" flipH="1">
              <a:off x="6307129" y="3219912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6806954" y="4733496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多选器</a:t>
              </a:r>
            </a:p>
          </p:txBody>
        </p:sp>
        <p:sp>
          <p:nvSpPr>
            <p:cNvPr id="234" name="Line 121"/>
            <p:cNvSpPr>
              <a:spLocks noChangeShapeType="1"/>
            </p:cNvSpPr>
            <p:nvPr/>
          </p:nvSpPr>
          <p:spPr bwMode="auto">
            <a:xfrm flipV="1">
              <a:off x="6876258" y="4076020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4"/>
            <p:cNvSpPr>
              <a:spLocks noChangeShapeType="1"/>
            </p:cNvSpPr>
            <p:nvPr/>
          </p:nvSpPr>
          <p:spPr bwMode="auto">
            <a:xfrm flipV="1">
              <a:off x="7884370" y="4080606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/>
            <p:cNvSpPr>
              <a:spLocks noChangeShapeType="1"/>
            </p:cNvSpPr>
            <p:nvPr/>
          </p:nvSpPr>
          <p:spPr bwMode="auto">
            <a:xfrm>
              <a:off x="3851922" y="5019992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>
              <a:off x="7380314" y="5019992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4"/>
            <p:cNvSpPr>
              <a:spLocks noChangeShapeType="1"/>
            </p:cNvSpPr>
            <p:nvPr/>
          </p:nvSpPr>
          <p:spPr bwMode="auto">
            <a:xfrm flipV="1">
              <a:off x="3851922" y="5589238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21"/>
            <p:cNvSpPr>
              <a:spLocks noChangeShapeType="1"/>
            </p:cNvSpPr>
            <p:nvPr/>
          </p:nvSpPr>
          <p:spPr bwMode="auto">
            <a:xfrm>
              <a:off x="5796136" y="5589239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/>
            <p:cNvSpPr txBox="1">
              <a:spLocks noChangeArrowheads="1"/>
            </p:cNvSpPr>
            <p:nvPr/>
          </p:nvSpPr>
          <p:spPr bwMode="auto">
            <a:xfrm>
              <a:off x="5896804" y="5841942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41" name="Text Box 136"/>
            <p:cNvSpPr txBox="1">
              <a:spLocks noChangeArrowheads="1"/>
            </p:cNvSpPr>
            <p:nvPr/>
          </p:nvSpPr>
          <p:spPr bwMode="auto">
            <a:xfrm>
              <a:off x="3707904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42" name="Text Box 136"/>
            <p:cNvSpPr txBox="1">
              <a:spLocks noChangeArrowheads="1"/>
            </p:cNvSpPr>
            <p:nvPr/>
          </p:nvSpPr>
          <p:spPr bwMode="auto">
            <a:xfrm>
              <a:off x="7308552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43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zh-CN" altLang="en-US" b="1" u="none" dirty="0">
                <a:latin typeface="宋体" pitchFamily="2" charset="-122"/>
              </a:rPr>
              <a:t>块调入时冲突率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较低</a:t>
            </a:r>
            <a:r>
              <a:rPr lang="zh-CN" altLang="en-US" b="1" u="none" dirty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24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16A-B36A-41B9-A01E-6206CA48B245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471237" name="Text Box 197"/>
          <p:cNvSpPr txBox="1">
            <a:spLocks noChangeArrowheads="1"/>
          </p:cNvSpPr>
          <p:nvPr/>
        </p:nvSpPr>
        <p:spPr bwMode="auto">
          <a:xfrm>
            <a:off x="179388" y="142875"/>
            <a:ext cx="87852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根地址引脚，主存按字节编址；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路组相联映射方式。⑴主存地址如何划分？⑵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组号是多少？命中时目标行的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为多少？</a:t>
            </a:r>
          </a:p>
        </p:txBody>
      </p:sp>
      <p:grpSp>
        <p:nvGrpSpPr>
          <p:cNvPr id="471342" name="Group 302"/>
          <p:cNvGrpSpPr>
            <a:grpSpLocks/>
          </p:cNvGrpSpPr>
          <p:nvPr/>
        </p:nvGrpSpPr>
        <p:grpSpPr bwMode="auto">
          <a:xfrm>
            <a:off x="1331913" y="3066851"/>
            <a:ext cx="1223962" cy="288925"/>
            <a:chOff x="839" y="2658"/>
            <a:chExt cx="771" cy="182"/>
          </a:xfrm>
        </p:grpSpPr>
        <p:sp>
          <p:nvSpPr>
            <p:cNvPr id="471240" name="Line 200"/>
            <p:cNvSpPr>
              <a:spLocks noChangeShapeType="1"/>
            </p:cNvSpPr>
            <p:nvPr/>
          </p:nvSpPr>
          <p:spPr bwMode="auto">
            <a:xfrm flipV="1">
              <a:off x="1383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1" name="Line 201"/>
            <p:cNvSpPr>
              <a:spLocks noChangeShapeType="1"/>
            </p:cNvSpPr>
            <p:nvPr/>
          </p:nvSpPr>
          <p:spPr bwMode="auto">
            <a:xfrm>
              <a:off x="839" y="27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2" name="Text Box 202"/>
            <p:cNvSpPr txBox="1">
              <a:spLocks noChangeArrowheads="1"/>
            </p:cNvSpPr>
            <p:nvPr/>
          </p:nvSpPr>
          <p:spPr bwMode="auto">
            <a:xfrm>
              <a:off x="1111" y="265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43" name="Line 203"/>
            <p:cNvSpPr>
              <a:spLocks noChangeShapeType="1"/>
            </p:cNvSpPr>
            <p:nvPr/>
          </p:nvSpPr>
          <p:spPr bwMode="auto">
            <a:xfrm flipH="1">
              <a:off x="839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44" name="Group 304"/>
          <p:cNvGrpSpPr>
            <a:grpSpLocks/>
          </p:cNvGrpSpPr>
          <p:nvPr/>
        </p:nvGrpSpPr>
        <p:grpSpPr bwMode="auto">
          <a:xfrm>
            <a:off x="1331913" y="3068960"/>
            <a:ext cx="7561260" cy="936625"/>
            <a:chOff x="839" y="2432"/>
            <a:chExt cx="4763" cy="590"/>
          </a:xfrm>
        </p:grpSpPr>
        <p:grpSp>
          <p:nvGrpSpPr>
            <p:cNvPr id="471330" name="Group 290"/>
            <p:cNvGrpSpPr>
              <a:grpSpLocks/>
            </p:cNvGrpSpPr>
            <p:nvPr/>
          </p:nvGrpSpPr>
          <p:grpSpPr bwMode="auto">
            <a:xfrm>
              <a:off x="839" y="2432"/>
              <a:ext cx="2359" cy="590"/>
              <a:chOff x="839" y="2659"/>
              <a:chExt cx="2359" cy="590"/>
            </a:xfrm>
          </p:grpSpPr>
          <p:sp>
            <p:nvSpPr>
              <p:cNvPr id="471250" name="Line 210"/>
              <p:cNvSpPr>
                <a:spLocks noChangeShapeType="1"/>
              </p:cNvSpPr>
              <p:nvPr/>
            </p:nvSpPr>
            <p:spPr bwMode="auto">
              <a:xfrm>
                <a:off x="2473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1" name="Line 211"/>
              <p:cNvSpPr>
                <a:spLocks noChangeShapeType="1"/>
              </p:cNvSpPr>
              <p:nvPr/>
            </p:nvSpPr>
            <p:spPr bwMode="auto">
              <a:xfrm>
                <a:off x="3198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2" name="Text Box 212"/>
              <p:cNvSpPr txBox="1">
                <a:spLocks noChangeArrowheads="1"/>
              </p:cNvSpPr>
              <p:nvPr/>
            </p:nvSpPr>
            <p:spPr bwMode="auto">
              <a:xfrm>
                <a:off x="2699" y="2659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1253" name="Line 213"/>
              <p:cNvSpPr>
                <a:spLocks noChangeShapeType="1"/>
              </p:cNvSpPr>
              <p:nvPr/>
            </p:nvSpPr>
            <p:spPr bwMode="auto">
              <a:xfrm>
                <a:off x="2971" y="274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4" name="Line 214"/>
              <p:cNvSpPr>
                <a:spLocks noChangeShapeType="1"/>
              </p:cNvSpPr>
              <p:nvPr/>
            </p:nvSpPr>
            <p:spPr bwMode="auto">
              <a:xfrm flipH="1">
                <a:off x="2473" y="27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1" name="Text Box 241"/>
              <p:cNvSpPr txBox="1">
                <a:spLocks noChangeArrowheads="1"/>
              </p:cNvSpPr>
              <p:nvPr/>
            </p:nvSpPr>
            <p:spPr bwMode="auto">
              <a:xfrm>
                <a:off x="2472" y="2841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2" name="Text Box 242"/>
              <p:cNvSpPr txBox="1">
                <a:spLocks noChangeArrowheads="1"/>
              </p:cNvSpPr>
              <p:nvPr/>
            </p:nvSpPr>
            <p:spPr bwMode="auto">
              <a:xfrm>
                <a:off x="839" y="2841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群号</a:t>
                </a:r>
              </a:p>
            </p:txBody>
          </p:sp>
          <p:sp>
            <p:nvSpPr>
              <p:cNvPr id="471283" name="Text Box 243"/>
              <p:cNvSpPr txBox="1">
                <a:spLocks noChangeArrowheads="1"/>
              </p:cNvSpPr>
              <p:nvPr/>
            </p:nvSpPr>
            <p:spPr bwMode="auto">
              <a:xfrm>
                <a:off x="1610" y="2841"/>
                <a:ext cx="862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群内块号</a:t>
                </a:r>
              </a:p>
            </p:txBody>
          </p:sp>
          <p:sp>
            <p:nvSpPr>
              <p:cNvPr id="471286" name="Text Box 246"/>
              <p:cNvSpPr txBox="1">
                <a:spLocks noChangeArrowheads="1"/>
              </p:cNvSpPr>
              <p:nvPr/>
            </p:nvSpPr>
            <p:spPr bwMode="auto">
              <a:xfrm>
                <a:off x="1520" y="3068"/>
                <a:ext cx="99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主存地址组成</a:t>
                </a:r>
              </a:p>
            </p:txBody>
          </p:sp>
        </p:grpSp>
        <p:grpSp>
          <p:nvGrpSpPr>
            <p:cNvPr id="471326" name="Group 286"/>
            <p:cNvGrpSpPr>
              <a:grpSpLocks/>
            </p:cNvGrpSpPr>
            <p:nvPr/>
          </p:nvGrpSpPr>
          <p:grpSpPr bwMode="auto">
            <a:xfrm>
              <a:off x="3379" y="2610"/>
              <a:ext cx="2223" cy="409"/>
              <a:chOff x="3379" y="2837"/>
              <a:chExt cx="2223" cy="409"/>
            </a:xfrm>
          </p:grpSpPr>
          <p:sp>
            <p:nvSpPr>
              <p:cNvPr id="471284" name="Text Box 244"/>
              <p:cNvSpPr txBox="1">
                <a:spLocks noChangeArrowheads="1"/>
              </p:cNvSpPr>
              <p:nvPr/>
            </p:nvSpPr>
            <p:spPr bwMode="auto">
              <a:xfrm>
                <a:off x="4876" y="2837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5" name="Text Box 245"/>
              <p:cNvSpPr txBox="1">
                <a:spLocks noChangeArrowheads="1"/>
              </p:cNvSpPr>
              <p:nvPr/>
            </p:nvSpPr>
            <p:spPr bwMode="auto">
              <a:xfrm>
                <a:off x="4241" y="2837"/>
                <a:ext cx="635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组内行号</a:t>
                </a:r>
              </a:p>
            </p:txBody>
          </p:sp>
          <p:sp>
            <p:nvSpPr>
              <p:cNvPr id="471287" name="Text Box 247"/>
              <p:cNvSpPr txBox="1">
                <a:spLocks noChangeArrowheads="1"/>
              </p:cNvSpPr>
              <p:nvPr/>
            </p:nvSpPr>
            <p:spPr bwMode="auto">
              <a:xfrm>
                <a:off x="4059" y="3065"/>
                <a:ext cx="108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>
                    <a:latin typeface="宋体" pitchFamily="2" charset="-122"/>
                  </a:rPr>
                  <a:t>地址组成</a:t>
                </a:r>
              </a:p>
            </p:txBody>
          </p:sp>
          <p:sp>
            <p:nvSpPr>
              <p:cNvPr id="471288" name="Text Box 248"/>
              <p:cNvSpPr txBox="1">
                <a:spLocks noChangeArrowheads="1"/>
              </p:cNvSpPr>
              <p:nvPr/>
            </p:nvSpPr>
            <p:spPr bwMode="auto">
              <a:xfrm>
                <a:off x="3379" y="2837"/>
                <a:ext cx="862" cy="182"/>
              </a:xfrm>
              <a:prstGeom prst="rect">
                <a:avLst/>
              </a:prstGeom>
              <a:solidFill>
                <a:srgbClr val="CC99FF">
                  <a:alpha val="85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组号</a:t>
                </a:r>
              </a:p>
            </p:txBody>
          </p:sp>
        </p:grpSp>
      </p:grpSp>
      <p:sp>
        <p:nvSpPr>
          <p:cNvPr id="471276" name="Arc 236"/>
          <p:cNvSpPr>
            <a:spLocks/>
          </p:cNvSpPr>
          <p:nvPr/>
        </p:nvSpPr>
        <p:spPr bwMode="auto">
          <a:xfrm flipH="1">
            <a:off x="3347864" y="2921943"/>
            <a:ext cx="2591990" cy="219025"/>
          </a:xfrm>
          <a:custGeom>
            <a:avLst/>
            <a:gdLst>
              <a:gd name="G0" fmla="+- 20761 0 0"/>
              <a:gd name="G1" fmla="+- 21600 0 0"/>
              <a:gd name="G2" fmla="+- 21600 0 0"/>
              <a:gd name="T0" fmla="*/ 0 w 40907"/>
              <a:gd name="T1" fmla="*/ 15639 h 21600"/>
              <a:gd name="T2" fmla="*/ 40907 w 40907"/>
              <a:gd name="T3" fmla="*/ 13808 h 21600"/>
              <a:gd name="T4" fmla="*/ 20761 w 409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07" h="21600" fill="none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</a:path>
              <a:path w="40907" h="21600" stroke="0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  <a:lnTo>
                  <a:pt x="20761" y="21600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3" name="AutoShape 2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4" name="AutoShape 2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5" name="Text Box 285"/>
          <p:cNvSpPr txBox="1">
            <a:spLocks noChangeArrowheads="1"/>
          </p:cNvSpPr>
          <p:nvPr/>
        </p:nvSpPr>
        <p:spPr bwMode="auto">
          <a:xfrm>
            <a:off x="179388" y="18446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(1MB/1B)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位，块内地址为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行号为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位，组内行号为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位，组号为</a:t>
            </a:r>
            <a:r>
              <a:rPr lang="en-US" altLang="zh-CN" b="1" u="none" dirty="0">
                <a:latin typeface="宋体" pitchFamily="2" charset="-122"/>
              </a:rPr>
              <a:t>9-2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64088" y="3062787"/>
            <a:ext cx="2378075" cy="288925"/>
            <a:chOff x="5364088" y="3062787"/>
            <a:chExt cx="2378075" cy="288925"/>
          </a:xfrm>
        </p:grpSpPr>
        <p:sp>
          <p:nvSpPr>
            <p:cNvPr id="471298" name="Line 258"/>
            <p:cNvSpPr>
              <a:spLocks noChangeShapeType="1"/>
            </p:cNvSpPr>
            <p:nvPr/>
          </p:nvSpPr>
          <p:spPr bwMode="auto">
            <a:xfrm>
              <a:off x="5364088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9" name="Line 259"/>
            <p:cNvSpPr>
              <a:spLocks noChangeShapeType="1"/>
            </p:cNvSpPr>
            <p:nvPr/>
          </p:nvSpPr>
          <p:spPr bwMode="auto">
            <a:xfrm flipV="1">
              <a:off x="6299126" y="320725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0" name="Text Box 260"/>
            <p:cNvSpPr txBox="1">
              <a:spLocks noChangeArrowheads="1"/>
            </p:cNvSpPr>
            <p:nvPr/>
          </p:nvSpPr>
          <p:spPr bwMode="auto">
            <a:xfrm>
              <a:off x="5865738" y="3062787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01" name="Line 261"/>
            <p:cNvSpPr>
              <a:spLocks noChangeShapeType="1"/>
            </p:cNvSpPr>
            <p:nvPr/>
          </p:nvSpPr>
          <p:spPr bwMode="auto">
            <a:xfrm flipH="1">
              <a:off x="5364088" y="3207250"/>
              <a:ext cx="430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2" name="Line 252"/>
            <p:cNvSpPr>
              <a:spLocks noChangeShapeType="1"/>
            </p:cNvSpPr>
            <p:nvPr/>
          </p:nvSpPr>
          <p:spPr bwMode="auto">
            <a:xfrm>
              <a:off x="6730926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3" name="Line 253"/>
            <p:cNvSpPr>
              <a:spLocks noChangeShapeType="1"/>
            </p:cNvSpPr>
            <p:nvPr/>
          </p:nvSpPr>
          <p:spPr bwMode="auto">
            <a:xfrm flipV="1">
              <a:off x="7451651" y="3207250"/>
              <a:ext cx="290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4" name="Text Box 254"/>
            <p:cNvSpPr txBox="1">
              <a:spLocks noChangeArrowheads="1"/>
            </p:cNvSpPr>
            <p:nvPr/>
          </p:nvSpPr>
          <p:spPr bwMode="auto">
            <a:xfrm>
              <a:off x="7089701" y="3062787"/>
              <a:ext cx="4333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95" name="Line 255"/>
            <p:cNvSpPr>
              <a:spLocks noChangeShapeType="1"/>
            </p:cNvSpPr>
            <p:nvPr/>
          </p:nvSpPr>
          <p:spPr bwMode="auto">
            <a:xfrm flipH="1">
              <a:off x="6730926" y="320725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1" name="Line 291"/>
            <p:cNvSpPr>
              <a:spLocks noChangeShapeType="1"/>
            </p:cNvSpPr>
            <p:nvPr/>
          </p:nvSpPr>
          <p:spPr bwMode="auto">
            <a:xfrm>
              <a:off x="7738988" y="313581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35" name="Group 295"/>
          <p:cNvGrpSpPr>
            <a:grpSpLocks/>
          </p:cNvGrpSpPr>
          <p:nvPr/>
        </p:nvGrpSpPr>
        <p:grpSpPr bwMode="auto">
          <a:xfrm>
            <a:off x="2557463" y="3066851"/>
            <a:ext cx="1366837" cy="288925"/>
            <a:chOff x="3788" y="2432"/>
            <a:chExt cx="861" cy="182"/>
          </a:xfrm>
        </p:grpSpPr>
        <p:sp>
          <p:nvSpPr>
            <p:cNvPr id="471336" name="Line 296"/>
            <p:cNvSpPr>
              <a:spLocks noChangeShapeType="1"/>
            </p:cNvSpPr>
            <p:nvPr/>
          </p:nvSpPr>
          <p:spPr bwMode="auto">
            <a:xfrm>
              <a:off x="3788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7" name="Line 297"/>
            <p:cNvSpPr>
              <a:spLocks noChangeShapeType="1"/>
            </p:cNvSpPr>
            <p:nvPr/>
          </p:nvSpPr>
          <p:spPr bwMode="auto">
            <a:xfrm flipV="1">
              <a:off x="4377" y="252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8" name="Text Box 298"/>
            <p:cNvSpPr txBox="1">
              <a:spLocks noChangeArrowheads="1"/>
            </p:cNvSpPr>
            <p:nvPr/>
          </p:nvSpPr>
          <p:spPr bwMode="auto">
            <a:xfrm>
              <a:off x="4104" y="2432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39" name="Line 299"/>
            <p:cNvSpPr>
              <a:spLocks noChangeShapeType="1"/>
            </p:cNvSpPr>
            <p:nvPr/>
          </p:nvSpPr>
          <p:spPr bwMode="auto">
            <a:xfrm flipH="1">
              <a:off x="3788" y="2523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45" name="Text Box 305"/>
          <p:cNvSpPr txBox="1">
            <a:spLocks noChangeArrowheads="1"/>
          </p:cNvSpPr>
          <p:nvPr/>
        </p:nvSpPr>
        <p:spPr bwMode="auto">
          <a:xfrm>
            <a:off x="179388" y="406235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⑵ Cache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为群号，为</a:t>
            </a:r>
            <a:r>
              <a:rPr lang="en-US" altLang="zh-CN" b="1" u="none" dirty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sp>
        <p:nvSpPr>
          <p:cNvPr id="471346" name="Text Box 306"/>
          <p:cNvSpPr txBox="1">
            <a:spLocks noChangeArrowheads="1"/>
          </p:cNvSpPr>
          <p:nvPr/>
        </p:nvSpPr>
        <p:spPr bwMode="auto">
          <a:xfrm>
            <a:off x="179388" y="50354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latin typeface="宋体" pitchFamily="2" charset="-122"/>
              </a:rPr>
              <a:t>可能命中的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组号＝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0101</a:t>
            </a:r>
            <a:r>
              <a:rPr lang="en-US" altLang="zh-CN" b="1" u="none" dirty="0">
                <a:latin typeface="宋体" pitchFamily="2" charset="-122"/>
              </a:rPr>
              <a:t>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45H=69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388" y="4564003"/>
            <a:ext cx="8785225" cy="549275"/>
            <a:chOff x="179388" y="4564003"/>
            <a:chExt cx="8785225" cy="549275"/>
          </a:xfrm>
        </p:grpSpPr>
        <p:sp>
          <p:nvSpPr>
            <p:cNvPr id="471348" name="Rectangle 308"/>
            <p:cNvSpPr>
              <a:spLocks noChangeArrowheads="1"/>
            </p:cNvSpPr>
            <p:nvPr/>
          </p:nvSpPr>
          <p:spPr bwMode="auto">
            <a:xfrm>
              <a:off x="4511027" y="4622741"/>
              <a:ext cx="1152525" cy="3587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9" name="Rectangle 309"/>
            <p:cNvSpPr>
              <a:spLocks noChangeArrowheads="1"/>
            </p:cNvSpPr>
            <p:nvPr/>
          </p:nvSpPr>
          <p:spPr bwMode="auto">
            <a:xfrm>
              <a:off x="5663552" y="4621153"/>
              <a:ext cx="719138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0" name="Rectangle 310"/>
            <p:cNvSpPr>
              <a:spLocks noChangeArrowheads="1"/>
            </p:cNvSpPr>
            <p:nvPr/>
          </p:nvSpPr>
          <p:spPr bwMode="auto">
            <a:xfrm>
              <a:off x="2926702" y="4622741"/>
              <a:ext cx="15843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1" name="Text Box 311"/>
            <p:cNvSpPr txBox="1">
              <a:spLocks noChangeArrowheads="1"/>
            </p:cNvSpPr>
            <p:nvPr/>
          </p:nvSpPr>
          <p:spPr bwMode="auto">
            <a:xfrm>
              <a:off x="179388" y="4564003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 ⑶</a:t>
              </a:r>
              <a:r>
                <a:rPr lang="zh-CN" altLang="en-US" b="1" u="none" dirty="0">
                  <a:latin typeface="宋体" pitchFamily="2" charset="-122"/>
                </a:rPr>
                <a:t>访存地址＝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0100B</a:t>
              </a:r>
              <a:r>
                <a:rPr lang="zh-CN" altLang="en-US" b="1" u="none" dirty="0">
                  <a:latin typeface="宋体" pitchFamily="2" charset="-122"/>
                </a:rPr>
                <a:t>，</a:t>
              </a:r>
            </a:p>
          </p:txBody>
        </p:sp>
      </p:grpSp>
      <p:sp>
        <p:nvSpPr>
          <p:cNvPr id="471352" name="Text Box 31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latin typeface="宋体" pitchFamily="2" charset="-122"/>
              </a:rPr>
              <a:t>目标行的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0110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0B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06CH</a:t>
            </a:r>
          </a:p>
        </p:txBody>
      </p:sp>
      <p:grpSp>
        <p:nvGrpSpPr>
          <p:cNvPr id="471354" name="Group 314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471355" name="AutoShape 31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6" name="Text Box 31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72</a:t>
              </a:r>
            </a:p>
          </p:txBody>
        </p:sp>
      </p:grpSp>
      <p:grpSp>
        <p:nvGrpSpPr>
          <p:cNvPr id="62" name="Group 314"/>
          <p:cNvGrpSpPr>
            <a:grpSpLocks/>
          </p:cNvGrpSpPr>
          <p:nvPr/>
        </p:nvGrpSpPr>
        <p:grpSpPr bwMode="auto">
          <a:xfrm>
            <a:off x="2915816" y="6453336"/>
            <a:ext cx="360362" cy="287337"/>
            <a:chOff x="1133" y="4020"/>
            <a:chExt cx="227" cy="181"/>
          </a:xfrm>
        </p:grpSpPr>
        <p:sp>
          <p:nvSpPr>
            <p:cNvPr id="63" name="AutoShape 31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31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47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750"/>
                                        <p:tgtEl>
                                          <p:spTgt spid="47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6" grpId="0" animBg="1"/>
      <p:bldP spid="471325" grpId="0"/>
      <p:bldP spid="471345" grpId="0"/>
      <p:bldP spid="471346" grpId="0"/>
      <p:bldP spid="47135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98BD-1638-410F-95F0-4036138D9928}" type="slidenum">
              <a:rPr lang="en-US" altLang="zh-CN"/>
              <a:pPr/>
              <a:t>76</a:t>
            </a:fld>
            <a:endParaRPr lang="en-US" altLang="zh-CN" dirty="0"/>
          </a:p>
        </p:txBody>
      </p:sp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47650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主存地址空间为</a:t>
            </a:r>
            <a:r>
              <a:rPr lang="en-US" altLang="zh-CN" b="1" u="none" dirty="0">
                <a:latin typeface="宋体" pitchFamily="2" charset="-122"/>
              </a:rPr>
              <a:t>16M</a:t>
            </a:r>
            <a:r>
              <a:rPr lang="zh-CN" altLang="en-US" b="1" u="none" dirty="0">
                <a:latin typeface="宋体" pitchFamily="2" charset="-122"/>
              </a:rPr>
              <a:t>、按字节编址，块大小</a:t>
            </a:r>
            <a:r>
              <a:rPr lang="en-US" altLang="zh-CN" b="1" u="none" dirty="0">
                <a:latin typeface="宋体" pitchFamily="2" charset="-122"/>
              </a:rPr>
              <a:t>32B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路组相联映射方式。⑴主存地址如何划分？ ⑵若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en-US" altLang="zh-CN" b="1" u="none" dirty="0">
                <a:latin typeface="宋体" pitchFamily="2" charset="-122"/>
              </a:rPr>
              <a:t>0#</a:t>
            </a:r>
            <a:r>
              <a:rPr lang="zh-CN" altLang="en-US" b="1" u="none" dirty="0">
                <a:latin typeface="宋体" pitchFamily="2" charset="-122"/>
              </a:rPr>
              <a:t>单元起连续读出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b="1" u="none" dirty="0">
                <a:latin typeface="宋体" pitchFamily="2" charset="-122"/>
              </a:rPr>
              <a:t>(1B/</a:t>
            </a:r>
            <a:r>
              <a:rPr lang="zh-CN" altLang="en-US" b="1" u="none" dirty="0">
                <a:latin typeface="宋体" pitchFamily="2" charset="-122"/>
              </a:rPr>
              <a:t>次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，此时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的命中率？ ⑶若题⑵中的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单元起存储，则命中率又为多少？</a:t>
            </a: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5743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(8KB/32B)/4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64</a:t>
            </a:r>
            <a:r>
              <a:rPr lang="zh-CN" altLang="en-US" b="1" u="none" dirty="0">
                <a:latin typeface="宋体" pitchFamily="2" charset="-122"/>
              </a:rPr>
              <a:t>个组，组号为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64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u="none" dirty="0">
                <a:latin typeface="宋体" pitchFamily="2" charset="-122"/>
              </a:rPr>
              <a:t>            </a:t>
            </a:r>
            <a:r>
              <a:rPr lang="zh-CN" altLang="en-US" b="1" u="none" dirty="0">
                <a:latin typeface="宋体" pitchFamily="2" charset="-122"/>
              </a:rPr>
              <a:t>主存地址组成：</a:t>
            </a: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4355976" y="2780928"/>
            <a:ext cx="3455987" cy="311150"/>
            <a:chOff x="3334" y="2372"/>
            <a:chExt cx="2177" cy="196"/>
          </a:xfrm>
        </p:grpSpPr>
        <p:sp>
          <p:nvSpPr>
            <p:cNvPr id="214333" name="Line 317"/>
            <p:cNvSpPr>
              <a:spLocks noChangeShapeType="1"/>
            </p:cNvSpPr>
            <p:nvPr/>
          </p:nvSpPr>
          <p:spPr bwMode="auto">
            <a:xfrm>
              <a:off x="4785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4" name="Line 318"/>
            <p:cNvSpPr>
              <a:spLocks noChangeShapeType="1"/>
            </p:cNvSpPr>
            <p:nvPr/>
          </p:nvSpPr>
          <p:spPr bwMode="auto">
            <a:xfrm>
              <a:off x="5511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5" name="Text Box 319"/>
            <p:cNvSpPr txBox="1">
              <a:spLocks noChangeArrowheads="1"/>
            </p:cNvSpPr>
            <p:nvPr/>
          </p:nvSpPr>
          <p:spPr bwMode="auto">
            <a:xfrm>
              <a:off x="5012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36" name="Line 320"/>
            <p:cNvSpPr>
              <a:spLocks noChangeShapeType="1"/>
            </p:cNvSpPr>
            <p:nvPr/>
          </p:nvSpPr>
          <p:spPr bwMode="auto">
            <a:xfrm>
              <a:off x="5239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8" name="Line 322"/>
            <p:cNvSpPr>
              <a:spLocks noChangeShapeType="1"/>
            </p:cNvSpPr>
            <p:nvPr/>
          </p:nvSpPr>
          <p:spPr bwMode="auto">
            <a:xfrm flipH="1">
              <a:off x="4785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4355976" y="3093671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群号</a:t>
              </a: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群内块号</a:t>
              </a:r>
            </a:p>
          </p:txBody>
        </p:sp>
      </p:grpSp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8" y="352307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⑵100B</a:t>
            </a:r>
            <a:r>
              <a:rPr lang="zh-CN" altLang="en-US" b="1" u="none" dirty="0">
                <a:latin typeface="宋体" pitchFamily="2" charset="-122"/>
              </a:rPr>
              <a:t>数据放在连续的 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                </a:t>
            </a:r>
            <a:r>
              <a:rPr lang="zh-CN" altLang="en-US" b="1" u="none" dirty="0">
                <a:latin typeface="宋体" pitchFamily="2" charset="-122"/>
              </a:rPr>
              <a:t>个主存块中，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数据调入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时，放在 </a:t>
            </a: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 组中，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连续访问时，每个块不命中的块内地址是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因此，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命中率＝      </a:t>
            </a:r>
          </a:p>
        </p:txBody>
      </p: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8" y="54452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⑶100B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(62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、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63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；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64~95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；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96~99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个块中。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＝（</a:t>
            </a:r>
            <a:r>
              <a:rPr lang="en-US" altLang="zh-CN" b="1" u="none" dirty="0">
                <a:latin typeface="宋体" pitchFamily="2" charset="-122"/>
              </a:rPr>
              <a:t>38-3</a:t>
            </a:r>
            <a:r>
              <a:rPr lang="zh-CN" altLang="en-US" b="1" u="none" dirty="0">
                <a:latin typeface="宋体" pitchFamily="2" charset="-122"/>
              </a:rPr>
              <a:t>）</a:t>
            </a:r>
            <a:r>
              <a:rPr lang="en-US" altLang="zh-CN" b="1" u="none" dirty="0">
                <a:latin typeface="宋体" pitchFamily="2" charset="-122"/>
              </a:rPr>
              <a:t>/38=92%</a:t>
            </a: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851920" y="3501008"/>
            <a:ext cx="364292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0)/32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0#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～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3#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            0#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(100-4)/100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96%</a:t>
            </a:r>
          </a:p>
        </p:txBody>
      </p:sp>
      <p:sp>
        <p:nvSpPr>
          <p:cNvPr id="21437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379" name="Group 363"/>
          <p:cNvGrpSpPr>
            <a:grpSpLocks/>
          </p:cNvGrpSpPr>
          <p:nvPr/>
        </p:nvGrpSpPr>
        <p:grpSpPr bwMode="auto">
          <a:xfrm>
            <a:off x="3995613" y="6453188"/>
            <a:ext cx="360363" cy="287337"/>
            <a:chOff x="1133" y="4020"/>
            <a:chExt cx="227" cy="181"/>
          </a:xfrm>
        </p:grpSpPr>
        <p:sp>
          <p:nvSpPr>
            <p:cNvPr id="214380" name="AutoShape 36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381" name="Text Box 36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30" grpId="0"/>
      <p:bldP spid="214367" grpId="0"/>
      <p:bldP spid="214368" grpId="0"/>
      <p:bldP spid="21437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的替换算法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指从</a:t>
            </a:r>
            <a:r>
              <a:rPr lang="zh-CN" altLang="en-US" sz="2200" b="1" dirty="0">
                <a:latin typeface="宋体" pitchFamily="2" charset="-122"/>
              </a:rPr>
              <a:t>候选行</a:t>
            </a:r>
            <a:r>
              <a:rPr lang="zh-CN" altLang="en-US" sz="2200" b="1" u="none" dirty="0">
                <a:latin typeface="宋体" pitchFamily="2" charset="-122"/>
              </a:rPr>
              <a:t>中找出牺牲块的方法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相联度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指一个主存块可映射到的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行数，即候选行的行数  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2000" b="1" u="none" dirty="0">
                <a:latin typeface="宋体" pitchFamily="2" charset="-122"/>
              </a:rPr>
              <a:t>           </a:t>
            </a:r>
            <a:r>
              <a:rPr lang="zh-CN" altLang="en-US" sz="2000" b="1" u="none" dirty="0">
                <a:latin typeface="宋体" pitchFamily="2" charset="-122"/>
              </a:rPr>
              <a:t>   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如直接、组相联、全相联映射的相联度分别为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>
                <a:latin typeface="宋体" pitchFamily="2" charset="-122"/>
              </a:rPr>
              <a:t>n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>
                <a:latin typeface="宋体" pitchFamily="2" charset="-122"/>
              </a:rPr>
              <a:t>G)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2279194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对命中率的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u="none" dirty="0">
                <a:latin typeface="宋体" pitchFamily="2" charset="-122"/>
              </a:rPr>
              <a:t>、算法的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实现开销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2000" u="none" dirty="0">
                <a:latin typeface="宋体" pitchFamily="2" charset="-122"/>
              </a:rPr>
              <a:t>                               └</a:t>
            </a:r>
            <a:r>
              <a:rPr lang="zh-CN" altLang="en-US" sz="2000" b="1" u="none" dirty="0">
                <a:latin typeface="宋体" pitchFamily="2" charset="-122"/>
              </a:rPr>
              <a:t>→替换是否遵循程序访问局部性</a:t>
            </a:r>
            <a:endParaRPr lang="en-US" altLang="zh-CN" sz="2000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388" y="3167242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、随机算法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Random</a:t>
            </a:r>
            <a:r>
              <a:rPr lang="en-US" altLang="zh-CN" b="1" u="none" dirty="0">
                <a:latin typeface="宋体" pitchFamily="2" charset="-122"/>
              </a:rPr>
              <a:t>, RAND)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一个随机的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179512" y="414831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>
                <a:latin typeface="宋体" pitchFamily="2" charset="-122"/>
              </a:rPr>
              <a:t>候选行中所有行共设置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随机数发生器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179512" y="4665910"/>
            <a:ext cx="87852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>
                <a:latin typeface="宋体" pitchFamily="2" charset="-122"/>
              </a:rPr>
              <a:t>命中率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>
                <a:latin typeface="宋体" pitchFamily="2" charset="-122"/>
              </a:rPr>
              <a:t>，实现开销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en-US" altLang="zh-CN" sz="2000" b="1" u="none" dirty="0">
                <a:latin typeface="宋体" pitchFamily="2" charset="-122"/>
              </a:rPr>
              <a:t>(1</a:t>
            </a:r>
            <a:r>
              <a:rPr lang="zh-CN" altLang="en-US" sz="2000" b="1" u="none" dirty="0">
                <a:latin typeface="宋体" pitchFamily="2" charset="-122"/>
              </a:rPr>
              <a:t>个发生器</a:t>
            </a:r>
            <a:r>
              <a:rPr lang="en-US" altLang="zh-CN" sz="2000" b="1" u="none" dirty="0">
                <a:latin typeface="宋体" pitchFamily="2" charset="-122"/>
              </a:rPr>
              <a:t>)   </a:t>
            </a:r>
          </a:p>
          <a:p>
            <a:r>
              <a:rPr lang="zh-CN" altLang="en-US" sz="2000" b="1" u="none" dirty="0">
                <a:latin typeface="宋体" pitchFamily="2" charset="-122"/>
              </a:rPr>
              <a:t>                                               ↓</a:t>
            </a:r>
            <a:endParaRPr lang="en-US" altLang="zh-CN" sz="2000" b="1" u="none" dirty="0">
              <a:latin typeface="宋体" pitchFamily="2" charset="-122"/>
            </a:endParaRPr>
          </a:p>
          <a:p>
            <a:r>
              <a:rPr lang="zh-CN" altLang="en-US" b="1" u="none" dirty="0">
                <a:latin typeface="宋体" pitchFamily="2" charset="-122"/>
              </a:rPr>
              <a:t>            </a:t>
            </a:r>
            <a:r>
              <a:rPr lang="zh-CN" altLang="en-US" sz="2000" b="1" u="none" dirty="0">
                <a:latin typeface="宋体" pitchFamily="2" charset="-122"/>
              </a:rPr>
              <a:t>                              </a:t>
            </a:r>
            <a:r>
              <a:rPr lang="zh-CN" altLang="en-US" b="1" u="none" dirty="0">
                <a:latin typeface="宋体" pitchFamily="2" charset="-122"/>
              </a:rPr>
              <a:t>适合</a:t>
            </a:r>
            <a:r>
              <a:rPr lang="zh-CN" altLang="en-US" sz="2000" b="1" u="none" dirty="0">
                <a:latin typeface="宋体" pitchFamily="2" charset="-122"/>
              </a:rPr>
              <a:t>全相联映射的</a:t>
            </a:r>
            <a:r>
              <a:rPr lang="en-US" altLang="zh-CN" sz="2000" b="1" u="none" dirty="0"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995613" y="6454775"/>
            <a:ext cx="360363" cy="287338"/>
            <a:chOff x="1133" y="4020"/>
            <a:chExt cx="227" cy="181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7AF9-08D5-4A85-8E0F-BB664458730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315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179512" y="119675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硬件配置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候选行中每行设置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计数器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CNT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表示各块次序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块次序表示方法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越早调入、</a:t>
            </a: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值越大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牺牲块选择方法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块次序更新方法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       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块次序更新时机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79388" y="325105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、先进先出算法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First In First Out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>
                <a:latin typeface="+mn-ea"/>
                <a:ea typeface="+mn-ea"/>
              </a:rPr>
              <a:t>FIFO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最早调入的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179512" y="43999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命中率是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块调入次序≠访问次序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</a:t>
            </a:r>
            <a:r>
              <a:rPr lang="zh-CN" altLang="en-US" sz="2000" b="1" u="none" dirty="0">
                <a:latin typeface="宋体" pitchFamily="2" charset="-122"/>
              </a:rPr>
              <a:t>局部性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实现开销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>
                <a:latin typeface="宋体" pitchFamily="2" charset="-122"/>
              </a:rPr>
              <a:t>(G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solidFill>
                  <a:srgbClr val="CC3300"/>
                </a:solidFill>
                <a:latin typeface="宋体" pitchFamily="2" charset="-122"/>
              </a:rPr>
              <a:t>n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位</a:t>
            </a:r>
            <a:r>
              <a:rPr lang="zh-CN" altLang="en-US" sz="2000" b="1" u="none" dirty="0">
                <a:latin typeface="宋体" pitchFamily="2" charset="-122"/>
              </a:rPr>
              <a:t>计数器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" name="Text Box 1360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b="1" u="none" dirty="0">
                <a:latin typeface="宋体" pitchFamily="2" charset="-122"/>
              </a:rPr>
              <a:t>计数器的位数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如何确定？           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log</a:t>
            </a:r>
            <a:r>
              <a:rPr lang="en-US" altLang="zh-CN" sz="2000" b="1" u="none" baseline="-16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相联度</a:t>
            </a:r>
            <a:r>
              <a:rPr lang="en-US" altLang="zh-CN" sz="20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5" name="矩形 44"/>
          <p:cNvSpPr/>
          <p:nvPr/>
        </p:nvSpPr>
        <p:spPr>
          <a:xfrm>
            <a:off x="5083806" y="5373216"/>
            <a:ext cx="3592650" cy="461665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b="1" u="none" dirty="0">
                <a:latin typeface="宋体" pitchFamily="2" charset="-122"/>
              </a:rPr>
              <a:t>→适合组相联映射</a:t>
            </a:r>
            <a:r>
              <a:rPr lang="en-US" altLang="zh-CN" b="1" u="none" dirty="0">
                <a:latin typeface="宋体" pitchFamily="2" charset="-122"/>
              </a:rPr>
              <a:t>Cache </a:t>
            </a:r>
            <a:endParaRPr lang="zh-CN" altLang="en-US" dirty="0"/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3635896" y="2570128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值最大的行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调入行的</a:t>
            </a:r>
            <a:r>
              <a:rPr lang="en-US" altLang="zh-CN" b="1" u="none" dirty="0">
                <a:latin typeface="宋体" pitchFamily="2" charset="-122"/>
              </a:rPr>
              <a:t>CNT←0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其余行的</a:t>
            </a:r>
            <a:r>
              <a:rPr lang="en-US" altLang="zh-CN" b="1" u="none" dirty="0">
                <a:latin typeface="宋体" pitchFamily="2" charset="-122"/>
              </a:rPr>
              <a:t>CNT←(CNT)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饱和运算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块调入时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5" grpId="0" animBg="1"/>
      <p:bldP spid="4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5AD-2C5C-4ACC-985E-0D828C301F15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76395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447" name="AutoShape 13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528" name="AutoShape 13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79388" y="26064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、最近最少使用算法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Least Recently Used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>
                <a:latin typeface="+mn-ea"/>
                <a:ea typeface="+mn-ea"/>
              </a:rPr>
              <a:t>LRU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近期最少使用的</a:t>
            </a:r>
            <a:r>
              <a:rPr lang="zh-CN" altLang="en-US" b="1" u="none" dirty="0">
                <a:latin typeface="宋体" pitchFamily="2" charset="-122"/>
              </a:rPr>
              <a:t>块作为牺牲块</a:t>
            </a:r>
          </a:p>
        </p:txBody>
      </p:sp>
      <p:sp>
        <p:nvSpPr>
          <p:cNvPr id="60" name="Text Box 128"/>
          <p:cNvSpPr txBox="1">
            <a:spLocks noChangeArrowheads="1"/>
          </p:cNvSpPr>
          <p:nvPr/>
        </p:nvSpPr>
        <p:spPr bwMode="auto">
          <a:xfrm>
            <a:off x="179512" y="121028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FIFO</a:t>
            </a:r>
            <a:r>
              <a:rPr lang="zh-CN" altLang="en-US" b="1" u="none" dirty="0">
                <a:latin typeface="宋体" pitchFamily="2" charset="-122"/>
              </a:rPr>
              <a:t>算法基本相同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相同点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硬件配置，牺牲块选择方法，计数器更新方法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不同点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块次序表示方法，块次序更新时机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(</a:t>
            </a:r>
            <a:r>
              <a:rPr lang="zh-CN" altLang="en-US" sz="2000" b="1" u="none" dirty="0">
                <a:latin typeface="宋体" pitchFamily="2" charset="-122"/>
              </a:rPr>
              <a:t>越早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CNT</a:t>
            </a:r>
            <a:r>
              <a:rPr lang="zh-CN" altLang="en-US" sz="2000" b="1" u="none" dirty="0">
                <a:latin typeface="宋体" pitchFamily="2" charset="-122"/>
              </a:rPr>
              <a:t>值越大</a:t>
            </a:r>
            <a:r>
              <a:rPr lang="en-US" altLang="zh-CN" sz="2000" b="1" u="none" dirty="0">
                <a:latin typeface="宋体" pitchFamily="2" charset="-122"/>
              </a:rPr>
              <a:t>)  (</a:t>
            </a:r>
            <a:r>
              <a:rPr lang="zh-CN" altLang="en-US" sz="2000" b="1" u="none" dirty="0">
                <a:latin typeface="宋体" pitchFamily="2" charset="-122"/>
              </a:rPr>
              <a:t>块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>
                <a:latin typeface="宋体" pitchFamily="2" charset="-122"/>
              </a:rPr>
              <a:t>时更新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1" name="Text Box 128"/>
          <p:cNvSpPr txBox="1">
            <a:spLocks noChangeArrowheads="1"/>
          </p:cNvSpPr>
          <p:nvPr/>
        </p:nvSpPr>
        <p:spPr bwMode="auto">
          <a:xfrm>
            <a:off x="179512" y="2939460"/>
            <a:ext cx="8856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命中率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随相联度增大而提高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各块次序＝访问次序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  <a:sym typeface="Symbol"/>
              </a:rPr>
              <a:t></a:t>
            </a:r>
            <a:r>
              <a:rPr lang="zh-CN" altLang="en-US" sz="2000" b="1" u="none" dirty="0">
                <a:latin typeface="宋体" pitchFamily="2" charset="-122"/>
              </a:rPr>
              <a:t>局部性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u="none" dirty="0">
                <a:latin typeface="宋体" pitchFamily="2" charset="-122"/>
              </a:rPr>
              <a:t>      实现开销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>
                <a:latin typeface="宋体" pitchFamily="2" charset="-122"/>
              </a:rPr>
              <a:t>(G</a:t>
            </a:r>
            <a:r>
              <a:rPr lang="zh-CN" altLang="en-US" sz="2000" b="1" u="none" dirty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n</a:t>
            </a:r>
            <a:r>
              <a:rPr lang="zh-CN" altLang="en-US" sz="2000" b="1" u="none" dirty="0">
                <a:latin typeface="宋体" pitchFamily="2" charset="-122"/>
              </a:rPr>
              <a:t>位计数器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zh-CN" altLang="en-US" b="1" u="none" dirty="0">
                <a:latin typeface="宋体" pitchFamily="2" charset="-122"/>
              </a:rPr>
              <a:t>→适合</a:t>
            </a:r>
            <a:r>
              <a:rPr lang="zh-CN" altLang="en-US" sz="2000" b="1" u="none" dirty="0">
                <a:latin typeface="宋体" pitchFamily="2" charset="-122"/>
              </a:rPr>
              <a:t>组相联映射</a:t>
            </a:r>
            <a:r>
              <a:rPr lang="en-US" altLang="zh-CN" sz="2000" b="1" u="none" dirty="0">
                <a:latin typeface="宋体" pitchFamily="2" charset="-122"/>
              </a:rPr>
              <a:t>Cache </a:t>
            </a:r>
          </a:p>
        </p:txBody>
      </p:sp>
      <p:sp>
        <p:nvSpPr>
          <p:cNvPr id="62" name="Text Box 1360"/>
          <p:cNvSpPr txBox="1">
            <a:spLocks noChangeArrowheads="1"/>
          </p:cNvSpPr>
          <p:nvPr/>
        </p:nvSpPr>
        <p:spPr bwMode="auto">
          <a:xfrm>
            <a:off x="179388" y="44355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*硬件组织：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行中设置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zh-CN" altLang="en-US" b="1" u="none" dirty="0">
                <a:latin typeface="宋体" pitchFamily="2" charset="-122"/>
              </a:rPr>
              <a:t>，表示块的访问次序</a:t>
            </a:r>
            <a:endParaRPr lang="zh-CN" altLang="en-US" b="1" u="none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331640" y="4941168"/>
            <a:ext cx="6552728" cy="1009651"/>
            <a:chOff x="1259632" y="5300315"/>
            <a:chExt cx="6552728" cy="1009651"/>
          </a:xfrm>
        </p:grpSpPr>
        <p:sp>
          <p:nvSpPr>
            <p:cNvPr id="64" name="Rectangle 1363"/>
            <p:cNvSpPr>
              <a:spLocks noChangeArrowheads="1"/>
            </p:cNvSpPr>
            <p:nvPr/>
          </p:nvSpPr>
          <p:spPr bwMode="auto">
            <a:xfrm>
              <a:off x="1980357" y="5589240"/>
              <a:ext cx="5832003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364"/>
            <p:cNvSpPr txBox="1">
              <a:spLocks noChangeArrowheads="1"/>
            </p:cNvSpPr>
            <p:nvPr/>
          </p:nvSpPr>
          <p:spPr bwMode="auto">
            <a:xfrm>
              <a:off x="1259632" y="5660678"/>
              <a:ext cx="720725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i</a:t>
              </a:r>
              <a:r>
                <a:rPr lang="zh-CN" altLang="en-US" sz="1800" b="1" u="none">
                  <a:latin typeface="宋体" pitchFamily="2" charset="-122"/>
                </a:rPr>
                <a:t>组</a:t>
              </a:r>
            </a:p>
          </p:txBody>
        </p:sp>
        <p:sp>
          <p:nvSpPr>
            <p:cNvPr id="66" name="Line 1365"/>
            <p:cNvSpPr>
              <a:spLocks noChangeShapeType="1"/>
            </p:cNvSpPr>
            <p:nvPr/>
          </p:nvSpPr>
          <p:spPr bwMode="auto">
            <a:xfrm>
              <a:off x="3491657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6"/>
            <p:cNvSpPr txBox="1">
              <a:spLocks noChangeArrowheads="1"/>
            </p:cNvSpPr>
            <p:nvPr/>
          </p:nvSpPr>
          <p:spPr bwMode="auto">
            <a:xfrm>
              <a:off x="2053382" y="5300315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 数据</a:t>
              </a:r>
            </a:p>
          </p:txBody>
        </p:sp>
        <p:sp>
          <p:nvSpPr>
            <p:cNvPr id="68" name="Text Box 1367"/>
            <p:cNvSpPr txBox="1">
              <a:spLocks noChangeArrowheads="1"/>
            </p:cNvSpPr>
            <p:nvPr/>
          </p:nvSpPr>
          <p:spPr bwMode="auto">
            <a:xfrm>
              <a:off x="2051795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1368"/>
            <p:cNvSpPr txBox="1">
              <a:spLocks noChangeArrowheads="1"/>
            </p:cNvSpPr>
            <p:nvPr/>
          </p:nvSpPr>
          <p:spPr bwMode="auto">
            <a:xfrm>
              <a:off x="2483595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0" name="Text Box 1369"/>
            <p:cNvSpPr txBox="1">
              <a:spLocks noChangeArrowheads="1"/>
            </p:cNvSpPr>
            <p:nvPr/>
          </p:nvSpPr>
          <p:spPr bwMode="auto">
            <a:xfrm>
              <a:off x="3851275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71" name="Text Box 1370"/>
            <p:cNvSpPr txBox="1">
              <a:spLocks noChangeArrowheads="1"/>
            </p:cNvSpPr>
            <p:nvPr/>
          </p:nvSpPr>
          <p:spPr bwMode="auto">
            <a:xfrm>
              <a:off x="3060080" y="6021040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2" name="Line 1371"/>
            <p:cNvSpPr>
              <a:spLocks noChangeShapeType="1"/>
            </p:cNvSpPr>
            <p:nvPr/>
          </p:nvSpPr>
          <p:spPr bwMode="auto">
            <a:xfrm>
              <a:off x="2051795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72"/>
            <p:cNvSpPr>
              <a:spLocks noChangeShapeType="1"/>
            </p:cNvSpPr>
            <p:nvPr/>
          </p:nvSpPr>
          <p:spPr bwMode="auto">
            <a:xfrm>
              <a:off x="457200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373"/>
            <p:cNvSpPr>
              <a:spLocks noChangeShapeType="1"/>
            </p:cNvSpPr>
            <p:nvPr/>
          </p:nvSpPr>
          <p:spPr bwMode="auto">
            <a:xfrm flipV="1">
              <a:off x="3491881" y="6163914"/>
              <a:ext cx="108012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74"/>
            <p:cNvSpPr>
              <a:spLocks noChangeShapeType="1"/>
            </p:cNvSpPr>
            <p:nvPr/>
          </p:nvSpPr>
          <p:spPr bwMode="auto">
            <a:xfrm flipH="1" flipV="1">
              <a:off x="2051794" y="6167090"/>
              <a:ext cx="936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75"/>
            <p:cNvSpPr txBox="1">
              <a:spLocks noChangeArrowheads="1"/>
            </p:cNvSpPr>
            <p:nvPr/>
          </p:nvSpPr>
          <p:spPr bwMode="auto">
            <a:xfrm>
              <a:off x="3059857" y="5660678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77" name="Line 1376"/>
            <p:cNvSpPr>
              <a:spLocks noChangeShapeType="1"/>
            </p:cNvSpPr>
            <p:nvPr/>
          </p:nvSpPr>
          <p:spPr bwMode="auto">
            <a:xfrm>
              <a:off x="6731943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377"/>
            <p:cNvSpPr txBox="1">
              <a:spLocks noChangeArrowheads="1"/>
            </p:cNvSpPr>
            <p:nvPr/>
          </p:nvSpPr>
          <p:spPr bwMode="auto">
            <a:xfrm>
              <a:off x="5293668" y="5300315"/>
              <a:ext cx="244668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数据</a:t>
              </a:r>
            </a:p>
          </p:txBody>
        </p:sp>
        <p:sp>
          <p:nvSpPr>
            <p:cNvPr id="79" name="Text Box 1378"/>
            <p:cNvSpPr txBox="1">
              <a:spLocks noChangeArrowheads="1"/>
            </p:cNvSpPr>
            <p:nvPr/>
          </p:nvSpPr>
          <p:spPr bwMode="auto">
            <a:xfrm>
              <a:off x="5292080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1379"/>
            <p:cNvSpPr txBox="1">
              <a:spLocks noChangeArrowheads="1"/>
            </p:cNvSpPr>
            <p:nvPr/>
          </p:nvSpPr>
          <p:spPr bwMode="auto">
            <a:xfrm>
              <a:off x="5723880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Text Box 1380"/>
            <p:cNvSpPr txBox="1">
              <a:spLocks noChangeArrowheads="1"/>
            </p:cNvSpPr>
            <p:nvPr/>
          </p:nvSpPr>
          <p:spPr bwMode="auto">
            <a:xfrm>
              <a:off x="7020421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82" name="Text Box 1381"/>
            <p:cNvSpPr txBox="1">
              <a:spLocks noChangeArrowheads="1"/>
            </p:cNvSpPr>
            <p:nvPr/>
          </p:nvSpPr>
          <p:spPr bwMode="auto">
            <a:xfrm>
              <a:off x="6228556" y="6021040"/>
              <a:ext cx="647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83" name="Line 1382"/>
            <p:cNvSpPr>
              <a:spLocks noChangeShapeType="1"/>
            </p:cNvSpPr>
            <p:nvPr/>
          </p:nvSpPr>
          <p:spPr bwMode="auto">
            <a:xfrm>
              <a:off x="529208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383"/>
            <p:cNvSpPr>
              <a:spLocks noChangeShapeType="1"/>
            </p:cNvSpPr>
            <p:nvPr/>
          </p:nvSpPr>
          <p:spPr bwMode="auto">
            <a:xfrm>
              <a:off x="7740352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84"/>
            <p:cNvSpPr>
              <a:spLocks noChangeShapeType="1"/>
            </p:cNvSpPr>
            <p:nvPr/>
          </p:nvSpPr>
          <p:spPr bwMode="auto">
            <a:xfrm>
              <a:off x="6876257" y="6165502"/>
              <a:ext cx="86409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85"/>
            <p:cNvSpPr>
              <a:spLocks noChangeShapeType="1"/>
            </p:cNvSpPr>
            <p:nvPr/>
          </p:nvSpPr>
          <p:spPr bwMode="auto">
            <a:xfrm flipH="1">
              <a:off x="5292079" y="6165502"/>
              <a:ext cx="863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86"/>
            <p:cNvSpPr txBox="1">
              <a:spLocks noChangeArrowheads="1"/>
            </p:cNvSpPr>
            <p:nvPr/>
          </p:nvSpPr>
          <p:spPr bwMode="auto">
            <a:xfrm>
              <a:off x="6300143" y="5660678"/>
              <a:ext cx="720923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88" name="Text Box 1387"/>
            <p:cNvSpPr txBox="1">
              <a:spLocks noChangeArrowheads="1"/>
            </p:cNvSpPr>
            <p:nvPr/>
          </p:nvSpPr>
          <p:spPr bwMode="auto">
            <a:xfrm>
              <a:off x="4716016" y="5660678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9" name="Line 1371"/>
            <p:cNvSpPr>
              <a:spLocks noChangeShapeType="1"/>
            </p:cNvSpPr>
            <p:nvPr/>
          </p:nvSpPr>
          <p:spPr bwMode="auto">
            <a:xfrm>
              <a:off x="3491880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71"/>
            <p:cNvSpPr>
              <a:spLocks noChangeShapeType="1"/>
            </p:cNvSpPr>
            <p:nvPr/>
          </p:nvSpPr>
          <p:spPr bwMode="auto">
            <a:xfrm>
              <a:off x="6733034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FE5-845F-4FB4-8DB7-B98741F85BE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179388" y="13424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Cache-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目标：</a:t>
            </a:r>
            <a:r>
              <a:rPr lang="zh-CN" altLang="en-US" b="1" u="none" dirty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主存速度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的速度、主存的容量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31249" name="Group 145"/>
          <p:cNvGrpSpPr>
            <a:grpSpLocks/>
          </p:cNvGrpSpPr>
          <p:nvPr/>
        </p:nvGrpSpPr>
        <p:grpSpPr bwMode="auto">
          <a:xfrm>
            <a:off x="2123728" y="2420491"/>
            <a:ext cx="4033838" cy="1190625"/>
            <a:chOff x="1428" y="754"/>
            <a:chExt cx="2541" cy="750"/>
          </a:xfrm>
        </p:grpSpPr>
        <p:sp>
          <p:nvSpPr>
            <p:cNvPr id="431186" name="Text Box 82"/>
            <p:cNvSpPr txBox="1">
              <a:spLocks noChangeArrowheads="1"/>
            </p:cNvSpPr>
            <p:nvPr/>
          </p:nvSpPr>
          <p:spPr bwMode="auto">
            <a:xfrm>
              <a:off x="1428" y="1208"/>
              <a:ext cx="466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207" name="Rectangle 103"/>
            <p:cNvSpPr>
              <a:spLocks noChangeArrowheads="1"/>
            </p:cNvSpPr>
            <p:nvPr/>
          </p:nvSpPr>
          <p:spPr bwMode="auto">
            <a:xfrm>
              <a:off x="2381" y="754"/>
              <a:ext cx="1588" cy="7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8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99" cy="22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209" name="Text Box 105"/>
            <p:cNvSpPr txBox="1">
              <a:spLocks noChangeArrowheads="1"/>
            </p:cNvSpPr>
            <p:nvPr/>
          </p:nvSpPr>
          <p:spPr bwMode="auto">
            <a:xfrm>
              <a:off x="3367" y="1208"/>
              <a:ext cx="511" cy="2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210" name="Text Box 106"/>
            <p:cNvSpPr txBox="1">
              <a:spLocks noChangeArrowheads="1"/>
            </p:cNvSpPr>
            <p:nvPr/>
          </p:nvSpPr>
          <p:spPr bwMode="auto">
            <a:xfrm>
              <a:off x="2790" y="800"/>
              <a:ext cx="861" cy="227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硬件</a:t>
              </a:r>
            </a:p>
          </p:txBody>
        </p:sp>
        <p:sp>
          <p:nvSpPr>
            <p:cNvPr id="431211" name="Line 107"/>
            <p:cNvSpPr>
              <a:spLocks noChangeShapeType="1"/>
            </p:cNvSpPr>
            <p:nvPr/>
          </p:nvSpPr>
          <p:spPr bwMode="auto">
            <a:xfrm>
              <a:off x="3016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 flipH="1">
              <a:off x="278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337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 flipV="1">
              <a:off x="1882" y="1298"/>
              <a:ext cx="6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6" name="AutoShape 112"/>
            <p:cNvSpPr>
              <a:spLocks/>
            </p:cNvSpPr>
            <p:nvPr/>
          </p:nvSpPr>
          <p:spPr bwMode="auto">
            <a:xfrm>
              <a:off x="2381" y="755"/>
              <a:ext cx="46" cy="725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7" name="AutoShape 113"/>
            <p:cNvSpPr>
              <a:spLocks/>
            </p:cNvSpPr>
            <p:nvPr/>
          </p:nvSpPr>
          <p:spPr bwMode="auto">
            <a:xfrm>
              <a:off x="3924" y="755"/>
              <a:ext cx="45" cy="725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8" name="Text Box 114"/>
            <p:cNvSpPr txBox="1">
              <a:spLocks noChangeArrowheads="1"/>
            </p:cNvSpPr>
            <p:nvPr/>
          </p:nvSpPr>
          <p:spPr bwMode="auto">
            <a:xfrm>
              <a:off x="2017" y="1096"/>
              <a:ext cx="319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26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6" name="AutoShape 20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7" name="Text Box 203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辅存层次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目标：</a:t>
            </a:r>
            <a:r>
              <a:rPr lang="zh-CN" altLang="en-US" b="1" u="none" dirty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主存容量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主存的速度、辅存的容量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22338" y="4725144"/>
            <a:ext cx="4033838" cy="1199381"/>
            <a:chOff x="2051050" y="5011738"/>
            <a:chExt cx="4033838" cy="1199381"/>
          </a:xfrm>
        </p:grpSpPr>
        <p:sp>
          <p:nvSpPr>
            <p:cNvPr id="431325" name="Text Box 221"/>
            <p:cNvSpPr txBox="1">
              <a:spLocks noChangeArrowheads="1"/>
            </p:cNvSpPr>
            <p:nvPr/>
          </p:nvSpPr>
          <p:spPr bwMode="auto">
            <a:xfrm>
              <a:off x="2051050" y="5732463"/>
              <a:ext cx="73977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326" name="Rectangle 222"/>
            <p:cNvSpPr>
              <a:spLocks noChangeArrowheads="1"/>
            </p:cNvSpPr>
            <p:nvPr/>
          </p:nvSpPr>
          <p:spPr bwMode="auto">
            <a:xfrm>
              <a:off x="3563938" y="5011738"/>
              <a:ext cx="2520950" cy="1152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7" name="Text Box 223"/>
            <p:cNvSpPr txBox="1">
              <a:spLocks noChangeArrowheads="1"/>
            </p:cNvSpPr>
            <p:nvPr/>
          </p:nvSpPr>
          <p:spPr bwMode="auto">
            <a:xfrm>
              <a:off x="3779838" y="5732463"/>
              <a:ext cx="79216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328" name="Text Box 224"/>
            <p:cNvSpPr txBox="1">
              <a:spLocks noChangeArrowheads="1"/>
            </p:cNvSpPr>
            <p:nvPr/>
          </p:nvSpPr>
          <p:spPr bwMode="auto">
            <a:xfrm>
              <a:off x="5129213" y="5732463"/>
              <a:ext cx="811213" cy="360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29" name="Text Box 225"/>
            <p:cNvSpPr txBox="1">
              <a:spLocks noChangeArrowheads="1"/>
            </p:cNvSpPr>
            <p:nvPr/>
          </p:nvSpPr>
          <p:spPr bwMode="auto">
            <a:xfrm>
              <a:off x="4214810" y="5084763"/>
              <a:ext cx="1366838" cy="360363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431330" name="Line 226"/>
            <p:cNvSpPr>
              <a:spLocks noChangeShapeType="1"/>
            </p:cNvSpPr>
            <p:nvPr/>
          </p:nvSpPr>
          <p:spPr bwMode="auto">
            <a:xfrm>
              <a:off x="4572000" y="587692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1" name="Line 227"/>
            <p:cNvSpPr>
              <a:spLocks noChangeShapeType="1"/>
            </p:cNvSpPr>
            <p:nvPr/>
          </p:nvSpPr>
          <p:spPr bwMode="auto">
            <a:xfrm flipH="1">
              <a:off x="4211638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2" name="Line 228"/>
            <p:cNvSpPr>
              <a:spLocks noChangeShapeType="1"/>
            </p:cNvSpPr>
            <p:nvPr/>
          </p:nvSpPr>
          <p:spPr bwMode="auto">
            <a:xfrm>
              <a:off x="5148263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3" name="Line 229"/>
            <p:cNvSpPr>
              <a:spLocks noChangeShapeType="1"/>
            </p:cNvSpPr>
            <p:nvPr/>
          </p:nvSpPr>
          <p:spPr bwMode="auto">
            <a:xfrm flipV="1">
              <a:off x="2771775" y="5875338"/>
              <a:ext cx="1008063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4" name="AutoShape 230"/>
            <p:cNvSpPr>
              <a:spLocks/>
            </p:cNvSpPr>
            <p:nvPr/>
          </p:nvSpPr>
          <p:spPr bwMode="auto">
            <a:xfrm>
              <a:off x="3563938" y="5013326"/>
              <a:ext cx="73025" cy="1150938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5" name="AutoShape 231"/>
            <p:cNvSpPr>
              <a:spLocks/>
            </p:cNvSpPr>
            <p:nvPr/>
          </p:nvSpPr>
          <p:spPr bwMode="auto">
            <a:xfrm>
              <a:off x="6013450" y="5013326"/>
              <a:ext cx="71438" cy="1150938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6" name="Text Box 232"/>
            <p:cNvSpPr txBox="1">
              <a:spLocks noChangeArrowheads="1"/>
            </p:cNvSpPr>
            <p:nvPr/>
          </p:nvSpPr>
          <p:spPr bwMode="auto">
            <a:xfrm>
              <a:off x="2916536" y="5563419"/>
              <a:ext cx="50641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346" name="Text Box 242"/>
          <p:cNvSpPr txBox="1">
            <a:spLocks noChangeArrowheads="1"/>
          </p:cNvSpPr>
          <p:nvPr/>
        </p:nvSpPr>
        <p:spPr bwMode="auto">
          <a:xfrm>
            <a:off x="179388" y="404664"/>
            <a:ext cx="65528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*常见的层次结构：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以主存为中心，一般为</a:t>
            </a:r>
            <a:r>
              <a:rPr lang="en-US" altLang="zh-CN" b="1" u="none" dirty="0">
                <a:latin typeface="宋体" pitchFamily="2" charset="-122"/>
              </a:rPr>
              <a:t>Cache-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辅存</a:t>
            </a:r>
          </a:p>
        </p:txBody>
      </p:sp>
      <p:grpSp>
        <p:nvGrpSpPr>
          <p:cNvPr id="431347" name="Group 243"/>
          <p:cNvGrpSpPr>
            <a:grpSpLocks/>
          </p:cNvGrpSpPr>
          <p:nvPr/>
        </p:nvGrpSpPr>
        <p:grpSpPr bwMode="auto">
          <a:xfrm>
            <a:off x="7093148" y="427038"/>
            <a:ext cx="1511300" cy="1152525"/>
            <a:chOff x="4513" y="210"/>
            <a:chExt cx="952" cy="726"/>
          </a:xfrm>
        </p:grpSpPr>
        <p:sp>
          <p:nvSpPr>
            <p:cNvPr id="431348" name="Rectangle 244"/>
            <p:cNvSpPr>
              <a:spLocks noChangeArrowheads="1"/>
            </p:cNvSpPr>
            <p:nvPr/>
          </p:nvSpPr>
          <p:spPr bwMode="auto">
            <a:xfrm>
              <a:off x="4513" y="210"/>
              <a:ext cx="952" cy="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9" name="Text Box 245"/>
            <p:cNvSpPr txBox="1">
              <a:spLocks noChangeArrowheads="1"/>
            </p:cNvSpPr>
            <p:nvPr/>
          </p:nvSpPr>
          <p:spPr bwMode="auto">
            <a:xfrm>
              <a:off x="4695" y="210"/>
              <a:ext cx="544" cy="22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350" name="Rectangle 246"/>
            <p:cNvSpPr>
              <a:spLocks noChangeArrowheads="1"/>
            </p:cNvSpPr>
            <p:nvPr/>
          </p:nvSpPr>
          <p:spPr bwMode="auto">
            <a:xfrm>
              <a:off x="4513" y="574"/>
              <a:ext cx="952" cy="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1" name="Text Box 247"/>
            <p:cNvSpPr txBox="1">
              <a:spLocks noChangeArrowheads="1"/>
            </p:cNvSpPr>
            <p:nvPr/>
          </p:nvSpPr>
          <p:spPr bwMode="auto">
            <a:xfrm>
              <a:off x="4514" y="663"/>
              <a:ext cx="951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52" name="Text Box 248"/>
            <p:cNvSpPr txBox="1">
              <a:spLocks noChangeArrowheads="1"/>
            </p:cNvSpPr>
            <p:nvPr/>
          </p:nvSpPr>
          <p:spPr bwMode="auto">
            <a:xfrm>
              <a:off x="4604" y="436"/>
              <a:ext cx="770" cy="22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77" grpId="0"/>
      <p:bldP spid="43130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52C8-83FF-4540-99AC-08E850E026B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76113" name="Text Box 977"/>
          <p:cNvSpPr txBox="1">
            <a:spLocks noChangeArrowheads="1"/>
          </p:cNvSpPr>
          <p:nvPr/>
        </p:nvSpPr>
        <p:spPr bwMode="auto">
          <a:xfrm>
            <a:off x="179388" y="26064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全相联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行，采用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替换算法，若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按下列块地址流访存时，分别求每个块只访问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次，及每个块连续访问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次时的命中率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7385" name="Text Box 1225"/>
          <p:cNvSpPr txBox="1">
            <a:spLocks noChangeArrowheads="1"/>
          </p:cNvSpPr>
          <p:nvPr/>
        </p:nvSpPr>
        <p:spPr bwMode="auto">
          <a:xfrm>
            <a:off x="179388" y="55085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每个块只访问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次时，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(10*1-6*1)/(10*1)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40%</a:t>
            </a:r>
            <a:r>
              <a:rPr lang="zh-CN" altLang="en-US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477529" name="Text Box 1369"/>
          <p:cNvSpPr txBox="1">
            <a:spLocks noChangeArrowheads="1"/>
          </p:cNvSpPr>
          <p:nvPr/>
        </p:nvSpPr>
        <p:spPr bwMode="auto">
          <a:xfrm>
            <a:off x="179388" y="5936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>
                <a:latin typeface="宋体" pitchFamily="2" charset="-122"/>
              </a:rPr>
              <a:t>每个块连续访问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次时，</a:t>
            </a:r>
            <a:r>
              <a:rPr lang="en-US" altLang="zh-CN" b="1" u="none" dirty="0">
                <a:latin typeface="宋体" pitchFamily="2" charset="-122"/>
              </a:rPr>
              <a:t>H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(10*4-6*1)/(10*4)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85%</a:t>
            </a:r>
          </a:p>
        </p:txBody>
      </p:sp>
      <p:sp>
        <p:nvSpPr>
          <p:cNvPr id="477651" name="AutoShape 149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5436096" y="1268760"/>
            <a:ext cx="2880320" cy="36004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163070"/>
              <a:gd name="adj6" fmla="val -2112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标记＝*时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0</a:t>
            </a:r>
            <a:r>
              <a:rPr lang="zh-CN" altLang="en-US" sz="1800" b="1" u="none" dirty="0">
                <a:latin typeface="宋体" pitchFamily="2" charset="-122"/>
              </a:rPr>
              <a:t>，否则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16" name="Group 1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95459"/>
              </p:ext>
            </p:extLst>
          </p:nvPr>
        </p:nvGraphicFramePr>
        <p:xfrm>
          <a:off x="467544" y="1741830"/>
          <a:ext cx="8497069" cy="3693106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432048"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行状态</a:t>
                      </a:r>
                    </a:p>
                  </a:txBody>
                  <a:tcPr marL="18000" marR="18000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行号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3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块地址流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操作状态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Group 1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94482"/>
              </p:ext>
            </p:extLst>
          </p:nvPr>
        </p:nvGraphicFramePr>
        <p:xfrm>
          <a:off x="2412504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Group 1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38061"/>
              </p:ext>
            </p:extLst>
          </p:nvPr>
        </p:nvGraphicFramePr>
        <p:xfrm>
          <a:off x="3707904" y="2564904"/>
          <a:ext cx="720725" cy="288032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82420"/>
              </p:ext>
            </p:extLst>
          </p:nvPr>
        </p:nvGraphicFramePr>
        <p:xfrm>
          <a:off x="4427538" y="2564904"/>
          <a:ext cx="1296987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Group 1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5449"/>
              </p:ext>
            </p:extLst>
          </p:nvPr>
        </p:nvGraphicFramePr>
        <p:xfrm>
          <a:off x="5724525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Group 1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19650"/>
              </p:ext>
            </p:extLst>
          </p:nvPr>
        </p:nvGraphicFramePr>
        <p:xfrm>
          <a:off x="7019925" y="2564904"/>
          <a:ext cx="1943100" cy="288032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385" grpId="0" autoUpdateAnimBg="0"/>
      <p:bldP spid="47752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的写策略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写策略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所写数据写回主存的时机及方法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6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  </a:t>
            </a:r>
            <a:r>
              <a:rPr lang="en-US" altLang="zh-CN" sz="2200" b="1" u="none" dirty="0">
                <a:latin typeface="宋体" pitchFamily="2" charset="-122"/>
              </a:rPr>
              <a:t>[T</a:t>
            </a:r>
            <a:r>
              <a:rPr lang="en-US" altLang="zh-CN" sz="2200" b="1" u="none" baseline="-18000" dirty="0">
                <a:latin typeface="宋体" pitchFamily="2" charset="-122"/>
              </a:rPr>
              <a:t>A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T</a:t>
            </a:r>
            <a:r>
              <a:rPr lang="zh-CN" altLang="en-US" sz="2200" b="1" u="none" baseline="-18000" dirty="0">
                <a:latin typeface="宋体" pitchFamily="2" charset="-122"/>
              </a:rPr>
              <a:t>命中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(1</a:t>
            </a:r>
            <a:r>
              <a:rPr lang="zh-CN" altLang="en-US" sz="2200" b="1" u="none" dirty="0">
                <a:latin typeface="宋体" pitchFamily="2" charset="-122"/>
              </a:rPr>
              <a:t>－</a:t>
            </a:r>
            <a:r>
              <a:rPr lang="en-US" altLang="zh-CN" sz="2200" b="1" u="none" dirty="0">
                <a:latin typeface="宋体" pitchFamily="2" charset="-122"/>
              </a:rPr>
              <a:t>H)T</a:t>
            </a:r>
            <a:r>
              <a:rPr lang="zh-CN" altLang="en-US" sz="2200" b="1" u="none" baseline="-18000" dirty="0">
                <a:latin typeface="宋体" pitchFamily="2" charset="-122"/>
              </a:rPr>
              <a:t>缺失</a:t>
            </a:r>
            <a:r>
              <a:rPr lang="en-US" altLang="zh-CN" sz="2200" b="1" u="none" dirty="0">
                <a:latin typeface="宋体" pitchFamily="2" charset="-122"/>
              </a:rPr>
              <a:t>]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、全写法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Write Through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写直达法、写穿法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*基本思想：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立即写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写命中时，数据写入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同时写</a:t>
            </a:r>
            <a:r>
              <a:rPr lang="zh-CN" altLang="en-US" b="1" u="none" dirty="0">
                <a:latin typeface="宋体" pitchFamily="2" charset="-122"/>
              </a:rPr>
              <a:t>入主存；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写缺失时，数据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直接写</a:t>
            </a:r>
            <a:r>
              <a:rPr lang="zh-CN" altLang="en-US" b="1" u="none" dirty="0">
                <a:latin typeface="宋体" pitchFamily="2" charset="-122"/>
              </a:rPr>
              <a:t>主存，</a:t>
            </a:r>
            <a:r>
              <a:rPr lang="zh-CN" altLang="en-US" b="1" u="none" spc="-50" dirty="0">
                <a:latin typeface="宋体" pitchFamily="2" charset="-122"/>
              </a:rPr>
              <a:t>目标块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不调入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87624" y="3861048"/>
            <a:ext cx="6696744" cy="1368351"/>
            <a:chOff x="827584" y="4004741"/>
            <a:chExt cx="6696744" cy="1368351"/>
          </a:xfrm>
        </p:grpSpPr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1979712" y="5301208"/>
              <a:ext cx="49685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827584" y="4006006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2051547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2051721" y="4875236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2051547" y="4004741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2988172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82"/>
            <p:cNvSpPr txBox="1">
              <a:spLocks noChangeArrowheads="1"/>
            </p:cNvSpPr>
            <p:nvPr/>
          </p:nvSpPr>
          <p:spPr bwMode="auto">
            <a:xfrm>
              <a:off x="2988172" y="400474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8" name="Text Box 83"/>
            <p:cNvSpPr txBox="1">
              <a:spLocks noChangeArrowheads="1"/>
            </p:cNvSpPr>
            <p:nvPr/>
          </p:nvSpPr>
          <p:spPr bwMode="auto">
            <a:xfrm>
              <a:off x="3563888" y="4004741"/>
              <a:ext cx="2160240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读</a:t>
              </a:r>
              <a:r>
                <a:rPr lang="en-US" altLang="zh-CN" sz="1800" b="1" u="none">
                  <a:latin typeface="宋体" pitchFamily="2" charset="-122"/>
                </a:rPr>
                <a:t>k</a:t>
              </a:r>
            </a:p>
          </p:txBody>
        </p:sp>
        <p:sp>
          <p:nvSpPr>
            <p:cNvPr id="19" name="Text Box 84"/>
            <p:cNvSpPr txBox="1">
              <a:spLocks noChangeArrowheads="1"/>
            </p:cNvSpPr>
            <p:nvPr/>
          </p:nvSpPr>
          <p:spPr bwMode="auto">
            <a:xfrm>
              <a:off x="7019503" y="5157192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3563540" y="4869160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5147865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5723607" y="4006006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5723780" y="4869160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3563888" y="4437111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调入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5724128" y="4437112"/>
              <a:ext cx="93610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无操作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179512" y="5221649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u="none" dirty="0">
                <a:latin typeface="宋体" pitchFamily="2" charset="-122"/>
                <a:sym typeface="Symbol"/>
              </a:rPr>
              <a:t></a:t>
            </a:r>
            <a:r>
              <a:rPr lang="zh-CN" altLang="en-US" sz="2200" b="1" u="none" dirty="0">
                <a:latin typeface="宋体" pitchFamily="2" charset="-122"/>
              </a:rPr>
              <a:t>局部性→</a:t>
            </a:r>
            <a:r>
              <a:rPr lang="en-US" altLang="zh-CN" sz="2200" b="1" u="none" dirty="0">
                <a:latin typeface="宋体" pitchFamily="2" charset="-122"/>
              </a:rPr>
              <a:t>H</a:t>
            </a:r>
            <a:r>
              <a:rPr lang="zh-CN" altLang="en-US" sz="2200" b="1" u="none" dirty="0">
                <a:latin typeface="宋体" pitchFamily="2" charset="-122"/>
              </a:rPr>
              <a:t>受损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3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179512" y="5323274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已保持一致性，写命中延迟大，总线占用多</a:t>
            </a: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79388" y="21590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全写法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14458" y="1844824"/>
            <a:ext cx="5309363" cy="2907709"/>
            <a:chOff x="2314458" y="2230969"/>
            <a:chExt cx="5309363" cy="2907709"/>
          </a:xfrm>
        </p:grpSpPr>
        <p:sp>
          <p:nvSpPr>
            <p:cNvPr id="90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752604" y="3914541"/>
              <a:ext cx="172720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AutoShape 114"/>
            <p:cNvSpPr>
              <a:spLocks noChangeArrowheads="1"/>
            </p:cNvSpPr>
            <p:nvPr/>
          </p:nvSpPr>
          <p:spPr bwMode="auto">
            <a:xfrm>
              <a:off x="4311452" y="2919706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5163378" y="3283243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>
              <a:off x="4167435" y="2748302"/>
              <a:ext cx="1" cy="2283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6321814" y="286788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24"/>
            <p:cNvSpPr txBox="1">
              <a:spLocks noChangeArrowheads="1"/>
            </p:cNvSpPr>
            <p:nvPr/>
          </p:nvSpPr>
          <p:spPr bwMode="auto">
            <a:xfrm>
              <a:off x="5752604" y="3338477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5" idx="2"/>
              <a:endCxn id="106" idx="0"/>
            </p:cNvCxnSpPr>
            <p:nvPr/>
          </p:nvCxnSpPr>
          <p:spPr bwMode="auto">
            <a:xfrm>
              <a:off x="5355233" y="3283243"/>
              <a:ext cx="0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75"/>
            <p:cNvCxnSpPr>
              <a:stCxn id="105" idx="3"/>
              <a:endCxn id="110" idx="0"/>
            </p:cNvCxnSpPr>
            <p:nvPr/>
          </p:nvCxnSpPr>
          <p:spPr bwMode="auto">
            <a:xfrm>
              <a:off x="6399014" y="3101475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2"/>
              <a:endCxn id="104" idx="0"/>
            </p:cNvCxnSpPr>
            <p:nvPr/>
          </p:nvCxnSpPr>
          <p:spPr bwMode="auto">
            <a:xfrm>
              <a:off x="6616204" y="3698839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04" idx="2"/>
            </p:cNvCxnSpPr>
            <p:nvPr/>
          </p:nvCxnSpPr>
          <p:spPr bwMode="auto">
            <a:xfrm rot="5400000">
              <a:off x="5929697" y="3696348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6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AutoShape 103"/>
            <p:cNvSpPr>
              <a:spLocks noChangeArrowheads="1"/>
            </p:cNvSpPr>
            <p:nvPr/>
          </p:nvSpPr>
          <p:spPr bwMode="auto">
            <a:xfrm>
              <a:off x="4383460" y="2355258"/>
              <a:ext cx="1938354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  <p:cxnSp>
          <p:nvCxnSpPr>
            <p:cNvPr id="121" name="直接箭头连接符 120"/>
            <p:cNvCxnSpPr>
              <a:stCxn id="120" idx="2"/>
              <a:endCxn id="105" idx="0"/>
            </p:cNvCxnSpPr>
            <p:nvPr/>
          </p:nvCxnSpPr>
          <p:spPr bwMode="auto">
            <a:xfrm>
              <a:off x="5352637" y="2708920"/>
              <a:ext cx="2596" cy="2107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5136464" y="266350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4223684" y="2300320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5" name="直接箭头连接符 81"/>
            <p:cNvCxnSpPr>
              <a:stCxn id="120" idx="1"/>
            </p:cNvCxnSpPr>
            <p:nvPr/>
          </p:nvCxnSpPr>
          <p:spPr bwMode="auto">
            <a:xfrm rot="10800000" flipV="1">
              <a:off x="2314458" y="2532088"/>
              <a:ext cx="2069003" cy="1427071"/>
            </a:xfrm>
            <a:prstGeom prst="bentConnector3">
              <a:avLst>
                <a:gd name="adj1" fmla="val 189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187624" y="781804"/>
            <a:ext cx="4165013" cy="4015348"/>
            <a:chOff x="2024235" y="781804"/>
            <a:chExt cx="4165013" cy="4015348"/>
          </a:xfrm>
        </p:grpSpPr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203236" y="3068960"/>
              <a:ext cx="1872209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/>
                <a:t>写操作？</a:t>
              </a:r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2267744" y="3746600"/>
              <a:ext cx="1728192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2935164" y="339879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 flipH="1">
              <a:off x="3131840" y="3422622"/>
              <a:ext cx="7501" cy="323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5" idx="1"/>
            </p:cNvCxnSpPr>
            <p:nvPr/>
          </p:nvCxnSpPr>
          <p:spPr bwMode="auto">
            <a:xfrm rot="10800000" flipH="1" flipV="1">
              <a:off x="2203236" y="3245790"/>
              <a:ext cx="936104" cy="1041401"/>
            </a:xfrm>
            <a:prstGeom prst="bentConnector4">
              <a:avLst>
                <a:gd name="adj1" fmla="val -24420"/>
                <a:gd name="adj2" fmla="val 10039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132"/>
            <p:cNvSpPr txBox="1">
              <a:spLocks noChangeArrowheads="1"/>
            </p:cNvSpPr>
            <p:nvPr/>
          </p:nvSpPr>
          <p:spPr bwMode="auto">
            <a:xfrm>
              <a:off x="2024235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129"/>
            <p:cNvCxnSpPr>
              <a:stCxn id="66" idx="2"/>
            </p:cNvCxnSpPr>
            <p:nvPr/>
          </p:nvCxnSpPr>
          <p:spPr bwMode="auto">
            <a:xfrm>
              <a:off x="3131840" y="4106963"/>
              <a:ext cx="0" cy="3314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132"/>
            <p:cNvSpPr txBox="1">
              <a:spLocks noChangeArrowheads="1"/>
            </p:cNvSpPr>
            <p:nvPr/>
          </p:nvSpPr>
          <p:spPr bwMode="auto">
            <a:xfrm>
              <a:off x="3801111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Text Box 133"/>
            <p:cNvSpPr txBox="1">
              <a:spLocks noChangeArrowheads="1"/>
            </p:cNvSpPr>
            <p:nvPr/>
          </p:nvSpPr>
          <p:spPr bwMode="auto">
            <a:xfrm>
              <a:off x="2168251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2456283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94" name="Text Box 139"/>
            <p:cNvSpPr txBox="1">
              <a:spLocks noChangeArrowheads="1"/>
            </p:cNvSpPr>
            <p:nvPr/>
          </p:nvSpPr>
          <p:spPr bwMode="auto">
            <a:xfrm>
              <a:off x="2923503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AutoShape 141"/>
            <p:cNvSpPr>
              <a:spLocks noChangeArrowheads="1"/>
            </p:cNvSpPr>
            <p:nvPr/>
          </p:nvSpPr>
          <p:spPr bwMode="auto">
            <a:xfrm>
              <a:off x="2168252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2024235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7" name="AutoShape 145"/>
            <p:cNvSpPr>
              <a:spLocks noChangeArrowheads="1"/>
            </p:cNvSpPr>
            <p:nvPr/>
          </p:nvSpPr>
          <p:spPr bwMode="auto">
            <a:xfrm>
              <a:off x="2240258" y="4438377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3" idx="2"/>
              <a:endCxn id="96" idx="0"/>
            </p:cNvCxnSpPr>
            <p:nvPr/>
          </p:nvCxnSpPr>
          <p:spPr bwMode="auto">
            <a:xfrm>
              <a:off x="3140359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endCxn id="92" idx="0"/>
            </p:cNvCxnSpPr>
            <p:nvPr/>
          </p:nvCxnSpPr>
          <p:spPr bwMode="auto">
            <a:xfrm>
              <a:off x="3141376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2"/>
              <a:endCxn id="93" idx="0"/>
            </p:cNvCxnSpPr>
            <p:nvPr/>
          </p:nvCxnSpPr>
          <p:spPr bwMode="auto">
            <a:xfrm flipH="1">
              <a:off x="3140359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6" idx="2"/>
              <a:endCxn id="65" idx="0"/>
            </p:cNvCxnSpPr>
            <p:nvPr/>
          </p:nvCxnSpPr>
          <p:spPr bwMode="auto">
            <a:xfrm flipH="1">
              <a:off x="3139341" y="2852936"/>
              <a:ext cx="101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64"/>
            <p:cNvCxnSpPr/>
            <p:nvPr/>
          </p:nvCxnSpPr>
          <p:spPr bwMode="auto">
            <a:xfrm flipV="1">
              <a:off x="3824435" y="1969888"/>
              <a:ext cx="2364813" cy="137567"/>
            </a:xfrm>
            <a:prstGeom prst="bentConnector4">
              <a:avLst>
                <a:gd name="adj1" fmla="val 23780"/>
                <a:gd name="adj2" fmla="val 2898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 flipH="1">
              <a:off x="3141373" y="2358235"/>
              <a:ext cx="1862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线形标注 2 45"/>
          <p:cNvSpPr/>
          <p:nvPr/>
        </p:nvSpPr>
        <p:spPr bwMode="auto">
          <a:xfrm>
            <a:off x="5004048" y="1196752"/>
            <a:ext cx="1584176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226563"/>
              <a:gd name="adj6" fmla="val -39683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不按写分配法</a:t>
            </a:r>
          </a:p>
        </p:txBody>
      </p:sp>
      <p:sp>
        <p:nvSpPr>
          <p:cNvPr id="51" name="线形标注 2 50"/>
          <p:cNvSpPr/>
          <p:nvPr/>
        </p:nvSpPr>
        <p:spPr bwMode="auto">
          <a:xfrm>
            <a:off x="7884368" y="3356992"/>
            <a:ext cx="1080120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110159"/>
              <a:gd name="adj6" fmla="val -34392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直接丢弃</a:t>
            </a: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179512" y="486916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zh-CN" altLang="en-US" b="1" u="none" dirty="0">
                <a:latin typeface="宋体" pitchFamily="2" charset="-122"/>
              </a:rPr>
              <a:t>无需增加硬件</a:t>
            </a:r>
          </a:p>
        </p:txBody>
      </p:sp>
      <p:sp>
        <p:nvSpPr>
          <p:cNvPr id="127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 animBg="1"/>
      <p:bldP spid="51" grpId="0" animBg="1"/>
      <p:bldP spid="1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79388" y="265872"/>
            <a:ext cx="892911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、写回法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/>
              <a:t>Write Back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回写法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*基本思想：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稍后写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写命中时，数据只写入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，不写入主存；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写缺失时，</a:t>
            </a:r>
            <a:r>
              <a:rPr lang="zh-CN" altLang="en-US" b="1" u="none" spc="-50" dirty="0">
                <a:latin typeface="宋体" pitchFamily="2" charset="-122"/>
              </a:rPr>
              <a:t>目标块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调入</a:t>
            </a:r>
            <a:r>
              <a:rPr lang="en-US" altLang="zh-CN" b="1" u="none" spc="-50" dirty="0">
                <a:latin typeface="宋体" pitchFamily="2" charset="-122"/>
              </a:rPr>
              <a:t>Cache</a:t>
            </a:r>
            <a:r>
              <a:rPr lang="zh-CN" altLang="en-US" b="1" u="none" spc="-50" dirty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数据写入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块替换时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+mn-lt"/>
              </a:rPr>
              <a:t> </a:t>
            </a:r>
            <a:r>
              <a:rPr lang="zh-CN" altLang="en-US" b="1" u="none" dirty="0">
                <a:latin typeface="宋体" pitchFamily="2" charset="-122"/>
              </a:rPr>
              <a:t>缓存块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7624" y="3212777"/>
            <a:ext cx="7776864" cy="1368351"/>
            <a:chOff x="1187624" y="2708721"/>
            <a:chExt cx="7776864" cy="1368351"/>
          </a:xfrm>
        </p:grpSpPr>
        <p:sp>
          <p:nvSpPr>
            <p:cNvPr id="5" name="Line 76"/>
            <p:cNvSpPr>
              <a:spLocks noChangeShapeType="1"/>
            </p:cNvSpPr>
            <p:nvPr/>
          </p:nvSpPr>
          <p:spPr bwMode="auto">
            <a:xfrm>
              <a:off x="2339752" y="4005188"/>
              <a:ext cx="6120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187624" y="2709986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2411587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411587" y="270872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2987824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2987824" y="270872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3564087" y="2708721"/>
              <a:ext cx="374456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读</a:t>
              </a:r>
              <a:r>
                <a:rPr lang="en-US" altLang="zh-CN" sz="1800" b="1" u="none">
                  <a:latin typeface="宋体" pitchFamily="2" charset="-122"/>
                </a:rPr>
                <a:t>k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8459663" y="3861172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5148064" y="3573140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6732389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k</a:t>
              </a:r>
            </a:p>
          </p:txBody>
        </p:sp>
        <p:sp>
          <p:nvSpPr>
            <p:cNvPr id="16" name="Text Box 80"/>
            <p:cNvSpPr txBox="1">
              <a:spLocks noChangeArrowheads="1"/>
            </p:cNvSpPr>
            <p:nvPr/>
          </p:nvSpPr>
          <p:spPr bwMode="auto">
            <a:xfrm>
              <a:off x="7308131" y="2709986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7308304" y="3573140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5148412" y="3141091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调入</a:t>
              </a:r>
              <a:r>
                <a:rPr lang="en-US" altLang="zh-CN" sz="1800" b="1" u="none" dirty="0">
                  <a:latin typeface="宋体" pitchFamily="2" charset="-122"/>
                </a:rPr>
                <a:t>k(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7308652" y="3141092"/>
              <a:ext cx="93610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无操作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3563540" y="3573016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3563540" y="3140968"/>
              <a:ext cx="1584524" cy="35396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换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179512" y="458112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≥</a:t>
            </a:r>
            <a:r>
              <a:rPr lang="en-US" altLang="zh-CN" b="1" u="none" dirty="0" err="1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块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  <a:sym typeface="Symbol"/>
              </a:rPr>
              <a:t></a:t>
            </a:r>
            <a:r>
              <a:rPr lang="zh-CN" altLang="en-US" sz="2200" b="1" u="none" dirty="0">
                <a:latin typeface="宋体" pitchFamily="2" charset="-122"/>
              </a:rPr>
              <a:t>局部性→</a:t>
            </a:r>
            <a:r>
              <a:rPr lang="en-US" altLang="zh-CN" sz="2200" b="1" u="none" dirty="0">
                <a:latin typeface="宋体" pitchFamily="2" charset="-122"/>
              </a:rPr>
              <a:t>H</a:t>
            </a:r>
            <a:r>
              <a:rPr lang="zh-CN" altLang="en-US" sz="2200" b="1" u="none" dirty="0">
                <a:latin typeface="宋体" pitchFamily="2" charset="-122"/>
              </a:rPr>
              <a:t>较好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2359916"/>
            <a:ext cx="8785225" cy="758986"/>
            <a:chOff x="179512" y="2359916"/>
            <a:chExt cx="8785225" cy="758986"/>
          </a:xfrm>
        </p:grpSpPr>
        <p:sp>
          <p:nvSpPr>
            <p:cNvPr id="41" name="Text Box 75"/>
            <p:cNvSpPr txBox="1">
              <a:spLocks noChangeArrowheads="1"/>
            </p:cNvSpPr>
            <p:nvPr/>
          </p:nvSpPr>
          <p:spPr bwMode="auto">
            <a:xfrm>
              <a:off x="179512" y="2564904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147888" indent="-2147888"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策略优化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—  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改写过的              </a:t>
              </a:r>
              <a:r>
                <a:rPr lang="zh-CN" altLang="en-US" sz="1800" b="1" u="none" dirty="0">
                  <a:latin typeface="宋体" pitchFamily="2" charset="-122"/>
                </a:rPr>
                <a:t>←最小化写回次数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9" name="左大括号 48"/>
            <p:cNvSpPr/>
            <p:nvPr/>
          </p:nvSpPr>
          <p:spPr bwMode="auto">
            <a:xfrm rot="5400000">
              <a:off x="3065350" y="1922350"/>
              <a:ext cx="565028" cy="1440160"/>
            </a:xfrm>
            <a:prstGeom prst="leftBrace">
              <a:avLst>
                <a:gd name="adj1" fmla="val 19589"/>
                <a:gd name="adj2" fmla="val 91025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Group 71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1133" y="4020"/>
            <a:chExt cx="227" cy="181"/>
          </a:xfrm>
        </p:grpSpPr>
        <p:sp>
          <p:nvSpPr>
            <p:cNvPr id="55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80</a:t>
              </a:r>
            </a:p>
          </p:txBody>
        </p:sp>
      </p:grp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4499992" y="4099932"/>
            <a:ext cx="601466" cy="310510"/>
          </a:xfrm>
          <a:prstGeom prst="rect">
            <a:avLst/>
          </a:prstGeom>
          <a:solidFill>
            <a:srgbClr val="FFCCFF"/>
          </a:solidFill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u="none" dirty="0">
                <a:latin typeface="宋体" pitchFamily="2" charset="-122"/>
              </a:rPr>
              <a:t>[</a:t>
            </a:r>
            <a:r>
              <a:rPr lang="zh-CN" altLang="en-US" sz="1600" b="1" u="none" dirty="0">
                <a:latin typeface="宋体" pitchFamily="2" charset="-122"/>
              </a:rPr>
              <a:t>改过</a:t>
            </a:r>
            <a:r>
              <a:rPr lang="en-US" altLang="zh-CN" sz="1600" b="1" u="none" dirty="0">
                <a:latin typeface="宋体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8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79388" y="21590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写回法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1601411"/>
            <a:ext cx="3816425" cy="2907709"/>
            <a:chOff x="3807396" y="2230969"/>
            <a:chExt cx="3816425" cy="2907709"/>
          </a:xfrm>
        </p:grpSpPr>
        <p:sp>
          <p:nvSpPr>
            <p:cNvPr id="65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5752604" y="3958839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4311452" y="2362157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5163378" y="272569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0" name="Line 118"/>
            <p:cNvSpPr>
              <a:spLocks noChangeShapeType="1"/>
            </p:cNvSpPr>
            <p:nvPr/>
          </p:nvSpPr>
          <p:spPr bwMode="auto">
            <a:xfrm>
              <a:off x="4167434" y="2983853"/>
              <a:ext cx="3" cy="20480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6321814" y="23103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5752604" y="2780928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>
                  <a:latin typeface="宋体" pitchFamily="2" charset="-122"/>
                </a:rPr>
                <a:t>牺牲行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67" idx="2"/>
              <a:endCxn id="68" idx="0"/>
            </p:cNvCxnSpPr>
            <p:nvPr/>
          </p:nvCxnSpPr>
          <p:spPr bwMode="auto">
            <a:xfrm>
              <a:off x="5355233" y="2725694"/>
              <a:ext cx="0" cy="1836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5"/>
            <p:cNvCxnSpPr>
              <a:stCxn id="67" idx="3"/>
              <a:endCxn id="72" idx="0"/>
            </p:cNvCxnSpPr>
            <p:nvPr/>
          </p:nvCxnSpPr>
          <p:spPr bwMode="auto">
            <a:xfrm>
              <a:off x="6399014" y="2543926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72" idx="2"/>
              <a:endCxn id="79" idx="0"/>
            </p:cNvCxnSpPr>
            <p:nvPr/>
          </p:nvCxnSpPr>
          <p:spPr bwMode="auto">
            <a:xfrm>
              <a:off x="6616204" y="3141290"/>
              <a:ext cx="0" cy="2122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81"/>
            <p:cNvCxnSpPr>
              <a:stCxn id="66" idx="2"/>
            </p:cNvCxnSpPr>
            <p:nvPr/>
          </p:nvCxnSpPr>
          <p:spPr bwMode="auto">
            <a:xfrm rot="5400000">
              <a:off x="5929697" y="3740646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81"/>
            <p:cNvCxnSpPr>
              <a:stCxn id="68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AutoShape 114"/>
            <p:cNvSpPr>
              <a:spLocks noChangeArrowheads="1"/>
            </p:cNvSpPr>
            <p:nvPr/>
          </p:nvSpPr>
          <p:spPr bwMode="auto">
            <a:xfrm>
              <a:off x="5752604" y="3353495"/>
              <a:ext cx="1727200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>
                  <a:latin typeface="宋体" pitchFamily="2" charset="-122"/>
                </a:rPr>
                <a:t>写过</a:t>
              </a:r>
              <a:r>
                <a:rPr lang="en-US" altLang="zh-CN" sz="1800" b="1" u="none" dirty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66" idx="0"/>
            </p:cNvCxnSpPr>
            <p:nvPr/>
          </p:nvCxnSpPr>
          <p:spPr bwMode="auto">
            <a:xfrm>
              <a:off x="6616204" y="3717032"/>
              <a:ext cx="0" cy="241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9" idx="1"/>
            </p:cNvCxnSpPr>
            <p:nvPr/>
          </p:nvCxnSpPr>
          <p:spPr bwMode="auto">
            <a:xfrm flipH="1">
              <a:off x="5355234" y="3535264"/>
              <a:ext cx="3973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580236" y="330571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6443762" y="369722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187624" y="781804"/>
            <a:ext cx="4140125" cy="3726051"/>
            <a:chOff x="1187624" y="781804"/>
            <a:chExt cx="4140125" cy="3726051"/>
          </a:xfrm>
        </p:grpSpPr>
        <p:cxnSp>
          <p:nvCxnSpPr>
            <p:cNvPr id="30" name="直接箭头连接符 129"/>
            <p:cNvCxnSpPr>
              <a:stCxn id="47" idx="2"/>
            </p:cNvCxnSpPr>
            <p:nvPr/>
          </p:nvCxnSpPr>
          <p:spPr bwMode="auto">
            <a:xfrm flipH="1">
              <a:off x="2304765" y="3824883"/>
              <a:ext cx="4426" cy="3241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2964500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33"/>
            <p:cNvSpPr txBox="1">
              <a:spLocks noChangeArrowheads="1"/>
            </p:cNvSpPr>
            <p:nvPr/>
          </p:nvSpPr>
          <p:spPr bwMode="auto">
            <a:xfrm>
              <a:off x="1331640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AutoShape 134"/>
            <p:cNvSpPr>
              <a:spLocks noChangeArrowheads="1"/>
            </p:cNvSpPr>
            <p:nvPr/>
          </p:nvSpPr>
          <p:spPr bwMode="auto">
            <a:xfrm>
              <a:off x="1619672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/>
                <a:t>命中？</a:t>
              </a:r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086892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AutoShape 141"/>
            <p:cNvSpPr>
              <a:spLocks noChangeArrowheads="1"/>
            </p:cNvSpPr>
            <p:nvPr/>
          </p:nvSpPr>
          <p:spPr bwMode="auto">
            <a:xfrm>
              <a:off x="1331641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1187624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AutoShape 145"/>
            <p:cNvSpPr>
              <a:spLocks noChangeArrowheads="1"/>
            </p:cNvSpPr>
            <p:nvPr/>
          </p:nvSpPr>
          <p:spPr bwMode="auto">
            <a:xfrm>
              <a:off x="1403647" y="4149080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33" idx="2"/>
              <a:endCxn id="36" idx="0"/>
            </p:cNvCxnSpPr>
            <p:nvPr/>
          </p:nvCxnSpPr>
          <p:spPr bwMode="auto">
            <a:xfrm>
              <a:off x="2303748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endCxn id="32" idx="0"/>
            </p:cNvCxnSpPr>
            <p:nvPr/>
          </p:nvCxnSpPr>
          <p:spPr bwMode="auto">
            <a:xfrm>
              <a:off x="2304765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2"/>
              <a:endCxn id="33" idx="0"/>
            </p:cNvCxnSpPr>
            <p:nvPr/>
          </p:nvCxnSpPr>
          <p:spPr bwMode="auto">
            <a:xfrm flipH="1">
              <a:off x="2303748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6" idx="2"/>
              <a:endCxn id="47" idx="0"/>
            </p:cNvCxnSpPr>
            <p:nvPr/>
          </p:nvCxnSpPr>
          <p:spPr bwMode="auto">
            <a:xfrm>
              <a:off x="2303748" y="2852936"/>
              <a:ext cx="5443" cy="241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64"/>
            <p:cNvCxnSpPr/>
            <p:nvPr/>
          </p:nvCxnSpPr>
          <p:spPr bwMode="auto">
            <a:xfrm flipV="1">
              <a:off x="2987824" y="1735987"/>
              <a:ext cx="2339925" cy="366389"/>
            </a:xfrm>
            <a:prstGeom prst="bentConnector4">
              <a:avLst>
                <a:gd name="adj1" fmla="val 24005"/>
                <a:gd name="adj2" fmla="val 1857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H="1" flipV="1">
              <a:off x="2304761" y="2358234"/>
              <a:ext cx="1835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26"/>
            <p:cNvSpPr txBox="1">
              <a:spLocks noChangeArrowheads="1"/>
            </p:cNvSpPr>
            <p:nvPr/>
          </p:nvSpPr>
          <p:spPr bwMode="auto">
            <a:xfrm>
              <a:off x="1491985" y="3094161"/>
              <a:ext cx="1634412" cy="7307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179512" y="453118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行中设置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修改位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脏位</a:t>
            </a: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，表示块的改写状态</a:t>
            </a: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79512" y="558924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策略特点：</a:t>
            </a:r>
            <a:r>
              <a:rPr lang="zh-CN" altLang="en-US" b="1" u="none" dirty="0">
                <a:latin typeface="宋体" pitchFamily="2" charset="-122"/>
              </a:rPr>
              <a:t>写命中延迟小，总线占用少，未保持一致性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2843808" y="5012283"/>
            <a:ext cx="3456508" cy="576957"/>
            <a:chOff x="1187624" y="5804371"/>
            <a:chExt cx="3456508" cy="576957"/>
          </a:xfrm>
        </p:grpSpPr>
        <p:sp>
          <p:nvSpPr>
            <p:cNvPr id="116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>
                  <a:latin typeface="宋体" pitchFamily="2" charset="-122"/>
                </a:rPr>
                <a:t>行组成：</a:t>
              </a:r>
            </a:p>
          </p:txBody>
        </p:sp>
        <p:sp>
          <p:nvSpPr>
            <p:cNvPr id="117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 </a:t>
              </a:r>
              <a:r>
                <a:rPr lang="zh-CN" altLang="en-US" sz="1600" b="1" u="none" baseline="-25000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状态   数据</a:t>
              </a:r>
            </a:p>
          </p:txBody>
        </p:sp>
        <p:sp>
          <p:nvSpPr>
            <p:cNvPr id="119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27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LRU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</a:p>
          </p:txBody>
        </p:sp>
        <p:sp>
          <p:nvSpPr>
            <p:cNvPr id="140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71"/>
            <p:cNvSpPr>
              <a:spLocks noChangeShapeType="1"/>
            </p:cNvSpPr>
            <p:nvPr/>
          </p:nvSpPr>
          <p:spPr bwMode="auto">
            <a:xfrm>
              <a:off x="3779912" y="6093296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" name="Group 71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148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81</a:t>
              </a:r>
            </a:p>
          </p:txBody>
        </p:sp>
      </p:grpSp>
      <p:sp>
        <p:nvSpPr>
          <p:cNvPr id="44" name="线形标注 2 43"/>
          <p:cNvSpPr/>
          <p:nvPr/>
        </p:nvSpPr>
        <p:spPr bwMode="auto">
          <a:xfrm>
            <a:off x="4427984" y="908720"/>
            <a:ext cx="1340668" cy="360040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387528"/>
              <a:gd name="adj6" fmla="val -6215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按写分配法</a:t>
            </a:r>
          </a:p>
        </p:txBody>
      </p:sp>
      <p:grpSp>
        <p:nvGrpSpPr>
          <p:cNvPr id="165" name="组合 164"/>
          <p:cNvGrpSpPr/>
          <p:nvPr/>
        </p:nvGrpSpPr>
        <p:grpSpPr>
          <a:xfrm>
            <a:off x="4172197" y="5949280"/>
            <a:ext cx="1767632" cy="675383"/>
            <a:chOff x="4172197" y="5949280"/>
            <a:chExt cx="1767632" cy="675383"/>
          </a:xfrm>
        </p:grpSpPr>
        <p:sp>
          <p:nvSpPr>
            <p:cNvPr id="151" name="Text Box 161"/>
            <p:cNvSpPr txBox="1">
              <a:spLocks noChangeArrowheads="1"/>
            </p:cNvSpPr>
            <p:nvPr/>
          </p:nvSpPr>
          <p:spPr bwMode="auto">
            <a:xfrm>
              <a:off x="4185940" y="6237312"/>
              <a:ext cx="1682204" cy="3873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FF33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写回法很常用</a:t>
              </a:r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4172197" y="5949280"/>
              <a:ext cx="126182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H="1">
              <a:off x="5750148" y="5999222"/>
              <a:ext cx="189681" cy="2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7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4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组织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、新的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结构</a:t>
            </a: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F</a:t>
            </a:r>
            <a:r>
              <a:rPr lang="en-US" altLang="zh-CN" b="1" u="none" dirty="0">
                <a:latin typeface="+mn-lt"/>
              </a:rPr>
              <a:t>·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8000" dirty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7697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多级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结构        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>
                <a:latin typeface="宋体" pitchFamily="2" charset="-122"/>
              </a:rPr>
              <a:t>代替单一</a:t>
            </a:r>
            <a:r>
              <a:rPr lang="en-US" altLang="zh-CN" b="1" u="none" dirty="0">
                <a:latin typeface="宋体" pitchFamily="2" charset="-122"/>
              </a:rPr>
              <a:t>Cache   </a:t>
            </a:r>
            <a:r>
              <a:rPr lang="en-US" altLang="zh-CN" sz="2200" b="1" u="none" dirty="0">
                <a:latin typeface="宋体" pitchFamily="2" charset="-122"/>
              </a:rPr>
              <a:t>(L1$</a:t>
            </a:r>
            <a:r>
              <a:rPr lang="zh-CN" altLang="en-US" sz="2200" b="1" u="none" dirty="0">
                <a:latin typeface="宋体" pitchFamily="2" charset="-122"/>
              </a:rPr>
              <a:t>是</a:t>
            </a:r>
            <a:r>
              <a:rPr lang="en-US" altLang="zh-CN" sz="2200" b="1" u="none" dirty="0">
                <a:latin typeface="宋体" pitchFamily="2" charset="-122"/>
              </a:rPr>
              <a:t>L2$</a:t>
            </a:r>
            <a:r>
              <a:rPr lang="zh-CN" altLang="en-US" sz="2200" b="1" u="none" dirty="0">
                <a:latin typeface="宋体" pitchFamily="2" charset="-122"/>
              </a:rPr>
              <a:t>的子集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5736" y="2780928"/>
            <a:ext cx="4176464" cy="864096"/>
            <a:chOff x="3707904" y="3356819"/>
            <a:chExt cx="4176464" cy="864096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930280" y="3500834"/>
              <a:ext cx="2091083" cy="57727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4930279" y="3572769"/>
              <a:ext cx="1225897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L1 Cache</a:t>
              </a: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020768" y="3356819"/>
              <a:ext cx="863600" cy="8640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156176" y="3500835"/>
              <a:ext cx="865187" cy="5772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L2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571504" y="378904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9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>
                <a:latin typeface="宋体" pitchFamily="2" charset="-122"/>
              </a:rPr>
              <a:t>①</a:t>
            </a:r>
            <a:r>
              <a:rPr lang="en-US" altLang="zh-CN" b="1" u="none" dirty="0">
                <a:latin typeface="宋体" pitchFamily="2" charset="-122"/>
              </a:rPr>
              <a:t>L1 Cache</a:t>
            </a:r>
            <a:r>
              <a:rPr lang="zh-CN" altLang="en-US" b="1" u="none" dirty="0">
                <a:latin typeface="宋体" pitchFamily="2" charset="-122"/>
              </a:rPr>
              <a:t>容量较小，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较小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②可使用重叠技术，减小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>
                <a:latin typeface="宋体" pitchFamily="2" charset="-122"/>
              </a:rPr>
              <a:t>命中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99592" y="4725157"/>
            <a:ext cx="3744417" cy="637779"/>
            <a:chOff x="1582788" y="2575197"/>
            <a:chExt cx="3744417" cy="637779"/>
          </a:xfrm>
        </p:grpSpPr>
        <p:sp>
          <p:nvSpPr>
            <p:cNvPr id="141" name="Text Box 81"/>
            <p:cNvSpPr txBox="1">
              <a:spLocks noChangeArrowheads="1"/>
            </p:cNvSpPr>
            <p:nvPr/>
          </p:nvSpPr>
          <p:spPr bwMode="auto">
            <a:xfrm>
              <a:off x="1582788" y="2596716"/>
              <a:ext cx="540940" cy="6162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程序地址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3887045" y="2575197"/>
              <a:ext cx="1440160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43" name="直接箭头连接符 142"/>
            <p:cNvCxnSpPr>
              <a:endCxn id="142" idx="1"/>
            </p:cNvCxnSpPr>
            <p:nvPr/>
          </p:nvCxnSpPr>
          <p:spPr bwMode="auto">
            <a:xfrm>
              <a:off x="2123728" y="2737495"/>
              <a:ext cx="1763317" cy="12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1763688" y="4570848"/>
            <a:ext cx="675686" cy="1150686"/>
            <a:chOff x="1331640" y="3140968"/>
            <a:chExt cx="675686" cy="1150686"/>
          </a:xfrm>
        </p:grpSpPr>
        <p:cxnSp>
          <p:nvCxnSpPr>
            <p:cNvPr id="145" name="直接箭头连接符 38"/>
            <p:cNvCxnSpPr/>
            <p:nvPr/>
          </p:nvCxnSpPr>
          <p:spPr bwMode="auto">
            <a:xfrm>
              <a:off x="1331640" y="3457575"/>
              <a:ext cx="675686" cy="544038"/>
            </a:xfrm>
            <a:prstGeom prst="bentConnector3">
              <a:avLst>
                <a:gd name="adj1" fmla="val -12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1439195" y="3717872"/>
              <a:ext cx="521680" cy="5737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367609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075599" y="4896239"/>
            <a:ext cx="3816881" cy="1269065"/>
            <a:chOff x="4283968" y="3466359"/>
            <a:chExt cx="3816881" cy="1269065"/>
          </a:xfrm>
        </p:grpSpPr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5905149" y="3693769"/>
              <a:ext cx="575520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0" name="直接箭头连接符 41"/>
            <p:cNvCxnSpPr/>
            <p:nvPr/>
          </p:nvCxnSpPr>
          <p:spPr bwMode="auto">
            <a:xfrm>
              <a:off x="6516217" y="3466359"/>
              <a:ext cx="285482" cy="3661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stCxn id="152" idx="3"/>
              <a:endCxn id="153" idx="1"/>
            </p:cNvCxnSpPr>
            <p:nvPr/>
          </p:nvCxnSpPr>
          <p:spPr bwMode="auto">
            <a:xfrm>
              <a:off x="5850372" y="4011140"/>
              <a:ext cx="6658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81"/>
            <p:cNvSpPr txBox="1">
              <a:spLocks noChangeArrowheads="1"/>
            </p:cNvSpPr>
            <p:nvPr/>
          </p:nvSpPr>
          <p:spPr bwMode="auto">
            <a:xfrm>
              <a:off x="5076056" y="3836266"/>
              <a:ext cx="774316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索引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3" name="Text Box 81"/>
            <p:cNvSpPr txBox="1">
              <a:spLocks noChangeArrowheads="1"/>
            </p:cNvSpPr>
            <p:nvPr/>
          </p:nvSpPr>
          <p:spPr bwMode="auto">
            <a:xfrm>
              <a:off x="6516216" y="3836266"/>
              <a:ext cx="61252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比较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4" name="Text Box 81"/>
            <p:cNvSpPr txBox="1">
              <a:spLocks noChangeArrowheads="1"/>
            </p:cNvSpPr>
            <p:nvPr/>
          </p:nvSpPr>
          <p:spPr bwMode="auto">
            <a:xfrm>
              <a:off x="5076057" y="4309837"/>
              <a:ext cx="77431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行访问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Text Box 81"/>
            <p:cNvSpPr txBox="1">
              <a:spLocks noChangeArrowheads="1"/>
            </p:cNvSpPr>
            <p:nvPr/>
          </p:nvSpPr>
          <p:spPr bwMode="auto">
            <a:xfrm>
              <a:off x="6885871" y="4309837"/>
              <a:ext cx="1034958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输出选择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6" name="直接箭头连接符 36"/>
            <p:cNvCxnSpPr>
              <a:stCxn id="153" idx="3"/>
              <a:endCxn id="155" idx="0"/>
            </p:cNvCxnSpPr>
            <p:nvPr/>
          </p:nvCxnSpPr>
          <p:spPr bwMode="auto">
            <a:xfrm>
              <a:off x="7128741" y="4011140"/>
              <a:ext cx="274609" cy="2986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850372" y="4447392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8" name="直接箭头连接符 157"/>
            <p:cNvCxnSpPr>
              <a:stCxn id="155" idx="3"/>
            </p:cNvCxnSpPr>
            <p:nvPr/>
          </p:nvCxnSpPr>
          <p:spPr bwMode="auto">
            <a:xfrm>
              <a:off x="7920829" y="4484711"/>
              <a:ext cx="180020" cy="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7186811" y="3720070"/>
              <a:ext cx="734018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命中时</a:t>
              </a:r>
              <a:endParaRPr lang="en-US" altLang="zh-CN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0" name="直接箭头连接符 41"/>
            <p:cNvCxnSpPr/>
            <p:nvPr/>
          </p:nvCxnSpPr>
          <p:spPr bwMode="auto">
            <a:xfrm>
              <a:off x="4409786" y="4005064"/>
              <a:ext cx="666270" cy="473572"/>
            </a:xfrm>
            <a:prstGeom prst="bentConnector3">
              <a:avLst>
                <a:gd name="adj1" fmla="val -14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1" name="Text Box 79"/>
            <p:cNvSpPr txBox="1">
              <a:spLocks noChangeArrowheads="1"/>
            </p:cNvSpPr>
            <p:nvPr/>
          </p:nvSpPr>
          <p:spPr bwMode="auto">
            <a:xfrm>
              <a:off x="4445333" y="4234406"/>
              <a:ext cx="558714" cy="5010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2" name="Text Box 79"/>
            <p:cNvSpPr txBox="1">
              <a:spLocks noChangeArrowheads="1"/>
            </p:cNvSpPr>
            <p:nvPr/>
          </p:nvSpPr>
          <p:spPr bwMode="auto">
            <a:xfrm>
              <a:off x="4447701" y="3710926"/>
              <a:ext cx="520800" cy="26935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>
              <a:off x="5858619" y="4543028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4283968" y="400506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5" name="组合 164"/>
          <p:cNvGrpSpPr/>
          <p:nvPr/>
        </p:nvGrpSpPr>
        <p:grpSpPr>
          <a:xfrm>
            <a:off x="4644008" y="4608948"/>
            <a:ext cx="2663840" cy="830182"/>
            <a:chOff x="4139952" y="3140968"/>
            <a:chExt cx="2663840" cy="830182"/>
          </a:xfrm>
        </p:grpSpPr>
        <p:cxnSp>
          <p:nvCxnSpPr>
            <p:cNvPr id="166" name="直接连接符 165"/>
            <p:cNvCxnSpPr/>
            <p:nvPr/>
          </p:nvCxnSpPr>
          <p:spPr bwMode="auto">
            <a:xfrm flipV="1">
              <a:off x="4139952" y="3425763"/>
              <a:ext cx="2663840" cy="3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箭头连接符 38"/>
            <p:cNvCxnSpPr/>
            <p:nvPr/>
          </p:nvCxnSpPr>
          <p:spPr bwMode="auto">
            <a:xfrm rot="16200000" flipH="1">
              <a:off x="4227071" y="3626676"/>
              <a:ext cx="545388" cy="143559"/>
            </a:xfrm>
            <a:prstGeom prst="bentConnector3">
              <a:avLst>
                <a:gd name="adj1" fmla="val 993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68" name="Text Box 79"/>
            <p:cNvSpPr txBox="1">
              <a:spLocks noChangeArrowheads="1"/>
            </p:cNvSpPr>
            <p:nvPr/>
          </p:nvSpPr>
          <p:spPr bwMode="auto">
            <a:xfrm>
              <a:off x="4770400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4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3.33333E-6 L -0.29097 3.33333E-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哈佛结构       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并行存取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重叠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组织成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66" name="Text Box 320"/>
          <p:cNvSpPr txBox="1">
            <a:spLocks noChangeArrowheads="1"/>
          </p:cNvSpPr>
          <p:nvPr/>
        </p:nvSpPr>
        <p:spPr bwMode="auto">
          <a:xfrm>
            <a:off x="179388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zh-CN" altLang="en-US" b="1" u="none" dirty="0">
                <a:latin typeface="宋体" pitchFamily="2" charset="-122"/>
              </a:rPr>
              <a:t>指令流水线中，可同时访问指令和数据</a:t>
            </a:r>
          </a:p>
        </p:txBody>
      </p:sp>
      <p:grpSp>
        <p:nvGrpSpPr>
          <p:cNvPr id="167" name="Group 325"/>
          <p:cNvGrpSpPr>
            <a:grpSpLocks/>
          </p:cNvGrpSpPr>
          <p:nvPr/>
        </p:nvGrpSpPr>
        <p:grpSpPr bwMode="auto">
          <a:xfrm>
            <a:off x="1547813" y="4365203"/>
            <a:ext cx="5400675" cy="2016125"/>
            <a:chOff x="975" y="799"/>
            <a:chExt cx="3402" cy="1270"/>
          </a:xfrm>
        </p:grpSpPr>
        <p:sp>
          <p:nvSpPr>
            <p:cNvPr id="168" name="Line 297"/>
            <p:cNvSpPr>
              <a:spLocks noChangeShapeType="1"/>
            </p:cNvSpPr>
            <p:nvPr/>
          </p:nvSpPr>
          <p:spPr bwMode="auto">
            <a:xfrm flipV="1">
              <a:off x="1836" y="1978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98"/>
            <p:cNvSpPr>
              <a:spLocks noChangeShapeType="1"/>
            </p:cNvSpPr>
            <p:nvPr/>
          </p:nvSpPr>
          <p:spPr bwMode="auto">
            <a:xfrm flipV="1">
              <a:off x="1837" y="981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299"/>
            <p:cNvSpPr txBox="1">
              <a:spLocks noChangeArrowheads="1"/>
            </p:cNvSpPr>
            <p:nvPr/>
          </p:nvSpPr>
          <p:spPr bwMode="auto">
            <a:xfrm>
              <a:off x="4150" y="188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拍</a:t>
              </a:r>
            </a:p>
          </p:txBody>
        </p:sp>
        <p:sp>
          <p:nvSpPr>
            <p:cNvPr id="171" name="Text Box 300"/>
            <p:cNvSpPr txBox="1">
              <a:spLocks noChangeArrowheads="1"/>
            </p:cNvSpPr>
            <p:nvPr/>
          </p:nvSpPr>
          <p:spPr bwMode="auto">
            <a:xfrm>
              <a:off x="2199" y="1615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2" name="Text Box 301"/>
            <p:cNvSpPr txBox="1">
              <a:spLocks noChangeArrowheads="1"/>
            </p:cNvSpPr>
            <p:nvPr/>
          </p:nvSpPr>
          <p:spPr bwMode="auto">
            <a:xfrm>
              <a:off x="1746" y="799"/>
              <a:ext cx="18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段</a:t>
              </a:r>
            </a:p>
          </p:txBody>
        </p:sp>
        <p:sp>
          <p:nvSpPr>
            <p:cNvPr id="173" name="Text Box 302"/>
            <p:cNvSpPr txBox="1">
              <a:spLocks noChangeArrowheads="1"/>
            </p:cNvSpPr>
            <p:nvPr/>
          </p:nvSpPr>
          <p:spPr bwMode="auto">
            <a:xfrm>
              <a:off x="975" y="1071"/>
              <a:ext cx="816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写结果</a:t>
              </a:r>
              <a:r>
                <a:rPr lang="en-US" altLang="zh-CN" sz="1800" b="1" u="none">
                  <a:latin typeface="宋体" pitchFamily="2" charset="-122"/>
                </a:rPr>
                <a:t>WB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执行</a:t>
              </a:r>
              <a:r>
                <a:rPr lang="en-US" altLang="zh-CN" sz="1800" b="1" u="none">
                  <a:latin typeface="宋体" pitchFamily="2" charset="-122"/>
                </a:rPr>
                <a:t>EX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取操作数</a:t>
              </a:r>
              <a:r>
                <a:rPr lang="en-US" altLang="zh-CN" sz="1800" b="1" u="none">
                  <a:latin typeface="宋体" pitchFamily="2" charset="-122"/>
                </a:rPr>
                <a:t>OF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译码</a:t>
              </a:r>
              <a:r>
                <a:rPr lang="en-US" altLang="zh-CN" sz="1800" b="1" u="none">
                  <a:latin typeface="宋体" pitchFamily="2" charset="-122"/>
                </a:rPr>
                <a:t>ID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取指</a:t>
              </a:r>
              <a:r>
                <a:rPr lang="en-US" altLang="zh-CN" sz="1800" b="1" u="none">
                  <a:latin typeface="宋体" pitchFamily="2" charset="-122"/>
                </a:rPr>
                <a:t>IF</a:t>
              </a:r>
            </a:p>
          </p:txBody>
        </p:sp>
        <p:sp>
          <p:nvSpPr>
            <p:cNvPr id="174" name="Text Box 303"/>
            <p:cNvSpPr txBox="1">
              <a:spLocks noChangeArrowheads="1"/>
            </p:cNvSpPr>
            <p:nvPr/>
          </p:nvSpPr>
          <p:spPr bwMode="auto">
            <a:xfrm>
              <a:off x="1836" y="1796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I1</a:t>
              </a:r>
            </a:p>
          </p:txBody>
        </p:sp>
        <p:sp>
          <p:nvSpPr>
            <p:cNvPr id="175" name="Text Box 304"/>
            <p:cNvSpPr txBox="1">
              <a:spLocks noChangeArrowheads="1"/>
            </p:cNvSpPr>
            <p:nvPr/>
          </p:nvSpPr>
          <p:spPr bwMode="auto">
            <a:xfrm>
              <a:off x="2925" y="1252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6" name="Text Box 305"/>
            <p:cNvSpPr txBox="1">
              <a:spLocks noChangeArrowheads="1"/>
            </p:cNvSpPr>
            <p:nvPr/>
          </p:nvSpPr>
          <p:spPr bwMode="auto">
            <a:xfrm>
              <a:off x="2562" y="1433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7" name="Text Box 306"/>
            <p:cNvSpPr txBox="1">
              <a:spLocks noChangeArrowheads="1"/>
            </p:cNvSpPr>
            <p:nvPr/>
          </p:nvSpPr>
          <p:spPr bwMode="auto">
            <a:xfrm>
              <a:off x="2562" y="1615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8" name="Text Box 307"/>
            <p:cNvSpPr txBox="1">
              <a:spLocks noChangeArrowheads="1"/>
            </p:cNvSpPr>
            <p:nvPr/>
          </p:nvSpPr>
          <p:spPr bwMode="auto">
            <a:xfrm>
              <a:off x="2199" y="1796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9" name="Text Box 308"/>
            <p:cNvSpPr txBox="1">
              <a:spLocks noChangeArrowheads="1"/>
            </p:cNvSpPr>
            <p:nvPr/>
          </p:nvSpPr>
          <p:spPr bwMode="auto">
            <a:xfrm>
              <a:off x="3288" y="1252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0" name="Text Box 309"/>
            <p:cNvSpPr txBox="1">
              <a:spLocks noChangeArrowheads="1"/>
            </p:cNvSpPr>
            <p:nvPr/>
          </p:nvSpPr>
          <p:spPr bwMode="auto">
            <a:xfrm>
              <a:off x="2925" y="1433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1" name="Text Box 310"/>
            <p:cNvSpPr txBox="1">
              <a:spLocks noChangeArrowheads="1"/>
            </p:cNvSpPr>
            <p:nvPr/>
          </p:nvSpPr>
          <p:spPr bwMode="auto">
            <a:xfrm>
              <a:off x="2925" y="1615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2" name="Text Box 311"/>
            <p:cNvSpPr txBox="1">
              <a:spLocks noChangeArrowheads="1"/>
            </p:cNvSpPr>
            <p:nvPr/>
          </p:nvSpPr>
          <p:spPr bwMode="auto">
            <a:xfrm>
              <a:off x="2562" y="1796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3" name="Text Box 312"/>
            <p:cNvSpPr txBox="1">
              <a:spLocks noChangeArrowheads="1"/>
            </p:cNvSpPr>
            <p:nvPr/>
          </p:nvSpPr>
          <p:spPr bwMode="auto">
            <a:xfrm>
              <a:off x="3651" y="1252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4" name="Text Box 313"/>
            <p:cNvSpPr txBox="1">
              <a:spLocks noChangeArrowheads="1"/>
            </p:cNvSpPr>
            <p:nvPr/>
          </p:nvSpPr>
          <p:spPr bwMode="auto">
            <a:xfrm>
              <a:off x="3288" y="1433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I3</a:t>
              </a:r>
            </a:p>
          </p:txBody>
        </p:sp>
        <p:sp>
          <p:nvSpPr>
            <p:cNvPr id="185" name="Text Box 314"/>
            <p:cNvSpPr txBox="1">
              <a:spLocks noChangeArrowheads="1"/>
            </p:cNvSpPr>
            <p:nvPr/>
          </p:nvSpPr>
          <p:spPr bwMode="auto">
            <a:xfrm>
              <a:off x="3288" y="1615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6" name="Text Box 315"/>
            <p:cNvSpPr txBox="1">
              <a:spLocks noChangeArrowheads="1"/>
            </p:cNvSpPr>
            <p:nvPr/>
          </p:nvSpPr>
          <p:spPr bwMode="auto">
            <a:xfrm>
              <a:off x="2925" y="1796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7" name="Text Box 316"/>
            <p:cNvSpPr txBox="1">
              <a:spLocks noChangeArrowheads="1"/>
            </p:cNvSpPr>
            <p:nvPr/>
          </p:nvSpPr>
          <p:spPr bwMode="auto">
            <a:xfrm>
              <a:off x="3651" y="143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I4</a:t>
              </a:r>
            </a:p>
          </p:txBody>
        </p:sp>
        <p:sp>
          <p:nvSpPr>
            <p:cNvPr id="188" name="Text Box 317"/>
            <p:cNvSpPr txBox="1">
              <a:spLocks noChangeArrowheads="1"/>
            </p:cNvSpPr>
            <p:nvPr/>
          </p:nvSpPr>
          <p:spPr bwMode="auto">
            <a:xfrm>
              <a:off x="3651" y="1615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89" name="Text Box 318"/>
            <p:cNvSpPr txBox="1">
              <a:spLocks noChangeArrowheads="1"/>
            </p:cNvSpPr>
            <p:nvPr/>
          </p:nvSpPr>
          <p:spPr bwMode="auto">
            <a:xfrm>
              <a:off x="3288" y="1796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90" name="Text Box 321"/>
            <p:cNvSpPr txBox="1">
              <a:spLocks noChangeArrowheads="1"/>
            </p:cNvSpPr>
            <p:nvPr/>
          </p:nvSpPr>
          <p:spPr bwMode="auto">
            <a:xfrm>
              <a:off x="3288" y="1071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91" name="Text Box 322"/>
            <p:cNvSpPr txBox="1">
              <a:spLocks noChangeArrowheads="1"/>
            </p:cNvSpPr>
            <p:nvPr/>
          </p:nvSpPr>
          <p:spPr bwMode="auto">
            <a:xfrm>
              <a:off x="3651" y="1071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03648" y="1340768"/>
            <a:ext cx="5614988" cy="1081088"/>
            <a:chOff x="1403648" y="1340768"/>
            <a:chExt cx="5614988" cy="1081088"/>
          </a:xfrm>
        </p:grpSpPr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2846983" y="1484709"/>
              <a:ext cx="1187450" cy="7921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1" name="Text Box 81"/>
            <p:cNvSpPr txBox="1">
              <a:spLocks noChangeArrowheads="1"/>
            </p:cNvSpPr>
            <p:nvPr/>
          </p:nvSpPr>
          <p:spPr bwMode="auto">
            <a:xfrm rot="10800000" flipV="1">
              <a:off x="1403648" y="1631281"/>
              <a:ext cx="1079500" cy="5032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 flipH="1" flipV="1">
              <a:off x="2483148" y="2063081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2914948" y="1558256"/>
              <a:ext cx="10795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I-Cache</a:t>
              </a:r>
            </a:p>
          </p:txBody>
        </p:sp>
        <p:sp>
          <p:nvSpPr>
            <p:cNvPr id="204" name="Text Box 106"/>
            <p:cNvSpPr txBox="1">
              <a:spLocks noChangeArrowheads="1"/>
            </p:cNvSpPr>
            <p:nvPr/>
          </p:nvSpPr>
          <p:spPr bwMode="auto">
            <a:xfrm>
              <a:off x="2914948" y="1918618"/>
              <a:ext cx="107950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D-Cache</a:t>
              </a: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 flipH="1" flipV="1">
              <a:off x="2483148" y="1702718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108"/>
            <p:cNvSpPr txBox="1">
              <a:spLocks noChangeArrowheads="1"/>
            </p:cNvSpPr>
            <p:nvPr/>
          </p:nvSpPr>
          <p:spPr bwMode="auto">
            <a:xfrm>
              <a:off x="4427836" y="1485231"/>
              <a:ext cx="1079500" cy="7921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207" name="Text Box 109"/>
            <p:cNvSpPr txBox="1">
              <a:spLocks noChangeArrowheads="1"/>
            </p:cNvSpPr>
            <p:nvPr/>
          </p:nvSpPr>
          <p:spPr bwMode="auto">
            <a:xfrm>
              <a:off x="5939136" y="1340768"/>
              <a:ext cx="1079500" cy="10810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8" name="Line 110"/>
            <p:cNvSpPr>
              <a:spLocks noChangeShapeType="1"/>
            </p:cNvSpPr>
            <p:nvPr/>
          </p:nvSpPr>
          <p:spPr bwMode="auto">
            <a:xfrm flipH="1">
              <a:off x="3996036" y="1847181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11"/>
            <p:cNvSpPr>
              <a:spLocks noChangeShapeType="1"/>
            </p:cNvSpPr>
            <p:nvPr/>
          </p:nvSpPr>
          <p:spPr bwMode="auto">
            <a:xfrm flipH="1" flipV="1">
              <a:off x="3996036" y="1702718"/>
              <a:ext cx="43180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12"/>
            <p:cNvSpPr>
              <a:spLocks noChangeShapeType="1"/>
            </p:cNvSpPr>
            <p:nvPr/>
          </p:nvSpPr>
          <p:spPr bwMode="auto">
            <a:xfrm flipH="1" flipV="1">
              <a:off x="5507336" y="184718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Text Box 320"/>
          <p:cNvSpPr txBox="1">
            <a:spLocks noChangeArrowheads="1"/>
          </p:cNvSpPr>
          <p:nvPr/>
        </p:nvSpPr>
        <p:spPr bwMode="auto">
          <a:xfrm>
            <a:off x="179263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分离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、联合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，哈佛结构、冯</a:t>
            </a:r>
            <a:r>
              <a:rPr lang="en-US" altLang="zh-CN" sz="2200" b="1" u="none" dirty="0">
                <a:latin typeface="+mn-lt"/>
              </a:rPr>
              <a:t>·</a:t>
            </a:r>
            <a:r>
              <a:rPr lang="zh-CN" altLang="en-US" sz="2200" b="1" u="none" dirty="0">
                <a:latin typeface="宋体" pitchFamily="2" charset="-122"/>
              </a:rPr>
              <a:t>诺依曼结构</a:t>
            </a:r>
          </a:p>
        </p:txBody>
      </p:sp>
      <p:sp>
        <p:nvSpPr>
          <p:cNvPr id="215" name="Text Box 99"/>
          <p:cNvSpPr txBox="1">
            <a:spLocks noChangeArrowheads="1"/>
          </p:cNvSpPr>
          <p:nvPr/>
        </p:nvSpPr>
        <p:spPr bwMode="auto">
          <a:xfrm>
            <a:off x="179389" y="2924944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>
                <a:latin typeface="宋体" pitchFamily="2" charset="-122"/>
              </a:rPr>
              <a:t>联合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总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指令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数据</a:t>
            </a:r>
            <a:endParaRPr lang="en-US" altLang="zh-CN" b="1" u="none" dirty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分离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总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max(T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指令</a:t>
            </a:r>
            <a:r>
              <a:rPr lang="en-US" altLang="zh-CN" b="1" u="none" dirty="0">
                <a:latin typeface="宋体" pitchFamily="2" charset="-122"/>
              </a:rPr>
              <a:t>,T</a:t>
            </a:r>
            <a:r>
              <a:rPr lang="en-US" altLang="zh-CN" b="1" u="none" baseline="-20000" dirty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数据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192" name="Group 333"/>
          <p:cNvGrpSpPr>
            <a:grpSpLocks/>
          </p:cNvGrpSpPr>
          <p:nvPr/>
        </p:nvGrpSpPr>
        <p:grpSpPr bwMode="auto">
          <a:xfrm>
            <a:off x="3779838" y="4435598"/>
            <a:ext cx="1944687" cy="1801813"/>
            <a:chOff x="2381" y="935"/>
            <a:chExt cx="1225" cy="1135"/>
          </a:xfrm>
        </p:grpSpPr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2381" y="935"/>
              <a:ext cx="635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同时访问</a:t>
              </a:r>
            </a:p>
          </p:txBody>
        </p:sp>
        <p:sp>
          <p:nvSpPr>
            <p:cNvPr id="194" name="Oval 288"/>
            <p:cNvSpPr>
              <a:spLocks noChangeArrowheads="1"/>
            </p:cNvSpPr>
            <p:nvPr/>
          </p:nvSpPr>
          <p:spPr bwMode="auto">
            <a:xfrm>
              <a:off x="3334" y="1888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289"/>
            <p:cNvSpPr>
              <a:spLocks noChangeArrowheads="1"/>
            </p:cNvSpPr>
            <p:nvPr/>
          </p:nvSpPr>
          <p:spPr bwMode="auto">
            <a:xfrm>
              <a:off x="3334" y="1162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290"/>
            <p:cNvSpPr>
              <a:spLocks noChangeArrowheads="1"/>
            </p:cNvSpPr>
            <p:nvPr/>
          </p:nvSpPr>
          <p:spPr bwMode="auto">
            <a:xfrm>
              <a:off x="3334" y="1526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91"/>
            <p:cNvSpPr>
              <a:spLocks noChangeShapeType="1"/>
            </p:cNvSpPr>
            <p:nvPr/>
          </p:nvSpPr>
          <p:spPr bwMode="auto">
            <a:xfrm>
              <a:off x="2744" y="1117"/>
              <a:ext cx="634" cy="8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92"/>
            <p:cNvSpPr>
              <a:spLocks noChangeShapeType="1"/>
            </p:cNvSpPr>
            <p:nvPr/>
          </p:nvSpPr>
          <p:spPr bwMode="auto">
            <a:xfrm>
              <a:off x="2744" y="1117"/>
              <a:ext cx="59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>
              <a:off x="2744" y="1117"/>
              <a:ext cx="59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844502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14" grpId="0"/>
      <p:bldP spid="2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69DB-60B0-4DFD-B351-9C45C9C06CF1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79388" y="2302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位字长，主存按字节编址、容量≤</a:t>
            </a:r>
            <a:r>
              <a:rPr lang="en-US" altLang="zh-CN" b="1" u="none" dirty="0">
                <a:latin typeface="宋体" pitchFamily="2" charset="-122"/>
              </a:rPr>
              <a:t>4GB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79388" y="11732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结构：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结构，</a:t>
            </a:r>
            <a:r>
              <a:rPr lang="en-US" altLang="zh-CN" b="1" u="none" dirty="0">
                <a:latin typeface="宋体" pitchFamily="2" charset="-122"/>
              </a:rPr>
              <a:t>L1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哈佛结构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</a:t>
            </a:r>
            <a:r>
              <a:rPr lang="en-US" altLang="zh-CN" b="1" u="none" dirty="0">
                <a:latin typeface="宋体" pitchFamily="2" charset="-122"/>
              </a:rPr>
              <a:t>L1 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L2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为级联结构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贯穿式</a:t>
            </a:r>
            <a:r>
              <a:rPr lang="en-US" altLang="zh-CN" sz="2000" b="1" u="none" dirty="0">
                <a:latin typeface="宋体" pitchFamily="2" charset="-122"/>
              </a:rPr>
              <a:t>Cache)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179389" y="2193245"/>
            <a:ext cx="489666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L1$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L2$</a:t>
            </a:r>
            <a:r>
              <a:rPr lang="zh-CN" altLang="en-US" b="1" u="none" dirty="0">
                <a:latin typeface="宋体" pitchFamily="2" charset="-122"/>
              </a:rPr>
              <a:t>可选择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块大小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32B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即</a:t>
            </a:r>
            <a:r>
              <a:rPr lang="en-US" altLang="zh-CN" sz="2000" b="1" u="none" dirty="0">
                <a:latin typeface="宋体" pitchFamily="2" charset="-122"/>
              </a:rPr>
              <a:t>8</a:t>
            </a:r>
            <a:r>
              <a:rPr lang="zh-CN" altLang="en-US" sz="2000" b="1" u="none" dirty="0">
                <a:latin typeface="宋体" pitchFamily="2" charset="-122"/>
              </a:rPr>
              <a:t>个字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路组相联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写策略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L1-I$</a:t>
            </a:r>
            <a:r>
              <a:rPr lang="zh-CN" altLang="en-US" b="1" u="none" dirty="0">
                <a:latin typeface="宋体" pitchFamily="2" charset="-122"/>
              </a:rPr>
              <a:t>无须写，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L2$</a:t>
            </a:r>
            <a:r>
              <a:rPr lang="zh-CN" altLang="en-US" b="1" u="none" dirty="0">
                <a:latin typeface="宋体" pitchFamily="2" charset="-122"/>
              </a:rPr>
              <a:t>写回法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906" y="2265253"/>
            <a:ext cx="3311526" cy="3240360"/>
            <a:chOff x="539750" y="2420888"/>
            <a:chExt cx="3311526" cy="324036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3569" y="4222578"/>
              <a:ext cx="2951164" cy="430558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539750" y="5661248"/>
              <a:ext cx="331152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114425" y="4292427"/>
              <a:ext cx="208915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总线接口单元</a:t>
              </a:r>
              <a:r>
                <a:rPr lang="en-US" altLang="zh-CN" sz="1800" b="1" u="none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1330325" y="3934669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916238" y="3934669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4212" y="2420888"/>
              <a:ext cx="2951164" cy="648594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H="1" flipV="1">
              <a:off x="1330325" y="3069482"/>
              <a:ext cx="1588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555875" y="3069482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132138" y="3069482"/>
              <a:ext cx="1588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27088" y="4940523"/>
              <a:ext cx="27368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L2 Cache (256KB/512KB)</a:t>
              </a: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93925" y="5300885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770188" y="5372323"/>
              <a:ext cx="10810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4063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L1 I-Cache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(8KB)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V="1">
              <a:off x="1258888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403350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64b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2843213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987675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64b</a:t>
              </a: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248443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627313" y="3140919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3060700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203575" y="3140919"/>
              <a:ext cx="3619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125888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403350" y="3140919"/>
              <a:ext cx="50435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256b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2268538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L1 D-Cache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(8KB)</a:t>
              </a: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2122488" y="5429473"/>
              <a:ext cx="144463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252663" y="531358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32b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755650" y="2709119"/>
              <a:ext cx="129540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指令缓冲器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197100" y="2709119"/>
              <a:ext cx="136683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REGs</a:t>
              </a:r>
              <a:r>
                <a:rPr lang="zh-CN" altLang="en-US" sz="1800" b="1" u="none">
                  <a:latin typeface="宋体" pitchFamily="2" charset="-122"/>
                </a:rPr>
                <a:t>、</a:t>
              </a:r>
              <a:r>
                <a:rPr lang="en-US" altLang="zh-CN" sz="1800" b="1" u="none">
                  <a:latin typeface="宋体" pitchFamily="2" charset="-122"/>
                </a:rPr>
                <a:t>ALU</a:t>
              </a:r>
              <a:r>
                <a:rPr lang="zh-CN" altLang="en-US" sz="1800" b="1" u="none">
                  <a:latin typeface="宋体" pitchFamily="2" charset="-122"/>
                </a:rPr>
                <a:t>等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84210" y="2420888"/>
              <a:ext cx="2951165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684210" y="3069482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84731" y="4221088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 flipV="1">
              <a:off x="2195736" y="4654400"/>
              <a:ext cx="1364" cy="286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B4F-7364-4134-AE49-BD2C60FACD78}" type="slidenum">
              <a:rPr lang="en-US" altLang="zh-CN"/>
              <a:pPr/>
              <a:t>88</a:t>
            </a:fld>
            <a:endParaRPr lang="en-US" altLang="zh-CN" dirty="0"/>
          </a:p>
        </p:txBody>
      </p:sp>
      <p:sp>
        <p:nvSpPr>
          <p:cNvPr id="159204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9205" name="Group 485"/>
          <p:cNvGrpSpPr>
            <a:grpSpLocks/>
          </p:cNvGrpSpPr>
          <p:nvPr/>
        </p:nvGrpSpPr>
        <p:grpSpPr bwMode="auto">
          <a:xfrm>
            <a:off x="5147742" y="6454775"/>
            <a:ext cx="360362" cy="287338"/>
            <a:chOff x="1133" y="4020"/>
            <a:chExt cx="227" cy="181"/>
          </a:xfrm>
        </p:grpSpPr>
        <p:sp>
          <p:nvSpPr>
            <p:cNvPr id="159206" name="AutoShape 48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207" name="Text Box 48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72</a:t>
              </a:r>
            </a:p>
          </p:txBody>
        </p:sp>
      </p:grpSp>
      <p:grpSp>
        <p:nvGrpSpPr>
          <p:cNvPr id="159210" name="Group 490"/>
          <p:cNvGrpSpPr>
            <a:grpSpLocks/>
          </p:cNvGrpSpPr>
          <p:nvPr/>
        </p:nvGrpSpPr>
        <p:grpSpPr bwMode="auto">
          <a:xfrm>
            <a:off x="6156176" y="6453188"/>
            <a:ext cx="360362" cy="287337"/>
            <a:chOff x="1133" y="4020"/>
            <a:chExt cx="227" cy="181"/>
          </a:xfrm>
        </p:grpSpPr>
        <p:sp>
          <p:nvSpPr>
            <p:cNvPr id="159211" name="AutoShape 49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212" name="Text Box 49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78</a:t>
              </a:r>
            </a:p>
          </p:txBody>
        </p:sp>
      </p:grpSp>
      <p:sp>
        <p:nvSpPr>
          <p:cNvPr id="88" name="Text Box 493"/>
          <p:cNvSpPr txBox="1">
            <a:spLocks noChangeArrowheads="1"/>
          </p:cNvSpPr>
          <p:nvPr/>
        </p:nvSpPr>
        <p:spPr bwMode="auto">
          <a:xfrm>
            <a:off x="179388" y="2159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组织：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以</a:t>
            </a:r>
            <a:r>
              <a:rPr lang="en-US" altLang="zh-CN" b="1" u="none" dirty="0">
                <a:latin typeface="宋体" pitchFamily="2" charset="-122"/>
              </a:rPr>
              <a:t>L1 D-Cache</a:t>
            </a:r>
            <a:r>
              <a:rPr lang="zh-CN" altLang="en-US" b="1" u="none" dirty="0">
                <a:latin typeface="宋体" pitchFamily="2" charset="-122"/>
              </a:rPr>
              <a:t>为例</a:t>
            </a:r>
          </a:p>
        </p:txBody>
      </p:sp>
      <p:sp>
        <p:nvSpPr>
          <p:cNvPr id="89" name="Text Box 494"/>
          <p:cNvSpPr txBox="1">
            <a:spLocks noChangeArrowheads="1"/>
          </p:cNvSpPr>
          <p:nvPr/>
        </p:nvSpPr>
        <p:spPr bwMode="auto">
          <a:xfrm>
            <a:off x="179388" y="692696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地址映射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有</a:t>
            </a:r>
            <a:r>
              <a:rPr lang="en-US" altLang="zh-CN" b="1" u="none" dirty="0">
                <a:latin typeface="宋体" pitchFamily="2" charset="-122"/>
              </a:rPr>
              <a:t>(8KB/32B)/2=128</a:t>
            </a:r>
            <a:r>
              <a:rPr lang="zh-CN" altLang="en-US" b="1" u="none" dirty="0">
                <a:latin typeface="宋体" pitchFamily="2" charset="-122"/>
              </a:rPr>
              <a:t>组，组号为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标记选定：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(4GB/1B)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(32B/1B)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90" name="Group 514"/>
          <p:cNvGrpSpPr>
            <a:grpSpLocks/>
          </p:cNvGrpSpPr>
          <p:nvPr/>
        </p:nvGrpSpPr>
        <p:grpSpPr bwMode="auto">
          <a:xfrm>
            <a:off x="4643587" y="2132856"/>
            <a:ext cx="792162" cy="1800225"/>
            <a:chOff x="2835" y="2296"/>
            <a:chExt cx="499" cy="1134"/>
          </a:xfrm>
        </p:grpSpPr>
        <p:sp>
          <p:nvSpPr>
            <p:cNvPr id="91" name="Text Box 515"/>
            <p:cNvSpPr txBox="1">
              <a:spLocks noChangeArrowheads="1"/>
            </p:cNvSpPr>
            <p:nvPr/>
          </p:nvSpPr>
          <p:spPr bwMode="auto">
            <a:xfrm>
              <a:off x="2835" y="2296"/>
              <a:ext cx="4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LRU</a:t>
              </a:r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Text Box 516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907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93" name="Line 517"/>
            <p:cNvSpPr>
              <a:spLocks noChangeShapeType="1"/>
            </p:cNvSpPr>
            <p:nvPr/>
          </p:nvSpPr>
          <p:spPr bwMode="auto">
            <a:xfrm flipH="1">
              <a:off x="2971" y="27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8"/>
            <p:cNvSpPr>
              <a:spLocks noChangeShapeType="1"/>
            </p:cNvSpPr>
            <p:nvPr/>
          </p:nvSpPr>
          <p:spPr bwMode="auto">
            <a:xfrm flipH="1">
              <a:off x="2971" y="288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9"/>
            <p:cNvSpPr>
              <a:spLocks noChangeShapeType="1"/>
            </p:cNvSpPr>
            <p:nvPr/>
          </p:nvSpPr>
          <p:spPr bwMode="auto">
            <a:xfrm flipH="1">
              <a:off x="2971" y="324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520"/>
            <p:cNvSpPr txBox="1">
              <a:spLocks noChangeArrowheads="1"/>
            </p:cNvSpPr>
            <p:nvPr/>
          </p:nvSpPr>
          <p:spPr bwMode="auto">
            <a:xfrm>
              <a:off x="3062" y="2977"/>
              <a:ext cx="13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2978" y="2132856"/>
            <a:ext cx="6841703" cy="2089150"/>
            <a:chOff x="1402978" y="2132856"/>
            <a:chExt cx="6841703" cy="2089150"/>
          </a:xfrm>
        </p:grpSpPr>
        <p:sp>
          <p:nvSpPr>
            <p:cNvPr id="98" name="Text Box 524"/>
            <p:cNvSpPr txBox="1">
              <a:spLocks noChangeArrowheads="1"/>
            </p:cNvSpPr>
            <p:nvPr/>
          </p:nvSpPr>
          <p:spPr bwMode="auto">
            <a:xfrm>
              <a:off x="6876256" y="2478931"/>
              <a:ext cx="1368425" cy="14541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99" name="Line 525"/>
            <p:cNvSpPr>
              <a:spLocks noChangeShapeType="1"/>
            </p:cNvSpPr>
            <p:nvPr/>
          </p:nvSpPr>
          <p:spPr bwMode="auto">
            <a:xfrm flipH="1">
              <a:off x="6876256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26"/>
            <p:cNvSpPr>
              <a:spLocks noChangeShapeType="1"/>
            </p:cNvSpPr>
            <p:nvPr/>
          </p:nvSpPr>
          <p:spPr bwMode="auto">
            <a:xfrm flipH="1">
              <a:off x="6876256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27"/>
            <p:cNvSpPr>
              <a:spLocks noChangeShapeType="1"/>
            </p:cNvSpPr>
            <p:nvPr/>
          </p:nvSpPr>
          <p:spPr bwMode="auto">
            <a:xfrm flipH="1">
              <a:off x="6876256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528"/>
            <p:cNvSpPr txBox="1">
              <a:spLocks noChangeArrowheads="1"/>
            </p:cNvSpPr>
            <p:nvPr/>
          </p:nvSpPr>
          <p:spPr bwMode="auto">
            <a:xfrm>
              <a:off x="7452519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3" name="Text Box 529"/>
            <p:cNvSpPr txBox="1">
              <a:spLocks noChangeArrowheads="1"/>
            </p:cNvSpPr>
            <p:nvPr/>
          </p:nvSpPr>
          <p:spPr bwMode="auto">
            <a:xfrm>
              <a:off x="1474415" y="2493219"/>
              <a:ext cx="433387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127</a:t>
              </a:r>
            </a:p>
          </p:txBody>
        </p:sp>
        <p:sp>
          <p:nvSpPr>
            <p:cNvPr id="104" name="Text Box 530"/>
            <p:cNvSpPr txBox="1">
              <a:spLocks noChangeArrowheads="1"/>
            </p:cNvSpPr>
            <p:nvPr/>
          </p:nvSpPr>
          <p:spPr bwMode="auto">
            <a:xfrm>
              <a:off x="2987824" y="2493219"/>
              <a:ext cx="1368425" cy="1439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5" name="Line 531"/>
            <p:cNvSpPr>
              <a:spLocks noChangeShapeType="1"/>
            </p:cNvSpPr>
            <p:nvPr/>
          </p:nvSpPr>
          <p:spPr bwMode="auto">
            <a:xfrm flipH="1">
              <a:off x="2987824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32"/>
            <p:cNvSpPr>
              <a:spLocks noChangeShapeType="1"/>
            </p:cNvSpPr>
            <p:nvPr/>
          </p:nvSpPr>
          <p:spPr bwMode="auto">
            <a:xfrm flipH="1">
              <a:off x="2987824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33"/>
            <p:cNvSpPr>
              <a:spLocks noChangeShapeType="1"/>
            </p:cNvSpPr>
            <p:nvPr/>
          </p:nvSpPr>
          <p:spPr bwMode="auto">
            <a:xfrm flipH="1">
              <a:off x="2987824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534"/>
            <p:cNvSpPr txBox="1">
              <a:spLocks noChangeArrowheads="1"/>
            </p:cNvSpPr>
            <p:nvPr/>
          </p:nvSpPr>
          <p:spPr bwMode="auto">
            <a:xfrm>
              <a:off x="3564087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9" name="Text Box 535"/>
            <p:cNvSpPr txBox="1">
              <a:spLocks noChangeArrowheads="1"/>
            </p:cNvSpPr>
            <p:nvPr/>
          </p:nvSpPr>
          <p:spPr bwMode="auto">
            <a:xfrm>
              <a:off x="1402978" y="2202706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组号</a:t>
              </a:r>
            </a:p>
          </p:txBody>
        </p:sp>
        <p:sp>
          <p:nvSpPr>
            <p:cNvPr id="110" name="Text Box 536"/>
            <p:cNvSpPr txBox="1">
              <a:spLocks noChangeArrowheads="1"/>
            </p:cNvSpPr>
            <p:nvPr/>
          </p:nvSpPr>
          <p:spPr bwMode="auto">
            <a:xfrm>
              <a:off x="1620465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11" name="Rectangle 537"/>
            <p:cNvSpPr>
              <a:spLocks noChangeArrowheads="1"/>
            </p:cNvSpPr>
            <p:nvPr/>
          </p:nvSpPr>
          <p:spPr bwMode="auto">
            <a:xfrm>
              <a:off x="5796112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538"/>
            <p:cNvSpPr txBox="1">
              <a:spLocks noChangeArrowheads="1"/>
            </p:cNvSpPr>
            <p:nvPr/>
          </p:nvSpPr>
          <p:spPr bwMode="auto">
            <a:xfrm>
              <a:off x="6012012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Rectangle 539"/>
            <p:cNvSpPr>
              <a:spLocks noChangeArrowheads="1"/>
            </p:cNvSpPr>
            <p:nvPr/>
          </p:nvSpPr>
          <p:spPr bwMode="auto">
            <a:xfrm>
              <a:off x="6515249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540"/>
            <p:cNvSpPr txBox="1">
              <a:spLocks noChangeArrowheads="1"/>
            </p:cNvSpPr>
            <p:nvPr/>
          </p:nvSpPr>
          <p:spPr bwMode="auto">
            <a:xfrm>
              <a:off x="5796112" y="2478931"/>
              <a:ext cx="1081087" cy="14541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c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d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33333 11</a:t>
              </a:r>
            </a:p>
          </p:txBody>
        </p:sp>
        <p:sp>
          <p:nvSpPr>
            <p:cNvPr id="115" name="Line 541"/>
            <p:cNvSpPr>
              <a:spLocks noChangeShapeType="1"/>
            </p:cNvSpPr>
            <p:nvPr/>
          </p:nvSpPr>
          <p:spPr bwMode="auto">
            <a:xfrm flipH="1">
              <a:off x="5796112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42"/>
            <p:cNvSpPr>
              <a:spLocks noChangeShapeType="1"/>
            </p:cNvSpPr>
            <p:nvPr/>
          </p:nvSpPr>
          <p:spPr bwMode="auto">
            <a:xfrm flipH="1">
              <a:off x="5796112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43"/>
            <p:cNvSpPr>
              <a:spLocks noChangeShapeType="1"/>
            </p:cNvSpPr>
            <p:nvPr/>
          </p:nvSpPr>
          <p:spPr bwMode="auto">
            <a:xfrm>
              <a:off x="6516837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44"/>
            <p:cNvSpPr>
              <a:spLocks noChangeShapeType="1"/>
            </p:cNvSpPr>
            <p:nvPr/>
          </p:nvSpPr>
          <p:spPr bwMode="auto">
            <a:xfrm flipH="1">
              <a:off x="5796112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545"/>
            <p:cNvSpPr txBox="1">
              <a:spLocks noChangeArrowheads="1"/>
            </p:cNvSpPr>
            <p:nvPr/>
          </p:nvSpPr>
          <p:spPr bwMode="auto">
            <a:xfrm>
              <a:off x="6661299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0" name="Rectangle 546"/>
            <p:cNvSpPr>
              <a:spLocks noChangeArrowheads="1"/>
            </p:cNvSpPr>
            <p:nvPr/>
          </p:nvSpPr>
          <p:spPr bwMode="auto">
            <a:xfrm>
              <a:off x="1907803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547"/>
            <p:cNvSpPr txBox="1">
              <a:spLocks noChangeArrowheads="1"/>
            </p:cNvSpPr>
            <p:nvPr/>
          </p:nvSpPr>
          <p:spPr bwMode="auto">
            <a:xfrm>
              <a:off x="2123703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Rectangle 548"/>
            <p:cNvSpPr>
              <a:spLocks noChangeArrowheads="1"/>
            </p:cNvSpPr>
            <p:nvPr/>
          </p:nvSpPr>
          <p:spPr bwMode="auto">
            <a:xfrm>
              <a:off x="2626940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Text Box 549"/>
            <p:cNvSpPr txBox="1">
              <a:spLocks noChangeArrowheads="1"/>
            </p:cNvSpPr>
            <p:nvPr/>
          </p:nvSpPr>
          <p:spPr bwMode="auto">
            <a:xfrm>
              <a:off x="1907803" y="2493219"/>
              <a:ext cx="1081087" cy="1439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22222 10</a:t>
              </a:r>
            </a:p>
          </p:txBody>
        </p:sp>
        <p:sp>
          <p:nvSpPr>
            <p:cNvPr id="124" name="Line 550"/>
            <p:cNvSpPr>
              <a:spLocks noChangeShapeType="1"/>
            </p:cNvSpPr>
            <p:nvPr/>
          </p:nvSpPr>
          <p:spPr bwMode="auto">
            <a:xfrm flipH="1">
              <a:off x="1907803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51"/>
            <p:cNvSpPr>
              <a:spLocks noChangeShapeType="1"/>
            </p:cNvSpPr>
            <p:nvPr/>
          </p:nvSpPr>
          <p:spPr bwMode="auto">
            <a:xfrm flipH="1">
              <a:off x="1907803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52"/>
            <p:cNvSpPr>
              <a:spLocks noChangeShapeType="1"/>
            </p:cNvSpPr>
            <p:nvPr/>
          </p:nvSpPr>
          <p:spPr bwMode="auto">
            <a:xfrm>
              <a:off x="2628528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53"/>
            <p:cNvSpPr>
              <a:spLocks noChangeShapeType="1"/>
            </p:cNvSpPr>
            <p:nvPr/>
          </p:nvSpPr>
          <p:spPr bwMode="auto">
            <a:xfrm flipH="1">
              <a:off x="1907803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554"/>
            <p:cNvSpPr txBox="1">
              <a:spLocks noChangeArrowheads="1"/>
            </p:cNvSpPr>
            <p:nvPr/>
          </p:nvSpPr>
          <p:spPr bwMode="auto">
            <a:xfrm>
              <a:off x="2772990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9" name="Text Box 555"/>
            <p:cNvSpPr txBox="1">
              <a:spLocks noChangeArrowheads="1"/>
            </p:cNvSpPr>
            <p:nvPr/>
          </p:nvSpPr>
          <p:spPr bwMode="auto">
            <a:xfrm>
              <a:off x="5867549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缓存块</a:t>
              </a:r>
            </a:p>
          </p:txBody>
        </p:sp>
        <p:sp>
          <p:nvSpPr>
            <p:cNvPr id="130" name="Line 556"/>
            <p:cNvSpPr>
              <a:spLocks noChangeShapeType="1"/>
            </p:cNvSpPr>
            <p:nvPr/>
          </p:nvSpPr>
          <p:spPr bwMode="auto">
            <a:xfrm>
              <a:off x="1906215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57"/>
            <p:cNvSpPr>
              <a:spLocks noChangeShapeType="1"/>
            </p:cNvSpPr>
            <p:nvPr/>
          </p:nvSpPr>
          <p:spPr bwMode="auto">
            <a:xfrm>
              <a:off x="4354662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58"/>
            <p:cNvSpPr>
              <a:spLocks noChangeShapeType="1"/>
            </p:cNvSpPr>
            <p:nvPr/>
          </p:nvSpPr>
          <p:spPr bwMode="auto">
            <a:xfrm>
              <a:off x="3203724" y="4074369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59"/>
            <p:cNvSpPr>
              <a:spLocks noChangeShapeType="1"/>
            </p:cNvSpPr>
            <p:nvPr/>
          </p:nvSpPr>
          <p:spPr bwMode="auto">
            <a:xfrm flipH="1">
              <a:off x="1906215" y="4074369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560"/>
            <p:cNvSpPr txBox="1">
              <a:spLocks noChangeArrowheads="1"/>
            </p:cNvSpPr>
            <p:nvPr/>
          </p:nvSpPr>
          <p:spPr bwMode="auto">
            <a:xfrm>
              <a:off x="2771403" y="3931494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5" name="Line 561"/>
            <p:cNvSpPr>
              <a:spLocks noChangeShapeType="1"/>
            </p:cNvSpPr>
            <p:nvPr/>
          </p:nvSpPr>
          <p:spPr bwMode="auto">
            <a:xfrm>
              <a:off x="579452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62"/>
            <p:cNvSpPr>
              <a:spLocks noChangeShapeType="1"/>
            </p:cNvSpPr>
            <p:nvPr/>
          </p:nvSpPr>
          <p:spPr bwMode="auto">
            <a:xfrm>
              <a:off x="824309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63"/>
            <p:cNvSpPr>
              <a:spLocks noChangeShapeType="1"/>
            </p:cNvSpPr>
            <p:nvPr/>
          </p:nvSpPr>
          <p:spPr bwMode="auto">
            <a:xfrm>
              <a:off x="7092156" y="4075956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64"/>
            <p:cNvSpPr>
              <a:spLocks noChangeShapeType="1"/>
            </p:cNvSpPr>
            <p:nvPr/>
          </p:nvSpPr>
          <p:spPr bwMode="auto">
            <a:xfrm flipH="1">
              <a:off x="5794524" y="4075956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565"/>
            <p:cNvSpPr txBox="1">
              <a:spLocks noChangeArrowheads="1"/>
            </p:cNvSpPr>
            <p:nvPr/>
          </p:nvSpPr>
          <p:spPr bwMode="auto">
            <a:xfrm>
              <a:off x="6659712" y="3933081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40" name="Text Box 566"/>
            <p:cNvSpPr txBox="1">
              <a:spLocks noChangeArrowheads="1"/>
            </p:cNvSpPr>
            <p:nvPr/>
          </p:nvSpPr>
          <p:spPr bwMode="auto">
            <a:xfrm>
              <a:off x="1979240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缓存块</a:t>
              </a:r>
            </a:p>
          </p:txBody>
        </p:sp>
      </p:grpSp>
      <p:sp>
        <p:nvSpPr>
          <p:cNvPr id="141" name="Text Box 494"/>
          <p:cNvSpPr txBox="1">
            <a:spLocks noChangeArrowheads="1"/>
          </p:cNvSpPr>
          <p:nvPr/>
        </p:nvSpPr>
        <p:spPr bwMode="auto">
          <a:xfrm>
            <a:off x="179512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每行设置有效位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状态的高位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、标记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2" name="Text Box 513"/>
          <p:cNvSpPr txBox="1">
            <a:spLocks noChangeArrowheads="1"/>
          </p:cNvSpPr>
          <p:nvPr/>
        </p:nvSpPr>
        <p:spPr bwMode="auto">
          <a:xfrm>
            <a:off x="179388" y="4243154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每组</a:t>
            </a:r>
            <a:r>
              <a:rPr lang="zh-CN" altLang="en-US" b="1" u="none" dirty="0">
                <a:latin typeface="宋体" pitchFamily="2" charset="-122"/>
              </a:rPr>
              <a:t>设置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(log</a:t>
            </a:r>
            <a:r>
              <a:rPr lang="en-US" altLang="zh-CN" sz="2000" b="1" u="none" baseline="-18000" dirty="0">
                <a:latin typeface="宋体" pitchFamily="2" charset="-122"/>
              </a:rPr>
              <a:t>2</a:t>
            </a:r>
            <a:r>
              <a:rPr lang="en-US" altLang="zh-CN" sz="2000" b="1" u="none" dirty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位</a:t>
            </a:r>
            <a:r>
              <a:rPr lang="en-US" altLang="zh-CN" sz="2000" b="1" u="none" dirty="0">
                <a:latin typeface="宋体" pitchFamily="2" charset="-122"/>
              </a:rPr>
              <a:t>)   </a:t>
            </a:r>
            <a:r>
              <a:rPr lang="zh-CN" altLang="en-US" sz="1800" b="1" u="none" dirty="0">
                <a:latin typeface="宋体" pitchFamily="2" charset="-122"/>
              </a:rPr>
              <a:t>←值互斥，设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替换行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143" name="Text Box 521"/>
          <p:cNvSpPr txBox="1">
            <a:spLocks noChangeArrowheads="1"/>
          </p:cNvSpPr>
          <p:nvPr/>
        </p:nvSpPr>
        <p:spPr bwMode="auto">
          <a:xfrm>
            <a:off x="179388" y="47251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每行设置脏位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状态的低位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sz="2000" b="1" u="none" dirty="0">
                <a:latin typeface="宋体" pitchFamily="2" charset="-122"/>
              </a:rPr>
              <a:t>    </a:t>
            </a:r>
            <a:r>
              <a:rPr lang="zh-CN" altLang="en-US" sz="1800" b="1" u="none" dirty="0">
                <a:latin typeface="宋体" pitchFamily="2" charset="-122"/>
              </a:rPr>
              <a:t>←状态</a:t>
            </a:r>
            <a:r>
              <a:rPr lang="en-US" altLang="zh-CN" sz="1800" b="1" u="none" dirty="0">
                <a:latin typeface="宋体" pitchFamily="2" charset="-122"/>
              </a:rPr>
              <a:t>=</a:t>
            </a:r>
            <a:r>
              <a:rPr lang="zh-CN" altLang="en-US" sz="1800" b="1" u="none" dirty="0">
                <a:latin typeface="宋体" pitchFamily="2" charset="-122"/>
              </a:rPr>
              <a:t>有效位</a:t>
            </a:r>
            <a:r>
              <a:rPr lang="en-US" altLang="zh-CN" sz="1800" b="1" u="none" dirty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脏位</a:t>
            </a:r>
          </a:p>
        </p:txBody>
      </p:sp>
      <p:sp>
        <p:nvSpPr>
          <p:cNvPr id="144" name="Text Box 522"/>
          <p:cNvSpPr txBox="1">
            <a:spLocks noChangeArrowheads="1"/>
          </p:cNvSpPr>
          <p:nvPr/>
        </p:nvSpPr>
        <p:spPr bwMode="auto">
          <a:xfrm>
            <a:off x="179388" y="52292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>
                <a:latin typeface="宋体" pitchFamily="2" charset="-122"/>
              </a:rPr>
              <a:t>访问地址为</a:t>
            </a:r>
            <a:r>
              <a:rPr lang="en-US" altLang="zh-CN" sz="2200" b="1" u="none" dirty="0">
                <a:latin typeface="宋体" pitchFamily="2" charset="-122"/>
              </a:rPr>
              <a:t>44444FE3H</a:t>
            </a:r>
            <a:r>
              <a:rPr lang="zh-CN" altLang="en-US" sz="2200" b="1" u="none" dirty="0">
                <a:latin typeface="宋体" pitchFamily="2" charset="-122"/>
              </a:rPr>
              <a:t>时，上图</a:t>
            </a:r>
            <a:r>
              <a:rPr lang="en-US" altLang="zh-CN" sz="2200" b="1" u="none" dirty="0">
                <a:latin typeface="宋体" pitchFamily="2" charset="-122"/>
              </a:rPr>
              <a:t>Cache</a:t>
            </a:r>
            <a:r>
              <a:rPr lang="zh-CN" altLang="en-US" sz="2200" b="1" u="none" dirty="0">
                <a:latin typeface="宋体" pitchFamily="2" charset="-122"/>
              </a:rPr>
              <a:t>的内部动作？</a:t>
            </a:r>
          </a:p>
        </p:txBody>
      </p:sp>
      <p:sp>
        <p:nvSpPr>
          <p:cNvPr id="145" name="Text Box 334"/>
          <p:cNvSpPr txBox="1">
            <a:spLocks noChangeArrowheads="1"/>
          </p:cNvSpPr>
          <p:nvPr/>
        </p:nvSpPr>
        <p:spPr bwMode="auto">
          <a:xfrm>
            <a:off x="179388" y="5877272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3-3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latin typeface="宋体" pitchFamily="2" charset="-122"/>
              </a:rPr>
              <a:t>P144—22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24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25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28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>
                <a:latin typeface="宋体" pitchFamily="2" charset="-122"/>
              </a:rPr>
              <a:t>29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1" grpId="0"/>
      <p:bldP spid="142" grpId="0"/>
      <p:bldP spid="143" grpId="0"/>
      <p:bldP spid="144" grpId="0"/>
      <p:bldP spid="14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512" y="1556792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指主存管理，  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程序需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装入</a:t>
            </a:r>
            <a:r>
              <a:rPr lang="zh-CN" altLang="en-US" sz="1800" b="1" u="none" dirty="0">
                <a:latin typeface="宋体" pitchFamily="2" charset="-122"/>
              </a:rPr>
              <a:t>主存后执行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包</a:t>
            </a:r>
            <a:r>
              <a:rPr lang="zh-CN" altLang="en-US" b="1" u="none" spc="-100" dirty="0">
                <a:latin typeface="宋体" pitchFamily="2" charset="-122"/>
              </a:rPr>
              <a:t>括主存空间分配、进程空间保护、存储空间扩充</a:t>
            </a:r>
            <a:endParaRPr lang="en-US" altLang="zh-CN" b="1" u="none" spc="-100" dirty="0">
              <a:latin typeface="宋体" pitchFamily="2" charset="-122"/>
            </a:endParaRPr>
          </a:p>
          <a:p>
            <a:r>
              <a:rPr lang="zh-CN" altLang="en-US" sz="1800" b="1" u="none" spc="-100" dirty="0">
                <a:latin typeface="宋体" pitchFamily="2" charset="-122"/>
              </a:rPr>
              <a:t>                                                   主存</a:t>
            </a:r>
            <a:r>
              <a:rPr lang="zh-CN" altLang="en-US" sz="1800" b="1" u="none" spc="-100" dirty="0">
                <a:solidFill>
                  <a:srgbClr val="990099"/>
                </a:solidFill>
                <a:latin typeface="宋体" pitchFamily="2" charset="-122"/>
              </a:rPr>
              <a:t>可存放</a:t>
            </a:r>
            <a:r>
              <a:rPr lang="zh-CN" altLang="en-US" sz="1800" b="1" u="none" spc="-100" dirty="0">
                <a:latin typeface="宋体" pitchFamily="2" charset="-122"/>
              </a:rPr>
              <a:t>的信息量←</a:t>
            </a:r>
            <a:r>
              <a:rPr lang="zh-CN" altLang="en-US" sz="1800" u="none" spc="-100" dirty="0">
                <a:latin typeface="宋体" pitchFamily="2" charset="-122"/>
              </a:rPr>
              <a:t>┘</a:t>
            </a:r>
            <a:endParaRPr lang="en-US" altLang="zh-CN" sz="1800" u="none" spc="-1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49313" y="188913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§4.5  </a:t>
            </a:r>
            <a:r>
              <a:rPr lang="zh-CN" altLang="en-US" sz="3600" b="1" u="none" dirty="0">
                <a:latin typeface="宋体" pitchFamily="2" charset="-122"/>
              </a:rPr>
              <a:t>虚拟存储器</a:t>
            </a:r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一、存储管理相关概念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2527736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、程序地址空间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程序地址：</a:t>
            </a:r>
            <a:r>
              <a:rPr lang="zh-CN" altLang="en-US" sz="2200" b="1" u="none" dirty="0">
                <a:latin typeface="宋体" pitchFamily="2" charset="-122"/>
              </a:rPr>
              <a:t>存储器地址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存储单元长度＝主存单元长度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，从</a:t>
            </a:r>
            <a:r>
              <a:rPr lang="en-US" altLang="zh-CN" sz="2200" b="1" u="none" dirty="0">
                <a:latin typeface="宋体" pitchFamily="2" charset="-122"/>
              </a:rPr>
              <a:t>0</a:t>
            </a:r>
            <a:r>
              <a:rPr lang="zh-CN" altLang="en-US" sz="2200" b="1" u="none" dirty="0">
                <a:latin typeface="宋体" pitchFamily="2" charset="-122"/>
              </a:rPr>
              <a:t>开始编址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1800" b="1" u="none" dirty="0">
                <a:latin typeface="宋体" pitchFamily="2" charset="-122"/>
              </a:rPr>
              <a:t>                         (</a:t>
            </a:r>
            <a:r>
              <a:rPr lang="zh-CN" altLang="en-US" sz="1800" b="1" u="none" dirty="0">
                <a:latin typeface="宋体" pitchFamily="2" charset="-122"/>
              </a:rPr>
              <a:t>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装入主存</a:t>
            </a:r>
            <a:r>
              <a:rPr lang="zh-CN" altLang="en-US" sz="1800" b="1" u="none" dirty="0">
                <a:latin typeface="宋体" pitchFamily="2" charset="-122"/>
              </a:rPr>
              <a:t>后执行</a:t>
            </a:r>
            <a:r>
              <a:rPr lang="en-US" altLang="zh-CN" sz="1800" b="1" u="none" dirty="0">
                <a:latin typeface="宋体" pitchFamily="2" charset="-122"/>
              </a:rPr>
              <a:t>)            (</a:t>
            </a:r>
            <a:r>
              <a:rPr lang="zh-CN" altLang="en-US" sz="1800" b="1" u="none" dirty="0">
                <a:latin typeface="宋体" pitchFamily="2" charset="-122"/>
              </a:rPr>
              <a:t>编译时装入位置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未知</a:t>
            </a:r>
            <a:r>
              <a:rPr lang="en-US" altLang="zh-CN" sz="1800" b="1" u="none" dirty="0">
                <a:latin typeface="宋体" pitchFamily="2" charset="-122"/>
              </a:rPr>
              <a:t>) 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79388" y="40050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*程序地址空间：</a:t>
            </a:r>
            <a:r>
              <a:rPr lang="zh-CN" altLang="en-US" b="1" u="none" dirty="0">
                <a:latin typeface="宋体" pitchFamily="2" charset="-122"/>
              </a:rPr>
              <a:t>位数固定、空间较大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＞主存空间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179388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*程序组成：</a:t>
            </a:r>
            <a:r>
              <a:rPr lang="zh-CN" altLang="en-US" b="1" u="none" dirty="0">
                <a:latin typeface="宋体" pitchFamily="2" charset="-122"/>
              </a:rPr>
              <a:t>由多个不同的段构成，</a:t>
            </a:r>
            <a:r>
              <a:rPr lang="zh-CN" altLang="en-US" sz="2000" b="1" u="none" dirty="0">
                <a:latin typeface="宋体" pitchFamily="2" charset="-122"/>
              </a:rPr>
              <a:t>如代码、数据、堆栈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179512" y="4869160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*程序地址组成：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zh-CN" altLang="en-US" b="1" u="none" spc="400" dirty="0">
                <a:solidFill>
                  <a:schemeClr val="accent2"/>
                </a:solidFill>
                <a:latin typeface="宋体" pitchFamily="2" charset="-122"/>
              </a:rPr>
              <a:t>段逻辑上独立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逻辑地址＝</a:t>
            </a:r>
            <a:r>
              <a:rPr lang="en-US" altLang="zh-CN" b="1" u="none" dirty="0">
                <a:latin typeface="宋体" pitchFamily="2" charset="-122"/>
              </a:rPr>
              <a:t>&lt;</a:t>
            </a:r>
            <a:r>
              <a:rPr lang="zh-CN" altLang="en-US" b="1" u="none" dirty="0">
                <a:latin typeface="宋体" pitchFamily="2" charset="-122"/>
              </a:rPr>
              <a:t>段号、段内地址</a:t>
            </a:r>
            <a:r>
              <a:rPr lang="en-US" altLang="zh-CN" b="1" u="none" dirty="0">
                <a:latin typeface="宋体" pitchFamily="2" charset="-122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各段共用地址空间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逻辑地址＝段基址＋段内地址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03201" y="3426812"/>
            <a:ext cx="7873256" cy="506245"/>
            <a:chOff x="803201" y="3426812"/>
            <a:chExt cx="7873256" cy="506245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0800000" flipV="1">
              <a:off x="1403648" y="3794997"/>
              <a:ext cx="7272809" cy="138059"/>
            </a:xfrm>
            <a:prstGeom prst="bentConnector3">
              <a:avLst>
                <a:gd name="adj1" fmla="val -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403647" y="3764658"/>
              <a:ext cx="0" cy="1683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5364434" y="3607926"/>
              <a:ext cx="1151782" cy="325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相对地址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7" name="Text Box 192"/>
            <p:cNvSpPr txBox="1">
              <a:spLocks noChangeArrowheads="1"/>
            </p:cNvSpPr>
            <p:nvPr/>
          </p:nvSpPr>
          <p:spPr bwMode="auto">
            <a:xfrm>
              <a:off x="803201" y="3426812"/>
              <a:ext cx="1368152" cy="362228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1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8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00"/>
          <p:cNvSpPr txBox="1">
            <a:spLocks noChangeArrowheads="1"/>
          </p:cNvSpPr>
          <p:nvPr/>
        </p:nvSpPr>
        <p:spPr bwMode="auto">
          <a:xfrm>
            <a:off x="4606650" y="3998398"/>
            <a:ext cx="2628108" cy="1787315"/>
          </a:xfrm>
          <a:prstGeom prst="rect">
            <a:avLst/>
          </a:prstGeom>
          <a:solidFill>
            <a:srgbClr val="99CCFF">
              <a:alpha val="80000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>
                <a:latin typeface="宋体" pitchFamily="2" charset="-122"/>
              </a:rPr>
              <a:t>主存</a:t>
            </a:r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A1AD-BC9D-4CBD-AA04-A7A6B8777CB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0099" name="Text Box 67"/>
          <p:cNvSpPr txBox="1">
            <a:spLocks noChangeArrowheads="1"/>
          </p:cNvSpPr>
          <p:nvPr/>
        </p:nvSpPr>
        <p:spPr bwMode="auto">
          <a:xfrm>
            <a:off x="179388" y="1905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、存储系统的工作过程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*程序执行要求：</a:t>
            </a:r>
            <a:r>
              <a:rPr lang="zh-CN" altLang="en-US" b="1" u="none" dirty="0">
                <a:latin typeface="宋体" pitchFamily="2" charset="-122"/>
              </a:rPr>
              <a:t>指令和数据预先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中，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按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主存地址</a:t>
            </a:r>
            <a:r>
              <a:rPr lang="zh-CN" altLang="en-US" b="1" u="none" dirty="0">
                <a:latin typeface="宋体" pitchFamily="2" charset="-122"/>
              </a:rPr>
              <a:t>访问存储系统</a:t>
            </a:r>
          </a:p>
        </p:txBody>
      </p:sp>
      <p:sp>
        <p:nvSpPr>
          <p:cNvPr id="300186" name="Text Box 154"/>
          <p:cNvSpPr txBox="1">
            <a:spLocks noChangeArrowheads="1"/>
          </p:cNvSpPr>
          <p:nvPr/>
        </p:nvSpPr>
        <p:spPr bwMode="auto">
          <a:xfrm>
            <a:off x="179388" y="15716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存储系统工作过程：</a:t>
            </a:r>
            <a:r>
              <a:rPr lang="zh-CN" altLang="en-US" b="1" u="none" dirty="0">
                <a:latin typeface="宋体" pitchFamily="2" charset="-122"/>
              </a:rPr>
              <a:t>存储器访问</a:t>
            </a:r>
            <a:r>
              <a:rPr lang="en-US" altLang="zh-CN" b="1" u="none" dirty="0"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层次管理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Cache-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硬件实现</a:t>
            </a:r>
            <a:r>
              <a:rPr lang="en-US" altLang="zh-CN" b="1" u="none" dirty="0">
                <a:latin typeface="宋体" pitchFamily="2" charset="-122"/>
              </a:rPr>
              <a:t>(Cache</a:t>
            </a:r>
            <a:r>
              <a:rPr lang="zh-CN" altLang="en-US" b="1" u="none" dirty="0">
                <a:latin typeface="宋体" pitchFamily="2" charset="-122"/>
              </a:rPr>
              <a:t>管理、地址变换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辅存管理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软件负责主存管理，硬件实现地址变换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0285" name="AutoShape 2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515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380" name="AutoShape 3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92430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06650" y="3998398"/>
            <a:ext cx="2628108" cy="2259167"/>
            <a:chOff x="4102594" y="4083738"/>
            <a:chExt cx="2628108" cy="2259167"/>
          </a:xfrm>
        </p:grpSpPr>
        <p:grpSp>
          <p:nvGrpSpPr>
            <p:cNvPr id="64" name="组合 63"/>
            <p:cNvGrpSpPr/>
            <p:nvPr/>
          </p:nvGrpSpPr>
          <p:grpSpPr>
            <a:xfrm>
              <a:off x="4102594" y="4083738"/>
              <a:ext cx="2628108" cy="1793534"/>
              <a:chOff x="4320156" y="3789040"/>
              <a:chExt cx="2628108" cy="1793534"/>
            </a:xfrm>
          </p:grpSpPr>
          <p:sp>
            <p:nvSpPr>
              <p:cNvPr id="65" name="Rectangle 301"/>
              <p:cNvSpPr>
                <a:spLocks noChangeArrowheads="1"/>
              </p:cNvSpPr>
              <p:nvPr/>
            </p:nvSpPr>
            <p:spPr bwMode="auto">
              <a:xfrm>
                <a:off x="4320156" y="3789040"/>
                <a:ext cx="2628108" cy="179353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303"/>
              <p:cNvSpPr txBox="1">
                <a:spLocks noChangeArrowheads="1"/>
              </p:cNvSpPr>
              <p:nvPr/>
            </p:nvSpPr>
            <p:spPr bwMode="auto">
              <a:xfrm>
                <a:off x="6012085" y="4940525"/>
                <a:ext cx="792163" cy="576263"/>
              </a:xfrm>
              <a:prstGeom prst="rect">
                <a:avLst/>
              </a:prstGeom>
              <a:solidFill>
                <a:srgbClr val="33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</a:p>
            </p:txBody>
          </p:sp>
          <p:sp>
            <p:nvSpPr>
              <p:cNvPr id="67" name="Text Box 304"/>
              <p:cNvSpPr txBox="1">
                <a:spLocks noChangeArrowheads="1"/>
              </p:cNvSpPr>
              <p:nvPr/>
            </p:nvSpPr>
            <p:spPr bwMode="auto">
              <a:xfrm>
                <a:off x="4572222" y="5084988"/>
                <a:ext cx="863600" cy="431800"/>
              </a:xfrm>
              <a:prstGeom prst="rect">
                <a:avLst/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68" name="Line 305"/>
              <p:cNvSpPr>
                <a:spLocks noChangeShapeType="1"/>
              </p:cNvSpPr>
              <p:nvPr/>
            </p:nvSpPr>
            <p:spPr bwMode="auto">
              <a:xfrm flipH="1">
                <a:off x="5072285" y="4446813"/>
                <a:ext cx="3175" cy="638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Text Box 306"/>
              <p:cNvSpPr txBox="1">
                <a:spLocks noChangeArrowheads="1"/>
              </p:cNvSpPr>
              <p:nvPr/>
            </p:nvSpPr>
            <p:spPr bwMode="auto">
              <a:xfrm>
                <a:off x="4410056" y="4415166"/>
                <a:ext cx="620495" cy="5913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Cache</a:t>
                </a:r>
              </a:p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</a:p>
            </p:txBody>
          </p:sp>
          <p:sp>
            <p:nvSpPr>
              <p:cNvPr id="70" name="Text Box 307"/>
              <p:cNvSpPr txBox="1">
                <a:spLocks noChangeArrowheads="1"/>
              </p:cNvSpPr>
              <p:nvPr/>
            </p:nvSpPr>
            <p:spPr bwMode="auto">
              <a:xfrm>
                <a:off x="5976466" y="4148363"/>
                <a:ext cx="539750" cy="6175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71" name="Line 308"/>
              <p:cNvSpPr>
                <a:spLocks noChangeShapeType="1"/>
              </p:cNvSpPr>
              <p:nvPr/>
            </p:nvSpPr>
            <p:spPr bwMode="auto">
              <a:xfrm>
                <a:off x="6516216" y="4154536"/>
                <a:ext cx="0" cy="78598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09"/>
              <p:cNvSpPr>
                <a:spLocks noChangeShapeType="1"/>
              </p:cNvSpPr>
              <p:nvPr/>
            </p:nvSpPr>
            <p:spPr bwMode="auto">
              <a:xfrm>
                <a:off x="5435822" y="5373913"/>
                <a:ext cx="576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310"/>
              <p:cNvSpPr txBox="1">
                <a:spLocks noChangeArrowheads="1"/>
              </p:cNvSpPr>
              <p:nvPr/>
            </p:nvSpPr>
            <p:spPr bwMode="auto">
              <a:xfrm>
                <a:off x="4932089" y="3870550"/>
                <a:ext cx="1008063" cy="576263"/>
              </a:xfrm>
              <a:prstGeom prst="rect">
                <a:avLst/>
              </a:prstGeom>
              <a:solidFill>
                <a:srgbClr val="00FF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控制器</a:t>
                </a:r>
              </a:p>
            </p:txBody>
          </p:sp>
          <p:sp>
            <p:nvSpPr>
              <p:cNvPr id="74" name="Line 311"/>
              <p:cNvSpPr>
                <a:spLocks noChangeShapeType="1"/>
              </p:cNvSpPr>
              <p:nvPr/>
            </p:nvSpPr>
            <p:spPr bwMode="auto">
              <a:xfrm flipV="1">
                <a:off x="5940152" y="4158680"/>
                <a:ext cx="576064" cy="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312"/>
              <p:cNvSpPr txBox="1">
                <a:spLocks noChangeArrowheads="1"/>
              </p:cNvSpPr>
              <p:nvPr/>
            </p:nvSpPr>
            <p:spPr bwMode="auto">
              <a:xfrm>
                <a:off x="6011961" y="3870550"/>
                <a:ext cx="576263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缺失</a:t>
                </a:r>
              </a:p>
            </p:txBody>
          </p:sp>
          <p:sp>
            <p:nvSpPr>
              <p:cNvPr id="76" name="Line 313"/>
              <p:cNvSpPr>
                <a:spLocks noChangeShapeType="1"/>
              </p:cNvSpPr>
              <p:nvPr/>
            </p:nvSpPr>
            <p:spPr bwMode="auto">
              <a:xfrm flipH="1">
                <a:off x="5435822" y="5227863"/>
                <a:ext cx="287338" cy="15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315"/>
              <p:cNvSpPr>
                <a:spLocks noChangeShapeType="1"/>
              </p:cNvSpPr>
              <p:nvPr/>
            </p:nvSpPr>
            <p:spPr bwMode="auto">
              <a:xfrm>
                <a:off x="5724748" y="4457132"/>
                <a:ext cx="0" cy="77073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316"/>
              <p:cNvSpPr txBox="1">
                <a:spLocks noChangeArrowheads="1"/>
              </p:cNvSpPr>
              <p:nvPr/>
            </p:nvSpPr>
            <p:spPr bwMode="auto">
              <a:xfrm>
                <a:off x="5118005" y="4487453"/>
                <a:ext cx="287338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命中</a:t>
                </a:r>
              </a:p>
            </p:txBody>
          </p:sp>
        </p:grpSp>
        <p:sp>
          <p:nvSpPr>
            <p:cNvPr id="81" name="AutoShape 182"/>
            <p:cNvSpPr>
              <a:spLocks/>
            </p:cNvSpPr>
            <p:nvPr/>
          </p:nvSpPr>
          <p:spPr bwMode="auto">
            <a:xfrm rot="16200000">
              <a:off x="5375682" y="5385776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06"/>
            <p:cNvSpPr txBox="1">
              <a:spLocks noChangeArrowheads="1"/>
            </p:cNvSpPr>
            <p:nvPr/>
          </p:nvSpPr>
          <p:spPr bwMode="auto">
            <a:xfrm>
              <a:off x="4822528" y="6093296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层次管理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632" y="3068960"/>
            <a:ext cx="3958950" cy="2520280"/>
            <a:chOff x="973138" y="2852936"/>
            <a:chExt cx="3958950" cy="2520280"/>
          </a:xfrm>
        </p:grpSpPr>
        <p:sp>
          <p:nvSpPr>
            <p:cNvPr id="300349" name="Rectangle 317"/>
            <p:cNvSpPr>
              <a:spLocks noChangeArrowheads="1"/>
            </p:cNvSpPr>
            <p:nvPr/>
          </p:nvSpPr>
          <p:spPr bwMode="auto">
            <a:xfrm>
              <a:off x="973138" y="2852936"/>
              <a:ext cx="2590751" cy="2088455"/>
            </a:xfrm>
            <a:prstGeom prst="rect">
              <a:avLst/>
            </a:prstGeom>
            <a:solidFill>
              <a:srgbClr val="CC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u="none" dirty="0"/>
                <a:t>  CPU</a:t>
              </a:r>
            </a:p>
            <a:p>
              <a:r>
                <a:rPr lang="zh-CN" altLang="en-US" sz="2000" b="1" u="none" dirty="0"/>
                <a:t>  芯片</a:t>
              </a:r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300352" name="Line 320"/>
            <p:cNvSpPr>
              <a:spLocks noChangeShapeType="1"/>
            </p:cNvSpPr>
            <p:nvPr/>
          </p:nvSpPr>
          <p:spPr bwMode="auto">
            <a:xfrm flipH="1">
              <a:off x="4067969" y="4581203"/>
              <a:ext cx="794" cy="7920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3" name="Line 321"/>
            <p:cNvSpPr>
              <a:spLocks noChangeShapeType="1"/>
            </p:cNvSpPr>
            <p:nvPr/>
          </p:nvSpPr>
          <p:spPr bwMode="auto">
            <a:xfrm>
              <a:off x="4068763" y="5373216"/>
              <a:ext cx="50482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4" name="Text Box 322"/>
            <p:cNvSpPr txBox="1">
              <a:spLocks noChangeArrowheads="1"/>
            </p:cNvSpPr>
            <p:nvPr/>
          </p:nvSpPr>
          <p:spPr bwMode="auto">
            <a:xfrm>
              <a:off x="3636963" y="3854183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00355" name="Text Box 323"/>
            <p:cNvSpPr txBox="1">
              <a:spLocks noChangeArrowheads="1"/>
            </p:cNvSpPr>
            <p:nvPr/>
          </p:nvSpPr>
          <p:spPr bwMode="auto">
            <a:xfrm>
              <a:off x="1117600" y="3933503"/>
              <a:ext cx="790104" cy="8636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00356" name="Line 324"/>
            <p:cNvSpPr>
              <a:spLocks noChangeShapeType="1"/>
            </p:cNvSpPr>
            <p:nvPr/>
          </p:nvSpPr>
          <p:spPr bwMode="auto">
            <a:xfrm flipH="1">
              <a:off x="1907703" y="4581203"/>
              <a:ext cx="216105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7" name="Line 325"/>
            <p:cNvSpPr>
              <a:spLocks noChangeShapeType="1"/>
            </p:cNvSpPr>
            <p:nvPr/>
          </p:nvSpPr>
          <p:spPr bwMode="auto">
            <a:xfrm>
              <a:off x="3563889" y="4143903"/>
              <a:ext cx="1368199" cy="69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350" name="Line 318"/>
          <p:cNvSpPr>
            <a:spLocks noChangeShapeType="1"/>
          </p:cNvSpPr>
          <p:nvPr/>
        </p:nvSpPr>
        <p:spPr bwMode="auto">
          <a:xfrm>
            <a:off x="2194670" y="4358438"/>
            <a:ext cx="1655713" cy="7363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non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23480" y="3158685"/>
            <a:ext cx="4752975" cy="3072710"/>
            <a:chOff x="3419424" y="3244478"/>
            <a:chExt cx="4752975" cy="3072710"/>
          </a:xfrm>
        </p:grpSpPr>
        <p:grpSp>
          <p:nvGrpSpPr>
            <p:cNvPr id="85" name="Group 347"/>
            <p:cNvGrpSpPr>
              <a:grpSpLocks/>
            </p:cNvGrpSpPr>
            <p:nvPr/>
          </p:nvGrpSpPr>
          <p:grpSpPr bwMode="auto">
            <a:xfrm>
              <a:off x="3419424" y="3244478"/>
              <a:ext cx="4752975" cy="2566988"/>
              <a:chOff x="2335" y="1635"/>
              <a:chExt cx="2994" cy="1617"/>
            </a:xfrm>
          </p:grpSpPr>
          <p:sp>
            <p:nvSpPr>
              <p:cNvPr id="86" name="Line 335"/>
              <p:cNvSpPr>
                <a:spLocks noChangeShapeType="1"/>
              </p:cNvSpPr>
              <p:nvPr/>
            </p:nvSpPr>
            <p:spPr bwMode="auto">
              <a:xfrm>
                <a:off x="4332" y="3157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Text Box 336"/>
              <p:cNvSpPr txBox="1">
                <a:spLocks noChangeArrowheads="1"/>
              </p:cNvSpPr>
              <p:nvPr/>
            </p:nvSpPr>
            <p:spPr bwMode="auto">
              <a:xfrm>
                <a:off x="4785" y="2749"/>
                <a:ext cx="544" cy="503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>
                    <a:latin typeface="宋体" pitchFamily="2" charset="-122"/>
                  </a:rPr>
                  <a:t>辅存</a:t>
                </a:r>
              </a:p>
            </p:txBody>
          </p:sp>
          <p:sp>
            <p:nvSpPr>
              <p:cNvPr id="88" name="Line 337"/>
              <p:cNvSpPr>
                <a:spLocks noChangeShapeType="1"/>
              </p:cNvSpPr>
              <p:nvPr/>
            </p:nvSpPr>
            <p:spPr bwMode="auto">
              <a:xfrm>
                <a:off x="5105" y="1797"/>
                <a:ext cx="0" cy="94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38"/>
              <p:cNvSpPr txBox="1">
                <a:spLocks noChangeArrowheads="1"/>
              </p:cNvSpPr>
              <p:nvPr/>
            </p:nvSpPr>
            <p:spPr bwMode="auto">
              <a:xfrm>
                <a:off x="4878" y="1842"/>
                <a:ext cx="226" cy="5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pPr algn="r"/>
                <a:r>
                  <a:rPr lang="zh-CN" altLang="en-US" sz="1800" b="1" u="none" dirty="0">
                    <a:latin typeface="宋体" pitchFamily="2" charset="-122"/>
                  </a:rPr>
                  <a:t>辅存地址</a:t>
                </a:r>
              </a:p>
            </p:txBody>
          </p:sp>
          <p:sp>
            <p:nvSpPr>
              <p:cNvPr id="90" name="Text Box 339"/>
              <p:cNvSpPr txBox="1">
                <a:spLocks noChangeArrowheads="1"/>
              </p:cNvSpPr>
              <p:nvPr/>
            </p:nvSpPr>
            <p:spPr bwMode="auto">
              <a:xfrm>
                <a:off x="2335" y="1635"/>
                <a:ext cx="953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36000" rIns="18000" bIns="10800" anchor="t" anchorCtr="0"/>
              <a:lstStyle/>
              <a:p>
                <a:pPr algn="ctr"/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硬件产生异常</a:t>
                </a:r>
                <a:endParaRPr lang="en-US" altLang="zh-CN" sz="1800" b="1" u="none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91" name="Line 340"/>
              <p:cNvSpPr>
                <a:spLocks noChangeShapeType="1"/>
              </p:cNvSpPr>
              <p:nvPr/>
            </p:nvSpPr>
            <p:spPr bwMode="auto">
              <a:xfrm flipH="1" flipV="1">
                <a:off x="4332" y="306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41"/>
              <p:cNvSpPr>
                <a:spLocks noChangeShapeType="1"/>
              </p:cNvSpPr>
              <p:nvPr/>
            </p:nvSpPr>
            <p:spPr bwMode="auto">
              <a:xfrm flipH="1">
                <a:off x="4332" y="188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343"/>
              <p:cNvSpPr txBox="1">
                <a:spLocks noChangeArrowheads="1"/>
              </p:cNvSpPr>
              <p:nvPr/>
            </p:nvSpPr>
            <p:spPr bwMode="auto">
              <a:xfrm>
                <a:off x="3379" y="1706"/>
                <a:ext cx="953" cy="27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u="none" dirty="0">
                    <a:latin typeface="宋体" pitchFamily="2" charset="-122"/>
                  </a:rPr>
                  <a:t>OS</a:t>
                </a:r>
                <a:r>
                  <a:rPr lang="zh-CN" altLang="en-US" sz="2000" b="1" u="none" dirty="0">
                    <a:latin typeface="宋体" pitchFamily="2" charset="-122"/>
                  </a:rPr>
                  <a:t>相关软件</a:t>
                </a:r>
              </a:p>
            </p:txBody>
          </p:sp>
          <p:sp>
            <p:nvSpPr>
              <p:cNvPr id="95" name="Line 344"/>
              <p:cNvSpPr>
                <a:spLocks noChangeShapeType="1"/>
              </p:cNvSpPr>
              <p:nvPr/>
            </p:nvSpPr>
            <p:spPr bwMode="auto">
              <a:xfrm>
                <a:off x="4332" y="1797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45"/>
              <p:cNvSpPr>
                <a:spLocks noChangeShapeType="1"/>
              </p:cNvSpPr>
              <p:nvPr/>
            </p:nvSpPr>
            <p:spPr bwMode="auto">
              <a:xfrm>
                <a:off x="4558" y="1885"/>
                <a:ext cx="1" cy="118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AutoShape 182"/>
            <p:cNvSpPr>
              <a:spLocks/>
            </p:cNvSpPr>
            <p:nvPr/>
          </p:nvSpPr>
          <p:spPr bwMode="auto">
            <a:xfrm rot="16200000">
              <a:off x="6961395" y="5360059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306"/>
            <p:cNvSpPr txBox="1">
              <a:spLocks noChangeArrowheads="1"/>
            </p:cNvSpPr>
            <p:nvPr/>
          </p:nvSpPr>
          <p:spPr bwMode="auto">
            <a:xfrm>
              <a:off x="6408241" y="6067579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层次管理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23728" y="3271694"/>
            <a:ext cx="3457749" cy="2966819"/>
            <a:chOff x="1619672" y="3350368"/>
            <a:chExt cx="3457749" cy="2966819"/>
          </a:xfrm>
        </p:grpSpPr>
        <p:grpSp>
          <p:nvGrpSpPr>
            <p:cNvPr id="7" name="组合 6"/>
            <p:cNvGrpSpPr/>
            <p:nvPr/>
          </p:nvGrpSpPr>
          <p:grpSpPr>
            <a:xfrm>
              <a:off x="1690564" y="3350368"/>
              <a:ext cx="3386857" cy="1374776"/>
              <a:chOff x="1690564" y="3350369"/>
              <a:chExt cx="3386857" cy="1374776"/>
            </a:xfrm>
          </p:grpSpPr>
          <p:sp>
            <p:nvSpPr>
              <p:cNvPr id="57" name="Text Box 327"/>
              <p:cNvSpPr txBox="1">
                <a:spLocks noChangeArrowheads="1"/>
              </p:cNvSpPr>
              <p:nvPr/>
            </p:nvSpPr>
            <p:spPr bwMode="auto">
              <a:xfrm>
                <a:off x="1760414" y="4148882"/>
                <a:ext cx="576263" cy="5762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程序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</a:p>
            </p:txBody>
          </p:sp>
          <p:sp>
            <p:nvSpPr>
              <p:cNvPr id="58" name="Line 328"/>
              <p:cNvSpPr>
                <a:spLocks noChangeShapeType="1"/>
              </p:cNvSpPr>
              <p:nvPr/>
            </p:nvSpPr>
            <p:spPr bwMode="auto">
              <a:xfrm flipV="1">
                <a:off x="2339852" y="3931394"/>
                <a:ext cx="0" cy="506413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329"/>
              <p:cNvSpPr txBox="1">
                <a:spLocks noChangeArrowheads="1"/>
              </p:cNvSpPr>
              <p:nvPr/>
            </p:nvSpPr>
            <p:spPr bwMode="auto">
              <a:xfrm>
                <a:off x="1763589" y="3350369"/>
                <a:ext cx="1079500" cy="582613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存储管理部件</a:t>
                </a:r>
                <a:r>
                  <a:rPr lang="en-US" altLang="zh-CN" sz="1800" b="1" u="none" dirty="0">
                    <a:latin typeface="宋体" pitchFamily="2" charset="-122"/>
                  </a:rPr>
                  <a:t>MMU</a:t>
                </a:r>
              </a:p>
            </p:txBody>
          </p:sp>
          <p:sp>
            <p:nvSpPr>
              <p:cNvPr id="60" name="Text Box 330"/>
              <p:cNvSpPr txBox="1">
                <a:spLocks noChangeArrowheads="1"/>
              </p:cNvSpPr>
              <p:nvPr/>
            </p:nvSpPr>
            <p:spPr bwMode="auto">
              <a:xfrm>
                <a:off x="2555752" y="4006007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成功</a:t>
                </a:r>
              </a:p>
            </p:txBody>
          </p:sp>
          <p:sp>
            <p:nvSpPr>
              <p:cNvPr id="61" name="Line 331"/>
              <p:cNvSpPr>
                <a:spLocks noChangeShapeType="1"/>
              </p:cNvSpPr>
              <p:nvPr/>
            </p:nvSpPr>
            <p:spPr bwMode="auto">
              <a:xfrm>
                <a:off x="2555752" y="3931394"/>
                <a:ext cx="0" cy="5064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32"/>
              <p:cNvSpPr>
                <a:spLocks noChangeShapeType="1"/>
              </p:cNvSpPr>
              <p:nvPr/>
            </p:nvSpPr>
            <p:spPr bwMode="auto">
              <a:xfrm>
                <a:off x="1690564" y="4436219"/>
                <a:ext cx="649288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33"/>
              <p:cNvSpPr>
                <a:spLocks noChangeShapeType="1"/>
              </p:cNvSpPr>
              <p:nvPr/>
            </p:nvSpPr>
            <p:spPr bwMode="auto">
              <a:xfrm flipV="1">
                <a:off x="2555752" y="4439394"/>
                <a:ext cx="790575" cy="3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330"/>
              <p:cNvSpPr txBox="1">
                <a:spLocks noChangeArrowheads="1"/>
              </p:cNvSpPr>
              <p:nvPr/>
            </p:nvSpPr>
            <p:spPr bwMode="auto">
              <a:xfrm>
                <a:off x="2809900" y="3580636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失败</a:t>
                </a:r>
              </a:p>
            </p:txBody>
          </p:sp>
          <p:sp>
            <p:nvSpPr>
              <p:cNvPr id="102" name="Line 342"/>
              <p:cNvSpPr>
                <a:spLocks noChangeShapeType="1"/>
              </p:cNvSpPr>
              <p:nvPr/>
            </p:nvSpPr>
            <p:spPr bwMode="auto">
              <a:xfrm>
                <a:off x="2843808" y="3573016"/>
                <a:ext cx="223361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prstDash val="dash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AutoShape 182"/>
            <p:cNvSpPr>
              <a:spLocks/>
            </p:cNvSpPr>
            <p:nvPr/>
          </p:nvSpPr>
          <p:spPr bwMode="auto">
            <a:xfrm rot="16200000">
              <a:off x="2208894" y="5360058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306"/>
            <p:cNvSpPr txBox="1">
              <a:spLocks noChangeArrowheads="1"/>
            </p:cNvSpPr>
            <p:nvPr/>
          </p:nvSpPr>
          <p:spPr bwMode="auto">
            <a:xfrm>
              <a:off x="1655740" y="6067578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00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300186" grpId="0"/>
      <p:bldP spid="300350" grpId="0" animBg="1"/>
      <p:bldP spid="300350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、主存空间的分配              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结果是形成物理地址</a:t>
            </a:r>
            <a:r>
              <a:rPr lang="en-US" altLang="zh-CN" sz="18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179512" y="3569097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*分页方式：</a:t>
            </a:r>
            <a:r>
              <a:rPr lang="zh-CN" altLang="en-US" b="1" u="none" dirty="0">
                <a:latin typeface="宋体" pitchFamily="2" charset="-122"/>
              </a:rPr>
              <a:t>进程划分成若干大小相等的页，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p×S</a:t>
            </a:r>
            <a:r>
              <a:rPr lang="zh-CN" altLang="en-US" b="1" u="none" baseline="-18000" dirty="0">
                <a:latin typeface="宋体" pitchFamily="2" charset="-122"/>
              </a:rPr>
              <a:t>页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主存划分成若干同样大小的页框，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err="1">
                <a:latin typeface="宋体" pitchFamily="2" charset="-122"/>
              </a:rPr>
              <a:t>m×S</a:t>
            </a:r>
            <a:r>
              <a:rPr lang="zh-CN" altLang="en-US" b="1" u="none" baseline="-18000" dirty="0">
                <a:latin typeface="宋体" pitchFamily="2" charset="-122"/>
              </a:rPr>
              <a:t>页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一次性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进程所需的页框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990099"/>
                </a:solidFill>
                <a:latin typeface="宋体" pitchFamily="2" charset="-122"/>
              </a:rPr>
              <a:t>可不连续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179512" y="258305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产生较多碎片，或管理开销大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如移动分区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auto">
          <a:xfrm>
            <a:off x="179512" y="76078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*分区方式：</a:t>
            </a:r>
            <a:r>
              <a:rPr lang="zh-CN" altLang="en-US" b="1" u="none" dirty="0">
                <a:latin typeface="宋体" pitchFamily="2" charset="-122"/>
              </a:rPr>
              <a:t>主存划分成若干分区，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分区</a:t>
            </a:r>
            <a:r>
              <a:rPr lang="en-US" altLang="zh-CN" b="1" u="none" baseline="-18000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每个进程分配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zh-CN" altLang="en-US" b="1" u="none" dirty="0">
                <a:latin typeface="宋体" pitchFamily="2" charset="-122"/>
              </a:rPr>
              <a:t>分区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固定分区方式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分区大小可不同，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>
                <a:latin typeface="宋体" pitchFamily="2" charset="-122"/>
              </a:rPr>
              <a:t>最接近的分区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可变分区方式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可合并相邻分区，从空闲分区中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切割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79512" y="306504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>
                <a:latin typeface="宋体" pitchFamily="2" charset="-122"/>
              </a:rPr>
              <a:t>物理地址＝基地址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逻辑地址</a:t>
            </a: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79512" y="49372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产生的碎片较小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＜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个页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，管理开销小</a:t>
            </a: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179512" y="540413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①用页表管理页</a:t>
            </a:r>
            <a:r>
              <a:rPr lang="en-US" altLang="zh-CN" sz="2200" b="1" u="none" dirty="0">
                <a:latin typeface="宋体" pitchFamily="2" charset="-122"/>
              </a:rPr>
              <a:t>-</a:t>
            </a:r>
            <a:r>
              <a:rPr lang="zh-CN" altLang="en-US" sz="2200" b="1" u="none" dirty="0">
                <a:latin typeface="宋体" pitchFamily="2" charset="-122"/>
              </a:rPr>
              <a:t>页框的</a:t>
            </a: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映射关系</a:t>
            </a:r>
            <a:endParaRPr lang="en-US" altLang="zh-CN" sz="2200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                ②物理页号</a:t>
            </a:r>
            <a:r>
              <a:rPr lang="zh-CN" altLang="en-US" sz="2200" b="1" u="none" spc="-100" dirty="0">
                <a:latin typeface="宋体" pitchFamily="2" charset="-122"/>
              </a:rPr>
              <a:t>＝</a:t>
            </a:r>
            <a:r>
              <a:rPr lang="zh-CN" altLang="en-US" sz="2200" b="1" u="none" spc="-100" dirty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en-US" altLang="zh-CN" sz="2200" b="1" u="none" spc="-100" dirty="0">
                <a:solidFill>
                  <a:srgbClr val="990099"/>
                </a:solidFill>
                <a:latin typeface="宋体" pitchFamily="2" charset="-122"/>
              </a:rPr>
              <a:t>[</a:t>
            </a:r>
            <a:r>
              <a:rPr lang="zh-CN" altLang="en-US" sz="2200" b="1" u="none" spc="-100" dirty="0">
                <a:latin typeface="宋体" pitchFamily="2" charset="-122"/>
              </a:rPr>
              <a:t>逻辑页号</a:t>
            </a:r>
            <a:r>
              <a:rPr lang="en-US" altLang="zh-CN" sz="2200" b="1" u="none" spc="-100" dirty="0">
                <a:solidFill>
                  <a:srgbClr val="990099"/>
                </a:solidFill>
                <a:latin typeface="宋体" pitchFamily="2" charset="-122"/>
              </a:rPr>
              <a:t>]</a:t>
            </a:r>
            <a:r>
              <a:rPr lang="zh-CN" altLang="en-US" sz="2200" b="1" u="none" spc="-100" dirty="0">
                <a:latin typeface="宋体" pitchFamily="2" charset="-122"/>
              </a:rPr>
              <a:t>，拼接页内地址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394775" y="1538170"/>
            <a:ext cx="353690" cy="1818822"/>
            <a:chOff x="8394775" y="1491133"/>
            <a:chExt cx="353690" cy="1818822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6200000" flipH="1">
              <a:off x="7680211" y="2205697"/>
              <a:ext cx="1782817" cy="353690"/>
            </a:xfrm>
            <a:prstGeom prst="bentConnector3">
              <a:avLst>
                <a:gd name="adj1" fmla="val -756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421252" y="3309955"/>
              <a:ext cx="3272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7557156" y="4797150"/>
            <a:ext cx="392873" cy="936106"/>
            <a:chOff x="8355595" y="1491133"/>
            <a:chExt cx="392873" cy="936106"/>
          </a:xfrm>
        </p:grpSpPr>
        <p:cxnSp>
          <p:nvCxnSpPr>
            <p:cNvPr id="28" name="直接箭头连接符 17"/>
            <p:cNvCxnSpPr/>
            <p:nvPr/>
          </p:nvCxnSpPr>
          <p:spPr bwMode="auto">
            <a:xfrm rot="16200000" flipH="1">
              <a:off x="8103568" y="1782340"/>
              <a:ext cx="936106" cy="353692"/>
            </a:xfrm>
            <a:prstGeom prst="bentConnector3">
              <a:avLst>
                <a:gd name="adj1" fmla="val 14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8355595" y="2427237"/>
              <a:ext cx="392873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、存储空间的扩充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问题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程序全部装入主存，程序大小＞主存大小时咋办？              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79512" y="170080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*覆盖技术：</a:t>
            </a:r>
            <a:r>
              <a:rPr lang="zh-CN" altLang="en-US" b="1" u="none" dirty="0">
                <a:latin typeface="宋体" pitchFamily="2" charset="-122"/>
              </a:rPr>
              <a:t>程序分成多个片段，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片断</a:t>
            </a:r>
            <a:r>
              <a:rPr lang="en-US" altLang="zh-CN" b="1" u="none" baseline="-18000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i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分配空间为</a:t>
            </a:r>
            <a:r>
              <a:rPr lang="zh-CN" altLang="en-US" b="1" dirty="0">
                <a:latin typeface="宋体" pitchFamily="2" charset="-122"/>
              </a:rPr>
              <a:t>不可覆盖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须同时装入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的片段之和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用户程序中用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u="none" dirty="0">
                <a:latin typeface="宋体" pitchFamily="2" charset="-122"/>
              </a:rPr>
              <a:t>实现装入与换出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应用程序员有一定负担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需计算、划分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179512" y="357301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*虚拟存储技术：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当前所需</a:t>
            </a:r>
            <a:r>
              <a:rPr lang="zh-CN" altLang="en-US" b="1" u="none" dirty="0">
                <a:latin typeface="宋体" pitchFamily="2" charset="-122"/>
              </a:rPr>
              <a:t>程序装入主存，其余程序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换出的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放在辅存中；</a:t>
            </a:r>
            <a:endParaRPr lang="en-US" altLang="zh-CN" b="1" i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主存缺失时</a:t>
            </a:r>
            <a:r>
              <a:rPr lang="zh-CN" altLang="en-US" b="1" dirty="0">
                <a:latin typeface="宋体" pitchFamily="2" charset="-122"/>
              </a:rPr>
              <a:t>自动</a:t>
            </a:r>
            <a:r>
              <a:rPr lang="zh-CN" altLang="en-US" b="1" u="none" dirty="0">
                <a:latin typeface="宋体" pitchFamily="2" charset="-122"/>
              </a:rPr>
              <a:t>与辅存</a:t>
            </a:r>
            <a:r>
              <a:rPr lang="zh-CN" altLang="en-US" b="1" dirty="0">
                <a:latin typeface="宋体" pitchFamily="2" charset="-122"/>
              </a:rPr>
              <a:t>交换</a:t>
            </a:r>
            <a:r>
              <a:rPr lang="zh-CN" altLang="en-US" b="1" u="none" dirty="0">
                <a:latin typeface="宋体" pitchFamily="2" charset="-122"/>
              </a:rPr>
              <a:t>信息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操作系统用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软硬件</a:t>
            </a:r>
            <a:r>
              <a:rPr lang="zh-CN" altLang="en-US" b="1" u="none" dirty="0">
                <a:latin typeface="宋体" pitchFamily="2" charset="-122"/>
              </a:rPr>
              <a:t>实现装入与换出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对应用程序员透明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无需过问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179512" y="119675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程序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部分装入</a:t>
            </a:r>
            <a:r>
              <a:rPr lang="zh-CN" altLang="en-US" b="1" u="none" dirty="0">
                <a:latin typeface="宋体" pitchFamily="2" charset="-122"/>
              </a:rPr>
              <a:t>主存，主存用作</a:t>
            </a:r>
            <a:r>
              <a:rPr lang="zh-CN" altLang="en-US" b="1" dirty="0">
                <a:latin typeface="宋体" pitchFamily="2" charset="-122"/>
              </a:rPr>
              <a:t>缓冲器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 flipV="1">
            <a:off x="3419872" y="4941168"/>
            <a:ext cx="720080" cy="1440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4FB7-CB1E-4F0D-A2FA-D910542F6C99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398400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二、虚拟存储器的基本原理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79388" y="885567"/>
            <a:ext cx="8785225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、虚拟存储器的组成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虚拟存储器的定义：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*虚拟存储器的组成：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79512" y="1340768"/>
            <a:ext cx="8785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                    </a:t>
            </a:r>
            <a:r>
              <a:rPr lang="en-US" altLang="zh-CN" sz="2200" b="1" u="none" dirty="0">
                <a:latin typeface="宋体" pitchFamily="2" charset="-122"/>
              </a:rPr>
              <a:t>--</a:t>
            </a:r>
            <a:r>
              <a:rPr lang="en-US" altLang="zh-CN" sz="2200" u="none" dirty="0"/>
              <a:t>VM 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u="none" dirty="0"/>
              <a:t>Virtual Memory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以透明方式</a:t>
            </a:r>
            <a:r>
              <a:rPr lang="zh-CN" altLang="en-US" b="1" u="none" dirty="0">
                <a:latin typeface="宋体" pitchFamily="2" charset="-122"/>
              </a:rPr>
              <a:t>提供的、</a:t>
            </a:r>
            <a:r>
              <a:rPr lang="zh-CN" altLang="en-US" b="1" dirty="0">
                <a:latin typeface="宋体" pitchFamily="2" charset="-122"/>
              </a:rPr>
              <a:t>比主存空间大</a:t>
            </a:r>
            <a:r>
              <a:rPr lang="zh-CN" altLang="en-US" b="1" u="none" dirty="0">
                <a:latin typeface="宋体" pitchFamily="2" charset="-122"/>
              </a:rPr>
              <a:t>得多的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存储空间</a:t>
            </a: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                            </a:t>
            </a:r>
            <a:r>
              <a:rPr lang="zh-CN" altLang="en-US" sz="1800" b="1" u="none" dirty="0">
                <a:latin typeface="宋体" pitchFamily="2" charset="-122"/>
              </a:rPr>
              <a:t>↓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                               </a:t>
            </a:r>
            <a:r>
              <a:rPr lang="zh-CN" altLang="en-US" sz="1800" b="1" u="none" dirty="0">
                <a:latin typeface="宋体" pitchFamily="2" charset="-122"/>
              </a:rPr>
              <a:t>按程序地址访问、存储单元长度＝主存单元长度</a:t>
            </a:r>
            <a:endParaRPr lang="zh-CN" altLang="en-US" sz="2000" u="none" dirty="0">
              <a:latin typeface="宋体" pitchFamily="2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491880" y="3286124"/>
            <a:ext cx="54727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由主存及辅存实现，按虚拟地址访问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36364" y="3840741"/>
            <a:ext cx="5903988" cy="1079501"/>
            <a:chOff x="1043608" y="4582743"/>
            <a:chExt cx="5903988" cy="1079501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043608" y="5228877"/>
              <a:ext cx="73977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907704" y="5050437"/>
              <a:ext cx="999083" cy="323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虚拟地址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5" name="Rectangle 34" descr="宽上对角线"/>
            <p:cNvSpPr>
              <a:spLocks noChangeArrowheads="1"/>
            </p:cNvSpPr>
            <p:nvPr/>
          </p:nvSpPr>
          <p:spPr bwMode="auto">
            <a:xfrm>
              <a:off x="2986783" y="4582743"/>
              <a:ext cx="3960813" cy="107950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u="none" dirty="0"/>
                <a:t>                                             </a:t>
              </a:r>
              <a:r>
                <a:rPr lang="zh-CN" altLang="en-US" sz="1800" b="1" u="none" dirty="0"/>
                <a:t>虚拟存储器</a:t>
              </a:r>
              <a:endParaRPr lang="en-US" altLang="zh-CN" sz="1800" b="1" u="none" dirty="0"/>
            </a:p>
            <a:p>
              <a:endParaRPr lang="en-US" altLang="zh-CN" sz="1800" u="none" dirty="0"/>
            </a:p>
            <a:p>
              <a:endParaRPr lang="zh-CN" altLang="en-US" sz="2000" u="none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931470" y="5229825"/>
              <a:ext cx="1081088" cy="36036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347145" y="5229873"/>
              <a:ext cx="107791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69458" y="4653561"/>
              <a:ext cx="1366838" cy="3596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428233" y="5412312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直接箭头连接符 50"/>
            <p:cNvCxnSpPr>
              <a:endCxn id="47" idx="0"/>
            </p:cNvCxnSpPr>
            <p:nvPr/>
          </p:nvCxnSpPr>
          <p:spPr bwMode="auto">
            <a:xfrm flipH="1">
              <a:off x="3886102" y="5014812"/>
              <a:ext cx="469874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48064" y="5013176"/>
              <a:ext cx="323950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3" idx="3"/>
            </p:cNvCxnSpPr>
            <p:nvPr/>
          </p:nvCxnSpPr>
          <p:spPr bwMode="auto">
            <a:xfrm>
              <a:off x="1783383" y="5409059"/>
              <a:ext cx="1203400" cy="9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54" name="Text Box 320"/>
          <p:cNvSpPr txBox="1">
            <a:spLocks noChangeArrowheads="1"/>
          </p:cNvSpPr>
          <p:nvPr/>
        </p:nvSpPr>
        <p:spPr bwMode="auto">
          <a:xfrm>
            <a:off x="179264" y="2803564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虚拟地址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逻辑地址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、物理地址，虚拟地址空间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5" name="Text Box 320"/>
          <p:cNvSpPr txBox="1">
            <a:spLocks noChangeArrowheads="1"/>
          </p:cNvSpPr>
          <p:nvPr/>
        </p:nvSpPr>
        <p:spPr bwMode="auto">
          <a:xfrm>
            <a:off x="144368" y="5589646"/>
            <a:ext cx="885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特征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主存用作虚存的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缓存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VM</a:t>
            </a:r>
            <a:r>
              <a:rPr lang="zh-CN" altLang="en-US" b="1" u="none" dirty="0">
                <a:latin typeface="宋体" pitchFamily="2" charset="-122"/>
              </a:rPr>
              <a:t>是面向软件的存储器模型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403648" y="4786322"/>
            <a:ext cx="6048821" cy="699752"/>
            <a:chOff x="1403648" y="4960802"/>
            <a:chExt cx="6048821" cy="6997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715916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779912" y="5372522"/>
              <a:ext cx="151288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执行</a:t>
              </a:r>
              <a:r>
                <a:rPr lang="zh-CN" altLang="en-US" sz="1800" b="1" u="none" dirty="0">
                  <a:latin typeface="宋体" pitchFamily="2" charset="-122"/>
                </a:rPr>
                <a:t>所需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5508104" y="5372522"/>
              <a:ext cx="1944365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换出程序</a:t>
              </a:r>
              <a:r>
                <a:rPr lang="zh-CN" altLang="en-US" dirty="0">
                  <a:solidFill>
                    <a:srgbClr val="FF3399"/>
                  </a:solidFill>
                </a:rPr>
                <a:t>存放</a:t>
              </a:r>
              <a:r>
                <a:rPr lang="zh-CN" altLang="en-US" dirty="0"/>
                <a:t>所需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 flipV="1">
              <a:off x="6228184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1403648" y="5373216"/>
              <a:ext cx="223224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按逻辑地址</a:t>
              </a:r>
              <a:r>
                <a:rPr lang="zh-CN" altLang="en-US" sz="1800" b="1" u="none" dirty="0">
                  <a:latin typeface="宋体" pitchFamily="2" charset="-122"/>
                </a:rPr>
                <a:t>执行所需</a:t>
              </a: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131840" y="4960802"/>
              <a:ext cx="0" cy="41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4" grpId="0"/>
      <p:bldP spid="5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F223-DF1A-45BC-8FDC-2A5D53E0C282}" type="slidenum">
              <a:rPr lang="en-US" altLang="zh-CN"/>
              <a:pPr/>
              <a:t>93</a:t>
            </a:fld>
            <a:endParaRPr lang="en-US" altLang="zh-CN" dirty="0"/>
          </a:p>
        </p:txBody>
      </p:sp>
      <p:sp>
        <p:nvSpPr>
          <p:cNvPr id="397554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Group 264"/>
          <p:cNvGrpSpPr>
            <a:grpSpLocks/>
          </p:cNvGrpSpPr>
          <p:nvPr/>
        </p:nvGrpSpPr>
        <p:grpSpPr bwMode="auto">
          <a:xfrm>
            <a:off x="4500562" y="6453188"/>
            <a:ext cx="360362" cy="287337"/>
            <a:chOff x="1133" y="4020"/>
            <a:chExt cx="227" cy="181"/>
          </a:xfrm>
        </p:grpSpPr>
        <p:sp>
          <p:nvSpPr>
            <p:cNvPr id="60" name="AutoShape 2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179388" y="295275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、虚拟存储器的工作过程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1" name="Text Box 204"/>
          <p:cNvSpPr txBox="1">
            <a:spLocks noChangeArrowheads="1"/>
          </p:cNvSpPr>
          <p:nvPr/>
        </p:nvSpPr>
        <p:spPr bwMode="auto">
          <a:xfrm>
            <a:off x="179389" y="745247"/>
            <a:ext cx="87503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相关地址空间：</a:t>
            </a:r>
            <a:r>
              <a:rPr lang="zh-CN" altLang="en-US" b="1" u="none" dirty="0">
                <a:latin typeface="宋体" pitchFamily="2" charset="-122"/>
              </a:rPr>
              <a:t>虚存，主存、辅存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8" name="Text Box 205"/>
          <p:cNvSpPr txBox="1">
            <a:spLocks noChangeArrowheads="1"/>
          </p:cNvSpPr>
          <p:nvPr/>
        </p:nvSpPr>
        <p:spPr bwMode="auto">
          <a:xfrm>
            <a:off x="179388" y="28574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>
                <a:latin typeface="宋体" pitchFamily="2" charset="-122"/>
              </a:rPr>
              <a:t>地址变换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含缺失处理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、访问主存、一致性保持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123282" y="3409175"/>
            <a:ext cx="5833143" cy="2521740"/>
            <a:chOff x="827089" y="3212976"/>
            <a:chExt cx="5833143" cy="2521740"/>
          </a:xfrm>
        </p:grpSpPr>
        <p:sp>
          <p:nvSpPr>
            <p:cNvPr id="70" name="Text Box 24" descr="宽上对角线"/>
            <p:cNvSpPr txBox="1">
              <a:spLocks noChangeArrowheads="1"/>
            </p:cNvSpPr>
            <p:nvPr/>
          </p:nvSpPr>
          <p:spPr bwMode="auto">
            <a:xfrm>
              <a:off x="1475656" y="3212976"/>
              <a:ext cx="5184576" cy="23772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44000" rIns="18000" bIns="10800" anchor="t" anchorCtr="0"/>
            <a:lstStyle/>
            <a:p>
              <a:pPr algn="ctr"/>
              <a:r>
                <a:rPr lang="en-US" altLang="zh-CN" sz="2000" b="1" u="none" dirty="0">
                  <a:latin typeface="+mn-ea"/>
                  <a:ea typeface="+mn-ea"/>
                </a:rPr>
                <a:t>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1" name="Text Box 118"/>
            <p:cNvSpPr txBox="1">
              <a:spLocks noChangeArrowheads="1"/>
            </p:cNvSpPr>
            <p:nvPr/>
          </p:nvSpPr>
          <p:spPr bwMode="auto">
            <a:xfrm>
              <a:off x="3347864" y="5018752"/>
              <a:ext cx="864096" cy="50006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5724128" y="5018752"/>
              <a:ext cx="865188" cy="50006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691680" y="3284984"/>
              <a:ext cx="4392488" cy="1590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74" name="Text Box 172"/>
            <p:cNvSpPr txBox="1">
              <a:spLocks noChangeArrowheads="1"/>
            </p:cNvSpPr>
            <p:nvPr/>
          </p:nvSpPr>
          <p:spPr bwMode="auto">
            <a:xfrm>
              <a:off x="899592" y="5447379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5" name="Line 173"/>
            <p:cNvSpPr>
              <a:spLocks noChangeShapeType="1"/>
            </p:cNvSpPr>
            <p:nvPr/>
          </p:nvSpPr>
          <p:spPr bwMode="auto">
            <a:xfrm flipV="1">
              <a:off x="827089" y="5304503"/>
              <a:ext cx="25207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 flipV="1">
              <a:off x="827089" y="5447379"/>
              <a:ext cx="25207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898526" y="3661429"/>
              <a:ext cx="381749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76"/>
            <p:cNvSpPr txBox="1">
              <a:spLocks noChangeArrowheads="1"/>
            </p:cNvSpPr>
            <p:nvPr/>
          </p:nvSpPr>
          <p:spPr bwMode="auto">
            <a:xfrm>
              <a:off x="862013" y="3717032"/>
              <a:ext cx="53975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虚拟</a:t>
              </a:r>
            </a:p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地址</a:t>
              </a:r>
            </a:p>
          </p:txBody>
        </p:sp>
        <p:sp>
          <p:nvSpPr>
            <p:cNvPr id="79" name="Text Box 177"/>
            <p:cNvSpPr txBox="1">
              <a:spLocks noChangeArrowheads="1"/>
            </p:cNvSpPr>
            <p:nvPr/>
          </p:nvSpPr>
          <p:spPr bwMode="auto">
            <a:xfrm>
              <a:off x="899592" y="5018751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0" name="Line 210"/>
            <p:cNvSpPr>
              <a:spLocks noChangeShapeType="1"/>
            </p:cNvSpPr>
            <p:nvPr/>
          </p:nvSpPr>
          <p:spPr bwMode="auto">
            <a:xfrm flipV="1">
              <a:off x="2484438" y="5161627"/>
              <a:ext cx="863426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4"/>
            <p:cNvSpPr>
              <a:spLocks noChangeShapeType="1"/>
            </p:cNvSpPr>
            <p:nvPr/>
          </p:nvSpPr>
          <p:spPr bwMode="auto">
            <a:xfrm flipH="1">
              <a:off x="2483768" y="4875875"/>
              <a:ext cx="0" cy="2879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9881" y="3517595"/>
            <a:ext cx="2305546" cy="1549503"/>
            <a:chOff x="2483817" y="3753445"/>
            <a:chExt cx="2305546" cy="1549503"/>
          </a:xfrm>
        </p:grpSpPr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440160" cy="577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  <p:sp>
          <p:nvSpPr>
            <p:cNvPr id="84" name="Text Box 212"/>
            <p:cNvSpPr txBox="1">
              <a:spLocks noChangeArrowheads="1"/>
            </p:cNvSpPr>
            <p:nvPr/>
          </p:nvSpPr>
          <p:spPr bwMode="auto">
            <a:xfrm>
              <a:off x="3276575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3275905" y="4093478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 flipH="1">
              <a:off x="3203897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221"/>
            <p:cNvSpPr txBox="1">
              <a:spLocks noChangeArrowheads="1"/>
            </p:cNvSpPr>
            <p:nvPr/>
          </p:nvSpPr>
          <p:spPr bwMode="auto">
            <a:xfrm>
              <a:off x="3961085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</a:p>
          </p:txBody>
        </p:sp>
        <p:sp>
          <p:nvSpPr>
            <p:cNvPr id="88" name="Line 226"/>
            <p:cNvSpPr>
              <a:spLocks noChangeShapeType="1"/>
            </p:cNvSpPr>
            <p:nvPr/>
          </p:nvSpPr>
          <p:spPr bwMode="auto">
            <a:xfrm>
              <a:off x="3925267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2"/>
            <p:cNvSpPr txBox="1">
              <a:spLocks noChangeArrowheads="1"/>
            </p:cNvSpPr>
            <p:nvPr/>
          </p:nvSpPr>
          <p:spPr bwMode="auto">
            <a:xfrm>
              <a:off x="2844254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62959" y="3517595"/>
            <a:ext cx="3885505" cy="2125984"/>
            <a:chOff x="4286895" y="3753445"/>
            <a:chExt cx="3885505" cy="2125984"/>
          </a:xfrm>
        </p:grpSpPr>
        <p:sp>
          <p:nvSpPr>
            <p:cNvPr id="90" name="Text Box 220"/>
            <p:cNvSpPr txBox="1">
              <a:spLocks noChangeArrowheads="1"/>
            </p:cNvSpPr>
            <p:nvPr/>
          </p:nvSpPr>
          <p:spPr bwMode="auto">
            <a:xfrm>
              <a:off x="4788074" y="4292973"/>
              <a:ext cx="1440060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地址变换</a:t>
              </a:r>
            </a:p>
          </p:txBody>
        </p:sp>
        <p:sp>
          <p:nvSpPr>
            <p:cNvPr id="91" name="Line 222"/>
            <p:cNvSpPr>
              <a:spLocks noChangeShapeType="1"/>
            </p:cNvSpPr>
            <p:nvPr/>
          </p:nvSpPr>
          <p:spPr bwMode="auto">
            <a:xfrm flipV="1">
              <a:off x="6012010" y="5593676"/>
              <a:ext cx="43224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23"/>
            <p:cNvSpPr>
              <a:spLocks noChangeShapeType="1"/>
            </p:cNvSpPr>
            <p:nvPr/>
          </p:nvSpPr>
          <p:spPr bwMode="auto">
            <a:xfrm>
              <a:off x="4933182" y="5879428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4"/>
            <p:cNvSpPr>
              <a:spLocks noChangeShapeType="1"/>
            </p:cNvSpPr>
            <p:nvPr/>
          </p:nvSpPr>
          <p:spPr bwMode="auto">
            <a:xfrm>
              <a:off x="6012209" y="4866061"/>
              <a:ext cx="0" cy="73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27"/>
            <p:cNvSpPr>
              <a:spLocks noChangeShapeType="1"/>
            </p:cNvSpPr>
            <p:nvPr/>
          </p:nvSpPr>
          <p:spPr bwMode="auto">
            <a:xfrm>
              <a:off x="5436145" y="4077073"/>
              <a:ext cx="0" cy="212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8"/>
            <p:cNvSpPr>
              <a:spLocks noChangeShapeType="1"/>
            </p:cNvSpPr>
            <p:nvPr/>
          </p:nvSpPr>
          <p:spPr bwMode="auto">
            <a:xfrm>
              <a:off x="5364137" y="5229598"/>
              <a:ext cx="0" cy="37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9"/>
            <p:cNvSpPr>
              <a:spLocks noChangeShapeType="1"/>
            </p:cNvSpPr>
            <p:nvPr/>
          </p:nvSpPr>
          <p:spPr bwMode="auto">
            <a:xfrm flipH="1">
              <a:off x="4933181" y="5593676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30"/>
            <p:cNvSpPr txBox="1">
              <a:spLocks noChangeArrowheads="1"/>
            </p:cNvSpPr>
            <p:nvPr/>
          </p:nvSpPr>
          <p:spPr bwMode="auto">
            <a:xfrm>
              <a:off x="4788074" y="4942261"/>
              <a:ext cx="1080814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主存管理</a:t>
              </a:r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 flipV="1">
              <a:off x="4286895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32"/>
            <p:cNvSpPr>
              <a:spLocks noChangeShapeType="1"/>
            </p:cNvSpPr>
            <p:nvPr/>
          </p:nvSpPr>
          <p:spPr bwMode="auto">
            <a:xfrm>
              <a:off x="4286895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6265341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</a:p>
          </p:txBody>
        </p:sp>
        <p:sp>
          <p:nvSpPr>
            <p:cNvPr id="101" name="Line 226"/>
            <p:cNvSpPr>
              <a:spLocks noChangeShapeType="1"/>
            </p:cNvSpPr>
            <p:nvPr/>
          </p:nvSpPr>
          <p:spPr bwMode="auto">
            <a:xfrm flipV="1">
              <a:off x="6228233" y="4581104"/>
              <a:ext cx="1368152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212"/>
            <p:cNvSpPr txBox="1">
              <a:spLocks noChangeArrowheads="1"/>
            </p:cNvSpPr>
            <p:nvPr/>
          </p:nvSpPr>
          <p:spPr bwMode="auto">
            <a:xfrm>
              <a:off x="6084887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103" name="Text Box 216"/>
            <p:cNvSpPr txBox="1">
              <a:spLocks noChangeArrowheads="1"/>
            </p:cNvSpPr>
            <p:nvPr/>
          </p:nvSpPr>
          <p:spPr bwMode="auto">
            <a:xfrm>
              <a:off x="7596385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系统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异常</a:t>
              </a:r>
            </a:p>
          </p:txBody>
        </p:sp>
        <p:sp>
          <p:nvSpPr>
            <p:cNvPr id="121" name="Text Box 212"/>
            <p:cNvSpPr txBox="1">
              <a:spLocks noChangeArrowheads="1"/>
            </p:cNvSpPr>
            <p:nvPr/>
          </p:nvSpPr>
          <p:spPr bwMode="auto">
            <a:xfrm>
              <a:off x="4932040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</a:p>
          </p:txBody>
        </p:sp>
      </p:grpSp>
      <p:sp>
        <p:nvSpPr>
          <p:cNvPr id="124" name="线形标注 2 123"/>
          <p:cNvSpPr/>
          <p:nvPr/>
        </p:nvSpPr>
        <p:spPr bwMode="auto">
          <a:xfrm>
            <a:off x="602729" y="4559367"/>
            <a:ext cx="1340668" cy="578050"/>
          </a:xfrm>
          <a:prstGeom prst="borderCallout2">
            <a:avLst>
              <a:gd name="adj1" fmla="val 51173"/>
              <a:gd name="adj2" fmla="val 100486"/>
              <a:gd name="adj3" fmla="val 51596"/>
              <a:gd name="adj4" fmla="val 117757"/>
              <a:gd name="adj5" fmla="val -11550"/>
              <a:gd name="adj6" fmla="val 192188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为什么要用硬件实现？</a:t>
            </a:r>
          </a:p>
        </p:txBody>
      </p:sp>
      <p:sp>
        <p:nvSpPr>
          <p:cNvPr id="61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857224" y="1214422"/>
            <a:ext cx="7963248" cy="1643074"/>
            <a:chOff x="857224" y="1285860"/>
            <a:chExt cx="7963248" cy="1643074"/>
          </a:xfrm>
        </p:grpSpPr>
        <p:sp>
          <p:nvSpPr>
            <p:cNvPr id="106" name="Text Box 249"/>
            <p:cNvSpPr txBox="1">
              <a:spLocks noChangeArrowheads="1"/>
            </p:cNvSpPr>
            <p:nvPr/>
          </p:nvSpPr>
          <p:spPr bwMode="auto">
            <a:xfrm>
              <a:off x="1000101" y="2198056"/>
              <a:ext cx="1171160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主存空间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缓存区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51"/>
            <p:cNvSpPr txBox="1">
              <a:spLocks noChangeArrowheads="1"/>
            </p:cNvSpPr>
            <p:nvPr/>
          </p:nvSpPr>
          <p:spPr bwMode="auto">
            <a:xfrm>
              <a:off x="4857752" y="1357298"/>
              <a:ext cx="1170731" cy="157163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虚存空间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程序空间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2602911" y="2058567"/>
              <a:ext cx="1115776" cy="79208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辅存空间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交换区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9" name="直接箭头连接符 54"/>
            <p:cNvCxnSpPr>
              <a:endCxn id="106" idx="0"/>
            </p:cNvCxnSpPr>
            <p:nvPr/>
          </p:nvCxnSpPr>
          <p:spPr bwMode="auto">
            <a:xfrm rot="10800000" flipV="1">
              <a:off x="1585682" y="1571612"/>
              <a:ext cx="3272071" cy="6264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直接箭头连接符 55"/>
            <p:cNvCxnSpPr>
              <a:endCxn id="108" idx="0"/>
            </p:cNvCxnSpPr>
            <p:nvPr/>
          </p:nvCxnSpPr>
          <p:spPr bwMode="auto">
            <a:xfrm rot="10800000" flipV="1">
              <a:off x="3160800" y="1857363"/>
              <a:ext cx="1696953" cy="2012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左右箭头 110"/>
            <p:cNvSpPr/>
            <p:nvPr/>
          </p:nvSpPr>
          <p:spPr bwMode="auto">
            <a:xfrm>
              <a:off x="2171260" y="2454611"/>
              <a:ext cx="431651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Text Box 212"/>
            <p:cNvSpPr txBox="1">
              <a:spLocks noChangeArrowheads="1"/>
            </p:cNvSpPr>
            <p:nvPr/>
          </p:nvSpPr>
          <p:spPr bwMode="auto">
            <a:xfrm>
              <a:off x="6372200" y="1596182"/>
              <a:ext cx="2448272" cy="1047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/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zh-CN" altLang="en-US" sz="2000" b="1" u="none" dirty="0">
                  <a:latin typeface="宋体" pitchFamily="2" charset="-122"/>
                </a:rPr>
                <a:t>存放缓存区换出的内容，是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缓存区的延伸</a:t>
              </a:r>
            </a:p>
          </p:txBody>
        </p:sp>
        <p:sp>
          <p:nvSpPr>
            <p:cNvPr id="63" name="Rectangle 121"/>
            <p:cNvSpPr>
              <a:spLocks noChangeArrowheads="1"/>
            </p:cNvSpPr>
            <p:nvPr/>
          </p:nvSpPr>
          <p:spPr bwMode="auto">
            <a:xfrm>
              <a:off x="857224" y="1928802"/>
              <a:ext cx="3000397" cy="10001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/>
            </a:p>
            <a:p>
              <a:endParaRPr lang="zh-CN" altLang="en-US" sz="2000" b="1" u="none" dirty="0"/>
            </a:p>
          </p:txBody>
        </p:sp>
        <p:sp>
          <p:nvSpPr>
            <p:cNvPr id="65" name="Text Box 212"/>
            <p:cNvSpPr txBox="1">
              <a:spLocks noChangeArrowheads="1"/>
            </p:cNvSpPr>
            <p:nvPr/>
          </p:nvSpPr>
          <p:spPr bwMode="auto">
            <a:xfrm>
              <a:off x="1571604" y="1285860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主存映射</a:t>
              </a:r>
            </a:p>
          </p:txBody>
        </p:sp>
        <p:sp>
          <p:nvSpPr>
            <p:cNvPr id="66" name="Text Box 212"/>
            <p:cNvSpPr txBox="1">
              <a:spLocks noChangeArrowheads="1"/>
            </p:cNvSpPr>
            <p:nvPr/>
          </p:nvSpPr>
          <p:spPr bwMode="auto">
            <a:xfrm>
              <a:off x="3113237" y="1571612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辅存映射</a:t>
              </a:r>
            </a:p>
          </p:txBody>
        </p:sp>
      </p:grpSp>
      <p:sp>
        <p:nvSpPr>
          <p:cNvPr id="119" name="Text Box 320"/>
          <p:cNvSpPr txBox="1">
            <a:spLocks noChangeArrowheads="1"/>
          </p:cNvSpPr>
          <p:nvPr/>
        </p:nvSpPr>
        <p:spPr bwMode="auto">
          <a:xfrm>
            <a:off x="142844" y="5875398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组成的任务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逻辑实现</a:t>
            </a:r>
            <a:r>
              <a:rPr lang="en-US" altLang="zh-CN" b="1" u="none" dirty="0">
                <a:latin typeface="+mn-ea"/>
                <a:ea typeface="+mn-ea"/>
              </a:rPr>
              <a:t>MMU(</a:t>
            </a:r>
            <a:r>
              <a:rPr lang="en-US" sz="2000" u="none" dirty="0">
                <a:latin typeface="+mn-lt"/>
              </a:rPr>
              <a:t>Memory Management Unit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8" grpId="0"/>
      <p:bldP spid="124" grpId="0" animBg="1"/>
      <p:bldP spid="11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三、虚拟存储器的存储管理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主存的信息交换单位：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+mn-ea"/>
                <a:ea typeface="+mn-ea"/>
              </a:rPr>
              <a:t>      </a:t>
            </a:r>
            <a:r>
              <a:rPr lang="zh-CN" altLang="en-US" b="1" u="none" dirty="0">
                <a:latin typeface="+mn-ea"/>
                <a:ea typeface="+mn-ea"/>
              </a:rPr>
              <a:t>程序段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大小可变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latin typeface="+mn-ea"/>
                <a:ea typeface="+mn-ea"/>
              </a:rPr>
              <a:t>主存页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大小固定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，页比块大得多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如</a:t>
            </a:r>
            <a:r>
              <a:rPr lang="en-US" altLang="zh-CN" sz="2000" b="1" u="none" dirty="0">
                <a:latin typeface="宋体" pitchFamily="2" charset="-122"/>
              </a:rPr>
              <a:t>4KB)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79388" y="184482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虚存的存储管理方式：</a:t>
            </a:r>
            <a:r>
              <a:rPr lang="zh-CN" altLang="en-US" b="1" u="none" dirty="0">
                <a:latin typeface="宋体" pitchFamily="2" charset="-122"/>
              </a:rPr>
              <a:t>段式、页式、段页式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79388" y="23768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、段式虚拟存储器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*存储管理方法：</a:t>
            </a:r>
            <a:r>
              <a:rPr lang="zh-CN" altLang="en-US" b="1" u="none" dirty="0">
                <a:latin typeface="宋体" pitchFamily="2" charset="-122"/>
              </a:rPr>
              <a:t>虚存空间</a:t>
            </a:r>
            <a:r>
              <a:rPr lang="zh-CN" altLang="en-US" b="1" dirty="0">
                <a:latin typeface="宋体" pitchFamily="2" charset="-122"/>
              </a:rPr>
              <a:t>按程序结构</a:t>
            </a:r>
            <a:r>
              <a:rPr lang="zh-CN" altLang="en-US" b="1" u="none" dirty="0">
                <a:latin typeface="宋体" pitchFamily="2" charset="-122"/>
              </a:rPr>
              <a:t>划分成若干段，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latin typeface="宋体" pitchFamily="2" charset="-122"/>
              </a:rPr>
              <a:t>以段为单位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9616" y="4288452"/>
            <a:ext cx="2808288" cy="1588820"/>
            <a:chOff x="755650" y="2182774"/>
            <a:chExt cx="2808288" cy="1588820"/>
          </a:xfrm>
        </p:grpSpPr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827088" y="25050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755650" y="2182774"/>
              <a:ext cx="1188245" cy="320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段长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827088" y="29368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4K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1258888" y="2791784"/>
              <a:ext cx="72082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827088" y="3370254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2K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2843808" y="2505067"/>
              <a:ext cx="718491" cy="286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843808" y="3079816"/>
              <a:ext cx="720079" cy="3821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9" name="Text Box 80" descr="宽上对角线"/>
            <p:cNvSpPr txBox="1">
              <a:spLocks noChangeArrowheads="1"/>
            </p:cNvSpPr>
            <p:nvPr/>
          </p:nvSpPr>
          <p:spPr bwMode="auto">
            <a:xfrm>
              <a:off x="2843808" y="2791785"/>
              <a:ext cx="720079" cy="288750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2411810" y="2431744"/>
              <a:ext cx="360363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</a:t>
              </a:r>
            </a:p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4K</a:t>
              </a:r>
            </a:p>
            <a:p>
              <a:pPr algn="r">
                <a:lnSpc>
                  <a:spcPct val="16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6K</a:t>
              </a:r>
            </a:p>
          </p:txBody>
        </p:sp>
        <p:sp>
          <p:nvSpPr>
            <p:cNvPr id="21" name="Text Box 82" descr="宽上对角线"/>
            <p:cNvSpPr txBox="1">
              <a:spLocks noChangeArrowheads="1"/>
            </p:cNvSpPr>
            <p:nvPr/>
          </p:nvSpPr>
          <p:spPr bwMode="auto">
            <a:xfrm>
              <a:off x="2843808" y="3461946"/>
              <a:ext cx="720080" cy="263659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79711" y="2685247"/>
              <a:ext cx="864097" cy="34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V="1">
              <a:off x="1979712" y="3313695"/>
              <a:ext cx="863502" cy="200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1258889" y="2505067"/>
              <a:ext cx="72082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1258888" y="3295840"/>
              <a:ext cx="720824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120"/>
            <p:cNvSpPr txBox="1">
              <a:spLocks noChangeArrowheads="1"/>
            </p:cNvSpPr>
            <p:nvPr/>
          </p:nvSpPr>
          <p:spPr bwMode="auto">
            <a:xfrm>
              <a:off x="2411760" y="2204863"/>
              <a:ext cx="1152178" cy="3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179388" y="37453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>
                <a:latin typeface="宋体" pitchFamily="2" charset="-122"/>
              </a:rPr>
              <a:t>用段表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行数＝程序的段数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1402854" y="5148817"/>
            <a:ext cx="2305050" cy="263525"/>
            <a:chOff x="793" y="2076"/>
            <a:chExt cx="1452" cy="166"/>
          </a:xfrm>
        </p:grpSpPr>
        <p:sp>
          <p:nvSpPr>
            <p:cNvPr id="29" name="Rectangle 130"/>
            <p:cNvSpPr>
              <a:spLocks noChangeArrowheads="1"/>
            </p:cNvSpPr>
            <p:nvPr/>
          </p:nvSpPr>
          <p:spPr bwMode="auto">
            <a:xfrm>
              <a:off x="793" y="2213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1"/>
            <p:cNvSpPr>
              <a:spLocks noChangeArrowheads="1"/>
            </p:cNvSpPr>
            <p:nvPr/>
          </p:nvSpPr>
          <p:spPr bwMode="auto">
            <a:xfrm>
              <a:off x="1791" y="2076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8852" y="4767957"/>
            <a:ext cx="3527524" cy="1181323"/>
            <a:chOff x="4322268" y="2427591"/>
            <a:chExt cx="3527524" cy="1181323"/>
          </a:xfrm>
        </p:grpSpPr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322268" y="2427591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5690124" y="2744020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1      0K    1K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         4K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1      4K    2K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690124" y="3031356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690123" y="3320281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274596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6410500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5185298" y="2744818"/>
              <a:ext cx="504825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5114356" y="2445975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段号 装入位 段首址 段长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55976" y="4365104"/>
            <a:ext cx="3144982" cy="290513"/>
            <a:chOff x="4211960" y="5874791"/>
            <a:chExt cx="3144982" cy="290513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11960" y="5877966"/>
              <a:ext cx="9350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虚地址：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5220072" y="5874791"/>
              <a:ext cx="77954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5999620" y="5874791"/>
              <a:ext cx="135732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</p:grp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/>
      <p:bldP spid="10" grpId="0"/>
      <p:bldP spid="2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95</a:t>
            </a:fld>
            <a:endParaRPr lang="en-US" altLang="zh-CN"/>
          </a:p>
        </p:txBody>
      </p: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5556351" y="2273303"/>
            <a:ext cx="2592388" cy="1584325"/>
            <a:chOff x="3515" y="2795"/>
            <a:chExt cx="1633" cy="998"/>
          </a:xfrm>
        </p:grpSpPr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3515" y="2797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3742" y="3612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014" y="2795"/>
              <a:ext cx="40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422" y="2795"/>
              <a:ext cx="72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4263" y="3612"/>
              <a:ext cx="885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物理地址</a:t>
              </a:r>
            </a:p>
          </p:txBody>
        </p:sp>
      </p:grpSp>
      <p:sp>
        <p:nvSpPr>
          <p:cNvPr id="69" name="Text Box 124"/>
          <p:cNvSpPr txBox="1">
            <a:spLocks noChangeArrowheads="1"/>
          </p:cNvSpPr>
          <p:nvPr/>
        </p:nvSpPr>
        <p:spPr bwMode="auto">
          <a:xfrm>
            <a:off x="214283" y="1142984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r>
              <a:rPr lang="zh-CN" altLang="en-US" b="1" u="none" dirty="0">
                <a:latin typeface="宋体" pitchFamily="2" charset="-122"/>
              </a:rPr>
              <a:t>段表放在主存中，一次查表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计算表项地址、读表项、计算物理地址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2242120" y="2273302"/>
            <a:ext cx="5534200" cy="1297532"/>
            <a:chOff x="2242120" y="4374080"/>
            <a:chExt cx="5534200" cy="1297532"/>
          </a:xfrm>
        </p:grpSpPr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7452320" y="4977208"/>
              <a:ext cx="324000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76" name="直接连接符 75"/>
            <p:cNvCxnSpPr>
              <a:stCxn id="77" idx="4"/>
            </p:cNvCxnSpPr>
            <p:nvPr/>
          </p:nvCxnSpPr>
          <p:spPr bwMode="auto">
            <a:xfrm rot="16200000" flipH="1">
              <a:off x="2493120" y="4816916"/>
              <a:ext cx="190468" cy="3668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2242120" y="4581128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 rot="16200000" flipH="1" flipV="1">
              <a:off x="4435112" y="2343876"/>
              <a:ext cx="207047" cy="4267456"/>
            </a:xfrm>
            <a:prstGeom prst="bentConnector3">
              <a:avLst>
                <a:gd name="adj1" fmla="val -6133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75"/>
            <p:cNvCxnSpPr>
              <a:endCxn id="63" idx="0"/>
            </p:cNvCxnSpPr>
            <p:nvPr/>
          </p:nvCxnSpPr>
          <p:spPr bwMode="auto">
            <a:xfrm>
              <a:off x="7614320" y="4664594"/>
              <a:ext cx="0" cy="312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75"/>
            <p:cNvCxnSpPr>
              <a:stCxn id="63" idx="4"/>
            </p:cNvCxnSpPr>
            <p:nvPr/>
          </p:nvCxnSpPr>
          <p:spPr bwMode="auto">
            <a:xfrm>
              <a:off x="7614320" y="5301208"/>
              <a:ext cx="0" cy="3704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75"/>
            <p:cNvCxnSpPr>
              <a:endCxn id="63" idx="2"/>
            </p:cNvCxnSpPr>
            <p:nvPr/>
          </p:nvCxnSpPr>
          <p:spPr bwMode="auto">
            <a:xfrm>
              <a:off x="4645744" y="5139208"/>
              <a:ext cx="28065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1475656" y="2264326"/>
            <a:ext cx="3887564" cy="1450971"/>
            <a:chOff x="1475656" y="4365104"/>
            <a:chExt cx="3887564" cy="1450971"/>
          </a:xfrm>
        </p:grpSpPr>
        <p:sp>
          <p:nvSpPr>
            <p:cNvPr id="46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4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52159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4788024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7" name="Text Box 87"/>
            <p:cNvSpPr txBox="1">
              <a:spLocks noChangeArrowheads="1"/>
            </p:cNvSpPr>
            <p:nvPr/>
          </p:nvSpPr>
          <p:spPr bwMode="auto">
            <a:xfrm>
              <a:off x="2627784" y="4365104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段号 装入位 段首址 段长</a:t>
              </a:r>
            </a:p>
          </p:txBody>
        </p:sp>
      </p:grp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5931" y="231796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段表应放在何处</a:t>
            </a:r>
            <a:r>
              <a:rPr lang="en-US" altLang="zh-CN" b="1" u="none" dirty="0">
                <a:latin typeface="宋体" pitchFamily="2" charset="-122"/>
              </a:rPr>
              <a:t>(CPU</a:t>
            </a:r>
            <a:r>
              <a:rPr lang="zh-CN" altLang="en-US" b="1" u="none" dirty="0">
                <a:latin typeface="宋体" pitchFamily="2" charset="-122"/>
              </a:rPr>
              <a:t>中、主存中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？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</a:t>
            </a:r>
            <a:r>
              <a:rPr lang="zh-CN" altLang="en-US" sz="2000" b="1" u="none" dirty="0">
                <a:latin typeface="宋体" pitchFamily="2" charset="-122"/>
              </a:rPr>
              <a:t>案例：</a:t>
            </a:r>
            <a:r>
              <a:rPr lang="en-US" altLang="zh-CN" sz="2000" b="1" u="none" dirty="0">
                <a:latin typeface="宋体" pitchFamily="2" charset="-122"/>
              </a:rPr>
              <a:t>Windows</a:t>
            </a:r>
            <a:r>
              <a:rPr lang="zh-CN" altLang="en-US" sz="2000" b="1" u="none" dirty="0">
                <a:latin typeface="宋体" pitchFamily="2" charset="-122"/>
              </a:rPr>
              <a:t>支持</a:t>
            </a:r>
            <a:r>
              <a:rPr lang="en-US" altLang="zh-CN" sz="2000" b="1" u="none" dirty="0">
                <a:latin typeface="宋体" pitchFamily="2" charset="-122"/>
              </a:rPr>
              <a:t>64</a:t>
            </a:r>
            <a:r>
              <a:rPr lang="zh-CN" altLang="en-US" sz="2000" b="1" u="none" dirty="0">
                <a:latin typeface="宋体" pitchFamily="2" charset="-122"/>
              </a:rPr>
              <a:t>个进程，段号为</a:t>
            </a:r>
            <a:r>
              <a:rPr lang="en-US" altLang="zh-CN" sz="2000" b="1" u="none" dirty="0">
                <a:latin typeface="宋体" pitchFamily="2" charset="-122"/>
              </a:rPr>
              <a:t>16</a:t>
            </a:r>
            <a:r>
              <a:rPr lang="zh-CN" altLang="en-US" sz="2000" b="1" u="none" dirty="0">
                <a:latin typeface="宋体" pitchFamily="2" charset="-122"/>
              </a:rPr>
              <a:t>位、段表项长度为</a:t>
            </a:r>
            <a:r>
              <a:rPr lang="en-US" altLang="zh-CN" sz="2000" b="1" u="none" dirty="0">
                <a:latin typeface="宋体" pitchFamily="2" charset="-122"/>
              </a:rPr>
              <a:t>8B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215931" y="387513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利于进程共享与保护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面向软件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</a:t>
            </a:r>
            <a:r>
              <a:rPr lang="zh-CN" altLang="en-US" b="1" u="none" dirty="0">
                <a:latin typeface="宋体" pitchFamily="2" charset="-122"/>
              </a:rPr>
              <a:t>主存空间利用率低</a:t>
            </a:r>
          </a:p>
        </p:txBody>
      </p:sp>
      <p:sp>
        <p:nvSpPr>
          <p:cNvPr id="3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179388" y="237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、页式虚拟存储器</a:t>
            </a: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*存储管理方法：</a:t>
            </a:r>
            <a:r>
              <a:rPr lang="zh-CN" altLang="en-US" b="1" u="none" dirty="0">
                <a:latin typeface="宋体" pitchFamily="2" charset="-122"/>
              </a:rPr>
              <a:t>虚存及主存空间都</a:t>
            </a:r>
            <a:r>
              <a:rPr lang="zh-CN" altLang="en-US" b="1" dirty="0">
                <a:latin typeface="宋体" pitchFamily="2" charset="-122"/>
              </a:rPr>
              <a:t>按页大小</a:t>
            </a:r>
            <a:r>
              <a:rPr lang="zh-CN" altLang="en-US" b="1" u="none" dirty="0">
                <a:latin typeface="宋体" pitchFamily="2" charset="-122"/>
              </a:rPr>
              <a:t>划分成若干页，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latin typeface="宋体" pitchFamily="2" charset="-122"/>
              </a:rPr>
              <a:t>以页为单位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15891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>
                <a:latin typeface="宋体" pitchFamily="2" charset="-122"/>
              </a:rPr>
              <a:t>用页表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行数＝程序的页数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85785" y="2071678"/>
            <a:ext cx="2987647" cy="1430346"/>
            <a:chOff x="785785" y="2212968"/>
            <a:chExt cx="2987647" cy="1430346"/>
          </a:xfrm>
        </p:grpSpPr>
        <p:sp>
          <p:nvSpPr>
            <p:cNvPr id="7" name="Text Box 116"/>
            <p:cNvSpPr txBox="1">
              <a:spLocks noChangeArrowheads="1"/>
            </p:cNvSpPr>
            <p:nvPr/>
          </p:nvSpPr>
          <p:spPr bwMode="auto">
            <a:xfrm>
              <a:off x="785785" y="2212968"/>
              <a:ext cx="128588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虚页号 </a:t>
              </a:r>
              <a:r>
                <a:rPr lang="zh-CN" altLang="en-US" sz="2000" b="1" u="none" dirty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" name="Text Box 117"/>
            <p:cNvSpPr txBox="1">
              <a:spLocks noChangeArrowheads="1"/>
            </p:cNvSpPr>
            <p:nvPr/>
          </p:nvSpPr>
          <p:spPr bwMode="auto">
            <a:xfrm>
              <a:off x="2428860" y="2214556"/>
              <a:ext cx="134457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实页号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" name="Text Box 118" descr="宽上对角线"/>
            <p:cNvSpPr txBox="1">
              <a:spLocks noChangeArrowheads="1"/>
            </p:cNvSpPr>
            <p:nvPr/>
          </p:nvSpPr>
          <p:spPr bwMode="auto">
            <a:xfrm>
              <a:off x="3000364" y="2571743"/>
              <a:ext cx="714381" cy="214315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0" name="Text Box 119"/>
            <p:cNvSpPr txBox="1">
              <a:spLocks noChangeArrowheads="1"/>
            </p:cNvSpPr>
            <p:nvPr/>
          </p:nvSpPr>
          <p:spPr bwMode="auto">
            <a:xfrm>
              <a:off x="1000099" y="2571744"/>
              <a:ext cx="287338" cy="87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357290" y="2562229"/>
              <a:ext cx="714380" cy="866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3000365" y="3000372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000365" y="2786058"/>
              <a:ext cx="714380" cy="21431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000365" y="3429000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7" descr="宽上对角线"/>
            <p:cNvSpPr txBox="1">
              <a:spLocks noChangeArrowheads="1"/>
            </p:cNvSpPr>
            <p:nvPr/>
          </p:nvSpPr>
          <p:spPr bwMode="auto">
            <a:xfrm>
              <a:off x="3000365" y="3214686"/>
              <a:ext cx="714380" cy="214314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7" name="Text Box 128"/>
            <p:cNvSpPr txBox="1">
              <a:spLocks noChangeArrowheads="1"/>
            </p:cNvSpPr>
            <p:nvPr/>
          </p:nvSpPr>
          <p:spPr bwMode="auto">
            <a:xfrm>
              <a:off x="2643174" y="2571744"/>
              <a:ext cx="288925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2071670" y="2703517"/>
              <a:ext cx="928694" cy="3682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0"/>
            <p:cNvSpPr>
              <a:spLocks noChangeShapeType="1"/>
            </p:cNvSpPr>
            <p:nvPr/>
          </p:nvSpPr>
          <p:spPr bwMode="auto">
            <a:xfrm flipV="1">
              <a:off x="2071670" y="2883215"/>
              <a:ext cx="928694" cy="457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2071670" y="3138488"/>
              <a:ext cx="928694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1357290" y="2784472"/>
              <a:ext cx="714379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96"/>
            <p:cNvSpPr>
              <a:spLocks noChangeArrowheads="1"/>
            </p:cNvSpPr>
            <p:nvPr/>
          </p:nvSpPr>
          <p:spPr bwMode="auto">
            <a:xfrm>
              <a:off x="1357290" y="3026091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7"/>
            <p:cNvSpPr>
              <a:spLocks noChangeArrowheads="1"/>
            </p:cNvSpPr>
            <p:nvPr/>
          </p:nvSpPr>
          <p:spPr bwMode="auto">
            <a:xfrm>
              <a:off x="3000365" y="3454719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357289" y="3214686"/>
              <a:ext cx="71438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4428852" y="2088751"/>
            <a:ext cx="3013594" cy="1268811"/>
            <a:chOff x="4428852" y="4767957"/>
            <a:chExt cx="3013594" cy="1268811"/>
          </a:xfrm>
        </p:grpSpPr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428852" y="4767957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786446" y="5143512"/>
              <a:ext cx="1643074" cy="87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1      2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1      1  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1      4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5786446" y="53599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5786446" y="55795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6517084" y="5136768"/>
              <a:ext cx="0" cy="90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5291882" y="5085184"/>
              <a:ext cx="504825" cy="9155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5072067" y="4786341"/>
              <a:ext cx="2357453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虚页号 装入位 实页号</a:t>
              </a: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>
              <a:off x="5786446" y="5793830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214283" y="3500438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r>
              <a:rPr lang="zh-CN" altLang="en-US" b="1" u="none" dirty="0">
                <a:latin typeface="宋体" pitchFamily="2" charset="-122"/>
              </a:rPr>
              <a:t>页表放在主存中，一次查表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计算表项地址、读表项、拼接地址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214414" y="4572008"/>
            <a:ext cx="3357587" cy="1450971"/>
            <a:chOff x="1475656" y="4365104"/>
            <a:chExt cx="3357587" cy="1450971"/>
          </a:xfrm>
        </p:grpSpPr>
        <p:sp>
          <p:nvSpPr>
            <p:cNvPr id="79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319016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2475789" y="4365104"/>
              <a:ext cx="2357454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虚页号 装入位 实页号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143504" y="4710123"/>
            <a:ext cx="2743993" cy="1290645"/>
            <a:chOff x="5143504" y="5067313"/>
            <a:chExt cx="2743993" cy="1290645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5143504" y="5070488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5280035" y="6070620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5929322" y="5067313"/>
              <a:ext cx="92869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虚页号</a:t>
              </a:r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6858016" y="5067313"/>
              <a:ext cx="102948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053931" y="6070620"/>
              <a:ext cx="8040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实页号</a:t>
              </a: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6858016" y="6069033"/>
              <a:ext cx="1029481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页内地址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966758" y="4702811"/>
            <a:ext cx="5406794" cy="1008537"/>
            <a:chOff x="1966758" y="5060001"/>
            <a:chExt cx="5406794" cy="1008537"/>
          </a:xfrm>
        </p:grpSpPr>
        <p:cxnSp>
          <p:nvCxnSpPr>
            <p:cNvPr id="93" name="直接连接符 75"/>
            <p:cNvCxnSpPr>
              <a:stCxn id="94" idx="4"/>
            </p:cNvCxnSpPr>
            <p:nvPr/>
          </p:nvCxnSpPr>
          <p:spPr bwMode="auto">
            <a:xfrm rot="16200000" flipH="1">
              <a:off x="2237956" y="5392292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966758" y="5176702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cxnSp>
          <p:nvCxnSpPr>
            <p:cNvPr id="95" name="直接连接符 75"/>
            <p:cNvCxnSpPr/>
            <p:nvPr/>
          </p:nvCxnSpPr>
          <p:spPr bwMode="auto">
            <a:xfrm rot="16200000" flipH="1" flipV="1">
              <a:off x="4206913" y="2982634"/>
              <a:ext cx="109389" cy="4264123"/>
            </a:xfrm>
            <a:prstGeom prst="bentConnector3">
              <a:avLst>
                <a:gd name="adj1" fmla="val -1616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75"/>
            <p:cNvCxnSpPr/>
            <p:nvPr/>
          </p:nvCxnSpPr>
          <p:spPr bwMode="auto">
            <a:xfrm rot="5400000">
              <a:off x="7016360" y="5711347"/>
              <a:ext cx="71279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75"/>
            <p:cNvCxnSpPr/>
            <p:nvPr/>
          </p:nvCxnSpPr>
          <p:spPr bwMode="auto">
            <a:xfrm>
              <a:off x="4357686" y="5665971"/>
              <a:ext cx="2098288" cy="400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13" name="Text Box 124"/>
          <p:cNvSpPr txBox="1">
            <a:spLocks noChangeArrowheads="1"/>
          </p:cNvSpPr>
          <p:nvPr/>
        </p:nvSpPr>
        <p:spPr bwMode="auto">
          <a:xfrm>
            <a:off x="215931" y="600076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spc="-50" dirty="0">
                <a:latin typeface="宋体" pitchFamily="2" charset="-122"/>
              </a:rPr>
              <a:t>主存空间利用率高</a:t>
            </a:r>
            <a:r>
              <a:rPr lang="en-US" altLang="zh-CN" sz="2000" b="1" u="none" spc="-50" dirty="0">
                <a:latin typeface="宋体" pitchFamily="2" charset="-122"/>
              </a:rPr>
              <a:t>(</a:t>
            </a:r>
            <a:r>
              <a:rPr lang="zh-CN" altLang="en-US" sz="2000" b="1" u="none" spc="-50" dirty="0">
                <a:latin typeface="宋体" pitchFamily="2" charset="-122"/>
              </a:rPr>
              <a:t>面向硬件</a:t>
            </a:r>
            <a:r>
              <a:rPr lang="en-US" altLang="zh-CN" sz="2000" b="1" u="none" spc="-50" dirty="0">
                <a:latin typeface="宋体" pitchFamily="2" charset="-122"/>
              </a:rPr>
              <a:t>)</a:t>
            </a:r>
            <a:r>
              <a:rPr lang="zh-CN" altLang="en-US" b="1" u="none" spc="-50" dirty="0">
                <a:latin typeface="宋体" pitchFamily="2" charset="-122"/>
              </a:rPr>
              <a:t>，不易进程共享与保护</a:t>
            </a:r>
          </a:p>
        </p:txBody>
      </p:sp>
      <p:sp>
        <p:nvSpPr>
          <p:cNvPr id="6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11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142844" y="214290"/>
            <a:ext cx="882176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、段页式虚拟存储器</a:t>
            </a: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spc="-50" dirty="0">
                <a:latin typeface="宋体" pitchFamily="2" charset="-122"/>
              </a:rPr>
              <a:t>存空间先分段、再分页，主存空间只分页，</a:t>
            </a:r>
            <a:endParaRPr lang="en-US" altLang="zh-CN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    </a:t>
            </a:r>
            <a:r>
              <a:rPr lang="zh-CN" altLang="en-US" b="1" u="none" dirty="0">
                <a:latin typeface="宋体" pitchFamily="2" charset="-122"/>
              </a:rPr>
              <a:t>主存空间</a:t>
            </a:r>
            <a:r>
              <a:rPr lang="zh-CN" altLang="en-US" b="1" dirty="0">
                <a:latin typeface="宋体" pitchFamily="2" charset="-122"/>
              </a:rPr>
              <a:t>以页为单位</a:t>
            </a:r>
            <a:r>
              <a:rPr lang="zh-CN" altLang="en-US" b="1" u="none" dirty="0">
                <a:latin typeface="宋体" pitchFamily="2" charset="-122"/>
              </a:rPr>
              <a:t>进行分配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>
            <a:off x="179388" y="16605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>
                <a:latin typeface="宋体" pitchFamily="2" charset="-122"/>
              </a:rPr>
              <a:t>用一个段表、一组页表管理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1406" y="3073396"/>
            <a:ext cx="6180314" cy="2359041"/>
            <a:chOff x="-146080" y="2763847"/>
            <a:chExt cx="6180314" cy="2359041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-146080" y="3180132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63" name="直接连接符 75"/>
            <p:cNvCxnSpPr/>
            <p:nvPr/>
          </p:nvCxnSpPr>
          <p:spPr bwMode="auto">
            <a:xfrm>
              <a:off x="390968" y="3463504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1455275" y="4233856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137229" y="3369855"/>
              <a:ext cx="2220325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   …</a:t>
              </a:r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1137229" y="3657191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1137228" y="3946116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721701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857605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87"/>
            <p:cNvSpPr txBox="1">
              <a:spLocks noChangeArrowheads="1"/>
            </p:cNvSpPr>
            <p:nvPr/>
          </p:nvSpPr>
          <p:spPr bwMode="auto">
            <a:xfrm>
              <a:off x="1123846" y="3071810"/>
              <a:ext cx="230514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页表基址</a:t>
              </a:r>
              <a:r>
                <a:rPr lang="zh-CN" altLang="en-US" sz="1800" b="1" u="none" baseline="-25000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段长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4462598" y="4833963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主存中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475982" y="3061892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en-US" altLang="zh-CN" sz="1800" b="1" u="none" dirty="0" err="1">
                  <a:latin typeface="宋体" pitchFamily="2" charset="-122"/>
                </a:rPr>
                <a:t>yy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4475982" y="334922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475981" y="363815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5196358" y="3061891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4462599" y="2763847"/>
              <a:ext cx="15716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装入位 实页号</a:t>
              </a: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4462599" y="4207180"/>
              <a:ext cx="1558252" cy="626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…     … 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4462598" y="4502651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5182975" y="4207179"/>
              <a:ext cx="0" cy="61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75"/>
            <p:cNvCxnSpPr>
              <a:endCxn id="91" idx="2"/>
            </p:cNvCxnSpPr>
            <p:nvPr/>
          </p:nvCxnSpPr>
          <p:spPr bwMode="auto">
            <a:xfrm flipV="1">
              <a:off x="2500298" y="3184506"/>
              <a:ext cx="1428760" cy="601684"/>
            </a:xfrm>
            <a:prstGeom prst="bentConnector3">
              <a:avLst>
                <a:gd name="adj1" fmla="val 8501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90" name="直接连接符 75"/>
            <p:cNvCxnSpPr>
              <a:stCxn id="91" idx="4"/>
            </p:cNvCxnSpPr>
            <p:nvPr/>
          </p:nvCxnSpPr>
          <p:spPr bwMode="auto">
            <a:xfrm rot="16200000" flipH="1">
              <a:off x="4200256" y="3238096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Oval 101"/>
            <p:cNvSpPr>
              <a:spLocks noChangeArrowheads="1"/>
            </p:cNvSpPr>
            <p:nvPr/>
          </p:nvSpPr>
          <p:spPr bwMode="auto">
            <a:xfrm>
              <a:off x="3929058" y="3022506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  <p:sp>
          <p:nvSpPr>
            <p:cNvPr id="94" name="Text Box 177"/>
            <p:cNvSpPr txBox="1">
              <a:spLocks noChangeArrowheads="1"/>
            </p:cNvSpPr>
            <p:nvPr/>
          </p:nvSpPr>
          <p:spPr bwMode="auto">
            <a:xfrm>
              <a:off x="5030929" y="3929066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/>
                </a:rPr>
                <a:t>…</a:t>
              </a:r>
              <a:endParaRPr lang="en-US" altLang="zh-CN" sz="1800" b="1" u="none" dirty="0"/>
            </a:p>
          </p:txBody>
        </p:sp>
        <p:cxnSp>
          <p:nvCxnSpPr>
            <p:cNvPr id="107" name="直接连接符 75"/>
            <p:cNvCxnSpPr>
              <a:stCxn id="108" idx="4"/>
            </p:cNvCxnSpPr>
            <p:nvPr/>
          </p:nvCxnSpPr>
          <p:spPr bwMode="auto">
            <a:xfrm rot="16200000" flipH="1">
              <a:off x="871113" y="3523847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599915" y="3308257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/>
                <a:t>＋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372226" y="2714620"/>
            <a:ext cx="2592388" cy="2646380"/>
            <a:chOff x="6372226" y="1998654"/>
            <a:chExt cx="2592388" cy="2646380"/>
          </a:xfrm>
        </p:grpSpPr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7780365" y="199865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98" name="Text Box 155"/>
            <p:cNvSpPr txBox="1">
              <a:spLocks noChangeArrowheads="1"/>
            </p:cNvSpPr>
            <p:nvPr/>
          </p:nvSpPr>
          <p:spPr bwMode="auto">
            <a:xfrm>
              <a:off x="7637489" y="435769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99" name="Text Box 156"/>
            <p:cNvSpPr txBox="1">
              <a:spLocks noChangeArrowheads="1"/>
            </p:cNvSpPr>
            <p:nvPr/>
          </p:nvSpPr>
          <p:spPr bwMode="auto">
            <a:xfrm>
              <a:off x="6948488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段内页号</a:t>
              </a:r>
            </a:p>
          </p:txBody>
        </p:sp>
        <p:sp>
          <p:nvSpPr>
            <p:cNvPr id="100" name="Text Box 157"/>
            <p:cNvSpPr txBox="1">
              <a:spLocks noChangeArrowheads="1"/>
            </p:cNvSpPr>
            <p:nvPr/>
          </p:nvSpPr>
          <p:spPr bwMode="auto">
            <a:xfrm>
              <a:off x="7956551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6946901" y="4070356"/>
              <a:ext cx="100965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实页号</a:t>
              </a:r>
            </a:p>
          </p:txBody>
        </p:sp>
        <p:sp>
          <p:nvSpPr>
            <p:cNvPr id="102" name="Text Box 159"/>
            <p:cNvSpPr txBox="1">
              <a:spLocks noChangeArrowheads="1"/>
            </p:cNvSpPr>
            <p:nvPr/>
          </p:nvSpPr>
          <p:spPr bwMode="auto">
            <a:xfrm>
              <a:off x="7956551" y="407035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6372226" y="2285992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110" name="AutoShape 28"/>
            <p:cNvSpPr>
              <a:spLocks/>
            </p:cNvSpPr>
            <p:nvPr/>
          </p:nvSpPr>
          <p:spPr bwMode="auto">
            <a:xfrm rot="16200000">
              <a:off x="7143768" y="1927217"/>
              <a:ext cx="71438" cy="1500198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6786578" y="2641597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虚页号</a:t>
              </a:r>
            </a:p>
          </p:txBody>
        </p:sp>
        <p:cxnSp>
          <p:nvCxnSpPr>
            <p:cNvPr id="114" name="直接箭头连接符 113"/>
            <p:cNvCxnSpPr>
              <a:stCxn id="100" idx="2"/>
              <a:endCxn id="102" idx="0"/>
            </p:cNvCxnSpPr>
            <p:nvPr/>
          </p:nvCxnSpPr>
          <p:spPr bwMode="auto">
            <a:xfrm rot="5400000">
              <a:off x="7712864" y="3322636"/>
              <a:ext cx="1495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980189" y="2992116"/>
            <a:ext cx="6472331" cy="1794206"/>
            <a:chOff x="980189" y="2701604"/>
            <a:chExt cx="6472331" cy="1794206"/>
          </a:xfrm>
        </p:grpSpPr>
        <p:cxnSp>
          <p:nvCxnSpPr>
            <p:cNvPr id="116" name="直接连接符 75"/>
            <p:cNvCxnSpPr/>
            <p:nvPr/>
          </p:nvCxnSpPr>
          <p:spPr bwMode="auto">
            <a:xfrm rot="16200000" flipH="1" flipV="1">
              <a:off x="3511953" y="169842"/>
              <a:ext cx="615848" cy="5679375"/>
            </a:xfrm>
            <a:prstGeom prst="bentConnector3">
              <a:avLst>
                <a:gd name="adj1" fmla="val -49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75"/>
            <p:cNvCxnSpPr/>
            <p:nvPr/>
          </p:nvCxnSpPr>
          <p:spPr bwMode="auto">
            <a:xfrm rot="16200000" flipH="1" flipV="1">
              <a:off x="5715877" y="1295059"/>
              <a:ext cx="330097" cy="3143188"/>
            </a:xfrm>
            <a:prstGeom prst="bentConnector3">
              <a:avLst>
                <a:gd name="adj1" fmla="val -509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75"/>
            <p:cNvCxnSpPr/>
            <p:nvPr/>
          </p:nvCxnSpPr>
          <p:spPr bwMode="auto">
            <a:xfrm>
              <a:off x="6143638" y="3571878"/>
              <a:ext cx="1308088" cy="9239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214283" y="2127585"/>
            <a:ext cx="871543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r>
              <a:rPr lang="zh-CN" altLang="en-US" b="1" u="none" dirty="0">
                <a:latin typeface="宋体" pitchFamily="2" charset="-122"/>
              </a:rPr>
              <a:t>段表、页表放在主存中，两次查表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5931" y="5429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>
                <a:latin typeface="宋体" pitchFamily="2" charset="-122"/>
              </a:rPr>
              <a:t>具有段式及页式优点，但需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次访存</a:t>
            </a:r>
          </a:p>
        </p:txBody>
      </p:sp>
      <p:sp>
        <p:nvSpPr>
          <p:cNvPr id="50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7" grpId="0"/>
      <p:bldP spid="12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四、页式虚拟存储器的实现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953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相关内容：</a:t>
            </a:r>
            <a:r>
              <a:rPr lang="zh-CN" altLang="en-US" b="1" u="none" dirty="0">
                <a:latin typeface="宋体" pitchFamily="2" charset="-122"/>
              </a:rPr>
              <a:t>缓存管理、页表组织、地址变换、缺页处理等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85860"/>
            <a:ext cx="8785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、缓存管理的组织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主存的存储管理：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写 策 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辅存的管理：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装入数据的管理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交换数据的管理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79717" y="3089316"/>
            <a:ext cx="621510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写回法</a:t>
            </a:r>
            <a:r>
              <a:rPr lang="zh-CN" altLang="en-US" b="1" u="none" dirty="0">
                <a:latin typeface="宋体" pitchFamily="2" charset="-122"/>
              </a:rPr>
              <a:t>策略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减少命中时间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写辅存次数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36880" y="2160622"/>
            <a:ext cx="6192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b="1" u="none" dirty="0">
                <a:latin typeface="宋体" pitchFamily="2" charset="-122"/>
              </a:rPr>
              <a:t>映射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主存利用率是要点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81334" y="2593973"/>
            <a:ext cx="621348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伪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       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LRU</a:t>
            </a:r>
            <a:r>
              <a:rPr lang="zh-CN" altLang="en-US" sz="1800" b="1" u="none" dirty="0">
                <a:latin typeface="宋体" pitchFamily="2" charset="-122"/>
              </a:rPr>
              <a:t>位在主存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映射表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1800" b="1" u="none" dirty="0">
                <a:latin typeface="宋体" pitchFamily="2" charset="-122"/>
              </a:rPr>
              <a:t>中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714744" y="4000504"/>
            <a:ext cx="41434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EXE</a:t>
            </a:r>
            <a:r>
              <a:rPr lang="zh-CN" altLang="en-US" b="1" u="none" dirty="0">
                <a:latin typeface="宋体" pitchFamily="2" charset="-122"/>
              </a:rPr>
              <a:t>文件程序头＋文件管理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714744" y="4500570"/>
            <a:ext cx="414340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交换区管理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12" name="Group 264"/>
          <p:cNvGrpSpPr>
            <a:grpSpLocks/>
          </p:cNvGrpSpPr>
          <p:nvPr/>
        </p:nvGrpSpPr>
        <p:grpSpPr bwMode="auto">
          <a:xfrm>
            <a:off x="2925754" y="6453188"/>
            <a:ext cx="360362" cy="287337"/>
            <a:chOff x="1133" y="4020"/>
            <a:chExt cx="227" cy="181"/>
          </a:xfrm>
        </p:grpSpPr>
        <p:sp>
          <p:nvSpPr>
            <p:cNvPr id="13" name="AutoShape 2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>
                  <a:solidFill>
                    <a:schemeClr val="bg2"/>
                  </a:solidFill>
                  <a:latin typeface="宋体" pitchFamily="2" charset="-122"/>
                </a:rPr>
                <a:t>92</a:t>
              </a:r>
            </a:p>
          </p:txBody>
        </p:sp>
      </p:grp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  <p:bldP spid="11" grpId="0" autoUpdateAnimBg="0"/>
      <p:bldP spid="15" grpId="0" autoUpdateAnimBg="0"/>
      <p:bldP spid="1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7858180" cy="24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、页表</a:t>
            </a:r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u="none" dirty="0">
                <a:solidFill>
                  <a:srgbClr val="FF3399"/>
                </a:solidFill>
                <a:latin typeface="+mn-lt"/>
              </a:rPr>
              <a:t>Page Table</a:t>
            </a:r>
            <a:r>
              <a:rPr lang="en-US" altLang="zh-CN" sz="2000" u="none" dirty="0">
                <a:solidFill>
                  <a:srgbClr val="FF3399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>
                <a:solidFill>
                  <a:srgbClr val="FF3399"/>
                </a:solidFill>
                <a:latin typeface="+mn-lt"/>
              </a:rPr>
              <a:t> PT</a:t>
            </a:r>
            <a:r>
              <a:rPr lang="en-US" altLang="zh-CN" sz="2000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的组织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*页表的索引：</a:t>
            </a:r>
            <a:r>
              <a:rPr lang="zh-CN" altLang="en-US" b="1" u="none" dirty="0">
                <a:latin typeface="宋体" pitchFamily="2" charset="-122"/>
              </a:rPr>
              <a:t>用虚页号       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页表放在主存中</a:t>
            </a:r>
            <a:r>
              <a:rPr lang="en-US" altLang="zh-CN" sz="1800" b="1" u="none" dirty="0">
                <a:latin typeface="宋体" pitchFamily="2" charset="-122"/>
              </a:rPr>
              <a:t>(1</a:t>
            </a:r>
            <a:r>
              <a:rPr lang="zh-CN" altLang="en-US" sz="1800" b="1" u="none" dirty="0">
                <a:latin typeface="宋体" pitchFamily="2" charset="-122"/>
              </a:rPr>
              <a:t>次查表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*页表项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000" u="none" dirty="0">
                <a:solidFill>
                  <a:srgbClr val="C00000"/>
                </a:solidFill>
                <a:latin typeface="+mn-lt"/>
              </a:rPr>
              <a:t>Page Table Entry</a:t>
            </a:r>
            <a:r>
              <a:rPr lang="en-US" altLang="zh-CN" sz="2000" u="none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>
                <a:solidFill>
                  <a:srgbClr val="C00000"/>
                </a:solidFill>
                <a:latin typeface="+mn-lt"/>
              </a:rPr>
              <a:t> PTE</a:t>
            </a:r>
            <a:r>
              <a:rPr lang="en-US" altLang="zh-CN" sz="2000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*页表的长度：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1758761"/>
          <a:ext cx="7000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装入位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实页号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修改位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写位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禁止缓存位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179388" y="26431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u="none" dirty="0">
                <a:latin typeface="宋体" pitchFamily="2" charset="-122"/>
              </a:rPr>
              <a:t>页表长度＞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页时，应采用多级页表   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>
                <a:latin typeface="宋体" pitchFamily="2" charset="-122"/>
              </a:rPr>
              <a:t>页表需连续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4" y="30889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、地址变换的实现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*地址变换的步骤：</a:t>
            </a:r>
            <a:r>
              <a:rPr lang="zh-CN" altLang="en-US" b="1" u="none" dirty="0">
                <a:latin typeface="宋体" pitchFamily="2" charset="-122"/>
              </a:rPr>
              <a:t>由</a:t>
            </a:r>
            <a:r>
              <a:rPr lang="en-US" altLang="zh-CN" b="1" u="none" dirty="0">
                <a:latin typeface="宋体" pitchFamily="2" charset="-122"/>
              </a:rPr>
              <a:t>MMU</a:t>
            </a:r>
            <a:r>
              <a:rPr lang="zh-CN" altLang="en-US" b="1" u="none" dirty="0">
                <a:latin typeface="宋体" pitchFamily="2" charset="-122"/>
              </a:rPr>
              <a:t>实现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内部含页表基址及长度寄存器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5" name="线形标注 2 34"/>
          <p:cNvSpPr/>
          <p:nvPr/>
        </p:nvSpPr>
        <p:spPr bwMode="auto">
          <a:xfrm>
            <a:off x="7572396" y="1285860"/>
            <a:ext cx="1340668" cy="28860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133556"/>
              <a:gd name="adj6" fmla="val -42266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保护与共享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57224" y="4071942"/>
            <a:ext cx="3357586" cy="1571636"/>
            <a:chOff x="214282" y="3000372"/>
            <a:chExt cx="3357586" cy="1571636"/>
          </a:xfrm>
        </p:grpSpPr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214282" y="307181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285720" y="371475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571604" y="314324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40" name="Text Box 207"/>
            <p:cNvSpPr txBox="1">
              <a:spLocks noChangeArrowheads="1"/>
            </p:cNvSpPr>
            <p:nvPr/>
          </p:nvSpPr>
          <p:spPr bwMode="auto">
            <a:xfrm>
              <a:off x="3143240" y="3143248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2071670" y="32861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>
              <a:stCxn id="38" idx="3"/>
            </p:cNvCxnSpPr>
            <p:nvPr/>
          </p:nvCxnSpPr>
          <p:spPr bwMode="auto">
            <a:xfrm flipV="1">
              <a:off x="876255" y="385762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879169" y="3533776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214546" y="3000372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  <a:r>
                <a:rPr lang="en-US" altLang="zh-CN" sz="1800" b="1" u="none" dirty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0800000" flipV="1">
              <a:off x="2071670" y="3428998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214546" y="342582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  <a:r>
                <a:rPr lang="en-US" altLang="zh-CN" sz="1800" b="1" u="none" dirty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071670" y="4071942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214546" y="375444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</a:t>
              </a:r>
              <a:r>
                <a:rPr lang="en-US" altLang="zh-CN" sz="1800" b="1" u="none" dirty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9" name="直接箭头连接符 22"/>
            <p:cNvCxnSpPr>
              <a:endCxn id="38" idx="2"/>
            </p:cNvCxnSpPr>
            <p:nvPr/>
          </p:nvCxnSpPr>
          <p:spPr bwMode="auto">
            <a:xfrm rot="10800000">
              <a:off x="580988" y="4002090"/>
              <a:ext cx="2562252" cy="427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214546" y="414020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⑤数据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500562" y="4071942"/>
            <a:ext cx="2928958" cy="1570050"/>
            <a:chOff x="4071934" y="3000372"/>
            <a:chExt cx="2928958" cy="1570050"/>
          </a:xfrm>
        </p:grpSpPr>
        <p:sp>
          <p:nvSpPr>
            <p:cNvPr id="52" name="Text Box 207"/>
            <p:cNvSpPr txBox="1">
              <a:spLocks noChangeArrowheads="1"/>
            </p:cNvSpPr>
            <p:nvPr/>
          </p:nvSpPr>
          <p:spPr bwMode="auto">
            <a:xfrm>
              <a:off x="4071934" y="307181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4143372" y="371475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54" name="Text Box 207"/>
            <p:cNvSpPr txBox="1">
              <a:spLocks noChangeArrowheads="1"/>
            </p:cNvSpPr>
            <p:nvPr/>
          </p:nvSpPr>
          <p:spPr bwMode="auto">
            <a:xfrm>
              <a:off x="5429256" y="314324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6572264" y="3143248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929322" y="3286124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744136" y="3543301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①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6072198" y="3000372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②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rot="10800000">
              <a:off x="5929322" y="3429000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072198" y="3425827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③</a:t>
              </a:r>
            </a:p>
          </p:txBody>
        </p:sp>
        <p:cxnSp>
          <p:nvCxnSpPr>
            <p:cNvPr id="61" name="直接箭头连接符 65"/>
            <p:cNvCxnSpPr>
              <a:stCxn id="54" idx="2"/>
            </p:cNvCxnSpPr>
            <p:nvPr/>
          </p:nvCxnSpPr>
          <p:spPr bwMode="auto">
            <a:xfrm rot="16200000" flipH="1">
              <a:off x="5912255" y="3910413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5685748" y="424407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④异常</a:t>
              </a:r>
            </a:p>
          </p:txBody>
        </p:sp>
        <p:cxnSp>
          <p:nvCxnSpPr>
            <p:cNvPr id="70" name="直接箭头连接符 69"/>
            <p:cNvCxnSpPr>
              <a:stCxn id="53" idx="3"/>
            </p:cNvCxnSpPr>
            <p:nvPr/>
          </p:nvCxnSpPr>
          <p:spPr bwMode="auto">
            <a:xfrm flipV="1">
              <a:off x="4733907" y="385762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142844" y="56610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*缺页处理方法：</a:t>
            </a:r>
            <a:r>
              <a:rPr lang="zh-CN" altLang="en-US" b="1" u="none" dirty="0">
                <a:latin typeface="宋体" pitchFamily="2" charset="-122"/>
              </a:rPr>
              <a:t>缺失处理＋重新执行指令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2764" y="4214818"/>
            <a:ext cx="3756954" cy="1571636"/>
            <a:chOff x="5172764" y="4214818"/>
            <a:chExt cx="3756954" cy="1571636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⑤牺牲页</a:t>
              </a: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缺页异常处理程序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⑥目标页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上箭头 78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172764" y="4960887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⑦</a:t>
              </a:r>
              <a:r>
                <a:rPr lang="en-US" altLang="zh-CN" sz="1800" b="1" u="none" dirty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546366" y="2160622"/>
            <a:ext cx="645479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程序所占行数   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800" b="1" u="none" dirty="0">
                <a:latin typeface="宋体" pitchFamily="2" charset="-122"/>
              </a:rPr>
              <a:t>页表管理时需设置表长字段</a:t>
            </a:r>
            <a:r>
              <a:rPr lang="en-US" altLang="zh-CN" sz="1600" b="1" u="none" dirty="0">
                <a:latin typeface="宋体" pitchFamily="2" charset="-122"/>
              </a:rPr>
              <a:t>(</a:t>
            </a:r>
            <a:r>
              <a:rPr lang="zh-CN" altLang="en-US" sz="1600" b="1" u="none" dirty="0">
                <a:latin typeface="宋体" pitchFamily="2" charset="-122"/>
              </a:rPr>
              <a:t>保护需要</a:t>
            </a:r>
            <a:r>
              <a:rPr lang="en-US" altLang="zh-CN" sz="16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2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5" grpId="0" animBg="1"/>
      <p:bldP spid="72" grpId="0"/>
      <p:bldP spid="8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71228</TotalTime>
  <Words>15824</Words>
  <Application>Microsoft Office PowerPoint</Application>
  <PresentationFormat>全屏显示(4:3)</PresentationFormat>
  <Paragraphs>3238</Paragraphs>
  <Slides>101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7" baseType="lpstr">
      <vt:lpstr>Arial Unicode MS</vt:lpstr>
      <vt:lpstr>黑体</vt:lpstr>
      <vt:lpstr>宋体</vt:lpstr>
      <vt:lpstr>Arial Narrow</vt:lpstr>
      <vt:lpstr>Times New Roman</vt:lpstr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泰炜 凌</cp:lastModifiedBy>
  <cp:revision>1425</cp:revision>
  <dcterms:created xsi:type="dcterms:W3CDTF">2002-02-16T03:40:16Z</dcterms:created>
  <dcterms:modified xsi:type="dcterms:W3CDTF">2019-01-18T08:21:18Z</dcterms:modified>
</cp:coreProperties>
</file>