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3"/>
  </p:notesMasterIdLst>
  <p:handoutMasterIdLst>
    <p:handoutMasterId r:id="rId134"/>
  </p:handoutMasterIdLst>
  <p:sldIdLst>
    <p:sldId id="760" r:id="rId2"/>
    <p:sldId id="256" r:id="rId3"/>
    <p:sldId id="636" r:id="rId4"/>
    <p:sldId id="417" r:id="rId5"/>
    <p:sldId id="418" r:id="rId6"/>
    <p:sldId id="419" r:id="rId7"/>
    <p:sldId id="560" r:id="rId8"/>
    <p:sldId id="421" r:id="rId9"/>
    <p:sldId id="632" r:id="rId10"/>
    <p:sldId id="427" r:id="rId11"/>
    <p:sldId id="646" r:id="rId12"/>
    <p:sldId id="647" r:id="rId13"/>
    <p:sldId id="648" r:id="rId14"/>
    <p:sldId id="649" r:id="rId15"/>
    <p:sldId id="650" r:id="rId16"/>
    <p:sldId id="651" r:id="rId17"/>
    <p:sldId id="758" r:id="rId18"/>
    <p:sldId id="652" r:id="rId19"/>
    <p:sldId id="654" r:id="rId20"/>
    <p:sldId id="653" r:id="rId21"/>
    <p:sldId id="655" r:id="rId22"/>
    <p:sldId id="656" r:id="rId23"/>
    <p:sldId id="657" r:id="rId24"/>
    <p:sldId id="658" r:id="rId25"/>
    <p:sldId id="660" r:id="rId26"/>
    <p:sldId id="659" r:id="rId27"/>
    <p:sldId id="661" r:id="rId28"/>
    <p:sldId id="663" r:id="rId29"/>
    <p:sldId id="664" r:id="rId30"/>
    <p:sldId id="662" r:id="rId31"/>
    <p:sldId id="665" r:id="rId32"/>
    <p:sldId id="666" r:id="rId33"/>
    <p:sldId id="668" r:id="rId34"/>
    <p:sldId id="667" r:id="rId35"/>
    <p:sldId id="669" r:id="rId36"/>
    <p:sldId id="670" r:id="rId37"/>
    <p:sldId id="671" r:id="rId38"/>
    <p:sldId id="673" r:id="rId39"/>
    <p:sldId id="674" r:id="rId40"/>
    <p:sldId id="672" r:id="rId41"/>
    <p:sldId id="675" r:id="rId42"/>
    <p:sldId id="676" r:id="rId43"/>
    <p:sldId id="677" r:id="rId44"/>
    <p:sldId id="678" r:id="rId45"/>
    <p:sldId id="680" r:id="rId46"/>
    <p:sldId id="679" r:id="rId47"/>
    <p:sldId id="681" r:id="rId48"/>
    <p:sldId id="682" r:id="rId49"/>
    <p:sldId id="684" r:id="rId50"/>
    <p:sldId id="745" r:id="rId51"/>
    <p:sldId id="746" r:id="rId52"/>
    <p:sldId id="747" r:id="rId53"/>
    <p:sldId id="748" r:id="rId54"/>
    <p:sldId id="749" r:id="rId55"/>
    <p:sldId id="750" r:id="rId56"/>
    <p:sldId id="751" r:id="rId57"/>
    <p:sldId id="752" r:id="rId58"/>
    <p:sldId id="753" r:id="rId59"/>
    <p:sldId id="754" r:id="rId60"/>
    <p:sldId id="755" r:id="rId61"/>
    <p:sldId id="756" r:id="rId62"/>
    <p:sldId id="757" r:id="rId63"/>
    <p:sldId id="683" r:id="rId64"/>
    <p:sldId id="687" r:id="rId65"/>
    <p:sldId id="685" r:id="rId66"/>
    <p:sldId id="688" r:id="rId67"/>
    <p:sldId id="690" r:id="rId68"/>
    <p:sldId id="691" r:id="rId69"/>
    <p:sldId id="692" r:id="rId70"/>
    <p:sldId id="696" r:id="rId71"/>
    <p:sldId id="693" r:id="rId72"/>
    <p:sldId id="689" r:id="rId73"/>
    <p:sldId id="697" r:id="rId74"/>
    <p:sldId id="481" r:id="rId75"/>
    <p:sldId id="698" r:id="rId76"/>
    <p:sldId id="699" r:id="rId77"/>
    <p:sldId id="759" r:id="rId78"/>
    <p:sldId id="700" r:id="rId79"/>
    <p:sldId id="701" r:id="rId80"/>
    <p:sldId id="703" r:id="rId81"/>
    <p:sldId id="702" r:id="rId82"/>
    <p:sldId id="704" r:id="rId83"/>
    <p:sldId id="705" r:id="rId84"/>
    <p:sldId id="351" r:id="rId85"/>
    <p:sldId id="594" r:id="rId86"/>
    <p:sldId id="592" r:id="rId87"/>
    <p:sldId id="706" r:id="rId88"/>
    <p:sldId id="708" r:id="rId89"/>
    <p:sldId id="707" r:id="rId90"/>
    <p:sldId id="709" r:id="rId91"/>
    <p:sldId id="710" r:id="rId92"/>
    <p:sldId id="711" r:id="rId93"/>
    <p:sldId id="712" r:id="rId94"/>
    <p:sldId id="713" r:id="rId95"/>
    <p:sldId id="364" r:id="rId96"/>
    <p:sldId id="714" r:id="rId97"/>
    <p:sldId id="715" r:id="rId98"/>
    <p:sldId id="534" r:id="rId99"/>
    <p:sldId id="716" r:id="rId100"/>
    <p:sldId id="717" r:id="rId101"/>
    <p:sldId id="719" r:id="rId102"/>
    <p:sldId id="720" r:id="rId103"/>
    <p:sldId id="718" r:id="rId104"/>
    <p:sldId id="721" r:id="rId105"/>
    <p:sldId id="722" r:id="rId106"/>
    <p:sldId id="724" r:id="rId107"/>
    <p:sldId id="723" r:id="rId108"/>
    <p:sldId id="725" r:id="rId109"/>
    <p:sldId id="726" r:id="rId110"/>
    <p:sldId id="384" r:id="rId111"/>
    <p:sldId id="615" r:id="rId112"/>
    <p:sldId id="727" r:id="rId113"/>
    <p:sldId id="728" r:id="rId114"/>
    <p:sldId id="618" r:id="rId115"/>
    <p:sldId id="617" r:id="rId116"/>
    <p:sldId id="729" r:id="rId117"/>
    <p:sldId id="730" r:id="rId118"/>
    <p:sldId id="731" r:id="rId119"/>
    <p:sldId id="732" r:id="rId120"/>
    <p:sldId id="733" r:id="rId121"/>
    <p:sldId id="734" r:id="rId122"/>
    <p:sldId id="735" r:id="rId123"/>
    <p:sldId id="737" r:id="rId124"/>
    <p:sldId id="736" r:id="rId125"/>
    <p:sldId id="738" r:id="rId126"/>
    <p:sldId id="742" r:id="rId127"/>
    <p:sldId id="741" r:id="rId128"/>
    <p:sldId id="740" r:id="rId129"/>
    <p:sldId id="629" r:id="rId130"/>
    <p:sldId id="739" r:id="rId131"/>
    <p:sldId id="743" r:id="rId132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990099"/>
    <a:srgbClr val="FF3399"/>
    <a:srgbClr val="CC99FF"/>
    <a:srgbClr val="FFCCFF"/>
    <a:srgbClr val="CC3300"/>
    <a:srgbClr val="99CCFF"/>
    <a:srgbClr val="CCFFFF"/>
    <a:srgbClr val="FFCC99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8089" autoAdjust="0"/>
  </p:normalViewPr>
  <p:slideViewPr>
    <p:cSldViewPr>
      <p:cViewPr varScale="1">
        <p:scale>
          <a:sx n="82" d="100"/>
          <a:sy n="82" d="100"/>
        </p:scale>
        <p:origin x="81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handoutMaster" Target="handoutMasters/handout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263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2263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B6F26E7-574D-4CA8-975B-8F51F23828A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2151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35278BF-B3A1-4F44-8B36-56B73E962EC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81834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2550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Finite State Machine, FSM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73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48738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90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1848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22B9E0-BC33-4AF6-9A40-5AE4ECA38192}" type="slidenum">
              <a:rPr lang="en-US" altLang="zh-CN"/>
              <a:pPr/>
              <a:t>95</a:t>
            </a:fld>
            <a:endParaRPr lang="en-US" altLang="zh-CN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103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99105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dirty="0" err="1">
                <a:latin typeface="宋体" panose="02010600030101010101" pitchFamily="2" charset="-122"/>
              </a:rPr>
              <a:t>ex_r</a:t>
            </a:r>
            <a:r>
              <a:rPr lang="zh-CN" altLang="en-US" sz="1200" b="0" dirty="0">
                <a:latin typeface="宋体" panose="02010600030101010101" pitchFamily="2" charset="-122"/>
              </a:rPr>
              <a:t>结束时产生</a:t>
            </a:r>
            <a:r>
              <a:rPr lang="en-US" altLang="zh-CN" sz="1200" b="0" dirty="0">
                <a:latin typeface="宋体" panose="02010600030101010101" pitchFamily="2" charset="-122"/>
              </a:rPr>
              <a:t>OF</a:t>
            </a:r>
            <a:r>
              <a:rPr lang="zh-CN" altLang="en-US" sz="1200" b="0" dirty="0">
                <a:latin typeface="宋体" panose="02010600030101010101" pitchFamily="2" charset="-122"/>
              </a:rPr>
              <a:t>，无法检测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109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7448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CA1028-0474-4237-97ED-7DD9A9F9F20B}" type="slidenum">
              <a:rPr lang="en-US" altLang="zh-CN"/>
              <a:pPr/>
              <a:t>6</a:t>
            </a:fld>
            <a:endParaRPr lang="en-US" altLang="zh-CN" dirty="0"/>
          </a:p>
        </p:txBody>
      </p:sp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操作的特征的原因：结果应保存在时序部件中→源数据也在时序部件中；</a:t>
            </a:r>
            <a:endParaRPr lang="en-US" altLang="zh-CN" dirty="0"/>
          </a:p>
          <a:p>
            <a:r>
              <a:rPr lang="zh-CN" altLang="en-US" dirty="0"/>
              <a:t>时序逻辑部件</a:t>
            </a:r>
            <a:r>
              <a:rPr lang="en-US" altLang="zh-CN" dirty="0"/>
              <a:t>(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sequential logic module)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，组合逻辑部件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(combination logic module )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5234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勘误：</a:t>
            </a:r>
            <a:r>
              <a:rPr kumimoji="1" lang="zh-CN" altLang="en-US" sz="1200" b="0" u="sng" kern="1200" dirty="0">
                <a:solidFill>
                  <a:srgbClr val="FF3399"/>
                </a:solidFill>
                <a:latin typeface="+mn-ea"/>
                <a:ea typeface="宋体" pitchFamily="2" charset="-122"/>
                <a:cs typeface="Arial Unicode MS" panose="020B0604020202020204" pitchFamily="34" charset="-122"/>
              </a:rPr>
              <a:t>有</a:t>
            </a:r>
            <a:r>
              <a:rPr kumimoji="1" lang="zh-CN" altLang="en-US" sz="1200" b="0" kern="1200" dirty="0">
                <a:solidFill>
                  <a:schemeClr val="tx1"/>
                </a:solidFill>
                <a:latin typeface="+mn-ea"/>
                <a:ea typeface="宋体" pitchFamily="2" charset="-122"/>
                <a:cs typeface="Arial Unicode MS" panose="020B0604020202020204" pitchFamily="34" charset="-122"/>
              </a:rPr>
              <a:t>符号加</a:t>
            </a:r>
            <a:r>
              <a:rPr kumimoji="1" lang="en-US" altLang="zh-CN" sz="1200" b="0" kern="1200" dirty="0">
                <a:solidFill>
                  <a:schemeClr val="tx1"/>
                </a:solidFill>
                <a:latin typeface="+mn-ea"/>
                <a:ea typeface="宋体" pitchFamily="2" charset="-122"/>
                <a:cs typeface="Arial Unicode MS" panose="020B0604020202020204" pitchFamily="34" charset="-122"/>
              </a:rPr>
              <a:t>/</a:t>
            </a:r>
            <a:r>
              <a:rPr kumimoji="1" lang="zh-CN" altLang="en-US" sz="1200" b="0" u="sng" kern="1200" dirty="0">
                <a:solidFill>
                  <a:srgbClr val="FF3399"/>
                </a:solidFill>
                <a:latin typeface="+mn-ea"/>
                <a:ea typeface="宋体" pitchFamily="2" charset="-122"/>
                <a:cs typeface="Arial Unicode MS" panose="020B0604020202020204" pitchFamily="34" charset="-122"/>
              </a:rPr>
              <a:t>有</a:t>
            </a:r>
            <a:r>
              <a:rPr kumimoji="1" lang="zh-CN" altLang="en-US" sz="1200" b="0" kern="1200" dirty="0">
                <a:solidFill>
                  <a:schemeClr val="tx1"/>
                </a:solidFill>
                <a:latin typeface="+mn-ea"/>
                <a:ea typeface="宋体" pitchFamily="2" charset="-122"/>
                <a:cs typeface="Arial Unicode MS" panose="020B0604020202020204" pitchFamily="34" charset="-122"/>
              </a:rPr>
              <a:t>符号加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3922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0456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4877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6435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464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7F3802FB-0838-4642-913B-27958FBE0A08}" type="slidenum">
              <a:rPr lang="en-US" altLang="zh-CN" sz="1200" b="0" smtClean="0">
                <a:solidFill>
                  <a:schemeClr val="tx1"/>
                </a:solidFill>
              </a:rPr>
              <a:pPr/>
              <a:t>58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程序状态：如单步跟踪标志</a:t>
            </a:r>
            <a:r>
              <a:rPr lang="en-US" altLang="zh-CN" dirty="0"/>
              <a:t>TF</a:t>
            </a:r>
            <a:r>
              <a:rPr lang="zh-CN" altLang="en-US" dirty="0"/>
              <a:t>，结果标志</a:t>
            </a:r>
            <a:r>
              <a:rPr lang="en-US" altLang="zh-CN" dirty="0"/>
              <a:t>CF/ZF</a:t>
            </a:r>
            <a:r>
              <a:rPr lang="zh-CN" altLang="en-US" dirty="0"/>
              <a:t>等（可选）</a:t>
            </a:r>
            <a:endParaRPr lang="en-US" altLang="zh-CN" dirty="0"/>
          </a:p>
          <a:p>
            <a:r>
              <a:rPr lang="zh-CN" altLang="en-US" dirty="0"/>
              <a:t>机器状态：如中断</a:t>
            </a:r>
            <a:r>
              <a:rPr lang="en-US" altLang="zh-CN" dirty="0"/>
              <a:t>/</a:t>
            </a:r>
            <a:r>
              <a:rPr lang="zh-CN" altLang="en-US" dirty="0"/>
              <a:t>异常类型号</a:t>
            </a:r>
            <a:endParaRPr lang="en-US" altLang="zh-CN" dirty="0"/>
          </a:p>
          <a:p>
            <a:r>
              <a:rPr lang="zh-CN" altLang="en-US" dirty="0"/>
              <a:t>操作状态：如完成位</a:t>
            </a:r>
            <a:r>
              <a:rPr lang="en-US" altLang="zh-CN" dirty="0"/>
              <a:t>(</a:t>
            </a:r>
            <a:r>
              <a:rPr lang="en-US" altLang="zh-CN" dirty="0" err="1"/>
              <a:t>mfc</a:t>
            </a:r>
            <a:r>
              <a:rPr lang="en-US" altLang="zh-CN" dirty="0"/>
              <a:t>)</a:t>
            </a:r>
            <a:r>
              <a:rPr lang="zh-CN" altLang="en-US" dirty="0"/>
              <a:t>、就绪位等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140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变长参数</a:t>
            </a:r>
            <a:r>
              <a:rPr lang="en-US" altLang="zh-CN" dirty="0"/>
              <a:t>—</a:t>
            </a:r>
            <a:r>
              <a:rPr lang="zh-CN" altLang="en-US" dirty="0"/>
              <a:t>如操作码、寻址方式、中断请求等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68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3677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7F11A5-702D-4259-924C-A338DC96A34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ADA4DE-3F6A-4B5F-9434-6DAC35E00C4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684A3A-370F-49C5-BBB3-6671E097359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B6CE0F-E368-4619-973C-B3EF7012EF7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9E0806-4AE2-4094-AA46-20AA0939191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E4A4BA-C34C-4D99-A1F2-B12F128DD2F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E21E9F-FFC4-4FF6-9F32-548575A8569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2E4083-08A8-466D-9E7D-E14BAA745C2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F6E18D-FF9A-4BD5-BDFA-25F6368EE48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C8ED17-9A3A-4F92-8B6C-970C0EE496C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A21311-FED6-41ED-9CD5-F7CBA8ED989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C1D7547-9981-45AA-BF56-AB1C88BED00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6.xml"/><Relationship Id="rId4" Type="http://schemas.openxmlformats.org/officeDocument/2006/relationships/slide" Target="slide1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slide" Target="slide10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07.xml"/><Relationship Id="rId4" Type="http://schemas.openxmlformats.org/officeDocument/2006/relationships/slide" Target="slide10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slide" Target="slide107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slide" Target="slide103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slide" Target="slide103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slide" Target="slide103.xml"/><Relationship Id="rId2" Type="http://schemas.openxmlformats.org/officeDocument/2006/relationships/slide" Target="slide104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slide" Target="slide116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5.xml"/><Relationship Id="rId4" Type="http://schemas.openxmlformats.org/officeDocument/2006/relationships/slide" Target="slide1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slide" Target="slide115.xml"/><Relationship Id="rId2" Type="http://schemas.openxmlformats.org/officeDocument/2006/relationships/slide" Target="slide114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29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slide" Target="slide116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slide" Target="slide118.xml"/><Relationship Id="rId2" Type="http://schemas.openxmlformats.org/officeDocument/2006/relationships/slide" Target="slide116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11" Type="http://schemas.openxmlformats.org/officeDocument/2006/relationships/slide" Target="slide111.xml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7.bin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slide" Target="slide111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slide" Target="slide108.xml"/><Relationship Id="rId2" Type="http://schemas.openxmlformats.org/officeDocument/2006/relationships/slide" Target="slide11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1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slide" Target="slide123.xml"/><Relationship Id="rId2" Type="http://schemas.openxmlformats.org/officeDocument/2006/relationships/slide" Target="slide116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slide" Target="slide116.xml"/><Relationship Id="rId2" Type="http://schemas.openxmlformats.org/officeDocument/2006/relationships/slide" Target="slide113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25.xml"/><Relationship Id="rId4" Type="http://schemas.openxmlformats.org/officeDocument/2006/relationships/slide" Target="slide120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slide" Target="slide116.xml"/><Relationship Id="rId2" Type="http://schemas.openxmlformats.org/officeDocument/2006/relationships/slide" Target="slide118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2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slide" Target="slide120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slide" Target="slide117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slide" Target="slide128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slide" Target="slide116.xml"/><Relationship Id="rId2" Type="http://schemas.openxmlformats.org/officeDocument/2006/relationships/slide" Target="slide118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2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slide" Target="slide116.xml"/><Relationship Id="rId2" Type="http://schemas.openxmlformats.org/officeDocument/2006/relationships/slide" Target="slide125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slide" Target="slide124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slide" Target="slide1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6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slide" Target="slide116.xml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0.xml"/><Relationship Id="rId4" Type="http://schemas.openxmlformats.org/officeDocument/2006/relationships/slide" Target="sl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6.xml"/><Relationship Id="rId4" Type="http://schemas.openxmlformats.org/officeDocument/2006/relationships/slide" Target="slide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2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6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71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slide" Target="slide29.xml"/><Relationship Id="rId1" Type="http://schemas.openxmlformats.org/officeDocument/2006/relationships/slideLayout" Target="../slideLayouts/slideLayout7.xml"/><Relationship Id="rId6" Type="http://schemas.openxmlformats.org/officeDocument/2006/relationships/slide" Target="slide91.xml"/><Relationship Id="rId5" Type="http://schemas.openxmlformats.org/officeDocument/2006/relationships/slide" Target="slide90.xml"/><Relationship Id="rId4" Type="http://schemas.openxmlformats.org/officeDocument/2006/relationships/slide" Target="slide3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30.xml"/><Relationship Id="rId1" Type="http://schemas.openxmlformats.org/officeDocument/2006/relationships/slideLayout" Target="../slideLayouts/slideLayout7.xml"/><Relationship Id="rId4" Type="http://schemas.openxmlformats.org/officeDocument/2006/relationships/slide" Target="slide9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3.xml"/><Relationship Id="rId7" Type="http://schemas.openxmlformats.org/officeDocument/2006/relationships/slide" Target="slide110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7.xml"/><Relationship Id="rId6" Type="http://schemas.openxmlformats.org/officeDocument/2006/relationships/slide" Target="slide99.xml"/><Relationship Id="rId5" Type="http://schemas.openxmlformats.org/officeDocument/2006/relationships/slide" Target="slide84.xml"/><Relationship Id="rId4" Type="http://schemas.openxmlformats.org/officeDocument/2006/relationships/slide" Target="slide7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2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slide" Target="slide28.xml"/><Relationship Id="rId1" Type="http://schemas.openxmlformats.org/officeDocument/2006/relationships/slideLayout" Target="../slideLayouts/slideLayout7.xml"/><Relationship Id="rId4" Type="http://schemas.openxmlformats.org/officeDocument/2006/relationships/slide" Target="slide6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slide" Target="slide2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slide" Target="slide3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slide" Target="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slide" Target="slide3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3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slide" Target="slide3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7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" Target="slide4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slide" Target="slide49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" Target="slide4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" Target="slide45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64.xml"/><Relationship Id="rId2" Type="http://schemas.openxmlformats.org/officeDocument/2006/relationships/slide" Target="slide4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7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" Target="slide9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" Target="slide72.xml"/><Relationship Id="rId2" Type="http://schemas.openxmlformats.org/officeDocument/2006/relationships/slide" Target="slide49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" Target="slide49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" Target="slide49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" Target="slide7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" Target="slide7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69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" Target="slide49.xml"/><Relationship Id="rId2" Type="http://schemas.openxmlformats.org/officeDocument/2006/relationships/slide" Target="slide64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" Target="slide6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" Target="slide49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" Target="slide49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2" Type="http://schemas.openxmlformats.org/officeDocument/2006/relationships/slide" Target="slide41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" Target="slide75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" Target="slide49.xml"/><Relationship Id="rId2" Type="http://schemas.openxmlformats.org/officeDocument/2006/relationships/slide" Target="slide45.xml"/><Relationship Id="rId1" Type="http://schemas.openxmlformats.org/officeDocument/2006/relationships/slideLayout" Target="../slideLayouts/slideLayout7.xml"/><Relationship Id="rId5" Type="http://schemas.openxmlformats.org/officeDocument/2006/relationships/slide" Target="slide74.xml"/><Relationship Id="rId4" Type="http://schemas.openxmlformats.org/officeDocument/2006/relationships/slide" Target="slide8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0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" Target="slide82.xml"/><Relationship Id="rId2" Type="http://schemas.openxmlformats.org/officeDocument/2006/relationships/slide" Target="slide74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" Target="slide83.xml"/><Relationship Id="rId2" Type="http://schemas.openxmlformats.org/officeDocument/2006/relationships/slide" Target="slide74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" Target="slide79.xml"/><Relationship Id="rId2" Type="http://schemas.openxmlformats.org/officeDocument/2006/relationships/slide" Target="slide7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80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" Target="slide86.xml"/><Relationship Id="rId2" Type="http://schemas.openxmlformats.org/officeDocument/2006/relationships/slide" Target="slide75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slide" Target="slide83.xml"/><Relationship Id="rId2" Type="http://schemas.openxmlformats.org/officeDocument/2006/relationships/slide" Target="slide9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95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" Target="slide92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7" Type="http://schemas.openxmlformats.org/officeDocument/2006/relationships/slide" Target="slide9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96.xml"/><Relationship Id="rId5" Type="http://schemas.openxmlformats.org/officeDocument/2006/relationships/slide" Target="slide93.xml"/><Relationship Id="rId4" Type="http://schemas.openxmlformats.org/officeDocument/2006/relationships/slide" Target="slide28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96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" Target="slide87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slide" Target="slide96.xml"/><Relationship Id="rId2" Type="http://schemas.openxmlformats.org/officeDocument/2006/relationships/slide" Target="slide90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slide" Target="slide8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slide" Target="slide91.xml"/><Relationship Id="rId2" Type="http://schemas.openxmlformats.org/officeDocument/2006/relationships/slide" Target="slide90.xml"/><Relationship Id="rId1" Type="http://schemas.openxmlformats.org/officeDocument/2006/relationships/slideLayout" Target="../slideLayouts/slideLayout7.xml"/><Relationship Id="rId4" Type="http://schemas.openxmlformats.org/officeDocument/2006/relationships/slide" Target="slide93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slide" Target="slide86.xml"/><Relationship Id="rId2" Type="http://schemas.openxmlformats.org/officeDocument/2006/relationships/slide" Target="slide90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" Target="slide63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026" descr="camp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027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590550"/>
            <a:ext cx="4462463" cy="609600"/>
          </a:xfrm>
        </p:spPr>
        <p:txBody>
          <a:bodyPr/>
          <a:lstStyle/>
          <a:p>
            <a:pPr eaLnBrk="1" hangingPunct="1"/>
            <a:r>
              <a:rPr lang="zh-CN" altLang="en-US" sz="3600">
                <a:solidFill>
                  <a:srgbClr val="000099"/>
                </a:solidFill>
                <a:ea typeface="华文行楷" pitchFamily="2" charset="-122"/>
              </a:rPr>
              <a:t>东南大学软件学院</a:t>
            </a:r>
            <a:endParaRPr lang="zh-CN" altLang="en-US" sz="3600" dirty="0">
              <a:solidFill>
                <a:srgbClr val="000099"/>
              </a:solidFill>
              <a:ea typeface="华文行楷" pitchFamily="2" charset="-122"/>
            </a:endParaRPr>
          </a:p>
        </p:txBody>
      </p:sp>
      <p:sp>
        <p:nvSpPr>
          <p:cNvPr id="3076" name="Rectangle 1029"/>
          <p:cNvSpPr>
            <a:spLocks noChangeArrowheads="1"/>
          </p:cNvSpPr>
          <p:nvPr/>
        </p:nvSpPr>
        <p:spPr bwMode="auto">
          <a:xfrm>
            <a:off x="3856038" y="3148013"/>
            <a:ext cx="18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zh-CN" altLang="zh-CN" b="1">
              <a:solidFill>
                <a:srgbClr val="0000FF"/>
              </a:solidFill>
            </a:endParaRPr>
          </a:p>
        </p:txBody>
      </p:sp>
      <p:sp>
        <p:nvSpPr>
          <p:cNvPr id="3077" name="Rectangle 1030"/>
          <p:cNvSpPr>
            <a:spLocks noChangeArrowheads="1"/>
          </p:cNvSpPr>
          <p:nvPr/>
        </p:nvSpPr>
        <p:spPr bwMode="auto">
          <a:xfrm>
            <a:off x="2876550" y="4891088"/>
            <a:ext cx="4124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b="1" u="none" dirty="0">
                <a:solidFill>
                  <a:srgbClr val="000099"/>
                </a:solidFill>
              </a:rPr>
              <a:t>主讲教师： 徐造林</a:t>
            </a:r>
          </a:p>
        </p:txBody>
      </p:sp>
      <p:sp>
        <p:nvSpPr>
          <p:cNvPr id="3078" name="Rectangle 1031"/>
          <p:cNvSpPr>
            <a:spLocks noChangeArrowheads="1"/>
          </p:cNvSpPr>
          <p:nvPr/>
        </p:nvSpPr>
        <p:spPr bwMode="auto">
          <a:xfrm>
            <a:off x="1219200" y="2346325"/>
            <a:ext cx="6705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6000" b="1" u="none" dirty="0">
                <a:solidFill>
                  <a:schemeClr val="tx2"/>
                </a:solidFill>
                <a:latin typeface="Arial Narrow" pitchFamily="34" charset="0"/>
              </a:rPr>
              <a:t>计算机系统组成</a:t>
            </a:r>
          </a:p>
        </p:txBody>
      </p:sp>
    </p:spTree>
    <p:extLst>
      <p:ext uri="{BB962C8B-B14F-4D97-AF65-F5344CB8AC3E}">
        <p14:creationId xmlns:p14="http://schemas.microsoft.com/office/powerpoint/2010/main" val="1129077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5432" y="6248400"/>
            <a:ext cx="1905000" cy="457200"/>
          </a:xfrm>
        </p:spPr>
        <p:txBody>
          <a:bodyPr/>
          <a:lstStyle/>
          <a:p>
            <a:fld id="{8DFB425B-A134-4AD2-9C66-C5042999BEF2}" type="slidenum">
              <a:rPr lang="en-US" altLang="zh-CN"/>
              <a:pPr/>
              <a:t>10</a:t>
            </a:fld>
            <a:endParaRPr lang="en-US" altLang="zh-CN" dirty="0"/>
          </a:p>
        </p:txBody>
      </p:sp>
      <p:sp>
        <p:nvSpPr>
          <p:cNvPr id="296034" name="AutoShape 9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7308305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" name="AutoShape 49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80406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 Box 5"/>
          <p:cNvSpPr txBox="1">
            <a:spLocks noChangeArrowheads="1"/>
          </p:cNvSpPr>
          <p:nvPr/>
        </p:nvSpPr>
        <p:spPr bwMode="auto">
          <a:xfrm>
            <a:off x="179388" y="18864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、指令执行过程示例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*基于</a:t>
            </a:r>
            <a:r>
              <a:rPr lang="en-US" altLang="zh-CN" b="1" dirty="0" err="1">
                <a:solidFill>
                  <a:srgbClr val="C00000"/>
                </a:solidFill>
                <a:latin typeface="宋体" pitchFamily="2" charset="-122"/>
              </a:rPr>
              <a:t>Demo_IS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的数据通路例：</a:t>
            </a:r>
            <a:r>
              <a:rPr lang="en-US" altLang="zh-CN" b="1" dirty="0">
                <a:latin typeface="宋体" pitchFamily="2" charset="-122"/>
              </a:rPr>
              <a:t>PC</a:t>
            </a:r>
            <a:r>
              <a:rPr lang="zh-CN" altLang="en-US" b="1" dirty="0">
                <a:latin typeface="宋体" pitchFamily="2" charset="-122"/>
              </a:rPr>
              <a:t>具有计数功能</a:t>
            </a:r>
          </a:p>
        </p:txBody>
      </p:sp>
      <p:sp>
        <p:nvSpPr>
          <p:cNvPr id="6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61" name="组合 60"/>
          <p:cNvGrpSpPr/>
          <p:nvPr/>
        </p:nvGrpSpPr>
        <p:grpSpPr>
          <a:xfrm>
            <a:off x="993413" y="1103780"/>
            <a:ext cx="7683043" cy="1317108"/>
            <a:chOff x="921405" y="3047996"/>
            <a:chExt cx="7683043" cy="1317108"/>
          </a:xfrm>
        </p:grpSpPr>
        <p:sp>
          <p:nvSpPr>
            <p:cNvPr id="67" name="Text Box 10"/>
            <p:cNvSpPr txBox="1">
              <a:spLocks noChangeArrowheads="1"/>
            </p:cNvSpPr>
            <p:nvPr/>
          </p:nvSpPr>
          <p:spPr bwMode="auto">
            <a:xfrm>
              <a:off x="1547664" y="3212777"/>
              <a:ext cx="576064" cy="5762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GPRs</a:t>
              </a:r>
            </a:p>
          </p:txBody>
        </p:sp>
        <p:cxnSp>
          <p:nvCxnSpPr>
            <p:cNvPr id="70" name="直接连接符 69"/>
            <p:cNvCxnSpPr/>
            <p:nvPr/>
          </p:nvCxnSpPr>
          <p:spPr bwMode="auto">
            <a:xfrm>
              <a:off x="1691680" y="3789933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1" name="直接连接符 70"/>
            <p:cNvCxnSpPr/>
            <p:nvPr/>
          </p:nvCxnSpPr>
          <p:spPr bwMode="auto">
            <a:xfrm>
              <a:off x="7848265" y="3047997"/>
              <a:ext cx="99" cy="131710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1" name="AutoShape 15"/>
            <p:cNvSpPr>
              <a:spLocks noChangeArrowheads="1"/>
            </p:cNvSpPr>
            <p:nvPr/>
          </p:nvSpPr>
          <p:spPr bwMode="auto">
            <a:xfrm rot="16200000">
              <a:off x="2519673" y="3296118"/>
              <a:ext cx="576263" cy="360039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ALU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12" name="Text Box 18"/>
            <p:cNvSpPr txBox="1">
              <a:spLocks noChangeArrowheads="1"/>
            </p:cNvSpPr>
            <p:nvPr/>
          </p:nvSpPr>
          <p:spPr bwMode="auto">
            <a:xfrm>
              <a:off x="3347864" y="3501008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FLAG</a:t>
              </a:r>
            </a:p>
          </p:txBody>
        </p:sp>
        <p:sp>
          <p:nvSpPr>
            <p:cNvPr id="115" name="Text Box 18"/>
            <p:cNvSpPr txBox="1">
              <a:spLocks noChangeArrowheads="1"/>
            </p:cNvSpPr>
            <p:nvPr/>
          </p:nvSpPr>
          <p:spPr bwMode="auto">
            <a:xfrm>
              <a:off x="4211960" y="3500115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PC</a:t>
              </a:r>
            </a:p>
          </p:txBody>
        </p:sp>
        <p:sp>
          <p:nvSpPr>
            <p:cNvPr id="117" name="Text Box 18"/>
            <p:cNvSpPr txBox="1">
              <a:spLocks noChangeArrowheads="1"/>
            </p:cNvSpPr>
            <p:nvPr/>
          </p:nvSpPr>
          <p:spPr bwMode="auto">
            <a:xfrm>
              <a:off x="5076056" y="3500115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IR</a:t>
              </a:r>
            </a:p>
          </p:txBody>
        </p:sp>
        <p:sp>
          <p:nvSpPr>
            <p:cNvPr id="118" name="Text Box 18"/>
            <p:cNvSpPr txBox="1">
              <a:spLocks noChangeArrowheads="1"/>
            </p:cNvSpPr>
            <p:nvPr/>
          </p:nvSpPr>
          <p:spPr bwMode="auto">
            <a:xfrm>
              <a:off x="5940152" y="3490810"/>
              <a:ext cx="720080" cy="28892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ExtU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9" name="Text Box 18"/>
            <p:cNvSpPr txBox="1">
              <a:spLocks noChangeArrowheads="1"/>
            </p:cNvSpPr>
            <p:nvPr/>
          </p:nvSpPr>
          <p:spPr bwMode="auto">
            <a:xfrm>
              <a:off x="7092280" y="3047996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MAR</a:t>
              </a:r>
            </a:p>
          </p:txBody>
        </p:sp>
        <p:sp>
          <p:nvSpPr>
            <p:cNvPr id="120" name="Text Box 18"/>
            <p:cNvSpPr txBox="1">
              <a:spLocks noChangeArrowheads="1"/>
            </p:cNvSpPr>
            <p:nvPr/>
          </p:nvSpPr>
          <p:spPr bwMode="auto">
            <a:xfrm>
              <a:off x="7104856" y="3500115"/>
              <a:ext cx="563488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MDR</a:t>
              </a:r>
            </a:p>
          </p:txBody>
        </p:sp>
        <p:sp>
          <p:nvSpPr>
            <p:cNvPr id="121" name="Text Box 23"/>
            <p:cNvSpPr txBox="1">
              <a:spLocks noChangeArrowheads="1"/>
            </p:cNvSpPr>
            <p:nvPr/>
          </p:nvSpPr>
          <p:spPr bwMode="auto">
            <a:xfrm>
              <a:off x="8028186" y="3047997"/>
              <a:ext cx="576262" cy="741044"/>
            </a:xfrm>
            <a:prstGeom prst="rect">
              <a:avLst/>
            </a:prstGeom>
            <a:solidFill>
              <a:schemeClr val="hlink">
                <a:alpha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总线逻辑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2" name="Text Box 18"/>
            <p:cNvSpPr txBox="1">
              <a:spLocks noChangeArrowheads="1"/>
            </p:cNvSpPr>
            <p:nvPr/>
          </p:nvSpPr>
          <p:spPr bwMode="auto">
            <a:xfrm>
              <a:off x="1547664" y="4076179"/>
              <a:ext cx="6120680" cy="288925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数据通路结构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23" name="直接连接符 122"/>
            <p:cNvCxnSpPr/>
            <p:nvPr/>
          </p:nvCxnSpPr>
          <p:spPr bwMode="auto">
            <a:xfrm>
              <a:off x="1835696" y="3789040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4" name="直接连接符 123"/>
            <p:cNvCxnSpPr/>
            <p:nvPr/>
          </p:nvCxnSpPr>
          <p:spPr bwMode="auto">
            <a:xfrm flipV="1">
              <a:off x="1979712" y="3795638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5" name="直接连接符 406"/>
            <p:cNvCxnSpPr/>
            <p:nvPr/>
          </p:nvCxnSpPr>
          <p:spPr bwMode="auto">
            <a:xfrm rot="5400000" flipH="1" flipV="1">
              <a:off x="2340199" y="3788594"/>
              <a:ext cx="431154" cy="144016"/>
            </a:xfrm>
            <a:prstGeom prst="bentConnector3">
              <a:avLst>
                <a:gd name="adj1" fmla="val 10166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6" name="直接连接符 407"/>
            <p:cNvCxnSpPr/>
            <p:nvPr/>
          </p:nvCxnSpPr>
          <p:spPr bwMode="auto">
            <a:xfrm rot="5400000" flipH="1" flipV="1">
              <a:off x="2124622" y="3572125"/>
              <a:ext cx="718293" cy="288032"/>
            </a:xfrm>
            <a:prstGeom prst="bentConnector3">
              <a:avLst>
                <a:gd name="adj1" fmla="val 99778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7" name="直接连接符 420"/>
            <p:cNvCxnSpPr>
              <a:stCxn id="111" idx="2"/>
            </p:cNvCxnSpPr>
            <p:nvPr/>
          </p:nvCxnSpPr>
          <p:spPr bwMode="auto">
            <a:xfrm>
              <a:off x="2987824" y="3476137"/>
              <a:ext cx="144016" cy="60004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8" name="直接连接符 434"/>
            <p:cNvCxnSpPr>
              <a:endCxn id="112" idx="0"/>
            </p:cNvCxnSpPr>
            <p:nvPr/>
          </p:nvCxnSpPr>
          <p:spPr bwMode="auto">
            <a:xfrm>
              <a:off x="2987824" y="3344557"/>
              <a:ext cx="648072" cy="156451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9" name="直接连接符 128"/>
            <p:cNvCxnSpPr/>
            <p:nvPr/>
          </p:nvCxnSpPr>
          <p:spPr bwMode="auto">
            <a:xfrm>
              <a:off x="3563888" y="3789040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0" name="直接连接符 129"/>
            <p:cNvCxnSpPr/>
            <p:nvPr/>
          </p:nvCxnSpPr>
          <p:spPr bwMode="auto">
            <a:xfrm flipV="1">
              <a:off x="3707904" y="3795638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1" name="直接连接符 130"/>
            <p:cNvCxnSpPr/>
            <p:nvPr/>
          </p:nvCxnSpPr>
          <p:spPr bwMode="auto">
            <a:xfrm>
              <a:off x="4427984" y="3789040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2" name="直接连接符 131"/>
            <p:cNvCxnSpPr/>
            <p:nvPr/>
          </p:nvCxnSpPr>
          <p:spPr bwMode="auto">
            <a:xfrm flipV="1">
              <a:off x="4572000" y="3795638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3" name="直接连接符 132"/>
            <p:cNvCxnSpPr>
              <a:endCxn id="117" idx="2"/>
            </p:cNvCxnSpPr>
            <p:nvPr/>
          </p:nvCxnSpPr>
          <p:spPr bwMode="auto">
            <a:xfrm flipV="1">
              <a:off x="5364088" y="3789040"/>
              <a:ext cx="0" cy="28054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4" name="直接连接符 133"/>
            <p:cNvCxnSpPr>
              <a:stCxn id="118" idx="2"/>
            </p:cNvCxnSpPr>
            <p:nvPr/>
          </p:nvCxnSpPr>
          <p:spPr bwMode="auto">
            <a:xfrm>
              <a:off x="6300192" y="3779735"/>
              <a:ext cx="0" cy="29555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5" name="直接连接符 445"/>
            <p:cNvCxnSpPr>
              <a:endCxn id="118" idx="0"/>
            </p:cNvCxnSpPr>
            <p:nvPr/>
          </p:nvCxnSpPr>
          <p:spPr bwMode="auto">
            <a:xfrm>
              <a:off x="6300192" y="3284984"/>
              <a:ext cx="0" cy="20582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6" name="直接连接符 445"/>
            <p:cNvCxnSpPr/>
            <p:nvPr/>
          </p:nvCxnSpPr>
          <p:spPr bwMode="auto">
            <a:xfrm flipV="1">
              <a:off x="5508104" y="3284985"/>
              <a:ext cx="792088" cy="215131"/>
            </a:xfrm>
            <a:prstGeom prst="bentConnector3">
              <a:avLst>
                <a:gd name="adj1" fmla="val -106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7" name="直接连接符 136"/>
            <p:cNvCxnSpPr/>
            <p:nvPr/>
          </p:nvCxnSpPr>
          <p:spPr bwMode="auto">
            <a:xfrm flipV="1">
              <a:off x="5220072" y="3284984"/>
              <a:ext cx="0" cy="20582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8" name="直接连接符 407"/>
            <p:cNvCxnSpPr>
              <a:endCxn id="119" idx="1"/>
            </p:cNvCxnSpPr>
            <p:nvPr/>
          </p:nvCxnSpPr>
          <p:spPr bwMode="auto">
            <a:xfrm rot="5400000" flipH="1" flipV="1">
              <a:off x="6578860" y="3561866"/>
              <a:ext cx="882827" cy="14401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9" name="直接连接符 138"/>
            <p:cNvCxnSpPr/>
            <p:nvPr/>
          </p:nvCxnSpPr>
          <p:spPr bwMode="auto">
            <a:xfrm>
              <a:off x="7308304" y="3789040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0" name="直接连接符 139"/>
            <p:cNvCxnSpPr/>
            <p:nvPr/>
          </p:nvCxnSpPr>
          <p:spPr bwMode="auto">
            <a:xfrm flipV="1">
              <a:off x="7452320" y="3795638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1" name="直接连接符 140"/>
            <p:cNvCxnSpPr>
              <a:stCxn id="119" idx="3"/>
            </p:cNvCxnSpPr>
            <p:nvPr/>
          </p:nvCxnSpPr>
          <p:spPr bwMode="auto">
            <a:xfrm>
              <a:off x="7668344" y="3192459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2" name="直接连接符 141"/>
            <p:cNvCxnSpPr/>
            <p:nvPr/>
          </p:nvCxnSpPr>
          <p:spPr bwMode="auto">
            <a:xfrm>
              <a:off x="7668344" y="3573016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3" name="直接连接符 142"/>
            <p:cNvCxnSpPr/>
            <p:nvPr/>
          </p:nvCxnSpPr>
          <p:spPr bwMode="auto">
            <a:xfrm flipH="1">
              <a:off x="7668344" y="3717032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4" name="直接连接符 143"/>
            <p:cNvCxnSpPr/>
            <p:nvPr/>
          </p:nvCxnSpPr>
          <p:spPr bwMode="auto">
            <a:xfrm>
              <a:off x="1259632" y="3356992"/>
              <a:ext cx="28803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5" name="直接连接符 144"/>
            <p:cNvCxnSpPr/>
            <p:nvPr/>
          </p:nvCxnSpPr>
          <p:spPr bwMode="auto">
            <a:xfrm>
              <a:off x="1259632" y="3717032"/>
              <a:ext cx="28803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46" name="Text Box 18"/>
            <p:cNvSpPr txBox="1">
              <a:spLocks noChangeArrowheads="1"/>
            </p:cNvSpPr>
            <p:nvPr/>
          </p:nvSpPr>
          <p:spPr bwMode="auto">
            <a:xfrm>
              <a:off x="921405" y="3212976"/>
              <a:ext cx="338227" cy="2631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RS</a:t>
              </a:r>
            </a:p>
          </p:txBody>
        </p:sp>
        <p:sp>
          <p:nvSpPr>
            <p:cNvPr id="147" name="Text Box 18"/>
            <p:cNvSpPr txBox="1">
              <a:spLocks noChangeArrowheads="1"/>
            </p:cNvSpPr>
            <p:nvPr/>
          </p:nvSpPr>
          <p:spPr bwMode="auto">
            <a:xfrm>
              <a:off x="921405" y="3573015"/>
              <a:ext cx="338227" cy="28758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cxnSp>
          <p:nvCxnSpPr>
            <p:cNvPr id="148" name="直接连接符 480"/>
            <p:cNvCxnSpPr/>
            <p:nvPr/>
          </p:nvCxnSpPr>
          <p:spPr bwMode="auto">
            <a:xfrm rot="5400000" flipH="1" flipV="1">
              <a:off x="1354329" y="3522808"/>
              <a:ext cx="206749" cy="179921"/>
            </a:xfrm>
            <a:prstGeom prst="bentConnector3">
              <a:avLst>
                <a:gd name="adj1" fmla="val 101032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149" name="Text Box 18"/>
            <p:cNvSpPr txBox="1">
              <a:spLocks noChangeArrowheads="1"/>
            </p:cNvSpPr>
            <p:nvPr/>
          </p:nvSpPr>
          <p:spPr bwMode="auto">
            <a:xfrm>
              <a:off x="5076056" y="3068960"/>
              <a:ext cx="338227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150" name="Text Box 18"/>
            <p:cNvSpPr txBox="1">
              <a:spLocks noChangeArrowheads="1"/>
            </p:cNvSpPr>
            <p:nvPr/>
          </p:nvSpPr>
          <p:spPr bwMode="auto">
            <a:xfrm>
              <a:off x="5508104" y="3068960"/>
              <a:ext cx="504056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disp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180355" y="2420888"/>
            <a:ext cx="8856712" cy="3991780"/>
            <a:chOff x="180355" y="1771923"/>
            <a:chExt cx="8856712" cy="3991780"/>
          </a:xfrm>
        </p:grpSpPr>
        <p:sp>
          <p:nvSpPr>
            <p:cNvPr id="152" name="Text Box 135"/>
            <p:cNvSpPr txBox="1">
              <a:spLocks noChangeArrowheads="1"/>
            </p:cNvSpPr>
            <p:nvPr/>
          </p:nvSpPr>
          <p:spPr bwMode="auto">
            <a:xfrm>
              <a:off x="5147692" y="1771923"/>
              <a:ext cx="3889375" cy="39917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105000"/>
                </a:lnSpc>
              </a:pP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   </a:t>
              </a:r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数据寻址方式     指令寻址方式</a:t>
              </a:r>
            </a:p>
            <a:p>
              <a:pPr algn="l"/>
              <a:r>
                <a:rPr lang="zh-CN" altLang="en-US" sz="1800" b="1" dirty="0">
                  <a:latin typeface="宋体" pitchFamily="2" charset="-122"/>
                </a:rPr>
                <a:t>寄存器、立即       隐含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2</a:t>
              </a:r>
            </a:p>
            <a:p>
              <a:pPr algn="l">
                <a:lnSpc>
                  <a:spcPct val="85000"/>
                </a:lnSpc>
              </a:pP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寄存器、寄存器间接 隐含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寄存器间接、寄存器 隐含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寄存器、寄存器     隐含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寄存器、寄存器间接 隐含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寄存器、寄存器     隐含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寄存器、隐含       隐含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寄存器、隐含       隐含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  <a:p>
              <a:pPr algn="l"/>
              <a:r>
                <a:rPr lang="zh-CN" altLang="en-US" sz="1800" b="1" dirty="0">
                  <a:latin typeface="宋体" pitchFamily="2" charset="-122"/>
                </a:rPr>
                <a:t>无              直接</a:t>
              </a:r>
              <a:r>
                <a:rPr lang="en-US" altLang="zh-CN" sz="1800" b="1" dirty="0">
                  <a:latin typeface="宋体" pitchFamily="2" charset="-122"/>
                </a:rPr>
                <a:t>EA=ADDR</a:t>
              </a:r>
            </a:p>
            <a:p>
              <a:pPr algn="l"/>
              <a:r>
                <a:rPr lang="en-US" altLang="zh-CN" sz="1800" b="1" dirty="0">
                  <a:latin typeface="宋体" pitchFamily="2" charset="-122"/>
                </a:rPr>
                <a:t>              </a:t>
              </a:r>
              <a:r>
                <a:rPr lang="zh-CN" altLang="en-US" sz="1800" b="1" dirty="0">
                  <a:latin typeface="宋体" pitchFamily="2" charset="-122"/>
                </a:rPr>
                <a:t>或隐含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2</a:t>
              </a:r>
            </a:p>
            <a:p>
              <a:pPr algn="l"/>
              <a:r>
                <a:rPr lang="zh-CN" altLang="en-US" sz="1800" b="1" dirty="0">
                  <a:latin typeface="宋体" pitchFamily="2" charset="-122"/>
                </a:rPr>
                <a:t>无              相对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 err="1">
                  <a:latin typeface="宋体" pitchFamily="2" charset="-122"/>
                </a:rPr>
                <a:t>Disp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/>
              <a:r>
                <a:rPr lang="en-US" altLang="zh-CN" sz="1800" b="1" dirty="0">
                  <a:latin typeface="宋体" pitchFamily="2" charset="-122"/>
                </a:rPr>
                <a:t>              </a:t>
              </a:r>
              <a:r>
                <a:rPr lang="zh-CN" altLang="en-US" sz="1800" b="1" dirty="0">
                  <a:latin typeface="宋体" pitchFamily="2" charset="-122"/>
                </a:rPr>
                <a:t>或隐含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153" name="Text Box 136"/>
            <p:cNvSpPr txBox="1">
              <a:spLocks noChangeArrowheads="1"/>
            </p:cNvSpPr>
            <p:nvPr/>
          </p:nvSpPr>
          <p:spPr bwMode="auto">
            <a:xfrm>
              <a:off x="4215829" y="2071676"/>
              <a:ext cx="428625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154" name="Text Box 137"/>
            <p:cNvSpPr txBox="1">
              <a:spLocks noChangeArrowheads="1"/>
            </p:cNvSpPr>
            <p:nvPr/>
          </p:nvSpPr>
          <p:spPr bwMode="auto">
            <a:xfrm>
              <a:off x="3420492" y="2071676"/>
              <a:ext cx="795338" cy="2143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55" name="Text Box 138"/>
            <p:cNvSpPr txBox="1">
              <a:spLocks noChangeArrowheads="1"/>
            </p:cNvSpPr>
            <p:nvPr/>
          </p:nvSpPr>
          <p:spPr bwMode="auto">
            <a:xfrm>
              <a:off x="4212654" y="2857488"/>
              <a:ext cx="433388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156" name="Text Box 139"/>
            <p:cNvSpPr txBox="1">
              <a:spLocks noChangeArrowheads="1"/>
            </p:cNvSpPr>
            <p:nvPr/>
          </p:nvSpPr>
          <p:spPr bwMode="auto">
            <a:xfrm>
              <a:off x="4215829" y="3143238"/>
              <a:ext cx="430213" cy="2270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157" name="Text Box 140"/>
            <p:cNvSpPr txBox="1">
              <a:spLocks noChangeArrowheads="1"/>
            </p:cNvSpPr>
            <p:nvPr/>
          </p:nvSpPr>
          <p:spPr bwMode="auto">
            <a:xfrm>
              <a:off x="4647629" y="3143238"/>
              <a:ext cx="430213" cy="2270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RS</a:t>
              </a:r>
            </a:p>
          </p:txBody>
        </p:sp>
        <p:sp>
          <p:nvSpPr>
            <p:cNvPr id="158" name="Text Box 141"/>
            <p:cNvSpPr txBox="1">
              <a:spLocks noChangeArrowheads="1"/>
            </p:cNvSpPr>
            <p:nvPr/>
          </p:nvSpPr>
          <p:spPr bwMode="auto">
            <a:xfrm>
              <a:off x="4214242" y="4004468"/>
              <a:ext cx="430213" cy="2174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RD</a:t>
              </a:r>
            </a:p>
          </p:txBody>
        </p:sp>
        <p:sp>
          <p:nvSpPr>
            <p:cNvPr id="159" name="Text Box 142"/>
            <p:cNvSpPr txBox="1">
              <a:spLocks noChangeArrowheads="1"/>
            </p:cNvSpPr>
            <p:nvPr/>
          </p:nvSpPr>
          <p:spPr bwMode="auto">
            <a:xfrm>
              <a:off x="3637979" y="5420518"/>
              <a:ext cx="143827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>
                  <a:latin typeface="宋体" pitchFamily="2" charset="-122"/>
                </a:rPr>
                <a:t>4</a:t>
              </a:r>
              <a:r>
                <a:rPr lang="zh-CN" altLang="en-US" sz="1600" b="1">
                  <a:latin typeface="宋体" pitchFamily="2" charset="-122"/>
                </a:rPr>
                <a:t>位   </a:t>
              </a:r>
              <a:r>
                <a:rPr lang="en-US" altLang="zh-CN" sz="1600" b="1">
                  <a:latin typeface="宋体" pitchFamily="2" charset="-122"/>
                </a:rPr>
                <a:t>2</a:t>
              </a:r>
              <a:r>
                <a:rPr lang="zh-CN" altLang="en-US" sz="1600" b="1">
                  <a:latin typeface="宋体" pitchFamily="2" charset="-122"/>
                </a:rPr>
                <a:t>位 </a:t>
              </a:r>
              <a:r>
                <a:rPr lang="zh-CN" altLang="en-US" sz="1600" b="1"/>
                <a:t> </a:t>
              </a:r>
              <a:r>
                <a:rPr lang="en-US" altLang="zh-CN" sz="1600" b="1">
                  <a:latin typeface="宋体" pitchFamily="2" charset="-122"/>
                </a:rPr>
                <a:t>2</a:t>
              </a:r>
              <a:r>
                <a:rPr lang="zh-CN" altLang="en-US" sz="1600" b="1">
                  <a:latin typeface="宋体" pitchFamily="2" charset="-122"/>
                </a:rPr>
                <a:t>位</a:t>
              </a:r>
            </a:p>
          </p:txBody>
        </p:sp>
        <p:sp>
          <p:nvSpPr>
            <p:cNvPr id="160" name="Line 143"/>
            <p:cNvSpPr>
              <a:spLocks noChangeShapeType="1"/>
            </p:cNvSpPr>
            <p:nvPr/>
          </p:nvSpPr>
          <p:spPr bwMode="auto">
            <a:xfrm>
              <a:off x="3420492" y="5418931"/>
              <a:ext cx="0" cy="2889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144"/>
            <p:cNvSpPr>
              <a:spLocks noChangeShapeType="1"/>
            </p:cNvSpPr>
            <p:nvPr/>
          </p:nvSpPr>
          <p:spPr bwMode="auto">
            <a:xfrm>
              <a:off x="4214242" y="5418931"/>
              <a:ext cx="0" cy="2889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Line 145"/>
            <p:cNvSpPr>
              <a:spLocks noChangeShapeType="1"/>
            </p:cNvSpPr>
            <p:nvPr/>
          </p:nvSpPr>
          <p:spPr bwMode="auto">
            <a:xfrm>
              <a:off x="4646042" y="5418931"/>
              <a:ext cx="0" cy="2889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Line 146"/>
            <p:cNvSpPr>
              <a:spLocks noChangeShapeType="1"/>
            </p:cNvSpPr>
            <p:nvPr/>
          </p:nvSpPr>
          <p:spPr bwMode="auto">
            <a:xfrm>
              <a:off x="5077842" y="5444331"/>
              <a:ext cx="0" cy="2889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Line 147"/>
            <p:cNvSpPr>
              <a:spLocks noChangeShapeType="1"/>
            </p:cNvSpPr>
            <p:nvPr/>
          </p:nvSpPr>
          <p:spPr bwMode="auto">
            <a:xfrm>
              <a:off x="3998342" y="5563393"/>
              <a:ext cx="2159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148"/>
            <p:cNvSpPr>
              <a:spLocks noChangeShapeType="1"/>
            </p:cNvSpPr>
            <p:nvPr/>
          </p:nvSpPr>
          <p:spPr bwMode="auto">
            <a:xfrm flipH="1">
              <a:off x="3420492" y="5563393"/>
              <a:ext cx="2174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Text Box 149"/>
            <p:cNvSpPr txBox="1">
              <a:spLocks noChangeArrowheads="1"/>
            </p:cNvSpPr>
            <p:nvPr/>
          </p:nvSpPr>
          <p:spPr bwMode="auto">
            <a:xfrm>
              <a:off x="4644454" y="4004468"/>
              <a:ext cx="433388" cy="217488"/>
            </a:xfrm>
            <a:prstGeom prst="rect">
              <a:avLst/>
            </a:prstGeom>
            <a:solidFill>
              <a:schemeClr val="hlink">
                <a:alpha val="89999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0 0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67" name="Text Box 150"/>
            <p:cNvSpPr txBox="1">
              <a:spLocks noChangeArrowheads="1"/>
            </p:cNvSpPr>
            <p:nvPr/>
          </p:nvSpPr>
          <p:spPr bwMode="auto">
            <a:xfrm>
              <a:off x="4212654" y="2579676"/>
              <a:ext cx="433388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RD</a:t>
              </a:r>
            </a:p>
          </p:txBody>
        </p:sp>
        <p:sp>
          <p:nvSpPr>
            <p:cNvPr id="168" name="Text Box 151"/>
            <p:cNvSpPr txBox="1">
              <a:spLocks noChangeArrowheads="1"/>
            </p:cNvSpPr>
            <p:nvPr/>
          </p:nvSpPr>
          <p:spPr bwMode="auto">
            <a:xfrm>
              <a:off x="3418904" y="2285988"/>
              <a:ext cx="1657350" cy="22225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Imme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9" name="Text Box 152"/>
            <p:cNvSpPr txBox="1">
              <a:spLocks noChangeArrowheads="1"/>
            </p:cNvSpPr>
            <p:nvPr/>
          </p:nvSpPr>
          <p:spPr bwMode="auto">
            <a:xfrm>
              <a:off x="4646042" y="2579676"/>
              <a:ext cx="431800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RS</a:t>
              </a:r>
            </a:p>
          </p:txBody>
        </p:sp>
        <p:sp>
          <p:nvSpPr>
            <p:cNvPr id="170" name="Text Box 153"/>
            <p:cNvSpPr txBox="1">
              <a:spLocks noChangeArrowheads="1"/>
            </p:cNvSpPr>
            <p:nvPr/>
          </p:nvSpPr>
          <p:spPr bwMode="auto">
            <a:xfrm>
              <a:off x="4647629" y="2857488"/>
              <a:ext cx="430213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RS</a:t>
              </a:r>
            </a:p>
          </p:txBody>
        </p:sp>
        <p:sp>
          <p:nvSpPr>
            <p:cNvPr id="171" name="Text Box 154"/>
            <p:cNvSpPr txBox="1">
              <a:spLocks noChangeArrowheads="1"/>
            </p:cNvSpPr>
            <p:nvPr/>
          </p:nvSpPr>
          <p:spPr bwMode="auto">
            <a:xfrm>
              <a:off x="4644454" y="2071676"/>
              <a:ext cx="431800" cy="214313"/>
            </a:xfrm>
            <a:prstGeom prst="rect">
              <a:avLst/>
            </a:prstGeom>
            <a:solidFill>
              <a:schemeClr val="hlink">
                <a:alpha val="89999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空</a:t>
              </a:r>
            </a:p>
          </p:txBody>
        </p:sp>
        <p:sp>
          <p:nvSpPr>
            <p:cNvPr id="172" name="Text Box 155"/>
            <p:cNvSpPr txBox="1">
              <a:spLocks noChangeArrowheads="1"/>
            </p:cNvSpPr>
            <p:nvPr/>
          </p:nvSpPr>
          <p:spPr bwMode="auto">
            <a:xfrm>
              <a:off x="3418904" y="4774406"/>
              <a:ext cx="1657350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Addr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3" name="Text Box 156"/>
            <p:cNvSpPr txBox="1">
              <a:spLocks noChangeArrowheads="1"/>
            </p:cNvSpPr>
            <p:nvPr/>
          </p:nvSpPr>
          <p:spPr bwMode="auto">
            <a:xfrm>
              <a:off x="4211067" y="4560093"/>
              <a:ext cx="863600" cy="214313"/>
            </a:xfrm>
            <a:prstGeom prst="rect">
              <a:avLst/>
            </a:prstGeom>
            <a:solidFill>
              <a:schemeClr val="hlink">
                <a:alpha val="89999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0 0 0 0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74" name="Text Box 157"/>
            <p:cNvSpPr txBox="1">
              <a:spLocks noChangeArrowheads="1"/>
            </p:cNvSpPr>
            <p:nvPr/>
          </p:nvSpPr>
          <p:spPr bwMode="auto">
            <a:xfrm>
              <a:off x="4214242" y="4274343"/>
              <a:ext cx="430213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175" name="Text Box 158"/>
            <p:cNvSpPr txBox="1">
              <a:spLocks noChangeArrowheads="1"/>
            </p:cNvSpPr>
            <p:nvPr/>
          </p:nvSpPr>
          <p:spPr bwMode="auto">
            <a:xfrm>
              <a:off x="4644454" y="4274343"/>
              <a:ext cx="433388" cy="214313"/>
            </a:xfrm>
            <a:prstGeom prst="rect">
              <a:avLst/>
            </a:prstGeom>
            <a:solidFill>
              <a:schemeClr val="hlink">
                <a:alpha val="89999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0 0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76" name="Text Box 159"/>
            <p:cNvSpPr txBox="1">
              <a:spLocks noChangeArrowheads="1"/>
            </p:cNvSpPr>
            <p:nvPr/>
          </p:nvSpPr>
          <p:spPr bwMode="auto">
            <a:xfrm>
              <a:off x="3636392" y="1771923"/>
              <a:ext cx="1223963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05000"/>
                </a:lnSpc>
              </a:pPr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指令格式</a:t>
              </a:r>
            </a:p>
          </p:txBody>
        </p:sp>
        <p:sp>
          <p:nvSpPr>
            <p:cNvPr id="177" name="Text Box 160"/>
            <p:cNvSpPr txBox="1">
              <a:spLocks noChangeArrowheads="1"/>
            </p:cNvSpPr>
            <p:nvPr/>
          </p:nvSpPr>
          <p:spPr bwMode="auto">
            <a:xfrm>
              <a:off x="180355" y="1787389"/>
              <a:ext cx="3311525" cy="37298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105000"/>
                </a:lnSpc>
              </a:pPr>
              <a:r>
                <a:rPr lang="en-US" altLang="zh-CN" sz="1800" b="1" dirty="0">
                  <a:solidFill>
                    <a:srgbClr val="CC3300"/>
                  </a:solidFill>
                  <a:latin typeface="宋体" pitchFamily="2" charset="-122"/>
                </a:rPr>
                <a:t>   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 </a:t>
              </a:r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指令功能</a:t>
              </a:r>
            </a:p>
            <a:p>
              <a:pPr algn="l"/>
              <a:r>
                <a:rPr lang="zh-CN" altLang="en-US" sz="1800" b="1" dirty="0">
                  <a:latin typeface="宋体" pitchFamily="2" charset="-122"/>
                </a:rPr>
                <a:t>赋值</a:t>
              </a:r>
              <a:r>
                <a:rPr lang="en-US" altLang="zh-CN" sz="1800" b="1" dirty="0">
                  <a:latin typeface="宋体" pitchFamily="2" charset="-122"/>
                </a:rPr>
                <a:t>(MOV): </a:t>
              </a:r>
              <a:r>
                <a:rPr lang="en-US" altLang="zh-CN" sz="1800" b="1" dirty="0" err="1">
                  <a:latin typeface="宋体" pitchFamily="2" charset="-122"/>
                </a:rPr>
                <a:t>RD←Imme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85000"/>
                </a:lnSpc>
              </a:pP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取数</a:t>
              </a:r>
              <a:r>
                <a:rPr lang="en-US" altLang="zh-CN" sz="1800" b="1" dirty="0">
                  <a:latin typeface="宋体" pitchFamily="2" charset="-122"/>
                </a:rPr>
                <a:t>(LD) : RD←M</a:t>
              </a:r>
              <a:r>
                <a:rPr lang="en-US" altLang="zh-CN" sz="1800" b="1" spc="-200" dirty="0">
                  <a:latin typeface="宋体" pitchFamily="2" charset="-122"/>
                </a:rPr>
                <a:t>[</a:t>
              </a:r>
              <a:r>
                <a:rPr lang="en-US" altLang="zh-CN" sz="1800" b="1" dirty="0">
                  <a:latin typeface="宋体" pitchFamily="2" charset="-122"/>
                </a:rPr>
                <a:t>(RS</a:t>
              </a:r>
              <a:r>
                <a:rPr lang="en-US" altLang="zh-CN" sz="1800" b="1" spc="-200" dirty="0">
                  <a:latin typeface="宋体" pitchFamily="2" charset="-122"/>
                </a:rPr>
                <a:t>)</a:t>
              </a:r>
              <a:r>
                <a:rPr lang="en-US" altLang="zh-CN" sz="1800" b="1" dirty="0">
                  <a:latin typeface="宋体" pitchFamily="2" charset="-122"/>
                </a:rPr>
                <a:t>]</a:t>
              </a: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存数</a:t>
              </a:r>
              <a:r>
                <a:rPr lang="en-US" altLang="zh-CN" sz="1800" b="1" dirty="0">
                  <a:latin typeface="宋体" pitchFamily="2" charset="-122"/>
                </a:rPr>
                <a:t>(ST) : M</a:t>
              </a:r>
              <a:r>
                <a:rPr lang="en-US" altLang="zh-CN" sz="1800" b="1" spc="-200" dirty="0">
                  <a:latin typeface="宋体" pitchFamily="2" charset="-122"/>
                </a:rPr>
                <a:t>[</a:t>
              </a:r>
              <a:r>
                <a:rPr lang="en-US" altLang="zh-CN" sz="1800" b="1" spc="-300" dirty="0">
                  <a:latin typeface="宋体" pitchFamily="2" charset="-122"/>
                </a:rPr>
                <a:t>(</a:t>
              </a:r>
              <a:r>
                <a:rPr lang="en-US" altLang="zh-CN" sz="1800" b="1" dirty="0">
                  <a:latin typeface="宋体" pitchFamily="2" charset="-122"/>
                </a:rPr>
                <a:t>RS</a:t>
              </a:r>
              <a:r>
                <a:rPr lang="en-US" altLang="zh-CN" sz="1800" b="1" spc="-200" dirty="0">
                  <a:latin typeface="宋体" pitchFamily="2" charset="-122"/>
                </a:rPr>
                <a:t>)</a:t>
              </a:r>
              <a:r>
                <a:rPr lang="en-US" altLang="zh-CN" sz="1800" b="1" dirty="0">
                  <a:latin typeface="宋体" pitchFamily="2" charset="-122"/>
                </a:rPr>
                <a:t>]←(RD)</a:t>
              </a: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加法</a:t>
              </a:r>
              <a:r>
                <a:rPr lang="en-US" altLang="zh-CN" sz="1800" b="1" dirty="0">
                  <a:latin typeface="宋体" pitchFamily="2" charset="-122"/>
                </a:rPr>
                <a:t>(ADD): RD←(RD)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(RS)</a:t>
              </a:r>
            </a:p>
            <a:p>
              <a:pPr algn="l"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          RD←(RD)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M</a:t>
              </a:r>
              <a:r>
                <a:rPr lang="en-US" altLang="zh-CN" sz="1800" b="1" spc="-300" dirty="0">
                  <a:latin typeface="宋体" pitchFamily="2" charset="-122"/>
                </a:rPr>
                <a:t>[</a:t>
              </a:r>
              <a:r>
                <a:rPr lang="en-US" altLang="zh-CN" sz="1800" b="1" dirty="0">
                  <a:latin typeface="宋体" pitchFamily="2" charset="-122"/>
                </a:rPr>
                <a:t>(RS</a:t>
              </a:r>
              <a:r>
                <a:rPr lang="en-US" altLang="zh-CN" sz="1800" b="1" spc="-200" dirty="0">
                  <a:latin typeface="宋体" pitchFamily="2" charset="-122"/>
                </a:rPr>
                <a:t>)</a:t>
              </a:r>
              <a:r>
                <a:rPr lang="en-US" altLang="zh-CN" sz="1800" b="1" dirty="0">
                  <a:latin typeface="宋体" pitchFamily="2" charset="-122"/>
                </a:rPr>
                <a:t>]</a:t>
              </a: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减法</a:t>
              </a:r>
              <a:r>
                <a:rPr lang="en-US" altLang="zh-CN" sz="1800" b="1" dirty="0">
                  <a:latin typeface="宋体" pitchFamily="2" charset="-122"/>
                </a:rPr>
                <a:t>(SUB): RD←(RD)</a:t>
              </a:r>
              <a:r>
                <a:rPr lang="zh-CN" altLang="en-US" sz="1800" b="1" dirty="0">
                  <a:latin typeface="宋体" pitchFamily="2" charset="-122"/>
                </a:rPr>
                <a:t>－</a:t>
              </a:r>
              <a:r>
                <a:rPr lang="en-US" altLang="zh-CN" sz="1800" b="1" dirty="0">
                  <a:latin typeface="宋体" pitchFamily="2" charset="-122"/>
                </a:rPr>
                <a:t>(RS)</a:t>
              </a: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自增</a:t>
              </a:r>
              <a:r>
                <a:rPr lang="en-US" altLang="zh-CN" sz="1800" b="1" dirty="0">
                  <a:latin typeface="宋体" pitchFamily="2" charset="-122"/>
                </a:rPr>
                <a:t>(INC): RD←(RD)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自减</a:t>
              </a:r>
              <a:r>
                <a:rPr lang="en-US" altLang="zh-CN" sz="1800" b="1" dirty="0">
                  <a:latin typeface="宋体" pitchFamily="2" charset="-122"/>
                </a:rPr>
                <a:t>(DEC): RD←(RD)</a:t>
              </a:r>
              <a:r>
                <a:rPr lang="zh-CN" altLang="en-US" sz="1800" b="1" dirty="0">
                  <a:latin typeface="宋体" pitchFamily="2" charset="-122"/>
                </a:rPr>
                <a:t>－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分支</a:t>
              </a:r>
              <a:r>
                <a:rPr lang="en-US" altLang="zh-CN" sz="1800" b="1" dirty="0">
                  <a:latin typeface="宋体" pitchFamily="2" charset="-122"/>
                </a:rPr>
                <a:t>(JNZ): </a:t>
              </a:r>
            </a:p>
            <a:p>
              <a:pPr algn="l"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   ZF</a:t>
              </a:r>
              <a:r>
                <a:rPr lang="zh-CN" altLang="en-US" sz="1800" b="1" dirty="0">
                  <a:latin typeface="宋体" pitchFamily="2" charset="-122"/>
                </a:rPr>
                <a:t>＝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zh-CN" altLang="en-US" sz="1800" b="1" dirty="0">
                  <a:latin typeface="宋体" pitchFamily="2" charset="-122"/>
                </a:rPr>
                <a:t>时</a:t>
              </a:r>
              <a:r>
                <a:rPr lang="en-US" altLang="zh-CN" sz="1800" b="1" dirty="0">
                  <a:latin typeface="宋体" pitchFamily="2" charset="-122"/>
                </a:rPr>
                <a:t>PC</a:t>
              </a:r>
              <a:r>
                <a:rPr lang="zh-CN" altLang="en-US" sz="1800" b="1" dirty="0">
                  <a:latin typeface="宋体" pitchFamily="2" charset="-122"/>
                </a:rPr>
                <a:t>←</a:t>
              </a:r>
              <a:r>
                <a:rPr lang="en-US" altLang="zh-CN" sz="1800" b="1" dirty="0" err="1">
                  <a:latin typeface="宋体" pitchFamily="2" charset="-122"/>
                </a:rPr>
                <a:t>Addr</a:t>
              </a:r>
              <a:endParaRPr lang="zh-CN" altLang="en-US" sz="1800" b="1" dirty="0">
                <a:latin typeface="宋体" pitchFamily="2" charset="-122"/>
              </a:endParaRP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         或</a:t>
              </a:r>
              <a:r>
                <a:rPr lang="en-US" altLang="zh-CN" sz="1800" b="1" dirty="0">
                  <a:latin typeface="宋体" pitchFamily="2" charset="-122"/>
                </a:rPr>
                <a:t>PC</a:t>
              </a:r>
              <a:r>
                <a:rPr lang="zh-CN" altLang="en-US" sz="1800" b="1" dirty="0">
                  <a:latin typeface="宋体" pitchFamily="2" charset="-122"/>
                </a:rPr>
                <a:t>←</a:t>
              </a:r>
              <a:r>
                <a:rPr lang="en-US" altLang="zh-CN" sz="1800" b="1" dirty="0">
                  <a:latin typeface="宋体" pitchFamily="2" charset="-122"/>
                </a:rPr>
                <a:t>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 err="1">
                  <a:latin typeface="宋体" pitchFamily="2" charset="-122"/>
                </a:rPr>
                <a:t>Disp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78" name="Text Box 161"/>
            <p:cNvSpPr txBox="1">
              <a:spLocks noChangeArrowheads="1"/>
            </p:cNvSpPr>
            <p:nvPr/>
          </p:nvSpPr>
          <p:spPr bwMode="auto">
            <a:xfrm>
              <a:off x="3420492" y="2579676"/>
              <a:ext cx="793750" cy="2159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0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0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1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0</a:t>
              </a:r>
            </a:p>
          </p:txBody>
        </p:sp>
        <p:sp>
          <p:nvSpPr>
            <p:cNvPr id="179" name="Text Box 162"/>
            <p:cNvSpPr txBox="1">
              <a:spLocks noChangeArrowheads="1"/>
            </p:cNvSpPr>
            <p:nvPr/>
          </p:nvSpPr>
          <p:spPr bwMode="auto">
            <a:xfrm>
              <a:off x="3420492" y="2857488"/>
              <a:ext cx="793750" cy="2143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180" name="Text Box 163"/>
            <p:cNvSpPr txBox="1">
              <a:spLocks noChangeArrowheads="1"/>
            </p:cNvSpPr>
            <p:nvPr/>
          </p:nvSpPr>
          <p:spPr bwMode="auto">
            <a:xfrm>
              <a:off x="3420492" y="3143238"/>
              <a:ext cx="574675" cy="2270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181" name="Text Box 164"/>
            <p:cNvSpPr txBox="1">
              <a:spLocks noChangeArrowheads="1"/>
            </p:cNvSpPr>
            <p:nvPr/>
          </p:nvSpPr>
          <p:spPr bwMode="auto">
            <a:xfrm>
              <a:off x="3420492" y="4004468"/>
              <a:ext cx="793750" cy="217488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82" name="Text Box 165"/>
            <p:cNvSpPr txBox="1">
              <a:spLocks noChangeArrowheads="1"/>
            </p:cNvSpPr>
            <p:nvPr/>
          </p:nvSpPr>
          <p:spPr bwMode="auto">
            <a:xfrm>
              <a:off x="3420492" y="4274343"/>
              <a:ext cx="793750" cy="2143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183" name="Text Box 166"/>
            <p:cNvSpPr txBox="1">
              <a:spLocks noChangeArrowheads="1"/>
            </p:cNvSpPr>
            <p:nvPr/>
          </p:nvSpPr>
          <p:spPr bwMode="auto">
            <a:xfrm>
              <a:off x="3420492" y="4560093"/>
              <a:ext cx="574675" cy="2143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184" name="Text Box 167"/>
            <p:cNvSpPr txBox="1">
              <a:spLocks noChangeArrowheads="1"/>
            </p:cNvSpPr>
            <p:nvPr/>
          </p:nvSpPr>
          <p:spPr bwMode="auto">
            <a:xfrm>
              <a:off x="4215829" y="3443276"/>
              <a:ext cx="430213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185" name="Text Box 168"/>
            <p:cNvSpPr txBox="1">
              <a:spLocks noChangeArrowheads="1"/>
            </p:cNvSpPr>
            <p:nvPr/>
          </p:nvSpPr>
          <p:spPr bwMode="auto">
            <a:xfrm>
              <a:off x="4647629" y="3443276"/>
              <a:ext cx="430213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RS</a:t>
              </a:r>
            </a:p>
          </p:txBody>
        </p:sp>
        <p:sp>
          <p:nvSpPr>
            <p:cNvPr id="186" name="Text Box 169"/>
            <p:cNvSpPr txBox="1">
              <a:spLocks noChangeArrowheads="1"/>
            </p:cNvSpPr>
            <p:nvPr/>
          </p:nvSpPr>
          <p:spPr bwMode="auto">
            <a:xfrm>
              <a:off x="3420492" y="3443276"/>
              <a:ext cx="574675" cy="2159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0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1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0</a:t>
              </a:r>
              <a:endParaRPr lang="en-US" altLang="zh-CN" sz="1800" b="1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187" name="Text Box 170"/>
            <p:cNvSpPr txBox="1">
              <a:spLocks noChangeArrowheads="1"/>
            </p:cNvSpPr>
            <p:nvPr/>
          </p:nvSpPr>
          <p:spPr bwMode="auto">
            <a:xfrm>
              <a:off x="4211067" y="5131593"/>
              <a:ext cx="865188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Disp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88" name="Text Box 171"/>
            <p:cNvSpPr txBox="1">
              <a:spLocks noChangeArrowheads="1"/>
            </p:cNvSpPr>
            <p:nvPr/>
          </p:nvSpPr>
          <p:spPr bwMode="auto">
            <a:xfrm>
              <a:off x="3420492" y="5131593"/>
              <a:ext cx="574675" cy="2159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189" name="Text Box 172"/>
            <p:cNvSpPr txBox="1">
              <a:spLocks noChangeArrowheads="1"/>
            </p:cNvSpPr>
            <p:nvPr/>
          </p:nvSpPr>
          <p:spPr bwMode="auto">
            <a:xfrm>
              <a:off x="3995167" y="5131593"/>
              <a:ext cx="215900" cy="21431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1</a:t>
              </a:r>
            </a:p>
          </p:txBody>
        </p:sp>
        <p:sp>
          <p:nvSpPr>
            <p:cNvPr id="190" name="Text Box 173"/>
            <p:cNvSpPr txBox="1">
              <a:spLocks noChangeArrowheads="1"/>
            </p:cNvSpPr>
            <p:nvPr/>
          </p:nvSpPr>
          <p:spPr bwMode="auto">
            <a:xfrm>
              <a:off x="3995167" y="4560093"/>
              <a:ext cx="215900" cy="21431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91" name="Text Box 174"/>
            <p:cNvSpPr txBox="1">
              <a:spLocks noChangeArrowheads="1"/>
            </p:cNvSpPr>
            <p:nvPr/>
          </p:nvSpPr>
          <p:spPr bwMode="auto">
            <a:xfrm>
              <a:off x="3995167" y="3444863"/>
              <a:ext cx="220663" cy="21431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192" name="Text Box 175"/>
            <p:cNvSpPr txBox="1">
              <a:spLocks noChangeArrowheads="1"/>
            </p:cNvSpPr>
            <p:nvPr/>
          </p:nvSpPr>
          <p:spPr bwMode="auto">
            <a:xfrm>
              <a:off x="3995167" y="3143238"/>
              <a:ext cx="220663" cy="22701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93" name="Text Box 141"/>
            <p:cNvSpPr txBox="1">
              <a:spLocks noChangeArrowheads="1"/>
            </p:cNvSpPr>
            <p:nvPr/>
          </p:nvSpPr>
          <p:spPr bwMode="auto">
            <a:xfrm>
              <a:off x="4213622" y="3717032"/>
              <a:ext cx="430213" cy="2174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194" name="Text Box 149"/>
            <p:cNvSpPr txBox="1">
              <a:spLocks noChangeArrowheads="1"/>
            </p:cNvSpPr>
            <p:nvPr/>
          </p:nvSpPr>
          <p:spPr bwMode="auto">
            <a:xfrm>
              <a:off x="4643834" y="3717032"/>
              <a:ext cx="433388" cy="2174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RS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95" name="Text Box 164"/>
            <p:cNvSpPr txBox="1">
              <a:spLocks noChangeArrowheads="1"/>
            </p:cNvSpPr>
            <p:nvPr/>
          </p:nvSpPr>
          <p:spPr bwMode="auto">
            <a:xfrm>
              <a:off x="3419872" y="3717032"/>
              <a:ext cx="793750" cy="217488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</p:grpSp>
      <p:sp>
        <p:nvSpPr>
          <p:cNvPr id="98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140646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" name="AutoShape 49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220073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AutoShape 499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3060526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100</a:t>
            </a:fld>
            <a:endParaRPr lang="en-US" altLang="zh-CN"/>
          </a:p>
        </p:txBody>
      </p:sp>
      <p:sp>
        <p:nvSpPr>
          <p:cNvPr id="3" name="Text Box 149"/>
          <p:cNvSpPr txBox="1">
            <a:spLocks noChangeArrowheads="1"/>
          </p:cNvSpPr>
          <p:nvPr/>
        </p:nvSpPr>
        <p:spPr bwMode="auto">
          <a:xfrm>
            <a:off x="179388" y="332656"/>
            <a:ext cx="8785225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、异常        </a:t>
            </a:r>
            <a:r>
              <a:rPr lang="en-US" altLang="zh-CN" sz="2200" b="1" dirty="0">
                <a:latin typeface="+mn-ea"/>
                <a:ea typeface="+mn-ea"/>
              </a:rPr>
              <a:t>--</a:t>
            </a:r>
            <a:r>
              <a:rPr lang="zh-CN" altLang="zh-CN" sz="2200" b="1" dirty="0">
                <a:latin typeface="+mn-ea"/>
                <a:ea typeface="+mn-ea"/>
              </a:rPr>
              <a:t>内部异常</a:t>
            </a:r>
            <a:r>
              <a:rPr lang="en-US" altLang="zh-CN" sz="2200" b="1" dirty="0">
                <a:latin typeface="+mn-ea"/>
                <a:ea typeface="+mn-ea"/>
              </a:rPr>
              <a:t>(</a:t>
            </a:r>
            <a:r>
              <a:rPr lang="zh-CN" altLang="zh-CN" sz="2200" b="1" dirty="0">
                <a:latin typeface="+mn-ea"/>
                <a:ea typeface="+mn-ea"/>
              </a:rPr>
              <a:t>程序性异常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endParaRPr lang="zh-CN" altLang="en-US" sz="2200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+mn-ea"/>
                <a:ea typeface="+mn-ea"/>
              </a:rPr>
              <a:t>   </a:t>
            </a:r>
            <a:r>
              <a:rPr lang="zh-CN" altLang="zh-CN" b="1" dirty="0">
                <a:latin typeface="+mn-ea"/>
                <a:ea typeface="+mn-ea"/>
              </a:rPr>
              <a:t>由</a:t>
            </a:r>
            <a:r>
              <a:rPr lang="en-US" altLang="zh-CN" b="1" dirty="0">
                <a:latin typeface="+mn-ea"/>
                <a:ea typeface="+mn-ea"/>
              </a:rPr>
              <a:t>CPU</a:t>
            </a:r>
            <a:r>
              <a:rPr lang="zh-CN" altLang="zh-CN" b="1" dirty="0">
                <a:latin typeface="+mn-ea"/>
                <a:ea typeface="+mn-ea"/>
              </a:rPr>
              <a:t>内部</a:t>
            </a:r>
            <a:r>
              <a:rPr lang="zh-CN" altLang="zh-CN" b="1" u="sng" dirty="0">
                <a:latin typeface="+mn-ea"/>
                <a:ea typeface="+mn-ea"/>
              </a:rPr>
              <a:t>执行指令所引起</a:t>
            </a:r>
            <a:r>
              <a:rPr lang="zh-CN" altLang="zh-CN" b="1" dirty="0">
                <a:latin typeface="+mn-ea"/>
                <a:ea typeface="+mn-ea"/>
              </a:rPr>
              <a:t>的</a:t>
            </a:r>
            <a:r>
              <a:rPr lang="zh-CN" altLang="zh-CN" b="1" dirty="0">
                <a:solidFill>
                  <a:srgbClr val="990099"/>
                </a:solidFill>
                <a:latin typeface="+mn-ea"/>
                <a:ea typeface="+mn-ea"/>
              </a:rPr>
              <a:t>意外事件</a:t>
            </a:r>
            <a:r>
              <a:rPr lang="en-US" altLang="zh-CN" b="1" dirty="0">
                <a:latin typeface="+mn-ea"/>
                <a:ea typeface="+mn-ea"/>
              </a:rPr>
              <a:t> </a:t>
            </a:r>
            <a:r>
              <a:rPr lang="en-US" altLang="zh-CN" sz="2000" b="1" dirty="0">
                <a:latin typeface="+mn-ea"/>
                <a:ea typeface="+mn-ea"/>
              </a:rPr>
              <a:t>(</a:t>
            </a:r>
            <a:r>
              <a:rPr lang="zh-CN" altLang="en-US" sz="2000" b="1" dirty="0">
                <a:latin typeface="+mn-ea"/>
                <a:ea typeface="+mn-ea"/>
              </a:rPr>
              <a:t>如除零、断点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  *处理时机：</a:t>
            </a:r>
            <a:r>
              <a:rPr lang="zh-CN" altLang="en-US" b="1" dirty="0">
                <a:latin typeface="宋体" panose="02010600030101010101" pitchFamily="2" charset="-122"/>
              </a:rPr>
              <a:t>立即处理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4" name="Text Box 149"/>
          <p:cNvSpPr txBox="1">
            <a:spLocks noChangeArrowheads="1"/>
          </p:cNvSpPr>
          <p:nvPr/>
        </p:nvSpPr>
        <p:spPr bwMode="auto">
          <a:xfrm>
            <a:off x="179512" y="1722874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  *异常分类：</a:t>
            </a:r>
            <a:r>
              <a:rPr lang="zh-CN" altLang="en-US" b="1" dirty="0">
                <a:latin typeface="宋体" panose="02010600030101010101" pitchFamily="2" charset="-122"/>
              </a:rPr>
              <a:t>按报告及返回方式分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119991"/>
              </p:ext>
            </p:extLst>
          </p:nvPr>
        </p:nvGraphicFramePr>
        <p:xfrm>
          <a:off x="395536" y="2276872"/>
          <a:ext cx="8568952" cy="3456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故障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Fault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陷阱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CN" sz="2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Trap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终止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Abort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报告结果</a:t>
                      </a: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latin typeface="宋体" panose="02010600030101010101" pitchFamily="2" charset="-122"/>
                        </a:rPr>
                        <a:t>可能修复</a:t>
                      </a:r>
                      <a:r>
                        <a:rPr lang="zh-CN" altLang="en-US" sz="2000" b="1" baseline="30000" dirty="0">
                          <a:latin typeface="宋体" panose="02010600030101010101" pitchFamily="2" charset="-122"/>
                        </a:rPr>
                        <a:t>①</a:t>
                      </a:r>
                      <a:r>
                        <a:rPr lang="zh-CN" altLang="en-US" sz="2000" b="1" dirty="0">
                          <a:latin typeface="宋体" panose="02010600030101010101" pitchFamily="2" charset="-122"/>
                        </a:rPr>
                        <a:t>的异常</a:t>
                      </a:r>
                      <a:endParaRPr lang="en-US" altLang="zh-CN" sz="2000" b="1" dirty="0">
                        <a:latin typeface="宋体" panose="02010600030101010101" pitchFamily="2" charset="-122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latin typeface="宋体" panose="02010600030101010101" pitchFamily="2" charset="-122"/>
                        </a:rPr>
                        <a:t>预先安排</a:t>
                      </a:r>
                      <a:r>
                        <a:rPr lang="zh-CN" altLang="en-US" sz="2000" b="1" baseline="30000" dirty="0">
                          <a:latin typeface="宋体" panose="02010600030101010101" pitchFamily="2" charset="-122"/>
                        </a:rPr>
                        <a:t>②</a:t>
                      </a:r>
                      <a:r>
                        <a:rPr lang="zh-CN" altLang="en-US" sz="2000" b="1" dirty="0">
                          <a:latin typeface="宋体" panose="02010600030101010101" pitchFamily="2" charset="-122"/>
                        </a:rPr>
                        <a:t>的异常</a:t>
                      </a:r>
                      <a:endParaRPr lang="en-US" altLang="zh-CN" sz="2000" b="1" dirty="0">
                        <a:latin typeface="宋体" panose="02010600030101010101" pitchFamily="2" charset="-122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latin typeface="宋体" panose="02010600030101010101" pitchFamily="2" charset="-122"/>
                        </a:rPr>
                        <a:t>不可修复的异常</a:t>
                      </a:r>
                      <a:endParaRPr lang="en-US" altLang="zh-CN" sz="2000" b="1" dirty="0">
                        <a:latin typeface="宋体" panose="02010600030101010101" pitchFamily="2" charset="-122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返回方式</a:t>
                      </a: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当前指令 </a:t>
                      </a:r>
                      <a:r>
                        <a:rPr lang="zh-CN" altLang="en-US" sz="2000" b="1" dirty="0">
                          <a:solidFill>
                            <a:srgbClr val="990099"/>
                          </a:solidFill>
                        </a:rPr>
                        <a:t>或 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终止程序</a:t>
                      </a:r>
                      <a:r>
                        <a:rPr lang="zh-CN" altLang="en-US" sz="2000" b="1" baseline="300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zh-CN" sz="2000" b="1" baseline="300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可修复的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 (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无法修复的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下条指令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终止程序 </a:t>
                      </a:r>
                      <a:r>
                        <a:rPr lang="zh-CN" altLang="en-US" sz="2000" b="1" baseline="0" dirty="0">
                          <a:solidFill>
                            <a:srgbClr val="990099"/>
                          </a:solidFill>
                        </a:rPr>
                        <a:t>或</a:t>
                      </a:r>
                      <a:r>
                        <a:rPr lang="zh-CN" altLang="en-US" sz="2000" b="1" baseline="0" dirty="0">
                          <a:solidFill>
                            <a:schemeClr val="tx1"/>
                          </a:solidFill>
                        </a:rPr>
                        <a:t> 关机</a:t>
                      </a:r>
                      <a:endParaRPr lang="en-US" altLang="zh-CN" sz="18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(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能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否定位到程序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8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示例</a:t>
                      </a: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缺页</a:t>
                      </a:r>
                      <a:r>
                        <a:rPr lang="zh-CN" altLang="en-US" sz="2000" b="1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，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除零、溢出</a:t>
                      </a:r>
                      <a:r>
                        <a:rPr lang="zh-CN" altLang="en-US" sz="2000" b="1" baseline="30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单步</a:t>
                      </a:r>
                      <a:r>
                        <a:rPr lang="zh-CN" altLang="en-US" sz="2000" b="1" dirty="0">
                          <a:solidFill>
                            <a:srgbClr val="990099"/>
                          </a:solidFill>
                        </a:rPr>
                        <a:t>，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调用、断点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无效表、硬件故障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10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检测时机</a:t>
                      </a:r>
                      <a:r>
                        <a:rPr lang="zh-CN" altLang="en-US" sz="2000" b="1" baseline="30000" dirty="0">
                          <a:solidFill>
                            <a:schemeClr val="tx1"/>
                          </a:solidFill>
                        </a:rPr>
                        <a:t>④</a:t>
                      </a: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随时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指令结束时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随时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0160">
                <a:tc gridSpan="4"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说明：①指</a:t>
                      </a:r>
                      <a:r>
                        <a:rPr lang="zh-CN" altLang="en-US" sz="2000" b="1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程序本身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可以捕获，而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Abort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只能由系统捕获</a:t>
                      </a:r>
                      <a:endParaRPr lang="en-US" altLang="zh-CN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114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②安排有</a:t>
                      </a:r>
                      <a:r>
                        <a:rPr lang="zh-CN" altLang="en-US" sz="2000" b="1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两种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方式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设置触发条件、执行特殊指令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；</a:t>
                      </a:r>
                      <a:endParaRPr lang="en-US" altLang="zh-CN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③溢出常用作</a:t>
                      </a:r>
                      <a:r>
                        <a:rPr lang="zh-CN" altLang="en-US" sz="2000" b="1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可选择的</a:t>
                      </a:r>
                      <a:r>
                        <a:rPr lang="zh-CN" altLang="en-US" sz="20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异常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用陷阱指令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INTO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触发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；</a:t>
                      </a:r>
                      <a:endParaRPr lang="en-US" altLang="zh-CN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114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④处理时机常通过检测时机控制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一检测到就处理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zh-CN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线形标注 2 6"/>
          <p:cNvSpPr/>
          <p:nvPr/>
        </p:nvSpPr>
        <p:spPr bwMode="auto">
          <a:xfrm>
            <a:off x="4178176" y="5805264"/>
            <a:ext cx="3382799" cy="753519"/>
          </a:xfrm>
          <a:prstGeom prst="borderCallout2">
            <a:avLst>
              <a:gd name="adj1" fmla="val 51294"/>
              <a:gd name="adj2" fmla="val -477"/>
              <a:gd name="adj3" fmla="val 50446"/>
              <a:gd name="adj4" fmla="val -5754"/>
              <a:gd name="adj5" fmla="val -66315"/>
              <a:gd name="adj6" fmla="val -25877"/>
            </a:avLst>
          </a:prstGeom>
          <a:solidFill>
            <a:srgbClr val="CCFFFF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0800" rIns="36000" bIns="10800" numCol="1" rtlCol="0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0000"/>
              </a:lnSpc>
            </a:pPr>
            <a:r>
              <a:rPr lang="zh-CN" altLang="en-US" sz="1800" b="1" spc="-100" dirty="0">
                <a:latin typeface="宋体" pitchFamily="2" charset="-122"/>
              </a:rPr>
              <a:t>如 </a:t>
            </a:r>
            <a:r>
              <a:rPr lang="en-US" altLang="zh-CN" sz="1800" b="1" spc="-100" dirty="0">
                <a:latin typeface="宋体" pitchFamily="2" charset="-122"/>
              </a:rPr>
              <a:t>add R1,R2,R3 </a:t>
            </a:r>
            <a:r>
              <a:rPr lang="zh-CN" altLang="en-US" sz="1800" b="1" spc="-100" dirty="0">
                <a:latin typeface="宋体" pitchFamily="2" charset="-122"/>
              </a:rPr>
              <a:t>或 </a:t>
            </a:r>
            <a:r>
              <a:rPr lang="en-US" altLang="zh-CN" sz="1800" b="1" spc="-100" dirty="0">
                <a:latin typeface="宋体" pitchFamily="2" charset="-122"/>
              </a:rPr>
              <a:t>add R1,R2,R3 </a:t>
            </a:r>
          </a:p>
          <a:p>
            <a:pPr algn="l">
              <a:lnSpc>
                <a:spcPct val="90000"/>
              </a:lnSpc>
            </a:pPr>
            <a:r>
              <a:rPr lang="en-US" altLang="zh-CN" sz="1800" b="1" spc="-100" dirty="0">
                <a:latin typeface="宋体" pitchFamily="2" charset="-122"/>
              </a:rPr>
              <a:t>   …              </a:t>
            </a:r>
            <a:r>
              <a:rPr lang="en-US" altLang="zh-CN" sz="1800" b="1" spc="-100" dirty="0">
                <a:solidFill>
                  <a:srgbClr val="990099"/>
                </a:solidFill>
                <a:latin typeface="宋体" pitchFamily="2" charset="-122"/>
              </a:rPr>
              <a:t>INTO</a:t>
            </a:r>
          </a:p>
          <a:p>
            <a:pPr algn="l">
              <a:lnSpc>
                <a:spcPct val="90000"/>
              </a:lnSpc>
            </a:pPr>
            <a:r>
              <a:rPr lang="en-US" altLang="zh-CN" sz="1800" b="1" spc="-100" dirty="0">
                <a:latin typeface="宋体" pitchFamily="2" charset="-122"/>
              </a:rPr>
              <a:t>                   …</a:t>
            </a:r>
          </a:p>
        </p:txBody>
      </p:sp>
      <p:sp>
        <p:nvSpPr>
          <p:cNvPr id="11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86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/>
          <p:nvPr/>
        </p:nvSpPr>
        <p:spPr bwMode="auto">
          <a:xfrm>
            <a:off x="4572000" y="3140968"/>
            <a:ext cx="324036" cy="410853"/>
          </a:xfrm>
          <a:prstGeom prst="ellipse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101</a:t>
            </a:fld>
            <a:endParaRPr lang="en-US" altLang="zh-CN"/>
          </a:p>
        </p:txBody>
      </p:sp>
      <p:sp>
        <p:nvSpPr>
          <p:cNvPr id="3" name="Text Box 149"/>
          <p:cNvSpPr txBox="1">
            <a:spLocks noChangeArrowheads="1"/>
          </p:cNvSpPr>
          <p:nvPr/>
        </p:nvSpPr>
        <p:spPr bwMode="auto">
          <a:xfrm>
            <a:off x="179388" y="332656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、中断        </a:t>
            </a:r>
            <a:r>
              <a:rPr lang="en-US" altLang="zh-CN" sz="2200" b="1" dirty="0">
                <a:latin typeface="+mn-ea"/>
                <a:ea typeface="+mn-ea"/>
              </a:rPr>
              <a:t>--</a:t>
            </a:r>
            <a:r>
              <a:rPr lang="zh-CN" altLang="en-US" sz="2200" b="1" dirty="0">
                <a:latin typeface="+mn-ea"/>
                <a:ea typeface="+mn-ea"/>
              </a:rPr>
              <a:t>外</a:t>
            </a:r>
            <a:r>
              <a:rPr lang="zh-CN" altLang="zh-CN" sz="2200" b="1" dirty="0">
                <a:latin typeface="+mn-ea"/>
                <a:ea typeface="+mn-ea"/>
              </a:rPr>
              <a:t>部</a:t>
            </a:r>
            <a:r>
              <a:rPr lang="zh-CN" altLang="en-US" sz="2200" b="1" dirty="0">
                <a:latin typeface="+mn-ea"/>
                <a:ea typeface="+mn-ea"/>
              </a:rPr>
              <a:t>中断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+mn-ea"/>
                <a:ea typeface="+mn-ea"/>
              </a:rPr>
              <a:t>   </a:t>
            </a:r>
            <a:r>
              <a:rPr lang="zh-CN" altLang="zh-CN" b="1" dirty="0">
                <a:latin typeface="+mn-ea"/>
                <a:ea typeface="+mn-ea"/>
              </a:rPr>
              <a:t>由</a:t>
            </a:r>
            <a:r>
              <a:rPr lang="en-US" altLang="zh-CN" b="1" dirty="0">
                <a:latin typeface="+mn-ea"/>
                <a:ea typeface="+mn-ea"/>
              </a:rPr>
              <a:t>CPU</a:t>
            </a:r>
            <a:r>
              <a:rPr lang="zh-CN" altLang="en-US" b="1" dirty="0">
                <a:latin typeface="+mn-ea"/>
                <a:ea typeface="+mn-ea"/>
              </a:rPr>
              <a:t>外</a:t>
            </a:r>
            <a:r>
              <a:rPr lang="zh-CN" altLang="zh-CN" b="1" dirty="0">
                <a:latin typeface="+mn-ea"/>
                <a:ea typeface="+mn-ea"/>
              </a:rPr>
              <a:t>部</a:t>
            </a:r>
            <a:r>
              <a:rPr lang="zh-CN" altLang="en-US" b="1" dirty="0">
                <a:latin typeface="+mn-ea"/>
                <a:ea typeface="+mn-ea"/>
              </a:rPr>
              <a:t>的</a:t>
            </a:r>
            <a:r>
              <a:rPr lang="zh-CN" altLang="en-US" b="1" u="sng" dirty="0">
                <a:latin typeface="+mn-ea"/>
                <a:ea typeface="+mn-ea"/>
              </a:rPr>
              <a:t>设备产生</a:t>
            </a:r>
            <a:r>
              <a:rPr lang="zh-CN" altLang="zh-CN" b="1" dirty="0">
                <a:latin typeface="+mn-ea"/>
                <a:ea typeface="+mn-ea"/>
              </a:rPr>
              <a:t>的</a:t>
            </a:r>
            <a:r>
              <a:rPr lang="zh-CN" altLang="en-US" b="1" dirty="0">
                <a:solidFill>
                  <a:srgbClr val="990099"/>
                </a:solidFill>
                <a:latin typeface="+mn-ea"/>
                <a:ea typeface="+mn-ea"/>
              </a:rPr>
              <a:t>请求</a:t>
            </a:r>
            <a:r>
              <a:rPr lang="zh-CN" altLang="zh-CN" b="1" dirty="0">
                <a:solidFill>
                  <a:srgbClr val="990099"/>
                </a:solidFill>
                <a:latin typeface="+mn-ea"/>
                <a:ea typeface="+mn-ea"/>
              </a:rPr>
              <a:t>事件</a:t>
            </a:r>
            <a:r>
              <a:rPr lang="zh-CN" altLang="en-US" b="1" dirty="0">
                <a:latin typeface="+mn-ea"/>
                <a:ea typeface="+mn-ea"/>
              </a:rPr>
              <a:t>，常称为异步事件</a:t>
            </a:r>
            <a:endParaRPr lang="en-US" altLang="zh-CN" b="1" dirty="0">
              <a:latin typeface="+mn-ea"/>
              <a:ea typeface="+mn-ea"/>
            </a:endParaRPr>
          </a:p>
        </p:txBody>
      </p:sp>
      <p:sp>
        <p:nvSpPr>
          <p:cNvPr id="4" name="Text Box 82"/>
          <p:cNvSpPr txBox="1">
            <a:spLocks noChangeArrowheads="1"/>
          </p:cNvSpPr>
          <p:nvPr/>
        </p:nvSpPr>
        <p:spPr bwMode="auto">
          <a:xfrm>
            <a:off x="179388" y="1231592"/>
            <a:ext cx="8785225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中断分类：</a:t>
            </a:r>
            <a:r>
              <a:rPr lang="zh-CN" altLang="en-US" sz="2200" b="1" dirty="0">
                <a:latin typeface="宋体" panose="02010600030101010101" pitchFamily="2" charset="-122"/>
              </a:rPr>
              <a:t>根据事件的紧急程度分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 可屏蔽中断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可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暂不处理</a:t>
            </a:r>
            <a:r>
              <a:rPr lang="zh-CN" altLang="en-US" b="1" dirty="0">
                <a:latin typeface="宋体" panose="02010600030101010101" pitchFamily="2" charset="-122"/>
              </a:rPr>
              <a:t>的中断，</a:t>
            </a:r>
            <a:r>
              <a:rPr lang="zh-CN" altLang="en-US" sz="2000" b="1" dirty="0">
                <a:latin typeface="宋体" panose="02010600030101010101" pitchFamily="2" charset="-122"/>
              </a:rPr>
              <a:t>如键盘中断、打印机中断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不可屏蔽中断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须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立即处理</a:t>
            </a:r>
            <a:r>
              <a:rPr lang="zh-CN" altLang="en-US" b="1" dirty="0">
                <a:latin typeface="宋体" panose="02010600030101010101" pitchFamily="2" charset="-122"/>
              </a:rPr>
              <a:t>的中断，</a:t>
            </a:r>
            <a:r>
              <a:rPr lang="zh-CN" altLang="en-US" sz="2000" b="1" dirty="0">
                <a:latin typeface="宋体" panose="02010600030101010101" pitchFamily="2" charset="-122"/>
              </a:rPr>
              <a:t>如</a:t>
            </a:r>
            <a:r>
              <a:rPr lang="en-US" altLang="zh-CN" sz="2000" b="1" dirty="0">
                <a:latin typeface="宋体" panose="02010600030101010101" pitchFamily="2" charset="-122"/>
              </a:rPr>
              <a:t>MEM</a:t>
            </a:r>
            <a:r>
              <a:rPr lang="zh-CN" altLang="en-US" sz="2000" b="1" dirty="0">
                <a:latin typeface="宋体" panose="02010600030101010101" pitchFamily="2" charset="-122"/>
              </a:rPr>
              <a:t>校验错、电源故障</a:t>
            </a:r>
          </a:p>
        </p:txBody>
      </p:sp>
      <p:sp>
        <p:nvSpPr>
          <p:cNvPr id="5" name="Text Box 82"/>
          <p:cNvSpPr txBox="1">
            <a:spLocks noChangeArrowheads="1"/>
          </p:cNvSpPr>
          <p:nvPr/>
        </p:nvSpPr>
        <p:spPr bwMode="auto">
          <a:xfrm>
            <a:off x="179512" y="2629361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处理时机：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不可屏蔽中断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当前</a:t>
            </a:r>
            <a:r>
              <a:rPr lang="zh-CN" altLang="en-US" b="1" u="sng" dirty="0">
                <a:latin typeface="宋体" panose="02010600030101010101" pitchFamily="2" charset="-122"/>
              </a:rPr>
              <a:t>指令周期结束时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便于实现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     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可屏蔽中断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可</a:t>
            </a:r>
            <a:r>
              <a:rPr lang="zh-CN" altLang="en-US" b="1" dirty="0">
                <a:latin typeface="宋体" panose="02010600030101010101" pitchFamily="2" charset="-122"/>
              </a:rPr>
              <a:t>为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多个</a:t>
            </a:r>
            <a:r>
              <a:rPr lang="zh-CN" altLang="en-US" b="1" dirty="0">
                <a:latin typeface="宋体" panose="02010600030101010101" pitchFamily="2" charset="-122"/>
              </a:rPr>
              <a:t>指令周期后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6" name="Text Box 82"/>
          <p:cNvSpPr txBox="1">
            <a:spLocks noChangeArrowheads="1"/>
          </p:cNvSpPr>
          <p:nvPr/>
        </p:nvSpPr>
        <p:spPr bwMode="auto">
          <a:xfrm>
            <a:off x="179512" y="3535848"/>
            <a:ext cx="8856984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可屏蔽的实现方法：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状态表示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状态</a:t>
            </a:r>
            <a:r>
              <a:rPr lang="en-US" altLang="zh-CN" b="1" dirty="0">
                <a:latin typeface="宋体" panose="02010600030101010101" pitchFamily="2" charset="-122"/>
              </a:rPr>
              <a:t>REG</a:t>
            </a:r>
            <a:r>
              <a:rPr lang="zh-CN" altLang="en-US" b="1" dirty="0">
                <a:latin typeface="宋体" panose="02010600030101010101" pitchFamily="2" charset="-122"/>
              </a:rPr>
              <a:t>中设置</a:t>
            </a:r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“</a:t>
            </a:r>
            <a:r>
              <a:rPr lang="zh-CN" altLang="en-US" b="1" dirty="0">
                <a:latin typeface="宋体" panose="02010600030101010101" pitchFamily="2" charset="-122"/>
              </a:rPr>
              <a:t>中断允许</a:t>
            </a:r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”</a:t>
            </a:r>
            <a:r>
              <a:rPr lang="zh-CN" altLang="en-US" b="1" dirty="0">
                <a:latin typeface="宋体" panose="02010600030101010101" pitchFamily="2" charset="-122"/>
              </a:rPr>
              <a:t>标志</a:t>
            </a:r>
            <a:r>
              <a:rPr lang="en-US" altLang="zh-CN" b="1" dirty="0">
                <a:latin typeface="宋体" panose="02010600030101010101" pitchFamily="2" charset="-122"/>
              </a:rPr>
              <a:t>IF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操作实现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指令系统提供开中断</a:t>
            </a:r>
            <a:r>
              <a:rPr lang="en-US" altLang="zh-CN" sz="2000" b="1" dirty="0">
                <a:latin typeface="宋体" panose="02010600030101010101" pitchFamily="2" charset="-122"/>
              </a:rPr>
              <a:t>(IF</a:t>
            </a:r>
            <a:r>
              <a:rPr lang="zh-CN" altLang="en-US" sz="2000" b="1" dirty="0">
                <a:latin typeface="宋体" panose="02010600030101010101" pitchFamily="2" charset="-122"/>
              </a:rPr>
              <a:t>←</a:t>
            </a:r>
            <a:r>
              <a:rPr lang="en-US" altLang="zh-CN" sz="2000" b="1" dirty="0">
                <a:latin typeface="宋体" panose="02010600030101010101" pitchFamily="2" charset="-122"/>
              </a:rPr>
              <a:t>1)</a:t>
            </a:r>
            <a:r>
              <a:rPr lang="zh-CN" altLang="en-US" b="1" dirty="0">
                <a:latin typeface="宋体" panose="02010600030101010101" pitchFamily="2" charset="-122"/>
              </a:rPr>
              <a:t>、关中断指令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14" name="Text Box 82"/>
          <p:cNvSpPr txBox="1">
            <a:spLocks noChangeArrowheads="1"/>
          </p:cNvSpPr>
          <p:nvPr/>
        </p:nvSpPr>
        <p:spPr bwMode="auto">
          <a:xfrm>
            <a:off x="179512" y="4941168"/>
            <a:ext cx="8856984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返回方式：</a:t>
            </a:r>
            <a:r>
              <a:rPr lang="zh-CN" altLang="en-US" b="1" dirty="0">
                <a:latin typeface="宋体" panose="02010600030101010101" pitchFamily="2" charset="-122"/>
              </a:rPr>
              <a:t>下条指令或终止程序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不可屏蔽中断才有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051720" y="3068960"/>
            <a:ext cx="6841009" cy="928553"/>
            <a:chOff x="2123728" y="3327375"/>
            <a:chExt cx="6841009" cy="928553"/>
          </a:xfrm>
        </p:grpSpPr>
        <p:sp>
          <p:nvSpPr>
            <p:cNvPr id="16" name="Text Box 168"/>
            <p:cNvSpPr txBox="1">
              <a:spLocks noChangeArrowheads="1"/>
            </p:cNvSpPr>
            <p:nvPr/>
          </p:nvSpPr>
          <p:spPr bwMode="auto">
            <a:xfrm>
              <a:off x="2123728" y="3861048"/>
              <a:ext cx="6841009" cy="39488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rgbClr val="990099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25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即两个指令周期之间，如</a:t>
              </a:r>
              <a:r>
                <a:rPr lang="en-US" altLang="zh-CN" sz="1800" b="1" i="1" dirty="0">
                  <a:latin typeface="宋体" panose="02010600030101010101" pitchFamily="2" charset="-122"/>
                </a:rPr>
                <a:t>T</a:t>
              </a:r>
              <a:r>
                <a:rPr lang="zh-CN" altLang="en-US" sz="1800" b="1" baseline="-18000" dirty="0">
                  <a:latin typeface="宋体" panose="02010600030101010101" pitchFamily="2" charset="-122"/>
                </a:rPr>
                <a:t>指令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＝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5/2GHz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＝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2.5ns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 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&lt;&lt;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设备要求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(</a:t>
              </a:r>
              <a:r>
                <a:rPr lang="en-US" altLang="zh-CN" sz="1800" b="1" dirty="0" err="1">
                  <a:latin typeface="宋体" panose="02010600030101010101" pitchFamily="2" charset="-122"/>
                </a:rPr>
                <a:t>ms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级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)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 bwMode="auto">
            <a:xfrm flipH="1" flipV="1">
              <a:off x="7380312" y="3327375"/>
              <a:ext cx="576064" cy="53367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med" len="sm"/>
            </a:ln>
            <a:effectLst/>
          </p:spPr>
        </p:cxnSp>
      </p:grpSp>
      <p:sp>
        <p:nvSpPr>
          <p:cNvPr id="19" name="线形标注 2 18"/>
          <p:cNvSpPr/>
          <p:nvPr/>
        </p:nvSpPr>
        <p:spPr bwMode="auto">
          <a:xfrm>
            <a:off x="6084168" y="476672"/>
            <a:ext cx="2853655" cy="288032"/>
          </a:xfrm>
          <a:prstGeom prst="borderCallout2">
            <a:avLst>
              <a:gd name="adj1" fmla="val 100135"/>
              <a:gd name="adj2" fmla="val 9434"/>
              <a:gd name="adj3" fmla="val 100304"/>
              <a:gd name="adj4" fmla="val 15506"/>
              <a:gd name="adj5" fmla="val 160082"/>
              <a:gd name="adj6" fmla="val 24062"/>
            </a:avLst>
          </a:prstGeom>
          <a:solidFill>
            <a:srgbClr val="CCFFFF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0800" rIns="36000" bIns="10800" numCol="1" rtlCol="0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0000"/>
              </a:lnSpc>
            </a:pPr>
            <a:r>
              <a:rPr lang="zh-CN" altLang="en-US" sz="1800" b="1" spc="-100" dirty="0">
                <a:latin typeface="宋体" pitchFamily="2" charset="-122"/>
              </a:rPr>
              <a:t>同步事件指</a:t>
            </a:r>
            <a:r>
              <a:rPr lang="zh-CN" altLang="en-US" sz="1800" b="1" dirty="0">
                <a:latin typeface="+mn-ea"/>
              </a:rPr>
              <a:t>与指令执行相关</a:t>
            </a:r>
            <a:endParaRPr lang="en-US" altLang="zh-CN" sz="1800" b="1" spc="-100" dirty="0">
              <a:latin typeface="宋体" pitchFamily="2" charset="-122"/>
            </a:endParaRPr>
          </a:p>
        </p:txBody>
      </p:sp>
      <p:sp>
        <p:nvSpPr>
          <p:cNvPr id="20" name="Text Box 82"/>
          <p:cNvSpPr txBox="1">
            <a:spLocks noChangeArrowheads="1"/>
          </p:cNvSpPr>
          <p:nvPr/>
        </p:nvSpPr>
        <p:spPr bwMode="auto">
          <a:xfrm>
            <a:off x="179512" y="5437673"/>
            <a:ext cx="8856984" cy="86177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  ※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异常及中断的内涵：</a:t>
            </a:r>
            <a:r>
              <a:rPr lang="zh-CN" altLang="en-US" b="1" dirty="0">
                <a:latin typeface="宋体" panose="02010600030101010101" pitchFamily="2" charset="-122"/>
              </a:rPr>
              <a:t>有事件类型、程序控制流改变</a:t>
            </a:r>
            <a:r>
              <a:rPr lang="en-US" altLang="zh-CN" b="1" dirty="0"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latin typeface="宋体" panose="02010600030101010101" pitchFamily="2" charset="-122"/>
              </a:rPr>
              <a:t>个方面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000" b="1" dirty="0">
                <a:latin typeface="宋体" panose="02010600030101010101" pitchFamily="2" charset="-122"/>
              </a:rPr>
              <a:t>                          (</a:t>
            </a:r>
            <a:r>
              <a:rPr lang="zh-CN" altLang="en-US" sz="2000" b="1" dirty="0">
                <a:latin typeface="宋体" panose="02010600030101010101" pitchFamily="2" charset="-122"/>
              </a:rPr>
              <a:t>不同系统的定义不同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22" name="AutoShape 9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9" y="6453336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3" name="Group 221"/>
          <p:cNvGrpSpPr>
            <a:grpSpLocks/>
          </p:cNvGrpSpPr>
          <p:nvPr/>
        </p:nvGrpSpPr>
        <p:grpSpPr bwMode="auto">
          <a:xfrm>
            <a:off x="3995936" y="6429396"/>
            <a:ext cx="360363" cy="287337"/>
            <a:chOff x="1133" y="4020"/>
            <a:chExt cx="227" cy="181"/>
          </a:xfrm>
        </p:grpSpPr>
        <p:sp>
          <p:nvSpPr>
            <p:cNvPr id="24" name="AutoShape 222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Text Box 223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264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" grpId="0"/>
      <p:bldP spid="5" grpId="0"/>
      <p:bldP spid="6" grpId="0"/>
      <p:bldP spid="14" grpId="0"/>
      <p:bldP spid="20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102</a:t>
            </a:fld>
            <a:endParaRPr lang="en-US" altLang="zh-CN"/>
          </a:p>
        </p:txBody>
      </p:sp>
      <p:sp>
        <p:nvSpPr>
          <p:cNvPr id="3" name="Text Box 20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二、异常及中断的处理过程</a:t>
            </a:r>
          </a:p>
        </p:txBody>
      </p:sp>
      <p:sp>
        <p:nvSpPr>
          <p:cNvPr id="4" name="Text Box 82"/>
          <p:cNvSpPr txBox="1">
            <a:spLocks noChangeArrowheads="1"/>
          </p:cNvSpPr>
          <p:nvPr/>
        </p:nvSpPr>
        <p:spPr bwMode="auto">
          <a:xfrm>
            <a:off x="179388" y="836712"/>
            <a:ext cx="8785225" cy="19389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事件处理过程：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响应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从当前程序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转到</a:t>
            </a:r>
            <a:r>
              <a:rPr lang="zh-CN" altLang="en-US" b="1" dirty="0">
                <a:latin typeface="宋体" panose="02010600030101010101" pitchFamily="2" charset="-122"/>
              </a:rPr>
              <a:t>处理程序的过程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处理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执行</a:t>
            </a:r>
            <a:r>
              <a:rPr lang="zh-CN" altLang="en-US" b="1" dirty="0">
                <a:latin typeface="宋体" panose="02010600030101010101" pitchFamily="2" charset="-122"/>
              </a:rPr>
              <a:t>处理程序的过程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返回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从处理程序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返回到</a:t>
            </a:r>
            <a:r>
              <a:rPr lang="zh-CN" altLang="en-US" b="1" dirty="0">
                <a:latin typeface="宋体" panose="02010600030101010101" pitchFamily="2" charset="-122"/>
              </a:rPr>
              <a:t>当前程序的过程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grpSp>
        <p:nvGrpSpPr>
          <p:cNvPr id="148" name="组合 147"/>
          <p:cNvGrpSpPr/>
          <p:nvPr/>
        </p:nvGrpSpPr>
        <p:grpSpPr>
          <a:xfrm>
            <a:off x="606176" y="2708920"/>
            <a:ext cx="8358312" cy="1507940"/>
            <a:chOff x="323528" y="1921060"/>
            <a:chExt cx="8358312" cy="1507940"/>
          </a:xfrm>
        </p:grpSpPr>
        <p:grpSp>
          <p:nvGrpSpPr>
            <p:cNvPr id="147" name="组合 146"/>
            <p:cNvGrpSpPr/>
            <p:nvPr/>
          </p:nvGrpSpPr>
          <p:grpSpPr>
            <a:xfrm>
              <a:off x="323528" y="1921060"/>
              <a:ext cx="4760914" cy="1292048"/>
              <a:chOff x="323528" y="1921060"/>
              <a:chExt cx="4760914" cy="1292048"/>
            </a:xfrm>
          </p:grpSpPr>
          <p:sp>
            <p:nvSpPr>
              <p:cNvPr id="10" name="Text Box 146"/>
              <p:cNvSpPr txBox="1">
                <a:spLocks noChangeArrowheads="1"/>
              </p:cNvSpPr>
              <p:nvPr/>
            </p:nvSpPr>
            <p:spPr bwMode="auto">
              <a:xfrm>
                <a:off x="4355976" y="2659068"/>
                <a:ext cx="576263" cy="554040"/>
              </a:xfrm>
              <a:prstGeom prst="rect">
                <a:avLst/>
              </a:prstGeom>
              <a:noFill/>
              <a:ln w="15875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105000"/>
                  </a:lnSpc>
                </a:pPr>
                <a:r>
                  <a:rPr lang="zh-CN" altLang="en-US" sz="1800" b="1" dirty="0">
                    <a:latin typeface="宋体" panose="02010600030101010101" pitchFamily="2" charset="-122"/>
                  </a:rPr>
                  <a:t>指令</a:t>
                </a:r>
              </a:p>
              <a:p>
                <a:pPr>
                  <a:lnSpc>
                    <a:spcPct val="105000"/>
                  </a:lnSpc>
                </a:pPr>
                <a:r>
                  <a:rPr lang="zh-CN" altLang="en-US" sz="1800" b="1" dirty="0">
                    <a:latin typeface="宋体" panose="02010600030101010101" pitchFamily="2" charset="-122"/>
                  </a:rPr>
                  <a:t>地址</a:t>
                </a:r>
              </a:p>
            </p:txBody>
          </p:sp>
          <p:sp>
            <p:nvSpPr>
              <p:cNvPr id="13" name="Text Box 149"/>
              <p:cNvSpPr txBox="1">
                <a:spLocks noChangeArrowheads="1"/>
              </p:cNvSpPr>
              <p:nvPr/>
            </p:nvSpPr>
            <p:spPr bwMode="auto">
              <a:xfrm>
                <a:off x="1336354" y="2947995"/>
                <a:ext cx="3748088" cy="265113"/>
              </a:xfrm>
              <a:prstGeom prst="rect">
                <a:avLst/>
              </a:prstGeom>
              <a:noFill/>
              <a:ln w="15875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l"/>
                <a:r>
                  <a:rPr lang="en-US" altLang="zh-CN" sz="1800" b="1" dirty="0"/>
                  <a:t> </a:t>
                </a:r>
                <a:r>
                  <a:rPr lang="en-US" altLang="zh-CN" sz="1800" b="1" dirty="0">
                    <a:latin typeface="+mn-ea"/>
                    <a:ea typeface="+mn-ea"/>
                  </a:rPr>
                  <a:t>a  </a:t>
                </a:r>
                <a:r>
                  <a:rPr lang="en-US" altLang="zh-CN" sz="1400" b="1" dirty="0">
                    <a:latin typeface="+mn-ea"/>
                    <a:ea typeface="+mn-ea"/>
                  </a:rPr>
                  <a:t> </a:t>
                </a:r>
                <a:r>
                  <a:rPr lang="en-US" altLang="zh-CN" sz="1800" b="1" dirty="0" err="1">
                    <a:latin typeface="宋体" panose="02010600030101010101" pitchFamily="2" charset="-122"/>
                  </a:rPr>
                  <a:t>i</a:t>
                </a:r>
                <a:r>
                  <a:rPr lang="en-US" altLang="zh-CN" sz="1800" b="1" dirty="0">
                    <a:latin typeface="宋体" panose="02010600030101010101" pitchFamily="2" charset="-122"/>
                  </a:rPr>
                  <a:t>  </a:t>
                </a:r>
                <a:r>
                  <a:rPr lang="en-US" altLang="zh-CN" sz="1800" b="1" dirty="0" err="1">
                    <a:latin typeface="宋体" panose="02010600030101010101" pitchFamily="2" charset="-122"/>
                  </a:rPr>
                  <a:t>i</a:t>
                </a:r>
                <a:r>
                  <a:rPr lang="zh-CN" altLang="en-US" sz="1800" b="1" dirty="0">
                    <a:latin typeface="宋体" panose="02010600030101010101" pitchFamily="2" charset="-122"/>
                  </a:rPr>
                  <a:t>或</a:t>
                </a:r>
                <a:r>
                  <a:rPr lang="en-US" altLang="zh-CN" sz="1800" b="1" dirty="0">
                    <a:latin typeface="宋体" panose="02010600030101010101" pitchFamily="2" charset="-122"/>
                  </a:rPr>
                  <a:t>i+1 </a:t>
                </a:r>
                <a:r>
                  <a:rPr lang="en-US" altLang="zh-CN" sz="1200" b="1" dirty="0">
                    <a:latin typeface="宋体" panose="02010600030101010101" pitchFamily="2" charset="-122"/>
                  </a:rPr>
                  <a:t> </a:t>
                </a:r>
                <a:r>
                  <a:rPr lang="en-US" altLang="zh-CN" sz="1800" b="1" dirty="0">
                    <a:latin typeface="宋体" panose="02010600030101010101" pitchFamily="2" charset="-122"/>
                  </a:rPr>
                  <a:t>k      </a:t>
                </a:r>
                <a:r>
                  <a:rPr lang="en-US" altLang="zh-CN" sz="1800" b="1" dirty="0" err="1">
                    <a:latin typeface="宋体" panose="02010600030101010101" pitchFamily="2" charset="-122"/>
                  </a:rPr>
                  <a:t>k+n</a:t>
                </a:r>
                <a:endParaRPr lang="en-US" altLang="zh-CN" sz="1800" b="1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14" name="Rectangle 150"/>
              <p:cNvSpPr>
                <a:spLocks noChangeArrowheads="1"/>
              </p:cNvSpPr>
              <p:nvPr/>
            </p:nvSpPr>
            <p:spPr bwMode="auto">
              <a:xfrm>
                <a:off x="1412553" y="2636465"/>
                <a:ext cx="574675" cy="144463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Line 151"/>
              <p:cNvSpPr>
                <a:spLocks noChangeShapeType="1"/>
              </p:cNvSpPr>
              <p:nvPr/>
            </p:nvSpPr>
            <p:spPr bwMode="auto">
              <a:xfrm>
                <a:off x="1844353" y="2636465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Line 152"/>
              <p:cNvSpPr>
                <a:spLocks noChangeShapeType="1"/>
              </p:cNvSpPr>
              <p:nvPr/>
            </p:nvSpPr>
            <p:spPr bwMode="auto">
              <a:xfrm>
                <a:off x="1555428" y="2636465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Rectangle 153"/>
              <p:cNvSpPr>
                <a:spLocks noChangeArrowheads="1"/>
              </p:cNvSpPr>
              <p:nvPr/>
            </p:nvSpPr>
            <p:spPr bwMode="auto">
              <a:xfrm>
                <a:off x="2347591" y="2636465"/>
                <a:ext cx="574675" cy="144463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Line 154"/>
              <p:cNvSpPr>
                <a:spLocks noChangeShapeType="1"/>
              </p:cNvSpPr>
              <p:nvPr/>
            </p:nvSpPr>
            <p:spPr bwMode="auto">
              <a:xfrm>
                <a:off x="2779391" y="2636465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155"/>
              <p:cNvSpPr>
                <a:spLocks noChangeShapeType="1"/>
              </p:cNvSpPr>
              <p:nvPr/>
            </p:nvSpPr>
            <p:spPr bwMode="auto">
              <a:xfrm>
                <a:off x="2490466" y="2636465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Rectangle 156"/>
              <p:cNvSpPr>
                <a:spLocks noChangeArrowheads="1"/>
              </p:cNvSpPr>
              <p:nvPr/>
            </p:nvSpPr>
            <p:spPr bwMode="auto">
              <a:xfrm>
                <a:off x="3068317" y="2200282"/>
                <a:ext cx="1071636" cy="144463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Line 157"/>
              <p:cNvSpPr>
                <a:spLocks noChangeShapeType="1"/>
              </p:cNvSpPr>
              <p:nvPr/>
            </p:nvSpPr>
            <p:spPr bwMode="auto">
              <a:xfrm>
                <a:off x="3995936" y="2200282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158"/>
              <p:cNvSpPr>
                <a:spLocks noChangeShapeType="1"/>
              </p:cNvSpPr>
              <p:nvPr/>
            </p:nvSpPr>
            <p:spPr bwMode="auto">
              <a:xfrm>
                <a:off x="3211191" y="2200282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Text Box 160"/>
              <p:cNvSpPr txBox="1">
                <a:spLocks noChangeArrowheads="1"/>
              </p:cNvSpPr>
              <p:nvPr/>
            </p:nvSpPr>
            <p:spPr bwMode="auto">
              <a:xfrm>
                <a:off x="323528" y="2132210"/>
                <a:ext cx="1012825" cy="720726"/>
              </a:xfrm>
              <a:prstGeom prst="rect">
                <a:avLst/>
              </a:prstGeom>
              <a:noFill/>
              <a:ln w="15875">
                <a:noFill/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 algn="r"/>
                <a:r>
                  <a:rPr lang="zh-CN" altLang="en-US" sz="1800" b="1" dirty="0">
                    <a:latin typeface="宋体" panose="02010600030101010101" pitchFamily="2" charset="-122"/>
                  </a:rPr>
                  <a:t>处理程序</a:t>
                </a:r>
              </a:p>
              <a:p>
                <a:pPr algn="r">
                  <a:lnSpc>
                    <a:spcPct val="170000"/>
                  </a:lnSpc>
                </a:pPr>
                <a:r>
                  <a:rPr lang="zh-CN" altLang="en-US" sz="1800" b="1" dirty="0">
                    <a:latin typeface="宋体" panose="02010600030101010101" pitchFamily="2" charset="-122"/>
                  </a:rPr>
                  <a:t>当前程序</a:t>
                </a:r>
              </a:p>
            </p:txBody>
          </p:sp>
          <p:cxnSp>
            <p:nvCxnSpPr>
              <p:cNvPr id="71" name="直接箭头连接符 70"/>
              <p:cNvCxnSpPr/>
              <p:nvPr/>
            </p:nvCxnSpPr>
            <p:spPr bwMode="auto">
              <a:xfrm>
                <a:off x="1115616" y="2919420"/>
                <a:ext cx="3240360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7" name="直接箭头连接符 76"/>
              <p:cNvCxnSpPr/>
              <p:nvPr/>
            </p:nvCxnSpPr>
            <p:spPr bwMode="auto">
              <a:xfrm>
                <a:off x="2843808" y="2272513"/>
                <a:ext cx="219225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9" name="直接箭头连接符 78"/>
              <p:cNvCxnSpPr/>
              <p:nvPr/>
            </p:nvCxnSpPr>
            <p:spPr bwMode="auto">
              <a:xfrm>
                <a:off x="1987228" y="2713303"/>
                <a:ext cx="136500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81" name="直接箭头连接符 80"/>
              <p:cNvCxnSpPr/>
              <p:nvPr/>
            </p:nvCxnSpPr>
            <p:spPr bwMode="auto">
              <a:xfrm>
                <a:off x="2201864" y="2713303"/>
                <a:ext cx="137888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84" name="直接箭头连接符 83"/>
              <p:cNvCxnSpPr/>
              <p:nvPr/>
            </p:nvCxnSpPr>
            <p:spPr bwMode="auto">
              <a:xfrm flipH="1">
                <a:off x="2195736" y="2620589"/>
                <a:ext cx="2" cy="92714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86" name="直接箭头连接符 85"/>
              <p:cNvCxnSpPr/>
              <p:nvPr/>
            </p:nvCxnSpPr>
            <p:spPr bwMode="auto">
              <a:xfrm>
                <a:off x="2123728" y="2582489"/>
                <a:ext cx="0" cy="130814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88" name="直接箭头连接符 87"/>
              <p:cNvCxnSpPr/>
              <p:nvPr/>
            </p:nvCxnSpPr>
            <p:spPr bwMode="auto">
              <a:xfrm flipH="1">
                <a:off x="2128839" y="2272513"/>
                <a:ext cx="714969" cy="305593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91" name="直接箭头连接符 90"/>
              <p:cNvCxnSpPr/>
              <p:nvPr/>
            </p:nvCxnSpPr>
            <p:spPr bwMode="auto">
              <a:xfrm flipH="1">
                <a:off x="2201864" y="2369586"/>
                <a:ext cx="2082104" cy="24662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98" name="直接箭头连接符 97"/>
              <p:cNvCxnSpPr/>
              <p:nvPr/>
            </p:nvCxnSpPr>
            <p:spPr bwMode="auto">
              <a:xfrm>
                <a:off x="4139952" y="2276872"/>
                <a:ext cx="136500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99" name="直接箭头连接符 98"/>
              <p:cNvCxnSpPr/>
              <p:nvPr/>
            </p:nvCxnSpPr>
            <p:spPr bwMode="auto">
              <a:xfrm flipH="1">
                <a:off x="4283966" y="2276872"/>
                <a:ext cx="2" cy="92714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sp>
            <p:nvSpPr>
              <p:cNvPr id="105" name="Text Box 107"/>
              <p:cNvSpPr txBox="1">
                <a:spLocks noChangeArrowheads="1"/>
              </p:cNvSpPr>
              <p:nvPr/>
            </p:nvSpPr>
            <p:spPr bwMode="auto">
              <a:xfrm>
                <a:off x="1993766" y="2150793"/>
                <a:ext cx="554083" cy="288031"/>
              </a:xfrm>
              <a:prstGeom prst="rect">
                <a:avLst/>
              </a:prstGeom>
              <a:noFill/>
              <a:ln w="15875">
                <a:noFill/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105000"/>
                  </a:lnSpc>
                </a:pPr>
                <a:r>
                  <a:rPr lang="zh-CN" altLang="en-US" sz="1800" b="1" dirty="0">
                    <a:solidFill>
                      <a:srgbClr val="FF3399"/>
                    </a:solidFill>
                    <a:latin typeface="宋体" panose="02010600030101010101" pitchFamily="2" charset="-122"/>
                  </a:rPr>
                  <a:t>响应</a:t>
                </a:r>
                <a:endParaRPr lang="en-US" altLang="zh-CN" sz="1800" b="1" dirty="0">
                  <a:solidFill>
                    <a:srgbClr val="FF3399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106" name="Text Box 107"/>
              <p:cNvSpPr txBox="1">
                <a:spLocks noChangeArrowheads="1"/>
              </p:cNvSpPr>
              <p:nvPr/>
            </p:nvSpPr>
            <p:spPr bwMode="auto">
              <a:xfrm>
                <a:off x="3327093" y="1921060"/>
                <a:ext cx="554083" cy="288031"/>
              </a:xfrm>
              <a:prstGeom prst="rect">
                <a:avLst/>
              </a:prstGeom>
              <a:noFill/>
              <a:ln w="15875">
                <a:noFill/>
                <a:miter lim="800000"/>
              </a:ln>
              <a:effectLst/>
            </p:spPr>
            <p:txBody>
              <a:bodyPr lIns="18000" tIns="10800" rIns="18000" bIns="10800" anchor="t" anchorCtr="0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dirty="0">
                    <a:solidFill>
                      <a:srgbClr val="FF3399"/>
                    </a:solidFill>
                    <a:latin typeface="宋体" panose="02010600030101010101" pitchFamily="2" charset="-122"/>
                  </a:rPr>
                  <a:t>处理</a:t>
                </a:r>
                <a:endParaRPr lang="en-US" altLang="zh-CN" sz="1800" b="1" dirty="0">
                  <a:solidFill>
                    <a:srgbClr val="FF3399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107" name="Text Box 107"/>
              <p:cNvSpPr txBox="1">
                <a:spLocks noChangeArrowheads="1"/>
              </p:cNvSpPr>
              <p:nvPr/>
            </p:nvSpPr>
            <p:spPr bwMode="auto">
              <a:xfrm>
                <a:off x="3347864" y="2467496"/>
                <a:ext cx="554083" cy="288031"/>
              </a:xfrm>
              <a:prstGeom prst="rect">
                <a:avLst/>
              </a:prstGeom>
              <a:noFill/>
              <a:ln w="15875">
                <a:noFill/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105000"/>
                  </a:lnSpc>
                </a:pPr>
                <a:r>
                  <a:rPr lang="zh-CN" altLang="en-US" sz="1800" b="1" dirty="0">
                    <a:solidFill>
                      <a:srgbClr val="FF3399"/>
                    </a:solidFill>
                    <a:latin typeface="宋体" panose="02010600030101010101" pitchFamily="2" charset="-122"/>
                  </a:rPr>
                  <a:t>返回</a:t>
                </a:r>
                <a:endParaRPr lang="en-US" altLang="zh-CN" sz="1800" b="1" dirty="0">
                  <a:solidFill>
                    <a:srgbClr val="FF3399"/>
                  </a:solidFill>
                  <a:latin typeface="宋体" panose="02010600030101010101" pitchFamily="2" charset="-122"/>
                </a:endParaRPr>
              </a:p>
            </p:txBody>
          </p:sp>
          <p:cxnSp>
            <p:nvCxnSpPr>
              <p:cNvPr id="117" name="直接箭头连接符 116"/>
              <p:cNvCxnSpPr/>
              <p:nvPr/>
            </p:nvCxnSpPr>
            <p:spPr bwMode="auto">
              <a:xfrm>
                <a:off x="1907704" y="2780928"/>
                <a:ext cx="0" cy="142875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CC3300"/>
                </a:solidFill>
                <a:prstDash val="sysDash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0" name="直接箭头连接符 119"/>
              <p:cNvCxnSpPr/>
              <p:nvPr/>
            </p:nvCxnSpPr>
            <p:spPr bwMode="auto">
              <a:xfrm>
                <a:off x="1475656" y="2780928"/>
                <a:ext cx="0" cy="142875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CC3300"/>
                </a:solidFill>
                <a:prstDash val="sysDash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1" name="直接箭头连接符 120"/>
              <p:cNvCxnSpPr/>
              <p:nvPr/>
            </p:nvCxnSpPr>
            <p:spPr bwMode="auto">
              <a:xfrm>
                <a:off x="2411760" y="2780928"/>
                <a:ext cx="0" cy="142875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CC3300"/>
                </a:solidFill>
                <a:prstDash val="sysDash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2" name="直接箭头连接符 121"/>
              <p:cNvCxnSpPr/>
              <p:nvPr/>
            </p:nvCxnSpPr>
            <p:spPr bwMode="auto">
              <a:xfrm>
                <a:off x="3131840" y="2348880"/>
                <a:ext cx="0" cy="57054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CC3300"/>
                </a:solidFill>
                <a:prstDash val="sysDash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5" name="直接箭头连接符 124"/>
              <p:cNvCxnSpPr/>
              <p:nvPr/>
            </p:nvCxnSpPr>
            <p:spPr bwMode="auto">
              <a:xfrm>
                <a:off x="4067944" y="2348880"/>
                <a:ext cx="0" cy="57054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CC3300"/>
                </a:solidFill>
                <a:prstDash val="sysDash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146" name="组合 145"/>
            <p:cNvGrpSpPr/>
            <p:nvPr/>
          </p:nvGrpSpPr>
          <p:grpSpPr>
            <a:xfrm>
              <a:off x="5148064" y="2201645"/>
              <a:ext cx="3533776" cy="1227355"/>
              <a:chOff x="5148064" y="2201645"/>
              <a:chExt cx="3533776" cy="1227355"/>
            </a:xfrm>
          </p:grpSpPr>
          <p:sp>
            <p:nvSpPr>
              <p:cNvPr id="53" name="Text Box 107"/>
              <p:cNvSpPr txBox="1">
                <a:spLocks noChangeArrowheads="1"/>
              </p:cNvSpPr>
              <p:nvPr/>
            </p:nvSpPr>
            <p:spPr bwMode="auto">
              <a:xfrm>
                <a:off x="8106297" y="2780035"/>
                <a:ext cx="575543" cy="288925"/>
              </a:xfrm>
              <a:prstGeom prst="rect">
                <a:avLst/>
              </a:prstGeom>
              <a:noFill/>
              <a:ln w="15875">
                <a:noFill/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105000"/>
                  </a:lnSpc>
                </a:pPr>
                <a:r>
                  <a:rPr lang="zh-CN" altLang="en-US" sz="1800" b="1" dirty="0">
                    <a:latin typeface="宋体" panose="02010600030101010101" pitchFamily="2" charset="-122"/>
                  </a:rPr>
                  <a:t>时间</a:t>
                </a:r>
                <a:endParaRPr lang="en-US" altLang="zh-CN" sz="1800" b="1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60" name="Rectangle 114"/>
              <p:cNvSpPr>
                <a:spLocks noChangeArrowheads="1"/>
              </p:cNvSpPr>
              <p:nvPr/>
            </p:nvSpPr>
            <p:spPr bwMode="auto">
              <a:xfrm>
                <a:off x="5376121" y="2628118"/>
                <a:ext cx="574675" cy="144463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" name="Line 115"/>
              <p:cNvSpPr>
                <a:spLocks noChangeShapeType="1"/>
              </p:cNvSpPr>
              <p:nvPr/>
            </p:nvSpPr>
            <p:spPr bwMode="auto">
              <a:xfrm>
                <a:off x="5807921" y="2629706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Line 116"/>
              <p:cNvSpPr>
                <a:spLocks noChangeShapeType="1"/>
              </p:cNvSpPr>
              <p:nvPr/>
            </p:nvSpPr>
            <p:spPr bwMode="auto">
              <a:xfrm>
                <a:off x="5518996" y="2629706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Rectangle 117"/>
              <p:cNvSpPr>
                <a:spLocks noChangeArrowheads="1"/>
              </p:cNvSpPr>
              <p:nvPr/>
            </p:nvSpPr>
            <p:spPr bwMode="auto">
              <a:xfrm>
                <a:off x="6238134" y="2201645"/>
                <a:ext cx="1084459" cy="144463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" name="Line 118"/>
              <p:cNvSpPr>
                <a:spLocks noChangeShapeType="1"/>
              </p:cNvSpPr>
              <p:nvPr/>
            </p:nvSpPr>
            <p:spPr bwMode="auto">
              <a:xfrm>
                <a:off x="7170193" y="2203233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Line 119"/>
              <p:cNvSpPr>
                <a:spLocks noChangeShapeType="1"/>
              </p:cNvSpPr>
              <p:nvPr/>
            </p:nvSpPr>
            <p:spPr bwMode="auto">
              <a:xfrm>
                <a:off x="6384184" y="2203233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" name="Rectangle 120"/>
              <p:cNvSpPr>
                <a:spLocks noChangeArrowheads="1"/>
              </p:cNvSpPr>
              <p:nvPr/>
            </p:nvSpPr>
            <p:spPr bwMode="auto">
              <a:xfrm>
                <a:off x="7316243" y="2629706"/>
                <a:ext cx="574675" cy="144463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" name="Line 121"/>
              <p:cNvSpPr>
                <a:spLocks noChangeShapeType="1"/>
              </p:cNvSpPr>
              <p:nvPr/>
            </p:nvSpPr>
            <p:spPr bwMode="auto">
              <a:xfrm>
                <a:off x="7748043" y="2629706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" name="Line 122"/>
              <p:cNvSpPr>
                <a:spLocks noChangeShapeType="1"/>
              </p:cNvSpPr>
              <p:nvPr/>
            </p:nvSpPr>
            <p:spPr bwMode="auto">
              <a:xfrm>
                <a:off x="7459118" y="2629706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108" name="直接箭头连接符 107"/>
              <p:cNvCxnSpPr/>
              <p:nvPr/>
            </p:nvCxnSpPr>
            <p:spPr bwMode="auto">
              <a:xfrm>
                <a:off x="5148064" y="2922182"/>
                <a:ext cx="2958233" cy="2762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10" name="直接箭头连接符 109"/>
              <p:cNvCxnSpPr/>
              <p:nvPr/>
            </p:nvCxnSpPr>
            <p:spPr bwMode="auto">
              <a:xfrm flipV="1">
                <a:off x="5953648" y="2275688"/>
                <a:ext cx="283642" cy="424661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26" name="直接箭头连接符 125"/>
              <p:cNvCxnSpPr/>
              <p:nvPr/>
            </p:nvCxnSpPr>
            <p:spPr bwMode="auto">
              <a:xfrm flipH="1">
                <a:off x="6234089" y="2340558"/>
                <a:ext cx="4046" cy="65521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7" name="直接箭头连接符 126"/>
              <p:cNvCxnSpPr/>
              <p:nvPr/>
            </p:nvCxnSpPr>
            <p:spPr bwMode="auto">
              <a:xfrm flipH="1">
                <a:off x="5949009" y="2785268"/>
                <a:ext cx="1788" cy="2105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33" name="直接箭头连接符 132"/>
              <p:cNvCxnSpPr/>
              <p:nvPr/>
            </p:nvCxnSpPr>
            <p:spPr bwMode="auto">
              <a:xfrm flipH="1">
                <a:off x="7170193" y="2347696"/>
                <a:ext cx="4046" cy="64807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35" name="直接箭头连接符 134"/>
              <p:cNvCxnSpPr/>
              <p:nvPr/>
            </p:nvCxnSpPr>
            <p:spPr bwMode="auto">
              <a:xfrm flipH="1">
                <a:off x="7310163" y="2347696"/>
                <a:ext cx="4046" cy="64807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12" name="直接箭头连接符 111"/>
              <p:cNvCxnSpPr/>
              <p:nvPr/>
            </p:nvCxnSpPr>
            <p:spPr bwMode="auto">
              <a:xfrm>
                <a:off x="7242201" y="2342369"/>
                <a:ext cx="68250" cy="35956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44" name="Text Box 149"/>
              <p:cNvSpPr txBox="1">
                <a:spLocks noChangeArrowheads="1"/>
              </p:cNvSpPr>
              <p:nvPr/>
            </p:nvSpPr>
            <p:spPr bwMode="auto">
              <a:xfrm>
                <a:off x="5953648" y="2918556"/>
                <a:ext cx="1442244" cy="510444"/>
              </a:xfrm>
              <a:prstGeom prst="rect">
                <a:avLst/>
              </a:prstGeom>
              <a:noFill/>
              <a:ln w="15875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l"/>
                <a:r>
                  <a:rPr lang="zh-CN" altLang="en-US" sz="1800" b="1" dirty="0"/>
                  <a:t>响    处理    返</a:t>
                </a:r>
                <a:endParaRPr lang="en-US" altLang="zh-CN" sz="1800" b="1" dirty="0"/>
              </a:p>
              <a:p>
                <a:pPr algn="l">
                  <a:lnSpc>
                    <a:spcPct val="80000"/>
                  </a:lnSpc>
                </a:pPr>
                <a:r>
                  <a:rPr lang="zh-CN" altLang="en-US" sz="1800" b="1" dirty="0">
                    <a:latin typeface="宋体" panose="02010600030101010101" pitchFamily="2" charset="-122"/>
                  </a:rPr>
                  <a:t>应        回</a:t>
                </a:r>
                <a:endParaRPr lang="en-US" altLang="zh-CN" sz="1800" b="1" dirty="0">
                  <a:latin typeface="宋体" panose="02010600030101010101" pitchFamily="2" charset="-122"/>
                </a:endParaRPr>
              </a:p>
            </p:txBody>
          </p:sp>
        </p:grpSp>
      </p:grpSp>
      <p:sp>
        <p:nvSpPr>
          <p:cNvPr id="149" name="Text Box 82"/>
          <p:cNvSpPr txBox="1">
            <a:spLocks noChangeArrowheads="1"/>
          </p:cNvSpPr>
          <p:nvPr/>
        </p:nvSpPr>
        <p:spPr bwMode="auto">
          <a:xfrm>
            <a:off x="179512" y="4149080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*术语：</a:t>
            </a:r>
            <a:r>
              <a:rPr lang="zh-CN" altLang="en-US" b="1" dirty="0">
                <a:latin typeface="宋体" panose="02010600030101010101" pitchFamily="2" charset="-122"/>
              </a:rPr>
              <a:t>响应、处理、返回、异常处理程序、中断服务程序等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151" name="Text Box 82"/>
          <p:cNvSpPr txBox="1">
            <a:spLocks noChangeArrowheads="1"/>
          </p:cNvSpPr>
          <p:nvPr/>
        </p:nvSpPr>
        <p:spPr bwMode="auto">
          <a:xfrm>
            <a:off x="179512" y="4581128"/>
            <a:ext cx="8785225" cy="17543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*异常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中断的处理需求：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    </a:t>
            </a:r>
            <a:r>
              <a:rPr lang="zh-CN" altLang="en-US" b="1" dirty="0">
                <a:latin typeface="宋体" panose="02010600030101010101" pitchFamily="2" charset="-122"/>
              </a:rPr>
              <a:t>①同时有多个事件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多种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，但同时只能处理</a:t>
            </a:r>
            <a:r>
              <a:rPr lang="en-US" altLang="zh-CN" b="1" dirty="0"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latin typeface="宋体" panose="02010600030101010101" pitchFamily="2" charset="-122"/>
              </a:rPr>
              <a:t>个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   </a:t>
            </a:r>
            <a:r>
              <a:rPr lang="zh-CN" altLang="en-US" b="1" dirty="0">
                <a:latin typeface="宋体" panose="02010600030101010101" pitchFamily="2" charset="-122"/>
              </a:rPr>
              <a:t>②不同事件的紧急程度、检测时机、响应操作不同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1800" b="1" dirty="0">
                <a:latin typeface="宋体" panose="02010600030101010101" pitchFamily="2" charset="-122"/>
              </a:rPr>
              <a:t>                                     (</a:t>
            </a:r>
            <a:r>
              <a:rPr lang="zh-CN" altLang="en-US" sz="1800" b="1" dirty="0">
                <a:latin typeface="宋体" panose="02010600030101010101" pitchFamily="2" charset="-122"/>
              </a:rPr>
              <a:t>源于处理时机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en-US" altLang="zh-CN" sz="1800" b="1" dirty="0">
              <a:latin typeface="+mn-ea"/>
            </a:endParaRPr>
          </a:p>
        </p:txBody>
      </p:sp>
      <p:sp>
        <p:nvSpPr>
          <p:cNvPr id="153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19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9" grpId="0"/>
      <p:bldP spid="151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103</a:t>
            </a:fld>
            <a:endParaRPr lang="en-US" altLang="zh-CN"/>
          </a:p>
        </p:txBody>
      </p:sp>
      <p:sp>
        <p:nvSpPr>
          <p:cNvPr id="14" name="Text Box 149"/>
          <p:cNvSpPr txBox="1">
            <a:spLocks noChangeArrowheads="1"/>
          </p:cNvSpPr>
          <p:nvPr/>
        </p:nvSpPr>
        <p:spPr bwMode="auto">
          <a:xfrm>
            <a:off x="179388" y="332656"/>
            <a:ext cx="8785225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、异常及中断的响应</a:t>
            </a:r>
            <a:endParaRPr lang="zh-CN" altLang="en-US" sz="2200" b="1" dirty="0">
              <a:latin typeface="+mn-ea"/>
              <a:ea typeface="+mn-ea"/>
            </a:endParaRPr>
          </a:p>
          <a:p>
            <a:pPr marL="1524000" indent="-1524000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*任务</a:t>
            </a:r>
            <a:r>
              <a:rPr lang="zh-CN" altLang="en-US" b="1" dirty="0">
                <a:solidFill>
                  <a:srgbClr val="C00000"/>
                </a:solidFill>
                <a:latin typeface="+mn-ea"/>
              </a:rPr>
              <a:t>：</a:t>
            </a:r>
            <a:r>
              <a:rPr lang="zh-CN" altLang="en-US" b="1" dirty="0">
                <a:latin typeface="+mn-ea"/>
              </a:rPr>
              <a:t>①</a:t>
            </a:r>
            <a:r>
              <a:rPr lang="zh-CN" altLang="zh-CN" b="1" dirty="0">
                <a:latin typeface="+mn-ea"/>
              </a:rPr>
              <a:t>保存断点及程序状态</a:t>
            </a:r>
            <a:r>
              <a:rPr lang="zh-CN" altLang="en-US" b="1" dirty="0">
                <a:latin typeface="+mn-ea"/>
              </a:rPr>
              <a:t>，②</a:t>
            </a:r>
            <a:r>
              <a:rPr lang="zh-CN" altLang="zh-CN" b="1" dirty="0">
                <a:latin typeface="+mn-ea"/>
              </a:rPr>
              <a:t>关中断</a:t>
            </a:r>
            <a:r>
              <a:rPr lang="zh-CN" altLang="en-US" b="1" dirty="0">
                <a:latin typeface="+mn-ea"/>
              </a:rPr>
              <a:t>，  </a:t>
            </a:r>
            <a:r>
              <a:rPr lang="zh-CN" altLang="en-US" sz="1800" b="1" dirty="0">
                <a:latin typeface="+mn-ea"/>
              </a:rPr>
              <a:t>←与所选事件无关</a:t>
            </a:r>
            <a:endParaRPr lang="en-US" altLang="zh-CN" sz="1800" b="1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+mn-ea"/>
              </a:rPr>
              <a:t>          </a:t>
            </a:r>
            <a:r>
              <a:rPr lang="zh-CN" altLang="en-US" b="1" dirty="0">
                <a:latin typeface="+mn-ea"/>
              </a:rPr>
              <a:t>③</a:t>
            </a:r>
            <a:r>
              <a:rPr lang="zh-CN" altLang="zh-CN" b="1" dirty="0">
                <a:latin typeface="+mn-ea"/>
              </a:rPr>
              <a:t>识别事件类型并转入处理程序</a:t>
            </a:r>
            <a:r>
              <a:rPr lang="en-US" altLang="zh-CN" b="1" dirty="0">
                <a:latin typeface="+mn-ea"/>
              </a:rPr>
              <a:t>      </a:t>
            </a:r>
            <a:r>
              <a:rPr lang="zh-CN" altLang="en-US" sz="1800" b="1" dirty="0">
                <a:latin typeface="+mn-ea"/>
              </a:rPr>
              <a:t>←须选择事件</a:t>
            </a:r>
            <a:endParaRPr lang="en-US" altLang="zh-CN" sz="18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6" name="Text Box 172"/>
          <p:cNvSpPr txBox="1">
            <a:spLocks noChangeArrowheads="1"/>
          </p:cNvSpPr>
          <p:nvPr/>
        </p:nvSpPr>
        <p:spPr bwMode="auto">
          <a:xfrm>
            <a:off x="179388" y="1776006"/>
            <a:ext cx="8857108" cy="278537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2684780" indent="-2684780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zh-CN" b="1" dirty="0">
                <a:solidFill>
                  <a:srgbClr val="C00000"/>
                </a:solidFill>
              </a:rPr>
              <a:t>保存断点及程序状态</a:t>
            </a:r>
            <a:r>
              <a:rPr lang="zh-CN" altLang="en-US" b="1" dirty="0">
                <a:solidFill>
                  <a:srgbClr val="C00000"/>
                </a:solidFill>
              </a:rPr>
              <a:t>：  </a:t>
            </a:r>
            <a:r>
              <a:rPr lang="en-US" altLang="zh-CN" sz="2200" b="1" dirty="0">
                <a:latin typeface="+mn-ea"/>
                <a:ea typeface="+mn-ea"/>
              </a:rPr>
              <a:t>--</a:t>
            </a:r>
            <a:r>
              <a:rPr lang="zh-CN" altLang="en-US" sz="2200" b="1" dirty="0"/>
              <a:t>硬件实现</a:t>
            </a:r>
            <a:r>
              <a:rPr lang="en-US" altLang="zh-CN" sz="1800" b="1" dirty="0">
                <a:latin typeface="+mn-ea"/>
                <a:ea typeface="+mn-ea"/>
              </a:rPr>
              <a:t>(</a:t>
            </a:r>
            <a:r>
              <a:rPr lang="zh-CN" altLang="en-US" sz="1800" b="1" dirty="0">
                <a:latin typeface="+mn-ea"/>
                <a:ea typeface="+mn-ea"/>
              </a:rPr>
              <a:t>软件无法在指令周期内处理</a:t>
            </a:r>
            <a:r>
              <a:rPr lang="en-US" altLang="zh-CN" sz="1800" b="1" dirty="0">
                <a:latin typeface="+mn-ea"/>
                <a:ea typeface="+mn-ea"/>
              </a:rPr>
              <a:t>)</a:t>
            </a:r>
            <a:endParaRPr lang="en-US" altLang="zh-CN" sz="2000" b="1" dirty="0">
              <a:latin typeface="+mn-ea"/>
              <a:ea typeface="+mn-ea"/>
            </a:endParaRPr>
          </a:p>
          <a:p>
            <a:pPr marL="2684780" indent="-2684780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目标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事件返回时，当前程序能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继续</a:t>
            </a:r>
            <a:r>
              <a:rPr lang="zh-CN" altLang="en-US" b="1" dirty="0">
                <a:latin typeface="宋体" panose="02010600030101010101" pitchFamily="2" charset="-122"/>
              </a:rPr>
              <a:t>执行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marL="2684780" indent="-2684780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断点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事件的</a:t>
            </a:r>
            <a:r>
              <a:rPr lang="zh-CN" altLang="en-US" b="1" u="sng" dirty="0">
                <a:latin typeface="宋体" panose="02010600030101010101" pitchFamily="2" charset="-122"/>
              </a:rPr>
              <a:t>返回地址</a:t>
            </a:r>
            <a:r>
              <a:rPr lang="zh-CN" altLang="en-US" b="1" dirty="0">
                <a:latin typeface="宋体" panose="02010600030101010101" pitchFamily="2" charset="-122"/>
              </a:rPr>
              <a:t>，便于返回的实现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直接恢复保存值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 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 marL="2684780" indent="-2684780"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实现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断点、程序状态</a:t>
            </a:r>
            <a:r>
              <a:rPr lang="en-US" altLang="zh-CN" b="1" dirty="0">
                <a:latin typeface="宋体" panose="02010600030101010101" pitchFamily="2" charset="-122"/>
              </a:rPr>
              <a:t>(PSR)</a:t>
            </a:r>
            <a:r>
              <a:rPr lang="zh-CN" altLang="en-US" b="1" dirty="0">
                <a:latin typeface="宋体" panose="02010600030101010101" pitchFamily="2" charset="-122"/>
              </a:rPr>
              <a:t>用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后援寄存器</a:t>
            </a:r>
            <a:r>
              <a:rPr lang="zh-CN" altLang="en-US" b="1" dirty="0">
                <a:latin typeface="宋体" panose="02010600030101010101" pitchFamily="2" charset="-122"/>
              </a:rPr>
              <a:t>保存，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marL="2684780" indent="-2684780"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       异常类型用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异常类型寄存器</a:t>
            </a:r>
            <a:r>
              <a:rPr lang="zh-CN" altLang="en-US" b="1" dirty="0">
                <a:latin typeface="宋体" panose="02010600030101010101" pitchFamily="2" charset="-122"/>
              </a:rPr>
              <a:t>保存    </a:t>
            </a:r>
            <a:r>
              <a:rPr lang="zh-CN" altLang="en-US" sz="1800" b="1" dirty="0">
                <a:latin typeface="宋体" panose="02010600030101010101" pitchFamily="2" charset="-122"/>
              </a:rPr>
              <a:t>←影响响应操作</a:t>
            </a:r>
            <a:endParaRPr lang="en-US" altLang="zh-CN" sz="1800" b="1" dirty="0">
              <a:latin typeface="宋体" panose="02010600030101010101" pitchFamily="2" charset="-122"/>
            </a:endParaRPr>
          </a:p>
          <a:p>
            <a:pPr marL="2684780" indent="-2684780" algn="l">
              <a:lnSpc>
                <a:spcPct val="125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               (</a:t>
            </a:r>
            <a:r>
              <a:rPr lang="zh-CN" altLang="en-US" sz="2000" b="1" dirty="0">
                <a:latin typeface="宋体" panose="02010600030101010101" pitchFamily="2" charset="-122"/>
              </a:rPr>
              <a:t>中断类型由中断源</a:t>
            </a:r>
            <a:r>
              <a:rPr lang="en-US" altLang="zh-CN" sz="2000" b="1" dirty="0">
                <a:latin typeface="宋体" panose="02010600030101010101" pitchFamily="2" charset="-122"/>
              </a:rPr>
              <a:t>[</a:t>
            </a:r>
            <a:r>
              <a:rPr lang="zh-CN" altLang="en-US" sz="2000" b="1" dirty="0">
                <a:latin typeface="宋体" panose="02010600030101010101" pitchFamily="2" charset="-122"/>
              </a:rPr>
              <a:t>外设</a:t>
            </a:r>
            <a:r>
              <a:rPr lang="en-US" altLang="zh-CN" sz="2000" b="1" dirty="0">
                <a:latin typeface="宋体" panose="02010600030101010101" pitchFamily="2" charset="-122"/>
              </a:rPr>
              <a:t>]</a:t>
            </a:r>
            <a:r>
              <a:rPr lang="zh-CN" altLang="en-US" sz="2000" b="1" dirty="0">
                <a:latin typeface="宋体" panose="02010600030101010101" pitchFamily="2" charset="-122"/>
              </a:rPr>
              <a:t>负责保存</a:t>
            </a:r>
            <a:r>
              <a:rPr lang="en-US" altLang="zh-CN" sz="2000" b="1" dirty="0">
                <a:latin typeface="宋体" panose="02010600030101010101" pitchFamily="2" charset="-122"/>
              </a:rPr>
              <a:t>[</a:t>
            </a:r>
            <a:r>
              <a:rPr lang="zh-CN" altLang="en-US" sz="2000" b="1" dirty="0">
                <a:latin typeface="宋体" panose="02010600030101010101" pitchFamily="2" charset="-122"/>
              </a:rPr>
              <a:t>在</a:t>
            </a:r>
            <a:r>
              <a:rPr lang="en-US" altLang="zh-CN" sz="2000" b="1" dirty="0">
                <a:latin typeface="宋体" panose="02010600030101010101" pitchFamily="2" charset="-122"/>
              </a:rPr>
              <a:t>CPU</a:t>
            </a:r>
            <a:r>
              <a:rPr lang="zh-CN" altLang="en-US" sz="2000" b="1" dirty="0">
                <a:latin typeface="宋体" panose="02010600030101010101" pitchFamily="2" charset="-122"/>
              </a:rPr>
              <a:t>外部</a:t>
            </a:r>
            <a:r>
              <a:rPr lang="en-US" altLang="zh-CN" sz="2000" b="1" dirty="0">
                <a:latin typeface="宋体" panose="02010600030101010101" pitchFamily="2" charset="-122"/>
              </a:rPr>
              <a:t>])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17" name="Text Box 172"/>
          <p:cNvSpPr txBox="1">
            <a:spLocks noChangeArrowheads="1"/>
          </p:cNvSpPr>
          <p:nvPr/>
        </p:nvSpPr>
        <p:spPr bwMode="auto">
          <a:xfrm>
            <a:off x="179388" y="4509120"/>
            <a:ext cx="8785225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2684780" indent="-2684780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*关中断</a:t>
            </a:r>
            <a:r>
              <a:rPr lang="zh-CN" altLang="en-US" b="1" dirty="0">
                <a:solidFill>
                  <a:srgbClr val="C00000"/>
                </a:solidFill>
              </a:rPr>
              <a:t>：</a:t>
            </a:r>
            <a:r>
              <a:rPr lang="en-US" altLang="zh-CN" b="1" dirty="0">
                <a:solidFill>
                  <a:srgbClr val="C00000"/>
                </a:solidFill>
                <a:latin typeface="+mn-ea"/>
              </a:rPr>
              <a:t>             </a:t>
            </a:r>
            <a:r>
              <a:rPr lang="en-US" altLang="zh-CN" sz="2200" b="1" dirty="0">
                <a:latin typeface="+mn-ea"/>
              </a:rPr>
              <a:t>--</a:t>
            </a:r>
            <a:r>
              <a:rPr lang="zh-CN" altLang="en-US" sz="2200" b="1" dirty="0"/>
              <a:t>硬件实现</a:t>
            </a:r>
            <a:endParaRPr lang="en-US" altLang="zh-CN" sz="2200" b="1" dirty="0"/>
          </a:p>
          <a:p>
            <a:pPr marL="2684780" indent="-2684780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目标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响应过程不被新事件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指可屏蔽中断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打断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marL="2684780" indent="-2684780"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实现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使</a:t>
            </a:r>
            <a:r>
              <a:rPr lang="en-US" altLang="zh-CN" b="1" dirty="0">
                <a:latin typeface="宋体" panose="02010600030101010101" pitchFamily="2" charset="-122"/>
              </a:rPr>
              <a:t>IF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en-US" altLang="zh-CN" b="1" dirty="0">
                <a:latin typeface="宋体" panose="02010600030101010101" pitchFamily="2" charset="-122"/>
              </a:rPr>
              <a:t>0</a:t>
            </a:r>
            <a:r>
              <a:rPr lang="zh-CN" altLang="en-US" b="1" dirty="0">
                <a:latin typeface="宋体" panose="02010600030101010101" pitchFamily="2" charset="-122"/>
              </a:rPr>
              <a:t>，应先保存程序状态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不改变返回时的</a:t>
            </a:r>
            <a:r>
              <a:rPr lang="en-US" altLang="zh-CN" sz="1800" b="1" dirty="0">
                <a:latin typeface="宋体" panose="02010600030101010101" pitchFamily="2" charset="-122"/>
              </a:rPr>
              <a:t>IF)</a:t>
            </a:r>
          </a:p>
        </p:txBody>
      </p:sp>
      <p:sp>
        <p:nvSpPr>
          <p:cNvPr id="39" name="AutoShape 9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9" y="6453336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AutoShape 11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AutoShape 11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2771800" y="2708920"/>
            <a:ext cx="2952328" cy="648072"/>
            <a:chOff x="2771800" y="2708920"/>
            <a:chExt cx="2952328" cy="648072"/>
          </a:xfrm>
        </p:grpSpPr>
        <p:cxnSp>
          <p:nvCxnSpPr>
            <p:cNvPr id="4" name="直接箭头连接符 3"/>
            <p:cNvCxnSpPr/>
            <p:nvPr/>
          </p:nvCxnSpPr>
          <p:spPr bwMode="auto">
            <a:xfrm flipH="1">
              <a:off x="2771800" y="2708920"/>
              <a:ext cx="2952328" cy="64807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" name="直接箭头连接符 12"/>
            <p:cNvCxnSpPr/>
            <p:nvPr/>
          </p:nvCxnSpPr>
          <p:spPr bwMode="auto">
            <a:xfrm flipH="1">
              <a:off x="4355283" y="2708920"/>
              <a:ext cx="1368845" cy="57606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18" name="直接箭头连接符 17"/>
          <p:cNvCxnSpPr/>
          <p:nvPr/>
        </p:nvCxnSpPr>
        <p:spPr bwMode="auto">
          <a:xfrm flipH="1" flipV="1">
            <a:off x="5652120" y="4869160"/>
            <a:ext cx="1008112" cy="21602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5" name="AutoShape 11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74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104</a:t>
            </a:fld>
            <a:endParaRPr lang="en-US" altLang="zh-CN"/>
          </a:p>
        </p:txBody>
      </p:sp>
      <p:sp>
        <p:nvSpPr>
          <p:cNvPr id="3" name="Text Box 172"/>
          <p:cNvSpPr txBox="1">
            <a:spLocks noChangeArrowheads="1"/>
          </p:cNvSpPr>
          <p:nvPr/>
        </p:nvSpPr>
        <p:spPr bwMode="auto">
          <a:xfrm>
            <a:off x="179388" y="291420"/>
            <a:ext cx="8785225" cy="24006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2684780" indent="-2684780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zh-CN" b="1" dirty="0">
                <a:solidFill>
                  <a:srgbClr val="C00000"/>
                </a:solidFill>
              </a:rPr>
              <a:t>识别事件类型并转入处理程序</a:t>
            </a:r>
            <a:r>
              <a:rPr lang="zh-CN" altLang="en-US" b="1" dirty="0">
                <a:solidFill>
                  <a:srgbClr val="C00000"/>
                </a:solidFill>
              </a:rPr>
              <a:t>：</a:t>
            </a:r>
            <a:r>
              <a:rPr lang="en-US" altLang="zh-CN" b="1" dirty="0">
                <a:latin typeface="+mn-ea"/>
              </a:rPr>
              <a:t>  </a:t>
            </a:r>
            <a:r>
              <a:rPr lang="en-US" altLang="zh-CN" sz="2200" b="1" dirty="0">
                <a:latin typeface="+mn-ea"/>
              </a:rPr>
              <a:t>--</a:t>
            </a:r>
            <a:r>
              <a:rPr lang="zh-CN" altLang="en-US" sz="2200" b="1" dirty="0"/>
              <a:t>硬件实现</a:t>
            </a:r>
            <a:r>
              <a:rPr lang="en-US" altLang="zh-CN" sz="1800" b="1" dirty="0">
                <a:latin typeface="+mn-ea"/>
                <a:ea typeface="+mn-ea"/>
              </a:rPr>
              <a:t>(</a:t>
            </a:r>
            <a:r>
              <a:rPr lang="zh-CN" altLang="en-US" sz="1800" b="1" dirty="0">
                <a:latin typeface="+mn-ea"/>
                <a:ea typeface="+mn-ea"/>
              </a:rPr>
              <a:t>部分可软件实现</a:t>
            </a:r>
            <a:r>
              <a:rPr lang="en-US" altLang="zh-CN" sz="1800" b="1" dirty="0">
                <a:latin typeface="+mn-ea"/>
                <a:ea typeface="+mn-ea"/>
              </a:rPr>
              <a:t>)</a:t>
            </a:r>
            <a:endParaRPr lang="en-US" altLang="zh-CN" sz="22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 marL="2514600" indent="-2514600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子任务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识别事件类型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最紧急的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、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marL="2514600" indent="-2514600"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          </a:t>
            </a:r>
            <a:r>
              <a:rPr lang="zh-CN" altLang="en-US" b="1" dirty="0">
                <a:latin typeface="宋体" panose="02010600030101010101" pitchFamily="2" charset="-122"/>
              </a:rPr>
              <a:t>获取相应处理程序的入口地址、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marL="2514600" indent="-2514600"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        </a:t>
            </a:r>
            <a:r>
              <a:rPr lang="zh-CN" altLang="en-US" b="1" dirty="0">
                <a:latin typeface="宋体" panose="02010600030101010101" pitchFamily="2" charset="-122"/>
              </a:rPr>
              <a:t>  </a:t>
            </a:r>
            <a:r>
              <a:rPr lang="en-US" altLang="zh-CN" b="1" dirty="0">
                <a:latin typeface="宋体" panose="02010600030101010101" pitchFamily="2" charset="-122"/>
              </a:rPr>
              <a:t>PC</a:t>
            </a:r>
            <a:r>
              <a:rPr lang="zh-CN" altLang="en-US" b="1" dirty="0">
                <a:latin typeface="宋体" panose="02010600030101010101" pitchFamily="2" charset="-122"/>
              </a:rPr>
              <a:t>←获取的入口地址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marL="2684780" indent="-2684780"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实现策略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向量方式、非向量方式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4" name="Text Box 172"/>
          <p:cNvSpPr txBox="1">
            <a:spLocks noChangeArrowheads="1"/>
          </p:cNvSpPr>
          <p:nvPr/>
        </p:nvSpPr>
        <p:spPr bwMode="auto">
          <a:xfrm>
            <a:off x="179512" y="2636912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2684780" indent="-2684780"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非向量方式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zh-CN" b="1" dirty="0"/>
              <a:t>所有事件共用一个处理程序</a:t>
            </a:r>
            <a:r>
              <a:rPr lang="zh-CN" altLang="en-US" b="1" dirty="0"/>
              <a:t>，</a:t>
            </a:r>
            <a:r>
              <a:rPr lang="zh-CN" altLang="en-US" b="1" dirty="0">
                <a:latin typeface="+mn-ea"/>
                <a:ea typeface="+mn-ea"/>
              </a:rPr>
              <a:t>入口地址</a:t>
            </a:r>
            <a:r>
              <a:rPr lang="zh-CN" altLang="en-US" b="1" u="sng" dirty="0">
                <a:latin typeface="+mn-ea"/>
                <a:ea typeface="+mn-ea"/>
              </a:rPr>
              <a:t>固定</a:t>
            </a:r>
            <a:endParaRPr lang="en-US" altLang="zh-CN" b="1" u="sng" dirty="0">
              <a:latin typeface="+mn-ea"/>
              <a:ea typeface="+mn-ea"/>
            </a:endParaRPr>
          </a:p>
          <a:p>
            <a:pPr marL="2684780" indent="-2684780"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        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实现：</a:t>
            </a:r>
            <a:r>
              <a:rPr lang="en-US" altLang="zh-CN" b="1" dirty="0">
                <a:latin typeface="宋体" panose="02010600030101010101" pitchFamily="2" charset="-122"/>
              </a:rPr>
              <a:t>PC</a:t>
            </a:r>
            <a:r>
              <a:rPr lang="zh-CN" altLang="en-US" b="1" dirty="0">
                <a:latin typeface="宋体" panose="02010600030101010101" pitchFamily="2" charset="-122"/>
              </a:rPr>
              <a:t>←</a:t>
            </a:r>
            <a:r>
              <a:rPr lang="zh-CN" altLang="en-US" b="1" dirty="0">
                <a:latin typeface="+mn-ea"/>
              </a:rPr>
              <a:t>入口地址，其余由软件</a:t>
            </a:r>
            <a:r>
              <a:rPr lang="en-US" altLang="zh-CN" sz="2000" b="1" dirty="0">
                <a:latin typeface="+mn-ea"/>
              </a:rPr>
              <a:t>(</a:t>
            </a:r>
            <a:r>
              <a:rPr lang="zh-CN" altLang="en-US" sz="2000" b="1" dirty="0">
                <a:latin typeface="+mn-ea"/>
              </a:rPr>
              <a:t>处理程序</a:t>
            </a:r>
            <a:r>
              <a:rPr lang="en-US" altLang="zh-CN" sz="2000" b="1" dirty="0">
                <a:latin typeface="+mn-ea"/>
              </a:rPr>
              <a:t>)</a:t>
            </a:r>
            <a:r>
              <a:rPr lang="zh-CN" altLang="en-US" b="1" dirty="0">
                <a:latin typeface="+mn-ea"/>
              </a:rPr>
              <a:t>完成</a:t>
            </a:r>
            <a:endParaRPr lang="en-US" altLang="zh-CN" b="1" dirty="0">
              <a:latin typeface="+mn-ea"/>
            </a:endParaRPr>
          </a:p>
        </p:txBody>
      </p:sp>
      <p:grpSp>
        <p:nvGrpSpPr>
          <p:cNvPr id="132" name="组合 131"/>
          <p:cNvGrpSpPr/>
          <p:nvPr/>
        </p:nvGrpSpPr>
        <p:grpSpPr>
          <a:xfrm>
            <a:off x="900113" y="3717032"/>
            <a:ext cx="7920359" cy="2088232"/>
            <a:chOff x="900113" y="3212976"/>
            <a:chExt cx="7920359" cy="2088232"/>
          </a:xfrm>
        </p:grpSpPr>
        <p:sp>
          <p:nvSpPr>
            <p:cNvPr id="6" name="Text Box 73"/>
            <p:cNvSpPr txBox="1">
              <a:spLocks noChangeArrowheads="1"/>
            </p:cNvSpPr>
            <p:nvPr/>
          </p:nvSpPr>
          <p:spPr bwMode="auto">
            <a:xfrm>
              <a:off x="900113" y="3705238"/>
              <a:ext cx="1151607" cy="300719"/>
            </a:xfrm>
            <a:prstGeom prst="rect">
              <a:avLst/>
            </a:prstGeom>
            <a:solidFill>
              <a:srgbClr val="FFCC99">
                <a:alpha val="60001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保存现场</a:t>
              </a:r>
            </a:p>
          </p:txBody>
        </p:sp>
        <p:sp>
          <p:nvSpPr>
            <p:cNvPr id="7" name="Text Box 74"/>
            <p:cNvSpPr txBox="1">
              <a:spLocks noChangeArrowheads="1"/>
            </p:cNvSpPr>
            <p:nvPr/>
          </p:nvSpPr>
          <p:spPr bwMode="auto">
            <a:xfrm>
              <a:off x="2483767" y="4580359"/>
              <a:ext cx="1872655" cy="504825"/>
            </a:xfrm>
            <a:prstGeom prst="rect">
              <a:avLst/>
            </a:prstGeom>
            <a:solidFill>
              <a:srgbClr val="99CCFF">
                <a:alpha val="60001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/>
              <a:r>
                <a:rPr lang="zh-CN" altLang="en-US" sz="1800" b="1" dirty="0">
                  <a:latin typeface="宋体" panose="02010600030101010101" pitchFamily="2" charset="-122"/>
                </a:rPr>
                <a:t>事件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A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的处理程序</a:t>
              </a:r>
            </a:p>
          </p:txBody>
        </p:sp>
        <p:sp>
          <p:nvSpPr>
            <p:cNvPr id="9" name="AutoShape 76"/>
            <p:cNvSpPr>
              <a:spLocks noChangeArrowheads="1"/>
            </p:cNvSpPr>
            <p:nvPr/>
          </p:nvSpPr>
          <p:spPr bwMode="auto">
            <a:xfrm>
              <a:off x="1043608" y="3212976"/>
              <a:ext cx="863774" cy="288032"/>
            </a:xfrm>
            <a:prstGeom prst="flowChartTerminator">
              <a:avLst/>
            </a:prstGeom>
            <a:noFill/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sz="1800" b="1" dirty="0"/>
                <a:t>开始</a:t>
              </a:r>
            </a:p>
          </p:txBody>
        </p:sp>
        <p:sp>
          <p:nvSpPr>
            <p:cNvPr id="10" name="Text Box 77"/>
            <p:cNvSpPr txBox="1">
              <a:spLocks noChangeArrowheads="1"/>
            </p:cNvSpPr>
            <p:nvPr/>
          </p:nvSpPr>
          <p:spPr bwMode="auto">
            <a:xfrm>
              <a:off x="2483767" y="3428107"/>
              <a:ext cx="1871067" cy="288925"/>
            </a:xfrm>
            <a:prstGeom prst="rect">
              <a:avLst/>
            </a:prstGeom>
            <a:solidFill>
              <a:srgbClr val="99CCFF">
                <a:alpha val="60001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/>
              <a:r>
                <a:rPr lang="zh-CN" altLang="en-US" sz="1800" b="1" dirty="0">
                  <a:solidFill>
                    <a:srgbClr val="CC3300"/>
                  </a:solidFill>
                  <a:latin typeface="宋体" panose="02010600030101010101" pitchFamily="2" charset="-122"/>
                </a:rPr>
                <a:t>读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事件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A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的状态</a:t>
              </a:r>
            </a:p>
          </p:txBody>
        </p:sp>
        <p:sp>
          <p:nvSpPr>
            <p:cNvPr id="11" name="AutoShape 78"/>
            <p:cNvSpPr>
              <a:spLocks noChangeArrowheads="1"/>
            </p:cNvSpPr>
            <p:nvPr/>
          </p:nvSpPr>
          <p:spPr bwMode="auto">
            <a:xfrm>
              <a:off x="2553023" y="3933056"/>
              <a:ext cx="1728788" cy="360362"/>
            </a:xfrm>
            <a:prstGeom prst="flowChartDecision">
              <a:avLst/>
            </a:prstGeom>
            <a:solidFill>
              <a:srgbClr val="99CCFF">
                <a:alpha val="60001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sz="1800" b="1" dirty="0"/>
                <a:t>有请求？</a:t>
              </a:r>
            </a:p>
          </p:txBody>
        </p:sp>
        <p:sp>
          <p:nvSpPr>
            <p:cNvPr id="13" name="Text Box 80"/>
            <p:cNvSpPr txBox="1">
              <a:spLocks noChangeArrowheads="1"/>
            </p:cNvSpPr>
            <p:nvPr/>
          </p:nvSpPr>
          <p:spPr bwMode="auto">
            <a:xfrm>
              <a:off x="4299273" y="3887800"/>
              <a:ext cx="127000" cy="20796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N</a:t>
              </a:r>
            </a:p>
          </p:txBody>
        </p:sp>
        <p:sp>
          <p:nvSpPr>
            <p:cNvPr id="16" name="Text Box 83"/>
            <p:cNvSpPr txBox="1">
              <a:spLocks noChangeArrowheads="1"/>
            </p:cNvSpPr>
            <p:nvPr/>
          </p:nvSpPr>
          <p:spPr bwMode="auto">
            <a:xfrm>
              <a:off x="3435673" y="4301157"/>
              <a:ext cx="127000" cy="20796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Y</a:t>
              </a:r>
            </a:p>
          </p:txBody>
        </p:sp>
        <p:sp>
          <p:nvSpPr>
            <p:cNvPr id="19" name="Text Box 86"/>
            <p:cNvSpPr txBox="1">
              <a:spLocks noChangeArrowheads="1"/>
            </p:cNvSpPr>
            <p:nvPr/>
          </p:nvSpPr>
          <p:spPr bwMode="auto">
            <a:xfrm>
              <a:off x="4788024" y="4580359"/>
              <a:ext cx="936104" cy="504825"/>
            </a:xfrm>
            <a:prstGeom prst="rect">
              <a:avLst/>
            </a:prstGeom>
            <a:solidFill>
              <a:srgbClr val="99CCFF">
                <a:alpha val="60001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/>
              <a:r>
                <a:rPr lang="zh-CN" altLang="en-US" sz="1800" b="1" dirty="0">
                  <a:latin typeface="宋体" panose="02010600030101010101" pitchFamily="2" charset="-122"/>
                </a:rPr>
                <a:t>事件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B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的</a:t>
              </a:r>
            </a:p>
          </p:txBody>
        </p:sp>
        <p:sp>
          <p:nvSpPr>
            <p:cNvPr id="20" name="Text Box 87"/>
            <p:cNvSpPr txBox="1">
              <a:spLocks noChangeArrowheads="1"/>
            </p:cNvSpPr>
            <p:nvPr/>
          </p:nvSpPr>
          <p:spPr bwMode="auto">
            <a:xfrm>
              <a:off x="4789611" y="3429694"/>
              <a:ext cx="934517" cy="287338"/>
            </a:xfrm>
            <a:prstGeom prst="rect">
              <a:avLst/>
            </a:prstGeom>
            <a:solidFill>
              <a:srgbClr val="99CCFF">
                <a:alpha val="60001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/>
              <a:r>
                <a:rPr lang="zh-CN" altLang="en-US" sz="1800" b="1" dirty="0">
                  <a:solidFill>
                    <a:srgbClr val="CC3300"/>
                  </a:solidFill>
                  <a:latin typeface="宋体" panose="02010600030101010101" pitchFamily="2" charset="-122"/>
                </a:rPr>
                <a:t>读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事件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B</a:t>
              </a:r>
            </a:p>
          </p:txBody>
        </p:sp>
        <p:sp>
          <p:nvSpPr>
            <p:cNvPr id="21" name="AutoShape 88"/>
            <p:cNvSpPr>
              <a:spLocks noChangeArrowheads="1"/>
            </p:cNvSpPr>
            <p:nvPr/>
          </p:nvSpPr>
          <p:spPr bwMode="auto">
            <a:xfrm>
              <a:off x="4788024" y="3934322"/>
              <a:ext cx="936104" cy="359096"/>
            </a:xfrm>
            <a:prstGeom prst="flowChartDecision">
              <a:avLst/>
            </a:prstGeom>
            <a:solidFill>
              <a:srgbClr val="99CCFF">
                <a:alpha val="60001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Text Box 90"/>
            <p:cNvSpPr txBox="1">
              <a:spLocks noChangeArrowheads="1"/>
            </p:cNvSpPr>
            <p:nvPr/>
          </p:nvSpPr>
          <p:spPr bwMode="auto">
            <a:xfrm>
              <a:off x="5741144" y="3869109"/>
              <a:ext cx="127000" cy="20796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N</a:t>
              </a:r>
            </a:p>
          </p:txBody>
        </p:sp>
        <p:sp>
          <p:nvSpPr>
            <p:cNvPr id="26" name="Text Box 93"/>
            <p:cNvSpPr txBox="1">
              <a:spLocks noChangeArrowheads="1"/>
            </p:cNvSpPr>
            <p:nvPr/>
          </p:nvSpPr>
          <p:spPr bwMode="auto">
            <a:xfrm>
              <a:off x="5292080" y="4301157"/>
              <a:ext cx="127000" cy="20796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Y</a:t>
              </a:r>
            </a:p>
          </p:txBody>
        </p:sp>
        <p:sp>
          <p:nvSpPr>
            <p:cNvPr id="38" name="Text Box 105"/>
            <p:cNvSpPr txBox="1">
              <a:spLocks noChangeArrowheads="1"/>
            </p:cNvSpPr>
            <p:nvPr/>
          </p:nvSpPr>
          <p:spPr bwMode="auto">
            <a:xfrm>
              <a:off x="900113" y="4509120"/>
              <a:ext cx="1151607" cy="288925"/>
            </a:xfrm>
            <a:prstGeom prst="rect">
              <a:avLst/>
            </a:prstGeom>
            <a:solidFill>
              <a:srgbClr val="FFCC99">
                <a:alpha val="60001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恢复现场</a:t>
              </a:r>
            </a:p>
          </p:txBody>
        </p:sp>
        <p:sp>
          <p:nvSpPr>
            <p:cNvPr id="39" name="AutoShape 106"/>
            <p:cNvSpPr>
              <a:spLocks noChangeArrowheads="1"/>
            </p:cNvSpPr>
            <p:nvPr/>
          </p:nvSpPr>
          <p:spPr bwMode="auto">
            <a:xfrm>
              <a:off x="900782" y="5013176"/>
              <a:ext cx="1150938" cy="288032"/>
            </a:xfrm>
            <a:prstGeom prst="flowChartTerminator">
              <a:avLst/>
            </a:prstGeom>
            <a:solidFill>
              <a:srgbClr val="CC99FF">
                <a:alpha val="60001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sz="1800" b="1" dirty="0"/>
                <a:t>中断返回</a:t>
              </a:r>
            </a:p>
          </p:txBody>
        </p:sp>
        <p:sp>
          <p:nvSpPr>
            <p:cNvPr id="52" name="Text Box 119"/>
            <p:cNvSpPr txBox="1">
              <a:spLocks noChangeArrowheads="1"/>
            </p:cNvSpPr>
            <p:nvPr/>
          </p:nvSpPr>
          <p:spPr bwMode="auto">
            <a:xfrm>
              <a:off x="5940152" y="3869233"/>
              <a:ext cx="431800" cy="42386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b="1" dirty="0"/>
                <a:t>…</a:t>
              </a:r>
            </a:p>
          </p:txBody>
        </p:sp>
        <p:cxnSp>
          <p:nvCxnSpPr>
            <p:cNvPr id="64" name="直接箭头连接符 63"/>
            <p:cNvCxnSpPr>
              <a:stCxn id="9" idx="2"/>
              <a:endCxn id="6" idx="0"/>
            </p:cNvCxnSpPr>
            <p:nvPr/>
          </p:nvCxnSpPr>
          <p:spPr bwMode="auto">
            <a:xfrm>
              <a:off x="1475495" y="3501008"/>
              <a:ext cx="422" cy="2042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5" name="直接箭头连接符 64"/>
            <p:cNvCxnSpPr/>
            <p:nvPr/>
          </p:nvCxnSpPr>
          <p:spPr bwMode="auto">
            <a:xfrm>
              <a:off x="1475656" y="4005064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6" name="直接箭头连接符 65"/>
            <p:cNvCxnSpPr>
              <a:stCxn id="38" idx="2"/>
              <a:endCxn id="39" idx="0"/>
            </p:cNvCxnSpPr>
            <p:nvPr/>
          </p:nvCxnSpPr>
          <p:spPr bwMode="auto">
            <a:xfrm>
              <a:off x="1475917" y="4798045"/>
              <a:ext cx="334" cy="21513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7" name="直接连接符 66"/>
            <p:cNvCxnSpPr/>
            <p:nvPr/>
          </p:nvCxnSpPr>
          <p:spPr bwMode="auto">
            <a:xfrm>
              <a:off x="2267744" y="3212976"/>
              <a:ext cx="1148879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直接箭头连接符 68"/>
            <p:cNvCxnSpPr/>
            <p:nvPr/>
          </p:nvCxnSpPr>
          <p:spPr bwMode="auto">
            <a:xfrm>
              <a:off x="1475656" y="4293096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0" name="直接箭头连接符 69"/>
            <p:cNvCxnSpPr/>
            <p:nvPr/>
          </p:nvCxnSpPr>
          <p:spPr bwMode="auto">
            <a:xfrm>
              <a:off x="3419872" y="3212976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1" name="直接连接符 70"/>
            <p:cNvCxnSpPr/>
            <p:nvPr/>
          </p:nvCxnSpPr>
          <p:spPr bwMode="auto">
            <a:xfrm>
              <a:off x="5724128" y="4113870"/>
              <a:ext cx="20764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直接连接符 72"/>
            <p:cNvCxnSpPr/>
            <p:nvPr/>
          </p:nvCxnSpPr>
          <p:spPr bwMode="auto">
            <a:xfrm rot="5400000">
              <a:off x="1371073" y="3318155"/>
              <a:ext cx="1001850" cy="791492"/>
            </a:xfrm>
            <a:prstGeom prst="bentConnector3">
              <a:avLst>
                <a:gd name="adj1" fmla="val 99093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直接连接符 75"/>
            <p:cNvCxnSpPr/>
            <p:nvPr/>
          </p:nvCxnSpPr>
          <p:spPr bwMode="auto">
            <a:xfrm>
              <a:off x="6516216" y="3212976"/>
              <a:ext cx="0" cy="90089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直接连接符 80"/>
            <p:cNvCxnSpPr/>
            <p:nvPr/>
          </p:nvCxnSpPr>
          <p:spPr bwMode="auto">
            <a:xfrm>
              <a:off x="2267744" y="5301208"/>
              <a:ext cx="655272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直接箭头连接符 82"/>
            <p:cNvCxnSpPr/>
            <p:nvPr/>
          </p:nvCxnSpPr>
          <p:spPr bwMode="auto">
            <a:xfrm>
              <a:off x="3419872" y="5085184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7" name="直接连接符 86"/>
            <p:cNvCxnSpPr/>
            <p:nvPr/>
          </p:nvCxnSpPr>
          <p:spPr bwMode="auto">
            <a:xfrm rot="16200000" flipH="1">
              <a:off x="1367563" y="4401027"/>
              <a:ext cx="1008112" cy="792249"/>
            </a:xfrm>
            <a:prstGeom prst="bentConnector3">
              <a:avLst>
                <a:gd name="adj1" fmla="val -162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直接箭头连接符 89"/>
            <p:cNvCxnSpPr>
              <a:stCxn id="10" idx="2"/>
              <a:endCxn id="11" idx="0"/>
            </p:cNvCxnSpPr>
            <p:nvPr/>
          </p:nvCxnSpPr>
          <p:spPr bwMode="auto">
            <a:xfrm flipH="1">
              <a:off x="3417417" y="3717032"/>
              <a:ext cx="1884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1" name="直接箭头连接符 90"/>
            <p:cNvCxnSpPr>
              <a:stCxn id="11" idx="2"/>
              <a:endCxn id="7" idx="0"/>
            </p:cNvCxnSpPr>
            <p:nvPr/>
          </p:nvCxnSpPr>
          <p:spPr bwMode="auto">
            <a:xfrm>
              <a:off x="3417417" y="4293418"/>
              <a:ext cx="2678" cy="28694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6" name="直接连接符 95"/>
            <p:cNvCxnSpPr/>
            <p:nvPr/>
          </p:nvCxnSpPr>
          <p:spPr bwMode="auto">
            <a:xfrm>
              <a:off x="4572000" y="3212976"/>
              <a:ext cx="644823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直接箭头连接符 96"/>
            <p:cNvCxnSpPr/>
            <p:nvPr/>
          </p:nvCxnSpPr>
          <p:spPr bwMode="auto">
            <a:xfrm>
              <a:off x="5220072" y="3212976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0" name="直接箭头连接符 99"/>
            <p:cNvCxnSpPr>
              <a:stCxn id="20" idx="2"/>
              <a:endCxn id="21" idx="0"/>
            </p:cNvCxnSpPr>
            <p:nvPr/>
          </p:nvCxnSpPr>
          <p:spPr bwMode="auto">
            <a:xfrm flipH="1">
              <a:off x="5256076" y="3717032"/>
              <a:ext cx="794" cy="21729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4" name="直接箭头连接符 103"/>
            <p:cNvCxnSpPr>
              <a:stCxn id="21" idx="2"/>
              <a:endCxn id="19" idx="0"/>
            </p:cNvCxnSpPr>
            <p:nvPr/>
          </p:nvCxnSpPr>
          <p:spPr bwMode="auto">
            <a:xfrm>
              <a:off x="5256076" y="4293418"/>
              <a:ext cx="0" cy="28694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9" name="直接箭头连接符 108"/>
            <p:cNvCxnSpPr/>
            <p:nvPr/>
          </p:nvCxnSpPr>
          <p:spPr bwMode="auto">
            <a:xfrm>
              <a:off x="5220072" y="5085184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0" name="直接连接符 72"/>
            <p:cNvCxnSpPr>
              <a:endCxn id="11" idx="3"/>
            </p:cNvCxnSpPr>
            <p:nvPr/>
          </p:nvCxnSpPr>
          <p:spPr bwMode="auto">
            <a:xfrm rot="5400000">
              <a:off x="3976777" y="3518013"/>
              <a:ext cx="900259" cy="290189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3" name="Text Box 74"/>
            <p:cNvSpPr txBox="1">
              <a:spLocks noChangeArrowheads="1"/>
            </p:cNvSpPr>
            <p:nvPr/>
          </p:nvSpPr>
          <p:spPr bwMode="auto">
            <a:xfrm>
              <a:off x="6732239" y="4580359"/>
              <a:ext cx="1872655" cy="504825"/>
            </a:xfrm>
            <a:prstGeom prst="rect">
              <a:avLst/>
            </a:prstGeom>
            <a:solidFill>
              <a:srgbClr val="99CCFF">
                <a:alpha val="60001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/>
              <a:r>
                <a:rPr lang="zh-CN" altLang="en-US" sz="1800" b="1" dirty="0">
                  <a:latin typeface="宋体" panose="02010600030101010101" pitchFamily="2" charset="-122"/>
                </a:rPr>
                <a:t>事件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Z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的处理程序</a:t>
              </a:r>
            </a:p>
          </p:txBody>
        </p:sp>
        <p:sp>
          <p:nvSpPr>
            <p:cNvPr id="114" name="Text Box 77"/>
            <p:cNvSpPr txBox="1">
              <a:spLocks noChangeArrowheads="1"/>
            </p:cNvSpPr>
            <p:nvPr/>
          </p:nvSpPr>
          <p:spPr bwMode="auto">
            <a:xfrm>
              <a:off x="6732239" y="3428107"/>
              <a:ext cx="1871067" cy="288925"/>
            </a:xfrm>
            <a:prstGeom prst="rect">
              <a:avLst/>
            </a:prstGeom>
            <a:solidFill>
              <a:srgbClr val="99CCFF">
                <a:alpha val="60001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/>
              <a:r>
                <a:rPr lang="zh-CN" altLang="en-US" sz="1800" b="1" dirty="0">
                  <a:solidFill>
                    <a:srgbClr val="CC3300"/>
                  </a:solidFill>
                  <a:latin typeface="宋体" panose="02010600030101010101" pitchFamily="2" charset="-122"/>
                </a:rPr>
                <a:t>读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事件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Z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的状态</a:t>
              </a:r>
            </a:p>
          </p:txBody>
        </p:sp>
        <p:sp>
          <p:nvSpPr>
            <p:cNvPr id="115" name="AutoShape 78"/>
            <p:cNvSpPr>
              <a:spLocks noChangeArrowheads="1"/>
            </p:cNvSpPr>
            <p:nvPr/>
          </p:nvSpPr>
          <p:spPr bwMode="auto">
            <a:xfrm>
              <a:off x="6801495" y="3933056"/>
              <a:ext cx="1728788" cy="360362"/>
            </a:xfrm>
            <a:prstGeom prst="flowChartDecision">
              <a:avLst/>
            </a:prstGeom>
            <a:solidFill>
              <a:srgbClr val="99CCFF">
                <a:alpha val="60001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sz="1800" b="1" dirty="0"/>
                <a:t>有请求？</a:t>
              </a:r>
            </a:p>
          </p:txBody>
        </p:sp>
        <p:sp>
          <p:nvSpPr>
            <p:cNvPr id="116" name="Text Box 80"/>
            <p:cNvSpPr txBox="1">
              <a:spLocks noChangeArrowheads="1"/>
            </p:cNvSpPr>
            <p:nvPr/>
          </p:nvSpPr>
          <p:spPr bwMode="auto">
            <a:xfrm>
              <a:off x="8547745" y="3887800"/>
              <a:ext cx="127000" cy="20796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N</a:t>
              </a:r>
            </a:p>
          </p:txBody>
        </p:sp>
        <p:sp>
          <p:nvSpPr>
            <p:cNvPr id="117" name="Text Box 83"/>
            <p:cNvSpPr txBox="1">
              <a:spLocks noChangeArrowheads="1"/>
            </p:cNvSpPr>
            <p:nvPr/>
          </p:nvSpPr>
          <p:spPr bwMode="auto">
            <a:xfrm>
              <a:off x="7684145" y="4301157"/>
              <a:ext cx="127000" cy="20796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Y</a:t>
              </a:r>
            </a:p>
          </p:txBody>
        </p:sp>
        <p:cxnSp>
          <p:nvCxnSpPr>
            <p:cNvPr id="118" name="直接连接符 117"/>
            <p:cNvCxnSpPr/>
            <p:nvPr/>
          </p:nvCxnSpPr>
          <p:spPr bwMode="auto">
            <a:xfrm>
              <a:off x="6516216" y="3212976"/>
              <a:ext cx="1148879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直接箭头连接符 118"/>
            <p:cNvCxnSpPr/>
            <p:nvPr/>
          </p:nvCxnSpPr>
          <p:spPr bwMode="auto">
            <a:xfrm>
              <a:off x="7668344" y="3212976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0" name="直接箭头连接符 119"/>
            <p:cNvCxnSpPr/>
            <p:nvPr/>
          </p:nvCxnSpPr>
          <p:spPr bwMode="auto">
            <a:xfrm>
              <a:off x="7668344" y="5085184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1" name="直接箭头连接符 120"/>
            <p:cNvCxnSpPr>
              <a:stCxn id="114" idx="2"/>
              <a:endCxn id="115" idx="0"/>
            </p:cNvCxnSpPr>
            <p:nvPr/>
          </p:nvCxnSpPr>
          <p:spPr bwMode="auto">
            <a:xfrm flipH="1">
              <a:off x="7665889" y="3717032"/>
              <a:ext cx="1884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2" name="直接箭头连接符 121"/>
            <p:cNvCxnSpPr>
              <a:stCxn id="115" idx="2"/>
              <a:endCxn id="113" idx="0"/>
            </p:cNvCxnSpPr>
            <p:nvPr/>
          </p:nvCxnSpPr>
          <p:spPr bwMode="auto">
            <a:xfrm>
              <a:off x="7665889" y="4293418"/>
              <a:ext cx="2678" cy="28694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5" name="直接连接符 124"/>
            <p:cNvCxnSpPr/>
            <p:nvPr/>
          </p:nvCxnSpPr>
          <p:spPr bwMode="auto">
            <a:xfrm>
              <a:off x="6372200" y="4121372"/>
              <a:ext cx="1440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直接箭头连接符 128"/>
            <p:cNvCxnSpPr>
              <a:stCxn id="115" idx="3"/>
            </p:cNvCxnSpPr>
            <p:nvPr/>
          </p:nvCxnSpPr>
          <p:spPr bwMode="auto">
            <a:xfrm>
              <a:off x="8530283" y="4113237"/>
              <a:ext cx="290189" cy="1187971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39" name="AutoShape 9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9" y="6453336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0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Text Box 172"/>
          <p:cNvSpPr txBox="1">
            <a:spLocks noChangeArrowheads="1"/>
          </p:cNvSpPr>
          <p:nvPr/>
        </p:nvSpPr>
        <p:spPr bwMode="auto">
          <a:xfrm>
            <a:off x="179512" y="5805264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2684780" indent="-2684780" algn="l"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+mn-ea"/>
              </a:rPr>
              <a:t>         事件紧急程度：</a:t>
            </a:r>
            <a:r>
              <a:rPr lang="zh-CN" altLang="en-US" b="1" dirty="0">
                <a:latin typeface="+mn-ea"/>
              </a:rPr>
              <a:t>由查找顺序决定</a:t>
            </a:r>
            <a:endParaRPr lang="en-US" altLang="zh-CN" sz="1800" b="1" dirty="0">
              <a:latin typeface="宋体" panose="02010600030101010101" pitchFamily="2" charset="-122"/>
            </a:endParaRPr>
          </a:p>
        </p:txBody>
      </p:sp>
      <p:sp>
        <p:nvSpPr>
          <p:cNvPr id="56" name="AutoShape 1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80406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810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5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105</a:t>
            </a:fld>
            <a:endParaRPr lang="en-US" altLang="zh-CN"/>
          </a:p>
        </p:txBody>
      </p:sp>
      <p:sp>
        <p:nvSpPr>
          <p:cNvPr id="4" name="Text Box 149"/>
          <p:cNvSpPr txBox="1">
            <a:spLocks noChangeArrowheads="1"/>
          </p:cNvSpPr>
          <p:nvPr/>
        </p:nvSpPr>
        <p:spPr bwMode="auto">
          <a:xfrm>
            <a:off x="179388" y="3709481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、异常及中断的返回</a:t>
            </a:r>
            <a:endParaRPr lang="en-US" altLang="zh-CN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+mn-ea"/>
                <a:ea typeface="+mn-ea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+mn-ea"/>
                <a:ea typeface="+mn-ea"/>
              </a:rPr>
              <a:t>*任务：</a:t>
            </a:r>
            <a:r>
              <a:rPr lang="zh-CN" altLang="en-US" b="1" dirty="0">
                <a:latin typeface="+mn-ea"/>
                <a:ea typeface="+mn-ea"/>
              </a:rPr>
              <a:t>恢复断点及程序状态</a:t>
            </a:r>
            <a:endParaRPr lang="en-US" altLang="zh-CN" b="1" dirty="0">
              <a:latin typeface="+mn-ea"/>
              <a:ea typeface="+mn-ea"/>
            </a:endParaRPr>
          </a:p>
        </p:txBody>
      </p:sp>
      <p:sp>
        <p:nvSpPr>
          <p:cNvPr id="5" name="Text Box 82"/>
          <p:cNvSpPr txBox="1">
            <a:spLocks noChangeArrowheads="1"/>
          </p:cNvSpPr>
          <p:nvPr/>
        </p:nvSpPr>
        <p:spPr bwMode="auto">
          <a:xfrm>
            <a:off x="179512" y="4655458"/>
            <a:ext cx="8785225" cy="116955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1524000" indent="-1524000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*实现</a:t>
            </a:r>
            <a:r>
              <a:rPr lang="zh-CN" altLang="en-US" b="1" dirty="0">
                <a:solidFill>
                  <a:srgbClr val="C00000"/>
                </a:solidFill>
                <a:latin typeface="+mn-ea"/>
                <a:ea typeface="+mn-ea"/>
              </a:rPr>
              <a:t>：</a:t>
            </a:r>
            <a:r>
              <a:rPr lang="zh-CN" altLang="en-US" b="1" u="sng" dirty="0">
                <a:latin typeface="+mn-ea"/>
                <a:ea typeface="+mn-ea"/>
              </a:rPr>
              <a:t>处理程序中</a:t>
            </a:r>
            <a:r>
              <a:rPr lang="zh-CN" altLang="en-US" b="1" dirty="0">
                <a:latin typeface="+mn-ea"/>
                <a:ea typeface="+mn-ea"/>
              </a:rPr>
              <a:t>用</a:t>
            </a:r>
            <a:r>
              <a:rPr lang="zh-CN" altLang="en-US" b="1" u="sng" dirty="0">
                <a:latin typeface="+mn-ea"/>
                <a:ea typeface="+mn-ea"/>
              </a:rPr>
              <a:t>专用指令</a:t>
            </a:r>
            <a:r>
              <a:rPr lang="zh-CN" altLang="en-US" b="1" dirty="0">
                <a:latin typeface="+mn-ea"/>
                <a:ea typeface="+mn-ea"/>
              </a:rPr>
              <a:t>实现</a:t>
            </a:r>
            <a:endParaRPr lang="en-US" altLang="zh-CN" b="1" dirty="0">
              <a:latin typeface="+mn-ea"/>
              <a:ea typeface="+mn-ea"/>
            </a:endParaRPr>
          </a:p>
          <a:p>
            <a:pPr marL="1524000" indent="-1524000" algn="l"/>
            <a:r>
              <a:rPr lang="en-US" altLang="zh-CN" sz="2000" b="1" dirty="0">
                <a:latin typeface="+mn-ea"/>
                <a:ea typeface="+mn-ea"/>
              </a:rPr>
              <a:t>                             </a:t>
            </a:r>
            <a:r>
              <a:rPr lang="zh-CN" altLang="en-US" sz="2000" dirty="0">
                <a:latin typeface="+mn-ea"/>
                <a:ea typeface="+mn-ea"/>
              </a:rPr>
              <a:t>└</a:t>
            </a:r>
            <a:r>
              <a:rPr lang="zh-CN" altLang="en-US" sz="2000" b="1" dirty="0">
                <a:latin typeface="+mn-ea"/>
                <a:ea typeface="+mn-ea"/>
              </a:rPr>
              <a:t>→指令功能为 </a:t>
            </a:r>
            <a:r>
              <a:rPr lang="en-US" altLang="zh-CN" sz="2000" b="1" dirty="0">
                <a:latin typeface="+mn-ea"/>
                <a:ea typeface="+mn-ea"/>
              </a:rPr>
              <a:t>PC</a:t>
            </a:r>
            <a:r>
              <a:rPr lang="zh-CN" altLang="en-US" sz="2000" b="1" dirty="0">
                <a:latin typeface="+mn-ea"/>
                <a:ea typeface="+mn-ea"/>
              </a:rPr>
              <a:t>及</a:t>
            </a:r>
            <a:r>
              <a:rPr lang="en-US" altLang="zh-CN" sz="2000" b="1" dirty="0">
                <a:latin typeface="+mn-ea"/>
                <a:ea typeface="+mn-ea"/>
              </a:rPr>
              <a:t>PSR</a:t>
            </a:r>
            <a:r>
              <a:rPr lang="zh-CN" altLang="en-US" sz="2000" b="1" dirty="0">
                <a:latin typeface="+mn-ea"/>
                <a:ea typeface="+mn-ea"/>
              </a:rPr>
              <a:t>←</a:t>
            </a:r>
            <a:r>
              <a:rPr lang="en-US" altLang="zh-CN" sz="2000" b="1" dirty="0">
                <a:latin typeface="+mn-ea"/>
                <a:ea typeface="+mn-ea"/>
              </a:rPr>
              <a:t>(</a:t>
            </a:r>
            <a:r>
              <a:rPr lang="zh-CN" altLang="en-US" sz="2000" b="1" dirty="0">
                <a:latin typeface="+mn-ea"/>
                <a:ea typeface="+mn-ea"/>
              </a:rPr>
              <a:t>后援寄存器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</a:p>
          <a:p>
            <a:pPr marL="1524000" indent="-1524000" algn="l"/>
            <a:r>
              <a:rPr lang="en-US" altLang="zh-CN" sz="2000" b="1" dirty="0">
                <a:latin typeface="+mn-ea"/>
              </a:rPr>
              <a:t>           (</a:t>
            </a:r>
            <a:r>
              <a:rPr lang="zh-CN" altLang="en-US" sz="2000" b="1" dirty="0">
                <a:latin typeface="+mn-ea"/>
              </a:rPr>
              <a:t>硬件不知何时返回</a:t>
            </a:r>
            <a:r>
              <a:rPr lang="en-US" altLang="zh-CN" sz="2000" b="1" dirty="0">
                <a:latin typeface="+mn-ea"/>
              </a:rPr>
              <a:t>)</a:t>
            </a:r>
            <a:endParaRPr lang="en-US" altLang="zh-CN" sz="2000" b="1" dirty="0">
              <a:latin typeface="+mn-ea"/>
              <a:ea typeface="+mn-ea"/>
            </a:endParaRPr>
          </a:p>
        </p:txBody>
      </p:sp>
      <p:sp>
        <p:nvSpPr>
          <p:cNvPr id="53" name="Text Box 172"/>
          <p:cNvSpPr txBox="1">
            <a:spLocks noChangeArrowheads="1"/>
          </p:cNvSpPr>
          <p:nvPr/>
        </p:nvSpPr>
        <p:spPr bwMode="auto">
          <a:xfrm>
            <a:off x="179512" y="332656"/>
            <a:ext cx="8785225" cy="19389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2684780" indent="-2684780"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向量方式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每个事件有一个处理程序，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marL="2684780" indent="-2684780"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           各</a:t>
            </a:r>
            <a:r>
              <a:rPr lang="zh-CN" altLang="en-US" b="1" dirty="0">
                <a:latin typeface="+mn-ea"/>
              </a:rPr>
              <a:t>入口地址保存在</a:t>
            </a:r>
            <a:r>
              <a:rPr lang="zh-CN" altLang="en-US" b="1" u="sng" dirty="0">
                <a:latin typeface="宋体" panose="02010600030101010101" pitchFamily="2" charset="-122"/>
              </a:rPr>
              <a:t>中断向量表</a:t>
            </a:r>
            <a:r>
              <a:rPr lang="en-US" altLang="zh-CN" b="1" u="sng" dirty="0">
                <a:latin typeface="宋体" panose="02010600030101010101" pitchFamily="2" charset="-122"/>
              </a:rPr>
              <a:t>IVT</a:t>
            </a:r>
            <a:r>
              <a:rPr lang="zh-CN" altLang="en-US" b="1" dirty="0">
                <a:latin typeface="宋体" panose="02010600030101010101" pitchFamily="2" charset="-122"/>
              </a:rPr>
              <a:t>中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marL="2684780" indent="-2684780"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        IVT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b="1" dirty="0">
                <a:latin typeface="宋体" panose="02010600030101010101" pitchFamily="2" charset="-122"/>
              </a:rPr>
              <a:t>由</a:t>
            </a:r>
            <a:r>
              <a:rPr lang="en-US" altLang="zh-CN" b="1" dirty="0">
                <a:latin typeface="宋体" panose="02010600030101010101" pitchFamily="2" charset="-122"/>
              </a:rPr>
              <a:t>OS</a:t>
            </a:r>
            <a:r>
              <a:rPr lang="zh-CN" altLang="en-US" b="1" dirty="0">
                <a:latin typeface="宋体" panose="02010600030101010101" pitchFamily="2" charset="-122"/>
              </a:rPr>
              <a:t>管理，放在主存中</a:t>
            </a:r>
            <a:r>
              <a:rPr lang="en-US" altLang="zh-CN" sz="2000" b="1" dirty="0">
                <a:latin typeface="宋体" panose="02010600030101010101" pitchFamily="2" charset="-122"/>
              </a:rPr>
              <a:t>(CPU</a:t>
            </a:r>
            <a:r>
              <a:rPr lang="zh-CN" altLang="en-US" sz="2000" b="1" dirty="0">
                <a:latin typeface="宋体" panose="02010600030101010101" pitchFamily="2" charset="-122"/>
              </a:rPr>
              <a:t>中用</a:t>
            </a:r>
            <a:r>
              <a:rPr lang="en-US" altLang="zh-CN" sz="2000" b="1" dirty="0">
                <a:latin typeface="宋体" panose="02010600030101010101" pitchFamily="2" charset="-122"/>
              </a:rPr>
              <a:t>REG</a:t>
            </a:r>
            <a:r>
              <a:rPr lang="zh-CN" altLang="en-US" sz="2000" b="1" dirty="0">
                <a:latin typeface="宋体" panose="02010600030101010101" pitchFamily="2" charset="-122"/>
              </a:rPr>
              <a:t>保存首址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endParaRPr lang="en-US" altLang="zh-CN" sz="2000" b="1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 marL="2684780" indent="-2684780" algn="l"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         实现：</a:t>
            </a:r>
            <a:r>
              <a:rPr lang="zh-CN" altLang="en-US" b="1" dirty="0">
                <a:latin typeface="宋体" panose="02010600030101010101" pitchFamily="2" charset="-122"/>
              </a:rPr>
              <a:t>判优、查表、</a:t>
            </a:r>
            <a:r>
              <a:rPr lang="en-US" altLang="zh-CN" b="1" dirty="0">
                <a:latin typeface="宋体" panose="02010600030101010101" pitchFamily="2" charset="-122"/>
              </a:rPr>
              <a:t>PC</a:t>
            </a:r>
            <a:r>
              <a:rPr lang="zh-CN" altLang="en-US" b="1" dirty="0">
                <a:latin typeface="宋体" panose="02010600030101010101" pitchFamily="2" charset="-122"/>
              </a:rPr>
              <a:t>←</a:t>
            </a:r>
            <a:r>
              <a:rPr lang="zh-CN" altLang="en-US" b="1" dirty="0">
                <a:latin typeface="+mn-ea"/>
              </a:rPr>
              <a:t>入口地址</a:t>
            </a:r>
            <a:endParaRPr lang="en-US" altLang="zh-CN" b="1" dirty="0">
              <a:latin typeface="+mn-ea"/>
            </a:endParaRPr>
          </a:p>
        </p:txBody>
      </p:sp>
      <p:grpSp>
        <p:nvGrpSpPr>
          <p:cNvPr id="54" name="Group 188"/>
          <p:cNvGrpSpPr/>
          <p:nvPr/>
        </p:nvGrpSpPr>
        <p:grpSpPr bwMode="auto">
          <a:xfrm>
            <a:off x="6947346" y="1700808"/>
            <a:ext cx="2089150" cy="1943100"/>
            <a:chOff x="4332" y="1480"/>
            <a:chExt cx="1316" cy="1224"/>
          </a:xfrm>
        </p:grpSpPr>
        <p:sp>
          <p:nvSpPr>
            <p:cNvPr id="55" name="Text Box 88"/>
            <p:cNvSpPr txBox="1">
              <a:spLocks noChangeArrowheads="1"/>
            </p:cNvSpPr>
            <p:nvPr/>
          </p:nvSpPr>
          <p:spPr bwMode="auto">
            <a:xfrm>
              <a:off x="5375" y="2069"/>
              <a:ext cx="273" cy="135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>
                  <a:latin typeface="宋体" panose="02010600030101010101" pitchFamily="2" charset="-122"/>
                </a:rPr>
                <a:t>IVT</a:t>
              </a:r>
            </a:p>
          </p:txBody>
        </p:sp>
        <p:sp>
          <p:nvSpPr>
            <p:cNvPr id="56" name="Rectangle 122"/>
            <p:cNvSpPr>
              <a:spLocks noChangeArrowheads="1"/>
            </p:cNvSpPr>
            <p:nvPr/>
          </p:nvSpPr>
          <p:spPr bwMode="auto">
            <a:xfrm>
              <a:off x="4332" y="1661"/>
              <a:ext cx="952" cy="99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Rectangle 156"/>
            <p:cNvSpPr>
              <a:spLocks noChangeArrowheads="1"/>
            </p:cNvSpPr>
            <p:nvPr/>
          </p:nvSpPr>
          <p:spPr bwMode="auto">
            <a:xfrm>
              <a:off x="4332" y="1842"/>
              <a:ext cx="952" cy="636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Line 157"/>
            <p:cNvSpPr>
              <a:spLocks noChangeShapeType="1"/>
            </p:cNvSpPr>
            <p:nvPr/>
          </p:nvSpPr>
          <p:spPr bwMode="auto">
            <a:xfrm>
              <a:off x="4332" y="1661"/>
              <a:ext cx="95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158"/>
            <p:cNvSpPr>
              <a:spLocks noChangeShapeType="1"/>
            </p:cNvSpPr>
            <p:nvPr/>
          </p:nvSpPr>
          <p:spPr bwMode="auto">
            <a:xfrm>
              <a:off x="4332" y="1842"/>
              <a:ext cx="95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Text Box 159"/>
            <p:cNvSpPr txBox="1">
              <a:spLocks noChangeArrowheads="1"/>
            </p:cNvSpPr>
            <p:nvPr/>
          </p:nvSpPr>
          <p:spPr bwMode="auto">
            <a:xfrm>
              <a:off x="4694" y="1661"/>
              <a:ext cx="363" cy="22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/>
                <a:t>…</a:t>
              </a:r>
            </a:p>
          </p:txBody>
        </p:sp>
        <p:sp>
          <p:nvSpPr>
            <p:cNvPr id="61" name="Text Box 160"/>
            <p:cNvSpPr txBox="1">
              <a:spLocks noChangeArrowheads="1"/>
            </p:cNvSpPr>
            <p:nvPr/>
          </p:nvSpPr>
          <p:spPr bwMode="auto">
            <a:xfrm>
              <a:off x="4739" y="1978"/>
              <a:ext cx="273" cy="18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/>
                <a:t>…</a:t>
              </a:r>
            </a:p>
          </p:txBody>
        </p:sp>
        <p:sp>
          <p:nvSpPr>
            <p:cNvPr id="62" name="Text Box 161"/>
            <p:cNvSpPr txBox="1">
              <a:spLocks noChangeArrowheads="1"/>
            </p:cNvSpPr>
            <p:nvPr/>
          </p:nvSpPr>
          <p:spPr bwMode="auto">
            <a:xfrm>
              <a:off x="4422" y="2160"/>
              <a:ext cx="862" cy="136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Int</a:t>
              </a:r>
              <a:r>
                <a:rPr lang="en-US" altLang="zh-CN" sz="1800" b="1">
                  <a:solidFill>
                    <a:srgbClr val="FF3399"/>
                  </a:solidFill>
                  <a:latin typeface="宋体" panose="02010600030101010101" pitchFamily="2" charset="-122"/>
                </a:rPr>
                <a:t>i</a:t>
              </a:r>
              <a:r>
                <a:rPr lang="en-US" altLang="zh-CN" sz="1800" b="1">
                  <a:latin typeface="宋体" panose="02010600030101010101" pitchFamily="2" charset="-122"/>
                </a:rPr>
                <a:t>PrgAddr</a:t>
              </a:r>
            </a:p>
          </p:txBody>
        </p:sp>
        <p:sp>
          <p:nvSpPr>
            <p:cNvPr id="63" name="Line 163"/>
            <p:cNvSpPr>
              <a:spLocks noChangeShapeType="1"/>
            </p:cNvSpPr>
            <p:nvPr/>
          </p:nvSpPr>
          <p:spPr bwMode="auto">
            <a:xfrm>
              <a:off x="4332" y="1979"/>
              <a:ext cx="95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164"/>
            <p:cNvSpPr>
              <a:spLocks noChangeShapeType="1"/>
            </p:cNvSpPr>
            <p:nvPr/>
          </p:nvSpPr>
          <p:spPr bwMode="auto">
            <a:xfrm>
              <a:off x="4332" y="2160"/>
              <a:ext cx="95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Text Box 165"/>
            <p:cNvSpPr txBox="1">
              <a:spLocks noChangeArrowheads="1"/>
            </p:cNvSpPr>
            <p:nvPr/>
          </p:nvSpPr>
          <p:spPr bwMode="auto">
            <a:xfrm>
              <a:off x="4740" y="2296"/>
              <a:ext cx="273" cy="18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/>
                <a:t>…</a:t>
              </a:r>
            </a:p>
          </p:txBody>
        </p:sp>
        <p:sp>
          <p:nvSpPr>
            <p:cNvPr id="66" name="Line 166"/>
            <p:cNvSpPr>
              <a:spLocks noChangeShapeType="1"/>
            </p:cNvSpPr>
            <p:nvPr/>
          </p:nvSpPr>
          <p:spPr bwMode="auto">
            <a:xfrm>
              <a:off x="4332" y="2296"/>
              <a:ext cx="95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Text Box 167"/>
            <p:cNvSpPr txBox="1">
              <a:spLocks noChangeArrowheads="1"/>
            </p:cNvSpPr>
            <p:nvPr/>
          </p:nvSpPr>
          <p:spPr bwMode="auto">
            <a:xfrm>
              <a:off x="4694" y="1480"/>
              <a:ext cx="317" cy="181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15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主存</a:t>
              </a:r>
            </a:p>
          </p:txBody>
        </p:sp>
        <p:sp>
          <p:nvSpPr>
            <p:cNvPr id="68" name="Line 168"/>
            <p:cNvSpPr>
              <a:spLocks noChangeShapeType="1"/>
            </p:cNvSpPr>
            <p:nvPr/>
          </p:nvSpPr>
          <p:spPr bwMode="auto">
            <a:xfrm>
              <a:off x="4332" y="1525"/>
              <a:ext cx="0" cy="1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169"/>
            <p:cNvSpPr>
              <a:spLocks noChangeShapeType="1"/>
            </p:cNvSpPr>
            <p:nvPr/>
          </p:nvSpPr>
          <p:spPr bwMode="auto">
            <a:xfrm>
              <a:off x="5284" y="1525"/>
              <a:ext cx="0" cy="1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170"/>
            <p:cNvSpPr>
              <a:spLocks noChangeShapeType="1"/>
            </p:cNvSpPr>
            <p:nvPr/>
          </p:nvSpPr>
          <p:spPr bwMode="auto">
            <a:xfrm>
              <a:off x="4332" y="2478"/>
              <a:ext cx="95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Text Box 171"/>
            <p:cNvSpPr txBox="1">
              <a:spLocks noChangeArrowheads="1"/>
            </p:cNvSpPr>
            <p:nvPr/>
          </p:nvSpPr>
          <p:spPr bwMode="auto">
            <a:xfrm>
              <a:off x="4740" y="2477"/>
              <a:ext cx="273" cy="18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/>
                <a:t>…</a:t>
              </a:r>
            </a:p>
          </p:txBody>
        </p:sp>
        <p:sp>
          <p:nvSpPr>
            <p:cNvPr id="72" name="Line 172"/>
            <p:cNvSpPr>
              <a:spLocks noChangeShapeType="1"/>
            </p:cNvSpPr>
            <p:nvPr/>
          </p:nvSpPr>
          <p:spPr bwMode="auto">
            <a:xfrm>
              <a:off x="4332" y="2659"/>
              <a:ext cx="95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AutoShape 173"/>
            <p:cNvSpPr/>
            <p:nvPr/>
          </p:nvSpPr>
          <p:spPr bwMode="auto">
            <a:xfrm>
              <a:off x="5284" y="1842"/>
              <a:ext cx="91" cy="636"/>
            </a:xfrm>
            <a:prstGeom prst="rightBrace">
              <a:avLst>
                <a:gd name="adj1" fmla="val 58242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187"/>
            <p:cNvSpPr txBox="1">
              <a:spLocks noChangeArrowheads="1"/>
            </p:cNvSpPr>
            <p:nvPr/>
          </p:nvSpPr>
          <p:spPr bwMode="auto">
            <a:xfrm>
              <a:off x="4422" y="1842"/>
              <a:ext cx="862" cy="136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Int</a:t>
              </a:r>
              <a:r>
                <a:rPr lang="en-US" altLang="zh-CN" sz="1800" b="1">
                  <a:solidFill>
                    <a:srgbClr val="FF3399"/>
                  </a:solidFill>
                  <a:latin typeface="宋体" panose="02010600030101010101" pitchFamily="2" charset="-122"/>
                </a:rPr>
                <a:t>0</a:t>
              </a:r>
              <a:r>
                <a:rPr lang="en-US" altLang="zh-CN" sz="1800" b="1">
                  <a:latin typeface="宋体" panose="02010600030101010101" pitchFamily="2" charset="-122"/>
                </a:rPr>
                <a:t>PrgAddr</a:t>
              </a:r>
            </a:p>
          </p:txBody>
        </p:sp>
      </p:grpSp>
      <p:sp>
        <p:nvSpPr>
          <p:cNvPr id="78" name="Text Box 172"/>
          <p:cNvSpPr txBox="1">
            <a:spLocks noChangeArrowheads="1"/>
          </p:cNvSpPr>
          <p:nvPr/>
        </p:nvSpPr>
        <p:spPr bwMode="auto">
          <a:xfrm>
            <a:off x="179512" y="2204864"/>
            <a:ext cx="8785225" cy="155273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2684780" indent="-2684780" algn="l"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+mn-ea"/>
              </a:rPr>
              <a:t>         判优逻辑：</a:t>
            </a:r>
            <a:r>
              <a:rPr lang="zh-CN" altLang="en-US" b="1" dirty="0">
                <a:latin typeface="+mn-ea"/>
              </a:rPr>
              <a:t>查找相关</a:t>
            </a:r>
            <a:r>
              <a:rPr lang="en-US" altLang="zh-CN" b="1" dirty="0">
                <a:latin typeface="+mn-ea"/>
              </a:rPr>
              <a:t>REG</a:t>
            </a:r>
            <a:r>
              <a:rPr lang="zh-CN" altLang="en-US" b="1" dirty="0">
                <a:latin typeface="+mn-ea"/>
              </a:rPr>
              <a:t>、</a:t>
            </a:r>
            <a:r>
              <a:rPr lang="zh-CN" altLang="en-US" b="1" u="sng" dirty="0">
                <a:latin typeface="+mn-ea"/>
              </a:rPr>
              <a:t>选择</a:t>
            </a:r>
            <a:r>
              <a:rPr lang="zh-CN" altLang="en-US" b="1" dirty="0">
                <a:latin typeface="+mn-ea"/>
              </a:rPr>
              <a:t>事件</a:t>
            </a:r>
            <a:r>
              <a:rPr lang="en-US" altLang="zh-CN" b="1" dirty="0">
                <a:latin typeface="+mn-ea"/>
              </a:rPr>
              <a:t>(</a:t>
            </a:r>
            <a:r>
              <a:rPr lang="en-US" altLang="zh-CN" b="1" i="1" dirty="0" err="1">
                <a:latin typeface="+mn-lt"/>
              </a:rPr>
              <a:t>i</a:t>
            </a:r>
            <a:r>
              <a:rPr lang="en-US" altLang="zh-CN" b="1" dirty="0">
                <a:latin typeface="+mn-ea"/>
              </a:rPr>
              <a:t>)</a:t>
            </a:r>
          </a:p>
          <a:p>
            <a:pPr marL="2684780" indent="-2684780" algn="l">
              <a:lnSpc>
                <a:spcPct val="90000"/>
              </a:lnSpc>
            </a:pPr>
            <a:r>
              <a:rPr lang="en-US" altLang="zh-CN" sz="1800" b="1" dirty="0">
                <a:latin typeface="+mn-ea"/>
              </a:rPr>
              <a:t>                        (</a:t>
            </a:r>
            <a:r>
              <a:rPr lang="zh-CN" altLang="en-US" sz="1800" b="1" dirty="0">
                <a:latin typeface="+mn-ea"/>
              </a:rPr>
              <a:t>异常类型</a:t>
            </a:r>
            <a:r>
              <a:rPr lang="en-US" altLang="zh-CN" sz="1800" b="1" dirty="0">
                <a:latin typeface="+mn-ea"/>
              </a:rPr>
              <a:t>REG</a:t>
            </a:r>
            <a:r>
              <a:rPr lang="zh-CN" altLang="en-US" sz="1800" b="1" dirty="0">
                <a:latin typeface="+mn-ea"/>
              </a:rPr>
              <a:t>、中断源的状态</a:t>
            </a:r>
            <a:r>
              <a:rPr lang="en-US" altLang="zh-CN" sz="1800" b="1" dirty="0">
                <a:latin typeface="+mn-ea"/>
              </a:rPr>
              <a:t>REG)</a:t>
            </a:r>
          </a:p>
          <a:p>
            <a:pPr marL="2684780" indent="-2684780" algn="l"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solidFill>
                  <a:srgbClr val="990099"/>
                </a:solidFill>
                <a:latin typeface="+mn-ea"/>
              </a:rPr>
              <a:t>         </a:t>
            </a:r>
            <a:r>
              <a:rPr lang="zh-CN" altLang="en-US" b="1" dirty="0">
                <a:solidFill>
                  <a:srgbClr val="990099"/>
                </a:solidFill>
                <a:latin typeface="+mn-ea"/>
              </a:rPr>
              <a:t>查表逻辑：</a:t>
            </a:r>
            <a:r>
              <a:rPr lang="zh-CN" altLang="en-US" b="1" dirty="0">
                <a:latin typeface="+mn-ea"/>
              </a:rPr>
              <a:t>形成表项地址、访存</a:t>
            </a:r>
            <a:endParaRPr lang="en-US" altLang="zh-CN" b="1" dirty="0">
              <a:latin typeface="+mn-ea"/>
            </a:endParaRPr>
          </a:p>
          <a:p>
            <a:pPr marL="2684780" indent="-2684780" algn="l">
              <a:lnSpc>
                <a:spcPct val="90000"/>
              </a:lnSpc>
            </a:pPr>
            <a:r>
              <a:rPr lang="en-US" altLang="zh-CN" sz="1800" b="1" dirty="0">
                <a:latin typeface="+mn-ea"/>
              </a:rPr>
              <a:t>                         (</a:t>
            </a:r>
            <a:r>
              <a:rPr lang="zh-CN" altLang="en-US" sz="1800" b="1" dirty="0">
                <a:latin typeface="+mn-ea"/>
              </a:rPr>
              <a:t>首地址＋</a:t>
            </a:r>
            <a:r>
              <a:rPr lang="en-US" altLang="zh-CN" sz="1800" b="1" i="1" dirty="0" err="1">
                <a:latin typeface="+mn-lt"/>
              </a:rPr>
              <a:t>i</a:t>
            </a:r>
            <a:r>
              <a:rPr lang="en-US" altLang="zh-CN" sz="1800" b="1" dirty="0">
                <a:latin typeface="+mn-ea"/>
              </a:rPr>
              <a:t>×</a:t>
            </a:r>
            <a:r>
              <a:rPr lang="zh-CN" altLang="en-US" sz="1800" b="1" dirty="0">
                <a:latin typeface="+mn-ea"/>
              </a:rPr>
              <a:t>表项长度</a:t>
            </a:r>
            <a:r>
              <a:rPr lang="en-US" altLang="zh-CN" sz="1800" b="1" dirty="0">
                <a:latin typeface="+mn-ea"/>
              </a:rPr>
              <a:t>)</a:t>
            </a:r>
            <a:endParaRPr lang="en-US" altLang="zh-CN" sz="1800" b="1" dirty="0">
              <a:latin typeface="宋体" panose="02010600030101010101" pitchFamily="2" charset="-122"/>
            </a:endParaRPr>
          </a:p>
        </p:txBody>
      </p:sp>
      <p:sp>
        <p:nvSpPr>
          <p:cNvPr id="79" name="AutoShape 9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9" y="6453336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0" name="Group 76"/>
          <p:cNvGrpSpPr>
            <a:grpSpLocks/>
          </p:cNvGrpSpPr>
          <p:nvPr/>
        </p:nvGrpSpPr>
        <p:grpSpPr bwMode="auto">
          <a:xfrm>
            <a:off x="5076056" y="6453336"/>
            <a:ext cx="360363" cy="287337"/>
            <a:chOff x="1133" y="4020"/>
            <a:chExt cx="227" cy="181"/>
          </a:xfrm>
        </p:grpSpPr>
        <p:sp>
          <p:nvSpPr>
            <p:cNvPr id="81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87</a:t>
              </a:r>
            </a:p>
          </p:txBody>
        </p:sp>
      </p:grpSp>
      <p:sp>
        <p:nvSpPr>
          <p:cNvPr id="84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622887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 bwMode="auto">
          <a:xfrm flipV="1">
            <a:off x="2339752" y="5157192"/>
            <a:ext cx="288032" cy="36004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74688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8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/>
          <p:nvPr/>
        </p:nvGrpSpPr>
        <p:grpSpPr>
          <a:xfrm>
            <a:off x="7056164" y="1723129"/>
            <a:ext cx="232538" cy="2057526"/>
            <a:chOff x="7056164" y="1748431"/>
            <a:chExt cx="232538" cy="2057526"/>
          </a:xfrm>
        </p:grpSpPr>
        <p:sp>
          <p:nvSpPr>
            <p:cNvPr id="52" name="椭圆 51"/>
            <p:cNvSpPr/>
            <p:nvPr/>
          </p:nvSpPr>
          <p:spPr bwMode="auto">
            <a:xfrm>
              <a:off x="7056164" y="3173965"/>
              <a:ext cx="144016" cy="631992"/>
            </a:xfrm>
            <a:prstGeom prst="ellipse">
              <a:avLst/>
            </a:prstGeom>
            <a:solidFill>
              <a:srgbClr val="CCFFFF"/>
            </a:solidFill>
            <a:ln w="15875" cap="flat" cmpd="sng" algn="ctr">
              <a:solidFill>
                <a:srgbClr val="990099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53" name="直接箭头连接符 52"/>
            <p:cNvCxnSpPr>
              <a:stCxn id="52" idx="0"/>
            </p:cNvCxnSpPr>
            <p:nvPr/>
          </p:nvCxnSpPr>
          <p:spPr bwMode="auto">
            <a:xfrm flipV="1">
              <a:off x="7128172" y="1748431"/>
              <a:ext cx="160530" cy="142553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ot"/>
              <a:round/>
              <a:headEnd type="none" w="med" len="med"/>
              <a:tailEnd type="arrow" w="sm" len="sm"/>
            </a:ln>
            <a:effectLst/>
          </p:spPr>
        </p:cxn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106</a:t>
            </a:fld>
            <a:endParaRPr lang="en-US" altLang="zh-CN"/>
          </a:p>
        </p:txBody>
      </p:sp>
      <p:sp>
        <p:nvSpPr>
          <p:cNvPr id="3" name="Text Box 149"/>
          <p:cNvSpPr txBox="1">
            <a:spLocks noChangeArrowheads="1"/>
          </p:cNvSpPr>
          <p:nvPr/>
        </p:nvSpPr>
        <p:spPr bwMode="auto">
          <a:xfrm>
            <a:off x="179512" y="325105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、中断机构的组成</a:t>
            </a:r>
            <a:endParaRPr lang="en-US" altLang="zh-CN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+mn-ea"/>
                <a:ea typeface="+mn-ea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+mn-ea"/>
                <a:ea typeface="+mn-ea"/>
              </a:rPr>
              <a:t>*功能：</a:t>
            </a:r>
            <a:r>
              <a:rPr lang="zh-CN" altLang="en-US" b="1" dirty="0">
                <a:latin typeface="+mn-ea"/>
                <a:ea typeface="+mn-ea"/>
              </a:rPr>
              <a:t>实现异常及中断事件的检测及响应</a:t>
            </a:r>
            <a:endParaRPr lang="en-US" altLang="zh-CN" b="1" dirty="0">
              <a:latin typeface="+mn-ea"/>
              <a:ea typeface="+mn-ea"/>
            </a:endParaRPr>
          </a:p>
        </p:txBody>
      </p:sp>
      <p:sp>
        <p:nvSpPr>
          <p:cNvPr id="4" name="Text Box 82"/>
          <p:cNvSpPr txBox="1">
            <a:spLocks noChangeArrowheads="1"/>
          </p:cNvSpPr>
          <p:nvPr/>
        </p:nvSpPr>
        <p:spPr bwMode="auto">
          <a:xfrm>
            <a:off x="179512" y="1232610"/>
            <a:ext cx="8785225" cy="4905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1524000" indent="-1524000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*组成</a:t>
            </a:r>
            <a:r>
              <a:rPr lang="zh-CN" altLang="en-US" b="1" dirty="0">
                <a:solidFill>
                  <a:srgbClr val="C00000"/>
                </a:solidFill>
                <a:latin typeface="+mn-ea"/>
                <a:ea typeface="+mn-ea"/>
              </a:rPr>
              <a:t>：</a:t>
            </a:r>
            <a:r>
              <a:rPr lang="zh-CN" altLang="en-US" b="1" dirty="0">
                <a:latin typeface="+mn-ea"/>
                <a:ea typeface="+mn-ea"/>
              </a:rPr>
              <a:t>检测逻辑，后援寄存器、判优逻辑</a:t>
            </a:r>
            <a:r>
              <a:rPr lang="zh-CN" altLang="en-US" b="1" dirty="0">
                <a:latin typeface="+mn-ea"/>
              </a:rPr>
              <a:t>、查表逻辑</a:t>
            </a:r>
            <a:r>
              <a:rPr lang="zh-CN" altLang="en-US" b="1" dirty="0">
                <a:latin typeface="+mn-ea"/>
                <a:ea typeface="+mn-ea"/>
              </a:rPr>
              <a:t>等</a:t>
            </a:r>
            <a:endParaRPr lang="en-US" altLang="zh-CN" b="1" dirty="0">
              <a:latin typeface="+mn-ea"/>
              <a:ea typeface="+mn-ea"/>
            </a:endParaRPr>
          </a:p>
        </p:txBody>
      </p:sp>
      <p:sp>
        <p:nvSpPr>
          <p:cNvPr id="50" name="Text Box 82"/>
          <p:cNvSpPr txBox="1">
            <a:spLocks noChangeArrowheads="1"/>
          </p:cNvSpPr>
          <p:nvPr/>
        </p:nvSpPr>
        <p:spPr bwMode="auto">
          <a:xfrm>
            <a:off x="179512" y="4221088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1524000" indent="-1524000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检测逻辑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zh-CN" altLang="en-US" b="1" dirty="0">
                <a:latin typeface="+mn-ea"/>
                <a:ea typeface="+mn-ea"/>
              </a:rPr>
              <a:t>分类检测，以实现</a:t>
            </a:r>
            <a:r>
              <a:rPr lang="zh-CN" altLang="en-US" b="1" u="sng" dirty="0">
                <a:latin typeface="+mn-ea"/>
                <a:ea typeface="+mn-ea"/>
              </a:rPr>
              <a:t>检测时机</a:t>
            </a:r>
            <a:r>
              <a:rPr lang="zh-CN" altLang="en-US" b="1" dirty="0">
                <a:latin typeface="+mn-ea"/>
                <a:ea typeface="+mn-ea"/>
              </a:rPr>
              <a:t>及</a:t>
            </a:r>
            <a:r>
              <a:rPr lang="zh-CN" altLang="en-US" b="1" u="sng" dirty="0">
                <a:latin typeface="+mn-ea"/>
                <a:ea typeface="+mn-ea"/>
              </a:rPr>
              <a:t>响应方法</a:t>
            </a:r>
            <a:r>
              <a:rPr lang="zh-CN" altLang="en-US" b="1" dirty="0">
                <a:latin typeface="+mn-ea"/>
                <a:ea typeface="+mn-ea"/>
              </a:rPr>
              <a:t>控制</a:t>
            </a:r>
            <a:endParaRPr lang="en-US" altLang="zh-CN" b="1" dirty="0">
              <a:latin typeface="+mn-ea"/>
              <a:ea typeface="+mn-ea"/>
            </a:endParaRPr>
          </a:p>
        </p:txBody>
      </p:sp>
      <p:grpSp>
        <p:nvGrpSpPr>
          <p:cNvPr id="59" name="Group 76"/>
          <p:cNvGrpSpPr>
            <a:grpSpLocks/>
          </p:cNvGrpSpPr>
          <p:nvPr/>
        </p:nvGrpSpPr>
        <p:grpSpPr bwMode="auto">
          <a:xfrm>
            <a:off x="3995936" y="6453336"/>
            <a:ext cx="360363" cy="287337"/>
            <a:chOff x="1133" y="4020"/>
            <a:chExt cx="227" cy="181"/>
          </a:xfrm>
        </p:grpSpPr>
        <p:sp>
          <p:nvSpPr>
            <p:cNvPr id="60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87</a:t>
              </a:r>
            </a:p>
          </p:txBody>
        </p:sp>
      </p:grpSp>
      <p:sp>
        <p:nvSpPr>
          <p:cNvPr id="62" name="AutoShape 9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228879" y="6454031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5" name="组合 64"/>
          <p:cNvGrpSpPr/>
          <p:nvPr/>
        </p:nvGrpSpPr>
        <p:grpSpPr>
          <a:xfrm>
            <a:off x="179512" y="4681711"/>
            <a:ext cx="8785225" cy="1015663"/>
            <a:chOff x="179512" y="5170729"/>
            <a:chExt cx="8785225" cy="1015663"/>
          </a:xfrm>
        </p:grpSpPr>
        <p:sp>
          <p:nvSpPr>
            <p:cNvPr id="51" name="Text Box 82"/>
            <p:cNvSpPr txBox="1">
              <a:spLocks noChangeArrowheads="1"/>
            </p:cNvSpPr>
            <p:nvPr/>
          </p:nvSpPr>
          <p:spPr bwMode="auto">
            <a:xfrm>
              <a:off x="179512" y="5170729"/>
              <a:ext cx="8785225" cy="10156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1524000" indent="-1524000" algn="l">
                <a:lnSpc>
                  <a:spcPct val="125000"/>
                </a:lnSpc>
              </a:pPr>
              <a:r>
                <a:rPr lang="en-US" altLang="zh-CN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      </a:t>
              </a:r>
              <a:r>
                <a:rPr lang="zh-CN" altLang="en-US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判优</a:t>
              </a:r>
              <a:r>
                <a:rPr lang="zh-CN" altLang="en-US" b="1" dirty="0">
                  <a:solidFill>
                    <a:schemeClr val="accent2"/>
                  </a:solidFill>
                  <a:latin typeface="+mn-ea"/>
                  <a:ea typeface="+mn-ea"/>
                </a:rPr>
                <a:t>逻辑</a:t>
              </a:r>
              <a:r>
                <a:rPr lang="en-US" altLang="zh-CN" b="1" dirty="0">
                  <a:solidFill>
                    <a:schemeClr val="accent2"/>
                  </a:solidFill>
                  <a:latin typeface="+mn-ea"/>
                  <a:ea typeface="+mn-ea"/>
                </a:rPr>
                <a:t>—</a:t>
              </a:r>
              <a:r>
                <a:rPr lang="zh-CN" altLang="en-US" b="1" dirty="0">
                  <a:latin typeface="+mn-ea"/>
                  <a:ea typeface="+mn-ea"/>
                </a:rPr>
                <a:t>统一判优、分类获取事件类型号，</a:t>
              </a:r>
              <a:endParaRPr lang="en-US" altLang="zh-CN" b="1" dirty="0">
                <a:latin typeface="+mn-ea"/>
                <a:ea typeface="+mn-ea"/>
              </a:endParaRPr>
            </a:p>
            <a:p>
              <a:pPr marL="1524000" indent="-1524000" algn="l">
                <a:lnSpc>
                  <a:spcPct val="125000"/>
                </a:lnSpc>
              </a:pPr>
              <a:r>
                <a:rPr lang="en-US" altLang="zh-CN" b="1" dirty="0">
                  <a:latin typeface="+mn-ea"/>
                  <a:ea typeface="+mn-ea"/>
                </a:rPr>
                <a:t>                </a:t>
              </a:r>
              <a:r>
                <a:rPr lang="zh-CN" altLang="en-US" b="1" dirty="0">
                  <a:latin typeface="+mn-ea"/>
                  <a:ea typeface="+mn-ea"/>
                </a:rPr>
                <a:t>中断类型号获取需进行外部操作</a:t>
              </a:r>
              <a:r>
                <a:rPr lang="en-US" altLang="zh-CN" sz="2000" b="1" dirty="0">
                  <a:latin typeface="+mn-ea"/>
                  <a:ea typeface="+mn-ea"/>
                </a:rPr>
                <a:t>(</a:t>
              </a:r>
              <a:r>
                <a:rPr lang="zh-CN" altLang="en-US" sz="2000" b="1" dirty="0">
                  <a:latin typeface="+mn-ea"/>
                  <a:ea typeface="+mn-ea"/>
                </a:rPr>
                <a:t>由</a:t>
              </a:r>
              <a:r>
                <a:rPr lang="en-US" altLang="zh-CN" sz="2000" b="1" dirty="0">
                  <a:latin typeface="+mn-ea"/>
                  <a:ea typeface="+mn-ea"/>
                </a:rPr>
                <a:t>INTA</a:t>
              </a:r>
              <a:r>
                <a:rPr lang="zh-CN" altLang="en-US" sz="2000" b="1" dirty="0">
                  <a:latin typeface="+mn-ea"/>
                  <a:ea typeface="+mn-ea"/>
                </a:rPr>
                <a:t>控制</a:t>
              </a:r>
              <a:r>
                <a:rPr lang="en-US" altLang="zh-CN" sz="2000" b="1" dirty="0">
                  <a:latin typeface="+mn-ea"/>
                  <a:ea typeface="+mn-ea"/>
                </a:rPr>
                <a:t>)</a:t>
              </a:r>
              <a:endParaRPr lang="en-US" altLang="zh-CN" sz="2800" b="1" dirty="0">
                <a:latin typeface="+mn-ea"/>
                <a:ea typeface="+mn-ea"/>
              </a:endParaRPr>
            </a:p>
          </p:txBody>
        </p:sp>
        <p:cxnSp>
          <p:nvCxnSpPr>
            <p:cNvPr id="63" name="直接箭头连接符 62"/>
            <p:cNvCxnSpPr/>
            <p:nvPr/>
          </p:nvCxnSpPr>
          <p:spPr bwMode="auto">
            <a:xfrm>
              <a:off x="7452320" y="5786214"/>
              <a:ext cx="504056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67" name="组合 66"/>
          <p:cNvGrpSpPr/>
          <p:nvPr/>
        </p:nvGrpSpPr>
        <p:grpSpPr>
          <a:xfrm>
            <a:off x="467544" y="1772817"/>
            <a:ext cx="8352928" cy="2376264"/>
            <a:chOff x="467544" y="2204865"/>
            <a:chExt cx="8352928" cy="2376264"/>
          </a:xfrm>
        </p:grpSpPr>
        <p:sp>
          <p:nvSpPr>
            <p:cNvPr id="6" name="Text Box 211"/>
            <p:cNvSpPr txBox="1">
              <a:spLocks noChangeArrowheads="1"/>
            </p:cNvSpPr>
            <p:nvPr/>
          </p:nvSpPr>
          <p:spPr bwMode="auto">
            <a:xfrm>
              <a:off x="1259633" y="2204865"/>
              <a:ext cx="5760640" cy="23762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7" name="Text Box 211"/>
            <p:cNvSpPr txBox="1">
              <a:spLocks noChangeArrowheads="1"/>
            </p:cNvSpPr>
            <p:nvPr/>
          </p:nvSpPr>
          <p:spPr bwMode="auto">
            <a:xfrm>
              <a:off x="2468652" y="3086961"/>
              <a:ext cx="4407603" cy="1422160"/>
            </a:xfrm>
            <a:prstGeom prst="rect">
              <a:avLst/>
            </a:prstGeom>
            <a:solidFill>
              <a:srgbClr val="CC99FF">
                <a:alpha val="60000"/>
              </a:srgbClr>
            </a:solidFill>
            <a:ln w="19050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8" name="Text Box 111"/>
            <p:cNvSpPr txBox="1">
              <a:spLocks noChangeArrowheads="1"/>
            </p:cNvSpPr>
            <p:nvPr/>
          </p:nvSpPr>
          <p:spPr bwMode="auto">
            <a:xfrm>
              <a:off x="1907704" y="3222868"/>
              <a:ext cx="560949" cy="2061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Event</a:t>
              </a:r>
            </a:p>
          </p:txBody>
        </p:sp>
        <p:sp>
          <p:nvSpPr>
            <p:cNvPr id="9" name="Text Box 211"/>
            <p:cNvSpPr txBox="1">
              <a:spLocks noChangeArrowheads="1"/>
            </p:cNvSpPr>
            <p:nvPr/>
          </p:nvSpPr>
          <p:spPr bwMode="auto">
            <a:xfrm>
              <a:off x="3779912" y="3284984"/>
              <a:ext cx="359568" cy="100811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判优逻辑</a:t>
              </a:r>
            </a:p>
          </p:txBody>
        </p:sp>
        <p:sp>
          <p:nvSpPr>
            <p:cNvPr id="10" name="Text Box 213"/>
            <p:cNvSpPr txBox="1">
              <a:spLocks noChangeArrowheads="1"/>
            </p:cNvSpPr>
            <p:nvPr/>
          </p:nvSpPr>
          <p:spPr bwMode="auto">
            <a:xfrm>
              <a:off x="2534156" y="3284984"/>
              <a:ext cx="1081087" cy="36004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检测逻辑</a:t>
              </a:r>
            </a:p>
          </p:txBody>
        </p:sp>
        <p:sp>
          <p:nvSpPr>
            <p:cNvPr id="11" name="Text Box 217"/>
            <p:cNvSpPr txBox="1">
              <a:spLocks noChangeArrowheads="1"/>
            </p:cNvSpPr>
            <p:nvPr/>
          </p:nvSpPr>
          <p:spPr bwMode="auto">
            <a:xfrm rot="16200000">
              <a:off x="1925545" y="2366721"/>
              <a:ext cx="216023" cy="18034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2" name="Text Box 218"/>
            <p:cNvSpPr txBox="1">
              <a:spLocks noChangeArrowheads="1"/>
            </p:cNvSpPr>
            <p:nvPr/>
          </p:nvSpPr>
          <p:spPr bwMode="auto">
            <a:xfrm>
              <a:off x="4283423" y="4015511"/>
              <a:ext cx="1152673" cy="20557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事件类型号</a:t>
              </a:r>
            </a:p>
          </p:txBody>
        </p:sp>
        <p:sp>
          <p:nvSpPr>
            <p:cNvPr id="13" name="Text Box 213"/>
            <p:cNvSpPr txBox="1">
              <a:spLocks noChangeArrowheads="1"/>
            </p:cNvSpPr>
            <p:nvPr/>
          </p:nvSpPr>
          <p:spPr bwMode="auto">
            <a:xfrm>
              <a:off x="5508104" y="3274698"/>
              <a:ext cx="1296144" cy="586350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后援寄存器堆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栈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)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4" name="Text Box 213"/>
            <p:cNvSpPr txBox="1">
              <a:spLocks noChangeArrowheads="1"/>
            </p:cNvSpPr>
            <p:nvPr/>
          </p:nvSpPr>
          <p:spPr bwMode="auto">
            <a:xfrm>
              <a:off x="4283968" y="3274698"/>
              <a:ext cx="1080244" cy="586350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异常类型寄存器</a:t>
              </a:r>
            </a:p>
          </p:txBody>
        </p:sp>
        <p:sp>
          <p:nvSpPr>
            <p:cNvPr id="15" name="Text Box 112"/>
            <p:cNvSpPr txBox="1">
              <a:spLocks noChangeArrowheads="1"/>
            </p:cNvSpPr>
            <p:nvPr/>
          </p:nvSpPr>
          <p:spPr bwMode="auto">
            <a:xfrm>
              <a:off x="1475656" y="2675052"/>
              <a:ext cx="360040" cy="858953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CU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6" name="直接箭头连接符 15"/>
            <p:cNvCxnSpPr>
              <a:stCxn id="10" idx="1"/>
            </p:cNvCxnSpPr>
            <p:nvPr/>
          </p:nvCxnSpPr>
          <p:spPr bwMode="auto">
            <a:xfrm flipH="1">
              <a:off x="1835696" y="3465004"/>
              <a:ext cx="6984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直接箭头连接符 16"/>
            <p:cNvCxnSpPr/>
            <p:nvPr/>
          </p:nvCxnSpPr>
          <p:spPr bwMode="auto">
            <a:xfrm>
              <a:off x="1835696" y="2924944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" name="Text Box 260"/>
            <p:cNvSpPr txBox="1">
              <a:spLocks noChangeArrowheads="1"/>
            </p:cNvSpPr>
            <p:nvPr/>
          </p:nvSpPr>
          <p:spPr bwMode="auto">
            <a:xfrm>
              <a:off x="1475656" y="2276873"/>
              <a:ext cx="360039" cy="3600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400" b="1" dirty="0">
                  <a:latin typeface="宋体" pitchFamily="2" charset="-122"/>
                </a:rPr>
                <a:t>≥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 bwMode="auto">
            <a:xfrm flipH="1">
              <a:off x="1825593" y="2348880"/>
              <a:ext cx="37014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直接箭头连接符 19"/>
            <p:cNvCxnSpPr/>
            <p:nvPr/>
          </p:nvCxnSpPr>
          <p:spPr bwMode="auto">
            <a:xfrm flipH="1">
              <a:off x="1825592" y="2564904"/>
              <a:ext cx="35933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直接箭头连接符 20"/>
            <p:cNvCxnSpPr/>
            <p:nvPr/>
          </p:nvCxnSpPr>
          <p:spPr bwMode="auto">
            <a:xfrm>
              <a:off x="1331640" y="3789040"/>
              <a:ext cx="2448272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直接箭头连接符 21"/>
            <p:cNvCxnSpPr/>
            <p:nvPr/>
          </p:nvCxnSpPr>
          <p:spPr bwMode="auto">
            <a:xfrm>
              <a:off x="971600" y="4005064"/>
              <a:ext cx="2808312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直接箭头连接符 22"/>
            <p:cNvCxnSpPr/>
            <p:nvPr/>
          </p:nvCxnSpPr>
          <p:spPr bwMode="auto">
            <a:xfrm>
              <a:off x="971600" y="4221088"/>
              <a:ext cx="2808312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直接箭头连接符 23"/>
            <p:cNvCxnSpPr/>
            <p:nvPr/>
          </p:nvCxnSpPr>
          <p:spPr bwMode="auto">
            <a:xfrm flipV="1">
              <a:off x="2771800" y="3645024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25" name="直接箭头连接符 24"/>
            <p:cNvCxnSpPr/>
            <p:nvPr/>
          </p:nvCxnSpPr>
          <p:spPr bwMode="auto">
            <a:xfrm flipV="1">
              <a:off x="3059832" y="3645026"/>
              <a:ext cx="0" cy="36003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26" name="直接箭头连接符 25"/>
            <p:cNvCxnSpPr/>
            <p:nvPr/>
          </p:nvCxnSpPr>
          <p:spPr bwMode="auto">
            <a:xfrm flipV="1">
              <a:off x="3419872" y="3645026"/>
              <a:ext cx="0" cy="57606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27" name="直接箭头连接符 91"/>
            <p:cNvCxnSpPr>
              <a:stCxn id="18" idx="1"/>
            </p:cNvCxnSpPr>
            <p:nvPr/>
          </p:nvCxnSpPr>
          <p:spPr bwMode="auto">
            <a:xfrm rot="10800000" flipV="1">
              <a:off x="1331640" y="2456892"/>
              <a:ext cx="144016" cy="1332147"/>
            </a:xfrm>
            <a:prstGeom prst="bentConnector2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8" name="直接箭头连接符 27"/>
            <p:cNvCxnSpPr/>
            <p:nvPr/>
          </p:nvCxnSpPr>
          <p:spPr bwMode="auto">
            <a:xfrm>
              <a:off x="1835696" y="2708920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9" name="Text Box 211"/>
            <p:cNvSpPr txBox="1">
              <a:spLocks noChangeArrowheads="1"/>
            </p:cNvSpPr>
            <p:nvPr/>
          </p:nvSpPr>
          <p:spPr bwMode="auto">
            <a:xfrm>
              <a:off x="2195736" y="2276872"/>
              <a:ext cx="4680519" cy="720079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数据通路</a:t>
              </a:r>
            </a:p>
          </p:txBody>
        </p:sp>
        <p:cxnSp>
          <p:nvCxnSpPr>
            <p:cNvPr id="30" name="直接箭头连接符 117"/>
            <p:cNvCxnSpPr/>
            <p:nvPr/>
          </p:nvCxnSpPr>
          <p:spPr bwMode="auto">
            <a:xfrm rot="10800000" flipV="1">
              <a:off x="971600" y="4293095"/>
              <a:ext cx="2916089" cy="144018"/>
            </a:xfrm>
            <a:prstGeom prst="bentConnector3">
              <a:avLst>
                <a:gd name="adj1" fmla="val -171"/>
              </a:avLst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直接箭头连接符 124"/>
            <p:cNvCxnSpPr/>
            <p:nvPr/>
          </p:nvCxnSpPr>
          <p:spPr bwMode="auto">
            <a:xfrm rot="10800000">
              <a:off x="4067946" y="4293098"/>
              <a:ext cx="3240358" cy="144016"/>
            </a:xfrm>
            <a:prstGeom prst="bentConnector3">
              <a:avLst>
                <a:gd name="adj1" fmla="val 10001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32" name="Text Box 217"/>
            <p:cNvSpPr txBox="1">
              <a:spLocks noChangeArrowheads="1"/>
            </p:cNvSpPr>
            <p:nvPr/>
          </p:nvSpPr>
          <p:spPr bwMode="auto">
            <a:xfrm rot="16200000">
              <a:off x="1925545" y="2726761"/>
              <a:ext cx="216023" cy="18034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FF3399"/>
                  </a:solidFill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33" name="Text Box 213"/>
            <p:cNvSpPr txBox="1">
              <a:spLocks noChangeArrowheads="1"/>
            </p:cNvSpPr>
            <p:nvPr/>
          </p:nvSpPr>
          <p:spPr bwMode="auto">
            <a:xfrm>
              <a:off x="5688124" y="2492897"/>
              <a:ext cx="936104" cy="2880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PC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及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PSR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34" name="直接箭头连接符 33"/>
            <p:cNvCxnSpPr/>
            <p:nvPr/>
          </p:nvCxnSpPr>
          <p:spPr bwMode="auto">
            <a:xfrm flipV="1">
              <a:off x="6228184" y="2780928"/>
              <a:ext cx="0" cy="49377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直接箭头连接符 34"/>
            <p:cNvCxnSpPr/>
            <p:nvPr/>
          </p:nvCxnSpPr>
          <p:spPr bwMode="auto">
            <a:xfrm>
              <a:off x="6084168" y="2780928"/>
              <a:ext cx="0" cy="50405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" name="直接箭头连接符 35"/>
            <p:cNvCxnSpPr/>
            <p:nvPr/>
          </p:nvCxnSpPr>
          <p:spPr bwMode="auto">
            <a:xfrm flipV="1">
              <a:off x="5868144" y="2894463"/>
              <a:ext cx="216024" cy="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7" name="直接箭头连接符 36"/>
            <p:cNvCxnSpPr>
              <a:endCxn id="33" idx="3"/>
            </p:cNvCxnSpPr>
            <p:nvPr/>
          </p:nvCxnSpPr>
          <p:spPr bwMode="auto">
            <a:xfrm flipH="1">
              <a:off x="6624228" y="2636913"/>
              <a:ext cx="32381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" name="直接连接符 142"/>
            <p:cNvCxnSpPr/>
            <p:nvPr/>
          </p:nvCxnSpPr>
          <p:spPr bwMode="auto">
            <a:xfrm rot="16200000" flipH="1">
              <a:off x="6564895" y="3020057"/>
              <a:ext cx="1126554" cy="360263"/>
            </a:xfrm>
            <a:prstGeom prst="bentConnector3">
              <a:avLst>
                <a:gd name="adj1" fmla="val 100504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9" name="Text Box 213"/>
            <p:cNvSpPr txBox="1">
              <a:spLocks noChangeArrowheads="1"/>
            </p:cNvSpPr>
            <p:nvPr/>
          </p:nvSpPr>
          <p:spPr bwMode="auto">
            <a:xfrm>
              <a:off x="7308304" y="3562730"/>
              <a:ext cx="1512168" cy="586350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中断向量表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r>
                <a:rPr lang="en-US" altLang="zh-CN" sz="18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主存中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)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40" name="Text Box 213"/>
            <p:cNvSpPr txBox="1">
              <a:spLocks noChangeArrowheads="1"/>
            </p:cNvSpPr>
            <p:nvPr/>
          </p:nvSpPr>
          <p:spPr bwMode="auto">
            <a:xfrm>
              <a:off x="7308304" y="4221088"/>
              <a:ext cx="1512168" cy="2880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中断源的端口</a:t>
              </a:r>
            </a:p>
          </p:txBody>
        </p:sp>
        <p:cxnSp>
          <p:nvCxnSpPr>
            <p:cNvPr id="41" name="直接箭头连接符 40"/>
            <p:cNvCxnSpPr/>
            <p:nvPr/>
          </p:nvCxnSpPr>
          <p:spPr bwMode="auto">
            <a:xfrm flipV="1">
              <a:off x="4139952" y="4005064"/>
              <a:ext cx="3168352" cy="254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直接箭头连接符 41"/>
            <p:cNvCxnSpPr/>
            <p:nvPr/>
          </p:nvCxnSpPr>
          <p:spPr bwMode="auto">
            <a:xfrm flipV="1">
              <a:off x="4932040" y="2899227"/>
              <a:ext cx="0" cy="37547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3" name="直接箭头连接符 42"/>
            <p:cNvCxnSpPr/>
            <p:nvPr/>
          </p:nvCxnSpPr>
          <p:spPr bwMode="auto">
            <a:xfrm>
              <a:off x="4788024" y="2899226"/>
              <a:ext cx="0" cy="37547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4" name="Text Box 111"/>
            <p:cNvSpPr txBox="1">
              <a:spLocks noChangeArrowheads="1"/>
            </p:cNvSpPr>
            <p:nvPr/>
          </p:nvSpPr>
          <p:spPr bwMode="auto">
            <a:xfrm>
              <a:off x="572656" y="3901998"/>
              <a:ext cx="398944" cy="2061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NMI</a:t>
              </a:r>
            </a:p>
          </p:txBody>
        </p:sp>
        <p:sp>
          <p:nvSpPr>
            <p:cNvPr id="45" name="Text Box 111"/>
            <p:cNvSpPr txBox="1">
              <a:spLocks noChangeArrowheads="1"/>
            </p:cNvSpPr>
            <p:nvPr/>
          </p:nvSpPr>
          <p:spPr bwMode="auto">
            <a:xfrm>
              <a:off x="467544" y="4117444"/>
              <a:ext cx="504056" cy="2061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INTR</a:t>
              </a:r>
            </a:p>
          </p:txBody>
        </p:sp>
        <p:sp>
          <p:nvSpPr>
            <p:cNvPr id="46" name="Text Box 111"/>
            <p:cNvSpPr txBox="1">
              <a:spLocks noChangeArrowheads="1"/>
            </p:cNvSpPr>
            <p:nvPr/>
          </p:nvSpPr>
          <p:spPr bwMode="auto">
            <a:xfrm>
              <a:off x="467544" y="4365104"/>
              <a:ext cx="504056" cy="2061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INTA</a:t>
              </a:r>
            </a:p>
          </p:txBody>
        </p:sp>
        <p:cxnSp>
          <p:nvCxnSpPr>
            <p:cNvPr id="47" name="直接箭头连接符 46"/>
            <p:cNvCxnSpPr/>
            <p:nvPr/>
          </p:nvCxnSpPr>
          <p:spPr bwMode="auto">
            <a:xfrm>
              <a:off x="534472" y="4365104"/>
              <a:ext cx="40025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8" name="直接箭头连接符 124"/>
            <p:cNvCxnSpPr>
              <a:endCxn id="9" idx="0"/>
            </p:cNvCxnSpPr>
            <p:nvPr/>
          </p:nvCxnSpPr>
          <p:spPr bwMode="auto">
            <a:xfrm rot="10800000" flipV="1">
              <a:off x="3959697" y="3138840"/>
              <a:ext cx="576299" cy="14614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9" name="直接箭头连接符 124"/>
            <p:cNvCxnSpPr/>
            <p:nvPr/>
          </p:nvCxnSpPr>
          <p:spPr bwMode="auto">
            <a:xfrm flipV="1">
              <a:off x="4535995" y="3138840"/>
              <a:ext cx="1" cy="13585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sp>
          <p:nvSpPr>
            <p:cNvPr id="66" name="Text Box 111"/>
            <p:cNvSpPr txBox="1">
              <a:spLocks noChangeArrowheads="1"/>
            </p:cNvSpPr>
            <p:nvPr/>
          </p:nvSpPr>
          <p:spPr bwMode="auto">
            <a:xfrm>
              <a:off x="5436096" y="2780929"/>
              <a:ext cx="398944" cy="2061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EPC</a:t>
              </a:r>
            </a:p>
          </p:txBody>
        </p:sp>
      </p:grpSp>
      <p:sp>
        <p:nvSpPr>
          <p:cNvPr id="68" name="线形标注 2 67"/>
          <p:cNvSpPr/>
          <p:nvPr/>
        </p:nvSpPr>
        <p:spPr bwMode="auto">
          <a:xfrm>
            <a:off x="7596336" y="2168287"/>
            <a:ext cx="1296144" cy="316224"/>
          </a:xfrm>
          <a:prstGeom prst="borderCallout2">
            <a:avLst>
              <a:gd name="adj1" fmla="val 49933"/>
              <a:gd name="adj2" fmla="val -854"/>
              <a:gd name="adj3" fmla="val 50102"/>
              <a:gd name="adj4" fmla="val -9970"/>
              <a:gd name="adj5" fmla="val 129961"/>
              <a:gd name="adj6" fmla="val -103806"/>
            </a:avLst>
          </a:prstGeom>
          <a:solidFill>
            <a:srgbClr val="CCFFFF"/>
          </a:solidFill>
          <a:ln w="12700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0800" rIns="36000" bIns="108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zh-CN" altLang="en-US" sz="1800" b="1" spc="-100" dirty="0">
                <a:latin typeface="宋体" pitchFamily="2" charset="-122"/>
              </a:rPr>
              <a:t>事件返回时</a:t>
            </a:r>
            <a:endParaRPr lang="en-US" altLang="zh-CN" sz="1800" b="1" spc="-100" dirty="0">
              <a:latin typeface="宋体" pitchFamily="2" charset="-122"/>
            </a:endParaRPr>
          </a:p>
        </p:txBody>
      </p:sp>
      <p:sp>
        <p:nvSpPr>
          <p:cNvPr id="69" name="椭圆 68"/>
          <p:cNvSpPr/>
          <p:nvPr/>
        </p:nvSpPr>
        <p:spPr bwMode="auto">
          <a:xfrm>
            <a:off x="3779912" y="3852664"/>
            <a:ext cx="396206" cy="350148"/>
          </a:xfrm>
          <a:prstGeom prst="ellipse">
            <a:avLst/>
          </a:prstGeom>
          <a:noFill/>
          <a:ln w="19050" cap="flat" cmpd="sng" algn="ctr">
            <a:solidFill>
              <a:srgbClr val="FF3399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0" name="Text Box 82"/>
          <p:cNvSpPr txBox="1">
            <a:spLocks noChangeArrowheads="1"/>
          </p:cNvSpPr>
          <p:nvPr/>
        </p:nvSpPr>
        <p:spPr bwMode="auto">
          <a:xfrm>
            <a:off x="179512" y="5586625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1524000" indent="-1524000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其他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逻辑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zh-CN" altLang="en-US" b="1" dirty="0">
                <a:latin typeface="+mn-ea"/>
                <a:ea typeface="+mn-ea"/>
              </a:rPr>
              <a:t>响应结束前撤销事件</a:t>
            </a:r>
            <a:r>
              <a:rPr lang="en-US" altLang="zh-CN" sz="2000" b="1" dirty="0">
                <a:latin typeface="+mn-ea"/>
                <a:ea typeface="+mn-ea"/>
              </a:rPr>
              <a:t>(</a:t>
            </a:r>
            <a:r>
              <a:rPr lang="zh-CN" altLang="en-US" sz="2000" b="1" dirty="0">
                <a:latin typeface="+mn-ea"/>
                <a:ea typeface="+mn-ea"/>
              </a:rPr>
              <a:t>清除相应</a:t>
            </a:r>
            <a:r>
              <a:rPr lang="en-US" altLang="zh-CN" sz="2000" b="1" dirty="0">
                <a:latin typeface="+mn-ea"/>
              </a:rPr>
              <a:t>REG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  <a:endParaRPr lang="en-US" altLang="zh-CN" b="1" dirty="0">
              <a:latin typeface="+mn-ea"/>
              <a:ea typeface="+mn-ea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6444208" y="764704"/>
            <a:ext cx="2376263" cy="576064"/>
            <a:chOff x="6444208" y="764704"/>
            <a:chExt cx="2376263" cy="576064"/>
          </a:xfrm>
        </p:grpSpPr>
        <p:sp>
          <p:nvSpPr>
            <p:cNvPr id="72" name="Text Box 168"/>
            <p:cNvSpPr txBox="1">
              <a:spLocks noChangeArrowheads="1"/>
            </p:cNvSpPr>
            <p:nvPr/>
          </p:nvSpPr>
          <p:spPr bwMode="auto">
            <a:xfrm>
              <a:off x="7001992" y="764704"/>
              <a:ext cx="1818479" cy="323941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rgbClr val="990099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25000"/>
                </a:lnSpc>
              </a:pPr>
              <a:r>
                <a:rPr lang="zh-CN" altLang="en-US" sz="1800" b="1" dirty="0">
                  <a:latin typeface="+mn-ea"/>
                </a:rPr>
                <a:t>向量方式才需要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73" name="直接箭头连接符 72"/>
            <p:cNvCxnSpPr/>
            <p:nvPr/>
          </p:nvCxnSpPr>
          <p:spPr bwMode="auto">
            <a:xfrm flipH="1">
              <a:off x="6444208" y="1088645"/>
              <a:ext cx="914958" cy="25212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74" name="直接箭头连接符 73"/>
            <p:cNvCxnSpPr/>
            <p:nvPr/>
          </p:nvCxnSpPr>
          <p:spPr bwMode="auto">
            <a:xfrm flipH="1">
              <a:off x="7218238" y="1088645"/>
              <a:ext cx="140928" cy="25212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med" len="sm"/>
            </a:ln>
            <a:effectLst/>
          </p:spPr>
        </p:cxnSp>
      </p:grpSp>
      <p:sp>
        <p:nvSpPr>
          <p:cNvPr id="71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065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04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0" grpId="0"/>
      <p:bldP spid="68" grpId="0" animBg="1"/>
      <p:bldP spid="69" grpId="0" animBg="1"/>
      <p:bldP spid="69" grpId="1" animBg="1"/>
      <p:bldP spid="70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107</a:t>
            </a:fld>
            <a:endParaRPr lang="en-US" altLang="zh-CN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6" name="Text Box 20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三、支持异常处理的</a:t>
            </a:r>
            <a:r>
              <a:rPr lang="en-US" altLang="zh-CN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CPU</a:t>
            </a: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设计</a:t>
            </a:r>
          </a:p>
        </p:txBody>
      </p:sp>
      <p:sp>
        <p:nvSpPr>
          <p:cNvPr id="207" name="Text Box 90"/>
          <p:cNvSpPr txBox="1">
            <a:spLocks noChangeArrowheads="1"/>
          </p:cNvSpPr>
          <p:nvPr/>
        </p:nvSpPr>
        <p:spPr bwMode="auto">
          <a:xfrm>
            <a:off x="179388" y="87155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*设计背景：</a:t>
            </a:r>
            <a:r>
              <a:rPr lang="zh-CN" altLang="en-US" b="1" dirty="0">
                <a:latin typeface="宋体" pitchFamily="2" charset="-122"/>
              </a:rPr>
              <a:t>支持</a:t>
            </a:r>
            <a:r>
              <a:rPr lang="en-US" altLang="zh-CN" b="1" dirty="0">
                <a:latin typeface="宋体" pitchFamily="2" charset="-122"/>
              </a:rPr>
              <a:t>7</a:t>
            </a:r>
            <a:r>
              <a:rPr lang="zh-CN" altLang="en-US" b="1" dirty="0">
                <a:latin typeface="宋体" pitchFamily="2" charset="-122"/>
              </a:rPr>
              <a:t>条</a:t>
            </a:r>
            <a:r>
              <a:rPr lang="en-US" altLang="zh-CN" b="1" dirty="0">
                <a:latin typeface="宋体" pitchFamily="2" charset="-122"/>
              </a:rPr>
              <a:t>MIPS</a:t>
            </a:r>
            <a:r>
              <a:rPr lang="zh-CN" altLang="en-US" b="1" dirty="0">
                <a:latin typeface="宋体" pitchFamily="2" charset="-122"/>
              </a:rPr>
              <a:t>指令的数据通路及控制单元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     </a:t>
            </a:r>
            <a:r>
              <a:rPr lang="zh-CN" altLang="en-US" b="1" dirty="0">
                <a:latin typeface="宋体" pitchFamily="2" charset="-122"/>
              </a:rPr>
              <a:t>支持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溢出、非法操作码</a:t>
            </a:r>
            <a:r>
              <a:rPr lang="zh-CN" altLang="en-US" b="1" dirty="0">
                <a:latin typeface="宋体" pitchFamily="2" charset="-122"/>
              </a:rPr>
              <a:t>异常的处理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6" name="Text Box 90"/>
          <p:cNvSpPr txBox="1">
            <a:spLocks noChangeArrowheads="1"/>
          </p:cNvSpPr>
          <p:nvPr/>
        </p:nvSpPr>
        <p:spPr bwMode="auto">
          <a:xfrm>
            <a:off x="179512" y="1807656"/>
            <a:ext cx="885698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MIPS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的要求：</a:t>
            </a:r>
            <a:r>
              <a:rPr lang="zh-CN" altLang="en-US" b="1" dirty="0">
                <a:latin typeface="宋体" pitchFamily="2" charset="-122"/>
              </a:rPr>
              <a:t>响应采用非向量方式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</a:rPr>
              <a:t>入口地址为</a:t>
            </a:r>
            <a:r>
              <a:rPr lang="en-US" altLang="zh-CN" sz="2200" b="1" dirty="0">
                <a:latin typeface="宋体" pitchFamily="2" charset="-122"/>
              </a:rPr>
              <a:t>80000180H)</a:t>
            </a:r>
            <a:r>
              <a:rPr lang="zh-CN" altLang="en-US" b="1" dirty="0">
                <a:latin typeface="宋体" pitchFamily="2" charset="-122"/>
              </a:rPr>
              <a:t>，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        事件类型由硬件获得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</a:rPr>
              <a:t>异常及状态</a:t>
            </a:r>
            <a:r>
              <a:rPr lang="en-US" altLang="zh-CN" sz="2200" b="1" dirty="0">
                <a:latin typeface="宋体" pitchFamily="2" charset="-122"/>
              </a:rPr>
              <a:t>REG</a:t>
            </a:r>
            <a:r>
              <a:rPr lang="zh-CN" altLang="en-US" sz="2200" b="1" dirty="0">
                <a:latin typeface="宋体" pitchFamily="2" charset="-122"/>
              </a:rPr>
              <a:t>中</a:t>
            </a:r>
            <a:r>
              <a:rPr lang="en-US" altLang="zh-CN" sz="2200" b="1" dirty="0">
                <a:latin typeface="宋体" pitchFamily="2" charset="-122"/>
              </a:rPr>
              <a:t>)</a:t>
            </a:r>
          </a:p>
        </p:txBody>
      </p:sp>
      <p:sp>
        <p:nvSpPr>
          <p:cNvPr id="7" name="Text Box 82"/>
          <p:cNvSpPr txBox="1">
            <a:spLocks noChangeArrowheads="1"/>
          </p:cNvSpPr>
          <p:nvPr/>
        </p:nvSpPr>
        <p:spPr bwMode="auto">
          <a:xfrm>
            <a:off x="179512" y="2730986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1524000" indent="-1524000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*异常检测的设计：</a:t>
            </a:r>
            <a:r>
              <a:rPr lang="zh-CN" altLang="en-US" b="1" dirty="0">
                <a:latin typeface="宋体" panose="02010600030101010101" pitchFamily="2" charset="-122"/>
              </a:rPr>
              <a:t>异常逻辑＝</a:t>
            </a:r>
            <a:r>
              <a:rPr lang="en-US" altLang="zh-CN" b="1" dirty="0">
                <a:latin typeface="+mn-ea"/>
                <a:ea typeface="+mn-ea"/>
              </a:rPr>
              <a:t>OF</a:t>
            </a:r>
            <a:r>
              <a:rPr lang="zh-CN" altLang="en-US" b="1" dirty="0">
                <a:latin typeface="+mn-ea"/>
                <a:ea typeface="+mn-ea"/>
              </a:rPr>
              <a:t>＋</a:t>
            </a:r>
            <a:r>
              <a:rPr lang="en-US" altLang="zh-CN" b="1" dirty="0" err="1">
                <a:latin typeface="+mn-ea"/>
                <a:ea typeface="+mn-ea"/>
              </a:rPr>
              <a:t>ErrCode</a:t>
            </a:r>
            <a:r>
              <a:rPr lang="en-US" altLang="zh-CN" sz="1800" b="1" dirty="0">
                <a:latin typeface="+mn-ea"/>
                <a:ea typeface="+mn-ea"/>
              </a:rPr>
              <a:t>(</a:t>
            </a:r>
            <a:r>
              <a:rPr lang="zh-CN" altLang="en-US" sz="1800" b="1" dirty="0">
                <a:latin typeface="+mn-ea"/>
                <a:ea typeface="+mn-ea"/>
              </a:rPr>
              <a:t>非法操作码信号线</a:t>
            </a:r>
            <a:r>
              <a:rPr lang="en-US" altLang="zh-CN" sz="1800" b="1" dirty="0">
                <a:latin typeface="+mn-ea"/>
                <a:ea typeface="+mn-ea"/>
              </a:rPr>
              <a:t>)</a:t>
            </a:r>
            <a:endParaRPr lang="en-US" altLang="zh-CN" sz="2000" b="1" dirty="0">
              <a:latin typeface="+mn-ea"/>
              <a:ea typeface="+mn-ea"/>
            </a:endParaRPr>
          </a:p>
        </p:txBody>
      </p:sp>
      <p:sp>
        <p:nvSpPr>
          <p:cNvPr id="8" name="Text Box 82"/>
          <p:cNvSpPr txBox="1">
            <a:spLocks noChangeArrowheads="1"/>
          </p:cNvSpPr>
          <p:nvPr/>
        </p:nvSpPr>
        <p:spPr bwMode="auto">
          <a:xfrm>
            <a:off x="179512" y="3175808"/>
            <a:ext cx="8785225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1524000" indent="-1524000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*异常响应的设计：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1524000" indent="-1524000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响应部件设置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用</a:t>
            </a:r>
            <a:r>
              <a:rPr lang="en-US" altLang="zh-CN" b="1" dirty="0">
                <a:latin typeface="宋体" panose="02010600030101010101" pitchFamily="2" charset="-122"/>
              </a:rPr>
              <a:t>EPC</a:t>
            </a:r>
            <a:r>
              <a:rPr lang="zh-CN" altLang="en-US" b="1" dirty="0">
                <a:latin typeface="宋体" panose="02010600030101010101" pitchFamily="2" charset="-122"/>
              </a:rPr>
              <a:t>保存断点，用</a:t>
            </a:r>
            <a:r>
              <a:rPr lang="en-US" altLang="zh-CN" b="1" spc="-100" dirty="0">
                <a:latin typeface="+mn-ea"/>
                <a:ea typeface="+mn-ea"/>
              </a:rPr>
              <a:t>Status</a:t>
            </a:r>
            <a:r>
              <a:rPr lang="zh-CN" altLang="en-US" b="1" dirty="0">
                <a:latin typeface="宋体" panose="02010600030101010101" pitchFamily="2" charset="-122"/>
              </a:rPr>
              <a:t>保存程序状态，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marL="1524000" indent="-1524000"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               用</a:t>
            </a:r>
            <a:r>
              <a:rPr lang="en-US" altLang="zh-CN" b="1" dirty="0">
                <a:latin typeface="宋体" panose="02010600030101010101" pitchFamily="2" charset="-122"/>
              </a:rPr>
              <a:t>Cause</a:t>
            </a:r>
            <a:r>
              <a:rPr lang="zh-CN" altLang="en-US" b="1" dirty="0">
                <a:latin typeface="宋体" panose="02010600030101010101" pitchFamily="2" charset="-122"/>
              </a:rPr>
              <a:t>保存异常类型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分别为</a:t>
            </a:r>
            <a:r>
              <a:rPr lang="en-US" altLang="zh-CN" sz="2000" b="1" dirty="0">
                <a:latin typeface="宋体" panose="02010600030101010101" pitchFamily="2" charset="-122"/>
              </a:rPr>
              <a:t>12</a:t>
            </a:r>
            <a:r>
              <a:rPr lang="zh-CN" altLang="en-US" sz="2000" b="1" dirty="0">
                <a:latin typeface="宋体" panose="02010600030101010101" pitchFamily="2" charset="-122"/>
              </a:rPr>
              <a:t>、</a:t>
            </a:r>
            <a:r>
              <a:rPr lang="en-US" altLang="zh-CN" sz="2000" b="1" dirty="0">
                <a:latin typeface="宋体" panose="02010600030101010101" pitchFamily="2" charset="-122"/>
              </a:rPr>
              <a:t>10)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10" name="Text Box 82"/>
          <p:cNvSpPr txBox="1">
            <a:spLocks noChangeArrowheads="1"/>
          </p:cNvSpPr>
          <p:nvPr/>
        </p:nvSpPr>
        <p:spPr bwMode="auto">
          <a:xfrm>
            <a:off x="179512" y="4547677"/>
            <a:ext cx="8785101" cy="13295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1524000" indent="-1524000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响应的</a:t>
            </a:r>
            <a:r>
              <a:rPr lang="en-US" altLang="zh-CN" dirty="0" err="1">
                <a:solidFill>
                  <a:schemeClr val="accent2"/>
                </a:solidFill>
              </a:rPr>
              <a:t>μ</a:t>
            </a:r>
            <a:r>
              <a:rPr lang="en-US" altLang="zh-CN" b="1" dirty="0" err="1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需求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暂不考虑</a:t>
            </a:r>
            <a:r>
              <a:rPr lang="en-US" altLang="zh-CN" b="1" spc="-100" dirty="0">
                <a:latin typeface="宋体" pitchFamily="2" charset="-122"/>
              </a:rPr>
              <a:t>Status</a:t>
            </a:r>
            <a:r>
              <a:rPr lang="zh-CN" altLang="en-US" b="1" dirty="0">
                <a:latin typeface="宋体" pitchFamily="2" charset="-122"/>
              </a:rPr>
              <a:t>的操作</a:t>
            </a:r>
            <a:endParaRPr lang="en-US" altLang="zh-CN" b="1" dirty="0">
              <a:latin typeface="宋体" pitchFamily="2" charset="-122"/>
            </a:endParaRPr>
          </a:p>
          <a:p>
            <a:pPr marL="1524000" indent="-1524000" algn="l">
              <a:lnSpc>
                <a:spcPct val="10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  <a:ea typeface="+mn-ea"/>
              </a:rPr>
              <a:t>     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  <a:ea typeface="+mn-ea"/>
              </a:rPr>
              <a:t>溢      出</a:t>
            </a:r>
            <a:r>
              <a:rPr lang="zh-CN" altLang="en-US" b="1" dirty="0">
                <a:solidFill>
                  <a:srgbClr val="990099"/>
                </a:solidFill>
                <a:latin typeface="+mn-ea"/>
                <a:ea typeface="+mn-ea"/>
              </a:rPr>
              <a:t>：</a:t>
            </a:r>
            <a:r>
              <a:rPr lang="en-US" altLang="zh-CN" sz="2200" b="1" spc="-50" dirty="0">
                <a:latin typeface="+mn-ea"/>
                <a:ea typeface="+mn-ea"/>
              </a:rPr>
              <a:t>EPC←(PC)</a:t>
            </a:r>
            <a:r>
              <a:rPr lang="zh-CN" altLang="zh-CN" sz="2200" b="1" spc="-50" dirty="0">
                <a:latin typeface="+mn-ea"/>
                <a:ea typeface="+mn-ea"/>
              </a:rPr>
              <a:t>－</a:t>
            </a:r>
            <a:r>
              <a:rPr lang="en-US" altLang="zh-CN" sz="2200" b="1" spc="-50" dirty="0">
                <a:latin typeface="+mn-ea"/>
                <a:ea typeface="+mn-ea"/>
              </a:rPr>
              <a:t>4</a:t>
            </a:r>
            <a:r>
              <a:rPr lang="zh-CN" altLang="zh-CN" sz="2200" b="1" spc="-50" dirty="0">
                <a:latin typeface="+mn-ea"/>
                <a:ea typeface="+mn-ea"/>
              </a:rPr>
              <a:t>、</a:t>
            </a:r>
            <a:r>
              <a:rPr lang="en-US" altLang="zh-CN" sz="2200" b="1" spc="-50" dirty="0">
                <a:latin typeface="+mn-ea"/>
                <a:ea typeface="+mn-ea"/>
              </a:rPr>
              <a:t>Cause←12</a:t>
            </a:r>
            <a:r>
              <a:rPr lang="zh-CN" altLang="zh-CN" sz="2200" b="1" spc="-50" dirty="0">
                <a:latin typeface="+mn-ea"/>
                <a:ea typeface="+mn-ea"/>
              </a:rPr>
              <a:t>、</a:t>
            </a:r>
            <a:r>
              <a:rPr lang="en-US" altLang="zh-CN" sz="2200" b="1" spc="-50" dirty="0">
                <a:latin typeface="+mn-ea"/>
                <a:ea typeface="+mn-ea"/>
              </a:rPr>
              <a:t>PC←8000 0180H</a:t>
            </a:r>
          </a:p>
          <a:p>
            <a:pPr marL="1524000" indent="-1524000" algn="l">
              <a:lnSpc>
                <a:spcPct val="105000"/>
              </a:lnSpc>
            </a:pPr>
            <a:r>
              <a:rPr lang="en-US" altLang="zh-CN" b="1" dirty="0">
                <a:solidFill>
                  <a:srgbClr val="990099"/>
                </a:solidFill>
                <a:latin typeface="+mn-ea"/>
                <a:ea typeface="+mn-ea"/>
              </a:rPr>
              <a:t>         </a:t>
            </a:r>
            <a:r>
              <a:rPr lang="zh-CN" altLang="en-US" b="1" dirty="0">
                <a:solidFill>
                  <a:srgbClr val="990099"/>
                </a:solidFill>
                <a:latin typeface="+mn-ea"/>
                <a:ea typeface="+mn-ea"/>
              </a:rPr>
              <a:t>非法操作码：</a:t>
            </a:r>
            <a:r>
              <a:rPr lang="en-US" altLang="zh-CN" sz="2200" b="1" spc="-50" dirty="0">
                <a:latin typeface="+mn-ea"/>
                <a:ea typeface="+mn-ea"/>
              </a:rPr>
              <a:t>EPC←(PC)</a:t>
            </a:r>
            <a:r>
              <a:rPr lang="zh-CN" altLang="zh-CN" sz="2200" b="1" spc="-50" dirty="0">
                <a:latin typeface="+mn-ea"/>
                <a:ea typeface="+mn-ea"/>
              </a:rPr>
              <a:t>－</a:t>
            </a:r>
            <a:r>
              <a:rPr lang="en-US" altLang="zh-CN" sz="2200" b="1" spc="-50" dirty="0">
                <a:latin typeface="+mn-ea"/>
                <a:ea typeface="+mn-ea"/>
              </a:rPr>
              <a:t>4</a:t>
            </a:r>
            <a:r>
              <a:rPr lang="zh-CN" altLang="zh-CN" sz="2200" b="1" spc="-50" dirty="0">
                <a:latin typeface="+mn-ea"/>
                <a:ea typeface="+mn-ea"/>
              </a:rPr>
              <a:t>、</a:t>
            </a:r>
            <a:r>
              <a:rPr lang="en-US" altLang="zh-CN" sz="2200" b="1" spc="-50" dirty="0">
                <a:latin typeface="+mn-ea"/>
                <a:ea typeface="+mn-ea"/>
              </a:rPr>
              <a:t>Cause←10</a:t>
            </a:r>
            <a:r>
              <a:rPr lang="zh-CN" altLang="zh-CN" sz="2200" b="1" spc="-50" dirty="0">
                <a:latin typeface="+mn-ea"/>
                <a:ea typeface="+mn-ea"/>
              </a:rPr>
              <a:t>、</a:t>
            </a:r>
            <a:r>
              <a:rPr lang="en-US" altLang="zh-CN" sz="2200" b="1" spc="-50" dirty="0">
                <a:latin typeface="+mn-ea"/>
                <a:ea typeface="+mn-ea"/>
              </a:rPr>
              <a:t>PC←8000 0180H</a:t>
            </a:r>
          </a:p>
        </p:txBody>
      </p:sp>
      <p:grpSp>
        <p:nvGrpSpPr>
          <p:cNvPr id="11" name="Group 76"/>
          <p:cNvGrpSpPr>
            <a:grpSpLocks/>
          </p:cNvGrpSpPr>
          <p:nvPr/>
        </p:nvGrpSpPr>
        <p:grpSpPr bwMode="auto">
          <a:xfrm>
            <a:off x="1907381" y="6453336"/>
            <a:ext cx="360363" cy="287337"/>
            <a:chOff x="1133" y="4020"/>
            <a:chExt cx="227" cy="181"/>
          </a:xfrm>
        </p:grpSpPr>
        <p:sp>
          <p:nvSpPr>
            <p:cNvPr id="12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88</a:t>
              </a:r>
            </a:p>
          </p:txBody>
        </p:sp>
      </p:grpSp>
      <p:grpSp>
        <p:nvGrpSpPr>
          <p:cNvPr id="14" name="Group 76"/>
          <p:cNvGrpSpPr>
            <a:grpSpLocks/>
          </p:cNvGrpSpPr>
          <p:nvPr/>
        </p:nvGrpSpPr>
        <p:grpSpPr bwMode="auto">
          <a:xfrm>
            <a:off x="6227861" y="6453336"/>
            <a:ext cx="360363" cy="287337"/>
            <a:chOff x="1133" y="4020"/>
            <a:chExt cx="227" cy="181"/>
          </a:xfrm>
        </p:grpSpPr>
        <p:sp>
          <p:nvSpPr>
            <p:cNvPr id="15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Text Box 78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87</a:t>
              </a:r>
            </a:p>
          </p:txBody>
        </p:sp>
      </p:grpSp>
      <p:sp>
        <p:nvSpPr>
          <p:cNvPr id="17" name="AutoShape 9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064" y="6454031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7945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75731" y="3284984"/>
            <a:ext cx="53287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1400" b="1" dirty="0">
                <a:solidFill>
                  <a:srgbClr val="000099"/>
                </a:solidFill>
              </a:rPr>
              <a:t>EPC (</a:t>
            </a:r>
            <a:r>
              <a:rPr lang="zh-CN" altLang="en-US" sz="1400" b="1" dirty="0">
                <a:solidFill>
                  <a:srgbClr val="000099"/>
                </a:solidFill>
              </a:rPr>
              <a:t>例外程序寄存器</a:t>
            </a:r>
            <a:r>
              <a:rPr lang="en-US" altLang="zh-CN" sz="1400" b="1" dirty="0">
                <a:solidFill>
                  <a:srgbClr val="000099"/>
                </a:solidFill>
              </a:rPr>
              <a:t>)</a:t>
            </a:r>
            <a:r>
              <a:rPr lang="zh-CN" altLang="en-US" sz="1400" b="1" dirty="0">
                <a:solidFill>
                  <a:srgbClr val="000099"/>
                </a:solidFill>
              </a:rPr>
              <a:t>，</a:t>
            </a:r>
            <a:r>
              <a:rPr lang="en-US" altLang="zh-CN" sz="1400" b="1" dirty="0">
                <a:solidFill>
                  <a:srgbClr val="000099"/>
                </a:solidFill>
              </a:rPr>
              <a:t>CAUSE(</a:t>
            </a:r>
            <a:r>
              <a:rPr lang="zh-CN" altLang="en-US" sz="1400" b="1" dirty="0">
                <a:solidFill>
                  <a:srgbClr val="000099"/>
                </a:solidFill>
              </a:rPr>
              <a:t>导致中断和异常的原因寄存器</a:t>
            </a:r>
            <a:r>
              <a:rPr lang="en-US" altLang="zh-CN" sz="1400" b="1" dirty="0">
                <a:solidFill>
                  <a:srgbClr val="000099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2456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4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108</a:t>
            </a:fld>
            <a:endParaRPr lang="en-US" altLang="zh-CN"/>
          </a:p>
        </p:txBody>
      </p:sp>
      <p:sp>
        <p:nvSpPr>
          <p:cNvPr id="3" name="Text Box 82"/>
          <p:cNvSpPr txBox="1">
            <a:spLocks noChangeArrowheads="1"/>
          </p:cNvSpPr>
          <p:nvPr/>
        </p:nvSpPr>
        <p:spPr bwMode="auto">
          <a:xfrm>
            <a:off x="179512" y="282714"/>
            <a:ext cx="8785101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1524000" indent="-1524000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*数据通路的设计：</a:t>
            </a:r>
            <a:r>
              <a:rPr lang="zh-CN" altLang="en-US" b="1" dirty="0">
                <a:latin typeface="宋体" pitchFamily="2" charset="-122"/>
              </a:rPr>
              <a:t>增设</a:t>
            </a:r>
            <a:r>
              <a:rPr lang="en-US" altLang="zh-CN" b="1" dirty="0">
                <a:latin typeface="宋体" pitchFamily="2" charset="-122"/>
              </a:rPr>
              <a:t>EPC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Cause</a:t>
            </a:r>
            <a:r>
              <a:rPr lang="zh-CN" altLang="en-US" b="1" dirty="0">
                <a:latin typeface="宋体" pitchFamily="2" charset="-122"/>
              </a:rPr>
              <a:t>及相应路径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输出路径略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en-US" altLang="zh-CN" sz="2000" b="1" spc="-50" dirty="0">
              <a:latin typeface="+mn-ea"/>
              <a:ea typeface="+mn-ea"/>
            </a:endParaRPr>
          </a:p>
        </p:txBody>
      </p:sp>
      <p:grpSp>
        <p:nvGrpSpPr>
          <p:cNvPr id="202" name="组合 201"/>
          <p:cNvGrpSpPr/>
          <p:nvPr/>
        </p:nvGrpSpPr>
        <p:grpSpPr>
          <a:xfrm>
            <a:off x="2483768" y="1590700"/>
            <a:ext cx="5982710" cy="3062436"/>
            <a:chOff x="2483768" y="1518692"/>
            <a:chExt cx="5982710" cy="3062436"/>
          </a:xfrm>
        </p:grpSpPr>
        <p:sp>
          <p:nvSpPr>
            <p:cNvPr id="177" name="TextBox 176"/>
            <p:cNvSpPr txBox="1"/>
            <p:nvPr/>
          </p:nvSpPr>
          <p:spPr>
            <a:xfrm>
              <a:off x="2483768" y="3861492"/>
              <a:ext cx="5980468" cy="719636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</p:spPr>
          <p:txBody>
            <a:bodyPr wrap="square" lIns="0" tIns="0" rIns="0" bIns="0" rtlCol="0" anchor="ctr" anchorCtr="0">
              <a:noAutofit/>
            </a:bodyPr>
            <a:lstStyle/>
            <a:p>
              <a:endParaRPr lang="zh-CN" altLang="en-US" sz="1600" b="1" spc="-200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38" name="直接连接符 137"/>
            <p:cNvCxnSpPr/>
            <p:nvPr/>
          </p:nvCxnSpPr>
          <p:spPr bwMode="auto">
            <a:xfrm>
              <a:off x="2483768" y="3861048"/>
              <a:ext cx="5976664" cy="44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5" name="TextBox 144"/>
            <p:cNvSpPr txBox="1"/>
            <p:nvPr/>
          </p:nvSpPr>
          <p:spPr>
            <a:xfrm>
              <a:off x="6854077" y="1518692"/>
              <a:ext cx="814016" cy="216024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600" b="1" spc="-200" dirty="0">
                  <a:latin typeface="+mn-ea"/>
                  <a:ea typeface="+mn-ea"/>
                  <a:cs typeface="Times New Roman" pitchFamily="18" charset="0"/>
                </a:rPr>
                <a:t>80000180H</a:t>
              </a:r>
              <a:endParaRPr lang="zh-CN" altLang="en-US" sz="1600" b="1" spc="-200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48" name="Text Box 18"/>
            <p:cNvSpPr txBox="1">
              <a:spLocks noChangeArrowheads="1"/>
            </p:cNvSpPr>
            <p:nvPr/>
          </p:nvSpPr>
          <p:spPr bwMode="auto">
            <a:xfrm>
              <a:off x="3131841" y="3933056"/>
              <a:ext cx="504055" cy="28892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MUX</a:t>
              </a:r>
            </a:p>
          </p:txBody>
        </p:sp>
        <p:sp>
          <p:nvSpPr>
            <p:cNvPr id="149" name="矩形 148"/>
            <p:cNvSpPr/>
            <p:nvPr/>
          </p:nvSpPr>
          <p:spPr bwMode="auto">
            <a:xfrm>
              <a:off x="3131840" y="4118600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0" name="矩形 149"/>
            <p:cNvSpPr/>
            <p:nvPr/>
          </p:nvSpPr>
          <p:spPr bwMode="auto">
            <a:xfrm>
              <a:off x="3140224" y="3969504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51" name="直接连接符 150"/>
            <p:cNvCxnSpPr/>
            <p:nvPr/>
          </p:nvCxnSpPr>
          <p:spPr>
            <a:xfrm>
              <a:off x="2915168" y="4005064"/>
              <a:ext cx="216672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/>
            <p:nvPr/>
          </p:nvCxnSpPr>
          <p:spPr>
            <a:xfrm>
              <a:off x="2915816" y="4157464"/>
              <a:ext cx="216672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/>
            <p:cNvSpPr txBox="1"/>
            <p:nvPr/>
          </p:nvSpPr>
          <p:spPr>
            <a:xfrm>
              <a:off x="2619672" y="3891528"/>
              <a:ext cx="296144" cy="3960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>
                  <a:latin typeface="+mn-ea"/>
                  <a:ea typeface="+mn-ea"/>
                  <a:cs typeface="Times New Roman" pitchFamily="18" charset="0"/>
                </a:rPr>
                <a:t>12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600" b="1" dirty="0">
                  <a:latin typeface="+mn-ea"/>
                  <a:ea typeface="+mn-ea"/>
                  <a:cs typeface="Times New Roman" pitchFamily="18" charset="0"/>
                </a:rPr>
                <a:t>10</a:t>
              </a:r>
              <a:endParaRPr lang="zh-CN" altLang="en-US" sz="16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55" name="直接连接符 154"/>
            <p:cNvCxnSpPr/>
            <p:nvPr/>
          </p:nvCxnSpPr>
          <p:spPr>
            <a:xfrm>
              <a:off x="3635896" y="4077072"/>
              <a:ext cx="216672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 Box 323"/>
            <p:cNvSpPr txBox="1">
              <a:spLocks noChangeArrowheads="1"/>
            </p:cNvSpPr>
            <p:nvPr/>
          </p:nvSpPr>
          <p:spPr bwMode="auto">
            <a:xfrm>
              <a:off x="3851919" y="3933056"/>
              <a:ext cx="864097" cy="29012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>
                  <a:latin typeface="宋体" pitchFamily="2" charset="-122"/>
                </a:rPr>
                <a:t>Cause</a:t>
              </a:r>
              <a:endParaRPr kumimoji="1"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157" name="Text Box 18"/>
            <p:cNvSpPr txBox="1">
              <a:spLocks noChangeArrowheads="1"/>
            </p:cNvSpPr>
            <p:nvPr/>
          </p:nvSpPr>
          <p:spPr bwMode="auto">
            <a:xfrm>
              <a:off x="6660881" y="3933056"/>
              <a:ext cx="504055" cy="28892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MUX</a:t>
              </a:r>
            </a:p>
          </p:txBody>
        </p:sp>
        <p:sp>
          <p:nvSpPr>
            <p:cNvPr id="158" name="矩形 157"/>
            <p:cNvSpPr/>
            <p:nvPr/>
          </p:nvSpPr>
          <p:spPr bwMode="auto">
            <a:xfrm>
              <a:off x="6660880" y="4118600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9" name="矩形 158"/>
            <p:cNvSpPr/>
            <p:nvPr/>
          </p:nvSpPr>
          <p:spPr bwMode="auto">
            <a:xfrm>
              <a:off x="6669264" y="3969504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60" name="直接连接符 159"/>
            <p:cNvCxnSpPr/>
            <p:nvPr/>
          </p:nvCxnSpPr>
          <p:spPr>
            <a:xfrm>
              <a:off x="6480212" y="4005064"/>
              <a:ext cx="180668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/>
            <p:nvPr/>
          </p:nvCxnSpPr>
          <p:spPr>
            <a:xfrm flipV="1">
              <a:off x="5148064" y="4149080"/>
              <a:ext cx="1513464" cy="444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/>
          </p:nvCxnSpPr>
          <p:spPr>
            <a:xfrm>
              <a:off x="7164936" y="4077072"/>
              <a:ext cx="216672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 Box 323"/>
            <p:cNvSpPr txBox="1">
              <a:spLocks noChangeArrowheads="1"/>
            </p:cNvSpPr>
            <p:nvPr/>
          </p:nvSpPr>
          <p:spPr bwMode="auto">
            <a:xfrm>
              <a:off x="7380959" y="3933056"/>
              <a:ext cx="864097" cy="29012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>
                  <a:latin typeface="宋体" pitchFamily="2" charset="-122"/>
                </a:rPr>
                <a:t>EPC</a:t>
              </a:r>
              <a:endParaRPr kumimoji="1" lang="zh-CN" altLang="en-US" sz="2000" b="1" dirty="0">
                <a:latin typeface="宋体" pitchFamily="2" charset="-122"/>
              </a:endParaRPr>
            </a:p>
          </p:txBody>
        </p:sp>
        <p:cxnSp>
          <p:nvCxnSpPr>
            <p:cNvPr id="165" name="直接连接符 164"/>
            <p:cNvCxnSpPr/>
            <p:nvPr/>
          </p:nvCxnSpPr>
          <p:spPr bwMode="auto">
            <a:xfrm>
              <a:off x="6480212" y="2554362"/>
              <a:ext cx="0" cy="145070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7" name="直接连接符 166"/>
            <p:cNvCxnSpPr/>
            <p:nvPr/>
          </p:nvCxnSpPr>
          <p:spPr bwMode="auto">
            <a:xfrm>
              <a:off x="5148064" y="2706762"/>
              <a:ext cx="0" cy="144276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171" name="直接连接符 170"/>
            <p:cNvCxnSpPr/>
            <p:nvPr/>
          </p:nvCxnSpPr>
          <p:spPr bwMode="auto">
            <a:xfrm flipH="1">
              <a:off x="2483768" y="3861048"/>
              <a:ext cx="2242" cy="72008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4" name="直接连接符 173"/>
            <p:cNvCxnSpPr/>
            <p:nvPr/>
          </p:nvCxnSpPr>
          <p:spPr bwMode="auto">
            <a:xfrm flipH="1">
              <a:off x="8464236" y="3861048"/>
              <a:ext cx="2242" cy="72008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6" name="TextBox 175"/>
            <p:cNvSpPr txBox="1"/>
            <p:nvPr/>
          </p:nvSpPr>
          <p:spPr>
            <a:xfrm>
              <a:off x="5076056" y="4221088"/>
              <a:ext cx="1152650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zh-CN" altLang="en-US" sz="1800" b="1" dirty="0">
                  <a:latin typeface="+mn-ea"/>
                  <a:ea typeface="+mn-ea"/>
                  <a:cs typeface="Times New Roman" pitchFamily="18" charset="0"/>
                </a:rPr>
                <a:t>中断机构</a:t>
              </a:r>
            </a:p>
          </p:txBody>
        </p:sp>
        <p:cxnSp>
          <p:nvCxnSpPr>
            <p:cNvPr id="178" name="直接连接符 177"/>
            <p:cNvCxnSpPr/>
            <p:nvPr/>
          </p:nvCxnSpPr>
          <p:spPr bwMode="auto">
            <a:xfrm flipV="1">
              <a:off x="4254266" y="4221982"/>
              <a:ext cx="0" cy="15723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80" name="直接连接符 179"/>
            <p:cNvCxnSpPr/>
            <p:nvPr/>
          </p:nvCxnSpPr>
          <p:spPr bwMode="auto">
            <a:xfrm flipV="1">
              <a:off x="3419872" y="4221088"/>
              <a:ext cx="0" cy="15723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81" name="直接连接符 180"/>
            <p:cNvCxnSpPr/>
            <p:nvPr/>
          </p:nvCxnSpPr>
          <p:spPr bwMode="auto">
            <a:xfrm flipV="1">
              <a:off x="7812360" y="4257986"/>
              <a:ext cx="0" cy="15723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82" name="直接连接符 181"/>
            <p:cNvCxnSpPr/>
            <p:nvPr/>
          </p:nvCxnSpPr>
          <p:spPr bwMode="auto">
            <a:xfrm flipV="1">
              <a:off x="6948264" y="4221088"/>
              <a:ext cx="0" cy="15723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83" name="TextBox 182"/>
            <p:cNvSpPr txBox="1"/>
            <p:nvPr/>
          </p:nvSpPr>
          <p:spPr>
            <a:xfrm>
              <a:off x="3921327" y="4365104"/>
              <a:ext cx="866697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CauseWr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2771800" y="4365104"/>
              <a:ext cx="1002329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IntCause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524328" y="4365104"/>
              <a:ext cx="65067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EPCWr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6444208" y="4365104"/>
              <a:ext cx="900593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RetType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</p:grpSp>
      <p:sp>
        <p:nvSpPr>
          <p:cNvPr id="192" name="Text Box 82"/>
          <p:cNvSpPr txBox="1">
            <a:spLocks noChangeArrowheads="1"/>
          </p:cNvSpPr>
          <p:nvPr/>
        </p:nvSpPr>
        <p:spPr bwMode="auto">
          <a:xfrm>
            <a:off x="179512" y="4654441"/>
            <a:ext cx="8856984" cy="1360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1524000" indent="-1524000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*异常响应过程的组织：</a:t>
            </a:r>
            <a:r>
              <a:rPr lang="zh-CN" altLang="en-US" b="1" dirty="0">
                <a:latin typeface="宋体" panose="02010600030101010101" pitchFamily="2" charset="-122"/>
              </a:rPr>
              <a:t>都可在一个节拍内完成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marL="1524000" indent="-1524000" algn="l">
              <a:lnSpc>
                <a:spcPct val="114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  <a:ea typeface="+mn-ea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  <a:ea typeface="+mn-ea"/>
              </a:rPr>
              <a:t>响应</a:t>
            </a:r>
            <a:r>
              <a:rPr lang="en-US" altLang="zh-CN" dirty="0" err="1">
                <a:solidFill>
                  <a:schemeClr val="accent2"/>
                </a:solidFill>
              </a:rPr>
              <a:t>μ</a:t>
            </a:r>
            <a:r>
              <a:rPr lang="en-US" altLang="zh-CN" b="1" dirty="0" err="1">
                <a:solidFill>
                  <a:schemeClr val="accent2"/>
                </a:solidFill>
                <a:latin typeface="宋体" pitchFamily="2" charset="-122"/>
              </a:rPr>
              <a:t>OPCmd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sz="2200" b="1" spc="-150" dirty="0" err="1">
                <a:latin typeface="+mn-ea"/>
                <a:ea typeface="+mn-ea"/>
              </a:rPr>
              <a:t>ALUAsrc</a:t>
            </a:r>
            <a:r>
              <a:rPr lang="zh-CN" altLang="en-US" sz="2200" b="1" spc="-150" dirty="0">
                <a:latin typeface="+mn-ea"/>
                <a:ea typeface="+mn-ea"/>
              </a:rPr>
              <a:t>＝</a:t>
            </a:r>
            <a:r>
              <a:rPr lang="en-US" altLang="zh-CN" sz="2200" b="1" spc="-150" dirty="0">
                <a:latin typeface="+mn-ea"/>
                <a:ea typeface="+mn-ea"/>
              </a:rPr>
              <a:t>1</a:t>
            </a:r>
            <a:r>
              <a:rPr lang="zh-CN" altLang="en-US" sz="2200" b="1" spc="-150" dirty="0">
                <a:latin typeface="+mn-ea"/>
                <a:ea typeface="+mn-ea"/>
              </a:rPr>
              <a:t>、</a:t>
            </a:r>
            <a:r>
              <a:rPr lang="en-US" altLang="zh-CN" sz="2200" b="1" spc="-150" dirty="0" err="1">
                <a:latin typeface="+mn-ea"/>
                <a:ea typeface="+mn-ea"/>
              </a:rPr>
              <a:t>ALUBsrc</a:t>
            </a:r>
            <a:r>
              <a:rPr lang="zh-CN" altLang="en-US" sz="2200" b="1" spc="-150" dirty="0">
                <a:latin typeface="+mn-ea"/>
                <a:ea typeface="+mn-ea"/>
              </a:rPr>
              <a:t>＝</a:t>
            </a:r>
            <a:r>
              <a:rPr lang="en-US" altLang="zh-CN" sz="2200" b="1" spc="-150" dirty="0">
                <a:latin typeface="+mn-ea"/>
                <a:ea typeface="+mn-ea"/>
              </a:rPr>
              <a:t>3</a:t>
            </a:r>
            <a:r>
              <a:rPr lang="zh-CN" altLang="en-US" sz="2200" b="1" spc="-150" dirty="0">
                <a:latin typeface="+mn-ea"/>
                <a:ea typeface="+mn-ea"/>
              </a:rPr>
              <a:t>、</a:t>
            </a:r>
            <a:r>
              <a:rPr lang="en-US" altLang="zh-CN" sz="2200" b="1" spc="-150" dirty="0" err="1">
                <a:latin typeface="+mn-ea"/>
                <a:ea typeface="+mn-ea"/>
              </a:rPr>
              <a:t>ALUctr</a:t>
            </a:r>
            <a:r>
              <a:rPr lang="zh-CN" altLang="en-US" sz="2200" b="1" spc="-150" dirty="0">
                <a:latin typeface="+mn-ea"/>
                <a:ea typeface="+mn-ea"/>
              </a:rPr>
              <a:t>＝</a:t>
            </a:r>
            <a:r>
              <a:rPr lang="en-US" altLang="zh-CN" sz="2200" b="1" spc="-150" dirty="0">
                <a:latin typeface="+mn-ea"/>
                <a:ea typeface="+mn-ea"/>
              </a:rPr>
              <a:t>1</a:t>
            </a:r>
            <a:r>
              <a:rPr lang="zh-CN" altLang="en-US" sz="2200" b="1" spc="-150" dirty="0">
                <a:latin typeface="+mn-ea"/>
                <a:ea typeface="+mn-ea"/>
              </a:rPr>
              <a:t>、</a:t>
            </a:r>
            <a:r>
              <a:rPr lang="en-US" altLang="zh-CN" sz="2200" b="1" spc="-150" dirty="0" err="1">
                <a:latin typeface="+mn-ea"/>
                <a:ea typeface="+mn-ea"/>
              </a:rPr>
              <a:t>RetType</a:t>
            </a:r>
            <a:r>
              <a:rPr lang="zh-CN" altLang="en-US" sz="2200" b="1" spc="-150" dirty="0">
                <a:latin typeface="+mn-ea"/>
                <a:ea typeface="+mn-ea"/>
              </a:rPr>
              <a:t>＝</a:t>
            </a:r>
            <a:r>
              <a:rPr lang="en-US" altLang="zh-CN" sz="2200" b="1" spc="-150" dirty="0">
                <a:latin typeface="+mn-ea"/>
                <a:ea typeface="+mn-ea"/>
              </a:rPr>
              <a:t>1</a:t>
            </a:r>
            <a:r>
              <a:rPr lang="zh-CN" altLang="en-US" sz="2200" b="1" dirty="0">
                <a:latin typeface="宋体" panose="02010600030101010101" pitchFamily="2" charset="-122"/>
              </a:rPr>
              <a:t>，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 marL="1524000" indent="-1524000" algn="l">
              <a:lnSpc>
                <a:spcPct val="114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                    </a:t>
            </a:r>
            <a:r>
              <a:rPr lang="en-US" altLang="zh-CN" sz="2200" b="1" spc="-100" dirty="0" err="1">
                <a:latin typeface="宋体" panose="02010600030101010101" pitchFamily="2" charset="-122"/>
              </a:rPr>
              <a:t>IntCause</a:t>
            </a:r>
            <a:r>
              <a:rPr lang="zh-CN" altLang="en-US" sz="2200" b="1" spc="-100" dirty="0">
                <a:latin typeface="宋体" panose="02010600030101010101" pitchFamily="2" charset="-122"/>
              </a:rPr>
              <a:t>＝</a:t>
            </a:r>
            <a:r>
              <a:rPr lang="en-US" altLang="zh-CN" sz="2200" b="1" spc="-100" dirty="0">
                <a:latin typeface="宋体" panose="02010600030101010101" pitchFamily="2" charset="-122"/>
              </a:rPr>
              <a:t>12</a:t>
            </a:r>
            <a:r>
              <a:rPr lang="zh-CN" altLang="en-US" sz="2200" b="1" spc="-100" dirty="0">
                <a:latin typeface="宋体" panose="02010600030101010101" pitchFamily="2" charset="-122"/>
              </a:rPr>
              <a:t>或</a:t>
            </a:r>
            <a:r>
              <a:rPr lang="en-US" altLang="zh-CN" sz="2200" b="1" spc="-100" dirty="0">
                <a:latin typeface="宋体" panose="02010600030101010101" pitchFamily="2" charset="-122"/>
              </a:rPr>
              <a:t>10</a:t>
            </a:r>
            <a:r>
              <a:rPr lang="zh-CN" altLang="en-US" sz="2200" b="1" spc="-100" dirty="0">
                <a:latin typeface="宋体" panose="02010600030101010101" pitchFamily="2" charset="-122"/>
              </a:rPr>
              <a:t>、</a:t>
            </a:r>
            <a:r>
              <a:rPr lang="en-US" altLang="zh-CN" sz="2200" b="1" spc="-100" dirty="0" err="1">
                <a:latin typeface="宋体" panose="02010600030101010101" pitchFamily="2" charset="-122"/>
              </a:rPr>
              <a:t>CauseWr</a:t>
            </a:r>
            <a:r>
              <a:rPr lang="zh-CN" altLang="en-US" sz="2200" b="1" spc="-100" dirty="0">
                <a:latin typeface="宋体" panose="02010600030101010101" pitchFamily="2" charset="-122"/>
              </a:rPr>
              <a:t>，</a:t>
            </a:r>
            <a:r>
              <a:rPr lang="en-US" altLang="zh-CN" sz="2200" b="1" spc="-100" dirty="0" err="1">
                <a:latin typeface="宋体" panose="02010600030101010101" pitchFamily="2" charset="-122"/>
              </a:rPr>
              <a:t>PCsrc</a:t>
            </a:r>
            <a:r>
              <a:rPr lang="zh-CN" altLang="en-US" sz="2200" b="1" spc="-100" dirty="0">
                <a:latin typeface="宋体" panose="02010600030101010101" pitchFamily="2" charset="-122"/>
              </a:rPr>
              <a:t>＝</a:t>
            </a:r>
            <a:r>
              <a:rPr lang="en-US" altLang="zh-CN" sz="2200" b="1" spc="-100" dirty="0">
                <a:latin typeface="宋体" panose="02010600030101010101" pitchFamily="2" charset="-122"/>
              </a:rPr>
              <a:t>3</a:t>
            </a:r>
            <a:r>
              <a:rPr lang="zh-CN" altLang="en-US" sz="2200" b="1" spc="-100" dirty="0">
                <a:latin typeface="宋体" panose="02010600030101010101" pitchFamily="2" charset="-122"/>
              </a:rPr>
              <a:t>、</a:t>
            </a:r>
            <a:r>
              <a:rPr lang="en-US" altLang="zh-CN" sz="2200" b="1" spc="-100" dirty="0" err="1">
                <a:latin typeface="宋体" panose="02010600030101010101" pitchFamily="2" charset="-122"/>
              </a:rPr>
              <a:t>PCWr</a:t>
            </a:r>
            <a:endParaRPr lang="en-US" altLang="zh-CN" sz="2200" b="1" spc="-100" dirty="0">
              <a:latin typeface="+mn-ea"/>
            </a:endParaRPr>
          </a:p>
        </p:txBody>
      </p:sp>
      <p:grpSp>
        <p:nvGrpSpPr>
          <p:cNvPr id="194" name="组合 193"/>
          <p:cNvGrpSpPr/>
          <p:nvPr/>
        </p:nvGrpSpPr>
        <p:grpSpPr>
          <a:xfrm>
            <a:off x="899592" y="836712"/>
            <a:ext cx="7992888" cy="3024336"/>
            <a:chOff x="899592" y="1268760"/>
            <a:chExt cx="7992888" cy="3024336"/>
          </a:xfrm>
        </p:grpSpPr>
        <p:cxnSp>
          <p:nvCxnSpPr>
            <p:cNvPr id="5" name="直接连接符 8"/>
            <p:cNvCxnSpPr/>
            <p:nvPr/>
          </p:nvCxnSpPr>
          <p:spPr>
            <a:xfrm flipV="1">
              <a:off x="7668344" y="3068960"/>
              <a:ext cx="144016" cy="2098"/>
            </a:xfrm>
            <a:prstGeom prst="straightConnector1">
              <a:avLst/>
            </a:prstGeom>
            <a:ln w="19050">
              <a:solidFill>
                <a:srgbClr val="CC3300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 Box 323"/>
            <p:cNvSpPr txBox="1">
              <a:spLocks noChangeArrowheads="1"/>
            </p:cNvSpPr>
            <p:nvPr/>
          </p:nvSpPr>
          <p:spPr bwMode="auto">
            <a:xfrm>
              <a:off x="3635896" y="2564904"/>
              <a:ext cx="723618" cy="72008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>
                  <a:latin typeface="宋体" pitchFamily="2" charset="-122"/>
                </a:rPr>
                <a:t>GPRs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sp>
          <p:nvSpPr>
            <p:cNvPr id="7" name="Text Box 363"/>
            <p:cNvSpPr txBox="1">
              <a:spLocks noChangeArrowheads="1"/>
            </p:cNvSpPr>
            <p:nvPr/>
          </p:nvSpPr>
          <p:spPr bwMode="auto">
            <a:xfrm>
              <a:off x="2483768" y="2420888"/>
              <a:ext cx="360040" cy="7200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t" anchorCtr="0"/>
            <a:lstStyle/>
            <a:p>
              <a:pPr>
                <a:lnSpc>
                  <a:spcPct val="80000"/>
                </a:lnSpc>
              </a:pPr>
              <a:r>
                <a:rPr kumimoji="1"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rd</a:t>
              </a:r>
              <a:endParaRPr kumimoji="1" lang="en-US" altLang="zh-CN" sz="1800" b="1" dirty="0">
                <a:latin typeface="+mn-ea"/>
                <a:ea typeface="+mn-ea"/>
                <a:cs typeface="Times New Roman" pitchFamily="18" charset="0"/>
              </a:endParaRPr>
            </a:p>
            <a:p>
              <a:pPr>
                <a:lnSpc>
                  <a:spcPct val="80000"/>
                </a:lnSpc>
                <a:spcBef>
                  <a:spcPts val="700"/>
                </a:spcBef>
              </a:pPr>
              <a:r>
                <a:rPr kumimoji="1"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rt</a:t>
              </a:r>
              <a:endParaRPr kumimoji="1" lang="en-US" altLang="zh-CN" sz="1800" b="1" dirty="0">
                <a:latin typeface="+mn-ea"/>
                <a:ea typeface="+mn-ea"/>
                <a:cs typeface="Times New Roman" pitchFamily="18" charset="0"/>
              </a:endParaRPr>
            </a:p>
            <a:p>
              <a:pPr>
                <a:lnSpc>
                  <a:spcPct val="70000"/>
                </a:lnSpc>
              </a:pPr>
              <a:r>
                <a:rPr kumimoji="1"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rs</a:t>
              </a:r>
              <a:endParaRPr kumimoji="1" lang="en-US" altLang="zh-CN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 bwMode="auto">
            <a:xfrm>
              <a:off x="2483768" y="2224802"/>
              <a:ext cx="0" cy="170825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直接连接符 8"/>
            <p:cNvCxnSpPr/>
            <p:nvPr/>
          </p:nvCxnSpPr>
          <p:spPr>
            <a:xfrm>
              <a:off x="5797031" y="3284984"/>
              <a:ext cx="215129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AutoShape 15"/>
            <p:cNvSpPr>
              <a:spLocks noChangeArrowheads="1"/>
            </p:cNvSpPr>
            <p:nvPr/>
          </p:nvSpPr>
          <p:spPr bwMode="auto">
            <a:xfrm rot="16200000">
              <a:off x="5724621" y="2852444"/>
              <a:ext cx="936104" cy="361023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+mn-ea"/>
                  <a:ea typeface="+mn-ea"/>
                </a:rPr>
                <a:t>ALU</a:t>
              </a:r>
              <a:endParaRPr lang="zh-CN" altLang="en-US" sz="2000" b="1" dirty="0">
                <a:latin typeface="+mn-ea"/>
                <a:ea typeface="+mn-ea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3350106" y="2780929"/>
              <a:ext cx="282252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2483768" y="2969394"/>
              <a:ext cx="1148590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2486010" y="3140968"/>
              <a:ext cx="1146348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35"/>
            <p:cNvCxnSpPr>
              <a:stCxn id="41" idx="1"/>
            </p:cNvCxnSpPr>
            <p:nvPr/>
          </p:nvCxnSpPr>
          <p:spPr>
            <a:xfrm rot="10800000" flipV="1">
              <a:off x="3491233" y="1773262"/>
              <a:ext cx="288681" cy="873131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auto">
            <a:xfrm flipV="1">
              <a:off x="4211960" y="3284984"/>
              <a:ext cx="0" cy="12363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6" name="直接连接符 8"/>
            <p:cNvCxnSpPr>
              <a:stCxn id="89" idx="2"/>
            </p:cNvCxnSpPr>
            <p:nvPr/>
          </p:nvCxnSpPr>
          <p:spPr>
            <a:xfrm flipH="1" flipV="1">
              <a:off x="1187624" y="1988840"/>
              <a:ext cx="6984776" cy="396044"/>
            </a:xfrm>
            <a:prstGeom prst="bentConnector3">
              <a:avLst>
                <a:gd name="adj1" fmla="val -2025"/>
              </a:avLst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 bwMode="auto">
            <a:xfrm flipV="1">
              <a:off x="8388424" y="3717032"/>
              <a:ext cx="0" cy="36004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>
            <a:xfrm>
              <a:off x="6373183" y="2780928"/>
              <a:ext cx="575081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6373185" y="2852935"/>
              <a:ext cx="359055" cy="1"/>
            </a:xfrm>
            <a:prstGeom prst="line">
              <a:avLst/>
            </a:prstGeom>
            <a:ln w="12700">
              <a:solidFill>
                <a:srgbClr val="990099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452579" y="1268760"/>
              <a:ext cx="279661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>
                  <a:latin typeface="+mn-ea"/>
                  <a:ea typeface="+mn-ea"/>
                  <a:cs typeface="Times New Roman" pitchFamily="18" charset="0"/>
                </a:rPr>
                <a:t>ZF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062240" y="4077072"/>
              <a:ext cx="81401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ALUctr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21520" y="4077072"/>
              <a:ext cx="692448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RegWr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75423" y="2646394"/>
              <a:ext cx="308345" cy="710598"/>
            </a:xfrm>
            <a:prstGeom prst="rect">
              <a:avLst/>
            </a:prstGeom>
            <a:noFill/>
          </p:spPr>
          <p:txBody>
            <a:bodyPr vert="eaVert" wrap="square" lIns="0" tIns="0" rIns="0" bIns="0" rtlCol="0" anchor="ctr" anchorCtr="0">
              <a:noAutofit/>
            </a:bodyPr>
            <a:lstStyle/>
            <a:p>
              <a:r>
                <a:rPr lang="zh-CN" altLang="en-US" sz="1800" b="1" dirty="0">
                  <a:latin typeface="+mn-ea"/>
                  <a:ea typeface="+mn-ea"/>
                  <a:cs typeface="Times New Roman" pitchFamily="18" charset="0"/>
                </a:rPr>
                <a:t>指令字</a:t>
              </a: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3059832" y="2752351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3068216" y="2593841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2486010" y="3789040"/>
              <a:ext cx="1137452" cy="0"/>
            </a:xfrm>
            <a:prstGeom prst="line">
              <a:avLst/>
            </a:prstGeom>
            <a:ln w="15875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2486010" y="2636912"/>
              <a:ext cx="571902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103"/>
            <p:cNvCxnSpPr/>
            <p:nvPr/>
          </p:nvCxnSpPr>
          <p:spPr>
            <a:xfrm flipV="1">
              <a:off x="2843808" y="2780928"/>
              <a:ext cx="214104" cy="185544"/>
            </a:xfrm>
            <a:prstGeom prst="bentConnector3">
              <a:avLst>
                <a:gd name="adj1" fmla="val -843"/>
              </a:avLst>
            </a:prstGeom>
            <a:ln w="12700">
              <a:solidFill>
                <a:srgbClr val="CC3300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 Box 323"/>
            <p:cNvSpPr txBox="1">
              <a:spLocks noChangeArrowheads="1"/>
            </p:cNvSpPr>
            <p:nvPr/>
          </p:nvSpPr>
          <p:spPr bwMode="auto">
            <a:xfrm>
              <a:off x="3632358" y="3645024"/>
              <a:ext cx="723617" cy="28803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err="1">
                  <a:latin typeface="宋体" pitchFamily="2" charset="-122"/>
                </a:rPr>
                <a:t>ExtU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sp>
          <p:nvSpPr>
            <p:cNvPr id="30" name="Text Box 18"/>
            <p:cNvSpPr txBox="1">
              <a:spLocks noChangeArrowheads="1"/>
            </p:cNvSpPr>
            <p:nvPr/>
          </p:nvSpPr>
          <p:spPr bwMode="auto">
            <a:xfrm rot="16200000">
              <a:off x="5364536" y="2636465"/>
              <a:ext cx="576063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0" anchor="b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MUX</a:t>
              </a: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5508104" y="2964300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5516488" y="2525921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>
            <a:xfrm flipV="1">
              <a:off x="5795528" y="2783454"/>
              <a:ext cx="216632" cy="1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483768" y="3573016"/>
              <a:ext cx="535438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imme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 bwMode="auto">
            <a:xfrm>
              <a:off x="1691680" y="2348880"/>
              <a:ext cx="0" cy="21602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36" name="直接连接符 35"/>
            <p:cNvCxnSpPr/>
            <p:nvPr/>
          </p:nvCxnSpPr>
          <p:spPr bwMode="auto">
            <a:xfrm flipH="1" flipV="1">
              <a:off x="3995936" y="3933056"/>
              <a:ext cx="1769" cy="14401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37" name="TextBox 36"/>
            <p:cNvSpPr txBox="1"/>
            <p:nvPr/>
          </p:nvSpPr>
          <p:spPr>
            <a:xfrm>
              <a:off x="1475656" y="4077072"/>
              <a:ext cx="504057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IRWr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685976" y="4077072"/>
              <a:ext cx="81401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Extctr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39" name="直接连接符 46"/>
            <p:cNvCxnSpPr/>
            <p:nvPr/>
          </p:nvCxnSpPr>
          <p:spPr bwMode="auto">
            <a:xfrm flipV="1">
              <a:off x="3275856" y="3391948"/>
              <a:ext cx="718310" cy="685124"/>
            </a:xfrm>
            <a:prstGeom prst="bentConnector3">
              <a:avLst>
                <a:gd name="adj1" fmla="val 334"/>
              </a:avLst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sp>
          <p:nvSpPr>
            <p:cNvPr id="40" name="TextBox 39"/>
            <p:cNvSpPr txBox="1"/>
            <p:nvPr/>
          </p:nvSpPr>
          <p:spPr>
            <a:xfrm>
              <a:off x="5177938" y="4077072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ALUAsrc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41" name="Text Box 18"/>
            <p:cNvSpPr txBox="1">
              <a:spLocks noChangeArrowheads="1"/>
            </p:cNvSpPr>
            <p:nvPr/>
          </p:nvSpPr>
          <p:spPr bwMode="auto">
            <a:xfrm>
              <a:off x="3779913" y="1628800"/>
              <a:ext cx="504055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36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MUX</a:t>
              </a: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4203576" y="1663602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4211960" y="1807618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>
            <a:xfrm flipV="1">
              <a:off x="3491232" y="2636914"/>
              <a:ext cx="144664" cy="892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 Box 323"/>
            <p:cNvSpPr txBox="1">
              <a:spLocks noChangeArrowheads="1"/>
            </p:cNvSpPr>
            <p:nvPr/>
          </p:nvSpPr>
          <p:spPr bwMode="auto">
            <a:xfrm>
              <a:off x="7812360" y="2996952"/>
              <a:ext cx="648072" cy="72846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>
                  <a:latin typeface="宋体" pitchFamily="2" charset="-122"/>
                </a:rPr>
                <a:t>DMEM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46" name="直接连接符 8"/>
            <p:cNvCxnSpPr/>
            <p:nvPr/>
          </p:nvCxnSpPr>
          <p:spPr>
            <a:xfrm rot="5400000" flipH="1" flipV="1">
              <a:off x="7555873" y="2742069"/>
              <a:ext cx="439825" cy="215381"/>
            </a:xfrm>
            <a:prstGeom prst="bentConnector3">
              <a:avLst>
                <a:gd name="adj1" fmla="val 100738"/>
              </a:avLst>
            </a:prstGeom>
            <a:ln w="19050">
              <a:solidFill>
                <a:schemeClr val="accent2"/>
              </a:solidFill>
              <a:headEnd type="none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8"/>
            <p:cNvCxnSpPr/>
            <p:nvPr/>
          </p:nvCxnSpPr>
          <p:spPr>
            <a:xfrm rot="10800000">
              <a:off x="4283972" y="1844828"/>
              <a:ext cx="3384372" cy="997584"/>
            </a:xfrm>
            <a:prstGeom prst="bentConnector3">
              <a:avLst>
                <a:gd name="adj1" fmla="val -26150"/>
              </a:avLst>
            </a:prstGeom>
            <a:ln w="19050">
              <a:solidFill>
                <a:schemeClr val="accent2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7452320" y="4077072"/>
              <a:ext cx="685667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MEMWr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172400" y="4077072"/>
              <a:ext cx="720080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MEMRd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51" name="直接连接符 50"/>
            <p:cNvCxnSpPr/>
            <p:nvPr/>
          </p:nvCxnSpPr>
          <p:spPr bwMode="auto">
            <a:xfrm flipV="1">
              <a:off x="7884368" y="3717032"/>
              <a:ext cx="0" cy="36004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2771800" y="1268760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RegAsrc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 flipV="1">
              <a:off x="8172400" y="3792098"/>
              <a:ext cx="0" cy="14095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54" name="TextBox 53"/>
            <p:cNvSpPr txBox="1"/>
            <p:nvPr/>
          </p:nvSpPr>
          <p:spPr>
            <a:xfrm>
              <a:off x="2483768" y="2132856"/>
              <a:ext cx="612068" cy="21691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addr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55" name="Text Box 323"/>
            <p:cNvSpPr txBox="1">
              <a:spLocks noChangeArrowheads="1"/>
            </p:cNvSpPr>
            <p:nvPr/>
          </p:nvSpPr>
          <p:spPr bwMode="auto">
            <a:xfrm>
              <a:off x="1328102" y="2562808"/>
              <a:ext cx="651610" cy="29012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>
                  <a:latin typeface="宋体" pitchFamily="2" charset="-122"/>
                </a:rPr>
                <a:t>PC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>
            <a:xfrm>
              <a:off x="1979712" y="2668280"/>
              <a:ext cx="144016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187"/>
            <p:cNvCxnSpPr>
              <a:endCxn id="55" idx="1"/>
            </p:cNvCxnSpPr>
            <p:nvPr/>
          </p:nvCxnSpPr>
          <p:spPr>
            <a:xfrm rot="16200000" flipH="1">
              <a:off x="898347" y="2278117"/>
              <a:ext cx="719032" cy="140478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flipV="1">
              <a:off x="1187624" y="3356991"/>
              <a:ext cx="144016" cy="894"/>
            </a:xfrm>
            <a:prstGeom prst="line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187"/>
            <p:cNvCxnSpPr/>
            <p:nvPr/>
          </p:nvCxnSpPr>
          <p:spPr>
            <a:xfrm rot="16200000" flipH="1">
              <a:off x="1061272" y="3479128"/>
              <a:ext cx="392056" cy="148680"/>
            </a:xfrm>
            <a:prstGeom prst="bentConnector3">
              <a:avLst>
                <a:gd name="adj1" fmla="val 101829"/>
              </a:avLst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 Box 323"/>
            <p:cNvSpPr txBox="1">
              <a:spLocks noChangeArrowheads="1"/>
            </p:cNvSpPr>
            <p:nvPr/>
          </p:nvSpPr>
          <p:spPr bwMode="auto">
            <a:xfrm>
              <a:off x="1331640" y="2994855"/>
              <a:ext cx="648072" cy="50615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>
                  <a:latin typeface="宋体" pitchFamily="2" charset="-122"/>
                </a:rPr>
                <a:t>IMEM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61" name="直接连接符 199"/>
            <p:cNvCxnSpPr/>
            <p:nvPr/>
          </p:nvCxnSpPr>
          <p:spPr bwMode="auto">
            <a:xfrm>
              <a:off x="1079612" y="3104962"/>
              <a:ext cx="18002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2" name="直接连接符 61"/>
            <p:cNvCxnSpPr/>
            <p:nvPr/>
          </p:nvCxnSpPr>
          <p:spPr>
            <a:xfrm>
              <a:off x="1979712" y="3762751"/>
              <a:ext cx="504056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H="1">
              <a:off x="1907704" y="1556792"/>
              <a:ext cx="4824536" cy="0"/>
            </a:xfrm>
            <a:prstGeom prst="line">
              <a:avLst/>
            </a:prstGeom>
            <a:ln w="12700">
              <a:solidFill>
                <a:srgbClr val="990099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 Box 323"/>
            <p:cNvSpPr txBox="1">
              <a:spLocks noChangeArrowheads="1"/>
            </p:cNvSpPr>
            <p:nvPr/>
          </p:nvSpPr>
          <p:spPr bwMode="auto">
            <a:xfrm>
              <a:off x="4499992" y="2994855"/>
              <a:ext cx="216023" cy="290129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>
                  <a:latin typeface="宋体" pitchFamily="2" charset="-122"/>
                </a:rPr>
                <a:t>A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sp>
          <p:nvSpPr>
            <p:cNvPr id="65" name="Text Box 323"/>
            <p:cNvSpPr txBox="1">
              <a:spLocks noChangeArrowheads="1"/>
            </p:cNvSpPr>
            <p:nvPr/>
          </p:nvSpPr>
          <p:spPr bwMode="auto">
            <a:xfrm>
              <a:off x="4499992" y="2564904"/>
              <a:ext cx="216023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>
                  <a:latin typeface="宋体" pitchFamily="2" charset="-122"/>
                </a:rPr>
                <a:t>B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>
            <a:xfrm>
              <a:off x="4355976" y="3140968"/>
              <a:ext cx="149787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4355976" y="2708920"/>
              <a:ext cx="149787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 bwMode="auto">
            <a:xfrm flipV="1">
              <a:off x="4609368" y="3284984"/>
              <a:ext cx="0" cy="12363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9" name="直接连接符 68"/>
            <p:cNvCxnSpPr/>
            <p:nvPr/>
          </p:nvCxnSpPr>
          <p:spPr bwMode="auto">
            <a:xfrm>
              <a:off x="4609368" y="2454508"/>
              <a:ext cx="0" cy="11039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70" name="直接连接符 69"/>
            <p:cNvCxnSpPr/>
            <p:nvPr/>
          </p:nvCxnSpPr>
          <p:spPr bwMode="auto">
            <a:xfrm>
              <a:off x="1043608" y="3247931"/>
              <a:ext cx="0" cy="82914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cxnSp>
          <p:nvCxnSpPr>
            <p:cNvPr id="71" name="直接连接符 97"/>
            <p:cNvCxnSpPr>
              <a:stCxn id="64" idx="3"/>
            </p:cNvCxnSpPr>
            <p:nvPr/>
          </p:nvCxnSpPr>
          <p:spPr>
            <a:xfrm>
              <a:off x="4716015" y="3139920"/>
              <a:ext cx="790497" cy="344054"/>
            </a:xfrm>
            <a:prstGeom prst="bentConnector3">
              <a:avLst>
                <a:gd name="adj1" fmla="val 9251"/>
              </a:avLst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 Box 18"/>
            <p:cNvSpPr txBox="1">
              <a:spLocks noChangeArrowheads="1"/>
            </p:cNvSpPr>
            <p:nvPr/>
          </p:nvSpPr>
          <p:spPr bwMode="auto">
            <a:xfrm rot="16200000">
              <a:off x="5436544" y="3212529"/>
              <a:ext cx="432047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0" anchor="b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MUX</a:t>
              </a:r>
            </a:p>
          </p:txBody>
        </p:sp>
        <p:cxnSp>
          <p:nvCxnSpPr>
            <p:cNvPr id="73" name="直接连接符 72"/>
            <p:cNvCxnSpPr/>
            <p:nvPr/>
          </p:nvCxnSpPr>
          <p:spPr>
            <a:xfrm>
              <a:off x="4716015" y="2708920"/>
              <a:ext cx="792089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 Box 323"/>
            <p:cNvSpPr txBox="1">
              <a:spLocks noChangeArrowheads="1"/>
            </p:cNvSpPr>
            <p:nvPr/>
          </p:nvSpPr>
          <p:spPr bwMode="auto">
            <a:xfrm>
              <a:off x="4608003" y="3645024"/>
              <a:ext cx="433164" cy="28803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>
                  <a:latin typeface="宋体" pitchFamily="2" charset="-122"/>
                </a:rPr>
                <a:t>SL2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75" name="直接连接符 74"/>
            <p:cNvCxnSpPr>
              <a:stCxn id="29" idx="3"/>
              <a:endCxn id="74" idx="1"/>
            </p:cNvCxnSpPr>
            <p:nvPr/>
          </p:nvCxnSpPr>
          <p:spPr>
            <a:xfrm>
              <a:off x="4355975" y="3789040"/>
              <a:ext cx="252028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5364088" y="2994855"/>
              <a:ext cx="142424" cy="2097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112"/>
            <p:cNvCxnSpPr>
              <a:stCxn id="74" idx="3"/>
            </p:cNvCxnSpPr>
            <p:nvPr/>
          </p:nvCxnSpPr>
          <p:spPr>
            <a:xfrm flipV="1">
              <a:off x="5041167" y="2994855"/>
              <a:ext cx="322921" cy="794185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5075258" y="2852936"/>
              <a:ext cx="432846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5318844" y="2564904"/>
              <a:ext cx="189260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118"/>
            <p:cNvCxnSpPr/>
            <p:nvPr/>
          </p:nvCxnSpPr>
          <p:spPr>
            <a:xfrm rot="16200000" flipH="1">
              <a:off x="4678323" y="2385682"/>
              <a:ext cx="1081906" cy="574469"/>
            </a:xfrm>
            <a:prstGeom prst="bentConnector3">
              <a:avLst>
                <a:gd name="adj1" fmla="val 100262"/>
              </a:avLst>
            </a:prstGeom>
            <a:ln w="19050">
              <a:solidFill>
                <a:schemeClr val="accent2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6372200" y="3068960"/>
              <a:ext cx="282340" cy="711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 Box 323"/>
            <p:cNvSpPr txBox="1">
              <a:spLocks noChangeArrowheads="1"/>
            </p:cNvSpPr>
            <p:nvPr/>
          </p:nvSpPr>
          <p:spPr bwMode="auto">
            <a:xfrm>
              <a:off x="6660231" y="2924944"/>
              <a:ext cx="864096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err="1">
                  <a:latin typeface="宋体" pitchFamily="2" charset="-122"/>
                </a:rPr>
                <a:t>ALUOut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sp>
          <p:nvSpPr>
            <p:cNvPr id="83" name="Text Box 323"/>
            <p:cNvSpPr txBox="1">
              <a:spLocks noChangeArrowheads="1"/>
            </p:cNvSpPr>
            <p:nvPr/>
          </p:nvSpPr>
          <p:spPr bwMode="auto">
            <a:xfrm>
              <a:off x="6948264" y="2636912"/>
              <a:ext cx="332814" cy="21812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>
                  <a:latin typeface="宋体" pitchFamily="2" charset="-122"/>
                </a:rPr>
                <a:t>OF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sp>
          <p:nvSpPr>
            <p:cNvPr id="84" name="Text Box 18"/>
            <p:cNvSpPr txBox="1">
              <a:spLocks noChangeArrowheads="1"/>
            </p:cNvSpPr>
            <p:nvPr/>
          </p:nvSpPr>
          <p:spPr bwMode="auto">
            <a:xfrm rot="16200000">
              <a:off x="2987377" y="2564457"/>
              <a:ext cx="432047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0" anchor="b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MUX</a:t>
              </a:r>
            </a:p>
          </p:txBody>
        </p:sp>
        <p:sp>
          <p:nvSpPr>
            <p:cNvPr id="85" name="Text Box 323"/>
            <p:cNvSpPr txBox="1">
              <a:spLocks noChangeArrowheads="1"/>
            </p:cNvSpPr>
            <p:nvPr/>
          </p:nvSpPr>
          <p:spPr bwMode="auto">
            <a:xfrm>
              <a:off x="5794767" y="2060848"/>
              <a:ext cx="721449" cy="360040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dirty="0">
                  <a:latin typeface="+mn-lt"/>
                </a:rPr>
                <a:t>Splice</a:t>
              </a:r>
              <a:endParaRPr kumimoji="1" lang="zh-CN" altLang="en-US" sz="2000" dirty="0">
                <a:latin typeface="+mn-lt"/>
              </a:endParaRPr>
            </a:p>
          </p:txBody>
        </p:sp>
        <p:cxnSp>
          <p:nvCxnSpPr>
            <p:cNvPr id="86" name="直接连接符 85"/>
            <p:cNvCxnSpPr/>
            <p:nvPr/>
          </p:nvCxnSpPr>
          <p:spPr>
            <a:xfrm>
              <a:off x="2486010" y="2349774"/>
              <a:ext cx="3308757" cy="0"/>
            </a:xfrm>
            <a:prstGeom prst="line">
              <a:avLst/>
            </a:prstGeom>
            <a:ln w="1905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2123729" y="2131962"/>
              <a:ext cx="3671038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6517111" y="2276872"/>
              <a:ext cx="1366362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 Box 18"/>
            <p:cNvSpPr txBox="1">
              <a:spLocks noChangeArrowheads="1"/>
            </p:cNvSpPr>
            <p:nvPr/>
          </p:nvSpPr>
          <p:spPr bwMode="auto">
            <a:xfrm rot="16200000">
              <a:off x="7703901" y="2240421"/>
              <a:ext cx="648072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0" anchor="b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MUX</a:t>
              </a:r>
            </a:p>
          </p:txBody>
        </p:sp>
        <p:cxnSp>
          <p:nvCxnSpPr>
            <p:cNvPr id="90" name="直接连接符 8"/>
            <p:cNvCxnSpPr/>
            <p:nvPr/>
          </p:nvCxnSpPr>
          <p:spPr>
            <a:xfrm flipV="1">
              <a:off x="6480212" y="2490798"/>
              <a:ext cx="1403262" cy="578162"/>
            </a:xfrm>
            <a:prstGeom prst="bentConnector3">
              <a:avLst>
                <a:gd name="adj1" fmla="val -150"/>
              </a:avLst>
            </a:prstGeom>
            <a:ln w="19050">
              <a:solidFill>
                <a:schemeClr val="accent2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8"/>
            <p:cNvCxnSpPr/>
            <p:nvPr/>
          </p:nvCxnSpPr>
          <p:spPr>
            <a:xfrm flipH="1">
              <a:off x="4283968" y="1700808"/>
              <a:ext cx="4392488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 Box 323"/>
            <p:cNvSpPr txBox="1">
              <a:spLocks noChangeArrowheads="1"/>
            </p:cNvSpPr>
            <p:nvPr/>
          </p:nvSpPr>
          <p:spPr bwMode="auto">
            <a:xfrm>
              <a:off x="1331640" y="3642927"/>
              <a:ext cx="648072" cy="29012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>
                  <a:latin typeface="宋体" pitchFamily="2" charset="-122"/>
                </a:rPr>
                <a:t>IR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93" name="直接连接符 92"/>
            <p:cNvCxnSpPr/>
            <p:nvPr/>
          </p:nvCxnSpPr>
          <p:spPr>
            <a:xfrm>
              <a:off x="2123728" y="2131962"/>
              <a:ext cx="1" cy="1081014"/>
            </a:xfrm>
            <a:prstGeom prst="line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矩形 93"/>
            <p:cNvSpPr/>
            <p:nvPr/>
          </p:nvSpPr>
          <p:spPr>
            <a:xfrm>
              <a:off x="1531431" y="2132856"/>
              <a:ext cx="376273" cy="2160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dirty="0">
                  <a:solidFill>
                    <a:schemeClr val="tx1"/>
                  </a:solidFill>
                  <a:latin typeface="+mn-ea"/>
                </a:rPr>
                <a:t>≥</a:t>
              </a:r>
              <a:r>
                <a:rPr lang="en-US" altLang="zh-CN" sz="1200" b="1" dirty="0">
                  <a:solidFill>
                    <a:schemeClr val="tx1"/>
                  </a:solidFill>
                  <a:latin typeface="+mn-ea"/>
                </a:rPr>
                <a:t>1</a:t>
              </a:r>
              <a:endParaRPr lang="zh-CN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95" name="直接连接符 94"/>
            <p:cNvCxnSpPr/>
            <p:nvPr/>
          </p:nvCxnSpPr>
          <p:spPr bwMode="auto">
            <a:xfrm>
              <a:off x="1619672" y="1650920"/>
              <a:ext cx="0" cy="48193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96" name="矩形 95"/>
            <p:cNvSpPr/>
            <p:nvPr/>
          </p:nvSpPr>
          <p:spPr>
            <a:xfrm>
              <a:off x="1681613" y="1772816"/>
              <a:ext cx="298100" cy="16419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</a:rPr>
                <a:t>&amp;</a:t>
              </a:r>
              <a:endParaRPr lang="zh-CN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97" name="直接连接符 96"/>
            <p:cNvCxnSpPr/>
            <p:nvPr/>
          </p:nvCxnSpPr>
          <p:spPr bwMode="auto">
            <a:xfrm>
              <a:off x="1835696" y="1935814"/>
              <a:ext cx="1" cy="19614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98" name="直接连接符 97"/>
            <p:cNvCxnSpPr/>
            <p:nvPr/>
          </p:nvCxnSpPr>
          <p:spPr bwMode="auto">
            <a:xfrm>
              <a:off x="1772072" y="1484784"/>
              <a:ext cx="0" cy="28803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99" name="直接连接符 98"/>
            <p:cNvCxnSpPr/>
            <p:nvPr/>
          </p:nvCxnSpPr>
          <p:spPr bwMode="auto">
            <a:xfrm>
              <a:off x="1907704" y="1556792"/>
              <a:ext cx="0" cy="21602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00" name="直接连接符 99"/>
            <p:cNvCxnSpPr/>
            <p:nvPr/>
          </p:nvCxnSpPr>
          <p:spPr>
            <a:xfrm flipH="1">
              <a:off x="1970095" y="3212976"/>
              <a:ext cx="153634" cy="0"/>
            </a:xfrm>
            <a:prstGeom prst="line">
              <a:avLst/>
            </a:prstGeom>
            <a:ln w="1905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 bwMode="auto">
            <a:xfrm flipV="1">
              <a:off x="1691680" y="3933055"/>
              <a:ext cx="1" cy="14401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02" name="直接连接符 101"/>
            <p:cNvCxnSpPr/>
            <p:nvPr/>
          </p:nvCxnSpPr>
          <p:spPr>
            <a:xfrm>
              <a:off x="5220967" y="3645024"/>
              <a:ext cx="2591393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>
              <a:off x="5220072" y="2703935"/>
              <a:ext cx="0" cy="941089"/>
            </a:xfrm>
            <a:prstGeom prst="line">
              <a:avLst/>
            </a:prstGeom>
            <a:ln w="19050">
              <a:solidFill>
                <a:schemeClr val="accent2"/>
              </a:solidFill>
              <a:headEnd type="oval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284"/>
            <p:cNvCxnSpPr/>
            <p:nvPr/>
          </p:nvCxnSpPr>
          <p:spPr>
            <a:xfrm flipV="1">
              <a:off x="4455616" y="3573016"/>
              <a:ext cx="620440" cy="216028"/>
            </a:xfrm>
            <a:prstGeom prst="bentConnector3">
              <a:avLst>
                <a:gd name="adj1" fmla="val -243"/>
              </a:avLst>
            </a:prstGeom>
            <a:ln w="19050">
              <a:solidFill>
                <a:schemeClr val="accent2"/>
              </a:solidFill>
              <a:headEnd type="oval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 flipV="1">
              <a:off x="5076056" y="2842412"/>
              <a:ext cx="0" cy="730604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 flipV="1">
              <a:off x="6732240" y="1556792"/>
              <a:ext cx="0" cy="1296144"/>
            </a:xfrm>
            <a:prstGeom prst="line">
              <a:avLst/>
            </a:prstGeom>
            <a:ln w="12700">
              <a:solidFill>
                <a:srgbClr val="990099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/>
            <p:nvPr/>
          </p:nvCxnSpPr>
          <p:spPr>
            <a:xfrm>
              <a:off x="7524328" y="3068960"/>
              <a:ext cx="143765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5112058" y="2456598"/>
              <a:ext cx="206785" cy="19869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600" b="1" dirty="0">
                  <a:latin typeface="+mn-ea"/>
                  <a:ea typeface="+mn-ea"/>
                  <a:cs typeface="Times New Roman" pitchFamily="18" charset="0"/>
                </a:rPr>
                <a:t>4</a:t>
              </a:r>
              <a:endParaRPr lang="zh-CN" altLang="en-US" sz="16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09" name="直接连接符 108"/>
            <p:cNvCxnSpPr/>
            <p:nvPr/>
          </p:nvCxnSpPr>
          <p:spPr bwMode="auto">
            <a:xfrm flipV="1">
              <a:off x="3995936" y="3284984"/>
              <a:ext cx="0" cy="10801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10" name="直接连接符 109"/>
            <p:cNvCxnSpPr/>
            <p:nvPr/>
          </p:nvCxnSpPr>
          <p:spPr bwMode="auto">
            <a:xfrm flipH="1" flipV="1">
              <a:off x="5652121" y="3573016"/>
              <a:ext cx="446" cy="50405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11" name="直接连接符 110"/>
            <p:cNvCxnSpPr/>
            <p:nvPr/>
          </p:nvCxnSpPr>
          <p:spPr bwMode="auto">
            <a:xfrm>
              <a:off x="3196279" y="1484784"/>
              <a:ext cx="1" cy="100811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12" name="直接连接符 199"/>
            <p:cNvCxnSpPr/>
            <p:nvPr/>
          </p:nvCxnSpPr>
          <p:spPr bwMode="auto">
            <a:xfrm>
              <a:off x="1475656" y="2420888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13" name="直接连接符 112"/>
            <p:cNvCxnSpPr>
              <a:endCxn id="60" idx="1"/>
            </p:cNvCxnSpPr>
            <p:nvPr/>
          </p:nvCxnSpPr>
          <p:spPr bwMode="auto">
            <a:xfrm>
              <a:off x="1043608" y="3247931"/>
              <a:ext cx="288032" cy="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14" name="直接连接符 113"/>
            <p:cNvCxnSpPr/>
            <p:nvPr/>
          </p:nvCxnSpPr>
          <p:spPr>
            <a:xfrm>
              <a:off x="8676457" y="1699606"/>
              <a:ext cx="0" cy="1661578"/>
            </a:xfrm>
            <a:prstGeom prst="line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>
              <a:off x="8460432" y="3356992"/>
              <a:ext cx="216025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 bwMode="auto">
            <a:xfrm>
              <a:off x="8028384" y="1484784"/>
              <a:ext cx="0" cy="57317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17" name="直接连接符 116"/>
            <p:cNvCxnSpPr/>
            <p:nvPr/>
          </p:nvCxnSpPr>
          <p:spPr bwMode="auto">
            <a:xfrm>
              <a:off x="4067943" y="1484784"/>
              <a:ext cx="1" cy="14401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18" name="直接连接符 432"/>
            <p:cNvCxnSpPr/>
            <p:nvPr/>
          </p:nvCxnSpPr>
          <p:spPr bwMode="auto">
            <a:xfrm>
              <a:off x="1326462" y="1482380"/>
              <a:ext cx="293210" cy="168540"/>
            </a:xfrm>
            <a:prstGeom prst="bentConnector3">
              <a:avLst>
                <a:gd name="adj1" fmla="val -1048"/>
              </a:avLst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sp>
          <p:nvSpPr>
            <p:cNvPr id="119" name="TextBox 118"/>
            <p:cNvSpPr txBox="1"/>
            <p:nvPr/>
          </p:nvSpPr>
          <p:spPr>
            <a:xfrm>
              <a:off x="1043608" y="1268760"/>
              <a:ext cx="50405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PCWr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619671" y="1268760"/>
              <a:ext cx="612069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PCWrB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881794" y="1268760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RegDsrc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22" name="矩形 121"/>
            <p:cNvSpPr/>
            <p:nvPr/>
          </p:nvSpPr>
          <p:spPr bwMode="auto">
            <a:xfrm>
              <a:off x="5508104" y="3450768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3" name="矩形 122"/>
            <p:cNvSpPr/>
            <p:nvPr/>
          </p:nvSpPr>
          <p:spPr bwMode="auto">
            <a:xfrm>
              <a:off x="5516488" y="3182156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4" name="矩形 123"/>
            <p:cNvSpPr/>
            <p:nvPr/>
          </p:nvSpPr>
          <p:spPr bwMode="auto">
            <a:xfrm>
              <a:off x="7884368" y="2593376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5" name="矩形 124"/>
            <p:cNvSpPr/>
            <p:nvPr/>
          </p:nvSpPr>
          <p:spPr bwMode="auto">
            <a:xfrm>
              <a:off x="7892752" y="2087837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7740352" y="1268760"/>
              <a:ext cx="685667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PCsrc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27" name="直接连接符 126"/>
            <p:cNvCxnSpPr/>
            <p:nvPr/>
          </p:nvCxnSpPr>
          <p:spPr bwMode="auto">
            <a:xfrm flipV="1">
              <a:off x="6228184" y="3381456"/>
              <a:ext cx="0" cy="69561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28" name="TextBox 127"/>
            <p:cNvSpPr txBox="1"/>
            <p:nvPr/>
          </p:nvSpPr>
          <p:spPr>
            <a:xfrm>
              <a:off x="6926336" y="1268760"/>
              <a:ext cx="81401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ALUOWr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253171" y="1268760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ALUBsrc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30" name="直接连接符 129"/>
            <p:cNvCxnSpPr/>
            <p:nvPr/>
          </p:nvCxnSpPr>
          <p:spPr bwMode="auto">
            <a:xfrm flipH="1">
              <a:off x="5650527" y="1484784"/>
              <a:ext cx="1593" cy="100811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31" name="TextBox 130"/>
            <p:cNvSpPr txBox="1"/>
            <p:nvPr/>
          </p:nvSpPr>
          <p:spPr>
            <a:xfrm>
              <a:off x="899592" y="4077072"/>
              <a:ext cx="50405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>
                  <a:latin typeface="+mn-ea"/>
                  <a:ea typeface="+mn-ea"/>
                  <a:cs typeface="Times New Roman" pitchFamily="18" charset="0"/>
                </a:rPr>
                <a:t>IMRd</a:t>
              </a:r>
              <a:endParaRPr lang="zh-CN" altLang="en-US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32" name="直接连接符 199"/>
            <p:cNvCxnSpPr/>
            <p:nvPr/>
          </p:nvCxnSpPr>
          <p:spPr bwMode="auto">
            <a:xfrm flipV="1">
              <a:off x="1475656" y="393305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33" name="直接连接符 199"/>
            <p:cNvCxnSpPr/>
            <p:nvPr/>
          </p:nvCxnSpPr>
          <p:spPr bwMode="auto">
            <a:xfrm flipV="1">
              <a:off x="7377723" y="3212976"/>
              <a:ext cx="2589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34" name="直接连接符 199"/>
            <p:cNvCxnSpPr/>
            <p:nvPr/>
          </p:nvCxnSpPr>
          <p:spPr bwMode="auto">
            <a:xfrm>
              <a:off x="7092280" y="2525921"/>
              <a:ext cx="0" cy="102607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135" name="椭圆 134"/>
            <p:cNvSpPr/>
            <p:nvPr/>
          </p:nvSpPr>
          <p:spPr bwMode="auto">
            <a:xfrm>
              <a:off x="1259632" y="3068960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6" name="椭圆 135"/>
            <p:cNvSpPr/>
            <p:nvPr/>
          </p:nvSpPr>
          <p:spPr bwMode="auto">
            <a:xfrm>
              <a:off x="8135324" y="3724257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 bwMode="auto">
            <a:xfrm>
              <a:off x="7380312" y="1482380"/>
              <a:ext cx="0" cy="144256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93" name="直接连接符 192"/>
            <p:cNvCxnSpPr/>
            <p:nvPr/>
          </p:nvCxnSpPr>
          <p:spPr>
            <a:xfrm>
              <a:off x="7668344" y="2133567"/>
              <a:ext cx="216024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5" name="Text Box 82"/>
          <p:cNvSpPr txBox="1">
            <a:spLocks noChangeArrowheads="1"/>
          </p:cNvSpPr>
          <p:nvPr/>
        </p:nvSpPr>
        <p:spPr bwMode="auto">
          <a:xfrm>
            <a:off x="179512" y="5877272"/>
            <a:ext cx="8856984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1524000" indent="-1524000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响应时间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立即处理，即指令周期中一检测到就响应</a:t>
            </a:r>
            <a:endParaRPr lang="en-US" altLang="zh-CN" b="1" spc="-100" dirty="0">
              <a:latin typeface="+mn-ea"/>
              <a:ea typeface="+mn-ea"/>
            </a:endParaRPr>
          </a:p>
        </p:txBody>
      </p:sp>
      <p:sp>
        <p:nvSpPr>
          <p:cNvPr id="203" name="AutoShape 9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9" y="6453336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75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" name="AutoShape 1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47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/>
      <p:bldP spid="195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109</a:t>
            </a:fld>
            <a:endParaRPr lang="en-US" altLang="zh-CN"/>
          </a:p>
        </p:txBody>
      </p:sp>
      <p:cxnSp>
        <p:nvCxnSpPr>
          <p:cNvPr id="19" name="直接箭头连接符 18"/>
          <p:cNvCxnSpPr/>
          <p:nvPr/>
        </p:nvCxnSpPr>
        <p:spPr bwMode="auto">
          <a:xfrm>
            <a:off x="683568" y="5517232"/>
            <a:ext cx="828092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grpSp>
        <p:nvGrpSpPr>
          <p:cNvPr id="103" name="组合 102"/>
          <p:cNvGrpSpPr/>
          <p:nvPr/>
        </p:nvGrpSpPr>
        <p:grpSpPr>
          <a:xfrm>
            <a:off x="1043606" y="1196752"/>
            <a:ext cx="7920882" cy="4320480"/>
            <a:chOff x="899590" y="1772816"/>
            <a:chExt cx="7920882" cy="4320480"/>
          </a:xfrm>
        </p:grpSpPr>
        <p:sp>
          <p:nvSpPr>
            <p:cNvPr id="6" name="Text Box 63"/>
            <p:cNvSpPr txBox="1">
              <a:spLocks noChangeArrowheads="1"/>
            </p:cNvSpPr>
            <p:nvPr/>
          </p:nvSpPr>
          <p:spPr bwMode="auto">
            <a:xfrm>
              <a:off x="4355974" y="4941168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990099"/>
                  </a:solidFill>
                  <a:latin typeface="宋体" pitchFamily="2" charset="-122"/>
                </a:rPr>
                <a:t>wb_m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cxnSp>
          <p:nvCxnSpPr>
            <p:cNvPr id="7" name="直接箭头连接符 6"/>
            <p:cNvCxnSpPr>
              <a:stCxn id="40" idx="3"/>
              <a:endCxn id="41" idx="1"/>
            </p:cNvCxnSpPr>
            <p:nvPr/>
          </p:nvCxnSpPr>
          <p:spPr bwMode="auto">
            <a:xfrm>
              <a:off x="3275854" y="2458932"/>
              <a:ext cx="50405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直接箭头连接符 7"/>
            <p:cNvCxnSpPr>
              <a:endCxn id="45" idx="0"/>
            </p:cNvCxnSpPr>
            <p:nvPr/>
          </p:nvCxnSpPr>
          <p:spPr bwMode="auto">
            <a:xfrm flipH="1">
              <a:off x="3478379" y="2852935"/>
              <a:ext cx="882505" cy="5760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" name="直接箭头连接符 8"/>
            <p:cNvCxnSpPr>
              <a:stCxn id="41" idx="2"/>
              <a:endCxn id="47" idx="0"/>
            </p:cNvCxnSpPr>
            <p:nvPr/>
          </p:nvCxnSpPr>
          <p:spPr bwMode="auto">
            <a:xfrm>
              <a:off x="4860030" y="2852937"/>
              <a:ext cx="675295" cy="57606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" name="直接箭头连接符 9"/>
            <p:cNvCxnSpPr/>
            <p:nvPr/>
          </p:nvCxnSpPr>
          <p:spPr bwMode="auto">
            <a:xfrm>
              <a:off x="5940151" y="2852935"/>
              <a:ext cx="1008113" cy="5760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" name="直接箭头连接符 10"/>
            <p:cNvCxnSpPr>
              <a:stCxn id="41" idx="3"/>
              <a:endCxn id="42" idx="1"/>
            </p:cNvCxnSpPr>
            <p:nvPr/>
          </p:nvCxnSpPr>
          <p:spPr bwMode="auto">
            <a:xfrm flipV="1">
              <a:off x="5940150" y="2458931"/>
              <a:ext cx="576064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直接箭头连接符 11"/>
            <p:cNvCxnSpPr>
              <a:stCxn id="43" idx="2"/>
              <a:endCxn id="44" idx="0"/>
            </p:cNvCxnSpPr>
            <p:nvPr/>
          </p:nvCxnSpPr>
          <p:spPr bwMode="auto">
            <a:xfrm>
              <a:off x="2015716" y="4437112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直接箭头连接符 12"/>
            <p:cNvCxnSpPr>
              <a:stCxn id="47" idx="2"/>
            </p:cNvCxnSpPr>
            <p:nvPr/>
          </p:nvCxnSpPr>
          <p:spPr bwMode="auto">
            <a:xfrm flipH="1">
              <a:off x="5076055" y="3933056"/>
              <a:ext cx="459270" cy="5049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直接箭头连接符 13"/>
            <p:cNvCxnSpPr>
              <a:stCxn id="47" idx="2"/>
            </p:cNvCxnSpPr>
            <p:nvPr/>
          </p:nvCxnSpPr>
          <p:spPr bwMode="auto">
            <a:xfrm>
              <a:off x="5535325" y="3933056"/>
              <a:ext cx="566746" cy="5049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直接箭头连接符 14"/>
            <p:cNvCxnSpPr/>
            <p:nvPr/>
          </p:nvCxnSpPr>
          <p:spPr bwMode="auto">
            <a:xfrm>
              <a:off x="5076054" y="4941168"/>
              <a:ext cx="1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直接箭头连接符 15"/>
            <p:cNvCxnSpPr/>
            <p:nvPr/>
          </p:nvCxnSpPr>
          <p:spPr bwMode="auto">
            <a:xfrm>
              <a:off x="6732238" y="4941168"/>
              <a:ext cx="0" cy="115212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直接箭头连接符 16"/>
            <p:cNvCxnSpPr>
              <a:stCxn id="44" idx="2"/>
            </p:cNvCxnSpPr>
            <p:nvPr/>
          </p:nvCxnSpPr>
          <p:spPr bwMode="auto">
            <a:xfrm>
              <a:off x="2015716" y="5517232"/>
              <a:ext cx="0" cy="57606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直接箭头连接符 17"/>
            <p:cNvCxnSpPr>
              <a:stCxn id="46" idx="2"/>
            </p:cNvCxnSpPr>
            <p:nvPr/>
          </p:nvCxnSpPr>
          <p:spPr bwMode="auto">
            <a:xfrm flipH="1">
              <a:off x="3478378" y="5517232"/>
              <a:ext cx="1" cy="57606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直接箭头连接符 19"/>
            <p:cNvCxnSpPr/>
            <p:nvPr/>
          </p:nvCxnSpPr>
          <p:spPr bwMode="auto">
            <a:xfrm>
              <a:off x="5076054" y="5733256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直接箭头连接符 20"/>
            <p:cNvCxnSpPr/>
            <p:nvPr/>
          </p:nvCxnSpPr>
          <p:spPr bwMode="auto">
            <a:xfrm>
              <a:off x="7236296" y="3933056"/>
              <a:ext cx="0" cy="21602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直接箭头连接符 21"/>
            <p:cNvCxnSpPr/>
            <p:nvPr/>
          </p:nvCxnSpPr>
          <p:spPr bwMode="auto">
            <a:xfrm flipV="1">
              <a:off x="8820472" y="1772816"/>
              <a:ext cx="0" cy="432048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" name="直接箭头连接符 22"/>
            <p:cNvCxnSpPr/>
            <p:nvPr/>
          </p:nvCxnSpPr>
          <p:spPr bwMode="auto">
            <a:xfrm>
              <a:off x="2123729" y="1772816"/>
              <a:ext cx="0" cy="29211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4" name="Text Box 63"/>
            <p:cNvSpPr txBox="1">
              <a:spLocks noChangeArrowheads="1"/>
            </p:cNvSpPr>
            <p:nvPr/>
          </p:nvSpPr>
          <p:spPr bwMode="auto">
            <a:xfrm>
              <a:off x="899590" y="1772816"/>
              <a:ext cx="333948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990099"/>
                  </a:solidFill>
                  <a:latin typeface="宋体" pitchFamily="2" charset="-122"/>
                </a:rPr>
                <a:t>if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5" name="Text Box 63"/>
            <p:cNvSpPr txBox="1">
              <a:spLocks noChangeArrowheads="1"/>
            </p:cNvSpPr>
            <p:nvPr/>
          </p:nvSpPr>
          <p:spPr bwMode="auto">
            <a:xfrm>
              <a:off x="1403648" y="3140968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990099"/>
                  </a:solidFill>
                  <a:latin typeface="宋体" pitchFamily="2" charset="-122"/>
                </a:rPr>
                <a:t>ex_r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6" name="Text Box 63"/>
            <p:cNvSpPr txBox="1">
              <a:spLocks noChangeArrowheads="1"/>
            </p:cNvSpPr>
            <p:nvPr/>
          </p:nvSpPr>
          <p:spPr bwMode="auto">
            <a:xfrm>
              <a:off x="1403648" y="4450034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990099"/>
                  </a:solidFill>
                  <a:latin typeface="宋体" pitchFamily="2" charset="-122"/>
                </a:rPr>
                <a:t>wb_r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7" name="Text Box 63"/>
            <p:cNvSpPr txBox="1">
              <a:spLocks noChangeArrowheads="1"/>
            </p:cNvSpPr>
            <p:nvPr/>
          </p:nvSpPr>
          <p:spPr bwMode="auto">
            <a:xfrm>
              <a:off x="2888813" y="4450034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990099"/>
                  </a:solidFill>
                  <a:latin typeface="宋体" pitchFamily="2" charset="-122"/>
                </a:rPr>
                <a:t>wb_i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8" name="Text Box 63"/>
            <p:cNvSpPr txBox="1">
              <a:spLocks noChangeArrowheads="1"/>
            </p:cNvSpPr>
            <p:nvPr/>
          </p:nvSpPr>
          <p:spPr bwMode="auto">
            <a:xfrm>
              <a:off x="2888813" y="3140968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990099"/>
                  </a:solidFill>
                  <a:latin typeface="宋体" pitchFamily="2" charset="-122"/>
                </a:rPr>
                <a:t>ex_i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9" name="Text Box 63"/>
            <p:cNvSpPr txBox="1">
              <a:spLocks noChangeArrowheads="1"/>
            </p:cNvSpPr>
            <p:nvPr/>
          </p:nvSpPr>
          <p:spPr bwMode="auto">
            <a:xfrm>
              <a:off x="3806002" y="1772816"/>
              <a:ext cx="333948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990099"/>
                  </a:solidFill>
                  <a:latin typeface="宋体" pitchFamily="2" charset="-122"/>
                </a:rPr>
                <a:t>id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30" name="Text Box 63"/>
            <p:cNvSpPr txBox="1">
              <a:spLocks noChangeArrowheads="1"/>
            </p:cNvSpPr>
            <p:nvPr/>
          </p:nvSpPr>
          <p:spPr bwMode="auto">
            <a:xfrm>
              <a:off x="4355974" y="3140968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990099"/>
                  </a:solidFill>
                  <a:latin typeface="宋体" pitchFamily="2" charset="-122"/>
                </a:rPr>
                <a:t>ex_m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31" name="Text Box 63"/>
            <p:cNvSpPr txBox="1">
              <a:spLocks noChangeArrowheads="1"/>
            </p:cNvSpPr>
            <p:nvPr/>
          </p:nvSpPr>
          <p:spPr bwMode="auto">
            <a:xfrm>
              <a:off x="7164286" y="3140968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990099"/>
                  </a:solidFill>
                  <a:latin typeface="宋体" pitchFamily="2" charset="-122"/>
                </a:rPr>
                <a:t>ex_j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32" name="Text Box 63"/>
            <p:cNvSpPr txBox="1">
              <a:spLocks noChangeArrowheads="1"/>
            </p:cNvSpPr>
            <p:nvPr/>
          </p:nvSpPr>
          <p:spPr bwMode="auto">
            <a:xfrm>
              <a:off x="6516214" y="1772816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990099"/>
                  </a:solidFill>
                  <a:latin typeface="宋体" pitchFamily="2" charset="-122"/>
                </a:rPr>
                <a:t>ex_b</a:t>
              </a:r>
              <a:endParaRPr lang="en-US" altLang="zh-CN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33" name="Text Box 63"/>
            <p:cNvSpPr txBox="1">
              <a:spLocks noChangeArrowheads="1"/>
            </p:cNvSpPr>
            <p:nvPr/>
          </p:nvSpPr>
          <p:spPr bwMode="auto">
            <a:xfrm>
              <a:off x="4353518" y="4149079"/>
              <a:ext cx="650528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990099"/>
                  </a:solidFill>
                  <a:latin typeface="宋体" pitchFamily="2" charset="-122"/>
                </a:rPr>
                <a:t>mem_r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34" name="Text Box 63"/>
            <p:cNvSpPr txBox="1">
              <a:spLocks noChangeArrowheads="1"/>
            </p:cNvSpPr>
            <p:nvPr/>
          </p:nvSpPr>
          <p:spPr bwMode="auto">
            <a:xfrm>
              <a:off x="6225726" y="4149079"/>
              <a:ext cx="650528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990099"/>
                  </a:solidFill>
                  <a:latin typeface="宋体" pitchFamily="2" charset="-122"/>
                </a:rPr>
                <a:t>mem_w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35" name="Text Box 63"/>
            <p:cNvSpPr txBox="1">
              <a:spLocks noChangeArrowheads="1"/>
            </p:cNvSpPr>
            <p:nvPr/>
          </p:nvSpPr>
          <p:spPr bwMode="auto">
            <a:xfrm>
              <a:off x="1979710" y="2924944"/>
              <a:ext cx="928816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C00000"/>
                  </a:solidFill>
                  <a:latin typeface="宋体" pitchFamily="2" charset="-122"/>
                </a:rPr>
                <a:t>add/sub</a:t>
              </a:r>
              <a:endParaRPr lang="zh-CN" altLang="en-US" sz="1800" b="1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sp>
          <p:nvSpPr>
            <p:cNvPr id="36" name="Text Box 63"/>
            <p:cNvSpPr txBox="1">
              <a:spLocks noChangeArrowheads="1"/>
            </p:cNvSpPr>
            <p:nvPr/>
          </p:nvSpPr>
          <p:spPr bwMode="auto">
            <a:xfrm>
              <a:off x="4211958" y="2852936"/>
              <a:ext cx="46440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C00000"/>
                  </a:solidFill>
                  <a:latin typeface="宋体" pitchFamily="2" charset="-122"/>
                </a:rPr>
                <a:t>ori</a:t>
              </a:r>
              <a:endParaRPr lang="zh-CN" altLang="en-US" sz="1800" b="1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sp>
          <p:nvSpPr>
            <p:cNvPr id="37" name="Text Box 63"/>
            <p:cNvSpPr txBox="1">
              <a:spLocks noChangeArrowheads="1"/>
            </p:cNvSpPr>
            <p:nvPr/>
          </p:nvSpPr>
          <p:spPr bwMode="auto">
            <a:xfrm>
              <a:off x="5097704" y="2852936"/>
              <a:ext cx="698433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C00000"/>
                  </a:solidFill>
                  <a:latin typeface="宋体" pitchFamily="2" charset="-122"/>
                </a:rPr>
                <a:t>lw</a:t>
              </a:r>
              <a:r>
                <a:rPr lang="en-US" altLang="zh-CN" sz="1800" b="1" dirty="0">
                  <a:solidFill>
                    <a:srgbClr val="C00000"/>
                  </a:solidFill>
                  <a:latin typeface="宋体" pitchFamily="2" charset="-122"/>
                </a:rPr>
                <a:t>/</a:t>
              </a:r>
              <a:r>
                <a:rPr lang="en-US" altLang="zh-CN" sz="1800" b="1" dirty="0" err="1">
                  <a:solidFill>
                    <a:srgbClr val="C00000"/>
                  </a:solidFill>
                  <a:latin typeface="宋体" pitchFamily="2" charset="-122"/>
                </a:rPr>
                <a:t>sw</a:t>
              </a:r>
              <a:endParaRPr lang="zh-CN" altLang="en-US" sz="1800" b="1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sp>
          <p:nvSpPr>
            <p:cNvPr id="38" name="Text Box 63"/>
            <p:cNvSpPr txBox="1">
              <a:spLocks noChangeArrowheads="1"/>
            </p:cNvSpPr>
            <p:nvPr/>
          </p:nvSpPr>
          <p:spPr bwMode="auto">
            <a:xfrm>
              <a:off x="6048358" y="2924051"/>
              <a:ext cx="179826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C00000"/>
                  </a:solidFill>
                  <a:latin typeface="宋体" pitchFamily="2" charset="-122"/>
                </a:rPr>
                <a:t>j</a:t>
              </a:r>
              <a:endParaRPr lang="zh-CN" altLang="en-US" sz="1800" b="1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sp>
          <p:nvSpPr>
            <p:cNvPr id="39" name="Text Box 63"/>
            <p:cNvSpPr txBox="1">
              <a:spLocks noChangeArrowheads="1"/>
            </p:cNvSpPr>
            <p:nvPr/>
          </p:nvSpPr>
          <p:spPr bwMode="auto">
            <a:xfrm>
              <a:off x="5987045" y="2208048"/>
              <a:ext cx="409877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C00000"/>
                  </a:solidFill>
                  <a:latin typeface="宋体" pitchFamily="2" charset="-122"/>
                </a:rPr>
                <a:t>beq</a:t>
              </a:r>
              <a:endParaRPr lang="zh-CN" altLang="en-US" sz="1800" b="1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sp>
          <p:nvSpPr>
            <p:cNvPr id="40" name="Text Box 323"/>
            <p:cNvSpPr txBox="1">
              <a:spLocks noChangeArrowheads="1"/>
            </p:cNvSpPr>
            <p:nvPr/>
          </p:nvSpPr>
          <p:spPr bwMode="auto">
            <a:xfrm>
              <a:off x="899590" y="2064927"/>
              <a:ext cx="2376264" cy="788009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>
                  <a:latin typeface="+mn-ea"/>
                  <a:ea typeface="+mn-ea"/>
                </a:rPr>
                <a:t>IMRd</a:t>
              </a:r>
              <a:r>
                <a:rPr lang="en-US" altLang="zh-CN" sz="1600" b="1" spc="-100" dirty="0">
                  <a:latin typeface="+mn-ea"/>
                  <a:ea typeface="+mn-ea"/>
                </a:rPr>
                <a:t>, WMFC,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IRWr</a:t>
              </a:r>
              <a:endParaRPr lang="en-US" altLang="zh-CN" sz="1600" b="1" spc="-100" dirty="0">
                <a:latin typeface="+mn-ea"/>
                <a:ea typeface="+mn-ea"/>
              </a:endParaRPr>
            </a:p>
            <a:p>
              <a:pPr algn="l"/>
              <a:r>
                <a:rPr lang="en-US" altLang="zh-CN" sz="1600" b="1" spc="-100" dirty="0" err="1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spc="-100" dirty="0">
                  <a:latin typeface="+mn-ea"/>
                  <a:ea typeface="+mn-ea"/>
                </a:rPr>
                <a:t>(3),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PCsrc</a:t>
              </a:r>
              <a:r>
                <a:rPr lang="en-US" altLang="zh-CN" sz="1600" b="1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PCWr</a:t>
              </a:r>
              <a:endParaRPr lang="zh-CN" altLang="en-US" sz="1600" b="1" spc="-100" dirty="0">
                <a:latin typeface="+mn-ea"/>
                <a:ea typeface="+mn-ea"/>
              </a:endParaRPr>
            </a:p>
          </p:txBody>
        </p:sp>
        <p:sp>
          <p:nvSpPr>
            <p:cNvPr id="41" name="Text Box 323"/>
            <p:cNvSpPr txBox="1">
              <a:spLocks noChangeArrowheads="1"/>
            </p:cNvSpPr>
            <p:nvPr/>
          </p:nvSpPr>
          <p:spPr bwMode="auto">
            <a:xfrm>
              <a:off x="3779910" y="2064927"/>
              <a:ext cx="2160240" cy="78801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ALUOWr</a:t>
              </a:r>
              <a:r>
                <a:rPr lang="en-US" altLang="zh-CN" sz="1600" b="1" spc="-100" dirty="0">
                  <a:latin typeface="+mn-ea"/>
                  <a:ea typeface="+mn-ea"/>
                </a:rPr>
                <a:t>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Extctr</a:t>
              </a:r>
              <a:endParaRPr lang="en-US" altLang="zh-CN" sz="1600" b="1" spc="-100" dirty="0">
                <a:latin typeface="+mn-ea"/>
                <a:ea typeface="+mn-ea"/>
              </a:endParaRPr>
            </a:p>
          </p:txBody>
        </p:sp>
        <p:sp>
          <p:nvSpPr>
            <p:cNvPr id="42" name="Text Box 323"/>
            <p:cNvSpPr txBox="1">
              <a:spLocks noChangeArrowheads="1"/>
            </p:cNvSpPr>
            <p:nvPr/>
          </p:nvSpPr>
          <p:spPr bwMode="auto">
            <a:xfrm>
              <a:off x="6516214" y="2064925"/>
              <a:ext cx="2160240" cy="788011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spc="-100" dirty="0">
                  <a:latin typeface="+mn-ea"/>
                  <a:ea typeface="+mn-ea"/>
                </a:rPr>
                <a:t>(2), 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spc="-100" dirty="0">
                  <a:latin typeface="+mn-ea"/>
                  <a:ea typeface="+mn-ea"/>
                </a:rPr>
                <a:t>(3),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PCsrc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PCWrB</a:t>
              </a:r>
              <a:r>
                <a:rPr lang="en-US" altLang="zh-CN" sz="1600" b="1" spc="-100" dirty="0">
                  <a:latin typeface="+mn-ea"/>
                  <a:ea typeface="+mn-ea"/>
                </a:rPr>
                <a:t>, End</a:t>
              </a:r>
              <a:endParaRPr lang="zh-CN" altLang="en-US" sz="1600" b="1" spc="-100" dirty="0">
                <a:latin typeface="+mn-ea"/>
                <a:ea typeface="+mn-ea"/>
              </a:endParaRPr>
            </a:p>
          </p:txBody>
        </p:sp>
        <p:sp>
          <p:nvSpPr>
            <p:cNvPr id="43" name="Text Box 323"/>
            <p:cNvSpPr txBox="1">
              <a:spLocks noChangeArrowheads="1"/>
            </p:cNvSpPr>
            <p:nvPr/>
          </p:nvSpPr>
          <p:spPr bwMode="auto">
            <a:xfrm>
              <a:off x="1403648" y="3429000"/>
              <a:ext cx="1224136" cy="100811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spc="-100" dirty="0">
                  <a:latin typeface="+mn-ea"/>
                  <a:ea typeface="+mn-ea"/>
                </a:rPr>
                <a:t>(2),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spc="-100" dirty="0">
                  <a:latin typeface="+mn-ea"/>
                  <a:ea typeface="+mn-ea"/>
                </a:rPr>
                <a:t>(0/1),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ALUOWr</a:t>
              </a:r>
              <a:endParaRPr lang="en-US" altLang="zh-CN" sz="1600" b="1" spc="-100" dirty="0">
                <a:latin typeface="+mn-ea"/>
                <a:ea typeface="+mn-ea"/>
              </a:endParaRPr>
            </a:p>
          </p:txBody>
        </p:sp>
        <p:sp>
          <p:nvSpPr>
            <p:cNvPr id="44" name="Text Box 323"/>
            <p:cNvSpPr txBox="1">
              <a:spLocks noChangeArrowheads="1"/>
            </p:cNvSpPr>
            <p:nvPr/>
          </p:nvSpPr>
          <p:spPr bwMode="auto">
            <a:xfrm>
              <a:off x="1403648" y="4725144"/>
              <a:ext cx="1224136" cy="79208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>
                  <a:latin typeface="+mn-ea"/>
                  <a:ea typeface="+mn-ea"/>
                </a:rPr>
                <a:t>RegAsrc</a:t>
              </a:r>
              <a:r>
                <a:rPr lang="en-US" altLang="zh-CN" sz="1600" b="1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RegDsrc</a:t>
              </a:r>
              <a:r>
                <a:rPr lang="en-US" altLang="zh-CN" sz="1600" b="1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RegWr</a:t>
              </a:r>
              <a:r>
                <a:rPr lang="en-US" altLang="zh-CN" sz="1600" b="1" spc="-100" dirty="0">
                  <a:latin typeface="+mn-ea"/>
                  <a:ea typeface="+mn-ea"/>
                </a:rPr>
                <a:t>, End</a:t>
              </a:r>
            </a:p>
          </p:txBody>
        </p:sp>
        <p:sp>
          <p:nvSpPr>
            <p:cNvPr id="45" name="Text Box 323"/>
            <p:cNvSpPr txBox="1">
              <a:spLocks noChangeArrowheads="1"/>
            </p:cNvSpPr>
            <p:nvPr/>
          </p:nvSpPr>
          <p:spPr bwMode="auto">
            <a:xfrm>
              <a:off x="2888813" y="3429000"/>
              <a:ext cx="1179131" cy="100900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spc="-100" dirty="0">
                  <a:latin typeface="+mn-ea"/>
                  <a:ea typeface="+mn-ea"/>
                </a:rPr>
                <a:t>(2),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ALUOWr</a:t>
              </a:r>
              <a:endParaRPr lang="zh-CN" altLang="en-US" sz="1600" b="1" spc="-100" dirty="0">
                <a:latin typeface="+mn-ea"/>
                <a:ea typeface="+mn-ea"/>
              </a:endParaRPr>
            </a:p>
          </p:txBody>
        </p:sp>
        <p:sp>
          <p:nvSpPr>
            <p:cNvPr id="46" name="Text Box 323"/>
            <p:cNvSpPr txBox="1">
              <a:spLocks noChangeArrowheads="1"/>
            </p:cNvSpPr>
            <p:nvPr/>
          </p:nvSpPr>
          <p:spPr bwMode="auto">
            <a:xfrm>
              <a:off x="2888813" y="4725145"/>
              <a:ext cx="1179131" cy="792087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>
                  <a:latin typeface="+mn-ea"/>
                  <a:ea typeface="+mn-ea"/>
                </a:rPr>
                <a:t>RegAsrc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RegDsrc</a:t>
              </a:r>
              <a:r>
                <a:rPr lang="en-US" altLang="zh-CN" sz="1600" b="1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RegWr</a:t>
              </a:r>
              <a:r>
                <a:rPr lang="en-US" altLang="zh-CN" sz="1600" b="1" spc="-100" dirty="0">
                  <a:latin typeface="+mn-ea"/>
                  <a:ea typeface="+mn-ea"/>
                </a:rPr>
                <a:t>, End</a:t>
              </a:r>
            </a:p>
          </p:txBody>
        </p:sp>
        <p:sp>
          <p:nvSpPr>
            <p:cNvPr id="47" name="Text Box 323"/>
            <p:cNvSpPr txBox="1">
              <a:spLocks noChangeArrowheads="1"/>
            </p:cNvSpPr>
            <p:nvPr/>
          </p:nvSpPr>
          <p:spPr bwMode="auto">
            <a:xfrm>
              <a:off x="4338412" y="3429000"/>
              <a:ext cx="2393826" cy="50405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ALUOWr</a:t>
              </a:r>
              <a:r>
                <a:rPr lang="en-US" altLang="zh-CN" sz="1600" b="1" spc="-100" dirty="0">
                  <a:latin typeface="+mn-ea"/>
                  <a:ea typeface="+mn-ea"/>
                </a:rPr>
                <a:t>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Extctr</a:t>
              </a:r>
              <a:endParaRPr lang="zh-CN" altLang="en-US" sz="1600" b="1" spc="-100" dirty="0">
                <a:latin typeface="+mn-ea"/>
                <a:ea typeface="+mn-ea"/>
              </a:endParaRPr>
            </a:p>
          </p:txBody>
        </p:sp>
        <p:sp>
          <p:nvSpPr>
            <p:cNvPr id="48" name="Text Box 323"/>
            <p:cNvSpPr txBox="1">
              <a:spLocks noChangeArrowheads="1"/>
            </p:cNvSpPr>
            <p:nvPr/>
          </p:nvSpPr>
          <p:spPr bwMode="auto">
            <a:xfrm>
              <a:off x="4360884" y="4437111"/>
              <a:ext cx="1165219" cy="504057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>
                  <a:latin typeface="+mn-ea"/>
                  <a:ea typeface="+mn-ea"/>
                </a:rPr>
                <a:t>MemRd</a:t>
              </a:r>
              <a:r>
                <a:rPr lang="en-US" altLang="zh-CN" sz="1600" b="1" spc="-100" dirty="0">
                  <a:latin typeface="+mn-ea"/>
                  <a:ea typeface="+mn-ea"/>
                </a:rPr>
                <a:t>, WMFC</a:t>
              </a:r>
              <a:endParaRPr lang="zh-CN" altLang="en-US" sz="1600" b="1" spc="-100" dirty="0">
                <a:latin typeface="+mn-ea"/>
                <a:ea typeface="+mn-ea"/>
              </a:endParaRPr>
            </a:p>
          </p:txBody>
        </p:sp>
        <p:sp>
          <p:nvSpPr>
            <p:cNvPr id="49" name="Text Box 323"/>
            <p:cNvSpPr txBox="1">
              <a:spLocks noChangeArrowheads="1"/>
            </p:cNvSpPr>
            <p:nvPr/>
          </p:nvSpPr>
          <p:spPr bwMode="auto">
            <a:xfrm>
              <a:off x="5784930" y="4437113"/>
              <a:ext cx="1091324" cy="50405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>
                  <a:latin typeface="+mn-ea"/>
                  <a:ea typeface="+mn-ea"/>
                </a:rPr>
                <a:t>MemWr</a:t>
              </a:r>
              <a:r>
                <a:rPr lang="en-US" altLang="zh-CN" sz="1600" b="1" spc="-100" dirty="0">
                  <a:latin typeface="+mn-ea"/>
                  <a:ea typeface="+mn-ea"/>
                </a:rPr>
                <a:t>,</a:t>
              </a:r>
              <a:endParaRPr lang="zh-CN" altLang="en-US" sz="1600" b="1" spc="-100" dirty="0">
                <a:latin typeface="+mn-ea"/>
                <a:ea typeface="+mn-ea"/>
              </a:endParaRPr>
            </a:p>
            <a:p>
              <a:pPr algn="l"/>
              <a:r>
                <a:rPr lang="en-US" altLang="zh-CN" sz="1600" b="1" spc="-100" dirty="0">
                  <a:latin typeface="+mn-ea"/>
                  <a:ea typeface="+mn-ea"/>
                </a:rPr>
                <a:t>WMFC, End</a:t>
              </a:r>
              <a:endParaRPr lang="zh-CN" altLang="en-US" sz="1600" b="1" spc="-100" dirty="0">
                <a:latin typeface="+mn-ea"/>
                <a:ea typeface="+mn-ea"/>
              </a:endParaRPr>
            </a:p>
          </p:txBody>
        </p:sp>
        <p:sp>
          <p:nvSpPr>
            <p:cNvPr id="50" name="Text Box 323"/>
            <p:cNvSpPr txBox="1">
              <a:spLocks noChangeArrowheads="1"/>
            </p:cNvSpPr>
            <p:nvPr/>
          </p:nvSpPr>
          <p:spPr bwMode="auto">
            <a:xfrm>
              <a:off x="4355974" y="5229200"/>
              <a:ext cx="2160240" cy="50405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>
                  <a:latin typeface="+mn-ea"/>
                  <a:ea typeface="+mn-ea"/>
                </a:rPr>
                <a:t>MemRd</a:t>
              </a:r>
              <a:r>
                <a:rPr lang="en-US" altLang="zh-CN" sz="1600" b="1" spc="-100" dirty="0">
                  <a:latin typeface="+mn-ea"/>
                  <a:ea typeface="+mn-ea"/>
                </a:rPr>
                <a:t>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RegAsrc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RegDsrc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RegWr</a:t>
              </a:r>
              <a:r>
                <a:rPr lang="en-US" altLang="zh-CN" sz="1600" b="1" spc="-100" dirty="0">
                  <a:latin typeface="+mn-ea"/>
                  <a:ea typeface="+mn-ea"/>
                </a:rPr>
                <a:t>, End</a:t>
              </a:r>
            </a:p>
          </p:txBody>
        </p:sp>
        <p:sp>
          <p:nvSpPr>
            <p:cNvPr id="51" name="Text Box 323"/>
            <p:cNvSpPr txBox="1">
              <a:spLocks noChangeArrowheads="1"/>
            </p:cNvSpPr>
            <p:nvPr/>
          </p:nvSpPr>
          <p:spPr bwMode="auto">
            <a:xfrm>
              <a:off x="6948264" y="3429000"/>
              <a:ext cx="1506566" cy="50405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>
                  <a:latin typeface="+mn-ea"/>
                  <a:ea typeface="+mn-ea"/>
                </a:rPr>
                <a:t>PCsrc</a:t>
              </a:r>
              <a:r>
                <a:rPr lang="en-US" altLang="zh-CN" sz="1600" b="1" spc="-100" dirty="0">
                  <a:latin typeface="+mn-ea"/>
                  <a:ea typeface="+mn-ea"/>
                </a:rPr>
                <a:t>(2),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PCWr</a:t>
              </a:r>
              <a:r>
                <a:rPr lang="en-US" altLang="zh-CN" sz="1600" b="1" spc="-100" dirty="0">
                  <a:latin typeface="+mn-ea"/>
                  <a:ea typeface="+mn-ea"/>
                </a:rPr>
                <a:t>, End</a:t>
              </a:r>
            </a:p>
          </p:txBody>
        </p:sp>
        <p:cxnSp>
          <p:nvCxnSpPr>
            <p:cNvPr id="52" name="直接箭头连接符 51"/>
            <p:cNvCxnSpPr>
              <a:endCxn id="43" idx="0"/>
            </p:cNvCxnSpPr>
            <p:nvPr/>
          </p:nvCxnSpPr>
          <p:spPr bwMode="auto">
            <a:xfrm flipH="1">
              <a:off x="2015716" y="2852936"/>
              <a:ext cx="1764194" cy="57606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3" name="Text Box 63"/>
            <p:cNvSpPr txBox="1">
              <a:spLocks noChangeArrowheads="1"/>
            </p:cNvSpPr>
            <p:nvPr/>
          </p:nvSpPr>
          <p:spPr bwMode="auto">
            <a:xfrm>
              <a:off x="5030333" y="4017985"/>
              <a:ext cx="1115930" cy="2035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C00000"/>
                  </a:solidFill>
                  <a:latin typeface="宋体" pitchFamily="2" charset="-122"/>
                </a:rPr>
                <a:t>lw</a:t>
              </a:r>
              <a:r>
                <a:rPr lang="en-US" altLang="zh-CN" sz="1800" b="1" dirty="0">
                  <a:solidFill>
                    <a:srgbClr val="C00000"/>
                  </a:solidFill>
                  <a:latin typeface="宋体" pitchFamily="2" charset="-122"/>
                </a:rPr>
                <a:t>     </a:t>
              </a:r>
              <a:r>
                <a:rPr lang="en-US" altLang="zh-CN" sz="1800" b="1" dirty="0" err="1">
                  <a:solidFill>
                    <a:srgbClr val="C00000"/>
                  </a:solidFill>
                  <a:latin typeface="宋体" pitchFamily="2" charset="-122"/>
                </a:rPr>
                <a:t>sw</a:t>
              </a:r>
              <a:endParaRPr lang="zh-CN" altLang="en-US" sz="1800" b="1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cxnSp>
          <p:nvCxnSpPr>
            <p:cNvPr id="54" name="直接箭头连接符 100"/>
            <p:cNvCxnSpPr>
              <a:stCxn id="42" idx="2"/>
            </p:cNvCxnSpPr>
            <p:nvPr/>
          </p:nvCxnSpPr>
          <p:spPr bwMode="auto">
            <a:xfrm rot="16200000" flipH="1">
              <a:off x="8100168" y="2349102"/>
              <a:ext cx="216470" cy="1224138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5" name="直接箭头连接符 54"/>
            <p:cNvCxnSpPr/>
            <p:nvPr/>
          </p:nvCxnSpPr>
          <p:spPr bwMode="auto">
            <a:xfrm flipH="1">
              <a:off x="2123730" y="1772816"/>
              <a:ext cx="669674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6" name="直接箭头连接符 55"/>
            <p:cNvCxnSpPr>
              <a:stCxn id="45" idx="2"/>
              <a:endCxn id="46" idx="0"/>
            </p:cNvCxnSpPr>
            <p:nvPr/>
          </p:nvCxnSpPr>
          <p:spPr bwMode="auto">
            <a:xfrm>
              <a:off x="3478379" y="4438004"/>
              <a:ext cx="0" cy="28714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12" name="组合 111"/>
          <p:cNvGrpSpPr/>
          <p:nvPr/>
        </p:nvGrpSpPr>
        <p:grpSpPr>
          <a:xfrm>
            <a:off x="107504" y="1916832"/>
            <a:ext cx="8746058" cy="3600400"/>
            <a:chOff x="107504" y="2492896"/>
            <a:chExt cx="8746058" cy="3600400"/>
          </a:xfrm>
        </p:grpSpPr>
        <p:sp>
          <p:nvSpPr>
            <p:cNvPr id="111" name="Text Box 63"/>
            <p:cNvSpPr txBox="1">
              <a:spLocks noChangeArrowheads="1"/>
            </p:cNvSpPr>
            <p:nvPr/>
          </p:nvSpPr>
          <p:spPr bwMode="auto">
            <a:xfrm>
              <a:off x="7596336" y="5733256"/>
              <a:ext cx="720080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990099"/>
                  </a:solidFill>
                  <a:latin typeface="宋体" pitchFamily="2" charset="-122"/>
                </a:rPr>
                <a:t>int_u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10" name="Text Box 63"/>
            <p:cNvSpPr txBox="1">
              <a:spLocks noChangeArrowheads="1"/>
            </p:cNvSpPr>
            <p:nvPr/>
          </p:nvSpPr>
          <p:spPr bwMode="auto">
            <a:xfrm>
              <a:off x="107504" y="3716139"/>
              <a:ext cx="720080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990099"/>
                  </a:solidFill>
                  <a:latin typeface="宋体" pitchFamily="2" charset="-122"/>
                </a:rPr>
                <a:t>int_o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04" name="Text Box 63"/>
            <p:cNvSpPr txBox="1">
              <a:spLocks noChangeArrowheads="1"/>
            </p:cNvSpPr>
            <p:nvPr/>
          </p:nvSpPr>
          <p:spPr bwMode="auto">
            <a:xfrm>
              <a:off x="6079791" y="2492896"/>
              <a:ext cx="579902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spc="-100" dirty="0">
                  <a:solidFill>
                    <a:srgbClr val="990099"/>
                  </a:solidFill>
                  <a:latin typeface="宋体" pitchFamily="2" charset="-122"/>
                </a:rPr>
                <a:t>other</a:t>
              </a:r>
              <a:endParaRPr lang="zh-CN" altLang="en-US" sz="1800" b="1" spc="-100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58" name="Text Box 323"/>
            <p:cNvSpPr txBox="1">
              <a:spLocks noChangeArrowheads="1"/>
            </p:cNvSpPr>
            <p:nvPr/>
          </p:nvSpPr>
          <p:spPr bwMode="auto">
            <a:xfrm>
              <a:off x="7596336" y="4005065"/>
              <a:ext cx="1257226" cy="1728192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rgbClr val="990099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>
                  <a:latin typeface="+mn-ea"/>
                  <a:ea typeface="+mn-ea"/>
                </a:rPr>
                <a:t>(1),</a:t>
              </a:r>
            </a:p>
            <a:p>
              <a:pPr algn="l"/>
              <a:r>
                <a:rPr lang="en-US" altLang="zh-CN" sz="1600" b="1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spc="-100" dirty="0">
                  <a:latin typeface="+mn-ea"/>
                  <a:ea typeface="+mn-ea"/>
                </a:rPr>
                <a:t>(3),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spc="-100" dirty="0">
                  <a:latin typeface="+mn-ea"/>
                  <a:ea typeface="+mn-ea"/>
                </a:rPr>
                <a:t>(1),</a:t>
              </a:r>
            </a:p>
            <a:p>
              <a:pPr algn="l"/>
              <a:r>
                <a:rPr lang="en-US" altLang="zh-CN" sz="1600" b="1" spc="-100" dirty="0" err="1">
                  <a:latin typeface="+mn-ea"/>
                  <a:ea typeface="+mn-ea"/>
                </a:rPr>
                <a:t>RetType</a:t>
              </a:r>
              <a:r>
                <a:rPr lang="en-US" altLang="zh-CN" sz="1600" b="1" spc="-100" dirty="0">
                  <a:latin typeface="+mn-ea"/>
                  <a:ea typeface="+mn-ea"/>
                </a:rPr>
                <a:t>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IntCause</a:t>
              </a:r>
              <a:r>
                <a:rPr lang="en-US" altLang="zh-CN" sz="1600" b="1" spc="-100" dirty="0">
                  <a:latin typeface="+mn-ea"/>
                  <a:ea typeface="+mn-ea"/>
                </a:rPr>
                <a:t>(12),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CauseWr</a:t>
              </a:r>
              <a:r>
                <a:rPr lang="en-US" altLang="zh-CN" sz="1600" b="1" spc="-100" dirty="0">
                  <a:latin typeface="+mn-ea"/>
                  <a:ea typeface="+mn-ea"/>
                </a:rPr>
                <a:t>,</a:t>
              </a:r>
              <a:r>
                <a:rPr lang="en-US" altLang="zh-CN" sz="1600" b="1" spc="-100" dirty="0">
                  <a:latin typeface="+mn-ea"/>
                </a:rPr>
                <a:t> </a:t>
              </a:r>
              <a:r>
                <a:rPr lang="en-US" altLang="zh-CN" sz="1600" b="1" spc="-100" dirty="0" err="1">
                  <a:latin typeface="+mn-ea"/>
                </a:rPr>
                <a:t>PCsrc</a:t>
              </a:r>
              <a:r>
                <a:rPr lang="en-US" altLang="zh-CN" sz="1600" b="1" spc="-100" dirty="0">
                  <a:latin typeface="+mn-ea"/>
                </a:rPr>
                <a:t>(3),</a:t>
              </a:r>
              <a:r>
                <a:rPr lang="en-US" altLang="zh-CN" sz="1600" b="1" spc="-100" dirty="0" err="1">
                  <a:latin typeface="+mn-ea"/>
                </a:rPr>
                <a:t>PCWr</a:t>
              </a:r>
              <a:endParaRPr lang="en-US" altLang="zh-CN" sz="1600" b="1" spc="-100" dirty="0">
                <a:latin typeface="+mn-ea"/>
                <a:ea typeface="+mn-ea"/>
              </a:endParaRPr>
            </a:p>
          </p:txBody>
        </p:sp>
        <p:cxnSp>
          <p:nvCxnSpPr>
            <p:cNvPr id="62" name="直接箭头连接符 61"/>
            <p:cNvCxnSpPr/>
            <p:nvPr/>
          </p:nvCxnSpPr>
          <p:spPr bwMode="auto">
            <a:xfrm>
              <a:off x="8748464" y="5733256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3" name="直接箭头连接符 62"/>
            <p:cNvCxnSpPr/>
            <p:nvPr/>
          </p:nvCxnSpPr>
          <p:spPr bwMode="auto">
            <a:xfrm flipH="1">
              <a:off x="8748464" y="3285430"/>
              <a:ext cx="2" cy="73255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9" name="直接箭头连接符 68"/>
            <p:cNvCxnSpPr/>
            <p:nvPr/>
          </p:nvCxnSpPr>
          <p:spPr bwMode="auto">
            <a:xfrm>
              <a:off x="6084167" y="2780928"/>
              <a:ext cx="2664298" cy="50450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77" name="Text Box 323"/>
            <p:cNvSpPr txBox="1">
              <a:spLocks noChangeArrowheads="1"/>
            </p:cNvSpPr>
            <p:nvPr/>
          </p:nvSpPr>
          <p:spPr bwMode="auto">
            <a:xfrm>
              <a:off x="107504" y="4005065"/>
              <a:ext cx="1257226" cy="1728192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rgbClr val="990099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>
                  <a:latin typeface="+mn-ea"/>
                  <a:ea typeface="+mn-ea"/>
                </a:rPr>
                <a:t>(1),</a:t>
              </a:r>
            </a:p>
            <a:p>
              <a:pPr algn="l"/>
              <a:r>
                <a:rPr lang="en-US" altLang="zh-CN" sz="1600" b="1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spc="-100" dirty="0">
                  <a:latin typeface="+mn-ea"/>
                  <a:ea typeface="+mn-ea"/>
                </a:rPr>
                <a:t>(3),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spc="-100" dirty="0">
                  <a:latin typeface="+mn-ea"/>
                  <a:ea typeface="+mn-ea"/>
                </a:rPr>
                <a:t>(1),</a:t>
              </a:r>
            </a:p>
            <a:p>
              <a:pPr algn="l"/>
              <a:r>
                <a:rPr lang="en-US" altLang="zh-CN" sz="1600" b="1" spc="-100" dirty="0" err="1">
                  <a:latin typeface="+mn-ea"/>
                  <a:ea typeface="+mn-ea"/>
                </a:rPr>
                <a:t>RetType</a:t>
              </a:r>
              <a:r>
                <a:rPr lang="en-US" altLang="zh-CN" sz="1600" b="1" spc="-100" dirty="0">
                  <a:latin typeface="+mn-ea"/>
                  <a:ea typeface="+mn-ea"/>
                </a:rPr>
                <a:t>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IntCause</a:t>
              </a:r>
              <a:r>
                <a:rPr lang="en-US" altLang="zh-CN" sz="1600" b="1" spc="-100" dirty="0">
                  <a:latin typeface="+mn-ea"/>
                  <a:ea typeface="+mn-ea"/>
                </a:rPr>
                <a:t>(12),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CauseWr</a:t>
              </a:r>
              <a:r>
                <a:rPr lang="en-US" altLang="zh-CN" sz="1600" b="1" spc="-100" dirty="0">
                  <a:latin typeface="+mn-ea"/>
                  <a:ea typeface="+mn-ea"/>
                </a:rPr>
                <a:t>,</a:t>
              </a:r>
              <a:r>
                <a:rPr lang="en-US" altLang="zh-CN" sz="1600" b="1" spc="-100" dirty="0">
                  <a:latin typeface="+mn-ea"/>
                </a:rPr>
                <a:t> </a:t>
              </a:r>
              <a:r>
                <a:rPr lang="en-US" altLang="zh-CN" sz="1600" b="1" spc="-100" dirty="0" err="1">
                  <a:latin typeface="+mn-ea"/>
                </a:rPr>
                <a:t>PCsrc</a:t>
              </a:r>
              <a:r>
                <a:rPr lang="en-US" altLang="zh-CN" sz="1600" b="1" spc="-100" dirty="0">
                  <a:latin typeface="+mn-ea"/>
                </a:rPr>
                <a:t>(3),</a:t>
              </a:r>
              <a:r>
                <a:rPr lang="en-US" altLang="zh-CN" sz="1600" b="1" spc="-100" dirty="0" err="1">
                  <a:latin typeface="+mn-ea"/>
                </a:rPr>
                <a:t>PCWr</a:t>
              </a:r>
              <a:endParaRPr lang="en-US" altLang="zh-CN" sz="1600" b="1" spc="-100" dirty="0">
                <a:latin typeface="+mn-ea"/>
                <a:ea typeface="+mn-ea"/>
              </a:endParaRPr>
            </a:p>
          </p:txBody>
        </p:sp>
        <p:cxnSp>
          <p:nvCxnSpPr>
            <p:cNvPr id="78" name="直接箭头连接符 77"/>
            <p:cNvCxnSpPr/>
            <p:nvPr/>
          </p:nvCxnSpPr>
          <p:spPr bwMode="auto">
            <a:xfrm>
              <a:off x="683568" y="5733256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1" name="直接箭头连接符 80"/>
            <p:cNvCxnSpPr/>
            <p:nvPr/>
          </p:nvCxnSpPr>
          <p:spPr bwMode="auto">
            <a:xfrm rot="10800000" flipV="1">
              <a:off x="1364729" y="5517232"/>
              <a:ext cx="614982" cy="144016"/>
            </a:xfrm>
            <a:prstGeom prst="bentConnector3">
              <a:avLst>
                <a:gd name="adj1" fmla="val 1677"/>
              </a:avLst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6" name="Text Box 63"/>
            <p:cNvSpPr txBox="1">
              <a:spLocks noChangeArrowheads="1"/>
            </p:cNvSpPr>
            <p:nvPr/>
          </p:nvSpPr>
          <p:spPr bwMode="auto">
            <a:xfrm>
              <a:off x="1547664" y="5691728"/>
              <a:ext cx="288032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990099"/>
                  </a:solidFill>
                  <a:latin typeface="宋体" pitchFamily="2" charset="-122"/>
                </a:rPr>
                <a:t>OF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01" name="Text Box 63"/>
            <p:cNvSpPr txBox="1">
              <a:spLocks noChangeArrowheads="1"/>
            </p:cNvSpPr>
            <p:nvPr/>
          </p:nvSpPr>
          <p:spPr bwMode="auto">
            <a:xfrm>
              <a:off x="2195736" y="5701883"/>
              <a:ext cx="392398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990099"/>
                  </a:solidFill>
                  <a:latin typeface="宋体" pitchFamily="2" charset="-122"/>
                </a:rPr>
                <a:t>NOF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</p:grpSp>
      <p:sp>
        <p:nvSpPr>
          <p:cNvPr id="109" name="AutoShape 9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9" y="6453336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" name="Text Box 82"/>
          <p:cNvSpPr txBox="1">
            <a:spLocks noChangeArrowheads="1"/>
          </p:cNvSpPr>
          <p:nvPr/>
        </p:nvSpPr>
        <p:spPr bwMode="auto">
          <a:xfrm>
            <a:off x="179512" y="274185"/>
            <a:ext cx="8856984" cy="9233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1524000" indent="-1524000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指令执行过程状态转换图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marL="1524000" indent="-1524000" algn="l"/>
            <a:r>
              <a:rPr lang="zh-CN" altLang="en-US" b="1" dirty="0">
                <a:latin typeface="宋体" panose="02010600030101010101" pitchFamily="2" charset="-122"/>
              </a:rPr>
              <a:t>         在状态</a:t>
            </a:r>
            <a:r>
              <a:rPr lang="en-US" altLang="zh-CN" b="1" dirty="0" err="1">
                <a:latin typeface="宋体" panose="02010600030101010101" pitchFamily="2" charset="-122"/>
              </a:rPr>
              <a:t>wb_r</a:t>
            </a:r>
            <a:r>
              <a:rPr lang="zh-CN" altLang="en-US" b="1" dirty="0"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latin typeface="宋体" panose="02010600030101010101" pitchFamily="2" charset="-122"/>
              </a:rPr>
              <a:t>id</a:t>
            </a:r>
            <a:r>
              <a:rPr lang="zh-CN" altLang="en-US" b="1" dirty="0">
                <a:latin typeface="宋体" panose="02010600030101010101" pitchFamily="2" charset="-122"/>
              </a:rPr>
              <a:t>可分别检测到溢出、</a:t>
            </a:r>
            <a:r>
              <a:rPr lang="en-US" altLang="zh-CN" b="1" dirty="0" err="1">
                <a:latin typeface="宋体" panose="02010600030101010101" pitchFamily="2" charset="-122"/>
              </a:rPr>
              <a:t>ErrCode</a:t>
            </a:r>
            <a:r>
              <a:rPr lang="zh-CN" altLang="en-US" b="1" dirty="0">
                <a:latin typeface="宋体" panose="02010600030101010101" pitchFamily="2" charset="-122"/>
              </a:rPr>
              <a:t>异常</a:t>
            </a: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114" name="Text Box 82"/>
          <p:cNvSpPr txBox="1">
            <a:spLocks noChangeArrowheads="1"/>
          </p:cNvSpPr>
          <p:nvPr/>
        </p:nvSpPr>
        <p:spPr bwMode="auto">
          <a:xfrm>
            <a:off x="179512" y="5539298"/>
            <a:ext cx="8856984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1524000" indent="-1524000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CU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的设计：</a:t>
            </a:r>
            <a:r>
              <a:rPr lang="zh-CN" altLang="en-US" b="1" dirty="0">
                <a:latin typeface="宋体" panose="02010600030101010101" pitchFamily="2" charset="-122"/>
              </a:rPr>
              <a:t>增加一个时序信号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由</a:t>
            </a:r>
            <a:r>
              <a:rPr lang="en-US" altLang="zh-CN" sz="2000" b="1" dirty="0">
                <a:latin typeface="宋体" panose="02010600030101010101" pitchFamily="2" charset="-122"/>
              </a:rPr>
              <a:t>Event</a:t>
            </a:r>
            <a:r>
              <a:rPr lang="zh-CN" altLang="en-US" sz="2000" b="1" dirty="0">
                <a:latin typeface="宋体" panose="02010600030101010101" pitchFamily="2" charset="-122"/>
              </a:rPr>
              <a:t>触发产生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，其余类似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72" name="Text Box 4"/>
          <p:cNvSpPr txBox="1">
            <a:spLocks noChangeArrowheads="1"/>
          </p:cNvSpPr>
          <p:nvPr/>
        </p:nvSpPr>
        <p:spPr bwMode="auto">
          <a:xfrm>
            <a:off x="179389" y="6028604"/>
            <a:ext cx="3744538" cy="42473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作业</a:t>
            </a: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5-5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en-US" altLang="zh-CN" b="1" dirty="0">
                <a:latin typeface="宋体" pitchFamily="2" charset="-122"/>
              </a:rPr>
              <a:t>P238—</a:t>
            </a: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</a:t>
            </a:r>
            <a:r>
              <a:rPr lang="en-US" altLang="zh-CN" b="1" dirty="0">
                <a:latin typeface="宋体" pitchFamily="2" charset="-122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190964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7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5432" y="6248400"/>
            <a:ext cx="1905000" cy="457200"/>
          </a:xfrm>
        </p:spPr>
        <p:txBody>
          <a:bodyPr/>
          <a:lstStyle/>
          <a:p>
            <a:fld id="{D9F6E18D-FF9A-4BD5-BDFA-25F6368EE484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38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38" name="Text Box 164"/>
          <p:cNvSpPr txBox="1">
            <a:spLocks noChangeArrowheads="1"/>
          </p:cNvSpPr>
          <p:nvPr/>
        </p:nvSpPr>
        <p:spPr bwMode="auto">
          <a:xfrm>
            <a:off x="179389" y="2716029"/>
            <a:ext cx="6696868" cy="3593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(1)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取数指令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(LD)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的执行过程分析</a:t>
            </a: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取指令阶段：</a:t>
            </a:r>
            <a:r>
              <a:rPr kumimoji="0" lang="en-US" altLang="zh-CN" b="1" dirty="0">
                <a:solidFill>
                  <a:srgbClr val="000000"/>
                </a:solidFill>
                <a:latin typeface="宋体" pitchFamily="2" charset="-122"/>
              </a:rPr>
              <a:t>IR</a:t>
            </a:r>
            <a:r>
              <a:rPr kumimoji="0" lang="zh-CN" altLang="en-US" b="1" dirty="0">
                <a:solidFill>
                  <a:srgbClr val="000000"/>
                </a:solidFill>
                <a:latin typeface="宋体" pitchFamily="2" charset="-122"/>
              </a:rPr>
              <a:t>←</a:t>
            </a:r>
            <a:r>
              <a:rPr kumimoji="0" lang="en-US" altLang="zh-CN" b="1" dirty="0">
                <a:solidFill>
                  <a:srgbClr val="000000"/>
                </a:solidFill>
                <a:latin typeface="宋体" pitchFamily="2" charset="-122"/>
              </a:rPr>
              <a:t>M[(PC)]</a:t>
            </a:r>
            <a:r>
              <a:rPr kumimoji="0" lang="zh-CN" altLang="en-US" b="1" dirty="0">
                <a:solidFill>
                  <a:srgbClr val="000000"/>
                </a:solidFill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PC</a:t>
            </a:r>
            <a:r>
              <a:rPr lang="zh-CN" altLang="en-US" b="1" dirty="0">
                <a:latin typeface="宋体" pitchFamily="2" charset="-122"/>
              </a:rPr>
              <a:t>←</a:t>
            </a:r>
            <a:r>
              <a:rPr lang="en-US" altLang="zh-CN" b="1" dirty="0">
                <a:latin typeface="宋体" pitchFamily="2" charset="-122"/>
              </a:rPr>
              <a:t>(PC)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“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”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rgbClr val="FF3399"/>
                </a:solidFill>
                <a:latin typeface="宋体" pitchFamily="2" charset="-122"/>
              </a:rPr>
              <a:t>     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操作序列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sz="2200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sz="2200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sz="2200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400"/>
              </a:spcBef>
            </a:pPr>
            <a:endParaRPr lang="en-US" altLang="zh-CN" sz="2200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操作结果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grpSp>
        <p:nvGrpSpPr>
          <p:cNvPr id="583" name="组合 582"/>
          <p:cNvGrpSpPr/>
          <p:nvPr/>
        </p:nvGrpSpPr>
        <p:grpSpPr>
          <a:xfrm>
            <a:off x="1137429" y="4455493"/>
            <a:ext cx="7683043" cy="1317108"/>
            <a:chOff x="993413" y="3192012"/>
            <a:chExt cx="7683043" cy="1317108"/>
          </a:xfrm>
        </p:grpSpPr>
        <p:sp>
          <p:nvSpPr>
            <p:cNvPr id="540" name="Text Box 10"/>
            <p:cNvSpPr txBox="1">
              <a:spLocks noChangeArrowheads="1"/>
            </p:cNvSpPr>
            <p:nvPr/>
          </p:nvSpPr>
          <p:spPr bwMode="auto">
            <a:xfrm>
              <a:off x="1619672" y="3356793"/>
              <a:ext cx="576064" cy="5762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GPRs</a:t>
              </a:r>
            </a:p>
          </p:txBody>
        </p:sp>
        <p:cxnSp>
          <p:nvCxnSpPr>
            <p:cNvPr id="541" name="直接连接符 540"/>
            <p:cNvCxnSpPr/>
            <p:nvPr/>
          </p:nvCxnSpPr>
          <p:spPr bwMode="auto">
            <a:xfrm>
              <a:off x="1763688" y="3933949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42" name="直接连接符 541"/>
            <p:cNvCxnSpPr/>
            <p:nvPr/>
          </p:nvCxnSpPr>
          <p:spPr bwMode="auto">
            <a:xfrm>
              <a:off x="7920273" y="3192013"/>
              <a:ext cx="99" cy="131710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43" name="AutoShape 15"/>
            <p:cNvSpPr>
              <a:spLocks noChangeArrowheads="1"/>
            </p:cNvSpPr>
            <p:nvPr/>
          </p:nvSpPr>
          <p:spPr bwMode="auto">
            <a:xfrm rot="16200000">
              <a:off x="2591681" y="3440134"/>
              <a:ext cx="576263" cy="360039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ALU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544" name="Text Box 18"/>
            <p:cNvSpPr txBox="1">
              <a:spLocks noChangeArrowheads="1"/>
            </p:cNvSpPr>
            <p:nvPr/>
          </p:nvSpPr>
          <p:spPr bwMode="auto">
            <a:xfrm>
              <a:off x="3419872" y="3645024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FLAG</a:t>
              </a:r>
            </a:p>
          </p:txBody>
        </p:sp>
        <p:sp>
          <p:nvSpPr>
            <p:cNvPr id="545" name="Text Box 18"/>
            <p:cNvSpPr txBox="1">
              <a:spLocks noChangeArrowheads="1"/>
            </p:cNvSpPr>
            <p:nvPr/>
          </p:nvSpPr>
          <p:spPr bwMode="auto">
            <a:xfrm>
              <a:off x="4283968" y="3644131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PC</a:t>
              </a:r>
            </a:p>
          </p:txBody>
        </p:sp>
        <p:sp>
          <p:nvSpPr>
            <p:cNvPr id="546" name="Text Box 18"/>
            <p:cNvSpPr txBox="1">
              <a:spLocks noChangeArrowheads="1"/>
            </p:cNvSpPr>
            <p:nvPr/>
          </p:nvSpPr>
          <p:spPr bwMode="auto">
            <a:xfrm>
              <a:off x="5148064" y="3644131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IR</a:t>
              </a:r>
            </a:p>
          </p:txBody>
        </p:sp>
        <p:sp>
          <p:nvSpPr>
            <p:cNvPr id="547" name="Text Box 18"/>
            <p:cNvSpPr txBox="1">
              <a:spLocks noChangeArrowheads="1"/>
            </p:cNvSpPr>
            <p:nvPr/>
          </p:nvSpPr>
          <p:spPr bwMode="auto">
            <a:xfrm>
              <a:off x="6012160" y="3634826"/>
              <a:ext cx="720080" cy="28892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ExtU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48" name="Text Box 18"/>
            <p:cNvSpPr txBox="1">
              <a:spLocks noChangeArrowheads="1"/>
            </p:cNvSpPr>
            <p:nvPr/>
          </p:nvSpPr>
          <p:spPr bwMode="auto">
            <a:xfrm>
              <a:off x="7164288" y="3192012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MAR</a:t>
              </a:r>
            </a:p>
          </p:txBody>
        </p:sp>
        <p:sp>
          <p:nvSpPr>
            <p:cNvPr id="549" name="Text Box 18"/>
            <p:cNvSpPr txBox="1">
              <a:spLocks noChangeArrowheads="1"/>
            </p:cNvSpPr>
            <p:nvPr/>
          </p:nvSpPr>
          <p:spPr bwMode="auto">
            <a:xfrm>
              <a:off x="7176864" y="3644131"/>
              <a:ext cx="563488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MDR</a:t>
              </a:r>
            </a:p>
          </p:txBody>
        </p:sp>
        <p:sp>
          <p:nvSpPr>
            <p:cNvPr id="550" name="Text Box 23"/>
            <p:cNvSpPr txBox="1">
              <a:spLocks noChangeArrowheads="1"/>
            </p:cNvSpPr>
            <p:nvPr/>
          </p:nvSpPr>
          <p:spPr bwMode="auto">
            <a:xfrm>
              <a:off x="8100194" y="3192013"/>
              <a:ext cx="576262" cy="741044"/>
            </a:xfrm>
            <a:prstGeom prst="rect">
              <a:avLst/>
            </a:prstGeom>
            <a:solidFill>
              <a:schemeClr val="hlink">
                <a:alpha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总线逻辑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51" name="Text Box 18"/>
            <p:cNvSpPr txBox="1">
              <a:spLocks noChangeArrowheads="1"/>
            </p:cNvSpPr>
            <p:nvPr/>
          </p:nvSpPr>
          <p:spPr bwMode="auto">
            <a:xfrm>
              <a:off x="1619672" y="4220195"/>
              <a:ext cx="6120680" cy="288925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数据通路结构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552" name="直接连接符 551"/>
            <p:cNvCxnSpPr/>
            <p:nvPr/>
          </p:nvCxnSpPr>
          <p:spPr bwMode="auto">
            <a:xfrm>
              <a:off x="1907704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53" name="直接连接符 552"/>
            <p:cNvCxnSpPr/>
            <p:nvPr/>
          </p:nvCxnSpPr>
          <p:spPr bwMode="auto">
            <a:xfrm flipV="1">
              <a:off x="2051720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54" name="直接连接符 406"/>
            <p:cNvCxnSpPr/>
            <p:nvPr/>
          </p:nvCxnSpPr>
          <p:spPr bwMode="auto">
            <a:xfrm rot="5400000" flipH="1" flipV="1">
              <a:off x="2412207" y="3932610"/>
              <a:ext cx="431154" cy="144016"/>
            </a:xfrm>
            <a:prstGeom prst="bentConnector3">
              <a:avLst>
                <a:gd name="adj1" fmla="val 10166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55" name="直接连接符 407"/>
            <p:cNvCxnSpPr/>
            <p:nvPr/>
          </p:nvCxnSpPr>
          <p:spPr bwMode="auto">
            <a:xfrm rot="5400000" flipH="1" flipV="1">
              <a:off x="2196630" y="3716141"/>
              <a:ext cx="718293" cy="288032"/>
            </a:xfrm>
            <a:prstGeom prst="bentConnector3">
              <a:avLst>
                <a:gd name="adj1" fmla="val 99778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56" name="直接连接符 420"/>
            <p:cNvCxnSpPr>
              <a:stCxn id="543" idx="2"/>
            </p:cNvCxnSpPr>
            <p:nvPr/>
          </p:nvCxnSpPr>
          <p:spPr bwMode="auto">
            <a:xfrm>
              <a:off x="3059832" y="3620153"/>
              <a:ext cx="144016" cy="60004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57" name="直接连接符 434"/>
            <p:cNvCxnSpPr>
              <a:endCxn id="544" idx="0"/>
            </p:cNvCxnSpPr>
            <p:nvPr/>
          </p:nvCxnSpPr>
          <p:spPr bwMode="auto">
            <a:xfrm>
              <a:off x="3059832" y="3488573"/>
              <a:ext cx="648072" cy="156451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58" name="直接连接符 557"/>
            <p:cNvCxnSpPr/>
            <p:nvPr/>
          </p:nvCxnSpPr>
          <p:spPr bwMode="auto">
            <a:xfrm>
              <a:off x="3635896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59" name="直接连接符 558"/>
            <p:cNvCxnSpPr/>
            <p:nvPr/>
          </p:nvCxnSpPr>
          <p:spPr bwMode="auto">
            <a:xfrm flipV="1">
              <a:off x="3779912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60" name="直接连接符 559"/>
            <p:cNvCxnSpPr/>
            <p:nvPr/>
          </p:nvCxnSpPr>
          <p:spPr bwMode="auto">
            <a:xfrm>
              <a:off x="4499992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61" name="直接连接符 560"/>
            <p:cNvCxnSpPr/>
            <p:nvPr/>
          </p:nvCxnSpPr>
          <p:spPr bwMode="auto">
            <a:xfrm flipV="1">
              <a:off x="4644008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62" name="直接连接符 561"/>
            <p:cNvCxnSpPr>
              <a:endCxn id="546" idx="2"/>
            </p:cNvCxnSpPr>
            <p:nvPr/>
          </p:nvCxnSpPr>
          <p:spPr bwMode="auto">
            <a:xfrm flipV="1">
              <a:off x="5436096" y="3933056"/>
              <a:ext cx="0" cy="28054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63" name="直接连接符 562"/>
            <p:cNvCxnSpPr>
              <a:stCxn id="547" idx="2"/>
            </p:cNvCxnSpPr>
            <p:nvPr/>
          </p:nvCxnSpPr>
          <p:spPr bwMode="auto">
            <a:xfrm>
              <a:off x="6372200" y="3923751"/>
              <a:ext cx="0" cy="29555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64" name="直接连接符 445"/>
            <p:cNvCxnSpPr>
              <a:endCxn id="547" idx="0"/>
            </p:cNvCxnSpPr>
            <p:nvPr/>
          </p:nvCxnSpPr>
          <p:spPr bwMode="auto">
            <a:xfrm>
              <a:off x="6372200" y="3429000"/>
              <a:ext cx="0" cy="20582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65" name="直接连接符 445"/>
            <p:cNvCxnSpPr/>
            <p:nvPr/>
          </p:nvCxnSpPr>
          <p:spPr bwMode="auto">
            <a:xfrm flipV="1">
              <a:off x="5580112" y="3429001"/>
              <a:ext cx="792088" cy="215131"/>
            </a:xfrm>
            <a:prstGeom prst="bentConnector3">
              <a:avLst>
                <a:gd name="adj1" fmla="val -106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6" name="直接连接符 565"/>
            <p:cNvCxnSpPr/>
            <p:nvPr/>
          </p:nvCxnSpPr>
          <p:spPr bwMode="auto">
            <a:xfrm flipV="1">
              <a:off x="5292080" y="3429000"/>
              <a:ext cx="0" cy="20582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67" name="直接连接符 407"/>
            <p:cNvCxnSpPr>
              <a:endCxn id="548" idx="1"/>
            </p:cNvCxnSpPr>
            <p:nvPr/>
          </p:nvCxnSpPr>
          <p:spPr bwMode="auto">
            <a:xfrm rot="5400000" flipH="1" flipV="1">
              <a:off x="6650868" y="3705882"/>
              <a:ext cx="882827" cy="14401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68" name="直接连接符 567"/>
            <p:cNvCxnSpPr/>
            <p:nvPr/>
          </p:nvCxnSpPr>
          <p:spPr bwMode="auto">
            <a:xfrm>
              <a:off x="7380312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69" name="直接连接符 568"/>
            <p:cNvCxnSpPr/>
            <p:nvPr/>
          </p:nvCxnSpPr>
          <p:spPr bwMode="auto">
            <a:xfrm flipV="1">
              <a:off x="7524328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70" name="直接连接符 569"/>
            <p:cNvCxnSpPr>
              <a:stCxn id="548" idx="3"/>
            </p:cNvCxnSpPr>
            <p:nvPr/>
          </p:nvCxnSpPr>
          <p:spPr bwMode="auto">
            <a:xfrm>
              <a:off x="7740352" y="3336475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71" name="直接连接符 570"/>
            <p:cNvCxnSpPr/>
            <p:nvPr/>
          </p:nvCxnSpPr>
          <p:spPr bwMode="auto">
            <a:xfrm>
              <a:off x="7740352" y="3717032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72" name="直接连接符 571"/>
            <p:cNvCxnSpPr/>
            <p:nvPr/>
          </p:nvCxnSpPr>
          <p:spPr bwMode="auto">
            <a:xfrm flipH="1">
              <a:off x="7740352" y="3861048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73" name="直接连接符 572"/>
            <p:cNvCxnSpPr/>
            <p:nvPr/>
          </p:nvCxnSpPr>
          <p:spPr bwMode="auto">
            <a:xfrm>
              <a:off x="1331640" y="3501008"/>
              <a:ext cx="28803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74" name="直接连接符 573"/>
            <p:cNvCxnSpPr/>
            <p:nvPr/>
          </p:nvCxnSpPr>
          <p:spPr bwMode="auto">
            <a:xfrm>
              <a:off x="1331640" y="3861048"/>
              <a:ext cx="28803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75" name="Text Box 18"/>
            <p:cNvSpPr txBox="1">
              <a:spLocks noChangeArrowheads="1"/>
            </p:cNvSpPr>
            <p:nvPr/>
          </p:nvSpPr>
          <p:spPr bwMode="auto">
            <a:xfrm>
              <a:off x="993413" y="3356992"/>
              <a:ext cx="338227" cy="2631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bg1">
                      <a:lumMod val="65000"/>
                    </a:schemeClr>
                  </a:solidFill>
                  <a:latin typeface="宋体" pitchFamily="2" charset="-122"/>
                </a:rPr>
                <a:t>RS</a:t>
              </a:r>
            </a:p>
          </p:txBody>
        </p:sp>
        <p:sp>
          <p:nvSpPr>
            <p:cNvPr id="576" name="Text Box 18"/>
            <p:cNvSpPr txBox="1">
              <a:spLocks noChangeArrowheads="1"/>
            </p:cNvSpPr>
            <p:nvPr/>
          </p:nvSpPr>
          <p:spPr bwMode="auto">
            <a:xfrm>
              <a:off x="993413" y="3717031"/>
              <a:ext cx="338227" cy="28758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bg1">
                      <a:lumMod val="65000"/>
                    </a:schemeClr>
                  </a:solidFill>
                  <a:latin typeface="宋体" pitchFamily="2" charset="-122"/>
                </a:rPr>
                <a:t>RD</a:t>
              </a:r>
            </a:p>
          </p:txBody>
        </p:sp>
        <p:cxnSp>
          <p:nvCxnSpPr>
            <p:cNvPr id="577" name="直接连接符 480"/>
            <p:cNvCxnSpPr/>
            <p:nvPr/>
          </p:nvCxnSpPr>
          <p:spPr bwMode="auto">
            <a:xfrm rot="5400000" flipH="1" flipV="1">
              <a:off x="1426337" y="3666824"/>
              <a:ext cx="206749" cy="179921"/>
            </a:xfrm>
            <a:prstGeom prst="bentConnector3">
              <a:avLst>
                <a:gd name="adj1" fmla="val 101032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578" name="Text Box 18"/>
            <p:cNvSpPr txBox="1">
              <a:spLocks noChangeArrowheads="1"/>
            </p:cNvSpPr>
            <p:nvPr/>
          </p:nvSpPr>
          <p:spPr bwMode="auto">
            <a:xfrm>
              <a:off x="5148064" y="3212976"/>
              <a:ext cx="338227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579" name="Text Box 18"/>
            <p:cNvSpPr txBox="1">
              <a:spLocks noChangeArrowheads="1"/>
            </p:cNvSpPr>
            <p:nvPr/>
          </p:nvSpPr>
          <p:spPr bwMode="auto">
            <a:xfrm>
              <a:off x="5580112" y="3212976"/>
              <a:ext cx="504056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chemeClr val="bg1">
                      <a:lumMod val="65000"/>
                    </a:schemeClr>
                  </a:solidFill>
                  <a:latin typeface="宋体" pitchFamily="2" charset="-122"/>
                </a:rPr>
                <a:t>disp</a:t>
              </a:r>
              <a:endParaRPr lang="en-US" altLang="zh-CN" sz="1800" b="1" dirty="0">
                <a:solidFill>
                  <a:schemeClr val="bg1">
                    <a:lumMod val="65000"/>
                  </a:schemeClr>
                </a:solidFill>
                <a:latin typeface="宋体" pitchFamily="2" charset="-122"/>
              </a:endParaRPr>
            </a:p>
          </p:txBody>
        </p:sp>
      </p:grpSp>
      <p:grpSp>
        <p:nvGrpSpPr>
          <p:cNvPr id="584" name="Group 185"/>
          <p:cNvGrpSpPr>
            <a:grpSpLocks/>
          </p:cNvGrpSpPr>
          <p:nvPr/>
        </p:nvGrpSpPr>
        <p:grpSpPr bwMode="auto">
          <a:xfrm>
            <a:off x="6942459" y="1923602"/>
            <a:ext cx="1878013" cy="1649414"/>
            <a:chOff x="4633" y="1524"/>
            <a:chExt cx="1183" cy="1039"/>
          </a:xfrm>
        </p:grpSpPr>
        <p:sp>
          <p:nvSpPr>
            <p:cNvPr id="585" name="Text Box 186"/>
            <p:cNvSpPr txBox="1">
              <a:spLocks noChangeArrowheads="1"/>
            </p:cNvSpPr>
            <p:nvPr/>
          </p:nvSpPr>
          <p:spPr bwMode="auto">
            <a:xfrm>
              <a:off x="4921" y="1524"/>
              <a:ext cx="726" cy="1039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solidFill>
                    <a:srgbClr val="FF0000"/>
                  </a:solidFill>
                  <a:latin typeface="宋体" pitchFamily="2" charset="-122"/>
                </a:rPr>
                <a:t>00100100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00111000 01100110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11011110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   …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01001000</a:t>
              </a:r>
            </a:p>
          </p:txBody>
        </p:sp>
        <p:sp>
          <p:nvSpPr>
            <p:cNvPr id="586" name="Text Box 187"/>
            <p:cNvSpPr txBox="1">
              <a:spLocks noChangeArrowheads="1"/>
            </p:cNvSpPr>
            <p:nvPr/>
          </p:nvSpPr>
          <p:spPr bwMode="auto">
            <a:xfrm>
              <a:off x="4633" y="1524"/>
              <a:ext cx="273" cy="103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solidFill>
                    <a:srgbClr val="FF0000"/>
                  </a:solidFill>
                  <a:latin typeface="宋体" pitchFamily="2" charset="-122"/>
                </a:rPr>
                <a:t>10H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11H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12H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13H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 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20H</a:t>
              </a:r>
            </a:p>
          </p:txBody>
        </p:sp>
        <p:sp>
          <p:nvSpPr>
            <p:cNvPr id="587" name="Line 188"/>
            <p:cNvSpPr>
              <a:spLocks noChangeShapeType="1"/>
            </p:cNvSpPr>
            <p:nvPr/>
          </p:nvSpPr>
          <p:spPr bwMode="auto">
            <a:xfrm>
              <a:off x="4920" y="1708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8" name="Line 189"/>
            <p:cNvSpPr>
              <a:spLocks noChangeShapeType="1"/>
            </p:cNvSpPr>
            <p:nvPr/>
          </p:nvSpPr>
          <p:spPr bwMode="auto">
            <a:xfrm>
              <a:off x="4920" y="2061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9" name="Line 190"/>
            <p:cNvSpPr>
              <a:spLocks noChangeShapeType="1"/>
            </p:cNvSpPr>
            <p:nvPr/>
          </p:nvSpPr>
          <p:spPr bwMode="auto">
            <a:xfrm>
              <a:off x="4920" y="2230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0" name="Line 191"/>
            <p:cNvSpPr>
              <a:spLocks noChangeShapeType="1"/>
            </p:cNvSpPr>
            <p:nvPr/>
          </p:nvSpPr>
          <p:spPr bwMode="auto">
            <a:xfrm>
              <a:off x="4920" y="2385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1" name="Line 192"/>
            <p:cNvSpPr>
              <a:spLocks noChangeShapeType="1"/>
            </p:cNvSpPr>
            <p:nvPr/>
          </p:nvSpPr>
          <p:spPr bwMode="auto">
            <a:xfrm>
              <a:off x="4921" y="1879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2" name="Text Box 193"/>
            <p:cNvSpPr txBox="1">
              <a:spLocks noChangeArrowheads="1"/>
            </p:cNvSpPr>
            <p:nvPr/>
          </p:nvSpPr>
          <p:spPr bwMode="auto">
            <a:xfrm>
              <a:off x="5647" y="1858"/>
              <a:ext cx="169" cy="3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主存</a:t>
              </a:r>
            </a:p>
          </p:txBody>
        </p:sp>
      </p:grpSp>
      <p:sp>
        <p:nvSpPr>
          <p:cNvPr id="594" name="Text Box 5"/>
          <p:cNvSpPr txBox="1">
            <a:spLocks noChangeArrowheads="1"/>
          </p:cNvSpPr>
          <p:nvPr/>
        </p:nvSpPr>
        <p:spPr bwMode="auto">
          <a:xfrm>
            <a:off x="179513" y="1772816"/>
            <a:ext cx="662473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*程序执行环境例：</a:t>
            </a:r>
            <a:r>
              <a:rPr lang="en-US" altLang="zh-CN" b="1" dirty="0">
                <a:latin typeface="宋体" pitchFamily="2" charset="-122"/>
              </a:rPr>
              <a:t>(PC)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10H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en-US" altLang="zh-CN" b="1" dirty="0">
                <a:latin typeface="宋体" pitchFamily="2" charset="-122"/>
              </a:rPr>
              <a:t>(R0)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20H</a:t>
            </a:r>
            <a:r>
              <a:rPr lang="zh-CN" altLang="en-US" b="1" dirty="0">
                <a:latin typeface="宋体" pitchFamily="2" charset="-122"/>
              </a:rPr>
              <a:t>，</a:t>
            </a:r>
            <a:endParaRPr lang="en-US" altLang="zh-CN" b="1" dirty="0">
              <a:latin typeface="宋体" pitchFamily="2" charset="-122"/>
            </a:endParaRPr>
          </a:p>
          <a:p>
            <a:pPr algn="l"/>
            <a:r>
              <a:rPr lang="en-US" altLang="zh-CN" b="1" dirty="0">
                <a:latin typeface="宋体" pitchFamily="2" charset="-122"/>
              </a:rPr>
              <a:t>                    (R2)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30H</a:t>
            </a:r>
            <a:r>
              <a:rPr lang="zh-CN" altLang="en-US" b="1" dirty="0">
                <a:latin typeface="宋体" pitchFamily="2" charset="-122"/>
              </a:rPr>
              <a:t>，主存内容→</a:t>
            </a:r>
          </a:p>
        </p:txBody>
      </p:sp>
      <p:grpSp>
        <p:nvGrpSpPr>
          <p:cNvPr id="609" name="组合 608"/>
          <p:cNvGrpSpPr/>
          <p:nvPr/>
        </p:nvGrpSpPr>
        <p:grpSpPr>
          <a:xfrm>
            <a:off x="4178052" y="4260433"/>
            <a:ext cx="4066158" cy="1224136"/>
            <a:chOff x="4034036" y="3861048"/>
            <a:chExt cx="4066158" cy="1224136"/>
          </a:xfrm>
        </p:grpSpPr>
        <p:sp>
          <p:nvSpPr>
            <p:cNvPr id="596" name="Text Box 197"/>
            <p:cNvSpPr txBox="1">
              <a:spLocks noChangeArrowheads="1"/>
            </p:cNvSpPr>
            <p:nvPr/>
          </p:nvSpPr>
          <p:spPr bwMode="auto">
            <a:xfrm>
              <a:off x="4148336" y="4797152"/>
              <a:ext cx="3516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marL="342900" indent="-342900"/>
              <a:r>
                <a:rPr lang="zh-CN" altLang="en-US" sz="1800" b="1" dirty="0">
                  <a:solidFill>
                    <a:srgbClr val="CC3300"/>
                  </a:solidFill>
                </a:rPr>
                <a:t>①</a:t>
              </a:r>
              <a:endParaRPr lang="en-US" altLang="zh-CN" sz="1800" b="1" dirty="0">
                <a:solidFill>
                  <a:srgbClr val="CC3300"/>
                </a:solidFill>
              </a:endParaRPr>
            </a:p>
          </p:txBody>
        </p:sp>
        <p:sp>
          <p:nvSpPr>
            <p:cNvPr id="597" name="Text Box 197"/>
            <p:cNvSpPr txBox="1">
              <a:spLocks noChangeArrowheads="1"/>
            </p:cNvSpPr>
            <p:nvPr/>
          </p:nvSpPr>
          <p:spPr bwMode="auto">
            <a:xfrm>
              <a:off x="7028656" y="4797152"/>
              <a:ext cx="3516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marL="342900" indent="-342900"/>
              <a:r>
                <a:rPr lang="zh-CN" altLang="en-US" sz="1800" b="1" dirty="0">
                  <a:solidFill>
                    <a:schemeClr val="accent2"/>
                  </a:solidFill>
                </a:rPr>
                <a:t>③</a:t>
              </a:r>
              <a:endParaRPr lang="en-US" altLang="zh-CN" sz="1800" b="1" dirty="0">
                <a:solidFill>
                  <a:schemeClr val="accent2"/>
                </a:solidFill>
              </a:endParaRPr>
            </a:p>
          </p:txBody>
        </p:sp>
        <p:sp>
          <p:nvSpPr>
            <p:cNvPr id="598" name="Text Box 197"/>
            <p:cNvSpPr txBox="1">
              <a:spLocks noChangeArrowheads="1"/>
            </p:cNvSpPr>
            <p:nvPr/>
          </p:nvSpPr>
          <p:spPr bwMode="auto">
            <a:xfrm>
              <a:off x="4034036" y="4062214"/>
              <a:ext cx="3516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marL="342900" indent="-342900"/>
              <a:r>
                <a:rPr lang="zh-CN" altLang="en-US" sz="1800" b="1" dirty="0">
                  <a:solidFill>
                    <a:srgbClr val="FF3399"/>
                  </a:solidFill>
                </a:rPr>
                <a:t>②</a:t>
              </a:r>
              <a:endParaRPr lang="en-US" altLang="zh-CN" sz="1800" b="1" dirty="0">
                <a:solidFill>
                  <a:srgbClr val="FF3399"/>
                </a:solidFill>
              </a:endParaRPr>
            </a:p>
          </p:txBody>
        </p:sp>
        <p:sp>
          <p:nvSpPr>
            <p:cNvPr id="599" name="Text Box 197"/>
            <p:cNvSpPr txBox="1">
              <a:spLocks noChangeArrowheads="1"/>
            </p:cNvSpPr>
            <p:nvPr/>
          </p:nvSpPr>
          <p:spPr bwMode="auto">
            <a:xfrm>
              <a:off x="7740352" y="3861048"/>
              <a:ext cx="3516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marL="342900" indent="-342900"/>
              <a:r>
                <a:rPr lang="zh-CN" altLang="en-US" sz="1800" b="1" dirty="0">
                  <a:solidFill>
                    <a:srgbClr val="990099"/>
                  </a:solidFill>
                </a:rPr>
                <a:t>②</a:t>
              </a:r>
              <a:endParaRPr lang="en-US" altLang="zh-CN" sz="1800" b="1" dirty="0">
                <a:solidFill>
                  <a:srgbClr val="990099"/>
                </a:solidFill>
              </a:endParaRPr>
            </a:p>
          </p:txBody>
        </p:sp>
        <p:cxnSp>
          <p:nvCxnSpPr>
            <p:cNvPr id="601" name="直接连接符 600"/>
            <p:cNvCxnSpPr/>
            <p:nvPr/>
          </p:nvCxnSpPr>
          <p:spPr bwMode="auto">
            <a:xfrm>
              <a:off x="4499992" y="4798937"/>
              <a:ext cx="0" cy="286246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02" name="直接连接符 601"/>
            <p:cNvCxnSpPr/>
            <p:nvPr/>
          </p:nvCxnSpPr>
          <p:spPr bwMode="auto">
            <a:xfrm flipV="1">
              <a:off x="5436096" y="4798937"/>
              <a:ext cx="0" cy="28054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03" name="直接连接符 407"/>
            <p:cNvCxnSpPr/>
            <p:nvPr/>
          </p:nvCxnSpPr>
          <p:spPr bwMode="auto">
            <a:xfrm rot="5400000" flipH="1" flipV="1">
              <a:off x="6650868" y="4571763"/>
              <a:ext cx="882827" cy="144014"/>
            </a:xfrm>
            <a:prstGeom prst="bentConnector2">
              <a:avLst/>
            </a:prstGeom>
            <a:solidFill>
              <a:schemeClr val="accent1"/>
            </a:solidFill>
            <a:ln w="317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04" name="直接连接符 603"/>
            <p:cNvCxnSpPr/>
            <p:nvPr/>
          </p:nvCxnSpPr>
          <p:spPr bwMode="auto">
            <a:xfrm>
              <a:off x="7380312" y="4798937"/>
              <a:ext cx="0" cy="286246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05" name="直接连接符 604"/>
            <p:cNvCxnSpPr/>
            <p:nvPr/>
          </p:nvCxnSpPr>
          <p:spPr bwMode="auto">
            <a:xfrm>
              <a:off x="7740352" y="4202356"/>
              <a:ext cx="359842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06" name="直接连接符 605"/>
            <p:cNvCxnSpPr/>
            <p:nvPr/>
          </p:nvCxnSpPr>
          <p:spPr bwMode="auto">
            <a:xfrm flipH="1">
              <a:off x="7740352" y="4726929"/>
              <a:ext cx="359842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07" name="直接连接符 606"/>
            <p:cNvCxnSpPr/>
            <p:nvPr/>
          </p:nvCxnSpPr>
          <p:spPr bwMode="auto">
            <a:xfrm>
              <a:off x="4572000" y="4317632"/>
              <a:ext cx="0" cy="1932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608" name="Text Box 18"/>
            <p:cNvSpPr txBox="1">
              <a:spLocks noChangeArrowheads="1"/>
            </p:cNvSpPr>
            <p:nvPr/>
          </p:nvSpPr>
          <p:spPr bwMode="auto">
            <a:xfrm>
              <a:off x="4355976" y="4103727"/>
              <a:ext cx="423664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  <a:latin typeface="宋体" pitchFamily="2" charset="-122"/>
                </a:rPr>
                <a:t>PC</a:t>
              </a:r>
              <a:r>
                <a:rPr lang="en-US" altLang="zh-CN" sz="1800" b="1" baseline="-16000" dirty="0">
                  <a:solidFill>
                    <a:srgbClr val="FF3399"/>
                  </a:solidFill>
                  <a:latin typeface="宋体" pitchFamily="2" charset="-122"/>
                </a:rPr>
                <a:t>+1</a:t>
              </a:r>
            </a:p>
          </p:txBody>
        </p:sp>
      </p:grpSp>
      <p:sp>
        <p:nvSpPr>
          <p:cNvPr id="612" name="Text Box 5"/>
          <p:cNvSpPr txBox="1">
            <a:spLocks noChangeArrowheads="1"/>
          </p:cNvSpPr>
          <p:nvPr/>
        </p:nvSpPr>
        <p:spPr bwMode="auto">
          <a:xfrm>
            <a:off x="2519808" y="3622377"/>
            <a:ext cx="6300664" cy="854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+mn-ea"/>
              </a:rPr>
              <a:t>①</a:t>
            </a:r>
            <a:r>
              <a:rPr lang="en-US" altLang="zh-CN" sz="2200" b="1" dirty="0">
                <a:latin typeface="+mn-ea"/>
              </a:rPr>
              <a:t>MAR←(PC)</a:t>
            </a:r>
            <a:r>
              <a:rPr lang="zh-CN" altLang="zh-CN" sz="2200" b="1" dirty="0">
                <a:latin typeface="+mn-ea"/>
              </a:rPr>
              <a:t>，</a:t>
            </a:r>
            <a:r>
              <a:rPr lang="zh-CN" altLang="en-US" sz="2200" b="1" dirty="0">
                <a:latin typeface="+mn-ea"/>
              </a:rPr>
              <a:t>②</a:t>
            </a:r>
            <a:r>
              <a:rPr lang="en-US" altLang="zh-CN" sz="2200" b="1" dirty="0">
                <a:latin typeface="+mn-ea"/>
              </a:rPr>
              <a:t>MDR←M[(MAR)]</a:t>
            </a:r>
            <a:r>
              <a:rPr lang="zh-CN" altLang="zh-CN" sz="2200" b="1" dirty="0">
                <a:latin typeface="+mn-ea"/>
              </a:rPr>
              <a:t>，</a:t>
            </a:r>
            <a:r>
              <a:rPr lang="zh-CN" altLang="en-US" sz="2200" b="1" dirty="0">
                <a:latin typeface="+mn-ea"/>
              </a:rPr>
              <a:t>③</a:t>
            </a:r>
            <a:r>
              <a:rPr lang="en-US" altLang="zh-CN" sz="2200" b="1" dirty="0">
                <a:latin typeface="+mn-ea"/>
              </a:rPr>
              <a:t>IR←(MDR)</a:t>
            </a:r>
            <a:r>
              <a:rPr lang="zh-CN" altLang="zh-CN" sz="2200" b="1" dirty="0">
                <a:latin typeface="+mn-ea"/>
              </a:rPr>
              <a:t>，</a:t>
            </a:r>
            <a:endParaRPr lang="en-US" altLang="zh-CN" sz="2200" b="1" dirty="0">
              <a:latin typeface="+mn-ea"/>
            </a:endParaRPr>
          </a:p>
          <a:p>
            <a:pPr algn="l"/>
            <a:r>
              <a:rPr lang="zh-CN" altLang="en-US" sz="2200" b="1" dirty="0">
                <a:latin typeface="+mn-ea"/>
              </a:rPr>
              <a:t>             ②</a:t>
            </a:r>
            <a:r>
              <a:rPr lang="en-US" altLang="zh-CN" sz="2200" b="1" dirty="0">
                <a:latin typeface="+mn-ea"/>
              </a:rPr>
              <a:t>PC←(PC)</a:t>
            </a:r>
            <a:r>
              <a:rPr lang="zh-CN" altLang="zh-CN" sz="2200" b="1" dirty="0">
                <a:latin typeface="+mn-ea"/>
              </a:rPr>
              <a:t>＋</a:t>
            </a:r>
            <a:r>
              <a:rPr lang="en-US" altLang="zh-CN" sz="2200" b="1" dirty="0">
                <a:latin typeface="+mn-ea"/>
              </a:rPr>
              <a:t>1</a:t>
            </a:r>
            <a:endParaRPr lang="en-US" altLang="zh-CN" sz="22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613" name="Text Box 5"/>
          <p:cNvSpPr txBox="1">
            <a:spLocks noChangeArrowheads="1"/>
          </p:cNvSpPr>
          <p:nvPr/>
        </p:nvSpPr>
        <p:spPr bwMode="auto">
          <a:xfrm>
            <a:off x="2555525" y="5793794"/>
            <a:ext cx="5040811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(PC)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</a:rPr>
              <a:t>11H</a:t>
            </a:r>
            <a:r>
              <a:rPr lang="zh-CN" altLang="en-US" sz="2200" b="1" dirty="0">
                <a:latin typeface="宋体" pitchFamily="2" charset="-122"/>
              </a:rPr>
              <a:t>，</a:t>
            </a:r>
            <a:r>
              <a:rPr lang="en-US" altLang="zh-CN" sz="2200" b="1" dirty="0">
                <a:latin typeface="宋体" pitchFamily="2" charset="-122"/>
              </a:rPr>
              <a:t>(IR)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</a:rPr>
              <a:t>24H</a:t>
            </a:r>
            <a:r>
              <a:rPr lang="zh-CN" altLang="en-US" sz="2200" b="1" dirty="0">
                <a:latin typeface="宋体" pitchFamily="2" charset="-122"/>
              </a:rPr>
              <a:t>，其余不变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74" name="Text Box 5"/>
          <p:cNvSpPr txBox="1">
            <a:spLocks noChangeArrowheads="1"/>
          </p:cNvSpPr>
          <p:nvPr/>
        </p:nvSpPr>
        <p:spPr bwMode="auto">
          <a:xfrm>
            <a:off x="179388" y="35472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*指令执行过程的表示：</a:t>
            </a:r>
            <a:r>
              <a:rPr lang="zh-CN" altLang="en-US" b="1" dirty="0">
                <a:latin typeface="宋体" pitchFamily="2" charset="-122"/>
              </a:rPr>
              <a:t>实现相应功能的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操作序列</a:t>
            </a:r>
          </a:p>
        </p:txBody>
      </p:sp>
      <p:sp>
        <p:nvSpPr>
          <p:cNvPr id="75" name="Text Box 5"/>
          <p:cNvSpPr txBox="1">
            <a:spLocks noChangeArrowheads="1"/>
          </p:cNvSpPr>
          <p:nvPr/>
        </p:nvSpPr>
        <p:spPr bwMode="auto">
          <a:xfrm>
            <a:off x="179512" y="829161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*操作的特性：</a:t>
            </a:r>
            <a:r>
              <a:rPr lang="zh-CN" altLang="en-US" b="1" dirty="0">
                <a:latin typeface="宋体" pitchFamily="2" charset="-122"/>
              </a:rPr>
              <a:t>①源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目的数据放在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时序逻辑部件</a:t>
            </a:r>
            <a:r>
              <a:rPr lang="en-US" altLang="zh-CN" sz="1800" b="1" dirty="0">
                <a:latin typeface="宋体" pitchFamily="2" charset="-122"/>
              </a:rPr>
              <a:t>(SLM)</a:t>
            </a:r>
            <a:r>
              <a:rPr lang="zh-CN" altLang="en-US" b="1" dirty="0">
                <a:latin typeface="宋体" pitchFamily="2" charset="-122"/>
              </a:rPr>
              <a:t>中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       </a:t>
            </a:r>
            <a:r>
              <a:rPr lang="zh-CN" altLang="en-US" b="1" dirty="0">
                <a:latin typeface="宋体" pitchFamily="2" charset="-122"/>
              </a:rPr>
              <a:t>②功能应不可再细分</a:t>
            </a:r>
            <a:r>
              <a:rPr lang="en-US" altLang="zh-CN" sz="1800" b="1" dirty="0">
                <a:latin typeface="宋体" pitchFamily="2" charset="-122"/>
              </a:rPr>
              <a:t>(SLM</a:t>
            </a:r>
            <a:r>
              <a:rPr lang="zh-CN" altLang="en-US" sz="1800" b="1" dirty="0">
                <a:latin typeface="宋体" pitchFamily="2" charset="-122"/>
              </a:rPr>
              <a:t>→</a:t>
            </a:r>
            <a:r>
              <a:rPr lang="en-US" altLang="zh-CN" sz="1800" b="1" dirty="0">
                <a:latin typeface="宋体" pitchFamily="2" charset="-122"/>
              </a:rPr>
              <a:t>CLM</a:t>
            </a:r>
            <a:r>
              <a:rPr lang="zh-CN" altLang="en-US" sz="1800" b="1" dirty="0">
                <a:latin typeface="宋体" pitchFamily="2" charset="-122"/>
              </a:rPr>
              <a:t>→</a:t>
            </a:r>
            <a:r>
              <a:rPr lang="en-US" altLang="zh-CN" sz="1800" b="1" dirty="0">
                <a:latin typeface="宋体" pitchFamily="2" charset="-122"/>
              </a:rPr>
              <a:t>SLM</a:t>
            </a:r>
            <a:r>
              <a:rPr lang="zh-CN" altLang="en-US" sz="1800" b="1" dirty="0">
                <a:latin typeface="宋体" pitchFamily="2" charset="-122"/>
              </a:rPr>
              <a:t>或</a:t>
            </a:r>
            <a:r>
              <a:rPr lang="en-US" altLang="zh-CN" sz="1800" b="1" dirty="0">
                <a:latin typeface="宋体" pitchFamily="2" charset="-122"/>
              </a:rPr>
              <a:t>SLM</a:t>
            </a:r>
            <a:r>
              <a:rPr lang="zh-CN" altLang="en-US" sz="1800" b="1" dirty="0">
                <a:latin typeface="宋体" pitchFamily="2" charset="-122"/>
              </a:rPr>
              <a:t>→</a:t>
            </a:r>
            <a:r>
              <a:rPr lang="en-US" altLang="zh-CN" sz="1800" b="1" dirty="0">
                <a:latin typeface="宋体" pitchFamily="2" charset="-122"/>
              </a:rPr>
              <a:t>SLM)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76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73089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" name="AutoShape 9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065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" name="AutoShape 9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AutoShape 9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3060526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" name="AutoShape 98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140646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AutoShape 98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32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10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" grpId="0"/>
      <p:bldP spid="594" grpId="0"/>
      <p:bldP spid="612" grpId="0"/>
      <p:bldP spid="613" grpId="0"/>
      <p:bldP spid="75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1036-2C3F-40DC-8AB0-0CCBEF215BFE}" type="slidenum">
              <a:rPr lang="en-US" altLang="zh-CN"/>
              <a:pPr/>
              <a:t>110</a:t>
            </a:fld>
            <a:endParaRPr lang="en-US" altLang="zh-CN"/>
          </a:p>
        </p:txBody>
      </p:sp>
      <p:sp>
        <p:nvSpPr>
          <p:cNvPr id="210128" name="Text Box 208"/>
          <p:cNvSpPr txBox="1">
            <a:spLocks noChangeArrowheads="1"/>
          </p:cNvSpPr>
          <p:nvPr/>
        </p:nvSpPr>
        <p:spPr bwMode="auto">
          <a:xfrm>
            <a:off x="838200" y="267370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600" b="1" dirty="0">
                <a:latin typeface="宋体" pitchFamily="2" charset="-122"/>
              </a:rPr>
              <a:t>§6.7  </a:t>
            </a:r>
            <a:r>
              <a:rPr lang="zh-CN" altLang="en-US" sz="3600" b="1" dirty="0">
                <a:latin typeface="宋体" pitchFamily="2" charset="-122"/>
              </a:rPr>
              <a:t>指令流水线技术</a:t>
            </a:r>
          </a:p>
        </p:txBody>
      </p:sp>
      <p:sp>
        <p:nvSpPr>
          <p:cNvPr id="210129" name="Text Box 209"/>
          <p:cNvSpPr txBox="1">
            <a:spLocks noChangeArrowheads="1"/>
          </p:cNvSpPr>
          <p:nvPr/>
        </p:nvSpPr>
        <p:spPr bwMode="auto">
          <a:xfrm>
            <a:off x="179388" y="1586448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一、指令流水线概述</a:t>
            </a:r>
            <a:endParaRPr lang="zh-CN" altLang="en-US" sz="2800" b="1" dirty="0">
              <a:latin typeface="宋体" pitchFamily="2" charset="-122"/>
            </a:endParaRPr>
          </a:p>
        </p:txBody>
      </p:sp>
      <p:sp>
        <p:nvSpPr>
          <p:cNvPr id="210137" name="Text Box 217"/>
          <p:cNvSpPr txBox="1">
            <a:spLocks noChangeArrowheads="1"/>
          </p:cNvSpPr>
          <p:nvPr/>
        </p:nvSpPr>
        <p:spPr bwMode="auto">
          <a:xfrm>
            <a:off x="179388" y="2177569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指令执行过程的部件使用分析：</a:t>
            </a:r>
          </a:p>
        </p:txBody>
      </p:sp>
      <p:sp>
        <p:nvSpPr>
          <p:cNvPr id="210223" name="AutoShape 30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17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Text Box 217"/>
          <p:cNvSpPr txBox="1">
            <a:spLocks noChangeArrowheads="1"/>
          </p:cNvSpPr>
          <p:nvPr/>
        </p:nvSpPr>
        <p:spPr bwMode="auto">
          <a:xfrm>
            <a:off x="179263" y="994265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并行性：</a:t>
            </a:r>
            <a:r>
              <a:rPr lang="zh-CN" altLang="en-US" b="1" dirty="0">
                <a:latin typeface="宋体" pitchFamily="2" charset="-122"/>
              </a:rPr>
              <a:t>包括同时性、并发性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1043608" y="2753633"/>
            <a:ext cx="7567663" cy="1219771"/>
            <a:chOff x="899592" y="2785492"/>
            <a:chExt cx="7567663" cy="1219771"/>
          </a:xfrm>
        </p:grpSpPr>
        <p:sp>
          <p:nvSpPr>
            <p:cNvPr id="210141" name="Text Box 221"/>
            <p:cNvSpPr txBox="1">
              <a:spLocks noChangeArrowheads="1"/>
            </p:cNvSpPr>
            <p:nvPr/>
          </p:nvSpPr>
          <p:spPr bwMode="auto">
            <a:xfrm>
              <a:off x="899592" y="2785492"/>
              <a:ext cx="648072" cy="57150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just" eaLnBrk="0" hangingPunct="0"/>
              <a:r>
                <a:rPr kumimoji="0" lang="zh-CN" altLang="en-US" sz="1800" b="1" dirty="0">
                  <a:latin typeface="宋体" pitchFamily="2" charset="-122"/>
                </a:rPr>
                <a:t>执行</a:t>
              </a:r>
              <a:endParaRPr kumimoji="0" lang="en-US" altLang="zh-CN" sz="1800" b="1" dirty="0">
                <a:latin typeface="宋体" pitchFamily="2" charset="-122"/>
              </a:endParaRPr>
            </a:p>
            <a:p>
              <a:pPr algn="just" eaLnBrk="0" hangingPunct="0"/>
              <a:r>
                <a:rPr kumimoji="0" lang="zh-CN" altLang="en-US" sz="1800" b="1" dirty="0">
                  <a:latin typeface="宋体" pitchFamily="2" charset="-122"/>
                </a:rPr>
                <a:t>过程</a:t>
              </a:r>
              <a:r>
                <a:rPr kumimoji="0" lang="en-US" altLang="zh-CN" sz="1800" b="1" dirty="0">
                  <a:latin typeface="宋体" pitchFamily="2" charset="-122"/>
                </a:rPr>
                <a:t>:</a:t>
              </a:r>
            </a:p>
          </p:txBody>
        </p:sp>
        <p:sp>
          <p:nvSpPr>
            <p:cNvPr id="210142" name="Text Box 222"/>
            <p:cNvSpPr txBox="1">
              <a:spLocks noChangeArrowheads="1"/>
            </p:cNvSpPr>
            <p:nvPr/>
          </p:nvSpPr>
          <p:spPr bwMode="auto">
            <a:xfrm>
              <a:off x="1619673" y="2785492"/>
              <a:ext cx="1086942" cy="5715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 dirty="0">
                  <a:latin typeface="宋体" pitchFamily="2" charset="-122"/>
                </a:rPr>
                <a:t>取指</a:t>
              </a:r>
              <a:endParaRPr kumimoji="0" lang="en-US" altLang="zh-CN" sz="1800" b="1" dirty="0">
                <a:latin typeface="宋体" pitchFamily="2" charset="-122"/>
              </a:endParaRPr>
            </a:p>
            <a:p>
              <a:pPr eaLnBrk="0" hangingPunct="0"/>
              <a:r>
                <a:rPr kumimoji="0" lang="en-US" altLang="zh-CN" sz="1800" b="1" dirty="0">
                  <a:latin typeface="宋体" pitchFamily="2" charset="-122"/>
                </a:rPr>
                <a:t>(IF)</a:t>
              </a:r>
            </a:p>
          </p:txBody>
        </p:sp>
        <p:sp>
          <p:nvSpPr>
            <p:cNvPr id="210143" name="Text Box 223"/>
            <p:cNvSpPr txBox="1">
              <a:spLocks noChangeArrowheads="1"/>
            </p:cNvSpPr>
            <p:nvPr/>
          </p:nvSpPr>
          <p:spPr bwMode="auto">
            <a:xfrm>
              <a:off x="4503787" y="2785492"/>
              <a:ext cx="1076325" cy="5715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 dirty="0">
                  <a:latin typeface="宋体" pitchFamily="2" charset="-122"/>
                </a:rPr>
                <a:t>取操作数</a:t>
              </a:r>
              <a:endParaRPr kumimoji="0" lang="en-US" altLang="zh-CN" sz="1800" b="1" dirty="0">
                <a:latin typeface="宋体" pitchFamily="2" charset="-122"/>
              </a:endParaRPr>
            </a:p>
            <a:p>
              <a:pPr eaLnBrk="0" hangingPunct="0"/>
              <a:r>
                <a:rPr kumimoji="0" lang="en-US" altLang="zh-CN" sz="1800" b="1" dirty="0">
                  <a:latin typeface="宋体" pitchFamily="2" charset="-122"/>
                </a:rPr>
                <a:t>(OF)</a:t>
              </a:r>
            </a:p>
          </p:txBody>
        </p:sp>
        <p:sp>
          <p:nvSpPr>
            <p:cNvPr id="210144" name="Text Box 224"/>
            <p:cNvSpPr txBox="1">
              <a:spLocks noChangeArrowheads="1"/>
            </p:cNvSpPr>
            <p:nvPr/>
          </p:nvSpPr>
          <p:spPr bwMode="auto">
            <a:xfrm>
              <a:off x="5940151" y="2785492"/>
              <a:ext cx="1086943" cy="5715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 dirty="0">
                  <a:latin typeface="宋体" pitchFamily="2" charset="-122"/>
                </a:rPr>
                <a:t>执行操作</a:t>
              </a:r>
              <a:endParaRPr kumimoji="0" lang="en-US" altLang="zh-CN" sz="1800" b="1" dirty="0">
                <a:latin typeface="宋体" pitchFamily="2" charset="-122"/>
              </a:endParaRPr>
            </a:p>
            <a:p>
              <a:pPr eaLnBrk="0" hangingPunct="0"/>
              <a:r>
                <a:rPr kumimoji="0" lang="en-US" altLang="zh-CN" sz="1800" b="1" dirty="0">
                  <a:latin typeface="宋体" pitchFamily="2" charset="-122"/>
                </a:rPr>
                <a:t>(EX)</a:t>
              </a:r>
            </a:p>
          </p:txBody>
        </p:sp>
        <p:sp>
          <p:nvSpPr>
            <p:cNvPr id="210145" name="Text Box 225"/>
            <p:cNvSpPr txBox="1">
              <a:spLocks noChangeArrowheads="1"/>
            </p:cNvSpPr>
            <p:nvPr/>
          </p:nvSpPr>
          <p:spPr bwMode="auto">
            <a:xfrm>
              <a:off x="7380312" y="2785492"/>
              <a:ext cx="1086943" cy="5715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 dirty="0">
                  <a:latin typeface="宋体" pitchFamily="2" charset="-122"/>
                </a:rPr>
                <a:t>写结果</a:t>
              </a:r>
              <a:endParaRPr kumimoji="0" lang="en-US" altLang="zh-CN" sz="1800" b="1" dirty="0">
                <a:latin typeface="宋体" pitchFamily="2" charset="-122"/>
              </a:endParaRPr>
            </a:p>
            <a:p>
              <a:pPr eaLnBrk="0" hangingPunct="0"/>
              <a:r>
                <a:rPr kumimoji="0" lang="en-US" altLang="zh-CN" sz="1800" b="1" dirty="0">
                  <a:latin typeface="宋体" pitchFamily="2" charset="-122"/>
                </a:rPr>
                <a:t>(WB)</a:t>
              </a:r>
            </a:p>
          </p:txBody>
        </p:sp>
        <p:sp>
          <p:nvSpPr>
            <p:cNvPr id="210150" name="Text Box 230"/>
            <p:cNvSpPr txBox="1">
              <a:spLocks noChangeArrowheads="1"/>
            </p:cNvSpPr>
            <p:nvPr/>
          </p:nvSpPr>
          <p:spPr bwMode="auto">
            <a:xfrm>
              <a:off x="899592" y="3433564"/>
              <a:ext cx="648072" cy="57150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just" eaLnBrk="0" hangingPunct="0"/>
              <a:r>
                <a:rPr kumimoji="0" lang="zh-CN" altLang="en-US" sz="1800" b="1" dirty="0">
                  <a:latin typeface="宋体" pitchFamily="2" charset="-122"/>
                </a:rPr>
                <a:t>使用</a:t>
              </a:r>
              <a:endParaRPr kumimoji="0" lang="en-US" altLang="zh-CN" sz="1800" b="1" dirty="0">
                <a:latin typeface="宋体" pitchFamily="2" charset="-122"/>
              </a:endParaRPr>
            </a:p>
            <a:p>
              <a:pPr algn="just" eaLnBrk="0" hangingPunct="0"/>
              <a:r>
                <a:rPr kumimoji="0" lang="zh-CN" altLang="en-US" sz="1800" b="1" dirty="0">
                  <a:latin typeface="宋体" pitchFamily="2" charset="-122"/>
                </a:rPr>
                <a:t>部件</a:t>
              </a:r>
              <a:r>
                <a:rPr kumimoji="0" lang="en-US" altLang="zh-CN" sz="1800" b="1" dirty="0">
                  <a:latin typeface="宋体" pitchFamily="2" charset="-122"/>
                </a:rPr>
                <a:t>:</a:t>
              </a:r>
            </a:p>
          </p:txBody>
        </p:sp>
        <p:sp>
          <p:nvSpPr>
            <p:cNvPr id="210151" name="Text Box 231"/>
            <p:cNvSpPr txBox="1">
              <a:spLocks noChangeArrowheads="1"/>
            </p:cNvSpPr>
            <p:nvPr/>
          </p:nvSpPr>
          <p:spPr bwMode="auto">
            <a:xfrm>
              <a:off x="1619672" y="3428802"/>
              <a:ext cx="1086943" cy="576263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1800" b="1" dirty="0">
                  <a:latin typeface="宋体" pitchFamily="2" charset="-122"/>
                </a:rPr>
                <a:t>PC</a:t>
              </a:r>
              <a:r>
                <a:rPr kumimoji="0" lang="zh-CN" altLang="en-US" sz="1800" b="1" dirty="0">
                  <a:latin typeface="宋体" pitchFamily="2" charset="-122"/>
                </a:rPr>
                <a:t>、</a:t>
              </a:r>
              <a:r>
                <a:rPr kumimoji="0" lang="en-US" altLang="zh-CN" sz="1800" b="1" dirty="0">
                  <a:latin typeface="宋体" pitchFamily="2" charset="-122"/>
                </a:rPr>
                <a:t>IR</a:t>
              </a:r>
              <a:r>
                <a:rPr kumimoji="0" lang="zh-CN" altLang="en-US" sz="1800" b="1" dirty="0">
                  <a:latin typeface="宋体" pitchFamily="2" charset="-122"/>
                </a:rPr>
                <a:t>、</a:t>
              </a:r>
              <a:endParaRPr kumimoji="0" lang="en-US" altLang="zh-CN" sz="1800" b="1" dirty="0">
                <a:latin typeface="宋体" pitchFamily="2" charset="-122"/>
              </a:endParaRPr>
            </a:p>
            <a:p>
              <a:pPr eaLnBrk="0" hangingPunct="0"/>
              <a:r>
                <a:rPr kumimoji="0" lang="en-US" altLang="zh-CN" sz="1800" b="1" dirty="0">
                  <a:latin typeface="宋体" pitchFamily="2" charset="-122"/>
                </a:rPr>
                <a:t>ALU</a:t>
              </a:r>
              <a:r>
                <a:rPr kumimoji="0" lang="zh-CN" altLang="en-US" sz="1800" b="1" dirty="0">
                  <a:latin typeface="宋体" pitchFamily="2" charset="-122"/>
                </a:rPr>
                <a:t>、</a:t>
              </a:r>
              <a:r>
                <a:rPr kumimoji="0" lang="en-US" altLang="zh-CN" sz="1800" b="1" dirty="0">
                  <a:latin typeface="宋体" pitchFamily="2" charset="-122"/>
                </a:rPr>
                <a:t>MEM</a:t>
              </a:r>
            </a:p>
          </p:txBody>
        </p:sp>
        <p:sp>
          <p:nvSpPr>
            <p:cNvPr id="210153" name="Text Box 233"/>
            <p:cNvSpPr txBox="1">
              <a:spLocks noChangeArrowheads="1"/>
            </p:cNvSpPr>
            <p:nvPr/>
          </p:nvSpPr>
          <p:spPr bwMode="auto">
            <a:xfrm>
              <a:off x="4499471" y="3428802"/>
              <a:ext cx="1082179" cy="576263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1800" b="1" dirty="0">
                  <a:latin typeface="宋体" pitchFamily="2" charset="-122"/>
                </a:rPr>
                <a:t>GPRs</a:t>
              </a:r>
              <a:endParaRPr kumimoji="0" lang="en-US" altLang="zh-CN" sz="1800" b="1" dirty="0">
                <a:solidFill>
                  <a:srgbClr val="990099"/>
                </a:solidFill>
                <a:latin typeface="宋体" pitchFamily="2" charset="-122"/>
              </a:endParaRPr>
            </a:p>
            <a:p>
              <a:pPr eaLnBrk="0" hangingPunct="0"/>
              <a:r>
                <a:rPr kumimoji="0" lang="zh-CN" altLang="en-US" sz="1800" b="1" dirty="0">
                  <a:latin typeface="宋体" pitchFamily="2" charset="-122"/>
                </a:rPr>
                <a:t>或</a:t>
              </a:r>
              <a:r>
                <a:rPr kumimoji="0" lang="en-US" altLang="zh-CN" sz="1800" b="1" dirty="0">
                  <a:latin typeface="宋体" pitchFamily="2" charset="-122"/>
                </a:rPr>
                <a:t>MEM</a:t>
              </a:r>
            </a:p>
          </p:txBody>
        </p:sp>
        <p:sp>
          <p:nvSpPr>
            <p:cNvPr id="210154" name="Text Box 234"/>
            <p:cNvSpPr txBox="1">
              <a:spLocks noChangeArrowheads="1"/>
            </p:cNvSpPr>
            <p:nvPr/>
          </p:nvSpPr>
          <p:spPr bwMode="auto">
            <a:xfrm>
              <a:off x="5939184" y="3428802"/>
              <a:ext cx="1087910" cy="576263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1800" b="1" dirty="0">
                  <a:latin typeface="宋体" pitchFamily="2" charset="-122"/>
                </a:rPr>
                <a:t>ALU</a:t>
              </a:r>
              <a:r>
                <a:rPr kumimoji="0" lang="zh-CN" altLang="en-US" sz="1800" b="1" dirty="0">
                  <a:latin typeface="宋体" pitchFamily="2" charset="-122"/>
                </a:rPr>
                <a:t>及</a:t>
              </a:r>
              <a:r>
                <a:rPr kumimoji="0" lang="en-US" altLang="zh-CN" sz="1800" b="1" dirty="0">
                  <a:latin typeface="宋体" pitchFamily="2" charset="-122"/>
                </a:rPr>
                <a:t>PSW</a:t>
              </a:r>
            </a:p>
          </p:txBody>
        </p:sp>
        <p:sp>
          <p:nvSpPr>
            <p:cNvPr id="210155" name="Text Box 235"/>
            <p:cNvSpPr txBox="1">
              <a:spLocks noChangeArrowheads="1"/>
            </p:cNvSpPr>
            <p:nvPr/>
          </p:nvSpPr>
          <p:spPr bwMode="auto">
            <a:xfrm>
              <a:off x="7380311" y="3428802"/>
              <a:ext cx="1086943" cy="576263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1800" b="1" dirty="0">
                  <a:latin typeface="宋体" pitchFamily="2" charset="-122"/>
                </a:rPr>
                <a:t>GPRs</a:t>
              </a:r>
              <a:r>
                <a:rPr kumimoji="0" lang="zh-CN" altLang="en-US" sz="1800" b="1" dirty="0">
                  <a:latin typeface="宋体" pitchFamily="2" charset="-122"/>
                </a:rPr>
                <a:t>或</a:t>
              </a:r>
              <a:r>
                <a:rPr kumimoji="0" lang="en-US" altLang="zh-CN" sz="1800" b="1" dirty="0">
                  <a:latin typeface="宋体" pitchFamily="2" charset="-122"/>
                </a:rPr>
                <a:t>PC</a:t>
              </a:r>
            </a:p>
            <a:p>
              <a:pPr eaLnBrk="0" hangingPunct="0"/>
              <a:r>
                <a:rPr kumimoji="0" lang="zh-CN" altLang="en-US" sz="1800" b="1" dirty="0">
                  <a:latin typeface="宋体" pitchFamily="2" charset="-122"/>
                </a:rPr>
                <a:t>或</a:t>
              </a:r>
              <a:r>
                <a:rPr kumimoji="0" lang="en-US" altLang="zh-CN" sz="1800" b="1" dirty="0">
                  <a:latin typeface="宋体" pitchFamily="2" charset="-122"/>
                </a:rPr>
                <a:t>MEM</a:t>
              </a:r>
            </a:p>
          </p:txBody>
        </p:sp>
        <p:sp>
          <p:nvSpPr>
            <p:cNvPr id="66" name="Text Box 222"/>
            <p:cNvSpPr txBox="1">
              <a:spLocks noChangeArrowheads="1"/>
            </p:cNvSpPr>
            <p:nvPr/>
          </p:nvSpPr>
          <p:spPr bwMode="auto">
            <a:xfrm>
              <a:off x="3059832" y="2785492"/>
              <a:ext cx="1080120" cy="5715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 dirty="0">
                  <a:latin typeface="宋体" pitchFamily="2" charset="-122"/>
                </a:rPr>
                <a:t>译码</a:t>
              </a:r>
              <a:endParaRPr kumimoji="0" lang="en-US" altLang="zh-CN" sz="1800" b="1" dirty="0">
                <a:latin typeface="宋体" pitchFamily="2" charset="-122"/>
              </a:endParaRPr>
            </a:p>
            <a:p>
              <a:pPr eaLnBrk="0" hangingPunct="0"/>
              <a:r>
                <a:rPr kumimoji="0" lang="en-US" altLang="zh-CN" sz="1800" b="1" dirty="0">
                  <a:latin typeface="宋体" pitchFamily="2" charset="-122"/>
                </a:rPr>
                <a:t>(ID)</a:t>
              </a:r>
            </a:p>
          </p:txBody>
        </p:sp>
        <p:cxnSp>
          <p:nvCxnSpPr>
            <p:cNvPr id="3" name="直接箭头连接符 2"/>
            <p:cNvCxnSpPr>
              <a:stCxn id="210142" idx="3"/>
              <a:endCxn id="66" idx="1"/>
            </p:cNvCxnSpPr>
            <p:nvPr/>
          </p:nvCxnSpPr>
          <p:spPr bwMode="auto">
            <a:xfrm>
              <a:off x="2706615" y="3071242"/>
              <a:ext cx="353217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1" name="直接箭头连接符 70"/>
            <p:cNvCxnSpPr>
              <a:stCxn id="66" idx="3"/>
              <a:endCxn id="210143" idx="1"/>
            </p:cNvCxnSpPr>
            <p:nvPr/>
          </p:nvCxnSpPr>
          <p:spPr bwMode="auto">
            <a:xfrm>
              <a:off x="4139952" y="3071242"/>
              <a:ext cx="36383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1" name="直接箭头连接符 80"/>
            <p:cNvCxnSpPr>
              <a:stCxn id="210143" idx="3"/>
              <a:endCxn id="210144" idx="1"/>
            </p:cNvCxnSpPr>
            <p:nvPr/>
          </p:nvCxnSpPr>
          <p:spPr bwMode="auto">
            <a:xfrm>
              <a:off x="5580112" y="3071242"/>
              <a:ext cx="360039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9" name="直接箭头连接符 88"/>
            <p:cNvCxnSpPr>
              <a:stCxn id="210144" idx="3"/>
              <a:endCxn id="210145" idx="1"/>
            </p:cNvCxnSpPr>
            <p:nvPr/>
          </p:nvCxnSpPr>
          <p:spPr bwMode="auto">
            <a:xfrm>
              <a:off x="7027094" y="3071242"/>
              <a:ext cx="35321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6" name="Text Box 231"/>
            <p:cNvSpPr txBox="1">
              <a:spLocks noChangeArrowheads="1"/>
            </p:cNvSpPr>
            <p:nvPr/>
          </p:nvSpPr>
          <p:spPr bwMode="auto">
            <a:xfrm>
              <a:off x="3053009" y="3429000"/>
              <a:ext cx="1086943" cy="576263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1800" b="1" dirty="0">
                  <a:latin typeface="宋体" pitchFamily="2" charset="-122"/>
                </a:rPr>
                <a:t>ID</a:t>
              </a:r>
              <a:r>
                <a:rPr kumimoji="0" lang="zh-CN" altLang="en-US" sz="1800" b="1" dirty="0">
                  <a:latin typeface="宋体" pitchFamily="2" charset="-122"/>
                </a:rPr>
                <a:t>、</a:t>
              </a:r>
              <a:r>
                <a:rPr kumimoji="0" lang="en-US" altLang="zh-CN" sz="1800" b="1" dirty="0">
                  <a:latin typeface="宋体" pitchFamily="2" charset="-122"/>
                </a:rPr>
                <a:t>PSW</a:t>
              </a:r>
            </a:p>
          </p:txBody>
        </p:sp>
      </p:grpSp>
      <p:sp>
        <p:nvSpPr>
          <p:cNvPr id="98" name="Text Box 116"/>
          <p:cNvSpPr txBox="1">
            <a:spLocks noChangeArrowheads="1"/>
          </p:cNvSpPr>
          <p:nvPr/>
        </p:nvSpPr>
        <p:spPr bwMode="auto">
          <a:xfrm>
            <a:off x="179388" y="4049777"/>
            <a:ext cx="8857108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特征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部件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很少</a:t>
            </a:r>
            <a:r>
              <a:rPr lang="zh-CN" altLang="en-US" b="1" u="sng" dirty="0">
                <a:latin typeface="宋体" pitchFamily="2" charset="-122"/>
              </a:rPr>
              <a:t>重复使用</a:t>
            </a:r>
            <a:r>
              <a:rPr lang="en-US" altLang="zh-CN" sz="2000" b="1" dirty="0">
                <a:latin typeface="宋体" pitchFamily="2" charset="-122"/>
              </a:rPr>
              <a:t>(ALU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en-US" altLang="zh-CN" sz="2000" b="1" dirty="0">
                <a:latin typeface="宋体" pitchFamily="2" charset="-122"/>
              </a:rPr>
              <a:t>MEM)</a:t>
            </a:r>
            <a:r>
              <a:rPr lang="zh-CN" altLang="en-US" b="1" dirty="0">
                <a:latin typeface="宋体" pitchFamily="2" charset="-122"/>
              </a:rPr>
              <a:t>，重复使用的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频率很低</a:t>
            </a:r>
            <a:endParaRPr lang="zh-CN" altLang="en-US" sz="2000" b="1" u="sng" dirty="0">
              <a:solidFill>
                <a:srgbClr val="9900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000" b="1" dirty="0">
                <a:latin typeface="宋体" pitchFamily="2" charset="-122"/>
              </a:rPr>
              <a:t>                           </a:t>
            </a:r>
            <a:r>
              <a:rPr lang="zh-CN" altLang="en-US" sz="2000" dirty="0">
                <a:latin typeface="宋体" pitchFamily="2" charset="-122"/>
              </a:rPr>
              <a:t>└</a:t>
            </a:r>
            <a:r>
              <a:rPr lang="zh-CN" altLang="en-US" sz="2000" b="1" dirty="0">
                <a:latin typeface="宋体" pitchFamily="2" charset="-122"/>
              </a:rPr>
              <a:t>←不冲突的操作除外</a:t>
            </a:r>
            <a:r>
              <a:rPr lang="en-US" altLang="zh-CN" sz="1800" b="1" dirty="0">
                <a:latin typeface="宋体" pitchFamily="2" charset="-122"/>
              </a:rPr>
              <a:t>(GPRs/</a:t>
            </a:r>
            <a:r>
              <a:rPr lang="zh-CN" altLang="en-US" sz="1800" b="1" dirty="0">
                <a:latin typeface="宋体" pitchFamily="2" charset="-122"/>
              </a:rPr>
              <a:t>读写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zh-CN" altLang="en-US" sz="2000" b="1" u="sng" dirty="0">
              <a:latin typeface="宋体" pitchFamily="2" charset="-122"/>
            </a:endParaRPr>
          </a:p>
        </p:txBody>
      </p:sp>
      <p:sp>
        <p:nvSpPr>
          <p:cNvPr id="99" name="Text Box 217"/>
          <p:cNvSpPr txBox="1">
            <a:spLocks noChangeArrowheads="1"/>
          </p:cNvSpPr>
          <p:nvPr/>
        </p:nvSpPr>
        <p:spPr bwMode="auto">
          <a:xfrm>
            <a:off x="179512" y="4841865"/>
            <a:ext cx="878522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指令执行性能的优化：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重叠指令执行过程，缩短指令周期的平均值</a:t>
            </a:r>
            <a:endParaRPr lang="en-US" altLang="zh-CN" b="1" dirty="0">
              <a:latin typeface="宋体" pitchFamily="2" charset="-122"/>
            </a:endParaRPr>
          </a:p>
          <a:p>
            <a:pPr algn="l"/>
            <a:r>
              <a:rPr lang="en-US" altLang="zh-CN" sz="2000" b="1" dirty="0">
                <a:latin typeface="宋体" pitchFamily="2" charset="-122"/>
              </a:rPr>
              <a:t>       (</a:t>
            </a:r>
            <a:r>
              <a:rPr lang="zh-CN" altLang="en-US" sz="2000" b="1" dirty="0">
                <a:latin typeface="宋体" pitchFamily="2" charset="-122"/>
              </a:rPr>
              <a:t>如</a:t>
            </a:r>
            <a:r>
              <a:rPr lang="en-US" altLang="zh-CN" sz="2000" b="1" dirty="0">
                <a:latin typeface="宋体" pitchFamily="2" charset="-122"/>
              </a:rPr>
              <a:t>IF+ID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en-US" altLang="zh-CN" sz="2000" b="1" dirty="0">
                <a:latin typeface="宋体" pitchFamily="2" charset="-122"/>
              </a:rPr>
              <a:t>OF+EX+WB)</a:t>
            </a:r>
            <a:endParaRPr lang="zh-CN" altLang="en-US" sz="20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0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0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129" grpId="0" animBg="1"/>
      <p:bldP spid="210137" grpId="0"/>
      <p:bldP spid="98" grpId="0"/>
      <p:bldP spid="99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D5EAB-ED8D-4722-9244-3DC0EA995669}" type="slidenum">
              <a:rPr lang="en-US" altLang="zh-CN"/>
              <a:pPr/>
              <a:t>111</a:t>
            </a:fld>
            <a:endParaRPr lang="en-US" altLang="zh-CN" dirty="0"/>
          </a:p>
        </p:txBody>
      </p:sp>
      <p:sp>
        <p:nvSpPr>
          <p:cNvPr id="546972" name="AutoShape 15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175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" name="Text Box 17"/>
          <p:cNvSpPr txBox="1">
            <a:spLocks noChangeArrowheads="1"/>
          </p:cNvSpPr>
          <p:nvPr/>
        </p:nvSpPr>
        <p:spPr bwMode="auto">
          <a:xfrm>
            <a:off x="179388" y="323950"/>
            <a:ext cx="878522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、指令流水线的概念</a:t>
            </a:r>
          </a:p>
        </p:txBody>
      </p:sp>
      <p:sp>
        <p:nvSpPr>
          <p:cNvPr id="87" name="Text Box 18"/>
          <p:cNvSpPr txBox="1">
            <a:spLocks noChangeArrowheads="1"/>
          </p:cNvSpPr>
          <p:nvPr/>
        </p:nvSpPr>
        <p:spPr bwMode="auto">
          <a:xfrm>
            <a:off x="179388" y="792147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152650" indent="-2152650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基本思想：</a:t>
            </a:r>
            <a:r>
              <a:rPr lang="zh-CN" altLang="en-US" b="1" spc="-50" dirty="0">
                <a:latin typeface="宋体" pitchFamily="2" charset="-122"/>
              </a:rPr>
              <a:t>指令执行过程分为多个阶段，  </a:t>
            </a:r>
            <a:r>
              <a:rPr lang="zh-CN" altLang="en-US" sz="2000" b="1" spc="-50" dirty="0">
                <a:latin typeface="宋体" pitchFamily="2" charset="-122"/>
              </a:rPr>
              <a:t> </a:t>
            </a:r>
            <a:r>
              <a:rPr lang="zh-CN" altLang="en-US" sz="2000" b="1" spc="-50" baseline="-25000" dirty="0">
                <a:latin typeface="宋体" pitchFamily="2" charset="-122"/>
              </a:rPr>
              <a:t> </a:t>
            </a:r>
            <a:r>
              <a:rPr lang="zh-CN" altLang="en-US" sz="2000" b="1" spc="-50" dirty="0">
                <a:solidFill>
                  <a:srgbClr val="990099"/>
                </a:solidFill>
                <a:latin typeface="宋体" pitchFamily="2" charset="-122"/>
              </a:rPr>
              <a:t>←基础</a:t>
            </a:r>
            <a:r>
              <a:rPr lang="en-US" altLang="zh-CN" sz="2000" b="1" spc="-50" dirty="0">
                <a:latin typeface="宋体" pitchFamily="2" charset="-122"/>
              </a:rPr>
              <a:t>(</a:t>
            </a:r>
            <a:r>
              <a:rPr lang="zh-CN" altLang="en-US" sz="2000" b="1" spc="-50" dirty="0">
                <a:latin typeface="宋体" pitchFamily="2" charset="-122"/>
              </a:rPr>
              <a:t>同多周期</a:t>
            </a:r>
            <a:r>
              <a:rPr lang="en-US" altLang="zh-CN" sz="2000" b="1" spc="-50" dirty="0">
                <a:latin typeface="宋体" pitchFamily="2" charset="-122"/>
              </a:rPr>
              <a:t>)</a:t>
            </a:r>
          </a:p>
          <a:p>
            <a:pPr marL="2152650" indent="-2152650" algn="l">
              <a:lnSpc>
                <a:spcPct val="125000"/>
              </a:lnSpc>
            </a:pPr>
            <a:r>
              <a:rPr lang="en-US" altLang="zh-CN" b="1" spc="-50" dirty="0">
                <a:latin typeface="宋体" pitchFamily="2" charset="-122"/>
              </a:rPr>
              <a:t>               </a:t>
            </a:r>
            <a:r>
              <a:rPr lang="zh-CN" altLang="en-US" b="1" spc="-50" dirty="0">
                <a:latin typeface="宋体" pitchFamily="2" charset="-122"/>
              </a:rPr>
              <a:t>每个阶段使用专门部件实现，   </a:t>
            </a:r>
            <a:r>
              <a:rPr lang="zh-CN" altLang="en-US" sz="2000" b="1" spc="-50" dirty="0">
                <a:solidFill>
                  <a:srgbClr val="990099"/>
                </a:solidFill>
                <a:latin typeface="宋体" pitchFamily="2" charset="-122"/>
              </a:rPr>
              <a:t>←改进</a:t>
            </a:r>
            <a:r>
              <a:rPr lang="en-US" altLang="zh-CN" sz="2000" b="1" spc="-50" dirty="0">
                <a:latin typeface="宋体" pitchFamily="2" charset="-122"/>
              </a:rPr>
              <a:t>(</a:t>
            </a:r>
            <a:r>
              <a:rPr lang="zh-CN" altLang="en-US" sz="2000" b="1" spc="-50" dirty="0">
                <a:latin typeface="宋体" pitchFamily="2" charset="-122"/>
              </a:rPr>
              <a:t>段分离</a:t>
            </a:r>
            <a:r>
              <a:rPr lang="en-US" altLang="zh-CN" sz="2000" b="1" spc="-50" dirty="0">
                <a:latin typeface="宋体" pitchFamily="2" charset="-122"/>
              </a:rPr>
              <a:t>)</a:t>
            </a:r>
          </a:p>
          <a:p>
            <a:pPr marL="2152650" indent="-2152650" algn="l">
              <a:lnSpc>
                <a:spcPct val="125000"/>
              </a:lnSpc>
            </a:pPr>
            <a:r>
              <a:rPr lang="en-US" altLang="zh-CN" b="1" spc="-50" dirty="0">
                <a:latin typeface="宋体" pitchFamily="2" charset="-122"/>
              </a:rPr>
              <a:t>               </a:t>
            </a:r>
            <a:r>
              <a:rPr lang="zh-CN" altLang="en-US" b="1" spc="-50" dirty="0">
                <a:latin typeface="宋体" pitchFamily="2" charset="-122"/>
              </a:rPr>
              <a:t>每条指令可依次通过各个阶段   </a:t>
            </a:r>
            <a:r>
              <a:rPr lang="zh-CN" altLang="en-US" sz="2000" b="1" spc="-50" dirty="0">
                <a:solidFill>
                  <a:srgbClr val="990099"/>
                </a:solidFill>
                <a:latin typeface="宋体" pitchFamily="2" charset="-122"/>
              </a:rPr>
              <a:t>←效果</a:t>
            </a:r>
            <a:r>
              <a:rPr lang="en-US" altLang="zh-CN" sz="2000" b="1" spc="-50" dirty="0">
                <a:latin typeface="宋体" pitchFamily="2" charset="-122"/>
              </a:rPr>
              <a:t>(</a:t>
            </a:r>
            <a:r>
              <a:rPr lang="zh-CN" altLang="en-US" sz="2000" b="1" spc="-50" dirty="0">
                <a:latin typeface="宋体" pitchFamily="2" charset="-122"/>
              </a:rPr>
              <a:t>段并行</a:t>
            </a:r>
            <a:r>
              <a:rPr lang="en-US" altLang="zh-CN" sz="2000" b="1" spc="-50" dirty="0">
                <a:latin typeface="宋体" pitchFamily="2" charset="-122"/>
              </a:rPr>
              <a:t>)</a:t>
            </a:r>
          </a:p>
        </p:txBody>
      </p:sp>
      <p:sp>
        <p:nvSpPr>
          <p:cNvPr id="88" name="Text Box 19"/>
          <p:cNvSpPr txBox="1">
            <a:spLocks noChangeArrowheads="1"/>
          </p:cNvSpPr>
          <p:nvPr/>
        </p:nvSpPr>
        <p:spPr bwMode="auto">
          <a:xfrm>
            <a:off x="179388" y="2134161"/>
            <a:ext cx="8964612" cy="143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基本组成：</a:t>
            </a:r>
            <a:r>
              <a:rPr lang="zh-CN" altLang="en-US" b="1" dirty="0">
                <a:latin typeface="宋体" pitchFamily="2" charset="-122"/>
              </a:rPr>
              <a:t>多个段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功能段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按序组成      </a:t>
            </a:r>
            <a:endParaRPr lang="en-US" altLang="zh-CN" sz="20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000" b="1" dirty="0">
                <a:latin typeface="宋体" pitchFamily="2" charset="-122"/>
              </a:rPr>
              <a:t>                                                         </a:t>
            </a:r>
            <a:r>
              <a:rPr lang="en-US" altLang="zh-CN" sz="1600" b="1" dirty="0">
                <a:latin typeface="宋体" pitchFamily="2" charset="-122"/>
              </a:rPr>
              <a:t>  </a:t>
            </a:r>
            <a:r>
              <a:rPr lang="zh-CN" altLang="en-US" sz="1800" b="1" dirty="0">
                <a:latin typeface="宋体" pitchFamily="2" charset="-122"/>
              </a:rPr>
              <a:t>←适于</a:t>
            </a:r>
            <a:r>
              <a:rPr lang="en-US" altLang="zh-CN" sz="1800" b="1" dirty="0">
                <a:latin typeface="宋体" pitchFamily="2" charset="-122"/>
              </a:rPr>
              <a:t>CISC</a:t>
            </a:r>
          </a:p>
          <a:p>
            <a:pPr algn="l">
              <a:lnSpc>
                <a:spcPct val="125000"/>
              </a:lnSpc>
              <a:spcBef>
                <a:spcPts val="900"/>
              </a:spcBef>
            </a:pPr>
            <a:r>
              <a:rPr lang="zh-CN" altLang="en-US" sz="1800" b="1" dirty="0">
                <a:latin typeface="宋体" pitchFamily="2" charset="-122"/>
              </a:rPr>
              <a:t>                                                                 ←适于</a:t>
            </a:r>
            <a:r>
              <a:rPr lang="en-US" altLang="zh-CN" sz="1800" b="1" dirty="0">
                <a:latin typeface="宋体" pitchFamily="2" charset="-122"/>
              </a:rPr>
              <a:t>RISC</a:t>
            </a:r>
            <a:endParaRPr lang="zh-CN" altLang="en-US" sz="1800" b="1" dirty="0">
              <a:latin typeface="宋体" pitchFamily="2" charset="-122"/>
            </a:endParaRPr>
          </a:p>
        </p:txBody>
      </p:sp>
      <p:grpSp>
        <p:nvGrpSpPr>
          <p:cNvPr id="89" name="Group 55"/>
          <p:cNvGrpSpPr>
            <a:grpSpLocks/>
          </p:cNvGrpSpPr>
          <p:nvPr/>
        </p:nvGrpSpPr>
        <p:grpSpPr bwMode="auto">
          <a:xfrm>
            <a:off x="1115616" y="2674690"/>
            <a:ext cx="6551610" cy="360362"/>
            <a:chOff x="1158" y="1389"/>
            <a:chExt cx="4127" cy="227"/>
          </a:xfrm>
        </p:grpSpPr>
        <p:sp>
          <p:nvSpPr>
            <p:cNvPr id="90" name="Text Box 40"/>
            <p:cNvSpPr txBox="1">
              <a:spLocks noChangeArrowheads="1"/>
            </p:cNvSpPr>
            <p:nvPr/>
          </p:nvSpPr>
          <p:spPr bwMode="auto">
            <a:xfrm>
              <a:off x="2019" y="1390"/>
              <a:ext cx="681" cy="2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 dirty="0">
                  <a:latin typeface="宋体" pitchFamily="2" charset="-122"/>
                </a:rPr>
                <a:t>译码</a:t>
              </a:r>
              <a:r>
                <a:rPr kumimoji="0" lang="en-US" altLang="zh-CN" sz="1800" b="1" dirty="0">
                  <a:latin typeface="宋体" pitchFamily="2" charset="-122"/>
                </a:rPr>
                <a:t>(ID)</a:t>
              </a:r>
            </a:p>
          </p:txBody>
        </p:sp>
        <p:sp>
          <p:nvSpPr>
            <p:cNvPr id="91" name="Text Box 42"/>
            <p:cNvSpPr txBox="1">
              <a:spLocks noChangeArrowheads="1"/>
            </p:cNvSpPr>
            <p:nvPr/>
          </p:nvSpPr>
          <p:spPr bwMode="auto">
            <a:xfrm>
              <a:off x="1158" y="1389"/>
              <a:ext cx="680" cy="2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 dirty="0">
                  <a:latin typeface="宋体" pitchFamily="2" charset="-122"/>
                </a:rPr>
                <a:t>取指</a:t>
              </a:r>
              <a:r>
                <a:rPr kumimoji="0" lang="en-US" altLang="zh-CN" sz="1800" b="1" dirty="0">
                  <a:latin typeface="宋体" pitchFamily="2" charset="-122"/>
                </a:rPr>
                <a:t>(IF)</a:t>
              </a:r>
            </a:p>
          </p:txBody>
        </p:sp>
        <p:sp>
          <p:nvSpPr>
            <p:cNvPr id="92" name="Text Box 43"/>
            <p:cNvSpPr txBox="1">
              <a:spLocks noChangeArrowheads="1"/>
            </p:cNvSpPr>
            <p:nvPr/>
          </p:nvSpPr>
          <p:spPr bwMode="auto">
            <a:xfrm>
              <a:off x="3743" y="1389"/>
              <a:ext cx="681" cy="2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 dirty="0">
                  <a:latin typeface="宋体" pitchFamily="2" charset="-122"/>
                </a:rPr>
                <a:t>执行</a:t>
              </a:r>
              <a:r>
                <a:rPr kumimoji="0" lang="en-US" altLang="zh-CN" sz="1800" b="1" dirty="0">
                  <a:latin typeface="宋体" pitchFamily="2" charset="-122"/>
                </a:rPr>
                <a:t>(EX)</a:t>
              </a:r>
            </a:p>
          </p:txBody>
        </p:sp>
        <p:sp>
          <p:nvSpPr>
            <p:cNvPr id="93" name="Text Box 44"/>
            <p:cNvSpPr txBox="1">
              <a:spLocks noChangeArrowheads="1"/>
            </p:cNvSpPr>
            <p:nvPr/>
          </p:nvSpPr>
          <p:spPr bwMode="auto">
            <a:xfrm>
              <a:off x="2881" y="1389"/>
              <a:ext cx="680" cy="22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 dirty="0">
                  <a:latin typeface="宋体" pitchFamily="2" charset="-122"/>
                </a:rPr>
                <a:t>取数</a:t>
              </a:r>
              <a:r>
                <a:rPr kumimoji="0" lang="en-US" altLang="zh-CN" sz="1800" b="1" dirty="0">
                  <a:latin typeface="宋体" pitchFamily="2" charset="-122"/>
                </a:rPr>
                <a:t>(OF)</a:t>
              </a:r>
            </a:p>
          </p:txBody>
        </p:sp>
        <p:sp>
          <p:nvSpPr>
            <p:cNvPr id="94" name="Text Box 45"/>
            <p:cNvSpPr txBox="1">
              <a:spLocks noChangeArrowheads="1"/>
            </p:cNvSpPr>
            <p:nvPr/>
          </p:nvSpPr>
          <p:spPr bwMode="auto">
            <a:xfrm>
              <a:off x="4606" y="1389"/>
              <a:ext cx="679" cy="22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 dirty="0">
                  <a:latin typeface="宋体" pitchFamily="2" charset="-122"/>
                </a:rPr>
                <a:t>写回</a:t>
              </a:r>
              <a:r>
                <a:rPr kumimoji="0" lang="en-US" altLang="zh-CN" sz="1800" b="1" dirty="0">
                  <a:latin typeface="宋体" pitchFamily="2" charset="-122"/>
                </a:rPr>
                <a:t>(WB)</a:t>
              </a:r>
            </a:p>
          </p:txBody>
        </p:sp>
        <p:sp>
          <p:nvSpPr>
            <p:cNvPr id="95" name="Line 46"/>
            <p:cNvSpPr>
              <a:spLocks noChangeShapeType="1"/>
            </p:cNvSpPr>
            <p:nvPr/>
          </p:nvSpPr>
          <p:spPr bwMode="auto">
            <a:xfrm flipV="1">
              <a:off x="4424" y="1525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Line 47"/>
            <p:cNvSpPr>
              <a:spLocks noChangeShapeType="1"/>
            </p:cNvSpPr>
            <p:nvPr/>
          </p:nvSpPr>
          <p:spPr bwMode="auto">
            <a:xfrm flipV="1">
              <a:off x="3562" y="1525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Line 48"/>
            <p:cNvSpPr>
              <a:spLocks noChangeShapeType="1"/>
            </p:cNvSpPr>
            <p:nvPr/>
          </p:nvSpPr>
          <p:spPr bwMode="auto">
            <a:xfrm flipV="1">
              <a:off x="2700" y="1525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49"/>
            <p:cNvSpPr>
              <a:spLocks noChangeShapeType="1"/>
            </p:cNvSpPr>
            <p:nvPr/>
          </p:nvSpPr>
          <p:spPr bwMode="auto">
            <a:xfrm flipV="1">
              <a:off x="1838" y="1525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" name="Text Box 116"/>
          <p:cNvSpPr txBox="1">
            <a:spLocks noChangeArrowheads="1"/>
          </p:cNvSpPr>
          <p:nvPr/>
        </p:nvSpPr>
        <p:spPr bwMode="auto">
          <a:xfrm>
            <a:off x="179388" y="350100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工作原理：</a:t>
            </a:r>
            <a:r>
              <a:rPr lang="zh-CN" altLang="en-US" b="1" dirty="0">
                <a:latin typeface="宋体" pitchFamily="2" charset="-122"/>
              </a:rPr>
              <a:t>每条指令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按序通过</a:t>
            </a:r>
            <a:r>
              <a:rPr lang="zh-CN" altLang="en-US" b="1" dirty="0">
                <a:latin typeface="宋体" pitchFamily="2" charset="-122"/>
              </a:rPr>
              <a:t>各段，不同指令执行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过程重叠</a:t>
            </a:r>
          </a:p>
        </p:txBody>
      </p:sp>
      <p:grpSp>
        <p:nvGrpSpPr>
          <p:cNvPr id="103" name="组合 102"/>
          <p:cNvGrpSpPr/>
          <p:nvPr/>
        </p:nvGrpSpPr>
        <p:grpSpPr>
          <a:xfrm>
            <a:off x="179512" y="3973865"/>
            <a:ext cx="5256584" cy="2033886"/>
            <a:chOff x="971600" y="3843386"/>
            <a:chExt cx="5256584" cy="2033886"/>
          </a:xfrm>
        </p:grpSpPr>
        <p:sp>
          <p:nvSpPr>
            <p:cNvPr id="104" name="Text Box 57"/>
            <p:cNvSpPr txBox="1">
              <a:spLocks noChangeArrowheads="1"/>
            </p:cNvSpPr>
            <p:nvPr/>
          </p:nvSpPr>
          <p:spPr bwMode="auto">
            <a:xfrm>
              <a:off x="1259632" y="5661248"/>
              <a:ext cx="496855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8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0</a:t>
              </a:r>
              <a:r>
                <a:rPr lang="en-US" altLang="zh-CN" sz="1600" b="1" baseline="-25000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  1 </a:t>
              </a:r>
              <a:r>
                <a:rPr lang="en-US" altLang="zh-CN" sz="1600" b="1" baseline="-25000" dirty="0">
                  <a:latin typeface="+mn-ea"/>
                  <a:ea typeface="+mn-ea"/>
                </a:rPr>
                <a:t>  </a:t>
              </a:r>
              <a:r>
                <a:rPr lang="en-US" altLang="zh-CN" sz="1600" b="1" dirty="0">
                  <a:latin typeface="+mn-ea"/>
                  <a:ea typeface="+mn-ea"/>
                </a:rPr>
                <a:t>2  </a:t>
              </a:r>
              <a:r>
                <a:rPr lang="en-US" altLang="zh-CN" sz="1600" b="1" baseline="-25000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3 </a:t>
              </a:r>
              <a:r>
                <a:rPr lang="en-US" altLang="zh-CN" sz="1600" b="1" baseline="-25000" dirty="0">
                  <a:latin typeface="+mn-ea"/>
                  <a:ea typeface="+mn-ea"/>
                </a:rPr>
                <a:t>  </a:t>
              </a:r>
              <a:r>
                <a:rPr lang="en-US" altLang="zh-CN" sz="1600" b="1" dirty="0">
                  <a:latin typeface="+mn-ea"/>
                  <a:ea typeface="+mn-ea"/>
                </a:rPr>
                <a:t>4  </a:t>
              </a:r>
              <a:r>
                <a:rPr lang="en-US" altLang="zh-CN" sz="1600" b="1" baseline="-25000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5        </a:t>
              </a:r>
              <a:r>
                <a:rPr lang="en-US" altLang="zh-CN" sz="1600" b="1" baseline="-25000" dirty="0">
                  <a:latin typeface="+mn-ea"/>
                  <a:ea typeface="+mn-ea"/>
                </a:rPr>
                <a:t>  </a:t>
              </a:r>
              <a:r>
                <a:rPr lang="en-US" altLang="zh-CN" sz="1600" b="1" dirty="0">
                  <a:latin typeface="+mn-ea"/>
                  <a:ea typeface="+mn-ea"/>
                </a:rPr>
                <a:t>n            n+4</a:t>
              </a:r>
            </a:p>
          </p:txBody>
        </p:sp>
        <p:sp>
          <p:nvSpPr>
            <p:cNvPr id="105" name="Text Box 60"/>
            <p:cNvSpPr txBox="1">
              <a:spLocks noChangeArrowheads="1"/>
            </p:cNvSpPr>
            <p:nvPr/>
          </p:nvSpPr>
          <p:spPr bwMode="auto">
            <a:xfrm>
              <a:off x="5868144" y="5442743"/>
              <a:ext cx="288032" cy="290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拍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106" name="Text Box 61"/>
            <p:cNvSpPr txBox="1">
              <a:spLocks noChangeArrowheads="1"/>
            </p:cNvSpPr>
            <p:nvPr/>
          </p:nvSpPr>
          <p:spPr bwMode="auto">
            <a:xfrm>
              <a:off x="1333475" y="5303515"/>
              <a:ext cx="358205" cy="28572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107" name="Text Box 62"/>
            <p:cNvSpPr txBox="1">
              <a:spLocks noChangeArrowheads="1"/>
            </p:cNvSpPr>
            <p:nvPr/>
          </p:nvSpPr>
          <p:spPr bwMode="auto">
            <a:xfrm>
              <a:off x="1187921" y="3843386"/>
              <a:ext cx="743325" cy="296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pPr algn="l"/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段</a:t>
              </a:r>
              <a:r>
                <a:rPr lang="en-US" altLang="zh-CN" sz="1800" b="1" dirty="0">
                  <a:latin typeface="宋体" pitchFamily="2" charset="-122"/>
                </a:rPr>
                <a:t>(</a:t>
              </a:r>
              <a:r>
                <a:rPr lang="zh-CN" altLang="en-US" sz="1800" b="1" dirty="0">
                  <a:latin typeface="宋体" pitchFamily="2" charset="-122"/>
                </a:rPr>
                <a:t>级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</a:p>
          </p:txBody>
        </p:sp>
        <p:cxnSp>
          <p:nvCxnSpPr>
            <p:cNvPr id="108" name="直接箭头连接符 107"/>
            <p:cNvCxnSpPr/>
            <p:nvPr/>
          </p:nvCxnSpPr>
          <p:spPr bwMode="auto">
            <a:xfrm flipV="1">
              <a:off x="1331640" y="5586091"/>
              <a:ext cx="4536504" cy="315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9" name="直接连接符 108"/>
            <p:cNvCxnSpPr/>
            <p:nvPr/>
          </p:nvCxnSpPr>
          <p:spPr bwMode="auto">
            <a:xfrm>
              <a:off x="1331640" y="5589240"/>
              <a:ext cx="0" cy="720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直接连接符 109"/>
            <p:cNvCxnSpPr/>
            <p:nvPr/>
          </p:nvCxnSpPr>
          <p:spPr bwMode="auto">
            <a:xfrm>
              <a:off x="1691680" y="5589240"/>
              <a:ext cx="0" cy="720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直接箭头连接符 110"/>
            <p:cNvCxnSpPr/>
            <p:nvPr/>
          </p:nvCxnSpPr>
          <p:spPr bwMode="auto">
            <a:xfrm flipV="1">
              <a:off x="1331640" y="4140249"/>
              <a:ext cx="0" cy="145772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2" name="Text Box 61"/>
            <p:cNvSpPr txBox="1">
              <a:spLocks noChangeArrowheads="1"/>
            </p:cNvSpPr>
            <p:nvPr/>
          </p:nvSpPr>
          <p:spPr bwMode="auto">
            <a:xfrm>
              <a:off x="1691680" y="5301208"/>
              <a:ext cx="360040" cy="28488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I2</a:t>
              </a:r>
            </a:p>
          </p:txBody>
        </p:sp>
        <p:sp>
          <p:nvSpPr>
            <p:cNvPr id="113" name="Text Box 61"/>
            <p:cNvSpPr txBox="1">
              <a:spLocks noChangeArrowheads="1"/>
            </p:cNvSpPr>
            <p:nvPr/>
          </p:nvSpPr>
          <p:spPr bwMode="auto">
            <a:xfrm>
              <a:off x="2051720" y="5303515"/>
              <a:ext cx="358205" cy="2857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I3</a:t>
              </a:r>
            </a:p>
          </p:txBody>
        </p:sp>
        <p:sp>
          <p:nvSpPr>
            <p:cNvPr id="114" name="Text Box 61"/>
            <p:cNvSpPr txBox="1">
              <a:spLocks noChangeArrowheads="1"/>
            </p:cNvSpPr>
            <p:nvPr/>
          </p:nvSpPr>
          <p:spPr bwMode="auto">
            <a:xfrm>
              <a:off x="2409925" y="5303515"/>
              <a:ext cx="358205" cy="282576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I4</a:t>
              </a:r>
            </a:p>
          </p:txBody>
        </p:sp>
        <p:sp>
          <p:nvSpPr>
            <p:cNvPr id="115" name="Text Box 61"/>
            <p:cNvSpPr txBox="1">
              <a:spLocks noChangeArrowheads="1"/>
            </p:cNvSpPr>
            <p:nvPr/>
          </p:nvSpPr>
          <p:spPr bwMode="auto">
            <a:xfrm>
              <a:off x="2771800" y="5303515"/>
              <a:ext cx="358205" cy="2857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I5</a:t>
              </a:r>
            </a:p>
          </p:txBody>
        </p:sp>
        <p:sp>
          <p:nvSpPr>
            <p:cNvPr id="116" name="Text Box 61"/>
            <p:cNvSpPr txBox="1">
              <a:spLocks noChangeArrowheads="1"/>
            </p:cNvSpPr>
            <p:nvPr/>
          </p:nvSpPr>
          <p:spPr bwMode="auto">
            <a:xfrm>
              <a:off x="3851920" y="5301208"/>
              <a:ext cx="358205" cy="284883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In</a:t>
              </a:r>
            </a:p>
          </p:txBody>
        </p:sp>
        <p:sp>
          <p:nvSpPr>
            <p:cNvPr id="117" name="Text Box 61"/>
            <p:cNvSpPr txBox="1">
              <a:spLocks noChangeArrowheads="1"/>
            </p:cNvSpPr>
            <p:nvPr/>
          </p:nvSpPr>
          <p:spPr bwMode="auto">
            <a:xfrm>
              <a:off x="3347864" y="5301208"/>
              <a:ext cx="360040" cy="2857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</a:t>
              </a:r>
            </a:p>
          </p:txBody>
        </p:sp>
        <p:cxnSp>
          <p:nvCxnSpPr>
            <p:cNvPr id="118" name="直接连接符 117"/>
            <p:cNvCxnSpPr/>
            <p:nvPr/>
          </p:nvCxnSpPr>
          <p:spPr bwMode="auto">
            <a:xfrm>
              <a:off x="2051720" y="5589240"/>
              <a:ext cx="0" cy="720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直接连接符 118"/>
            <p:cNvCxnSpPr/>
            <p:nvPr/>
          </p:nvCxnSpPr>
          <p:spPr bwMode="auto">
            <a:xfrm>
              <a:off x="2411760" y="5589240"/>
              <a:ext cx="0" cy="720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0" name="直接连接符 119"/>
            <p:cNvCxnSpPr/>
            <p:nvPr/>
          </p:nvCxnSpPr>
          <p:spPr bwMode="auto">
            <a:xfrm>
              <a:off x="2771800" y="5589240"/>
              <a:ext cx="0" cy="720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1" name="直接连接符 120"/>
            <p:cNvCxnSpPr/>
            <p:nvPr/>
          </p:nvCxnSpPr>
          <p:spPr bwMode="auto">
            <a:xfrm>
              <a:off x="3131840" y="5589240"/>
              <a:ext cx="0" cy="720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2" name="直接连接符 121"/>
            <p:cNvCxnSpPr/>
            <p:nvPr/>
          </p:nvCxnSpPr>
          <p:spPr bwMode="auto">
            <a:xfrm>
              <a:off x="3851920" y="5589240"/>
              <a:ext cx="0" cy="720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3" name="直接连接符 122"/>
            <p:cNvCxnSpPr/>
            <p:nvPr/>
          </p:nvCxnSpPr>
          <p:spPr bwMode="auto">
            <a:xfrm>
              <a:off x="4211960" y="5589240"/>
              <a:ext cx="0" cy="720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4" name="Text Box 61"/>
            <p:cNvSpPr txBox="1">
              <a:spLocks noChangeArrowheads="1"/>
            </p:cNvSpPr>
            <p:nvPr/>
          </p:nvSpPr>
          <p:spPr bwMode="auto">
            <a:xfrm>
              <a:off x="1695350" y="5015483"/>
              <a:ext cx="358205" cy="28572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125" name="Text Box 61"/>
            <p:cNvSpPr txBox="1">
              <a:spLocks noChangeArrowheads="1"/>
            </p:cNvSpPr>
            <p:nvPr/>
          </p:nvSpPr>
          <p:spPr bwMode="auto">
            <a:xfrm>
              <a:off x="2053555" y="5013176"/>
              <a:ext cx="360040" cy="290339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I2</a:t>
              </a:r>
            </a:p>
          </p:txBody>
        </p:sp>
        <p:sp>
          <p:nvSpPr>
            <p:cNvPr id="126" name="Text Box 61"/>
            <p:cNvSpPr txBox="1">
              <a:spLocks noChangeArrowheads="1"/>
            </p:cNvSpPr>
            <p:nvPr/>
          </p:nvSpPr>
          <p:spPr bwMode="auto">
            <a:xfrm>
              <a:off x="2413595" y="5015483"/>
              <a:ext cx="358205" cy="2857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I3</a:t>
              </a:r>
            </a:p>
          </p:txBody>
        </p:sp>
        <p:sp>
          <p:nvSpPr>
            <p:cNvPr id="127" name="Text Box 61"/>
            <p:cNvSpPr txBox="1">
              <a:spLocks noChangeArrowheads="1"/>
            </p:cNvSpPr>
            <p:nvPr/>
          </p:nvSpPr>
          <p:spPr bwMode="auto">
            <a:xfrm>
              <a:off x="2771800" y="5015483"/>
              <a:ext cx="358205" cy="28803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I4</a:t>
              </a:r>
            </a:p>
          </p:txBody>
        </p:sp>
        <p:sp>
          <p:nvSpPr>
            <p:cNvPr id="128" name="Text Box 61"/>
            <p:cNvSpPr txBox="1">
              <a:spLocks noChangeArrowheads="1"/>
            </p:cNvSpPr>
            <p:nvPr/>
          </p:nvSpPr>
          <p:spPr bwMode="auto">
            <a:xfrm>
              <a:off x="3133675" y="5015483"/>
              <a:ext cx="358205" cy="2857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I5</a:t>
              </a:r>
            </a:p>
          </p:txBody>
        </p:sp>
        <p:sp>
          <p:nvSpPr>
            <p:cNvPr id="129" name="Text Box 61"/>
            <p:cNvSpPr txBox="1">
              <a:spLocks noChangeArrowheads="1"/>
            </p:cNvSpPr>
            <p:nvPr/>
          </p:nvSpPr>
          <p:spPr bwMode="auto">
            <a:xfrm>
              <a:off x="4213795" y="5013176"/>
              <a:ext cx="358205" cy="284883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In</a:t>
              </a:r>
            </a:p>
          </p:txBody>
        </p:sp>
        <p:sp>
          <p:nvSpPr>
            <p:cNvPr id="130" name="Text Box 61"/>
            <p:cNvSpPr txBox="1">
              <a:spLocks noChangeArrowheads="1"/>
            </p:cNvSpPr>
            <p:nvPr/>
          </p:nvSpPr>
          <p:spPr bwMode="auto">
            <a:xfrm>
              <a:off x="3706069" y="5013176"/>
              <a:ext cx="361875" cy="2857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131" name="Text Box 61"/>
            <p:cNvSpPr txBox="1">
              <a:spLocks noChangeArrowheads="1"/>
            </p:cNvSpPr>
            <p:nvPr/>
          </p:nvSpPr>
          <p:spPr bwMode="auto">
            <a:xfrm>
              <a:off x="2055390" y="4727451"/>
              <a:ext cx="358205" cy="28572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132" name="Text Box 61"/>
            <p:cNvSpPr txBox="1">
              <a:spLocks noChangeArrowheads="1"/>
            </p:cNvSpPr>
            <p:nvPr/>
          </p:nvSpPr>
          <p:spPr bwMode="auto">
            <a:xfrm>
              <a:off x="2413595" y="4725144"/>
              <a:ext cx="360040" cy="290339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I2</a:t>
              </a:r>
            </a:p>
          </p:txBody>
        </p:sp>
        <p:sp>
          <p:nvSpPr>
            <p:cNvPr id="133" name="Text Box 61"/>
            <p:cNvSpPr txBox="1">
              <a:spLocks noChangeArrowheads="1"/>
            </p:cNvSpPr>
            <p:nvPr/>
          </p:nvSpPr>
          <p:spPr bwMode="auto">
            <a:xfrm>
              <a:off x="2773635" y="4727451"/>
              <a:ext cx="358205" cy="2857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I3</a:t>
              </a:r>
            </a:p>
          </p:txBody>
        </p:sp>
        <p:sp>
          <p:nvSpPr>
            <p:cNvPr id="134" name="Text Box 61"/>
            <p:cNvSpPr txBox="1">
              <a:spLocks noChangeArrowheads="1"/>
            </p:cNvSpPr>
            <p:nvPr/>
          </p:nvSpPr>
          <p:spPr bwMode="auto">
            <a:xfrm>
              <a:off x="3131840" y="4725144"/>
              <a:ext cx="358205" cy="28803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I4</a:t>
              </a:r>
            </a:p>
          </p:txBody>
        </p:sp>
        <p:sp>
          <p:nvSpPr>
            <p:cNvPr id="135" name="Text Box 61"/>
            <p:cNvSpPr txBox="1">
              <a:spLocks noChangeArrowheads="1"/>
            </p:cNvSpPr>
            <p:nvPr/>
          </p:nvSpPr>
          <p:spPr bwMode="auto">
            <a:xfrm>
              <a:off x="3493715" y="4727451"/>
              <a:ext cx="358205" cy="2857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I5</a:t>
              </a:r>
            </a:p>
          </p:txBody>
        </p:sp>
        <p:sp>
          <p:nvSpPr>
            <p:cNvPr id="136" name="Text Box 61"/>
            <p:cNvSpPr txBox="1">
              <a:spLocks noChangeArrowheads="1"/>
            </p:cNvSpPr>
            <p:nvPr/>
          </p:nvSpPr>
          <p:spPr bwMode="auto">
            <a:xfrm>
              <a:off x="4573835" y="4725144"/>
              <a:ext cx="358205" cy="284883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In</a:t>
              </a:r>
            </a:p>
          </p:txBody>
        </p:sp>
        <p:sp>
          <p:nvSpPr>
            <p:cNvPr id="137" name="Text Box 61"/>
            <p:cNvSpPr txBox="1">
              <a:spLocks noChangeArrowheads="1"/>
            </p:cNvSpPr>
            <p:nvPr/>
          </p:nvSpPr>
          <p:spPr bwMode="auto">
            <a:xfrm>
              <a:off x="4066109" y="4725144"/>
              <a:ext cx="361875" cy="2857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138" name="Text Box 61"/>
            <p:cNvSpPr txBox="1">
              <a:spLocks noChangeArrowheads="1"/>
            </p:cNvSpPr>
            <p:nvPr/>
          </p:nvSpPr>
          <p:spPr bwMode="auto">
            <a:xfrm>
              <a:off x="2415430" y="4439419"/>
              <a:ext cx="358205" cy="28572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139" name="Text Box 61"/>
            <p:cNvSpPr txBox="1">
              <a:spLocks noChangeArrowheads="1"/>
            </p:cNvSpPr>
            <p:nvPr/>
          </p:nvSpPr>
          <p:spPr bwMode="auto">
            <a:xfrm>
              <a:off x="2773635" y="4437112"/>
              <a:ext cx="360040" cy="290339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I2</a:t>
              </a:r>
            </a:p>
          </p:txBody>
        </p:sp>
        <p:sp>
          <p:nvSpPr>
            <p:cNvPr id="140" name="Text Box 61"/>
            <p:cNvSpPr txBox="1">
              <a:spLocks noChangeArrowheads="1"/>
            </p:cNvSpPr>
            <p:nvPr/>
          </p:nvSpPr>
          <p:spPr bwMode="auto">
            <a:xfrm>
              <a:off x="3133675" y="4439419"/>
              <a:ext cx="358205" cy="2857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I3</a:t>
              </a:r>
            </a:p>
          </p:txBody>
        </p:sp>
        <p:sp>
          <p:nvSpPr>
            <p:cNvPr id="141" name="Text Box 61"/>
            <p:cNvSpPr txBox="1">
              <a:spLocks noChangeArrowheads="1"/>
            </p:cNvSpPr>
            <p:nvPr/>
          </p:nvSpPr>
          <p:spPr bwMode="auto">
            <a:xfrm>
              <a:off x="3491880" y="4439419"/>
              <a:ext cx="358205" cy="28803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I4</a:t>
              </a:r>
            </a:p>
          </p:txBody>
        </p:sp>
        <p:sp>
          <p:nvSpPr>
            <p:cNvPr id="142" name="Text Box 61"/>
            <p:cNvSpPr txBox="1">
              <a:spLocks noChangeArrowheads="1"/>
            </p:cNvSpPr>
            <p:nvPr/>
          </p:nvSpPr>
          <p:spPr bwMode="auto">
            <a:xfrm>
              <a:off x="3853755" y="4439419"/>
              <a:ext cx="358205" cy="2857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I5</a:t>
              </a:r>
            </a:p>
          </p:txBody>
        </p:sp>
        <p:sp>
          <p:nvSpPr>
            <p:cNvPr id="143" name="Text Box 61"/>
            <p:cNvSpPr txBox="1">
              <a:spLocks noChangeArrowheads="1"/>
            </p:cNvSpPr>
            <p:nvPr/>
          </p:nvSpPr>
          <p:spPr bwMode="auto">
            <a:xfrm>
              <a:off x="4933875" y="4437112"/>
              <a:ext cx="358205" cy="284883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In</a:t>
              </a:r>
            </a:p>
          </p:txBody>
        </p:sp>
        <p:sp>
          <p:nvSpPr>
            <p:cNvPr id="144" name="Text Box 61"/>
            <p:cNvSpPr txBox="1">
              <a:spLocks noChangeArrowheads="1"/>
            </p:cNvSpPr>
            <p:nvPr/>
          </p:nvSpPr>
          <p:spPr bwMode="auto">
            <a:xfrm>
              <a:off x="4426149" y="4437112"/>
              <a:ext cx="361875" cy="2857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145" name="Text Box 61"/>
            <p:cNvSpPr txBox="1">
              <a:spLocks noChangeArrowheads="1"/>
            </p:cNvSpPr>
            <p:nvPr/>
          </p:nvSpPr>
          <p:spPr bwMode="auto">
            <a:xfrm>
              <a:off x="2775470" y="4151387"/>
              <a:ext cx="358205" cy="28572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146" name="Text Box 61"/>
            <p:cNvSpPr txBox="1">
              <a:spLocks noChangeArrowheads="1"/>
            </p:cNvSpPr>
            <p:nvPr/>
          </p:nvSpPr>
          <p:spPr bwMode="auto">
            <a:xfrm>
              <a:off x="3133675" y="4151387"/>
              <a:ext cx="360040" cy="288032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I2</a:t>
              </a:r>
            </a:p>
          </p:txBody>
        </p:sp>
        <p:sp>
          <p:nvSpPr>
            <p:cNvPr id="147" name="Text Box 61"/>
            <p:cNvSpPr txBox="1">
              <a:spLocks noChangeArrowheads="1"/>
            </p:cNvSpPr>
            <p:nvPr/>
          </p:nvSpPr>
          <p:spPr bwMode="auto">
            <a:xfrm>
              <a:off x="3493715" y="4151387"/>
              <a:ext cx="358205" cy="2857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I3</a:t>
              </a:r>
            </a:p>
          </p:txBody>
        </p:sp>
        <p:sp>
          <p:nvSpPr>
            <p:cNvPr id="148" name="Text Box 61"/>
            <p:cNvSpPr txBox="1">
              <a:spLocks noChangeArrowheads="1"/>
            </p:cNvSpPr>
            <p:nvPr/>
          </p:nvSpPr>
          <p:spPr bwMode="auto">
            <a:xfrm>
              <a:off x="3851920" y="4151387"/>
              <a:ext cx="358205" cy="28803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I4</a:t>
              </a:r>
            </a:p>
          </p:txBody>
        </p:sp>
        <p:sp>
          <p:nvSpPr>
            <p:cNvPr id="149" name="Text Box 61"/>
            <p:cNvSpPr txBox="1">
              <a:spLocks noChangeArrowheads="1"/>
            </p:cNvSpPr>
            <p:nvPr/>
          </p:nvSpPr>
          <p:spPr bwMode="auto">
            <a:xfrm>
              <a:off x="4213795" y="4151387"/>
              <a:ext cx="358205" cy="2857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I5</a:t>
              </a:r>
            </a:p>
          </p:txBody>
        </p:sp>
        <p:sp>
          <p:nvSpPr>
            <p:cNvPr id="150" name="Text Box 61"/>
            <p:cNvSpPr txBox="1">
              <a:spLocks noChangeArrowheads="1"/>
            </p:cNvSpPr>
            <p:nvPr/>
          </p:nvSpPr>
          <p:spPr bwMode="auto">
            <a:xfrm>
              <a:off x="5293915" y="4149080"/>
              <a:ext cx="358205" cy="284883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In</a:t>
              </a:r>
            </a:p>
          </p:txBody>
        </p:sp>
        <p:sp>
          <p:nvSpPr>
            <p:cNvPr id="151" name="Text Box 61"/>
            <p:cNvSpPr txBox="1">
              <a:spLocks noChangeArrowheads="1"/>
            </p:cNvSpPr>
            <p:nvPr/>
          </p:nvSpPr>
          <p:spPr bwMode="auto">
            <a:xfrm>
              <a:off x="4786189" y="4149080"/>
              <a:ext cx="361875" cy="2857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</a:t>
              </a:r>
            </a:p>
          </p:txBody>
        </p:sp>
        <p:cxnSp>
          <p:nvCxnSpPr>
            <p:cNvPr id="152" name="直接连接符 151"/>
            <p:cNvCxnSpPr/>
            <p:nvPr/>
          </p:nvCxnSpPr>
          <p:spPr bwMode="auto">
            <a:xfrm>
              <a:off x="5652120" y="5589240"/>
              <a:ext cx="0" cy="720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3" name="直接箭头连接符 152"/>
            <p:cNvCxnSpPr/>
            <p:nvPr/>
          </p:nvCxnSpPr>
          <p:spPr bwMode="auto">
            <a:xfrm flipV="1">
              <a:off x="2987824" y="4013895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4" name="直接箭头连接符 153"/>
            <p:cNvCxnSpPr/>
            <p:nvPr/>
          </p:nvCxnSpPr>
          <p:spPr bwMode="auto">
            <a:xfrm flipV="1">
              <a:off x="3347864" y="4005064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5" name="直接箭头连接符 154"/>
            <p:cNvCxnSpPr/>
            <p:nvPr/>
          </p:nvCxnSpPr>
          <p:spPr bwMode="auto">
            <a:xfrm flipV="1">
              <a:off x="3707904" y="4013895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6" name="直接箭头连接符 155"/>
            <p:cNvCxnSpPr/>
            <p:nvPr/>
          </p:nvCxnSpPr>
          <p:spPr bwMode="auto">
            <a:xfrm flipV="1">
              <a:off x="4067944" y="4005064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7" name="直接箭头连接符 156"/>
            <p:cNvCxnSpPr/>
            <p:nvPr/>
          </p:nvCxnSpPr>
          <p:spPr bwMode="auto">
            <a:xfrm flipV="1">
              <a:off x="4427984" y="4013895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8" name="直接箭头连接符 157"/>
            <p:cNvCxnSpPr/>
            <p:nvPr/>
          </p:nvCxnSpPr>
          <p:spPr bwMode="auto">
            <a:xfrm flipV="1">
              <a:off x="5508104" y="4005064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9" name="直接连接符 158"/>
            <p:cNvCxnSpPr/>
            <p:nvPr/>
          </p:nvCxnSpPr>
          <p:spPr bwMode="auto">
            <a:xfrm>
              <a:off x="5652120" y="4439419"/>
              <a:ext cx="0" cy="114982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0" name="Text Box 63"/>
            <p:cNvSpPr txBox="1">
              <a:spLocks noChangeArrowheads="1"/>
            </p:cNvSpPr>
            <p:nvPr/>
          </p:nvSpPr>
          <p:spPr bwMode="auto">
            <a:xfrm>
              <a:off x="971600" y="4146228"/>
              <a:ext cx="360040" cy="1443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>
                  <a:latin typeface="宋体" pitchFamily="2" charset="-122"/>
                </a:rPr>
                <a:t>WB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OF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</p:grpSp>
      <p:grpSp>
        <p:nvGrpSpPr>
          <p:cNvPr id="161" name="组合 160"/>
          <p:cNvGrpSpPr/>
          <p:nvPr/>
        </p:nvGrpSpPr>
        <p:grpSpPr>
          <a:xfrm>
            <a:off x="5364088" y="3991527"/>
            <a:ext cx="3672408" cy="1874689"/>
            <a:chOff x="5508104" y="3933056"/>
            <a:chExt cx="3672408" cy="1874689"/>
          </a:xfrm>
        </p:grpSpPr>
        <p:cxnSp>
          <p:nvCxnSpPr>
            <p:cNvPr id="162" name="直接箭头连接符 161"/>
            <p:cNvCxnSpPr/>
            <p:nvPr/>
          </p:nvCxnSpPr>
          <p:spPr bwMode="auto">
            <a:xfrm>
              <a:off x="5869979" y="4146228"/>
              <a:ext cx="302066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3" name="直接箭头连接符 162"/>
            <p:cNvCxnSpPr/>
            <p:nvPr/>
          </p:nvCxnSpPr>
          <p:spPr bwMode="auto">
            <a:xfrm>
              <a:off x="5866309" y="4149080"/>
              <a:ext cx="1835" cy="136815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4" name="Text Box 60"/>
            <p:cNvSpPr txBox="1">
              <a:spLocks noChangeArrowheads="1"/>
            </p:cNvSpPr>
            <p:nvPr/>
          </p:nvSpPr>
          <p:spPr bwMode="auto">
            <a:xfrm>
              <a:off x="5580112" y="5517232"/>
              <a:ext cx="504057" cy="290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指令</a:t>
              </a:r>
              <a:endParaRPr lang="en-US" altLang="zh-CN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65" name="Text Box 60"/>
            <p:cNvSpPr txBox="1">
              <a:spLocks noChangeArrowheads="1"/>
            </p:cNvSpPr>
            <p:nvPr/>
          </p:nvSpPr>
          <p:spPr bwMode="auto">
            <a:xfrm>
              <a:off x="8892480" y="4005064"/>
              <a:ext cx="288032" cy="290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拍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166" name="Text Box 61"/>
            <p:cNvSpPr txBox="1">
              <a:spLocks noChangeArrowheads="1"/>
            </p:cNvSpPr>
            <p:nvPr/>
          </p:nvSpPr>
          <p:spPr bwMode="auto">
            <a:xfrm>
              <a:off x="5869979" y="4149080"/>
              <a:ext cx="358205" cy="284883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167" name="Text Box 61"/>
            <p:cNvSpPr txBox="1">
              <a:spLocks noChangeArrowheads="1"/>
            </p:cNvSpPr>
            <p:nvPr/>
          </p:nvSpPr>
          <p:spPr bwMode="auto">
            <a:xfrm>
              <a:off x="6230019" y="4149080"/>
              <a:ext cx="358205" cy="284883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168" name="Text Box 61"/>
            <p:cNvSpPr txBox="1">
              <a:spLocks noChangeArrowheads="1"/>
            </p:cNvSpPr>
            <p:nvPr/>
          </p:nvSpPr>
          <p:spPr bwMode="auto">
            <a:xfrm>
              <a:off x="6590059" y="4149080"/>
              <a:ext cx="358205" cy="284883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OF</a:t>
              </a:r>
            </a:p>
          </p:txBody>
        </p:sp>
        <p:sp>
          <p:nvSpPr>
            <p:cNvPr id="169" name="Text Box 61"/>
            <p:cNvSpPr txBox="1">
              <a:spLocks noChangeArrowheads="1"/>
            </p:cNvSpPr>
            <p:nvPr/>
          </p:nvSpPr>
          <p:spPr bwMode="auto">
            <a:xfrm>
              <a:off x="6950099" y="4149080"/>
              <a:ext cx="358205" cy="284883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</a:t>
              </a:r>
            </a:p>
          </p:txBody>
        </p:sp>
        <p:sp>
          <p:nvSpPr>
            <p:cNvPr id="170" name="Text Box 61"/>
            <p:cNvSpPr txBox="1">
              <a:spLocks noChangeArrowheads="1"/>
            </p:cNvSpPr>
            <p:nvPr/>
          </p:nvSpPr>
          <p:spPr bwMode="auto">
            <a:xfrm>
              <a:off x="7310139" y="4149080"/>
              <a:ext cx="358205" cy="284883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WB</a:t>
              </a:r>
            </a:p>
          </p:txBody>
        </p:sp>
        <p:sp>
          <p:nvSpPr>
            <p:cNvPr id="171" name="Text Box 61"/>
            <p:cNvSpPr txBox="1">
              <a:spLocks noChangeArrowheads="1"/>
            </p:cNvSpPr>
            <p:nvPr/>
          </p:nvSpPr>
          <p:spPr bwMode="auto">
            <a:xfrm>
              <a:off x="6230019" y="4437112"/>
              <a:ext cx="358205" cy="28488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172" name="Text Box 61"/>
            <p:cNvSpPr txBox="1">
              <a:spLocks noChangeArrowheads="1"/>
            </p:cNvSpPr>
            <p:nvPr/>
          </p:nvSpPr>
          <p:spPr bwMode="auto">
            <a:xfrm>
              <a:off x="6590059" y="4437112"/>
              <a:ext cx="358205" cy="28488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173" name="Text Box 61"/>
            <p:cNvSpPr txBox="1">
              <a:spLocks noChangeArrowheads="1"/>
            </p:cNvSpPr>
            <p:nvPr/>
          </p:nvSpPr>
          <p:spPr bwMode="auto">
            <a:xfrm>
              <a:off x="6950099" y="4437112"/>
              <a:ext cx="358205" cy="28488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OF</a:t>
              </a:r>
            </a:p>
          </p:txBody>
        </p:sp>
        <p:sp>
          <p:nvSpPr>
            <p:cNvPr id="174" name="Text Box 61"/>
            <p:cNvSpPr txBox="1">
              <a:spLocks noChangeArrowheads="1"/>
            </p:cNvSpPr>
            <p:nvPr/>
          </p:nvSpPr>
          <p:spPr bwMode="auto">
            <a:xfrm>
              <a:off x="7310139" y="4437112"/>
              <a:ext cx="358205" cy="28488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</a:t>
              </a:r>
            </a:p>
          </p:txBody>
        </p:sp>
        <p:sp>
          <p:nvSpPr>
            <p:cNvPr id="175" name="Text Box 61"/>
            <p:cNvSpPr txBox="1">
              <a:spLocks noChangeArrowheads="1"/>
            </p:cNvSpPr>
            <p:nvPr/>
          </p:nvSpPr>
          <p:spPr bwMode="auto">
            <a:xfrm>
              <a:off x="7670179" y="4437112"/>
              <a:ext cx="358205" cy="28488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WB</a:t>
              </a:r>
            </a:p>
          </p:txBody>
        </p:sp>
        <p:sp>
          <p:nvSpPr>
            <p:cNvPr id="176" name="Text Box 61"/>
            <p:cNvSpPr txBox="1">
              <a:spLocks noChangeArrowheads="1"/>
            </p:cNvSpPr>
            <p:nvPr/>
          </p:nvSpPr>
          <p:spPr bwMode="auto">
            <a:xfrm>
              <a:off x="6590059" y="4725144"/>
              <a:ext cx="358205" cy="28488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177" name="Text Box 61"/>
            <p:cNvSpPr txBox="1">
              <a:spLocks noChangeArrowheads="1"/>
            </p:cNvSpPr>
            <p:nvPr/>
          </p:nvSpPr>
          <p:spPr bwMode="auto">
            <a:xfrm>
              <a:off x="6950099" y="4725144"/>
              <a:ext cx="358205" cy="28488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178" name="Text Box 61"/>
            <p:cNvSpPr txBox="1">
              <a:spLocks noChangeArrowheads="1"/>
            </p:cNvSpPr>
            <p:nvPr/>
          </p:nvSpPr>
          <p:spPr bwMode="auto">
            <a:xfrm>
              <a:off x="7310139" y="4725144"/>
              <a:ext cx="358205" cy="28488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OF</a:t>
              </a:r>
            </a:p>
          </p:txBody>
        </p:sp>
        <p:sp>
          <p:nvSpPr>
            <p:cNvPr id="179" name="Text Box 61"/>
            <p:cNvSpPr txBox="1">
              <a:spLocks noChangeArrowheads="1"/>
            </p:cNvSpPr>
            <p:nvPr/>
          </p:nvSpPr>
          <p:spPr bwMode="auto">
            <a:xfrm>
              <a:off x="7670179" y="4725144"/>
              <a:ext cx="358205" cy="28488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</a:t>
              </a:r>
            </a:p>
          </p:txBody>
        </p:sp>
        <p:sp>
          <p:nvSpPr>
            <p:cNvPr id="180" name="Text Box 61"/>
            <p:cNvSpPr txBox="1">
              <a:spLocks noChangeArrowheads="1"/>
            </p:cNvSpPr>
            <p:nvPr/>
          </p:nvSpPr>
          <p:spPr bwMode="auto">
            <a:xfrm>
              <a:off x="8030219" y="4725144"/>
              <a:ext cx="358205" cy="28488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WB</a:t>
              </a:r>
            </a:p>
          </p:txBody>
        </p:sp>
        <p:sp>
          <p:nvSpPr>
            <p:cNvPr id="181" name="Text Box 61"/>
            <p:cNvSpPr txBox="1">
              <a:spLocks noChangeArrowheads="1"/>
            </p:cNvSpPr>
            <p:nvPr/>
          </p:nvSpPr>
          <p:spPr bwMode="auto">
            <a:xfrm>
              <a:off x="6950099" y="5013176"/>
              <a:ext cx="358205" cy="28488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182" name="Text Box 61"/>
            <p:cNvSpPr txBox="1">
              <a:spLocks noChangeArrowheads="1"/>
            </p:cNvSpPr>
            <p:nvPr/>
          </p:nvSpPr>
          <p:spPr bwMode="auto">
            <a:xfrm>
              <a:off x="7310139" y="5013176"/>
              <a:ext cx="358205" cy="28488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183" name="Text Box 61"/>
            <p:cNvSpPr txBox="1">
              <a:spLocks noChangeArrowheads="1"/>
            </p:cNvSpPr>
            <p:nvPr/>
          </p:nvSpPr>
          <p:spPr bwMode="auto">
            <a:xfrm>
              <a:off x="7670179" y="5013176"/>
              <a:ext cx="358205" cy="28488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OF</a:t>
              </a:r>
            </a:p>
          </p:txBody>
        </p:sp>
        <p:sp>
          <p:nvSpPr>
            <p:cNvPr id="184" name="Text Box 61"/>
            <p:cNvSpPr txBox="1">
              <a:spLocks noChangeArrowheads="1"/>
            </p:cNvSpPr>
            <p:nvPr/>
          </p:nvSpPr>
          <p:spPr bwMode="auto">
            <a:xfrm>
              <a:off x="8030219" y="5013176"/>
              <a:ext cx="358205" cy="28488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</a:t>
              </a:r>
            </a:p>
          </p:txBody>
        </p:sp>
        <p:sp>
          <p:nvSpPr>
            <p:cNvPr id="185" name="Text Box 61"/>
            <p:cNvSpPr txBox="1">
              <a:spLocks noChangeArrowheads="1"/>
            </p:cNvSpPr>
            <p:nvPr/>
          </p:nvSpPr>
          <p:spPr bwMode="auto">
            <a:xfrm>
              <a:off x="8390259" y="5013176"/>
              <a:ext cx="358205" cy="28488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WB</a:t>
              </a:r>
            </a:p>
          </p:txBody>
        </p:sp>
        <p:sp>
          <p:nvSpPr>
            <p:cNvPr id="186" name="Text Box 57"/>
            <p:cNvSpPr txBox="1">
              <a:spLocks noChangeArrowheads="1"/>
            </p:cNvSpPr>
            <p:nvPr/>
          </p:nvSpPr>
          <p:spPr bwMode="auto">
            <a:xfrm>
              <a:off x="5796136" y="3933056"/>
              <a:ext cx="3024336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8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0</a:t>
              </a:r>
              <a:r>
                <a:rPr lang="en-US" altLang="zh-CN" sz="1600" b="1" baseline="-25000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 </a:t>
              </a:r>
              <a:r>
                <a:rPr lang="en-US" altLang="zh-CN" sz="1600" b="1" baseline="-25000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1  </a:t>
              </a:r>
              <a:r>
                <a:rPr lang="en-US" altLang="zh-CN" sz="1600" b="1" baseline="-25000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2  </a:t>
              </a:r>
              <a:r>
                <a:rPr lang="en-US" altLang="zh-CN" sz="1600" b="1" baseline="-25000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3 </a:t>
              </a:r>
              <a:r>
                <a:rPr lang="en-US" altLang="zh-CN" sz="1600" b="1" baseline="-25000" dirty="0">
                  <a:latin typeface="+mn-ea"/>
                  <a:ea typeface="+mn-ea"/>
                </a:rPr>
                <a:t>  </a:t>
              </a:r>
              <a:r>
                <a:rPr lang="en-US" altLang="zh-CN" sz="1600" b="1" dirty="0">
                  <a:latin typeface="+mn-ea"/>
                  <a:ea typeface="+mn-ea"/>
                </a:rPr>
                <a:t>4  </a:t>
              </a:r>
              <a:r>
                <a:rPr lang="en-US" altLang="zh-CN" sz="1600" b="1" baseline="-25000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5 </a:t>
              </a:r>
              <a:r>
                <a:rPr lang="en-US" altLang="zh-CN" sz="1600" b="1" baseline="-25000" dirty="0">
                  <a:latin typeface="+mn-ea"/>
                  <a:ea typeface="+mn-ea"/>
                </a:rPr>
                <a:t>  </a:t>
              </a:r>
              <a:r>
                <a:rPr lang="en-US" altLang="zh-CN" sz="1600" b="1" dirty="0">
                  <a:latin typeface="+mn-ea"/>
                  <a:ea typeface="+mn-ea"/>
                </a:rPr>
                <a:t>6 </a:t>
              </a:r>
              <a:r>
                <a:rPr lang="en-US" altLang="zh-CN" sz="1600" b="1" baseline="-25000" dirty="0">
                  <a:latin typeface="+mn-ea"/>
                  <a:ea typeface="+mn-ea"/>
                </a:rPr>
                <a:t>  </a:t>
              </a:r>
              <a:r>
                <a:rPr lang="en-US" altLang="zh-CN" sz="1600" b="1" dirty="0">
                  <a:latin typeface="+mn-ea"/>
                  <a:ea typeface="+mn-ea"/>
                </a:rPr>
                <a:t>7 </a:t>
              </a:r>
              <a:r>
                <a:rPr lang="en-US" altLang="zh-CN" sz="1600" b="1" baseline="-25000" dirty="0">
                  <a:latin typeface="+mn-ea"/>
                  <a:ea typeface="+mn-ea"/>
                </a:rPr>
                <a:t>  </a:t>
              </a:r>
              <a:r>
                <a:rPr lang="en-US" altLang="zh-CN" sz="1600" b="1" dirty="0">
                  <a:latin typeface="+mn-ea"/>
                  <a:ea typeface="+mn-ea"/>
                </a:rPr>
                <a:t>8</a:t>
              </a:r>
            </a:p>
          </p:txBody>
        </p:sp>
        <p:sp>
          <p:nvSpPr>
            <p:cNvPr id="187" name="Text Box 63"/>
            <p:cNvSpPr txBox="1">
              <a:spLocks noChangeArrowheads="1"/>
            </p:cNvSpPr>
            <p:nvPr/>
          </p:nvSpPr>
          <p:spPr bwMode="auto">
            <a:xfrm>
              <a:off x="5508104" y="4149080"/>
              <a:ext cx="360040" cy="11489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>
                  <a:latin typeface="宋体" pitchFamily="2" charset="-122"/>
                </a:rPr>
                <a:t>I1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I2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I3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I4</a:t>
              </a:r>
            </a:p>
            <a:p>
              <a:pPr>
                <a:lnSpc>
                  <a:spcPct val="105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88" name="直接连接符 187"/>
            <p:cNvCxnSpPr/>
            <p:nvPr/>
          </p:nvCxnSpPr>
          <p:spPr bwMode="auto">
            <a:xfrm>
              <a:off x="8748464" y="4149080"/>
              <a:ext cx="0" cy="86094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9" name="直接连接符 188"/>
            <p:cNvCxnSpPr/>
            <p:nvPr/>
          </p:nvCxnSpPr>
          <p:spPr bwMode="auto">
            <a:xfrm>
              <a:off x="8388424" y="4149080"/>
              <a:ext cx="0" cy="86094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0" name="Text Box 152"/>
          <p:cNvSpPr txBox="1">
            <a:spLocks noChangeArrowheads="1"/>
          </p:cNvSpPr>
          <p:nvPr/>
        </p:nvSpPr>
        <p:spPr bwMode="auto">
          <a:xfrm>
            <a:off x="179388" y="5935743"/>
            <a:ext cx="529751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程序执行时间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i="1" dirty="0"/>
              <a:t>T</a:t>
            </a:r>
            <a:r>
              <a:rPr lang="zh-CN" altLang="en-US" b="1" baseline="-14000" dirty="0"/>
              <a:t>串行</a:t>
            </a:r>
            <a:r>
              <a:rPr lang="zh-CN" altLang="en-US" b="1" dirty="0"/>
              <a:t>＝</a:t>
            </a:r>
            <a:r>
              <a:rPr lang="en-US" altLang="zh-CN" b="1" i="1" dirty="0"/>
              <a:t>n</a:t>
            </a:r>
            <a:r>
              <a:rPr lang="en-US" altLang="zh-CN" b="1" dirty="0"/>
              <a:t>·(</a:t>
            </a:r>
            <a:r>
              <a:rPr lang="en-US" altLang="zh-CN" b="1" i="1" dirty="0" err="1"/>
              <a:t>m</a:t>
            </a:r>
            <a:r>
              <a:rPr lang="en-US" altLang="zh-CN" dirty="0" err="1">
                <a:latin typeface="+mn-lt"/>
              </a:rPr>
              <a:t>Δ</a:t>
            </a:r>
            <a:r>
              <a:rPr lang="en-US" altLang="zh-CN" b="1" i="1" dirty="0" err="1"/>
              <a:t>t</a:t>
            </a:r>
            <a:r>
              <a:rPr lang="en-US" altLang="zh-CN" b="1" dirty="0"/>
              <a:t>)</a:t>
            </a:r>
            <a:r>
              <a:rPr lang="zh-CN" altLang="en-US" b="1" dirty="0"/>
              <a:t>，</a:t>
            </a:r>
            <a:endParaRPr lang="zh-CN" altLang="en-US" b="1" i="1" dirty="0"/>
          </a:p>
        </p:txBody>
      </p:sp>
      <p:sp>
        <p:nvSpPr>
          <p:cNvPr id="191" name="Text Box 155"/>
          <p:cNvSpPr txBox="1">
            <a:spLocks noChangeArrowheads="1"/>
          </p:cNvSpPr>
          <p:nvPr/>
        </p:nvSpPr>
        <p:spPr bwMode="auto">
          <a:xfrm>
            <a:off x="5476902" y="5982599"/>
            <a:ext cx="3167064" cy="457200"/>
          </a:xfrm>
          <a:prstGeom prst="rect">
            <a:avLst/>
          </a:prstGeom>
          <a:solidFill>
            <a:srgbClr val="CCFFFF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b="1" i="1" dirty="0"/>
              <a:t>T</a:t>
            </a:r>
            <a:r>
              <a:rPr lang="zh-CN" altLang="en-US" b="1" baseline="-20000" dirty="0"/>
              <a:t>流水</a:t>
            </a:r>
            <a:r>
              <a:rPr lang="zh-CN" altLang="en-US" b="1" dirty="0"/>
              <a:t>＝</a:t>
            </a:r>
            <a:r>
              <a:rPr lang="en-US" altLang="zh-CN" b="1" i="1" dirty="0" err="1"/>
              <a:t>m</a:t>
            </a:r>
            <a:r>
              <a:rPr lang="en-US" altLang="zh-CN" dirty="0" err="1"/>
              <a:t>Δ</a:t>
            </a:r>
            <a:r>
              <a:rPr lang="en-US" altLang="zh-CN" b="1" i="1" dirty="0" err="1"/>
              <a:t>t</a:t>
            </a:r>
            <a:r>
              <a:rPr lang="zh-CN" altLang="en-US" b="1" dirty="0"/>
              <a:t>＋</a:t>
            </a:r>
            <a:r>
              <a:rPr lang="en-US" altLang="zh-CN" b="1" dirty="0"/>
              <a:t>(</a:t>
            </a:r>
            <a:r>
              <a:rPr lang="en-US" altLang="zh-CN" b="1" i="1" dirty="0"/>
              <a:t>n</a:t>
            </a:r>
            <a:r>
              <a:rPr lang="zh-CN" altLang="en-US" b="1" i="1" dirty="0"/>
              <a:t>－</a:t>
            </a:r>
            <a:r>
              <a:rPr lang="en-US" altLang="zh-CN" b="1" dirty="0"/>
              <a:t>1)</a:t>
            </a:r>
            <a:r>
              <a:rPr lang="en-US" altLang="zh-CN" dirty="0" err="1"/>
              <a:t>Δ</a:t>
            </a:r>
            <a:r>
              <a:rPr lang="en-US" altLang="zh-CN" b="1" i="1" dirty="0" err="1"/>
              <a:t>t</a:t>
            </a:r>
            <a:endParaRPr lang="en-US" altLang="zh-CN" b="1" i="1" dirty="0"/>
          </a:p>
        </p:txBody>
      </p:sp>
      <p:grpSp>
        <p:nvGrpSpPr>
          <p:cNvPr id="192" name="组合 191"/>
          <p:cNvGrpSpPr/>
          <p:nvPr/>
        </p:nvGrpSpPr>
        <p:grpSpPr>
          <a:xfrm>
            <a:off x="1115616" y="3140646"/>
            <a:ext cx="6552180" cy="360362"/>
            <a:chOff x="1475656" y="3068638"/>
            <a:chExt cx="6552180" cy="360362"/>
          </a:xfrm>
        </p:grpSpPr>
        <p:sp>
          <p:nvSpPr>
            <p:cNvPr id="193" name="Text Box 40"/>
            <p:cNvSpPr txBox="1">
              <a:spLocks noChangeArrowheads="1"/>
            </p:cNvSpPr>
            <p:nvPr/>
          </p:nvSpPr>
          <p:spPr bwMode="auto">
            <a:xfrm>
              <a:off x="2843064" y="3070225"/>
              <a:ext cx="1080864" cy="35877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 dirty="0">
                  <a:latin typeface="宋体" pitchFamily="2" charset="-122"/>
                </a:rPr>
                <a:t>译码</a:t>
              </a:r>
              <a:r>
                <a:rPr kumimoji="0" lang="en-US" altLang="zh-CN" sz="1800" b="1" dirty="0">
                  <a:latin typeface="宋体" pitchFamily="2" charset="-122"/>
                </a:rPr>
                <a:t>(ID)</a:t>
              </a:r>
            </a:p>
          </p:txBody>
        </p:sp>
        <p:sp>
          <p:nvSpPr>
            <p:cNvPr id="194" name="Text Box 42"/>
            <p:cNvSpPr txBox="1">
              <a:spLocks noChangeArrowheads="1"/>
            </p:cNvSpPr>
            <p:nvPr/>
          </p:nvSpPr>
          <p:spPr bwMode="auto">
            <a:xfrm>
              <a:off x="1475656" y="3068638"/>
              <a:ext cx="1080070" cy="35877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 dirty="0">
                  <a:latin typeface="宋体" pitchFamily="2" charset="-122"/>
                </a:rPr>
                <a:t>取指</a:t>
              </a:r>
              <a:r>
                <a:rPr kumimoji="0" lang="en-US" altLang="zh-CN" sz="1800" b="1" dirty="0">
                  <a:latin typeface="宋体" pitchFamily="2" charset="-122"/>
                </a:rPr>
                <a:t>(IF)</a:t>
              </a:r>
            </a:p>
          </p:txBody>
        </p:sp>
        <p:sp>
          <p:nvSpPr>
            <p:cNvPr id="195" name="Text Box 43"/>
            <p:cNvSpPr txBox="1">
              <a:spLocks noChangeArrowheads="1"/>
            </p:cNvSpPr>
            <p:nvPr/>
          </p:nvSpPr>
          <p:spPr bwMode="auto">
            <a:xfrm>
              <a:off x="5579145" y="3068638"/>
              <a:ext cx="1081087" cy="35877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 dirty="0">
                  <a:latin typeface="宋体" pitchFamily="2" charset="-122"/>
                </a:rPr>
                <a:t>访存</a:t>
              </a:r>
              <a:r>
                <a:rPr kumimoji="0" lang="en-US" altLang="zh-CN" sz="1800" b="1" dirty="0">
                  <a:latin typeface="宋体" pitchFamily="2" charset="-122"/>
                </a:rPr>
                <a:t>(MEM)</a:t>
              </a:r>
            </a:p>
          </p:txBody>
        </p:sp>
        <p:sp>
          <p:nvSpPr>
            <p:cNvPr id="196" name="Text Box 44"/>
            <p:cNvSpPr txBox="1">
              <a:spLocks noChangeArrowheads="1"/>
            </p:cNvSpPr>
            <p:nvPr/>
          </p:nvSpPr>
          <p:spPr bwMode="auto">
            <a:xfrm>
              <a:off x="4212010" y="3068638"/>
              <a:ext cx="1078978" cy="36036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 dirty="0">
                  <a:latin typeface="宋体" pitchFamily="2" charset="-122"/>
                </a:rPr>
                <a:t>执行</a:t>
              </a:r>
              <a:r>
                <a:rPr kumimoji="0" lang="en-US" altLang="zh-CN" sz="1800" b="1" dirty="0">
                  <a:latin typeface="宋体" pitchFamily="2" charset="-122"/>
                </a:rPr>
                <a:t>(EX)</a:t>
              </a:r>
            </a:p>
          </p:txBody>
        </p:sp>
        <p:sp>
          <p:nvSpPr>
            <p:cNvPr id="197" name="Text Box 45"/>
            <p:cNvSpPr txBox="1">
              <a:spLocks noChangeArrowheads="1"/>
            </p:cNvSpPr>
            <p:nvPr/>
          </p:nvSpPr>
          <p:spPr bwMode="auto">
            <a:xfrm>
              <a:off x="6949901" y="3068638"/>
              <a:ext cx="1077935" cy="36036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 dirty="0">
                  <a:latin typeface="宋体" pitchFamily="2" charset="-122"/>
                </a:rPr>
                <a:t>写回</a:t>
              </a:r>
              <a:r>
                <a:rPr kumimoji="0" lang="en-US" altLang="zh-CN" sz="1800" b="1" dirty="0">
                  <a:latin typeface="宋体" pitchFamily="2" charset="-122"/>
                </a:rPr>
                <a:t>(WB)</a:t>
              </a:r>
            </a:p>
          </p:txBody>
        </p:sp>
        <p:sp>
          <p:nvSpPr>
            <p:cNvPr id="198" name="Line 46"/>
            <p:cNvSpPr>
              <a:spLocks noChangeShapeType="1"/>
            </p:cNvSpPr>
            <p:nvPr/>
          </p:nvSpPr>
          <p:spPr bwMode="auto">
            <a:xfrm flipV="1">
              <a:off x="6660927" y="3284538"/>
              <a:ext cx="2873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" name="Line 47"/>
            <p:cNvSpPr>
              <a:spLocks noChangeShapeType="1"/>
            </p:cNvSpPr>
            <p:nvPr/>
          </p:nvSpPr>
          <p:spPr bwMode="auto">
            <a:xfrm flipV="1">
              <a:off x="5292775" y="3284538"/>
              <a:ext cx="2873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" name="Line 48"/>
            <p:cNvSpPr>
              <a:spLocks noChangeShapeType="1"/>
            </p:cNvSpPr>
            <p:nvPr/>
          </p:nvSpPr>
          <p:spPr bwMode="auto">
            <a:xfrm flipV="1">
              <a:off x="3924623" y="3284538"/>
              <a:ext cx="2873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" name="Line 49"/>
            <p:cNvSpPr>
              <a:spLocks noChangeShapeType="1"/>
            </p:cNvSpPr>
            <p:nvPr/>
          </p:nvSpPr>
          <p:spPr bwMode="auto">
            <a:xfrm flipV="1">
              <a:off x="2555726" y="3284538"/>
              <a:ext cx="2873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2" name="AutoShape 15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" name="AutoShape 15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" name="AutoShape 157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102" grpId="0"/>
      <p:bldP spid="190" grpId="0"/>
      <p:bldP spid="191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112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388" y="287437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、流水线组成的基本要求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388" y="76470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(1)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各个段的</a:t>
            </a:r>
            <a:r>
              <a:rPr lang="zh-CN" altLang="en-US" b="1" u="sng" dirty="0">
                <a:solidFill>
                  <a:srgbClr val="C00000"/>
                </a:solidFill>
                <a:latin typeface="宋体" pitchFamily="2" charset="-122"/>
              </a:rPr>
              <a:t>操作相互独立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     </a:t>
            </a:r>
            <a:r>
              <a:rPr lang="zh-CN" altLang="en-US" sz="2000" b="1" dirty="0">
                <a:latin typeface="宋体" pitchFamily="2" charset="-122"/>
              </a:rPr>
              <a:t>←重叠的基础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5" name="Text Box 37"/>
          <p:cNvSpPr txBox="1">
            <a:spLocks noChangeArrowheads="1"/>
          </p:cNvSpPr>
          <p:nvPr/>
        </p:nvSpPr>
        <p:spPr bwMode="auto">
          <a:xfrm>
            <a:off x="179388" y="1268760"/>
            <a:ext cx="875033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860800" indent="-3860800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要求：</a:t>
            </a:r>
            <a:r>
              <a:rPr lang="zh-CN" altLang="en-US" b="1" kern="0" spc="-100" dirty="0">
                <a:latin typeface="宋体" pitchFamily="2" charset="-122"/>
              </a:rPr>
              <a:t>各个段的</a:t>
            </a:r>
            <a:r>
              <a:rPr lang="zh-CN" altLang="en-US" b="1" u="sng" kern="0" spc="-100" dirty="0">
                <a:latin typeface="宋体" pitchFamily="2" charset="-122"/>
              </a:rPr>
              <a:t>源数据</a:t>
            </a:r>
            <a:r>
              <a:rPr lang="zh-CN" altLang="en-US" b="1" kern="0" spc="-100" dirty="0">
                <a:latin typeface="宋体" pitchFamily="2" charset="-122"/>
              </a:rPr>
              <a:t>来自时序部件、</a:t>
            </a:r>
            <a:r>
              <a:rPr lang="zh-CN" altLang="en-US" b="1" u="sng" kern="0" spc="-100" dirty="0">
                <a:latin typeface="宋体" pitchFamily="2" charset="-122"/>
              </a:rPr>
              <a:t>结果</a:t>
            </a:r>
            <a:r>
              <a:rPr lang="zh-CN" altLang="en-US" b="1" kern="0" spc="-100" dirty="0">
                <a:latin typeface="宋体" pitchFamily="2" charset="-122"/>
              </a:rPr>
              <a:t>存到时序部件</a:t>
            </a:r>
          </a:p>
        </p:txBody>
      </p:sp>
      <p:sp>
        <p:nvSpPr>
          <p:cNvPr id="6" name="Text Box 37"/>
          <p:cNvSpPr txBox="1">
            <a:spLocks noChangeArrowheads="1"/>
          </p:cNvSpPr>
          <p:nvPr/>
        </p:nvSpPr>
        <p:spPr bwMode="auto">
          <a:xfrm>
            <a:off x="179512" y="1794882"/>
            <a:ext cx="875033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860800" indent="-3860800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实现：</a:t>
            </a:r>
            <a:r>
              <a:rPr lang="zh-CN" altLang="en-US" b="1" dirty="0">
                <a:latin typeface="宋体" pitchFamily="2" charset="-122"/>
              </a:rPr>
              <a:t>增设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段间寄存器</a:t>
            </a:r>
            <a:r>
              <a:rPr lang="zh-CN" altLang="en-US" b="1" dirty="0">
                <a:latin typeface="宋体" pitchFamily="2" charset="-122"/>
              </a:rPr>
              <a:t> </a:t>
            </a:r>
            <a:endParaRPr lang="en-US" altLang="zh-CN" b="1" dirty="0">
              <a:latin typeface="宋体" pitchFamily="2" charset="-122"/>
            </a:endParaRPr>
          </a:p>
          <a:p>
            <a:pPr marL="3860800" indent="-3860800" algn="l"/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                </a:t>
            </a:r>
            <a:r>
              <a:rPr lang="zh-CN" altLang="en-US" sz="2200" dirty="0">
                <a:solidFill>
                  <a:srgbClr val="990099"/>
                </a:solidFill>
                <a:latin typeface="宋体" pitchFamily="2" charset="-122"/>
              </a:rPr>
              <a:t>└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←依据：</a:t>
            </a:r>
            <a:r>
              <a:rPr lang="zh-CN" altLang="en-US" sz="2200" b="1" dirty="0">
                <a:latin typeface="宋体" pitchFamily="2" charset="-122"/>
              </a:rPr>
              <a:t>后续段需要使用的</a:t>
            </a:r>
            <a:r>
              <a:rPr lang="zh-CN" altLang="en-US" sz="2200" b="1" dirty="0">
                <a:solidFill>
                  <a:srgbClr val="CC3300"/>
                </a:solidFill>
                <a:latin typeface="宋体" pitchFamily="2" charset="-122"/>
              </a:rPr>
              <a:t>每个</a:t>
            </a:r>
            <a:r>
              <a:rPr lang="zh-CN" altLang="en-US" sz="2200" b="1" dirty="0">
                <a:latin typeface="宋体" pitchFamily="2" charset="-122"/>
              </a:rPr>
              <a:t>数据</a:t>
            </a:r>
            <a:r>
              <a:rPr lang="en-US" altLang="zh-CN" sz="2200" b="1" dirty="0">
                <a:latin typeface="宋体" pitchFamily="2" charset="-122"/>
              </a:rPr>
              <a:t>/</a:t>
            </a:r>
            <a:r>
              <a:rPr lang="zh-CN" altLang="en-US" sz="2200" b="1" dirty="0">
                <a:latin typeface="宋体" pitchFamily="2" charset="-122"/>
              </a:rPr>
              <a:t>地址</a:t>
            </a:r>
            <a:r>
              <a:rPr lang="en-US" altLang="zh-CN" sz="2200" b="1" dirty="0">
                <a:latin typeface="宋体" pitchFamily="2" charset="-122"/>
              </a:rPr>
              <a:t>/</a:t>
            </a:r>
            <a:r>
              <a:rPr lang="zh-CN" altLang="en-US" sz="2200" b="1" dirty="0">
                <a:latin typeface="宋体" pitchFamily="2" charset="-122"/>
              </a:rPr>
              <a:t>命令</a:t>
            </a:r>
          </a:p>
        </p:txBody>
      </p:sp>
      <p:grpSp>
        <p:nvGrpSpPr>
          <p:cNvPr id="448" name="组合 447"/>
          <p:cNvGrpSpPr/>
          <p:nvPr/>
        </p:nvGrpSpPr>
        <p:grpSpPr>
          <a:xfrm>
            <a:off x="3275856" y="3068960"/>
            <a:ext cx="4752528" cy="1944216"/>
            <a:chOff x="3275856" y="2492896"/>
            <a:chExt cx="4752528" cy="1944216"/>
          </a:xfrm>
        </p:grpSpPr>
        <p:grpSp>
          <p:nvGrpSpPr>
            <p:cNvPr id="307" name="组合 306"/>
            <p:cNvGrpSpPr/>
            <p:nvPr/>
          </p:nvGrpSpPr>
          <p:grpSpPr>
            <a:xfrm>
              <a:off x="3275856" y="2492896"/>
              <a:ext cx="3312368" cy="792088"/>
              <a:chOff x="3275856" y="4005064"/>
              <a:chExt cx="3312368" cy="792088"/>
            </a:xfrm>
          </p:grpSpPr>
          <p:cxnSp>
            <p:nvCxnSpPr>
              <p:cNvPr id="297" name="直接箭头连接符 296"/>
              <p:cNvCxnSpPr/>
              <p:nvPr/>
            </p:nvCxnSpPr>
            <p:spPr bwMode="auto">
              <a:xfrm>
                <a:off x="3275857" y="4797152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99" name="直接箭头连接符 298"/>
              <p:cNvCxnSpPr/>
              <p:nvPr/>
            </p:nvCxnSpPr>
            <p:spPr bwMode="auto">
              <a:xfrm>
                <a:off x="3275856" y="4005064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00" name="直接箭头连接符 299"/>
              <p:cNvCxnSpPr/>
              <p:nvPr/>
            </p:nvCxnSpPr>
            <p:spPr bwMode="auto">
              <a:xfrm>
                <a:off x="4716017" y="4797152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01" name="直接箭头连接符 300"/>
              <p:cNvCxnSpPr/>
              <p:nvPr/>
            </p:nvCxnSpPr>
            <p:spPr bwMode="auto">
              <a:xfrm>
                <a:off x="4716016" y="4005064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02" name="直接箭头连接符 301"/>
              <p:cNvCxnSpPr/>
              <p:nvPr/>
            </p:nvCxnSpPr>
            <p:spPr bwMode="auto">
              <a:xfrm>
                <a:off x="6156177" y="4797152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03" name="直接箭头连接符 302"/>
              <p:cNvCxnSpPr/>
              <p:nvPr/>
            </p:nvCxnSpPr>
            <p:spPr bwMode="auto">
              <a:xfrm>
                <a:off x="6156176" y="4005064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04" name="直接箭头连接符 303"/>
              <p:cNvCxnSpPr/>
              <p:nvPr/>
            </p:nvCxnSpPr>
            <p:spPr bwMode="auto">
              <a:xfrm>
                <a:off x="6156176" y="4509120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05" name="直接箭头连接符 304"/>
              <p:cNvCxnSpPr/>
              <p:nvPr/>
            </p:nvCxnSpPr>
            <p:spPr bwMode="auto">
              <a:xfrm>
                <a:off x="6156176" y="4149080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06" name="直接箭头连接符 305"/>
              <p:cNvCxnSpPr/>
              <p:nvPr/>
            </p:nvCxnSpPr>
            <p:spPr bwMode="auto">
              <a:xfrm>
                <a:off x="4716016" y="4581128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353" name="组合 352"/>
            <p:cNvGrpSpPr/>
            <p:nvPr/>
          </p:nvGrpSpPr>
          <p:grpSpPr>
            <a:xfrm>
              <a:off x="4716016" y="3645024"/>
              <a:ext cx="3312368" cy="792088"/>
              <a:chOff x="3275856" y="4005064"/>
              <a:chExt cx="3312368" cy="792088"/>
            </a:xfrm>
          </p:grpSpPr>
          <p:cxnSp>
            <p:nvCxnSpPr>
              <p:cNvPr id="354" name="直接箭头连接符 353"/>
              <p:cNvCxnSpPr/>
              <p:nvPr/>
            </p:nvCxnSpPr>
            <p:spPr bwMode="auto">
              <a:xfrm>
                <a:off x="3275857" y="4797152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55" name="直接箭头连接符 354"/>
              <p:cNvCxnSpPr/>
              <p:nvPr/>
            </p:nvCxnSpPr>
            <p:spPr bwMode="auto">
              <a:xfrm>
                <a:off x="3275856" y="4005064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56" name="直接箭头连接符 355"/>
              <p:cNvCxnSpPr/>
              <p:nvPr/>
            </p:nvCxnSpPr>
            <p:spPr bwMode="auto">
              <a:xfrm>
                <a:off x="4716017" y="4797152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57" name="直接箭头连接符 356"/>
              <p:cNvCxnSpPr/>
              <p:nvPr/>
            </p:nvCxnSpPr>
            <p:spPr bwMode="auto">
              <a:xfrm>
                <a:off x="4716016" y="4005064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58" name="直接箭头连接符 357"/>
              <p:cNvCxnSpPr/>
              <p:nvPr/>
            </p:nvCxnSpPr>
            <p:spPr bwMode="auto">
              <a:xfrm>
                <a:off x="6156177" y="4797152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59" name="直接箭头连接符 358"/>
              <p:cNvCxnSpPr/>
              <p:nvPr/>
            </p:nvCxnSpPr>
            <p:spPr bwMode="auto">
              <a:xfrm>
                <a:off x="6156176" y="4005064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60" name="直接箭头连接符 359"/>
              <p:cNvCxnSpPr/>
              <p:nvPr/>
            </p:nvCxnSpPr>
            <p:spPr bwMode="auto">
              <a:xfrm>
                <a:off x="6156176" y="4509120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61" name="直接箭头连接符 360"/>
              <p:cNvCxnSpPr/>
              <p:nvPr/>
            </p:nvCxnSpPr>
            <p:spPr bwMode="auto">
              <a:xfrm>
                <a:off x="6156176" y="4149080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62" name="直接箭头连接符 361"/>
              <p:cNvCxnSpPr/>
              <p:nvPr/>
            </p:nvCxnSpPr>
            <p:spPr bwMode="auto">
              <a:xfrm>
                <a:off x="4716016" y="4581128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</p:grpSp>
      <p:grpSp>
        <p:nvGrpSpPr>
          <p:cNvPr id="447" name="组合 446"/>
          <p:cNvGrpSpPr/>
          <p:nvPr/>
        </p:nvGrpSpPr>
        <p:grpSpPr>
          <a:xfrm>
            <a:off x="251520" y="2924944"/>
            <a:ext cx="8785869" cy="2520280"/>
            <a:chOff x="251520" y="2348880"/>
            <a:chExt cx="8785869" cy="2520280"/>
          </a:xfrm>
        </p:grpSpPr>
        <p:grpSp>
          <p:nvGrpSpPr>
            <p:cNvPr id="309" name="组合 308"/>
            <p:cNvGrpSpPr/>
            <p:nvPr/>
          </p:nvGrpSpPr>
          <p:grpSpPr>
            <a:xfrm>
              <a:off x="827584" y="2420888"/>
              <a:ext cx="6408711" cy="936104"/>
              <a:chOff x="827584" y="3933056"/>
              <a:chExt cx="6408711" cy="936104"/>
            </a:xfrm>
          </p:grpSpPr>
          <p:sp>
            <p:nvSpPr>
              <p:cNvPr id="67" name="Text Box 161"/>
              <p:cNvSpPr txBox="1">
                <a:spLocks noChangeArrowheads="1"/>
              </p:cNvSpPr>
              <p:nvPr/>
            </p:nvSpPr>
            <p:spPr bwMode="auto">
              <a:xfrm>
                <a:off x="3923928" y="4149080"/>
                <a:ext cx="501529" cy="360040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>
                    <a:latin typeface="宋体" pitchFamily="2" charset="-122"/>
                  </a:rPr>
                  <a:t>ALU</a:t>
                </a:r>
                <a:endParaRPr kumimoji="0" lang="en-US" altLang="zh-CN" sz="2000" b="1" dirty="0">
                  <a:latin typeface="宋体" pitchFamily="2" charset="-122"/>
                </a:endParaRPr>
              </a:p>
            </p:txBody>
          </p:sp>
          <p:sp>
            <p:nvSpPr>
              <p:cNvPr id="68" name="Text Box 166"/>
              <p:cNvSpPr txBox="1">
                <a:spLocks noChangeArrowheads="1"/>
              </p:cNvSpPr>
              <p:nvPr/>
            </p:nvSpPr>
            <p:spPr bwMode="auto">
              <a:xfrm>
                <a:off x="2843810" y="4117351"/>
                <a:ext cx="287237" cy="535785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vert"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>
                    <a:latin typeface="宋体" pitchFamily="2" charset="-122"/>
                  </a:rPr>
                  <a:t>GPRs</a:t>
                </a:r>
              </a:p>
            </p:txBody>
          </p:sp>
          <p:sp>
            <p:nvSpPr>
              <p:cNvPr id="69" name="Text Box 177"/>
              <p:cNvSpPr txBox="1">
                <a:spLocks noChangeArrowheads="1"/>
              </p:cNvSpPr>
              <p:nvPr/>
            </p:nvSpPr>
            <p:spPr bwMode="auto">
              <a:xfrm>
                <a:off x="2411761" y="3933056"/>
                <a:ext cx="288032" cy="936104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222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vert" lIns="18000" tIns="10800" rIns="18000" bIns="10800" anchor="ctr"/>
              <a:lstStyle/>
              <a:p>
                <a:pPr eaLnBrk="0" hangingPunct="0"/>
                <a:r>
                  <a:rPr kumimoji="0" lang="en-US" altLang="zh-CN" sz="2000" b="1" dirty="0">
                    <a:latin typeface="宋体" pitchFamily="2" charset="-122"/>
                  </a:rPr>
                  <a:t>ID</a:t>
                </a:r>
              </a:p>
            </p:txBody>
          </p:sp>
          <p:cxnSp>
            <p:nvCxnSpPr>
              <p:cNvPr id="70" name="直接箭头连接符 69"/>
              <p:cNvCxnSpPr>
                <a:stCxn id="71" idx="3"/>
              </p:cNvCxnSpPr>
              <p:nvPr/>
            </p:nvCxnSpPr>
            <p:spPr bwMode="auto">
              <a:xfrm>
                <a:off x="1618878" y="4726284"/>
                <a:ext cx="216695" cy="158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71" name="Text Box 177"/>
              <p:cNvSpPr txBox="1">
                <a:spLocks noChangeArrowheads="1"/>
              </p:cNvSpPr>
              <p:nvPr/>
            </p:nvSpPr>
            <p:spPr bwMode="auto">
              <a:xfrm>
                <a:off x="1071538" y="4583408"/>
                <a:ext cx="547340" cy="285752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>
                    <a:latin typeface="宋体" pitchFamily="2" charset="-122"/>
                  </a:rPr>
                  <a:t>IMEM</a:t>
                </a:r>
              </a:p>
            </p:txBody>
          </p:sp>
          <p:sp>
            <p:nvSpPr>
              <p:cNvPr id="72" name="Text Box 185"/>
              <p:cNvSpPr txBox="1">
                <a:spLocks noChangeArrowheads="1"/>
              </p:cNvSpPr>
              <p:nvPr/>
            </p:nvSpPr>
            <p:spPr bwMode="auto">
              <a:xfrm>
                <a:off x="1186830" y="4150790"/>
                <a:ext cx="432048" cy="214314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>
                    <a:latin typeface="宋体" pitchFamily="2" charset="-122"/>
                  </a:rPr>
                  <a:t>PC</a:t>
                </a:r>
              </a:p>
            </p:txBody>
          </p:sp>
          <p:cxnSp>
            <p:nvCxnSpPr>
              <p:cNvPr id="73" name="直接箭头连接符 72"/>
              <p:cNvCxnSpPr/>
              <p:nvPr/>
            </p:nvCxnSpPr>
            <p:spPr bwMode="auto">
              <a:xfrm>
                <a:off x="2267744" y="4725144"/>
                <a:ext cx="142307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4" name="直接箭头连接符 73"/>
              <p:cNvCxnSpPr/>
              <p:nvPr/>
            </p:nvCxnSpPr>
            <p:spPr bwMode="auto">
              <a:xfrm>
                <a:off x="1403648" y="4373796"/>
                <a:ext cx="0" cy="207332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5" name="直接箭头连接符 74"/>
              <p:cNvCxnSpPr/>
              <p:nvPr/>
            </p:nvCxnSpPr>
            <p:spPr bwMode="auto">
              <a:xfrm>
                <a:off x="2699793" y="4221088"/>
                <a:ext cx="144810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6" name="直接箭头连接符 75"/>
              <p:cNvCxnSpPr/>
              <p:nvPr/>
            </p:nvCxnSpPr>
            <p:spPr bwMode="auto">
              <a:xfrm>
                <a:off x="2699793" y="4794424"/>
                <a:ext cx="576064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7" name="直接箭头连接符 76"/>
              <p:cNvCxnSpPr/>
              <p:nvPr/>
            </p:nvCxnSpPr>
            <p:spPr bwMode="auto">
              <a:xfrm>
                <a:off x="2699793" y="4434788"/>
                <a:ext cx="144810" cy="2324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8" name="直接箭头连接符 77"/>
              <p:cNvCxnSpPr/>
              <p:nvPr/>
            </p:nvCxnSpPr>
            <p:spPr bwMode="auto">
              <a:xfrm>
                <a:off x="2699793" y="4005064"/>
                <a:ext cx="576064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81" name="直接箭头连接符 80"/>
              <p:cNvCxnSpPr/>
              <p:nvPr/>
            </p:nvCxnSpPr>
            <p:spPr bwMode="auto">
              <a:xfrm>
                <a:off x="3131841" y="4221088"/>
                <a:ext cx="144016" cy="158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82" name="直接箭头连接符 81"/>
              <p:cNvCxnSpPr/>
              <p:nvPr/>
            </p:nvCxnSpPr>
            <p:spPr bwMode="auto">
              <a:xfrm>
                <a:off x="3132635" y="4437112"/>
                <a:ext cx="143222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84" name="直接箭头连接符 83"/>
              <p:cNvCxnSpPr/>
              <p:nvPr/>
            </p:nvCxnSpPr>
            <p:spPr bwMode="auto">
              <a:xfrm>
                <a:off x="3710283" y="4219379"/>
                <a:ext cx="213645" cy="1709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85" name="直接箭头连接符 84"/>
              <p:cNvCxnSpPr/>
              <p:nvPr/>
            </p:nvCxnSpPr>
            <p:spPr bwMode="auto">
              <a:xfrm>
                <a:off x="3710283" y="4435524"/>
                <a:ext cx="213645" cy="158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86" name="直接箭头连接符 121"/>
              <p:cNvCxnSpPr/>
              <p:nvPr/>
            </p:nvCxnSpPr>
            <p:spPr bwMode="auto">
              <a:xfrm>
                <a:off x="4185766" y="4005634"/>
                <a:ext cx="0" cy="143446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87" name="直接箭头连接符 86"/>
              <p:cNvCxnSpPr/>
              <p:nvPr/>
            </p:nvCxnSpPr>
            <p:spPr bwMode="auto">
              <a:xfrm>
                <a:off x="4427984" y="4365104"/>
                <a:ext cx="288032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99" name="Rectangle 100"/>
              <p:cNvSpPr>
                <a:spLocks noChangeArrowheads="1"/>
              </p:cNvSpPr>
              <p:nvPr/>
            </p:nvSpPr>
            <p:spPr bwMode="auto">
              <a:xfrm>
                <a:off x="827584" y="3933056"/>
                <a:ext cx="287238" cy="557992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19050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vert" wrap="none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ALU</a:t>
                </a:r>
                <a:endParaRPr lang="zh-CN" altLang="en-US" sz="1800" b="1" dirty="0">
                  <a:latin typeface="+mn-ea"/>
                  <a:ea typeface="+mn-ea"/>
                </a:endParaRPr>
              </a:p>
            </p:txBody>
          </p:sp>
          <p:cxnSp>
            <p:nvCxnSpPr>
              <p:cNvPr id="118" name="直接箭头连接符 117"/>
              <p:cNvCxnSpPr/>
              <p:nvPr/>
            </p:nvCxnSpPr>
            <p:spPr bwMode="auto">
              <a:xfrm flipH="1">
                <a:off x="1114825" y="4452136"/>
                <a:ext cx="288828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oval" w="sm" len="sm"/>
                <a:tailEnd type="triangle"/>
              </a:ln>
              <a:effectLst/>
            </p:spPr>
          </p:cxnSp>
          <p:cxnSp>
            <p:nvCxnSpPr>
              <p:cNvPr id="124" name="直接箭头连接符 123"/>
              <p:cNvCxnSpPr/>
              <p:nvPr/>
            </p:nvCxnSpPr>
            <p:spPr bwMode="auto">
              <a:xfrm>
                <a:off x="1114822" y="4006204"/>
                <a:ext cx="288826" cy="142876"/>
              </a:xfrm>
              <a:prstGeom prst="bentConnector3">
                <a:avLst>
                  <a:gd name="adj1" fmla="val 98996"/>
                </a:avLst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43" name="直接箭头连接符 142"/>
              <p:cNvCxnSpPr/>
              <p:nvPr/>
            </p:nvCxnSpPr>
            <p:spPr bwMode="auto">
              <a:xfrm>
                <a:off x="3707904" y="4005064"/>
                <a:ext cx="1007319" cy="114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54" name="直接箭头连接符 153"/>
              <p:cNvCxnSpPr/>
              <p:nvPr/>
            </p:nvCxnSpPr>
            <p:spPr bwMode="auto">
              <a:xfrm>
                <a:off x="3710283" y="4797152"/>
                <a:ext cx="1004940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56" name="Text Box 161"/>
              <p:cNvSpPr txBox="1">
                <a:spLocks noChangeArrowheads="1"/>
              </p:cNvSpPr>
              <p:nvPr/>
            </p:nvSpPr>
            <p:spPr bwMode="auto">
              <a:xfrm>
                <a:off x="5366615" y="4293096"/>
                <a:ext cx="573537" cy="360040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>
                    <a:latin typeface="宋体" pitchFamily="2" charset="-122"/>
                  </a:rPr>
                  <a:t>DMEM</a:t>
                </a:r>
                <a:endParaRPr kumimoji="0" lang="en-US" altLang="zh-CN" sz="2000" b="1" dirty="0">
                  <a:latin typeface="宋体" pitchFamily="2" charset="-122"/>
                </a:endParaRPr>
              </a:p>
            </p:txBody>
          </p:sp>
          <p:cxnSp>
            <p:nvCxnSpPr>
              <p:cNvPr id="158" name="直接箭头连接符 157"/>
              <p:cNvCxnSpPr/>
              <p:nvPr/>
            </p:nvCxnSpPr>
            <p:spPr bwMode="auto">
              <a:xfrm>
                <a:off x="3779912" y="4437114"/>
                <a:ext cx="935311" cy="146294"/>
              </a:xfrm>
              <a:prstGeom prst="bentConnector3">
                <a:avLst>
                  <a:gd name="adj1" fmla="val -135"/>
                </a:avLst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oval" w="sm" len="sm"/>
                <a:tailEnd type="triangle"/>
              </a:ln>
              <a:effectLst/>
            </p:spPr>
          </p:cxnSp>
          <p:cxnSp>
            <p:nvCxnSpPr>
              <p:cNvPr id="161" name="直接箭头连接符 160"/>
              <p:cNvCxnSpPr/>
              <p:nvPr/>
            </p:nvCxnSpPr>
            <p:spPr bwMode="auto">
              <a:xfrm>
                <a:off x="5152947" y="4363516"/>
                <a:ext cx="211141" cy="158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62" name="直接箭头连接符 161"/>
              <p:cNvCxnSpPr/>
              <p:nvPr/>
            </p:nvCxnSpPr>
            <p:spPr bwMode="auto">
              <a:xfrm>
                <a:off x="5148064" y="4579540"/>
                <a:ext cx="218551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66" name="直接箭头连接符 165"/>
              <p:cNvCxnSpPr/>
              <p:nvPr/>
            </p:nvCxnSpPr>
            <p:spPr bwMode="auto">
              <a:xfrm>
                <a:off x="5937625" y="4509120"/>
                <a:ext cx="218551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67" name="直接箭头连接符 166"/>
              <p:cNvCxnSpPr/>
              <p:nvPr/>
            </p:nvCxnSpPr>
            <p:spPr bwMode="auto">
              <a:xfrm>
                <a:off x="5148064" y="4797152"/>
                <a:ext cx="1008112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78" name="直接箭头连接符 177"/>
              <p:cNvCxnSpPr/>
              <p:nvPr/>
            </p:nvCxnSpPr>
            <p:spPr bwMode="auto">
              <a:xfrm rot="5400000" flipH="1" flipV="1">
                <a:off x="6480409" y="4256893"/>
                <a:ext cx="360040" cy="144413"/>
              </a:xfrm>
              <a:prstGeom prst="bentConnector3">
                <a:avLst>
                  <a:gd name="adj1" fmla="val -2097"/>
                </a:avLst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79" name="直接箭头连接符 157"/>
              <p:cNvCxnSpPr/>
              <p:nvPr/>
            </p:nvCxnSpPr>
            <p:spPr bwMode="auto">
              <a:xfrm flipV="1">
                <a:off x="5220072" y="4150914"/>
                <a:ext cx="935310" cy="214191"/>
              </a:xfrm>
              <a:prstGeom prst="bentConnector3">
                <a:avLst>
                  <a:gd name="adj1" fmla="val -136"/>
                </a:avLst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oval" w="sm" len="sm"/>
                <a:tailEnd type="triangle"/>
              </a:ln>
              <a:effectLst/>
            </p:spPr>
          </p:cxnSp>
          <p:cxnSp>
            <p:nvCxnSpPr>
              <p:cNvPr id="183" name="直接箭头连接符 182"/>
              <p:cNvCxnSpPr/>
              <p:nvPr/>
            </p:nvCxnSpPr>
            <p:spPr bwMode="auto">
              <a:xfrm>
                <a:off x="5148064" y="4005064"/>
                <a:ext cx="1007318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86" name="直接箭头连接符 121"/>
              <p:cNvCxnSpPr/>
              <p:nvPr/>
            </p:nvCxnSpPr>
            <p:spPr bwMode="auto">
              <a:xfrm>
                <a:off x="5652119" y="4005064"/>
                <a:ext cx="0" cy="288156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89" name="直接箭头连接符 188"/>
              <p:cNvCxnSpPr/>
              <p:nvPr/>
            </p:nvCxnSpPr>
            <p:spPr bwMode="auto">
              <a:xfrm flipV="1">
                <a:off x="6589016" y="4005064"/>
                <a:ext cx="287240" cy="57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92" name="直接箭头连接符 191"/>
              <p:cNvCxnSpPr/>
              <p:nvPr/>
            </p:nvCxnSpPr>
            <p:spPr bwMode="auto">
              <a:xfrm>
                <a:off x="6589016" y="4796358"/>
                <a:ext cx="287240" cy="794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95" name="Text Box 166"/>
              <p:cNvSpPr txBox="1">
                <a:spLocks noChangeArrowheads="1"/>
              </p:cNvSpPr>
              <p:nvPr/>
            </p:nvSpPr>
            <p:spPr bwMode="auto">
              <a:xfrm>
                <a:off x="6876256" y="3937330"/>
                <a:ext cx="360039" cy="931830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rgbClr val="000000"/>
                </a:solidFill>
                <a:prstDash val="sysDash"/>
                <a:miter lim="800000"/>
                <a:headEnd/>
                <a:tailEnd/>
              </a:ln>
            </p:spPr>
            <p:txBody>
              <a:bodyPr vert="vert"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>
                    <a:latin typeface="宋体" pitchFamily="2" charset="-122"/>
                  </a:rPr>
                  <a:t>GPRs</a:t>
                </a:r>
              </a:p>
            </p:txBody>
          </p:sp>
          <p:cxnSp>
            <p:nvCxnSpPr>
              <p:cNvPr id="196" name="直接箭头连接符 195"/>
              <p:cNvCxnSpPr/>
              <p:nvPr/>
            </p:nvCxnSpPr>
            <p:spPr bwMode="auto">
              <a:xfrm flipV="1">
                <a:off x="6589016" y="4149080"/>
                <a:ext cx="287240" cy="171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71" name="直接箭头连接符 270"/>
              <p:cNvCxnSpPr/>
              <p:nvPr/>
            </p:nvCxnSpPr>
            <p:spPr bwMode="auto">
              <a:xfrm flipV="1">
                <a:off x="4554406" y="4197276"/>
                <a:ext cx="0" cy="16782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oval" w="sm" len="sm"/>
                <a:tailEnd type="triangle"/>
              </a:ln>
              <a:effectLst/>
            </p:spPr>
          </p:cxnSp>
          <p:sp>
            <p:nvSpPr>
              <p:cNvPr id="273" name="Text Box 164"/>
              <p:cNvSpPr txBox="1">
                <a:spLocks noChangeArrowheads="1"/>
              </p:cNvSpPr>
              <p:nvPr/>
            </p:nvSpPr>
            <p:spPr bwMode="auto">
              <a:xfrm>
                <a:off x="3275857" y="4366814"/>
                <a:ext cx="428628" cy="214314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600" b="1" dirty="0">
                    <a:latin typeface="宋体" pitchFamily="2" charset="-122"/>
                  </a:rPr>
                  <a:t>B</a:t>
                </a:r>
              </a:p>
            </p:txBody>
          </p:sp>
          <p:sp>
            <p:nvSpPr>
              <p:cNvPr id="274" name="Text Box 165"/>
              <p:cNvSpPr txBox="1">
                <a:spLocks noChangeArrowheads="1"/>
              </p:cNvSpPr>
              <p:nvPr/>
            </p:nvSpPr>
            <p:spPr bwMode="auto">
              <a:xfrm>
                <a:off x="3275857" y="4150914"/>
                <a:ext cx="428627" cy="215900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600" b="1" dirty="0">
                    <a:latin typeface="宋体" pitchFamily="2" charset="-122"/>
                  </a:rPr>
                  <a:t>A</a:t>
                </a:r>
              </a:p>
            </p:txBody>
          </p:sp>
          <p:sp>
            <p:nvSpPr>
              <p:cNvPr id="277" name="Text Box 165"/>
              <p:cNvSpPr txBox="1">
                <a:spLocks noChangeArrowheads="1"/>
              </p:cNvSpPr>
              <p:nvPr/>
            </p:nvSpPr>
            <p:spPr bwMode="auto">
              <a:xfrm>
                <a:off x="4716016" y="4293220"/>
                <a:ext cx="428627" cy="215900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600" b="1" spc="-150" dirty="0">
                    <a:latin typeface="宋体" pitchFamily="2" charset="-122"/>
                  </a:rPr>
                  <a:t>ALUO</a:t>
                </a:r>
              </a:p>
            </p:txBody>
          </p:sp>
          <p:sp>
            <p:nvSpPr>
              <p:cNvPr id="27" name="Text Box 185"/>
              <p:cNvSpPr txBox="1">
                <a:spLocks noChangeArrowheads="1"/>
              </p:cNvSpPr>
              <p:nvPr/>
            </p:nvSpPr>
            <p:spPr bwMode="auto">
              <a:xfrm>
                <a:off x="1835572" y="4581128"/>
                <a:ext cx="432965" cy="214314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>
                    <a:latin typeface="宋体" pitchFamily="2" charset="-122"/>
                  </a:rPr>
                  <a:t>IR</a:t>
                </a:r>
              </a:p>
            </p:txBody>
          </p:sp>
        </p:grpSp>
        <p:sp>
          <p:nvSpPr>
            <p:cNvPr id="9" name="Text Box 104"/>
            <p:cNvSpPr txBox="1">
              <a:spLocks noChangeArrowheads="1"/>
            </p:cNvSpPr>
            <p:nvPr/>
          </p:nvSpPr>
          <p:spPr bwMode="auto">
            <a:xfrm>
              <a:off x="251520" y="2585301"/>
              <a:ext cx="498417" cy="498479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18000" tIns="0" rIns="18000" bIns="0"/>
            <a:lstStyle/>
            <a:p>
              <a:pPr eaLnBrk="0" hangingPunct="0"/>
              <a:r>
                <a:rPr kumimoji="0"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指令</a:t>
              </a:r>
              <a:endParaRPr kumimoji="0" lang="en-US" altLang="zh-CN" sz="1800" b="1" dirty="0">
                <a:solidFill>
                  <a:srgbClr val="990099"/>
                </a:solidFill>
                <a:latin typeface="宋体" pitchFamily="2" charset="-122"/>
              </a:endParaRPr>
            </a:p>
            <a:p>
              <a:pPr eaLnBrk="0" hangingPunct="0">
                <a:lnSpc>
                  <a:spcPct val="90000"/>
                </a:lnSpc>
              </a:pPr>
              <a:r>
                <a:rPr kumimoji="0" lang="en-US" altLang="zh-CN" sz="1800" b="1" dirty="0">
                  <a:solidFill>
                    <a:srgbClr val="990099"/>
                  </a:solidFill>
                  <a:latin typeface="宋体" pitchFamily="2" charset="-122"/>
                </a:rPr>
                <a:t>k</a:t>
              </a:r>
            </a:p>
          </p:txBody>
        </p:sp>
        <p:sp>
          <p:nvSpPr>
            <p:cNvPr id="11" name="Text Box 104"/>
            <p:cNvSpPr txBox="1">
              <a:spLocks noChangeArrowheads="1"/>
            </p:cNvSpPr>
            <p:nvPr/>
          </p:nvSpPr>
          <p:spPr bwMode="auto">
            <a:xfrm>
              <a:off x="251520" y="3728309"/>
              <a:ext cx="498417" cy="498479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18000" tIns="0" rIns="18000" bIns="0"/>
            <a:lstStyle/>
            <a:p>
              <a:pPr eaLnBrk="0" hangingPunct="0"/>
              <a:r>
                <a:rPr kumimoji="0"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指令</a:t>
              </a:r>
              <a:endParaRPr kumimoji="0" lang="en-US" altLang="zh-CN" sz="1800" b="1" dirty="0">
                <a:solidFill>
                  <a:srgbClr val="990099"/>
                </a:solidFill>
                <a:latin typeface="宋体" pitchFamily="2" charset="-122"/>
              </a:endParaRPr>
            </a:p>
            <a:p>
              <a:pPr eaLnBrk="0" hangingPunct="0">
                <a:lnSpc>
                  <a:spcPct val="90000"/>
                </a:lnSpc>
              </a:pPr>
              <a:r>
                <a:rPr kumimoji="0" lang="en-US" altLang="zh-CN" sz="1800" b="1" dirty="0">
                  <a:solidFill>
                    <a:srgbClr val="990099"/>
                  </a:solidFill>
                  <a:latin typeface="宋体" pitchFamily="2" charset="-122"/>
                </a:rPr>
                <a:t>k+1</a:t>
              </a:r>
            </a:p>
          </p:txBody>
        </p:sp>
        <p:grpSp>
          <p:nvGrpSpPr>
            <p:cNvPr id="310" name="组合 309"/>
            <p:cNvGrpSpPr/>
            <p:nvPr/>
          </p:nvGrpSpPr>
          <p:grpSpPr>
            <a:xfrm>
              <a:off x="2267745" y="3573016"/>
              <a:ext cx="6408711" cy="936104"/>
              <a:chOff x="827584" y="3933056"/>
              <a:chExt cx="6408711" cy="936104"/>
            </a:xfrm>
          </p:grpSpPr>
          <p:sp>
            <p:nvSpPr>
              <p:cNvPr id="311" name="Text Box 161"/>
              <p:cNvSpPr txBox="1">
                <a:spLocks noChangeArrowheads="1"/>
              </p:cNvSpPr>
              <p:nvPr/>
            </p:nvSpPr>
            <p:spPr bwMode="auto">
              <a:xfrm>
                <a:off x="3923928" y="4149080"/>
                <a:ext cx="501529" cy="360040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>
                    <a:latin typeface="宋体" pitchFamily="2" charset="-122"/>
                  </a:rPr>
                  <a:t>ALU</a:t>
                </a:r>
                <a:endParaRPr kumimoji="0" lang="en-US" altLang="zh-CN" sz="2000" b="1" dirty="0">
                  <a:latin typeface="宋体" pitchFamily="2" charset="-122"/>
                </a:endParaRPr>
              </a:p>
            </p:txBody>
          </p:sp>
          <p:sp>
            <p:nvSpPr>
              <p:cNvPr id="312" name="Text Box 166"/>
              <p:cNvSpPr txBox="1">
                <a:spLocks noChangeArrowheads="1"/>
              </p:cNvSpPr>
              <p:nvPr/>
            </p:nvSpPr>
            <p:spPr bwMode="auto">
              <a:xfrm>
                <a:off x="2843810" y="4117351"/>
                <a:ext cx="287237" cy="535785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vert"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>
                    <a:latin typeface="宋体" pitchFamily="2" charset="-122"/>
                  </a:rPr>
                  <a:t>GPRs</a:t>
                </a:r>
              </a:p>
            </p:txBody>
          </p:sp>
          <p:sp>
            <p:nvSpPr>
              <p:cNvPr id="313" name="Text Box 177"/>
              <p:cNvSpPr txBox="1">
                <a:spLocks noChangeArrowheads="1"/>
              </p:cNvSpPr>
              <p:nvPr/>
            </p:nvSpPr>
            <p:spPr bwMode="auto">
              <a:xfrm>
                <a:off x="2411761" y="3933056"/>
                <a:ext cx="288032" cy="936104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222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vert" lIns="18000" tIns="10800" rIns="18000" bIns="10800" anchor="ctr"/>
              <a:lstStyle/>
              <a:p>
                <a:pPr eaLnBrk="0" hangingPunct="0"/>
                <a:r>
                  <a:rPr kumimoji="0" lang="en-US" altLang="zh-CN" sz="2000" b="1" dirty="0">
                    <a:latin typeface="宋体" pitchFamily="2" charset="-122"/>
                  </a:rPr>
                  <a:t>ID</a:t>
                </a:r>
              </a:p>
            </p:txBody>
          </p:sp>
          <p:cxnSp>
            <p:nvCxnSpPr>
              <p:cNvPr id="314" name="直接箭头连接符 313"/>
              <p:cNvCxnSpPr>
                <a:stCxn id="315" idx="3"/>
              </p:cNvCxnSpPr>
              <p:nvPr/>
            </p:nvCxnSpPr>
            <p:spPr bwMode="auto">
              <a:xfrm>
                <a:off x="1618878" y="4726284"/>
                <a:ext cx="216695" cy="158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315" name="Text Box 177"/>
              <p:cNvSpPr txBox="1">
                <a:spLocks noChangeArrowheads="1"/>
              </p:cNvSpPr>
              <p:nvPr/>
            </p:nvSpPr>
            <p:spPr bwMode="auto">
              <a:xfrm>
                <a:off x="1071538" y="4583408"/>
                <a:ext cx="547340" cy="285752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>
                    <a:latin typeface="宋体" pitchFamily="2" charset="-122"/>
                  </a:rPr>
                  <a:t>IMEM</a:t>
                </a:r>
              </a:p>
            </p:txBody>
          </p:sp>
          <p:sp>
            <p:nvSpPr>
              <p:cNvPr id="316" name="Text Box 185"/>
              <p:cNvSpPr txBox="1">
                <a:spLocks noChangeArrowheads="1"/>
              </p:cNvSpPr>
              <p:nvPr/>
            </p:nvSpPr>
            <p:spPr bwMode="auto">
              <a:xfrm>
                <a:off x="1186830" y="4150790"/>
                <a:ext cx="432048" cy="214314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>
                    <a:latin typeface="宋体" pitchFamily="2" charset="-122"/>
                  </a:rPr>
                  <a:t>PC</a:t>
                </a:r>
              </a:p>
            </p:txBody>
          </p:sp>
          <p:cxnSp>
            <p:nvCxnSpPr>
              <p:cNvPr id="317" name="直接箭头连接符 316"/>
              <p:cNvCxnSpPr/>
              <p:nvPr/>
            </p:nvCxnSpPr>
            <p:spPr bwMode="auto">
              <a:xfrm>
                <a:off x="2267744" y="4725144"/>
                <a:ext cx="142307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18" name="直接箭头连接符 317"/>
              <p:cNvCxnSpPr/>
              <p:nvPr/>
            </p:nvCxnSpPr>
            <p:spPr bwMode="auto">
              <a:xfrm>
                <a:off x="1403648" y="4373796"/>
                <a:ext cx="0" cy="207332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19" name="直接箭头连接符 318"/>
              <p:cNvCxnSpPr/>
              <p:nvPr/>
            </p:nvCxnSpPr>
            <p:spPr bwMode="auto">
              <a:xfrm>
                <a:off x="2699793" y="4221088"/>
                <a:ext cx="144810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20" name="直接箭头连接符 319"/>
              <p:cNvCxnSpPr/>
              <p:nvPr/>
            </p:nvCxnSpPr>
            <p:spPr bwMode="auto">
              <a:xfrm>
                <a:off x="2699793" y="4794424"/>
                <a:ext cx="576064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21" name="直接箭头连接符 320"/>
              <p:cNvCxnSpPr/>
              <p:nvPr/>
            </p:nvCxnSpPr>
            <p:spPr bwMode="auto">
              <a:xfrm>
                <a:off x="2699793" y="4434788"/>
                <a:ext cx="144810" cy="2324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22" name="直接箭头连接符 321"/>
              <p:cNvCxnSpPr/>
              <p:nvPr/>
            </p:nvCxnSpPr>
            <p:spPr bwMode="auto">
              <a:xfrm>
                <a:off x="2699793" y="4005064"/>
                <a:ext cx="576064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23" name="直接箭头连接符 322"/>
              <p:cNvCxnSpPr/>
              <p:nvPr/>
            </p:nvCxnSpPr>
            <p:spPr bwMode="auto">
              <a:xfrm>
                <a:off x="3131841" y="4221088"/>
                <a:ext cx="144016" cy="158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24" name="直接箭头连接符 323"/>
              <p:cNvCxnSpPr/>
              <p:nvPr/>
            </p:nvCxnSpPr>
            <p:spPr bwMode="auto">
              <a:xfrm>
                <a:off x="3132635" y="4437112"/>
                <a:ext cx="143222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25" name="直接箭头连接符 324"/>
              <p:cNvCxnSpPr/>
              <p:nvPr/>
            </p:nvCxnSpPr>
            <p:spPr bwMode="auto">
              <a:xfrm>
                <a:off x="3710283" y="4219379"/>
                <a:ext cx="213645" cy="1709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26" name="直接箭头连接符 325"/>
              <p:cNvCxnSpPr/>
              <p:nvPr/>
            </p:nvCxnSpPr>
            <p:spPr bwMode="auto">
              <a:xfrm>
                <a:off x="3710283" y="4435524"/>
                <a:ext cx="213645" cy="158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27" name="直接箭头连接符 121"/>
              <p:cNvCxnSpPr/>
              <p:nvPr/>
            </p:nvCxnSpPr>
            <p:spPr bwMode="auto">
              <a:xfrm>
                <a:off x="4185766" y="4005634"/>
                <a:ext cx="0" cy="143446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28" name="直接箭头连接符 327"/>
              <p:cNvCxnSpPr/>
              <p:nvPr/>
            </p:nvCxnSpPr>
            <p:spPr bwMode="auto">
              <a:xfrm>
                <a:off x="4427984" y="4365104"/>
                <a:ext cx="288032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329" name="Rectangle 100"/>
              <p:cNvSpPr>
                <a:spLocks noChangeArrowheads="1"/>
              </p:cNvSpPr>
              <p:nvPr/>
            </p:nvSpPr>
            <p:spPr bwMode="auto">
              <a:xfrm>
                <a:off x="827584" y="3933056"/>
                <a:ext cx="287238" cy="557992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19050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vert" wrap="none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ALU</a:t>
                </a:r>
                <a:endParaRPr lang="zh-CN" altLang="en-US" sz="1800" b="1" dirty="0">
                  <a:latin typeface="+mn-ea"/>
                  <a:ea typeface="+mn-ea"/>
                </a:endParaRPr>
              </a:p>
            </p:txBody>
          </p:sp>
          <p:cxnSp>
            <p:nvCxnSpPr>
              <p:cNvPr id="330" name="直接箭头连接符 329"/>
              <p:cNvCxnSpPr/>
              <p:nvPr/>
            </p:nvCxnSpPr>
            <p:spPr bwMode="auto">
              <a:xfrm flipH="1">
                <a:off x="1114825" y="4452136"/>
                <a:ext cx="288828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oval" w="sm" len="sm"/>
                <a:tailEnd type="triangle"/>
              </a:ln>
              <a:effectLst/>
            </p:spPr>
          </p:cxnSp>
          <p:cxnSp>
            <p:nvCxnSpPr>
              <p:cNvPr id="331" name="直接箭头连接符 123"/>
              <p:cNvCxnSpPr/>
              <p:nvPr/>
            </p:nvCxnSpPr>
            <p:spPr bwMode="auto">
              <a:xfrm>
                <a:off x="1114822" y="4006204"/>
                <a:ext cx="288826" cy="142876"/>
              </a:xfrm>
              <a:prstGeom prst="bentConnector3">
                <a:avLst>
                  <a:gd name="adj1" fmla="val 98996"/>
                </a:avLst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32" name="直接箭头连接符 331"/>
              <p:cNvCxnSpPr/>
              <p:nvPr/>
            </p:nvCxnSpPr>
            <p:spPr bwMode="auto">
              <a:xfrm>
                <a:off x="3707904" y="4005064"/>
                <a:ext cx="1007319" cy="114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33" name="直接箭头连接符 332"/>
              <p:cNvCxnSpPr/>
              <p:nvPr/>
            </p:nvCxnSpPr>
            <p:spPr bwMode="auto">
              <a:xfrm>
                <a:off x="3710283" y="4797152"/>
                <a:ext cx="1004940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334" name="Text Box 161"/>
              <p:cNvSpPr txBox="1">
                <a:spLocks noChangeArrowheads="1"/>
              </p:cNvSpPr>
              <p:nvPr/>
            </p:nvSpPr>
            <p:spPr bwMode="auto">
              <a:xfrm>
                <a:off x="5366615" y="4293096"/>
                <a:ext cx="573537" cy="360040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>
                    <a:latin typeface="宋体" pitchFamily="2" charset="-122"/>
                  </a:rPr>
                  <a:t>DMEM</a:t>
                </a:r>
                <a:endParaRPr kumimoji="0" lang="en-US" altLang="zh-CN" sz="2000" b="1" dirty="0">
                  <a:latin typeface="宋体" pitchFamily="2" charset="-122"/>
                </a:endParaRPr>
              </a:p>
            </p:txBody>
          </p:sp>
          <p:cxnSp>
            <p:nvCxnSpPr>
              <p:cNvPr id="335" name="直接箭头连接符 157"/>
              <p:cNvCxnSpPr/>
              <p:nvPr/>
            </p:nvCxnSpPr>
            <p:spPr bwMode="auto">
              <a:xfrm>
                <a:off x="3779912" y="4437114"/>
                <a:ext cx="935311" cy="146294"/>
              </a:xfrm>
              <a:prstGeom prst="bentConnector3">
                <a:avLst>
                  <a:gd name="adj1" fmla="val -135"/>
                </a:avLst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oval" w="sm" len="sm"/>
                <a:tailEnd type="triangle"/>
              </a:ln>
              <a:effectLst/>
            </p:spPr>
          </p:cxnSp>
          <p:cxnSp>
            <p:nvCxnSpPr>
              <p:cNvPr id="336" name="直接箭头连接符 335"/>
              <p:cNvCxnSpPr/>
              <p:nvPr/>
            </p:nvCxnSpPr>
            <p:spPr bwMode="auto">
              <a:xfrm>
                <a:off x="5152947" y="4363516"/>
                <a:ext cx="211141" cy="158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37" name="直接箭头连接符 336"/>
              <p:cNvCxnSpPr/>
              <p:nvPr/>
            </p:nvCxnSpPr>
            <p:spPr bwMode="auto">
              <a:xfrm>
                <a:off x="5148064" y="4579540"/>
                <a:ext cx="218551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38" name="直接箭头连接符 337"/>
              <p:cNvCxnSpPr/>
              <p:nvPr/>
            </p:nvCxnSpPr>
            <p:spPr bwMode="auto">
              <a:xfrm>
                <a:off x="5937625" y="4509120"/>
                <a:ext cx="218551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39" name="直接箭头连接符 338"/>
              <p:cNvCxnSpPr/>
              <p:nvPr/>
            </p:nvCxnSpPr>
            <p:spPr bwMode="auto">
              <a:xfrm>
                <a:off x="5148064" y="4797152"/>
                <a:ext cx="1008112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40" name="直接箭头连接符 177"/>
              <p:cNvCxnSpPr/>
              <p:nvPr/>
            </p:nvCxnSpPr>
            <p:spPr bwMode="auto">
              <a:xfrm rot="5400000" flipH="1" flipV="1">
                <a:off x="6480409" y="4256893"/>
                <a:ext cx="360040" cy="144413"/>
              </a:xfrm>
              <a:prstGeom prst="bentConnector3">
                <a:avLst>
                  <a:gd name="adj1" fmla="val -2097"/>
                </a:avLst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41" name="直接箭头连接符 157"/>
              <p:cNvCxnSpPr/>
              <p:nvPr/>
            </p:nvCxnSpPr>
            <p:spPr bwMode="auto">
              <a:xfrm flipV="1">
                <a:off x="5220072" y="4150914"/>
                <a:ext cx="935310" cy="214191"/>
              </a:xfrm>
              <a:prstGeom prst="bentConnector3">
                <a:avLst>
                  <a:gd name="adj1" fmla="val -136"/>
                </a:avLst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oval" w="sm" len="sm"/>
                <a:tailEnd type="triangle"/>
              </a:ln>
              <a:effectLst/>
            </p:spPr>
          </p:cxnSp>
          <p:cxnSp>
            <p:nvCxnSpPr>
              <p:cNvPr id="342" name="直接箭头连接符 341"/>
              <p:cNvCxnSpPr/>
              <p:nvPr/>
            </p:nvCxnSpPr>
            <p:spPr bwMode="auto">
              <a:xfrm>
                <a:off x="5148064" y="4005064"/>
                <a:ext cx="1007318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43" name="直接箭头连接符 121"/>
              <p:cNvCxnSpPr/>
              <p:nvPr/>
            </p:nvCxnSpPr>
            <p:spPr bwMode="auto">
              <a:xfrm>
                <a:off x="5652119" y="4005064"/>
                <a:ext cx="0" cy="288156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44" name="直接箭头连接符 343"/>
              <p:cNvCxnSpPr/>
              <p:nvPr/>
            </p:nvCxnSpPr>
            <p:spPr bwMode="auto">
              <a:xfrm flipV="1">
                <a:off x="6589016" y="4005064"/>
                <a:ext cx="287240" cy="57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45" name="直接箭头连接符 344"/>
              <p:cNvCxnSpPr/>
              <p:nvPr/>
            </p:nvCxnSpPr>
            <p:spPr bwMode="auto">
              <a:xfrm>
                <a:off x="6589016" y="4796358"/>
                <a:ext cx="287240" cy="794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346" name="Text Box 166"/>
              <p:cNvSpPr txBox="1">
                <a:spLocks noChangeArrowheads="1"/>
              </p:cNvSpPr>
              <p:nvPr/>
            </p:nvSpPr>
            <p:spPr bwMode="auto">
              <a:xfrm>
                <a:off x="6876256" y="3937330"/>
                <a:ext cx="360039" cy="931830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rgbClr val="000000"/>
                </a:solidFill>
                <a:prstDash val="sysDash"/>
                <a:miter lim="800000"/>
                <a:headEnd/>
                <a:tailEnd/>
              </a:ln>
            </p:spPr>
            <p:txBody>
              <a:bodyPr vert="vert"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>
                    <a:latin typeface="宋体" pitchFamily="2" charset="-122"/>
                  </a:rPr>
                  <a:t>GPRs</a:t>
                </a:r>
              </a:p>
            </p:txBody>
          </p:sp>
          <p:cxnSp>
            <p:nvCxnSpPr>
              <p:cNvPr id="347" name="直接箭头连接符 346"/>
              <p:cNvCxnSpPr/>
              <p:nvPr/>
            </p:nvCxnSpPr>
            <p:spPr bwMode="auto">
              <a:xfrm flipV="1">
                <a:off x="6589016" y="4149080"/>
                <a:ext cx="287240" cy="171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48" name="直接箭头连接符 347"/>
              <p:cNvCxnSpPr/>
              <p:nvPr/>
            </p:nvCxnSpPr>
            <p:spPr bwMode="auto">
              <a:xfrm flipV="1">
                <a:off x="4554406" y="4197276"/>
                <a:ext cx="0" cy="16782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oval" w="sm" len="sm"/>
                <a:tailEnd type="triangle"/>
              </a:ln>
              <a:effectLst/>
            </p:spPr>
          </p:cxnSp>
          <p:sp>
            <p:nvSpPr>
              <p:cNvPr id="349" name="Text Box 164"/>
              <p:cNvSpPr txBox="1">
                <a:spLocks noChangeArrowheads="1"/>
              </p:cNvSpPr>
              <p:nvPr/>
            </p:nvSpPr>
            <p:spPr bwMode="auto">
              <a:xfrm>
                <a:off x="3275857" y="4366814"/>
                <a:ext cx="428628" cy="214314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600" b="1" dirty="0">
                    <a:latin typeface="宋体" pitchFamily="2" charset="-122"/>
                  </a:rPr>
                  <a:t>B</a:t>
                </a:r>
              </a:p>
            </p:txBody>
          </p:sp>
          <p:sp>
            <p:nvSpPr>
              <p:cNvPr id="350" name="Text Box 165"/>
              <p:cNvSpPr txBox="1">
                <a:spLocks noChangeArrowheads="1"/>
              </p:cNvSpPr>
              <p:nvPr/>
            </p:nvSpPr>
            <p:spPr bwMode="auto">
              <a:xfrm>
                <a:off x="3275857" y="4150914"/>
                <a:ext cx="428627" cy="215900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600" b="1" dirty="0">
                    <a:latin typeface="宋体" pitchFamily="2" charset="-122"/>
                  </a:rPr>
                  <a:t>A</a:t>
                </a:r>
              </a:p>
            </p:txBody>
          </p:sp>
          <p:sp>
            <p:nvSpPr>
              <p:cNvPr id="351" name="Text Box 165"/>
              <p:cNvSpPr txBox="1">
                <a:spLocks noChangeArrowheads="1"/>
              </p:cNvSpPr>
              <p:nvPr/>
            </p:nvSpPr>
            <p:spPr bwMode="auto">
              <a:xfrm>
                <a:off x="4716016" y="4293220"/>
                <a:ext cx="428627" cy="215900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600" b="1" spc="-150" dirty="0">
                    <a:latin typeface="宋体" pitchFamily="2" charset="-122"/>
                  </a:rPr>
                  <a:t>ALUO</a:t>
                </a:r>
              </a:p>
            </p:txBody>
          </p:sp>
          <p:sp>
            <p:nvSpPr>
              <p:cNvPr id="352" name="Text Box 185"/>
              <p:cNvSpPr txBox="1">
                <a:spLocks noChangeArrowheads="1"/>
              </p:cNvSpPr>
              <p:nvPr/>
            </p:nvSpPr>
            <p:spPr bwMode="auto">
              <a:xfrm>
                <a:off x="1835574" y="4581128"/>
                <a:ext cx="432964" cy="214314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>
                    <a:latin typeface="宋体" pitchFamily="2" charset="-122"/>
                  </a:rPr>
                  <a:t>IR</a:t>
                </a:r>
              </a:p>
            </p:txBody>
          </p:sp>
        </p:grpSp>
        <p:grpSp>
          <p:nvGrpSpPr>
            <p:cNvPr id="379" name="组合 378"/>
            <p:cNvGrpSpPr/>
            <p:nvPr/>
          </p:nvGrpSpPr>
          <p:grpSpPr>
            <a:xfrm>
              <a:off x="712440" y="2348880"/>
              <a:ext cx="8324949" cy="2520280"/>
              <a:chOff x="712440" y="3861048"/>
              <a:chExt cx="8324949" cy="2520280"/>
            </a:xfrm>
          </p:grpSpPr>
          <p:sp>
            <p:nvSpPr>
              <p:cNvPr id="8" name="Text Box 51"/>
              <p:cNvSpPr txBox="1">
                <a:spLocks noChangeArrowheads="1"/>
              </p:cNvSpPr>
              <p:nvPr/>
            </p:nvSpPr>
            <p:spPr bwMode="auto">
              <a:xfrm>
                <a:off x="1403745" y="6165428"/>
                <a:ext cx="7387855" cy="215900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lIns="18000" tIns="0" rIns="18000" bIns="0"/>
              <a:lstStyle/>
              <a:p>
                <a:pPr algn="l" eaLnBrk="0" hangingPunct="0">
                  <a:lnSpc>
                    <a:spcPct val="90000"/>
                  </a:lnSpc>
                </a:pPr>
                <a:r>
                  <a:rPr kumimoji="0" lang="en-US" altLang="zh-CN" sz="1600" b="1" dirty="0">
                    <a:latin typeface="宋体" pitchFamily="2" charset="-122"/>
                  </a:rPr>
                  <a:t>1              2            3             4            5             6</a:t>
                </a:r>
              </a:p>
            </p:txBody>
          </p:sp>
          <p:sp>
            <p:nvSpPr>
              <p:cNvPr id="10" name="Text Box 188"/>
              <p:cNvSpPr txBox="1">
                <a:spLocks noChangeArrowheads="1"/>
              </p:cNvSpPr>
              <p:nvPr/>
            </p:nvSpPr>
            <p:spPr bwMode="auto">
              <a:xfrm>
                <a:off x="8748464" y="6021983"/>
                <a:ext cx="288925" cy="287337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lIns="18000" tIns="0" rIns="18000" bIns="0"/>
              <a:lstStyle/>
              <a:p>
                <a:pPr algn="l" eaLnBrk="0" hangingPunct="0"/>
                <a:r>
                  <a:rPr kumimoji="0" lang="zh-CN" altLang="en-US" sz="1800" b="1" dirty="0">
                    <a:latin typeface="宋体" pitchFamily="2" charset="-122"/>
                  </a:rPr>
                  <a:t>拍</a:t>
                </a:r>
              </a:p>
            </p:txBody>
          </p:sp>
          <p:cxnSp>
            <p:nvCxnSpPr>
              <p:cNvPr id="12" name="直接箭头连接符 11"/>
              <p:cNvCxnSpPr/>
              <p:nvPr/>
            </p:nvCxnSpPr>
            <p:spPr bwMode="auto">
              <a:xfrm flipV="1">
                <a:off x="712440" y="6164956"/>
                <a:ext cx="8036024" cy="34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" name="直接连接符 12"/>
              <p:cNvCxnSpPr/>
              <p:nvPr/>
            </p:nvCxnSpPr>
            <p:spPr bwMode="auto">
              <a:xfrm rot="5400000">
                <a:off x="2197100" y="6237088"/>
                <a:ext cx="142876" cy="158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直接连接符 13"/>
              <p:cNvCxnSpPr/>
              <p:nvPr/>
            </p:nvCxnSpPr>
            <p:spPr bwMode="auto">
              <a:xfrm rot="5400000">
                <a:off x="755352" y="6237088"/>
                <a:ext cx="142876" cy="158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直接连接符 14"/>
              <p:cNvCxnSpPr/>
              <p:nvPr/>
            </p:nvCxnSpPr>
            <p:spPr bwMode="auto">
              <a:xfrm rot="5400000">
                <a:off x="5075832" y="6237088"/>
                <a:ext cx="142876" cy="158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直接连接符 15"/>
              <p:cNvCxnSpPr/>
              <p:nvPr/>
            </p:nvCxnSpPr>
            <p:spPr bwMode="auto">
              <a:xfrm rot="5400000">
                <a:off x="3635672" y="6237088"/>
                <a:ext cx="142876" cy="158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直接连接符 16"/>
              <p:cNvCxnSpPr/>
              <p:nvPr/>
            </p:nvCxnSpPr>
            <p:spPr bwMode="auto">
              <a:xfrm rot="5400000">
                <a:off x="7956151" y="6237088"/>
                <a:ext cx="142876" cy="158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直接连接符 17"/>
              <p:cNvCxnSpPr/>
              <p:nvPr/>
            </p:nvCxnSpPr>
            <p:spPr bwMode="auto">
              <a:xfrm rot="5400000">
                <a:off x="6515992" y="6237088"/>
                <a:ext cx="142876" cy="158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直接箭头连接符 20"/>
              <p:cNvCxnSpPr/>
              <p:nvPr/>
            </p:nvCxnSpPr>
            <p:spPr bwMode="auto">
              <a:xfrm flipH="1" flipV="1">
                <a:off x="2261029" y="3861049"/>
                <a:ext cx="8303" cy="2303907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3" name="直接箭头连接符 22"/>
              <p:cNvCxnSpPr/>
              <p:nvPr/>
            </p:nvCxnSpPr>
            <p:spPr bwMode="auto">
              <a:xfrm flipH="1" flipV="1">
                <a:off x="8026796" y="3861048"/>
                <a:ext cx="2381" cy="230390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73" name="直接箭头连接符 372"/>
              <p:cNvCxnSpPr/>
              <p:nvPr/>
            </p:nvCxnSpPr>
            <p:spPr bwMode="auto">
              <a:xfrm flipH="1" flipV="1">
                <a:off x="6584804" y="3861048"/>
                <a:ext cx="2626" cy="2305396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75" name="直接箭头连接符 374"/>
              <p:cNvCxnSpPr/>
              <p:nvPr/>
            </p:nvCxnSpPr>
            <p:spPr bwMode="auto">
              <a:xfrm flipH="1" flipV="1">
                <a:off x="5143853" y="3861049"/>
                <a:ext cx="9095" cy="2304256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76" name="直接箭头连接符 375"/>
              <p:cNvCxnSpPr/>
              <p:nvPr/>
            </p:nvCxnSpPr>
            <p:spPr bwMode="auto">
              <a:xfrm flipH="1" flipV="1">
                <a:off x="3707904" y="3861048"/>
                <a:ext cx="3420" cy="230390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78" name="直接箭头连接符 377"/>
              <p:cNvCxnSpPr/>
              <p:nvPr/>
            </p:nvCxnSpPr>
            <p:spPr bwMode="auto">
              <a:xfrm flipH="1" flipV="1">
                <a:off x="820868" y="3861049"/>
                <a:ext cx="6716" cy="2303907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/>
              </a:ln>
              <a:effectLst/>
            </p:spPr>
          </p:cxnSp>
        </p:grpSp>
      </p:grpSp>
      <p:grpSp>
        <p:nvGrpSpPr>
          <p:cNvPr id="402" name="组合 401"/>
          <p:cNvGrpSpPr/>
          <p:nvPr/>
        </p:nvGrpSpPr>
        <p:grpSpPr>
          <a:xfrm>
            <a:off x="6660429" y="3429000"/>
            <a:ext cx="1655988" cy="1656184"/>
            <a:chOff x="6660429" y="4005064"/>
            <a:chExt cx="1655988" cy="1656184"/>
          </a:xfrm>
        </p:grpSpPr>
        <p:sp>
          <p:nvSpPr>
            <p:cNvPr id="383" name="椭圆 382"/>
            <p:cNvSpPr/>
            <p:nvPr/>
          </p:nvSpPr>
          <p:spPr bwMode="auto">
            <a:xfrm>
              <a:off x="6660429" y="4328245"/>
              <a:ext cx="71241" cy="1808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4" name="Text Box 188"/>
            <p:cNvSpPr txBox="1">
              <a:spLocks noChangeArrowheads="1"/>
            </p:cNvSpPr>
            <p:nvPr/>
          </p:nvSpPr>
          <p:spPr bwMode="auto">
            <a:xfrm>
              <a:off x="7533449" y="4005064"/>
              <a:ext cx="782968" cy="28575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18000" tIns="0" rIns="18000" bIns="0"/>
            <a:lstStyle/>
            <a:p>
              <a:pPr algn="l" eaLnBrk="0" hangingPunct="0"/>
              <a:r>
                <a:rPr kumimoji="0" lang="en-US" altLang="zh-CN" sz="1800" b="1" dirty="0">
                  <a:latin typeface="宋体" pitchFamily="2" charset="-122"/>
                </a:rPr>
                <a:t>k</a:t>
              </a:r>
              <a:r>
                <a:rPr kumimoji="0" lang="zh-CN" altLang="en-US" sz="1800" b="1" dirty="0">
                  <a:latin typeface="宋体" pitchFamily="2" charset="-122"/>
                </a:rPr>
                <a:t>→</a:t>
              </a:r>
              <a:r>
                <a:rPr kumimoji="0" lang="en-US" altLang="zh-CN" sz="1800" b="1" dirty="0">
                  <a:solidFill>
                    <a:srgbClr val="990099"/>
                  </a:solidFill>
                  <a:latin typeface="宋体" pitchFamily="2" charset="-122"/>
                </a:rPr>
                <a:t>k+1</a:t>
              </a:r>
              <a:endParaRPr kumimoji="0"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cxnSp>
          <p:nvCxnSpPr>
            <p:cNvPr id="385" name="直接箭头连接符 384"/>
            <p:cNvCxnSpPr>
              <a:stCxn id="384" idx="1"/>
              <a:endCxn id="383" idx="0"/>
            </p:cNvCxnSpPr>
            <p:nvPr/>
          </p:nvCxnSpPr>
          <p:spPr bwMode="auto">
            <a:xfrm flipH="1">
              <a:off x="6696050" y="4147940"/>
              <a:ext cx="837399" cy="18030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91" name="椭圆 390"/>
            <p:cNvSpPr/>
            <p:nvPr/>
          </p:nvSpPr>
          <p:spPr bwMode="auto">
            <a:xfrm>
              <a:off x="6660429" y="5480373"/>
              <a:ext cx="71240" cy="1808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94" name="直接箭头连接符 393"/>
            <p:cNvCxnSpPr>
              <a:stCxn id="384" idx="1"/>
              <a:endCxn id="391" idx="0"/>
            </p:cNvCxnSpPr>
            <p:nvPr/>
          </p:nvCxnSpPr>
          <p:spPr bwMode="auto">
            <a:xfrm flipH="1">
              <a:off x="6696049" y="4147940"/>
              <a:ext cx="837400" cy="133243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445" name="组合 444"/>
          <p:cNvGrpSpPr/>
          <p:nvPr/>
        </p:nvGrpSpPr>
        <p:grpSpPr>
          <a:xfrm>
            <a:off x="3280066" y="2996952"/>
            <a:ext cx="4748318" cy="2232248"/>
            <a:chOff x="3280066" y="3501008"/>
            <a:chExt cx="4748318" cy="2232248"/>
          </a:xfrm>
        </p:grpSpPr>
        <p:sp>
          <p:nvSpPr>
            <p:cNvPr id="279" name="Text Box 186"/>
            <p:cNvSpPr txBox="1">
              <a:spLocks noChangeArrowheads="1"/>
            </p:cNvSpPr>
            <p:nvPr/>
          </p:nvSpPr>
          <p:spPr bwMode="auto">
            <a:xfrm>
              <a:off x="3280066" y="4366814"/>
              <a:ext cx="427838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>
                  <a:latin typeface="宋体" pitchFamily="2" charset="-122"/>
                </a:rPr>
                <a:t>RD1</a:t>
              </a:r>
            </a:p>
          </p:txBody>
        </p:sp>
        <p:sp>
          <p:nvSpPr>
            <p:cNvPr id="280" name="Text Box 186"/>
            <p:cNvSpPr txBox="1">
              <a:spLocks noChangeArrowheads="1"/>
            </p:cNvSpPr>
            <p:nvPr/>
          </p:nvSpPr>
          <p:spPr bwMode="auto">
            <a:xfrm>
              <a:off x="3280066" y="3501008"/>
              <a:ext cx="427837" cy="21602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>
                  <a:latin typeface="宋体" pitchFamily="2" charset="-122"/>
                </a:rPr>
                <a:t>OP1</a:t>
              </a:r>
            </a:p>
          </p:txBody>
        </p:sp>
        <p:sp>
          <p:nvSpPr>
            <p:cNvPr id="421" name="Text Box 186"/>
            <p:cNvSpPr txBox="1">
              <a:spLocks noChangeArrowheads="1"/>
            </p:cNvSpPr>
            <p:nvPr/>
          </p:nvSpPr>
          <p:spPr bwMode="auto">
            <a:xfrm>
              <a:off x="4720226" y="5518942"/>
              <a:ext cx="427838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>
                  <a:latin typeface="宋体" pitchFamily="2" charset="-122"/>
                </a:rPr>
                <a:t>RD1</a:t>
              </a:r>
            </a:p>
          </p:txBody>
        </p:sp>
        <p:sp>
          <p:nvSpPr>
            <p:cNvPr id="422" name="Text Box 186"/>
            <p:cNvSpPr txBox="1">
              <a:spLocks noChangeArrowheads="1"/>
            </p:cNvSpPr>
            <p:nvPr/>
          </p:nvSpPr>
          <p:spPr bwMode="auto">
            <a:xfrm>
              <a:off x="4720226" y="4653136"/>
              <a:ext cx="427837" cy="21602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>
                  <a:latin typeface="宋体" pitchFamily="2" charset="-122"/>
                </a:rPr>
                <a:t>OP1</a:t>
              </a:r>
            </a:p>
          </p:txBody>
        </p:sp>
        <p:sp>
          <p:nvSpPr>
            <p:cNvPr id="423" name="Text Box 186"/>
            <p:cNvSpPr txBox="1">
              <a:spLocks noChangeArrowheads="1"/>
            </p:cNvSpPr>
            <p:nvPr/>
          </p:nvSpPr>
          <p:spPr bwMode="auto">
            <a:xfrm>
              <a:off x="4720226" y="4366814"/>
              <a:ext cx="427838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>
                  <a:latin typeface="宋体" pitchFamily="2" charset="-122"/>
                </a:rPr>
                <a:t>RD2</a:t>
              </a:r>
            </a:p>
          </p:txBody>
        </p:sp>
        <p:sp>
          <p:nvSpPr>
            <p:cNvPr id="424" name="Text Box 186"/>
            <p:cNvSpPr txBox="1">
              <a:spLocks noChangeArrowheads="1"/>
            </p:cNvSpPr>
            <p:nvPr/>
          </p:nvSpPr>
          <p:spPr bwMode="auto">
            <a:xfrm>
              <a:off x="4720226" y="3501008"/>
              <a:ext cx="427837" cy="21602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>
                  <a:latin typeface="宋体" pitchFamily="2" charset="-122"/>
                </a:rPr>
                <a:t>OP2</a:t>
              </a:r>
            </a:p>
          </p:txBody>
        </p:sp>
        <p:sp>
          <p:nvSpPr>
            <p:cNvPr id="425" name="Text Box 186"/>
            <p:cNvSpPr txBox="1">
              <a:spLocks noChangeArrowheads="1"/>
            </p:cNvSpPr>
            <p:nvPr/>
          </p:nvSpPr>
          <p:spPr bwMode="auto">
            <a:xfrm>
              <a:off x="6160386" y="5518942"/>
              <a:ext cx="427838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>
                  <a:latin typeface="宋体" pitchFamily="2" charset="-122"/>
                </a:rPr>
                <a:t>RD2</a:t>
              </a:r>
            </a:p>
          </p:txBody>
        </p:sp>
        <p:sp>
          <p:nvSpPr>
            <p:cNvPr id="426" name="Text Box 186"/>
            <p:cNvSpPr txBox="1">
              <a:spLocks noChangeArrowheads="1"/>
            </p:cNvSpPr>
            <p:nvPr/>
          </p:nvSpPr>
          <p:spPr bwMode="auto">
            <a:xfrm>
              <a:off x="6160386" y="4653136"/>
              <a:ext cx="427837" cy="21602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>
                  <a:latin typeface="宋体" pitchFamily="2" charset="-122"/>
                </a:rPr>
                <a:t>OP2</a:t>
              </a:r>
            </a:p>
          </p:txBody>
        </p:sp>
        <p:sp>
          <p:nvSpPr>
            <p:cNvPr id="427" name="Text Box 186"/>
            <p:cNvSpPr txBox="1">
              <a:spLocks noChangeArrowheads="1"/>
            </p:cNvSpPr>
            <p:nvPr/>
          </p:nvSpPr>
          <p:spPr bwMode="auto">
            <a:xfrm>
              <a:off x="4716016" y="4149080"/>
              <a:ext cx="427838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>
                  <a:latin typeface="宋体" pitchFamily="2" charset="-122"/>
                </a:rPr>
                <a:t>B2</a:t>
              </a:r>
            </a:p>
          </p:txBody>
        </p:sp>
        <p:sp>
          <p:nvSpPr>
            <p:cNvPr id="428" name="Text Box 186"/>
            <p:cNvSpPr txBox="1">
              <a:spLocks noChangeArrowheads="1"/>
            </p:cNvSpPr>
            <p:nvPr/>
          </p:nvSpPr>
          <p:spPr bwMode="auto">
            <a:xfrm>
              <a:off x="6160386" y="5302918"/>
              <a:ext cx="427838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>
                  <a:latin typeface="宋体" pitchFamily="2" charset="-122"/>
                </a:rPr>
                <a:t>B2</a:t>
              </a:r>
            </a:p>
          </p:txBody>
        </p:sp>
        <p:sp>
          <p:nvSpPr>
            <p:cNvPr id="429" name="Text Box 186"/>
            <p:cNvSpPr txBox="1">
              <a:spLocks noChangeArrowheads="1"/>
            </p:cNvSpPr>
            <p:nvPr/>
          </p:nvSpPr>
          <p:spPr bwMode="auto">
            <a:xfrm>
              <a:off x="6160386" y="4366814"/>
              <a:ext cx="427838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>
                  <a:latin typeface="宋体" pitchFamily="2" charset="-122"/>
                </a:rPr>
                <a:t>RD3</a:t>
              </a:r>
            </a:p>
          </p:txBody>
        </p:sp>
        <p:sp>
          <p:nvSpPr>
            <p:cNvPr id="430" name="Text Box 186"/>
            <p:cNvSpPr txBox="1">
              <a:spLocks noChangeArrowheads="1"/>
            </p:cNvSpPr>
            <p:nvPr/>
          </p:nvSpPr>
          <p:spPr bwMode="auto">
            <a:xfrm>
              <a:off x="6160386" y="3501008"/>
              <a:ext cx="427837" cy="21602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>
                  <a:latin typeface="宋体" pitchFamily="2" charset="-122"/>
                </a:rPr>
                <a:t>OP3</a:t>
              </a:r>
            </a:p>
          </p:txBody>
        </p:sp>
        <p:sp>
          <p:nvSpPr>
            <p:cNvPr id="431" name="Text Box 186"/>
            <p:cNvSpPr txBox="1">
              <a:spLocks noChangeArrowheads="1"/>
            </p:cNvSpPr>
            <p:nvPr/>
          </p:nvSpPr>
          <p:spPr bwMode="auto">
            <a:xfrm>
              <a:off x="6156176" y="4078782"/>
              <a:ext cx="427838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>
                  <a:latin typeface="宋体" pitchFamily="2" charset="-122"/>
                </a:rPr>
                <a:t>MDR</a:t>
              </a:r>
            </a:p>
          </p:txBody>
        </p:sp>
        <p:sp>
          <p:nvSpPr>
            <p:cNvPr id="432" name="Text Box 186"/>
            <p:cNvSpPr txBox="1">
              <a:spLocks noChangeArrowheads="1"/>
            </p:cNvSpPr>
            <p:nvPr/>
          </p:nvSpPr>
          <p:spPr bwMode="auto">
            <a:xfrm>
              <a:off x="6156176" y="3717032"/>
              <a:ext cx="427838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>
                  <a:latin typeface="宋体" pitchFamily="2" charset="-122"/>
                </a:rPr>
                <a:t>RDR</a:t>
              </a:r>
            </a:p>
          </p:txBody>
        </p:sp>
        <p:sp>
          <p:nvSpPr>
            <p:cNvPr id="433" name="Text Box 186"/>
            <p:cNvSpPr txBox="1">
              <a:spLocks noChangeArrowheads="1"/>
            </p:cNvSpPr>
            <p:nvPr/>
          </p:nvSpPr>
          <p:spPr bwMode="auto">
            <a:xfrm>
              <a:off x="7600546" y="5518942"/>
              <a:ext cx="427838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>
                  <a:latin typeface="宋体" pitchFamily="2" charset="-122"/>
                </a:rPr>
                <a:t>RD3</a:t>
              </a:r>
            </a:p>
          </p:txBody>
        </p:sp>
        <p:sp>
          <p:nvSpPr>
            <p:cNvPr id="434" name="Text Box 186"/>
            <p:cNvSpPr txBox="1">
              <a:spLocks noChangeArrowheads="1"/>
            </p:cNvSpPr>
            <p:nvPr/>
          </p:nvSpPr>
          <p:spPr bwMode="auto">
            <a:xfrm>
              <a:off x="7600546" y="4653136"/>
              <a:ext cx="427837" cy="21602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>
                  <a:latin typeface="宋体" pitchFamily="2" charset="-122"/>
                </a:rPr>
                <a:t>OP3</a:t>
              </a:r>
            </a:p>
          </p:txBody>
        </p:sp>
        <p:sp>
          <p:nvSpPr>
            <p:cNvPr id="435" name="Text Box 186"/>
            <p:cNvSpPr txBox="1">
              <a:spLocks noChangeArrowheads="1"/>
            </p:cNvSpPr>
            <p:nvPr/>
          </p:nvSpPr>
          <p:spPr bwMode="auto">
            <a:xfrm>
              <a:off x="7596336" y="5230910"/>
              <a:ext cx="427838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>
                  <a:latin typeface="宋体" pitchFamily="2" charset="-122"/>
                </a:rPr>
                <a:t>MDR</a:t>
              </a:r>
            </a:p>
          </p:txBody>
        </p:sp>
        <p:sp>
          <p:nvSpPr>
            <p:cNvPr id="436" name="Text Box 186"/>
            <p:cNvSpPr txBox="1">
              <a:spLocks noChangeArrowheads="1"/>
            </p:cNvSpPr>
            <p:nvPr/>
          </p:nvSpPr>
          <p:spPr bwMode="auto">
            <a:xfrm>
              <a:off x="7596336" y="4869160"/>
              <a:ext cx="427838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>
                  <a:latin typeface="宋体" pitchFamily="2" charset="-122"/>
                </a:rPr>
                <a:t>RDR</a:t>
              </a:r>
            </a:p>
          </p:txBody>
        </p:sp>
      </p:grpSp>
      <p:grpSp>
        <p:nvGrpSpPr>
          <p:cNvPr id="409" name="组合 408"/>
          <p:cNvGrpSpPr/>
          <p:nvPr/>
        </p:nvGrpSpPr>
        <p:grpSpPr>
          <a:xfrm>
            <a:off x="1835573" y="2996952"/>
            <a:ext cx="6192811" cy="2232248"/>
            <a:chOff x="1835573" y="3861048"/>
            <a:chExt cx="6192811" cy="2232248"/>
          </a:xfrm>
        </p:grpSpPr>
        <p:grpSp>
          <p:nvGrpSpPr>
            <p:cNvPr id="410" name="组合 409"/>
            <p:cNvGrpSpPr/>
            <p:nvPr/>
          </p:nvGrpSpPr>
          <p:grpSpPr>
            <a:xfrm>
              <a:off x="1835573" y="3861048"/>
              <a:ext cx="4753443" cy="1080120"/>
              <a:chOff x="1835573" y="3861048"/>
              <a:chExt cx="4753443" cy="1080120"/>
            </a:xfrm>
          </p:grpSpPr>
          <p:sp>
            <p:nvSpPr>
              <p:cNvPr id="416" name="Rectangle 99"/>
              <p:cNvSpPr>
                <a:spLocks noChangeArrowheads="1"/>
              </p:cNvSpPr>
              <p:nvPr/>
            </p:nvSpPr>
            <p:spPr bwMode="auto">
              <a:xfrm>
                <a:off x="1835573" y="3861048"/>
                <a:ext cx="432966" cy="1080120"/>
              </a:xfrm>
              <a:prstGeom prst="rect">
                <a:avLst/>
              </a:prstGeom>
              <a:noFill/>
              <a:ln w="15875">
                <a:solidFill>
                  <a:srgbClr val="990099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7" name="Rectangle 99"/>
              <p:cNvSpPr>
                <a:spLocks noChangeArrowheads="1"/>
              </p:cNvSpPr>
              <p:nvPr/>
            </p:nvSpPr>
            <p:spPr bwMode="auto">
              <a:xfrm>
                <a:off x="3275857" y="3861048"/>
                <a:ext cx="428628" cy="1080120"/>
              </a:xfrm>
              <a:prstGeom prst="rect">
                <a:avLst/>
              </a:prstGeom>
              <a:noFill/>
              <a:ln w="15875">
                <a:solidFill>
                  <a:srgbClr val="990099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8" name="Rectangle 99"/>
              <p:cNvSpPr>
                <a:spLocks noChangeArrowheads="1"/>
              </p:cNvSpPr>
              <p:nvPr/>
            </p:nvSpPr>
            <p:spPr bwMode="auto">
              <a:xfrm>
                <a:off x="4715223" y="3861048"/>
                <a:ext cx="433634" cy="1080120"/>
              </a:xfrm>
              <a:prstGeom prst="rect">
                <a:avLst/>
              </a:prstGeom>
              <a:noFill/>
              <a:ln w="15875">
                <a:solidFill>
                  <a:srgbClr val="990099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9" name="Rectangle 99"/>
              <p:cNvSpPr>
                <a:spLocks noChangeArrowheads="1"/>
              </p:cNvSpPr>
              <p:nvPr/>
            </p:nvSpPr>
            <p:spPr bwMode="auto">
              <a:xfrm>
                <a:off x="6155382" y="3861048"/>
                <a:ext cx="433634" cy="1080120"/>
              </a:xfrm>
              <a:prstGeom prst="rect">
                <a:avLst/>
              </a:prstGeom>
              <a:noFill/>
              <a:ln w="15875">
                <a:solidFill>
                  <a:srgbClr val="990099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11" name="组合 410"/>
            <p:cNvGrpSpPr/>
            <p:nvPr/>
          </p:nvGrpSpPr>
          <p:grpSpPr>
            <a:xfrm>
              <a:off x="3275857" y="5013176"/>
              <a:ext cx="4752527" cy="1080120"/>
              <a:chOff x="1836489" y="3861048"/>
              <a:chExt cx="4752527" cy="1080120"/>
            </a:xfrm>
          </p:grpSpPr>
          <p:sp>
            <p:nvSpPr>
              <p:cNvPr id="412" name="Rectangle 99"/>
              <p:cNvSpPr>
                <a:spLocks noChangeArrowheads="1"/>
              </p:cNvSpPr>
              <p:nvPr/>
            </p:nvSpPr>
            <p:spPr bwMode="auto">
              <a:xfrm>
                <a:off x="1836489" y="3861048"/>
                <a:ext cx="432050" cy="1080120"/>
              </a:xfrm>
              <a:prstGeom prst="rect">
                <a:avLst/>
              </a:prstGeom>
              <a:noFill/>
              <a:ln w="15875">
                <a:solidFill>
                  <a:srgbClr val="990099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" name="Rectangle 99"/>
              <p:cNvSpPr>
                <a:spLocks noChangeArrowheads="1"/>
              </p:cNvSpPr>
              <p:nvPr/>
            </p:nvSpPr>
            <p:spPr bwMode="auto">
              <a:xfrm>
                <a:off x="3275857" y="3861048"/>
                <a:ext cx="428628" cy="1080120"/>
              </a:xfrm>
              <a:prstGeom prst="rect">
                <a:avLst/>
              </a:prstGeom>
              <a:noFill/>
              <a:ln w="15875">
                <a:solidFill>
                  <a:srgbClr val="990099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" name="Rectangle 99"/>
              <p:cNvSpPr>
                <a:spLocks noChangeArrowheads="1"/>
              </p:cNvSpPr>
              <p:nvPr/>
            </p:nvSpPr>
            <p:spPr bwMode="auto">
              <a:xfrm>
                <a:off x="4715223" y="3861048"/>
                <a:ext cx="433634" cy="1080120"/>
              </a:xfrm>
              <a:prstGeom prst="rect">
                <a:avLst/>
              </a:prstGeom>
              <a:noFill/>
              <a:ln w="15875">
                <a:solidFill>
                  <a:srgbClr val="990099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5" name="Rectangle 99"/>
              <p:cNvSpPr>
                <a:spLocks noChangeArrowheads="1"/>
              </p:cNvSpPr>
              <p:nvPr/>
            </p:nvSpPr>
            <p:spPr bwMode="auto">
              <a:xfrm>
                <a:off x="6155382" y="3861048"/>
                <a:ext cx="433634" cy="1080120"/>
              </a:xfrm>
              <a:prstGeom prst="rect">
                <a:avLst/>
              </a:prstGeom>
              <a:noFill/>
              <a:ln w="15875">
                <a:solidFill>
                  <a:srgbClr val="990099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49" name="AutoShape 1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" name="AutoShape 15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48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75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113</a:t>
            </a:fld>
            <a:endParaRPr lang="en-US" altLang="zh-CN"/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79512" y="32510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(2)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各个段的</a:t>
            </a:r>
            <a:r>
              <a:rPr lang="zh-CN" altLang="en-US" b="1" u="sng" dirty="0">
                <a:solidFill>
                  <a:srgbClr val="C00000"/>
                </a:solidFill>
                <a:latin typeface="宋体" pitchFamily="2" charset="-122"/>
              </a:rPr>
              <a:t>操作同步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         </a:t>
            </a:r>
            <a:r>
              <a:rPr lang="zh-CN" altLang="en-US" sz="2000" b="1" dirty="0">
                <a:latin typeface="宋体" pitchFamily="2" charset="-122"/>
              </a:rPr>
              <a:t>←重叠的保证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要求：</a:t>
            </a:r>
            <a:r>
              <a:rPr lang="zh-CN" altLang="en-US" b="1" dirty="0">
                <a:latin typeface="宋体" pitchFamily="2" charset="-122"/>
              </a:rPr>
              <a:t>段间寄存器同时写入</a:t>
            </a:r>
            <a:endParaRPr lang="zh-CN" altLang="en-US" b="1" u="sng" dirty="0">
              <a:latin typeface="宋体" pitchFamily="2" charset="-122"/>
            </a:endParaRPr>
          </a:p>
        </p:txBody>
      </p:sp>
      <p:sp>
        <p:nvSpPr>
          <p:cNvPr id="4" name="Text Box 153"/>
          <p:cNvSpPr txBox="1">
            <a:spLocks noChangeArrowheads="1"/>
          </p:cNvSpPr>
          <p:nvPr/>
        </p:nvSpPr>
        <p:spPr bwMode="auto">
          <a:xfrm>
            <a:off x="142844" y="126876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860800" indent="-3860800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实现：</a:t>
            </a:r>
            <a:r>
              <a:rPr lang="zh-CN" altLang="en-US" b="1" dirty="0">
                <a:latin typeface="宋体" pitchFamily="2" charset="-122"/>
              </a:rPr>
              <a:t>设置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公共的</a:t>
            </a:r>
            <a:r>
              <a:rPr lang="zh-CN" altLang="en-US" b="1" dirty="0">
                <a:latin typeface="宋体" pitchFamily="2" charset="-122"/>
              </a:rPr>
              <a:t>时钟信号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66" name="Text Box 153"/>
          <p:cNvSpPr txBox="1">
            <a:spLocks noChangeArrowheads="1"/>
          </p:cNvSpPr>
          <p:nvPr/>
        </p:nvSpPr>
        <p:spPr bwMode="auto">
          <a:xfrm>
            <a:off x="142844" y="3068960"/>
            <a:ext cx="88583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860800" indent="-3860800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拍长：</a:t>
            </a:r>
            <a:r>
              <a:rPr lang="zh-CN" altLang="en-US" b="1" dirty="0">
                <a:latin typeface="宋体" pitchFamily="2" charset="-122"/>
              </a:rPr>
              <a:t>拍长＝</a:t>
            </a:r>
            <a:r>
              <a:rPr lang="en-US" altLang="zh-CN" b="1" dirty="0">
                <a:latin typeface="宋体" pitchFamily="2" charset="-122"/>
              </a:rPr>
              <a:t>max{</a:t>
            </a:r>
            <a:r>
              <a:rPr lang="zh-CN" altLang="en-US" sz="2200" b="1" dirty="0">
                <a:latin typeface="宋体" pitchFamily="2" charset="-122"/>
              </a:rPr>
              <a:t>段</a:t>
            </a:r>
            <a:r>
              <a:rPr lang="en-US" altLang="zh-CN" sz="2200" b="1" i="1" dirty="0" err="1">
                <a:latin typeface="+mn-lt"/>
              </a:rPr>
              <a:t>i</a:t>
            </a:r>
            <a:r>
              <a:rPr lang="zh-CN" altLang="en-US" sz="2200" b="1" dirty="0">
                <a:latin typeface="宋体" pitchFamily="2" charset="-122"/>
              </a:rPr>
              <a:t>操作时间</a:t>
            </a:r>
            <a:r>
              <a:rPr lang="en-US" altLang="zh-CN" b="1" dirty="0">
                <a:latin typeface="宋体" pitchFamily="2" charset="-122"/>
              </a:rPr>
              <a:t>}</a:t>
            </a:r>
            <a:r>
              <a:rPr lang="zh-CN" altLang="en-US" b="1" dirty="0">
                <a:latin typeface="宋体" pitchFamily="2" charset="-122"/>
              </a:rPr>
              <a:t>，故各段时延尽量接近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67" name="Text Box 6"/>
          <p:cNvSpPr txBox="1">
            <a:spLocks noChangeArrowheads="1"/>
          </p:cNvSpPr>
          <p:nvPr/>
        </p:nvSpPr>
        <p:spPr bwMode="auto">
          <a:xfrm>
            <a:off x="179263" y="357301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(3)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各个段的</a:t>
            </a:r>
            <a:r>
              <a:rPr lang="zh-CN" altLang="en-US" b="1" u="sng" dirty="0">
                <a:solidFill>
                  <a:srgbClr val="C00000"/>
                </a:solidFill>
                <a:latin typeface="宋体" pitchFamily="2" charset="-122"/>
              </a:rPr>
              <a:t>操作无冲突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 冲突：</a:t>
            </a:r>
            <a:r>
              <a:rPr lang="zh-CN" altLang="en-US" b="1" dirty="0">
                <a:latin typeface="宋体" pitchFamily="2" charset="-122"/>
              </a:rPr>
              <a:t>流水线因</a:t>
            </a:r>
            <a:r>
              <a:rPr lang="zh-CN" altLang="zh-CN" b="1" dirty="0">
                <a:latin typeface="+mn-ea"/>
                <a:ea typeface="+mn-ea"/>
              </a:rPr>
              <a:t>某些</a:t>
            </a:r>
            <a:r>
              <a:rPr lang="zh-CN" altLang="en-US" b="1" dirty="0">
                <a:latin typeface="+mn-ea"/>
                <a:ea typeface="+mn-ea"/>
              </a:rPr>
              <a:t>原因</a:t>
            </a:r>
            <a:r>
              <a:rPr lang="zh-CN" altLang="zh-CN" b="1" u="sng" dirty="0">
                <a:latin typeface="+mn-ea"/>
                <a:ea typeface="+mn-ea"/>
              </a:rPr>
              <a:t>无法正确执行</a:t>
            </a:r>
            <a:r>
              <a:rPr lang="zh-CN" altLang="zh-CN" b="1" dirty="0">
                <a:latin typeface="+mn-ea"/>
                <a:ea typeface="+mn-ea"/>
              </a:rPr>
              <a:t>后续指令的现象</a:t>
            </a:r>
            <a:r>
              <a:rPr lang="zh-CN" altLang="en-US" b="1" dirty="0">
                <a:latin typeface="+mn-ea"/>
                <a:ea typeface="+mn-ea"/>
              </a:rPr>
              <a:t>，</a:t>
            </a:r>
            <a:endParaRPr lang="en-US" altLang="zh-CN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+mn-ea"/>
                <a:ea typeface="+mn-ea"/>
              </a:rPr>
              <a:t>             </a:t>
            </a:r>
            <a:r>
              <a:rPr lang="zh-CN" altLang="en-US" b="1" dirty="0">
                <a:latin typeface="+mn-ea"/>
                <a:ea typeface="+mn-ea"/>
              </a:rPr>
              <a:t>又称冒险</a:t>
            </a:r>
            <a:r>
              <a:rPr lang="en-US" altLang="zh-CN" b="1" dirty="0">
                <a:latin typeface="+mn-ea"/>
                <a:ea typeface="+mn-ea"/>
              </a:rPr>
              <a:t>(Hazard)</a:t>
            </a:r>
          </a:p>
        </p:txBody>
      </p:sp>
      <p:sp>
        <p:nvSpPr>
          <p:cNvPr id="68" name="Text Box 6"/>
          <p:cNvSpPr txBox="1">
            <a:spLocks noChangeArrowheads="1"/>
          </p:cNvSpPr>
          <p:nvPr/>
        </p:nvSpPr>
        <p:spPr bwMode="auto">
          <a:xfrm>
            <a:off x="179263" y="580526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 实现：</a:t>
            </a:r>
            <a:r>
              <a:rPr lang="zh-CN" altLang="en-US" b="1" dirty="0">
                <a:latin typeface="宋体" pitchFamily="2" charset="-122"/>
              </a:rPr>
              <a:t>增设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部件</a:t>
            </a:r>
            <a:r>
              <a:rPr lang="zh-CN" altLang="en-US" b="1" dirty="0">
                <a:latin typeface="宋体" pitchFamily="2" charset="-122"/>
              </a:rPr>
              <a:t>及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控制器</a:t>
            </a:r>
            <a:r>
              <a:rPr lang="zh-CN" altLang="en-US" b="1" dirty="0">
                <a:latin typeface="宋体" pitchFamily="2" charset="-122"/>
              </a:rPr>
              <a:t>，处理各种冒险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稍后讨论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zh-CN" altLang="en-US" sz="2000" b="1" u="sng" dirty="0">
              <a:solidFill>
                <a:srgbClr val="CC3300"/>
              </a:solidFill>
              <a:latin typeface="+mn-ea"/>
              <a:ea typeface="+mn-ea"/>
            </a:endParaRPr>
          </a:p>
        </p:txBody>
      </p:sp>
      <p:sp>
        <p:nvSpPr>
          <p:cNvPr id="69" name="Text Box 6"/>
          <p:cNvSpPr txBox="1">
            <a:spLocks noChangeArrowheads="1"/>
          </p:cNvSpPr>
          <p:nvPr/>
        </p:nvSpPr>
        <p:spPr bwMode="auto">
          <a:xfrm>
            <a:off x="179263" y="4941168"/>
            <a:ext cx="878522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 冒险的种类：</a:t>
            </a:r>
            <a:r>
              <a:rPr lang="zh-CN" altLang="en-US" b="1" dirty="0">
                <a:latin typeface="宋体" pitchFamily="2" charset="-122"/>
              </a:rPr>
              <a:t>结构冒险、</a:t>
            </a:r>
            <a:r>
              <a:rPr lang="zh-CN" altLang="en-US" b="1" dirty="0"/>
              <a:t>数据冒险、控制冒险</a:t>
            </a:r>
            <a:endParaRPr lang="en-US" altLang="zh-CN" b="1" dirty="0"/>
          </a:p>
          <a:p>
            <a:pPr algn="l"/>
            <a:r>
              <a:rPr lang="en-US" altLang="zh-CN" sz="2000" b="1" dirty="0">
                <a:latin typeface="+mn-ea"/>
              </a:rPr>
              <a:t>                </a:t>
            </a:r>
            <a:r>
              <a:rPr lang="zh-CN" altLang="en-US" sz="2000" b="1" dirty="0">
                <a:latin typeface="+mn-ea"/>
              </a:rPr>
              <a:t>例如</a:t>
            </a:r>
            <a:r>
              <a:rPr lang="en-US" altLang="zh-CN" sz="2000" b="1" dirty="0">
                <a:latin typeface="+mn-ea"/>
              </a:rPr>
              <a:t>— </a:t>
            </a:r>
            <a:r>
              <a:rPr lang="zh-CN" altLang="en-US" sz="2000" b="1" dirty="0">
                <a:latin typeface="+mn-ea"/>
              </a:rPr>
              <a:t>部件复用   </a:t>
            </a:r>
            <a:r>
              <a:rPr lang="en-US" altLang="zh-CN" sz="2000" b="1" dirty="0">
                <a:latin typeface="+mn-ea"/>
              </a:rPr>
              <a:t>OPD</a:t>
            </a:r>
            <a:r>
              <a:rPr lang="zh-CN" altLang="en-US" sz="2000" b="1" dirty="0">
                <a:latin typeface="+mn-ea"/>
              </a:rPr>
              <a:t>源</a:t>
            </a:r>
            <a:r>
              <a:rPr lang="en-US" altLang="zh-CN" sz="2000" b="1" dirty="0">
                <a:latin typeface="+mn-ea"/>
              </a:rPr>
              <a:t>-</a:t>
            </a:r>
            <a:r>
              <a:rPr lang="zh-CN" altLang="en-US" sz="2000" b="1" dirty="0">
                <a:latin typeface="+mn-ea"/>
              </a:rPr>
              <a:t>目相关  分支指令</a:t>
            </a:r>
          </a:p>
        </p:txBody>
      </p:sp>
      <p:grpSp>
        <p:nvGrpSpPr>
          <p:cNvPr id="74" name="组合 73"/>
          <p:cNvGrpSpPr/>
          <p:nvPr/>
        </p:nvGrpSpPr>
        <p:grpSpPr>
          <a:xfrm>
            <a:off x="1763688" y="1772816"/>
            <a:ext cx="6552728" cy="1293815"/>
            <a:chOff x="1835696" y="1915691"/>
            <a:chExt cx="6552728" cy="1293815"/>
          </a:xfrm>
        </p:grpSpPr>
        <p:sp>
          <p:nvSpPr>
            <p:cNvPr id="6" name="Text Box 120"/>
            <p:cNvSpPr txBox="1">
              <a:spLocks noChangeArrowheads="1"/>
            </p:cNvSpPr>
            <p:nvPr/>
          </p:nvSpPr>
          <p:spPr bwMode="auto">
            <a:xfrm>
              <a:off x="2627785" y="2060848"/>
              <a:ext cx="576064" cy="78829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7" name="Text Box 121"/>
            <p:cNvSpPr txBox="1">
              <a:spLocks noChangeArrowheads="1"/>
            </p:cNvSpPr>
            <p:nvPr/>
          </p:nvSpPr>
          <p:spPr bwMode="auto">
            <a:xfrm>
              <a:off x="3419872" y="1915691"/>
              <a:ext cx="288032" cy="1081261"/>
            </a:xfrm>
            <a:prstGeom prst="rect">
              <a:avLst/>
            </a:prstGeom>
            <a:noFill/>
            <a:ln w="19050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IF/ID</a:t>
              </a:r>
              <a:r>
                <a:rPr lang="zh-CN" altLang="en-US" sz="1600" b="1" dirty="0">
                  <a:latin typeface="宋体" pitchFamily="2" charset="-122"/>
                </a:rPr>
                <a:t> </a:t>
              </a:r>
              <a:r>
                <a:rPr lang="en-US" altLang="zh-CN" sz="1600" b="1" dirty="0">
                  <a:latin typeface="宋体" pitchFamily="2" charset="-122"/>
                </a:rPr>
                <a:t>REG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8" name="Text Box 122"/>
            <p:cNvSpPr txBox="1">
              <a:spLocks noChangeArrowheads="1"/>
            </p:cNvSpPr>
            <p:nvPr/>
          </p:nvSpPr>
          <p:spPr bwMode="auto">
            <a:xfrm>
              <a:off x="3923928" y="2060848"/>
              <a:ext cx="577850" cy="78829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>
                  <a:latin typeface="宋体" pitchFamily="2" charset="-122"/>
                </a:rPr>
                <a:t>ID</a:t>
              </a:r>
            </a:p>
          </p:txBody>
        </p:sp>
        <p:sp>
          <p:nvSpPr>
            <p:cNvPr id="9" name="Text Box 123"/>
            <p:cNvSpPr txBox="1">
              <a:spLocks noChangeArrowheads="1"/>
            </p:cNvSpPr>
            <p:nvPr/>
          </p:nvSpPr>
          <p:spPr bwMode="auto">
            <a:xfrm>
              <a:off x="4714877" y="1915691"/>
              <a:ext cx="290511" cy="1081262"/>
            </a:xfrm>
            <a:prstGeom prst="rect">
              <a:avLst/>
            </a:prstGeom>
            <a:noFill/>
            <a:ln w="19050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ID/EX</a:t>
              </a:r>
              <a:r>
                <a:rPr lang="zh-CN" altLang="en-US" sz="1600" b="1" dirty="0">
                  <a:latin typeface="宋体" pitchFamily="2" charset="-122"/>
                </a:rPr>
                <a:t> </a:t>
              </a:r>
              <a:r>
                <a:rPr lang="en-US" altLang="zh-CN" sz="1600" b="1" dirty="0">
                  <a:latin typeface="宋体" pitchFamily="2" charset="-122"/>
                </a:rPr>
                <a:t>REG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0" name="Text Box 124"/>
            <p:cNvSpPr txBox="1">
              <a:spLocks noChangeArrowheads="1"/>
            </p:cNvSpPr>
            <p:nvPr/>
          </p:nvSpPr>
          <p:spPr bwMode="auto">
            <a:xfrm>
              <a:off x="5220072" y="2060848"/>
              <a:ext cx="577850" cy="78829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>
                  <a:latin typeface="宋体" pitchFamily="2" charset="-122"/>
                </a:rPr>
                <a:t>EX</a:t>
              </a:r>
            </a:p>
          </p:txBody>
        </p:sp>
        <p:sp>
          <p:nvSpPr>
            <p:cNvPr id="11" name="Text Box 125"/>
            <p:cNvSpPr txBox="1">
              <a:spLocks noChangeArrowheads="1"/>
            </p:cNvSpPr>
            <p:nvPr/>
          </p:nvSpPr>
          <p:spPr bwMode="auto">
            <a:xfrm>
              <a:off x="6014444" y="1915692"/>
              <a:ext cx="285748" cy="1081261"/>
            </a:xfrm>
            <a:prstGeom prst="rect">
              <a:avLst/>
            </a:prstGeom>
            <a:noFill/>
            <a:ln w="19050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spc="-50" dirty="0">
                  <a:latin typeface="宋体" pitchFamily="2" charset="-122"/>
                </a:rPr>
                <a:t>EX/MEM</a:t>
              </a:r>
              <a:r>
                <a:rPr lang="zh-CN" altLang="en-US" sz="1600" b="1" spc="-50" dirty="0">
                  <a:latin typeface="宋体" pitchFamily="2" charset="-122"/>
                </a:rPr>
                <a:t> </a:t>
              </a:r>
              <a:r>
                <a:rPr lang="en-US" altLang="zh-CN" sz="1600" b="1" spc="-50" dirty="0">
                  <a:latin typeface="宋体" pitchFamily="2" charset="-122"/>
                </a:rPr>
                <a:t>REG</a:t>
              </a:r>
              <a:endParaRPr lang="zh-CN" altLang="en-US" sz="1600" b="1" spc="-50" dirty="0">
                <a:latin typeface="宋体" pitchFamily="2" charset="-122"/>
              </a:endParaRPr>
            </a:p>
          </p:txBody>
        </p:sp>
        <p:sp>
          <p:nvSpPr>
            <p:cNvPr id="12" name="Text Box 126"/>
            <p:cNvSpPr txBox="1">
              <a:spLocks noChangeArrowheads="1"/>
            </p:cNvSpPr>
            <p:nvPr/>
          </p:nvSpPr>
          <p:spPr bwMode="auto">
            <a:xfrm>
              <a:off x="6516216" y="2060848"/>
              <a:ext cx="577850" cy="78829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>
                  <a:latin typeface="宋体" pitchFamily="2" charset="-122"/>
                </a:rPr>
                <a:t>MEM</a:t>
              </a:r>
            </a:p>
          </p:txBody>
        </p:sp>
        <p:sp>
          <p:nvSpPr>
            <p:cNvPr id="13" name="Text Box 127"/>
            <p:cNvSpPr txBox="1">
              <a:spLocks noChangeArrowheads="1"/>
            </p:cNvSpPr>
            <p:nvPr/>
          </p:nvSpPr>
          <p:spPr bwMode="auto">
            <a:xfrm>
              <a:off x="7310584" y="1915691"/>
              <a:ext cx="285752" cy="1081262"/>
            </a:xfrm>
            <a:prstGeom prst="rect">
              <a:avLst/>
            </a:prstGeom>
            <a:noFill/>
            <a:ln w="19050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spc="-50" dirty="0">
                  <a:latin typeface="宋体" pitchFamily="2" charset="-122"/>
                </a:rPr>
                <a:t>MEM/WB</a:t>
              </a:r>
              <a:r>
                <a:rPr lang="zh-CN" altLang="en-US" sz="1600" b="1" spc="-50" dirty="0">
                  <a:latin typeface="宋体" pitchFamily="2" charset="-122"/>
                </a:rPr>
                <a:t> </a:t>
              </a:r>
              <a:r>
                <a:rPr lang="en-US" altLang="zh-CN" sz="1600" b="1" spc="-50" dirty="0">
                  <a:latin typeface="宋体" pitchFamily="2" charset="-122"/>
                </a:rPr>
                <a:t>REG</a:t>
              </a:r>
            </a:p>
          </p:txBody>
        </p:sp>
        <p:sp>
          <p:nvSpPr>
            <p:cNvPr id="14" name="Text Box 128"/>
            <p:cNvSpPr txBox="1">
              <a:spLocks noChangeArrowheads="1"/>
            </p:cNvSpPr>
            <p:nvPr/>
          </p:nvSpPr>
          <p:spPr bwMode="auto">
            <a:xfrm>
              <a:off x="7810574" y="2060848"/>
              <a:ext cx="577850" cy="78829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>
                  <a:latin typeface="宋体" pitchFamily="2" charset="-122"/>
                </a:rPr>
                <a:t>WB</a:t>
              </a:r>
            </a:p>
          </p:txBody>
        </p:sp>
        <p:sp>
          <p:nvSpPr>
            <p:cNvPr id="24" name="Text Box 140"/>
            <p:cNvSpPr txBox="1">
              <a:spLocks noChangeArrowheads="1"/>
            </p:cNvSpPr>
            <p:nvPr/>
          </p:nvSpPr>
          <p:spPr bwMode="auto">
            <a:xfrm>
              <a:off x="1835696" y="2965031"/>
              <a:ext cx="792088" cy="2444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拍时钟</a:t>
              </a:r>
            </a:p>
          </p:txBody>
        </p:sp>
        <p:cxnSp>
          <p:nvCxnSpPr>
            <p:cNvPr id="31" name="直接连接符 30"/>
            <p:cNvCxnSpPr/>
            <p:nvPr/>
          </p:nvCxnSpPr>
          <p:spPr bwMode="auto">
            <a:xfrm>
              <a:off x="2627785" y="3140968"/>
              <a:ext cx="5472607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直接箭头连接符 34"/>
            <p:cNvCxnSpPr/>
            <p:nvPr/>
          </p:nvCxnSpPr>
          <p:spPr bwMode="auto">
            <a:xfrm flipV="1">
              <a:off x="3569739" y="2996952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39" name="直接箭头连接符 38"/>
            <p:cNvCxnSpPr/>
            <p:nvPr/>
          </p:nvCxnSpPr>
          <p:spPr bwMode="auto">
            <a:xfrm flipV="1">
              <a:off x="4860032" y="2996952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41" name="直接箭头连接符 40"/>
            <p:cNvCxnSpPr/>
            <p:nvPr/>
          </p:nvCxnSpPr>
          <p:spPr bwMode="auto">
            <a:xfrm flipV="1">
              <a:off x="6161927" y="2996952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42" name="直接箭头连接符 41"/>
            <p:cNvCxnSpPr/>
            <p:nvPr/>
          </p:nvCxnSpPr>
          <p:spPr bwMode="auto">
            <a:xfrm flipH="1" flipV="1">
              <a:off x="7452220" y="2996952"/>
              <a:ext cx="100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49" name="直接箭头连接符 48"/>
            <p:cNvCxnSpPr/>
            <p:nvPr/>
          </p:nvCxnSpPr>
          <p:spPr bwMode="auto">
            <a:xfrm flipV="1">
              <a:off x="2915816" y="2849143"/>
              <a:ext cx="1" cy="29182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53" name="直接箭头连接符 52"/>
            <p:cNvCxnSpPr/>
            <p:nvPr/>
          </p:nvCxnSpPr>
          <p:spPr bwMode="auto">
            <a:xfrm>
              <a:off x="3203848" y="2420888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7" name="直接箭头连接符 56"/>
            <p:cNvCxnSpPr/>
            <p:nvPr/>
          </p:nvCxnSpPr>
          <p:spPr bwMode="auto">
            <a:xfrm>
              <a:off x="3707904" y="2420888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8" name="直接箭头连接符 57"/>
            <p:cNvCxnSpPr/>
            <p:nvPr/>
          </p:nvCxnSpPr>
          <p:spPr bwMode="auto">
            <a:xfrm>
              <a:off x="4499992" y="2420888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9" name="直接箭头连接符 58"/>
            <p:cNvCxnSpPr/>
            <p:nvPr/>
          </p:nvCxnSpPr>
          <p:spPr bwMode="auto">
            <a:xfrm>
              <a:off x="5004048" y="2420888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60" name="直接箭头连接符 59"/>
            <p:cNvCxnSpPr/>
            <p:nvPr/>
          </p:nvCxnSpPr>
          <p:spPr bwMode="auto">
            <a:xfrm>
              <a:off x="5796136" y="2420888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61" name="直接箭头连接符 60"/>
            <p:cNvCxnSpPr/>
            <p:nvPr/>
          </p:nvCxnSpPr>
          <p:spPr bwMode="auto">
            <a:xfrm>
              <a:off x="6300192" y="2420888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62" name="直接箭头连接符 61"/>
            <p:cNvCxnSpPr/>
            <p:nvPr/>
          </p:nvCxnSpPr>
          <p:spPr bwMode="auto">
            <a:xfrm>
              <a:off x="7092280" y="2420888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63" name="直接箭头连接符 62"/>
            <p:cNvCxnSpPr/>
            <p:nvPr/>
          </p:nvCxnSpPr>
          <p:spPr bwMode="auto">
            <a:xfrm>
              <a:off x="7596336" y="2420888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70" name="直接箭头连接符 69"/>
            <p:cNvCxnSpPr/>
            <p:nvPr/>
          </p:nvCxnSpPr>
          <p:spPr bwMode="auto">
            <a:xfrm flipV="1">
              <a:off x="6804247" y="2852936"/>
              <a:ext cx="1" cy="29182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71" name="直接箭头连接符 70"/>
            <p:cNvCxnSpPr/>
            <p:nvPr/>
          </p:nvCxnSpPr>
          <p:spPr bwMode="auto">
            <a:xfrm flipV="1">
              <a:off x="8100392" y="2852936"/>
              <a:ext cx="1" cy="29182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sm" len="sm"/>
              <a:tailEnd type="triangle" w="med" len="sm"/>
            </a:ln>
            <a:effectLst/>
          </p:spPr>
        </p:cxnSp>
      </p:grpSp>
      <p:sp>
        <p:nvSpPr>
          <p:cNvPr id="75" name="AutoShape 15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AutoShape 15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80407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AutoShape 15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57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6" grpId="0"/>
      <p:bldP spid="67" grpId="0"/>
      <p:bldP spid="68" grpId="0"/>
      <p:bldP spid="69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13BF-031A-44DF-BA93-D30FC56EE193}" type="slidenum">
              <a:rPr lang="en-US" altLang="zh-CN"/>
              <a:pPr/>
              <a:t>114</a:t>
            </a:fld>
            <a:endParaRPr lang="en-US" altLang="zh-CN"/>
          </a:p>
        </p:txBody>
      </p:sp>
      <p:sp>
        <p:nvSpPr>
          <p:cNvPr id="549892" name="Text Box 4"/>
          <p:cNvSpPr txBox="1">
            <a:spLocks noChangeArrowheads="1"/>
          </p:cNvSpPr>
          <p:nvPr/>
        </p:nvSpPr>
        <p:spPr bwMode="auto">
          <a:xfrm>
            <a:off x="179388" y="32510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、流水线的性能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假设</a:t>
            </a:r>
            <a:r>
              <a:rPr lang="en-US" altLang="zh-CN" b="1" dirty="0"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流水线有</a:t>
            </a:r>
            <a:r>
              <a:rPr lang="en-US" altLang="zh-CN" b="1" i="1" dirty="0"/>
              <a:t>m</a:t>
            </a:r>
            <a:r>
              <a:rPr lang="zh-CN" altLang="en-US" b="1" dirty="0">
                <a:latin typeface="宋体" pitchFamily="2" charset="-122"/>
              </a:rPr>
              <a:t>段、拍长为</a:t>
            </a:r>
            <a:r>
              <a:rPr lang="en-US" altLang="zh-CN" dirty="0" err="1"/>
              <a:t>Δ</a:t>
            </a:r>
            <a:r>
              <a:rPr lang="en-US" altLang="zh-CN" b="1" i="1" dirty="0" err="1"/>
              <a:t>t</a:t>
            </a:r>
            <a:r>
              <a:rPr lang="zh-CN" altLang="en-US" b="1" dirty="0">
                <a:latin typeface="宋体" pitchFamily="2" charset="-122"/>
              </a:rPr>
              <a:t>，共执行</a:t>
            </a:r>
            <a:r>
              <a:rPr lang="en-US" altLang="zh-CN" b="1" i="1" dirty="0"/>
              <a:t>n</a:t>
            </a:r>
            <a:r>
              <a:rPr lang="zh-CN" altLang="en-US" b="1" dirty="0">
                <a:latin typeface="宋体" pitchFamily="2" charset="-122"/>
              </a:rPr>
              <a:t>条指令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549923" name="Text Box 35"/>
          <p:cNvSpPr txBox="1">
            <a:spLocks noChangeArrowheads="1"/>
          </p:cNvSpPr>
          <p:nvPr/>
        </p:nvSpPr>
        <p:spPr bwMode="auto">
          <a:xfrm>
            <a:off x="179388" y="1290826"/>
            <a:ext cx="8785225" cy="155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吞吐率：</a:t>
            </a:r>
            <a:r>
              <a:rPr lang="zh-CN" altLang="en-US" b="1" dirty="0">
                <a:latin typeface="宋体" pitchFamily="2" charset="-122"/>
              </a:rPr>
              <a:t>单位时间内完成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输出的指令条数或结果数量</a:t>
            </a:r>
            <a:endParaRPr lang="en-US" altLang="zh-CN" b="1" dirty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时机吞吐率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 eaLnBrk="0" hangingPunct="0">
              <a:lnSpc>
                <a:spcPct val="125000"/>
              </a:lnSpc>
              <a:spcBef>
                <a:spcPts val="6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最大吞吐率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549926" name="Text Box 38"/>
          <p:cNvSpPr txBox="1">
            <a:spLocks noChangeArrowheads="1"/>
          </p:cNvSpPr>
          <p:nvPr/>
        </p:nvSpPr>
        <p:spPr bwMode="auto">
          <a:xfrm>
            <a:off x="179388" y="2780928"/>
            <a:ext cx="870267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加速比：</a:t>
            </a:r>
            <a:r>
              <a:rPr lang="zh-CN" altLang="en-US" b="1" dirty="0">
                <a:latin typeface="宋体" pitchFamily="2" charset="-122"/>
              </a:rPr>
              <a:t>流水方式相对于串行方式的速度比</a:t>
            </a:r>
            <a:endParaRPr lang="en-US" altLang="zh-CN" b="1" dirty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  <a:spcBef>
                <a:spcPts val="2400"/>
              </a:spcBef>
            </a:pPr>
            <a:endParaRPr lang="en-US" altLang="zh-CN" b="1" dirty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最大加速比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graphicFrame>
        <p:nvGraphicFramePr>
          <p:cNvPr id="549927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6783655"/>
              </p:ext>
            </p:extLst>
          </p:nvPr>
        </p:nvGraphicFramePr>
        <p:xfrm>
          <a:off x="1547664" y="3235916"/>
          <a:ext cx="5277892" cy="841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100" name="Equation" r:id="rId3" imgW="1815840" imgH="266400" progId="Equation.DSMT4">
                  <p:embed/>
                </p:oleObj>
              </mc:Choice>
              <mc:Fallback>
                <p:oleObj name="Equation" r:id="rId3" imgW="1815840" imgH="26640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3235916"/>
                        <a:ext cx="5277892" cy="84115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9932" name="Text Box 44"/>
          <p:cNvSpPr txBox="1">
            <a:spLocks noChangeArrowheads="1"/>
          </p:cNvSpPr>
          <p:nvPr/>
        </p:nvSpPr>
        <p:spPr bwMode="auto">
          <a:xfrm>
            <a:off x="228600" y="4437112"/>
            <a:ext cx="8702675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效率：</a:t>
            </a:r>
            <a:r>
              <a:rPr lang="zh-CN" altLang="en-US" b="1" dirty="0">
                <a:latin typeface="宋体" pitchFamily="2" charset="-122"/>
              </a:rPr>
              <a:t>部件使用时间与整个执行时间的比值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平均值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en-US" altLang="zh-CN" b="1" dirty="0">
                <a:latin typeface="宋体" pitchFamily="2" charset="-122"/>
              </a:rPr>
              <a:t> </a:t>
            </a:r>
          </a:p>
          <a:p>
            <a:pPr algn="l" eaLnBrk="0" hangingPunct="0">
              <a:lnSpc>
                <a:spcPct val="125000"/>
              </a:lnSpc>
            </a:pPr>
            <a:endParaRPr lang="en-US" altLang="zh-CN" b="1" dirty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  <a:spcBef>
                <a:spcPts val="18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最高效率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graphicFrame>
        <p:nvGraphicFramePr>
          <p:cNvPr id="549936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0310016"/>
              </p:ext>
            </p:extLst>
          </p:nvPr>
        </p:nvGraphicFramePr>
        <p:xfrm>
          <a:off x="3111500" y="1700213"/>
          <a:ext cx="2809875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101" name="Equation" r:id="rId5" imgW="1015920" imgH="241200" progId="Equation.DSMT4">
                  <p:embed/>
                </p:oleObj>
              </mc:Choice>
              <mc:Fallback>
                <p:oleObj name="Equation" r:id="rId5" imgW="1015920" imgH="24120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0" y="1700213"/>
                        <a:ext cx="2809875" cy="6683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9940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186540"/>
              </p:ext>
            </p:extLst>
          </p:nvPr>
        </p:nvGraphicFramePr>
        <p:xfrm>
          <a:off x="6872288" y="5013176"/>
          <a:ext cx="1300112" cy="560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102" name="Equation" r:id="rId7" imgW="799920" imgH="342720" progId="Equation.DSMT4">
                  <p:embed/>
                </p:oleObj>
              </mc:Choice>
              <mc:Fallback>
                <p:oleObj name="Equation" r:id="rId7" imgW="799920" imgH="34272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2288" y="5013176"/>
                        <a:ext cx="1300112" cy="56024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9943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7193507"/>
              </p:ext>
            </p:extLst>
          </p:nvPr>
        </p:nvGraphicFramePr>
        <p:xfrm>
          <a:off x="1709738" y="4941168"/>
          <a:ext cx="5103812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103" name="Equation" r:id="rId9" imgW="1854000" imgH="241200" progId="Equation.DSMT4">
                  <p:embed/>
                </p:oleObj>
              </mc:Choice>
              <mc:Fallback>
                <p:oleObj name="Equation" r:id="rId9" imgW="1854000" imgH="24120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8" y="4941168"/>
                        <a:ext cx="5103812" cy="6762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9944" name="Group 56"/>
          <p:cNvGrpSpPr>
            <a:grpSpLocks/>
          </p:cNvGrpSpPr>
          <p:nvPr/>
        </p:nvGrpSpPr>
        <p:grpSpPr bwMode="auto">
          <a:xfrm>
            <a:off x="2987501" y="6454031"/>
            <a:ext cx="360363" cy="287337"/>
            <a:chOff x="1133" y="4020"/>
            <a:chExt cx="227" cy="181"/>
          </a:xfrm>
        </p:grpSpPr>
        <p:sp>
          <p:nvSpPr>
            <p:cNvPr id="549945" name="AutoShape 5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9946" name="Text Box 58">
              <a:hlinkClick r:id="rId11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400" dirty="0">
                  <a:solidFill>
                    <a:schemeClr val="bg2"/>
                  </a:solidFill>
                  <a:latin typeface="宋体" pitchFamily="2" charset="-122"/>
                </a:rPr>
                <a:t>95</a:t>
              </a:r>
            </a:p>
          </p:txBody>
        </p:sp>
      </p:grpSp>
      <p:sp>
        <p:nvSpPr>
          <p:cNvPr id="549947" name="AutoShape 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175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Text Box 37"/>
          <p:cNvSpPr txBox="1">
            <a:spLocks noChangeArrowheads="1"/>
          </p:cNvSpPr>
          <p:nvPr/>
        </p:nvSpPr>
        <p:spPr bwMode="auto">
          <a:xfrm>
            <a:off x="2999224" y="2276872"/>
            <a:ext cx="5101168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当</a:t>
            </a:r>
            <a:r>
              <a:rPr lang="en-US" altLang="zh-CN" sz="2200" b="1" i="1" dirty="0">
                <a:latin typeface="+mn-lt"/>
              </a:rPr>
              <a:t>n</a:t>
            </a:r>
            <a:r>
              <a:rPr lang="en-US" altLang="zh-CN" sz="2200" b="1" dirty="0">
                <a:latin typeface="宋体" pitchFamily="2" charset="-122"/>
              </a:rPr>
              <a:t>&gt;&gt;</a:t>
            </a:r>
            <a:r>
              <a:rPr lang="en-US" altLang="zh-CN" sz="2200" b="1" i="1" dirty="0">
                <a:latin typeface="+mn-lt"/>
              </a:rPr>
              <a:t>m</a:t>
            </a:r>
            <a:r>
              <a:rPr lang="zh-CN" altLang="en-US" sz="2200" b="1" dirty="0">
                <a:latin typeface="宋体" pitchFamily="2" charset="-122"/>
              </a:rPr>
              <a:t>时，</a:t>
            </a:r>
            <a:r>
              <a:rPr lang="en-US" altLang="zh-CN" sz="2200" b="1" i="1" dirty="0">
                <a:latin typeface="宋体" pitchFamily="2" charset="-122"/>
              </a:rPr>
              <a:t>T</a:t>
            </a:r>
            <a:r>
              <a:rPr lang="en-US" altLang="zh-CN" sz="2200" b="1" baseline="-16000" dirty="0">
                <a:latin typeface="宋体" pitchFamily="2" charset="-122"/>
              </a:rPr>
              <a:t>P</a:t>
            </a:r>
            <a:r>
              <a:rPr lang="en-US" altLang="zh-CN" sz="2200" b="1" i="1" baseline="-16000" dirty="0"/>
              <a:t> </a:t>
            </a:r>
            <a:r>
              <a:rPr lang="en-US" altLang="zh-CN" sz="2200" b="1" baseline="-16000" dirty="0">
                <a:latin typeface="宋体" pitchFamily="2" charset="-122"/>
              </a:rPr>
              <a:t>max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</a:rPr>
              <a:t>1/</a:t>
            </a:r>
            <a:r>
              <a:rPr lang="en-US" altLang="zh-CN" sz="2200" dirty="0" err="1"/>
              <a:t>Δ</a:t>
            </a:r>
            <a:r>
              <a:rPr lang="en-US" altLang="zh-CN" sz="2200" b="1" i="1" dirty="0" err="1"/>
              <a:t>t</a:t>
            </a:r>
            <a:r>
              <a:rPr lang="zh-CN" altLang="en-US" sz="2200" b="1" dirty="0">
                <a:latin typeface="宋体" pitchFamily="2" charset="-122"/>
              </a:rPr>
              <a:t>，即拍长的倒数</a:t>
            </a:r>
          </a:p>
        </p:txBody>
      </p:sp>
      <p:sp>
        <p:nvSpPr>
          <p:cNvPr id="24" name="Text Box 37"/>
          <p:cNvSpPr txBox="1">
            <a:spLocks noChangeArrowheads="1"/>
          </p:cNvSpPr>
          <p:nvPr/>
        </p:nvSpPr>
        <p:spPr bwMode="auto">
          <a:xfrm>
            <a:off x="2999223" y="3993594"/>
            <a:ext cx="5882839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当</a:t>
            </a:r>
            <a:r>
              <a:rPr lang="en-US" altLang="zh-CN" sz="2200" b="1" i="1" dirty="0">
                <a:latin typeface="+mn-lt"/>
              </a:rPr>
              <a:t>n</a:t>
            </a:r>
            <a:r>
              <a:rPr lang="en-US" altLang="zh-CN" sz="2200" b="1" dirty="0">
                <a:latin typeface="宋体" pitchFamily="2" charset="-122"/>
              </a:rPr>
              <a:t>&gt;&gt;</a:t>
            </a:r>
            <a:r>
              <a:rPr lang="en-US" altLang="zh-CN" sz="2200" b="1" i="1" dirty="0">
                <a:latin typeface="+mn-lt"/>
              </a:rPr>
              <a:t>m</a:t>
            </a:r>
            <a:r>
              <a:rPr lang="zh-CN" altLang="en-US" sz="2200" b="1" dirty="0">
                <a:latin typeface="宋体" pitchFamily="2" charset="-122"/>
              </a:rPr>
              <a:t>时，</a:t>
            </a:r>
            <a:r>
              <a:rPr lang="en-US" altLang="zh-CN" sz="2200" b="1" i="1" dirty="0">
                <a:latin typeface="宋体" pitchFamily="2" charset="-122"/>
              </a:rPr>
              <a:t>S</a:t>
            </a:r>
            <a:r>
              <a:rPr lang="en-US" altLang="zh-CN" sz="2200" b="1" i="1" baseline="-16000" dirty="0"/>
              <a:t> </a:t>
            </a:r>
            <a:r>
              <a:rPr lang="en-US" altLang="zh-CN" sz="2200" b="1" baseline="-16000" dirty="0">
                <a:latin typeface="宋体" pitchFamily="2" charset="-122"/>
              </a:rPr>
              <a:t>max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i="1" dirty="0">
                <a:latin typeface="+mn-lt"/>
              </a:rPr>
              <a:t>m</a:t>
            </a:r>
            <a:r>
              <a:rPr lang="zh-CN" altLang="en-US" sz="2200" b="1" dirty="0">
                <a:latin typeface="宋体" pitchFamily="2" charset="-122"/>
              </a:rPr>
              <a:t>，即流水线段数</a:t>
            </a:r>
            <a:endParaRPr lang="zh-CN" altLang="en-US" sz="2200" b="1" i="1" dirty="0">
              <a:latin typeface="+mn-lt"/>
            </a:endParaRPr>
          </a:p>
        </p:txBody>
      </p:sp>
      <p:sp>
        <p:nvSpPr>
          <p:cNvPr id="25" name="Text Box 37"/>
          <p:cNvSpPr txBox="1">
            <a:spLocks noChangeArrowheads="1"/>
          </p:cNvSpPr>
          <p:nvPr/>
        </p:nvSpPr>
        <p:spPr bwMode="auto">
          <a:xfrm>
            <a:off x="2771800" y="5577770"/>
            <a:ext cx="5882839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当</a:t>
            </a:r>
            <a:r>
              <a:rPr lang="en-US" altLang="zh-CN" sz="2200" b="1" i="1" dirty="0">
                <a:latin typeface="+mn-lt"/>
              </a:rPr>
              <a:t>n</a:t>
            </a:r>
            <a:r>
              <a:rPr lang="en-US" altLang="zh-CN" sz="2200" b="1" dirty="0">
                <a:latin typeface="宋体" pitchFamily="2" charset="-122"/>
              </a:rPr>
              <a:t>&gt;&gt;</a:t>
            </a:r>
            <a:r>
              <a:rPr lang="en-US" altLang="zh-CN" sz="2200" b="1" i="1" dirty="0">
                <a:latin typeface="+mn-lt"/>
              </a:rPr>
              <a:t>m</a:t>
            </a:r>
            <a:r>
              <a:rPr lang="zh-CN" altLang="en-US" sz="2200" b="1" dirty="0">
                <a:latin typeface="宋体" pitchFamily="2" charset="-122"/>
              </a:rPr>
              <a:t>时，</a:t>
            </a:r>
            <a:r>
              <a:rPr lang="en-US" altLang="zh-CN" sz="2200" b="1" i="1" dirty="0">
                <a:latin typeface="宋体" pitchFamily="2" charset="-122"/>
              </a:rPr>
              <a:t>E</a:t>
            </a:r>
            <a:r>
              <a:rPr lang="en-US" altLang="zh-CN" sz="2200" b="1" i="1" baseline="-16000" dirty="0">
                <a:latin typeface="+mn-lt"/>
              </a:rPr>
              <a:t> </a:t>
            </a:r>
            <a:r>
              <a:rPr lang="en-US" altLang="zh-CN" sz="2200" b="1" baseline="-16000" dirty="0">
                <a:latin typeface="宋体" pitchFamily="2" charset="-122"/>
              </a:rPr>
              <a:t>max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1</a:t>
            </a:r>
            <a:endParaRPr lang="zh-CN" altLang="en-US" sz="2200" b="1" i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9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49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9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49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49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54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54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923" grpId="0"/>
      <p:bldP spid="549926" grpId="0"/>
      <p:bldP spid="549932" grpId="0"/>
      <p:bldP spid="22" grpId="0"/>
      <p:bldP spid="24" grpId="0"/>
      <p:bldP spid="25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 Box 156"/>
          <p:cNvSpPr txBox="1">
            <a:spLocks noChangeArrowheads="1"/>
          </p:cNvSpPr>
          <p:nvPr/>
        </p:nvSpPr>
        <p:spPr bwMode="auto">
          <a:xfrm>
            <a:off x="179513" y="332656"/>
            <a:ext cx="5257676" cy="5742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4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、流水线的分类       </a:t>
            </a:r>
            <a:r>
              <a:rPr lang="en-US" altLang="zh-CN" b="1" dirty="0">
                <a:latin typeface="宋体" pitchFamily="2" charset="-122"/>
              </a:rPr>
              <a:t>--</a:t>
            </a:r>
            <a:r>
              <a:rPr lang="zh-CN" altLang="en-US" b="1" dirty="0">
                <a:latin typeface="宋体" pitchFamily="2" charset="-122"/>
              </a:rPr>
              <a:t>即属性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*按功能分类：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/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/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6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*按工作方式分类：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12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*按结构分类：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5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*按流入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/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流出次序分类：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*按处理的数据类型分类：</a:t>
            </a:r>
          </a:p>
        </p:txBody>
      </p:sp>
      <p:sp>
        <p:nvSpPr>
          <p:cNvPr id="10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C363-D99E-4859-A697-134D45F3C56B}" type="slidenum">
              <a:rPr lang="en-US" altLang="zh-CN"/>
              <a:pPr/>
              <a:t>115</a:t>
            </a:fld>
            <a:endParaRPr lang="en-US" altLang="zh-CN"/>
          </a:p>
        </p:txBody>
      </p:sp>
      <p:sp>
        <p:nvSpPr>
          <p:cNvPr id="549021" name="Text Box 157"/>
          <p:cNvSpPr txBox="1">
            <a:spLocks noChangeArrowheads="1"/>
          </p:cNvSpPr>
          <p:nvPr/>
        </p:nvSpPr>
        <p:spPr bwMode="auto">
          <a:xfrm>
            <a:off x="2627784" y="791493"/>
            <a:ext cx="439261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/>
              <a:t>单功能流水线、多功能流水线</a:t>
            </a:r>
          </a:p>
        </p:txBody>
      </p:sp>
      <p:sp>
        <p:nvSpPr>
          <p:cNvPr id="549022" name="Text Box 158"/>
          <p:cNvSpPr txBox="1">
            <a:spLocks noChangeArrowheads="1"/>
          </p:cNvSpPr>
          <p:nvPr/>
        </p:nvSpPr>
        <p:spPr bwMode="auto">
          <a:xfrm>
            <a:off x="3203849" y="2060848"/>
            <a:ext cx="3781946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静态流水线、动态流水线</a:t>
            </a:r>
          </a:p>
        </p:txBody>
      </p:sp>
      <p:sp>
        <p:nvSpPr>
          <p:cNvPr id="549145" name="Text Box 281"/>
          <p:cNvSpPr txBox="1">
            <a:spLocks noChangeArrowheads="1"/>
          </p:cNvSpPr>
          <p:nvPr/>
        </p:nvSpPr>
        <p:spPr bwMode="auto">
          <a:xfrm>
            <a:off x="2627784" y="4031853"/>
            <a:ext cx="4675514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/>
              <a:t>线性流水线、非线性流水线</a:t>
            </a:r>
          </a:p>
        </p:txBody>
      </p:sp>
      <p:sp>
        <p:nvSpPr>
          <p:cNvPr id="549146" name="Text Box 282"/>
          <p:cNvSpPr txBox="1">
            <a:spLocks noChangeArrowheads="1"/>
          </p:cNvSpPr>
          <p:nvPr/>
        </p:nvSpPr>
        <p:spPr bwMode="auto">
          <a:xfrm>
            <a:off x="4139952" y="5472013"/>
            <a:ext cx="362509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标量流水线、向量流水线</a:t>
            </a:r>
          </a:p>
        </p:txBody>
      </p:sp>
      <p:grpSp>
        <p:nvGrpSpPr>
          <p:cNvPr id="549172" name="Group 308"/>
          <p:cNvGrpSpPr>
            <a:grpSpLocks/>
          </p:cNvGrpSpPr>
          <p:nvPr/>
        </p:nvGrpSpPr>
        <p:grpSpPr bwMode="auto">
          <a:xfrm>
            <a:off x="4067944" y="6454031"/>
            <a:ext cx="360363" cy="287337"/>
            <a:chOff x="1133" y="4020"/>
            <a:chExt cx="227" cy="181"/>
          </a:xfrm>
        </p:grpSpPr>
        <p:sp>
          <p:nvSpPr>
            <p:cNvPr id="549173" name="AutoShape 309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9174" name="Text Box 310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400" dirty="0">
                  <a:solidFill>
                    <a:schemeClr val="bg2"/>
                  </a:solidFill>
                  <a:latin typeface="宋体" pitchFamily="2" charset="-122"/>
                </a:rPr>
                <a:t>95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763688" y="1339876"/>
            <a:ext cx="4613642" cy="720972"/>
            <a:chOff x="1763688" y="1339876"/>
            <a:chExt cx="4613642" cy="720972"/>
          </a:xfrm>
        </p:grpSpPr>
        <p:sp>
          <p:nvSpPr>
            <p:cNvPr id="183" name="Text Box 164"/>
            <p:cNvSpPr txBox="1">
              <a:spLocks noChangeArrowheads="1"/>
            </p:cNvSpPr>
            <p:nvPr/>
          </p:nvSpPr>
          <p:spPr bwMode="auto">
            <a:xfrm>
              <a:off x="1763688" y="1339876"/>
              <a:ext cx="642943" cy="28803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2000" b="1" dirty="0">
                  <a:latin typeface="宋体" pitchFamily="2" charset="-122"/>
                </a:rPr>
                <a:t>S1</a:t>
              </a:r>
            </a:p>
          </p:txBody>
        </p:sp>
        <p:sp>
          <p:nvSpPr>
            <p:cNvPr id="184" name="Text Box 185"/>
            <p:cNvSpPr txBox="1">
              <a:spLocks noChangeArrowheads="1"/>
            </p:cNvSpPr>
            <p:nvPr/>
          </p:nvSpPr>
          <p:spPr bwMode="auto">
            <a:xfrm>
              <a:off x="2987823" y="1339876"/>
              <a:ext cx="642943" cy="28803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2000" b="1" dirty="0">
                  <a:latin typeface="宋体" pitchFamily="2" charset="-122"/>
                </a:rPr>
                <a:t>S2</a:t>
              </a:r>
            </a:p>
          </p:txBody>
        </p:sp>
        <p:sp>
          <p:nvSpPr>
            <p:cNvPr id="185" name="Text Box 186"/>
            <p:cNvSpPr txBox="1">
              <a:spLocks noChangeArrowheads="1"/>
            </p:cNvSpPr>
            <p:nvPr/>
          </p:nvSpPr>
          <p:spPr bwMode="auto">
            <a:xfrm>
              <a:off x="4211960" y="1339876"/>
              <a:ext cx="642942" cy="28803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2000" b="1" dirty="0">
                  <a:latin typeface="宋体" pitchFamily="2" charset="-122"/>
                </a:rPr>
                <a:t>S3</a:t>
              </a:r>
            </a:p>
          </p:txBody>
        </p:sp>
        <p:sp>
          <p:nvSpPr>
            <p:cNvPr id="187" name="Text Box 188"/>
            <p:cNvSpPr txBox="1">
              <a:spLocks noChangeArrowheads="1"/>
            </p:cNvSpPr>
            <p:nvPr/>
          </p:nvSpPr>
          <p:spPr bwMode="auto">
            <a:xfrm>
              <a:off x="3639442" y="1771924"/>
              <a:ext cx="644526" cy="28892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2000" b="1" dirty="0">
                  <a:latin typeface="宋体" pitchFamily="2" charset="-122"/>
                </a:rPr>
                <a:t>S4</a:t>
              </a:r>
            </a:p>
          </p:txBody>
        </p:sp>
        <p:sp>
          <p:nvSpPr>
            <p:cNvPr id="188" name="Text Box 189"/>
            <p:cNvSpPr txBox="1">
              <a:spLocks noChangeArrowheads="1"/>
            </p:cNvSpPr>
            <p:nvPr/>
          </p:nvSpPr>
          <p:spPr bwMode="auto">
            <a:xfrm>
              <a:off x="5729258" y="1339876"/>
              <a:ext cx="648072" cy="28803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2000" b="1" dirty="0">
                  <a:latin typeface="宋体" pitchFamily="2" charset="-122"/>
                </a:rPr>
                <a:t>S5</a:t>
              </a:r>
            </a:p>
          </p:txBody>
        </p:sp>
        <p:sp>
          <p:nvSpPr>
            <p:cNvPr id="189" name="Text Box 190"/>
            <p:cNvSpPr txBox="1">
              <a:spLocks noChangeArrowheads="1"/>
            </p:cNvSpPr>
            <p:nvPr/>
          </p:nvSpPr>
          <p:spPr bwMode="auto">
            <a:xfrm>
              <a:off x="5153194" y="1356405"/>
              <a:ext cx="290538" cy="70355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800" b="1" dirty="0">
                  <a:latin typeface="宋体" pitchFamily="2" charset="-122"/>
                </a:rPr>
                <a:t>MUX</a:t>
              </a:r>
            </a:p>
          </p:txBody>
        </p:sp>
        <p:cxnSp>
          <p:nvCxnSpPr>
            <p:cNvPr id="190" name="直接箭头连接符 25"/>
            <p:cNvCxnSpPr>
              <a:endCxn id="187" idx="1"/>
            </p:cNvCxnSpPr>
            <p:nvPr/>
          </p:nvCxnSpPr>
          <p:spPr bwMode="auto">
            <a:xfrm>
              <a:off x="2700338" y="1489343"/>
              <a:ext cx="939104" cy="427043"/>
            </a:xfrm>
            <a:prstGeom prst="bentConnector3">
              <a:avLst>
                <a:gd name="adj1" fmla="val -713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192" name="直接箭头连接符 25"/>
            <p:cNvCxnSpPr>
              <a:stCxn id="183" idx="3"/>
            </p:cNvCxnSpPr>
            <p:nvPr/>
          </p:nvCxnSpPr>
          <p:spPr bwMode="auto">
            <a:xfrm flipV="1">
              <a:off x="2406631" y="1482754"/>
              <a:ext cx="284168" cy="113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3" name="直接箭头连接符 25"/>
            <p:cNvCxnSpPr>
              <a:endCxn id="184" idx="1"/>
            </p:cNvCxnSpPr>
            <p:nvPr/>
          </p:nvCxnSpPr>
          <p:spPr bwMode="auto">
            <a:xfrm flipV="1">
              <a:off x="2690799" y="1483892"/>
              <a:ext cx="297024" cy="45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4" name="直接箭头连接符 25"/>
            <p:cNvCxnSpPr>
              <a:stCxn id="184" idx="3"/>
              <a:endCxn id="185" idx="1"/>
            </p:cNvCxnSpPr>
            <p:nvPr/>
          </p:nvCxnSpPr>
          <p:spPr bwMode="auto">
            <a:xfrm>
              <a:off x="3630766" y="1483892"/>
              <a:ext cx="58119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6" name="直接箭头连接符 25"/>
            <p:cNvCxnSpPr>
              <a:stCxn id="185" idx="3"/>
            </p:cNvCxnSpPr>
            <p:nvPr/>
          </p:nvCxnSpPr>
          <p:spPr bwMode="auto">
            <a:xfrm flipV="1">
              <a:off x="4854902" y="1482754"/>
              <a:ext cx="298292" cy="113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7" name="直接箭头连接符 25"/>
            <p:cNvCxnSpPr>
              <a:stCxn id="187" idx="3"/>
            </p:cNvCxnSpPr>
            <p:nvPr/>
          </p:nvCxnSpPr>
          <p:spPr bwMode="auto">
            <a:xfrm>
              <a:off x="4283968" y="1916386"/>
              <a:ext cx="86922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8" name="直接箭头连接符 25"/>
            <p:cNvCxnSpPr/>
            <p:nvPr/>
          </p:nvCxnSpPr>
          <p:spPr bwMode="auto">
            <a:xfrm>
              <a:off x="5445090" y="1482752"/>
              <a:ext cx="284168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44" name="组合 43"/>
          <p:cNvGrpSpPr/>
          <p:nvPr/>
        </p:nvGrpSpPr>
        <p:grpSpPr>
          <a:xfrm>
            <a:off x="1043609" y="2492896"/>
            <a:ext cx="7596007" cy="1510778"/>
            <a:chOff x="1043609" y="2709615"/>
            <a:chExt cx="7596007" cy="1510778"/>
          </a:xfrm>
        </p:grpSpPr>
        <p:sp>
          <p:nvSpPr>
            <p:cNvPr id="201" name="Text Box 196"/>
            <p:cNvSpPr txBox="1">
              <a:spLocks noChangeArrowheads="1"/>
            </p:cNvSpPr>
            <p:nvPr/>
          </p:nvSpPr>
          <p:spPr bwMode="auto">
            <a:xfrm>
              <a:off x="4787131" y="3933056"/>
              <a:ext cx="2889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>
                  <a:latin typeface="+mn-ea"/>
                  <a:ea typeface="+mn-ea"/>
                </a:rPr>
                <a:t>拍</a:t>
              </a:r>
            </a:p>
          </p:txBody>
        </p:sp>
        <p:sp>
          <p:nvSpPr>
            <p:cNvPr id="202" name="Text Box 197"/>
            <p:cNvSpPr txBox="1">
              <a:spLocks noChangeArrowheads="1"/>
            </p:cNvSpPr>
            <p:nvPr/>
          </p:nvSpPr>
          <p:spPr bwMode="auto">
            <a:xfrm>
              <a:off x="1331640" y="3934764"/>
              <a:ext cx="285752" cy="214314"/>
            </a:xfrm>
            <a:prstGeom prst="rect">
              <a:avLst/>
            </a:prstGeom>
            <a:solidFill>
              <a:srgbClr val="CCCC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I1</a:t>
              </a:r>
            </a:p>
          </p:txBody>
        </p:sp>
        <p:sp>
          <p:nvSpPr>
            <p:cNvPr id="203" name="Text Box 198"/>
            <p:cNvSpPr txBox="1">
              <a:spLocks noChangeArrowheads="1"/>
            </p:cNvSpPr>
            <p:nvPr/>
          </p:nvSpPr>
          <p:spPr bwMode="auto">
            <a:xfrm>
              <a:off x="1211241" y="2709615"/>
              <a:ext cx="2889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zh-CN" altLang="en-US" sz="1800" b="1" dirty="0">
                  <a:latin typeface="+mn-ea"/>
                  <a:ea typeface="+mn-ea"/>
                </a:rPr>
                <a:t>段</a:t>
              </a:r>
            </a:p>
          </p:txBody>
        </p:sp>
        <p:sp>
          <p:nvSpPr>
            <p:cNvPr id="204" name="Text Box 199"/>
            <p:cNvSpPr txBox="1">
              <a:spLocks noChangeArrowheads="1"/>
            </p:cNvSpPr>
            <p:nvPr/>
          </p:nvSpPr>
          <p:spPr bwMode="auto">
            <a:xfrm>
              <a:off x="1043609" y="3068960"/>
              <a:ext cx="288032" cy="1098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accent2"/>
                  </a:solidFill>
                  <a:latin typeface="+mn-ea"/>
                  <a:ea typeface="+mn-ea"/>
                </a:rPr>
                <a:t>S5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600" b="1" dirty="0">
                  <a:solidFill>
                    <a:schemeClr val="accent2"/>
                  </a:solidFill>
                  <a:latin typeface="+mn-ea"/>
                  <a:ea typeface="+mn-ea"/>
                </a:rPr>
                <a:t>S4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600" b="1" dirty="0">
                  <a:solidFill>
                    <a:schemeClr val="accent2"/>
                  </a:solidFill>
                  <a:latin typeface="+mn-ea"/>
                  <a:ea typeface="+mn-ea"/>
                </a:rPr>
                <a:t>S3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accent2"/>
                  </a:solidFill>
                  <a:latin typeface="+mn-ea"/>
                  <a:ea typeface="+mn-ea"/>
                </a:rPr>
                <a:t>S2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accent2"/>
                  </a:solidFill>
                  <a:latin typeface="+mn-ea"/>
                  <a:ea typeface="+mn-ea"/>
                </a:rPr>
                <a:t>S1</a:t>
              </a:r>
            </a:p>
          </p:txBody>
        </p:sp>
        <p:sp>
          <p:nvSpPr>
            <p:cNvPr id="205" name="Text Box 200"/>
            <p:cNvSpPr txBox="1">
              <a:spLocks noChangeArrowheads="1"/>
            </p:cNvSpPr>
            <p:nvPr/>
          </p:nvSpPr>
          <p:spPr bwMode="auto">
            <a:xfrm>
              <a:off x="1621952" y="3934764"/>
              <a:ext cx="285752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I2</a:t>
              </a:r>
            </a:p>
          </p:txBody>
        </p:sp>
        <p:sp>
          <p:nvSpPr>
            <p:cNvPr id="206" name="Text Box 201"/>
            <p:cNvSpPr txBox="1">
              <a:spLocks noChangeArrowheads="1"/>
            </p:cNvSpPr>
            <p:nvPr/>
          </p:nvSpPr>
          <p:spPr bwMode="auto">
            <a:xfrm>
              <a:off x="2198017" y="3934764"/>
              <a:ext cx="285751" cy="21431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In</a:t>
              </a:r>
            </a:p>
          </p:txBody>
        </p:sp>
        <p:sp>
          <p:nvSpPr>
            <p:cNvPr id="207" name="Text Box 208"/>
            <p:cNvSpPr txBox="1">
              <a:spLocks noChangeArrowheads="1"/>
            </p:cNvSpPr>
            <p:nvPr/>
          </p:nvSpPr>
          <p:spPr bwMode="auto">
            <a:xfrm>
              <a:off x="1903144" y="3929636"/>
              <a:ext cx="285752" cy="219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208" name="Text Box 212"/>
            <p:cNvSpPr txBox="1">
              <a:spLocks noChangeArrowheads="1"/>
            </p:cNvSpPr>
            <p:nvPr/>
          </p:nvSpPr>
          <p:spPr bwMode="auto">
            <a:xfrm>
              <a:off x="3347864" y="3934764"/>
              <a:ext cx="285752" cy="214314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latin typeface="+mn-ea"/>
                  <a:ea typeface="+mn-ea"/>
                </a:rPr>
                <a:t>①</a:t>
              </a:r>
            </a:p>
          </p:txBody>
        </p:sp>
        <p:sp>
          <p:nvSpPr>
            <p:cNvPr id="209" name="Text Box 215"/>
            <p:cNvSpPr txBox="1">
              <a:spLocks noChangeArrowheads="1"/>
            </p:cNvSpPr>
            <p:nvPr/>
          </p:nvSpPr>
          <p:spPr bwMode="auto">
            <a:xfrm>
              <a:off x="3633616" y="3934764"/>
              <a:ext cx="285752" cy="21431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latin typeface="+mn-lt"/>
                  <a:ea typeface="+mn-ea"/>
                </a:rPr>
                <a:t>②</a:t>
              </a:r>
            </a:p>
          </p:txBody>
        </p:sp>
        <p:sp>
          <p:nvSpPr>
            <p:cNvPr id="210" name="Text Box 218"/>
            <p:cNvSpPr txBox="1">
              <a:spLocks noChangeArrowheads="1"/>
            </p:cNvSpPr>
            <p:nvPr/>
          </p:nvSpPr>
          <p:spPr bwMode="auto">
            <a:xfrm>
              <a:off x="3919368" y="3929636"/>
              <a:ext cx="285752" cy="219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212" name="直接箭头连接符 211"/>
            <p:cNvCxnSpPr/>
            <p:nvPr/>
          </p:nvCxnSpPr>
          <p:spPr bwMode="auto">
            <a:xfrm flipV="1">
              <a:off x="1331640" y="2955125"/>
              <a:ext cx="3967" cy="119395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3" name="直接箭头连接符 212"/>
            <p:cNvCxnSpPr/>
            <p:nvPr/>
          </p:nvCxnSpPr>
          <p:spPr bwMode="auto">
            <a:xfrm flipV="1">
              <a:off x="1357290" y="4149078"/>
              <a:ext cx="3421614" cy="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4" name="直接连接符 213"/>
            <p:cNvCxnSpPr/>
            <p:nvPr/>
          </p:nvCxnSpPr>
          <p:spPr bwMode="auto">
            <a:xfrm rot="16200000" flipH="1">
              <a:off x="2919238" y="3506135"/>
              <a:ext cx="857255" cy="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5" name="Text Box 197"/>
            <p:cNvSpPr txBox="1">
              <a:spLocks noChangeArrowheads="1"/>
            </p:cNvSpPr>
            <p:nvPr/>
          </p:nvSpPr>
          <p:spPr bwMode="auto">
            <a:xfrm>
              <a:off x="1621952" y="3715322"/>
              <a:ext cx="285752" cy="214314"/>
            </a:xfrm>
            <a:prstGeom prst="rect">
              <a:avLst/>
            </a:prstGeom>
            <a:solidFill>
              <a:srgbClr val="CCCC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I1</a:t>
              </a:r>
            </a:p>
          </p:txBody>
        </p:sp>
        <p:sp>
          <p:nvSpPr>
            <p:cNvPr id="216" name="Text Box 200"/>
            <p:cNvSpPr txBox="1">
              <a:spLocks noChangeArrowheads="1"/>
            </p:cNvSpPr>
            <p:nvPr/>
          </p:nvSpPr>
          <p:spPr bwMode="auto">
            <a:xfrm>
              <a:off x="1909984" y="3715322"/>
              <a:ext cx="285752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I2</a:t>
              </a:r>
            </a:p>
          </p:txBody>
        </p:sp>
        <p:sp>
          <p:nvSpPr>
            <p:cNvPr id="217" name="Text Box 201"/>
            <p:cNvSpPr txBox="1">
              <a:spLocks noChangeArrowheads="1"/>
            </p:cNvSpPr>
            <p:nvPr/>
          </p:nvSpPr>
          <p:spPr bwMode="auto">
            <a:xfrm>
              <a:off x="2486049" y="3715322"/>
              <a:ext cx="285751" cy="21431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In</a:t>
              </a:r>
            </a:p>
          </p:txBody>
        </p:sp>
        <p:sp>
          <p:nvSpPr>
            <p:cNvPr id="218" name="Text Box 208"/>
            <p:cNvSpPr txBox="1">
              <a:spLocks noChangeArrowheads="1"/>
            </p:cNvSpPr>
            <p:nvPr/>
          </p:nvSpPr>
          <p:spPr bwMode="auto">
            <a:xfrm>
              <a:off x="2188897" y="3715322"/>
              <a:ext cx="285752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219" name="Text Box 197"/>
            <p:cNvSpPr txBox="1">
              <a:spLocks noChangeArrowheads="1"/>
            </p:cNvSpPr>
            <p:nvPr/>
          </p:nvSpPr>
          <p:spPr bwMode="auto">
            <a:xfrm>
              <a:off x="1909984" y="3501008"/>
              <a:ext cx="285752" cy="214314"/>
            </a:xfrm>
            <a:prstGeom prst="rect">
              <a:avLst/>
            </a:prstGeom>
            <a:solidFill>
              <a:srgbClr val="CCCC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I1</a:t>
              </a:r>
            </a:p>
          </p:txBody>
        </p:sp>
        <p:sp>
          <p:nvSpPr>
            <p:cNvPr id="220" name="Text Box 200"/>
            <p:cNvSpPr txBox="1">
              <a:spLocks noChangeArrowheads="1"/>
            </p:cNvSpPr>
            <p:nvPr/>
          </p:nvSpPr>
          <p:spPr bwMode="auto">
            <a:xfrm>
              <a:off x="2198016" y="3501008"/>
              <a:ext cx="285752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I2</a:t>
              </a:r>
            </a:p>
          </p:txBody>
        </p:sp>
        <p:sp>
          <p:nvSpPr>
            <p:cNvPr id="221" name="Text Box 201"/>
            <p:cNvSpPr txBox="1">
              <a:spLocks noChangeArrowheads="1"/>
            </p:cNvSpPr>
            <p:nvPr/>
          </p:nvSpPr>
          <p:spPr bwMode="auto">
            <a:xfrm>
              <a:off x="2774081" y="3501008"/>
              <a:ext cx="285751" cy="21431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In</a:t>
              </a:r>
            </a:p>
          </p:txBody>
        </p:sp>
        <p:sp>
          <p:nvSpPr>
            <p:cNvPr id="222" name="Text Box 208"/>
            <p:cNvSpPr txBox="1">
              <a:spLocks noChangeArrowheads="1"/>
            </p:cNvSpPr>
            <p:nvPr/>
          </p:nvSpPr>
          <p:spPr bwMode="auto">
            <a:xfrm>
              <a:off x="2474648" y="3501008"/>
              <a:ext cx="285752" cy="219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227" name="Text Box 197"/>
            <p:cNvSpPr txBox="1">
              <a:spLocks noChangeArrowheads="1"/>
            </p:cNvSpPr>
            <p:nvPr/>
          </p:nvSpPr>
          <p:spPr bwMode="auto">
            <a:xfrm>
              <a:off x="2195736" y="3070670"/>
              <a:ext cx="285752" cy="214314"/>
            </a:xfrm>
            <a:prstGeom prst="rect">
              <a:avLst/>
            </a:prstGeom>
            <a:solidFill>
              <a:srgbClr val="CCCC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I1</a:t>
              </a:r>
            </a:p>
          </p:txBody>
        </p:sp>
        <p:sp>
          <p:nvSpPr>
            <p:cNvPr id="228" name="Text Box 200"/>
            <p:cNvSpPr txBox="1">
              <a:spLocks noChangeArrowheads="1"/>
            </p:cNvSpPr>
            <p:nvPr/>
          </p:nvSpPr>
          <p:spPr bwMode="auto">
            <a:xfrm>
              <a:off x="2481488" y="3070670"/>
              <a:ext cx="285752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I2</a:t>
              </a:r>
            </a:p>
          </p:txBody>
        </p:sp>
        <p:sp>
          <p:nvSpPr>
            <p:cNvPr id="229" name="Text Box 201"/>
            <p:cNvSpPr txBox="1">
              <a:spLocks noChangeArrowheads="1"/>
            </p:cNvSpPr>
            <p:nvPr/>
          </p:nvSpPr>
          <p:spPr bwMode="auto">
            <a:xfrm>
              <a:off x="3062113" y="3070670"/>
              <a:ext cx="285751" cy="21431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In</a:t>
              </a:r>
            </a:p>
          </p:txBody>
        </p:sp>
        <p:sp>
          <p:nvSpPr>
            <p:cNvPr id="230" name="Text Box 208"/>
            <p:cNvSpPr txBox="1">
              <a:spLocks noChangeArrowheads="1"/>
            </p:cNvSpPr>
            <p:nvPr/>
          </p:nvSpPr>
          <p:spPr bwMode="auto">
            <a:xfrm>
              <a:off x="2767240" y="3068960"/>
              <a:ext cx="28575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231" name="Text Box 212"/>
            <p:cNvSpPr txBox="1">
              <a:spLocks noChangeArrowheads="1"/>
            </p:cNvSpPr>
            <p:nvPr/>
          </p:nvSpPr>
          <p:spPr bwMode="auto">
            <a:xfrm>
              <a:off x="3635896" y="3286694"/>
              <a:ext cx="285752" cy="214314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latin typeface="+mn-lt"/>
                  <a:ea typeface="+mn-ea"/>
                </a:rPr>
                <a:t>①</a:t>
              </a:r>
            </a:p>
          </p:txBody>
        </p:sp>
        <p:sp>
          <p:nvSpPr>
            <p:cNvPr id="232" name="Text Box 215"/>
            <p:cNvSpPr txBox="1">
              <a:spLocks noChangeArrowheads="1"/>
            </p:cNvSpPr>
            <p:nvPr/>
          </p:nvSpPr>
          <p:spPr bwMode="auto">
            <a:xfrm>
              <a:off x="3921648" y="3286694"/>
              <a:ext cx="285752" cy="21431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latin typeface="+mn-lt"/>
                  <a:ea typeface="+mn-ea"/>
                </a:rPr>
                <a:t>②</a:t>
              </a:r>
            </a:p>
          </p:txBody>
        </p:sp>
        <p:sp>
          <p:nvSpPr>
            <p:cNvPr id="233" name="Text Box 218"/>
            <p:cNvSpPr txBox="1">
              <a:spLocks noChangeArrowheads="1"/>
            </p:cNvSpPr>
            <p:nvPr/>
          </p:nvSpPr>
          <p:spPr bwMode="auto">
            <a:xfrm>
              <a:off x="4207400" y="3286694"/>
              <a:ext cx="285752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234" name="Text Box 212"/>
            <p:cNvSpPr txBox="1">
              <a:spLocks noChangeArrowheads="1"/>
            </p:cNvSpPr>
            <p:nvPr/>
          </p:nvSpPr>
          <p:spPr bwMode="auto">
            <a:xfrm>
              <a:off x="3921648" y="3070670"/>
              <a:ext cx="285752" cy="214314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latin typeface="+mn-lt"/>
                  <a:ea typeface="+mn-ea"/>
                </a:rPr>
                <a:t>①</a:t>
              </a:r>
            </a:p>
          </p:txBody>
        </p:sp>
        <p:sp>
          <p:nvSpPr>
            <p:cNvPr id="235" name="Text Box 215"/>
            <p:cNvSpPr txBox="1">
              <a:spLocks noChangeArrowheads="1"/>
            </p:cNvSpPr>
            <p:nvPr/>
          </p:nvSpPr>
          <p:spPr bwMode="auto">
            <a:xfrm>
              <a:off x="4207400" y="3070670"/>
              <a:ext cx="285752" cy="21431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latin typeface="+mn-lt"/>
                  <a:ea typeface="+mn-ea"/>
                </a:rPr>
                <a:t>②</a:t>
              </a:r>
            </a:p>
          </p:txBody>
        </p:sp>
        <p:sp>
          <p:nvSpPr>
            <p:cNvPr id="236" name="Text Box 218"/>
            <p:cNvSpPr txBox="1">
              <a:spLocks noChangeArrowheads="1"/>
            </p:cNvSpPr>
            <p:nvPr/>
          </p:nvSpPr>
          <p:spPr bwMode="auto">
            <a:xfrm>
              <a:off x="4493152" y="3068960"/>
              <a:ext cx="285752" cy="215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238" name="Text Box 196"/>
            <p:cNvSpPr txBox="1">
              <a:spLocks noChangeArrowheads="1"/>
            </p:cNvSpPr>
            <p:nvPr/>
          </p:nvSpPr>
          <p:spPr bwMode="auto">
            <a:xfrm>
              <a:off x="8350691" y="3933056"/>
              <a:ext cx="2889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>
                  <a:latin typeface="+mn-ea"/>
                  <a:ea typeface="+mn-ea"/>
                </a:rPr>
                <a:t>拍</a:t>
              </a:r>
            </a:p>
          </p:txBody>
        </p:sp>
        <p:sp>
          <p:nvSpPr>
            <p:cNvPr id="239" name="Text Box 197"/>
            <p:cNvSpPr txBox="1">
              <a:spLocks noChangeArrowheads="1"/>
            </p:cNvSpPr>
            <p:nvPr/>
          </p:nvSpPr>
          <p:spPr bwMode="auto">
            <a:xfrm>
              <a:off x="5429713" y="3934766"/>
              <a:ext cx="285752" cy="214314"/>
            </a:xfrm>
            <a:prstGeom prst="rect">
              <a:avLst/>
            </a:prstGeom>
            <a:solidFill>
              <a:srgbClr val="CCCC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I1</a:t>
              </a:r>
            </a:p>
          </p:txBody>
        </p:sp>
        <p:sp>
          <p:nvSpPr>
            <p:cNvPr id="240" name="Text Box 198"/>
            <p:cNvSpPr txBox="1">
              <a:spLocks noChangeArrowheads="1"/>
            </p:cNvSpPr>
            <p:nvPr/>
          </p:nvSpPr>
          <p:spPr bwMode="auto">
            <a:xfrm>
              <a:off x="5284804" y="2709615"/>
              <a:ext cx="2889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zh-CN" altLang="en-US" sz="1800" b="1" dirty="0">
                  <a:latin typeface="+mn-ea"/>
                  <a:ea typeface="+mn-ea"/>
                </a:rPr>
                <a:t>段</a:t>
              </a:r>
            </a:p>
          </p:txBody>
        </p:sp>
        <p:sp>
          <p:nvSpPr>
            <p:cNvPr id="242" name="Text Box 200"/>
            <p:cNvSpPr txBox="1">
              <a:spLocks noChangeArrowheads="1"/>
            </p:cNvSpPr>
            <p:nvPr/>
          </p:nvSpPr>
          <p:spPr bwMode="auto">
            <a:xfrm>
              <a:off x="5720025" y="3934766"/>
              <a:ext cx="285752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I2</a:t>
              </a:r>
            </a:p>
          </p:txBody>
        </p:sp>
        <p:sp>
          <p:nvSpPr>
            <p:cNvPr id="243" name="Text Box 201"/>
            <p:cNvSpPr txBox="1">
              <a:spLocks noChangeArrowheads="1"/>
            </p:cNvSpPr>
            <p:nvPr/>
          </p:nvSpPr>
          <p:spPr bwMode="auto">
            <a:xfrm>
              <a:off x="6296090" y="3934766"/>
              <a:ext cx="285751" cy="21431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In</a:t>
              </a:r>
            </a:p>
          </p:txBody>
        </p:sp>
        <p:sp>
          <p:nvSpPr>
            <p:cNvPr id="245" name="Text Box 212"/>
            <p:cNvSpPr txBox="1">
              <a:spLocks noChangeArrowheads="1"/>
            </p:cNvSpPr>
            <p:nvPr/>
          </p:nvSpPr>
          <p:spPr bwMode="auto">
            <a:xfrm>
              <a:off x="7162465" y="3934764"/>
              <a:ext cx="285752" cy="214314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latin typeface="+mn-lt"/>
                  <a:ea typeface="+mn-ea"/>
                </a:rPr>
                <a:t>①</a:t>
              </a:r>
            </a:p>
          </p:txBody>
        </p:sp>
        <p:sp>
          <p:nvSpPr>
            <p:cNvPr id="246" name="Text Box 215"/>
            <p:cNvSpPr txBox="1">
              <a:spLocks noChangeArrowheads="1"/>
            </p:cNvSpPr>
            <p:nvPr/>
          </p:nvSpPr>
          <p:spPr bwMode="auto">
            <a:xfrm>
              <a:off x="7448217" y="3934764"/>
              <a:ext cx="285752" cy="21431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latin typeface="+mn-lt"/>
                  <a:ea typeface="+mn-ea"/>
                </a:rPr>
                <a:t>②</a:t>
              </a:r>
            </a:p>
          </p:txBody>
        </p:sp>
        <p:cxnSp>
          <p:nvCxnSpPr>
            <p:cNvPr id="249" name="直接箭头连接符 248"/>
            <p:cNvCxnSpPr/>
            <p:nvPr/>
          </p:nvCxnSpPr>
          <p:spPr bwMode="auto">
            <a:xfrm flipV="1">
              <a:off x="5428919" y="2955125"/>
              <a:ext cx="7856" cy="119395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0" name="直接箭头连接符 249"/>
            <p:cNvCxnSpPr/>
            <p:nvPr/>
          </p:nvCxnSpPr>
          <p:spPr bwMode="auto">
            <a:xfrm flipV="1">
              <a:off x="5421733" y="4148286"/>
              <a:ext cx="2928958" cy="79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1" name="Text Box 197"/>
            <p:cNvSpPr txBox="1">
              <a:spLocks noChangeArrowheads="1"/>
            </p:cNvSpPr>
            <p:nvPr/>
          </p:nvSpPr>
          <p:spPr bwMode="auto">
            <a:xfrm>
              <a:off x="5720025" y="3715322"/>
              <a:ext cx="285752" cy="214314"/>
            </a:xfrm>
            <a:prstGeom prst="rect">
              <a:avLst/>
            </a:prstGeom>
            <a:solidFill>
              <a:srgbClr val="CCCC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I1</a:t>
              </a:r>
            </a:p>
          </p:txBody>
        </p:sp>
        <p:sp>
          <p:nvSpPr>
            <p:cNvPr id="252" name="Text Box 200"/>
            <p:cNvSpPr txBox="1">
              <a:spLocks noChangeArrowheads="1"/>
            </p:cNvSpPr>
            <p:nvPr/>
          </p:nvSpPr>
          <p:spPr bwMode="auto">
            <a:xfrm>
              <a:off x="6008057" y="3715322"/>
              <a:ext cx="285752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I2</a:t>
              </a:r>
            </a:p>
          </p:txBody>
        </p:sp>
        <p:sp>
          <p:nvSpPr>
            <p:cNvPr id="253" name="Text Box 201"/>
            <p:cNvSpPr txBox="1">
              <a:spLocks noChangeArrowheads="1"/>
            </p:cNvSpPr>
            <p:nvPr/>
          </p:nvSpPr>
          <p:spPr bwMode="auto">
            <a:xfrm>
              <a:off x="6584122" y="3715322"/>
              <a:ext cx="285751" cy="21431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In</a:t>
              </a:r>
            </a:p>
          </p:txBody>
        </p:sp>
        <p:sp>
          <p:nvSpPr>
            <p:cNvPr id="255" name="Text Box 197"/>
            <p:cNvSpPr txBox="1">
              <a:spLocks noChangeArrowheads="1"/>
            </p:cNvSpPr>
            <p:nvPr/>
          </p:nvSpPr>
          <p:spPr bwMode="auto">
            <a:xfrm>
              <a:off x="6008057" y="3501008"/>
              <a:ext cx="285752" cy="214314"/>
            </a:xfrm>
            <a:prstGeom prst="rect">
              <a:avLst/>
            </a:prstGeom>
            <a:solidFill>
              <a:srgbClr val="CCCC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I1</a:t>
              </a:r>
            </a:p>
          </p:txBody>
        </p:sp>
        <p:sp>
          <p:nvSpPr>
            <p:cNvPr id="256" name="Text Box 200"/>
            <p:cNvSpPr txBox="1">
              <a:spLocks noChangeArrowheads="1"/>
            </p:cNvSpPr>
            <p:nvPr/>
          </p:nvSpPr>
          <p:spPr bwMode="auto">
            <a:xfrm>
              <a:off x="6296089" y="3501008"/>
              <a:ext cx="285752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I2</a:t>
              </a:r>
            </a:p>
          </p:txBody>
        </p:sp>
        <p:sp>
          <p:nvSpPr>
            <p:cNvPr id="257" name="Text Box 201"/>
            <p:cNvSpPr txBox="1">
              <a:spLocks noChangeArrowheads="1"/>
            </p:cNvSpPr>
            <p:nvPr/>
          </p:nvSpPr>
          <p:spPr bwMode="auto">
            <a:xfrm>
              <a:off x="6872154" y="3501008"/>
              <a:ext cx="285751" cy="21431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In</a:t>
              </a:r>
            </a:p>
          </p:txBody>
        </p:sp>
        <p:sp>
          <p:nvSpPr>
            <p:cNvPr id="263" name="Text Box 197"/>
            <p:cNvSpPr txBox="1">
              <a:spLocks noChangeArrowheads="1"/>
            </p:cNvSpPr>
            <p:nvPr/>
          </p:nvSpPr>
          <p:spPr bwMode="auto">
            <a:xfrm>
              <a:off x="6581841" y="3070670"/>
              <a:ext cx="285752" cy="214314"/>
            </a:xfrm>
            <a:prstGeom prst="rect">
              <a:avLst/>
            </a:prstGeom>
            <a:solidFill>
              <a:srgbClr val="CCCC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I1</a:t>
              </a:r>
            </a:p>
          </p:txBody>
        </p:sp>
        <p:sp>
          <p:nvSpPr>
            <p:cNvPr id="264" name="Text Box 200"/>
            <p:cNvSpPr txBox="1">
              <a:spLocks noChangeArrowheads="1"/>
            </p:cNvSpPr>
            <p:nvPr/>
          </p:nvSpPr>
          <p:spPr bwMode="auto">
            <a:xfrm>
              <a:off x="6872153" y="3070670"/>
              <a:ext cx="285752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I2</a:t>
              </a:r>
            </a:p>
          </p:txBody>
        </p:sp>
        <p:sp>
          <p:nvSpPr>
            <p:cNvPr id="265" name="Text Box 201"/>
            <p:cNvSpPr txBox="1">
              <a:spLocks noChangeArrowheads="1"/>
            </p:cNvSpPr>
            <p:nvPr/>
          </p:nvSpPr>
          <p:spPr bwMode="auto">
            <a:xfrm>
              <a:off x="7452777" y="3070795"/>
              <a:ext cx="285751" cy="21431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In</a:t>
              </a:r>
            </a:p>
          </p:txBody>
        </p:sp>
        <p:sp>
          <p:nvSpPr>
            <p:cNvPr id="267" name="Text Box 212"/>
            <p:cNvSpPr txBox="1">
              <a:spLocks noChangeArrowheads="1"/>
            </p:cNvSpPr>
            <p:nvPr/>
          </p:nvSpPr>
          <p:spPr bwMode="auto">
            <a:xfrm>
              <a:off x="7452777" y="3286694"/>
              <a:ext cx="285752" cy="214314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latin typeface="+mn-lt"/>
                  <a:ea typeface="+mn-ea"/>
                </a:rPr>
                <a:t>①</a:t>
              </a:r>
            </a:p>
          </p:txBody>
        </p:sp>
        <p:sp>
          <p:nvSpPr>
            <p:cNvPr id="268" name="Text Box 215"/>
            <p:cNvSpPr txBox="1">
              <a:spLocks noChangeArrowheads="1"/>
            </p:cNvSpPr>
            <p:nvPr/>
          </p:nvSpPr>
          <p:spPr bwMode="auto">
            <a:xfrm>
              <a:off x="7738529" y="3286694"/>
              <a:ext cx="285752" cy="21431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</a:t>
              </a:r>
              <a:r>
                <a:rPr lang="en-US" altLang="zh-CN" sz="1200" b="1" dirty="0">
                  <a:latin typeface="+mn-ea"/>
                  <a:ea typeface="+mn-ea"/>
                </a:rPr>
                <a:t>②</a:t>
              </a:r>
            </a:p>
          </p:txBody>
        </p:sp>
        <p:sp>
          <p:nvSpPr>
            <p:cNvPr id="270" name="Text Box 212"/>
            <p:cNvSpPr txBox="1">
              <a:spLocks noChangeArrowheads="1"/>
            </p:cNvSpPr>
            <p:nvPr/>
          </p:nvSpPr>
          <p:spPr bwMode="auto">
            <a:xfrm>
              <a:off x="7738529" y="3072380"/>
              <a:ext cx="285752" cy="214314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latin typeface="+mn-lt"/>
                  <a:ea typeface="+mn-ea"/>
                </a:rPr>
                <a:t>①</a:t>
              </a:r>
            </a:p>
          </p:txBody>
        </p:sp>
        <p:sp>
          <p:nvSpPr>
            <p:cNvPr id="271" name="Text Box 215"/>
            <p:cNvSpPr txBox="1">
              <a:spLocks noChangeArrowheads="1"/>
            </p:cNvSpPr>
            <p:nvPr/>
          </p:nvSpPr>
          <p:spPr bwMode="auto">
            <a:xfrm>
              <a:off x="8024281" y="3072380"/>
              <a:ext cx="285752" cy="21431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latin typeface="+mn-lt"/>
                  <a:ea typeface="+mn-ea"/>
                </a:rPr>
                <a:t>②</a:t>
              </a:r>
            </a:p>
          </p:txBody>
        </p:sp>
        <p:sp>
          <p:nvSpPr>
            <p:cNvPr id="165" name="Text Box 218"/>
            <p:cNvSpPr txBox="1">
              <a:spLocks noChangeArrowheads="1"/>
            </p:cNvSpPr>
            <p:nvPr/>
          </p:nvSpPr>
          <p:spPr bwMode="auto">
            <a:xfrm>
              <a:off x="6010337" y="3934766"/>
              <a:ext cx="285752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66" name="Text Box 218"/>
            <p:cNvSpPr txBox="1">
              <a:spLocks noChangeArrowheads="1"/>
            </p:cNvSpPr>
            <p:nvPr/>
          </p:nvSpPr>
          <p:spPr bwMode="auto">
            <a:xfrm>
              <a:off x="6296089" y="3717032"/>
              <a:ext cx="285752" cy="215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67" name="Text Box 218"/>
            <p:cNvSpPr txBox="1">
              <a:spLocks noChangeArrowheads="1"/>
            </p:cNvSpPr>
            <p:nvPr/>
          </p:nvSpPr>
          <p:spPr bwMode="auto">
            <a:xfrm>
              <a:off x="6586401" y="3502718"/>
              <a:ext cx="285752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68" name="Text Box 218"/>
            <p:cNvSpPr txBox="1">
              <a:spLocks noChangeArrowheads="1"/>
            </p:cNvSpPr>
            <p:nvPr/>
          </p:nvSpPr>
          <p:spPr bwMode="auto">
            <a:xfrm>
              <a:off x="7160185" y="3068960"/>
              <a:ext cx="285752" cy="215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69" name="Text Box 218"/>
            <p:cNvSpPr txBox="1">
              <a:spLocks noChangeArrowheads="1"/>
            </p:cNvSpPr>
            <p:nvPr/>
          </p:nvSpPr>
          <p:spPr bwMode="auto">
            <a:xfrm>
              <a:off x="7738529" y="3934766"/>
              <a:ext cx="285752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70" name="Text Box 218"/>
            <p:cNvSpPr txBox="1">
              <a:spLocks noChangeArrowheads="1"/>
            </p:cNvSpPr>
            <p:nvPr/>
          </p:nvSpPr>
          <p:spPr bwMode="auto">
            <a:xfrm>
              <a:off x="8022001" y="3284984"/>
              <a:ext cx="285752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71" name="Text Box 218"/>
            <p:cNvSpPr txBox="1">
              <a:spLocks noChangeArrowheads="1"/>
            </p:cNvSpPr>
            <p:nvPr/>
          </p:nvSpPr>
          <p:spPr bwMode="auto">
            <a:xfrm>
              <a:off x="8310033" y="3068960"/>
              <a:ext cx="285752" cy="215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72" name="Text Box 199"/>
            <p:cNvSpPr txBox="1">
              <a:spLocks noChangeArrowheads="1"/>
            </p:cNvSpPr>
            <p:nvPr/>
          </p:nvSpPr>
          <p:spPr bwMode="auto">
            <a:xfrm>
              <a:off x="5148064" y="3068960"/>
              <a:ext cx="281649" cy="1098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accent2"/>
                  </a:solidFill>
                  <a:latin typeface="+mn-ea"/>
                  <a:ea typeface="+mn-ea"/>
                </a:rPr>
                <a:t>S5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600" b="1" dirty="0">
                  <a:solidFill>
                    <a:schemeClr val="accent2"/>
                  </a:solidFill>
                  <a:latin typeface="+mn-ea"/>
                  <a:ea typeface="+mn-ea"/>
                </a:rPr>
                <a:t>S4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600" b="1" dirty="0">
                  <a:solidFill>
                    <a:schemeClr val="accent2"/>
                  </a:solidFill>
                  <a:latin typeface="+mn-ea"/>
                  <a:ea typeface="+mn-ea"/>
                </a:rPr>
                <a:t>S3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accent2"/>
                  </a:solidFill>
                  <a:latin typeface="+mn-ea"/>
                  <a:ea typeface="+mn-ea"/>
                </a:rPr>
                <a:t>S2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accent2"/>
                  </a:solidFill>
                  <a:latin typeface="+mn-ea"/>
                  <a:ea typeface="+mn-ea"/>
                </a:rPr>
                <a:t>S1</a:t>
              </a: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1981373" y="4580930"/>
            <a:ext cx="5542955" cy="360238"/>
            <a:chOff x="1403350" y="4869160"/>
            <a:chExt cx="5542955" cy="360238"/>
          </a:xfrm>
        </p:grpSpPr>
        <p:sp>
          <p:nvSpPr>
            <p:cNvPr id="549148" name="Text Box 284"/>
            <p:cNvSpPr txBox="1">
              <a:spLocks noChangeArrowheads="1"/>
            </p:cNvSpPr>
            <p:nvPr/>
          </p:nvSpPr>
          <p:spPr bwMode="auto">
            <a:xfrm>
              <a:off x="2483768" y="4940473"/>
              <a:ext cx="647700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20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549149" name="Text Box 285"/>
            <p:cNvSpPr txBox="1">
              <a:spLocks noChangeArrowheads="1"/>
            </p:cNvSpPr>
            <p:nvPr/>
          </p:nvSpPr>
          <p:spPr bwMode="auto">
            <a:xfrm>
              <a:off x="4140324" y="4940473"/>
              <a:ext cx="647700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2000" b="1" dirty="0">
                  <a:latin typeface="宋体" pitchFamily="2" charset="-122"/>
                </a:rPr>
                <a:t>EX</a:t>
              </a:r>
            </a:p>
          </p:txBody>
        </p:sp>
        <p:sp>
          <p:nvSpPr>
            <p:cNvPr id="549150" name="Text Box 286"/>
            <p:cNvSpPr txBox="1">
              <a:spLocks noChangeArrowheads="1"/>
            </p:cNvSpPr>
            <p:nvPr/>
          </p:nvSpPr>
          <p:spPr bwMode="auto">
            <a:xfrm>
              <a:off x="5220072" y="4940473"/>
              <a:ext cx="647700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2000" b="1" dirty="0">
                  <a:latin typeface="宋体" pitchFamily="2" charset="-122"/>
                </a:rPr>
                <a:t>MEM</a:t>
              </a:r>
            </a:p>
          </p:txBody>
        </p:sp>
        <p:sp>
          <p:nvSpPr>
            <p:cNvPr id="549151" name="Text Box 287"/>
            <p:cNvSpPr txBox="1">
              <a:spLocks noChangeArrowheads="1"/>
            </p:cNvSpPr>
            <p:nvPr/>
          </p:nvSpPr>
          <p:spPr bwMode="auto">
            <a:xfrm>
              <a:off x="6300192" y="4940473"/>
              <a:ext cx="646113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2000" b="1">
                  <a:latin typeface="宋体" pitchFamily="2" charset="-122"/>
                </a:rPr>
                <a:t>WB</a:t>
              </a:r>
            </a:p>
          </p:txBody>
        </p:sp>
        <p:sp>
          <p:nvSpPr>
            <p:cNvPr id="549162" name="Text Box 298"/>
            <p:cNvSpPr txBox="1">
              <a:spLocks noChangeArrowheads="1"/>
            </p:cNvSpPr>
            <p:nvPr/>
          </p:nvSpPr>
          <p:spPr bwMode="auto">
            <a:xfrm>
              <a:off x="1403350" y="4940473"/>
              <a:ext cx="647700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20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549169" name="Text Box 305"/>
            <p:cNvSpPr txBox="1">
              <a:spLocks noChangeArrowheads="1"/>
            </p:cNvSpPr>
            <p:nvPr/>
          </p:nvSpPr>
          <p:spPr bwMode="auto">
            <a:xfrm>
              <a:off x="3420070" y="4941167"/>
              <a:ext cx="431850" cy="288231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lIns="18000" tIns="10800" rIns="18000" bIns="10800" anchor="ctr" anchorCtr="1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800" b="1" dirty="0">
                  <a:latin typeface="宋体" pitchFamily="2" charset="-122"/>
                </a:rPr>
                <a:t>MUX</a:t>
              </a:r>
            </a:p>
          </p:txBody>
        </p:sp>
        <p:sp>
          <p:nvSpPr>
            <p:cNvPr id="178" name="Text Box 164"/>
            <p:cNvSpPr txBox="1">
              <a:spLocks noChangeArrowheads="1"/>
            </p:cNvSpPr>
            <p:nvPr/>
          </p:nvSpPr>
          <p:spPr bwMode="auto">
            <a:xfrm>
              <a:off x="1971511" y="4941366"/>
              <a:ext cx="80209" cy="288032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cxnSp>
          <p:nvCxnSpPr>
            <p:cNvPr id="179" name="直接箭头连接符 25"/>
            <p:cNvCxnSpPr>
              <a:stCxn id="549162" idx="3"/>
              <a:endCxn id="549148" idx="1"/>
            </p:cNvCxnSpPr>
            <p:nvPr/>
          </p:nvCxnSpPr>
          <p:spPr bwMode="auto">
            <a:xfrm>
              <a:off x="2051050" y="5084936"/>
              <a:ext cx="43271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1" name="直接箭头连接符 25"/>
            <p:cNvCxnSpPr/>
            <p:nvPr/>
          </p:nvCxnSpPr>
          <p:spPr bwMode="auto">
            <a:xfrm flipV="1">
              <a:off x="3131468" y="5157192"/>
              <a:ext cx="288404" cy="19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9" name="直接箭头连接符 25"/>
            <p:cNvCxnSpPr>
              <a:stCxn id="549169" idx="3"/>
              <a:endCxn id="549149" idx="1"/>
            </p:cNvCxnSpPr>
            <p:nvPr/>
          </p:nvCxnSpPr>
          <p:spPr bwMode="auto">
            <a:xfrm flipV="1">
              <a:off x="3851920" y="5084936"/>
              <a:ext cx="288404" cy="34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4" name="直接箭头连接符 25"/>
            <p:cNvCxnSpPr/>
            <p:nvPr/>
          </p:nvCxnSpPr>
          <p:spPr bwMode="auto">
            <a:xfrm>
              <a:off x="3275670" y="5013176"/>
              <a:ext cx="14457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5" name="直接箭头连接符 25"/>
            <p:cNvCxnSpPr>
              <a:stCxn id="549149" idx="3"/>
              <a:endCxn id="549150" idx="1"/>
            </p:cNvCxnSpPr>
            <p:nvPr/>
          </p:nvCxnSpPr>
          <p:spPr bwMode="auto">
            <a:xfrm>
              <a:off x="4788024" y="5084936"/>
              <a:ext cx="43204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6" name="直接箭头连接符 25"/>
            <p:cNvCxnSpPr>
              <a:stCxn id="549150" idx="3"/>
              <a:endCxn id="549151" idx="1"/>
            </p:cNvCxnSpPr>
            <p:nvPr/>
          </p:nvCxnSpPr>
          <p:spPr bwMode="auto">
            <a:xfrm>
              <a:off x="5867772" y="5084936"/>
              <a:ext cx="43242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7" name="直接连接符 276"/>
            <p:cNvCxnSpPr/>
            <p:nvPr/>
          </p:nvCxnSpPr>
          <p:spPr bwMode="auto">
            <a:xfrm flipH="1" flipV="1">
              <a:off x="4931593" y="4869160"/>
              <a:ext cx="1" cy="21577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278" name="直接连接符 277"/>
            <p:cNvCxnSpPr/>
            <p:nvPr/>
          </p:nvCxnSpPr>
          <p:spPr bwMode="auto">
            <a:xfrm rot="10800000" flipV="1">
              <a:off x="3275673" y="4869160"/>
              <a:ext cx="1655923" cy="144016"/>
            </a:xfrm>
            <a:prstGeom prst="bentConnector3">
              <a:avLst>
                <a:gd name="adj1" fmla="val 100312"/>
              </a:avLst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sp>
          <p:nvSpPr>
            <p:cNvPr id="279" name="Text Box 164"/>
            <p:cNvSpPr txBox="1">
              <a:spLocks noChangeArrowheads="1"/>
            </p:cNvSpPr>
            <p:nvPr/>
          </p:nvSpPr>
          <p:spPr bwMode="auto">
            <a:xfrm>
              <a:off x="3051631" y="4941168"/>
              <a:ext cx="80209" cy="288032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280" name="Text Box 164"/>
            <p:cNvSpPr txBox="1">
              <a:spLocks noChangeArrowheads="1"/>
            </p:cNvSpPr>
            <p:nvPr/>
          </p:nvSpPr>
          <p:spPr bwMode="auto">
            <a:xfrm>
              <a:off x="4707815" y="4941366"/>
              <a:ext cx="80209" cy="288032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281" name="Text Box 164"/>
            <p:cNvSpPr txBox="1">
              <a:spLocks noChangeArrowheads="1"/>
            </p:cNvSpPr>
            <p:nvPr/>
          </p:nvSpPr>
          <p:spPr bwMode="auto">
            <a:xfrm>
              <a:off x="5787935" y="4941168"/>
              <a:ext cx="80209" cy="288032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</p:grpSp>
      <p:sp>
        <p:nvSpPr>
          <p:cNvPr id="282" name="Text Box 281"/>
          <p:cNvSpPr txBox="1">
            <a:spLocks noChangeArrowheads="1"/>
          </p:cNvSpPr>
          <p:nvPr/>
        </p:nvSpPr>
        <p:spPr bwMode="auto">
          <a:xfrm>
            <a:off x="4000942" y="5013176"/>
            <a:ext cx="467551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/>
              <a:t>顺序流水线、乱序流水线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9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49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49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49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021" grpId="0"/>
      <p:bldP spid="549022" grpId="0"/>
      <p:bldP spid="549145" grpId="0"/>
      <p:bldP spid="549146" grpId="0"/>
      <p:bldP spid="282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116</a:t>
            </a:fld>
            <a:endParaRPr lang="en-US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79388" y="285728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二、指令流水线的冒险处理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79388" y="836712"/>
            <a:ext cx="8785225" cy="143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、结构冒险</a:t>
            </a:r>
          </a:p>
          <a:p>
            <a:pPr marL="2155825" indent="-2155825"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由于</a:t>
            </a:r>
            <a:r>
              <a:rPr lang="zh-CN" altLang="en-US" b="1" u="sng" dirty="0">
                <a:latin typeface="宋体" pitchFamily="2" charset="-122"/>
              </a:rPr>
              <a:t>争用硬件资源</a:t>
            </a:r>
            <a:r>
              <a:rPr lang="zh-CN" altLang="en-US" b="1" dirty="0">
                <a:latin typeface="宋体" pitchFamily="2" charset="-122"/>
              </a:rPr>
              <a:t>，引起流水线停顿的现象</a:t>
            </a:r>
            <a:endParaRPr lang="en-US" altLang="zh-CN" b="1" dirty="0">
              <a:latin typeface="宋体" pitchFamily="2" charset="-122"/>
            </a:endParaRPr>
          </a:p>
          <a:p>
            <a:pPr marL="2155825" indent="-2155825"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     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 如：</a:t>
            </a:r>
            <a:r>
              <a:rPr lang="en-US" altLang="zh-CN" sz="2200" b="1" dirty="0">
                <a:latin typeface="宋体" pitchFamily="2" charset="-122"/>
              </a:rPr>
              <a:t>MIPS</a:t>
            </a:r>
            <a:r>
              <a:rPr lang="zh-CN" altLang="en-US" sz="2200" b="1" dirty="0">
                <a:latin typeface="宋体" pitchFamily="2" charset="-122"/>
              </a:rPr>
              <a:t>通路中，冯</a:t>
            </a:r>
            <a:r>
              <a:rPr lang="en-US" altLang="zh-CN" sz="2200" b="1" dirty="0">
                <a:latin typeface="+mn-lt"/>
              </a:rPr>
              <a:t>·</a:t>
            </a:r>
            <a:r>
              <a:rPr lang="zh-CN" altLang="en-US" sz="2200" b="1" dirty="0">
                <a:latin typeface="+mn-lt"/>
              </a:rPr>
              <a:t>诺依曼</a:t>
            </a:r>
            <a:r>
              <a:rPr lang="zh-CN" altLang="en-US" sz="2200" b="1" dirty="0">
                <a:latin typeface="宋体" pitchFamily="2" charset="-122"/>
              </a:rPr>
              <a:t>结构、</a:t>
            </a:r>
            <a:r>
              <a:rPr lang="en-US" altLang="zh-CN" sz="2200" b="1" dirty="0">
                <a:latin typeface="宋体" pitchFamily="2" charset="-122"/>
              </a:rPr>
              <a:t>(PC)</a:t>
            </a:r>
            <a:r>
              <a:rPr lang="zh-CN" altLang="en-US" sz="2200" b="1" dirty="0">
                <a:latin typeface="宋体" pitchFamily="2" charset="-122"/>
              </a:rPr>
              <a:t>＋</a:t>
            </a:r>
            <a:r>
              <a:rPr lang="en-US" altLang="zh-CN" sz="2200" b="1" dirty="0">
                <a:latin typeface="宋体" pitchFamily="2" charset="-122"/>
              </a:rPr>
              <a:t>4</a:t>
            </a:r>
            <a:r>
              <a:rPr lang="zh-CN" altLang="en-US" sz="2200" b="1" dirty="0">
                <a:latin typeface="宋体" pitchFamily="2" charset="-122"/>
              </a:rPr>
              <a:t>实现、数据路径等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79387" y="216769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处理策略： </a:t>
            </a:r>
            <a:r>
              <a:rPr lang="en-US" altLang="zh-CN" b="1" dirty="0">
                <a:latin typeface="宋体" pitchFamily="2" charset="-122"/>
              </a:rPr>
              <a:t>(2</a:t>
            </a:r>
            <a:r>
              <a:rPr lang="zh-CN" altLang="en-US" b="1" dirty="0">
                <a:latin typeface="宋体" pitchFamily="2" charset="-122"/>
              </a:rPr>
              <a:t>种</a:t>
            </a:r>
            <a:r>
              <a:rPr lang="en-US" altLang="zh-CN" b="1" dirty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①重复设置部件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性能好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线性流水线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，适于高频率冲突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②分时使用部件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成本低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非线性流水线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，适于低频率冲突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179512" y="3553559"/>
            <a:ext cx="8713092" cy="143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重复设置部件策略的实现：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①增设部件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每个部件只能使用一次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           如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sz="2200" b="1" dirty="0">
                <a:latin typeface="宋体" pitchFamily="2" charset="-122"/>
              </a:rPr>
              <a:t>采用哈佛结构、增设</a:t>
            </a:r>
            <a:r>
              <a:rPr lang="en-US" altLang="zh-CN" sz="2200" b="1" dirty="0">
                <a:latin typeface="宋体" pitchFamily="2" charset="-122"/>
              </a:rPr>
              <a:t>Adder</a:t>
            </a:r>
            <a:r>
              <a:rPr lang="zh-CN" altLang="en-US" sz="2200" b="1" dirty="0">
                <a:latin typeface="宋体" pitchFamily="2" charset="-122"/>
              </a:rPr>
              <a:t>、互连采用点点结构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79512" y="5805264"/>
            <a:ext cx="871309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*指令周期的长度：</a:t>
            </a:r>
            <a:r>
              <a:rPr lang="zh-CN" altLang="en-US" b="1" dirty="0">
                <a:latin typeface="宋体" pitchFamily="2" charset="-122"/>
              </a:rPr>
              <a:t>取决于</a:t>
            </a:r>
            <a:r>
              <a:rPr lang="zh-CN" altLang="en-US" b="1" u="sng" dirty="0">
                <a:latin typeface="宋体" pitchFamily="2" charset="-122"/>
              </a:rPr>
              <a:t>最后一个操作</a:t>
            </a:r>
            <a:r>
              <a:rPr lang="zh-CN" altLang="en-US" b="1" dirty="0">
                <a:latin typeface="宋体" pitchFamily="2" charset="-122"/>
              </a:rPr>
              <a:t>所在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段的位置</a:t>
            </a:r>
            <a:endParaRPr lang="en-US" altLang="zh-CN" b="1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179512" y="4900081"/>
            <a:ext cx="871309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②固定部件使用时间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每个部件只在一个段使用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           如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2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sz="2200" b="1" dirty="0">
                <a:latin typeface="宋体" pitchFamily="2" charset="-122"/>
              </a:rPr>
              <a:t>只在</a:t>
            </a:r>
            <a:r>
              <a:rPr lang="en-US" altLang="zh-CN" sz="2200" b="1" dirty="0">
                <a:latin typeface="宋体" pitchFamily="2" charset="-122"/>
              </a:rPr>
              <a:t>WB</a:t>
            </a:r>
            <a:r>
              <a:rPr lang="zh-CN" altLang="en-US" sz="2200" b="1" dirty="0">
                <a:latin typeface="宋体" pitchFamily="2" charset="-122"/>
              </a:rPr>
              <a:t>段写</a:t>
            </a:r>
            <a:r>
              <a:rPr lang="en-US" altLang="zh-CN" sz="2200" b="1" dirty="0">
                <a:latin typeface="宋体" pitchFamily="2" charset="-122"/>
              </a:rPr>
              <a:t>GPRs</a:t>
            </a:r>
            <a:r>
              <a:rPr lang="zh-CN" altLang="en-US" sz="2200" b="1" dirty="0">
                <a:latin typeface="宋体" pitchFamily="2" charset="-122"/>
              </a:rPr>
              <a:t>，否则</a:t>
            </a:r>
            <a:r>
              <a:rPr lang="en-US" altLang="zh-CN" sz="2200" b="1" dirty="0" err="1">
                <a:latin typeface="宋体" pitchFamily="2" charset="-122"/>
              </a:rPr>
              <a:t>lw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add</a:t>
            </a:r>
            <a:r>
              <a:rPr lang="zh-CN" altLang="en-US" sz="2200" b="1" dirty="0">
                <a:latin typeface="宋体" pitchFamily="2" charset="-122"/>
              </a:rPr>
              <a:t>指令会冲突</a:t>
            </a:r>
            <a:endParaRPr lang="en-US" altLang="zh-CN" sz="2200" b="1" dirty="0">
              <a:latin typeface="宋体" pitchFamily="2" charset="-122"/>
            </a:endParaRPr>
          </a:p>
        </p:txBody>
      </p:sp>
      <p:grpSp>
        <p:nvGrpSpPr>
          <p:cNvPr id="15" name="Group 308"/>
          <p:cNvGrpSpPr>
            <a:grpSpLocks/>
          </p:cNvGrpSpPr>
          <p:nvPr/>
        </p:nvGrpSpPr>
        <p:grpSpPr bwMode="auto">
          <a:xfrm>
            <a:off x="1835696" y="6454031"/>
            <a:ext cx="360363" cy="287337"/>
            <a:chOff x="1133" y="4020"/>
            <a:chExt cx="227" cy="181"/>
          </a:xfrm>
        </p:grpSpPr>
        <p:sp>
          <p:nvSpPr>
            <p:cNvPr id="16" name="AutoShape 309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310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400" dirty="0">
                  <a:solidFill>
                    <a:schemeClr val="bg2"/>
                  </a:solidFill>
                  <a:latin typeface="宋体" pitchFamily="2" charset="-122"/>
                </a:rPr>
                <a:t>97</a:t>
              </a:r>
            </a:p>
          </p:txBody>
        </p:sp>
      </p:grpSp>
      <p:grpSp>
        <p:nvGrpSpPr>
          <p:cNvPr id="18" name="Group 308"/>
          <p:cNvGrpSpPr>
            <a:grpSpLocks/>
          </p:cNvGrpSpPr>
          <p:nvPr/>
        </p:nvGrpSpPr>
        <p:grpSpPr bwMode="auto">
          <a:xfrm>
            <a:off x="2987824" y="6454031"/>
            <a:ext cx="360363" cy="287337"/>
            <a:chOff x="1133" y="4020"/>
            <a:chExt cx="227" cy="181"/>
          </a:xfrm>
        </p:grpSpPr>
        <p:sp>
          <p:nvSpPr>
            <p:cNvPr id="19" name="AutoShape 309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Text Box 310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400" dirty="0">
                  <a:solidFill>
                    <a:schemeClr val="bg2"/>
                  </a:solidFill>
                  <a:latin typeface="宋体" pitchFamily="2" charset="-122"/>
                </a:rPr>
                <a:t>92</a:t>
              </a:r>
            </a:p>
          </p:txBody>
        </p:sp>
      </p:grpSp>
      <p:grpSp>
        <p:nvGrpSpPr>
          <p:cNvPr id="21" name="Group 308"/>
          <p:cNvGrpSpPr>
            <a:grpSpLocks/>
          </p:cNvGrpSpPr>
          <p:nvPr/>
        </p:nvGrpSpPr>
        <p:grpSpPr bwMode="auto">
          <a:xfrm>
            <a:off x="5076056" y="6453336"/>
            <a:ext cx="360363" cy="287337"/>
            <a:chOff x="1133" y="4020"/>
            <a:chExt cx="227" cy="181"/>
          </a:xfrm>
        </p:grpSpPr>
        <p:sp>
          <p:nvSpPr>
            <p:cNvPr id="22" name="AutoShape 309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Text Box 310">
              <a:hlinkClick r:id="rId4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400" dirty="0">
                  <a:solidFill>
                    <a:schemeClr val="bg2"/>
                  </a:solidFill>
                  <a:latin typeface="宋体" pitchFamily="2" charset="-122"/>
                </a:rPr>
                <a:t>96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297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  <p:bldP spid="13" grpId="0"/>
      <p:bldP spid="14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117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388" y="28572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、数据冒险</a:t>
            </a:r>
          </a:p>
          <a:p>
            <a:pPr marL="2155825" indent="-2155825" algn="l" eaLnBrk="0" hangingPunct="0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由于指令所需</a:t>
            </a:r>
            <a:r>
              <a:rPr lang="zh-CN" altLang="en-US" b="1" u="sng" dirty="0">
                <a:latin typeface="宋体" pitchFamily="2" charset="-122"/>
              </a:rPr>
              <a:t>数据不可用</a:t>
            </a:r>
            <a:r>
              <a:rPr lang="zh-CN" altLang="en-US" b="1" dirty="0">
                <a:latin typeface="宋体" pitchFamily="2" charset="-122"/>
              </a:rPr>
              <a:t>，引起流水线停顿的现象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250825" y="1268760"/>
            <a:ext cx="870267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kumimoji="0" lang="zh-CN" altLang="en-US" b="1" dirty="0">
                <a:solidFill>
                  <a:srgbClr val="C00000"/>
                </a:solidFill>
                <a:latin typeface="宋体" pitchFamily="2" charset="-122"/>
              </a:rPr>
              <a:t>*冒险类型：</a:t>
            </a:r>
            <a:r>
              <a:rPr kumimoji="0" lang="zh-CN" altLang="en-US" b="1" dirty="0">
                <a:latin typeface="宋体" pitchFamily="2" charset="-122"/>
              </a:rPr>
              <a:t>写后读</a:t>
            </a:r>
            <a:r>
              <a:rPr kumimoji="0" lang="en-US" altLang="zh-CN" b="1" dirty="0">
                <a:latin typeface="宋体" pitchFamily="2" charset="-122"/>
              </a:rPr>
              <a:t>(</a:t>
            </a:r>
            <a:r>
              <a:rPr kumimoji="0" lang="en-US" altLang="zh-CN" sz="2200" dirty="0">
                <a:solidFill>
                  <a:srgbClr val="FF3399"/>
                </a:solidFill>
                <a:latin typeface="+mn-lt"/>
              </a:rPr>
              <a:t>R</a:t>
            </a:r>
            <a:r>
              <a:rPr kumimoji="0" lang="en-US" altLang="zh-CN" sz="2200" dirty="0">
                <a:latin typeface="+mn-lt"/>
              </a:rPr>
              <a:t>ead </a:t>
            </a:r>
            <a:r>
              <a:rPr kumimoji="0" lang="en-US" altLang="zh-CN" sz="2200" dirty="0">
                <a:solidFill>
                  <a:srgbClr val="FF3399"/>
                </a:solidFill>
                <a:latin typeface="+mn-lt"/>
              </a:rPr>
              <a:t>A</a:t>
            </a:r>
            <a:r>
              <a:rPr kumimoji="0" lang="en-US" altLang="zh-CN" sz="2200" dirty="0">
                <a:latin typeface="+mn-lt"/>
              </a:rPr>
              <a:t>fter </a:t>
            </a:r>
            <a:r>
              <a:rPr kumimoji="0" lang="en-US" altLang="zh-CN" sz="2200" dirty="0">
                <a:solidFill>
                  <a:srgbClr val="FF3399"/>
                </a:solidFill>
                <a:latin typeface="+mn-lt"/>
              </a:rPr>
              <a:t>W</a:t>
            </a:r>
            <a:r>
              <a:rPr kumimoji="0" lang="en-US" altLang="zh-CN" sz="2200" dirty="0">
                <a:latin typeface="+mn-lt"/>
              </a:rPr>
              <a:t>rite</a:t>
            </a:r>
            <a:r>
              <a:rPr kumimoji="0" lang="en-US" altLang="zh-CN" dirty="0">
                <a:latin typeface="+mn-ea"/>
                <a:ea typeface="+mn-ea"/>
              </a:rPr>
              <a:t>,</a:t>
            </a:r>
            <a:r>
              <a:rPr kumimoji="0" lang="en-US" altLang="zh-CN" dirty="0">
                <a:latin typeface="+mn-lt"/>
              </a:rPr>
              <a:t> </a:t>
            </a:r>
            <a:r>
              <a:rPr kumimoji="0" lang="en-US" altLang="zh-CN" b="1" dirty="0">
                <a:solidFill>
                  <a:srgbClr val="FF3399"/>
                </a:solidFill>
                <a:latin typeface="+mn-ea"/>
                <a:ea typeface="+mn-ea"/>
              </a:rPr>
              <a:t>RAW</a:t>
            </a:r>
            <a:r>
              <a:rPr kumimoji="0" lang="en-US" altLang="zh-CN" b="1" dirty="0">
                <a:latin typeface="宋体" pitchFamily="2" charset="-122"/>
              </a:rPr>
              <a:t>)</a:t>
            </a:r>
            <a:r>
              <a:rPr kumimoji="0" lang="zh-CN" altLang="en-US" b="1" dirty="0">
                <a:latin typeface="宋体" pitchFamily="2" charset="-122"/>
              </a:rPr>
              <a:t>冒险</a:t>
            </a:r>
            <a:endParaRPr kumimoji="0" lang="en-US" altLang="zh-CN" sz="2000" b="1" dirty="0">
              <a:latin typeface="宋体" pitchFamily="2" charset="-122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02" name="组合 101"/>
          <p:cNvGrpSpPr/>
          <p:nvPr/>
        </p:nvGrpSpPr>
        <p:grpSpPr>
          <a:xfrm>
            <a:off x="1835696" y="1772816"/>
            <a:ext cx="6696744" cy="1944216"/>
            <a:chOff x="539552" y="3068960"/>
            <a:chExt cx="6696744" cy="1944216"/>
          </a:xfrm>
        </p:grpSpPr>
        <p:cxnSp>
          <p:nvCxnSpPr>
            <p:cNvPr id="22" name="直接箭头连接符 21"/>
            <p:cNvCxnSpPr/>
            <p:nvPr/>
          </p:nvCxnSpPr>
          <p:spPr bwMode="auto">
            <a:xfrm>
              <a:off x="2415430" y="3284984"/>
              <a:ext cx="453283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" name="Text Box 60"/>
            <p:cNvSpPr txBox="1">
              <a:spLocks noChangeArrowheads="1"/>
            </p:cNvSpPr>
            <p:nvPr/>
          </p:nvSpPr>
          <p:spPr bwMode="auto">
            <a:xfrm>
              <a:off x="6948264" y="3138487"/>
              <a:ext cx="288032" cy="290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>
                  <a:latin typeface="宋体" pitchFamily="2" charset="-122"/>
                </a:rPr>
                <a:t>拍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26" name="Text Box 61"/>
            <p:cNvSpPr txBox="1">
              <a:spLocks noChangeArrowheads="1"/>
            </p:cNvSpPr>
            <p:nvPr/>
          </p:nvSpPr>
          <p:spPr bwMode="auto">
            <a:xfrm>
              <a:off x="2411760" y="3360142"/>
              <a:ext cx="504056" cy="2128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27" name="Text Box 61"/>
            <p:cNvSpPr txBox="1">
              <a:spLocks noChangeArrowheads="1"/>
            </p:cNvSpPr>
            <p:nvPr/>
          </p:nvSpPr>
          <p:spPr bwMode="auto">
            <a:xfrm>
              <a:off x="2915816" y="3360141"/>
              <a:ext cx="502221" cy="21287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28" name="Text Box 61"/>
            <p:cNvSpPr txBox="1">
              <a:spLocks noChangeArrowheads="1"/>
            </p:cNvSpPr>
            <p:nvPr/>
          </p:nvSpPr>
          <p:spPr bwMode="auto">
            <a:xfrm>
              <a:off x="3419872" y="3360142"/>
              <a:ext cx="499862" cy="21287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</a:t>
              </a:r>
            </a:p>
          </p:txBody>
        </p:sp>
        <p:sp>
          <p:nvSpPr>
            <p:cNvPr id="29" name="Text Box 61"/>
            <p:cNvSpPr txBox="1">
              <a:spLocks noChangeArrowheads="1"/>
            </p:cNvSpPr>
            <p:nvPr/>
          </p:nvSpPr>
          <p:spPr bwMode="auto">
            <a:xfrm>
              <a:off x="3923928" y="3356992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MEM</a:t>
              </a:r>
            </a:p>
          </p:txBody>
        </p:sp>
        <p:sp>
          <p:nvSpPr>
            <p:cNvPr id="30" name="Text Box 61"/>
            <p:cNvSpPr txBox="1">
              <a:spLocks noChangeArrowheads="1"/>
            </p:cNvSpPr>
            <p:nvPr/>
          </p:nvSpPr>
          <p:spPr bwMode="auto">
            <a:xfrm>
              <a:off x="4427984" y="3356992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WB</a:t>
              </a:r>
            </a:p>
          </p:txBody>
        </p:sp>
        <p:sp>
          <p:nvSpPr>
            <p:cNvPr id="46" name="Text Box 57"/>
            <p:cNvSpPr txBox="1">
              <a:spLocks noChangeArrowheads="1"/>
            </p:cNvSpPr>
            <p:nvPr/>
          </p:nvSpPr>
          <p:spPr bwMode="auto">
            <a:xfrm>
              <a:off x="2627784" y="3068960"/>
              <a:ext cx="4248472" cy="2160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10800" rIns="18000" bIns="10800"/>
            <a:lstStyle/>
            <a:p>
              <a:pPr algn="l">
                <a:lnSpc>
                  <a:spcPct val="8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1   </a:t>
              </a:r>
              <a:r>
                <a:rPr lang="en-US" altLang="zh-CN" sz="1400" b="1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2</a:t>
              </a:r>
              <a:r>
                <a:rPr lang="en-US" altLang="zh-CN" sz="1600" b="1" dirty="0">
                  <a:latin typeface="+mn-ea"/>
                </a:rPr>
                <a:t>   </a:t>
              </a:r>
              <a:r>
                <a:rPr lang="en-US" altLang="zh-CN" sz="1400" b="1" dirty="0">
                  <a:latin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3   </a:t>
              </a:r>
              <a:r>
                <a:rPr lang="en-US" altLang="zh-CN" sz="1400" b="1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4    5   </a:t>
              </a:r>
              <a:r>
                <a:rPr lang="en-US" altLang="zh-CN" sz="1400" b="1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6   </a:t>
              </a:r>
              <a:r>
                <a:rPr lang="en-US" altLang="zh-CN" sz="1400" b="1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7   </a:t>
              </a:r>
              <a:r>
                <a:rPr lang="en-US" altLang="zh-CN" sz="1400" b="1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8   </a:t>
              </a:r>
              <a:r>
                <a:rPr lang="en-US" altLang="zh-CN" sz="1400" b="1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9</a:t>
              </a:r>
            </a:p>
          </p:txBody>
        </p:sp>
        <p:sp>
          <p:nvSpPr>
            <p:cNvPr id="47" name="Text Box 63"/>
            <p:cNvSpPr txBox="1">
              <a:spLocks noChangeArrowheads="1"/>
            </p:cNvSpPr>
            <p:nvPr/>
          </p:nvSpPr>
          <p:spPr bwMode="auto">
            <a:xfrm>
              <a:off x="539552" y="3284984"/>
              <a:ext cx="1872208" cy="1728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28800" rIns="18000" bIns="10800"/>
            <a:lstStyle/>
            <a:p>
              <a:pPr algn="l"/>
              <a:r>
                <a:rPr lang="en-US" altLang="zh-CN" sz="1800" b="1" dirty="0">
                  <a:latin typeface="宋体" pitchFamily="2" charset="-122"/>
                </a:rPr>
                <a:t>I1:add 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>
                  <a:latin typeface="宋体" pitchFamily="2" charset="-122"/>
                </a:rPr>
                <a:t>,$5,$6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>
                  <a:latin typeface="宋体" pitchFamily="2" charset="-122"/>
                </a:rPr>
                <a:t>I2:sub $7,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>
                  <a:latin typeface="宋体" pitchFamily="2" charset="-122"/>
                </a:rPr>
                <a:t>,$6</a:t>
              </a: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>
                  <a:latin typeface="宋体" pitchFamily="2" charset="-122"/>
                </a:rPr>
                <a:t>I3:or  $8,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>
                  <a:latin typeface="宋体" pitchFamily="2" charset="-122"/>
                </a:rPr>
                <a:t>,$6</a:t>
              </a: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>
                  <a:latin typeface="宋体" pitchFamily="2" charset="-122"/>
                </a:rPr>
                <a:t>I4:slt $9,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>
                  <a:latin typeface="宋体" pitchFamily="2" charset="-122"/>
                </a:rPr>
                <a:t>,$6</a:t>
              </a: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>
                  <a:latin typeface="宋体" pitchFamily="2" charset="-122"/>
                </a:rPr>
                <a:t>I5:and $3,$4,$6</a:t>
              </a:r>
            </a:p>
            <a:p>
              <a:pPr algn="l">
                <a:lnSpc>
                  <a:spcPct val="145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 flipH="1">
              <a:off x="4927846" y="3212976"/>
              <a:ext cx="4194" cy="158417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Text Box 61"/>
            <p:cNvSpPr txBox="1">
              <a:spLocks noChangeArrowheads="1"/>
            </p:cNvSpPr>
            <p:nvPr/>
          </p:nvSpPr>
          <p:spPr bwMode="auto">
            <a:xfrm>
              <a:off x="2920010" y="3720178"/>
              <a:ext cx="499862" cy="2128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58" name="Text Box 61"/>
            <p:cNvSpPr txBox="1">
              <a:spLocks noChangeArrowheads="1"/>
            </p:cNvSpPr>
            <p:nvPr/>
          </p:nvSpPr>
          <p:spPr bwMode="auto">
            <a:xfrm>
              <a:off x="3419872" y="3720177"/>
              <a:ext cx="502221" cy="21287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59" name="Text Box 61"/>
            <p:cNvSpPr txBox="1">
              <a:spLocks noChangeArrowheads="1"/>
            </p:cNvSpPr>
            <p:nvPr/>
          </p:nvSpPr>
          <p:spPr bwMode="auto">
            <a:xfrm>
              <a:off x="3923928" y="3720178"/>
              <a:ext cx="499862" cy="21287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</a:t>
              </a:r>
            </a:p>
          </p:txBody>
        </p:sp>
        <p:sp>
          <p:nvSpPr>
            <p:cNvPr id="60" name="Text Box 61"/>
            <p:cNvSpPr txBox="1">
              <a:spLocks noChangeArrowheads="1"/>
            </p:cNvSpPr>
            <p:nvPr/>
          </p:nvSpPr>
          <p:spPr bwMode="auto">
            <a:xfrm>
              <a:off x="4427984" y="3717028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MEM</a:t>
              </a:r>
            </a:p>
          </p:txBody>
        </p:sp>
        <p:sp>
          <p:nvSpPr>
            <p:cNvPr id="61" name="Text Box 61"/>
            <p:cNvSpPr txBox="1">
              <a:spLocks noChangeArrowheads="1"/>
            </p:cNvSpPr>
            <p:nvPr/>
          </p:nvSpPr>
          <p:spPr bwMode="auto">
            <a:xfrm>
              <a:off x="4932040" y="3717028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WB</a:t>
              </a:r>
            </a:p>
          </p:txBody>
        </p:sp>
        <p:sp>
          <p:nvSpPr>
            <p:cNvPr id="62" name="Text Box 61"/>
            <p:cNvSpPr txBox="1">
              <a:spLocks noChangeArrowheads="1"/>
            </p:cNvSpPr>
            <p:nvPr/>
          </p:nvSpPr>
          <p:spPr bwMode="auto">
            <a:xfrm>
              <a:off x="3424066" y="4080220"/>
              <a:ext cx="499862" cy="2128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63" name="Text Box 61"/>
            <p:cNvSpPr txBox="1">
              <a:spLocks noChangeArrowheads="1"/>
            </p:cNvSpPr>
            <p:nvPr/>
          </p:nvSpPr>
          <p:spPr bwMode="auto">
            <a:xfrm>
              <a:off x="3923928" y="4080219"/>
              <a:ext cx="502221" cy="21287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64" name="Text Box 61"/>
            <p:cNvSpPr txBox="1">
              <a:spLocks noChangeArrowheads="1"/>
            </p:cNvSpPr>
            <p:nvPr/>
          </p:nvSpPr>
          <p:spPr bwMode="auto">
            <a:xfrm>
              <a:off x="4427984" y="4080220"/>
              <a:ext cx="499862" cy="21287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</a:t>
              </a:r>
            </a:p>
          </p:txBody>
        </p:sp>
        <p:sp>
          <p:nvSpPr>
            <p:cNvPr id="65" name="Text Box 61"/>
            <p:cNvSpPr txBox="1">
              <a:spLocks noChangeArrowheads="1"/>
            </p:cNvSpPr>
            <p:nvPr/>
          </p:nvSpPr>
          <p:spPr bwMode="auto">
            <a:xfrm>
              <a:off x="4932040" y="4077070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MEM</a:t>
              </a:r>
            </a:p>
          </p:txBody>
        </p:sp>
        <p:sp>
          <p:nvSpPr>
            <p:cNvPr id="66" name="Text Box 61"/>
            <p:cNvSpPr txBox="1">
              <a:spLocks noChangeArrowheads="1"/>
            </p:cNvSpPr>
            <p:nvPr/>
          </p:nvSpPr>
          <p:spPr bwMode="auto">
            <a:xfrm>
              <a:off x="5436096" y="4077070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WB</a:t>
              </a:r>
            </a:p>
          </p:txBody>
        </p:sp>
        <p:sp>
          <p:nvSpPr>
            <p:cNvPr id="67" name="Text Box 61"/>
            <p:cNvSpPr txBox="1">
              <a:spLocks noChangeArrowheads="1"/>
            </p:cNvSpPr>
            <p:nvPr/>
          </p:nvSpPr>
          <p:spPr bwMode="auto">
            <a:xfrm>
              <a:off x="3928122" y="4440258"/>
              <a:ext cx="499862" cy="2128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68" name="Text Box 61"/>
            <p:cNvSpPr txBox="1">
              <a:spLocks noChangeArrowheads="1"/>
            </p:cNvSpPr>
            <p:nvPr/>
          </p:nvSpPr>
          <p:spPr bwMode="auto">
            <a:xfrm>
              <a:off x="4427984" y="4440257"/>
              <a:ext cx="502221" cy="21287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69" name="Text Box 61"/>
            <p:cNvSpPr txBox="1">
              <a:spLocks noChangeArrowheads="1"/>
            </p:cNvSpPr>
            <p:nvPr/>
          </p:nvSpPr>
          <p:spPr bwMode="auto">
            <a:xfrm>
              <a:off x="4932040" y="4440258"/>
              <a:ext cx="499862" cy="21287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</a:t>
              </a:r>
            </a:p>
          </p:txBody>
        </p:sp>
        <p:sp>
          <p:nvSpPr>
            <p:cNvPr id="70" name="Text Box 61"/>
            <p:cNvSpPr txBox="1">
              <a:spLocks noChangeArrowheads="1"/>
            </p:cNvSpPr>
            <p:nvPr/>
          </p:nvSpPr>
          <p:spPr bwMode="auto">
            <a:xfrm>
              <a:off x="5436096" y="4437108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MEM</a:t>
              </a:r>
            </a:p>
          </p:txBody>
        </p:sp>
        <p:sp>
          <p:nvSpPr>
            <p:cNvPr id="71" name="Text Box 61"/>
            <p:cNvSpPr txBox="1">
              <a:spLocks noChangeArrowheads="1"/>
            </p:cNvSpPr>
            <p:nvPr/>
          </p:nvSpPr>
          <p:spPr bwMode="auto">
            <a:xfrm>
              <a:off x="5940152" y="4437108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WB</a:t>
              </a:r>
            </a:p>
          </p:txBody>
        </p:sp>
        <p:sp>
          <p:nvSpPr>
            <p:cNvPr id="72" name="Text Box 61"/>
            <p:cNvSpPr txBox="1">
              <a:spLocks noChangeArrowheads="1"/>
            </p:cNvSpPr>
            <p:nvPr/>
          </p:nvSpPr>
          <p:spPr bwMode="auto">
            <a:xfrm>
              <a:off x="4432178" y="4800300"/>
              <a:ext cx="499862" cy="2128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73" name="Text Box 61"/>
            <p:cNvSpPr txBox="1">
              <a:spLocks noChangeArrowheads="1"/>
            </p:cNvSpPr>
            <p:nvPr/>
          </p:nvSpPr>
          <p:spPr bwMode="auto">
            <a:xfrm>
              <a:off x="4932040" y="4800299"/>
              <a:ext cx="502221" cy="21287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74" name="Text Box 61"/>
            <p:cNvSpPr txBox="1">
              <a:spLocks noChangeArrowheads="1"/>
            </p:cNvSpPr>
            <p:nvPr/>
          </p:nvSpPr>
          <p:spPr bwMode="auto">
            <a:xfrm>
              <a:off x="5436096" y="4800300"/>
              <a:ext cx="499862" cy="21287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</a:t>
              </a:r>
            </a:p>
          </p:txBody>
        </p:sp>
        <p:sp>
          <p:nvSpPr>
            <p:cNvPr id="75" name="Text Box 61"/>
            <p:cNvSpPr txBox="1">
              <a:spLocks noChangeArrowheads="1"/>
            </p:cNvSpPr>
            <p:nvPr/>
          </p:nvSpPr>
          <p:spPr bwMode="auto">
            <a:xfrm>
              <a:off x="5940152" y="4797150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MEM</a:t>
              </a:r>
            </a:p>
          </p:txBody>
        </p:sp>
        <p:sp>
          <p:nvSpPr>
            <p:cNvPr id="76" name="Text Box 61"/>
            <p:cNvSpPr txBox="1">
              <a:spLocks noChangeArrowheads="1"/>
            </p:cNvSpPr>
            <p:nvPr/>
          </p:nvSpPr>
          <p:spPr bwMode="auto">
            <a:xfrm>
              <a:off x="6444208" y="4797150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WB</a:t>
              </a:r>
            </a:p>
          </p:txBody>
        </p:sp>
        <p:sp>
          <p:nvSpPr>
            <p:cNvPr id="80" name="椭圆 79"/>
            <p:cNvSpPr/>
            <p:nvPr/>
          </p:nvSpPr>
          <p:spPr bwMode="auto">
            <a:xfrm>
              <a:off x="4940430" y="3429000"/>
              <a:ext cx="72000" cy="72008"/>
            </a:xfrm>
            <a:prstGeom prst="ellipse">
              <a:avLst/>
            </a:prstGeom>
            <a:solidFill>
              <a:srgbClr val="CCFFFF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84" name="直接连接符 83"/>
            <p:cNvCxnSpPr>
              <a:stCxn id="30" idx="3"/>
              <a:endCxn id="58" idx="0"/>
            </p:cNvCxnSpPr>
            <p:nvPr/>
          </p:nvCxnSpPr>
          <p:spPr bwMode="auto">
            <a:xfrm flipH="1">
              <a:off x="3670983" y="3465004"/>
              <a:ext cx="1261057" cy="25517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87" name="直接连接符 86"/>
            <p:cNvCxnSpPr>
              <a:stCxn id="80" idx="3"/>
            </p:cNvCxnSpPr>
            <p:nvPr/>
          </p:nvCxnSpPr>
          <p:spPr bwMode="auto">
            <a:xfrm flipH="1">
              <a:off x="4173859" y="3490463"/>
              <a:ext cx="777115" cy="586609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96" name="直接连接符 95"/>
            <p:cNvCxnSpPr>
              <a:stCxn id="80" idx="4"/>
              <a:endCxn id="68" idx="0"/>
            </p:cNvCxnSpPr>
            <p:nvPr/>
          </p:nvCxnSpPr>
          <p:spPr bwMode="auto">
            <a:xfrm flipH="1">
              <a:off x="4679095" y="3501008"/>
              <a:ext cx="297335" cy="939249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99" name="直接连接符 98"/>
            <p:cNvCxnSpPr>
              <a:stCxn id="80" idx="5"/>
              <a:endCxn id="73" idx="0"/>
            </p:cNvCxnSpPr>
            <p:nvPr/>
          </p:nvCxnSpPr>
          <p:spPr bwMode="auto">
            <a:xfrm>
              <a:off x="5001886" y="3490463"/>
              <a:ext cx="181265" cy="130983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</p:grpSp>
      <p:grpSp>
        <p:nvGrpSpPr>
          <p:cNvPr id="105" name="组合 104"/>
          <p:cNvGrpSpPr/>
          <p:nvPr/>
        </p:nvGrpSpPr>
        <p:grpSpPr>
          <a:xfrm>
            <a:off x="971599" y="2487623"/>
            <a:ext cx="792089" cy="869367"/>
            <a:chOff x="971599" y="2415615"/>
            <a:chExt cx="792089" cy="869367"/>
          </a:xfrm>
        </p:grpSpPr>
        <p:sp>
          <p:nvSpPr>
            <p:cNvPr id="103" name="Text Box 60"/>
            <p:cNvSpPr txBox="1">
              <a:spLocks noChangeArrowheads="1"/>
            </p:cNvSpPr>
            <p:nvPr/>
          </p:nvSpPr>
          <p:spPr bwMode="auto">
            <a:xfrm>
              <a:off x="971599" y="2492896"/>
              <a:ext cx="667519" cy="615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2000" b="1" dirty="0">
                  <a:solidFill>
                    <a:srgbClr val="990099"/>
                  </a:solidFill>
                  <a:latin typeface="宋体" pitchFamily="2" charset="-122"/>
                </a:rPr>
                <a:t>冲突指令</a:t>
              </a:r>
              <a:endParaRPr lang="en-US" altLang="zh-CN" sz="20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04" name="左大括号 103"/>
            <p:cNvSpPr/>
            <p:nvPr/>
          </p:nvSpPr>
          <p:spPr bwMode="auto">
            <a:xfrm>
              <a:off x="1619672" y="2415615"/>
              <a:ext cx="144016" cy="869367"/>
            </a:xfrm>
            <a:prstGeom prst="leftBrac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253" name="Text Box 22"/>
          <p:cNvSpPr txBox="1">
            <a:spLocks noChangeArrowheads="1"/>
          </p:cNvSpPr>
          <p:nvPr/>
        </p:nvSpPr>
        <p:spPr bwMode="auto">
          <a:xfrm>
            <a:off x="251520" y="3811106"/>
            <a:ext cx="8702675" cy="90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kumimoji="0" lang="zh-CN" altLang="en-US" b="1" dirty="0">
                <a:solidFill>
                  <a:srgbClr val="C00000"/>
                </a:solidFill>
                <a:latin typeface="宋体" pitchFamily="2" charset="-122"/>
              </a:rPr>
              <a:t>*处理方法：</a:t>
            </a:r>
            <a:r>
              <a:rPr kumimoji="0" lang="zh-CN" altLang="en-US" b="1" dirty="0">
                <a:latin typeface="宋体" pitchFamily="2" charset="-122"/>
              </a:rPr>
              <a:t>阻塞法、转发法、乱序执行法</a:t>
            </a:r>
            <a:endParaRPr kumimoji="0" lang="en-US" altLang="zh-CN" b="1" dirty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sz="1800" b="1" dirty="0">
                <a:latin typeface="宋体" pitchFamily="2" charset="-122"/>
              </a:rPr>
              <a:t>                   (</a:t>
            </a:r>
            <a:r>
              <a:rPr kumimoji="0" lang="zh-CN" altLang="en-US" sz="1800" b="1" dirty="0">
                <a:latin typeface="宋体" pitchFamily="2" charset="-122"/>
              </a:rPr>
              <a:t>一起等</a:t>
            </a:r>
            <a:r>
              <a:rPr kumimoji="0" lang="en-US" altLang="zh-CN" sz="1800" b="1" dirty="0">
                <a:latin typeface="宋体" pitchFamily="2" charset="-122"/>
              </a:rPr>
              <a:t>)  (</a:t>
            </a:r>
            <a:r>
              <a:rPr kumimoji="0" lang="zh-CN" altLang="en-US" sz="1800" b="1" dirty="0">
                <a:latin typeface="宋体" pitchFamily="2" charset="-122"/>
              </a:rPr>
              <a:t>抄近路取</a:t>
            </a:r>
            <a:r>
              <a:rPr kumimoji="0" lang="en-US" altLang="zh-CN" sz="1800" b="1" dirty="0">
                <a:latin typeface="宋体" pitchFamily="2" charset="-122"/>
              </a:rPr>
              <a:t>)   (</a:t>
            </a:r>
            <a:r>
              <a:rPr kumimoji="0" lang="zh-CN" altLang="en-US" sz="1800" b="1" dirty="0">
                <a:latin typeface="宋体" pitchFamily="2" charset="-122"/>
              </a:rPr>
              <a:t>当事人等</a:t>
            </a:r>
            <a:r>
              <a:rPr kumimoji="0" lang="en-US" altLang="zh-CN" sz="1800" b="1" dirty="0">
                <a:latin typeface="宋体" pitchFamily="2" charset="-122"/>
              </a:rPr>
              <a:t>)             </a:t>
            </a:r>
            <a:r>
              <a:rPr kumimoji="0"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←小结</a:t>
            </a:r>
          </a:p>
        </p:txBody>
      </p:sp>
      <p:sp>
        <p:nvSpPr>
          <p:cNvPr id="48" name="AutoShape 15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AutoShape 15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78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53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118</a:t>
            </a:fld>
            <a:endParaRPr lang="en-US" altLang="zh-CN"/>
          </a:p>
        </p:txBody>
      </p:sp>
      <p:sp>
        <p:nvSpPr>
          <p:cNvPr id="3" name="Text Box 88"/>
          <p:cNvSpPr txBox="1">
            <a:spLocks noChangeArrowheads="1"/>
          </p:cNvSpPr>
          <p:nvPr/>
        </p:nvSpPr>
        <p:spPr bwMode="auto">
          <a:xfrm>
            <a:off x="179388" y="319647"/>
            <a:ext cx="8774112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kumimoji="0" lang="zh-CN" altLang="en-US" b="1" dirty="0">
                <a:solidFill>
                  <a:srgbClr val="C00000"/>
                </a:solidFill>
                <a:latin typeface="宋体" pitchFamily="2" charset="-122"/>
              </a:rPr>
              <a:t>阻塞法：</a:t>
            </a:r>
            <a:r>
              <a:rPr kumimoji="0" lang="zh-CN" altLang="en-US" b="1" dirty="0">
                <a:latin typeface="宋体" pitchFamily="2" charset="-122"/>
              </a:rPr>
              <a:t>使冲突指令及其后续指令</a:t>
            </a:r>
            <a:r>
              <a:rPr kumimoji="0" lang="zh-CN" altLang="en-US" b="1" u="sng" dirty="0">
                <a:latin typeface="宋体" pitchFamily="2" charset="-122"/>
              </a:rPr>
              <a:t>停顿</a:t>
            </a:r>
            <a:r>
              <a:rPr kumimoji="0" lang="zh-CN" altLang="en-US" b="1" dirty="0">
                <a:latin typeface="宋体" pitchFamily="2" charset="-122"/>
              </a:rPr>
              <a:t>，直到</a:t>
            </a:r>
            <a:r>
              <a:rPr kumimoji="0" lang="en-US" altLang="zh-CN" b="1" dirty="0">
                <a:latin typeface="宋体" pitchFamily="2" charset="-122"/>
              </a:rPr>
              <a:t>RAW</a:t>
            </a:r>
            <a:r>
              <a:rPr kumimoji="0" lang="zh-CN" altLang="en-US" b="1" dirty="0">
                <a:latin typeface="宋体" pitchFamily="2" charset="-122"/>
              </a:rPr>
              <a:t>冒险消除</a:t>
            </a:r>
            <a:endParaRPr kumimoji="0" lang="en-US" altLang="zh-CN" b="1" dirty="0">
              <a:latin typeface="宋体" pitchFamily="2" charset="-122"/>
            </a:endParaRPr>
          </a:p>
        </p:txBody>
      </p:sp>
      <p:sp>
        <p:nvSpPr>
          <p:cNvPr id="67" name="Text Box 88"/>
          <p:cNvSpPr txBox="1">
            <a:spLocks noChangeArrowheads="1"/>
          </p:cNvSpPr>
          <p:nvPr/>
        </p:nvSpPr>
        <p:spPr bwMode="auto">
          <a:xfrm>
            <a:off x="179512" y="823703"/>
            <a:ext cx="8774112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kumimoji="0" lang="zh-CN" altLang="en-US" b="1" dirty="0">
                <a:solidFill>
                  <a:schemeClr val="accent2"/>
                </a:solidFill>
                <a:latin typeface="宋体" pitchFamily="2" charset="-122"/>
              </a:rPr>
              <a:t>停顿方法</a:t>
            </a: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kumimoji="0" lang="zh-CN" altLang="en-US" b="1" dirty="0">
                <a:latin typeface="宋体" pitchFamily="2" charset="-122"/>
              </a:rPr>
              <a:t>插入气泡</a:t>
            </a:r>
            <a:r>
              <a:rPr kumimoji="0" lang="en-US" altLang="zh-CN" sz="2000" b="1" dirty="0">
                <a:latin typeface="宋体" pitchFamily="2" charset="-122"/>
              </a:rPr>
              <a:t>(</a:t>
            </a:r>
            <a:r>
              <a:rPr kumimoji="0" lang="en-US" altLang="zh-CN" sz="2000" b="1" dirty="0" err="1">
                <a:latin typeface="宋体" pitchFamily="2" charset="-122"/>
              </a:rPr>
              <a:t>nop</a:t>
            </a:r>
            <a:r>
              <a:rPr kumimoji="0" lang="zh-CN" altLang="en-US" sz="2000" b="1" dirty="0">
                <a:latin typeface="宋体" pitchFamily="2" charset="-122"/>
              </a:rPr>
              <a:t>指令的译码输出</a:t>
            </a:r>
            <a:r>
              <a:rPr kumimoji="0" lang="en-US" altLang="zh-CN" sz="2000" b="1" dirty="0">
                <a:latin typeface="宋体" pitchFamily="2" charset="-122"/>
              </a:rPr>
              <a:t>)</a:t>
            </a:r>
          </a:p>
        </p:txBody>
      </p:sp>
      <p:sp>
        <p:nvSpPr>
          <p:cNvPr id="68" name="Text Box 88"/>
          <p:cNvSpPr txBox="1">
            <a:spLocks noChangeArrowheads="1"/>
          </p:cNvSpPr>
          <p:nvPr/>
        </p:nvSpPr>
        <p:spPr bwMode="auto">
          <a:xfrm>
            <a:off x="179512" y="3560007"/>
            <a:ext cx="8773988" cy="1369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kumimoji="0" lang="zh-CN" altLang="en-US" b="1" dirty="0">
                <a:solidFill>
                  <a:schemeClr val="accent2"/>
                </a:solidFill>
                <a:latin typeface="宋体" pitchFamily="2" charset="-122"/>
              </a:rPr>
              <a:t>实现机制</a:t>
            </a: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kumimoji="0"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只要</a:t>
            </a:r>
            <a:r>
              <a:rPr kumimoji="0" lang="en-US" altLang="zh-CN" b="1" dirty="0">
                <a:latin typeface="宋体" pitchFamily="2" charset="-122"/>
              </a:rPr>
              <a:t>(ID</a:t>
            </a:r>
            <a:r>
              <a:rPr kumimoji="0" lang="zh-CN" altLang="en-US" b="1" dirty="0">
                <a:latin typeface="宋体" pitchFamily="2" charset="-122"/>
              </a:rPr>
              <a:t>段</a:t>
            </a:r>
            <a:r>
              <a:rPr kumimoji="0" lang="en-US" altLang="zh-CN" b="1" dirty="0">
                <a:latin typeface="宋体" pitchFamily="2" charset="-122"/>
              </a:rPr>
              <a:t>)</a:t>
            </a:r>
            <a:r>
              <a:rPr kumimoji="0" lang="zh-CN" altLang="en-US" b="1" dirty="0">
                <a:latin typeface="宋体" pitchFamily="2" charset="-122"/>
              </a:rPr>
              <a:t>检测到</a:t>
            </a:r>
            <a:r>
              <a:rPr kumimoji="0" lang="en-US" altLang="zh-CN" b="1" dirty="0">
                <a:latin typeface="宋体" pitchFamily="2" charset="-122"/>
              </a:rPr>
              <a:t>RAW</a:t>
            </a:r>
            <a:r>
              <a:rPr kumimoji="0" lang="zh-CN" altLang="en-US" b="1" dirty="0">
                <a:latin typeface="宋体" pitchFamily="2" charset="-122"/>
              </a:rPr>
              <a:t>，</a:t>
            </a:r>
            <a:endParaRPr kumimoji="0" lang="en-US" altLang="zh-CN" b="1" dirty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              </a:t>
            </a:r>
            <a:r>
              <a:rPr kumimoji="0" lang="zh-CN" altLang="en-US" b="1" dirty="0">
                <a:solidFill>
                  <a:srgbClr val="C00000"/>
                </a:solidFill>
                <a:latin typeface="宋体" pitchFamily="2" charset="-122"/>
              </a:rPr>
              <a:t>就</a:t>
            </a:r>
            <a:r>
              <a:rPr kumimoji="0" lang="zh-CN" altLang="en-US" b="1" u="sng" dirty="0">
                <a:solidFill>
                  <a:srgbClr val="990099"/>
                </a:solidFill>
                <a:latin typeface="宋体" pitchFamily="2" charset="-122"/>
              </a:rPr>
              <a:t>暂停</a:t>
            </a:r>
            <a:r>
              <a:rPr kumimoji="0" lang="en-US" altLang="zh-CN" b="1" dirty="0">
                <a:latin typeface="宋体" pitchFamily="2" charset="-122"/>
              </a:rPr>
              <a:t>IF</a:t>
            </a:r>
            <a:r>
              <a:rPr kumimoji="0" lang="zh-CN" altLang="en-US" b="1" dirty="0">
                <a:latin typeface="宋体" pitchFamily="2" charset="-122"/>
              </a:rPr>
              <a:t>段、使</a:t>
            </a:r>
            <a:r>
              <a:rPr kumimoji="0" lang="en-US" altLang="zh-CN" b="1" dirty="0">
                <a:latin typeface="宋体" pitchFamily="2" charset="-122"/>
              </a:rPr>
              <a:t>ID</a:t>
            </a:r>
            <a:r>
              <a:rPr kumimoji="0" lang="zh-CN" altLang="en-US" b="1" dirty="0">
                <a:latin typeface="宋体" pitchFamily="2" charset="-122"/>
              </a:rPr>
              <a:t>段</a:t>
            </a:r>
            <a:r>
              <a:rPr kumimoji="0" lang="zh-CN" altLang="en-US" b="1" u="sng" dirty="0">
                <a:solidFill>
                  <a:srgbClr val="990099"/>
                </a:solidFill>
                <a:latin typeface="宋体" pitchFamily="2" charset="-122"/>
              </a:rPr>
              <a:t>产生</a:t>
            </a:r>
            <a:r>
              <a:rPr kumimoji="0" lang="zh-CN" altLang="en-US" b="1" dirty="0">
                <a:latin typeface="宋体" pitchFamily="2" charset="-122"/>
              </a:rPr>
              <a:t>气泡</a:t>
            </a:r>
            <a:endParaRPr kumimoji="0" lang="en-US" altLang="zh-CN" b="1" dirty="0">
              <a:latin typeface="宋体" pitchFamily="2" charset="-122"/>
            </a:endParaRPr>
          </a:p>
          <a:p>
            <a:pPr algn="l" eaLnBrk="0" hangingPunct="0">
              <a:lnSpc>
                <a:spcPct val="115000"/>
              </a:lnSpc>
            </a:pPr>
            <a:r>
              <a:rPr kumimoji="0" lang="zh-CN" altLang="en-US" sz="2000" b="1" dirty="0">
                <a:latin typeface="宋体" pitchFamily="2" charset="-122"/>
              </a:rPr>
              <a:t>         封锁时钟信号→</a:t>
            </a:r>
            <a:r>
              <a:rPr kumimoji="0" lang="zh-CN" altLang="en-US" sz="2000" dirty="0">
                <a:latin typeface="宋体" pitchFamily="2" charset="-122"/>
              </a:rPr>
              <a:t>┘                  └</a:t>
            </a:r>
            <a:r>
              <a:rPr kumimoji="0" lang="zh-CN" altLang="en-US" sz="2000" b="1" dirty="0">
                <a:latin typeface="宋体" pitchFamily="2" charset="-122"/>
              </a:rPr>
              <a:t>←写入</a:t>
            </a:r>
            <a:r>
              <a:rPr kumimoji="0" lang="en-US" altLang="zh-CN" sz="2000" b="1" dirty="0">
                <a:latin typeface="宋体" pitchFamily="2" charset="-122"/>
              </a:rPr>
              <a:t>ID/EX</a:t>
            </a:r>
            <a:r>
              <a:rPr kumimoji="0" lang="zh-CN" altLang="en-US" sz="2000" b="1" dirty="0">
                <a:latin typeface="宋体" pitchFamily="2" charset="-122"/>
              </a:rPr>
              <a:t>寄存器</a:t>
            </a:r>
            <a:endParaRPr kumimoji="0" lang="en-US" altLang="zh-CN" sz="2000" b="1" dirty="0">
              <a:latin typeface="宋体" pitchFamily="2" charset="-122"/>
            </a:endParaRPr>
          </a:p>
        </p:txBody>
      </p:sp>
      <p:sp>
        <p:nvSpPr>
          <p:cNvPr id="69" name="Text Box 88"/>
          <p:cNvSpPr txBox="1">
            <a:spLocks noChangeArrowheads="1"/>
          </p:cNvSpPr>
          <p:nvPr/>
        </p:nvSpPr>
        <p:spPr bwMode="auto">
          <a:xfrm>
            <a:off x="179512" y="4882697"/>
            <a:ext cx="8773988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kumimoji="0" lang="zh-CN" altLang="en-US" b="1" dirty="0">
                <a:solidFill>
                  <a:schemeClr val="accent2"/>
                </a:solidFill>
                <a:latin typeface="宋体" pitchFamily="2" charset="-122"/>
              </a:rPr>
              <a:t>停顿拍数</a:t>
            </a: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kumimoji="0" lang="zh-CN" altLang="en-US" b="1" dirty="0">
                <a:latin typeface="宋体" pitchFamily="2" charset="-122"/>
              </a:rPr>
              <a:t>数据读</a:t>
            </a:r>
            <a:r>
              <a:rPr kumimoji="0" lang="en-US" altLang="zh-CN" b="1" dirty="0">
                <a:latin typeface="宋体" pitchFamily="2" charset="-122"/>
              </a:rPr>
              <a:t>-</a:t>
            </a:r>
            <a:r>
              <a:rPr kumimoji="0" lang="zh-CN" altLang="en-US" b="1" dirty="0">
                <a:latin typeface="宋体" pitchFamily="2" charset="-122"/>
              </a:rPr>
              <a:t>可读的间隔拍数</a:t>
            </a:r>
            <a:endParaRPr kumimoji="0" lang="en-US" altLang="zh-CN" sz="2000" b="1" dirty="0">
              <a:latin typeface="宋体" pitchFamily="2" charset="-122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5291733" y="1618941"/>
            <a:ext cx="3744763" cy="1583878"/>
            <a:chOff x="5291733" y="1618941"/>
            <a:chExt cx="3744763" cy="1583878"/>
          </a:xfrm>
        </p:grpSpPr>
        <p:cxnSp>
          <p:nvCxnSpPr>
            <p:cNvPr id="39" name="直接箭头连接符 38"/>
            <p:cNvCxnSpPr/>
            <p:nvPr/>
          </p:nvCxnSpPr>
          <p:spPr bwMode="auto">
            <a:xfrm>
              <a:off x="5724128" y="3199967"/>
              <a:ext cx="331236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0" name="直接箭头连接符 39"/>
            <p:cNvCxnSpPr/>
            <p:nvPr/>
          </p:nvCxnSpPr>
          <p:spPr bwMode="auto">
            <a:xfrm flipV="1">
              <a:off x="5724128" y="1618941"/>
              <a:ext cx="0" cy="158102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1" name="Text Box 61"/>
            <p:cNvSpPr txBox="1">
              <a:spLocks noChangeArrowheads="1"/>
            </p:cNvSpPr>
            <p:nvPr/>
          </p:nvSpPr>
          <p:spPr bwMode="auto">
            <a:xfrm>
              <a:off x="5724128" y="2911935"/>
              <a:ext cx="360040" cy="28488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42" name="Text Box 61"/>
            <p:cNvSpPr txBox="1">
              <a:spLocks noChangeArrowheads="1"/>
            </p:cNvSpPr>
            <p:nvPr/>
          </p:nvSpPr>
          <p:spPr bwMode="auto">
            <a:xfrm>
              <a:off x="6084168" y="2911935"/>
              <a:ext cx="360040" cy="28488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I2</a:t>
              </a:r>
            </a:p>
          </p:txBody>
        </p:sp>
        <p:sp>
          <p:nvSpPr>
            <p:cNvPr id="43" name="Text Box 61"/>
            <p:cNvSpPr txBox="1">
              <a:spLocks noChangeArrowheads="1"/>
            </p:cNvSpPr>
            <p:nvPr/>
          </p:nvSpPr>
          <p:spPr bwMode="auto">
            <a:xfrm>
              <a:off x="6444208" y="2911935"/>
              <a:ext cx="360040" cy="2848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I3</a:t>
              </a:r>
            </a:p>
          </p:txBody>
        </p:sp>
        <p:sp>
          <p:nvSpPr>
            <p:cNvPr id="44" name="Text Box 61"/>
            <p:cNvSpPr txBox="1">
              <a:spLocks noChangeArrowheads="1"/>
            </p:cNvSpPr>
            <p:nvPr/>
          </p:nvSpPr>
          <p:spPr bwMode="auto">
            <a:xfrm>
              <a:off x="6804248" y="2911935"/>
              <a:ext cx="360040" cy="2848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I3</a:t>
              </a:r>
            </a:p>
          </p:txBody>
        </p:sp>
        <p:sp>
          <p:nvSpPr>
            <p:cNvPr id="45" name="Text Box 61"/>
            <p:cNvSpPr txBox="1">
              <a:spLocks noChangeArrowheads="1"/>
            </p:cNvSpPr>
            <p:nvPr/>
          </p:nvSpPr>
          <p:spPr bwMode="auto">
            <a:xfrm>
              <a:off x="6084168" y="2627051"/>
              <a:ext cx="360040" cy="28488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46" name="Text Box 61"/>
            <p:cNvSpPr txBox="1">
              <a:spLocks noChangeArrowheads="1"/>
            </p:cNvSpPr>
            <p:nvPr/>
          </p:nvSpPr>
          <p:spPr bwMode="auto">
            <a:xfrm>
              <a:off x="6444208" y="2627051"/>
              <a:ext cx="360040" cy="28488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I2</a:t>
              </a:r>
            </a:p>
          </p:txBody>
        </p:sp>
        <p:sp>
          <p:nvSpPr>
            <p:cNvPr id="47" name="Text Box 61"/>
            <p:cNvSpPr txBox="1">
              <a:spLocks noChangeArrowheads="1"/>
            </p:cNvSpPr>
            <p:nvPr/>
          </p:nvSpPr>
          <p:spPr bwMode="auto">
            <a:xfrm>
              <a:off x="6804248" y="2627051"/>
              <a:ext cx="360040" cy="28488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I2</a:t>
              </a:r>
            </a:p>
          </p:txBody>
        </p:sp>
        <p:sp>
          <p:nvSpPr>
            <p:cNvPr id="48" name="Text Box 61"/>
            <p:cNvSpPr txBox="1">
              <a:spLocks noChangeArrowheads="1"/>
            </p:cNvSpPr>
            <p:nvPr/>
          </p:nvSpPr>
          <p:spPr bwMode="auto">
            <a:xfrm>
              <a:off x="7164288" y="2627051"/>
              <a:ext cx="360040" cy="28488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I2</a:t>
              </a:r>
            </a:p>
          </p:txBody>
        </p:sp>
        <p:sp>
          <p:nvSpPr>
            <p:cNvPr id="49" name="Text Box 61"/>
            <p:cNvSpPr txBox="1">
              <a:spLocks noChangeArrowheads="1"/>
            </p:cNvSpPr>
            <p:nvPr/>
          </p:nvSpPr>
          <p:spPr bwMode="auto">
            <a:xfrm>
              <a:off x="6444208" y="2342167"/>
              <a:ext cx="360040" cy="28488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50" name="Text Box 61"/>
            <p:cNvSpPr txBox="1">
              <a:spLocks noChangeArrowheads="1"/>
            </p:cNvSpPr>
            <p:nvPr/>
          </p:nvSpPr>
          <p:spPr bwMode="auto">
            <a:xfrm>
              <a:off x="6804248" y="2342167"/>
              <a:ext cx="360040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bub</a:t>
              </a:r>
            </a:p>
          </p:txBody>
        </p:sp>
        <p:sp>
          <p:nvSpPr>
            <p:cNvPr id="51" name="Text Box 61"/>
            <p:cNvSpPr txBox="1">
              <a:spLocks noChangeArrowheads="1"/>
            </p:cNvSpPr>
            <p:nvPr/>
          </p:nvSpPr>
          <p:spPr bwMode="auto">
            <a:xfrm>
              <a:off x="7884368" y="2335871"/>
              <a:ext cx="360040" cy="291180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I2</a:t>
              </a:r>
            </a:p>
          </p:txBody>
        </p:sp>
        <p:sp>
          <p:nvSpPr>
            <p:cNvPr id="52" name="Text Box 61"/>
            <p:cNvSpPr txBox="1">
              <a:spLocks noChangeArrowheads="1"/>
            </p:cNvSpPr>
            <p:nvPr/>
          </p:nvSpPr>
          <p:spPr bwMode="auto">
            <a:xfrm>
              <a:off x="7524328" y="2627051"/>
              <a:ext cx="360040" cy="28488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I2</a:t>
              </a:r>
            </a:p>
          </p:txBody>
        </p:sp>
        <p:sp>
          <p:nvSpPr>
            <p:cNvPr id="53" name="Text Box 61"/>
            <p:cNvSpPr txBox="1">
              <a:spLocks noChangeArrowheads="1"/>
            </p:cNvSpPr>
            <p:nvPr/>
          </p:nvSpPr>
          <p:spPr bwMode="auto">
            <a:xfrm>
              <a:off x="6804248" y="2050987"/>
              <a:ext cx="360040" cy="29118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54" name="Text Box 61"/>
            <p:cNvSpPr txBox="1">
              <a:spLocks noChangeArrowheads="1"/>
            </p:cNvSpPr>
            <p:nvPr/>
          </p:nvSpPr>
          <p:spPr bwMode="auto">
            <a:xfrm>
              <a:off x="7164288" y="2050987"/>
              <a:ext cx="360040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bub</a:t>
              </a:r>
            </a:p>
          </p:txBody>
        </p:sp>
        <p:sp>
          <p:nvSpPr>
            <p:cNvPr id="55" name="Text Box 61"/>
            <p:cNvSpPr txBox="1">
              <a:spLocks noChangeArrowheads="1"/>
            </p:cNvSpPr>
            <p:nvPr/>
          </p:nvSpPr>
          <p:spPr bwMode="auto">
            <a:xfrm>
              <a:off x="8244408" y="2050987"/>
              <a:ext cx="360040" cy="28488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I2</a:t>
              </a:r>
            </a:p>
          </p:txBody>
        </p:sp>
        <p:sp>
          <p:nvSpPr>
            <p:cNvPr id="56" name="Text Box 61"/>
            <p:cNvSpPr txBox="1">
              <a:spLocks noChangeArrowheads="1"/>
            </p:cNvSpPr>
            <p:nvPr/>
          </p:nvSpPr>
          <p:spPr bwMode="auto">
            <a:xfrm>
              <a:off x="7164288" y="1766103"/>
              <a:ext cx="360040" cy="28488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57" name="Text Box 61"/>
            <p:cNvSpPr txBox="1">
              <a:spLocks noChangeArrowheads="1"/>
            </p:cNvSpPr>
            <p:nvPr/>
          </p:nvSpPr>
          <p:spPr bwMode="auto">
            <a:xfrm>
              <a:off x="7524328" y="1766103"/>
              <a:ext cx="360040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bub</a:t>
              </a:r>
            </a:p>
          </p:txBody>
        </p:sp>
        <p:sp>
          <p:nvSpPr>
            <p:cNvPr id="58" name="Text Box 61"/>
            <p:cNvSpPr txBox="1">
              <a:spLocks noChangeArrowheads="1"/>
            </p:cNvSpPr>
            <p:nvPr/>
          </p:nvSpPr>
          <p:spPr bwMode="auto">
            <a:xfrm>
              <a:off x="8604448" y="1762955"/>
              <a:ext cx="360040" cy="28488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I2</a:t>
              </a:r>
            </a:p>
          </p:txBody>
        </p:sp>
        <p:sp>
          <p:nvSpPr>
            <p:cNvPr id="59" name="Text Box 61"/>
            <p:cNvSpPr txBox="1">
              <a:spLocks noChangeArrowheads="1"/>
            </p:cNvSpPr>
            <p:nvPr/>
          </p:nvSpPr>
          <p:spPr bwMode="auto">
            <a:xfrm>
              <a:off x="7164288" y="2911935"/>
              <a:ext cx="360040" cy="2848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I3</a:t>
              </a:r>
            </a:p>
          </p:txBody>
        </p:sp>
        <p:sp>
          <p:nvSpPr>
            <p:cNvPr id="60" name="Text Box 61"/>
            <p:cNvSpPr txBox="1">
              <a:spLocks noChangeArrowheads="1"/>
            </p:cNvSpPr>
            <p:nvPr/>
          </p:nvSpPr>
          <p:spPr bwMode="auto">
            <a:xfrm>
              <a:off x="7164288" y="2335871"/>
              <a:ext cx="360040" cy="29118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bub</a:t>
              </a:r>
            </a:p>
          </p:txBody>
        </p:sp>
        <p:sp>
          <p:nvSpPr>
            <p:cNvPr id="61" name="Text Box 61"/>
            <p:cNvSpPr txBox="1">
              <a:spLocks noChangeArrowheads="1"/>
            </p:cNvSpPr>
            <p:nvPr/>
          </p:nvSpPr>
          <p:spPr bwMode="auto">
            <a:xfrm>
              <a:off x="7524328" y="2335871"/>
              <a:ext cx="360040" cy="29118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bub</a:t>
              </a:r>
            </a:p>
          </p:txBody>
        </p:sp>
        <p:sp>
          <p:nvSpPr>
            <p:cNvPr id="62" name="Text Box 61"/>
            <p:cNvSpPr txBox="1">
              <a:spLocks noChangeArrowheads="1"/>
            </p:cNvSpPr>
            <p:nvPr/>
          </p:nvSpPr>
          <p:spPr bwMode="auto">
            <a:xfrm>
              <a:off x="7524328" y="2047839"/>
              <a:ext cx="360040" cy="29118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bub</a:t>
              </a:r>
            </a:p>
          </p:txBody>
        </p:sp>
        <p:sp>
          <p:nvSpPr>
            <p:cNvPr id="63" name="Text Box 61"/>
            <p:cNvSpPr txBox="1">
              <a:spLocks noChangeArrowheads="1"/>
            </p:cNvSpPr>
            <p:nvPr/>
          </p:nvSpPr>
          <p:spPr bwMode="auto">
            <a:xfrm>
              <a:off x="7884368" y="2047839"/>
              <a:ext cx="360040" cy="29118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bub</a:t>
              </a:r>
            </a:p>
          </p:txBody>
        </p:sp>
        <p:sp>
          <p:nvSpPr>
            <p:cNvPr id="64" name="Text Box 61"/>
            <p:cNvSpPr txBox="1">
              <a:spLocks noChangeArrowheads="1"/>
            </p:cNvSpPr>
            <p:nvPr/>
          </p:nvSpPr>
          <p:spPr bwMode="auto">
            <a:xfrm>
              <a:off x="7884368" y="1759807"/>
              <a:ext cx="360040" cy="29118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bub</a:t>
              </a:r>
            </a:p>
          </p:txBody>
        </p:sp>
        <p:sp>
          <p:nvSpPr>
            <p:cNvPr id="65" name="Text Box 61"/>
            <p:cNvSpPr txBox="1">
              <a:spLocks noChangeArrowheads="1"/>
            </p:cNvSpPr>
            <p:nvPr/>
          </p:nvSpPr>
          <p:spPr bwMode="auto">
            <a:xfrm>
              <a:off x="8244408" y="1759807"/>
              <a:ext cx="360040" cy="29118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bub</a:t>
              </a:r>
            </a:p>
          </p:txBody>
        </p:sp>
        <p:sp>
          <p:nvSpPr>
            <p:cNvPr id="66" name="Text Box 63"/>
            <p:cNvSpPr txBox="1">
              <a:spLocks noChangeArrowheads="1"/>
            </p:cNvSpPr>
            <p:nvPr/>
          </p:nvSpPr>
          <p:spPr bwMode="auto">
            <a:xfrm>
              <a:off x="5291733" y="1759807"/>
              <a:ext cx="432395" cy="1443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>
                  <a:latin typeface="宋体" pitchFamily="2" charset="-122"/>
                </a:rPr>
                <a:t>WB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MEM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72" name="Text Box 61"/>
            <p:cNvSpPr txBox="1">
              <a:spLocks noChangeArrowheads="1"/>
            </p:cNvSpPr>
            <p:nvPr/>
          </p:nvSpPr>
          <p:spPr bwMode="auto">
            <a:xfrm>
              <a:off x="7524328" y="2915419"/>
              <a:ext cx="360040" cy="28488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I3</a:t>
              </a: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107504" y="1327759"/>
            <a:ext cx="5112568" cy="1944216"/>
            <a:chOff x="107504" y="1327759"/>
            <a:chExt cx="5112568" cy="1944216"/>
          </a:xfrm>
        </p:grpSpPr>
        <p:cxnSp>
          <p:nvCxnSpPr>
            <p:cNvPr id="75" name="直接箭头连接符 74"/>
            <p:cNvCxnSpPr/>
            <p:nvPr/>
          </p:nvCxnSpPr>
          <p:spPr bwMode="auto">
            <a:xfrm>
              <a:off x="1691156" y="1543783"/>
              <a:ext cx="352891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6" name="Text Box 61"/>
            <p:cNvSpPr txBox="1">
              <a:spLocks noChangeArrowheads="1"/>
            </p:cNvSpPr>
            <p:nvPr/>
          </p:nvSpPr>
          <p:spPr bwMode="auto">
            <a:xfrm>
              <a:off x="1687486" y="1618941"/>
              <a:ext cx="504056" cy="2128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77" name="Text Box 61"/>
            <p:cNvSpPr txBox="1">
              <a:spLocks noChangeArrowheads="1"/>
            </p:cNvSpPr>
            <p:nvPr/>
          </p:nvSpPr>
          <p:spPr bwMode="auto">
            <a:xfrm>
              <a:off x="2191542" y="1618940"/>
              <a:ext cx="502221" cy="21287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78" name="Text Box 61"/>
            <p:cNvSpPr txBox="1">
              <a:spLocks noChangeArrowheads="1"/>
            </p:cNvSpPr>
            <p:nvPr/>
          </p:nvSpPr>
          <p:spPr bwMode="auto">
            <a:xfrm>
              <a:off x="2691404" y="1618941"/>
              <a:ext cx="511920" cy="21287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</a:t>
              </a:r>
            </a:p>
          </p:txBody>
        </p:sp>
        <p:sp>
          <p:nvSpPr>
            <p:cNvPr id="79" name="Text Box 61"/>
            <p:cNvSpPr txBox="1">
              <a:spLocks noChangeArrowheads="1"/>
            </p:cNvSpPr>
            <p:nvPr/>
          </p:nvSpPr>
          <p:spPr bwMode="auto">
            <a:xfrm>
              <a:off x="3199654" y="1618939"/>
              <a:ext cx="504056" cy="212875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MEM</a:t>
              </a:r>
            </a:p>
          </p:txBody>
        </p:sp>
        <p:sp>
          <p:nvSpPr>
            <p:cNvPr id="80" name="Text Box 61"/>
            <p:cNvSpPr txBox="1">
              <a:spLocks noChangeArrowheads="1"/>
            </p:cNvSpPr>
            <p:nvPr/>
          </p:nvSpPr>
          <p:spPr bwMode="auto">
            <a:xfrm>
              <a:off x="3703710" y="1618941"/>
              <a:ext cx="504056" cy="21287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WB</a:t>
              </a:r>
            </a:p>
          </p:txBody>
        </p:sp>
        <p:sp>
          <p:nvSpPr>
            <p:cNvPr id="81" name="Text Box 57"/>
            <p:cNvSpPr txBox="1">
              <a:spLocks noChangeArrowheads="1"/>
            </p:cNvSpPr>
            <p:nvPr/>
          </p:nvSpPr>
          <p:spPr bwMode="auto">
            <a:xfrm>
              <a:off x="1903510" y="1327759"/>
              <a:ext cx="3240360" cy="2160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10800" rIns="18000" bIns="10800"/>
            <a:lstStyle/>
            <a:p>
              <a:pPr algn="l">
                <a:lnSpc>
                  <a:spcPct val="8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1   </a:t>
              </a:r>
              <a:r>
                <a:rPr lang="en-US" altLang="zh-CN" sz="1400" b="1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2</a:t>
              </a:r>
              <a:r>
                <a:rPr lang="en-US" altLang="zh-CN" sz="1600" b="1" dirty="0">
                  <a:latin typeface="+mn-ea"/>
                </a:rPr>
                <a:t>   </a:t>
              </a:r>
              <a:r>
                <a:rPr lang="en-US" altLang="zh-CN" sz="1400" b="1" dirty="0">
                  <a:latin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3   </a:t>
              </a:r>
              <a:r>
                <a:rPr lang="en-US" altLang="zh-CN" sz="1400" b="1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4    5   </a:t>
              </a:r>
              <a:r>
                <a:rPr lang="en-US" altLang="zh-CN" sz="1400" b="1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6   </a:t>
              </a:r>
              <a:r>
                <a:rPr lang="en-US" altLang="zh-CN" sz="1400" b="1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7 </a:t>
              </a:r>
            </a:p>
          </p:txBody>
        </p:sp>
        <p:sp>
          <p:nvSpPr>
            <p:cNvPr id="82" name="Text Box 63"/>
            <p:cNvSpPr txBox="1">
              <a:spLocks noChangeArrowheads="1"/>
            </p:cNvSpPr>
            <p:nvPr/>
          </p:nvSpPr>
          <p:spPr bwMode="auto">
            <a:xfrm>
              <a:off x="107504" y="1543783"/>
              <a:ext cx="1584176" cy="1728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28800" rIns="18000" bIns="10800"/>
            <a:lstStyle/>
            <a:p>
              <a:pPr algn="l"/>
              <a:r>
                <a:rPr lang="en-US" altLang="zh-CN" sz="1800" b="1" dirty="0">
                  <a:latin typeface="宋体" pitchFamily="2" charset="-122"/>
                </a:rPr>
                <a:t>I1:add 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>
                  <a:latin typeface="宋体" pitchFamily="2" charset="-122"/>
                </a:rPr>
                <a:t>,$5,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  <a:p>
              <a:pPr algn="l">
                <a:spcBef>
                  <a:spcPts val="100"/>
                </a:spcBef>
              </a:pPr>
              <a:r>
                <a:rPr lang="en-US" altLang="zh-CN" sz="1800" b="1" dirty="0">
                  <a:latin typeface="宋体" pitchFamily="2" charset="-122"/>
                </a:rPr>
                <a:t>       </a:t>
              </a:r>
            </a:p>
            <a:p>
              <a:pPr algn="l">
                <a:spcBef>
                  <a:spcPts val="100"/>
                </a:spcBef>
              </a:pPr>
              <a:r>
                <a:rPr lang="en-US" altLang="zh-CN" sz="1800" b="1" dirty="0">
                  <a:latin typeface="宋体" pitchFamily="2" charset="-122"/>
                </a:rPr>
                <a:t>     </a:t>
              </a:r>
            </a:p>
            <a:p>
              <a:pPr algn="l">
                <a:spcBef>
                  <a:spcPts val="100"/>
                </a:spcBef>
              </a:pPr>
              <a:r>
                <a:rPr lang="en-US" altLang="zh-CN" sz="1800" b="1" dirty="0">
                  <a:latin typeface="宋体" pitchFamily="2" charset="-122"/>
                </a:rPr>
                <a:t>     </a:t>
              </a:r>
            </a:p>
            <a:p>
              <a:pPr algn="l">
                <a:spcBef>
                  <a:spcPts val="100"/>
                </a:spcBef>
              </a:pPr>
              <a:r>
                <a:rPr lang="en-US" altLang="zh-CN" sz="1800" b="1" dirty="0">
                  <a:latin typeface="宋体" pitchFamily="2" charset="-122"/>
                </a:rPr>
                <a:t>I2:sub $7,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>
                  <a:latin typeface="宋体" pitchFamily="2" charset="-122"/>
                </a:rPr>
                <a:t>,</a:t>
              </a:r>
            </a:p>
            <a:p>
              <a:pPr algn="l">
                <a:spcBef>
                  <a:spcPts val="100"/>
                </a:spcBef>
              </a:pPr>
              <a:r>
                <a:rPr lang="en-US" altLang="zh-CN" sz="1800" b="1" dirty="0">
                  <a:latin typeface="宋体" pitchFamily="2" charset="-122"/>
                </a:rPr>
                <a:t>I3:or  $8,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>
                  <a:latin typeface="宋体" pitchFamily="2" charset="-122"/>
                </a:rPr>
                <a:t>,</a:t>
              </a:r>
            </a:p>
            <a:p>
              <a:pPr algn="l">
                <a:lnSpc>
                  <a:spcPct val="145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83" name="Text Box 61"/>
            <p:cNvSpPr txBox="1">
              <a:spLocks noChangeArrowheads="1"/>
            </p:cNvSpPr>
            <p:nvPr/>
          </p:nvSpPr>
          <p:spPr bwMode="auto">
            <a:xfrm>
              <a:off x="2695598" y="3055951"/>
              <a:ext cx="499862" cy="212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84" name="Text Box 61"/>
            <p:cNvSpPr txBox="1">
              <a:spLocks noChangeArrowheads="1"/>
            </p:cNvSpPr>
            <p:nvPr/>
          </p:nvSpPr>
          <p:spPr bwMode="auto">
            <a:xfrm>
              <a:off x="4713657" y="3055952"/>
              <a:ext cx="502221" cy="21287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85" name="Text Box 61"/>
            <p:cNvSpPr txBox="1">
              <a:spLocks noChangeArrowheads="1"/>
            </p:cNvSpPr>
            <p:nvPr/>
          </p:nvSpPr>
          <p:spPr bwMode="auto">
            <a:xfrm>
              <a:off x="2191542" y="2771069"/>
              <a:ext cx="499862" cy="2128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86" name="Text Box 61"/>
            <p:cNvSpPr txBox="1">
              <a:spLocks noChangeArrowheads="1"/>
            </p:cNvSpPr>
            <p:nvPr/>
          </p:nvSpPr>
          <p:spPr bwMode="auto">
            <a:xfrm>
              <a:off x="2691404" y="2771068"/>
              <a:ext cx="504056" cy="21287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87" name="Text Box 61"/>
            <p:cNvSpPr txBox="1">
              <a:spLocks noChangeArrowheads="1"/>
            </p:cNvSpPr>
            <p:nvPr/>
          </p:nvSpPr>
          <p:spPr bwMode="auto">
            <a:xfrm>
              <a:off x="4711822" y="2771069"/>
              <a:ext cx="499862" cy="21287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</a:t>
              </a:r>
            </a:p>
          </p:txBody>
        </p:sp>
        <p:sp>
          <p:nvSpPr>
            <p:cNvPr id="88" name="Text Box 61"/>
            <p:cNvSpPr txBox="1">
              <a:spLocks noChangeArrowheads="1"/>
            </p:cNvSpPr>
            <p:nvPr/>
          </p:nvSpPr>
          <p:spPr bwMode="auto">
            <a:xfrm>
              <a:off x="3195460" y="2771069"/>
              <a:ext cx="506415" cy="212876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89" name="Text Box 61"/>
            <p:cNvSpPr txBox="1">
              <a:spLocks noChangeArrowheads="1"/>
            </p:cNvSpPr>
            <p:nvPr/>
          </p:nvSpPr>
          <p:spPr bwMode="auto">
            <a:xfrm>
              <a:off x="3703711" y="2771069"/>
              <a:ext cx="499862" cy="21287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90" name="Text Box 61"/>
            <p:cNvSpPr txBox="1">
              <a:spLocks noChangeArrowheads="1"/>
            </p:cNvSpPr>
            <p:nvPr/>
          </p:nvSpPr>
          <p:spPr bwMode="auto">
            <a:xfrm>
              <a:off x="4203574" y="2771069"/>
              <a:ext cx="510608" cy="212876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91" name="Text Box 61"/>
            <p:cNvSpPr txBox="1">
              <a:spLocks noChangeArrowheads="1"/>
            </p:cNvSpPr>
            <p:nvPr/>
          </p:nvSpPr>
          <p:spPr bwMode="auto">
            <a:xfrm>
              <a:off x="3195460" y="3055951"/>
              <a:ext cx="504056" cy="212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92" name="Text Box 61"/>
            <p:cNvSpPr txBox="1">
              <a:spLocks noChangeArrowheads="1"/>
            </p:cNvSpPr>
            <p:nvPr/>
          </p:nvSpPr>
          <p:spPr bwMode="auto">
            <a:xfrm>
              <a:off x="3699516" y="3055951"/>
              <a:ext cx="508250" cy="212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93" name="Text Box 61"/>
            <p:cNvSpPr txBox="1">
              <a:spLocks noChangeArrowheads="1"/>
            </p:cNvSpPr>
            <p:nvPr/>
          </p:nvSpPr>
          <p:spPr bwMode="auto">
            <a:xfrm>
              <a:off x="4203573" y="3055951"/>
              <a:ext cx="508249" cy="2128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cxnSp>
          <p:nvCxnSpPr>
            <p:cNvPr id="94" name="直接连接符 93"/>
            <p:cNvCxnSpPr/>
            <p:nvPr/>
          </p:nvCxnSpPr>
          <p:spPr bwMode="auto">
            <a:xfrm>
              <a:off x="4203572" y="1831817"/>
              <a:ext cx="0" cy="93609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5" name="组合 94"/>
          <p:cNvGrpSpPr/>
          <p:nvPr/>
        </p:nvGrpSpPr>
        <p:grpSpPr>
          <a:xfrm>
            <a:off x="4211960" y="1700808"/>
            <a:ext cx="246918" cy="1070261"/>
            <a:chOff x="4211960" y="1700808"/>
            <a:chExt cx="246918" cy="1070261"/>
          </a:xfrm>
        </p:grpSpPr>
        <p:sp>
          <p:nvSpPr>
            <p:cNvPr id="96" name="椭圆 95"/>
            <p:cNvSpPr/>
            <p:nvPr/>
          </p:nvSpPr>
          <p:spPr bwMode="auto">
            <a:xfrm>
              <a:off x="4211960" y="1700808"/>
              <a:ext cx="72000" cy="72008"/>
            </a:xfrm>
            <a:prstGeom prst="ellipse">
              <a:avLst/>
            </a:prstGeom>
            <a:solidFill>
              <a:srgbClr val="CCFFFF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97" name="直接连接符 96"/>
            <p:cNvCxnSpPr>
              <a:stCxn id="96" idx="4"/>
              <a:endCxn id="90" idx="0"/>
            </p:cNvCxnSpPr>
            <p:nvPr/>
          </p:nvCxnSpPr>
          <p:spPr bwMode="auto">
            <a:xfrm>
              <a:off x="4247960" y="1772816"/>
              <a:ext cx="210918" cy="99825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</p:grpSp>
      <p:grpSp>
        <p:nvGrpSpPr>
          <p:cNvPr id="98" name="组合 97"/>
          <p:cNvGrpSpPr/>
          <p:nvPr/>
        </p:nvGrpSpPr>
        <p:grpSpPr>
          <a:xfrm>
            <a:off x="611560" y="1844824"/>
            <a:ext cx="4604318" cy="926245"/>
            <a:chOff x="611560" y="1844824"/>
            <a:chExt cx="4604318" cy="926245"/>
          </a:xfrm>
        </p:grpSpPr>
        <p:cxnSp>
          <p:nvCxnSpPr>
            <p:cNvPr id="99" name="直接连接符 98"/>
            <p:cNvCxnSpPr/>
            <p:nvPr/>
          </p:nvCxnSpPr>
          <p:spPr bwMode="auto">
            <a:xfrm>
              <a:off x="3195460" y="1903823"/>
              <a:ext cx="0" cy="86409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0" name="云形 99"/>
            <p:cNvSpPr/>
            <p:nvPr/>
          </p:nvSpPr>
          <p:spPr bwMode="auto">
            <a:xfrm>
              <a:off x="3199654" y="1903823"/>
              <a:ext cx="504056" cy="216024"/>
            </a:xfrm>
            <a:prstGeom prst="cloud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1400" b="1" i="0" u="none" strike="noStrike" cap="none" spc="-200" normalizeH="0" dirty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</a:rPr>
                <a:t>气泡</a:t>
              </a:r>
            </a:p>
          </p:txBody>
        </p:sp>
        <p:sp>
          <p:nvSpPr>
            <p:cNvPr id="101" name="云形 100"/>
            <p:cNvSpPr/>
            <p:nvPr/>
          </p:nvSpPr>
          <p:spPr bwMode="auto">
            <a:xfrm>
              <a:off x="3703710" y="2191855"/>
              <a:ext cx="504056" cy="216024"/>
            </a:xfrm>
            <a:prstGeom prst="cloud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1400" b="1" i="0" u="none" strike="noStrike" cap="none" spc="-200" normalizeH="0" dirty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</a:rPr>
                <a:t>气泡</a:t>
              </a:r>
            </a:p>
          </p:txBody>
        </p:sp>
        <p:sp>
          <p:nvSpPr>
            <p:cNvPr id="102" name="云形 101"/>
            <p:cNvSpPr/>
            <p:nvPr/>
          </p:nvSpPr>
          <p:spPr bwMode="auto">
            <a:xfrm>
              <a:off x="4207766" y="2479887"/>
              <a:ext cx="504056" cy="216024"/>
            </a:xfrm>
            <a:prstGeom prst="cloud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1400" b="1" i="0" u="none" strike="noStrike" cap="none" spc="-200" normalizeH="0" dirty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</a:rPr>
                <a:t>气泡</a:t>
              </a:r>
            </a:p>
          </p:txBody>
        </p:sp>
        <p:cxnSp>
          <p:nvCxnSpPr>
            <p:cNvPr id="103" name="直接箭头连接符 167"/>
            <p:cNvCxnSpPr>
              <a:endCxn id="100" idx="2"/>
            </p:cNvCxnSpPr>
            <p:nvPr/>
          </p:nvCxnSpPr>
          <p:spPr bwMode="auto">
            <a:xfrm rot="5400000" flipH="1" flipV="1">
              <a:off x="2692709" y="2262559"/>
              <a:ext cx="759233" cy="257786"/>
            </a:xfrm>
            <a:prstGeom prst="bentConnector2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4" name="云形 103"/>
            <p:cNvSpPr/>
            <p:nvPr/>
          </p:nvSpPr>
          <p:spPr bwMode="auto">
            <a:xfrm>
              <a:off x="3703710" y="1903823"/>
              <a:ext cx="504056" cy="216024"/>
            </a:xfrm>
            <a:prstGeom prst="cloud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1400" b="1" i="0" u="none" strike="noStrike" cap="none" spc="-200" normalizeH="0" dirty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</a:rPr>
                <a:t>气泡</a:t>
              </a:r>
            </a:p>
          </p:txBody>
        </p:sp>
        <p:sp>
          <p:nvSpPr>
            <p:cNvPr id="105" name="云形 104"/>
            <p:cNvSpPr/>
            <p:nvPr/>
          </p:nvSpPr>
          <p:spPr bwMode="auto">
            <a:xfrm>
              <a:off x="4207766" y="2191855"/>
              <a:ext cx="504056" cy="216024"/>
            </a:xfrm>
            <a:prstGeom prst="cloud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1400" b="1" i="0" u="none" strike="noStrike" cap="none" spc="-200" normalizeH="0" dirty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</a:rPr>
                <a:t>气泡</a:t>
              </a:r>
            </a:p>
          </p:txBody>
        </p:sp>
        <p:sp>
          <p:nvSpPr>
            <p:cNvPr id="106" name="云形 105"/>
            <p:cNvSpPr/>
            <p:nvPr/>
          </p:nvSpPr>
          <p:spPr bwMode="auto">
            <a:xfrm>
              <a:off x="4711822" y="2479887"/>
              <a:ext cx="504056" cy="216024"/>
            </a:xfrm>
            <a:prstGeom prst="cloud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1400" b="1" i="0" u="none" strike="noStrike" cap="none" spc="-200" normalizeH="0" dirty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</a:rPr>
                <a:t>气泡</a:t>
              </a:r>
            </a:p>
          </p:txBody>
        </p:sp>
        <p:cxnSp>
          <p:nvCxnSpPr>
            <p:cNvPr id="107" name="直接连接符 106"/>
            <p:cNvCxnSpPr/>
            <p:nvPr/>
          </p:nvCxnSpPr>
          <p:spPr bwMode="auto">
            <a:xfrm flipH="1">
              <a:off x="3703710" y="2191855"/>
              <a:ext cx="4194" cy="5760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直接箭头连接符 167"/>
            <p:cNvCxnSpPr>
              <a:endCxn id="101" idx="2"/>
            </p:cNvCxnSpPr>
            <p:nvPr/>
          </p:nvCxnSpPr>
          <p:spPr bwMode="auto">
            <a:xfrm rot="5400000" flipH="1" flipV="1">
              <a:off x="3341370" y="2407165"/>
              <a:ext cx="471202" cy="256606"/>
            </a:xfrm>
            <a:prstGeom prst="bentConnector2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9" name="直接箭头连接符 167"/>
            <p:cNvCxnSpPr>
              <a:endCxn id="102" idx="2"/>
            </p:cNvCxnSpPr>
            <p:nvPr/>
          </p:nvCxnSpPr>
          <p:spPr bwMode="auto">
            <a:xfrm rot="5400000" flipH="1" flipV="1">
              <a:off x="3989901" y="2551640"/>
              <a:ext cx="183170" cy="255688"/>
            </a:xfrm>
            <a:prstGeom prst="bentConnector2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0" name="云形 109"/>
            <p:cNvSpPr/>
            <p:nvPr/>
          </p:nvSpPr>
          <p:spPr bwMode="auto">
            <a:xfrm>
              <a:off x="4207766" y="1903823"/>
              <a:ext cx="504056" cy="216024"/>
            </a:xfrm>
            <a:prstGeom prst="cloud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1400" b="1" i="0" u="none" strike="noStrike" cap="none" spc="-200" normalizeH="0" dirty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</a:rPr>
                <a:t>气泡</a:t>
              </a:r>
            </a:p>
          </p:txBody>
        </p:sp>
        <p:sp>
          <p:nvSpPr>
            <p:cNvPr id="111" name="云形 110"/>
            <p:cNvSpPr/>
            <p:nvPr/>
          </p:nvSpPr>
          <p:spPr bwMode="auto">
            <a:xfrm>
              <a:off x="4711822" y="2191855"/>
              <a:ext cx="504056" cy="216024"/>
            </a:xfrm>
            <a:prstGeom prst="cloud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1400" b="1" i="0" u="none" strike="noStrike" cap="none" spc="-200" normalizeH="0" dirty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</a:rPr>
                <a:t>气泡</a:t>
              </a:r>
            </a:p>
          </p:txBody>
        </p:sp>
        <p:sp>
          <p:nvSpPr>
            <p:cNvPr id="112" name="Text Box 63"/>
            <p:cNvSpPr txBox="1">
              <a:spLocks noChangeArrowheads="1"/>
            </p:cNvSpPr>
            <p:nvPr/>
          </p:nvSpPr>
          <p:spPr bwMode="auto">
            <a:xfrm>
              <a:off x="611560" y="1844824"/>
              <a:ext cx="688270" cy="864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8000" rIns="18000" bIns="10800"/>
            <a:lstStyle/>
            <a:p>
              <a:pPr algn="l"/>
              <a:r>
                <a:rPr lang="en-US" altLang="zh-CN" sz="1800" b="1" dirty="0">
                  <a:latin typeface="宋体" pitchFamily="2" charset="-122"/>
                </a:rPr>
                <a:t>stall</a:t>
              </a:r>
            </a:p>
            <a:p>
              <a:pPr algn="l">
                <a:spcBef>
                  <a:spcPts val="100"/>
                </a:spcBef>
              </a:pPr>
              <a:r>
                <a:rPr lang="en-US" altLang="zh-CN" sz="1800" b="1" dirty="0">
                  <a:latin typeface="宋体" pitchFamily="2" charset="-122"/>
                </a:rPr>
                <a:t>stall</a:t>
              </a:r>
            </a:p>
            <a:p>
              <a:pPr algn="l">
                <a:spcBef>
                  <a:spcPts val="100"/>
                </a:spcBef>
              </a:pPr>
              <a:r>
                <a:rPr lang="en-US" altLang="zh-CN" sz="1800" b="1" dirty="0">
                  <a:latin typeface="宋体" pitchFamily="2" charset="-122"/>
                </a:rPr>
                <a:t>stall</a:t>
              </a:r>
            </a:p>
          </p:txBody>
        </p:sp>
      </p:grpSp>
      <p:sp>
        <p:nvSpPr>
          <p:cNvPr id="113" name="AutoShape 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175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4" name="Group 308"/>
          <p:cNvGrpSpPr>
            <a:grpSpLocks/>
          </p:cNvGrpSpPr>
          <p:nvPr/>
        </p:nvGrpSpPr>
        <p:grpSpPr bwMode="auto">
          <a:xfrm>
            <a:off x="4067944" y="6454031"/>
            <a:ext cx="360363" cy="287337"/>
            <a:chOff x="1133" y="4020"/>
            <a:chExt cx="227" cy="181"/>
          </a:xfrm>
        </p:grpSpPr>
        <p:sp>
          <p:nvSpPr>
            <p:cNvPr id="115" name="AutoShape 309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" name="Text Box 310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400" dirty="0">
                  <a:solidFill>
                    <a:schemeClr val="bg2"/>
                  </a:solidFill>
                  <a:latin typeface="宋体" pitchFamily="2" charset="-122"/>
                </a:rPr>
                <a:t>97</a:t>
              </a:r>
            </a:p>
          </p:txBody>
        </p:sp>
      </p:grpSp>
      <p:sp>
        <p:nvSpPr>
          <p:cNvPr id="117" name="AutoShape 15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185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" name="AutoShape 157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" name="AutoShape 157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0" name="组合 119"/>
          <p:cNvGrpSpPr/>
          <p:nvPr/>
        </p:nvGrpSpPr>
        <p:grpSpPr>
          <a:xfrm>
            <a:off x="5976156" y="3212976"/>
            <a:ext cx="1332148" cy="504056"/>
            <a:chOff x="2627784" y="3068960"/>
            <a:chExt cx="1332148" cy="504056"/>
          </a:xfrm>
        </p:grpSpPr>
        <p:cxnSp>
          <p:nvCxnSpPr>
            <p:cNvPr id="121" name="直接箭头连接符 120"/>
            <p:cNvCxnSpPr/>
            <p:nvPr/>
          </p:nvCxnSpPr>
          <p:spPr bwMode="auto">
            <a:xfrm flipV="1">
              <a:off x="3275856" y="3068960"/>
              <a:ext cx="0" cy="21917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2" name="Text Box 60"/>
            <p:cNvSpPr txBox="1">
              <a:spLocks noChangeArrowheads="1"/>
            </p:cNvSpPr>
            <p:nvPr/>
          </p:nvSpPr>
          <p:spPr bwMode="auto">
            <a:xfrm>
              <a:off x="2627784" y="3265354"/>
              <a:ext cx="1332148" cy="307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检测到冒险</a:t>
              </a:r>
              <a:endParaRPr lang="en-US" altLang="zh-CN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7013078" y="2551896"/>
            <a:ext cx="1940422" cy="2029232"/>
            <a:chOff x="6040970" y="1903825"/>
            <a:chExt cx="1940422" cy="2029232"/>
          </a:xfrm>
        </p:grpSpPr>
        <p:cxnSp>
          <p:nvCxnSpPr>
            <p:cNvPr id="124" name="直接箭头连接符 123"/>
            <p:cNvCxnSpPr/>
            <p:nvPr/>
          </p:nvCxnSpPr>
          <p:spPr bwMode="auto">
            <a:xfrm flipV="1">
              <a:off x="6408204" y="3430575"/>
              <a:ext cx="115205" cy="50248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sp>
          <p:nvSpPr>
            <p:cNvPr id="125" name="Text Box 61"/>
            <p:cNvSpPr txBox="1">
              <a:spLocks noChangeArrowheads="1"/>
            </p:cNvSpPr>
            <p:nvPr/>
          </p:nvSpPr>
          <p:spPr bwMode="auto">
            <a:xfrm>
              <a:off x="6156176" y="3145690"/>
              <a:ext cx="1825216" cy="284884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+mn-ea"/>
                  <a:ea typeface="+mn-ea"/>
                </a:rPr>
                <a:t>下一拍才到</a:t>
              </a:r>
              <a:r>
                <a:rPr lang="en-US" altLang="zh-CN" sz="1800" b="1" dirty="0">
                  <a:latin typeface="+mn-ea"/>
                  <a:ea typeface="+mn-ea"/>
                </a:rPr>
                <a:t>EX</a:t>
              </a:r>
              <a:r>
                <a:rPr lang="zh-CN" altLang="en-US" sz="1800" b="1" dirty="0">
                  <a:latin typeface="+mn-ea"/>
                  <a:ea typeface="+mn-ea"/>
                </a:rPr>
                <a:t>段</a:t>
              </a:r>
              <a:endParaRPr lang="en-US" altLang="zh-CN" sz="1800" b="1" dirty="0">
                <a:latin typeface="+mn-ea"/>
                <a:ea typeface="+mn-ea"/>
              </a:endParaRPr>
            </a:p>
          </p:txBody>
        </p:sp>
        <p:cxnSp>
          <p:nvCxnSpPr>
            <p:cNvPr id="126" name="直接箭头连接符 125"/>
            <p:cNvCxnSpPr/>
            <p:nvPr/>
          </p:nvCxnSpPr>
          <p:spPr bwMode="auto">
            <a:xfrm flipH="1" flipV="1">
              <a:off x="6040970" y="1903825"/>
              <a:ext cx="482439" cy="124186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08249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119</a:t>
            </a:fld>
            <a:endParaRPr lang="en-US" altLang="zh-CN"/>
          </a:p>
        </p:txBody>
      </p:sp>
      <p:sp>
        <p:nvSpPr>
          <p:cNvPr id="3" name="Text Box 88"/>
          <p:cNvSpPr txBox="1">
            <a:spLocks noChangeArrowheads="1"/>
          </p:cNvSpPr>
          <p:nvPr/>
        </p:nvSpPr>
        <p:spPr bwMode="auto">
          <a:xfrm>
            <a:off x="190500" y="260648"/>
            <a:ext cx="8773988" cy="3516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0" lang="en-US" altLang="zh-CN" b="1" dirty="0">
                <a:solidFill>
                  <a:srgbClr val="990099"/>
                </a:solidFill>
                <a:latin typeface="+mn-ea"/>
                <a:ea typeface="+mn-ea"/>
              </a:rPr>
              <a:t>     </a:t>
            </a:r>
            <a:r>
              <a:rPr kumimoji="0" lang="zh-CN" altLang="en-US" b="1" dirty="0">
                <a:solidFill>
                  <a:srgbClr val="990099"/>
                </a:solidFill>
                <a:latin typeface="+mn-ea"/>
                <a:ea typeface="+mn-ea"/>
              </a:rPr>
              <a:t>例</a:t>
            </a:r>
            <a:r>
              <a:rPr kumimoji="0" lang="en-US" altLang="zh-CN" b="1" dirty="0">
                <a:solidFill>
                  <a:srgbClr val="990099"/>
                </a:solidFill>
                <a:latin typeface="+mn-ea"/>
                <a:ea typeface="+mn-ea"/>
              </a:rPr>
              <a:t>1</a:t>
            </a:r>
            <a:r>
              <a:rPr kumimoji="0" lang="zh-CN" altLang="en-US" b="1" dirty="0">
                <a:solidFill>
                  <a:srgbClr val="990099"/>
                </a:solidFill>
                <a:latin typeface="+mn-ea"/>
                <a:ea typeface="+mn-ea"/>
              </a:rPr>
              <a:t>：</a:t>
            </a:r>
            <a:r>
              <a:rPr kumimoji="0" lang="en-US" altLang="zh-CN" sz="2200" b="1" dirty="0">
                <a:latin typeface="+mn-ea"/>
                <a:ea typeface="+mn-ea"/>
              </a:rPr>
              <a:t>MIPS</a:t>
            </a:r>
            <a:r>
              <a:rPr kumimoji="0" lang="zh-CN" altLang="en-US" sz="2200" b="1" dirty="0">
                <a:latin typeface="+mn-ea"/>
                <a:ea typeface="+mn-ea"/>
              </a:rPr>
              <a:t>流水线中，</a:t>
            </a:r>
            <a:r>
              <a:rPr lang="zh-CN" altLang="zh-CN" sz="2200" b="1" dirty="0">
                <a:latin typeface="+mn-ea"/>
                <a:ea typeface="+mn-ea"/>
              </a:rPr>
              <a:t>写</a:t>
            </a:r>
            <a:r>
              <a:rPr lang="en-US" altLang="zh-CN" sz="2200" b="1" dirty="0">
                <a:latin typeface="+mn-ea"/>
                <a:ea typeface="+mn-ea"/>
              </a:rPr>
              <a:t>GPRs</a:t>
            </a:r>
            <a:r>
              <a:rPr lang="zh-CN" altLang="en-US" sz="2200" b="1" dirty="0">
                <a:latin typeface="+mn-ea"/>
                <a:ea typeface="+mn-ea"/>
              </a:rPr>
              <a:t>放</a:t>
            </a:r>
            <a:r>
              <a:rPr lang="zh-CN" altLang="zh-CN" sz="2200" b="1" dirty="0">
                <a:latin typeface="+mn-ea"/>
                <a:ea typeface="+mn-ea"/>
              </a:rPr>
              <a:t>在</a:t>
            </a:r>
            <a:r>
              <a:rPr lang="en-US" altLang="zh-CN" sz="2200" b="1" dirty="0">
                <a:latin typeface="+mn-ea"/>
                <a:ea typeface="+mn-ea"/>
              </a:rPr>
              <a:t>WB</a:t>
            </a:r>
            <a:r>
              <a:rPr lang="zh-CN" altLang="zh-CN" sz="2200" b="1" dirty="0">
                <a:latin typeface="+mn-ea"/>
                <a:ea typeface="+mn-ea"/>
              </a:rPr>
              <a:t>段，在下一拍才能够读出所写的数据。现有如下</a:t>
            </a:r>
            <a:r>
              <a:rPr lang="en-US" altLang="zh-CN" sz="2200" b="1" dirty="0">
                <a:latin typeface="+mn-ea"/>
                <a:ea typeface="+mn-ea"/>
              </a:rPr>
              <a:t>MIPS</a:t>
            </a:r>
            <a:r>
              <a:rPr lang="zh-CN" altLang="zh-CN" sz="2200" b="1" dirty="0">
                <a:latin typeface="+mn-ea"/>
                <a:ea typeface="+mn-ea"/>
              </a:rPr>
              <a:t>指令序列：</a:t>
            </a:r>
            <a:endParaRPr lang="en-US" altLang="zh-CN" sz="2200" b="1" dirty="0">
              <a:latin typeface="+mn-ea"/>
              <a:ea typeface="+mn-ea"/>
            </a:endParaRPr>
          </a:p>
          <a:p>
            <a:pPr algn="l"/>
            <a:r>
              <a:rPr lang="en-US" altLang="zh-CN" sz="2200" b="1" dirty="0">
                <a:latin typeface="+mn-ea"/>
                <a:ea typeface="+mn-ea"/>
              </a:rPr>
              <a:t>        I1: add $4, $5, $6     </a:t>
            </a:r>
            <a:r>
              <a:rPr lang="zh-CN" altLang="en-US" sz="2200" b="1" dirty="0">
                <a:latin typeface="+mn-ea"/>
                <a:ea typeface="+mn-ea"/>
              </a:rPr>
              <a:t>；</a:t>
            </a:r>
            <a:r>
              <a:rPr lang="pt-BR" altLang="zh-CN" sz="2200" b="1" dirty="0">
                <a:latin typeface="+mn-ea"/>
                <a:ea typeface="+mn-ea"/>
              </a:rPr>
              <a:t>$4</a:t>
            </a:r>
            <a:r>
              <a:rPr lang="en-US" altLang="zh-CN" sz="2200" b="1" dirty="0">
                <a:latin typeface="+mn-ea"/>
                <a:ea typeface="+mn-ea"/>
              </a:rPr>
              <a:t>←</a:t>
            </a:r>
            <a:r>
              <a:rPr lang="pt-BR" altLang="zh-CN" sz="2200" b="1" dirty="0">
                <a:latin typeface="+mn-ea"/>
                <a:ea typeface="+mn-ea"/>
              </a:rPr>
              <a:t>$5</a:t>
            </a:r>
            <a:r>
              <a:rPr lang="zh-CN" altLang="zh-CN" sz="2200" b="1" dirty="0">
                <a:latin typeface="+mn-ea"/>
                <a:ea typeface="+mn-ea"/>
              </a:rPr>
              <a:t>＋</a:t>
            </a:r>
            <a:r>
              <a:rPr lang="pt-BR" altLang="zh-CN" sz="2200" b="1" dirty="0">
                <a:latin typeface="+mn-ea"/>
                <a:ea typeface="+mn-ea"/>
              </a:rPr>
              <a:t>$6</a:t>
            </a:r>
            <a:endParaRPr lang="zh-CN" altLang="zh-CN" sz="2200" b="1" dirty="0">
              <a:latin typeface="+mn-ea"/>
              <a:ea typeface="+mn-ea"/>
            </a:endParaRPr>
          </a:p>
          <a:p>
            <a:pPr algn="l"/>
            <a:r>
              <a:rPr lang="en-US" altLang="zh-CN" sz="2200" b="1" dirty="0">
                <a:latin typeface="+mn-ea"/>
                <a:ea typeface="+mn-ea"/>
              </a:rPr>
              <a:t>        I2: sub $7, $4, $5     </a:t>
            </a:r>
            <a:r>
              <a:rPr lang="zh-CN" altLang="en-US" sz="2200" b="1" dirty="0">
                <a:latin typeface="+mn-ea"/>
                <a:ea typeface="+mn-ea"/>
              </a:rPr>
              <a:t>；</a:t>
            </a:r>
            <a:r>
              <a:rPr lang="pt-BR" altLang="zh-CN" sz="2200" b="1" dirty="0">
                <a:latin typeface="+mn-ea"/>
                <a:ea typeface="+mn-ea"/>
              </a:rPr>
              <a:t>$7</a:t>
            </a:r>
            <a:r>
              <a:rPr lang="en-US" altLang="zh-CN" sz="2200" b="1" dirty="0">
                <a:latin typeface="+mn-ea"/>
                <a:ea typeface="+mn-ea"/>
              </a:rPr>
              <a:t>←</a:t>
            </a:r>
            <a:r>
              <a:rPr lang="pt-BR" altLang="zh-CN" sz="2200" b="1" dirty="0">
                <a:latin typeface="+mn-ea"/>
                <a:ea typeface="+mn-ea"/>
              </a:rPr>
              <a:t>$4</a:t>
            </a:r>
            <a:r>
              <a:rPr lang="zh-CN" altLang="zh-CN" sz="2200" b="1" dirty="0">
                <a:latin typeface="+mn-ea"/>
                <a:ea typeface="+mn-ea"/>
              </a:rPr>
              <a:t>－</a:t>
            </a:r>
            <a:r>
              <a:rPr lang="pt-BR" altLang="zh-CN" sz="2200" b="1" dirty="0">
                <a:latin typeface="+mn-ea"/>
                <a:ea typeface="+mn-ea"/>
              </a:rPr>
              <a:t>$5</a:t>
            </a:r>
            <a:endParaRPr lang="zh-CN" altLang="zh-CN" sz="2200" b="1" dirty="0">
              <a:latin typeface="+mn-ea"/>
              <a:ea typeface="+mn-ea"/>
            </a:endParaRPr>
          </a:p>
          <a:p>
            <a:pPr algn="l"/>
            <a:r>
              <a:rPr lang="en-US" altLang="zh-CN" sz="2200" b="1" dirty="0">
                <a:latin typeface="+mn-ea"/>
                <a:ea typeface="+mn-ea"/>
              </a:rPr>
              <a:t>        I3: or  $8, $4, $7     </a:t>
            </a:r>
            <a:r>
              <a:rPr lang="zh-CN" altLang="en-US" sz="2200" b="1" dirty="0">
                <a:latin typeface="+mn-ea"/>
                <a:ea typeface="+mn-ea"/>
              </a:rPr>
              <a:t>；</a:t>
            </a:r>
            <a:r>
              <a:rPr lang="pt-BR" altLang="zh-CN" sz="2200" b="1" dirty="0">
                <a:latin typeface="+mn-ea"/>
                <a:ea typeface="+mn-ea"/>
              </a:rPr>
              <a:t>$8</a:t>
            </a:r>
            <a:r>
              <a:rPr lang="en-US" altLang="zh-CN" sz="2200" b="1" dirty="0">
                <a:latin typeface="+mn-ea"/>
                <a:ea typeface="+mn-ea"/>
              </a:rPr>
              <a:t>←</a:t>
            </a:r>
            <a:r>
              <a:rPr lang="pt-BR" altLang="zh-CN" sz="2200" b="1" dirty="0">
                <a:latin typeface="+mn-ea"/>
                <a:ea typeface="+mn-ea"/>
              </a:rPr>
              <a:t>$4 | $7</a:t>
            </a:r>
            <a:endParaRPr lang="zh-CN" altLang="zh-CN" sz="2200" b="1" dirty="0">
              <a:latin typeface="+mn-ea"/>
              <a:ea typeface="+mn-ea"/>
            </a:endParaRPr>
          </a:p>
          <a:p>
            <a:pPr algn="l"/>
            <a:r>
              <a:rPr lang="en-US" altLang="zh-CN" sz="2200" b="1" dirty="0">
                <a:latin typeface="+mn-ea"/>
                <a:ea typeface="+mn-ea"/>
              </a:rPr>
              <a:t>        I4: </a:t>
            </a:r>
            <a:r>
              <a:rPr lang="en-US" altLang="zh-CN" sz="2200" b="1" dirty="0" err="1">
                <a:latin typeface="+mn-ea"/>
                <a:ea typeface="+mn-ea"/>
              </a:rPr>
              <a:t>sw</a:t>
            </a:r>
            <a:r>
              <a:rPr lang="en-US" altLang="zh-CN" sz="2200" b="1" dirty="0">
                <a:latin typeface="+mn-ea"/>
                <a:ea typeface="+mn-ea"/>
              </a:rPr>
              <a:t>  $6, 20($4)     </a:t>
            </a:r>
            <a:r>
              <a:rPr lang="zh-CN" altLang="en-US" sz="2200" b="1" dirty="0">
                <a:latin typeface="+mn-ea"/>
                <a:ea typeface="+mn-ea"/>
              </a:rPr>
              <a:t>；</a:t>
            </a:r>
            <a:r>
              <a:rPr lang="en-US" altLang="zh-CN" sz="2200" b="1" dirty="0">
                <a:latin typeface="+mn-ea"/>
                <a:ea typeface="+mn-ea"/>
              </a:rPr>
              <a:t>M[</a:t>
            </a:r>
            <a:r>
              <a:rPr lang="pt-BR" altLang="zh-CN" sz="2200" b="1" dirty="0">
                <a:latin typeface="+mn-ea"/>
                <a:ea typeface="+mn-ea"/>
              </a:rPr>
              <a:t>$4</a:t>
            </a:r>
            <a:r>
              <a:rPr lang="zh-CN" altLang="zh-CN" sz="2200" b="1" dirty="0">
                <a:latin typeface="+mn-ea"/>
                <a:ea typeface="+mn-ea"/>
              </a:rPr>
              <a:t>＋</a:t>
            </a:r>
            <a:r>
              <a:rPr lang="pt-BR" altLang="zh-CN" sz="2200" b="1" dirty="0">
                <a:latin typeface="+mn-ea"/>
                <a:ea typeface="+mn-ea"/>
              </a:rPr>
              <a:t>20]</a:t>
            </a:r>
            <a:r>
              <a:rPr lang="en-US" altLang="zh-CN" sz="2200" b="1" dirty="0">
                <a:latin typeface="+mn-ea"/>
                <a:ea typeface="+mn-ea"/>
              </a:rPr>
              <a:t>←</a:t>
            </a:r>
            <a:r>
              <a:rPr lang="pt-BR" altLang="zh-CN" sz="2200" b="1" dirty="0">
                <a:latin typeface="+mn-ea"/>
                <a:ea typeface="+mn-ea"/>
              </a:rPr>
              <a:t>$6</a:t>
            </a:r>
            <a:endParaRPr lang="zh-CN" altLang="zh-CN" sz="2200" b="1" dirty="0">
              <a:latin typeface="+mn-ea"/>
              <a:ea typeface="+mn-ea"/>
            </a:endParaRPr>
          </a:p>
          <a:p>
            <a:pPr algn="l"/>
            <a:r>
              <a:rPr lang="en-US" altLang="zh-CN" sz="2200" b="1" dirty="0">
                <a:latin typeface="+mn-ea"/>
                <a:ea typeface="+mn-ea"/>
              </a:rPr>
              <a:t>        I5: </a:t>
            </a:r>
            <a:r>
              <a:rPr lang="en-US" altLang="zh-CN" sz="2200" b="1" dirty="0" err="1">
                <a:latin typeface="+mn-ea"/>
                <a:ea typeface="+mn-ea"/>
              </a:rPr>
              <a:t>lw</a:t>
            </a:r>
            <a:r>
              <a:rPr lang="en-US" altLang="zh-CN" sz="2200" b="1" dirty="0">
                <a:latin typeface="+mn-ea"/>
                <a:ea typeface="+mn-ea"/>
              </a:rPr>
              <a:t>  $9, 20($8)     </a:t>
            </a:r>
            <a:r>
              <a:rPr lang="zh-CN" altLang="en-US" sz="2200" b="1" dirty="0">
                <a:latin typeface="+mn-ea"/>
                <a:ea typeface="+mn-ea"/>
              </a:rPr>
              <a:t>；</a:t>
            </a:r>
            <a:r>
              <a:rPr lang="pt-BR" altLang="zh-CN" sz="2200" b="1" dirty="0">
                <a:latin typeface="+mn-ea"/>
                <a:ea typeface="+mn-ea"/>
              </a:rPr>
              <a:t>$9</a:t>
            </a:r>
            <a:r>
              <a:rPr lang="en-US" altLang="zh-CN" sz="2200" b="1" dirty="0">
                <a:latin typeface="+mn-ea"/>
                <a:ea typeface="+mn-ea"/>
              </a:rPr>
              <a:t>←M[</a:t>
            </a:r>
            <a:r>
              <a:rPr lang="pt-BR" altLang="zh-CN" sz="2200" b="1" dirty="0">
                <a:latin typeface="+mn-ea"/>
                <a:ea typeface="+mn-ea"/>
              </a:rPr>
              <a:t>$8</a:t>
            </a:r>
            <a:r>
              <a:rPr lang="zh-CN" altLang="zh-CN" sz="2200" b="1" dirty="0">
                <a:latin typeface="+mn-ea"/>
                <a:ea typeface="+mn-ea"/>
              </a:rPr>
              <a:t>＋</a:t>
            </a:r>
            <a:r>
              <a:rPr lang="pt-BR" altLang="zh-CN" sz="2200" b="1" dirty="0">
                <a:latin typeface="+mn-ea"/>
                <a:ea typeface="+mn-ea"/>
              </a:rPr>
              <a:t>20] </a:t>
            </a: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+mn-ea"/>
                <a:ea typeface="+mn-ea"/>
              </a:rPr>
              <a:t>  问：①</a:t>
            </a:r>
            <a:r>
              <a:rPr lang="zh-CN" altLang="zh-CN" sz="2200" b="1" dirty="0">
                <a:latin typeface="+mn-ea"/>
                <a:ea typeface="+mn-ea"/>
              </a:rPr>
              <a:t>哪些指令之间存在</a:t>
            </a:r>
            <a:r>
              <a:rPr lang="en-US" altLang="zh-CN" sz="2200" b="1" dirty="0">
                <a:latin typeface="+mn-ea"/>
                <a:ea typeface="+mn-ea"/>
              </a:rPr>
              <a:t>RAW</a:t>
            </a:r>
            <a:r>
              <a:rPr lang="zh-CN" altLang="zh-CN" sz="2200" b="1" dirty="0">
                <a:latin typeface="+mn-ea"/>
                <a:ea typeface="+mn-ea"/>
              </a:rPr>
              <a:t>冒险？</a:t>
            </a:r>
            <a:endParaRPr lang="en-US" altLang="zh-CN" sz="2200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+mn-ea"/>
                <a:ea typeface="+mn-ea"/>
              </a:rPr>
              <a:t>      ②</a:t>
            </a:r>
            <a:r>
              <a:rPr lang="zh-CN" altLang="zh-CN" sz="2200" b="1" dirty="0">
                <a:latin typeface="+mn-ea"/>
                <a:ea typeface="+mn-ea"/>
              </a:rPr>
              <a:t>采用阻塞法处理</a:t>
            </a:r>
            <a:r>
              <a:rPr lang="en-US" altLang="zh-CN" sz="2200" b="1" dirty="0">
                <a:latin typeface="+mn-ea"/>
                <a:ea typeface="+mn-ea"/>
              </a:rPr>
              <a:t>RAW</a:t>
            </a:r>
            <a:r>
              <a:rPr lang="zh-CN" altLang="zh-CN" sz="2200" b="1" dirty="0">
                <a:latin typeface="+mn-ea"/>
                <a:ea typeface="+mn-ea"/>
              </a:rPr>
              <a:t>冒险，指令序列的执行时间为多少拍？</a:t>
            </a:r>
            <a:endParaRPr kumimoji="0" lang="en-US" altLang="zh-CN" sz="2000" b="1" dirty="0">
              <a:latin typeface="+mn-ea"/>
              <a:ea typeface="+mn-ea"/>
            </a:endParaRPr>
          </a:p>
        </p:txBody>
      </p:sp>
      <p:sp>
        <p:nvSpPr>
          <p:cNvPr id="4" name="Text Box 88"/>
          <p:cNvSpPr txBox="1">
            <a:spLocks noChangeArrowheads="1"/>
          </p:cNvSpPr>
          <p:nvPr/>
        </p:nvSpPr>
        <p:spPr bwMode="auto">
          <a:xfrm>
            <a:off x="179512" y="3717032"/>
            <a:ext cx="8773988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990099"/>
                </a:solidFill>
                <a:latin typeface="宋体" pitchFamily="2" charset="-122"/>
              </a:rPr>
              <a:t>     </a:t>
            </a:r>
            <a:r>
              <a:rPr kumimoji="0" lang="zh-CN" altLang="en-US" b="1" dirty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kumimoji="0" lang="zh-CN" altLang="en-US" b="1" dirty="0">
                <a:latin typeface="宋体" pitchFamily="2" charset="-122"/>
              </a:rPr>
              <a:t>①</a:t>
            </a:r>
            <a:r>
              <a:rPr kumimoji="0" lang="en-US" altLang="zh-CN" b="1" dirty="0">
                <a:latin typeface="宋体" pitchFamily="2" charset="-122"/>
              </a:rPr>
              <a:t>RAW</a:t>
            </a:r>
            <a:r>
              <a:rPr kumimoji="0" lang="zh-CN" altLang="en-US" b="1" dirty="0">
                <a:latin typeface="宋体" pitchFamily="2" charset="-122"/>
              </a:rPr>
              <a:t>冒险有：</a:t>
            </a:r>
            <a:r>
              <a:rPr kumimoji="0" lang="en-US" altLang="zh-CN" b="1" dirty="0">
                <a:latin typeface="宋体" pitchFamily="2" charset="-122"/>
              </a:rPr>
              <a:t>I1-I2</a:t>
            </a:r>
            <a:r>
              <a:rPr kumimoji="0" lang="zh-CN" altLang="en-US" b="1" dirty="0">
                <a:latin typeface="宋体" pitchFamily="2" charset="-122"/>
              </a:rPr>
              <a:t>、</a:t>
            </a:r>
            <a:r>
              <a:rPr kumimoji="0" lang="en-US" altLang="zh-CN" b="1" dirty="0">
                <a:latin typeface="宋体" pitchFamily="2" charset="-122"/>
              </a:rPr>
              <a:t>I1-I3</a:t>
            </a:r>
            <a:r>
              <a:rPr kumimoji="0" lang="zh-CN" altLang="en-US" b="1" dirty="0">
                <a:latin typeface="宋体" pitchFamily="2" charset="-122"/>
              </a:rPr>
              <a:t>、</a:t>
            </a:r>
            <a:r>
              <a:rPr kumimoji="0" lang="en-US" altLang="zh-CN" b="1" dirty="0">
                <a:latin typeface="宋体" pitchFamily="2" charset="-122"/>
              </a:rPr>
              <a:t>I1-I4</a:t>
            </a:r>
            <a:r>
              <a:rPr kumimoji="0" lang="zh-CN" altLang="en-US" b="1" dirty="0">
                <a:latin typeface="宋体" pitchFamily="2" charset="-122"/>
              </a:rPr>
              <a:t>，</a:t>
            </a:r>
            <a:r>
              <a:rPr kumimoji="0" lang="en-US" altLang="zh-CN" b="1" dirty="0">
                <a:latin typeface="宋体" pitchFamily="2" charset="-122"/>
              </a:rPr>
              <a:t>I2-I3</a:t>
            </a:r>
            <a:r>
              <a:rPr kumimoji="0" lang="zh-CN" altLang="en-US" b="1" dirty="0">
                <a:latin typeface="宋体" pitchFamily="2" charset="-122"/>
              </a:rPr>
              <a:t>，</a:t>
            </a:r>
            <a:r>
              <a:rPr kumimoji="0" lang="en-US" altLang="zh-CN" b="1" dirty="0">
                <a:latin typeface="宋体" pitchFamily="2" charset="-122"/>
              </a:rPr>
              <a:t>I3-I5</a:t>
            </a:r>
            <a:endParaRPr kumimoji="0" lang="en-US" altLang="zh-CN" sz="2000" b="1" dirty="0">
              <a:latin typeface="宋体" pitchFamily="2" charset="-122"/>
            </a:endParaRPr>
          </a:p>
        </p:txBody>
      </p:sp>
      <p:sp>
        <p:nvSpPr>
          <p:cNvPr id="5" name="Text Box 88"/>
          <p:cNvSpPr txBox="1">
            <a:spLocks noChangeArrowheads="1"/>
          </p:cNvSpPr>
          <p:nvPr/>
        </p:nvSpPr>
        <p:spPr bwMode="auto">
          <a:xfrm>
            <a:off x="179512" y="4190317"/>
            <a:ext cx="8856984" cy="189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>
                <a:latin typeface="宋体" pitchFamily="2" charset="-122"/>
              </a:rPr>
              <a:t>     ②</a:t>
            </a:r>
            <a:r>
              <a:rPr kumimoji="0" lang="en-US" altLang="zh-CN" b="1" dirty="0">
                <a:latin typeface="宋体" pitchFamily="2" charset="-122"/>
              </a:rPr>
              <a:t>I1-I2</a:t>
            </a:r>
            <a:r>
              <a:rPr kumimoji="0" lang="zh-CN" altLang="en-US" b="1" dirty="0">
                <a:latin typeface="宋体" pitchFamily="2" charset="-122"/>
              </a:rPr>
              <a:t>冒险停</a:t>
            </a:r>
            <a:r>
              <a:rPr kumimoji="0" lang="en-US" altLang="zh-CN" b="1" dirty="0">
                <a:latin typeface="宋体" pitchFamily="2" charset="-122"/>
              </a:rPr>
              <a:t>3</a:t>
            </a:r>
            <a:r>
              <a:rPr kumimoji="0" lang="zh-CN" altLang="en-US" b="1" dirty="0">
                <a:latin typeface="宋体" pitchFamily="2" charset="-122"/>
              </a:rPr>
              <a:t>拍，</a:t>
            </a:r>
            <a:r>
              <a:rPr kumimoji="0" lang="en-US" altLang="zh-CN" b="1" dirty="0">
                <a:latin typeface="宋体" pitchFamily="2" charset="-122"/>
              </a:rPr>
              <a:t>I1-I3</a:t>
            </a:r>
            <a:r>
              <a:rPr kumimoji="0" lang="zh-CN" altLang="en-US" b="1" dirty="0">
                <a:latin typeface="宋体" pitchFamily="2" charset="-122"/>
              </a:rPr>
              <a:t>、</a:t>
            </a:r>
            <a:r>
              <a:rPr kumimoji="0" lang="en-US" altLang="zh-CN" b="1" dirty="0">
                <a:latin typeface="宋体" pitchFamily="2" charset="-122"/>
              </a:rPr>
              <a:t>I1-I4</a:t>
            </a:r>
            <a:r>
              <a:rPr kumimoji="0" lang="zh-CN" altLang="en-US" b="1" dirty="0">
                <a:solidFill>
                  <a:srgbClr val="C00000"/>
                </a:solidFill>
                <a:latin typeface="宋体" pitchFamily="2" charset="-122"/>
              </a:rPr>
              <a:t>停</a:t>
            </a: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0</a:t>
            </a:r>
            <a:r>
              <a:rPr kumimoji="0" lang="zh-CN" altLang="en-US" b="1" dirty="0">
                <a:solidFill>
                  <a:srgbClr val="C00000"/>
                </a:solidFill>
                <a:latin typeface="宋体" pitchFamily="2" charset="-122"/>
              </a:rPr>
              <a:t>拍</a:t>
            </a:r>
            <a:r>
              <a:rPr kumimoji="0" lang="en-US" altLang="zh-CN" sz="2000" b="1" dirty="0">
                <a:latin typeface="宋体" pitchFamily="2" charset="-122"/>
              </a:rPr>
              <a:t>(</a:t>
            </a:r>
            <a:r>
              <a:rPr kumimoji="0" lang="zh-CN" altLang="en-US" sz="2000" b="1" dirty="0">
                <a:latin typeface="宋体" pitchFamily="2" charset="-122"/>
              </a:rPr>
              <a:t>随</a:t>
            </a:r>
            <a:r>
              <a:rPr kumimoji="0" lang="en-US" altLang="zh-CN" sz="2000" b="1" dirty="0">
                <a:latin typeface="宋体" pitchFamily="2" charset="-122"/>
              </a:rPr>
              <a:t>I1-I2</a:t>
            </a:r>
            <a:r>
              <a:rPr kumimoji="0" lang="zh-CN" altLang="en-US" sz="2000" b="1" dirty="0">
                <a:latin typeface="宋体" pitchFamily="2" charset="-122"/>
              </a:rPr>
              <a:t>自动消除</a:t>
            </a:r>
            <a:r>
              <a:rPr kumimoji="0" lang="en-US" altLang="zh-CN" sz="2000" b="1" dirty="0">
                <a:latin typeface="宋体" pitchFamily="2" charset="-122"/>
              </a:rPr>
              <a:t>)</a:t>
            </a:r>
            <a:r>
              <a:rPr kumimoji="0" lang="zh-CN" altLang="en-US" b="1" dirty="0">
                <a:latin typeface="宋体" pitchFamily="2" charset="-122"/>
              </a:rPr>
              <a:t>；</a:t>
            </a:r>
            <a:endParaRPr kumimoji="0" lang="en-US" altLang="zh-CN" b="1" dirty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latin typeface="宋体" pitchFamily="2" charset="-122"/>
              </a:rPr>
              <a:t>       I2-I3</a:t>
            </a:r>
            <a:r>
              <a:rPr kumimoji="0" lang="zh-CN" altLang="en-US" b="1" dirty="0">
                <a:latin typeface="宋体" pitchFamily="2" charset="-122"/>
              </a:rPr>
              <a:t>冒险停</a:t>
            </a:r>
            <a:r>
              <a:rPr kumimoji="0" lang="en-US" altLang="zh-CN" b="1" dirty="0">
                <a:latin typeface="宋体" pitchFamily="2" charset="-122"/>
              </a:rPr>
              <a:t>3</a:t>
            </a:r>
            <a:r>
              <a:rPr kumimoji="0" lang="zh-CN" altLang="en-US" b="1" dirty="0">
                <a:latin typeface="宋体" pitchFamily="2" charset="-122"/>
              </a:rPr>
              <a:t>拍；</a:t>
            </a:r>
            <a:r>
              <a:rPr kumimoji="0" lang="en-US" altLang="zh-CN" b="1" dirty="0">
                <a:latin typeface="宋体" pitchFamily="2" charset="-122"/>
              </a:rPr>
              <a:t>I3-I5</a:t>
            </a:r>
            <a:r>
              <a:rPr kumimoji="0" lang="zh-CN" altLang="en-US" b="1" dirty="0">
                <a:latin typeface="宋体" pitchFamily="2" charset="-122"/>
              </a:rPr>
              <a:t>冒险停</a:t>
            </a:r>
            <a:r>
              <a:rPr kumimoji="0" lang="en-US" altLang="zh-CN" b="1" dirty="0">
                <a:latin typeface="宋体" pitchFamily="2" charset="-122"/>
              </a:rPr>
              <a:t>2</a:t>
            </a:r>
            <a:r>
              <a:rPr kumimoji="0" lang="zh-CN" altLang="en-US" b="1" dirty="0">
                <a:latin typeface="宋体" pitchFamily="2" charset="-122"/>
              </a:rPr>
              <a:t>拍；</a:t>
            </a:r>
            <a:endParaRPr kumimoji="0" lang="en-US" altLang="zh-CN" b="1" dirty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latin typeface="宋体" pitchFamily="2" charset="-122"/>
              </a:rPr>
              <a:t>       </a:t>
            </a:r>
            <a:r>
              <a:rPr kumimoji="0" lang="zh-CN" altLang="en-US" b="1" dirty="0">
                <a:latin typeface="宋体" pitchFamily="2" charset="-122"/>
              </a:rPr>
              <a:t>指令序列执行时间＝</a:t>
            </a:r>
            <a:r>
              <a:rPr kumimoji="0" lang="en-US" altLang="zh-CN" b="1" dirty="0">
                <a:latin typeface="宋体" pitchFamily="2" charset="-122"/>
              </a:rPr>
              <a:t>[5</a:t>
            </a:r>
            <a:r>
              <a:rPr lang="en-US" altLang="zh-CN" dirty="0"/>
              <a:t>Δ</a:t>
            </a:r>
            <a:r>
              <a:rPr lang="en-US" altLang="zh-CN" b="1" i="1" dirty="0"/>
              <a:t>t</a:t>
            </a:r>
            <a:r>
              <a:rPr kumimoji="0" lang="zh-CN" altLang="en-US" b="1" dirty="0">
                <a:latin typeface="宋体" pitchFamily="2" charset="-122"/>
              </a:rPr>
              <a:t>＋</a:t>
            </a:r>
            <a:r>
              <a:rPr kumimoji="0" lang="en-US" altLang="zh-CN" b="1" dirty="0">
                <a:latin typeface="宋体" pitchFamily="2" charset="-122"/>
              </a:rPr>
              <a:t>(5</a:t>
            </a:r>
            <a:r>
              <a:rPr kumimoji="0" lang="zh-CN" altLang="en-US" b="1" dirty="0">
                <a:latin typeface="宋体" pitchFamily="2" charset="-122"/>
              </a:rPr>
              <a:t>－</a:t>
            </a:r>
            <a:r>
              <a:rPr kumimoji="0" lang="en-US" altLang="zh-CN" b="1" dirty="0">
                <a:latin typeface="宋体" pitchFamily="2" charset="-122"/>
              </a:rPr>
              <a:t>1)</a:t>
            </a:r>
            <a:r>
              <a:rPr lang="en-US" altLang="zh-CN" dirty="0" err="1"/>
              <a:t>Δ</a:t>
            </a:r>
            <a:r>
              <a:rPr lang="en-US" altLang="zh-CN" b="1" i="1" dirty="0" err="1"/>
              <a:t>t</a:t>
            </a:r>
            <a:r>
              <a:rPr lang="en-US" altLang="zh-CN" b="1" dirty="0">
                <a:latin typeface="+mn-ea"/>
                <a:ea typeface="+mn-ea"/>
              </a:rPr>
              <a:t>]</a:t>
            </a:r>
            <a:r>
              <a:rPr kumimoji="0" lang="zh-CN" altLang="en-US" b="1" dirty="0">
                <a:latin typeface="宋体" pitchFamily="2" charset="-122"/>
              </a:rPr>
              <a:t>＋</a:t>
            </a:r>
            <a:r>
              <a:rPr kumimoji="0" lang="en-US" altLang="zh-CN" b="1" dirty="0">
                <a:latin typeface="宋体" pitchFamily="2" charset="-122"/>
              </a:rPr>
              <a:t>(3</a:t>
            </a:r>
            <a:r>
              <a:rPr kumimoji="0" lang="zh-CN" altLang="en-US" b="1" dirty="0">
                <a:latin typeface="宋体" pitchFamily="2" charset="-122"/>
              </a:rPr>
              <a:t>＋</a:t>
            </a:r>
            <a:r>
              <a:rPr kumimoji="0" lang="en-US" altLang="zh-CN" b="1" dirty="0">
                <a:latin typeface="宋体" pitchFamily="2" charset="-122"/>
              </a:rPr>
              <a:t>3</a:t>
            </a:r>
            <a:r>
              <a:rPr kumimoji="0" lang="zh-CN" altLang="en-US" b="1" dirty="0">
                <a:latin typeface="宋体" pitchFamily="2" charset="-122"/>
              </a:rPr>
              <a:t>＋</a:t>
            </a:r>
            <a:r>
              <a:rPr kumimoji="0" lang="en-US" altLang="zh-CN" b="1" dirty="0">
                <a:latin typeface="宋体" pitchFamily="2" charset="-122"/>
              </a:rPr>
              <a:t>2)</a:t>
            </a:r>
            <a:r>
              <a:rPr lang="en-US" altLang="zh-CN" dirty="0" err="1"/>
              <a:t>Δ</a:t>
            </a:r>
            <a:r>
              <a:rPr lang="en-US" altLang="zh-CN" b="1" i="1" dirty="0" err="1"/>
              <a:t>t</a:t>
            </a:r>
            <a:r>
              <a:rPr lang="en-US" altLang="zh-CN" b="1" dirty="0"/>
              <a:t> </a:t>
            </a: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latin typeface="宋体" pitchFamily="2" charset="-122"/>
              </a:rPr>
              <a:t>                       </a:t>
            </a:r>
            <a:r>
              <a:rPr kumimoji="0" lang="zh-CN" altLang="en-US" b="1" dirty="0">
                <a:latin typeface="宋体" pitchFamily="2" charset="-122"/>
              </a:rPr>
              <a:t>＝</a:t>
            </a:r>
            <a:r>
              <a:rPr kumimoji="0" lang="en-US" altLang="zh-CN" b="1" dirty="0">
                <a:latin typeface="宋体" pitchFamily="2" charset="-122"/>
              </a:rPr>
              <a:t>17</a:t>
            </a:r>
            <a:r>
              <a:rPr lang="en-US" altLang="zh-CN" dirty="0"/>
              <a:t>Δ</a:t>
            </a:r>
            <a:r>
              <a:rPr lang="en-US" altLang="zh-CN" b="1" i="1" dirty="0"/>
              <a:t>t</a:t>
            </a:r>
            <a:endParaRPr kumimoji="0" lang="en-US" altLang="zh-CN" b="1" dirty="0">
              <a:latin typeface="宋体" pitchFamily="2" charset="-122"/>
            </a:endParaRPr>
          </a:p>
        </p:txBody>
      </p:sp>
      <p:sp>
        <p:nvSpPr>
          <p:cNvPr id="6" name="AutoShape 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228878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32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50590" y="1666106"/>
            <a:ext cx="8785225" cy="3347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*执行指令阶段：</a:t>
            </a:r>
            <a:r>
              <a:rPr lang="zh-CN" altLang="en-US" b="1" dirty="0">
                <a:latin typeface="宋体" pitchFamily="2" charset="-122"/>
              </a:rPr>
              <a:t>实现当前指令的约定功能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 操作序列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sz="2200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/>
            <a:endParaRPr lang="en-US" altLang="zh-CN" sz="2200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/>
            <a:endParaRPr lang="en-US" altLang="zh-CN" sz="2200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sz="2200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操作结果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endParaRPr lang="en-US" altLang="zh-CN" sz="2200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指令地址计算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200" b="1" dirty="0">
              <a:latin typeface="+mn-ea"/>
              <a:ea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331640" y="2725262"/>
            <a:ext cx="7344816" cy="1317108"/>
            <a:chOff x="1331640" y="3192012"/>
            <a:chExt cx="7344816" cy="1317108"/>
          </a:xfrm>
        </p:grpSpPr>
        <p:sp>
          <p:nvSpPr>
            <p:cNvPr id="5" name="Text Box 10"/>
            <p:cNvSpPr txBox="1">
              <a:spLocks noChangeArrowheads="1"/>
            </p:cNvSpPr>
            <p:nvPr/>
          </p:nvSpPr>
          <p:spPr bwMode="auto">
            <a:xfrm>
              <a:off x="1619672" y="3356793"/>
              <a:ext cx="576064" cy="5762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GPRs</a:t>
              </a:r>
            </a:p>
          </p:txBody>
        </p:sp>
        <p:cxnSp>
          <p:nvCxnSpPr>
            <p:cNvPr id="6" name="直接连接符 5"/>
            <p:cNvCxnSpPr/>
            <p:nvPr/>
          </p:nvCxnSpPr>
          <p:spPr bwMode="auto">
            <a:xfrm>
              <a:off x="1763688" y="3933949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" name="直接连接符 6"/>
            <p:cNvCxnSpPr/>
            <p:nvPr/>
          </p:nvCxnSpPr>
          <p:spPr bwMode="auto">
            <a:xfrm>
              <a:off x="7920273" y="3192013"/>
              <a:ext cx="99" cy="131710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" name="AutoShape 15"/>
            <p:cNvSpPr>
              <a:spLocks noChangeArrowheads="1"/>
            </p:cNvSpPr>
            <p:nvPr/>
          </p:nvSpPr>
          <p:spPr bwMode="auto">
            <a:xfrm rot="16200000">
              <a:off x="2591681" y="3440134"/>
              <a:ext cx="576263" cy="360039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ALU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9" name="Text Box 18"/>
            <p:cNvSpPr txBox="1">
              <a:spLocks noChangeArrowheads="1"/>
            </p:cNvSpPr>
            <p:nvPr/>
          </p:nvSpPr>
          <p:spPr bwMode="auto">
            <a:xfrm>
              <a:off x="3419872" y="3645024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FLAG</a:t>
              </a:r>
            </a:p>
          </p:txBody>
        </p:sp>
        <p:sp>
          <p:nvSpPr>
            <p:cNvPr id="10" name="Text Box 18"/>
            <p:cNvSpPr txBox="1">
              <a:spLocks noChangeArrowheads="1"/>
            </p:cNvSpPr>
            <p:nvPr/>
          </p:nvSpPr>
          <p:spPr bwMode="auto">
            <a:xfrm>
              <a:off x="4283968" y="3644131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PC</a:t>
              </a:r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5148064" y="3644131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IR</a:t>
              </a:r>
            </a:p>
          </p:txBody>
        </p:sp>
        <p:sp>
          <p:nvSpPr>
            <p:cNvPr id="12" name="Text Box 18"/>
            <p:cNvSpPr txBox="1">
              <a:spLocks noChangeArrowheads="1"/>
            </p:cNvSpPr>
            <p:nvPr/>
          </p:nvSpPr>
          <p:spPr bwMode="auto">
            <a:xfrm>
              <a:off x="6012160" y="3634826"/>
              <a:ext cx="720080" cy="28892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ExtU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3" name="Text Box 18"/>
            <p:cNvSpPr txBox="1">
              <a:spLocks noChangeArrowheads="1"/>
            </p:cNvSpPr>
            <p:nvPr/>
          </p:nvSpPr>
          <p:spPr bwMode="auto">
            <a:xfrm>
              <a:off x="7164288" y="3192012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MAR</a:t>
              </a:r>
            </a:p>
          </p:txBody>
        </p:sp>
        <p:sp>
          <p:nvSpPr>
            <p:cNvPr id="14" name="Text Box 18"/>
            <p:cNvSpPr txBox="1">
              <a:spLocks noChangeArrowheads="1"/>
            </p:cNvSpPr>
            <p:nvPr/>
          </p:nvSpPr>
          <p:spPr bwMode="auto">
            <a:xfrm>
              <a:off x="7176864" y="3644131"/>
              <a:ext cx="563488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MDR</a:t>
              </a:r>
            </a:p>
          </p:txBody>
        </p:sp>
        <p:sp>
          <p:nvSpPr>
            <p:cNvPr id="15" name="Text Box 23"/>
            <p:cNvSpPr txBox="1">
              <a:spLocks noChangeArrowheads="1"/>
            </p:cNvSpPr>
            <p:nvPr/>
          </p:nvSpPr>
          <p:spPr bwMode="auto">
            <a:xfrm>
              <a:off x="8100194" y="3192013"/>
              <a:ext cx="576262" cy="741044"/>
            </a:xfrm>
            <a:prstGeom prst="rect">
              <a:avLst/>
            </a:prstGeom>
            <a:solidFill>
              <a:schemeClr val="hlink">
                <a:alpha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总线逻辑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1619672" y="4220195"/>
              <a:ext cx="6120680" cy="288925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数据通路结构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 bwMode="auto">
            <a:xfrm>
              <a:off x="1907704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 bwMode="auto">
            <a:xfrm flipV="1">
              <a:off x="2051720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9" name="直接连接符 406"/>
            <p:cNvCxnSpPr/>
            <p:nvPr/>
          </p:nvCxnSpPr>
          <p:spPr bwMode="auto">
            <a:xfrm rot="5400000" flipH="1" flipV="1">
              <a:off x="2412207" y="3932610"/>
              <a:ext cx="431154" cy="144016"/>
            </a:xfrm>
            <a:prstGeom prst="bentConnector3">
              <a:avLst>
                <a:gd name="adj1" fmla="val 10166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0" name="直接连接符 407"/>
            <p:cNvCxnSpPr/>
            <p:nvPr/>
          </p:nvCxnSpPr>
          <p:spPr bwMode="auto">
            <a:xfrm rot="5400000" flipH="1" flipV="1">
              <a:off x="2196630" y="3716141"/>
              <a:ext cx="718293" cy="288032"/>
            </a:xfrm>
            <a:prstGeom prst="bentConnector3">
              <a:avLst>
                <a:gd name="adj1" fmla="val 99778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1" name="直接连接符 420"/>
            <p:cNvCxnSpPr>
              <a:stCxn id="8" idx="2"/>
            </p:cNvCxnSpPr>
            <p:nvPr/>
          </p:nvCxnSpPr>
          <p:spPr bwMode="auto">
            <a:xfrm>
              <a:off x="3059832" y="3620153"/>
              <a:ext cx="144016" cy="60004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" name="直接连接符 434"/>
            <p:cNvCxnSpPr>
              <a:endCxn id="9" idx="0"/>
            </p:cNvCxnSpPr>
            <p:nvPr/>
          </p:nvCxnSpPr>
          <p:spPr bwMode="auto">
            <a:xfrm>
              <a:off x="3059832" y="3488573"/>
              <a:ext cx="648072" cy="156451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3" name="直接连接符 22"/>
            <p:cNvCxnSpPr/>
            <p:nvPr/>
          </p:nvCxnSpPr>
          <p:spPr bwMode="auto">
            <a:xfrm>
              <a:off x="3635896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 bwMode="auto">
            <a:xfrm flipV="1">
              <a:off x="3779912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 bwMode="auto">
            <a:xfrm>
              <a:off x="4499992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 bwMode="auto">
            <a:xfrm flipV="1">
              <a:off x="4644008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7" name="直接连接符 26"/>
            <p:cNvCxnSpPr>
              <a:endCxn id="11" idx="2"/>
            </p:cNvCxnSpPr>
            <p:nvPr/>
          </p:nvCxnSpPr>
          <p:spPr bwMode="auto">
            <a:xfrm flipV="1">
              <a:off x="5436096" y="3933056"/>
              <a:ext cx="0" cy="28054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8" name="直接连接符 27"/>
            <p:cNvCxnSpPr>
              <a:stCxn id="12" idx="2"/>
            </p:cNvCxnSpPr>
            <p:nvPr/>
          </p:nvCxnSpPr>
          <p:spPr bwMode="auto">
            <a:xfrm>
              <a:off x="6372200" y="3923751"/>
              <a:ext cx="0" cy="29555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9" name="直接连接符 445"/>
            <p:cNvCxnSpPr>
              <a:endCxn id="12" idx="0"/>
            </p:cNvCxnSpPr>
            <p:nvPr/>
          </p:nvCxnSpPr>
          <p:spPr bwMode="auto">
            <a:xfrm>
              <a:off x="6372200" y="3429000"/>
              <a:ext cx="0" cy="20582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" name="直接连接符 445"/>
            <p:cNvCxnSpPr/>
            <p:nvPr/>
          </p:nvCxnSpPr>
          <p:spPr bwMode="auto">
            <a:xfrm flipV="1">
              <a:off x="5580112" y="3429001"/>
              <a:ext cx="792088" cy="215131"/>
            </a:xfrm>
            <a:prstGeom prst="bentConnector3">
              <a:avLst>
                <a:gd name="adj1" fmla="val -106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直接连接符 30"/>
            <p:cNvCxnSpPr/>
            <p:nvPr/>
          </p:nvCxnSpPr>
          <p:spPr bwMode="auto">
            <a:xfrm flipV="1">
              <a:off x="5292080" y="3429000"/>
              <a:ext cx="0" cy="20582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" name="直接连接符 407"/>
            <p:cNvCxnSpPr>
              <a:endCxn id="13" idx="1"/>
            </p:cNvCxnSpPr>
            <p:nvPr/>
          </p:nvCxnSpPr>
          <p:spPr bwMode="auto">
            <a:xfrm rot="5400000" flipH="1" flipV="1">
              <a:off x="6650868" y="3705882"/>
              <a:ext cx="882827" cy="14401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 bwMode="auto">
            <a:xfrm>
              <a:off x="7380312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4" name="直接连接符 33"/>
            <p:cNvCxnSpPr/>
            <p:nvPr/>
          </p:nvCxnSpPr>
          <p:spPr bwMode="auto">
            <a:xfrm flipV="1">
              <a:off x="7524328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5" name="直接连接符 34"/>
            <p:cNvCxnSpPr>
              <a:stCxn id="13" idx="3"/>
            </p:cNvCxnSpPr>
            <p:nvPr/>
          </p:nvCxnSpPr>
          <p:spPr bwMode="auto">
            <a:xfrm>
              <a:off x="7740352" y="3336475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6" name="直接连接符 35"/>
            <p:cNvCxnSpPr/>
            <p:nvPr/>
          </p:nvCxnSpPr>
          <p:spPr bwMode="auto">
            <a:xfrm>
              <a:off x="7740352" y="3717032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7" name="直接连接符 36"/>
            <p:cNvCxnSpPr/>
            <p:nvPr/>
          </p:nvCxnSpPr>
          <p:spPr bwMode="auto">
            <a:xfrm flipH="1">
              <a:off x="7740352" y="3861048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8" name="直接连接符 37"/>
            <p:cNvCxnSpPr/>
            <p:nvPr/>
          </p:nvCxnSpPr>
          <p:spPr bwMode="auto">
            <a:xfrm>
              <a:off x="1331640" y="3501008"/>
              <a:ext cx="28803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 bwMode="auto">
            <a:xfrm>
              <a:off x="1331640" y="3861048"/>
              <a:ext cx="28803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2" name="直接连接符 480"/>
            <p:cNvCxnSpPr/>
            <p:nvPr/>
          </p:nvCxnSpPr>
          <p:spPr bwMode="auto">
            <a:xfrm rot="5400000" flipH="1" flipV="1">
              <a:off x="1426337" y="3666824"/>
              <a:ext cx="206749" cy="179921"/>
            </a:xfrm>
            <a:prstGeom prst="bentConnector3">
              <a:avLst>
                <a:gd name="adj1" fmla="val 101032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43" name="Text Box 18"/>
            <p:cNvSpPr txBox="1">
              <a:spLocks noChangeArrowheads="1"/>
            </p:cNvSpPr>
            <p:nvPr/>
          </p:nvSpPr>
          <p:spPr bwMode="auto">
            <a:xfrm>
              <a:off x="5148064" y="3212976"/>
              <a:ext cx="338227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44" name="Text Box 18"/>
            <p:cNvSpPr txBox="1">
              <a:spLocks noChangeArrowheads="1"/>
            </p:cNvSpPr>
            <p:nvPr/>
          </p:nvSpPr>
          <p:spPr bwMode="auto">
            <a:xfrm>
              <a:off x="5580112" y="3212976"/>
              <a:ext cx="504056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chemeClr val="bg1">
                      <a:lumMod val="65000"/>
                    </a:schemeClr>
                  </a:solidFill>
                  <a:latin typeface="宋体" pitchFamily="2" charset="-122"/>
                </a:rPr>
                <a:t>disp</a:t>
              </a:r>
              <a:endParaRPr lang="en-US" altLang="zh-CN" sz="1800" b="1" dirty="0">
                <a:solidFill>
                  <a:schemeClr val="bg1">
                    <a:lumMod val="65000"/>
                  </a:schemeClr>
                </a:solidFill>
                <a:latin typeface="宋体" pitchFamily="2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993413" y="2530202"/>
            <a:ext cx="7106781" cy="1224136"/>
            <a:chOff x="993413" y="1556792"/>
            <a:chExt cx="7106781" cy="1224136"/>
          </a:xfrm>
        </p:grpSpPr>
        <p:sp>
          <p:nvSpPr>
            <p:cNvPr id="46" name="Text Box 197"/>
            <p:cNvSpPr txBox="1">
              <a:spLocks noChangeArrowheads="1"/>
            </p:cNvSpPr>
            <p:nvPr/>
          </p:nvSpPr>
          <p:spPr bwMode="auto">
            <a:xfrm>
              <a:off x="1403648" y="2492896"/>
              <a:ext cx="3516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marL="342900" indent="-342900"/>
              <a:r>
                <a:rPr lang="zh-CN" altLang="en-US" sz="1800" b="1" dirty="0">
                  <a:solidFill>
                    <a:srgbClr val="CC3300"/>
                  </a:solidFill>
                </a:rPr>
                <a:t>④</a:t>
              </a:r>
              <a:endParaRPr lang="en-US" altLang="zh-CN" sz="1800" b="1" dirty="0">
                <a:solidFill>
                  <a:srgbClr val="CC3300"/>
                </a:solidFill>
              </a:endParaRPr>
            </a:p>
          </p:txBody>
        </p:sp>
        <p:sp>
          <p:nvSpPr>
            <p:cNvPr id="47" name="Text Box 197"/>
            <p:cNvSpPr txBox="1">
              <a:spLocks noChangeArrowheads="1"/>
            </p:cNvSpPr>
            <p:nvPr/>
          </p:nvSpPr>
          <p:spPr bwMode="auto">
            <a:xfrm>
              <a:off x="7028656" y="2492896"/>
              <a:ext cx="3516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marL="342900" indent="-342900"/>
              <a:r>
                <a:rPr lang="zh-CN" altLang="en-US" sz="1800" b="1" dirty="0">
                  <a:solidFill>
                    <a:schemeClr val="accent2"/>
                  </a:solidFill>
                </a:rPr>
                <a:t>⑥</a:t>
              </a:r>
              <a:endParaRPr lang="en-US" altLang="zh-CN" sz="1800" b="1" dirty="0">
                <a:solidFill>
                  <a:schemeClr val="accent2"/>
                </a:solidFill>
              </a:endParaRPr>
            </a:p>
          </p:txBody>
        </p:sp>
        <p:sp>
          <p:nvSpPr>
            <p:cNvPr id="49" name="Text Box 197"/>
            <p:cNvSpPr txBox="1">
              <a:spLocks noChangeArrowheads="1"/>
            </p:cNvSpPr>
            <p:nvPr/>
          </p:nvSpPr>
          <p:spPr bwMode="auto">
            <a:xfrm>
              <a:off x="7740352" y="1556792"/>
              <a:ext cx="3516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marL="342900" indent="-342900"/>
              <a:r>
                <a:rPr lang="zh-CN" altLang="en-US" sz="1800" b="1" dirty="0">
                  <a:solidFill>
                    <a:srgbClr val="990099"/>
                  </a:solidFill>
                </a:rPr>
                <a:t>⑤</a:t>
              </a:r>
              <a:endParaRPr lang="en-US" altLang="zh-CN" sz="1800" b="1" dirty="0">
                <a:solidFill>
                  <a:srgbClr val="990099"/>
                </a:solidFill>
              </a:endParaRPr>
            </a:p>
          </p:txBody>
        </p:sp>
        <p:cxnSp>
          <p:nvCxnSpPr>
            <p:cNvPr id="50" name="直接连接符 49"/>
            <p:cNvCxnSpPr/>
            <p:nvPr/>
          </p:nvCxnSpPr>
          <p:spPr bwMode="auto">
            <a:xfrm>
              <a:off x="1763688" y="2494681"/>
              <a:ext cx="0" cy="286246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 flipV="1">
              <a:off x="2051720" y="2494681"/>
              <a:ext cx="0" cy="28054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2" name="直接连接符 407"/>
            <p:cNvCxnSpPr/>
            <p:nvPr/>
          </p:nvCxnSpPr>
          <p:spPr bwMode="auto">
            <a:xfrm rot="5400000" flipH="1" flipV="1">
              <a:off x="6650868" y="2267507"/>
              <a:ext cx="882827" cy="144014"/>
            </a:xfrm>
            <a:prstGeom prst="bentConnector2">
              <a:avLst/>
            </a:prstGeom>
            <a:solidFill>
              <a:schemeClr val="accent1"/>
            </a:solidFill>
            <a:ln w="317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>
              <a:off x="7380312" y="2494681"/>
              <a:ext cx="0" cy="286246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4" name="直接连接符 53"/>
            <p:cNvCxnSpPr/>
            <p:nvPr/>
          </p:nvCxnSpPr>
          <p:spPr bwMode="auto">
            <a:xfrm>
              <a:off x="7740352" y="1898100"/>
              <a:ext cx="359842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5" name="直接连接符 54"/>
            <p:cNvCxnSpPr/>
            <p:nvPr/>
          </p:nvCxnSpPr>
          <p:spPr bwMode="auto">
            <a:xfrm flipH="1">
              <a:off x="7740352" y="2422673"/>
              <a:ext cx="359842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8" name="Text Box 18"/>
            <p:cNvSpPr txBox="1">
              <a:spLocks noChangeArrowheads="1"/>
            </p:cNvSpPr>
            <p:nvPr/>
          </p:nvSpPr>
          <p:spPr bwMode="auto">
            <a:xfrm>
              <a:off x="993413" y="1916832"/>
              <a:ext cx="338227" cy="263162"/>
            </a:xfrm>
            <a:prstGeom prst="rect">
              <a:avLst/>
            </a:prstGeom>
            <a:solidFill>
              <a:srgbClr val="CCE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00</a:t>
              </a:r>
            </a:p>
          </p:txBody>
        </p:sp>
        <p:sp>
          <p:nvSpPr>
            <p:cNvPr id="59" name="Text Box 18"/>
            <p:cNvSpPr txBox="1">
              <a:spLocks noChangeArrowheads="1"/>
            </p:cNvSpPr>
            <p:nvPr/>
          </p:nvSpPr>
          <p:spPr bwMode="auto">
            <a:xfrm>
              <a:off x="993413" y="2276871"/>
              <a:ext cx="338227" cy="287586"/>
            </a:xfrm>
            <a:prstGeom prst="rect">
              <a:avLst/>
            </a:prstGeom>
            <a:solidFill>
              <a:srgbClr val="CCE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01</a:t>
              </a:r>
            </a:p>
          </p:txBody>
        </p:sp>
      </p:grpSp>
      <p:sp>
        <p:nvSpPr>
          <p:cNvPr id="64" name="Text Box 5"/>
          <p:cNvSpPr txBox="1">
            <a:spLocks noChangeArrowheads="1"/>
          </p:cNvSpPr>
          <p:nvPr/>
        </p:nvSpPr>
        <p:spPr bwMode="auto">
          <a:xfrm>
            <a:off x="2483768" y="2158692"/>
            <a:ext cx="6048672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+mn-ea"/>
                <a:ea typeface="+mn-ea"/>
              </a:rPr>
              <a:t>④</a:t>
            </a:r>
            <a:r>
              <a:rPr lang="en-US" altLang="zh-CN" sz="2200" b="1" dirty="0">
                <a:latin typeface="+mn-ea"/>
                <a:ea typeface="+mn-ea"/>
              </a:rPr>
              <a:t>MAR←(R0)</a:t>
            </a:r>
            <a:r>
              <a:rPr lang="zh-CN" altLang="zh-CN" sz="2200" b="1" dirty="0">
                <a:latin typeface="+mn-ea"/>
                <a:ea typeface="+mn-ea"/>
              </a:rPr>
              <a:t>，</a:t>
            </a:r>
            <a:r>
              <a:rPr lang="zh-CN" altLang="en-US" sz="2200" b="1" dirty="0">
                <a:latin typeface="+mn-ea"/>
                <a:ea typeface="+mn-ea"/>
              </a:rPr>
              <a:t>⑤</a:t>
            </a:r>
            <a:r>
              <a:rPr lang="en-US" altLang="zh-CN" sz="2200" b="1" dirty="0">
                <a:latin typeface="+mn-ea"/>
              </a:rPr>
              <a:t>MDR←M[(MAR)]</a:t>
            </a:r>
            <a:r>
              <a:rPr lang="zh-CN" altLang="zh-CN" sz="2200" b="1" dirty="0">
                <a:latin typeface="+mn-ea"/>
              </a:rPr>
              <a:t>，</a:t>
            </a:r>
            <a:r>
              <a:rPr lang="zh-CN" altLang="en-US" sz="2200" b="1" dirty="0">
                <a:latin typeface="+mn-ea"/>
              </a:rPr>
              <a:t>⑥</a:t>
            </a:r>
            <a:r>
              <a:rPr lang="en-US" altLang="zh-CN" sz="2200" b="1" dirty="0">
                <a:latin typeface="+mn-ea"/>
              </a:rPr>
              <a:t>R1←(MDR)</a:t>
            </a:r>
          </a:p>
        </p:txBody>
      </p:sp>
      <p:sp>
        <p:nvSpPr>
          <p:cNvPr id="65" name="Text Box 5"/>
          <p:cNvSpPr txBox="1">
            <a:spLocks noChangeArrowheads="1"/>
          </p:cNvSpPr>
          <p:nvPr/>
        </p:nvSpPr>
        <p:spPr bwMode="auto">
          <a:xfrm>
            <a:off x="2483768" y="4042370"/>
            <a:ext cx="3744640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(R1)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</a:rPr>
              <a:t>48H</a:t>
            </a:r>
            <a:r>
              <a:rPr lang="zh-CN" altLang="en-US" sz="2200" b="1" dirty="0">
                <a:latin typeface="宋体" pitchFamily="2" charset="-122"/>
              </a:rPr>
              <a:t>，其余不变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66" name="Text Box 5"/>
          <p:cNvSpPr txBox="1">
            <a:spLocks noChangeArrowheads="1"/>
          </p:cNvSpPr>
          <p:nvPr/>
        </p:nvSpPr>
        <p:spPr bwMode="auto">
          <a:xfrm>
            <a:off x="3059832" y="4469075"/>
            <a:ext cx="5137914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无操作</a:t>
            </a:r>
            <a:r>
              <a:rPr lang="en-US" altLang="zh-CN" sz="2000" b="1" dirty="0">
                <a:latin typeface="宋体" pitchFamily="2" charset="-122"/>
              </a:rPr>
              <a:t>(LD</a:t>
            </a:r>
            <a:r>
              <a:rPr lang="zh-CN" altLang="en-US" sz="2000" b="1" dirty="0">
                <a:latin typeface="宋体" pitchFamily="2" charset="-122"/>
              </a:rPr>
              <a:t>为顺序型指令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</p:txBody>
      </p:sp>
      <p:sp>
        <p:nvSpPr>
          <p:cNvPr id="61" name="Text Box 164"/>
          <p:cNvSpPr txBox="1">
            <a:spLocks noChangeArrowheads="1"/>
          </p:cNvSpPr>
          <p:nvPr/>
        </p:nvSpPr>
        <p:spPr bwMode="auto">
          <a:xfrm>
            <a:off x="179389" y="372433"/>
            <a:ext cx="6696868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*分析指令阶段：</a:t>
            </a:r>
            <a:r>
              <a:rPr lang="zh-CN" altLang="en-US" b="1" dirty="0">
                <a:latin typeface="宋体" pitchFamily="2" charset="-122"/>
              </a:rPr>
              <a:t>识别当前指令的内容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 操作序列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分析结果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200" b="1" dirty="0">
              <a:solidFill>
                <a:schemeClr val="accent2"/>
              </a:solidFill>
              <a:latin typeface="宋体" pitchFamily="2" charset="-122"/>
              <a:ea typeface="+mn-ea"/>
            </a:endParaRPr>
          </a:p>
        </p:txBody>
      </p:sp>
      <p:sp>
        <p:nvSpPr>
          <p:cNvPr id="62" name="Text Box 5"/>
          <p:cNvSpPr txBox="1">
            <a:spLocks noChangeArrowheads="1"/>
          </p:cNvSpPr>
          <p:nvPr/>
        </p:nvSpPr>
        <p:spPr bwMode="auto">
          <a:xfrm>
            <a:off x="2483769" y="815047"/>
            <a:ext cx="543241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无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指令功能为</a:t>
            </a:r>
            <a:r>
              <a:rPr lang="en-US" altLang="zh-CN" sz="2200" b="1" dirty="0">
                <a:latin typeface="宋体" pitchFamily="2" charset="-122"/>
              </a:rPr>
              <a:t>RD←M</a:t>
            </a:r>
            <a:r>
              <a:rPr lang="en-US" altLang="zh-CN" sz="2200" b="1" spc="-200" dirty="0">
                <a:latin typeface="宋体" pitchFamily="2" charset="-122"/>
              </a:rPr>
              <a:t>[</a:t>
            </a:r>
            <a:r>
              <a:rPr lang="en-US" altLang="zh-CN" sz="2200" b="1" dirty="0">
                <a:latin typeface="宋体" pitchFamily="2" charset="-122"/>
              </a:rPr>
              <a:t>(RS</a:t>
            </a:r>
            <a:r>
              <a:rPr lang="en-US" altLang="zh-CN" sz="2200" b="1" spc="-200" dirty="0">
                <a:latin typeface="宋体" pitchFamily="2" charset="-122"/>
              </a:rPr>
              <a:t>)</a:t>
            </a:r>
            <a:r>
              <a:rPr lang="en-US" altLang="zh-CN" sz="2200" b="1" dirty="0">
                <a:latin typeface="宋体" pitchFamily="2" charset="-122"/>
              </a:rPr>
              <a:t>]</a:t>
            </a:r>
            <a:r>
              <a:rPr lang="zh-CN" altLang="en-US" sz="2200" b="1" dirty="0">
                <a:latin typeface="宋体" pitchFamily="2" charset="-122"/>
              </a:rPr>
              <a:t>，</a:t>
            </a:r>
            <a:r>
              <a:rPr lang="en-US" altLang="zh-CN" sz="2200" b="1" dirty="0">
                <a:latin typeface="宋体" pitchFamily="2" charset="-122"/>
              </a:rPr>
              <a:t>RS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</a:rPr>
              <a:t>00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RD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</a:rPr>
              <a:t>01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63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065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7" name="Group 76"/>
          <p:cNvGrpSpPr>
            <a:grpSpLocks/>
          </p:cNvGrpSpPr>
          <p:nvPr/>
        </p:nvGrpSpPr>
        <p:grpSpPr bwMode="auto">
          <a:xfrm>
            <a:off x="1907381" y="6454031"/>
            <a:ext cx="360363" cy="287337"/>
            <a:chOff x="1133" y="4020"/>
            <a:chExt cx="227" cy="181"/>
          </a:xfrm>
        </p:grpSpPr>
        <p:sp>
          <p:nvSpPr>
            <p:cNvPr id="68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9</a:t>
              </a:r>
            </a:p>
          </p:txBody>
        </p:sp>
      </p:grpSp>
      <p:sp>
        <p:nvSpPr>
          <p:cNvPr id="70" name="AutoShape 9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" name="AutoShape 9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1" name="Group 185"/>
          <p:cNvGrpSpPr>
            <a:grpSpLocks/>
          </p:cNvGrpSpPr>
          <p:nvPr/>
        </p:nvGrpSpPr>
        <p:grpSpPr bwMode="auto">
          <a:xfrm>
            <a:off x="6942459" y="4365104"/>
            <a:ext cx="1878013" cy="1649414"/>
            <a:chOff x="4633" y="1524"/>
            <a:chExt cx="1183" cy="1039"/>
          </a:xfrm>
        </p:grpSpPr>
        <p:sp>
          <p:nvSpPr>
            <p:cNvPr id="72" name="Text Box 186"/>
            <p:cNvSpPr txBox="1">
              <a:spLocks noChangeArrowheads="1"/>
            </p:cNvSpPr>
            <p:nvPr/>
          </p:nvSpPr>
          <p:spPr bwMode="auto">
            <a:xfrm>
              <a:off x="4921" y="1524"/>
              <a:ext cx="726" cy="1039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solidFill>
                    <a:srgbClr val="FF0000"/>
                  </a:solidFill>
                  <a:latin typeface="宋体" pitchFamily="2" charset="-122"/>
                </a:rPr>
                <a:t>00100100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00111000 01100110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11011110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   …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solidFill>
                    <a:srgbClr val="000099"/>
                  </a:solidFill>
                  <a:latin typeface="宋体" pitchFamily="2" charset="-122"/>
                </a:rPr>
                <a:t>01001000</a:t>
              </a:r>
            </a:p>
          </p:txBody>
        </p:sp>
        <p:sp>
          <p:nvSpPr>
            <p:cNvPr id="73" name="Text Box 187"/>
            <p:cNvSpPr txBox="1">
              <a:spLocks noChangeArrowheads="1"/>
            </p:cNvSpPr>
            <p:nvPr/>
          </p:nvSpPr>
          <p:spPr bwMode="auto">
            <a:xfrm>
              <a:off x="4633" y="1524"/>
              <a:ext cx="273" cy="103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solidFill>
                    <a:srgbClr val="FF0000"/>
                  </a:solidFill>
                  <a:latin typeface="宋体" pitchFamily="2" charset="-122"/>
                </a:rPr>
                <a:t>10H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11H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12H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13H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 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solidFill>
                    <a:srgbClr val="000099"/>
                  </a:solidFill>
                  <a:latin typeface="宋体" pitchFamily="2" charset="-122"/>
                </a:rPr>
                <a:t>20H</a:t>
              </a:r>
            </a:p>
          </p:txBody>
        </p:sp>
        <p:sp>
          <p:nvSpPr>
            <p:cNvPr id="75" name="Line 188"/>
            <p:cNvSpPr>
              <a:spLocks noChangeShapeType="1"/>
            </p:cNvSpPr>
            <p:nvPr/>
          </p:nvSpPr>
          <p:spPr bwMode="auto">
            <a:xfrm>
              <a:off x="4920" y="1708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189"/>
            <p:cNvSpPr>
              <a:spLocks noChangeShapeType="1"/>
            </p:cNvSpPr>
            <p:nvPr/>
          </p:nvSpPr>
          <p:spPr bwMode="auto">
            <a:xfrm>
              <a:off x="4920" y="2061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190"/>
            <p:cNvSpPr>
              <a:spLocks noChangeShapeType="1"/>
            </p:cNvSpPr>
            <p:nvPr/>
          </p:nvSpPr>
          <p:spPr bwMode="auto">
            <a:xfrm>
              <a:off x="4920" y="2230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191"/>
            <p:cNvSpPr>
              <a:spLocks noChangeShapeType="1"/>
            </p:cNvSpPr>
            <p:nvPr/>
          </p:nvSpPr>
          <p:spPr bwMode="auto">
            <a:xfrm>
              <a:off x="4920" y="2385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192"/>
            <p:cNvSpPr>
              <a:spLocks noChangeShapeType="1"/>
            </p:cNvSpPr>
            <p:nvPr/>
          </p:nvSpPr>
          <p:spPr bwMode="auto">
            <a:xfrm>
              <a:off x="4921" y="1879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Text Box 193"/>
            <p:cNvSpPr txBox="1">
              <a:spLocks noChangeArrowheads="1"/>
            </p:cNvSpPr>
            <p:nvPr/>
          </p:nvSpPr>
          <p:spPr bwMode="auto">
            <a:xfrm>
              <a:off x="5647" y="1858"/>
              <a:ext cx="169" cy="3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主存</a:t>
              </a:r>
            </a:p>
          </p:txBody>
        </p:sp>
      </p:grpSp>
      <p:sp>
        <p:nvSpPr>
          <p:cNvPr id="81" name="矩形 80"/>
          <p:cNvSpPr/>
          <p:nvPr/>
        </p:nvSpPr>
        <p:spPr>
          <a:xfrm>
            <a:off x="5611420" y="980728"/>
            <a:ext cx="11208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1600" b="1" dirty="0">
                <a:latin typeface="宋体" pitchFamily="2" charset="-122"/>
              </a:rPr>
              <a:t>(R0)</a:t>
            </a:r>
            <a:r>
              <a:rPr lang="zh-CN" altLang="en-US" sz="1600" b="1" dirty="0">
                <a:latin typeface="宋体" pitchFamily="2" charset="-122"/>
              </a:rPr>
              <a:t>＝</a:t>
            </a:r>
            <a:r>
              <a:rPr lang="en-US" altLang="zh-CN" sz="1600" b="1" dirty="0">
                <a:latin typeface="宋体" pitchFamily="2" charset="-122"/>
              </a:rPr>
              <a:t>20H</a:t>
            </a:r>
          </a:p>
        </p:txBody>
      </p:sp>
    </p:spTree>
    <p:extLst>
      <p:ext uri="{BB962C8B-B14F-4D97-AF65-F5344CB8AC3E}">
        <p14:creationId xmlns:p14="http://schemas.microsoft.com/office/powerpoint/2010/main" val="50339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4" grpId="0"/>
      <p:bldP spid="65" grpId="0"/>
      <p:bldP spid="66" grpId="0"/>
      <p:bldP spid="62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120</a:t>
            </a:fld>
            <a:endParaRPr lang="en-US" altLang="zh-CN"/>
          </a:p>
        </p:txBody>
      </p:sp>
      <p:sp>
        <p:nvSpPr>
          <p:cNvPr id="3" name="Text Box 88"/>
          <p:cNvSpPr txBox="1">
            <a:spLocks noChangeArrowheads="1"/>
          </p:cNvSpPr>
          <p:nvPr/>
        </p:nvSpPr>
        <p:spPr bwMode="auto">
          <a:xfrm>
            <a:off x="179388" y="319647"/>
            <a:ext cx="8774112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kumimoji="0" lang="zh-CN" altLang="en-US" b="1" dirty="0">
                <a:solidFill>
                  <a:srgbClr val="C00000"/>
                </a:solidFill>
                <a:latin typeface="宋体" pitchFamily="2" charset="-122"/>
              </a:rPr>
              <a:t>转发法：</a:t>
            </a:r>
            <a:r>
              <a:rPr lang="zh-CN" altLang="en-US" b="1" spc="-200" dirty="0">
                <a:latin typeface="+mn-ea"/>
                <a:ea typeface="+mn-ea"/>
              </a:rPr>
              <a:t>使</a:t>
            </a:r>
            <a:r>
              <a:rPr lang="zh-CN" altLang="zh-CN" b="1" spc="-200" dirty="0">
                <a:latin typeface="+mn-ea"/>
                <a:ea typeface="+mn-ea"/>
              </a:rPr>
              <a:t>冲突指令可直接从数据产生段</a:t>
            </a:r>
            <a:r>
              <a:rPr lang="zh-CN" altLang="zh-CN" b="1" u="sng" spc="-200" dirty="0">
                <a:latin typeface="+mn-ea"/>
                <a:ea typeface="+mn-ea"/>
              </a:rPr>
              <a:t>获取</a:t>
            </a:r>
            <a:r>
              <a:rPr lang="zh-CN" altLang="zh-CN" b="1" spc="-200" dirty="0">
                <a:latin typeface="+mn-ea"/>
                <a:ea typeface="+mn-ea"/>
              </a:rPr>
              <a:t>数据</a:t>
            </a:r>
            <a:r>
              <a:rPr lang="zh-CN" altLang="en-US" b="1" spc="-200" dirty="0">
                <a:latin typeface="+mn-ea"/>
                <a:ea typeface="+mn-ea"/>
              </a:rPr>
              <a:t>，来消除冒险</a:t>
            </a:r>
            <a:endParaRPr lang="en-US" altLang="zh-CN" b="1" spc="-200" dirty="0">
              <a:latin typeface="+mn-ea"/>
              <a:ea typeface="+mn-ea"/>
            </a:endParaRPr>
          </a:p>
        </p:txBody>
      </p:sp>
      <p:grpSp>
        <p:nvGrpSpPr>
          <p:cNvPr id="128" name="组合 127"/>
          <p:cNvGrpSpPr/>
          <p:nvPr/>
        </p:nvGrpSpPr>
        <p:grpSpPr>
          <a:xfrm>
            <a:off x="1115616" y="1252330"/>
            <a:ext cx="7488832" cy="1960646"/>
            <a:chOff x="683568" y="1252330"/>
            <a:chExt cx="7488832" cy="1960646"/>
          </a:xfrm>
        </p:grpSpPr>
        <p:sp>
          <p:nvSpPr>
            <p:cNvPr id="122" name="Text Box 164"/>
            <p:cNvSpPr txBox="1">
              <a:spLocks noChangeArrowheads="1"/>
            </p:cNvSpPr>
            <p:nvPr/>
          </p:nvSpPr>
          <p:spPr bwMode="auto">
            <a:xfrm>
              <a:off x="5668025" y="2636912"/>
              <a:ext cx="200120" cy="216024"/>
            </a:xfrm>
            <a:prstGeom prst="rect">
              <a:avLst/>
            </a:prstGeom>
            <a:solidFill>
              <a:srgbClr val="FFCC99"/>
            </a:solidFill>
            <a:ln w="1587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23" name="Text Box 164"/>
            <p:cNvSpPr txBox="1">
              <a:spLocks noChangeArrowheads="1"/>
            </p:cNvSpPr>
            <p:nvPr/>
          </p:nvSpPr>
          <p:spPr bwMode="auto">
            <a:xfrm>
              <a:off x="5436096" y="2636912"/>
              <a:ext cx="231928" cy="216024"/>
            </a:xfrm>
            <a:prstGeom prst="rect">
              <a:avLst/>
            </a:prstGeom>
            <a:solidFill>
              <a:srgbClr val="CCCCFF"/>
            </a:solidFill>
            <a:ln w="1587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21" name="Text Box 164"/>
            <p:cNvSpPr txBox="1">
              <a:spLocks noChangeArrowheads="1"/>
            </p:cNvSpPr>
            <p:nvPr/>
          </p:nvSpPr>
          <p:spPr bwMode="auto">
            <a:xfrm>
              <a:off x="5438863" y="1557238"/>
              <a:ext cx="213257" cy="216024"/>
            </a:xfrm>
            <a:prstGeom prst="rect">
              <a:avLst/>
            </a:prstGeom>
            <a:solidFill>
              <a:srgbClr val="FFCC99"/>
            </a:solidFill>
            <a:ln w="1587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cxnSp>
          <p:nvCxnSpPr>
            <p:cNvPr id="5" name="直接箭头连接符 4"/>
            <p:cNvCxnSpPr/>
            <p:nvPr/>
          </p:nvCxnSpPr>
          <p:spPr bwMode="auto">
            <a:xfrm>
              <a:off x="2555776" y="1484784"/>
              <a:ext cx="56166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" name="Text Box 61"/>
            <p:cNvSpPr txBox="1">
              <a:spLocks noChangeArrowheads="1"/>
            </p:cNvSpPr>
            <p:nvPr/>
          </p:nvSpPr>
          <p:spPr bwMode="auto">
            <a:xfrm>
              <a:off x="2555776" y="1556792"/>
              <a:ext cx="504056" cy="21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8" name="Text Box 61"/>
            <p:cNvSpPr txBox="1">
              <a:spLocks noChangeArrowheads="1"/>
            </p:cNvSpPr>
            <p:nvPr/>
          </p:nvSpPr>
          <p:spPr bwMode="auto">
            <a:xfrm>
              <a:off x="3275856" y="1556793"/>
              <a:ext cx="502221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9" name="Text Box 61"/>
            <p:cNvSpPr txBox="1">
              <a:spLocks noChangeArrowheads="1"/>
            </p:cNvSpPr>
            <p:nvPr/>
          </p:nvSpPr>
          <p:spPr bwMode="auto">
            <a:xfrm>
              <a:off x="3995937" y="1556792"/>
              <a:ext cx="504056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</a:t>
              </a:r>
            </a:p>
          </p:txBody>
        </p:sp>
        <p:sp>
          <p:nvSpPr>
            <p:cNvPr id="10" name="Text Box 61"/>
            <p:cNvSpPr txBox="1">
              <a:spLocks noChangeArrowheads="1"/>
            </p:cNvSpPr>
            <p:nvPr/>
          </p:nvSpPr>
          <p:spPr bwMode="auto">
            <a:xfrm>
              <a:off x="4716016" y="1556792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MEM</a:t>
              </a:r>
            </a:p>
          </p:txBody>
        </p:sp>
        <p:sp>
          <p:nvSpPr>
            <p:cNvPr id="11" name="Text Box 61"/>
            <p:cNvSpPr txBox="1">
              <a:spLocks noChangeArrowheads="1"/>
            </p:cNvSpPr>
            <p:nvPr/>
          </p:nvSpPr>
          <p:spPr bwMode="auto">
            <a:xfrm>
              <a:off x="5436096" y="1556792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WB</a:t>
              </a:r>
            </a:p>
          </p:txBody>
        </p:sp>
        <p:sp>
          <p:nvSpPr>
            <p:cNvPr id="12" name="Text Box 57"/>
            <p:cNvSpPr txBox="1">
              <a:spLocks noChangeArrowheads="1"/>
            </p:cNvSpPr>
            <p:nvPr/>
          </p:nvSpPr>
          <p:spPr bwMode="auto">
            <a:xfrm>
              <a:off x="2987824" y="1252330"/>
              <a:ext cx="5112568" cy="2160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10800" rIns="18000" bIns="10800"/>
            <a:lstStyle/>
            <a:p>
              <a:pPr algn="l">
                <a:lnSpc>
                  <a:spcPct val="8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1     </a:t>
              </a:r>
              <a:r>
                <a:rPr lang="en-US" altLang="zh-CN" sz="1400" b="1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2</a:t>
              </a:r>
              <a:r>
                <a:rPr lang="en-US" altLang="zh-CN" sz="1600" b="1" dirty="0">
                  <a:latin typeface="+mn-ea"/>
                </a:rPr>
                <a:t>     </a:t>
              </a:r>
              <a:r>
                <a:rPr lang="en-US" altLang="zh-CN" sz="1400" b="1" dirty="0">
                  <a:latin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3     </a:t>
              </a:r>
              <a:r>
                <a:rPr lang="en-US" altLang="zh-CN" sz="1400" b="1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4      5     </a:t>
              </a:r>
              <a:r>
                <a:rPr lang="en-US" altLang="zh-CN" sz="1400" b="1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6     </a:t>
              </a:r>
              <a:r>
                <a:rPr lang="en-US" altLang="zh-CN" sz="1400" b="1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7     </a:t>
              </a:r>
              <a:r>
                <a:rPr lang="en-US" altLang="zh-CN" sz="1400" b="1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8</a:t>
              </a:r>
            </a:p>
          </p:txBody>
        </p:sp>
        <p:sp>
          <p:nvSpPr>
            <p:cNvPr id="13" name="Text Box 63"/>
            <p:cNvSpPr txBox="1">
              <a:spLocks noChangeArrowheads="1"/>
            </p:cNvSpPr>
            <p:nvPr/>
          </p:nvSpPr>
          <p:spPr bwMode="auto">
            <a:xfrm>
              <a:off x="683568" y="1468354"/>
              <a:ext cx="1872208" cy="1728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28800" rIns="18000" bIns="10800"/>
            <a:lstStyle/>
            <a:p>
              <a:pPr algn="l"/>
              <a:r>
                <a:rPr lang="en-US" altLang="zh-CN" sz="1800" b="1" dirty="0">
                  <a:latin typeface="宋体" pitchFamily="2" charset="-122"/>
                </a:rPr>
                <a:t>I1:add 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>
                  <a:latin typeface="宋体" pitchFamily="2" charset="-122"/>
                </a:rPr>
                <a:t>,$5,$6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>
                  <a:latin typeface="宋体" pitchFamily="2" charset="-122"/>
                </a:rPr>
                <a:t>I2:sub $7,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>
                  <a:latin typeface="宋体" pitchFamily="2" charset="-122"/>
                </a:rPr>
                <a:t>,$6</a:t>
              </a: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>
                  <a:latin typeface="宋体" pitchFamily="2" charset="-122"/>
                </a:rPr>
                <a:t>I3:or  $8,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>
                  <a:latin typeface="宋体" pitchFamily="2" charset="-122"/>
                </a:rPr>
                <a:t>,$6</a:t>
              </a: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>
                  <a:latin typeface="宋体" pitchFamily="2" charset="-122"/>
                </a:rPr>
                <a:t>I4:slt $9,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>
                  <a:latin typeface="宋体" pitchFamily="2" charset="-122"/>
                </a:rPr>
                <a:t>,$6</a:t>
              </a: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>
                  <a:latin typeface="宋体" pitchFamily="2" charset="-122"/>
                </a:rPr>
                <a:t>I5:and $3,$4,$6</a:t>
              </a:r>
            </a:p>
            <a:p>
              <a:pPr algn="l">
                <a:lnSpc>
                  <a:spcPct val="145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0" name="Text Box 164"/>
            <p:cNvSpPr txBox="1">
              <a:spLocks noChangeArrowheads="1"/>
            </p:cNvSpPr>
            <p:nvPr/>
          </p:nvSpPr>
          <p:spPr bwMode="auto">
            <a:xfrm>
              <a:off x="2967815" y="155679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47" name="Text Box 164"/>
            <p:cNvSpPr txBox="1">
              <a:spLocks noChangeArrowheads="1"/>
            </p:cNvSpPr>
            <p:nvPr/>
          </p:nvSpPr>
          <p:spPr bwMode="auto">
            <a:xfrm>
              <a:off x="3687895" y="155679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48" name="Text Box 164"/>
            <p:cNvSpPr txBox="1">
              <a:spLocks noChangeArrowheads="1"/>
            </p:cNvSpPr>
            <p:nvPr/>
          </p:nvSpPr>
          <p:spPr bwMode="auto">
            <a:xfrm>
              <a:off x="4407975" y="155679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sp>
          <p:nvSpPr>
            <p:cNvPr id="49" name="Text Box 164"/>
            <p:cNvSpPr txBox="1">
              <a:spLocks noChangeArrowheads="1"/>
            </p:cNvSpPr>
            <p:nvPr/>
          </p:nvSpPr>
          <p:spPr bwMode="auto">
            <a:xfrm>
              <a:off x="5128055" y="155679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cxnSp>
          <p:nvCxnSpPr>
            <p:cNvPr id="51" name="直接箭头连接符 50"/>
            <p:cNvCxnSpPr>
              <a:stCxn id="7" idx="3"/>
              <a:endCxn id="8" idx="1"/>
            </p:cNvCxnSpPr>
            <p:nvPr/>
          </p:nvCxnSpPr>
          <p:spPr bwMode="auto">
            <a:xfrm>
              <a:off x="3059832" y="1664805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直接箭头连接符 51"/>
            <p:cNvCxnSpPr>
              <a:stCxn id="8" idx="3"/>
              <a:endCxn id="9" idx="1"/>
            </p:cNvCxnSpPr>
            <p:nvPr/>
          </p:nvCxnSpPr>
          <p:spPr bwMode="auto">
            <a:xfrm>
              <a:off x="3778077" y="1664805"/>
              <a:ext cx="2178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直接箭头连接符 52"/>
            <p:cNvCxnSpPr>
              <a:stCxn id="9" idx="3"/>
              <a:endCxn id="10" idx="1"/>
            </p:cNvCxnSpPr>
            <p:nvPr/>
          </p:nvCxnSpPr>
          <p:spPr bwMode="auto">
            <a:xfrm flipV="1">
              <a:off x="4499993" y="1664804"/>
              <a:ext cx="21602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4" name="直接箭头连接符 53"/>
            <p:cNvCxnSpPr>
              <a:stCxn id="10" idx="3"/>
              <a:endCxn id="11" idx="1"/>
            </p:cNvCxnSpPr>
            <p:nvPr/>
          </p:nvCxnSpPr>
          <p:spPr bwMode="auto">
            <a:xfrm>
              <a:off x="5220072" y="1664804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3" name="Text Box 61"/>
            <p:cNvSpPr txBox="1">
              <a:spLocks noChangeArrowheads="1"/>
            </p:cNvSpPr>
            <p:nvPr/>
          </p:nvSpPr>
          <p:spPr bwMode="auto">
            <a:xfrm>
              <a:off x="3275856" y="1916830"/>
              <a:ext cx="504056" cy="21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64" name="Text Box 61"/>
            <p:cNvSpPr txBox="1">
              <a:spLocks noChangeArrowheads="1"/>
            </p:cNvSpPr>
            <p:nvPr/>
          </p:nvSpPr>
          <p:spPr bwMode="auto">
            <a:xfrm>
              <a:off x="3995936" y="1916831"/>
              <a:ext cx="502221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65" name="Text Box 61"/>
            <p:cNvSpPr txBox="1">
              <a:spLocks noChangeArrowheads="1"/>
            </p:cNvSpPr>
            <p:nvPr/>
          </p:nvSpPr>
          <p:spPr bwMode="auto">
            <a:xfrm>
              <a:off x="4716017" y="1916830"/>
              <a:ext cx="504056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</a:t>
              </a:r>
            </a:p>
          </p:txBody>
        </p:sp>
        <p:sp>
          <p:nvSpPr>
            <p:cNvPr id="66" name="Text Box 61"/>
            <p:cNvSpPr txBox="1">
              <a:spLocks noChangeArrowheads="1"/>
            </p:cNvSpPr>
            <p:nvPr/>
          </p:nvSpPr>
          <p:spPr bwMode="auto">
            <a:xfrm>
              <a:off x="5436096" y="1916830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MEM</a:t>
              </a:r>
            </a:p>
          </p:txBody>
        </p:sp>
        <p:sp>
          <p:nvSpPr>
            <p:cNvPr id="67" name="Text Box 61"/>
            <p:cNvSpPr txBox="1">
              <a:spLocks noChangeArrowheads="1"/>
            </p:cNvSpPr>
            <p:nvPr/>
          </p:nvSpPr>
          <p:spPr bwMode="auto">
            <a:xfrm>
              <a:off x="6156176" y="1916830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WB</a:t>
              </a:r>
            </a:p>
          </p:txBody>
        </p:sp>
        <p:sp>
          <p:nvSpPr>
            <p:cNvPr id="68" name="Text Box 164"/>
            <p:cNvSpPr txBox="1">
              <a:spLocks noChangeArrowheads="1"/>
            </p:cNvSpPr>
            <p:nvPr/>
          </p:nvSpPr>
          <p:spPr bwMode="auto">
            <a:xfrm>
              <a:off x="3687895" y="1916830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69" name="Text Box 164"/>
            <p:cNvSpPr txBox="1">
              <a:spLocks noChangeArrowheads="1"/>
            </p:cNvSpPr>
            <p:nvPr/>
          </p:nvSpPr>
          <p:spPr bwMode="auto">
            <a:xfrm>
              <a:off x="4407975" y="1916830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70" name="Text Box 164"/>
            <p:cNvSpPr txBox="1">
              <a:spLocks noChangeArrowheads="1"/>
            </p:cNvSpPr>
            <p:nvPr/>
          </p:nvSpPr>
          <p:spPr bwMode="auto">
            <a:xfrm>
              <a:off x="5128055" y="1916830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sp>
          <p:nvSpPr>
            <p:cNvPr id="71" name="Text Box 164"/>
            <p:cNvSpPr txBox="1">
              <a:spLocks noChangeArrowheads="1"/>
            </p:cNvSpPr>
            <p:nvPr/>
          </p:nvSpPr>
          <p:spPr bwMode="auto">
            <a:xfrm>
              <a:off x="5848135" y="1916830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cxnSp>
          <p:nvCxnSpPr>
            <p:cNvPr id="72" name="直接箭头连接符 71"/>
            <p:cNvCxnSpPr>
              <a:stCxn id="63" idx="3"/>
              <a:endCxn id="64" idx="1"/>
            </p:cNvCxnSpPr>
            <p:nvPr/>
          </p:nvCxnSpPr>
          <p:spPr bwMode="auto">
            <a:xfrm>
              <a:off x="3779912" y="2024843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3" name="直接箭头连接符 72"/>
            <p:cNvCxnSpPr>
              <a:stCxn id="64" idx="3"/>
              <a:endCxn id="65" idx="1"/>
            </p:cNvCxnSpPr>
            <p:nvPr/>
          </p:nvCxnSpPr>
          <p:spPr bwMode="auto">
            <a:xfrm>
              <a:off x="4498157" y="2024843"/>
              <a:ext cx="2178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4" name="直接箭头连接符 73"/>
            <p:cNvCxnSpPr>
              <a:stCxn id="65" idx="3"/>
              <a:endCxn id="66" idx="1"/>
            </p:cNvCxnSpPr>
            <p:nvPr/>
          </p:nvCxnSpPr>
          <p:spPr bwMode="auto">
            <a:xfrm flipV="1">
              <a:off x="5220073" y="2024842"/>
              <a:ext cx="21602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5" name="直接箭头连接符 74"/>
            <p:cNvCxnSpPr>
              <a:stCxn id="66" idx="3"/>
              <a:endCxn id="67" idx="1"/>
            </p:cNvCxnSpPr>
            <p:nvPr/>
          </p:nvCxnSpPr>
          <p:spPr bwMode="auto">
            <a:xfrm>
              <a:off x="5940152" y="2024842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6" name="Text Box 61"/>
            <p:cNvSpPr txBox="1">
              <a:spLocks noChangeArrowheads="1"/>
            </p:cNvSpPr>
            <p:nvPr/>
          </p:nvSpPr>
          <p:spPr bwMode="auto">
            <a:xfrm>
              <a:off x="3995936" y="2276870"/>
              <a:ext cx="504056" cy="21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77" name="Text Box 61"/>
            <p:cNvSpPr txBox="1">
              <a:spLocks noChangeArrowheads="1"/>
            </p:cNvSpPr>
            <p:nvPr/>
          </p:nvSpPr>
          <p:spPr bwMode="auto">
            <a:xfrm>
              <a:off x="4716016" y="2276871"/>
              <a:ext cx="502221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78" name="Text Box 61"/>
            <p:cNvSpPr txBox="1">
              <a:spLocks noChangeArrowheads="1"/>
            </p:cNvSpPr>
            <p:nvPr/>
          </p:nvSpPr>
          <p:spPr bwMode="auto">
            <a:xfrm>
              <a:off x="5436097" y="2276870"/>
              <a:ext cx="504056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</a:t>
              </a:r>
            </a:p>
          </p:txBody>
        </p:sp>
        <p:sp>
          <p:nvSpPr>
            <p:cNvPr id="79" name="Text Box 61"/>
            <p:cNvSpPr txBox="1">
              <a:spLocks noChangeArrowheads="1"/>
            </p:cNvSpPr>
            <p:nvPr/>
          </p:nvSpPr>
          <p:spPr bwMode="auto">
            <a:xfrm>
              <a:off x="6156176" y="2276870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MEM</a:t>
              </a:r>
            </a:p>
          </p:txBody>
        </p:sp>
        <p:sp>
          <p:nvSpPr>
            <p:cNvPr id="80" name="Text Box 61"/>
            <p:cNvSpPr txBox="1">
              <a:spLocks noChangeArrowheads="1"/>
            </p:cNvSpPr>
            <p:nvPr/>
          </p:nvSpPr>
          <p:spPr bwMode="auto">
            <a:xfrm>
              <a:off x="6876256" y="2276870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WB</a:t>
              </a:r>
            </a:p>
          </p:txBody>
        </p:sp>
        <p:sp>
          <p:nvSpPr>
            <p:cNvPr id="81" name="Text Box 164"/>
            <p:cNvSpPr txBox="1">
              <a:spLocks noChangeArrowheads="1"/>
            </p:cNvSpPr>
            <p:nvPr/>
          </p:nvSpPr>
          <p:spPr bwMode="auto">
            <a:xfrm>
              <a:off x="4407975" y="2276870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82" name="Text Box 164"/>
            <p:cNvSpPr txBox="1">
              <a:spLocks noChangeArrowheads="1"/>
            </p:cNvSpPr>
            <p:nvPr/>
          </p:nvSpPr>
          <p:spPr bwMode="auto">
            <a:xfrm>
              <a:off x="5128055" y="2276870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83" name="Text Box 164"/>
            <p:cNvSpPr txBox="1">
              <a:spLocks noChangeArrowheads="1"/>
            </p:cNvSpPr>
            <p:nvPr/>
          </p:nvSpPr>
          <p:spPr bwMode="auto">
            <a:xfrm>
              <a:off x="5848135" y="2276870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sp>
          <p:nvSpPr>
            <p:cNvPr id="84" name="Text Box 164"/>
            <p:cNvSpPr txBox="1">
              <a:spLocks noChangeArrowheads="1"/>
            </p:cNvSpPr>
            <p:nvPr/>
          </p:nvSpPr>
          <p:spPr bwMode="auto">
            <a:xfrm>
              <a:off x="6568215" y="2276870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cxnSp>
          <p:nvCxnSpPr>
            <p:cNvPr id="85" name="直接箭头连接符 84"/>
            <p:cNvCxnSpPr>
              <a:stCxn id="76" idx="3"/>
              <a:endCxn id="77" idx="1"/>
            </p:cNvCxnSpPr>
            <p:nvPr/>
          </p:nvCxnSpPr>
          <p:spPr bwMode="auto">
            <a:xfrm>
              <a:off x="4499992" y="2384883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6" name="直接箭头连接符 85"/>
            <p:cNvCxnSpPr>
              <a:stCxn id="77" idx="3"/>
              <a:endCxn id="78" idx="1"/>
            </p:cNvCxnSpPr>
            <p:nvPr/>
          </p:nvCxnSpPr>
          <p:spPr bwMode="auto">
            <a:xfrm>
              <a:off x="5218237" y="2384883"/>
              <a:ext cx="2178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7" name="直接箭头连接符 86"/>
            <p:cNvCxnSpPr>
              <a:stCxn id="78" idx="3"/>
              <a:endCxn id="79" idx="1"/>
            </p:cNvCxnSpPr>
            <p:nvPr/>
          </p:nvCxnSpPr>
          <p:spPr bwMode="auto">
            <a:xfrm flipV="1">
              <a:off x="5940153" y="2384882"/>
              <a:ext cx="21602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8" name="直接箭头连接符 87"/>
            <p:cNvCxnSpPr>
              <a:stCxn id="79" idx="3"/>
              <a:endCxn id="80" idx="1"/>
            </p:cNvCxnSpPr>
            <p:nvPr/>
          </p:nvCxnSpPr>
          <p:spPr bwMode="auto">
            <a:xfrm>
              <a:off x="6660232" y="2384882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9" name="Text Box 61"/>
            <p:cNvSpPr txBox="1">
              <a:spLocks noChangeArrowheads="1"/>
            </p:cNvSpPr>
            <p:nvPr/>
          </p:nvSpPr>
          <p:spPr bwMode="auto">
            <a:xfrm>
              <a:off x="4716016" y="2636912"/>
              <a:ext cx="504056" cy="21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90" name="Text Box 61"/>
            <p:cNvSpPr txBox="1">
              <a:spLocks noChangeArrowheads="1"/>
            </p:cNvSpPr>
            <p:nvPr/>
          </p:nvSpPr>
          <p:spPr bwMode="auto">
            <a:xfrm>
              <a:off x="5436096" y="2636913"/>
              <a:ext cx="502221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91" name="Text Box 61"/>
            <p:cNvSpPr txBox="1">
              <a:spLocks noChangeArrowheads="1"/>
            </p:cNvSpPr>
            <p:nvPr/>
          </p:nvSpPr>
          <p:spPr bwMode="auto">
            <a:xfrm>
              <a:off x="6156177" y="2636912"/>
              <a:ext cx="504056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</a:t>
              </a:r>
            </a:p>
          </p:txBody>
        </p:sp>
        <p:sp>
          <p:nvSpPr>
            <p:cNvPr id="92" name="Text Box 61"/>
            <p:cNvSpPr txBox="1">
              <a:spLocks noChangeArrowheads="1"/>
            </p:cNvSpPr>
            <p:nvPr/>
          </p:nvSpPr>
          <p:spPr bwMode="auto">
            <a:xfrm>
              <a:off x="6876256" y="2636912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MEM</a:t>
              </a:r>
            </a:p>
          </p:txBody>
        </p:sp>
        <p:sp>
          <p:nvSpPr>
            <p:cNvPr id="93" name="Text Box 61"/>
            <p:cNvSpPr txBox="1">
              <a:spLocks noChangeArrowheads="1"/>
            </p:cNvSpPr>
            <p:nvPr/>
          </p:nvSpPr>
          <p:spPr bwMode="auto">
            <a:xfrm>
              <a:off x="7596336" y="2636912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WB</a:t>
              </a:r>
            </a:p>
          </p:txBody>
        </p:sp>
        <p:sp>
          <p:nvSpPr>
            <p:cNvPr id="94" name="Text Box 164"/>
            <p:cNvSpPr txBox="1">
              <a:spLocks noChangeArrowheads="1"/>
            </p:cNvSpPr>
            <p:nvPr/>
          </p:nvSpPr>
          <p:spPr bwMode="auto">
            <a:xfrm>
              <a:off x="5128055" y="263691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95" name="Text Box 164"/>
            <p:cNvSpPr txBox="1">
              <a:spLocks noChangeArrowheads="1"/>
            </p:cNvSpPr>
            <p:nvPr/>
          </p:nvSpPr>
          <p:spPr bwMode="auto">
            <a:xfrm>
              <a:off x="5848135" y="263691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96" name="Text Box 164"/>
            <p:cNvSpPr txBox="1">
              <a:spLocks noChangeArrowheads="1"/>
            </p:cNvSpPr>
            <p:nvPr/>
          </p:nvSpPr>
          <p:spPr bwMode="auto">
            <a:xfrm>
              <a:off x="6568215" y="263691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sp>
          <p:nvSpPr>
            <p:cNvPr id="97" name="Text Box 164"/>
            <p:cNvSpPr txBox="1">
              <a:spLocks noChangeArrowheads="1"/>
            </p:cNvSpPr>
            <p:nvPr/>
          </p:nvSpPr>
          <p:spPr bwMode="auto">
            <a:xfrm>
              <a:off x="7288295" y="263691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cxnSp>
          <p:nvCxnSpPr>
            <p:cNvPr id="98" name="直接箭头连接符 97"/>
            <p:cNvCxnSpPr>
              <a:stCxn id="89" idx="3"/>
              <a:endCxn id="90" idx="1"/>
            </p:cNvCxnSpPr>
            <p:nvPr/>
          </p:nvCxnSpPr>
          <p:spPr bwMode="auto">
            <a:xfrm>
              <a:off x="5220072" y="2744925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9" name="直接箭头连接符 98"/>
            <p:cNvCxnSpPr>
              <a:stCxn id="90" idx="3"/>
              <a:endCxn id="91" idx="1"/>
            </p:cNvCxnSpPr>
            <p:nvPr/>
          </p:nvCxnSpPr>
          <p:spPr bwMode="auto">
            <a:xfrm>
              <a:off x="5938317" y="2744925"/>
              <a:ext cx="2178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0" name="直接箭头连接符 99"/>
            <p:cNvCxnSpPr>
              <a:stCxn id="91" idx="3"/>
              <a:endCxn id="92" idx="1"/>
            </p:cNvCxnSpPr>
            <p:nvPr/>
          </p:nvCxnSpPr>
          <p:spPr bwMode="auto">
            <a:xfrm flipV="1">
              <a:off x="6660233" y="2744924"/>
              <a:ext cx="21602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1" name="直接箭头连接符 100"/>
            <p:cNvCxnSpPr>
              <a:stCxn id="92" idx="3"/>
              <a:endCxn id="93" idx="1"/>
            </p:cNvCxnSpPr>
            <p:nvPr/>
          </p:nvCxnSpPr>
          <p:spPr bwMode="auto">
            <a:xfrm>
              <a:off x="7380312" y="2744924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2" name="Text Box 61"/>
            <p:cNvSpPr txBox="1">
              <a:spLocks noChangeArrowheads="1"/>
            </p:cNvSpPr>
            <p:nvPr/>
          </p:nvSpPr>
          <p:spPr bwMode="auto">
            <a:xfrm>
              <a:off x="5436096" y="2996950"/>
              <a:ext cx="504056" cy="21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103" name="Text Box 61"/>
            <p:cNvSpPr txBox="1">
              <a:spLocks noChangeArrowheads="1"/>
            </p:cNvSpPr>
            <p:nvPr/>
          </p:nvSpPr>
          <p:spPr bwMode="auto">
            <a:xfrm>
              <a:off x="6156176" y="2996951"/>
              <a:ext cx="502221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104" name="Text Box 61"/>
            <p:cNvSpPr txBox="1">
              <a:spLocks noChangeArrowheads="1"/>
            </p:cNvSpPr>
            <p:nvPr/>
          </p:nvSpPr>
          <p:spPr bwMode="auto">
            <a:xfrm>
              <a:off x="6876257" y="2996950"/>
              <a:ext cx="504056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</a:t>
              </a:r>
            </a:p>
          </p:txBody>
        </p:sp>
        <p:sp>
          <p:nvSpPr>
            <p:cNvPr id="105" name="Text Box 61"/>
            <p:cNvSpPr txBox="1">
              <a:spLocks noChangeArrowheads="1"/>
            </p:cNvSpPr>
            <p:nvPr/>
          </p:nvSpPr>
          <p:spPr bwMode="auto">
            <a:xfrm>
              <a:off x="7596336" y="2996950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MEM</a:t>
              </a:r>
            </a:p>
          </p:txBody>
        </p:sp>
        <p:sp>
          <p:nvSpPr>
            <p:cNvPr id="107" name="Text Box 164"/>
            <p:cNvSpPr txBox="1">
              <a:spLocks noChangeArrowheads="1"/>
            </p:cNvSpPr>
            <p:nvPr/>
          </p:nvSpPr>
          <p:spPr bwMode="auto">
            <a:xfrm>
              <a:off x="5848135" y="2996950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08" name="Text Box 164"/>
            <p:cNvSpPr txBox="1">
              <a:spLocks noChangeArrowheads="1"/>
            </p:cNvSpPr>
            <p:nvPr/>
          </p:nvSpPr>
          <p:spPr bwMode="auto">
            <a:xfrm>
              <a:off x="6568215" y="2996950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09" name="Text Box 164"/>
            <p:cNvSpPr txBox="1">
              <a:spLocks noChangeArrowheads="1"/>
            </p:cNvSpPr>
            <p:nvPr/>
          </p:nvSpPr>
          <p:spPr bwMode="auto">
            <a:xfrm>
              <a:off x="7288295" y="2996950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sp>
          <p:nvSpPr>
            <p:cNvPr id="110" name="Text Box 164"/>
            <p:cNvSpPr txBox="1">
              <a:spLocks noChangeArrowheads="1"/>
            </p:cNvSpPr>
            <p:nvPr/>
          </p:nvSpPr>
          <p:spPr bwMode="auto">
            <a:xfrm>
              <a:off x="8008375" y="2996950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cxnSp>
          <p:nvCxnSpPr>
            <p:cNvPr id="111" name="直接箭头连接符 110"/>
            <p:cNvCxnSpPr>
              <a:stCxn id="102" idx="3"/>
              <a:endCxn id="103" idx="1"/>
            </p:cNvCxnSpPr>
            <p:nvPr/>
          </p:nvCxnSpPr>
          <p:spPr bwMode="auto">
            <a:xfrm>
              <a:off x="5940152" y="3104963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2" name="直接箭头连接符 111"/>
            <p:cNvCxnSpPr>
              <a:stCxn id="103" idx="3"/>
              <a:endCxn id="104" idx="1"/>
            </p:cNvCxnSpPr>
            <p:nvPr/>
          </p:nvCxnSpPr>
          <p:spPr bwMode="auto">
            <a:xfrm>
              <a:off x="6658397" y="3104963"/>
              <a:ext cx="2178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3" name="直接箭头连接符 112"/>
            <p:cNvCxnSpPr>
              <a:stCxn id="104" idx="3"/>
              <a:endCxn id="105" idx="1"/>
            </p:cNvCxnSpPr>
            <p:nvPr/>
          </p:nvCxnSpPr>
          <p:spPr bwMode="auto">
            <a:xfrm flipV="1">
              <a:off x="7380313" y="3104962"/>
              <a:ext cx="21602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29" name="Text Box 88"/>
          <p:cNvSpPr txBox="1">
            <a:spLocks noChangeArrowheads="1"/>
          </p:cNvSpPr>
          <p:nvPr/>
        </p:nvSpPr>
        <p:spPr bwMode="auto">
          <a:xfrm>
            <a:off x="179512" y="789462"/>
            <a:ext cx="8774112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kumimoji="0" lang="zh-CN" altLang="en-US" b="1" dirty="0">
                <a:solidFill>
                  <a:schemeClr val="accent2"/>
                </a:solidFill>
                <a:latin typeface="宋体" pitchFamily="2" charset="-122"/>
              </a:rPr>
              <a:t>获取时机</a:t>
            </a: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kumimoji="0" lang="zh-CN" altLang="en-US" b="1" dirty="0">
                <a:latin typeface="宋体" pitchFamily="2" charset="-122"/>
              </a:rPr>
              <a:t>可</a:t>
            </a:r>
            <a:r>
              <a:rPr kumimoji="0" lang="zh-CN" altLang="en-US" b="1" u="sng" dirty="0">
                <a:latin typeface="宋体" pitchFamily="2" charset="-122"/>
              </a:rPr>
              <a:t>在使用时</a:t>
            </a:r>
            <a:r>
              <a:rPr kumimoji="0" lang="zh-CN" altLang="en-US" b="1" dirty="0">
                <a:latin typeface="宋体" pitchFamily="2" charset="-122"/>
              </a:rPr>
              <a:t>获取</a:t>
            </a:r>
            <a:r>
              <a:rPr kumimoji="0" lang="en-US" altLang="zh-CN" sz="2000" b="1" dirty="0">
                <a:latin typeface="宋体" pitchFamily="2" charset="-122"/>
              </a:rPr>
              <a:t>(</a:t>
            </a:r>
            <a:r>
              <a:rPr kumimoji="0"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等价于</a:t>
            </a:r>
            <a:r>
              <a:rPr kumimoji="0" lang="zh-CN" altLang="en-US" sz="2000" b="1" dirty="0">
                <a:latin typeface="宋体" pitchFamily="2" charset="-122"/>
              </a:rPr>
              <a:t>较早的段获取</a:t>
            </a:r>
            <a:r>
              <a:rPr kumimoji="0" lang="en-US" altLang="zh-CN" sz="2000" b="1" dirty="0">
                <a:latin typeface="宋体" pitchFamily="2" charset="-122"/>
              </a:rPr>
              <a:t>)</a:t>
            </a:r>
            <a:endParaRPr lang="en-US" altLang="zh-CN" sz="2000" b="1" dirty="0"/>
          </a:p>
        </p:txBody>
      </p:sp>
      <p:sp>
        <p:nvSpPr>
          <p:cNvPr id="130" name="Text Box 88"/>
          <p:cNvSpPr txBox="1">
            <a:spLocks noChangeArrowheads="1"/>
          </p:cNvSpPr>
          <p:nvPr/>
        </p:nvSpPr>
        <p:spPr bwMode="auto">
          <a:xfrm>
            <a:off x="179512" y="3284984"/>
            <a:ext cx="87741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kumimoji="0" lang="zh-CN" altLang="en-US" b="1" dirty="0">
                <a:solidFill>
                  <a:schemeClr val="accent2"/>
                </a:solidFill>
                <a:latin typeface="宋体" pitchFamily="2" charset="-122"/>
              </a:rPr>
              <a:t>实现机制</a:t>
            </a: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kumimoji="0" lang="zh-CN" altLang="en-US" b="1" dirty="0">
                <a:solidFill>
                  <a:srgbClr val="990099"/>
                </a:solidFill>
                <a:latin typeface="宋体" pitchFamily="2" charset="-122"/>
              </a:rPr>
              <a:t>增加</a:t>
            </a:r>
            <a:r>
              <a:rPr kumimoji="0" lang="zh-CN" altLang="en-US" b="1" dirty="0">
                <a:latin typeface="宋体" pitchFamily="2" charset="-122"/>
              </a:rPr>
              <a:t>转发线路、同一拍中</a:t>
            </a:r>
            <a:r>
              <a:rPr kumimoji="0" lang="zh-CN" altLang="en-US" b="1" dirty="0">
                <a:solidFill>
                  <a:srgbClr val="990099"/>
                </a:solidFill>
                <a:latin typeface="宋体" pitchFamily="2" charset="-122"/>
              </a:rPr>
              <a:t>提前</a:t>
            </a:r>
            <a:r>
              <a:rPr kumimoji="0" lang="zh-CN" altLang="en-US" b="1" dirty="0">
                <a:latin typeface="宋体" pitchFamily="2" charset="-122"/>
              </a:rPr>
              <a:t>写</a:t>
            </a:r>
            <a:endParaRPr lang="en-US" altLang="zh-CN" b="1" dirty="0"/>
          </a:p>
        </p:txBody>
      </p:sp>
      <p:sp>
        <p:nvSpPr>
          <p:cNvPr id="15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09" name="组合 308"/>
          <p:cNvGrpSpPr/>
          <p:nvPr/>
        </p:nvGrpSpPr>
        <p:grpSpPr>
          <a:xfrm>
            <a:off x="5818047" y="3933056"/>
            <a:ext cx="3002425" cy="1396603"/>
            <a:chOff x="5818047" y="3976613"/>
            <a:chExt cx="3002425" cy="1396603"/>
          </a:xfrm>
        </p:grpSpPr>
        <p:cxnSp>
          <p:nvCxnSpPr>
            <p:cNvPr id="255" name="直接连接符 254"/>
            <p:cNvCxnSpPr/>
            <p:nvPr/>
          </p:nvCxnSpPr>
          <p:spPr bwMode="auto">
            <a:xfrm flipV="1">
              <a:off x="6588224" y="4552678"/>
              <a:ext cx="144016" cy="30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8" name="直接连接符 257"/>
            <p:cNvCxnSpPr/>
            <p:nvPr/>
          </p:nvCxnSpPr>
          <p:spPr bwMode="auto">
            <a:xfrm>
              <a:off x="6732240" y="4265264"/>
              <a:ext cx="0" cy="28772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3" name="直接连接符 262"/>
            <p:cNvCxnSpPr/>
            <p:nvPr/>
          </p:nvCxnSpPr>
          <p:spPr bwMode="auto">
            <a:xfrm>
              <a:off x="6732240" y="4264645"/>
              <a:ext cx="864096" cy="61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5" name="直接连接符 264"/>
            <p:cNvCxnSpPr/>
            <p:nvPr/>
          </p:nvCxnSpPr>
          <p:spPr bwMode="auto">
            <a:xfrm>
              <a:off x="7596336" y="4265264"/>
              <a:ext cx="0" cy="28493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6" name="直接连接符 265"/>
            <p:cNvCxnSpPr/>
            <p:nvPr/>
          </p:nvCxnSpPr>
          <p:spPr bwMode="auto">
            <a:xfrm>
              <a:off x="7596336" y="4552987"/>
              <a:ext cx="844087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0" name="直接连接符 269"/>
            <p:cNvCxnSpPr/>
            <p:nvPr/>
          </p:nvCxnSpPr>
          <p:spPr bwMode="auto">
            <a:xfrm>
              <a:off x="8460432" y="4265264"/>
              <a:ext cx="0" cy="28493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1" name="直接连接符 270"/>
            <p:cNvCxnSpPr/>
            <p:nvPr/>
          </p:nvCxnSpPr>
          <p:spPr bwMode="auto">
            <a:xfrm flipV="1">
              <a:off x="8460432" y="4264645"/>
              <a:ext cx="144016" cy="62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2" name="直接箭头连接符 271"/>
            <p:cNvCxnSpPr/>
            <p:nvPr/>
          </p:nvCxnSpPr>
          <p:spPr bwMode="auto">
            <a:xfrm flipV="1">
              <a:off x="7596336" y="4601816"/>
              <a:ext cx="0" cy="16688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sm"/>
            </a:ln>
            <a:effectLst/>
          </p:spPr>
        </p:cxnSp>
        <p:sp>
          <p:nvSpPr>
            <p:cNvPr id="274" name="Text Box 140"/>
            <p:cNvSpPr txBox="1">
              <a:spLocks noChangeArrowheads="1"/>
            </p:cNvSpPr>
            <p:nvPr/>
          </p:nvSpPr>
          <p:spPr bwMode="auto">
            <a:xfrm>
              <a:off x="6444208" y="4768701"/>
              <a:ext cx="1564167" cy="2444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itchFamily="2" charset="-122"/>
                </a:rPr>
                <a:t>(WB</a:t>
              </a:r>
              <a:r>
                <a:rPr lang="zh-CN" altLang="en-US" sz="1800" b="1" dirty="0">
                  <a:latin typeface="宋体" pitchFamily="2" charset="-122"/>
                </a:rPr>
                <a:t>段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  <a:r>
                <a:rPr lang="zh-CN" altLang="en-US" sz="1800" b="1" dirty="0">
                  <a:latin typeface="宋体" pitchFamily="2" charset="-122"/>
                </a:rPr>
                <a:t>写</a:t>
              </a:r>
              <a:r>
                <a:rPr lang="en-US" altLang="zh-CN" sz="1800" b="1" dirty="0">
                  <a:latin typeface="宋体" pitchFamily="2" charset="-122"/>
                </a:rPr>
                <a:t>GPRs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282" name="直接箭头连接符 281"/>
            <p:cNvCxnSpPr/>
            <p:nvPr/>
          </p:nvCxnSpPr>
          <p:spPr bwMode="auto">
            <a:xfrm flipV="1">
              <a:off x="8460432" y="4601817"/>
              <a:ext cx="0" cy="50325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sm"/>
            </a:ln>
            <a:effectLst/>
          </p:spPr>
        </p:cxnSp>
        <p:cxnSp>
          <p:nvCxnSpPr>
            <p:cNvPr id="284" name="直接连接符 283"/>
            <p:cNvCxnSpPr/>
            <p:nvPr/>
          </p:nvCxnSpPr>
          <p:spPr bwMode="auto">
            <a:xfrm>
              <a:off x="7596336" y="4005064"/>
              <a:ext cx="0" cy="16591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1" name="Text Box 140"/>
            <p:cNvSpPr txBox="1">
              <a:spLocks noChangeArrowheads="1"/>
            </p:cNvSpPr>
            <p:nvPr/>
          </p:nvSpPr>
          <p:spPr bwMode="auto">
            <a:xfrm>
              <a:off x="7256305" y="5128741"/>
              <a:ext cx="1564167" cy="2444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itchFamily="2" charset="-122"/>
                </a:rPr>
                <a:t>(ID</a:t>
              </a:r>
              <a:r>
                <a:rPr lang="zh-CN" altLang="en-US" sz="1800" b="1" dirty="0">
                  <a:latin typeface="宋体" pitchFamily="2" charset="-122"/>
                </a:rPr>
                <a:t>段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  <a:r>
                <a:rPr lang="zh-CN" altLang="en-US" sz="1800" b="1" dirty="0">
                  <a:latin typeface="宋体" pitchFamily="2" charset="-122"/>
                </a:rPr>
                <a:t>写</a:t>
              </a:r>
              <a:r>
                <a:rPr lang="en-US" altLang="zh-CN" sz="1800" b="1" dirty="0">
                  <a:latin typeface="宋体" pitchFamily="2" charset="-122"/>
                </a:rPr>
                <a:t>ID/EX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299" name="直接连接符 298"/>
            <p:cNvCxnSpPr/>
            <p:nvPr/>
          </p:nvCxnSpPr>
          <p:spPr bwMode="auto">
            <a:xfrm>
              <a:off x="8460432" y="4005064"/>
              <a:ext cx="0" cy="16591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0" name="Text Box 140"/>
            <p:cNvSpPr txBox="1">
              <a:spLocks noChangeArrowheads="1"/>
            </p:cNvSpPr>
            <p:nvPr/>
          </p:nvSpPr>
          <p:spPr bwMode="auto">
            <a:xfrm>
              <a:off x="7596336" y="3976613"/>
              <a:ext cx="841650" cy="2444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读</a:t>
              </a:r>
              <a:r>
                <a:rPr lang="en-US" altLang="zh-CN" sz="1800" b="1" dirty="0">
                  <a:latin typeface="宋体" pitchFamily="2" charset="-122"/>
                </a:rPr>
                <a:t>GPRs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303" name="直接箭头连接符 302"/>
            <p:cNvCxnSpPr/>
            <p:nvPr/>
          </p:nvCxnSpPr>
          <p:spPr bwMode="auto">
            <a:xfrm>
              <a:off x="7450583" y="4077071"/>
              <a:ext cx="145753" cy="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sm"/>
            </a:ln>
            <a:effectLst/>
          </p:spPr>
        </p:cxnSp>
        <p:cxnSp>
          <p:nvCxnSpPr>
            <p:cNvPr id="305" name="直接箭头连接符 304"/>
            <p:cNvCxnSpPr/>
            <p:nvPr/>
          </p:nvCxnSpPr>
          <p:spPr bwMode="auto">
            <a:xfrm flipH="1">
              <a:off x="8460432" y="4077071"/>
              <a:ext cx="144016" cy="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sm"/>
            </a:ln>
            <a:effectLst/>
          </p:spPr>
        </p:cxnSp>
        <p:sp>
          <p:nvSpPr>
            <p:cNvPr id="308" name="Text Box 140"/>
            <p:cNvSpPr txBox="1">
              <a:spLocks noChangeArrowheads="1"/>
            </p:cNvSpPr>
            <p:nvPr/>
          </p:nvSpPr>
          <p:spPr bwMode="auto">
            <a:xfrm>
              <a:off x="5818047" y="4264645"/>
              <a:ext cx="841650" cy="2444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拍时钟</a:t>
              </a:r>
            </a:p>
          </p:txBody>
        </p:sp>
      </p:grpSp>
      <p:sp>
        <p:nvSpPr>
          <p:cNvPr id="338" name="Text Box 88"/>
          <p:cNvSpPr txBox="1">
            <a:spLocks noChangeArrowheads="1"/>
          </p:cNvSpPr>
          <p:nvPr/>
        </p:nvSpPr>
        <p:spPr bwMode="auto">
          <a:xfrm>
            <a:off x="179512" y="5805264"/>
            <a:ext cx="8774112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kumimoji="0" lang="zh-CN" altLang="en-US" b="1" dirty="0">
                <a:solidFill>
                  <a:schemeClr val="accent2"/>
                </a:solidFill>
                <a:latin typeface="宋体" pitchFamily="2" charset="-122"/>
              </a:rPr>
              <a:t>停顿拍数</a:t>
            </a: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kumimoji="0" lang="zh-CN" altLang="en-US" b="1" dirty="0">
                <a:latin typeface="宋体" pitchFamily="2" charset="-122"/>
              </a:rPr>
              <a:t>能转发时为</a:t>
            </a:r>
            <a:r>
              <a:rPr kumimoji="0" lang="en-US" altLang="zh-CN" b="1" dirty="0">
                <a:latin typeface="宋体" pitchFamily="2" charset="-122"/>
              </a:rPr>
              <a:t>0</a:t>
            </a:r>
            <a:r>
              <a:rPr kumimoji="0" lang="zh-CN" altLang="en-US" b="1" dirty="0">
                <a:latin typeface="宋体" pitchFamily="2" charset="-122"/>
              </a:rPr>
              <a:t>拍，否则为阻塞法停顿拍数</a:t>
            </a:r>
            <a:endParaRPr lang="en-US" altLang="zh-CN" sz="1800" b="1" dirty="0"/>
          </a:p>
        </p:txBody>
      </p:sp>
      <p:grpSp>
        <p:nvGrpSpPr>
          <p:cNvPr id="350" name="组合 349"/>
          <p:cNvGrpSpPr/>
          <p:nvPr/>
        </p:nvGrpSpPr>
        <p:grpSpPr>
          <a:xfrm>
            <a:off x="126086" y="3803929"/>
            <a:ext cx="5526034" cy="1641295"/>
            <a:chOff x="126086" y="3803929"/>
            <a:chExt cx="5526034" cy="1641295"/>
          </a:xfrm>
        </p:grpSpPr>
        <p:cxnSp>
          <p:nvCxnSpPr>
            <p:cNvPr id="163" name="直接连接符 162"/>
            <p:cNvCxnSpPr/>
            <p:nvPr/>
          </p:nvCxnSpPr>
          <p:spPr bwMode="auto">
            <a:xfrm>
              <a:off x="891208" y="5030174"/>
              <a:ext cx="4454709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8" name="Text Box 42"/>
            <p:cNvSpPr txBox="1">
              <a:spLocks noChangeArrowheads="1"/>
            </p:cNvSpPr>
            <p:nvPr/>
          </p:nvSpPr>
          <p:spPr bwMode="auto">
            <a:xfrm>
              <a:off x="2771800" y="4019953"/>
              <a:ext cx="261829" cy="432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vert270" lIns="36000" tIns="10800" rIns="0" bIns="10800" anchor="b" anchorCtr="0"/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MUX</a:t>
              </a:r>
            </a:p>
          </p:txBody>
        </p:sp>
        <p:sp>
          <p:nvSpPr>
            <p:cNvPr id="158" name="Text Box 61"/>
            <p:cNvSpPr txBox="1">
              <a:spLocks noChangeArrowheads="1"/>
            </p:cNvSpPr>
            <p:nvPr/>
          </p:nvSpPr>
          <p:spPr bwMode="auto">
            <a:xfrm>
              <a:off x="891208" y="4307985"/>
              <a:ext cx="584448" cy="3600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0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159" name="Text Box 164"/>
            <p:cNvSpPr txBox="1">
              <a:spLocks noChangeArrowheads="1"/>
            </p:cNvSpPr>
            <p:nvPr/>
          </p:nvSpPr>
          <p:spPr bwMode="auto">
            <a:xfrm>
              <a:off x="1383639" y="4309869"/>
              <a:ext cx="92017" cy="358156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cxnSp>
          <p:nvCxnSpPr>
            <p:cNvPr id="160" name="直接箭头连接符 159"/>
            <p:cNvCxnSpPr>
              <a:stCxn id="158" idx="3"/>
              <a:endCxn id="167" idx="1"/>
            </p:cNvCxnSpPr>
            <p:nvPr/>
          </p:nvCxnSpPr>
          <p:spPr bwMode="auto">
            <a:xfrm>
              <a:off x="1475656" y="4488005"/>
              <a:ext cx="360040" cy="127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7" name="Text Box 61"/>
            <p:cNvSpPr txBox="1">
              <a:spLocks noChangeArrowheads="1"/>
            </p:cNvSpPr>
            <p:nvPr/>
          </p:nvSpPr>
          <p:spPr bwMode="auto">
            <a:xfrm>
              <a:off x="1835696" y="4310541"/>
              <a:ext cx="576064" cy="35748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0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168" name="Text Box 164"/>
            <p:cNvSpPr txBox="1">
              <a:spLocks noChangeArrowheads="1"/>
            </p:cNvSpPr>
            <p:nvPr/>
          </p:nvSpPr>
          <p:spPr bwMode="auto">
            <a:xfrm>
              <a:off x="2319743" y="4310541"/>
              <a:ext cx="92017" cy="35748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cxnSp>
          <p:nvCxnSpPr>
            <p:cNvPr id="175" name="直接箭头连接符 174"/>
            <p:cNvCxnSpPr/>
            <p:nvPr/>
          </p:nvCxnSpPr>
          <p:spPr bwMode="auto">
            <a:xfrm>
              <a:off x="2411760" y="4596017"/>
              <a:ext cx="792088" cy="61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6" name="Text Box 61"/>
            <p:cNvSpPr txBox="1">
              <a:spLocks noChangeArrowheads="1"/>
            </p:cNvSpPr>
            <p:nvPr/>
          </p:nvSpPr>
          <p:spPr bwMode="auto">
            <a:xfrm>
              <a:off x="3203848" y="4307985"/>
              <a:ext cx="576064" cy="36004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0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</a:t>
              </a:r>
            </a:p>
          </p:txBody>
        </p:sp>
        <p:sp>
          <p:nvSpPr>
            <p:cNvPr id="177" name="Text Box 164"/>
            <p:cNvSpPr txBox="1">
              <a:spLocks noChangeArrowheads="1"/>
            </p:cNvSpPr>
            <p:nvPr/>
          </p:nvSpPr>
          <p:spPr bwMode="auto">
            <a:xfrm>
              <a:off x="3687895" y="4307985"/>
              <a:ext cx="92017" cy="360040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cxnSp>
          <p:nvCxnSpPr>
            <p:cNvPr id="187" name="直接箭头连接符 186"/>
            <p:cNvCxnSpPr/>
            <p:nvPr/>
          </p:nvCxnSpPr>
          <p:spPr bwMode="auto">
            <a:xfrm>
              <a:off x="3033629" y="4379993"/>
              <a:ext cx="170219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5" name="直接箭头连接符 194"/>
            <p:cNvCxnSpPr/>
            <p:nvPr/>
          </p:nvCxnSpPr>
          <p:spPr bwMode="auto">
            <a:xfrm>
              <a:off x="2411760" y="4379993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6" name="直接箭头连接符 195"/>
            <p:cNvCxnSpPr/>
            <p:nvPr/>
          </p:nvCxnSpPr>
          <p:spPr bwMode="auto">
            <a:xfrm rot="16200000" flipH="1">
              <a:off x="2627784" y="3947945"/>
              <a:ext cx="144016" cy="144016"/>
            </a:xfrm>
            <a:prstGeom prst="bentConnector3">
              <a:avLst>
                <a:gd name="adj1" fmla="val 100265"/>
              </a:avLst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7" name="直接箭头连接符 196"/>
            <p:cNvCxnSpPr/>
            <p:nvPr/>
          </p:nvCxnSpPr>
          <p:spPr bwMode="auto">
            <a:xfrm rot="16200000" flipH="1">
              <a:off x="2447764" y="3911941"/>
              <a:ext cx="432048" cy="216024"/>
            </a:xfrm>
            <a:prstGeom prst="bentConnector3">
              <a:avLst>
                <a:gd name="adj1" fmla="val 100265"/>
              </a:avLst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1" name="直接箭头连接符 200"/>
            <p:cNvCxnSpPr>
              <a:stCxn id="176" idx="3"/>
              <a:endCxn id="202" idx="1"/>
            </p:cNvCxnSpPr>
            <p:nvPr/>
          </p:nvCxnSpPr>
          <p:spPr bwMode="auto">
            <a:xfrm flipV="1">
              <a:off x="3779912" y="4486727"/>
              <a:ext cx="360040" cy="127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02" name="Text Box 61"/>
            <p:cNvSpPr txBox="1">
              <a:spLocks noChangeArrowheads="1"/>
            </p:cNvSpPr>
            <p:nvPr/>
          </p:nvSpPr>
          <p:spPr bwMode="auto">
            <a:xfrm>
              <a:off x="4139952" y="4307985"/>
              <a:ext cx="576064" cy="35748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MEM</a:t>
              </a:r>
            </a:p>
          </p:txBody>
        </p:sp>
        <p:sp>
          <p:nvSpPr>
            <p:cNvPr id="203" name="Text Box 164"/>
            <p:cNvSpPr txBox="1">
              <a:spLocks noChangeArrowheads="1"/>
            </p:cNvSpPr>
            <p:nvPr/>
          </p:nvSpPr>
          <p:spPr bwMode="auto">
            <a:xfrm>
              <a:off x="4623999" y="4307985"/>
              <a:ext cx="92017" cy="35748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cxnSp>
          <p:nvCxnSpPr>
            <p:cNvPr id="205" name="直接箭头连接符 204"/>
            <p:cNvCxnSpPr>
              <a:stCxn id="202" idx="3"/>
              <a:endCxn id="206" idx="1"/>
            </p:cNvCxnSpPr>
            <p:nvPr/>
          </p:nvCxnSpPr>
          <p:spPr bwMode="auto">
            <a:xfrm>
              <a:off x="4716016" y="4486727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06" name="Text Box 61"/>
            <p:cNvSpPr txBox="1">
              <a:spLocks noChangeArrowheads="1"/>
            </p:cNvSpPr>
            <p:nvPr/>
          </p:nvSpPr>
          <p:spPr bwMode="auto">
            <a:xfrm>
              <a:off x="5076056" y="4307985"/>
              <a:ext cx="576064" cy="3574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WB</a:t>
              </a:r>
            </a:p>
          </p:txBody>
        </p:sp>
        <p:cxnSp>
          <p:nvCxnSpPr>
            <p:cNvPr id="211" name="直接箭头连接符 210"/>
            <p:cNvCxnSpPr/>
            <p:nvPr/>
          </p:nvCxnSpPr>
          <p:spPr bwMode="auto">
            <a:xfrm flipV="1">
              <a:off x="3923928" y="3947945"/>
              <a:ext cx="0" cy="54133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216" name="直接箭头连接符 215"/>
            <p:cNvCxnSpPr/>
            <p:nvPr/>
          </p:nvCxnSpPr>
          <p:spPr bwMode="auto">
            <a:xfrm flipH="1">
              <a:off x="2627784" y="3947945"/>
              <a:ext cx="129614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1" name="直接箭头连接符 220"/>
            <p:cNvCxnSpPr/>
            <p:nvPr/>
          </p:nvCxnSpPr>
          <p:spPr bwMode="auto">
            <a:xfrm flipH="1">
              <a:off x="2555776" y="3803929"/>
              <a:ext cx="230425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4" name="直接箭头连接符 223"/>
            <p:cNvCxnSpPr/>
            <p:nvPr/>
          </p:nvCxnSpPr>
          <p:spPr bwMode="auto">
            <a:xfrm flipV="1">
              <a:off x="4860032" y="3803929"/>
              <a:ext cx="0" cy="68535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227" name="直接箭头连接符 226"/>
            <p:cNvCxnSpPr/>
            <p:nvPr/>
          </p:nvCxnSpPr>
          <p:spPr bwMode="auto">
            <a:xfrm flipV="1">
              <a:off x="1430270" y="4665469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229" name="椭圆 228"/>
            <p:cNvSpPr/>
            <p:nvPr/>
          </p:nvSpPr>
          <p:spPr bwMode="auto">
            <a:xfrm>
              <a:off x="1390460" y="4886158"/>
              <a:ext cx="72000" cy="72008"/>
            </a:xfrm>
            <a:prstGeom prst="ellips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30" name="直接箭头连接符 229"/>
            <p:cNvCxnSpPr/>
            <p:nvPr/>
          </p:nvCxnSpPr>
          <p:spPr bwMode="auto">
            <a:xfrm rot="10800000">
              <a:off x="1142238" y="4670134"/>
              <a:ext cx="284222" cy="144016"/>
            </a:xfrm>
            <a:prstGeom prst="bentConnector3">
              <a:avLst>
                <a:gd name="adj1" fmla="val 101705"/>
              </a:avLst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233" name="直接箭头连接符 232"/>
            <p:cNvCxnSpPr/>
            <p:nvPr/>
          </p:nvCxnSpPr>
          <p:spPr bwMode="auto">
            <a:xfrm flipV="1">
              <a:off x="1430270" y="4958167"/>
              <a:ext cx="0" cy="72007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236" name="直接箭头连接符 235"/>
            <p:cNvCxnSpPr/>
            <p:nvPr/>
          </p:nvCxnSpPr>
          <p:spPr bwMode="auto">
            <a:xfrm flipV="1">
              <a:off x="1097445" y="4922162"/>
              <a:ext cx="293015" cy="252028"/>
            </a:xfrm>
            <a:prstGeom prst="bentConnector3">
              <a:avLst>
                <a:gd name="adj1" fmla="val -3868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239" name="直接箭头连接符 238"/>
            <p:cNvCxnSpPr/>
            <p:nvPr/>
          </p:nvCxnSpPr>
          <p:spPr bwMode="auto">
            <a:xfrm flipV="1">
              <a:off x="4676073" y="4665470"/>
              <a:ext cx="0" cy="36470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242" name="直接箭头连接符 241"/>
            <p:cNvCxnSpPr/>
            <p:nvPr/>
          </p:nvCxnSpPr>
          <p:spPr bwMode="auto">
            <a:xfrm flipV="1">
              <a:off x="2371817" y="4670134"/>
              <a:ext cx="0" cy="36470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243" name="直接箭头连接符 242"/>
            <p:cNvCxnSpPr/>
            <p:nvPr/>
          </p:nvCxnSpPr>
          <p:spPr bwMode="auto">
            <a:xfrm flipV="1">
              <a:off x="3739969" y="4670134"/>
              <a:ext cx="0" cy="36470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244" name="直接箭头连接符 243"/>
            <p:cNvCxnSpPr/>
            <p:nvPr/>
          </p:nvCxnSpPr>
          <p:spPr bwMode="auto">
            <a:xfrm flipV="1">
              <a:off x="5345917" y="4670134"/>
              <a:ext cx="0" cy="36470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sm" len="sm"/>
              <a:tailEnd type="triangle" w="med" len="sm"/>
            </a:ln>
            <a:effectLst/>
          </p:spPr>
        </p:cxnSp>
        <p:sp>
          <p:nvSpPr>
            <p:cNvPr id="248" name="Text Box 140"/>
            <p:cNvSpPr txBox="1">
              <a:spLocks noChangeArrowheads="1"/>
            </p:cNvSpPr>
            <p:nvPr/>
          </p:nvSpPr>
          <p:spPr bwMode="auto">
            <a:xfrm>
              <a:off x="126086" y="4888914"/>
              <a:ext cx="792088" cy="2444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拍时钟</a:t>
              </a:r>
            </a:p>
          </p:txBody>
        </p:sp>
        <p:cxnSp>
          <p:nvCxnSpPr>
            <p:cNvPr id="249" name="直接箭头连接符 235"/>
            <p:cNvCxnSpPr>
              <a:endCxn id="148" idx="2"/>
            </p:cNvCxnSpPr>
            <p:nvPr/>
          </p:nvCxnSpPr>
          <p:spPr bwMode="auto">
            <a:xfrm flipH="1" flipV="1">
              <a:off x="2902715" y="4452001"/>
              <a:ext cx="3666" cy="72219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252" name="Text Box 140"/>
            <p:cNvSpPr txBox="1">
              <a:spLocks noChangeArrowheads="1"/>
            </p:cNvSpPr>
            <p:nvPr/>
          </p:nvSpPr>
          <p:spPr bwMode="auto">
            <a:xfrm>
              <a:off x="746193" y="5200749"/>
              <a:ext cx="855307" cy="2444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err="1">
                  <a:latin typeface="宋体" pitchFamily="2" charset="-122"/>
                </a:rPr>
                <a:t>IFstall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253" name="Text Box 140"/>
            <p:cNvSpPr txBox="1">
              <a:spLocks noChangeArrowheads="1"/>
            </p:cNvSpPr>
            <p:nvPr/>
          </p:nvSpPr>
          <p:spPr bwMode="auto">
            <a:xfrm>
              <a:off x="2546394" y="5200749"/>
              <a:ext cx="855307" cy="2444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err="1">
                  <a:latin typeface="宋体" pitchFamily="2" charset="-122"/>
                </a:rPr>
                <a:t>ALUBsrc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342" name="矩形 341"/>
            <p:cNvSpPr/>
            <p:nvPr/>
          </p:nvSpPr>
          <p:spPr bwMode="auto">
            <a:xfrm>
              <a:off x="2771800" y="4345226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43" name="矩形 342"/>
            <p:cNvSpPr/>
            <p:nvPr/>
          </p:nvSpPr>
          <p:spPr bwMode="auto">
            <a:xfrm>
              <a:off x="2771800" y="4041512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325" name="组合 324"/>
          <p:cNvGrpSpPr/>
          <p:nvPr/>
        </p:nvGrpSpPr>
        <p:grpSpPr>
          <a:xfrm>
            <a:off x="1173846" y="4365568"/>
            <a:ext cx="1715970" cy="1396139"/>
            <a:chOff x="1173846" y="4365568"/>
            <a:chExt cx="1715970" cy="1396139"/>
          </a:xfrm>
        </p:grpSpPr>
        <p:sp>
          <p:nvSpPr>
            <p:cNvPr id="310" name="椭圆 309"/>
            <p:cNvSpPr/>
            <p:nvPr/>
          </p:nvSpPr>
          <p:spPr bwMode="auto">
            <a:xfrm>
              <a:off x="1173846" y="4809886"/>
              <a:ext cx="481830" cy="275298"/>
            </a:xfrm>
            <a:prstGeom prst="ellipse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11" name="直接箭头连接符 235"/>
            <p:cNvCxnSpPr>
              <a:stCxn id="167" idx="3"/>
            </p:cNvCxnSpPr>
            <p:nvPr/>
          </p:nvCxnSpPr>
          <p:spPr bwMode="auto">
            <a:xfrm>
              <a:off x="2411760" y="4489283"/>
              <a:ext cx="144016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314" name="椭圆 313"/>
            <p:cNvSpPr/>
            <p:nvPr/>
          </p:nvSpPr>
          <p:spPr bwMode="auto">
            <a:xfrm>
              <a:off x="2365750" y="4365568"/>
              <a:ext cx="262033" cy="275298"/>
            </a:xfrm>
            <a:prstGeom prst="ellipse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16" name="直接箭头连接符 315"/>
            <p:cNvCxnSpPr>
              <a:endCxn id="314" idx="4"/>
            </p:cNvCxnSpPr>
            <p:nvPr/>
          </p:nvCxnSpPr>
          <p:spPr bwMode="auto">
            <a:xfrm flipV="1">
              <a:off x="1979712" y="4640866"/>
              <a:ext cx="517055" cy="87636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7" name="直接箭头连接符 316"/>
            <p:cNvCxnSpPr>
              <a:endCxn id="310" idx="5"/>
            </p:cNvCxnSpPr>
            <p:nvPr/>
          </p:nvCxnSpPr>
          <p:spPr bwMode="auto">
            <a:xfrm flipH="1" flipV="1">
              <a:off x="1585114" y="5044868"/>
              <a:ext cx="394598" cy="47236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21" name="Text Box 140"/>
            <p:cNvSpPr txBox="1">
              <a:spLocks noChangeArrowheads="1"/>
            </p:cNvSpPr>
            <p:nvPr/>
          </p:nvSpPr>
          <p:spPr bwMode="auto">
            <a:xfrm>
              <a:off x="1585114" y="5517232"/>
              <a:ext cx="1304702" cy="2444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阻塞法实现</a:t>
              </a:r>
            </a:p>
          </p:txBody>
        </p:sp>
      </p:grpSp>
      <p:cxnSp>
        <p:nvCxnSpPr>
          <p:cNvPr id="351" name="直接箭头连接符 350"/>
          <p:cNvCxnSpPr/>
          <p:nvPr/>
        </p:nvCxnSpPr>
        <p:spPr bwMode="auto">
          <a:xfrm flipV="1">
            <a:off x="7560332" y="782466"/>
            <a:ext cx="540060" cy="26552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990099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61" name="组合 360"/>
          <p:cNvGrpSpPr/>
          <p:nvPr/>
        </p:nvGrpSpPr>
        <p:grpSpPr>
          <a:xfrm>
            <a:off x="5004048" y="1664805"/>
            <a:ext cx="1198046" cy="972107"/>
            <a:chOff x="5002087" y="1664805"/>
            <a:chExt cx="1198046" cy="972107"/>
          </a:xfrm>
        </p:grpSpPr>
        <p:cxnSp>
          <p:nvCxnSpPr>
            <p:cNvPr id="362" name="直接连接符 361"/>
            <p:cNvCxnSpPr/>
            <p:nvPr/>
          </p:nvCxnSpPr>
          <p:spPr bwMode="auto">
            <a:xfrm flipH="1">
              <a:off x="5724128" y="1665250"/>
              <a:ext cx="2" cy="71963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363" name="直接连接符 362"/>
            <p:cNvCxnSpPr/>
            <p:nvPr/>
          </p:nvCxnSpPr>
          <p:spPr bwMode="auto">
            <a:xfrm flipH="1">
              <a:off x="5002087" y="1664805"/>
              <a:ext cx="1" cy="36003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364" name="直接连接符 363"/>
            <p:cNvCxnSpPr/>
            <p:nvPr/>
          </p:nvCxnSpPr>
          <p:spPr bwMode="auto">
            <a:xfrm>
              <a:off x="6012160" y="1772816"/>
              <a:ext cx="187973" cy="86409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grpSp>
        <p:nvGrpSpPr>
          <p:cNvPr id="380" name="组合 379"/>
          <p:cNvGrpSpPr/>
          <p:nvPr/>
        </p:nvGrpSpPr>
        <p:grpSpPr>
          <a:xfrm>
            <a:off x="4283968" y="1628800"/>
            <a:ext cx="1835287" cy="1008113"/>
            <a:chOff x="4283968" y="1628800"/>
            <a:chExt cx="1835287" cy="1008113"/>
          </a:xfrm>
        </p:grpSpPr>
        <p:sp>
          <p:nvSpPr>
            <p:cNvPr id="368" name="椭圆 367"/>
            <p:cNvSpPr/>
            <p:nvPr/>
          </p:nvSpPr>
          <p:spPr bwMode="auto">
            <a:xfrm>
              <a:off x="4977350" y="1628800"/>
              <a:ext cx="72000" cy="72008"/>
            </a:xfrm>
            <a:prstGeom prst="ellipse">
              <a:avLst/>
            </a:prstGeom>
            <a:solidFill>
              <a:srgbClr val="CCFFFF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69" name="直接连接符 368"/>
            <p:cNvCxnSpPr>
              <a:stCxn id="368" idx="3"/>
            </p:cNvCxnSpPr>
            <p:nvPr/>
          </p:nvCxnSpPr>
          <p:spPr bwMode="auto">
            <a:xfrm flipH="1">
              <a:off x="4283968" y="1690263"/>
              <a:ext cx="703926" cy="33458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370" name="直接连接符 369"/>
            <p:cNvCxnSpPr>
              <a:stCxn id="368" idx="4"/>
              <a:endCxn id="77" idx="0"/>
            </p:cNvCxnSpPr>
            <p:nvPr/>
          </p:nvCxnSpPr>
          <p:spPr bwMode="auto">
            <a:xfrm>
              <a:off x="5013350" y="1700808"/>
              <a:ext cx="385825" cy="57606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371" name="直接连接符 370"/>
            <p:cNvCxnSpPr>
              <a:stCxn id="368" idx="5"/>
              <a:endCxn id="90" idx="0"/>
            </p:cNvCxnSpPr>
            <p:nvPr/>
          </p:nvCxnSpPr>
          <p:spPr bwMode="auto">
            <a:xfrm>
              <a:off x="5038806" y="1690263"/>
              <a:ext cx="1080449" cy="94665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</p:grpSp>
      <p:grpSp>
        <p:nvGrpSpPr>
          <p:cNvPr id="382" name="Group 308"/>
          <p:cNvGrpSpPr>
            <a:grpSpLocks/>
          </p:cNvGrpSpPr>
          <p:nvPr/>
        </p:nvGrpSpPr>
        <p:grpSpPr bwMode="auto">
          <a:xfrm>
            <a:off x="5076056" y="6454031"/>
            <a:ext cx="360363" cy="287337"/>
            <a:chOff x="1133" y="4020"/>
            <a:chExt cx="227" cy="181"/>
          </a:xfrm>
        </p:grpSpPr>
        <p:sp>
          <p:nvSpPr>
            <p:cNvPr id="383" name="AutoShape 309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4" name="Text Box 310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200" dirty="0">
                  <a:solidFill>
                    <a:schemeClr val="bg2"/>
                  </a:solidFill>
                  <a:latin typeface="宋体" pitchFamily="2" charset="-122"/>
                </a:rPr>
                <a:t>102</a:t>
              </a:r>
            </a:p>
          </p:txBody>
        </p:sp>
      </p:grpSp>
      <p:sp>
        <p:nvSpPr>
          <p:cNvPr id="385" name="AutoShape 15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6" name="AutoShape 157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20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  <p:bldP spid="130" grpId="0"/>
      <p:bldP spid="338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121</a:t>
            </a:fld>
            <a:endParaRPr lang="en-US" altLang="zh-CN"/>
          </a:p>
        </p:txBody>
      </p:sp>
      <p:sp>
        <p:nvSpPr>
          <p:cNvPr id="4" name="Text Box 88"/>
          <p:cNvSpPr txBox="1">
            <a:spLocks noChangeArrowheads="1"/>
          </p:cNvSpPr>
          <p:nvPr/>
        </p:nvSpPr>
        <p:spPr bwMode="auto">
          <a:xfrm>
            <a:off x="190500" y="260648"/>
            <a:ext cx="8773988" cy="1342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0" lang="en-US" altLang="zh-CN" b="1" dirty="0">
                <a:solidFill>
                  <a:srgbClr val="990099"/>
                </a:solidFill>
                <a:latin typeface="+mn-ea"/>
                <a:ea typeface="+mn-ea"/>
              </a:rPr>
              <a:t>     </a:t>
            </a:r>
            <a:r>
              <a:rPr kumimoji="0" lang="zh-CN" altLang="en-US" b="1" dirty="0">
                <a:solidFill>
                  <a:srgbClr val="990099"/>
                </a:solidFill>
                <a:latin typeface="+mn-ea"/>
                <a:ea typeface="+mn-ea"/>
              </a:rPr>
              <a:t>例</a:t>
            </a:r>
            <a:r>
              <a:rPr kumimoji="0" lang="en-US" altLang="zh-CN" b="1" dirty="0">
                <a:solidFill>
                  <a:srgbClr val="990099"/>
                </a:solidFill>
                <a:latin typeface="+mn-ea"/>
                <a:ea typeface="+mn-ea"/>
              </a:rPr>
              <a:t>2</a:t>
            </a:r>
            <a:r>
              <a:rPr kumimoji="0" lang="zh-CN" altLang="en-US" b="1" dirty="0">
                <a:solidFill>
                  <a:srgbClr val="990099"/>
                </a:solidFill>
                <a:latin typeface="+mn-ea"/>
                <a:ea typeface="+mn-ea"/>
              </a:rPr>
              <a:t>：</a:t>
            </a:r>
            <a:r>
              <a:rPr kumimoji="0" lang="zh-CN" altLang="en-US" b="1" dirty="0">
                <a:latin typeface="+mn-ea"/>
                <a:ea typeface="+mn-ea"/>
              </a:rPr>
              <a:t>续例</a:t>
            </a:r>
            <a:r>
              <a:rPr kumimoji="0" lang="en-US" altLang="zh-CN" b="1" dirty="0">
                <a:latin typeface="+mn-ea"/>
                <a:ea typeface="+mn-ea"/>
              </a:rPr>
              <a:t>1</a:t>
            </a:r>
            <a:r>
              <a:rPr kumimoji="0" lang="zh-CN" altLang="en-US" b="1" dirty="0">
                <a:latin typeface="+mn-ea"/>
                <a:ea typeface="+mn-ea"/>
              </a:rPr>
              <a:t>，</a:t>
            </a:r>
            <a:r>
              <a:rPr lang="zh-CN" altLang="zh-CN" sz="2200" b="1" dirty="0">
                <a:latin typeface="+mn-ea"/>
              </a:rPr>
              <a:t>采用</a:t>
            </a:r>
            <a:r>
              <a:rPr lang="zh-CN" altLang="en-US" sz="2200" b="1" dirty="0">
                <a:latin typeface="+mn-ea"/>
              </a:rPr>
              <a:t>转发</a:t>
            </a:r>
            <a:r>
              <a:rPr lang="zh-CN" altLang="zh-CN" sz="2200" b="1" dirty="0">
                <a:latin typeface="+mn-ea"/>
              </a:rPr>
              <a:t>法处理</a:t>
            </a:r>
            <a:r>
              <a:rPr lang="en-US" altLang="zh-CN" sz="2200" b="1" dirty="0">
                <a:latin typeface="+mn-ea"/>
              </a:rPr>
              <a:t>RAW</a:t>
            </a:r>
            <a:r>
              <a:rPr lang="zh-CN" altLang="zh-CN" sz="2200" b="1" dirty="0">
                <a:latin typeface="+mn-ea"/>
              </a:rPr>
              <a:t>冒险，写</a:t>
            </a:r>
            <a:r>
              <a:rPr lang="en-US" altLang="zh-CN" sz="2200" b="1" dirty="0">
                <a:latin typeface="+mn-ea"/>
              </a:rPr>
              <a:t>GPRs</a:t>
            </a:r>
            <a:r>
              <a:rPr lang="zh-CN" altLang="en-US" sz="2200" b="1" dirty="0">
                <a:latin typeface="+mn-ea"/>
              </a:rPr>
              <a:t>放</a:t>
            </a:r>
            <a:r>
              <a:rPr lang="zh-CN" altLang="zh-CN" sz="2200" b="1" dirty="0">
                <a:latin typeface="+mn-ea"/>
              </a:rPr>
              <a:t>在</a:t>
            </a:r>
            <a:r>
              <a:rPr lang="zh-CN" altLang="en-US" sz="2200" b="1" dirty="0">
                <a:latin typeface="+mn-ea"/>
              </a:rPr>
              <a:t>前半拍，①设置有</a:t>
            </a:r>
            <a:r>
              <a:rPr lang="en-US" altLang="zh-CN" sz="2200" b="1" dirty="0">
                <a:latin typeface="+mn-ea"/>
              </a:rPr>
              <a:t>EX</a:t>
            </a:r>
            <a:r>
              <a:rPr lang="zh-CN" altLang="en-US" sz="2200" b="1" dirty="0">
                <a:latin typeface="+mn-ea"/>
              </a:rPr>
              <a:t>→</a:t>
            </a:r>
            <a:r>
              <a:rPr lang="en-US" altLang="zh-CN" sz="2200" b="1" dirty="0">
                <a:latin typeface="+mn-ea"/>
              </a:rPr>
              <a:t>EX</a:t>
            </a:r>
            <a:r>
              <a:rPr lang="zh-CN" altLang="en-US" sz="2200" b="1" dirty="0">
                <a:latin typeface="+mn-ea"/>
              </a:rPr>
              <a:t>、</a:t>
            </a:r>
            <a:r>
              <a:rPr lang="en-US" altLang="zh-CN" sz="2200" b="1" dirty="0">
                <a:latin typeface="+mn-ea"/>
              </a:rPr>
              <a:t>MEM</a:t>
            </a:r>
            <a:r>
              <a:rPr lang="zh-CN" altLang="en-US" sz="2200" b="1" dirty="0">
                <a:latin typeface="+mn-ea"/>
              </a:rPr>
              <a:t>→</a:t>
            </a:r>
            <a:r>
              <a:rPr lang="en-US" altLang="zh-CN" sz="2200" b="1" dirty="0">
                <a:latin typeface="+mn-ea"/>
              </a:rPr>
              <a:t>EX</a:t>
            </a:r>
            <a:r>
              <a:rPr lang="zh-CN" altLang="en-US" sz="2200" b="1" dirty="0">
                <a:latin typeface="+mn-ea"/>
              </a:rPr>
              <a:t>的转发线路，②仅设置</a:t>
            </a:r>
            <a:r>
              <a:rPr lang="en-US" altLang="zh-CN" sz="2200" b="1" dirty="0">
                <a:latin typeface="+mn-ea"/>
              </a:rPr>
              <a:t>EX</a:t>
            </a:r>
            <a:r>
              <a:rPr lang="zh-CN" altLang="en-US" sz="2200" b="1" dirty="0">
                <a:latin typeface="+mn-ea"/>
              </a:rPr>
              <a:t>→</a:t>
            </a:r>
            <a:r>
              <a:rPr lang="en-US" altLang="zh-CN" sz="2200" b="1" dirty="0">
                <a:latin typeface="+mn-ea"/>
              </a:rPr>
              <a:t>EX</a:t>
            </a:r>
            <a:r>
              <a:rPr lang="zh-CN" altLang="en-US" sz="2200" b="1" dirty="0">
                <a:latin typeface="+mn-ea"/>
              </a:rPr>
              <a:t>的转发线路，</a:t>
            </a:r>
            <a:r>
              <a:rPr lang="zh-CN" altLang="zh-CN" sz="2200" b="1" dirty="0">
                <a:latin typeface="+mn-ea"/>
              </a:rPr>
              <a:t>指令序列的执行时间</a:t>
            </a:r>
            <a:r>
              <a:rPr lang="zh-CN" altLang="en-US" sz="2200" b="1" dirty="0">
                <a:latin typeface="+mn-ea"/>
              </a:rPr>
              <a:t>分别</a:t>
            </a:r>
            <a:r>
              <a:rPr lang="zh-CN" altLang="zh-CN" sz="2200" b="1" dirty="0">
                <a:latin typeface="+mn-ea"/>
              </a:rPr>
              <a:t>为多少拍？</a:t>
            </a:r>
            <a:endParaRPr kumimoji="0" lang="en-US" altLang="zh-CN" sz="2000" b="1" dirty="0">
              <a:latin typeface="+mn-ea"/>
            </a:endParaRPr>
          </a:p>
        </p:txBody>
      </p:sp>
      <p:sp>
        <p:nvSpPr>
          <p:cNvPr id="5" name="Text Box 88"/>
          <p:cNvSpPr txBox="1">
            <a:spLocks noChangeArrowheads="1"/>
          </p:cNvSpPr>
          <p:nvPr/>
        </p:nvSpPr>
        <p:spPr bwMode="auto">
          <a:xfrm>
            <a:off x="179512" y="1556792"/>
            <a:ext cx="8773988" cy="235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990099"/>
                </a:solidFill>
                <a:latin typeface="宋体" pitchFamily="2" charset="-122"/>
              </a:rPr>
              <a:t>     </a:t>
            </a:r>
            <a:r>
              <a:rPr kumimoji="0" lang="zh-CN" altLang="en-US" b="1" dirty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kumimoji="0" lang="en-US" altLang="zh-CN" b="1" dirty="0">
                <a:latin typeface="宋体" pitchFamily="2" charset="-122"/>
              </a:rPr>
              <a:t>RAW</a:t>
            </a:r>
            <a:r>
              <a:rPr kumimoji="0" lang="zh-CN" altLang="en-US" b="1" dirty="0">
                <a:latin typeface="宋体" pitchFamily="2" charset="-122"/>
              </a:rPr>
              <a:t>冒险有：</a:t>
            </a:r>
            <a:r>
              <a:rPr kumimoji="0" lang="en-US" altLang="zh-CN" b="1" dirty="0">
                <a:latin typeface="宋体" pitchFamily="2" charset="-122"/>
              </a:rPr>
              <a:t>I1-I2</a:t>
            </a:r>
            <a:r>
              <a:rPr kumimoji="0" lang="zh-CN" altLang="en-US" b="1" dirty="0">
                <a:latin typeface="宋体" pitchFamily="2" charset="-122"/>
              </a:rPr>
              <a:t>、</a:t>
            </a:r>
            <a:r>
              <a:rPr kumimoji="0" lang="en-US" altLang="zh-CN" b="1" dirty="0">
                <a:latin typeface="宋体" pitchFamily="2" charset="-122"/>
              </a:rPr>
              <a:t>I1-I3</a:t>
            </a:r>
            <a:r>
              <a:rPr kumimoji="0" lang="zh-CN" altLang="en-US" b="1" dirty="0">
                <a:latin typeface="宋体" pitchFamily="2" charset="-122"/>
              </a:rPr>
              <a:t>、</a:t>
            </a:r>
            <a:r>
              <a:rPr kumimoji="0" lang="en-US" altLang="zh-CN" b="1" dirty="0">
                <a:latin typeface="宋体" pitchFamily="2" charset="-122"/>
              </a:rPr>
              <a:t>I1-I4</a:t>
            </a:r>
            <a:r>
              <a:rPr kumimoji="0" lang="zh-CN" altLang="en-US" b="1" dirty="0">
                <a:latin typeface="宋体" pitchFamily="2" charset="-122"/>
              </a:rPr>
              <a:t>，</a:t>
            </a:r>
            <a:r>
              <a:rPr kumimoji="0" lang="en-US" altLang="zh-CN" b="1" dirty="0">
                <a:latin typeface="宋体" pitchFamily="2" charset="-122"/>
              </a:rPr>
              <a:t>I2-I3</a:t>
            </a:r>
            <a:r>
              <a:rPr kumimoji="0" lang="zh-CN" altLang="en-US" b="1" dirty="0">
                <a:latin typeface="宋体" pitchFamily="2" charset="-122"/>
              </a:rPr>
              <a:t>，</a:t>
            </a:r>
            <a:r>
              <a:rPr kumimoji="0" lang="en-US" altLang="zh-CN" b="1" dirty="0">
                <a:latin typeface="宋体" pitchFamily="2" charset="-122"/>
              </a:rPr>
              <a:t>I3-I5</a:t>
            </a:r>
            <a:r>
              <a:rPr kumimoji="0" lang="zh-CN" altLang="en-US" b="1" dirty="0">
                <a:latin typeface="宋体" pitchFamily="2" charset="-122"/>
              </a:rPr>
              <a:t>，</a:t>
            </a:r>
            <a:endParaRPr kumimoji="0" lang="en-US" altLang="zh-CN" b="1" dirty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latin typeface="宋体" pitchFamily="2" charset="-122"/>
              </a:rPr>
              <a:t>     </a:t>
            </a:r>
            <a:r>
              <a:rPr kumimoji="0" lang="zh-CN" altLang="en-US" b="1" dirty="0">
                <a:latin typeface="宋体" pitchFamily="2" charset="-122"/>
              </a:rPr>
              <a:t>①</a:t>
            </a:r>
            <a:r>
              <a:rPr lang="zh-CN" altLang="en-US" b="1" dirty="0">
                <a:latin typeface="+mn-ea"/>
              </a:rPr>
              <a:t>前半拍</a:t>
            </a:r>
            <a:r>
              <a:rPr lang="zh-CN" altLang="zh-CN" b="1" dirty="0">
                <a:latin typeface="+mn-ea"/>
              </a:rPr>
              <a:t>写</a:t>
            </a:r>
            <a:r>
              <a:rPr lang="en-US" altLang="zh-CN" b="1" dirty="0">
                <a:latin typeface="+mn-ea"/>
              </a:rPr>
              <a:t>GPRs</a:t>
            </a:r>
            <a:r>
              <a:rPr lang="zh-CN" altLang="en-US" b="1" dirty="0">
                <a:latin typeface="+mn-ea"/>
              </a:rPr>
              <a:t>可消除</a:t>
            </a:r>
            <a:r>
              <a:rPr kumimoji="0" lang="en-US" altLang="zh-CN" b="1" dirty="0">
                <a:latin typeface="宋体" pitchFamily="2" charset="-122"/>
              </a:rPr>
              <a:t>I1-I4</a:t>
            </a:r>
            <a:r>
              <a:rPr kumimoji="0" lang="zh-CN" altLang="en-US" b="1" dirty="0">
                <a:latin typeface="宋体" pitchFamily="2" charset="-122"/>
              </a:rPr>
              <a:t>冒险，</a:t>
            </a:r>
            <a:endParaRPr kumimoji="0" lang="en-US" altLang="zh-CN" b="1" dirty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latin typeface="宋体" pitchFamily="2" charset="-122"/>
              </a:rPr>
              <a:t>       </a:t>
            </a:r>
            <a:r>
              <a:rPr lang="en-US" altLang="zh-CN" b="1" dirty="0">
                <a:latin typeface="+mn-ea"/>
              </a:rPr>
              <a:t>EX</a:t>
            </a:r>
            <a:r>
              <a:rPr lang="zh-CN" altLang="en-US" b="1" dirty="0">
                <a:latin typeface="+mn-ea"/>
              </a:rPr>
              <a:t>→</a:t>
            </a:r>
            <a:r>
              <a:rPr lang="en-US" altLang="zh-CN" b="1" dirty="0">
                <a:latin typeface="+mn-ea"/>
              </a:rPr>
              <a:t>EX</a:t>
            </a:r>
            <a:r>
              <a:rPr lang="zh-CN" altLang="en-US" b="1" dirty="0">
                <a:latin typeface="+mn-ea"/>
              </a:rPr>
              <a:t>线路可消除</a:t>
            </a:r>
            <a:r>
              <a:rPr kumimoji="0" lang="en-US" altLang="zh-CN" b="1" dirty="0">
                <a:latin typeface="宋体" pitchFamily="2" charset="-122"/>
              </a:rPr>
              <a:t>I1-I2</a:t>
            </a:r>
            <a:r>
              <a:rPr kumimoji="0" lang="zh-CN" altLang="en-US" b="1" dirty="0">
                <a:latin typeface="宋体" pitchFamily="2" charset="-122"/>
              </a:rPr>
              <a:t>、</a:t>
            </a:r>
            <a:r>
              <a:rPr kumimoji="0" lang="en-US" altLang="zh-CN" b="1" dirty="0">
                <a:latin typeface="宋体" pitchFamily="2" charset="-122"/>
              </a:rPr>
              <a:t>I2-I3</a:t>
            </a:r>
            <a:r>
              <a:rPr kumimoji="0" lang="zh-CN" altLang="en-US" b="1" dirty="0">
                <a:latin typeface="宋体" pitchFamily="2" charset="-122"/>
              </a:rPr>
              <a:t>冒险，</a:t>
            </a:r>
            <a:endParaRPr kumimoji="0" lang="en-US" altLang="zh-CN" b="1" dirty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lang="en-US" altLang="zh-CN" b="1" dirty="0">
                <a:latin typeface="+mn-ea"/>
              </a:rPr>
              <a:t>       MEM</a:t>
            </a:r>
            <a:r>
              <a:rPr lang="zh-CN" altLang="en-US" b="1" dirty="0">
                <a:latin typeface="+mn-ea"/>
              </a:rPr>
              <a:t>→</a:t>
            </a:r>
            <a:r>
              <a:rPr lang="en-US" altLang="zh-CN" b="1" dirty="0">
                <a:latin typeface="+mn-ea"/>
              </a:rPr>
              <a:t>EX</a:t>
            </a:r>
            <a:r>
              <a:rPr lang="zh-CN" altLang="en-US" b="1" dirty="0">
                <a:latin typeface="+mn-ea"/>
              </a:rPr>
              <a:t>线路可消除</a:t>
            </a:r>
            <a:r>
              <a:rPr kumimoji="0" lang="en-US" altLang="zh-CN" b="1" dirty="0">
                <a:latin typeface="宋体" pitchFamily="2" charset="-122"/>
              </a:rPr>
              <a:t>I1-I3</a:t>
            </a:r>
            <a:r>
              <a:rPr kumimoji="0" lang="zh-CN" altLang="en-US" b="1" dirty="0">
                <a:latin typeface="宋体" pitchFamily="2" charset="-122"/>
              </a:rPr>
              <a:t>、</a:t>
            </a:r>
            <a:r>
              <a:rPr kumimoji="0" lang="en-US" altLang="zh-CN" b="1" dirty="0">
                <a:latin typeface="宋体" pitchFamily="2" charset="-122"/>
              </a:rPr>
              <a:t>I3-I5</a:t>
            </a:r>
            <a:r>
              <a:rPr kumimoji="0" lang="zh-CN" altLang="en-US" b="1" dirty="0">
                <a:latin typeface="宋体" pitchFamily="2" charset="-122"/>
              </a:rPr>
              <a:t>冒险，</a:t>
            </a:r>
            <a:endParaRPr kumimoji="0" lang="en-US" altLang="zh-CN" b="1" dirty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>
                <a:latin typeface="宋体" pitchFamily="2" charset="-122"/>
              </a:rPr>
              <a:t>       指令序列执行时间＝</a:t>
            </a:r>
            <a:r>
              <a:rPr kumimoji="0" lang="en-US" altLang="zh-CN" b="1" dirty="0">
                <a:latin typeface="宋体" pitchFamily="2" charset="-122"/>
              </a:rPr>
              <a:t>[5</a:t>
            </a:r>
            <a:r>
              <a:rPr lang="en-US" altLang="zh-CN" dirty="0"/>
              <a:t>Δ</a:t>
            </a:r>
            <a:r>
              <a:rPr lang="en-US" altLang="zh-CN" b="1" i="1" dirty="0"/>
              <a:t>t</a:t>
            </a:r>
            <a:r>
              <a:rPr kumimoji="0" lang="zh-CN" altLang="en-US" b="1" dirty="0">
                <a:latin typeface="宋体" pitchFamily="2" charset="-122"/>
              </a:rPr>
              <a:t>＋</a:t>
            </a:r>
            <a:r>
              <a:rPr kumimoji="0" lang="en-US" altLang="zh-CN" b="1" dirty="0">
                <a:latin typeface="宋体" pitchFamily="2" charset="-122"/>
              </a:rPr>
              <a:t>(5</a:t>
            </a:r>
            <a:r>
              <a:rPr kumimoji="0" lang="zh-CN" altLang="en-US" b="1" dirty="0">
                <a:latin typeface="宋体" pitchFamily="2" charset="-122"/>
              </a:rPr>
              <a:t>－</a:t>
            </a:r>
            <a:r>
              <a:rPr kumimoji="0" lang="en-US" altLang="zh-CN" b="1" dirty="0">
                <a:latin typeface="宋体" pitchFamily="2" charset="-122"/>
              </a:rPr>
              <a:t>1)</a:t>
            </a:r>
            <a:r>
              <a:rPr lang="en-US" altLang="zh-CN" dirty="0" err="1"/>
              <a:t>Δ</a:t>
            </a:r>
            <a:r>
              <a:rPr lang="en-US" altLang="zh-CN" b="1" i="1" dirty="0" err="1"/>
              <a:t>t</a:t>
            </a:r>
            <a:r>
              <a:rPr lang="en-US" altLang="zh-CN" b="1" dirty="0">
                <a:latin typeface="+mn-ea"/>
              </a:rPr>
              <a:t>]</a:t>
            </a:r>
            <a:r>
              <a:rPr kumimoji="0" lang="zh-CN" altLang="en-US" b="1" dirty="0">
                <a:latin typeface="宋体" pitchFamily="2" charset="-122"/>
              </a:rPr>
              <a:t>＋</a:t>
            </a:r>
            <a:r>
              <a:rPr kumimoji="0" lang="en-US" altLang="zh-CN" b="1" dirty="0">
                <a:latin typeface="宋体" pitchFamily="2" charset="-122"/>
              </a:rPr>
              <a:t>0</a:t>
            </a:r>
            <a:r>
              <a:rPr lang="en-US" altLang="zh-CN" dirty="0"/>
              <a:t>Δ</a:t>
            </a:r>
            <a:r>
              <a:rPr lang="en-US" altLang="zh-CN" b="1" i="1" dirty="0"/>
              <a:t>t</a:t>
            </a:r>
            <a:r>
              <a:rPr kumimoji="0" lang="zh-CN" altLang="en-US" b="1" dirty="0">
                <a:latin typeface="宋体" pitchFamily="2" charset="-122"/>
              </a:rPr>
              <a:t>＝</a:t>
            </a:r>
            <a:r>
              <a:rPr kumimoji="0" lang="en-US" altLang="zh-CN" b="1" dirty="0">
                <a:latin typeface="宋体" pitchFamily="2" charset="-122"/>
              </a:rPr>
              <a:t>9</a:t>
            </a:r>
            <a:r>
              <a:rPr lang="en-US" altLang="zh-CN" dirty="0"/>
              <a:t>Δ</a:t>
            </a:r>
            <a:r>
              <a:rPr lang="en-US" altLang="zh-CN" b="1" i="1" dirty="0"/>
              <a:t>t</a:t>
            </a:r>
            <a:endParaRPr kumimoji="0" lang="en-US" altLang="zh-CN" b="1" dirty="0">
              <a:latin typeface="宋体" pitchFamily="2" charset="-122"/>
            </a:endParaRPr>
          </a:p>
        </p:txBody>
      </p:sp>
      <p:sp>
        <p:nvSpPr>
          <p:cNvPr id="7" name="Text Box 88"/>
          <p:cNvSpPr txBox="1">
            <a:spLocks noChangeArrowheads="1"/>
          </p:cNvSpPr>
          <p:nvPr/>
        </p:nvSpPr>
        <p:spPr bwMode="auto">
          <a:xfrm>
            <a:off x="179512" y="3861048"/>
            <a:ext cx="8773988" cy="143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>
                <a:latin typeface="宋体" pitchFamily="2" charset="-122"/>
              </a:rPr>
              <a:t>     ②</a:t>
            </a:r>
            <a:r>
              <a:rPr kumimoji="0" lang="en-US" altLang="zh-CN" b="1" dirty="0">
                <a:latin typeface="宋体" pitchFamily="2" charset="-122"/>
              </a:rPr>
              <a:t>I1-I4</a:t>
            </a:r>
            <a:r>
              <a:rPr kumimoji="0" lang="zh-CN" altLang="en-US" b="1" dirty="0">
                <a:latin typeface="宋体" pitchFamily="2" charset="-122"/>
              </a:rPr>
              <a:t>、</a:t>
            </a:r>
            <a:r>
              <a:rPr kumimoji="0" lang="en-US" altLang="zh-CN" b="1" dirty="0">
                <a:latin typeface="宋体" pitchFamily="2" charset="-122"/>
              </a:rPr>
              <a:t>I1-I2</a:t>
            </a:r>
            <a:r>
              <a:rPr kumimoji="0" lang="zh-CN" altLang="en-US" b="1" dirty="0">
                <a:latin typeface="宋体" pitchFamily="2" charset="-122"/>
              </a:rPr>
              <a:t>、</a:t>
            </a:r>
            <a:r>
              <a:rPr kumimoji="0" lang="en-US" altLang="zh-CN" b="1" dirty="0">
                <a:latin typeface="宋体" pitchFamily="2" charset="-122"/>
              </a:rPr>
              <a:t>I2-I3</a:t>
            </a:r>
            <a:r>
              <a:rPr kumimoji="0" lang="zh-CN" altLang="en-US" b="1" dirty="0">
                <a:latin typeface="宋体" pitchFamily="2" charset="-122"/>
              </a:rPr>
              <a:t>冒险无需停顿，</a:t>
            </a:r>
            <a:endParaRPr kumimoji="0" lang="en-US" altLang="zh-CN" b="1" dirty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latin typeface="宋体" pitchFamily="2" charset="-122"/>
              </a:rPr>
              <a:t>       I1-I3</a:t>
            </a:r>
            <a:r>
              <a:rPr kumimoji="0" lang="zh-CN" altLang="en-US" b="1" dirty="0">
                <a:latin typeface="宋体" pitchFamily="2" charset="-122"/>
              </a:rPr>
              <a:t>、</a:t>
            </a:r>
            <a:r>
              <a:rPr kumimoji="0" lang="en-US" altLang="zh-CN" b="1" dirty="0">
                <a:latin typeface="宋体" pitchFamily="2" charset="-122"/>
              </a:rPr>
              <a:t>I3-I5</a:t>
            </a:r>
            <a:r>
              <a:rPr kumimoji="0" lang="zh-CN" altLang="en-US" b="1" dirty="0">
                <a:latin typeface="宋体" pitchFamily="2" charset="-122"/>
              </a:rPr>
              <a:t>冒险只能采用阻塞法处理，各停顿</a:t>
            </a:r>
            <a:r>
              <a:rPr kumimoji="0" lang="en-US" altLang="zh-CN" b="1" dirty="0">
                <a:latin typeface="宋体" pitchFamily="2" charset="-122"/>
              </a:rPr>
              <a:t>2</a:t>
            </a:r>
            <a:r>
              <a:rPr kumimoji="0" lang="zh-CN" altLang="en-US" b="1" dirty="0">
                <a:latin typeface="宋体" pitchFamily="2" charset="-122"/>
              </a:rPr>
              <a:t>拍</a:t>
            </a:r>
            <a:endParaRPr kumimoji="0" lang="en-US" altLang="zh-CN" b="1" dirty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>
                <a:latin typeface="宋体" pitchFamily="2" charset="-122"/>
              </a:rPr>
              <a:t>       指令序列执行时间＝</a:t>
            </a:r>
            <a:r>
              <a:rPr kumimoji="0" lang="en-US" altLang="zh-CN" b="1" dirty="0">
                <a:latin typeface="宋体" pitchFamily="2" charset="-122"/>
              </a:rPr>
              <a:t>[5</a:t>
            </a:r>
            <a:r>
              <a:rPr lang="en-US" altLang="zh-CN" dirty="0"/>
              <a:t>Δ</a:t>
            </a:r>
            <a:r>
              <a:rPr lang="en-US" altLang="zh-CN" b="1" i="1" dirty="0"/>
              <a:t>t</a:t>
            </a:r>
            <a:r>
              <a:rPr kumimoji="0" lang="zh-CN" altLang="en-US" b="1" dirty="0">
                <a:latin typeface="宋体" pitchFamily="2" charset="-122"/>
              </a:rPr>
              <a:t>＋</a:t>
            </a:r>
            <a:r>
              <a:rPr kumimoji="0" lang="en-US" altLang="zh-CN" b="1" dirty="0">
                <a:latin typeface="宋体" pitchFamily="2" charset="-122"/>
              </a:rPr>
              <a:t>(5</a:t>
            </a:r>
            <a:r>
              <a:rPr kumimoji="0" lang="zh-CN" altLang="en-US" b="1" dirty="0">
                <a:latin typeface="宋体" pitchFamily="2" charset="-122"/>
              </a:rPr>
              <a:t>－</a:t>
            </a:r>
            <a:r>
              <a:rPr kumimoji="0" lang="en-US" altLang="zh-CN" b="1" dirty="0">
                <a:latin typeface="宋体" pitchFamily="2" charset="-122"/>
              </a:rPr>
              <a:t>1)</a:t>
            </a:r>
            <a:r>
              <a:rPr lang="en-US" altLang="zh-CN" dirty="0" err="1"/>
              <a:t>Δ</a:t>
            </a:r>
            <a:r>
              <a:rPr lang="en-US" altLang="zh-CN" b="1" i="1" dirty="0" err="1"/>
              <a:t>t</a:t>
            </a:r>
            <a:r>
              <a:rPr lang="en-US" altLang="zh-CN" b="1" dirty="0">
                <a:latin typeface="+mn-ea"/>
              </a:rPr>
              <a:t>]</a:t>
            </a:r>
            <a:r>
              <a:rPr kumimoji="0" lang="zh-CN" altLang="en-US" b="1" dirty="0">
                <a:latin typeface="宋体" pitchFamily="2" charset="-122"/>
              </a:rPr>
              <a:t>＋</a:t>
            </a:r>
            <a:r>
              <a:rPr kumimoji="0" lang="en-US" altLang="zh-CN" b="1" dirty="0">
                <a:latin typeface="宋体" pitchFamily="2" charset="-122"/>
              </a:rPr>
              <a:t>(2</a:t>
            </a:r>
            <a:r>
              <a:rPr kumimoji="0" lang="zh-CN" altLang="en-US" b="1" dirty="0">
                <a:latin typeface="宋体" pitchFamily="2" charset="-122"/>
              </a:rPr>
              <a:t>＋</a:t>
            </a:r>
            <a:r>
              <a:rPr kumimoji="0" lang="en-US" altLang="zh-CN" b="1" dirty="0">
                <a:latin typeface="宋体" pitchFamily="2" charset="-122"/>
              </a:rPr>
              <a:t>2)</a:t>
            </a:r>
            <a:r>
              <a:rPr lang="en-US" altLang="zh-CN" dirty="0" err="1"/>
              <a:t>Δ</a:t>
            </a:r>
            <a:r>
              <a:rPr lang="en-US" altLang="zh-CN" b="1" i="1" dirty="0" err="1"/>
              <a:t>t</a:t>
            </a:r>
            <a:r>
              <a:rPr kumimoji="0" lang="zh-CN" altLang="en-US" b="1" dirty="0">
                <a:latin typeface="宋体" pitchFamily="2" charset="-122"/>
              </a:rPr>
              <a:t>＝</a:t>
            </a:r>
            <a:r>
              <a:rPr kumimoji="0" lang="en-US" altLang="zh-CN" b="1" dirty="0">
                <a:latin typeface="宋体" pitchFamily="2" charset="-122"/>
              </a:rPr>
              <a:t>13</a:t>
            </a:r>
            <a:r>
              <a:rPr lang="en-US" altLang="zh-CN" dirty="0"/>
              <a:t>Δ</a:t>
            </a:r>
            <a:r>
              <a:rPr lang="en-US" altLang="zh-CN" b="1" i="1" dirty="0"/>
              <a:t>t</a:t>
            </a:r>
            <a:endParaRPr kumimoji="0" lang="en-US" altLang="zh-CN" b="1" dirty="0">
              <a:latin typeface="宋体" pitchFamily="2" charset="-122"/>
            </a:endParaRPr>
          </a:p>
        </p:txBody>
      </p:sp>
      <p:sp>
        <p:nvSpPr>
          <p:cNvPr id="8" name="AutoShape 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228878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53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122</a:t>
            </a:fld>
            <a:endParaRPr lang="en-US" altLang="zh-CN"/>
          </a:p>
        </p:txBody>
      </p:sp>
      <p:sp>
        <p:nvSpPr>
          <p:cNvPr id="3" name="Text Box 88"/>
          <p:cNvSpPr txBox="1">
            <a:spLocks noChangeArrowheads="1"/>
          </p:cNvSpPr>
          <p:nvPr/>
        </p:nvSpPr>
        <p:spPr bwMode="auto">
          <a:xfrm>
            <a:off x="179512" y="319647"/>
            <a:ext cx="8774112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   load-use</a:t>
            </a:r>
            <a:r>
              <a:rPr kumimoji="0" lang="zh-CN" altLang="en-US" b="1" dirty="0">
                <a:solidFill>
                  <a:schemeClr val="accent2"/>
                </a:solidFill>
                <a:latin typeface="宋体" pitchFamily="2" charset="-122"/>
              </a:rPr>
              <a:t>冒险</a:t>
            </a: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kumimoji="0" lang="zh-CN" altLang="en-US" b="1" dirty="0">
                <a:latin typeface="宋体" pitchFamily="2" charset="-122"/>
              </a:rPr>
              <a:t>由</a:t>
            </a:r>
            <a:r>
              <a:rPr kumimoji="0" lang="en-US" altLang="zh-CN" b="1" dirty="0" err="1">
                <a:latin typeface="宋体" pitchFamily="2" charset="-122"/>
              </a:rPr>
              <a:t>lw</a:t>
            </a:r>
            <a:r>
              <a:rPr kumimoji="0" lang="zh-CN" altLang="en-US" b="1" dirty="0">
                <a:latin typeface="宋体" pitchFamily="2" charset="-122"/>
              </a:rPr>
              <a:t>指令引起的、紧邻</a:t>
            </a:r>
            <a:r>
              <a:rPr kumimoji="0" lang="en-US" altLang="zh-CN" b="1" dirty="0" err="1">
                <a:latin typeface="宋体" pitchFamily="2" charset="-122"/>
              </a:rPr>
              <a:t>lw</a:t>
            </a:r>
            <a:r>
              <a:rPr kumimoji="0" lang="zh-CN" altLang="en-US" b="1" dirty="0">
                <a:latin typeface="宋体" pitchFamily="2" charset="-122"/>
              </a:rPr>
              <a:t>指令的</a:t>
            </a:r>
            <a:r>
              <a:rPr kumimoji="0" lang="en-US" altLang="zh-CN" b="1" dirty="0">
                <a:latin typeface="宋体" pitchFamily="2" charset="-122"/>
              </a:rPr>
              <a:t>RAW</a:t>
            </a:r>
            <a:r>
              <a:rPr kumimoji="0" lang="zh-CN" altLang="en-US" b="1" dirty="0">
                <a:latin typeface="宋体" pitchFamily="2" charset="-122"/>
              </a:rPr>
              <a:t>冒险</a:t>
            </a:r>
            <a:endParaRPr kumimoji="0" lang="en-US" altLang="zh-CN" b="1" dirty="0">
              <a:latin typeface="宋体" pitchFamily="2" charset="-122"/>
            </a:endParaRPr>
          </a:p>
        </p:txBody>
      </p:sp>
      <p:sp>
        <p:nvSpPr>
          <p:cNvPr id="80" name="Text Box 88"/>
          <p:cNvSpPr txBox="1">
            <a:spLocks noChangeArrowheads="1"/>
          </p:cNvSpPr>
          <p:nvPr/>
        </p:nvSpPr>
        <p:spPr bwMode="auto">
          <a:xfrm>
            <a:off x="179512" y="2538886"/>
            <a:ext cx="8774112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990099"/>
                </a:solidFill>
                <a:latin typeface="宋体" pitchFamily="2" charset="-122"/>
              </a:rPr>
              <a:t>         </a:t>
            </a:r>
            <a:r>
              <a:rPr kumimoji="0" lang="zh-CN" altLang="en-US" b="1" dirty="0">
                <a:solidFill>
                  <a:srgbClr val="990099"/>
                </a:solidFill>
                <a:latin typeface="宋体" pitchFamily="2" charset="-122"/>
              </a:rPr>
              <a:t>非紧邻</a:t>
            </a:r>
            <a:r>
              <a:rPr kumimoji="0" lang="en-US" altLang="zh-CN" b="1" dirty="0" err="1">
                <a:solidFill>
                  <a:srgbClr val="990099"/>
                </a:solidFill>
                <a:latin typeface="宋体" pitchFamily="2" charset="-122"/>
              </a:rPr>
              <a:t>lw</a:t>
            </a:r>
            <a:r>
              <a:rPr kumimoji="0" lang="zh-CN" altLang="en-US" b="1" dirty="0">
                <a:solidFill>
                  <a:srgbClr val="990099"/>
                </a:solidFill>
                <a:latin typeface="宋体" pitchFamily="2" charset="-122"/>
              </a:rPr>
              <a:t>指令的冒险处理：</a:t>
            </a:r>
            <a:r>
              <a:rPr kumimoji="0" lang="zh-CN" altLang="en-US" b="1" dirty="0">
                <a:latin typeface="宋体" pitchFamily="2" charset="-122"/>
              </a:rPr>
              <a:t>转发法</a:t>
            </a:r>
            <a:endParaRPr lang="en-US" altLang="zh-CN" sz="2000" b="1" dirty="0"/>
          </a:p>
        </p:txBody>
      </p:sp>
      <p:grpSp>
        <p:nvGrpSpPr>
          <p:cNvPr id="106" name="组合 105"/>
          <p:cNvGrpSpPr/>
          <p:nvPr/>
        </p:nvGrpSpPr>
        <p:grpSpPr>
          <a:xfrm>
            <a:off x="1115616" y="820282"/>
            <a:ext cx="7488832" cy="1600608"/>
            <a:chOff x="1115616" y="820282"/>
            <a:chExt cx="7488832" cy="1600608"/>
          </a:xfrm>
        </p:grpSpPr>
        <p:sp>
          <p:nvSpPr>
            <p:cNvPr id="6" name="Text Box 164"/>
            <p:cNvSpPr txBox="1">
              <a:spLocks noChangeArrowheads="1"/>
            </p:cNvSpPr>
            <p:nvPr/>
          </p:nvSpPr>
          <p:spPr bwMode="auto">
            <a:xfrm>
              <a:off x="6100073" y="2204864"/>
              <a:ext cx="200120" cy="216024"/>
            </a:xfrm>
            <a:prstGeom prst="rect">
              <a:avLst/>
            </a:prstGeom>
            <a:solidFill>
              <a:srgbClr val="FFCC99"/>
            </a:solidFill>
            <a:ln w="1587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7" name="Text Box 164"/>
            <p:cNvSpPr txBox="1">
              <a:spLocks noChangeArrowheads="1"/>
            </p:cNvSpPr>
            <p:nvPr/>
          </p:nvSpPr>
          <p:spPr bwMode="auto">
            <a:xfrm>
              <a:off x="5868144" y="2204864"/>
              <a:ext cx="231928" cy="216024"/>
            </a:xfrm>
            <a:prstGeom prst="rect">
              <a:avLst/>
            </a:prstGeom>
            <a:solidFill>
              <a:srgbClr val="CCCCFF"/>
            </a:solidFill>
            <a:ln w="1587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8" name="Text Box 164"/>
            <p:cNvSpPr txBox="1">
              <a:spLocks noChangeArrowheads="1"/>
            </p:cNvSpPr>
            <p:nvPr/>
          </p:nvSpPr>
          <p:spPr bwMode="auto">
            <a:xfrm>
              <a:off x="5870911" y="1125190"/>
              <a:ext cx="213257" cy="216024"/>
            </a:xfrm>
            <a:prstGeom prst="rect">
              <a:avLst/>
            </a:prstGeom>
            <a:solidFill>
              <a:srgbClr val="FFCC99"/>
            </a:solidFill>
            <a:ln w="1587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 bwMode="auto">
            <a:xfrm>
              <a:off x="2987824" y="1052736"/>
              <a:ext cx="56166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" name="Text Box 61"/>
            <p:cNvSpPr txBox="1">
              <a:spLocks noChangeArrowheads="1"/>
            </p:cNvSpPr>
            <p:nvPr/>
          </p:nvSpPr>
          <p:spPr bwMode="auto">
            <a:xfrm>
              <a:off x="2987824" y="1124744"/>
              <a:ext cx="504056" cy="21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12" name="Text Box 61"/>
            <p:cNvSpPr txBox="1">
              <a:spLocks noChangeArrowheads="1"/>
            </p:cNvSpPr>
            <p:nvPr/>
          </p:nvSpPr>
          <p:spPr bwMode="auto">
            <a:xfrm>
              <a:off x="3707904" y="1124745"/>
              <a:ext cx="502221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13" name="Text Box 61"/>
            <p:cNvSpPr txBox="1">
              <a:spLocks noChangeArrowheads="1"/>
            </p:cNvSpPr>
            <p:nvPr/>
          </p:nvSpPr>
          <p:spPr bwMode="auto">
            <a:xfrm>
              <a:off x="4427985" y="1124744"/>
              <a:ext cx="504056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</a:t>
              </a:r>
            </a:p>
          </p:txBody>
        </p:sp>
        <p:sp>
          <p:nvSpPr>
            <p:cNvPr id="14" name="Text Box 61"/>
            <p:cNvSpPr txBox="1">
              <a:spLocks noChangeArrowheads="1"/>
            </p:cNvSpPr>
            <p:nvPr/>
          </p:nvSpPr>
          <p:spPr bwMode="auto">
            <a:xfrm>
              <a:off x="5148064" y="1124744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MEM</a:t>
              </a:r>
            </a:p>
          </p:txBody>
        </p:sp>
        <p:sp>
          <p:nvSpPr>
            <p:cNvPr id="15" name="Text Box 61"/>
            <p:cNvSpPr txBox="1">
              <a:spLocks noChangeArrowheads="1"/>
            </p:cNvSpPr>
            <p:nvPr/>
          </p:nvSpPr>
          <p:spPr bwMode="auto">
            <a:xfrm>
              <a:off x="5868144" y="1124744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WB</a:t>
              </a:r>
            </a:p>
          </p:txBody>
        </p:sp>
        <p:sp>
          <p:nvSpPr>
            <p:cNvPr id="16" name="Text Box 57"/>
            <p:cNvSpPr txBox="1">
              <a:spLocks noChangeArrowheads="1"/>
            </p:cNvSpPr>
            <p:nvPr/>
          </p:nvSpPr>
          <p:spPr bwMode="auto">
            <a:xfrm>
              <a:off x="3419872" y="820282"/>
              <a:ext cx="5112568" cy="2160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10800" rIns="18000" bIns="10800"/>
            <a:lstStyle/>
            <a:p>
              <a:pPr algn="l">
                <a:lnSpc>
                  <a:spcPct val="8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1     </a:t>
              </a:r>
              <a:r>
                <a:rPr lang="en-US" altLang="zh-CN" sz="1400" b="1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2</a:t>
              </a:r>
              <a:r>
                <a:rPr lang="en-US" altLang="zh-CN" sz="1600" b="1" dirty="0">
                  <a:latin typeface="+mn-ea"/>
                </a:rPr>
                <a:t>     </a:t>
              </a:r>
              <a:r>
                <a:rPr lang="en-US" altLang="zh-CN" sz="1400" b="1" dirty="0">
                  <a:latin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3     </a:t>
              </a:r>
              <a:r>
                <a:rPr lang="en-US" altLang="zh-CN" sz="1400" b="1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4      5     </a:t>
              </a:r>
              <a:r>
                <a:rPr lang="en-US" altLang="zh-CN" sz="1400" b="1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6     </a:t>
              </a:r>
              <a:r>
                <a:rPr lang="en-US" altLang="zh-CN" sz="1400" b="1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7     </a:t>
              </a:r>
              <a:r>
                <a:rPr lang="en-US" altLang="zh-CN" sz="1400" b="1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8</a:t>
              </a:r>
            </a:p>
          </p:txBody>
        </p:sp>
        <p:sp>
          <p:nvSpPr>
            <p:cNvPr id="17" name="Text Box 63"/>
            <p:cNvSpPr txBox="1">
              <a:spLocks noChangeArrowheads="1"/>
            </p:cNvSpPr>
            <p:nvPr/>
          </p:nvSpPr>
          <p:spPr bwMode="auto">
            <a:xfrm>
              <a:off x="1115616" y="1036306"/>
              <a:ext cx="1872208" cy="13845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28800" rIns="18000" bIns="10800"/>
            <a:lstStyle/>
            <a:p>
              <a:pPr algn="l"/>
              <a:r>
                <a:rPr lang="en-US" altLang="zh-CN" sz="1800" b="1" dirty="0">
                  <a:latin typeface="宋体" pitchFamily="2" charset="-122"/>
                </a:rPr>
                <a:t>I1:</a:t>
              </a:r>
              <a:r>
                <a:rPr lang="en-US" altLang="zh-CN" sz="1800" b="1" dirty="0">
                  <a:solidFill>
                    <a:srgbClr val="FF3399"/>
                  </a:solidFill>
                  <a:latin typeface="宋体" pitchFamily="2" charset="-122"/>
                </a:rPr>
                <a:t>lw</a:t>
              </a:r>
              <a:r>
                <a:rPr lang="en-US" altLang="zh-CN" sz="1800" b="1" dirty="0">
                  <a:latin typeface="宋体" pitchFamily="2" charset="-122"/>
                </a:rPr>
                <a:t> 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>
                  <a:latin typeface="宋体" pitchFamily="2" charset="-122"/>
                </a:rPr>
                <a:t>,20($5)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>
                  <a:latin typeface="宋体" pitchFamily="2" charset="-122"/>
                </a:rPr>
                <a:t>I2:sub $7,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>
                  <a:latin typeface="宋体" pitchFamily="2" charset="-122"/>
                </a:rPr>
                <a:t>,$6</a:t>
              </a: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>
                  <a:latin typeface="宋体" pitchFamily="2" charset="-122"/>
                </a:rPr>
                <a:t>I3:or  $8,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>
                  <a:latin typeface="宋体" pitchFamily="2" charset="-122"/>
                </a:rPr>
                <a:t>,$6</a:t>
              </a: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>
                  <a:latin typeface="宋体" pitchFamily="2" charset="-122"/>
                </a:rPr>
                <a:t>I4:slt $9,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>
                  <a:latin typeface="宋体" pitchFamily="2" charset="-122"/>
                </a:rPr>
                <a:t>,$6</a:t>
              </a:r>
            </a:p>
          </p:txBody>
        </p:sp>
        <p:sp>
          <p:nvSpPr>
            <p:cNvPr id="19" name="Text Box 164"/>
            <p:cNvSpPr txBox="1">
              <a:spLocks noChangeArrowheads="1"/>
            </p:cNvSpPr>
            <p:nvPr/>
          </p:nvSpPr>
          <p:spPr bwMode="auto">
            <a:xfrm>
              <a:off x="3399863" y="112474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20" name="Text Box 164"/>
            <p:cNvSpPr txBox="1">
              <a:spLocks noChangeArrowheads="1"/>
            </p:cNvSpPr>
            <p:nvPr/>
          </p:nvSpPr>
          <p:spPr bwMode="auto">
            <a:xfrm>
              <a:off x="4119943" y="112474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21" name="Text Box 164"/>
            <p:cNvSpPr txBox="1">
              <a:spLocks noChangeArrowheads="1"/>
            </p:cNvSpPr>
            <p:nvPr/>
          </p:nvSpPr>
          <p:spPr bwMode="auto">
            <a:xfrm>
              <a:off x="4840023" y="112474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sp>
          <p:nvSpPr>
            <p:cNvPr id="22" name="Text Box 164"/>
            <p:cNvSpPr txBox="1">
              <a:spLocks noChangeArrowheads="1"/>
            </p:cNvSpPr>
            <p:nvPr/>
          </p:nvSpPr>
          <p:spPr bwMode="auto">
            <a:xfrm>
              <a:off x="5560103" y="112474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cxnSp>
          <p:nvCxnSpPr>
            <p:cNvPr id="23" name="直接箭头连接符 22"/>
            <p:cNvCxnSpPr>
              <a:stCxn id="11" idx="3"/>
              <a:endCxn id="12" idx="1"/>
            </p:cNvCxnSpPr>
            <p:nvPr/>
          </p:nvCxnSpPr>
          <p:spPr bwMode="auto">
            <a:xfrm>
              <a:off x="3491880" y="1232757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直接箭头连接符 23"/>
            <p:cNvCxnSpPr>
              <a:stCxn id="12" idx="3"/>
              <a:endCxn id="13" idx="1"/>
            </p:cNvCxnSpPr>
            <p:nvPr/>
          </p:nvCxnSpPr>
          <p:spPr bwMode="auto">
            <a:xfrm>
              <a:off x="4210125" y="1232757"/>
              <a:ext cx="2178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直接箭头连接符 24"/>
            <p:cNvCxnSpPr>
              <a:stCxn id="13" idx="3"/>
              <a:endCxn id="14" idx="1"/>
            </p:cNvCxnSpPr>
            <p:nvPr/>
          </p:nvCxnSpPr>
          <p:spPr bwMode="auto">
            <a:xfrm flipV="1">
              <a:off x="4932041" y="1232756"/>
              <a:ext cx="21602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直接箭头连接符 25"/>
            <p:cNvCxnSpPr>
              <a:stCxn id="14" idx="3"/>
              <a:endCxn id="15" idx="1"/>
            </p:cNvCxnSpPr>
            <p:nvPr/>
          </p:nvCxnSpPr>
          <p:spPr bwMode="auto">
            <a:xfrm>
              <a:off x="5652120" y="1232756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7" name="Text Box 61"/>
            <p:cNvSpPr txBox="1">
              <a:spLocks noChangeArrowheads="1"/>
            </p:cNvSpPr>
            <p:nvPr/>
          </p:nvSpPr>
          <p:spPr bwMode="auto">
            <a:xfrm>
              <a:off x="3707904" y="1484782"/>
              <a:ext cx="504056" cy="21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28" name="Text Box 61"/>
            <p:cNvSpPr txBox="1">
              <a:spLocks noChangeArrowheads="1"/>
            </p:cNvSpPr>
            <p:nvPr/>
          </p:nvSpPr>
          <p:spPr bwMode="auto">
            <a:xfrm>
              <a:off x="4427984" y="1484783"/>
              <a:ext cx="502221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29" name="Text Box 61"/>
            <p:cNvSpPr txBox="1">
              <a:spLocks noChangeArrowheads="1"/>
            </p:cNvSpPr>
            <p:nvPr/>
          </p:nvSpPr>
          <p:spPr bwMode="auto">
            <a:xfrm>
              <a:off x="5148065" y="1484782"/>
              <a:ext cx="504056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</a:t>
              </a:r>
            </a:p>
          </p:txBody>
        </p:sp>
        <p:sp>
          <p:nvSpPr>
            <p:cNvPr id="30" name="Text Box 61"/>
            <p:cNvSpPr txBox="1">
              <a:spLocks noChangeArrowheads="1"/>
            </p:cNvSpPr>
            <p:nvPr/>
          </p:nvSpPr>
          <p:spPr bwMode="auto">
            <a:xfrm>
              <a:off x="5868144" y="1484782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MEM</a:t>
              </a:r>
            </a:p>
          </p:txBody>
        </p:sp>
        <p:sp>
          <p:nvSpPr>
            <p:cNvPr id="31" name="Text Box 61"/>
            <p:cNvSpPr txBox="1">
              <a:spLocks noChangeArrowheads="1"/>
            </p:cNvSpPr>
            <p:nvPr/>
          </p:nvSpPr>
          <p:spPr bwMode="auto">
            <a:xfrm>
              <a:off x="6588224" y="1484782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WB</a:t>
              </a:r>
            </a:p>
          </p:txBody>
        </p:sp>
        <p:sp>
          <p:nvSpPr>
            <p:cNvPr id="32" name="Text Box 164"/>
            <p:cNvSpPr txBox="1">
              <a:spLocks noChangeArrowheads="1"/>
            </p:cNvSpPr>
            <p:nvPr/>
          </p:nvSpPr>
          <p:spPr bwMode="auto">
            <a:xfrm>
              <a:off x="4119943" y="148478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33" name="Text Box 164"/>
            <p:cNvSpPr txBox="1">
              <a:spLocks noChangeArrowheads="1"/>
            </p:cNvSpPr>
            <p:nvPr/>
          </p:nvSpPr>
          <p:spPr bwMode="auto">
            <a:xfrm>
              <a:off x="4840023" y="148478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34" name="Text Box 164"/>
            <p:cNvSpPr txBox="1">
              <a:spLocks noChangeArrowheads="1"/>
            </p:cNvSpPr>
            <p:nvPr/>
          </p:nvSpPr>
          <p:spPr bwMode="auto">
            <a:xfrm>
              <a:off x="5560103" y="148478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sp>
          <p:nvSpPr>
            <p:cNvPr id="35" name="Text Box 164"/>
            <p:cNvSpPr txBox="1">
              <a:spLocks noChangeArrowheads="1"/>
            </p:cNvSpPr>
            <p:nvPr/>
          </p:nvSpPr>
          <p:spPr bwMode="auto">
            <a:xfrm>
              <a:off x="6280183" y="148478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cxnSp>
          <p:nvCxnSpPr>
            <p:cNvPr id="36" name="直接箭头连接符 35"/>
            <p:cNvCxnSpPr>
              <a:stCxn id="27" idx="3"/>
              <a:endCxn id="28" idx="1"/>
            </p:cNvCxnSpPr>
            <p:nvPr/>
          </p:nvCxnSpPr>
          <p:spPr bwMode="auto">
            <a:xfrm>
              <a:off x="4211960" y="1592795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" name="直接箭头连接符 36"/>
            <p:cNvCxnSpPr>
              <a:stCxn id="28" idx="3"/>
              <a:endCxn id="29" idx="1"/>
            </p:cNvCxnSpPr>
            <p:nvPr/>
          </p:nvCxnSpPr>
          <p:spPr bwMode="auto">
            <a:xfrm>
              <a:off x="4930205" y="1592795"/>
              <a:ext cx="2178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" name="直接箭头连接符 37"/>
            <p:cNvCxnSpPr>
              <a:stCxn id="29" idx="3"/>
              <a:endCxn id="30" idx="1"/>
            </p:cNvCxnSpPr>
            <p:nvPr/>
          </p:nvCxnSpPr>
          <p:spPr bwMode="auto">
            <a:xfrm flipV="1">
              <a:off x="5652121" y="1592794"/>
              <a:ext cx="21602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9" name="直接箭头连接符 38"/>
            <p:cNvCxnSpPr>
              <a:stCxn id="30" idx="3"/>
              <a:endCxn id="31" idx="1"/>
            </p:cNvCxnSpPr>
            <p:nvPr/>
          </p:nvCxnSpPr>
          <p:spPr bwMode="auto">
            <a:xfrm>
              <a:off x="6372200" y="1592794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0" name="Text Box 61"/>
            <p:cNvSpPr txBox="1">
              <a:spLocks noChangeArrowheads="1"/>
            </p:cNvSpPr>
            <p:nvPr/>
          </p:nvSpPr>
          <p:spPr bwMode="auto">
            <a:xfrm>
              <a:off x="4427984" y="1844822"/>
              <a:ext cx="504056" cy="21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41" name="Text Box 61"/>
            <p:cNvSpPr txBox="1">
              <a:spLocks noChangeArrowheads="1"/>
            </p:cNvSpPr>
            <p:nvPr/>
          </p:nvSpPr>
          <p:spPr bwMode="auto">
            <a:xfrm>
              <a:off x="5148064" y="1844823"/>
              <a:ext cx="502221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42" name="Text Box 61"/>
            <p:cNvSpPr txBox="1">
              <a:spLocks noChangeArrowheads="1"/>
            </p:cNvSpPr>
            <p:nvPr/>
          </p:nvSpPr>
          <p:spPr bwMode="auto">
            <a:xfrm>
              <a:off x="5868145" y="1844822"/>
              <a:ext cx="504056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</a:t>
              </a:r>
            </a:p>
          </p:txBody>
        </p:sp>
        <p:sp>
          <p:nvSpPr>
            <p:cNvPr id="43" name="Text Box 61"/>
            <p:cNvSpPr txBox="1">
              <a:spLocks noChangeArrowheads="1"/>
            </p:cNvSpPr>
            <p:nvPr/>
          </p:nvSpPr>
          <p:spPr bwMode="auto">
            <a:xfrm>
              <a:off x="6588224" y="1844822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MEM</a:t>
              </a:r>
            </a:p>
          </p:txBody>
        </p:sp>
        <p:sp>
          <p:nvSpPr>
            <p:cNvPr id="44" name="Text Box 61"/>
            <p:cNvSpPr txBox="1">
              <a:spLocks noChangeArrowheads="1"/>
            </p:cNvSpPr>
            <p:nvPr/>
          </p:nvSpPr>
          <p:spPr bwMode="auto">
            <a:xfrm>
              <a:off x="7308304" y="1844822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WB</a:t>
              </a:r>
            </a:p>
          </p:txBody>
        </p:sp>
        <p:sp>
          <p:nvSpPr>
            <p:cNvPr id="45" name="Text Box 164"/>
            <p:cNvSpPr txBox="1">
              <a:spLocks noChangeArrowheads="1"/>
            </p:cNvSpPr>
            <p:nvPr/>
          </p:nvSpPr>
          <p:spPr bwMode="auto">
            <a:xfrm>
              <a:off x="4840023" y="184482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46" name="Text Box 164"/>
            <p:cNvSpPr txBox="1">
              <a:spLocks noChangeArrowheads="1"/>
            </p:cNvSpPr>
            <p:nvPr/>
          </p:nvSpPr>
          <p:spPr bwMode="auto">
            <a:xfrm>
              <a:off x="5560103" y="184482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47" name="Text Box 164"/>
            <p:cNvSpPr txBox="1">
              <a:spLocks noChangeArrowheads="1"/>
            </p:cNvSpPr>
            <p:nvPr/>
          </p:nvSpPr>
          <p:spPr bwMode="auto">
            <a:xfrm>
              <a:off x="6280183" y="184482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sp>
          <p:nvSpPr>
            <p:cNvPr id="48" name="Text Box 164"/>
            <p:cNvSpPr txBox="1">
              <a:spLocks noChangeArrowheads="1"/>
            </p:cNvSpPr>
            <p:nvPr/>
          </p:nvSpPr>
          <p:spPr bwMode="auto">
            <a:xfrm>
              <a:off x="7000263" y="184482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cxnSp>
          <p:nvCxnSpPr>
            <p:cNvPr id="49" name="直接箭头连接符 48"/>
            <p:cNvCxnSpPr>
              <a:stCxn id="40" idx="3"/>
              <a:endCxn id="41" idx="1"/>
            </p:cNvCxnSpPr>
            <p:nvPr/>
          </p:nvCxnSpPr>
          <p:spPr bwMode="auto">
            <a:xfrm>
              <a:off x="4932040" y="1952835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直接箭头连接符 49"/>
            <p:cNvCxnSpPr>
              <a:stCxn id="41" idx="3"/>
              <a:endCxn id="42" idx="1"/>
            </p:cNvCxnSpPr>
            <p:nvPr/>
          </p:nvCxnSpPr>
          <p:spPr bwMode="auto">
            <a:xfrm>
              <a:off x="5650285" y="1952835"/>
              <a:ext cx="2178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直接箭头连接符 50"/>
            <p:cNvCxnSpPr>
              <a:stCxn id="42" idx="3"/>
              <a:endCxn id="43" idx="1"/>
            </p:cNvCxnSpPr>
            <p:nvPr/>
          </p:nvCxnSpPr>
          <p:spPr bwMode="auto">
            <a:xfrm flipV="1">
              <a:off x="6372201" y="1952834"/>
              <a:ext cx="21602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直接箭头连接符 51"/>
            <p:cNvCxnSpPr>
              <a:stCxn id="43" idx="3"/>
              <a:endCxn id="44" idx="1"/>
            </p:cNvCxnSpPr>
            <p:nvPr/>
          </p:nvCxnSpPr>
          <p:spPr bwMode="auto">
            <a:xfrm>
              <a:off x="7092280" y="1952834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3" name="Text Box 61"/>
            <p:cNvSpPr txBox="1">
              <a:spLocks noChangeArrowheads="1"/>
            </p:cNvSpPr>
            <p:nvPr/>
          </p:nvSpPr>
          <p:spPr bwMode="auto">
            <a:xfrm>
              <a:off x="5148064" y="2204864"/>
              <a:ext cx="504056" cy="21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54" name="Text Box 61"/>
            <p:cNvSpPr txBox="1">
              <a:spLocks noChangeArrowheads="1"/>
            </p:cNvSpPr>
            <p:nvPr/>
          </p:nvSpPr>
          <p:spPr bwMode="auto">
            <a:xfrm>
              <a:off x="5868144" y="2204865"/>
              <a:ext cx="502221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55" name="Text Box 61"/>
            <p:cNvSpPr txBox="1">
              <a:spLocks noChangeArrowheads="1"/>
            </p:cNvSpPr>
            <p:nvPr/>
          </p:nvSpPr>
          <p:spPr bwMode="auto">
            <a:xfrm>
              <a:off x="6588225" y="2204864"/>
              <a:ext cx="504056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</a:t>
              </a:r>
            </a:p>
          </p:txBody>
        </p:sp>
        <p:sp>
          <p:nvSpPr>
            <p:cNvPr id="56" name="Text Box 61"/>
            <p:cNvSpPr txBox="1">
              <a:spLocks noChangeArrowheads="1"/>
            </p:cNvSpPr>
            <p:nvPr/>
          </p:nvSpPr>
          <p:spPr bwMode="auto">
            <a:xfrm>
              <a:off x="7308304" y="2204864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MEM</a:t>
              </a:r>
            </a:p>
          </p:txBody>
        </p:sp>
        <p:sp>
          <p:nvSpPr>
            <p:cNvPr id="57" name="Text Box 61"/>
            <p:cNvSpPr txBox="1">
              <a:spLocks noChangeArrowheads="1"/>
            </p:cNvSpPr>
            <p:nvPr/>
          </p:nvSpPr>
          <p:spPr bwMode="auto">
            <a:xfrm>
              <a:off x="8028384" y="2204864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WB</a:t>
              </a:r>
            </a:p>
          </p:txBody>
        </p:sp>
        <p:sp>
          <p:nvSpPr>
            <p:cNvPr id="58" name="Text Box 164"/>
            <p:cNvSpPr txBox="1">
              <a:spLocks noChangeArrowheads="1"/>
            </p:cNvSpPr>
            <p:nvPr/>
          </p:nvSpPr>
          <p:spPr bwMode="auto">
            <a:xfrm>
              <a:off x="5560103" y="220486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59" name="Text Box 164"/>
            <p:cNvSpPr txBox="1">
              <a:spLocks noChangeArrowheads="1"/>
            </p:cNvSpPr>
            <p:nvPr/>
          </p:nvSpPr>
          <p:spPr bwMode="auto">
            <a:xfrm>
              <a:off x="6280183" y="220486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60" name="Text Box 164"/>
            <p:cNvSpPr txBox="1">
              <a:spLocks noChangeArrowheads="1"/>
            </p:cNvSpPr>
            <p:nvPr/>
          </p:nvSpPr>
          <p:spPr bwMode="auto">
            <a:xfrm>
              <a:off x="7000263" y="220486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sp>
          <p:nvSpPr>
            <p:cNvPr id="61" name="Text Box 164"/>
            <p:cNvSpPr txBox="1">
              <a:spLocks noChangeArrowheads="1"/>
            </p:cNvSpPr>
            <p:nvPr/>
          </p:nvSpPr>
          <p:spPr bwMode="auto">
            <a:xfrm>
              <a:off x="7720343" y="220486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cxnSp>
          <p:nvCxnSpPr>
            <p:cNvPr id="62" name="直接箭头连接符 61"/>
            <p:cNvCxnSpPr>
              <a:stCxn id="53" idx="3"/>
              <a:endCxn id="54" idx="1"/>
            </p:cNvCxnSpPr>
            <p:nvPr/>
          </p:nvCxnSpPr>
          <p:spPr bwMode="auto">
            <a:xfrm>
              <a:off x="5652120" y="2312877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3" name="直接箭头连接符 62"/>
            <p:cNvCxnSpPr>
              <a:stCxn id="54" idx="3"/>
              <a:endCxn id="55" idx="1"/>
            </p:cNvCxnSpPr>
            <p:nvPr/>
          </p:nvCxnSpPr>
          <p:spPr bwMode="auto">
            <a:xfrm>
              <a:off x="6370365" y="2312877"/>
              <a:ext cx="2178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4" name="直接箭头连接符 63"/>
            <p:cNvCxnSpPr>
              <a:stCxn id="55" idx="3"/>
              <a:endCxn id="56" idx="1"/>
            </p:cNvCxnSpPr>
            <p:nvPr/>
          </p:nvCxnSpPr>
          <p:spPr bwMode="auto">
            <a:xfrm flipV="1">
              <a:off x="7092281" y="2312876"/>
              <a:ext cx="21602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5" name="直接箭头连接符 64"/>
            <p:cNvCxnSpPr>
              <a:stCxn id="56" idx="3"/>
              <a:endCxn id="57" idx="1"/>
            </p:cNvCxnSpPr>
            <p:nvPr/>
          </p:nvCxnSpPr>
          <p:spPr bwMode="auto">
            <a:xfrm>
              <a:off x="7812360" y="2312876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9" name="椭圆 98"/>
            <p:cNvSpPr/>
            <p:nvPr/>
          </p:nvSpPr>
          <p:spPr bwMode="auto">
            <a:xfrm>
              <a:off x="6345503" y="1196752"/>
              <a:ext cx="72000" cy="72008"/>
            </a:xfrm>
            <a:prstGeom prst="ellipse">
              <a:avLst/>
            </a:prstGeom>
            <a:solidFill>
              <a:srgbClr val="CCFFFF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00" name="直接连接符 99"/>
            <p:cNvCxnSpPr>
              <a:endCxn id="28" idx="0"/>
            </p:cNvCxnSpPr>
            <p:nvPr/>
          </p:nvCxnSpPr>
          <p:spPr bwMode="auto">
            <a:xfrm flipH="1">
              <a:off x="4679095" y="1232756"/>
              <a:ext cx="1658019" cy="25202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101" name="直接连接符 100"/>
            <p:cNvCxnSpPr>
              <a:stCxn id="99" idx="3"/>
              <a:endCxn id="41" idx="0"/>
            </p:cNvCxnSpPr>
            <p:nvPr/>
          </p:nvCxnSpPr>
          <p:spPr bwMode="auto">
            <a:xfrm flipH="1">
              <a:off x="5399175" y="1258215"/>
              <a:ext cx="956872" cy="58660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102" name="直接连接符 101"/>
            <p:cNvCxnSpPr>
              <a:stCxn id="99" idx="4"/>
              <a:endCxn id="54" idx="0"/>
            </p:cNvCxnSpPr>
            <p:nvPr/>
          </p:nvCxnSpPr>
          <p:spPr bwMode="auto">
            <a:xfrm flipH="1">
              <a:off x="6119255" y="1268760"/>
              <a:ext cx="262248" cy="936105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</p:grpSp>
      <p:grpSp>
        <p:nvGrpSpPr>
          <p:cNvPr id="252" name="组合 251"/>
          <p:cNvGrpSpPr/>
          <p:nvPr/>
        </p:nvGrpSpPr>
        <p:grpSpPr>
          <a:xfrm>
            <a:off x="1115616" y="3052528"/>
            <a:ext cx="7488832" cy="1600608"/>
            <a:chOff x="1115616" y="2908512"/>
            <a:chExt cx="7488832" cy="1600608"/>
          </a:xfrm>
        </p:grpSpPr>
        <p:sp>
          <p:nvSpPr>
            <p:cNvPr id="185" name="Text Box 164"/>
            <p:cNvSpPr txBox="1">
              <a:spLocks noChangeArrowheads="1"/>
            </p:cNvSpPr>
            <p:nvPr/>
          </p:nvSpPr>
          <p:spPr bwMode="auto">
            <a:xfrm>
              <a:off x="6100073" y="4293094"/>
              <a:ext cx="200120" cy="216024"/>
            </a:xfrm>
            <a:prstGeom prst="rect">
              <a:avLst/>
            </a:prstGeom>
            <a:solidFill>
              <a:srgbClr val="FFCC99"/>
            </a:solidFill>
            <a:ln w="1587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86" name="Text Box 164"/>
            <p:cNvSpPr txBox="1">
              <a:spLocks noChangeArrowheads="1"/>
            </p:cNvSpPr>
            <p:nvPr/>
          </p:nvSpPr>
          <p:spPr bwMode="auto">
            <a:xfrm>
              <a:off x="5868144" y="4293094"/>
              <a:ext cx="231928" cy="216024"/>
            </a:xfrm>
            <a:prstGeom prst="rect">
              <a:avLst/>
            </a:prstGeom>
            <a:solidFill>
              <a:srgbClr val="CCCCFF"/>
            </a:solidFill>
            <a:ln w="1587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87" name="Text Box 164"/>
            <p:cNvSpPr txBox="1">
              <a:spLocks noChangeArrowheads="1"/>
            </p:cNvSpPr>
            <p:nvPr/>
          </p:nvSpPr>
          <p:spPr bwMode="auto">
            <a:xfrm>
              <a:off x="5870911" y="3213420"/>
              <a:ext cx="213257" cy="216024"/>
            </a:xfrm>
            <a:prstGeom prst="rect">
              <a:avLst/>
            </a:prstGeom>
            <a:solidFill>
              <a:srgbClr val="FFCC99"/>
            </a:solidFill>
            <a:ln w="1587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cxnSp>
          <p:nvCxnSpPr>
            <p:cNvPr id="188" name="直接箭头连接符 187"/>
            <p:cNvCxnSpPr/>
            <p:nvPr/>
          </p:nvCxnSpPr>
          <p:spPr bwMode="auto">
            <a:xfrm>
              <a:off x="2987824" y="3140966"/>
              <a:ext cx="56166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9" name="Text Box 61"/>
            <p:cNvSpPr txBox="1">
              <a:spLocks noChangeArrowheads="1"/>
            </p:cNvSpPr>
            <p:nvPr/>
          </p:nvSpPr>
          <p:spPr bwMode="auto">
            <a:xfrm>
              <a:off x="2987824" y="3212974"/>
              <a:ext cx="504056" cy="21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190" name="Text Box 61"/>
            <p:cNvSpPr txBox="1">
              <a:spLocks noChangeArrowheads="1"/>
            </p:cNvSpPr>
            <p:nvPr/>
          </p:nvSpPr>
          <p:spPr bwMode="auto">
            <a:xfrm>
              <a:off x="3707904" y="3212975"/>
              <a:ext cx="502221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191" name="Text Box 61"/>
            <p:cNvSpPr txBox="1">
              <a:spLocks noChangeArrowheads="1"/>
            </p:cNvSpPr>
            <p:nvPr/>
          </p:nvSpPr>
          <p:spPr bwMode="auto">
            <a:xfrm>
              <a:off x="4427985" y="3212974"/>
              <a:ext cx="504056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</a:t>
              </a:r>
            </a:p>
          </p:txBody>
        </p:sp>
        <p:sp>
          <p:nvSpPr>
            <p:cNvPr id="192" name="Text Box 61"/>
            <p:cNvSpPr txBox="1">
              <a:spLocks noChangeArrowheads="1"/>
            </p:cNvSpPr>
            <p:nvPr/>
          </p:nvSpPr>
          <p:spPr bwMode="auto">
            <a:xfrm>
              <a:off x="5148064" y="3212974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MEM</a:t>
              </a:r>
            </a:p>
          </p:txBody>
        </p:sp>
        <p:sp>
          <p:nvSpPr>
            <p:cNvPr id="193" name="Text Box 61"/>
            <p:cNvSpPr txBox="1">
              <a:spLocks noChangeArrowheads="1"/>
            </p:cNvSpPr>
            <p:nvPr/>
          </p:nvSpPr>
          <p:spPr bwMode="auto">
            <a:xfrm>
              <a:off x="5868144" y="3212974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WB</a:t>
              </a:r>
            </a:p>
          </p:txBody>
        </p:sp>
        <p:sp>
          <p:nvSpPr>
            <p:cNvPr id="194" name="Text Box 57"/>
            <p:cNvSpPr txBox="1">
              <a:spLocks noChangeArrowheads="1"/>
            </p:cNvSpPr>
            <p:nvPr/>
          </p:nvSpPr>
          <p:spPr bwMode="auto">
            <a:xfrm>
              <a:off x="3419872" y="2908512"/>
              <a:ext cx="5112568" cy="2160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10800" rIns="18000" bIns="10800"/>
            <a:lstStyle/>
            <a:p>
              <a:pPr algn="l">
                <a:lnSpc>
                  <a:spcPct val="8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1     </a:t>
              </a:r>
              <a:r>
                <a:rPr lang="en-US" altLang="zh-CN" sz="1400" b="1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2</a:t>
              </a:r>
              <a:r>
                <a:rPr lang="en-US" altLang="zh-CN" sz="1600" b="1" dirty="0">
                  <a:latin typeface="+mn-ea"/>
                </a:rPr>
                <a:t>     </a:t>
              </a:r>
              <a:r>
                <a:rPr lang="en-US" altLang="zh-CN" sz="1400" b="1" dirty="0">
                  <a:latin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3     </a:t>
              </a:r>
              <a:r>
                <a:rPr lang="en-US" altLang="zh-CN" sz="1400" b="1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4      5     </a:t>
              </a:r>
              <a:r>
                <a:rPr lang="en-US" altLang="zh-CN" sz="1400" b="1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6     </a:t>
              </a:r>
              <a:r>
                <a:rPr lang="en-US" altLang="zh-CN" sz="1400" b="1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7     </a:t>
              </a:r>
              <a:r>
                <a:rPr lang="en-US" altLang="zh-CN" sz="1400" b="1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8</a:t>
              </a:r>
            </a:p>
          </p:txBody>
        </p:sp>
        <p:sp>
          <p:nvSpPr>
            <p:cNvPr id="195" name="Text Box 63"/>
            <p:cNvSpPr txBox="1">
              <a:spLocks noChangeArrowheads="1"/>
            </p:cNvSpPr>
            <p:nvPr/>
          </p:nvSpPr>
          <p:spPr bwMode="auto">
            <a:xfrm>
              <a:off x="1115616" y="3124536"/>
              <a:ext cx="1872208" cy="13845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28800" rIns="18000" bIns="10800"/>
            <a:lstStyle/>
            <a:p>
              <a:pPr algn="l"/>
              <a:r>
                <a:rPr lang="en-US" altLang="zh-CN" sz="1800" b="1" dirty="0">
                  <a:latin typeface="宋体" pitchFamily="2" charset="-122"/>
                </a:rPr>
                <a:t>I1:</a:t>
              </a:r>
              <a:r>
                <a:rPr lang="en-US" altLang="zh-CN" sz="1800" b="1" dirty="0">
                  <a:solidFill>
                    <a:srgbClr val="FF3399"/>
                  </a:solidFill>
                  <a:latin typeface="宋体" pitchFamily="2" charset="-122"/>
                </a:rPr>
                <a:t>lw</a:t>
              </a:r>
              <a:r>
                <a:rPr lang="en-US" altLang="zh-CN" sz="1800" b="1" dirty="0">
                  <a:latin typeface="宋体" pitchFamily="2" charset="-122"/>
                </a:rPr>
                <a:t> 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>
                  <a:latin typeface="宋体" pitchFamily="2" charset="-122"/>
                </a:rPr>
                <a:t>,20($5)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>
                  <a:latin typeface="宋体" pitchFamily="2" charset="-122"/>
                </a:rPr>
                <a:t>I2:sub $7,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>
                  <a:latin typeface="宋体" pitchFamily="2" charset="-122"/>
                </a:rPr>
                <a:t>,$6</a:t>
              </a: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>
                  <a:latin typeface="宋体" pitchFamily="2" charset="-122"/>
                </a:rPr>
                <a:t>I3:or  $8,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>
                  <a:latin typeface="宋体" pitchFamily="2" charset="-122"/>
                </a:rPr>
                <a:t>,$6</a:t>
              </a: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>
                  <a:latin typeface="宋体" pitchFamily="2" charset="-122"/>
                </a:rPr>
                <a:t>I4:slt $9,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>
                  <a:latin typeface="宋体" pitchFamily="2" charset="-122"/>
                </a:rPr>
                <a:t>,$6</a:t>
              </a:r>
            </a:p>
          </p:txBody>
        </p:sp>
        <p:sp>
          <p:nvSpPr>
            <p:cNvPr id="196" name="Text Box 164"/>
            <p:cNvSpPr txBox="1">
              <a:spLocks noChangeArrowheads="1"/>
            </p:cNvSpPr>
            <p:nvPr/>
          </p:nvSpPr>
          <p:spPr bwMode="auto">
            <a:xfrm>
              <a:off x="3399863" y="321297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97" name="Text Box 164"/>
            <p:cNvSpPr txBox="1">
              <a:spLocks noChangeArrowheads="1"/>
            </p:cNvSpPr>
            <p:nvPr/>
          </p:nvSpPr>
          <p:spPr bwMode="auto">
            <a:xfrm>
              <a:off x="4119943" y="321297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98" name="Text Box 164"/>
            <p:cNvSpPr txBox="1">
              <a:spLocks noChangeArrowheads="1"/>
            </p:cNvSpPr>
            <p:nvPr/>
          </p:nvSpPr>
          <p:spPr bwMode="auto">
            <a:xfrm>
              <a:off x="4840023" y="321297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sp>
          <p:nvSpPr>
            <p:cNvPr id="199" name="Text Box 164"/>
            <p:cNvSpPr txBox="1">
              <a:spLocks noChangeArrowheads="1"/>
            </p:cNvSpPr>
            <p:nvPr/>
          </p:nvSpPr>
          <p:spPr bwMode="auto">
            <a:xfrm>
              <a:off x="5560103" y="321297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cxnSp>
          <p:nvCxnSpPr>
            <p:cNvPr id="200" name="直接箭头连接符 199"/>
            <p:cNvCxnSpPr>
              <a:stCxn id="189" idx="3"/>
              <a:endCxn id="190" idx="1"/>
            </p:cNvCxnSpPr>
            <p:nvPr/>
          </p:nvCxnSpPr>
          <p:spPr bwMode="auto">
            <a:xfrm>
              <a:off x="3491880" y="3320987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1" name="直接箭头连接符 200"/>
            <p:cNvCxnSpPr>
              <a:stCxn id="190" idx="3"/>
              <a:endCxn id="191" idx="1"/>
            </p:cNvCxnSpPr>
            <p:nvPr/>
          </p:nvCxnSpPr>
          <p:spPr bwMode="auto">
            <a:xfrm>
              <a:off x="4210125" y="3320987"/>
              <a:ext cx="2178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2" name="直接箭头连接符 201"/>
            <p:cNvCxnSpPr>
              <a:stCxn id="191" idx="3"/>
              <a:endCxn id="192" idx="1"/>
            </p:cNvCxnSpPr>
            <p:nvPr/>
          </p:nvCxnSpPr>
          <p:spPr bwMode="auto">
            <a:xfrm flipV="1">
              <a:off x="4932041" y="3320986"/>
              <a:ext cx="21602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3" name="直接箭头连接符 202"/>
            <p:cNvCxnSpPr>
              <a:stCxn id="192" idx="3"/>
              <a:endCxn id="193" idx="1"/>
            </p:cNvCxnSpPr>
            <p:nvPr/>
          </p:nvCxnSpPr>
          <p:spPr bwMode="auto">
            <a:xfrm>
              <a:off x="5652120" y="3320986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04" name="Text Box 61"/>
            <p:cNvSpPr txBox="1">
              <a:spLocks noChangeArrowheads="1"/>
            </p:cNvSpPr>
            <p:nvPr/>
          </p:nvSpPr>
          <p:spPr bwMode="auto">
            <a:xfrm>
              <a:off x="3707904" y="3573012"/>
              <a:ext cx="504056" cy="21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205" name="Text Box 61"/>
            <p:cNvSpPr txBox="1">
              <a:spLocks noChangeArrowheads="1"/>
            </p:cNvSpPr>
            <p:nvPr/>
          </p:nvSpPr>
          <p:spPr bwMode="auto">
            <a:xfrm>
              <a:off x="4427984" y="3573013"/>
              <a:ext cx="502221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206" name="Text Box 61"/>
            <p:cNvSpPr txBox="1">
              <a:spLocks noChangeArrowheads="1"/>
            </p:cNvSpPr>
            <p:nvPr/>
          </p:nvSpPr>
          <p:spPr bwMode="auto">
            <a:xfrm>
              <a:off x="5148065" y="3573012"/>
              <a:ext cx="504056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</a:t>
              </a:r>
            </a:p>
          </p:txBody>
        </p:sp>
        <p:sp>
          <p:nvSpPr>
            <p:cNvPr id="207" name="Text Box 61"/>
            <p:cNvSpPr txBox="1">
              <a:spLocks noChangeArrowheads="1"/>
            </p:cNvSpPr>
            <p:nvPr/>
          </p:nvSpPr>
          <p:spPr bwMode="auto">
            <a:xfrm>
              <a:off x="5868144" y="3573012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MEM</a:t>
              </a:r>
            </a:p>
          </p:txBody>
        </p:sp>
        <p:sp>
          <p:nvSpPr>
            <p:cNvPr id="208" name="Text Box 61"/>
            <p:cNvSpPr txBox="1">
              <a:spLocks noChangeArrowheads="1"/>
            </p:cNvSpPr>
            <p:nvPr/>
          </p:nvSpPr>
          <p:spPr bwMode="auto">
            <a:xfrm>
              <a:off x="6588224" y="3573012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WB</a:t>
              </a:r>
            </a:p>
          </p:txBody>
        </p:sp>
        <p:sp>
          <p:nvSpPr>
            <p:cNvPr id="209" name="Text Box 164"/>
            <p:cNvSpPr txBox="1">
              <a:spLocks noChangeArrowheads="1"/>
            </p:cNvSpPr>
            <p:nvPr/>
          </p:nvSpPr>
          <p:spPr bwMode="auto">
            <a:xfrm>
              <a:off x="4119943" y="357301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210" name="Text Box 164"/>
            <p:cNvSpPr txBox="1">
              <a:spLocks noChangeArrowheads="1"/>
            </p:cNvSpPr>
            <p:nvPr/>
          </p:nvSpPr>
          <p:spPr bwMode="auto">
            <a:xfrm>
              <a:off x="4840023" y="357301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211" name="Text Box 164"/>
            <p:cNvSpPr txBox="1">
              <a:spLocks noChangeArrowheads="1"/>
            </p:cNvSpPr>
            <p:nvPr/>
          </p:nvSpPr>
          <p:spPr bwMode="auto">
            <a:xfrm>
              <a:off x="5560103" y="357301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sp>
          <p:nvSpPr>
            <p:cNvPr id="212" name="Text Box 164"/>
            <p:cNvSpPr txBox="1">
              <a:spLocks noChangeArrowheads="1"/>
            </p:cNvSpPr>
            <p:nvPr/>
          </p:nvSpPr>
          <p:spPr bwMode="auto">
            <a:xfrm>
              <a:off x="6280183" y="357301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cxnSp>
          <p:nvCxnSpPr>
            <p:cNvPr id="213" name="直接箭头连接符 212"/>
            <p:cNvCxnSpPr>
              <a:stCxn id="204" idx="3"/>
              <a:endCxn id="205" idx="1"/>
            </p:cNvCxnSpPr>
            <p:nvPr/>
          </p:nvCxnSpPr>
          <p:spPr bwMode="auto">
            <a:xfrm>
              <a:off x="4211960" y="3681025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4" name="直接箭头连接符 213"/>
            <p:cNvCxnSpPr>
              <a:stCxn id="205" idx="3"/>
              <a:endCxn id="206" idx="1"/>
            </p:cNvCxnSpPr>
            <p:nvPr/>
          </p:nvCxnSpPr>
          <p:spPr bwMode="auto">
            <a:xfrm>
              <a:off x="4930205" y="3681025"/>
              <a:ext cx="2178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5" name="直接箭头连接符 214"/>
            <p:cNvCxnSpPr>
              <a:stCxn id="206" idx="3"/>
              <a:endCxn id="207" idx="1"/>
            </p:cNvCxnSpPr>
            <p:nvPr/>
          </p:nvCxnSpPr>
          <p:spPr bwMode="auto">
            <a:xfrm flipV="1">
              <a:off x="5652121" y="3681024"/>
              <a:ext cx="21602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6" name="直接箭头连接符 215"/>
            <p:cNvCxnSpPr>
              <a:stCxn id="207" idx="3"/>
              <a:endCxn id="208" idx="1"/>
            </p:cNvCxnSpPr>
            <p:nvPr/>
          </p:nvCxnSpPr>
          <p:spPr bwMode="auto">
            <a:xfrm>
              <a:off x="6372200" y="3681024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17" name="Text Box 61"/>
            <p:cNvSpPr txBox="1">
              <a:spLocks noChangeArrowheads="1"/>
            </p:cNvSpPr>
            <p:nvPr/>
          </p:nvSpPr>
          <p:spPr bwMode="auto">
            <a:xfrm>
              <a:off x="4427984" y="3933052"/>
              <a:ext cx="504056" cy="21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218" name="Text Box 61"/>
            <p:cNvSpPr txBox="1">
              <a:spLocks noChangeArrowheads="1"/>
            </p:cNvSpPr>
            <p:nvPr/>
          </p:nvSpPr>
          <p:spPr bwMode="auto">
            <a:xfrm>
              <a:off x="5148064" y="3933053"/>
              <a:ext cx="502221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219" name="Text Box 61"/>
            <p:cNvSpPr txBox="1">
              <a:spLocks noChangeArrowheads="1"/>
            </p:cNvSpPr>
            <p:nvPr/>
          </p:nvSpPr>
          <p:spPr bwMode="auto">
            <a:xfrm>
              <a:off x="5868145" y="3933052"/>
              <a:ext cx="504056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</a:t>
              </a:r>
            </a:p>
          </p:txBody>
        </p:sp>
        <p:sp>
          <p:nvSpPr>
            <p:cNvPr id="220" name="Text Box 61"/>
            <p:cNvSpPr txBox="1">
              <a:spLocks noChangeArrowheads="1"/>
            </p:cNvSpPr>
            <p:nvPr/>
          </p:nvSpPr>
          <p:spPr bwMode="auto">
            <a:xfrm>
              <a:off x="6588224" y="3933052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MEM</a:t>
              </a:r>
            </a:p>
          </p:txBody>
        </p:sp>
        <p:sp>
          <p:nvSpPr>
            <p:cNvPr id="221" name="Text Box 61"/>
            <p:cNvSpPr txBox="1">
              <a:spLocks noChangeArrowheads="1"/>
            </p:cNvSpPr>
            <p:nvPr/>
          </p:nvSpPr>
          <p:spPr bwMode="auto">
            <a:xfrm>
              <a:off x="7308304" y="3933052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WB</a:t>
              </a:r>
            </a:p>
          </p:txBody>
        </p:sp>
        <p:sp>
          <p:nvSpPr>
            <p:cNvPr id="222" name="Text Box 164"/>
            <p:cNvSpPr txBox="1">
              <a:spLocks noChangeArrowheads="1"/>
            </p:cNvSpPr>
            <p:nvPr/>
          </p:nvSpPr>
          <p:spPr bwMode="auto">
            <a:xfrm>
              <a:off x="4840023" y="393305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223" name="Text Box 164"/>
            <p:cNvSpPr txBox="1">
              <a:spLocks noChangeArrowheads="1"/>
            </p:cNvSpPr>
            <p:nvPr/>
          </p:nvSpPr>
          <p:spPr bwMode="auto">
            <a:xfrm>
              <a:off x="5560103" y="393305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224" name="Text Box 164"/>
            <p:cNvSpPr txBox="1">
              <a:spLocks noChangeArrowheads="1"/>
            </p:cNvSpPr>
            <p:nvPr/>
          </p:nvSpPr>
          <p:spPr bwMode="auto">
            <a:xfrm>
              <a:off x="6280183" y="393305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sp>
          <p:nvSpPr>
            <p:cNvPr id="225" name="Text Box 164"/>
            <p:cNvSpPr txBox="1">
              <a:spLocks noChangeArrowheads="1"/>
            </p:cNvSpPr>
            <p:nvPr/>
          </p:nvSpPr>
          <p:spPr bwMode="auto">
            <a:xfrm>
              <a:off x="7000263" y="393305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cxnSp>
          <p:nvCxnSpPr>
            <p:cNvPr id="226" name="直接箭头连接符 225"/>
            <p:cNvCxnSpPr>
              <a:stCxn id="217" idx="3"/>
              <a:endCxn id="218" idx="1"/>
            </p:cNvCxnSpPr>
            <p:nvPr/>
          </p:nvCxnSpPr>
          <p:spPr bwMode="auto">
            <a:xfrm>
              <a:off x="4932040" y="4041065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7" name="直接箭头连接符 226"/>
            <p:cNvCxnSpPr>
              <a:stCxn id="218" idx="3"/>
              <a:endCxn id="219" idx="1"/>
            </p:cNvCxnSpPr>
            <p:nvPr/>
          </p:nvCxnSpPr>
          <p:spPr bwMode="auto">
            <a:xfrm>
              <a:off x="5650285" y="4041065"/>
              <a:ext cx="2178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8" name="直接箭头连接符 227"/>
            <p:cNvCxnSpPr>
              <a:stCxn id="219" idx="3"/>
              <a:endCxn id="220" idx="1"/>
            </p:cNvCxnSpPr>
            <p:nvPr/>
          </p:nvCxnSpPr>
          <p:spPr bwMode="auto">
            <a:xfrm flipV="1">
              <a:off x="6372201" y="4041064"/>
              <a:ext cx="21602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9" name="直接箭头连接符 228"/>
            <p:cNvCxnSpPr>
              <a:stCxn id="220" idx="3"/>
              <a:endCxn id="221" idx="1"/>
            </p:cNvCxnSpPr>
            <p:nvPr/>
          </p:nvCxnSpPr>
          <p:spPr bwMode="auto">
            <a:xfrm>
              <a:off x="7092280" y="4041064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30" name="Text Box 61"/>
            <p:cNvSpPr txBox="1">
              <a:spLocks noChangeArrowheads="1"/>
            </p:cNvSpPr>
            <p:nvPr/>
          </p:nvSpPr>
          <p:spPr bwMode="auto">
            <a:xfrm>
              <a:off x="5148064" y="4293094"/>
              <a:ext cx="504056" cy="21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231" name="Text Box 61"/>
            <p:cNvSpPr txBox="1">
              <a:spLocks noChangeArrowheads="1"/>
            </p:cNvSpPr>
            <p:nvPr/>
          </p:nvSpPr>
          <p:spPr bwMode="auto">
            <a:xfrm>
              <a:off x="5868144" y="4293095"/>
              <a:ext cx="502221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232" name="Text Box 61"/>
            <p:cNvSpPr txBox="1">
              <a:spLocks noChangeArrowheads="1"/>
            </p:cNvSpPr>
            <p:nvPr/>
          </p:nvSpPr>
          <p:spPr bwMode="auto">
            <a:xfrm>
              <a:off x="6588225" y="4293094"/>
              <a:ext cx="504056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</a:t>
              </a:r>
            </a:p>
          </p:txBody>
        </p:sp>
        <p:sp>
          <p:nvSpPr>
            <p:cNvPr id="233" name="Text Box 61"/>
            <p:cNvSpPr txBox="1">
              <a:spLocks noChangeArrowheads="1"/>
            </p:cNvSpPr>
            <p:nvPr/>
          </p:nvSpPr>
          <p:spPr bwMode="auto">
            <a:xfrm>
              <a:off x="7308304" y="4293094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MEM</a:t>
              </a:r>
            </a:p>
          </p:txBody>
        </p:sp>
        <p:sp>
          <p:nvSpPr>
            <p:cNvPr id="234" name="Text Box 61"/>
            <p:cNvSpPr txBox="1">
              <a:spLocks noChangeArrowheads="1"/>
            </p:cNvSpPr>
            <p:nvPr/>
          </p:nvSpPr>
          <p:spPr bwMode="auto">
            <a:xfrm>
              <a:off x="8028384" y="4293094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WB</a:t>
              </a:r>
            </a:p>
          </p:txBody>
        </p:sp>
        <p:sp>
          <p:nvSpPr>
            <p:cNvPr id="235" name="Text Box 164"/>
            <p:cNvSpPr txBox="1">
              <a:spLocks noChangeArrowheads="1"/>
            </p:cNvSpPr>
            <p:nvPr/>
          </p:nvSpPr>
          <p:spPr bwMode="auto">
            <a:xfrm>
              <a:off x="5560103" y="429309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236" name="Text Box 164"/>
            <p:cNvSpPr txBox="1">
              <a:spLocks noChangeArrowheads="1"/>
            </p:cNvSpPr>
            <p:nvPr/>
          </p:nvSpPr>
          <p:spPr bwMode="auto">
            <a:xfrm>
              <a:off x="6280183" y="429309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237" name="Text Box 164"/>
            <p:cNvSpPr txBox="1">
              <a:spLocks noChangeArrowheads="1"/>
            </p:cNvSpPr>
            <p:nvPr/>
          </p:nvSpPr>
          <p:spPr bwMode="auto">
            <a:xfrm>
              <a:off x="7000263" y="429309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sp>
          <p:nvSpPr>
            <p:cNvPr id="238" name="Text Box 164"/>
            <p:cNvSpPr txBox="1">
              <a:spLocks noChangeArrowheads="1"/>
            </p:cNvSpPr>
            <p:nvPr/>
          </p:nvSpPr>
          <p:spPr bwMode="auto">
            <a:xfrm>
              <a:off x="7720343" y="429309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cxnSp>
          <p:nvCxnSpPr>
            <p:cNvPr id="239" name="直接箭头连接符 238"/>
            <p:cNvCxnSpPr>
              <a:stCxn id="230" idx="3"/>
              <a:endCxn id="231" idx="1"/>
            </p:cNvCxnSpPr>
            <p:nvPr/>
          </p:nvCxnSpPr>
          <p:spPr bwMode="auto">
            <a:xfrm>
              <a:off x="5652120" y="4401107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0" name="直接箭头连接符 239"/>
            <p:cNvCxnSpPr>
              <a:stCxn id="231" idx="3"/>
              <a:endCxn id="232" idx="1"/>
            </p:cNvCxnSpPr>
            <p:nvPr/>
          </p:nvCxnSpPr>
          <p:spPr bwMode="auto">
            <a:xfrm>
              <a:off x="6370365" y="4401107"/>
              <a:ext cx="2178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1" name="直接箭头连接符 240"/>
            <p:cNvCxnSpPr>
              <a:stCxn id="232" idx="3"/>
              <a:endCxn id="233" idx="1"/>
            </p:cNvCxnSpPr>
            <p:nvPr/>
          </p:nvCxnSpPr>
          <p:spPr bwMode="auto">
            <a:xfrm flipV="1">
              <a:off x="7092281" y="4401106"/>
              <a:ext cx="21602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2" name="直接箭头连接符 241"/>
            <p:cNvCxnSpPr>
              <a:stCxn id="233" idx="3"/>
              <a:endCxn id="234" idx="1"/>
            </p:cNvCxnSpPr>
            <p:nvPr/>
          </p:nvCxnSpPr>
          <p:spPr bwMode="auto">
            <a:xfrm>
              <a:off x="7812360" y="4401106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2" name="直接连接符 181"/>
            <p:cNvCxnSpPr/>
            <p:nvPr/>
          </p:nvCxnSpPr>
          <p:spPr bwMode="auto">
            <a:xfrm>
              <a:off x="6012160" y="3429000"/>
              <a:ext cx="187973" cy="86409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83" name="直接连接符 182"/>
            <p:cNvCxnSpPr/>
            <p:nvPr/>
          </p:nvCxnSpPr>
          <p:spPr bwMode="auto">
            <a:xfrm flipH="1">
              <a:off x="5002088" y="3314716"/>
              <a:ext cx="722040" cy="36003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ysDash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181" name="直接连接符 180"/>
            <p:cNvCxnSpPr/>
            <p:nvPr/>
          </p:nvCxnSpPr>
          <p:spPr bwMode="auto">
            <a:xfrm flipH="1">
              <a:off x="5724128" y="3315464"/>
              <a:ext cx="2" cy="71963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248" name="直接连接符 247"/>
            <p:cNvCxnSpPr/>
            <p:nvPr/>
          </p:nvCxnSpPr>
          <p:spPr bwMode="auto">
            <a:xfrm flipH="1">
              <a:off x="5328085" y="3459480"/>
              <a:ext cx="108011" cy="7200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9" name="直接连接符 248"/>
            <p:cNvCxnSpPr/>
            <p:nvPr/>
          </p:nvCxnSpPr>
          <p:spPr bwMode="auto">
            <a:xfrm>
              <a:off x="5328085" y="3459480"/>
              <a:ext cx="108011" cy="7200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53" name="Text Box 88"/>
          <p:cNvSpPr txBox="1">
            <a:spLocks noChangeArrowheads="1"/>
          </p:cNvSpPr>
          <p:nvPr/>
        </p:nvSpPr>
        <p:spPr bwMode="auto">
          <a:xfrm>
            <a:off x="179512" y="4712135"/>
            <a:ext cx="8774112" cy="96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990099"/>
                </a:solidFill>
                <a:latin typeface="宋体" pitchFamily="2" charset="-122"/>
              </a:rPr>
              <a:t>         load-use</a:t>
            </a:r>
            <a:r>
              <a:rPr kumimoji="0" lang="zh-CN" altLang="en-US" b="1" dirty="0">
                <a:solidFill>
                  <a:srgbClr val="990099"/>
                </a:solidFill>
                <a:latin typeface="宋体" pitchFamily="2" charset="-122"/>
              </a:rPr>
              <a:t>的冒险处理：</a:t>
            </a:r>
            <a:r>
              <a:rPr kumimoji="0" lang="zh-CN" altLang="en-US" b="1" dirty="0">
                <a:latin typeface="宋体" pitchFamily="2" charset="-122"/>
              </a:rPr>
              <a:t>阻塞法，</a:t>
            </a:r>
            <a:endParaRPr kumimoji="0" lang="en-US" altLang="zh-CN" b="1" dirty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latin typeface="宋体" pitchFamily="2" charset="-122"/>
              </a:rPr>
              <a:t>                             </a:t>
            </a:r>
            <a:r>
              <a:rPr kumimoji="0" lang="zh-CN" altLang="en-US" b="1" dirty="0">
                <a:latin typeface="宋体" pitchFamily="2" charset="-122"/>
              </a:rPr>
              <a:t>或软件方法</a:t>
            </a:r>
            <a:r>
              <a:rPr kumimoji="0" lang="en-US" altLang="zh-CN" b="1" dirty="0">
                <a:latin typeface="宋体" pitchFamily="2" charset="-122"/>
              </a:rPr>
              <a:t>(</a:t>
            </a:r>
            <a:r>
              <a:rPr kumimoji="0" lang="zh-CN" altLang="en-US" b="1" dirty="0">
                <a:latin typeface="宋体" pitchFamily="2" charset="-122"/>
              </a:rPr>
              <a:t>插入</a:t>
            </a:r>
            <a:r>
              <a:rPr kumimoji="0" lang="en-US" altLang="zh-CN" b="1" dirty="0" err="1">
                <a:latin typeface="宋体" pitchFamily="2" charset="-122"/>
              </a:rPr>
              <a:t>nop</a:t>
            </a:r>
            <a:r>
              <a:rPr kumimoji="0" lang="zh-CN" altLang="en-US" b="1" dirty="0">
                <a:latin typeface="宋体" pitchFamily="2" charset="-122"/>
              </a:rPr>
              <a:t>指令</a:t>
            </a:r>
            <a:r>
              <a:rPr kumimoji="0" lang="en-US" altLang="zh-CN" b="1" dirty="0">
                <a:latin typeface="宋体" pitchFamily="2" charset="-122"/>
              </a:rPr>
              <a:t>)</a:t>
            </a:r>
            <a:endParaRPr lang="en-US" altLang="zh-CN" sz="2000" b="1" dirty="0"/>
          </a:p>
        </p:txBody>
      </p:sp>
      <p:grpSp>
        <p:nvGrpSpPr>
          <p:cNvPr id="294" name="Group 308"/>
          <p:cNvGrpSpPr>
            <a:grpSpLocks/>
          </p:cNvGrpSpPr>
          <p:nvPr/>
        </p:nvGrpSpPr>
        <p:grpSpPr bwMode="auto">
          <a:xfrm>
            <a:off x="4067621" y="6454031"/>
            <a:ext cx="360363" cy="287337"/>
            <a:chOff x="1133" y="4020"/>
            <a:chExt cx="227" cy="181"/>
          </a:xfrm>
        </p:grpSpPr>
        <p:sp>
          <p:nvSpPr>
            <p:cNvPr id="295" name="AutoShape 309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6" name="Text Box 310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200" dirty="0">
                  <a:solidFill>
                    <a:schemeClr val="bg2"/>
                  </a:solidFill>
                  <a:latin typeface="宋体" pitchFamily="2" charset="-122"/>
                </a:rPr>
                <a:t>104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984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253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123</a:t>
            </a:fld>
            <a:endParaRPr lang="en-US" altLang="zh-CN"/>
          </a:p>
        </p:txBody>
      </p:sp>
      <p:sp>
        <p:nvSpPr>
          <p:cNvPr id="3" name="Text Box 88"/>
          <p:cNvSpPr txBox="1">
            <a:spLocks noChangeArrowheads="1"/>
          </p:cNvSpPr>
          <p:nvPr/>
        </p:nvSpPr>
        <p:spPr bwMode="auto">
          <a:xfrm>
            <a:off x="179388" y="319647"/>
            <a:ext cx="8774112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514600" indent="-2514600"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kumimoji="0" lang="zh-CN" altLang="en-US" b="1" dirty="0">
                <a:solidFill>
                  <a:srgbClr val="C00000"/>
                </a:solidFill>
                <a:latin typeface="宋体" pitchFamily="2" charset="-122"/>
              </a:rPr>
              <a:t>乱序执行法：</a:t>
            </a:r>
            <a:r>
              <a:rPr lang="zh-CN" altLang="en-US" b="1" spc="-200" dirty="0">
                <a:latin typeface="+mn-ea"/>
                <a:ea typeface="+mn-ea"/>
              </a:rPr>
              <a:t>只停顿</a:t>
            </a:r>
            <a:r>
              <a:rPr lang="zh-CN" altLang="zh-CN" b="1" spc="-200" dirty="0">
                <a:latin typeface="+mn-ea"/>
                <a:ea typeface="+mn-ea"/>
              </a:rPr>
              <a:t>冲突指令</a:t>
            </a:r>
            <a:r>
              <a:rPr lang="zh-CN" altLang="en-US" b="1" spc="-200" dirty="0">
                <a:latin typeface="+mn-ea"/>
                <a:ea typeface="+mn-ea"/>
              </a:rPr>
              <a:t>，后续无</a:t>
            </a:r>
            <a:r>
              <a:rPr lang="en-US" altLang="zh-CN" b="1" spc="-200" dirty="0">
                <a:latin typeface="+mn-ea"/>
                <a:ea typeface="+mn-ea"/>
              </a:rPr>
              <a:t>RAW</a:t>
            </a:r>
            <a:r>
              <a:rPr lang="zh-CN" altLang="en-US" b="1" spc="-200" dirty="0">
                <a:latin typeface="+mn-ea"/>
                <a:ea typeface="+mn-ea"/>
              </a:rPr>
              <a:t>冒险的指令可先执行</a:t>
            </a:r>
            <a:endParaRPr lang="en-US" altLang="zh-CN" b="1" spc="-200" dirty="0">
              <a:latin typeface="+mn-ea"/>
              <a:ea typeface="+mn-ea"/>
            </a:endParaRPr>
          </a:p>
        </p:txBody>
      </p:sp>
      <p:grpSp>
        <p:nvGrpSpPr>
          <p:cNvPr id="6" name="Group 88"/>
          <p:cNvGrpSpPr>
            <a:grpSpLocks/>
          </p:cNvGrpSpPr>
          <p:nvPr/>
        </p:nvGrpSpPr>
        <p:grpSpPr bwMode="auto">
          <a:xfrm>
            <a:off x="1043755" y="836712"/>
            <a:ext cx="7632701" cy="1439863"/>
            <a:chOff x="567" y="1570"/>
            <a:chExt cx="4808" cy="907"/>
          </a:xfrm>
        </p:grpSpPr>
        <p:sp>
          <p:nvSpPr>
            <p:cNvPr id="7" name="Text Box 89"/>
            <p:cNvSpPr txBox="1">
              <a:spLocks noChangeArrowheads="1"/>
            </p:cNvSpPr>
            <p:nvPr/>
          </p:nvSpPr>
          <p:spPr bwMode="auto">
            <a:xfrm>
              <a:off x="567" y="1570"/>
              <a:ext cx="1633" cy="907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zh-CN" altLang="en-US" sz="2000" b="1" dirty="0">
                  <a:latin typeface="宋体" pitchFamily="2" charset="-122"/>
                </a:rPr>
                <a:t>流入顺序</a:t>
              </a:r>
            </a:p>
            <a:p>
              <a:pPr algn="l">
                <a:lnSpc>
                  <a:spcPct val="90000"/>
                </a:lnSpc>
              </a:pPr>
              <a:r>
                <a:rPr lang="zh-CN" altLang="en-US" sz="2000" b="1" dirty="0">
                  <a:latin typeface="宋体" pitchFamily="2" charset="-122"/>
                </a:rPr>
                <a:t>  </a:t>
              </a:r>
              <a:r>
                <a:rPr lang="en-US" altLang="zh-CN" sz="2000" b="1" dirty="0">
                  <a:solidFill>
                    <a:srgbClr val="CC3300"/>
                  </a:solidFill>
                  <a:latin typeface="宋体" pitchFamily="2" charset="-122"/>
                </a:rPr>
                <a:t>I1:</a:t>
              </a:r>
              <a:r>
                <a:rPr lang="en-US" altLang="zh-CN" sz="2000" b="1" dirty="0">
                  <a:latin typeface="宋体" pitchFamily="2" charset="-122"/>
                </a:rPr>
                <a:t> </a:t>
              </a:r>
              <a:r>
                <a:rPr lang="en-US" altLang="zh-CN" sz="2000" b="1" dirty="0">
                  <a:solidFill>
                    <a:srgbClr val="FF3399"/>
                  </a:solidFill>
                  <a:latin typeface="宋体" pitchFamily="2" charset="-122"/>
                </a:rPr>
                <a:t>R3</a:t>
              </a:r>
              <a:r>
                <a:rPr lang="zh-CN" altLang="en-US" sz="2000" b="1" dirty="0">
                  <a:latin typeface="宋体" pitchFamily="2" charset="-122"/>
                </a:rPr>
                <a:t>←</a:t>
              </a:r>
              <a:r>
                <a:rPr lang="en-US" altLang="zh-CN" sz="2000" b="1" dirty="0">
                  <a:latin typeface="宋体" pitchFamily="2" charset="-122"/>
                </a:rPr>
                <a:t>(R1)+(R2)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  </a:t>
              </a:r>
              <a:r>
                <a:rPr lang="en-US" altLang="zh-CN" sz="2000" b="1" dirty="0">
                  <a:solidFill>
                    <a:srgbClr val="CC3300"/>
                  </a:solidFill>
                  <a:latin typeface="宋体" pitchFamily="2" charset="-122"/>
                </a:rPr>
                <a:t>I2:</a:t>
              </a:r>
              <a:r>
                <a:rPr lang="en-US" altLang="zh-CN" sz="2000" b="1" dirty="0">
                  <a:latin typeface="宋体" pitchFamily="2" charset="-122"/>
                </a:rPr>
                <a:t> R4</a:t>
              </a:r>
              <a:r>
                <a:rPr lang="zh-CN" altLang="en-US" sz="2000" b="1" dirty="0">
                  <a:latin typeface="宋体" pitchFamily="2" charset="-122"/>
                </a:rPr>
                <a:t>←</a:t>
              </a:r>
              <a:r>
                <a:rPr lang="en-US" altLang="zh-CN" sz="2000" b="1" dirty="0">
                  <a:solidFill>
                    <a:srgbClr val="FF3399"/>
                  </a:solidFill>
                  <a:latin typeface="宋体" pitchFamily="2" charset="-122"/>
                </a:rPr>
                <a:t>(R3)</a:t>
              </a:r>
              <a:r>
                <a:rPr lang="en-US" altLang="zh-CN" sz="2000" b="1" dirty="0">
                  <a:latin typeface="宋体" pitchFamily="2" charset="-122"/>
                </a:rPr>
                <a:t>+(R1)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  I3: R5</a:t>
              </a:r>
              <a:r>
                <a:rPr lang="zh-CN" altLang="en-US" sz="2000" b="1" dirty="0">
                  <a:latin typeface="宋体" pitchFamily="2" charset="-122"/>
                </a:rPr>
                <a:t>←</a:t>
              </a:r>
              <a:r>
                <a:rPr lang="en-US" altLang="zh-CN" sz="2000" b="1" dirty="0">
                  <a:latin typeface="宋体" pitchFamily="2" charset="-122"/>
                </a:rPr>
                <a:t>(R1)*(R2)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  I4: R6</a:t>
              </a:r>
              <a:r>
                <a:rPr lang="zh-CN" altLang="en-US" sz="2000" b="1" dirty="0">
                  <a:latin typeface="宋体" pitchFamily="2" charset="-122"/>
                </a:rPr>
                <a:t>←</a:t>
              </a:r>
              <a:r>
                <a:rPr lang="en-US" altLang="zh-CN" sz="2000" b="1" dirty="0">
                  <a:latin typeface="宋体" pitchFamily="2" charset="-122"/>
                </a:rPr>
                <a:t>(R2)+(R7)</a:t>
              </a:r>
            </a:p>
          </p:txBody>
        </p:sp>
        <p:sp>
          <p:nvSpPr>
            <p:cNvPr id="8" name="Text Box 90"/>
            <p:cNvSpPr txBox="1">
              <a:spLocks noChangeArrowheads="1"/>
            </p:cNvSpPr>
            <p:nvPr/>
          </p:nvSpPr>
          <p:spPr bwMode="auto">
            <a:xfrm>
              <a:off x="3698" y="1570"/>
              <a:ext cx="1677" cy="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zh-CN" altLang="en-US" sz="2000" b="1" dirty="0">
                  <a:latin typeface="宋体" pitchFamily="2" charset="-122"/>
                </a:rPr>
                <a:t>流出顺序</a:t>
              </a:r>
              <a:r>
                <a:rPr lang="en-US" altLang="zh-CN" sz="2000" b="1" dirty="0">
                  <a:solidFill>
                    <a:schemeClr val="accent2"/>
                  </a:solidFill>
                  <a:latin typeface="宋体" pitchFamily="2" charset="-122"/>
                </a:rPr>
                <a:t>(</a:t>
              </a:r>
              <a:r>
                <a:rPr lang="zh-CN" altLang="en-US" sz="2000" b="1" dirty="0">
                  <a:solidFill>
                    <a:schemeClr val="accent2"/>
                  </a:solidFill>
                  <a:latin typeface="宋体" pitchFamily="2" charset="-122"/>
                </a:rPr>
                <a:t>乱序</a:t>
              </a:r>
              <a:r>
                <a:rPr lang="en-US" altLang="zh-CN" sz="2000" b="1" dirty="0">
                  <a:solidFill>
                    <a:schemeClr val="accent2"/>
                  </a:solidFill>
                  <a:latin typeface="宋体" pitchFamily="2" charset="-122"/>
                </a:rPr>
                <a:t>)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  </a:t>
              </a:r>
              <a:r>
                <a:rPr lang="en-US" altLang="zh-CN" sz="2000" b="1" dirty="0">
                  <a:solidFill>
                    <a:srgbClr val="CC3300"/>
                  </a:solidFill>
                  <a:latin typeface="宋体" pitchFamily="2" charset="-122"/>
                </a:rPr>
                <a:t>I1:</a:t>
              </a:r>
              <a:r>
                <a:rPr lang="en-US" altLang="zh-CN" sz="2000" b="1" dirty="0">
                  <a:latin typeface="宋体" pitchFamily="2" charset="-122"/>
                </a:rPr>
                <a:t> </a:t>
              </a:r>
              <a:r>
                <a:rPr lang="en-US" altLang="zh-CN" sz="2000" b="1" dirty="0">
                  <a:solidFill>
                    <a:srgbClr val="FF3399"/>
                  </a:solidFill>
                  <a:latin typeface="宋体" pitchFamily="2" charset="-122"/>
                </a:rPr>
                <a:t>R3</a:t>
              </a:r>
              <a:r>
                <a:rPr lang="zh-CN" altLang="en-US" sz="2000" b="1" dirty="0">
                  <a:latin typeface="宋体" pitchFamily="2" charset="-122"/>
                </a:rPr>
                <a:t>←</a:t>
              </a:r>
              <a:r>
                <a:rPr lang="en-US" altLang="zh-CN" sz="2000" b="1" dirty="0">
                  <a:latin typeface="宋体" pitchFamily="2" charset="-122"/>
                </a:rPr>
                <a:t>(R1)+(R2)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  I3: R5</a:t>
              </a:r>
              <a:r>
                <a:rPr lang="zh-CN" altLang="en-US" sz="2000" b="1" dirty="0">
                  <a:latin typeface="宋体" pitchFamily="2" charset="-122"/>
                </a:rPr>
                <a:t>←</a:t>
              </a:r>
              <a:r>
                <a:rPr lang="en-US" altLang="zh-CN" sz="2000" b="1" dirty="0">
                  <a:latin typeface="宋体" pitchFamily="2" charset="-122"/>
                </a:rPr>
                <a:t>(R1)*(R2)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  I4: R6</a:t>
              </a:r>
              <a:r>
                <a:rPr lang="zh-CN" altLang="en-US" sz="2000" b="1" dirty="0">
                  <a:latin typeface="宋体" pitchFamily="2" charset="-122"/>
                </a:rPr>
                <a:t>←</a:t>
              </a:r>
              <a:r>
                <a:rPr lang="en-US" altLang="zh-CN" sz="2000" b="1" dirty="0">
                  <a:latin typeface="宋体" pitchFamily="2" charset="-122"/>
                </a:rPr>
                <a:t>(R2)+(R7)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  </a:t>
              </a:r>
              <a:r>
                <a:rPr lang="en-US" altLang="zh-CN" sz="2000" b="1" dirty="0">
                  <a:solidFill>
                    <a:srgbClr val="CC3300"/>
                  </a:solidFill>
                  <a:latin typeface="宋体" pitchFamily="2" charset="-122"/>
                </a:rPr>
                <a:t>I2:</a:t>
              </a:r>
              <a:r>
                <a:rPr lang="en-US" altLang="zh-CN" sz="2000" b="1" dirty="0">
                  <a:latin typeface="宋体" pitchFamily="2" charset="-122"/>
                </a:rPr>
                <a:t> R4</a:t>
              </a:r>
              <a:r>
                <a:rPr lang="zh-CN" altLang="en-US" sz="2000" b="1" dirty="0">
                  <a:latin typeface="宋体" pitchFamily="2" charset="-122"/>
                </a:rPr>
                <a:t>←</a:t>
              </a:r>
              <a:r>
                <a:rPr lang="en-US" altLang="zh-CN" sz="2000" b="1" dirty="0">
                  <a:solidFill>
                    <a:srgbClr val="FF3399"/>
                  </a:solidFill>
                  <a:latin typeface="宋体" pitchFamily="2" charset="-122"/>
                </a:rPr>
                <a:t>(R3)</a:t>
              </a:r>
              <a:r>
                <a:rPr lang="en-US" altLang="zh-CN" sz="2000" b="1" dirty="0">
                  <a:latin typeface="宋体" pitchFamily="2" charset="-122"/>
                </a:rPr>
                <a:t>+(R1)</a:t>
              </a:r>
            </a:p>
          </p:txBody>
        </p:sp>
        <p:sp>
          <p:nvSpPr>
            <p:cNvPr id="9" name="Text Box 91"/>
            <p:cNvSpPr txBox="1">
              <a:spLocks noChangeArrowheads="1"/>
            </p:cNvSpPr>
            <p:nvPr/>
          </p:nvSpPr>
          <p:spPr bwMode="auto">
            <a:xfrm>
              <a:off x="2427" y="1797"/>
              <a:ext cx="1043" cy="59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25000"/>
                </a:lnSpc>
              </a:pPr>
              <a:r>
                <a:rPr lang="zh-CN" altLang="en-US" sz="2000" b="1" dirty="0">
                  <a:latin typeface="宋体" pitchFamily="2" charset="-122"/>
                </a:rPr>
                <a:t>支持</a:t>
              </a:r>
              <a:r>
                <a:rPr lang="zh-CN" altLang="en-US" sz="2000" b="1" dirty="0">
                  <a:solidFill>
                    <a:schemeClr val="accent2"/>
                  </a:solidFill>
                  <a:latin typeface="宋体" pitchFamily="2" charset="-122"/>
                </a:rPr>
                <a:t>乱序流动</a:t>
              </a:r>
            </a:p>
            <a:p>
              <a:pPr>
                <a:lnSpc>
                  <a:spcPct val="125000"/>
                </a:lnSpc>
              </a:pPr>
              <a:r>
                <a:rPr lang="zh-CN" altLang="en-US" sz="2000" b="1" dirty="0">
                  <a:latin typeface="宋体" pitchFamily="2" charset="-122"/>
                </a:rPr>
                <a:t>的流水线</a:t>
              </a:r>
            </a:p>
          </p:txBody>
        </p:sp>
        <p:sp>
          <p:nvSpPr>
            <p:cNvPr id="10" name="AutoShape 92"/>
            <p:cNvSpPr>
              <a:spLocks noChangeArrowheads="1"/>
            </p:cNvSpPr>
            <p:nvPr/>
          </p:nvSpPr>
          <p:spPr bwMode="auto">
            <a:xfrm>
              <a:off x="2200" y="1888"/>
              <a:ext cx="227" cy="363"/>
            </a:xfrm>
            <a:prstGeom prst="rightArrow">
              <a:avLst>
                <a:gd name="adj1" fmla="val 49861"/>
                <a:gd name="adj2" fmla="val 51542"/>
              </a:avLst>
            </a:prstGeom>
            <a:solidFill>
              <a:srgbClr val="FFCC99">
                <a:alpha val="39999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" name="AutoShape 93"/>
            <p:cNvSpPr>
              <a:spLocks noChangeArrowheads="1"/>
            </p:cNvSpPr>
            <p:nvPr/>
          </p:nvSpPr>
          <p:spPr bwMode="auto">
            <a:xfrm>
              <a:off x="3471" y="1888"/>
              <a:ext cx="227" cy="363"/>
            </a:xfrm>
            <a:prstGeom prst="rightArrow">
              <a:avLst>
                <a:gd name="adj1" fmla="val 49861"/>
                <a:gd name="adj2" fmla="val 51542"/>
              </a:avLst>
            </a:prstGeom>
            <a:solidFill>
              <a:srgbClr val="FFCC99">
                <a:alpha val="39999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5" name="Text Box 88"/>
          <p:cNvSpPr txBox="1">
            <a:spLocks noChangeArrowheads="1"/>
          </p:cNvSpPr>
          <p:nvPr/>
        </p:nvSpPr>
        <p:spPr bwMode="auto">
          <a:xfrm>
            <a:off x="179512" y="2341968"/>
            <a:ext cx="877411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kumimoji="0" lang="zh-CN" altLang="en-US" b="1" dirty="0">
                <a:solidFill>
                  <a:schemeClr val="accent2"/>
                </a:solidFill>
                <a:latin typeface="宋体" pitchFamily="2" charset="-122"/>
              </a:rPr>
              <a:t>实现机制</a:t>
            </a: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kumimoji="0" lang="zh-CN" altLang="en-US" b="1" dirty="0">
                <a:solidFill>
                  <a:srgbClr val="990099"/>
                </a:solidFill>
                <a:latin typeface="宋体" pitchFamily="2" charset="-122"/>
              </a:rPr>
              <a:t>增加</a:t>
            </a:r>
            <a:r>
              <a:rPr kumimoji="0" lang="zh-CN" altLang="en-US" b="1" dirty="0">
                <a:latin typeface="宋体" pitchFamily="2" charset="-122"/>
              </a:rPr>
              <a:t>指令窗口、</a:t>
            </a:r>
            <a:r>
              <a:rPr kumimoji="0" lang="zh-CN" altLang="en-US" b="1" dirty="0">
                <a:solidFill>
                  <a:srgbClr val="990099"/>
                </a:solidFill>
                <a:latin typeface="宋体" pitchFamily="2" charset="-122"/>
              </a:rPr>
              <a:t>采用</a:t>
            </a:r>
            <a:r>
              <a:rPr kumimoji="0" lang="zh-CN" altLang="en-US" b="1" dirty="0">
                <a:latin typeface="宋体" pitchFamily="2" charset="-122"/>
              </a:rPr>
              <a:t>动态调度方法</a:t>
            </a:r>
            <a:endParaRPr kumimoji="0" lang="en-US" altLang="zh-CN" b="1" dirty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sz="2000" b="1" dirty="0">
                <a:latin typeface="宋体" pitchFamily="2" charset="-122"/>
              </a:rPr>
              <a:t>                                    (OPD</a:t>
            </a:r>
            <a:r>
              <a:rPr kumimoji="0" lang="zh-CN" altLang="en-US" sz="2000" b="1" dirty="0">
                <a:latin typeface="宋体" pitchFamily="2" charset="-122"/>
              </a:rPr>
              <a:t>的就绪的才能正常流动</a:t>
            </a:r>
            <a:r>
              <a:rPr kumimoji="0" lang="en-US" altLang="zh-CN" sz="2000" b="1" dirty="0">
                <a:latin typeface="宋体" pitchFamily="2" charset="-122"/>
              </a:rPr>
              <a:t>)</a:t>
            </a:r>
            <a:endParaRPr lang="en-US" altLang="zh-CN" sz="2000" b="1" dirty="0"/>
          </a:p>
        </p:txBody>
      </p:sp>
      <p:sp>
        <p:nvSpPr>
          <p:cNvPr id="16" name="Text Box 88"/>
          <p:cNvSpPr txBox="1">
            <a:spLocks noChangeArrowheads="1"/>
          </p:cNvSpPr>
          <p:nvPr/>
        </p:nvSpPr>
        <p:spPr bwMode="auto">
          <a:xfrm>
            <a:off x="179512" y="3140968"/>
            <a:ext cx="8774112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kumimoji="0" lang="zh-CN" altLang="en-US" b="1" dirty="0">
                <a:solidFill>
                  <a:schemeClr val="accent2"/>
                </a:solidFill>
                <a:latin typeface="宋体" pitchFamily="2" charset="-122"/>
              </a:rPr>
              <a:t>停顿拍数</a:t>
            </a: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kumimoji="0" lang="en-US" altLang="zh-CN" b="1" dirty="0">
                <a:latin typeface="宋体" pitchFamily="2" charset="-122"/>
              </a:rPr>
              <a:t>0</a:t>
            </a:r>
            <a:r>
              <a:rPr kumimoji="0" lang="zh-CN" altLang="en-US" b="1" dirty="0">
                <a:latin typeface="宋体" pitchFamily="2" charset="-122"/>
              </a:rPr>
              <a:t>拍</a:t>
            </a:r>
            <a:endParaRPr lang="en-US" altLang="zh-CN" sz="1800" b="1" dirty="0"/>
          </a:p>
        </p:txBody>
      </p:sp>
      <p:sp>
        <p:nvSpPr>
          <p:cNvPr id="17" name="Text Box 88"/>
          <p:cNvSpPr txBox="1">
            <a:spLocks noChangeArrowheads="1"/>
          </p:cNvSpPr>
          <p:nvPr/>
        </p:nvSpPr>
        <p:spPr bwMode="auto">
          <a:xfrm>
            <a:off x="179512" y="3573016"/>
            <a:ext cx="877411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+mn-ea"/>
                <a:ea typeface="+mn-ea"/>
              </a:rPr>
              <a:t>   </a:t>
            </a:r>
            <a:r>
              <a:rPr kumimoji="0"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   </a:t>
            </a:r>
            <a:r>
              <a:rPr kumimoji="0"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新增冒险类型</a:t>
            </a:r>
            <a:r>
              <a:rPr kumimoji="0"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kumimoji="0" lang="zh-CN" altLang="en-US" b="1" dirty="0">
                <a:latin typeface="+mn-ea"/>
                <a:ea typeface="+mn-ea"/>
              </a:rPr>
              <a:t>读后写</a:t>
            </a:r>
            <a:r>
              <a:rPr kumimoji="0" lang="en-US" altLang="zh-CN" b="1" dirty="0">
                <a:latin typeface="+mn-ea"/>
                <a:ea typeface="+mn-ea"/>
              </a:rPr>
              <a:t>(</a:t>
            </a:r>
            <a:r>
              <a:rPr kumimoji="0" lang="en-US" altLang="zh-CN" sz="2200" dirty="0">
                <a:latin typeface="+mn-lt"/>
                <a:ea typeface="+mn-ea"/>
              </a:rPr>
              <a:t>Write After </a:t>
            </a:r>
            <a:r>
              <a:rPr kumimoji="0" lang="en-US" altLang="zh-CN" sz="2200" dirty="0" err="1">
                <a:latin typeface="+mn-lt"/>
                <a:ea typeface="+mn-ea"/>
              </a:rPr>
              <a:t>Read</a:t>
            </a:r>
            <a:r>
              <a:rPr kumimoji="0" lang="en-US" altLang="zh-CN" dirty="0" err="1">
                <a:latin typeface="+mn-ea"/>
                <a:ea typeface="+mn-ea"/>
              </a:rPr>
              <a:t>,</a:t>
            </a:r>
            <a:r>
              <a:rPr kumimoji="0" lang="en-US" altLang="zh-CN" b="1" dirty="0" err="1">
                <a:solidFill>
                  <a:srgbClr val="FF3399"/>
                </a:solidFill>
                <a:latin typeface="+mn-ea"/>
                <a:ea typeface="+mn-ea"/>
              </a:rPr>
              <a:t>WAR</a:t>
            </a:r>
            <a:r>
              <a:rPr kumimoji="0" lang="en-US" altLang="zh-CN" b="1" dirty="0">
                <a:latin typeface="+mn-ea"/>
                <a:ea typeface="+mn-ea"/>
              </a:rPr>
              <a:t>)</a:t>
            </a:r>
            <a:r>
              <a:rPr kumimoji="0" lang="zh-CN" altLang="en-US" b="1" dirty="0">
                <a:latin typeface="+mn-ea"/>
                <a:ea typeface="+mn-ea"/>
              </a:rPr>
              <a:t>冒险、</a:t>
            </a:r>
            <a:endParaRPr kumimoji="0" lang="en-US" altLang="zh-CN" b="1" dirty="0">
              <a:latin typeface="+mn-ea"/>
              <a:ea typeface="+mn-ea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>
                <a:latin typeface="+mn-ea"/>
              </a:rPr>
              <a:t>                    写后写</a:t>
            </a:r>
            <a:r>
              <a:rPr kumimoji="0" lang="en-US" altLang="zh-CN" b="1" dirty="0">
                <a:latin typeface="+mn-ea"/>
              </a:rPr>
              <a:t>(</a:t>
            </a:r>
            <a:r>
              <a:rPr kumimoji="0" lang="en-US" altLang="zh-CN" sz="2200" dirty="0">
                <a:latin typeface="+mn-lt"/>
              </a:rPr>
              <a:t>Write After </a:t>
            </a:r>
            <a:r>
              <a:rPr kumimoji="0" lang="en-US" altLang="zh-CN" sz="2200" dirty="0" err="1">
                <a:latin typeface="+mn-lt"/>
              </a:rPr>
              <a:t>Write</a:t>
            </a:r>
            <a:r>
              <a:rPr kumimoji="0" lang="en-US" altLang="zh-CN" dirty="0" err="1">
                <a:latin typeface="+mn-ea"/>
              </a:rPr>
              <a:t>,</a:t>
            </a:r>
            <a:r>
              <a:rPr kumimoji="0" lang="en-US" altLang="zh-CN" b="1" dirty="0" err="1">
                <a:solidFill>
                  <a:srgbClr val="FF3399"/>
                </a:solidFill>
                <a:latin typeface="+mn-ea"/>
              </a:rPr>
              <a:t>WAW</a:t>
            </a:r>
            <a:r>
              <a:rPr kumimoji="0" lang="en-US" altLang="zh-CN" b="1" dirty="0">
                <a:latin typeface="+mn-ea"/>
              </a:rPr>
              <a:t>)</a:t>
            </a:r>
            <a:r>
              <a:rPr kumimoji="0" lang="zh-CN" altLang="en-US" b="1" dirty="0">
                <a:latin typeface="+mn-ea"/>
              </a:rPr>
              <a:t>冒险</a:t>
            </a:r>
            <a:endParaRPr kumimoji="0" lang="en-US" altLang="zh-CN" b="1" dirty="0">
              <a:latin typeface="+mn-ea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990099"/>
                </a:solidFill>
                <a:latin typeface="+mn-ea"/>
                <a:ea typeface="+mn-ea"/>
              </a:rPr>
              <a:t>         </a:t>
            </a:r>
            <a:r>
              <a:rPr kumimoji="0" lang="zh-CN" altLang="en-US" b="1" dirty="0">
                <a:solidFill>
                  <a:srgbClr val="990099"/>
                </a:solidFill>
                <a:latin typeface="+mn-ea"/>
                <a:ea typeface="+mn-ea"/>
              </a:rPr>
              <a:t>冒险处理方法：</a:t>
            </a:r>
            <a:r>
              <a:rPr kumimoji="0" lang="zh-CN" altLang="en-US" b="1" dirty="0">
                <a:latin typeface="宋体" pitchFamily="2" charset="-122"/>
              </a:rPr>
              <a:t>动态调度方法</a:t>
            </a:r>
            <a:endParaRPr kumimoji="0" lang="en-US" altLang="zh-CN" b="1" dirty="0">
              <a:latin typeface="宋体" pitchFamily="2" charset="-122"/>
            </a:endParaRPr>
          </a:p>
        </p:txBody>
      </p:sp>
      <p:sp>
        <p:nvSpPr>
          <p:cNvPr id="12" name="Text Box 94"/>
          <p:cNvSpPr txBox="1">
            <a:spLocks noChangeArrowheads="1"/>
          </p:cNvSpPr>
          <p:nvPr/>
        </p:nvSpPr>
        <p:spPr bwMode="auto">
          <a:xfrm>
            <a:off x="6012160" y="4653136"/>
            <a:ext cx="2520280" cy="1439863"/>
          </a:xfrm>
          <a:prstGeom prst="rect">
            <a:avLst/>
          </a:prstGeom>
          <a:solidFill>
            <a:srgbClr val="99CCFF">
              <a:alpha val="80000"/>
            </a:srgbClr>
          </a:solidFill>
          <a:ln w="1905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algn="l"/>
            <a:r>
              <a:rPr lang="zh-CN" altLang="en-US" sz="2000" b="1" dirty="0">
                <a:latin typeface="宋体" pitchFamily="2" charset="-122"/>
              </a:rPr>
              <a:t>进入顺序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(</a:t>
            </a:r>
            <a:r>
              <a:rPr lang="zh-CN" altLang="en-US" sz="2000" b="1" dirty="0">
                <a:solidFill>
                  <a:srgbClr val="CC3300"/>
                </a:solidFill>
                <a:latin typeface="宋体" pitchFamily="2" charset="-122"/>
              </a:rPr>
              <a:t>示例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)</a:t>
            </a:r>
            <a:endParaRPr lang="zh-CN" altLang="en-US" sz="2000" b="1" dirty="0">
              <a:solidFill>
                <a:srgbClr val="CC3300"/>
              </a:solidFill>
              <a:latin typeface="宋体" pitchFamily="2" charset="-122"/>
            </a:endParaRPr>
          </a:p>
          <a:p>
            <a:pPr algn="l">
              <a:lnSpc>
                <a:spcPct val="900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</a:rPr>
              <a:t>I1: </a:t>
            </a:r>
            <a:r>
              <a:rPr lang="en-US" altLang="zh-CN" sz="2000" b="1" dirty="0">
                <a:solidFill>
                  <a:srgbClr val="FF3399"/>
                </a:solidFill>
                <a:latin typeface="宋体" pitchFamily="2" charset="-122"/>
              </a:rPr>
              <a:t>R3</a:t>
            </a:r>
            <a:r>
              <a:rPr lang="zh-CN" altLang="en-US" sz="2000" b="1" dirty="0">
                <a:latin typeface="宋体" pitchFamily="2" charset="-122"/>
              </a:rPr>
              <a:t>←</a:t>
            </a:r>
            <a:r>
              <a:rPr lang="en-US" altLang="zh-CN" sz="2000" b="1" dirty="0">
                <a:latin typeface="宋体" pitchFamily="2" charset="-122"/>
              </a:rPr>
              <a:t>(R1)+(R2)</a:t>
            </a:r>
          </a:p>
          <a:p>
            <a:pPr algn="l">
              <a:lnSpc>
                <a:spcPct val="90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</a:rPr>
              <a:t>I2: </a:t>
            </a:r>
            <a:r>
              <a:rPr lang="en-US" altLang="zh-CN" sz="2000" b="1" dirty="0">
                <a:solidFill>
                  <a:srgbClr val="990099"/>
                </a:solidFill>
                <a:latin typeface="宋体" pitchFamily="2" charset="-122"/>
              </a:rPr>
              <a:t>R4</a:t>
            </a:r>
            <a:r>
              <a:rPr lang="zh-CN" altLang="en-US" sz="2000" b="1" dirty="0">
                <a:latin typeface="宋体" pitchFamily="2" charset="-122"/>
              </a:rPr>
              <a:t>←</a:t>
            </a:r>
            <a:r>
              <a:rPr lang="en-US" altLang="zh-CN" sz="2000" b="1" dirty="0">
                <a:solidFill>
                  <a:srgbClr val="FF3399"/>
                </a:solidFill>
                <a:latin typeface="宋体" pitchFamily="2" charset="-122"/>
              </a:rPr>
              <a:t>(R3)</a:t>
            </a:r>
            <a:r>
              <a:rPr lang="en-US" altLang="zh-CN" sz="2000" b="1" dirty="0">
                <a:latin typeface="宋体" pitchFamily="2" charset="-122"/>
              </a:rPr>
              <a:t>+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</a:rPr>
              <a:t>(R5)</a:t>
            </a:r>
          </a:p>
          <a:p>
            <a:pPr algn="l">
              <a:lnSpc>
                <a:spcPct val="90000"/>
              </a:lnSpc>
            </a:pPr>
            <a:r>
              <a:rPr lang="en-US" altLang="zh-CN" sz="2000" b="1" dirty="0">
                <a:latin typeface="宋体" pitchFamily="2" charset="-122"/>
              </a:rPr>
              <a:t> I3: 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</a:rPr>
              <a:t>R5</a:t>
            </a:r>
            <a:r>
              <a:rPr lang="zh-CN" altLang="en-US" sz="2000" b="1" dirty="0">
                <a:latin typeface="宋体" pitchFamily="2" charset="-122"/>
              </a:rPr>
              <a:t>←</a:t>
            </a:r>
            <a:r>
              <a:rPr lang="en-US" altLang="zh-CN" sz="2000" b="1" dirty="0">
                <a:latin typeface="宋体" pitchFamily="2" charset="-122"/>
              </a:rPr>
              <a:t>(R1)*(R2)</a:t>
            </a:r>
          </a:p>
          <a:p>
            <a:pPr algn="l">
              <a:lnSpc>
                <a:spcPct val="90000"/>
              </a:lnSpc>
            </a:pPr>
            <a:r>
              <a:rPr lang="en-US" altLang="zh-CN" sz="2000" b="1" dirty="0">
                <a:latin typeface="宋体" pitchFamily="2" charset="-122"/>
              </a:rPr>
              <a:t> I4: </a:t>
            </a:r>
            <a:r>
              <a:rPr lang="en-US" altLang="zh-CN" sz="2000" b="1" dirty="0">
                <a:solidFill>
                  <a:srgbClr val="990099"/>
                </a:solidFill>
                <a:latin typeface="宋体" pitchFamily="2" charset="-122"/>
              </a:rPr>
              <a:t>R4</a:t>
            </a:r>
            <a:r>
              <a:rPr lang="zh-CN" altLang="en-US" sz="2000" b="1" dirty="0">
                <a:latin typeface="宋体" pitchFamily="2" charset="-122"/>
              </a:rPr>
              <a:t>←</a:t>
            </a:r>
            <a:r>
              <a:rPr lang="en-US" altLang="zh-CN" sz="2000" b="1" dirty="0">
                <a:latin typeface="宋体" pitchFamily="2" charset="-122"/>
              </a:rPr>
              <a:t>(R2)+(R6)</a:t>
            </a:r>
          </a:p>
        </p:txBody>
      </p:sp>
      <p:grpSp>
        <p:nvGrpSpPr>
          <p:cNvPr id="18" name="Group 308"/>
          <p:cNvGrpSpPr>
            <a:grpSpLocks/>
          </p:cNvGrpSpPr>
          <p:nvPr/>
        </p:nvGrpSpPr>
        <p:grpSpPr bwMode="auto">
          <a:xfrm>
            <a:off x="4067621" y="6454031"/>
            <a:ext cx="360363" cy="287337"/>
            <a:chOff x="1133" y="4020"/>
            <a:chExt cx="227" cy="181"/>
          </a:xfrm>
        </p:grpSpPr>
        <p:sp>
          <p:nvSpPr>
            <p:cNvPr id="19" name="AutoShape 309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Text Box 310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200" dirty="0">
                  <a:solidFill>
                    <a:schemeClr val="bg2"/>
                  </a:solidFill>
                  <a:latin typeface="宋体" pitchFamily="2" charset="-122"/>
                </a:rPr>
                <a:t>101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8594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2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124</a:t>
            </a:fld>
            <a:endParaRPr lang="en-US" altLang="zh-CN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9388" y="325105"/>
            <a:ext cx="878522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、控制冒险           </a:t>
            </a:r>
            <a:r>
              <a:rPr lang="en-US" altLang="zh-CN" b="1" dirty="0">
                <a:latin typeface="宋体" pitchFamily="2" charset="-122"/>
              </a:rPr>
              <a:t>--</a:t>
            </a:r>
            <a:r>
              <a:rPr lang="zh-CN" altLang="en-US" b="1" dirty="0">
                <a:latin typeface="宋体" pitchFamily="2" charset="-122"/>
              </a:rPr>
              <a:t>分支冒险</a:t>
            </a:r>
          </a:p>
          <a:p>
            <a:pPr marL="2155825" indent="-2155825" algn="l" eaLnBrk="0" hangingPunct="0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由于指令</a:t>
            </a:r>
            <a:r>
              <a:rPr lang="zh-CN" altLang="en-US" b="1" u="sng" dirty="0">
                <a:latin typeface="宋体" pitchFamily="2" charset="-122"/>
              </a:rPr>
              <a:t>执行顺序改变</a:t>
            </a:r>
            <a:r>
              <a:rPr lang="zh-CN" altLang="en-US" b="1" dirty="0">
                <a:latin typeface="宋体" pitchFamily="2" charset="-122"/>
              </a:rPr>
              <a:t>，引起流水线停顿的现象</a:t>
            </a:r>
            <a:endParaRPr lang="en-US" altLang="zh-CN" b="1" dirty="0">
              <a:latin typeface="宋体" pitchFamily="2" charset="-122"/>
            </a:endParaRPr>
          </a:p>
          <a:p>
            <a:pPr marL="2155825" indent="-2155825" algn="l" eaLnBrk="0" hangingPunct="0"/>
            <a:r>
              <a:rPr lang="en-US" altLang="zh-CN" sz="2000" b="1" dirty="0">
                <a:latin typeface="宋体" pitchFamily="2" charset="-122"/>
              </a:rPr>
              <a:t>                   </a:t>
            </a:r>
            <a:r>
              <a:rPr lang="zh-CN" altLang="en-US" sz="2000" dirty="0">
                <a:latin typeface="宋体" pitchFamily="2" charset="-122"/>
              </a:rPr>
              <a:t>└</a:t>
            </a:r>
            <a:r>
              <a:rPr lang="zh-CN" altLang="en-US" sz="2000" b="1" dirty="0">
                <a:latin typeface="宋体" pitchFamily="2" charset="-122"/>
              </a:rPr>
              <a:t>←下条指令地址≠</a:t>
            </a:r>
            <a:r>
              <a:rPr lang="en-US" altLang="zh-CN" sz="2000" b="1" dirty="0">
                <a:latin typeface="宋体" pitchFamily="2" charset="-122"/>
              </a:rPr>
              <a:t>(PC)</a:t>
            </a:r>
            <a:r>
              <a:rPr lang="zh-CN" altLang="en-US" sz="2000" b="1" dirty="0">
                <a:latin typeface="宋体" pitchFamily="2" charset="-122"/>
              </a:rPr>
              <a:t>＋</a:t>
            </a:r>
            <a:r>
              <a:rPr lang="en-US" altLang="zh-CN" sz="2000" b="1" dirty="0">
                <a:latin typeface="宋体" pitchFamily="2" charset="-122"/>
              </a:rPr>
              <a:t>1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52" name="组合 51"/>
          <p:cNvGrpSpPr/>
          <p:nvPr/>
        </p:nvGrpSpPr>
        <p:grpSpPr>
          <a:xfrm>
            <a:off x="1586682" y="1700808"/>
            <a:ext cx="7233790" cy="1224136"/>
            <a:chOff x="1405745" y="1700808"/>
            <a:chExt cx="7233790" cy="1224136"/>
          </a:xfrm>
        </p:grpSpPr>
        <p:cxnSp>
          <p:nvCxnSpPr>
            <p:cNvPr id="10" name="直接箭头连接符 9"/>
            <p:cNvCxnSpPr/>
            <p:nvPr/>
          </p:nvCxnSpPr>
          <p:spPr bwMode="auto">
            <a:xfrm>
              <a:off x="3281623" y="1916832"/>
              <a:ext cx="3594633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" name="Text Box 61"/>
            <p:cNvSpPr txBox="1">
              <a:spLocks noChangeArrowheads="1"/>
            </p:cNvSpPr>
            <p:nvPr/>
          </p:nvSpPr>
          <p:spPr bwMode="auto">
            <a:xfrm>
              <a:off x="3277953" y="1991990"/>
              <a:ext cx="504056" cy="2128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13" name="Text Box 61"/>
            <p:cNvSpPr txBox="1">
              <a:spLocks noChangeArrowheads="1"/>
            </p:cNvSpPr>
            <p:nvPr/>
          </p:nvSpPr>
          <p:spPr bwMode="auto">
            <a:xfrm>
              <a:off x="3782009" y="1991989"/>
              <a:ext cx="502221" cy="21287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14" name="Text Box 61"/>
            <p:cNvSpPr txBox="1">
              <a:spLocks noChangeArrowheads="1"/>
            </p:cNvSpPr>
            <p:nvPr/>
          </p:nvSpPr>
          <p:spPr bwMode="auto">
            <a:xfrm>
              <a:off x="4286065" y="1991990"/>
              <a:ext cx="499862" cy="21287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</a:t>
              </a:r>
            </a:p>
          </p:txBody>
        </p:sp>
        <p:sp>
          <p:nvSpPr>
            <p:cNvPr id="15" name="Text Box 61"/>
            <p:cNvSpPr txBox="1">
              <a:spLocks noChangeArrowheads="1"/>
            </p:cNvSpPr>
            <p:nvPr/>
          </p:nvSpPr>
          <p:spPr bwMode="auto">
            <a:xfrm>
              <a:off x="4790121" y="1988840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MEM</a:t>
              </a:r>
            </a:p>
          </p:txBody>
        </p:sp>
        <p:sp>
          <p:nvSpPr>
            <p:cNvPr id="16" name="Text Box 61"/>
            <p:cNvSpPr txBox="1">
              <a:spLocks noChangeArrowheads="1"/>
            </p:cNvSpPr>
            <p:nvPr/>
          </p:nvSpPr>
          <p:spPr bwMode="auto">
            <a:xfrm>
              <a:off x="5294177" y="1988840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WB</a:t>
              </a:r>
            </a:p>
          </p:txBody>
        </p:sp>
        <p:sp>
          <p:nvSpPr>
            <p:cNvPr id="17" name="Text Box 57"/>
            <p:cNvSpPr txBox="1">
              <a:spLocks noChangeArrowheads="1"/>
            </p:cNvSpPr>
            <p:nvPr/>
          </p:nvSpPr>
          <p:spPr bwMode="auto">
            <a:xfrm>
              <a:off x="3493977" y="1700808"/>
              <a:ext cx="3238263" cy="2160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10800" rIns="18000" bIns="10800"/>
            <a:lstStyle/>
            <a:p>
              <a:pPr algn="l">
                <a:lnSpc>
                  <a:spcPct val="8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1   </a:t>
              </a:r>
              <a:r>
                <a:rPr lang="en-US" altLang="zh-CN" sz="1400" b="1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2</a:t>
              </a:r>
              <a:r>
                <a:rPr lang="en-US" altLang="zh-CN" sz="1600" b="1" dirty="0">
                  <a:latin typeface="+mn-ea"/>
                </a:rPr>
                <a:t>   </a:t>
              </a:r>
              <a:r>
                <a:rPr lang="en-US" altLang="zh-CN" sz="1400" b="1" dirty="0">
                  <a:latin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3   </a:t>
              </a:r>
              <a:r>
                <a:rPr lang="en-US" altLang="zh-CN" sz="1400" b="1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4    5   </a:t>
              </a:r>
              <a:r>
                <a:rPr lang="en-US" altLang="zh-CN" sz="1400" b="1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6   </a:t>
              </a:r>
              <a:r>
                <a:rPr lang="en-US" altLang="zh-CN" sz="1400" b="1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7</a:t>
              </a:r>
            </a:p>
          </p:txBody>
        </p:sp>
        <p:sp>
          <p:nvSpPr>
            <p:cNvPr id="18" name="Text Box 63"/>
            <p:cNvSpPr txBox="1">
              <a:spLocks noChangeArrowheads="1"/>
            </p:cNvSpPr>
            <p:nvPr/>
          </p:nvSpPr>
          <p:spPr bwMode="auto">
            <a:xfrm>
              <a:off x="1405745" y="1916832"/>
              <a:ext cx="1872208" cy="1008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28800" rIns="18000" bIns="10800"/>
            <a:lstStyle/>
            <a:p>
              <a:pPr algn="l"/>
              <a:r>
                <a:rPr lang="en-US" altLang="zh-CN" sz="1800" b="1" dirty="0">
                  <a:latin typeface="宋体" pitchFamily="2" charset="-122"/>
                </a:rPr>
                <a:t>I1:add $4,$5,$6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>
                  <a:latin typeface="宋体" pitchFamily="2" charset="-122"/>
                </a:rPr>
                <a:t>I2:bne $5,$6,L1</a:t>
              </a: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>
                  <a:latin typeface="宋体" pitchFamily="2" charset="-122"/>
                </a:rPr>
                <a:t>I3:or  $8,$7,$6</a:t>
              </a:r>
            </a:p>
          </p:txBody>
        </p:sp>
        <p:cxnSp>
          <p:nvCxnSpPr>
            <p:cNvPr id="19" name="直接连接符 18"/>
            <p:cNvCxnSpPr>
              <a:endCxn id="28" idx="1"/>
            </p:cNvCxnSpPr>
            <p:nvPr/>
          </p:nvCxnSpPr>
          <p:spPr bwMode="auto">
            <a:xfrm>
              <a:off x="5798233" y="1844824"/>
              <a:ext cx="0" cy="97210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" name="Text Box 61"/>
            <p:cNvSpPr txBox="1">
              <a:spLocks noChangeArrowheads="1"/>
            </p:cNvSpPr>
            <p:nvPr/>
          </p:nvSpPr>
          <p:spPr bwMode="auto">
            <a:xfrm>
              <a:off x="3786203" y="2352026"/>
              <a:ext cx="499862" cy="2128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21" name="Text Box 61"/>
            <p:cNvSpPr txBox="1">
              <a:spLocks noChangeArrowheads="1"/>
            </p:cNvSpPr>
            <p:nvPr/>
          </p:nvSpPr>
          <p:spPr bwMode="auto">
            <a:xfrm>
              <a:off x="4286065" y="2348877"/>
              <a:ext cx="502221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22" name="Text Box 61"/>
            <p:cNvSpPr txBox="1">
              <a:spLocks noChangeArrowheads="1"/>
            </p:cNvSpPr>
            <p:nvPr/>
          </p:nvSpPr>
          <p:spPr bwMode="auto">
            <a:xfrm>
              <a:off x="4790121" y="2348876"/>
              <a:ext cx="499862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</a:t>
              </a:r>
            </a:p>
          </p:txBody>
        </p:sp>
        <p:sp>
          <p:nvSpPr>
            <p:cNvPr id="23" name="Text Box 61"/>
            <p:cNvSpPr txBox="1">
              <a:spLocks noChangeArrowheads="1"/>
            </p:cNvSpPr>
            <p:nvPr/>
          </p:nvSpPr>
          <p:spPr bwMode="auto">
            <a:xfrm>
              <a:off x="5294177" y="2348876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MEM</a:t>
              </a:r>
            </a:p>
          </p:txBody>
        </p:sp>
        <p:sp>
          <p:nvSpPr>
            <p:cNvPr id="24" name="Text Box 61"/>
            <p:cNvSpPr txBox="1">
              <a:spLocks noChangeArrowheads="1"/>
            </p:cNvSpPr>
            <p:nvPr/>
          </p:nvSpPr>
          <p:spPr bwMode="auto">
            <a:xfrm>
              <a:off x="5798233" y="2348876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WB</a:t>
              </a:r>
            </a:p>
          </p:txBody>
        </p:sp>
        <p:sp>
          <p:nvSpPr>
            <p:cNvPr id="25" name="Text Box 61"/>
            <p:cNvSpPr txBox="1">
              <a:spLocks noChangeArrowheads="1"/>
            </p:cNvSpPr>
            <p:nvPr/>
          </p:nvSpPr>
          <p:spPr bwMode="auto">
            <a:xfrm>
              <a:off x="4290259" y="2708918"/>
              <a:ext cx="499862" cy="21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26" name="Text Box 61"/>
            <p:cNvSpPr txBox="1">
              <a:spLocks noChangeArrowheads="1"/>
            </p:cNvSpPr>
            <p:nvPr/>
          </p:nvSpPr>
          <p:spPr bwMode="auto">
            <a:xfrm>
              <a:off x="4790121" y="2708919"/>
              <a:ext cx="502221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27" name="Text Box 61"/>
            <p:cNvSpPr txBox="1">
              <a:spLocks noChangeArrowheads="1"/>
            </p:cNvSpPr>
            <p:nvPr/>
          </p:nvSpPr>
          <p:spPr bwMode="auto">
            <a:xfrm>
              <a:off x="5294177" y="2708918"/>
              <a:ext cx="499862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</a:t>
              </a:r>
            </a:p>
          </p:txBody>
        </p:sp>
        <p:sp>
          <p:nvSpPr>
            <p:cNvPr id="28" name="Text Box 61"/>
            <p:cNvSpPr txBox="1">
              <a:spLocks noChangeArrowheads="1"/>
            </p:cNvSpPr>
            <p:nvPr/>
          </p:nvSpPr>
          <p:spPr bwMode="auto">
            <a:xfrm>
              <a:off x="5798233" y="2708918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MEM</a:t>
              </a:r>
            </a:p>
          </p:txBody>
        </p:sp>
        <p:sp>
          <p:nvSpPr>
            <p:cNvPr id="29" name="Text Box 61"/>
            <p:cNvSpPr txBox="1">
              <a:spLocks noChangeArrowheads="1"/>
            </p:cNvSpPr>
            <p:nvPr/>
          </p:nvSpPr>
          <p:spPr bwMode="auto">
            <a:xfrm>
              <a:off x="6302289" y="2708918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WB</a:t>
              </a:r>
            </a:p>
          </p:txBody>
        </p:sp>
        <p:sp>
          <p:nvSpPr>
            <p:cNvPr id="40" name="椭圆 39"/>
            <p:cNvSpPr/>
            <p:nvPr/>
          </p:nvSpPr>
          <p:spPr bwMode="auto">
            <a:xfrm>
              <a:off x="5806623" y="2492898"/>
              <a:ext cx="72000" cy="72008"/>
            </a:xfrm>
            <a:prstGeom prst="ellipse">
              <a:avLst/>
            </a:prstGeom>
            <a:solidFill>
              <a:srgbClr val="CCFFFF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42" name="直接连接符 41"/>
            <p:cNvCxnSpPr>
              <a:stCxn id="40" idx="3"/>
              <a:endCxn id="25" idx="0"/>
            </p:cNvCxnSpPr>
            <p:nvPr/>
          </p:nvCxnSpPr>
          <p:spPr bwMode="auto">
            <a:xfrm flipH="1">
              <a:off x="4540190" y="2554361"/>
              <a:ext cx="1276977" cy="15455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sp>
          <p:nvSpPr>
            <p:cNvPr id="51" name="Text Box 63"/>
            <p:cNvSpPr txBox="1">
              <a:spLocks noChangeArrowheads="1"/>
            </p:cNvSpPr>
            <p:nvPr/>
          </p:nvSpPr>
          <p:spPr bwMode="auto">
            <a:xfrm>
              <a:off x="7020272" y="1988840"/>
              <a:ext cx="1619263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28800" rIns="18000" bIns="10800"/>
            <a:lstStyle/>
            <a:p>
              <a:pPr algn="l"/>
              <a:r>
                <a:rPr lang="zh-CN" altLang="en-US" sz="1800" b="1" dirty="0">
                  <a:latin typeface="宋体" pitchFamily="2" charset="-122"/>
                </a:rPr>
                <a:t>假设：</a:t>
              </a:r>
              <a:r>
                <a:rPr lang="en-US" altLang="zh-CN" sz="1800" b="1" dirty="0" err="1">
                  <a:latin typeface="宋体" pitchFamily="2" charset="-122"/>
                </a:rPr>
                <a:t>bne</a:t>
              </a:r>
              <a:r>
                <a:rPr lang="zh-CN" altLang="en-US" sz="1800" b="1" dirty="0">
                  <a:latin typeface="宋体" pitchFamily="2" charset="-122"/>
                </a:rPr>
                <a:t>指令在</a:t>
              </a:r>
              <a:r>
                <a:rPr lang="en-US" altLang="zh-CN" sz="1800" b="1" dirty="0">
                  <a:latin typeface="宋体" pitchFamily="2" charset="-122"/>
                </a:rPr>
                <a:t>MEM</a:t>
              </a:r>
              <a:r>
                <a:rPr lang="zh-CN" altLang="en-US" sz="1800" b="1" dirty="0">
                  <a:latin typeface="宋体" pitchFamily="2" charset="-122"/>
                </a:rPr>
                <a:t>段写</a:t>
              </a:r>
              <a:r>
                <a:rPr lang="en-US" altLang="zh-CN" sz="1800" b="1" dirty="0">
                  <a:latin typeface="宋体" pitchFamily="2" charset="-122"/>
                </a:rPr>
                <a:t>PC</a:t>
              </a:r>
            </a:p>
          </p:txBody>
        </p:sp>
      </p:grpSp>
      <p:sp>
        <p:nvSpPr>
          <p:cNvPr id="53" name="Text Box 88"/>
          <p:cNvSpPr txBox="1">
            <a:spLocks noChangeArrowheads="1"/>
          </p:cNvSpPr>
          <p:nvPr/>
        </p:nvSpPr>
        <p:spPr bwMode="auto">
          <a:xfrm>
            <a:off x="179388" y="3082497"/>
            <a:ext cx="8774112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514600" indent="-2514600"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kumimoji="0" lang="zh-CN" altLang="en-US" b="1" dirty="0">
                <a:solidFill>
                  <a:srgbClr val="C00000"/>
                </a:solidFill>
                <a:latin typeface="宋体" pitchFamily="2" charset="-122"/>
              </a:rPr>
              <a:t>处理方法：</a:t>
            </a:r>
            <a:r>
              <a:rPr kumimoji="0" lang="zh-CN" altLang="en-US" b="1" dirty="0">
                <a:latin typeface="宋体" pitchFamily="2" charset="-122"/>
              </a:rPr>
              <a:t>阻塞法、分支预测法、延迟分支法</a:t>
            </a:r>
            <a:endParaRPr lang="en-US" altLang="zh-CN" b="1" spc="-200" dirty="0">
              <a:latin typeface="+mn-ea"/>
              <a:ea typeface="+mn-ea"/>
            </a:endParaRPr>
          </a:p>
        </p:txBody>
      </p:sp>
      <p:sp>
        <p:nvSpPr>
          <p:cNvPr id="55" name="Text Box 60"/>
          <p:cNvSpPr txBox="1">
            <a:spLocks noChangeArrowheads="1"/>
          </p:cNvSpPr>
          <p:nvPr/>
        </p:nvSpPr>
        <p:spPr bwMode="auto">
          <a:xfrm>
            <a:off x="251520" y="2204864"/>
            <a:ext cx="1008112" cy="30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r>
              <a:rPr lang="zh-CN" altLang="en-US" sz="1800" b="1" dirty="0">
                <a:solidFill>
                  <a:srgbClr val="990099"/>
                </a:solidFill>
                <a:latin typeface="宋体" pitchFamily="2" charset="-122"/>
              </a:rPr>
              <a:t>冲突指令</a:t>
            </a:r>
            <a:endParaRPr lang="en-US" altLang="zh-CN" sz="1800" b="1" dirty="0">
              <a:solidFill>
                <a:srgbClr val="990099"/>
              </a:solidFill>
              <a:latin typeface="宋体" pitchFamily="2" charset="-122"/>
            </a:endParaRPr>
          </a:p>
        </p:txBody>
      </p:sp>
      <p:cxnSp>
        <p:nvCxnSpPr>
          <p:cNvPr id="57" name="直接箭头连接符 56"/>
          <p:cNvCxnSpPr>
            <a:stCxn id="55" idx="3"/>
          </p:cNvCxnSpPr>
          <p:nvPr/>
        </p:nvCxnSpPr>
        <p:spPr bwMode="auto">
          <a:xfrm>
            <a:off x="1259632" y="2358695"/>
            <a:ext cx="288032" cy="9976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9900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AutoShape 1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AutoShape 15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237572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125</a:t>
            </a:fld>
            <a:endParaRPr lang="en-US" altLang="zh-CN"/>
          </a:p>
        </p:txBody>
      </p:sp>
      <p:grpSp>
        <p:nvGrpSpPr>
          <p:cNvPr id="127" name="组合 126"/>
          <p:cNvGrpSpPr/>
          <p:nvPr/>
        </p:nvGrpSpPr>
        <p:grpSpPr>
          <a:xfrm>
            <a:off x="1763688" y="1556792"/>
            <a:ext cx="4392488" cy="1518096"/>
            <a:chOff x="2555776" y="3789040"/>
            <a:chExt cx="4392488" cy="1518096"/>
          </a:xfrm>
        </p:grpSpPr>
        <p:cxnSp>
          <p:nvCxnSpPr>
            <p:cNvPr id="66" name="直接箭头连接符 65"/>
            <p:cNvCxnSpPr/>
            <p:nvPr/>
          </p:nvCxnSpPr>
          <p:spPr bwMode="auto">
            <a:xfrm>
              <a:off x="2987824" y="5301208"/>
              <a:ext cx="3960440" cy="592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7" name="直接箭头连接符 66"/>
            <p:cNvCxnSpPr/>
            <p:nvPr/>
          </p:nvCxnSpPr>
          <p:spPr bwMode="auto">
            <a:xfrm flipH="1" flipV="1">
              <a:off x="2983630" y="3789040"/>
              <a:ext cx="4194" cy="150901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8" name="Text Box 61"/>
            <p:cNvSpPr txBox="1">
              <a:spLocks noChangeArrowheads="1"/>
            </p:cNvSpPr>
            <p:nvPr/>
          </p:nvSpPr>
          <p:spPr bwMode="auto">
            <a:xfrm>
              <a:off x="2983630" y="5015954"/>
              <a:ext cx="432048" cy="28210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add</a:t>
              </a:r>
            </a:p>
          </p:txBody>
        </p:sp>
        <p:sp>
          <p:nvSpPr>
            <p:cNvPr id="93" name="Text Box 63"/>
            <p:cNvSpPr txBox="1">
              <a:spLocks noChangeArrowheads="1"/>
            </p:cNvSpPr>
            <p:nvPr/>
          </p:nvSpPr>
          <p:spPr bwMode="auto">
            <a:xfrm>
              <a:off x="2555776" y="3857898"/>
              <a:ext cx="432048" cy="1443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>
                  <a:latin typeface="宋体" pitchFamily="2" charset="-122"/>
                </a:rPr>
                <a:t>WB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MEM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97" name="Text Box 61"/>
            <p:cNvSpPr txBox="1">
              <a:spLocks noChangeArrowheads="1"/>
            </p:cNvSpPr>
            <p:nvPr/>
          </p:nvSpPr>
          <p:spPr bwMode="auto">
            <a:xfrm>
              <a:off x="3419872" y="5013176"/>
              <a:ext cx="432048" cy="28488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bne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98" name="Text Box 61"/>
            <p:cNvSpPr txBox="1">
              <a:spLocks noChangeArrowheads="1"/>
            </p:cNvSpPr>
            <p:nvPr/>
          </p:nvSpPr>
          <p:spPr bwMode="auto">
            <a:xfrm>
              <a:off x="3851920" y="5013176"/>
              <a:ext cx="432048" cy="2848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990099"/>
                  </a:solidFill>
                  <a:latin typeface="宋体" pitchFamily="2" charset="-122"/>
                </a:rPr>
                <a:t>or</a:t>
              </a:r>
            </a:p>
          </p:txBody>
        </p:sp>
        <p:sp>
          <p:nvSpPr>
            <p:cNvPr id="99" name="Text Box 61"/>
            <p:cNvSpPr txBox="1">
              <a:spLocks noChangeArrowheads="1"/>
            </p:cNvSpPr>
            <p:nvPr/>
          </p:nvSpPr>
          <p:spPr bwMode="auto">
            <a:xfrm>
              <a:off x="3419872" y="4725142"/>
              <a:ext cx="432048" cy="28803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add</a:t>
              </a:r>
            </a:p>
          </p:txBody>
        </p:sp>
        <p:sp>
          <p:nvSpPr>
            <p:cNvPr id="100" name="Text Box 61"/>
            <p:cNvSpPr txBox="1">
              <a:spLocks noChangeArrowheads="1"/>
            </p:cNvSpPr>
            <p:nvPr/>
          </p:nvSpPr>
          <p:spPr bwMode="auto">
            <a:xfrm>
              <a:off x="3851920" y="4725144"/>
              <a:ext cx="432048" cy="28488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bne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01" name="Text Box 61"/>
            <p:cNvSpPr txBox="1">
              <a:spLocks noChangeArrowheads="1"/>
            </p:cNvSpPr>
            <p:nvPr/>
          </p:nvSpPr>
          <p:spPr bwMode="auto">
            <a:xfrm>
              <a:off x="4283968" y="4725144"/>
              <a:ext cx="432048" cy="2848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dirty="0">
                  <a:solidFill>
                    <a:srgbClr val="990099"/>
                  </a:solidFill>
                  <a:latin typeface="+mn-lt"/>
                </a:rPr>
                <a:t>bub</a:t>
              </a:r>
            </a:p>
          </p:txBody>
        </p:sp>
        <p:sp>
          <p:nvSpPr>
            <p:cNvPr id="102" name="Text Box 61"/>
            <p:cNvSpPr txBox="1">
              <a:spLocks noChangeArrowheads="1"/>
            </p:cNvSpPr>
            <p:nvPr/>
          </p:nvSpPr>
          <p:spPr bwMode="auto">
            <a:xfrm>
              <a:off x="3851920" y="4437112"/>
              <a:ext cx="432048" cy="28803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add</a:t>
              </a:r>
            </a:p>
          </p:txBody>
        </p:sp>
        <p:sp>
          <p:nvSpPr>
            <p:cNvPr id="103" name="Text Box 61"/>
            <p:cNvSpPr txBox="1">
              <a:spLocks noChangeArrowheads="1"/>
            </p:cNvSpPr>
            <p:nvPr/>
          </p:nvSpPr>
          <p:spPr bwMode="auto">
            <a:xfrm>
              <a:off x="4283968" y="4437114"/>
              <a:ext cx="432048" cy="28488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bne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04" name="Text Box 61"/>
            <p:cNvSpPr txBox="1">
              <a:spLocks noChangeArrowheads="1"/>
            </p:cNvSpPr>
            <p:nvPr/>
          </p:nvSpPr>
          <p:spPr bwMode="auto">
            <a:xfrm>
              <a:off x="5148064" y="5013176"/>
              <a:ext cx="432048" cy="28488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or</a:t>
              </a:r>
            </a:p>
          </p:txBody>
        </p:sp>
        <p:sp>
          <p:nvSpPr>
            <p:cNvPr id="105" name="Text Box 61"/>
            <p:cNvSpPr txBox="1">
              <a:spLocks noChangeArrowheads="1"/>
            </p:cNvSpPr>
            <p:nvPr/>
          </p:nvSpPr>
          <p:spPr bwMode="auto">
            <a:xfrm>
              <a:off x="4283968" y="5013176"/>
              <a:ext cx="432048" cy="2848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or</a:t>
              </a:r>
            </a:p>
          </p:txBody>
        </p:sp>
        <p:sp>
          <p:nvSpPr>
            <p:cNvPr id="106" name="Text Box 61"/>
            <p:cNvSpPr txBox="1">
              <a:spLocks noChangeArrowheads="1"/>
            </p:cNvSpPr>
            <p:nvPr/>
          </p:nvSpPr>
          <p:spPr bwMode="auto">
            <a:xfrm>
              <a:off x="4716016" y="4437112"/>
              <a:ext cx="432048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dirty="0">
                  <a:latin typeface="+mn-lt"/>
                </a:rPr>
                <a:t>bub</a:t>
              </a:r>
            </a:p>
          </p:txBody>
        </p:sp>
        <p:sp>
          <p:nvSpPr>
            <p:cNvPr id="107" name="Text Box 61"/>
            <p:cNvSpPr txBox="1">
              <a:spLocks noChangeArrowheads="1"/>
            </p:cNvSpPr>
            <p:nvPr/>
          </p:nvSpPr>
          <p:spPr bwMode="auto">
            <a:xfrm>
              <a:off x="4283968" y="4149078"/>
              <a:ext cx="432048" cy="28803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add</a:t>
              </a:r>
            </a:p>
          </p:txBody>
        </p:sp>
        <p:sp>
          <p:nvSpPr>
            <p:cNvPr id="108" name="Text Box 61"/>
            <p:cNvSpPr txBox="1">
              <a:spLocks noChangeArrowheads="1"/>
            </p:cNvSpPr>
            <p:nvPr/>
          </p:nvSpPr>
          <p:spPr bwMode="auto">
            <a:xfrm>
              <a:off x="4716016" y="4149080"/>
              <a:ext cx="432048" cy="28488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bne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09" name="Text Box 61"/>
            <p:cNvSpPr txBox="1">
              <a:spLocks noChangeArrowheads="1"/>
            </p:cNvSpPr>
            <p:nvPr/>
          </p:nvSpPr>
          <p:spPr bwMode="auto">
            <a:xfrm>
              <a:off x="5148064" y="4149078"/>
              <a:ext cx="432048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dirty="0">
                  <a:latin typeface="+mn-lt"/>
                </a:rPr>
                <a:t>bub</a:t>
              </a:r>
            </a:p>
          </p:txBody>
        </p:sp>
        <p:sp>
          <p:nvSpPr>
            <p:cNvPr id="110" name="Text Box 61"/>
            <p:cNvSpPr txBox="1">
              <a:spLocks noChangeArrowheads="1"/>
            </p:cNvSpPr>
            <p:nvPr/>
          </p:nvSpPr>
          <p:spPr bwMode="auto">
            <a:xfrm>
              <a:off x="4716016" y="3861048"/>
              <a:ext cx="432048" cy="28803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add</a:t>
              </a:r>
            </a:p>
          </p:txBody>
        </p:sp>
        <p:sp>
          <p:nvSpPr>
            <p:cNvPr id="112" name="Text Box 61"/>
            <p:cNvSpPr txBox="1">
              <a:spLocks noChangeArrowheads="1"/>
            </p:cNvSpPr>
            <p:nvPr/>
          </p:nvSpPr>
          <p:spPr bwMode="auto">
            <a:xfrm>
              <a:off x="5580112" y="3861048"/>
              <a:ext cx="432048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dirty="0">
                  <a:latin typeface="+mn-lt"/>
                </a:rPr>
                <a:t>bub</a:t>
              </a:r>
            </a:p>
          </p:txBody>
        </p:sp>
        <p:sp>
          <p:nvSpPr>
            <p:cNvPr id="113" name="Text Box 61"/>
            <p:cNvSpPr txBox="1">
              <a:spLocks noChangeArrowheads="1"/>
            </p:cNvSpPr>
            <p:nvPr/>
          </p:nvSpPr>
          <p:spPr bwMode="auto">
            <a:xfrm>
              <a:off x="5148064" y="4437112"/>
              <a:ext cx="432048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dirty="0">
                  <a:latin typeface="+mn-lt"/>
                </a:rPr>
                <a:t>bub</a:t>
              </a:r>
            </a:p>
          </p:txBody>
        </p:sp>
        <p:sp>
          <p:nvSpPr>
            <p:cNvPr id="114" name="Text Box 61"/>
            <p:cNvSpPr txBox="1">
              <a:spLocks noChangeArrowheads="1"/>
            </p:cNvSpPr>
            <p:nvPr/>
          </p:nvSpPr>
          <p:spPr bwMode="auto">
            <a:xfrm>
              <a:off x="5580112" y="4149078"/>
              <a:ext cx="432048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dirty="0">
                  <a:latin typeface="+mn-lt"/>
                </a:rPr>
                <a:t>bub</a:t>
              </a:r>
            </a:p>
          </p:txBody>
        </p:sp>
        <p:sp>
          <p:nvSpPr>
            <p:cNvPr id="115" name="Text Box 61"/>
            <p:cNvSpPr txBox="1">
              <a:spLocks noChangeArrowheads="1"/>
            </p:cNvSpPr>
            <p:nvPr/>
          </p:nvSpPr>
          <p:spPr bwMode="auto">
            <a:xfrm>
              <a:off x="6012160" y="3861048"/>
              <a:ext cx="432048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dirty="0">
                  <a:latin typeface="+mn-lt"/>
                </a:rPr>
                <a:t>bub</a:t>
              </a:r>
            </a:p>
          </p:txBody>
        </p:sp>
        <p:sp>
          <p:nvSpPr>
            <p:cNvPr id="116" name="Text Box 61"/>
            <p:cNvSpPr txBox="1">
              <a:spLocks noChangeArrowheads="1"/>
            </p:cNvSpPr>
            <p:nvPr/>
          </p:nvSpPr>
          <p:spPr bwMode="auto">
            <a:xfrm>
              <a:off x="4716016" y="4725144"/>
              <a:ext cx="432048" cy="2848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bub</a:t>
              </a:r>
            </a:p>
          </p:txBody>
        </p:sp>
        <p:sp>
          <p:nvSpPr>
            <p:cNvPr id="117" name="Text Box 61"/>
            <p:cNvSpPr txBox="1">
              <a:spLocks noChangeArrowheads="1"/>
            </p:cNvSpPr>
            <p:nvPr/>
          </p:nvSpPr>
          <p:spPr bwMode="auto">
            <a:xfrm>
              <a:off x="4716016" y="5013176"/>
              <a:ext cx="432048" cy="2848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or</a:t>
              </a:r>
            </a:p>
          </p:txBody>
        </p:sp>
        <p:sp>
          <p:nvSpPr>
            <p:cNvPr id="118" name="Text Box 61"/>
            <p:cNvSpPr txBox="1">
              <a:spLocks noChangeArrowheads="1"/>
            </p:cNvSpPr>
            <p:nvPr/>
          </p:nvSpPr>
          <p:spPr bwMode="auto">
            <a:xfrm>
              <a:off x="5148064" y="4725144"/>
              <a:ext cx="432048" cy="2848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bub</a:t>
              </a:r>
            </a:p>
          </p:txBody>
        </p:sp>
        <p:sp>
          <p:nvSpPr>
            <p:cNvPr id="119" name="Text Box 61"/>
            <p:cNvSpPr txBox="1">
              <a:spLocks noChangeArrowheads="1"/>
            </p:cNvSpPr>
            <p:nvPr/>
          </p:nvSpPr>
          <p:spPr bwMode="auto">
            <a:xfrm>
              <a:off x="5580112" y="4437112"/>
              <a:ext cx="432048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dirty="0">
                  <a:latin typeface="+mn-lt"/>
                </a:rPr>
                <a:t>bub</a:t>
              </a:r>
            </a:p>
          </p:txBody>
        </p:sp>
        <p:sp>
          <p:nvSpPr>
            <p:cNvPr id="120" name="Text Box 61"/>
            <p:cNvSpPr txBox="1">
              <a:spLocks noChangeArrowheads="1"/>
            </p:cNvSpPr>
            <p:nvPr/>
          </p:nvSpPr>
          <p:spPr bwMode="auto">
            <a:xfrm>
              <a:off x="6012160" y="4149078"/>
              <a:ext cx="432048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dirty="0">
                  <a:latin typeface="+mn-lt"/>
                </a:rPr>
                <a:t>bub</a:t>
              </a:r>
            </a:p>
          </p:txBody>
        </p:sp>
        <p:sp>
          <p:nvSpPr>
            <p:cNvPr id="121" name="Text Box 61"/>
            <p:cNvSpPr txBox="1">
              <a:spLocks noChangeArrowheads="1"/>
            </p:cNvSpPr>
            <p:nvPr/>
          </p:nvSpPr>
          <p:spPr bwMode="auto">
            <a:xfrm>
              <a:off x="6444208" y="3861048"/>
              <a:ext cx="432048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dirty="0">
                  <a:latin typeface="+mn-lt"/>
                </a:rPr>
                <a:t>bub</a:t>
              </a:r>
            </a:p>
          </p:txBody>
        </p:sp>
        <p:sp>
          <p:nvSpPr>
            <p:cNvPr id="122" name="Text Box 61"/>
            <p:cNvSpPr txBox="1">
              <a:spLocks noChangeArrowheads="1"/>
            </p:cNvSpPr>
            <p:nvPr/>
          </p:nvSpPr>
          <p:spPr bwMode="auto">
            <a:xfrm>
              <a:off x="5580112" y="4725144"/>
              <a:ext cx="432048" cy="28488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or</a:t>
              </a:r>
            </a:p>
          </p:txBody>
        </p:sp>
        <p:sp>
          <p:nvSpPr>
            <p:cNvPr id="123" name="Text Box 61"/>
            <p:cNvSpPr txBox="1">
              <a:spLocks noChangeArrowheads="1"/>
            </p:cNvSpPr>
            <p:nvPr/>
          </p:nvSpPr>
          <p:spPr bwMode="auto">
            <a:xfrm>
              <a:off x="6012160" y="4437112"/>
              <a:ext cx="432048" cy="28488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or</a:t>
              </a:r>
            </a:p>
          </p:txBody>
        </p:sp>
        <p:sp>
          <p:nvSpPr>
            <p:cNvPr id="124" name="Text Box 61"/>
            <p:cNvSpPr txBox="1">
              <a:spLocks noChangeArrowheads="1"/>
            </p:cNvSpPr>
            <p:nvPr/>
          </p:nvSpPr>
          <p:spPr bwMode="auto">
            <a:xfrm>
              <a:off x="6444208" y="4149080"/>
              <a:ext cx="432048" cy="28488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or</a:t>
              </a:r>
            </a:p>
          </p:txBody>
        </p:sp>
      </p:grpSp>
      <p:sp>
        <p:nvSpPr>
          <p:cNvPr id="128" name="Text Box 88"/>
          <p:cNvSpPr txBox="1">
            <a:spLocks noChangeArrowheads="1"/>
          </p:cNvSpPr>
          <p:nvPr/>
        </p:nvSpPr>
        <p:spPr bwMode="auto">
          <a:xfrm>
            <a:off x="190376" y="260648"/>
            <a:ext cx="877411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514600" indent="-2514600"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kumimoji="0" lang="zh-CN" altLang="en-US" b="1" dirty="0">
                <a:solidFill>
                  <a:srgbClr val="C00000"/>
                </a:solidFill>
                <a:latin typeface="宋体" pitchFamily="2" charset="-122"/>
              </a:rPr>
              <a:t>阻塞法：</a:t>
            </a:r>
            <a:r>
              <a:rPr kumimoji="0" lang="zh-CN" altLang="en-US" b="1" dirty="0">
                <a:latin typeface="宋体" pitchFamily="2" charset="-122"/>
              </a:rPr>
              <a:t>使</a:t>
            </a:r>
            <a:r>
              <a:rPr lang="zh-CN" altLang="zh-CN" b="1" dirty="0"/>
              <a:t>分支指令</a:t>
            </a:r>
            <a:r>
              <a:rPr lang="zh-CN" altLang="zh-CN" b="1" u="sng" dirty="0"/>
              <a:t>之后的指令</a:t>
            </a:r>
            <a:r>
              <a:rPr lang="zh-CN" altLang="en-US" b="1" dirty="0"/>
              <a:t>停顿</a:t>
            </a:r>
            <a:r>
              <a:rPr lang="zh-CN" altLang="zh-CN" b="1" dirty="0"/>
              <a:t>，直到控制冒险消除</a:t>
            </a:r>
            <a:endParaRPr lang="en-US" altLang="zh-CN" b="1" dirty="0"/>
          </a:p>
          <a:p>
            <a:pPr marL="2514600" indent="-2514600" algn="l" eaLnBrk="0" hangingPunct="0"/>
            <a:r>
              <a:rPr kumimoji="0" lang="en-US" altLang="zh-CN" sz="2000" b="1" dirty="0">
                <a:latin typeface="宋体" pitchFamily="2" charset="-122"/>
              </a:rPr>
              <a:t>                (RAW</a:t>
            </a:r>
            <a:r>
              <a:rPr kumimoji="0" lang="zh-CN" altLang="en-US" sz="2000" b="1" dirty="0">
                <a:latin typeface="宋体" pitchFamily="2" charset="-122"/>
              </a:rPr>
              <a:t>冒险中冲突指令也停顿</a:t>
            </a:r>
            <a:r>
              <a:rPr kumimoji="0" lang="en-US" altLang="zh-CN" sz="2000" b="1" dirty="0">
                <a:latin typeface="宋体" pitchFamily="2" charset="-122"/>
              </a:rPr>
              <a:t>)</a:t>
            </a:r>
          </a:p>
          <a:p>
            <a:pPr marL="2514600" indent="-2514600"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kumimoji="0" lang="zh-CN" altLang="en-US" b="1" dirty="0">
                <a:solidFill>
                  <a:schemeClr val="accent2"/>
                </a:solidFill>
                <a:latin typeface="宋体" pitchFamily="2" charset="-122"/>
              </a:rPr>
              <a:t>停顿方法</a:t>
            </a: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kumimoji="0" lang="zh-CN" altLang="en-US" b="1" dirty="0">
                <a:latin typeface="宋体" pitchFamily="2" charset="-122"/>
              </a:rPr>
              <a:t>插入气泡</a:t>
            </a:r>
            <a:endParaRPr lang="en-US" altLang="zh-CN" b="1" spc="-200" dirty="0">
              <a:latin typeface="+mn-ea"/>
              <a:ea typeface="+mn-ea"/>
            </a:endParaRPr>
          </a:p>
        </p:txBody>
      </p:sp>
      <p:sp>
        <p:nvSpPr>
          <p:cNvPr id="129" name="Text Box 88"/>
          <p:cNvSpPr txBox="1">
            <a:spLocks noChangeArrowheads="1"/>
          </p:cNvSpPr>
          <p:nvPr/>
        </p:nvSpPr>
        <p:spPr bwMode="auto">
          <a:xfrm>
            <a:off x="179512" y="3545721"/>
            <a:ext cx="8856984" cy="1254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kumimoji="0" lang="zh-CN" altLang="en-US" b="1" dirty="0">
                <a:solidFill>
                  <a:schemeClr val="accent2"/>
                </a:solidFill>
                <a:latin typeface="宋体" pitchFamily="2" charset="-122"/>
              </a:rPr>
              <a:t>实现机制</a:t>
            </a: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kumimoji="0"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一旦</a:t>
            </a:r>
            <a:r>
              <a:rPr kumimoji="0" lang="en-US" altLang="zh-CN" sz="2200" b="1" dirty="0">
                <a:latin typeface="宋体" pitchFamily="2" charset="-122"/>
              </a:rPr>
              <a:t>(ID</a:t>
            </a:r>
            <a:r>
              <a:rPr kumimoji="0" lang="zh-CN" altLang="en-US" sz="2200" b="1" dirty="0">
                <a:latin typeface="宋体" pitchFamily="2" charset="-122"/>
              </a:rPr>
              <a:t>段</a:t>
            </a:r>
            <a:r>
              <a:rPr kumimoji="0" lang="en-US" altLang="zh-CN" sz="2200" b="1" dirty="0">
                <a:latin typeface="宋体" pitchFamily="2" charset="-122"/>
              </a:rPr>
              <a:t>)</a:t>
            </a:r>
            <a:r>
              <a:rPr kumimoji="0" lang="zh-CN" altLang="en-US" sz="2200" b="1" dirty="0">
                <a:latin typeface="宋体" pitchFamily="2" charset="-122"/>
              </a:rPr>
              <a:t>检测到控制冒险，</a:t>
            </a:r>
            <a:endParaRPr kumimoji="0" lang="en-US" altLang="zh-CN" sz="2200" b="1" dirty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sz="2200" b="1" dirty="0">
                <a:solidFill>
                  <a:srgbClr val="C00000"/>
                </a:solidFill>
                <a:latin typeface="宋体" pitchFamily="2" charset="-122"/>
              </a:rPr>
              <a:t>          </a:t>
            </a:r>
            <a:r>
              <a:rPr kumimoji="0" lang="zh-CN" altLang="en-US" sz="2200" b="1" spc="-100" dirty="0">
                <a:solidFill>
                  <a:srgbClr val="C00000"/>
                </a:solidFill>
                <a:latin typeface="宋体" pitchFamily="2" charset="-122"/>
              </a:rPr>
              <a:t>就</a:t>
            </a:r>
            <a:r>
              <a:rPr kumimoji="0" lang="zh-CN" altLang="en-US" sz="2200" b="1" spc="-100" dirty="0">
                <a:latin typeface="宋体" pitchFamily="2" charset="-122"/>
              </a:rPr>
              <a:t>立即</a:t>
            </a:r>
            <a:r>
              <a:rPr kumimoji="0" lang="zh-CN" altLang="en-US" sz="2200" b="1" u="sng" spc="-100" dirty="0">
                <a:solidFill>
                  <a:srgbClr val="990099"/>
                </a:solidFill>
                <a:latin typeface="宋体" pitchFamily="2" charset="-122"/>
              </a:rPr>
              <a:t>暂停</a:t>
            </a:r>
            <a:r>
              <a:rPr kumimoji="0" lang="en-US" altLang="zh-CN" sz="2200" b="1" spc="-100" dirty="0">
                <a:latin typeface="宋体" pitchFamily="2" charset="-122"/>
              </a:rPr>
              <a:t>IF</a:t>
            </a:r>
            <a:r>
              <a:rPr kumimoji="0" lang="zh-CN" altLang="en-US" sz="2200" b="1" spc="-100" dirty="0">
                <a:latin typeface="宋体" pitchFamily="2" charset="-122"/>
              </a:rPr>
              <a:t>段、</a:t>
            </a:r>
            <a:r>
              <a:rPr kumimoji="0" lang="en-US" altLang="zh-CN" sz="2200" b="1" spc="-100" dirty="0">
                <a:latin typeface="宋体" pitchFamily="2" charset="-122"/>
              </a:rPr>
              <a:t>ID</a:t>
            </a:r>
            <a:r>
              <a:rPr kumimoji="0" lang="zh-CN" altLang="en-US" sz="2200" b="1" spc="-100" dirty="0">
                <a:latin typeface="宋体" pitchFamily="2" charset="-122"/>
              </a:rPr>
              <a:t>段</a:t>
            </a:r>
            <a:r>
              <a:rPr kumimoji="0" lang="zh-CN" altLang="en-US" sz="2200" b="1" u="sng" spc="-100" dirty="0">
                <a:latin typeface="宋体" pitchFamily="2" charset="-122"/>
              </a:rPr>
              <a:t>下拍起</a:t>
            </a:r>
            <a:r>
              <a:rPr kumimoji="0" lang="zh-CN" altLang="en-US" sz="2200" b="1" spc="-100" dirty="0">
                <a:latin typeface="宋体" pitchFamily="2" charset="-122"/>
              </a:rPr>
              <a:t>每拍都</a:t>
            </a:r>
            <a:r>
              <a:rPr kumimoji="0" lang="zh-CN" altLang="en-US" sz="2200" b="1" u="sng" spc="-100" dirty="0">
                <a:solidFill>
                  <a:srgbClr val="990099"/>
                </a:solidFill>
                <a:latin typeface="宋体" pitchFamily="2" charset="-122"/>
              </a:rPr>
              <a:t>产生</a:t>
            </a:r>
            <a:r>
              <a:rPr kumimoji="0" lang="zh-CN" altLang="en-US" sz="2200" b="1" spc="-100" dirty="0">
                <a:latin typeface="宋体" pitchFamily="2" charset="-122"/>
              </a:rPr>
              <a:t>气泡，</a:t>
            </a:r>
            <a:r>
              <a:rPr kumimoji="0" lang="zh-CN" altLang="en-US" sz="2200" b="1" spc="-100" dirty="0">
                <a:solidFill>
                  <a:srgbClr val="C00000"/>
                </a:solidFill>
                <a:latin typeface="宋体" pitchFamily="2" charset="-122"/>
              </a:rPr>
              <a:t>直到</a:t>
            </a:r>
            <a:r>
              <a:rPr kumimoji="0" lang="zh-CN" altLang="en-US" sz="2200" b="1" spc="-100" dirty="0">
                <a:latin typeface="宋体" pitchFamily="2" charset="-122"/>
              </a:rPr>
              <a:t>冒险消除</a:t>
            </a:r>
            <a:endParaRPr kumimoji="0" lang="en-US" altLang="zh-CN" sz="2200" b="1" spc="-100" dirty="0">
              <a:latin typeface="宋体" pitchFamily="2" charset="-122"/>
            </a:endParaRPr>
          </a:p>
          <a:p>
            <a:pPr algn="l" eaLnBrk="0" hangingPunct="0"/>
            <a:r>
              <a:rPr kumimoji="0" lang="en-US" altLang="zh-CN" sz="1800" b="1" dirty="0">
                <a:latin typeface="宋体" pitchFamily="2" charset="-122"/>
              </a:rPr>
              <a:t>                               (</a:t>
            </a:r>
            <a:r>
              <a:rPr kumimoji="0" lang="zh-CN" altLang="en-US" sz="1800" b="1" dirty="0">
                <a:latin typeface="宋体" pitchFamily="2" charset="-122"/>
              </a:rPr>
              <a:t>否则</a:t>
            </a:r>
            <a:r>
              <a:rPr kumimoji="0" lang="en-US" altLang="zh-CN" sz="1800" b="1" dirty="0" err="1">
                <a:latin typeface="宋体" pitchFamily="2" charset="-122"/>
              </a:rPr>
              <a:t>bne</a:t>
            </a:r>
            <a:r>
              <a:rPr kumimoji="0" lang="zh-CN" altLang="en-US" sz="1800" b="1" dirty="0">
                <a:latin typeface="宋体" pitchFamily="2" charset="-122"/>
              </a:rPr>
              <a:t>信息就被冲掉了</a:t>
            </a:r>
            <a:r>
              <a:rPr kumimoji="0" lang="en-US" altLang="zh-CN" sz="1800" b="1" dirty="0">
                <a:latin typeface="宋体" pitchFamily="2" charset="-122"/>
              </a:rPr>
              <a:t>)</a:t>
            </a:r>
          </a:p>
        </p:txBody>
      </p:sp>
      <p:sp>
        <p:nvSpPr>
          <p:cNvPr id="130" name="Text Box 88"/>
          <p:cNvSpPr txBox="1">
            <a:spLocks noChangeArrowheads="1"/>
          </p:cNvSpPr>
          <p:nvPr/>
        </p:nvSpPr>
        <p:spPr bwMode="auto">
          <a:xfrm>
            <a:off x="179512" y="4797152"/>
            <a:ext cx="8773988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kumimoji="0" lang="zh-CN" altLang="en-US" b="1" dirty="0">
                <a:solidFill>
                  <a:schemeClr val="accent2"/>
                </a:solidFill>
                <a:latin typeface="宋体" pitchFamily="2" charset="-122"/>
              </a:rPr>
              <a:t>停顿拍数</a:t>
            </a: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kumimoji="0" lang="zh-CN" altLang="en-US" b="1" dirty="0">
                <a:latin typeface="宋体" pitchFamily="2" charset="-122"/>
              </a:rPr>
              <a:t>分支指令从</a:t>
            </a:r>
            <a:r>
              <a:rPr kumimoji="0" lang="en-US" altLang="zh-CN" b="1" dirty="0">
                <a:latin typeface="宋体" pitchFamily="2" charset="-122"/>
              </a:rPr>
              <a:t>ID</a:t>
            </a:r>
            <a:r>
              <a:rPr kumimoji="0" lang="zh-CN" altLang="en-US" b="1" dirty="0">
                <a:latin typeface="宋体" pitchFamily="2" charset="-122"/>
              </a:rPr>
              <a:t>段到</a:t>
            </a:r>
            <a:r>
              <a:rPr kumimoji="0" lang="en-US" altLang="zh-CN" b="1" dirty="0">
                <a:latin typeface="宋体" pitchFamily="2" charset="-122"/>
              </a:rPr>
              <a:t>PC</a:t>
            </a:r>
            <a:r>
              <a:rPr kumimoji="0" lang="zh-CN" altLang="en-US" b="1" dirty="0">
                <a:latin typeface="宋体" pitchFamily="2" charset="-122"/>
              </a:rPr>
              <a:t>可用的间隔拍数</a:t>
            </a:r>
            <a:endParaRPr kumimoji="0" lang="en-US" altLang="zh-CN" sz="2000" b="1" dirty="0">
              <a:latin typeface="宋体" pitchFamily="2" charset="-122"/>
            </a:endParaRPr>
          </a:p>
        </p:txBody>
      </p:sp>
      <p:grpSp>
        <p:nvGrpSpPr>
          <p:cNvPr id="134" name="组合 133"/>
          <p:cNvGrpSpPr/>
          <p:nvPr/>
        </p:nvGrpSpPr>
        <p:grpSpPr>
          <a:xfrm>
            <a:off x="2627784" y="3068960"/>
            <a:ext cx="1332148" cy="504056"/>
            <a:chOff x="2627784" y="3068960"/>
            <a:chExt cx="1332148" cy="504056"/>
          </a:xfrm>
        </p:grpSpPr>
        <p:cxnSp>
          <p:nvCxnSpPr>
            <p:cNvPr id="132" name="直接箭头连接符 131"/>
            <p:cNvCxnSpPr/>
            <p:nvPr/>
          </p:nvCxnSpPr>
          <p:spPr bwMode="auto">
            <a:xfrm flipV="1">
              <a:off x="3275856" y="3068960"/>
              <a:ext cx="0" cy="21917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33" name="Text Box 60"/>
            <p:cNvSpPr txBox="1">
              <a:spLocks noChangeArrowheads="1"/>
            </p:cNvSpPr>
            <p:nvPr/>
          </p:nvSpPr>
          <p:spPr bwMode="auto">
            <a:xfrm>
              <a:off x="2627784" y="3265354"/>
              <a:ext cx="1332148" cy="307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检测到冒险</a:t>
              </a:r>
              <a:endParaRPr lang="en-US" altLang="zh-CN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</p:grpSp>
      <p:grpSp>
        <p:nvGrpSpPr>
          <p:cNvPr id="146" name="组合 145"/>
          <p:cNvGrpSpPr/>
          <p:nvPr/>
        </p:nvGrpSpPr>
        <p:grpSpPr>
          <a:xfrm>
            <a:off x="4204769" y="2420888"/>
            <a:ext cx="3751607" cy="1728192"/>
            <a:chOff x="4204769" y="2420888"/>
            <a:chExt cx="3751607" cy="1728192"/>
          </a:xfrm>
        </p:grpSpPr>
        <p:cxnSp>
          <p:nvCxnSpPr>
            <p:cNvPr id="135" name="直接箭头连接符 134"/>
            <p:cNvCxnSpPr/>
            <p:nvPr/>
          </p:nvCxnSpPr>
          <p:spPr bwMode="auto">
            <a:xfrm flipV="1">
              <a:off x="4932040" y="3573016"/>
              <a:ext cx="1591369" cy="57606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sp>
          <p:nvSpPr>
            <p:cNvPr id="139" name="Text Box 61"/>
            <p:cNvSpPr txBox="1">
              <a:spLocks noChangeArrowheads="1"/>
            </p:cNvSpPr>
            <p:nvPr/>
          </p:nvSpPr>
          <p:spPr bwMode="auto">
            <a:xfrm>
              <a:off x="5868144" y="3288132"/>
              <a:ext cx="2088232" cy="284884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+mn-ea"/>
                  <a:ea typeface="+mn-ea"/>
                </a:rPr>
                <a:t>再隔一拍才到</a:t>
              </a:r>
              <a:r>
                <a:rPr lang="en-US" altLang="zh-CN" sz="1800" b="1" dirty="0">
                  <a:latin typeface="+mn-ea"/>
                  <a:ea typeface="+mn-ea"/>
                </a:rPr>
                <a:t>EX</a:t>
              </a:r>
              <a:r>
                <a:rPr lang="zh-CN" altLang="en-US" sz="1800" b="1" dirty="0">
                  <a:latin typeface="+mn-ea"/>
                  <a:ea typeface="+mn-ea"/>
                </a:rPr>
                <a:t>段</a:t>
              </a:r>
              <a:endParaRPr lang="en-US" altLang="zh-CN" sz="1800" b="1" dirty="0">
                <a:latin typeface="+mn-ea"/>
                <a:ea typeface="+mn-ea"/>
              </a:endParaRPr>
            </a:p>
          </p:txBody>
        </p:sp>
        <p:cxnSp>
          <p:nvCxnSpPr>
            <p:cNvPr id="142" name="直接箭头连接符 141"/>
            <p:cNvCxnSpPr/>
            <p:nvPr/>
          </p:nvCxnSpPr>
          <p:spPr bwMode="auto">
            <a:xfrm flipH="1" flipV="1">
              <a:off x="4204769" y="2420888"/>
              <a:ext cx="2318640" cy="84446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47" name="AutoShape 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175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8" name="Group 308"/>
          <p:cNvGrpSpPr>
            <a:grpSpLocks/>
          </p:cNvGrpSpPr>
          <p:nvPr/>
        </p:nvGrpSpPr>
        <p:grpSpPr bwMode="auto">
          <a:xfrm>
            <a:off x="2915493" y="6454031"/>
            <a:ext cx="360363" cy="287337"/>
            <a:chOff x="1133" y="4020"/>
            <a:chExt cx="227" cy="181"/>
          </a:xfrm>
        </p:grpSpPr>
        <p:sp>
          <p:nvSpPr>
            <p:cNvPr id="149" name="AutoShape 309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" name="Text Box 310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200" dirty="0">
                  <a:solidFill>
                    <a:schemeClr val="bg2"/>
                  </a:solidFill>
                  <a:latin typeface="宋体" pitchFamily="2" charset="-122"/>
                </a:rPr>
                <a:t>102</a:t>
              </a:r>
            </a:p>
          </p:txBody>
        </p:sp>
      </p:grpSp>
      <p:sp>
        <p:nvSpPr>
          <p:cNvPr id="155" name="Text Box 88"/>
          <p:cNvSpPr txBox="1">
            <a:spLocks noChangeArrowheads="1"/>
          </p:cNvSpPr>
          <p:nvPr/>
        </p:nvSpPr>
        <p:spPr bwMode="auto">
          <a:xfrm>
            <a:off x="179512" y="5293657"/>
            <a:ext cx="877398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>
                <a:solidFill>
                  <a:schemeClr val="accent2"/>
                </a:solidFill>
                <a:latin typeface="宋体" pitchFamily="2" charset="-122"/>
              </a:rPr>
              <a:t>      性能优化方法</a:t>
            </a: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kumimoji="0" lang="zh-CN" altLang="en-US" b="1" dirty="0">
                <a:latin typeface="宋体" pitchFamily="2" charset="-122"/>
              </a:rPr>
              <a:t>尽早</a:t>
            </a:r>
            <a:r>
              <a:rPr kumimoji="0" lang="zh-CN" altLang="en-US" b="1" u="sng" dirty="0">
                <a:latin typeface="宋体" pitchFamily="2" charset="-122"/>
              </a:rPr>
              <a:t>判断</a:t>
            </a:r>
            <a:r>
              <a:rPr kumimoji="0" lang="zh-CN" altLang="en-US" b="1" dirty="0">
                <a:latin typeface="宋体" pitchFamily="2" charset="-122"/>
              </a:rPr>
              <a:t>是否转移，     </a:t>
            </a:r>
            <a:r>
              <a:rPr kumimoji="0" lang="zh-CN" altLang="en-US" sz="2000" b="1" dirty="0">
                <a:latin typeface="宋体" pitchFamily="2" charset="-122"/>
              </a:rPr>
              <a:t>←</a:t>
            </a:r>
            <a:r>
              <a:rPr kumimoji="0" lang="zh-CN" altLang="en-US" sz="1800" b="1" dirty="0">
                <a:latin typeface="宋体" pitchFamily="2" charset="-122"/>
              </a:rPr>
              <a:t>利于不转移时</a:t>
            </a:r>
            <a:endParaRPr kumimoji="0" lang="en-US" altLang="zh-CN" sz="1800" b="1" dirty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latin typeface="宋体" pitchFamily="2" charset="-122"/>
              </a:rPr>
              <a:t>                    </a:t>
            </a:r>
            <a:r>
              <a:rPr kumimoji="0" lang="zh-CN" altLang="en-US" b="1" dirty="0">
                <a:latin typeface="宋体" pitchFamily="2" charset="-122"/>
              </a:rPr>
              <a:t>尽早</a:t>
            </a:r>
            <a:r>
              <a:rPr kumimoji="0" lang="zh-CN" altLang="en-US" b="1" u="sng" dirty="0">
                <a:latin typeface="宋体" pitchFamily="2" charset="-122"/>
              </a:rPr>
              <a:t>计算</a:t>
            </a:r>
            <a:r>
              <a:rPr kumimoji="0" lang="zh-CN" altLang="en-US" b="1" dirty="0">
                <a:latin typeface="宋体" pitchFamily="2" charset="-122"/>
              </a:rPr>
              <a:t>分支目标地址   </a:t>
            </a:r>
            <a:r>
              <a:rPr kumimoji="0" lang="zh-CN" altLang="en-US" sz="2000" b="1" dirty="0">
                <a:latin typeface="宋体" pitchFamily="2" charset="-122"/>
              </a:rPr>
              <a:t>←</a:t>
            </a:r>
            <a:r>
              <a:rPr kumimoji="0" lang="zh-CN" altLang="en-US" sz="1800" b="1" dirty="0">
                <a:latin typeface="宋体" pitchFamily="2" charset="-122"/>
              </a:rPr>
              <a:t>利于转移时</a:t>
            </a:r>
            <a:endParaRPr kumimoji="0" lang="en-US" altLang="zh-CN" sz="1800" b="1" dirty="0">
              <a:latin typeface="宋体" pitchFamily="2" charset="-122"/>
            </a:endParaRPr>
          </a:p>
        </p:txBody>
      </p:sp>
      <p:sp>
        <p:nvSpPr>
          <p:cNvPr id="50" name="AutoShape 15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AutoShape 157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44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  <p:bldP spid="130" grpId="0"/>
      <p:bldP spid="155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126</a:t>
            </a:fld>
            <a:endParaRPr lang="en-US" altLang="zh-CN"/>
          </a:p>
        </p:txBody>
      </p:sp>
      <p:sp>
        <p:nvSpPr>
          <p:cNvPr id="3" name="Text Box 88"/>
          <p:cNvSpPr txBox="1">
            <a:spLocks noChangeArrowheads="1"/>
          </p:cNvSpPr>
          <p:nvPr/>
        </p:nvSpPr>
        <p:spPr bwMode="auto">
          <a:xfrm>
            <a:off x="190500" y="260648"/>
            <a:ext cx="8773988" cy="3670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0" lang="en-US" altLang="zh-CN" b="1" dirty="0">
                <a:solidFill>
                  <a:srgbClr val="990099"/>
                </a:solidFill>
                <a:latin typeface="+mn-ea"/>
                <a:ea typeface="+mn-ea"/>
              </a:rPr>
              <a:t>     </a:t>
            </a:r>
            <a:r>
              <a:rPr kumimoji="0" lang="zh-CN" altLang="en-US" b="1" dirty="0">
                <a:solidFill>
                  <a:srgbClr val="990099"/>
                </a:solidFill>
                <a:latin typeface="+mn-ea"/>
                <a:ea typeface="+mn-ea"/>
              </a:rPr>
              <a:t>例</a:t>
            </a:r>
            <a:r>
              <a:rPr kumimoji="0" lang="en-US" altLang="zh-CN" b="1" dirty="0">
                <a:solidFill>
                  <a:srgbClr val="990099"/>
                </a:solidFill>
                <a:latin typeface="+mn-ea"/>
                <a:ea typeface="+mn-ea"/>
              </a:rPr>
              <a:t>3</a:t>
            </a:r>
            <a:r>
              <a:rPr kumimoji="0" lang="zh-CN" altLang="en-US" b="1" dirty="0">
                <a:solidFill>
                  <a:srgbClr val="990099"/>
                </a:solidFill>
                <a:latin typeface="+mn-ea"/>
                <a:ea typeface="+mn-ea"/>
              </a:rPr>
              <a:t>：</a:t>
            </a:r>
            <a:r>
              <a:rPr kumimoji="0" lang="en-US" altLang="zh-CN" sz="2200" b="1" dirty="0">
                <a:latin typeface="+mn-ea"/>
                <a:ea typeface="+mn-ea"/>
              </a:rPr>
              <a:t>MIPS</a:t>
            </a:r>
            <a:r>
              <a:rPr kumimoji="0" lang="zh-CN" altLang="en-US" sz="2200" b="1" dirty="0">
                <a:latin typeface="+mn-ea"/>
                <a:ea typeface="+mn-ea"/>
              </a:rPr>
              <a:t>流水线中，有</a:t>
            </a:r>
            <a:r>
              <a:rPr kumimoji="0" lang="en-US" altLang="zh-CN" sz="2200" b="1" dirty="0">
                <a:latin typeface="+mn-ea"/>
                <a:ea typeface="+mn-ea"/>
              </a:rPr>
              <a:t>EX</a:t>
            </a:r>
            <a:r>
              <a:rPr kumimoji="0" lang="zh-CN" altLang="en-US" sz="2200" b="1" dirty="0">
                <a:latin typeface="+mn-ea"/>
                <a:ea typeface="+mn-ea"/>
              </a:rPr>
              <a:t>段→</a:t>
            </a:r>
            <a:r>
              <a:rPr kumimoji="0" lang="en-US" altLang="zh-CN" sz="2200" b="1" dirty="0">
                <a:latin typeface="+mn-ea"/>
                <a:ea typeface="+mn-ea"/>
              </a:rPr>
              <a:t>EX</a:t>
            </a:r>
            <a:r>
              <a:rPr kumimoji="0" lang="zh-CN" altLang="en-US" sz="2200" b="1" dirty="0">
                <a:latin typeface="+mn-ea"/>
                <a:ea typeface="+mn-ea"/>
              </a:rPr>
              <a:t>段转发线路</a:t>
            </a:r>
            <a:r>
              <a:rPr lang="zh-CN" altLang="zh-CN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 err="1">
                <a:latin typeface="+mn-ea"/>
                <a:ea typeface="+mn-ea"/>
              </a:rPr>
              <a:t>bne</a:t>
            </a:r>
            <a:r>
              <a:rPr lang="zh-CN" altLang="en-US" sz="2200" b="1" dirty="0">
                <a:latin typeface="+mn-ea"/>
                <a:ea typeface="+mn-ea"/>
              </a:rPr>
              <a:t>指令在</a:t>
            </a:r>
            <a:r>
              <a:rPr lang="en-US" altLang="zh-CN" sz="2200" b="1" dirty="0">
                <a:latin typeface="+mn-ea"/>
                <a:ea typeface="+mn-ea"/>
              </a:rPr>
              <a:t>MEM</a:t>
            </a:r>
            <a:r>
              <a:rPr lang="zh-CN" altLang="en-US" sz="2200" b="1" dirty="0">
                <a:latin typeface="+mn-ea"/>
                <a:ea typeface="+mn-ea"/>
              </a:rPr>
              <a:t>段写</a:t>
            </a:r>
            <a:r>
              <a:rPr lang="en-US" altLang="zh-CN" sz="2200" b="1" dirty="0">
                <a:latin typeface="+mn-ea"/>
                <a:ea typeface="+mn-ea"/>
              </a:rPr>
              <a:t>PC</a:t>
            </a:r>
            <a:r>
              <a:rPr lang="zh-CN" altLang="zh-CN" sz="2200" b="1" dirty="0">
                <a:latin typeface="+mn-ea"/>
                <a:ea typeface="+mn-ea"/>
              </a:rPr>
              <a:t>。现有如下</a:t>
            </a:r>
            <a:r>
              <a:rPr lang="en-US" altLang="zh-CN" sz="2200" b="1" dirty="0">
                <a:latin typeface="+mn-ea"/>
                <a:ea typeface="+mn-ea"/>
              </a:rPr>
              <a:t>MIPS</a:t>
            </a:r>
            <a:r>
              <a:rPr lang="zh-CN" altLang="zh-CN" sz="2200" b="1" dirty="0">
                <a:latin typeface="+mn-ea"/>
                <a:ea typeface="+mn-ea"/>
              </a:rPr>
              <a:t>指令序列：</a:t>
            </a:r>
            <a:endParaRPr lang="en-US" altLang="zh-CN" sz="2200" b="1" dirty="0">
              <a:latin typeface="+mn-ea"/>
              <a:ea typeface="+mn-ea"/>
            </a:endParaRPr>
          </a:p>
          <a:p>
            <a:pPr algn="l"/>
            <a:r>
              <a:rPr lang="en-US" altLang="zh-CN" sz="2000" b="1" dirty="0">
                <a:latin typeface="+mn-ea"/>
                <a:ea typeface="+mn-ea"/>
              </a:rPr>
              <a:t>           </a:t>
            </a:r>
            <a:r>
              <a:rPr lang="en-US" altLang="zh-CN" sz="2000" b="1" dirty="0" err="1">
                <a:latin typeface="+mn-ea"/>
                <a:ea typeface="+mn-ea"/>
              </a:rPr>
              <a:t>addi</a:t>
            </a:r>
            <a:r>
              <a:rPr lang="en-US" altLang="zh-CN" sz="2000" b="1" dirty="0">
                <a:latin typeface="+mn-ea"/>
                <a:ea typeface="+mn-ea"/>
              </a:rPr>
              <a:t> $4, $5, 100       </a:t>
            </a:r>
            <a:r>
              <a:rPr lang="zh-CN" altLang="en-US" sz="2000" b="1" dirty="0">
                <a:latin typeface="+mn-ea"/>
                <a:ea typeface="+mn-ea"/>
              </a:rPr>
              <a:t>；</a:t>
            </a:r>
            <a:r>
              <a:rPr lang="en-US" altLang="zh-CN" sz="2000" b="1" dirty="0">
                <a:latin typeface="+mn-ea"/>
                <a:ea typeface="+mn-ea"/>
              </a:rPr>
              <a:t>I1: </a:t>
            </a:r>
            <a:r>
              <a:rPr lang="pt-BR" altLang="zh-CN" sz="2000" b="1" dirty="0">
                <a:latin typeface="+mn-ea"/>
                <a:ea typeface="+mn-ea"/>
              </a:rPr>
              <a:t>$4</a:t>
            </a:r>
            <a:r>
              <a:rPr lang="en-US" altLang="zh-CN" sz="2000" b="1" dirty="0">
                <a:latin typeface="+mn-ea"/>
                <a:ea typeface="+mn-ea"/>
              </a:rPr>
              <a:t>←</a:t>
            </a:r>
            <a:r>
              <a:rPr lang="pt-BR" altLang="zh-CN" sz="2000" b="1" dirty="0">
                <a:latin typeface="+mn-ea"/>
                <a:ea typeface="+mn-ea"/>
              </a:rPr>
              <a:t>$5</a:t>
            </a:r>
            <a:r>
              <a:rPr lang="zh-CN" altLang="zh-CN" sz="2000" b="1" dirty="0">
                <a:latin typeface="+mn-ea"/>
                <a:ea typeface="+mn-ea"/>
              </a:rPr>
              <a:t>＋</a:t>
            </a:r>
            <a:r>
              <a:rPr lang="pt-BR" altLang="zh-CN" sz="2000" b="1" dirty="0">
                <a:latin typeface="+mn-ea"/>
                <a:ea typeface="+mn-ea"/>
              </a:rPr>
              <a:t>100</a:t>
            </a:r>
            <a:endParaRPr lang="zh-CN" altLang="zh-CN" sz="2000" b="1" dirty="0">
              <a:latin typeface="+mn-ea"/>
              <a:ea typeface="+mn-ea"/>
            </a:endParaRPr>
          </a:p>
          <a:p>
            <a:pPr algn="l"/>
            <a:r>
              <a:rPr lang="en-US" altLang="zh-CN" sz="2000" b="1" dirty="0">
                <a:latin typeface="+mn-ea"/>
                <a:ea typeface="+mn-ea"/>
              </a:rPr>
              <a:t>      L1:  add  $8, $6, $7        </a:t>
            </a:r>
            <a:r>
              <a:rPr lang="zh-CN" altLang="en-US" sz="2000" b="1" dirty="0">
                <a:latin typeface="+mn-ea"/>
                <a:ea typeface="+mn-ea"/>
              </a:rPr>
              <a:t>；</a:t>
            </a:r>
            <a:r>
              <a:rPr lang="en-US" altLang="zh-CN" sz="2000" b="1" dirty="0">
                <a:latin typeface="+mn-ea"/>
                <a:ea typeface="+mn-ea"/>
              </a:rPr>
              <a:t>I2: </a:t>
            </a:r>
            <a:r>
              <a:rPr lang="pt-BR" altLang="zh-CN" sz="2000" b="1" dirty="0">
                <a:latin typeface="+mn-ea"/>
                <a:ea typeface="+mn-ea"/>
              </a:rPr>
              <a:t>$8</a:t>
            </a:r>
            <a:r>
              <a:rPr lang="en-US" altLang="zh-CN" sz="2000" b="1" dirty="0">
                <a:latin typeface="+mn-ea"/>
                <a:ea typeface="+mn-ea"/>
              </a:rPr>
              <a:t>←</a:t>
            </a:r>
            <a:r>
              <a:rPr lang="pt-BR" altLang="zh-CN" sz="2000" b="1" dirty="0">
                <a:latin typeface="+mn-ea"/>
                <a:ea typeface="+mn-ea"/>
              </a:rPr>
              <a:t>$6</a:t>
            </a:r>
            <a:r>
              <a:rPr lang="zh-CN" altLang="zh-CN" sz="2000" b="1" dirty="0">
                <a:latin typeface="+mn-ea"/>
                <a:ea typeface="+mn-ea"/>
              </a:rPr>
              <a:t>＋</a:t>
            </a:r>
            <a:r>
              <a:rPr lang="pt-BR" altLang="zh-CN" sz="2000" b="1" dirty="0">
                <a:latin typeface="+mn-ea"/>
                <a:ea typeface="+mn-ea"/>
              </a:rPr>
              <a:t>$7</a:t>
            </a:r>
            <a:endParaRPr lang="zh-CN" altLang="zh-CN" sz="2000" b="1" dirty="0">
              <a:latin typeface="+mn-ea"/>
              <a:ea typeface="+mn-ea"/>
            </a:endParaRPr>
          </a:p>
          <a:p>
            <a:pPr algn="l"/>
            <a:r>
              <a:rPr lang="en-US" altLang="zh-CN" sz="2000" b="1" dirty="0">
                <a:latin typeface="+mn-ea"/>
                <a:ea typeface="+mn-ea"/>
              </a:rPr>
              <a:t>           </a:t>
            </a:r>
            <a:r>
              <a:rPr lang="en-US" altLang="zh-CN" sz="2000" b="1" dirty="0" err="1">
                <a:latin typeface="+mn-ea"/>
                <a:ea typeface="+mn-ea"/>
              </a:rPr>
              <a:t>sw</a:t>
            </a:r>
            <a:r>
              <a:rPr lang="en-US" altLang="zh-CN" sz="2000" b="1" dirty="0">
                <a:latin typeface="+mn-ea"/>
                <a:ea typeface="+mn-ea"/>
              </a:rPr>
              <a:t>   $8, 20($6)        </a:t>
            </a:r>
            <a:r>
              <a:rPr lang="zh-CN" altLang="en-US" sz="2000" b="1" dirty="0">
                <a:latin typeface="+mn-ea"/>
                <a:ea typeface="+mn-ea"/>
              </a:rPr>
              <a:t>；</a:t>
            </a:r>
            <a:r>
              <a:rPr lang="en-US" altLang="zh-CN" sz="2000" b="1" dirty="0">
                <a:latin typeface="+mn-ea"/>
                <a:ea typeface="+mn-ea"/>
              </a:rPr>
              <a:t>I3: M[</a:t>
            </a:r>
            <a:r>
              <a:rPr lang="pt-BR" altLang="zh-CN" sz="2000" b="1" dirty="0">
                <a:latin typeface="+mn-ea"/>
                <a:ea typeface="+mn-ea"/>
              </a:rPr>
              <a:t>$6</a:t>
            </a:r>
            <a:r>
              <a:rPr lang="zh-CN" altLang="zh-CN" sz="2000" b="1" dirty="0">
                <a:latin typeface="+mn-ea"/>
                <a:ea typeface="+mn-ea"/>
              </a:rPr>
              <a:t>＋</a:t>
            </a:r>
            <a:r>
              <a:rPr lang="pt-BR" altLang="zh-CN" sz="2000" b="1" dirty="0">
                <a:latin typeface="+mn-ea"/>
                <a:ea typeface="+mn-ea"/>
              </a:rPr>
              <a:t>20]</a:t>
            </a:r>
            <a:r>
              <a:rPr lang="en-US" altLang="zh-CN" sz="2000" b="1" dirty="0">
                <a:latin typeface="+mn-ea"/>
                <a:ea typeface="+mn-ea"/>
              </a:rPr>
              <a:t>←</a:t>
            </a:r>
            <a:r>
              <a:rPr lang="pt-BR" altLang="zh-CN" sz="2000" b="1" dirty="0">
                <a:latin typeface="+mn-ea"/>
                <a:ea typeface="+mn-ea"/>
              </a:rPr>
              <a:t>$8</a:t>
            </a:r>
            <a:endParaRPr lang="zh-CN" altLang="zh-CN" sz="2000" b="1" dirty="0">
              <a:latin typeface="+mn-ea"/>
              <a:ea typeface="+mn-ea"/>
            </a:endParaRPr>
          </a:p>
          <a:p>
            <a:pPr algn="l"/>
            <a:r>
              <a:rPr lang="en-US" altLang="zh-CN" sz="2000" b="1" dirty="0">
                <a:latin typeface="+mn-ea"/>
                <a:ea typeface="+mn-ea"/>
              </a:rPr>
              <a:t>           </a:t>
            </a:r>
            <a:r>
              <a:rPr lang="en-US" altLang="zh-CN" sz="2000" b="1" dirty="0" err="1">
                <a:latin typeface="+mn-ea"/>
                <a:ea typeface="+mn-ea"/>
              </a:rPr>
              <a:t>addi</a:t>
            </a:r>
            <a:r>
              <a:rPr lang="en-US" altLang="zh-CN" sz="2000" b="1" dirty="0">
                <a:latin typeface="+mn-ea"/>
                <a:ea typeface="+mn-ea"/>
              </a:rPr>
              <a:t> $5, $5, 1         </a:t>
            </a:r>
            <a:r>
              <a:rPr lang="zh-CN" altLang="en-US" sz="2000" b="1" dirty="0">
                <a:latin typeface="+mn-ea"/>
                <a:ea typeface="+mn-ea"/>
              </a:rPr>
              <a:t>；</a:t>
            </a:r>
            <a:r>
              <a:rPr lang="en-US" altLang="zh-CN" sz="2000" b="1" dirty="0">
                <a:latin typeface="+mn-ea"/>
                <a:ea typeface="+mn-ea"/>
              </a:rPr>
              <a:t>I4: </a:t>
            </a:r>
            <a:r>
              <a:rPr lang="pt-BR" altLang="zh-CN" sz="2000" b="1" dirty="0">
                <a:latin typeface="+mn-ea"/>
                <a:ea typeface="+mn-ea"/>
              </a:rPr>
              <a:t>$5</a:t>
            </a:r>
            <a:r>
              <a:rPr lang="en-US" altLang="zh-CN" sz="2000" b="1" dirty="0">
                <a:latin typeface="+mn-ea"/>
                <a:ea typeface="+mn-ea"/>
              </a:rPr>
              <a:t>←</a:t>
            </a:r>
            <a:r>
              <a:rPr lang="pt-BR" altLang="zh-CN" sz="2000" b="1" dirty="0">
                <a:latin typeface="+mn-ea"/>
                <a:ea typeface="+mn-ea"/>
              </a:rPr>
              <a:t>$5</a:t>
            </a:r>
            <a:r>
              <a:rPr lang="zh-CN" altLang="zh-CN" sz="2000" b="1" dirty="0">
                <a:latin typeface="+mn-ea"/>
                <a:ea typeface="+mn-ea"/>
              </a:rPr>
              <a:t>＋</a:t>
            </a:r>
            <a:r>
              <a:rPr lang="pt-BR" altLang="zh-CN" sz="2000" b="1" dirty="0">
                <a:latin typeface="+mn-ea"/>
                <a:ea typeface="+mn-ea"/>
              </a:rPr>
              <a:t>1</a:t>
            </a:r>
            <a:endParaRPr lang="zh-CN" altLang="zh-CN" sz="2000" b="1" dirty="0">
              <a:latin typeface="+mn-ea"/>
              <a:ea typeface="+mn-ea"/>
            </a:endParaRPr>
          </a:p>
          <a:p>
            <a:pPr algn="l"/>
            <a:r>
              <a:rPr lang="en-US" altLang="zh-CN" sz="2000" b="1" dirty="0">
                <a:latin typeface="+mn-ea"/>
                <a:ea typeface="+mn-ea"/>
              </a:rPr>
              <a:t>           </a:t>
            </a:r>
            <a:r>
              <a:rPr lang="en-US" altLang="zh-CN" sz="2000" b="1" dirty="0" err="1">
                <a:latin typeface="+mn-ea"/>
                <a:ea typeface="+mn-ea"/>
              </a:rPr>
              <a:t>bne</a:t>
            </a:r>
            <a:r>
              <a:rPr lang="en-US" altLang="zh-CN" sz="2000" b="1" dirty="0">
                <a:latin typeface="+mn-ea"/>
                <a:ea typeface="+mn-ea"/>
              </a:rPr>
              <a:t>  $5, $4, L1        </a:t>
            </a:r>
            <a:r>
              <a:rPr lang="zh-CN" altLang="en-US" sz="2000" b="1" dirty="0">
                <a:latin typeface="+mn-ea"/>
                <a:ea typeface="+mn-ea"/>
              </a:rPr>
              <a:t>；</a:t>
            </a:r>
            <a:r>
              <a:rPr lang="en-US" altLang="zh-CN" sz="2000" b="1" dirty="0">
                <a:latin typeface="+mn-ea"/>
                <a:ea typeface="+mn-ea"/>
              </a:rPr>
              <a:t>I5: </a:t>
            </a:r>
            <a:r>
              <a:rPr lang="pt-BR" altLang="zh-CN" sz="2000" b="1" dirty="0">
                <a:latin typeface="+mn-ea"/>
                <a:ea typeface="+mn-ea"/>
              </a:rPr>
              <a:t>$5</a:t>
            </a:r>
            <a:r>
              <a:rPr lang="zh-CN" altLang="zh-CN" sz="2000" b="1" dirty="0">
                <a:latin typeface="+mn-ea"/>
                <a:ea typeface="+mn-ea"/>
              </a:rPr>
              <a:t>≠</a:t>
            </a:r>
            <a:r>
              <a:rPr lang="en-US" altLang="zh-CN" sz="2000" b="1" dirty="0">
                <a:latin typeface="+mn-ea"/>
                <a:ea typeface="+mn-ea"/>
              </a:rPr>
              <a:t>$4</a:t>
            </a:r>
            <a:r>
              <a:rPr lang="zh-CN" altLang="zh-CN" sz="2000" b="1" dirty="0">
                <a:latin typeface="+mn-ea"/>
                <a:ea typeface="+mn-ea"/>
              </a:rPr>
              <a:t>时</a:t>
            </a:r>
            <a:r>
              <a:rPr lang="en-US" altLang="zh-CN" sz="2000" b="1" dirty="0">
                <a:latin typeface="+mn-ea"/>
                <a:ea typeface="+mn-ea"/>
              </a:rPr>
              <a:t>PC←L1</a:t>
            </a:r>
            <a:endParaRPr lang="zh-CN" altLang="zh-CN" sz="2000" b="1" dirty="0">
              <a:latin typeface="+mn-ea"/>
              <a:ea typeface="+mn-ea"/>
            </a:endParaRPr>
          </a:p>
          <a:p>
            <a:pPr algn="l"/>
            <a:r>
              <a:rPr lang="en-US" altLang="zh-CN" sz="2000" b="1" dirty="0">
                <a:latin typeface="+mn-ea"/>
                <a:ea typeface="+mn-ea"/>
              </a:rPr>
              <a:t>           </a:t>
            </a:r>
            <a:r>
              <a:rPr lang="en-US" altLang="zh-CN" sz="2000" b="1" dirty="0" err="1">
                <a:latin typeface="+mn-ea"/>
                <a:ea typeface="+mn-ea"/>
              </a:rPr>
              <a:t>addi</a:t>
            </a:r>
            <a:r>
              <a:rPr lang="en-US" altLang="zh-CN" sz="2000" b="1" dirty="0">
                <a:latin typeface="+mn-ea"/>
                <a:ea typeface="+mn-ea"/>
              </a:rPr>
              <a:t> $9, $9, 10        </a:t>
            </a:r>
            <a:r>
              <a:rPr lang="zh-CN" altLang="en-US" sz="2000" b="1" dirty="0">
                <a:latin typeface="+mn-ea"/>
                <a:ea typeface="+mn-ea"/>
              </a:rPr>
              <a:t>；</a:t>
            </a:r>
            <a:r>
              <a:rPr lang="en-US" altLang="zh-CN" sz="2000" b="1" dirty="0">
                <a:latin typeface="+mn-ea"/>
                <a:ea typeface="+mn-ea"/>
              </a:rPr>
              <a:t>I6: </a:t>
            </a:r>
            <a:r>
              <a:rPr lang="pt-BR" altLang="zh-CN" sz="2000" b="1" dirty="0">
                <a:latin typeface="+mn-ea"/>
                <a:ea typeface="+mn-ea"/>
              </a:rPr>
              <a:t>$9</a:t>
            </a:r>
            <a:r>
              <a:rPr lang="en-US" altLang="zh-CN" sz="2000" b="1" dirty="0">
                <a:latin typeface="+mn-ea"/>
                <a:ea typeface="+mn-ea"/>
              </a:rPr>
              <a:t>←</a:t>
            </a:r>
            <a:r>
              <a:rPr lang="pt-BR" altLang="zh-CN" sz="2000" b="1" dirty="0">
                <a:latin typeface="+mn-ea"/>
                <a:ea typeface="+mn-ea"/>
              </a:rPr>
              <a:t>$9</a:t>
            </a:r>
            <a:r>
              <a:rPr lang="zh-CN" altLang="zh-CN" sz="2000" b="1" dirty="0">
                <a:latin typeface="+mn-ea"/>
                <a:ea typeface="+mn-ea"/>
              </a:rPr>
              <a:t>＋</a:t>
            </a:r>
            <a:r>
              <a:rPr lang="pt-BR" altLang="zh-CN" sz="2000" b="1" dirty="0">
                <a:latin typeface="+mn-ea"/>
                <a:ea typeface="+mn-ea"/>
              </a:rPr>
              <a:t>10</a:t>
            </a:r>
            <a:endParaRPr lang="zh-CN" altLang="zh-CN" sz="2000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+mn-ea"/>
                <a:ea typeface="+mn-ea"/>
              </a:rPr>
              <a:t>  问：①</a:t>
            </a:r>
            <a:r>
              <a:rPr lang="zh-CN" altLang="zh-CN" sz="2200" b="1" dirty="0">
                <a:latin typeface="+mn-ea"/>
                <a:ea typeface="+mn-ea"/>
              </a:rPr>
              <a:t>哪些指令之间存在</a:t>
            </a:r>
            <a:r>
              <a:rPr lang="en-US" altLang="zh-CN" sz="2200" b="1" dirty="0">
                <a:latin typeface="+mn-ea"/>
                <a:ea typeface="+mn-ea"/>
              </a:rPr>
              <a:t>RAW</a:t>
            </a:r>
            <a:r>
              <a:rPr lang="zh-CN" altLang="zh-CN" sz="2200" b="1" dirty="0">
                <a:latin typeface="+mn-ea"/>
                <a:ea typeface="+mn-ea"/>
              </a:rPr>
              <a:t>冒险？</a:t>
            </a:r>
            <a:endParaRPr lang="en-US" altLang="zh-CN" sz="2200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+mn-ea"/>
                <a:ea typeface="+mn-ea"/>
              </a:rPr>
              <a:t>      ②</a:t>
            </a:r>
            <a:r>
              <a:rPr lang="zh-CN" altLang="zh-CN" sz="2200" b="1" dirty="0">
                <a:latin typeface="+mn-ea"/>
                <a:ea typeface="+mn-ea"/>
              </a:rPr>
              <a:t>采用阻塞法处理</a:t>
            </a:r>
            <a:r>
              <a:rPr lang="zh-CN" altLang="en-US" sz="2200" b="1" dirty="0">
                <a:latin typeface="+mn-ea"/>
                <a:ea typeface="+mn-ea"/>
              </a:rPr>
              <a:t>控制</a:t>
            </a:r>
            <a:r>
              <a:rPr lang="zh-CN" altLang="zh-CN" sz="2200" b="1" dirty="0">
                <a:latin typeface="+mn-ea"/>
                <a:ea typeface="+mn-ea"/>
              </a:rPr>
              <a:t>冒险，指令序列的执行时间为多少拍？</a:t>
            </a:r>
            <a:endParaRPr kumimoji="0" lang="en-US" altLang="zh-CN" sz="2000" b="1" dirty="0">
              <a:latin typeface="+mn-ea"/>
              <a:ea typeface="+mn-ea"/>
            </a:endParaRPr>
          </a:p>
        </p:txBody>
      </p:sp>
      <p:sp>
        <p:nvSpPr>
          <p:cNvPr id="4" name="Text Box 88"/>
          <p:cNvSpPr txBox="1">
            <a:spLocks noChangeArrowheads="1"/>
          </p:cNvSpPr>
          <p:nvPr/>
        </p:nvSpPr>
        <p:spPr bwMode="auto">
          <a:xfrm>
            <a:off x="179512" y="3874585"/>
            <a:ext cx="8773988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990099"/>
                </a:solidFill>
                <a:latin typeface="宋体" pitchFamily="2" charset="-122"/>
              </a:rPr>
              <a:t>     </a:t>
            </a:r>
            <a:r>
              <a:rPr kumimoji="0" lang="zh-CN" altLang="en-US" b="1" dirty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kumimoji="0" lang="zh-CN" altLang="en-US" b="1" dirty="0">
                <a:latin typeface="宋体" pitchFamily="2" charset="-122"/>
              </a:rPr>
              <a:t>①</a:t>
            </a:r>
            <a:r>
              <a:rPr kumimoji="0" lang="en-US" altLang="zh-CN" b="1" dirty="0">
                <a:latin typeface="宋体" pitchFamily="2" charset="-122"/>
              </a:rPr>
              <a:t>RAW</a:t>
            </a:r>
            <a:r>
              <a:rPr kumimoji="0" lang="zh-CN" altLang="en-US" b="1" dirty="0">
                <a:latin typeface="宋体" pitchFamily="2" charset="-122"/>
              </a:rPr>
              <a:t>冒险有：</a:t>
            </a:r>
            <a:r>
              <a:rPr kumimoji="0" lang="en-US" altLang="zh-CN" b="1" dirty="0">
                <a:latin typeface="宋体" pitchFamily="2" charset="-122"/>
              </a:rPr>
              <a:t>I2-I3</a:t>
            </a:r>
            <a:r>
              <a:rPr kumimoji="0" lang="zh-CN" altLang="en-US" b="1" dirty="0">
                <a:latin typeface="宋体" pitchFamily="2" charset="-122"/>
              </a:rPr>
              <a:t>、</a:t>
            </a:r>
            <a:r>
              <a:rPr kumimoji="0" lang="en-US" altLang="zh-CN" b="1" dirty="0">
                <a:latin typeface="宋体" pitchFamily="2" charset="-122"/>
              </a:rPr>
              <a:t>I4-I5  </a:t>
            </a:r>
            <a:r>
              <a:rPr kumimoji="0" lang="en-US" altLang="zh-CN" sz="2000" b="1" dirty="0">
                <a:latin typeface="宋体" pitchFamily="2" charset="-122"/>
              </a:rPr>
              <a:t>(I1-I5</a:t>
            </a:r>
            <a:r>
              <a:rPr kumimoji="0" lang="zh-CN" altLang="en-US" sz="2000" b="1" dirty="0">
                <a:latin typeface="宋体" pitchFamily="2" charset="-122"/>
              </a:rPr>
              <a:t>不存在冒险</a:t>
            </a:r>
            <a:r>
              <a:rPr kumimoji="0" lang="en-US" altLang="zh-CN" sz="2000" b="1" dirty="0">
                <a:latin typeface="宋体" pitchFamily="2" charset="-122"/>
              </a:rPr>
              <a:t>)</a:t>
            </a:r>
            <a:endParaRPr kumimoji="0" lang="en-US" altLang="zh-CN" sz="1800" b="1" dirty="0">
              <a:latin typeface="宋体" pitchFamily="2" charset="-122"/>
            </a:endParaRPr>
          </a:p>
        </p:txBody>
      </p:sp>
      <p:sp>
        <p:nvSpPr>
          <p:cNvPr id="5" name="Text Box 88"/>
          <p:cNvSpPr txBox="1">
            <a:spLocks noChangeArrowheads="1"/>
          </p:cNvSpPr>
          <p:nvPr/>
        </p:nvSpPr>
        <p:spPr bwMode="auto">
          <a:xfrm>
            <a:off x="179512" y="4334333"/>
            <a:ext cx="885698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>
                <a:latin typeface="宋体" pitchFamily="2" charset="-122"/>
              </a:rPr>
              <a:t>     ②</a:t>
            </a:r>
            <a:r>
              <a:rPr kumimoji="0" lang="en-US" altLang="zh-CN" b="1" dirty="0">
                <a:latin typeface="宋体" pitchFamily="2" charset="-122"/>
              </a:rPr>
              <a:t>I2-I3</a:t>
            </a:r>
            <a:r>
              <a:rPr kumimoji="0" lang="zh-CN" altLang="en-US" b="1" dirty="0">
                <a:latin typeface="宋体" pitchFamily="2" charset="-122"/>
              </a:rPr>
              <a:t>、</a:t>
            </a:r>
            <a:r>
              <a:rPr kumimoji="0" lang="en-US" altLang="zh-CN" b="1" dirty="0">
                <a:latin typeface="宋体" pitchFamily="2" charset="-122"/>
              </a:rPr>
              <a:t>I4-I5</a:t>
            </a:r>
            <a:r>
              <a:rPr kumimoji="0" lang="zh-CN" altLang="en-US" b="1" dirty="0">
                <a:latin typeface="宋体" pitchFamily="2" charset="-122"/>
              </a:rPr>
              <a:t>冒险可用转发法处理，停</a:t>
            </a:r>
            <a:r>
              <a:rPr kumimoji="0" lang="en-US" altLang="zh-CN" b="1" dirty="0">
                <a:latin typeface="宋体" pitchFamily="2" charset="-122"/>
              </a:rPr>
              <a:t>0</a:t>
            </a:r>
            <a:r>
              <a:rPr kumimoji="0" lang="zh-CN" altLang="en-US" b="1" dirty="0">
                <a:latin typeface="宋体" pitchFamily="2" charset="-122"/>
              </a:rPr>
              <a:t>拍；</a:t>
            </a:r>
            <a:endParaRPr kumimoji="0" lang="en-US" altLang="zh-CN" b="1" dirty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latin typeface="宋体" pitchFamily="2" charset="-122"/>
              </a:rPr>
              <a:t>       </a:t>
            </a:r>
            <a:r>
              <a:rPr kumimoji="0" lang="zh-CN" altLang="en-US" b="1" dirty="0">
                <a:latin typeface="宋体" pitchFamily="2" charset="-122"/>
              </a:rPr>
              <a:t>控制冒险用阻塞法处理时，</a:t>
            </a:r>
            <a:r>
              <a:rPr kumimoji="0" lang="en-US" altLang="zh-CN" b="1" dirty="0">
                <a:latin typeface="宋体" pitchFamily="2" charset="-122"/>
              </a:rPr>
              <a:t>I5</a:t>
            </a:r>
            <a:r>
              <a:rPr kumimoji="0" lang="zh-CN" altLang="en-US" b="1" dirty="0">
                <a:latin typeface="宋体" pitchFamily="2" charset="-122"/>
              </a:rPr>
              <a:t>每次时流水线停</a:t>
            </a:r>
            <a:r>
              <a:rPr kumimoji="0" lang="en-US" altLang="zh-CN" b="1" dirty="0">
                <a:latin typeface="宋体" pitchFamily="2" charset="-122"/>
              </a:rPr>
              <a:t>3</a:t>
            </a:r>
            <a:r>
              <a:rPr kumimoji="0" lang="zh-CN" altLang="en-US" b="1" dirty="0">
                <a:latin typeface="宋体" pitchFamily="2" charset="-122"/>
              </a:rPr>
              <a:t>拍；</a:t>
            </a:r>
            <a:endParaRPr kumimoji="0" lang="en-US" altLang="zh-CN" b="1" dirty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latin typeface="宋体" pitchFamily="2" charset="-122"/>
              </a:rPr>
              <a:t>       </a:t>
            </a:r>
            <a:r>
              <a:rPr kumimoji="0" lang="zh-CN" altLang="en-US" b="1" dirty="0">
                <a:latin typeface="宋体" pitchFamily="2" charset="-122"/>
              </a:rPr>
              <a:t>指令序列执行时间＝</a:t>
            </a:r>
            <a:r>
              <a:rPr kumimoji="0" lang="en-US" altLang="zh-CN" b="1" dirty="0">
                <a:latin typeface="宋体" pitchFamily="2" charset="-122"/>
              </a:rPr>
              <a:t>[5</a:t>
            </a:r>
            <a:r>
              <a:rPr lang="en-US" altLang="zh-CN" dirty="0"/>
              <a:t>Δ</a:t>
            </a:r>
            <a:r>
              <a:rPr lang="en-US" altLang="zh-CN" b="1" i="1" dirty="0"/>
              <a:t>t</a:t>
            </a:r>
            <a:r>
              <a:rPr kumimoji="0" lang="zh-CN" altLang="en-US" b="1" dirty="0">
                <a:latin typeface="宋体" pitchFamily="2" charset="-122"/>
              </a:rPr>
              <a:t>＋</a:t>
            </a:r>
            <a:r>
              <a:rPr kumimoji="0" lang="en-US" altLang="zh-CN" b="1" dirty="0">
                <a:latin typeface="宋体" pitchFamily="2" charset="-122"/>
              </a:rPr>
              <a:t>(402</a:t>
            </a:r>
            <a:r>
              <a:rPr kumimoji="0" lang="zh-CN" altLang="en-US" b="1" dirty="0">
                <a:latin typeface="宋体" pitchFamily="2" charset="-122"/>
              </a:rPr>
              <a:t>－</a:t>
            </a:r>
            <a:r>
              <a:rPr kumimoji="0" lang="en-US" altLang="zh-CN" b="1" dirty="0">
                <a:latin typeface="宋体" pitchFamily="2" charset="-122"/>
              </a:rPr>
              <a:t>1)</a:t>
            </a:r>
            <a:r>
              <a:rPr lang="en-US" altLang="zh-CN" dirty="0" err="1"/>
              <a:t>Δ</a:t>
            </a:r>
            <a:r>
              <a:rPr lang="en-US" altLang="zh-CN" b="1" i="1" dirty="0" err="1"/>
              <a:t>t</a:t>
            </a:r>
            <a:r>
              <a:rPr lang="en-US" altLang="zh-CN" b="1" dirty="0">
                <a:latin typeface="+mn-ea"/>
                <a:ea typeface="+mn-ea"/>
              </a:rPr>
              <a:t>]</a:t>
            </a:r>
            <a:r>
              <a:rPr kumimoji="0" lang="zh-CN" altLang="en-US" b="1" dirty="0">
                <a:latin typeface="宋体" pitchFamily="2" charset="-122"/>
              </a:rPr>
              <a:t>＋</a:t>
            </a:r>
            <a:r>
              <a:rPr kumimoji="0" lang="en-US" altLang="zh-CN" b="1" dirty="0">
                <a:latin typeface="宋体" pitchFamily="2" charset="-122"/>
              </a:rPr>
              <a:t>3</a:t>
            </a:r>
            <a:r>
              <a:rPr lang="en-US" altLang="zh-CN" dirty="0"/>
              <a:t>Δ</a:t>
            </a:r>
            <a:r>
              <a:rPr lang="en-US" altLang="zh-CN" b="1" i="1" dirty="0"/>
              <a:t>t</a:t>
            </a:r>
            <a:r>
              <a:rPr lang="en-US" altLang="zh-CN" b="1" dirty="0"/>
              <a:t> </a:t>
            </a:r>
            <a:r>
              <a:rPr lang="en-US" altLang="zh-CN" b="1" dirty="0">
                <a:latin typeface="+mn-ea"/>
                <a:ea typeface="+mn-ea"/>
              </a:rPr>
              <a:t>×100</a:t>
            </a: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latin typeface="宋体" pitchFamily="2" charset="-122"/>
              </a:rPr>
              <a:t>                       </a:t>
            </a:r>
            <a:r>
              <a:rPr kumimoji="0" lang="zh-CN" altLang="en-US" b="1" dirty="0">
                <a:latin typeface="宋体" pitchFamily="2" charset="-122"/>
              </a:rPr>
              <a:t>＝</a:t>
            </a:r>
            <a:r>
              <a:rPr kumimoji="0" lang="en-US" altLang="zh-CN" b="1" dirty="0">
                <a:latin typeface="宋体" pitchFamily="2" charset="-122"/>
              </a:rPr>
              <a:t>706</a:t>
            </a:r>
            <a:r>
              <a:rPr lang="en-US" altLang="zh-CN" dirty="0"/>
              <a:t>Δ</a:t>
            </a:r>
            <a:r>
              <a:rPr lang="en-US" altLang="zh-CN" b="1" i="1" dirty="0"/>
              <a:t>t</a:t>
            </a:r>
            <a:endParaRPr kumimoji="0" lang="en-US" altLang="zh-CN" b="1" dirty="0">
              <a:latin typeface="宋体" pitchFamily="2" charset="-122"/>
            </a:endParaRPr>
          </a:p>
        </p:txBody>
      </p:sp>
      <p:sp>
        <p:nvSpPr>
          <p:cNvPr id="6" name="AutoShape 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064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127</a:t>
            </a:fld>
            <a:endParaRPr lang="en-US" altLang="zh-CN"/>
          </a:p>
        </p:txBody>
      </p:sp>
      <p:sp>
        <p:nvSpPr>
          <p:cNvPr id="3" name="Text Box 88"/>
          <p:cNvSpPr txBox="1">
            <a:spLocks noChangeArrowheads="1"/>
          </p:cNvSpPr>
          <p:nvPr/>
        </p:nvSpPr>
        <p:spPr bwMode="auto">
          <a:xfrm>
            <a:off x="190376" y="260648"/>
            <a:ext cx="8774112" cy="1396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kumimoji="0" lang="zh-CN" altLang="en-US" b="1" dirty="0">
                <a:solidFill>
                  <a:srgbClr val="C00000"/>
                </a:solidFill>
                <a:latin typeface="宋体" pitchFamily="2" charset="-122"/>
              </a:rPr>
              <a:t>分支预测法：</a:t>
            </a:r>
            <a:r>
              <a:rPr lang="zh-CN" altLang="zh-CN" b="1" u="sng" dirty="0"/>
              <a:t>预测</a:t>
            </a:r>
            <a:r>
              <a:rPr lang="zh-CN" altLang="zh-CN" b="1" dirty="0"/>
              <a:t>转移方向，并</a:t>
            </a:r>
            <a:r>
              <a:rPr lang="zh-CN" altLang="zh-CN" b="1" u="sng" dirty="0"/>
              <a:t>执行</a:t>
            </a:r>
            <a:r>
              <a:rPr lang="zh-CN" altLang="zh-CN" b="1" dirty="0"/>
              <a:t>该方向的指令，</a:t>
            </a:r>
            <a:endParaRPr lang="en-US" altLang="zh-CN" b="1" dirty="0"/>
          </a:p>
          <a:p>
            <a:pPr algn="l" eaLnBrk="0" hangingPunct="0">
              <a:lnSpc>
                <a:spcPct val="114000"/>
              </a:lnSpc>
            </a:pPr>
            <a:r>
              <a:rPr lang="en-US" altLang="zh-CN" b="1" dirty="0"/>
              <a:t>                                 </a:t>
            </a:r>
            <a:r>
              <a:rPr lang="zh-CN" altLang="en-US" b="1" dirty="0"/>
              <a:t>猜对</a:t>
            </a:r>
            <a:r>
              <a:rPr lang="zh-CN" altLang="zh-CN" b="1" dirty="0"/>
              <a:t>时</a:t>
            </a:r>
            <a:r>
              <a:rPr lang="zh-CN" altLang="zh-CN" b="1" u="sng" dirty="0"/>
              <a:t>继续执行</a:t>
            </a:r>
            <a:r>
              <a:rPr lang="zh-CN" altLang="en-US" b="1" dirty="0"/>
              <a:t>后续</a:t>
            </a:r>
            <a:r>
              <a:rPr lang="zh-CN" altLang="zh-CN" b="1" dirty="0"/>
              <a:t>指令，</a:t>
            </a:r>
            <a:endParaRPr lang="en-US" altLang="zh-CN" b="1" dirty="0"/>
          </a:p>
          <a:p>
            <a:pPr algn="l" eaLnBrk="0" hangingPunct="0">
              <a:lnSpc>
                <a:spcPct val="114000"/>
              </a:lnSpc>
            </a:pPr>
            <a:r>
              <a:rPr lang="en-US" altLang="zh-CN" b="1" dirty="0"/>
              <a:t>                                 </a:t>
            </a:r>
            <a:r>
              <a:rPr lang="zh-CN" altLang="en-US" b="1" dirty="0"/>
              <a:t>猜错</a:t>
            </a:r>
            <a:r>
              <a:rPr lang="zh-CN" altLang="zh-CN" b="1" dirty="0"/>
              <a:t>时</a:t>
            </a:r>
            <a:r>
              <a:rPr lang="zh-CN" altLang="zh-CN" b="1" u="sng" dirty="0"/>
              <a:t>回头执行</a:t>
            </a:r>
            <a:r>
              <a:rPr lang="zh-CN" altLang="zh-CN" b="1" dirty="0"/>
              <a:t>另一方向上的指令</a:t>
            </a:r>
            <a:endParaRPr lang="en-US" altLang="zh-CN" b="1" spc="-200" dirty="0">
              <a:latin typeface="+mn-ea"/>
              <a:ea typeface="+mn-ea"/>
            </a:endParaRPr>
          </a:p>
        </p:txBody>
      </p:sp>
      <p:sp>
        <p:nvSpPr>
          <p:cNvPr id="4" name="Text Box 88"/>
          <p:cNvSpPr txBox="1">
            <a:spLocks noChangeArrowheads="1"/>
          </p:cNvSpPr>
          <p:nvPr/>
        </p:nvSpPr>
        <p:spPr bwMode="auto">
          <a:xfrm>
            <a:off x="179512" y="3586553"/>
            <a:ext cx="877398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kumimoji="0" lang="zh-CN" altLang="en-US" b="1" dirty="0">
                <a:solidFill>
                  <a:schemeClr val="accent2"/>
                </a:solidFill>
                <a:latin typeface="宋体" pitchFamily="2" charset="-122"/>
              </a:rPr>
              <a:t>停顿拍数</a:t>
            </a: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+mn-ea"/>
                <a:ea typeface="+mn-ea"/>
              </a:rPr>
              <a:t>猜对</a:t>
            </a:r>
            <a:r>
              <a:rPr lang="zh-CN" altLang="zh-CN" b="1" dirty="0">
                <a:latin typeface="+mn-ea"/>
                <a:ea typeface="+mn-ea"/>
              </a:rPr>
              <a:t>时</a:t>
            </a:r>
            <a:r>
              <a:rPr lang="zh-CN" altLang="en-US" b="1" dirty="0">
                <a:latin typeface="+mn-ea"/>
                <a:ea typeface="+mn-ea"/>
              </a:rPr>
              <a:t>≥</a:t>
            </a:r>
            <a:r>
              <a:rPr lang="en-US" altLang="zh-CN" b="1" dirty="0">
                <a:latin typeface="+mn-ea"/>
                <a:ea typeface="+mn-ea"/>
              </a:rPr>
              <a:t>0</a:t>
            </a:r>
            <a:r>
              <a:rPr lang="zh-CN" altLang="en-US" b="1" dirty="0">
                <a:latin typeface="+mn-ea"/>
                <a:ea typeface="+mn-ea"/>
              </a:rPr>
              <a:t>拍</a:t>
            </a:r>
            <a:r>
              <a:rPr lang="en-US" altLang="zh-CN" sz="1800" b="1" dirty="0">
                <a:latin typeface="+mn-ea"/>
                <a:ea typeface="+mn-ea"/>
              </a:rPr>
              <a:t>(IF/ID)</a:t>
            </a:r>
            <a:r>
              <a:rPr lang="zh-CN" altLang="en-US" b="1" dirty="0">
                <a:latin typeface="+mn-ea"/>
                <a:ea typeface="+mn-ea"/>
              </a:rPr>
              <a:t>，猜</a:t>
            </a:r>
            <a:r>
              <a:rPr lang="zh-CN" altLang="zh-CN" b="1" dirty="0">
                <a:latin typeface="+mn-ea"/>
                <a:ea typeface="+mn-ea"/>
              </a:rPr>
              <a:t>错时</a:t>
            </a:r>
            <a:r>
              <a:rPr lang="zh-CN" altLang="en-US" b="1" dirty="0">
                <a:latin typeface="+mn-ea"/>
                <a:ea typeface="+mn-ea"/>
              </a:rPr>
              <a:t>＝阻塞法</a:t>
            </a:r>
            <a:r>
              <a:rPr lang="zh-CN" altLang="en-US" b="1" dirty="0">
                <a:solidFill>
                  <a:srgbClr val="990099"/>
                </a:solidFill>
                <a:latin typeface="+mn-ea"/>
                <a:ea typeface="+mn-ea"/>
              </a:rPr>
              <a:t>＋</a:t>
            </a:r>
            <a:r>
              <a:rPr lang="en-US" altLang="zh-CN" b="1" dirty="0">
                <a:solidFill>
                  <a:srgbClr val="990099"/>
                </a:solidFill>
                <a:latin typeface="+mn-ea"/>
                <a:ea typeface="+mn-ea"/>
              </a:rPr>
              <a:t>1</a:t>
            </a:r>
            <a:r>
              <a:rPr kumimoji="0" lang="zh-CN" altLang="en-US" b="1" dirty="0">
                <a:latin typeface="+mn-ea"/>
                <a:ea typeface="+mn-ea"/>
              </a:rPr>
              <a:t>拍</a:t>
            </a:r>
            <a:endParaRPr kumimoji="0" lang="en-US" altLang="zh-CN" b="1" dirty="0">
              <a:latin typeface="+mn-ea"/>
              <a:ea typeface="+mn-ea"/>
            </a:endParaRPr>
          </a:p>
        </p:txBody>
      </p:sp>
      <p:grpSp>
        <p:nvGrpSpPr>
          <p:cNvPr id="176" name="组合 175"/>
          <p:cNvGrpSpPr/>
          <p:nvPr/>
        </p:nvGrpSpPr>
        <p:grpSpPr>
          <a:xfrm>
            <a:off x="539552" y="1562720"/>
            <a:ext cx="3960440" cy="2010296"/>
            <a:chOff x="539552" y="1706736"/>
            <a:chExt cx="3960440" cy="2010296"/>
          </a:xfrm>
        </p:grpSpPr>
        <p:grpSp>
          <p:nvGrpSpPr>
            <p:cNvPr id="162" name="组合 161"/>
            <p:cNvGrpSpPr/>
            <p:nvPr/>
          </p:nvGrpSpPr>
          <p:grpSpPr>
            <a:xfrm>
              <a:off x="539552" y="1706736"/>
              <a:ext cx="3960440" cy="1512168"/>
              <a:chOff x="107504" y="2276872"/>
              <a:chExt cx="3960440" cy="1512168"/>
            </a:xfrm>
          </p:grpSpPr>
          <p:cxnSp>
            <p:nvCxnSpPr>
              <p:cNvPr id="11" name="直接箭头连接符 10"/>
              <p:cNvCxnSpPr/>
              <p:nvPr/>
            </p:nvCxnSpPr>
            <p:spPr bwMode="auto">
              <a:xfrm>
                <a:off x="535358" y="3789040"/>
                <a:ext cx="3532586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2" name="直接箭头连接符 11"/>
              <p:cNvCxnSpPr/>
              <p:nvPr/>
            </p:nvCxnSpPr>
            <p:spPr bwMode="auto">
              <a:xfrm flipH="1" flipV="1">
                <a:off x="535358" y="2276872"/>
                <a:ext cx="4194" cy="150901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3" name="Text Box 61"/>
              <p:cNvSpPr txBox="1">
                <a:spLocks noChangeArrowheads="1"/>
              </p:cNvSpPr>
              <p:nvPr/>
            </p:nvSpPr>
            <p:spPr bwMode="auto">
              <a:xfrm>
                <a:off x="535358" y="3503786"/>
                <a:ext cx="432048" cy="282104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add</a:t>
                </a:r>
              </a:p>
            </p:txBody>
          </p:sp>
          <p:sp>
            <p:nvSpPr>
              <p:cNvPr id="14" name="Text Box 63"/>
              <p:cNvSpPr txBox="1">
                <a:spLocks noChangeArrowheads="1"/>
              </p:cNvSpPr>
              <p:nvPr/>
            </p:nvSpPr>
            <p:spPr bwMode="auto">
              <a:xfrm>
                <a:off x="107504" y="2339802"/>
                <a:ext cx="432048" cy="14430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dirty="0">
                    <a:latin typeface="宋体" pitchFamily="2" charset="-122"/>
                  </a:rPr>
                  <a:t>WB</a:t>
                </a:r>
                <a:endParaRPr lang="en-US" altLang="zh-CN" sz="1800" b="1" dirty="0">
                  <a:solidFill>
                    <a:srgbClr val="CC3300"/>
                  </a:solidFill>
                  <a:latin typeface="宋体" pitchFamily="2" charset="-122"/>
                </a:endParaRPr>
              </a:p>
              <a:p>
                <a:pPr>
                  <a:lnSpc>
                    <a:spcPct val="105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MEM</a:t>
                </a:r>
              </a:p>
              <a:p>
                <a:pPr>
                  <a:lnSpc>
                    <a:spcPct val="105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EX</a:t>
                </a:r>
              </a:p>
              <a:p>
                <a:pPr>
                  <a:lnSpc>
                    <a:spcPct val="105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ID</a:t>
                </a:r>
              </a:p>
              <a:p>
                <a:pPr>
                  <a:lnSpc>
                    <a:spcPct val="105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IF</a:t>
                </a:r>
              </a:p>
            </p:txBody>
          </p:sp>
          <p:sp>
            <p:nvSpPr>
              <p:cNvPr id="15" name="Text Box 61"/>
              <p:cNvSpPr txBox="1">
                <a:spLocks noChangeArrowheads="1"/>
              </p:cNvSpPr>
              <p:nvPr/>
            </p:nvSpPr>
            <p:spPr bwMode="auto">
              <a:xfrm>
                <a:off x="971600" y="3501008"/>
                <a:ext cx="432048" cy="284882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err="1">
                    <a:latin typeface="+mn-ea"/>
                    <a:ea typeface="+mn-ea"/>
                  </a:rPr>
                  <a:t>bne</a:t>
                </a:r>
                <a:endParaRPr lang="en-US" altLang="zh-CN" sz="1800" b="1" dirty="0">
                  <a:latin typeface="+mn-ea"/>
                  <a:ea typeface="+mn-ea"/>
                </a:endParaRPr>
              </a:p>
            </p:txBody>
          </p:sp>
          <p:sp>
            <p:nvSpPr>
              <p:cNvPr id="16" name="Text Box 61"/>
              <p:cNvSpPr txBox="1">
                <a:spLocks noChangeArrowheads="1"/>
              </p:cNvSpPr>
              <p:nvPr/>
            </p:nvSpPr>
            <p:spPr bwMode="auto">
              <a:xfrm>
                <a:off x="1403648" y="3501008"/>
                <a:ext cx="432048" cy="288032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I3</a:t>
                </a:r>
              </a:p>
            </p:txBody>
          </p:sp>
          <p:sp>
            <p:nvSpPr>
              <p:cNvPr id="17" name="Text Box 61"/>
              <p:cNvSpPr txBox="1">
                <a:spLocks noChangeArrowheads="1"/>
              </p:cNvSpPr>
              <p:nvPr/>
            </p:nvSpPr>
            <p:spPr bwMode="auto">
              <a:xfrm>
                <a:off x="971600" y="3212974"/>
                <a:ext cx="432048" cy="288034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add</a:t>
                </a:r>
              </a:p>
            </p:txBody>
          </p:sp>
          <p:sp>
            <p:nvSpPr>
              <p:cNvPr id="18" name="Text Box 61"/>
              <p:cNvSpPr txBox="1">
                <a:spLocks noChangeArrowheads="1"/>
              </p:cNvSpPr>
              <p:nvPr/>
            </p:nvSpPr>
            <p:spPr bwMode="auto">
              <a:xfrm>
                <a:off x="1403648" y="3212976"/>
                <a:ext cx="432048" cy="284884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err="1">
                    <a:latin typeface="+mn-ea"/>
                    <a:ea typeface="+mn-ea"/>
                  </a:rPr>
                  <a:t>bne</a:t>
                </a:r>
                <a:endParaRPr lang="en-US" altLang="zh-CN" sz="1800" b="1" dirty="0">
                  <a:latin typeface="+mn-ea"/>
                  <a:ea typeface="+mn-ea"/>
                </a:endParaRPr>
              </a:p>
            </p:txBody>
          </p:sp>
          <p:sp>
            <p:nvSpPr>
              <p:cNvPr id="19" name="Text Box 61"/>
              <p:cNvSpPr txBox="1">
                <a:spLocks noChangeArrowheads="1"/>
              </p:cNvSpPr>
              <p:nvPr/>
            </p:nvSpPr>
            <p:spPr bwMode="auto">
              <a:xfrm>
                <a:off x="1835696" y="3212976"/>
                <a:ext cx="432048" cy="28488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I3</a:t>
                </a:r>
              </a:p>
            </p:txBody>
          </p:sp>
          <p:sp>
            <p:nvSpPr>
              <p:cNvPr id="20" name="Text Box 61"/>
              <p:cNvSpPr txBox="1">
                <a:spLocks noChangeArrowheads="1"/>
              </p:cNvSpPr>
              <p:nvPr/>
            </p:nvSpPr>
            <p:spPr bwMode="auto">
              <a:xfrm>
                <a:off x="1403648" y="2924944"/>
                <a:ext cx="432048" cy="288034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add</a:t>
                </a:r>
              </a:p>
            </p:txBody>
          </p:sp>
          <p:sp>
            <p:nvSpPr>
              <p:cNvPr id="21" name="Text Box 61"/>
              <p:cNvSpPr txBox="1">
                <a:spLocks noChangeArrowheads="1"/>
              </p:cNvSpPr>
              <p:nvPr/>
            </p:nvSpPr>
            <p:spPr bwMode="auto">
              <a:xfrm>
                <a:off x="1835696" y="2924946"/>
                <a:ext cx="432048" cy="284884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err="1">
                    <a:latin typeface="+mn-ea"/>
                    <a:ea typeface="+mn-ea"/>
                  </a:rPr>
                  <a:t>bne</a:t>
                </a:r>
                <a:endParaRPr lang="en-US" altLang="zh-CN" sz="1800" b="1" dirty="0">
                  <a:latin typeface="+mn-ea"/>
                  <a:ea typeface="+mn-ea"/>
                </a:endParaRPr>
              </a:p>
            </p:txBody>
          </p:sp>
          <p:sp>
            <p:nvSpPr>
              <p:cNvPr id="22" name="Text Box 61"/>
              <p:cNvSpPr txBox="1">
                <a:spLocks noChangeArrowheads="1"/>
              </p:cNvSpPr>
              <p:nvPr/>
            </p:nvSpPr>
            <p:spPr bwMode="auto">
              <a:xfrm>
                <a:off x="2699792" y="3501008"/>
                <a:ext cx="432048" cy="288030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I6</a:t>
                </a:r>
              </a:p>
            </p:txBody>
          </p:sp>
          <p:sp>
            <p:nvSpPr>
              <p:cNvPr id="23" name="Text Box 61"/>
              <p:cNvSpPr txBox="1">
                <a:spLocks noChangeArrowheads="1"/>
              </p:cNvSpPr>
              <p:nvPr/>
            </p:nvSpPr>
            <p:spPr bwMode="auto">
              <a:xfrm>
                <a:off x="1835696" y="3501008"/>
                <a:ext cx="432048" cy="288032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I4</a:t>
                </a:r>
              </a:p>
            </p:txBody>
          </p:sp>
          <p:sp>
            <p:nvSpPr>
              <p:cNvPr id="24" name="Text Box 61"/>
              <p:cNvSpPr txBox="1">
                <a:spLocks noChangeArrowheads="1"/>
              </p:cNvSpPr>
              <p:nvPr/>
            </p:nvSpPr>
            <p:spPr bwMode="auto">
              <a:xfrm>
                <a:off x="2267744" y="2924944"/>
                <a:ext cx="432048" cy="28488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I3</a:t>
                </a:r>
              </a:p>
            </p:txBody>
          </p:sp>
          <p:sp>
            <p:nvSpPr>
              <p:cNvPr id="25" name="Text Box 61"/>
              <p:cNvSpPr txBox="1">
                <a:spLocks noChangeArrowheads="1"/>
              </p:cNvSpPr>
              <p:nvPr/>
            </p:nvSpPr>
            <p:spPr bwMode="auto">
              <a:xfrm>
                <a:off x="1835696" y="2636910"/>
                <a:ext cx="432048" cy="288034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add</a:t>
                </a:r>
              </a:p>
            </p:txBody>
          </p:sp>
          <p:sp>
            <p:nvSpPr>
              <p:cNvPr id="26" name="Text Box 61"/>
              <p:cNvSpPr txBox="1">
                <a:spLocks noChangeArrowheads="1"/>
              </p:cNvSpPr>
              <p:nvPr/>
            </p:nvSpPr>
            <p:spPr bwMode="auto">
              <a:xfrm>
                <a:off x="2267744" y="2636912"/>
                <a:ext cx="432048" cy="284884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err="1">
                    <a:latin typeface="+mn-ea"/>
                    <a:ea typeface="+mn-ea"/>
                  </a:rPr>
                  <a:t>bne</a:t>
                </a:r>
                <a:endParaRPr lang="en-US" altLang="zh-CN" sz="1800" b="1" dirty="0">
                  <a:latin typeface="+mn-ea"/>
                  <a:ea typeface="+mn-ea"/>
                </a:endParaRPr>
              </a:p>
            </p:txBody>
          </p:sp>
          <p:sp>
            <p:nvSpPr>
              <p:cNvPr id="27" name="Text Box 61"/>
              <p:cNvSpPr txBox="1">
                <a:spLocks noChangeArrowheads="1"/>
              </p:cNvSpPr>
              <p:nvPr/>
            </p:nvSpPr>
            <p:spPr bwMode="auto">
              <a:xfrm>
                <a:off x="2699792" y="2636910"/>
                <a:ext cx="432048" cy="28488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I3</a:t>
                </a:r>
              </a:p>
            </p:txBody>
          </p:sp>
          <p:sp>
            <p:nvSpPr>
              <p:cNvPr id="28" name="Text Box 61"/>
              <p:cNvSpPr txBox="1">
                <a:spLocks noChangeArrowheads="1"/>
              </p:cNvSpPr>
              <p:nvPr/>
            </p:nvSpPr>
            <p:spPr bwMode="auto">
              <a:xfrm>
                <a:off x="2267744" y="2348880"/>
                <a:ext cx="432048" cy="288034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add</a:t>
                </a:r>
              </a:p>
            </p:txBody>
          </p:sp>
          <p:sp>
            <p:nvSpPr>
              <p:cNvPr id="29" name="Text Box 61"/>
              <p:cNvSpPr txBox="1">
                <a:spLocks noChangeArrowheads="1"/>
              </p:cNvSpPr>
              <p:nvPr/>
            </p:nvSpPr>
            <p:spPr bwMode="auto">
              <a:xfrm>
                <a:off x="3131840" y="2348880"/>
                <a:ext cx="432048" cy="28488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I3</a:t>
                </a:r>
              </a:p>
            </p:txBody>
          </p:sp>
          <p:sp>
            <p:nvSpPr>
              <p:cNvPr id="30" name="Text Box 61"/>
              <p:cNvSpPr txBox="1">
                <a:spLocks noChangeArrowheads="1"/>
              </p:cNvSpPr>
              <p:nvPr/>
            </p:nvSpPr>
            <p:spPr bwMode="auto">
              <a:xfrm>
                <a:off x="2699792" y="2924944"/>
                <a:ext cx="432048" cy="284884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I4</a:t>
                </a:r>
              </a:p>
            </p:txBody>
          </p:sp>
          <p:sp>
            <p:nvSpPr>
              <p:cNvPr id="31" name="Text Box 61"/>
              <p:cNvSpPr txBox="1">
                <a:spLocks noChangeArrowheads="1"/>
              </p:cNvSpPr>
              <p:nvPr/>
            </p:nvSpPr>
            <p:spPr bwMode="auto">
              <a:xfrm>
                <a:off x="3131840" y="2636910"/>
                <a:ext cx="432048" cy="284884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I4</a:t>
                </a:r>
              </a:p>
            </p:txBody>
          </p:sp>
          <p:sp>
            <p:nvSpPr>
              <p:cNvPr id="32" name="Text Box 61"/>
              <p:cNvSpPr txBox="1">
                <a:spLocks noChangeArrowheads="1"/>
              </p:cNvSpPr>
              <p:nvPr/>
            </p:nvSpPr>
            <p:spPr bwMode="auto">
              <a:xfrm>
                <a:off x="3563888" y="2348880"/>
                <a:ext cx="432048" cy="284884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I4</a:t>
                </a:r>
              </a:p>
            </p:txBody>
          </p:sp>
          <p:sp>
            <p:nvSpPr>
              <p:cNvPr id="33" name="Text Box 61"/>
              <p:cNvSpPr txBox="1">
                <a:spLocks noChangeArrowheads="1"/>
              </p:cNvSpPr>
              <p:nvPr/>
            </p:nvSpPr>
            <p:spPr bwMode="auto">
              <a:xfrm>
                <a:off x="2267744" y="3212976"/>
                <a:ext cx="432048" cy="284884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I4</a:t>
                </a:r>
              </a:p>
            </p:txBody>
          </p:sp>
          <p:sp>
            <p:nvSpPr>
              <p:cNvPr id="34" name="Text Box 61"/>
              <p:cNvSpPr txBox="1">
                <a:spLocks noChangeArrowheads="1"/>
              </p:cNvSpPr>
              <p:nvPr/>
            </p:nvSpPr>
            <p:spPr bwMode="auto">
              <a:xfrm>
                <a:off x="2267744" y="3501008"/>
                <a:ext cx="432048" cy="288032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I5</a:t>
                </a:r>
              </a:p>
            </p:txBody>
          </p:sp>
          <p:sp>
            <p:nvSpPr>
              <p:cNvPr id="35" name="Text Box 61"/>
              <p:cNvSpPr txBox="1">
                <a:spLocks noChangeArrowheads="1"/>
              </p:cNvSpPr>
              <p:nvPr/>
            </p:nvSpPr>
            <p:spPr bwMode="auto">
              <a:xfrm>
                <a:off x="2699792" y="3212976"/>
                <a:ext cx="432048" cy="284884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I5</a:t>
                </a:r>
              </a:p>
            </p:txBody>
          </p:sp>
          <p:sp>
            <p:nvSpPr>
              <p:cNvPr id="36" name="Text Box 61"/>
              <p:cNvSpPr txBox="1">
                <a:spLocks noChangeArrowheads="1"/>
              </p:cNvSpPr>
              <p:nvPr/>
            </p:nvSpPr>
            <p:spPr bwMode="auto">
              <a:xfrm>
                <a:off x="3131840" y="2924944"/>
                <a:ext cx="432048" cy="284884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I5</a:t>
                </a:r>
              </a:p>
            </p:txBody>
          </p:sp>
          <p:sp>
            <p:nvSpPr>
              <p:cNvPr id="37" name="Text Box 61"/>
              <p:cNvSpPr txBox="1">
                <a:spLocks noChangeArrowheads="1"/>
              </p:cNvSpPr>
              <p:nvPr/>
            </p:nvSpPr>
            <p:spPr bwMode="auto">
              <a:xfrm>
                <a:off x="3563888" y="2636910"/>
                <a:ext cx="432048" cy="284884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I5</a:t>
                </a:r>
              </a:p>
            </p:txBody>
          </p:sp>
          <p:sp>
            <p:nvSpPr>
              <p:cNvPr id="39" name="Text Box 61"/>
              <p:cNvSpPr txBox="1">
                <a:spLocks noChangeArrowheads="1"/>
              </p:cNvSpPr>
              <p:nvPr/>
            </p:nvSpPr>
            <p:spPr bwMode="auto">
              <a:xfrm>
                <a:off x="3131840" y="3212976"/>
                <a:ext cx="432048" cy="28488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I6</a:t>
                </a:r>
              </a:p>
            </p:txBody>
          </p:sp>
          <p:sp>
            <p:nvSpPr>
              <p:cNvPr id="40" name="Text Box 61"/>
              <p:cNvSpPr txBox="1">
                <a:spLocks noChangeArrowheads="1"/>
              </p:cNvSpPr>
              <p:nvPr/>
            </p:nvSpPr>
            <p:spPr bwMode="auto">
              <a:xfrm>
                <a:off x="3563888" y="2924944"/>
                <a:ext cx="432048" cy="28488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I6</a:t>
                </a:r>
              </a:p>
            </p:txBody>
          </p:sp>
        </p:grpSp>
        <p:grpSp>
          <p:nvGrpSpPr>
            <p:cNvPr id="163" name="组合 162"/>
            <p:cNvGrpSpPr/>
            <p:nvPr/>
          </p:nvGrpSpPr>
          <p:grpSpPr>
            <a:xfrm>
              <a:off x="1403648" y="3212976"/>
              <a:ext cx="576064" cy="504056"/>
              <a:chOff x="3023828" y="3068960"/>
              <a:chExt cx="576064" cy="504056"/>
            </a:xfrm>
          </p:grpSpPr>
          <p:cxnSp>
            <p:nvCxnSpPr>
              <p:cNvPr id="164" name="直接箭头连接符 163"/>
              <p:cNvCxnSpPr/>
              <p:nvPr/>
            </p:nvCxnSpPr>
            <p:spPr bwMode="auto">
              <a:xfrm flipV="1">
                <a:off x="3275856" y="3068960"/>
                <a:ext cx="0" cy="219172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65" name="Text Box 60"/>
              <p:cNvSpPr txBox="1">
                <a:spLocks noChangeArrowheads="1"/>
              </p:cNvSpPr>
              <p:nvPr/>
            </p:nvSpPr>
            <p:spPr bwMode="auto">
              <a:xfrm>
                <a:off x="3023828" y="3265354"/>
                <a:ext cx="576064" cy="3076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zh-CN" altLang="en-US" sz="1800" b="1" dirty="0">
                    <a:solidFill>
                      <a:srgbClr val="990099"/>
                    </a:solidFill>
                    <a:latin typeface="宋体" pitchFamily="2" charset="-122"/>
                  </a:rPr>
                  <a:t>预测</a:t>
                </a:r>
                <a:r>
                  <a:rPr lang="en-US" altLang="zh-CN" sz="1800" b="1" dirty="0">
                    <a:solidFill>
                      <a:srgbClr val="990099"/>
                    </a:solidFill>
                    <a:latin typeface="宋体" pitchFamily="2" charset="-122"/>
                  </a:rPr>
                  <a:t> </a:t>
                </a:r>
              </a:p>
            </p:txBody>
          </p:sp>
        </p:grpSp>
        <p:grpSp>
          <p:nvGrpSpPr>
            <p:cNvPr id="166" name="组合 165"/>
            <p:cNvGrpSpPr/>
            <p:nvPr/>
          </p:nvGrpSpPr>
          <p:grpSpPr>
            <a:xfrm>
              <a:off x="3095836" y="3212976"/>
              <a:ext cx="540060" cy="504056"/>
              <a:chOff x="3059832" y="3068960"/>
              <a:chExt cx="540060" cy="504056"/>
            </a:xfrm>
          </p:grpSpPr>
          <p:cxnSp>
            <p:nvCxnSpPr>
              <p:cNvPr id="167" name="直接箭头连接符 166"/>
              <p:cNvCxnSpPr/>
              <p:nvPr/>
            </p:nvCxnSpPr>
            <p:spPr bwMode="auto">
              <a:xfrm flipV="1">
                <a:off x="3275856" y="3068960"/>
                <a:ext cx="0" cy="219172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68" name="Text Box 60"/>
              <p:cNvSpPr txBox="1">
                <a:spLocks noChangeArrowheads="1"/>
              </p:cNvSpPr>
              <p:nvPr/>
            </p:nvSpPr>
            <p:spPr bwMode="auto">
              <a:xfrm>
                <a:off x="3059832" y="3265354"/>
                <a:ext cx="540060" cy="3076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zh-CN" altLang="en-US" sz="1800" b="1" dirty="0">
                    <a:solidFill>
                      <a:srgbClr val="990099"/>
                    </a:solidFill>
                    <a:latin typeface="宋体" pitchFamily="2" charset="-122"/>
                  </a:rPr>
                  <a:t>猜对</a:t>
                </a:r>
                <a:r>
                  <a:rPr lang="en-US" altLang="zh-CN" sz="1800" b="1" dirty="0">
                    <a:solidFill>
                      <a:srgbClr val="990099"/>
                    </a:solidFill>
                    <a:latin typeface="宋体" pitchFamily="2" charset="-122"/>
                  </a:rPr>
                  <a:t> </a:t>
                </a:r>
              </a:p>
            </p:txBody>
          </p:sp>
        </p:grpSp>
      </p:grpSp>
      <p:grpSp>
        <p:nvGrpSpPr>
          <p:cNvPr id="177" name="组合 176"/>
          <p:cNvGrpSpPr/>
          <p:nvPr/>
        </p:nvGrpSpPr>
        <p:grpSpPr>
          <a:xfrm>
            <a:off x="4860032" y="1556792"/>
            <a:ext cx="3888432" cy="2016224"/>
            <a:chOff x="4860032" y="1700808"/>
            <a:chExt cx="3888432" cy="2016224"/>
          </a:xfrm>
        </p:grpSpPr>
        <p:grpSp>
          <p:nvGrpSpPr>
            <p:cNvPr id="157" name="组合 156"/>
            <p:cNvGrpSpPr/>
            <p:nvPr/>
          </p:nvGrpSpPr>
          <p:grpSpPr>
            <a:xfrm>
              <a:off x="4860032" y="1700808"/>
              <a:ext cx="3888432" cy="1518096"/>
              <a:chOff x="4716016" y="2270944"/>
              <a:chExt cx="3888432" cy="1518096"/>
            </a:xfrm>
          </p:grpSpPr>
          <p:cxnSp>
            <p:nvCxnSpPr>
              <p:cNvPr id="42" name="直接箭头连接符 41"/>
              <p:cNvCxnSpPr/>
              <p:nvPr/>
            </p:nvCxnSpPr>
            <p:spPr bwMode="auto">
              <a:xfrm>
                <a:off x="5148064" y="3789040"/>
                <a:ext cx="3456384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43" name="直接箭头连接符 42"/>
              <p:cNvCxnSpPr/>
              <p:nvPr/>
            </p:nvCxnSpPr>
            <p:spPr bwMode="auto">
              <a:xfrm flipH="1" flipV="1">
                <a:off x="5143870" y="2270944"/>
                <a:ext cx="4194" cy="150901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44" name="Text Box 61"/>
              <p:cNvSpPr txBox="1">
                <a:spLocks noChangeArrowheads="1"/>
              </p:cNvSpPr>
              <p:nvPr/>
            </p:nvSpPr>
            <p:spPr bwMode="auto">
              <a:xfrm>
                <a:off x="5143870" y="3506934"/>
                <a:ext cx="432048" cy="282104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add</a:t>
                </a:r>
              </a:p>
            </p:txBody>
          </p:sp>
          <p:sp>
            <p:nvSpPr>
              <p:cNvPr id="45" name="Text Box 63"/>
              <p:cNvSpPr txBox="1">
                <a:spLocks noChangeArrowheads="1"/>
              </p:cNvSpPr>
              <p:nvPr/>
            </p:nvSpPr>
            <p:spPr bwMode="auto">
              <a:xfrm>
                <a:off x="4716016" y="2339802"/>
                <a:ext cx="432048" cy="14430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dirty="0">
                    <a:latin typeface="宋体" pitchFamily="2" charset="-122"/>
                  </a:rPr>
                  <a:t>WB</a:t>
                </a:r>
                <a:endParaRPr lang="en-US" altLang="zh-CN" sz="1800" b="1" dirty="0">
                  <a:solidFill>
                    <a:srgbClr val="CC3300"/>
                  </a:solidFill>
                  <a:latin typeface="宋体" pitchFamily="2" charset="-122"/>
                </a:endParaRPr>
              </a:p>
              <a:p>
                <a:pPr>
                  <a:lnSpc>
                    <a:spcPct val="105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MEM</a:t>
                </a:r>
              </a:p>
              <a:p>
                <a:pPr>
                  <a:lnSpc>
                    <a:spcPct val="105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EX</a:t>
                </a:r>
              </a:p>
              <a:p>
                <a:pPr>
                  <a:lnSpc>
                    <a:spcPct val="105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ID</a:t>
                </a:r>
              </a:p>
              <a:p>
                <a:pPr>
                  <a:lnSpc>
                    <a:spcPct val="105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IF</a:t>
                </a:r>
              </a:p>
            </p:txBody>
          </p:sp>
          <p:sp>
            <p:nvSpPr>
              <p:cNvPr id="46" name="Text Box 61"/>
              <p:cNvSpPr txBox="1">
                <a:spLocks noChangeArrowheads="1"/>
              </p:cNvSpPr>
              <p:nvPr/>
            </p:nvSpPr>
            <p:spPr bwMode="auto">
              <a:xfrm>
                <a:off x="5580112" y="3504156"/>
                <a:ext cx="432048" cy="284884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err="1">
                    <a:latin typeface="+mn-ea"/>
                    <a:ea typeface="+mn-ea"/>
                  </a:rPr>
                  <a:t>bne</a:t>
                </a:r>
                <a:endParaRPr lang="en-US" altLang="zh-CN" sz="1800" b="1" dirty="0">
                  <a:latin typeface="+mn-ea"/>
                  <a:ea typeface="+mn-ea"/>
                </a:endParaRPr>
              </a:p>
            </p:txBody>
          </p:sp>
          <p:sp>
            <p:nvSpPr>
              <p:cNvPr id="47" name="Text Box 61"/>
              <p:cNvSpPr txBox="1">
                <a:spLocks noChangeArrowheads="1"/>
              </p:cNvSpPr>
              <p:nvPr/>
            </p:nvSpPr>
            <p:spPr bwMode="auto">
              <a:xfrm>
                <a:off x="6012160" y="3504156"/>
                <a:ext cx="432048" cy="28488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I3</a:t>
                </a:r>
              </a:p>
            </p:txBody>
          </p:sp>
          <p:sp>
            <p:nvSpPr>
              <p:cNvPr id="48" name="Text Box 61"/>
              <p:cNvSpPr txBox="1">
                <a:spLocks noChangeArrowheads="1"/>
              </p:cNvSpPr>
              <p:nvPr/>
            </p:nvSpPr>
            <p:spPr bwMode="auto">
              <a:xfrm>
                <a:off x="5580112" y="3216126"/>
                <a:ext cx="432048" cy="290808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add</a:t>
                </a:r>
              </a:p>
            </p:txBody>
          </p:sp>
          <p:sp>
            <p:nvSpPr>
              <p:cNvPr id="49" name="Text Box 61"/>
              <p:cNvSpPr txBox="1">
                <a:spLocks noChangeArrowheads="1"/>
              </p:cNvSpPr>
              <p:nvPr/>
            </p:nvSpPr>
            <p:spPr bwMode="auto">
              <a:xfrm>
                <a:off x="6012160" y="3212976"/>
                <a:ext cx="432048" cy="293958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err="1">
                    <a:latin typeface="+mn-ea"/>
                    <a:ea typeface="+mn-ea"/>
                  </a:rPr>
                  <a:t>bne</a:t>
                </a:r>
                <a:endParaRPr lang="en-US" altLang="zh-CN" sz="1800" b="1" dirty="0">
                  <a:latin typeface="+mn-ea"/>
                  <a:ea typeface="+mn-ea"/>
                </a:endParaRPr>
              </a:p>
            </p:txBody>
          </p:sp>
          <p:sp>
            <p:nvSpPr>
              <p:cNvPr id="50" name="Text Box 61"/>
              <p:cNvSpPr txBox="1">
                <a:spLocks noChangeArrowheads="1"/>
              </p:cNvSpPr>
              <p:nvPr/>
            </p:nvSpPr>
            <p:spPr bwMode="auto">
              <a:xfrm>
                <a:off x="6444208" y="3212976"/>
                <a:ext cx="432048" cy="293958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I3</a:t>
                </a:r>
              </a:p>
            </p:txBody>
          </p:sp>
          <p:sp>
            <p:nvSpPr>
              <p:cNvPr id="51" name="Text Box 61"/>
              <p:cNvSpPr txBox="1">
                <a:spLocks noChangeArrowheads="1"/>
              </p:cNvSpPr>
              <p:nvPr/>
            </p:nvSpPr>
            <p:spPr bwMode="auto">
              <a:xfrm>
                <a:off x="6012160" y="2928092"/>
                <a:ext cx="432048" cy="288034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add</a:t>
                </a:r>
              </a:p>
            </p:txBody>
          </p:sp>
          <p:sp>
            <p:nvSpPr>
              <p:cNvPr id="52" name="Text Box 61"/>
              <p:cNvSpPr txBox="1">
                <a:spLocks noChangeArrowheads="1"/>
              </p:cNvSpPr>
              <p:nvPr/>
            </p:nvSpPr>
            <p:spPr bwMode="auto">
              <a:xfrm>
                <a:off x="6444208" y="2928094"/>
                <a:ext cx="432048" cy="284884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err="1">
                    <a:latin typeface="+mn-ea"/>
                    <a:ea typeface="+mn-ea"/>
                  </a:rPr>
                  <a:t>bne</a:t>
                </a:r>
                <a:endParaRPr lang="en-US" altLang="zh-CN" sz="1800" b="1" dirty="0">
                  <a:latin typeface="+mn-ea"/>
                  <a:ea typeface="+mn-ea"/>
                </a:endParaRPr>
              </a:p>
            </p:txBody>
          </p:sp>
          <p:sp>
            <p:nvSpPr>
              <p:cNvPr id="54" name="Text Box 61"/>
              <p:cNvSpPr txBox="1">
                <a:spLocks noChangeArrowheads="1"/>
              </p:cNvSpPr>
              <p:nvPr/>
            </p:nvSpPr>
            <p:spPr bwMode="auto">
              <a:xfrm>
                <a:off x="6444208" y="3504156"/>
                <a:ext cx="432048" cy="284884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I4</a:t>
                </a:r>
              </a:p>
            </p:txBody>
          </p:sp>
          <p:sp>
            <p:nvSpPr>
              <p:cNvPr id="55" name="Text Box 61"/>
              <p:cNvSpPr txBox="1">
                <a:spLocks noChangeArrowheads="1"/>
              </p:cNvSpPr>
              <p:nvPr/>
            </p:nvSpPr>
            <p:spPr bwMode="auto">
              <a:xfrm>
                <a:off x="6876256" y="2928092"/>
                <a:ext cx="432048" cy="28488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I3</a:t>
                </a:r>
              </a:p>
            </p:txBody>
          </p:sp>
          <p:sp>
            <p:nvSpPr>
              <p:cNvPr id="56" name="Text Box 61"/>
              <p:cNvSpPr txBox="1">
                <a:spLocks noChangeArrowheads="1"/>
              </p:cNvSpPr>
              <p:nvPr/>
            </p:nvSpPr>
            <p:spPr bwMode="auto">
              <a:xfrm>
                <a:off x="6444208" y="2640058"/>
                <a:ext cx="432048" cy="288034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add</a:t>
                </a:r>
              </a:p>
            </p:txBody>
          </p:sp>
          <p:sp>
            <p:nvSpPr>
              <p:cNvPr id="57" name="Text Box 61"/>
              <p:cNvSpPr txBox="1">
                <a:spLocks noChangeArrowheads="1"/>
              </p:cNvSpPr>
              <p:nvPr/>
            </p:nvSpPr>
            <p:spPr bwMode="auto">
              <a:xfrm>
                <a:off x="6876256" y="2640060"/>
                <a:ext cx="432048" cy="288034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err="1">
                    <a:latin typeface="+mn-ea"/>
                    <a:ea typeface="+mn-ea"/>
                  </a:rPr>
                  <a:t>bne</a:t>
                </a:r>
                <a:endParaRPr lang="en-US" altLang="zh-CN" sz="1800" b="1" dirty="0">
                  <a:latin typeface="+mn-ea"/>
                  <a:ea typeface="+mn-ea"/>
                </a:endParaRPr>
              </a:p>
            </p:txBody>
          </p:sp>
          <p:sp>
            <p:nvSpPr>
              <p:cNvPr id="59" name="Text Box 61"/>
              <p:cNvSpPr txBox="1">
                <a:spLocks noChangeArrowheads="1"/>
              </p:cNvSpPr>
              <p:nvPr/>
            </p:nvSpPr>
            <p:spPr bwMode="auto">
              <a:xfrm>
                <a:off x="6876256" y="2348878"/>
                <a:ext cx="432048" cy="291182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add</a:t>
                </a:r>
              </a:p>
            </p:txBody>
          </p:sp>
          <p:sp>
            <p:nvSpPr>
              <p:cNvPr id="64" name="Text Box 61"/>
              <p:cNvSpPr txBox="1">
                <a:spLocks noChangeArrowheads="1"/>
              </p:cNvSpPr>
              <p:nvPr/>
            </p:nvSpPr>
            <p:spPr bwMode="auto">
              <a:xfrm>
                <a:off x="6876256" y="3209828"/>
                <a:ext cx="432048" cy="297106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I4</a:t>
                </a:r>
              </a:p>
            </p:txBody>
          </p:sp>
          <p:sp>
            <p:nvSpPr>
              <p:cNvPr id="65" name="Text Box 61"/>
              <p:cNvSpPr txBox="1">
                <a:spLocks noChangeArrowheads="1"/>
              </p:cNvSpPr>
              <p:nvPr/>
            </p:nvSpPr>
            <p:spPr bwMode="auto">
              <a:xfrm>
                <a:off x="6876256" y="3504156"/>
                <a:ext cx="432048" cy="284884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I5</a:t>
                </a:r>
              </a:p>
            </p:txBody>
          </p:sp>
          <p:sp>
            <p:nvSpPr>
              <p:cNvPr id="139" name="Text Box 61"/>
              <p:cNvSpPr txBox="1">
                <a:spLocks noChangeArrowheads="1"/>
              </p:cNvSpPr>
              <p:nvPr/>
            </p:nvSpPr>
            <p:spPr bwMode="auto">
              <a:xfrm>
                <a:off x="7740352" y="3504156"/>
                <a:ext cx="432048" cy="28488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I9</a:t>
                </a:r>
              </a:p>
            </p:txBody>
          </p:sp>
          <p:sp>
            <p:nvSpPr>
              <p:cNvPr id="140" name="Text Box 61"/>
              <p:cNvSpPr txBox="1">
                <a:spLocks noChangeArrowheads="1"/>
              </p:cNvSpPr>
              <p:nvPr/>
            </p:nvSpPr>
            <p:spPr bwMode="auto">
              <a:xfrm>
                <a:off x="7308304" y="2640058"/>
                <a:ext cx="432048" cy="288036"/>
              </a:xfrm>
              <a:prstGeom prst="rect">
                <a:avLst/>
              </a:prstGeom>
              <a:solidFill>
                <a:srgbClr val="CC99FF">
                  <a:alpha val="7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dirty="0">
                    <a:latin typeface="+mn-lt"/>
                  </a:rPr>
                  <a:t>bub</a:t>
                </a:r>
              </a:p>
            </p:txBody>
          </p:sp>
          <p:sp>
            <p:nvSpPr>
              <p:cNvPr id="141" name="Text Box 61"/>
              <p:cNvSpPr txBox="1">
                <a:spLocks noChangeArrowheads="1"/>
              </p:cNvSpPr>
              <p:nvPr/>
            </p:nvSpPr>
            <p:spPr bwMode="auto">
              <a:xfrm>
                <a:off x="7740352" y="2352028"/>
                <a:ext cx="432048" cy="288032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dirty="0">
                    <a:latin typeface="+mn-lt"/>
                  </a:rPr>
                  <a:t>bub</a:t>
                </a:r>
              </a:p>
            </p:txBody>
          </p:sp>
          <p:sp>
            <p:nvSpPr>
              <p:cNvPr id="142" name="Text Box 61"/>
              <p:cNvSpPr txBox="1">
                <a:spLocks noChangeArrowheads="1"/>
              </p:cNvSpPr>
              <p:nvPr/>
            </p:nvSpPr>
            <p:spPr bwMode="auto">
              <a:xfrm>
                <a:off x="7308304" y="2928092"/>
                <a:ext cx="432048" cy="284884"/>
              </a:xfrm>
              <a:prstGeom prst="rect">
                <a:avLst/>
              </a:prstGeom>
              <a:solidFill>
                <a:srgbClr val="CC99FF">
                  <a:alpha val="7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dirty="0">
                    <a:latin typeface="+mn-lt"/>
                  </a:rPr>
                  <a:t>bub</a:t>
                </a:r>
              </a:p>
            </p:txBody>
          </p:sp>
          <p:sp>
            <p:nvSpPr>
              <p:cNvPr id="143" name="Text Box 61"/>
              <p:cNvSpPr txBox="1">
                <a:spLocks noChangeArrowheads="1"/>
              </p:cNvSpPr>
              <p:nvPr/>
            </p:nvSpPr>
            <p:spPr bwMode="auto">
              <a:xfrm>
                <a:off x="7740352" y="2640058"/>
                <a:ext cx="432048" cy="288036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dirty="0">
                    <a:latin typeface="+mn-lt"/>
                  </a:rPr>
                  <a:t>bub</a:t>
                </a:r>
              </a:p>
            </p:txBody>
          </p:sp>
          <p:sp>
            <p:nvSpPr>
              <p:cNvPr id="144" name="Text Box 61"/>
              <p:cNvSpPr txBox="1">
                <a:spLocks noChangeArrowheads="1"/>
              </p:cNvSpPr>
              <p:nvPr/>
            </p:nvSpPr>
            <p:spPr bwMode="auto">
              <a:xfrm>
                <a:off x="8172400" y="2352028"/>
                <a:ext cx="432048" cy="288032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dirty="0">
                    <a:latin typeface="+mn-lt"/>
                  </a:rPr>
                  <a:t>bub</a:t>
                </a:r>
              </a:p>
            </p:txBody>
          </p:sp>
          <p:sp>
            <p:nvSpPr>
              <p:cNvPr id="145" name="Text Box 61"/>
              <p:cNvSpPr txBox="1">
                <a:spLocks noChangeArrowheads="1"/>
              </p:cNvSpPr>
              <p:nvPr/>
            </p:nvSpPr>
            <p:spPr bwMode="auto">
              <a:xfrm>
                <a:off x="7740352" y="2928092"/>
                <a:ext cx="432048" cy="284884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dirty="0">
                    <a:latin typeface="+mn-lt"/>
                  </a:rPr>
                  <a:t>bub</a:t>
                </a:r>
              </a:p>
            </p:txBody>
          </p:sp>
          <p:sp>
            <p:nvSpPr>
              <p:cNvPr id="146" name="Text Box 61"/>
              <p:cNvSpPr txBox="1">
                <a:spLocks noChangeArrowheads="1"/>
              </p:cNvSpPr>
              <p:nvPr/>
            </p:nvSpPr>
            <p:spPr bwMode="auto">
              <a:xfrm>
                <a:off x="8172400" y="2640058"/>
                <a:ext cx="432048" cy="284884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dirty="0">
                    <a:latin typeface="+mn-lt"/>
                  </a:rPr>
                  <a:t>bub</a:t>
                </a:r>
              </a:p>
            </p:txBody>
          </p:sp>
          <p:sp>
            <p:nvSpPr>
              <p:cNvPr id="148" name="Text Box 61"/>
              <p:cNvSpPr txBox="1">
                <a:spLocks noChangeArrowheads="1"/>
              </p:cNvSpPr>
              <p:nvPr/>
            </p:nvSpPr>
            <p:spPr bwMode="auto">
              <a:xfrm>
                <a:off x="7308304" y="3212976"/>
                <a:ext cx="432048" cy="293958"/>
              </a:xfrm>
              <a:prstGeom prst="rect">
                <a:avLst/>
              </a:prstGeom>
              <a:solidFill>
                <a:srgbClr val="CC99FF">
                  <a:alpha val="7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dirty="0"/>
                  <a:t>bub</a:t>
                </a:r>
              </a:p>
            </p:txBody>
          </p:sp>
          <p:sp>
            <p:nvSpPr>
              <p:cNvPr id="149" name="Text Box 61"/>
              <p:cNvSpPr txBox="1">
                <a:spLocks noChangeArrowheads="1"/>
              </p:cNvSpPr>
              <p:nvPr/>
            </p:nvSpPr>
            <p:spPr bwMode="auto">
              <a:xfrm>
                <a:off x="7740352" y="3212976"/>
                <a:ext cx="432048" cy="293958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dirty="0"/>
                  <a:t>bub</a:t>
                </a:r>
              </a:p>
            </p:txBody>
          </p:sp>
          <p:sp>
            <p:nvSpPr>
              <p:cNvPr id="150" name="Text Box 61"/>
              <p:cNvSpPr txBox="1">
                <a:spLocks noChangeArrowheads="1"/>
              </p:cNvSpPr>
              <p:nvPr/>
            </p:nvSpPr>
            <p:spPr bwMode="auto">
              <a:xfrm>
                <a:off x="8172400" y="3209828"/>
                <a:ext cx="432048" cy="297106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I9</a:t>
                </a:r>
              </a:p>
            </p:txBody>
          </p:sp>
          <p:sp>
            <p:nvSpPr>
              <p:cNvPr id="151" name="Text Box 61"/>
              <p:cNvSpPr txBox="1">
                <a:spLocks noChangeArrowheads="1"/>
              </p:cNvSpPr>
              <p:nvPr/>
            </p:nvSpPr>
            <p:spPr bwMode="auto">
              <a:xfrm>
                <a:off x="8172400" y="2924944"/>
                <a:ext cx="432048" cy="284884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dirty="0">
                    <a:latin typeface="+mn-lt"/>
                  </a:rPr>
                  <a:t>bub</a:t>
                </a:r>
              </a:p>
            </p:txBody>
          </p:sp>
          <p:sp>
            <p:nvSpPr>
              <p:cNvPr id="156" name="Text Box 61"/>
              <p:cNvSpPr txBox="1">
                <a:spLocks noChangeArrowheads="1"/>
              </p:cNvSpPr>
              <p:nvPr/>
            </p:nvSpPr>
            <p:spPr bwMode="auto">
              <a:xfrm>
                <a:off x="7308304" y="3506934"/>
                <a:ext cx="432048" cy="282106"/>
              </a:xfrm>
              <a:prstGeom prst="rect">
                <a:avLst/>
              </a:prstGeom>
              <a:solidFill>
                <a:srgbClr val="CC99FF">
                  <a:alpha val="7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dirty="0"/>
                  <a:t>bub</a:t>
                </a:r>
              </a:p>
            </p:txBody>
          </p:sp>
        </p:grpSp>
        <p:grpSp>
          <p:nvGrpSpPr>
            <p:cNvPr id="169" name="组合 168"/>
            <p:cNvGrpSpPr/>
            <p:nvPr/>
          </p:nvGrpSpPr>
          <p:grpSpPr>
            <a:xfrm>
              <a:off x="5652120" y="3212976"/>
              <a:ext cx="612068" cy="504056"/>
              <a:chOff x="2987824" y="3068960"/>
              <a:chExt cx="612068" cy="504056"/>
            </a:xfrm>
          </p:grpSpPr>
          <p:cxnSp>
            <p:nvCxnSpPr>
              <p:cNvPr id="170" name="直接箭头连接符 169"/>
              <p:cNvCxnSpPr/>
              <p:nvPr/>
            </p:nvCxnSpPr>
            <p:spPr bwMode="auto">
              <a:xfrm flipV="1">
                <a:off x="3275856" y="3068960"/>
                <a:ext cx="0" cy="219172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71" name="Text Box 60"/>
              <p:cNvSpPr txBox="1">
                <a:spLocks noChangeArrowheads="1"/>
              </p:cNvSpPr>
              <p:nvPr/>
            </p:nvSpPr>
            <p:spPr bwMode="auto">
              <a:xfrm>
                <a:off x="2987824" y="3265354"/>
                <a:ext cx="612068" cy="3076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zh-CN" altLang="en-US" sz="1800" b="1" dirty="0">
                    <a:solidFill>
                      <a:srgbClr val="990099"/>
                    </a:solidFill>
                    <a:latin typeface="宋体" pitchFamily="2" charset="-122"/>
                  </a:rPr>
                  <a:t>预测</a:t>
                </a:r>
                <a:r>
                  <a:rPr lang="en-US" altLang="zh-CN" sz="1800" b="1" dirty="0">
                    <a:solidFill>
                      <a:srgbClr val="990099"/>
                    </a:solidFill>
                    <a:latin typeface="宋体" pitchFamily="2" charset="-122"/>
                  </a:rPr>
                  <a:t> </a:t>
                </a:r>
              </a:p>
            </p:txBody>
          </p:sp>
        </p:grpSp>
        <p:grpSp>
          <p:nvGrpSpPr>
            <p:cNvPr id="172" name="组合 171"/>
            <p:cNvGrpSpPr/>
            <p:nvPr/>
          </p:nvGrpSpPr>
          <p:grpSpPr>
            <a:xfrm>
              <a:off x="7308304" y="3212976"/>
              <a:ext cx="1224136" cy="504056"/>
              <a:chOff x="2951820" y="3068960"/>
              <a:chExt cx="1224136" cy="504056"/>
            </a:xfrm>
          </p:grpSpPr>
          <p:cxnSp>
            <p:nvCxnSpPr>
              <p:cNvPr id="173" name="直接箭头连接符 172"/>
              <p:cNvCxnSpPr/>
              <p:nvPr/>
            </p:nvCxnSpPr>
            <p:spPr bwMode="auto">
              <a:xfrm flipV="1">
                <a:off x="3275856" y="3068960"/>
                <a:ext cx="0" cy="219172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74" name="Text Box 60"/>
              <p:cNvSpPr txBox="1">
                <a:spLocks noChangeArrowheads="1"/>
              </p:cNvSpPr>
              <p:nvPr/>
            </p:nvSpPr>
            <p:spPr bwMode="auto">
              <a:xfrm>
                <a:off x="2951820" y="3265354"/>
                <a:ext cx="1224136" cy="3076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zh-CN" altLang="en-US" sz="1800" b="1" dirty="0">
                    <a:solidFill>
                      <a:srgbClr val="990099"/>
                    </a:solidFill>
                    <a:latin typeface="宋体" pitchFamily="2" charset="-122"/>
                  </a:rPr>
                  <a:t>猜错</a:t>
                </a:r>
                <a:r>
                  <a:rPr lang="en-US" altLang="zh-CN" sz="1800" b="1" dirty="0">
                    <a:solidFill>
                      <a:srgbClr val="990099"/>
                    </a:solidFill>
                    <a:latin typeface="宋体" pitchFamily="2" charset="-122"/>
                  </a:rPr>
                  <a:t>(</a:t>
                </a:r>
                <a:r>
                  <a:rPr lang="zh-CN" altLang="en-US" sz="1800" b="1" dirty="0">
                    <a:solidFill>
                      <a:srgbClr val="990099"/>
                    </a:solidFill>
                    <a:latin typeface="宋体" pitchFamily="2" charset="-122"/>
                  </a:rPr>
                  <a:t>回头</a:t>
                </a:r>
                <a:r>
                  <a:rPr lang="en-US" altLang="zh-CN" sz="1800" b="1" dirty="0">
                    <a:solidFill>
                      <a:srgbClr val="990099"/>
                    </a:solidFill>
                    <a:latin typeface="宋体" pitchFamily="2" charset="-122"/>
                  </a:rPr>
                  <a:t>) </a:t>
                </a:r>
              </a:p>
            </p:txBody>
          </p:sp>
        </p:grpSp>
      </p:grpSp>
      <p:sp>
        <p:nvSpPr>
          <p:cNvPr id="178" name="Text Box 88"/>
          <p:cNvSpPr txBox="1">
            <a:spLocks noChangeArrowheads="1"/>
          </p:cNvSpPr>
          <p:nvPr/>
        </p:nvSpPr>
        <p:spPr bwMode="auto">
          <a:xfrm>
            <a:off x="179512" y="4069521"/>
            <a:ext cx="885698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kumimoji="0" lang="zh-CN" altLang="en-US" b="1" dirty="0">
                <a:solidFill>
                  <a:schemeClr val="accent2"/>
                </a:solidFill>
                <a:latin typeface="宋体" pitchFamily="2" charset="-122"/>
              </a:rPr>
              <a:t>实现机制</a:t>
            </a: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kumimoji="0" lang="en-US" altLang="zh-CN" b="1" dirty="0">
                <a:latin typeface="宋体" pitchFamily="2" charset="-122"/>
              </a:rPr>
              <a:t>IF</a:t>
            </a:r>
            <a:r>
              <a:rPr kumimoji="0" lang="zh-CN" altLang="en-US" b="1" dirty="0">
                <a:latin typeface="宋体" pitchFamily="2" charset="-122"/>
              </a:rPr>
              <a:t>段或</a:t>
            </a:r>
            <a:r>
              <a:rPr kumimoji="0" lang="en-US" altLang="zh-CN" b="1" dirty="0">
                <a:latin typeface="宋体" pitchFamily="2" charset="-122"/>
              </a:rPr>
              <a:t>ID</a:t>
            </a:r>
            <a:r>
              <a:rPr kumimoji="0" lang="zh-CN" altLang="en-US" b="1" dirty="0">
                <a:latin typeface="宋体" pitchFamily="2" charset="-122"/>
              </a:rPr>
              <a:t>段预测，</a:t>
            </a:r>
            <a:r>
              <a:rPr lang="zh-CN" altLang="en-US" b="1" dirty="0">
                <a:latin typeface="+mn-ea"/>
              </a:rPr>
              <a:t>猜对时</a:t>
            </a:r>
            <a:r>
              <a:rPr lang="zh-CN" altLang="en-US" b="1" dirty="0">
                <a:solidFill>
                  <a:srgbClr val="990099"/>
                </a:solidFill>
                <a:latin typeface="+mn-ea"/>
              </a:rPr>
              <a:t>不写</a:t>
            </a:r>
            <a:r>
              <a:rPr lang="en-US" altLang="zh-CN" b="1" dirty="0">
                <a:solidFill>
                  <a:srgbClr val="990099"/>
                </a:solidFill>
                <a:latin typeface="+mn-ea"/>
              </a:rPr>
              <a:t>PC</a:t>
            </a:r>
            <a:r>
              <a:rPr lang="zh-CN" altLang="en-US" b="1" dirty="0">
                <a:latin typeface="+mn-ea"/>
              </a:rPr>
              <a:t>，</a:t>
            </a:r>
            <a:endParaRPr lang="en-US" altLang="zh-CN" b="1" dirty="0">
              <a:latin typeface="+mn-ea"/>
            </a:endParaRPr>
          </a:p>
          <a:p>
            <a:pPr algn="l" eaLnBrk="0" hangingPunct="0">
              <a:lnSpc>
                <a:spcPct val="125000"/>
              </a:lnSpc>
            </a:pPr>
            <a:r>
              <a:rPr lang="en-US" altLang="zh-CN" b="1" dirty="0">
                <a:latin typeface="+mn-ea"/>
              </a:rPr>
              <a:t>                </a:t>
            </a:r>
            <a:r>
              <a:rPr lang="zh-CN" altLang="en-US" b="1" dirty="0">
                <a:latin typeface="+mn-ea"/>
              </a:rPr>
              <a:t>猜错时</a:t>
            </a:r>
            <a:r>
              <a:rPr lang="zh-CN" altLang="en-US" b="1" dirty="0">
                <a:solidFill>
                  <a:srgbClr val="990099"/>
                </a:solidFill>
                <a:latin typeface="+mn-ea"/>
              </a:rPr>
              <a:t>清空流水线</a:t>
            </a:r>
            <a:r>
              <a:rPr lang="en-US" altLang="zh-CN" sz="2000" b="1" dirty="0">
                <a:latin typeface="+mn-ea"/>
              </a:rPr>
              <a:t>(</a:t>
            </a:r>
            <a:r>
              <a:rPr lang="zh-CN" altLang="en-US" sz="2000" b="1" dirty="0">
                <a:latin typeface="+mn-ea"/>
              </a:rPr>
              <a:t>分支指令已实现写</a:t>
            </a:r>
            <a:r>
              <a:rPr lang="en-US" altLang="zh-CN" sz="2000" b="1" dirty="0">
                <a:latin typeface="+mn-ea"/>
              </a:rPr>
              <a:t>PC)</a:t>
            </a:r>
            <a:endParaRPr kumimoji="0" lang="en-US" altLang="zh-CN" sz="2200" b="1" dirty="0">
              <a:latin typeface="宋体" pitchFamily="2" charset="-122"/>
            </a:endParaRPr>
          </a:p>
        </p:txBody>
      </p:sp>
      <p:grpSp>
        <p:nvGrpSpPr>
          <p:cNvPr id="185" name="组合 184"/>
          <p:cNvGrpSpPr/>
          <p:nvPr/>
        </p:nvGrpSpPr>
        <p:grpSpPr>
          <a:xfrm>
            <a:off x="3059832" y="2160023"/>
            <a:ext cx="4464496" cy="2493119"/>
            <a:chOff x="3059832" y="2258663"/>
            <a:chExt cx="4464496" cy="2275718"/>
          </a:xfrm>
        </p:grpSpPr>
        <p:cxnSp>
          <p:nvCxnSpPr>
            <p:cNvPr id="180" name="直接箭头连接符 179"/>
            <p:cNvCxnSpPr/>
            <p:nvPr/>
          </p:nvCxnSpPr>
          <p:spPr bwMode="auto">
            <a:xfrm flipH="1" flipV="1">
              <a:off x="3059832" y="2258663"/>
              <a:ext cx="3420380" cy="181561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82" name="直接箭头连接符 181"/>
            <p:cNvCxnSpPr/>
            <p:nvPr/>
          </p:nvCxnSpPr>
          <p:spPr bwMode="auto">
            <a:xfrm flipV="1">
              <a:off x="4211960" y="3166468"/>
              <a:ext cx="3312368" cy="136791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 w="med" len="sm"/>
            </a:ln>
            <a:effectLst/>
          </p:spPr>
        </p:cxnSp>
      </p:grpSp>
      <p:sp>
        <p:nvSpPr>
          <p:cNvPr id="186" name="Text Box 88"/>
          <p:cNvSpPr txBox="1">
            <a:spLocks noChangeArrowheads="1"/>
          </p:cNvSpPr>
          <p:nvPr/>
        </p:nvSpPr>
        <p:spPr bwMode="auto">
          <a:xfrm>
            <a:off x="179512" y="5010561"/>
            <a:ext cx="8773988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kumimoji="0" lang="zh-CN" altLang="en-US" b="1" dirty="0">
                <a:solidFill>
                  <a:schemeClr val="accent2"/>
                </a:solidFill>
                <a:latin typeface="宋体" pitchFamily="2" charset="-122"/>
              </a:rPr>
              <a:t>预测方法</a:t>
            </a: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+mn-ea"/>
                <a:ea typeface="+mn-ea"/>
              </a:rPr>
              <a:t>静态预测、动态预测</a:t>
            </a:r>
            <a:r>
              <a:rPr lang="en-US" altLang="zh-CN" sz="1800" b="1" dirty="0">
                <a:latin typeface="+mn-ea"/>
                <a:ea typeface="+mn-ea"/>
              </a:rPr>
              <a:t>(</a:t>
            </a:r>
            <a:r>
              <a:rPr lang="zh-CN" altLang="en-US" sz="1800" b="1" dirty="0">
                <a:latin typeface="+mn-ea"/>
                <a:ea typeface="+mn-ea"/>
              </a:rPr>
              <a:t>根据该指令的</a:t>
            </a:r>
            <a:r>
              <a:rPr lang="zh-CN" altLang="en-US" sz="1800" b="1" dirty="0">
                <a:solidFill>
                  <a:srgbClr val="990099"/>
                </a:solidFill>
                <a:latin typeface="+mn-ea"/>
                <a:ea typeface="+mn-ea"/>
              </a:rPr>
              <a:t>转移历史</a:t>
            </a:r>
            <a:r>
              <a:rPr lang="en-US" altLang="zh-CN" sz="1800" b="1" dirty="0">
                <a:latin typeface="+mn-ea"/>
                <a:ea typeface="+mn-ea"/>
              </a:rPr>
              <a:t>)</a:t>
            </a:r>
          </a:p>
          <a:p>
            <a:pPr algn="l" eaLnBrk="0" hangingPunct="0">
              <a:lnSpc>
                <a:spcPct val="114000"/>
              </a:lnSpc>
            </a:pPr>
            <a:r>
              <a:rPr kumimoji="0" lang="zh-CN" altLang="en-US" sz="2000" dirty="0">
                <a:latin typeface="+mn-ea"/>
                <a:ea typeface="+mn-ea"/>
              </a:rPr>
              <a:t>                                  └</a:t>
            </a:r>
            <a:r>
              <a:rPr kumimoji="0" lang="zh-CN" altLang="en-US" sz="2000" b="1" dirty="0">
                <a:latin typeface="+mn-ea"/>
                <a:ea typeface="+mn-ea"/>
              </a:rPr>
              <a:t>→所需硬件：</a:t>
            </a:r>
            <a:r>
              <a:rPr kumimoji="0" lang="en-US" altLang="zh-CN" sz="2000" b="1" dirty="0">
                <a:latin typeface="+mn-ea"/>
                <a:ea typeface="+mn-ea"/>
              </a:rPr>
              <a:t>BTB</a:t>
            </a:r>
            <a:r>
              <a:rPr kumimoji="0" lang="zh-CN" altLang="en-US" sz="2000" b="1" dirty="0">
                <a:latin typeface="+mn-ea"/>
                <a:ea typeface="+mn-ea"/>
              </a:rPr>
              <a:t>、更新逻辑</a:t>
            </a:r>
            <a:endParaRPr kumimoji="0" lang="en-US" altLang="zh-CN" sz="2000" b="1" dirty="0">
              <a:latin typeface="+mn-ea"/>
              <a:ea typeface="+mn-ea"/>
            </a:endParaRPr>
          </a:p>
        </p:txBody>
      </p:sp>
      <p:sp>
        <p:nvSpPr>
          <p:cNvPr id="201" name="Text Box 88"/>
          <p:cNvSpPr txBox="1">
            <a:spLocks noChangeArrowheads="1"/>
          </p:cNvSpPr>
          <p:nvPr/>
        </p:nvSpPr>
        <p:spPr bwMode="auto">
          <a:xfrm>
            <a:off x="179512" y="5805264"/>
            <a:ext cx="877398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990099"/>
                </a:solidFill>
                <a:latin typeface="宋体" pitchFamily="2" charset="-122"/>
              </a:rPr>
              <a:t>          </a:t>
            </a:r>
            <a:r>
              <a:rPr kumimoji="0" lang="zh-CN" altLang="en-US" b="1" dirty="0">
                <a:solidFill>
                  <a:srgbClr val="990099"/>
                </a:solidFill>
                <a:latin typeface="宋体" pitchFamily="2" charset="-122"/>
              </a:rPr>
              <a:t>运用：</a:t>
            </a:r>
            <a:r>
              <a:rPr lang="zh-CN" altLang="en-US" b="1" dirty="0">
                <a:latin typeface="+mn-ea"/>
                <a:ea typeface="+mn-ea"/>
              </a:rPr>
              <a:t>动态预测＋静态预测</a:t>
            </a:r>
            <a:r>
              <a:rPr lang="en-US" altLang="zh-CN" sz="2000" b="1" dirty="0">
                <a:latin typeface="+mn-ea"/>
                <a:ea typeface="+mn-ea"/>
              </a:rPr>
              <a:t>(</a:t>
            </a:r>
            <a:r>
              <a:rPr lang="zh-CN" altLang="en-US" sz="2000" b="1" dirty="0">
                <a:latin typeface="+mn-ea"/>
                <a:ea typeface="+mn-ea"/>
              </a:rPr>
              <a:t>首次执行时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  <a:endParaRPr kumimoji="0" lang="en-US" altLang="zh-CN" b="1" dirty="0">
              <a:latin typeface="+mn-ea"/>
              <a:ea typeface="+mn-ea"/>
            </a:endParaRPr>
          </a:p>
        </p:txBody>
      </p:sp>
      <p:grpSp>
        <p:nvGrpSpPr>
          <p:cNvPr id="89" name="Group 308"/>
          <p:cNvGrpSpPr>
            <a:grpSpLocks/>
          </p:cNvGrpSpPr>
          <p:nvPr/>
        </p:nvGrpSpPr>
        <p:grpSpPr bwMode="auto">
          <a:xfrm>
            <a:off x="3995613" y="6454031"/>
            <a:ext cx="360363" cy="287337"/>
            <a:chOff x="1133" y="4020"/>
            <a:chExt cx="227" cy="181"/>
          </a:xfrm>
        </p:grpSpPr>
        <p:sp>
          <p:nvSpPr>
            <p:cNvPr id="90" name="AutoShape 309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Text Box 310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200" dirty="0">
                  <a:solidFill>
                    <a:schemeClr val="bg2"/>
                  </a:solidFill>
                  <a:latin typeface="宋体" pitchFamily="2" charset="-122"/>
                </a:rPr>
                <a:t>109</a:t>
              </a:r>
            </a:p>
          </p:txBody>
        </p:sp>
      </p:grpSp>
      <p:sp>
        <p:nvSpPr>
          <p:cNvPr id="92" name="AutoShape 15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65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8" grpId="0"/>
      <p:bldP spid="186" grpId="0"/>
      <p:bldP spid="201" grpId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128</a:t>
            </a:fld>
            <a:endParaRPr lang="en-US" altLang="zh-CN"/>
          </a:p>
        </p:txBody>
      </p:sp>
      <p:sp>
        <p:nvSpPr>
          <p:cNvPr id="4" name="Text Box 88"/>
          <p:cNvSpPr txBox="1">
            <a:spLocks noChangeArrowheads="1"/>
          </p:cNvSpPr>
          <p:nvPr/>
        </p:nvSpPr>
        <p:spPr bwMode="auto">
          <a:xfrm>
            <a:off x="190376" y="332656"/>
            <a:ext cx="8774112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kumimoji="0" lang="zh-CN" altLang="en-US" b="1" dirty="0">
                <a:solidFill>
                  <a:srgbClr val="C00000"/>
                </a:solidFill>
                <a:latin typeface="宋体" pitchFamily="2" charset="-122"/>
              </a:rPr>
              <a:t>延迟分支法：</a:t>
            </a:r>
            <a:r>
              <a:rPr lang="zh-CN" altLang="zh-CN" b="1" dirty="0"/>
              <a:t>延迟槽中的指令总是被执行</a:t>
            </a:r>
            <a:endParaRPr lang="en-US" altLang="zh-CN" b="1" dirty="0"/>
          </a:p>
          <a:p>
            <a:pPr algn="l" eaLnBrk="0" hangingPunct="0">
              <a:lnSpc>
                <a:spcPct val="125000"/>
              </a:lnSpc>
            </a:pPr>
            <a:r>
              <a:rPr lang="en-US" altLang="zh-CN" sz="2000" b="1" dirty="0">
                <a:latin typeface="+mn-ea"/>
                <a:ea typeface="+mn-ea"/>
              </a:rPr>
              <a:t>                   (</a:t>
            </a:r>
            <a:r>
              <a:rPr lang="zh-CN" altLang="zh-CN" sz="2000" b="1" dirty="0">
                <a:latin typeface="+mn-ea"/>
                <a:ea typeface="+mn-ea"/>
              </a:rPr>
              <a:t>逻辑上延长分支指令的执行时间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  <a:endParaRPr kumimoji="0" lang="en-US" altLang="zh-CN" b="1" dirty="0">
              <a:latin typeface="+mn-ea"/>
              <a:ea typeface="+mn-ea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kumimoji="0" lang="zh-CN" altLang="en-US" b="1" dirty="0">
                <a:solidFill>
                  <a:schemeClr val="accent2"/>
                </a:solidFill>
                <a:latin typeface="宋体" pitchFamily="2" charset="-122"/>
              </a:rPr>
              <a:t>延迟槽</a:t>
            </a: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zh-CN" b="1" dirty="0"/>
              <a:t>分支指令执行</a:t>
            </a:r>
            <a:r>
              <a:rPr lang="zh-CN" altLang="en-US" b="1" dirty="0"/>
              <a:t>完</a:t>
            </a:r>
            <a:r>
              <a:rPr lang="zh-CN" altLang="zh-CN" b="1" dirty="0"/>
              <a:t>前，</a:t>
            </a:r>
            <a:r>
              <a:rPr lang="zh-CN" altLang="en-US" b="1" dirty="0"/>
              <a:t>可</a:t>
            </a:r>
            <a:r>
              <a:rPr lang="zh-CN" altLang="zh-CN" b="1" dirty="0"/>
              <a:t>流入流水线的指令位置</a:t>
            </a:r>
            <a:endParaRPr kumimoji="0" lang="en-US" altLang="zh-CN" b="1" dirty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5" name="Text Box 88"/>
          <p:cNvSpPr txBox="1">
            <a:spLocks noChangeArrowheads="1"/>
          </p:cNvSpPr>
          <p:nvPr/>
        </p:nvSpPr>
        <p:spPr bwMode="auto">
          <a:xfrm>
            <a:off x="179512" y="3645024"/>
            <a:ext cx="877398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kumimoji="0" lang="zh-CN" altLang="en-US" b="1" dirty="0">
                <a:solidFill>
                  <a:schemeClr val="accent2"/>
                </a:solidFill>
                <a:latin typeface="宋体" pitchFamily="2" charset="-122"/>
              </a:rPr>
              <a:t>停顿拍数</a:t>
            </a: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kumimoji="0" lang="zh-CN" altLang="en-US" b="1" dirty="0">
                <a:latin typeface="宋体" pitchFamily="2" charset="-122"/>
              </a:rPr>
              <a:t>延迟</a:t>
            </a:r>
            <a:r>
              <a:rPr lang="zh-CN" altLang="en-US" b="1" dirty="0">
                <a:latin typeface="+mn-ea"/>
                <a:ea typeface="+mn-ea"/>
              </a:rPr>
              <a:t>槽中指令</a:t>
            </a:r>
            <a:r>
              <a:rPr lang="zh-CN" altLang="en-US" b="1" dirty="0">
                <a:solidFill>
                  <a:srgbClr val="990099"/>
                </a:solidFill>
                <a:latin typeface="+mn-ea"/>
                <a:ea typeface="+mn-ea"/>
              </a:rPr>
              <a:t>全为</a:t>
            </a:r>
            <a:r>
              <a:rPr lang="en-US" altLang="zh-CN" b="1" dirty="0" err="1">
                <a:solidFill>
                  <a:srgbClr val="990099"/>
                </a:solidFill>
                <a:latin typeface="+mn-ea"/>
                <a:ea typeface="+mn-ea"/>
              </a:rPr>
              <a:t>nop</a:t>
            </a:r>
            <a:r>
              <a:rPr lang="zh-CN" altLang="en-US" b="1" dirty="0">
                <a:solidFill>
                  <a:srgbClr val="990099"/>
                </a:solidFill>
                <a:latin typeface="+mn-ea"/>
                <a:ea typeface="+mn-ea"/>
              </a:rPr>
              <a:t>指令</a:t>
            </a:r>
            <a:r>
              <a:rPr lang="zh-CN" altLang="zh-CN" b="1" dirty="0">
                <a:latin typeface="+mn-ea"/>
                <a:ea typeface="+mn-ea"/>
              </a:rPr>
              <a:t>时</a:t>
            </a:r>
            <a:r>
              <a:rPr lang="zh-CN" altLang="en-US" b="1" dirty="0">
                <a:latin typeface="+mn-ea"/>
                <a:ea typeface="+mn-ea"/>
              </a:rPr>
              <a:t>，＝阻塞法；</a:t>
            </a:r>
            <a:endParaRPr lang="en-US" altLang="zh-CN" b="1" dirty="0">
              <a:latin typeface="+mn-ea"/>
              <a:ea typeface="+mn-ea"/>
            </a:endParaRPr>
          </a:p>
          <a:p>
            <a:pPr algn="l" eaLnBrk="0" hangingPunct="0">
              <a:lnSpc>
                <a:spcPct val="125000"/>
              </a:lnSpc>
            </a:pPr>
            <a:r>
              <a:rPr lang="zh-CN" altLang="en-US" b="1" dirty="0">
                <a:latin typeface="+mn-ea"/>
              </a:rPr>
              <a:t>                延迟槽中指令</a:t>
            </a:r>
            <a:r>
              <a:rPr lang="zh-CN" altLang="en-US" b="1" dirty="0">
                <a:solidFill>
                  <a:srgbClr val="990099"/>
                </a:solidFill>
                <a:latin typeface="+mn-ea"/>
              </a:rPr>
              <a:t>含有用指令</a:t>
            </a:r>
            <a:r>
              <a:rPr lang="zh-CN" altLang="zh-CN" b="1" dirty="0">
                <a:latin typeface="+mn-ea"/>
              </a:rPr>
              <a:t>时</a:t>
            </a:r>
            <a:r>
              <a:rPr lang="zh-CN" altLang="en-US" b="1" dirty="0">
                <a:latin typeface="+mn-ea"/>
              </a:rPr>
              <a:t>，＜阻塞法</a:t>
            </a:r>
            <a:endParaRPr lang="en-US" altLang="zh-CN" b="1" dirty="0">
              <a:latin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835696" y="1700808"/>
            <a:ext cx="4968552" cy="1915254"/>
            <a:chOff x="539552" y="1562720"/>
            <a:chExt cx="4968552" cy="1915254"/>
          </a:xfrm>
        </p:grpSpPr>
        <p:cxnSp>
          <p:nvCxnSpPr>
            <p:cNvPr id="7" name="直接箭头连接符 6"/>
            <p:cNvCxnSpPr/>
            <p:nvPr/>
          </p:nvCxnSpPr>
          <p:spPr bwMode="auto">
            <a:xfrm>
              <a:off x="967406" y="3074888"/>
              <a:ext cx="454069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直接箭头连接符 7"/>
            <p:cNvCxnSpPr/>
            <p:nvPr/>
          </p:nvCxnSpPr>
          <p:spPr bwMode="auto">
            <a:xfrm flipH="1" flipV="1">
              <a:off x="967406" y="1562720"/>
              <a:ext cx="4194" cy="150901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" name="Text Box 61"/>
            <p:cNvSpPr txBox="1">
              <a:spLocks noChangeArrowheads="1"/>
            </p:cNvSpPr>
            <p:nvPr/>
          </p:nvSpPr>
          <p:spPr bwMode="auto">
            <a:xfrm>
              <a:off x="967406" y="2789634"/>
              <a:ext cx="432048" cy="28210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add</a:t>
              </a:r>
            </a:p>
          </p:txBody>
        </p:sp>
        <p:sp>
          <p:nvSpPr>
            <p:cNvPr id="10" name="Text Box 63"/>
            <p:cNvSpPr txBox="1">
              <a:spLocks noChangeArrowheads="1"/>
            </p:cNvSpPr>
            <p:nvPr/>
          </p:nvSpPr>
          <p:spPr bwMode="auto">
            <a:xfrm>
              <a:off x="539552" y="1625650"/>
              <a:ext cx="432048" cy="1443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>
                  <a:latin typeface="宋体" pitchFamily="2" charset="-122"/>
                </a:rPr>
                <a:t>WB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MEM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11" name="Text Box 61"/>
            <p:cNvSpPr txBox="1">
              <a:spLocks noChangeArrowheads="1"/>
            </p:cNvSpPr>
            <p:nvPr/>
          </p:nvSpPr>
          <p:spPr bwMode="auto">
            <a:xfrm>
              <a:off x="1403648" y="2786856"/>
              <a:ext cx="432048" cy="284882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latin typeface="+mn-ea"/>
                  <a:ea typeface="+mn-ea"/>
                </a:rPr>
                <a:t>bne</a:t>
              </a: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12" name="Text Box 61"/>
            <p:cNvSpPr txBox="1">
              <a:spLocks noChangeArrowheads="1"/>
            </p:cNvSpPr>
            <p:nvPr/>
          </p:nvSpPr>
          <p:spPr bwMode="auto">
            <a:xfrm>
              <a:off x="1835696" y="2786856"/>
              <a:ext cx="432048" cy="28803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13" name="Text Box 61"/>
            <p:cNvSpPr txBox="1">
              <a:spLocks noChangeArrowheads="1"/>
            </p:cNvSpPr>
            <p:nvPr/>
          </p:nvSpPr>
          <p:spPr bwMode="auto">
            <a:xfrm>
              <a:off x="1403648" y="2498822"/>
              <a:ext cx="432048" cy="28803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add</a:t>
              </a:r>
            </a:p>
          </p:txBody>
        </p:sp>
        <p:sp>
          <p:nvSpPr>
            <p:cNvPr id="14" name="Text Box 61"/>
            <p:cNvSpPr txBox="1">
              <a:spLocks noChangeArrowheads="1"/>
            </p:cNvSpPr>
            <p:nvPr/>
          </p:nvSpPr>
          <p:spPr bwMode="auto">
            <a:xfrm>
              <a:off x="1835696" y="2498824"/>
              <a:ext cx="432048" cy="28488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latin typeface="+mn-ea"/>
                  <a:ea typeface="+mn-ea"/>
                </a:rPr>
                <a:t>bne</a:t>
              </a: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15" name="Text Box 61"/>
            <p:cNvSpPr txBox="1">
              <a:spLocks noChangeArrowheads="1"/>
            </p:cNvSpPr>
            <p:nvPr/>
          </p:nvSpPr>
          <p:spPr bwMode="auto">
            <a:xfrm>
              <a:off x="2267744" y="2498824"/>
              <a:ext cx="432048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16" name="Text Box 61"/>
            <p:cNvSpPr txBox="1">
              <a:spLocks noChangeArrowheads="1"/>
            </p:cNvSpPr>
            <p:nvPr/>
          </p:nvSpPr>
          <p:spPr bwMode="auto">
            <a:xfrm>
              <a:off x="1835696" y="2210792"/>
              <a:ext cx="432048" cy="28803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add</a:t>
              </a:r>
            </a:p>
          </p:txBody>
        </p:sp>
        <p:sp>
          <p:nvSpPr>
            <p:cNvPr id="17" name="Text Box 61"/>
            <p:cNvSpPr txBox="1">
              <a:spLocks noChangeArrowheads="1"/>
            </p:cNvSpPr>
            <p:nvPr/>
          </p:nvSpPr>
          <p:spPr bwMode="auto">
            <a:xfrm>
              <a:off x="2267744" y="2210794"/>
              <a:ext cx="432048" cy="28488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latin typeface="+mn-ea"/>
                  <a:ea typeface="+mn-ea"/>
                </a:rPr>
                <a:t>bne</a:t>
              </a: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18" name="Text Box 61"/>
            <p:cNvSpPr txBox="1">
              <a:spLocks noChangeArrowheads="1"/>
            </p:cNvSpPr>
            <p:nvPr/>
          </p:nvSpPr>
          <p:spPr bwMode="auto">
            <a:xfrm>
              <a:off x="3131840" y="2786856"/>
              <a:ext cx="432048" cy="28803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I6</a:t>
              </a:r>
            </a:p>
          </p:txBody>
        </p:sp>
        <p:sp>
          <p:nvSpPr>
            <p:cNvPr id="19" name="Text Box 61"/>
            <p:cNvSpPr txBox="1">
              <a:spLocks noChangeArrowheads="1"/>
            </p:cNvSpPr>
            <p:nvPr/>
          </p:nvSpPr>
          <p:spPr bwMode="auto">
            <a:xfrm>
              <a:off x="2267744" y="2786856"/>
              <a:ext cx="432048" cy="28803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20" name="Text Box 61"/>
            <p:cNvSpPr txBox="1">
              <a:spLocks noChangeArrowheads="1"/>
            </p:cNvSpPr>
            <p:nvPr/>
          </p:nvSpPr>
          <p:spPr bwMode="auto">
            <a:xfrm>
              <a:off x="2699792" y="2210792"/>
              <a:ext cx="432048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21" name="Text Box 61"/>
            <p:cNvSpPr txBox="1">
              <a:spLocks noChangeArrowheads="1"/>
            </p:cNvSpPr>
            <p:nvPr/>
          </p:nvSpPr>
          <p:spPr bwMode="auto">
            <a:xfrm>
              <a:off x="2267744" y="1922758"/>
              <a:ext cx="432048" cy="28803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add</a:t>
              </a:r>
            </a:p>
          </p:txBody>
        </p:sp>
        <p:sp>
          <p:nvSpPr>
            <p:cNvPr id="22" name="Text Box 61"/>
            <p:cNvSpPr txBox="1">
              <a:spLocks noChangeArrowheads="1"/>
            </p:cNvSpPr>
            <p:nvPr/>
          </p:nvSpPr>
          <p:spPr bwMode="auto">
            <a:xfrm>
              <a:off x="2699792" y="1922760"/>
              <a:ext cx="432048" cy="28803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latin typeface="+mn-ea"/>
                  <a:ea typeface="+mn-ea"/>
                </a:rPr>
                <a:t>bne</a:t>
              </a: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23" name="Text Box 61"/>
            <p:cNvSpPr txBox="1">
              <a:spLocks noChangeArrowheads="1"/>
            </p:cNvSpPr>
            <p:nvPr/>
          </p:nvSpPr>
          <p:spPr bwMode="auto">
            <a:xfrm>
              <a:off x="3131840" y="1922758"/>
              <a:ext cx="432048" cy="288036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24" name="Text Box 61"/>
            <p:cNvSpPr txBox="1">
              <a:spLocks noChangeArrowheads="1"/>
            </p:cNvSpPr>
            <p:nvPr/>
          </p:nvSpPr>
          <p:spPr bwMode="auto">
            <a:xfrm>
              <a:off x="2699792" y="1634728"/>
              <a:ext cx="432048" cy="28803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add</a:t>
              </a:r>
            </a:p>
          </p:txBody>
        </p:sp>
        <p:sp>
          <p:nvSpPr>
            <p:cNvPr id="25" name="Text Box 61"/>
            <p:cNvSpPr txBox="1">
              <a:spLocks noChangeArrowheads="1"/>
            </p:cNvSpPr>
            <p:nvPr/>
          </p:nvSpPr>
          <p:spPr bwMode="auto">
            <a:xfrm>
              <a:off x="3563888" y="1631948"/>
              <a:ext cx="432048" cy="29081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26" name="Text Box 61"/>
            <p:cNvSpPr txBox="1">
              <a:spLocks noChangeArrowheads="1"/>
            </p:cNvSpPr>
            <p:nvPr/>
          </p:nvSpPr>
          <p:spPr bwMode="auto">
            <a:xfrm>
              <a:off x="3131840" y="2210792"/>
              <a:ext cx="432048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27" name="Text Box 61"/>
            <p:cNvSpPr txBox="1">
              <a:spLocks noChangeArrowheads="1"/>
            </p:cNvSpPr>
            <p:nvPr/>
          </p:nvSpPr>
          <p:spPr bwMode="auto">
            <a:xfrm>
              <a:off x="3563888" y="1922758"/>
              <a:ext cx="432048" cy="288036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28" name="Text Box 61"/>
            <p:cNvSpPr txBox="1">
              <a:spLocks noChangeArrowheads="1"/>
            </p:cNvSpPr>
            <p:nvPr/>
          </p:nvSpPr>
          <p:spPr bwMode="auto">
            <a:xfrm>
              <a:off x="3995936" y="1631948"/>
              <a:ext cx="432048" cy="29081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29" name="Text Box 61"/>
            <p:cNvSpPr txBox="1">
              <a:spLocks noChangeArrowheads="1"/>
            </p:cNvSpPr>
            <p:nvPr/>
          </p:nvSpPr>
          <p:spPr bwMode="auto">
            <a:xfrm>
              <a:off x="2699792" y="2498824"/>
              <a:ext cx="432048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30" name="Text Box 61"/>
            <p:cNvSpPr txBox="1">
              <a:spLocks noChangeArrowheads="1"/>
            </p:cNvSpPr>
            <p:nvPr/>
          </p:nvSpPr>
          <p:spPr bwMode="auto">
            <a:xfrm>
              <a:off x="2699792" y="2786856"/>
              <a:ext cx="432048" cy="28803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31" name="Text Box 61"/>
            <p:cNvSpPr txBox="1">
              <a:spLocks noChangeArrowheads="1"/>
            </p:cNvSpPr>
            <p:nvPr/>
          </p:nvSpPr>
          <p:spPr bwMode="auto">
            <a:xfrm>
              <a:off x="3131840" y="2498824"/>
              <a:ext cx="432048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32" name="Text Box 61"/>
            <p:cNvSpPr txBox="1">
              <a:spLocks noChangeArrowheads="1"/>
            </p:cNvSpPr>
            <p:nvPr/>
          </p:nvSpPr>
          <p:spPr bwMode="auto">
            <a:xfrm>
              <a:off x="3563888" y="2210792"/>
              <a:ext cx="432048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33" name="Text Box 61"/>
            <p:cNvSpPr txBox="1">
              <a:spLocks noChangeArrowheads="1"/>
            </p:cNvSpPr>
            <p:nvPr/>
          </p:nvSpPr>
          <p:spPr bwMode="auto">
            <a:xfrm>
              <a:off x="3995936" y="1922758"/>
              <a:ext cx="432048" cy="288036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34" name="Text Box 61"/>
            <p:cNvSpPr txBox="1">
              <a:spLocks noChangeArrowheads="1"/>
            </p:cNvSpPr>
            <p:nvPr/>
          </p:nvSpPr>
          <p:spPr bwMode="auto">
            <a:xfrm>
              <a:off x="3563888" y="2498824"/>
              <a:ext cx="432048" cy="28488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I6</a:t>
              </a:r>
            </a:p>
          </p:txBody>
        </p:sp>
        <p:sp>
          <p:nvSpPr>
            <p:cNvPr id="35" name="Text Box 61"/>
            <p:cNvSpPr txBox="1">
              <a:spLocks noChangeArrowheads="1"/>
            </p:cNvSpPr>
            <p:nvPr/>
          </p:nvSpPr>
          <p:spPr bwMode="auto">
            <a:xfrm>
              <a:off x="3995936" y="2210792"/>
              <a:ext cx="432048" cy="28488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I6</a:t>
              </a:r>
            </a:p>
          </p:txBody>
        </p:sp>
        <p:sp>
          <p:nvSpPr>
            <p:cNvPr id="36" name="Text Box 60"/>
            <p:cNvSpPr txBox="1">
              <a:spLocks noChangeArrowheads="1"/>
            </p:cNvSpPr>
            <p:nvPr/>
          </p:nvSpPr>
          <p:spPr bwMode="auto">
            <a:xfrm>
              <a:off x="1961710" y="3170312"/>
              <a:ext cx="1044116" cy="307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延迟槽</a:t>
              </a:r>
              <a:endParaRPr lang="en-US" altLang="zh-CN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37" name="Text Box 61"/>
            <p:cNvSpPr txBox="1">
              <a:spLocks noChangeArrowheads="1"/>
            </p:cNvSpPr>
            <p:nvPr/>
          </p:nvSpPr>
          <p:spPr bwMode="auto">
            <a:xfrm>
              <a:off x="4427984" y="1628800"/>
              <a:ext cx="432048" cy="29396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38" name="Text Box 61"/>
            <p:cNvSpPr txBox="1">
              <a:spLocks noChangeArrowheads="1"/>
            </p:cNvSpPr>
            <p:nvPr/>
          </p:nvSpPr>
          <p:spPr bwMode="auto">
            <a:xfrm>
              <a:off x="4427984" y="1916832"/>
              <a:ext cx="432048" cy="28488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I6</a:t>
              </a:r>
            </a:p>
          </p:txBody>
        </p:sp>
        <p:sp>
          <p:nvSpPr>
            <p:cNvPr id="39" name="Text Box 61"/>
            <p:cNvSpPr txBox="1">
              <a:spLocks noChangeArrowheads="1"/>
            </p:cNvSpPr>
            <p:nvPr/>
          </p:nvSpPr>
          <p:spPr bwMode="auto">
            <a:xfrm>
              <a:off x="4860032" y="1628800"/>
              <a:ext cx="432048" cy="28488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I6</a:t>
              </a:r>
            </a:p>
          </p:txBody>
        </p:sp>
        <p:sp>
          <p:nvSpPr>
            <p:cNvPr id="40" name="右大括号 39"/>
            <p:cNvSpPr/>
            <p:nvPr/>
          </p:nvSpPr>
          <p:spPr bwMode="auto">
            <a:xfrm rot="5400000">
              <a:off x="2444226" y="2479479"/>
              <a:ext cx="79081" cy="1296144"/>
            </a:xfrm>
            <a:prstGeom prst="rightBrace">
              <a:avLst>
                <a:gd name="adj1" fmla="val 29497"/>
                <a:gd name="adj2" fmla="val 50000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41" name="Text Box 88"/>
          <p:cNvSpPr txBox="1">
            <a:spLocks noChangeArrowheads="1"/>
          </p:cNvSpPr>
          <p:nvPr/>
        </p:nvSpPr>
        <p:spPr bwMode="auto">
          <a:xfrm>
            <a:off x="179512" y="4583450"/>
            <a:ext cx="8856984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kumimoji="0" lang="zh-CN" altLang="en-US" b="1" dirty="0">
                <a:solidFill>
                  <a:schemeClr val="accent2"/>
                </a:solidFill>
                <a:latin typeface="宋体" pitchFamily="2" charset="-122"/>
              </a:rPr>
              <a:t>实现机制</a:t>
            </a: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kumimoji="0" lang="zh-CN" altLang="en-US" b="1" dirty="0">
                <a:latin typeface="宋体" pitchFamily="2" charset="-122"/>
              </a:rPr>
              <a:t>软件实现</a:t>
            </a:r>
            <a:r>
              <a:rPr lang="en-US" altLang="zh-CN" sz="2000" b="1" dirty="0">
                <a:latin typeface="+mn-ea"/>
              </a:rPr>
              <a:t>(</a:t>
            </a:r>
            <a:r>
              <a:rPr lang="zh-CN" altLang="en-US" sz="2000" b="1" dirty="0">
                <a:latin typeface="+mn-ea"/>
              </a:rPr>
              <a:t>编译时</a:t>
            </a:r>
            <a:r>
              <a:rPr lang="zh-CN" altLang="en-US" sz="2000" b="1" u="sng" dirty="0">
                <a:solidFill>
                  <a:srgbClr val="990099"/>
                </a:solidFill>
                <a:latin typeface="+mn-ea"/>
              </a:rPr>
              <a:t>重排序</a:t>
            </a:r>
            <a:r>
              <a:rPr lang="zh-CN" altLang="en-US" sz="2000" b="1" dirty="0">
                <a:latin typeface="+mn-ea"/>
              </a:rPr>
              <a:t>指令序列</a:t>
            </a:r>
            <a:r>
              <a:rPr lang="en-US" altLang="zh-CN" sz="2000" b="1" dirty="0">
                <a:latin typeface="+mn-ea"/>
              </a:rPr>
              <a:t>)</a:t>
            </a:r>
          </a:p>
          <a:p>
            <a:pPr algn="l" eaLnBrk="0" hangingPunct="0"/>
            <a:r>
              <a:rPr kumimoji="0" lang="zh-CN" altLang="en-US" sz="2000" b="1" dirty="0">
                <a:latin typeface="+mn-ea"/>
              </a:rPr>
              <a:t>                                    </a:t>
            </a:r>
            <a:r>
              <a:rPr kumimoji="0" lang="zh-CN" altLang="en-US" sz="2000" dirty="0">
                <a:latin typeface="+mn-ea"/>
              </a:rPr>
              <a:t>└</a:t>
            </a:r>
            <a:r>
              <a:rPr kumimoji="0" lang="zh-CN" altLang="en-US" sz="2000" b="1" dirty="0">
                <a:latin typeface="+mn-ea"/>
              </a:rPr>
              <a:t>←</a:t>
            </a:r>
            <a:r>
              <a:rPr kumimoji="0" lang="zh-CN" altLang="en-US" sz="1800" b="1" spc="-100" dirty="0">
                <a:latin typeface="+mn-ea"/>
              </a:rPr>
              <a:t>分支指令前无相关性指令移入延迟槽</a:t>
            </a:r>
            <a:endParaRPr kumimoji="0" lang="en-US" altLang="zh-CN" sz="1800" b="1" spc="-100" dirty="0">
              <a:latin typeface="宋体" pitchFamily="2" charset="-122"/>
            </a:endParaRPr>
          </a:p>
        </p:txBody>
      </p:sp>
      <p:sp>
        <p:nvSpPr>
          <p:cNvPr id="42" name="Text Box 88"/>
          <p:cNvSpPr txBox="1">
            <a:spLocks noChangeArrowheads="1"/>
          </p:cNvSpPr>
          <p:nvPr/>
        </p:nvSpPr>
        <p:spPr bwMode="auto">
          <a:xfrm>
            <a:off x="179512" y="5445224"/>
            <a:ext cx="877398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kumimoji="0" lang="zh-CN" altLang="en-US" b="1" dirty="0">
                <a:solidFill>
                  <a:schemeClr val="accent2"/>
                </a:solidFill>
                <a:latin typeface="宋体" pitchFamily="2" charset="-122"/>
              </a:rPr>
              <a:t>使用场合</a:t>
            </a: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kumimoji="0" lang="zh-CN" altLang="en-US" b="1" dirty="0">
                <a:latin typeface="宋体" pitchFamily="2" charset="-122"/>
              </a:rPr>
              <a:t>延迟槽大小＝</a:t>
            </a:r>
            <a:r>
              <a:rPr kumimoji="0" lang="en-US" altLang="zh-CN" b="1" dirty="0">
                <a:latin typeface="宋体" pitchFamily="2" charset="-122"/>
              </a:rPr>
              <a:t>1</a:t>
            </a:r>
            <a:r>
              <a:rPr kumimoji="0" lang="zh-CN" altLang="en-US" b="1" dirty="0">
                <a:latin typeface="宋体" pitchFamily="2" charset="-122"/>
              </a:rPr>
              <a:t>条指令时，</a:t>
            </a:r>
            <a:endParaRPr kumimoji="0" lang="en-US" altLang="zh-CN" b="1" dirty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latin typeface="宋体" pitchFamily="2" charset="-122"/>
              </a:rPr>
              <a:t>                </a:t>
            </a:r>
            <a:r>
              <a:rPr kumimoji="0" lang="zh-CN" altLang="en-US" b="1" dirty="0">
                <a:latin typeface="宋体" pitchFamily="2" charset="-122"/>
              </a:rPr>
              <a:t>否则常用分支预测方法</a:t>
            </a:r>
            <a:r>
              <a:rPr kumimoji="0" lang="en-US" altLang="zh-CN" sz="2000" b="1" dirty="0">
                <a:latin typeface="+mn-ea"/>
                <a:ea typeface="+mn-ea"/>
              </a:rPr>
              <a:t>(</a:t>
            </a:r>
            <a:r>
              <a:rPr kumimoji="0" lang="zh-CN" altLang="en-US" sz="2000" b="1" dirty="0">
                <a:latin typeface="+mn-ea"/>
                <a:ea typeface="+mn-ea"/>
              </a:rPr>
              <a:t>两者不兼容</a:t>
            </a:r>
            <a:r>
              <a:rPr kumimoji="0" lang="en-US" altLang="zh-CN" sz="2000" b="1" dirty="0">
                <a:latin typeface="+mn-ea"/>
                <a:ea typeface="+mn-ea"/>
              </a:rPr>
              <a:t>)</a:t>
            </a:r>
            <a:endParaRPr kumimoji="0" lang="en-US" altLang="zh-CN" sz="2000" b="1" dirty="0">
              <a:latin typeface="宋体" pitchFamily="2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6804248" y="2032142"/>
            <a:ext cx="2088232" cy="747212"/>
            <a:chOff x="6732240" y="2032142"/>
            <a:chExt cx="2088232" cy="747212"/>
          </a:xfrm>
        </p:grpSpPr>
        <p:cxnSp>
          <p:nvCxnSpPr>
            <p:cNvPr id="43" name="直接箭头连接符 42"/>
            <p:cNvCxnSpPr/>
            <p:nvPr/>
          </p:nvCxnSpPr>
          <p:spPr bwMode="auto">
            <a:xfrm flipH="1">
              <a:off x="6732240" y="2420888"/>
              <a:ext cx="43204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4" name="Text Box 60"/>
            <p:cNvSpPr txBox="1">
              <a:spLocks noChangeArrowheads="1"/>
            </p:cNvSpPr>
            <p:nvPr/>
          </p:nvSpPr>
          <p:spPr bwMode="auto">
            <a:xfrm>
              <a:off x="7236296" y="2032142"/>
              <a:ext cx="1584176" cy="747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12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分支指令</a:t>
              </a:r>
              <a:r>
                <a:rPr lang="zh-CN" altLang="en-US" sz="1800" b="1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“</a:t>
              </a:r>
              <a:r>
                <a:rPr lang="zh-CN" altLang="en-US" sz="1800" b="1" dirty="0">
                  <a:latin typeface="宋体" pitchFamily="2" charset="-122"/>
                </a:rPr>
                <a:t>执行时间</a:t>
              </a:r>
              <a:r>
                <a:rPr lang="zh-CN" altLang="en-US" sz="1800" b="1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”</a:t>
              </a:r>
              <a:r>
                <a:rPr lang="zh-CN" altLang="en-US" sz="1800" b="1" dirty="0">
                  <a:latin typeface="宋体" pitchFamily="2" charset="-122"/>
                </a:rPr>
                <a:t>为</a:t>
              </a:r>
              <a:r>
                <a:rPr lang="en-US" altLang="zh-CN" sz="1800" b="1" dirty="0">
                  <a:latin typeface="宋体" pitchFamily="2" charset="-122"/>
                </a:rPr>
                <a:t>8</a:t>
              </a:r>
              <a:r>
                <a:rPr lang="zh-CN" altLang="en-US" sz="1800" b="1" dirty="0">
                  <a:latin typeface="宋体" pitchFamily="2" charset="-122"/>
                </a:rPr>
                <a:t>拍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  <p:grpSp>
        <p:nvGrpSpPr>
          <p:cNvPr id="48" name="Group 308"/>
          <p:cNvGrpSpPr>
            <a:grpSpLocks/>
          </p:cNvGrpSpPr>
          <p:nvPr/>
        </p:nvGrpSpPr>
        <p:grpSpPr bwMode="auto">
          <a:xfrm>
            <a:off x="3995613" y="6454031"/>
            <a:ext cx="360363" cy="287337"/>
            <a:chOff x="1133" y="4020"/>
            <a:chExt cx="227" cy="181"/>
          </a:xfrm>
        </p:grpSpPr>
        <p:sp>
          <p:nvSpPr>
            <p:cNvPr id="49" name="AutoShape 309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Text Box 310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200" dirty="0">
                  <a:solidFill>
                    <a:schemeClr val="bg2"/>
                  </a:solidFill>
                  <a:latin typeface="宋体" pitchFamily="2" charset="-122"/>
                </a:rPr>
                <a:t>108</a:t>
              </a:r>
            </a:p>
          </p:txBody>
        </p:sp>
      </p:grpSp>
      <p:sp>
        <p:nvSpPr>
          <p:cNvPr id="51" name="AutoShape 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27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1" grpId="0"/>
      <p:bldP spid="42" grpId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300" name="Text Box 4"/>
          <p:cNvSpPr txBox="1">
            <a:spLocks noChangeArrowheads="1"/>
          </p:cNvSpPr>
          <p:nvPr/>
        </p:nvSpPr>
        <p:spPr bwMode="auto">
          <a:xfrm>
            <a:off x="179388" y="5661248"/>
            <a:ext cx="8785225" cy="46166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作业</a:t>
            </a: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5-5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en-US" altLang="zh-CN" b="1" dirty="0">
                <a:latin typeface="宋体" pitchFamily="2" charset="-122"/>
              </a:rPr>
              <a:t>P238—</a:t>
            </a: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</a:t>
            </a:r>
            <a:r>
              <a:rPr lang="en-US" altLang="zh-CN" b="1" dirty="0">
                <a:latin typeface="宋体" pitchFamily="2" charset="-122"/>
              </a:rPr>
              <a:t>27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29</a:t>
            </a:r>
          </a:p>
        </p:txBody>
      </p:sp>
      <p:sp>
        <p:nvSpPr>
          <p:cNvPr id="8" name="Text Box 228"/>
          <p:cNvSpPr txBox="1">
            <a:spLocks noChangeArrowheads="1"/>
          </p:cNvSpPr>
          <p:nvPr/>
        </p:nvSpPr>
        <p:spPr bwMode="auto">
          <a:xfrm>
            <a:off x="179512" y="388584"/>
            <a:ext cx="88583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  ※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指令流水线技术小结：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基本思想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各操作串行</a:t>
            </a:r>
            <a:r>
              <a:rPr lang="en-US" altLang="zh-CN" b="1" dirty="0">
                <a:latin typeface="宋体" pitchFamily="2" charset="-122"/>
              </a:rPr>
              <a:t>--</a:t>
            </a:r>
            <a:r>
              <a:rPr lang="zh-CN" altLang="en-US" b="1" dirty="0">
                <a:latin typeface="宋体" pitchFamily="2" charset="-122"/>
              </a:rPr>
              <a:t>→各操作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重叠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操作的是不同指令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en-US" altLang="zh-CN" sz="1800" b="1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14" name="Text Box 228"/>
          <p:cNvSpPr txBox="1">
            <a:spLocks noChangeArrowheads="1"/>
          </p:cNvSpPr>
          <p:nvPr/>
        </p:nvSpPr>
        <p:spPr bwMode="auto">
          <a:xfrm>
            <a:off x="179263" y="1303600"/>
            <a:ext cx="8785225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基本组成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要求：</a:t>
            </a:r>
            <a:r>
              <a:rPr lang="zh-CN" altLang="en-US" b="1" dirty="0">
                <a:latin typeface="宋体" pitchFamily="2" charset="-122"/>
              </a:rPr>
              <a:t>操作分离、操作同步、操作无冲突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5A4A-1D2D-43C8-97E5-C02686E6D9C7}" type="slidenum">
              <a:rPr lang="en-US" altLang="zh-CN"/>
              <a:pPr/>
              <a:t>129</a:t>
            </a:fld>
            <a:endParaRPr lang="en-US" altLang="zh-CN" dirty="0"/>
          </a:p>
        </p:txBody>
      </p:sp>
      <p:sp>
        <p:nvSpPr>
          <p:cNvPr id="97" name="Text Box 228"/>
          <p:cNvSpPr txBox="1">
            <a:spLocks noChangeArrowheads="1"/>
          </p:cNvSpPr>
          <p:nvPr/>
        </p:nvSpPr>
        <p:spPr bwMode="auto">
          <a:xfrm>
            <a:off x="179512" y="2708920"/>
            <a:ext cx="878522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操作冲突的处理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类型：</a:t>
            </a:r>
            <a:r>
              <a:rPr lang="zh-CN" altLang="en-US" b="1" dirty="0">
                <a:latin typeface="宋体" pitchFamily="2" charset="-122"/>
              </a:rPr>
              <a:t>结构冒险、数据冒险、控制冒险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处理：</a:t>
            </a:r>
            <a:r>
              <a:rPr lang="zh-CN" altLang="en-US" b="1" dirty="0">
                <a:latin typeface="宋体" pitchFamily="2" charset="-122"/>
              </a:rPr>
              <a:t>①部件不复用，同一部件在同一拍使用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     </a:t>
            </a:r>
            <a:r>
              <a:rPr lang="zh-CN" altLang="en-US" b="1" dirty="0">
                <a:latin typeface="宋体" pitchFamily="2" charset="-122"/>
              </a:rPr>
              <a:t>②阻塞法、转发法、乱序执行法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     </a:t>
            </a:r>
            <a:r>
              <a:rPr lang="zh-CN" altLang="en-US" b="1" dirty="0">
                <a:latin typeface="宋体" pitchFamily="2" charset="-122"/>
              </a:rPr>
              <a:t>③阻塞法、分支预测法、延迟分支法</a:t>
            </a:r>
            <a:endParaRPr lang="en-US" altLang="zh-CN" b="1" dirty="0">
              <a:latin typeface="宋体" pitchFamily="2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 bwMode="auto">
          <a:xfrm flipH="1">
            <a:off x="2123728" y="1303600"/>
            <a:ext cx="3816424" cy="613232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99" name="Text Box 228"/>
          <p:cNvSpPr txBox="1">
            <a:spLocks noChangeArrowheads="1"/>
          </p:cNvSpPr>
          <p:nvPr/>
        </p:nvSpPr>
        <p:spPr bwMode="auto">
          <a:xfrm>
            <a:off x="179263" y="222693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        实现：</a:t>
            </a:r>
            <a:r>
              <a:rPr lang="zh-CN" altLang="en-US" b="1" dirty="0">
                <a:latin typeface="宋体" pitchFamily="2" charset="-122"/>
              </a:rPr>
              <a:t>段间</a:t>
            </a:r>
            <a:r>
              <a:rPr lang="en-US" altLang="zh-CN" b="1" dirty="0">
                <a:latin typeface="宋体" pitchFamily="2" charset="-122"/>
              </a:rPr>
              <a:t>REG</a:t>
            </a:r>
            <a:r>
              <a:rPr lang="zh-CN" altLang="en-US" b="1" dirty="0">
                <a:latin typeface="宋体" pitchFamily="2" charset="-122"/>
              </a:rPr>
              <a:t>，公共拍时钟，部件＋控制器</a:t>
            </a:r>
            <a:endParaRPr lang="en-US" altLang="zh-CN" b="1" dirty="0">
              <a:latin typeface="宋体" pitchFamily="2" charset="-122"/>
            </a:endParaRPr>
          </a:p>
        </p:txBody>
      </p:sp>
      <p:grpSp>
        <p:nvGrpSpPr>
          <p:cNvPr id="100" name="Group 308"/>
          <p:cNvGrpSpPr>
            <a:grpSpLocks/>
          </p:cNvGrpSpPr>
          <p:nvPr/>
        </p:nvGrpSpPr>
        <p:grpSpPr bwMode="auto">
          <a:xfrm>
            <a:off x="5076056" y="6453336"/>
            <a:ext cx="360363" cy="287337"/>
            <a:chOff x="1133" y="4020"/>
            <a:chExt cx="227" cy="181"/>
          </a:xfrm>
        </p:grpSpPr>
        <p:sp>
          <p:nvSpPr>
            <p:cNvPr id="101" name="AutoShape 309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" name="Text Box 310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400" dirty="0">
                  <a:solidFill>
                    <a:schemeClr val="bg2"/>
                  </a:solidFill>
                  <a:latin typeface="宋体" pitchFamily="2" charset="-122"/>
                </a:rPr>
                <a:t>95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67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300" grpId="0" animBg="1"/>
      <p:bldP spid="14" grpId="0"/>
      <p:bldP spid="97" grpId="0"/>
      <p:bldP spid="9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13</a:t>
            </a:fld>
            <a:endParaRPr lang="en-US" altLang="zh-CN" dirty="0"/>
          </a:p>
        </p:txBody>
      </p:sp>
      <p:sp>
        <p:nvSpPr>
          <p:cNvPr id="3" name="Text Box 164"/>
          <p:cNvSpPr txBox="1">
            <a:spLocks noChangeArrowheads="1"/>
          </p:cNvSpPr>
          <p:nvPr/>
        </p:nvSpPr>
        <p:spPr bwMode="auto">
          <a:xfrm>
            <a:off x="179386" y="260648"/>
            <a:ext cx="6840886" cy="6363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(2)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存数指令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(ST)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的执行过程分析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取指令阶段：</a:t>
            </a:r>
            <a:r>
              <a:rPr kumimoji="0" lang="en-US" altLang="zh-CN" b="1" dirty="0">
                <a:solidFill>
                  <a:srgbClr val="000000"/>
                </a:solidFill>
                <a:latin typeface="宋体" pitchFamily="2" charset="-122"/>
              </a:rPr>
              <a:t>IR</a:t>
            </a:r>
            <a:r>
              <a:rPr kumimoji="0" lang="zh-CN" altLang="en-US" b="1" dirty="0">
                <a:solidFill>
                  <a:srgbClr val="000000"/>
                </a:solidFill>
                <a:latin typeface="宋体" pitchFamily="2" charset="-122"/>
              </a:rPr>
              <a:t>←</a:t>
            </a:r>
            <a:r>
              <a:rPr kumimoji="0" lang="en-US" altLang="zh-CN" b="1" dirty="0">
                <a:solidFill>
                  <a:srgbClr val="000000"/>
                </a:solidFill>
                <a:latin typeface="宋体" pitchFamily="2" charset="-122"/>
              </a:rPr>
              <a:t>M[(PC)]</a:t>
            </a:r>
            <a:r>
              <a:rPr kumimoji="0" lang="zh-CN" altLang="en-US" b="1" dirty="0">
                <a:solidFill>
                  <a:srgbClr val="000000"/>
                </a:solidFill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PC</a:t>
            </a:r>
            <a:r>
              <a:rPr lang="zh-CN" altLang="en-US" b="1" dirty="0">
                <a:latin typeface="宋体" pitchFamily="2" charset="-122"/>
              </a:rPr>
              <a:t>←</a:t>
            </a:r>
            <a:r>
              <a:rPr lang="en-US" altLang="zh-CN" b="1" dirty="0">
                <a:latin typeface="宋体" pitchFamily="2" charset="-122"/>
              </a:rPr>
              <a:t>(PC)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“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”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rgbClr val="FF3399"/>
                </a:solidFill>
                <a:latin typeface="宋体" pitchFamily="2" charset="-122"/>
              </a:rPr>
              <a:t>     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操作序列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 </a:t>
            </a:r>
            <a:r>
              <a:rPr lang="zh-CN" altLang="en-US" sz="2200" b="1" dirty="0">
                <a:latin typeface="宋体" pitchFamily="2" charset="-122"/>
              </a:rPr>
              <a:t>同取数指令</a:t>
            </a:r>
            <a:r>
              <a:rPr lang="en-US" altLang="zh-CN" sz="2200" b="1" dirty="0">
                <a:latin typeface="宋体" pitchFamily="2" charset="-122"/>
              </a:rPr>
              <a:t>LD(</a:t>
            </a:r>
            <a:r>
              <a:rPr lang="zh-CN" altLang="en-US" sz="2200" b="1" dirty="0">
                <a:latin typeface="宋体" pitchFamily="2" charset="-122"/>
              </a:rPr>
              <a:t>①</a:t>
            </a:r>
            <a:r>
              <a:rPr lang="en-US" altLang="zh-CN" sz="2200" b="1" dirty="0">
                <a:latin typeface="+mn-lt"/>
              </a:rPr>
              <a:t>~</a:t>
            </a:r>
            <a:r>
              <a:rPr lang="zh-CN" altLang="en-US" sz="2200" b="1" dirty="0">
                <a:latin typeface="宋体" pitchFamily="2" charset="-122"/>
              </a:rPr>
              <a:t>③</a:t>
            </a:r>
            <a:r>
              <a:rPr lang="en-US" altLang="zh-CN" sz="2200" b="1" dirty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 操作结果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*分析指令阶段：</a:t>
            </a:r>
            <a:r>
              <a:rPr lang="zh-CN" altLang="en-US" b="1" dirty="0">
                <a:latin typeface="宋体" pitchFamily="2" charset="-122"/>
              </a:rPr>
              <a:t>识别当前指令内容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 操作序列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分析结果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*执行指令阶段：</a:t>
            </a:r>
            <a:r>
              <a:rPr lang="zh-CN" altLang="en-US" b="1" dirty="0">
                <a:latin typeface="宋体" pitchFamily="2" charset="-122"/>
              </a:rPr>
              <a:t>实现当前指令的约定功能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 操作序列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 操作结果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 指令地址计算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555526" y="1603479"/>
            <a:ext cx="4464750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(PC)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</a:rPr>
              <a:t>12H</a:t>
            </a:r>
            <a:r>
              <a:rPr lang="zh-CN" altLang="en-US" sz="2200" b="1" dirty="0">
                <a:latin typeface="宋体" pitchFamily="2" charset="-122"/>
              </a:rPr>
              <a:t>，</a:t>
            </a:r>
            <a:r>
              <a:rPr lang="en-US" altLang="zh-CN" sz="2200" b="1" dirty="0">
                <a:latin typeface="宋体" pitchFamily="2" charset="-122"/>
              </a:rPr>
              <a:t>(IR)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</a:rPr>
              <a:t>38H</a:t>
            </a:r>
            <a:r>
              <a:rPr lang="zh-CN" altLang="en-US" sz="2200" b="1" dirty="0">
                <a:latin typeface="宋体" pitchFamily="2" charset="-122"/>
              </a:rPr>
              <a:t>，其余不变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555777" y="2453546"/>
            <a:ext cx="56886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无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指令功能为</a:t>
            </a:r>
            <a:r>
              <a:rPr lang="en-US" altLang="zh-CN" sz="2200" b="1" dirty="0">
                <a:latin typeface="宋体" pitchFamily="2" charset="-122"/>
              </a:rPr>
              <a:t>M</a:t>
            </a:r>
            <a:r>
              <a:rPr lang="en-US" altLang="zh-CN" sz="2200" b="1" spc="-200" dirty="0">
                <a:latin typeface="宋体" pitchFamily="2" charset="-122"/>
              </a:rPr>
              <a:t>[</a:t>
            </a:r>
            <a:r>
              <a:rPr lang="en-US" altLang="zh-CN" sz="2200" b="1" dirty="0">
                <a:latin typeface="宋体" pitchFamily="2" charset="-122"/>
              </a:rPr>
              <a:t>(RS</a:t>
            </a:r>
            <a:r>
              <a:rPr lang="en-US" altLang="zh-CN" sz="2200" b="1" spc="-200" dirty="0">
                <a:latin typeface="宋体" pitchFamily="2" charset="-122"/>
              </a:rPr>
              <a:t>)</a:t>
            </a:r>
            <a:r>
              <a:rPr lang="en-US" altLang="zh-CN" sz="2200" b="1" dirty="0">
                <a:latin typeface="宋体" pitchFamily="2" charset="-122"/>
              </a:rPr>
              <a:t>]←(RD)</a:t>
            </a:r>
            <a:r>
              <a:rPr lang="zh-CN" altLang="en-US" sz="2200" b="1" dirty="0">
                <a:latin typeface="宋体" pitchFamily="2" charset="-122"/>
              </a:rPr>
              <a:t>，</a:t>
            </a:r>
            <a:r>
              <a:rPr lang="en-US" altLang="zh-CN" sz="2200" b="1" dirty="0">
                <a:solidFill>
                  <a:srgbClr val="FF0000"/>
                </a:solidFill>
                <a:latin typeface="宋体" pitchFamily="2" charset="-122"/>
              </a:rPr>
              <a:t>RS</a:t>
            </a:r>
            <a:r>
              <a:rPr lang="zh-CN" altLang="en-US" sz="2200" b="1" dirty="0">
                <a:solidFill>
                  <a:srgbClr val="FF0000"/>
                </a:solidFill>
                <a:latin typeface="宋体" pitchFamily="2" charset="-122"/>
              </a:rPr>
              <a:t>＝</a:t>
            </a:r>
            <a:r>
              <a:rPr lang="en-US" altLang="zh-CN" sz="2200" b="1" dirty="0">
                <a:solidFill>
                  <a:srgbClr val="FF0000"/>
                </a:solidFill>
                <a:latin typeface="宋体" pitchFamily="2" charset="-122"/>
              </a:rPr>
              <a:t>00</a:t>
            </a:r>
            <a:r>
              <a:rPr lang="zh-CN" altLang="en-US" sz="2200" b="1" dirty="0">
                <a:solidFill>
                  <a:srgbClr val="FF0000"/>
                </a:solidFill>
                <a:latin typeface="宋体" pitchFamily="2" charset="-122"/>
              </a:rPr>
              <a:t>、</a:t>
            </a:r>
            <a:r>
              <a:rPr lang="en-US" altLang="zh-CN" sz="2200" b="1" dirty="0">
                <a:solidFill>
                  <a:srgbClr val="FF0000"/>
                </a:solidFill>
                <a:latin typeface="宋体" pitchFamily="2" charset="-122"/>
              </a:rPr>
              <a:t>RD</a:t>
            </a:r>
            <a:r>
              <a:rPr lang="zh-CN" altLang="en-US" sz="2200" b="1" dirty="0">
                <a:solidFill>
                  <a:srgbClr val="FF0000"/>
                </a:solidFill>
                <a:latin typeface="宋体" pitchFamily="2" charset="-122"/>
              </a:rPr>
              <a:t>＝</a:t>
            </a:r>
            <a:r>
              <a:rPr lang="en-US" altLang="zh-CN" sz="2200" b="1" dirty="0">
                <a:solidFill>
                  <a:srgbClr val="FF0000"/>
                </a:solidFill>
                <a:latin typeface="宋体" pitchFamily="2" charset="-122"/>
              </a:rPr>
              <a:t>10</a:t>
            </a:r>
            <a:endParaRPr lang="zh-CN" altLang="en-US" sz="2200" b="1" dirty="0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555651" y="3777570"/>
            <a:ext cx="6192813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+mn-ea"/>
                <a:ea typeface="+mn-ea"/>
              </a:rPr>
              <a:t>④</a:t>
            </a:r>
            <a:r>
              <a:rPr lang="en-US" altLang="zh-CN" sz="2200" b="1" dirty="0">
                <a:latin typeface="+mn-ea"/>
                <a:ea typeface="+mn-ea"/>
              </a:rPr>
              <a:t>MAR←(R0)</a:t>
            </a:r>
            <a:r>
              <a:rPr lang="zh-CN" altLang="zh-CN" sz="2200" b="1" dirty="0">
                <a:latin typeface="+mn-ea"/>
                <a:ea typeface="+mn-ea"/>
              </a:rPr>
              <a:t>，</a:t>
            </a:r>
            <a:r>
              <a:rPr lang="zh-CN" altLang="en-US" sz="2200" b="1" dirty="0">
                <a:latin typeface="+mn-ea"/>
                <a:ea typeface="+mn-ea"/>
              </a:rPr>
              <a:t>⑤</a:t>
            </a:r>
            <a:r>
              <a:rPr lang="en-US" altLang="zh-CN" sz="2200" b="1" dirty="0">
                <a:latin typeface="+mn-ea"/>
                <a:ea typeface="+mn-ea"/>
              </a:rPr>
              <a:t>MDR←(R2),</a:t>
            </a:r>
            <a:r>
              <a:rPr lang="zh-CN" altLang="en-US" sz="2200" b="1" dirty="0">
                <a:latin typeface="+mn-ea"/>
                <a:ea typeface="+mn-ea"/>
              </a:rPr>
              <a:t>⑥</a:t>
            </a:r>
            <a:r>
              <a:rPr lang="en-US" altLang="zh-CN" sz="2200" b="1" dirty="0">
                <a:latin typeface="+mn-ea"/>
                <a:ea typeface="+mn-ea"/>
              </a:rPr>
              <a:t>M[(MAR)]←(MDR)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331640" y="4272132"/>
            <a:ext cx="7344816" cy="1317108"/>
            <a:chOff x="1331640" y="3192012"/>
            <a:chExt cx="7344816" cy="1317108"/>
          </a:xfrm>
        </p:grpSpPr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1619672" y="3356793"/>
              <a:ext cx="576064" cy="5762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GPRs</a:t>
              </a: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>
              <a:off x="1763688" y="3933949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" name="直接连接符 9"/>
            <p:cNvCxnSpPr/>
            <p:nvPr/>
          </p:nvCxnSpPr>
          <p:spPr bwMode="auto">
            <a:xfrm>
              <a:off x="7920273" y="3286086"/>
              <a:ext cx="99" cy="117198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" name="AutoShape 15"/>
            <p:cNvSpPr>
              <a:spLocks noChangeArrowheads="1"/>
            </p:cNvSpPr>
            <p:nvPr/>
          </p:nvSpPr>
          <p:spPr bwMode="auto">
            <a:xfrm rot="16200000">
              <a:off x="2591681" y="3440134"/>
              <a:ext cx="576263" cy="360039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ALU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2" name="Text Box 18"/>
            <p:cNvSpPr txBox="1">
              <a:spLocks noChangeArrowheads="1"/>
            </p:cNvSpPr>
            <p:nvPr/>
          </p:nvSpPr>
          <p:spPr bwMode="auto">
            <a:xfrm>
              <a:off x="3419872" y="3645024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FLAG</a:t>
              </a:r>
            </a:p>
          </p:txBody>
        </p:sp>
        <p:sp>
          <p:nvSpPr>
            <p:cNvPr id="13" name="Text Box 18"/>
            <p:cNvSpPr txBox="1">
              <a:spLocks noChangeArrowheads="1"/>
            </p:cNvSpPr>
            <p:nvPr/>
          </p:nvSpPr>
          <p:spPr bwMode="auto">
            <a:xfrm>
              <a:off x="4283968" y="3644131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PC</a:t>
              </a:r>
            </a:p>
          </p:txBody>
        </p:sp>
        <p:sp>
          <p:nvSpPr>
            <p:cNvPr id="14" name="Text Box 18"/>
            <p:cNvSpPr txBox="1">
              <a:spLocks noChangeArrowheads="1"/>
            </p:cNvSpPr>
            <p:nvPr/>
          </p:nvSpPr>
          <p:spPr bwMode="auto">
            <a:xfrm>
              <a:off x="5148064" y="3644131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IR</a:t>
              </a:r>
            </a:p>
          </p:txBody>
        </p: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6012160" y="3634826"/>
              <a:ext cx="720080" cy="28892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ExtU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7164288" y="3192012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MAR</a:t>
              </a:r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7176864" y="3644131"/>
              <a:ext cx="563488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MDR</a:t>
              </a:r>
            </a:p>
          </p:txBody>
        </p:sp>
        <p:sp>
          <p:nvSpPr>
            <p:cNvPr id="18" name="Text Box 23"/>
            <p:cNvSpPr txBox="1">
              <a:spLocks noChangeArrowheads="1"/>
            </p:cNvSpPr>
            <p:nvPr/>
          </p:nvSpPr>
          <p:spPr bwMode="auto">
            <a:xfrm>
              <a:off x="8100194" y="3192013"/>
              <a:ext cx="576262" cy="741044"/>
            </a:xfrm>
            <a:prstGeom prst="rect">
              <a:avLst/>
            </a:prstGeom>
            <a:solidFill>
              <a:schemeClr val="hlink">
                <a:alpha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总线逻辑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619672" y="4220195"/>
              <a:ext cx="6120680" cy="288925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数据通路结构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 bwMode="auto">
            <a:xfrm>
              <a:off x="1907704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 flipV="1">
              <a:off x="2051720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" name="直接连接符 406"/>
            <p:cNvCxnSpPr/>
            <p:nvPr/>
          </p:nvCxnSpPr>
          <p:spPr bwMode="auto">
            <a:xfrm rot="5400000" flipH="1" flipV="1">
              <a:off x="2412207" y="3932610"/>
              <a:ext cx="431154" cy="144016"/>
            </a:xfrm>
            <a:prstGeom prst="bentConnector3">
              <a:avLst>
                <a:gd name="adj1" fmla="val 10166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3" name="直接连接符 407"/>
            <p:cNvCxnSpPr/>
            <p:nvPr/>
          </p:nvCxnSpPr>
          <p:spPr bwMode="auto">
            <a:xfrm rot="5400000" flipH="1" flipV="1">
              <a:off x="2196630" y="3716141"/>
              <a:ext cx="718293" cy="288032"/>
            </a:xfrm>
            <a:prstGeom prst="bentConnector3">
              <a:avLst>
                <a:gd name="adj1" fmla="val 99778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4" name="直接连接符 420"/>
            <p:cNvCxnSpPr>
              <a:stCxn id="11" idx="2"/>
            </p:cNvCxnSpPr>
            <p:nvPr/>
          </p:nvCxnSpPr>
          <p:spPr bwMode="auto">
            <a:xfrm>
              <a:off x="3059832" y="3620153"/>
              <a:ext cx="144016" cy="60004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5" name="直接连接符 434"/>
            <p:cNvCxnSpPr>
              <a:endCxn id="12" idx="0"/>
            </p:cNvCxnSpPr>
            <p:nvPr/>
          </p:nvCxnSpPr>
          <p:spPr bwMode="auto">
            <a:xfrm>
              <a:off x="3059832" y="3488573"/>
              <a:ext cx="648072" cy="156451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 bwMode="auto">
            <a:xfrm>
              <a:off x="3635896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 bwMode="auto">
            <a:xfrm flipV="1">
              <a:off x="3779912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 bwMode="auto">
            <a:xfrm>
              <a:off x="4499992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 bwMode="auto">
            <a:xfrm flipV="1">
              <a:off x="4644008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" name="直接连接符 29"/>
            <p:cNvCxnSpPr>
              <a:endCxn id="14" idx="2"/>
            </p:cNvCxnSpPr>
            <p:nvPr/>
          </p:nvCxnSpPr>
          <p:spPr bwMode="auto">
            <a:xfrm flipV="1">
              <a:off x="5436096" y="3933056"/>
              <a:ext cx="0" cy="28054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1" name="直接连接符 30"/>
            <p:cNvCxnSpPr>
              <a:stCxn id="15" idx="2"/>
            </p:cNvCxnSpPr>
            <p:nvPr/>
          </p:nvCxnSpPr>
          <p:spPr bwMode="auto">
            <a:xfrm>
              <a:off x="6372200" y="3923751"/>
              <a:ext cx="0" cy="29555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" name="直接连接符 445"/>
            <p:cNvCxnSpPr>
              <a:endCxn id="15" idx="0"/>
            </p:cNvCxnSpPr>
            <p:nvPr/>
          </p:nvCxnSpPr>
          <p:spPr bwMode="auto">
            <a:xfrm>
              <a:off x="6372200" y="3429000"/>
              <a:ext cx="0" cy="20582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3" name="直接连接符 445"/>
            <p:cNvCxnSpPr/>
            <p:nvPr/>
          </p:nvCxnSpPr>
          <p:spPr bwMode="auto">
            <a:xfrm flipV="1">
              <a:off x="5580112" y="3429001"/>
              <a:ext cx="792088" cy="215131"/>
            </a:xfrm>
            <a:prstGeom prst="bentConnector3">
              <a:avLst>
                <a:gd name="adj1" fmla="val -106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直接连接符 33"/>
            <p:cNvCxnSpPr/>
            <p:nvPr/>
          </p:nvCxnSpPr>
          <p:spPr bwMode="auto">
            <a:xfrm flipV="1">
              <a:off x="5292080" y="3429000"/>
              <a:ext cx="0" cy="20582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5" name="直接连接符 407"/>
            <p:cNvCxnSpPr>
              <a:endCxn id="16" idx="1"/>
            </p:cNvCxnSpPr>
            <p:nvPr/>
          </p:nvCxnSpPr>
          <p:spPr bwMode="auto">
            <a:xfrm rot="5400000" flipH="1" flipV="1">
              <a:off x="6650868" y="3705882"/>
              <a:ext cx="882827" cy="14401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6" name="直接连接符 35"/>
            <p:cNvCxnSpPr/>
            <p:nvPr/>
          </p:nvCxnSpPr>
          <p:spPr bwMode="auto">
            <a:xfrm>
              <a:off x="7380312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7" name="直接连接符 36"/>
            <p:cNvCxnSpPr/>
            <p:nvPr/>
          </p:nvCxnSpPr>
          <p:spPr bwMode="auto">
            <a:xfrm flipV="1">
              <a:off x="7524328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8" name="直接连接符 37"/>
            <p:cNvCxnSpPr>
              <a:stCxn id="16" idx="3"/>
            </p:cNvCxnSpPr>
            <p:nvPr/>
          </p:nvCxnSpPr>
          <p:spPr bwMode="auto">
            <a:xfrm>
              <a:off x="7740352" y="3336475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 bwMode="auto">
            <a:xfrm>
              <a:off x="7740352" y="3717032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0" name="直接连接符 39"/>
            <p:cNvCxnSpPr/>
            <p:nvPr/>
          </p:nvCxnSpPr>
          <p:spPr bwMode="auto">
            <a:xfrm flipH="1">
              <a:off x="7740352" y="3861048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1" name="直接连接符 40"/>
            <p:cNvCxnSpPr/>
            <p:nvPr/>
          </p:nvCxnSpPr>
          <p:spPr bwMode="auto">
            <a:xfrm>
              <a:off x="1331640" y="3501008"/>
              <a:ext cx="28803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2" name="直接连接符 41"/>
            <p:cNvCxnSpPr/>
            <p:nvPr/>
          </p:nvCxnSpPr>
          <p:spPr bwMode="auto">
            <a:xfrm>
              <a:off x="1331640" y="3861048"/>
              <a:ext cx="28803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3" name="直接连接符 480"/>
            <p:cNvCxnSpPr/>
            <p:nvPr/>
          </p:nvCxnSpPr>
          <p:spPr bwMode="auto">
            <a:xfrm rot="5400000" flipH="1" flipV="1">
              <a:off x="1426337" y="3666824"/>
              <a:ext cx="206749" cy="179921"/>
            </a:xfrm>
            <a:prstGeom prst="bentConnector3">
              <a:avLst>
                <a:gd name="adj1" fmla="val 101032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44" name="Text Box 18"/>
            <p:cNvSpPr txBox="1">
              <a:spLocks noChangeArrowheads="1"/>
            </p:cNvSpPr>
            <p:nvPr/>
          </p:nvSpPr>
          <p:spPr bwMode="auto">
            <a:xfrm>
              <a:off x="5148064" y="3212976"/>
              <a:ext cx="338227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45" name="Text Box 18"/>
            <p:cNvSpPr txBox="1">
              <a:spLocks noChangeArrowheads="1"/>
            </p:cNvSpPr>
            <p:nvPr/>
          </p:nvSpPr>
          <p:spPr bwMode="auto">
            <a:xfrm>
              <a:off x="5580112" y="3212976"/>
              <a:ext cx="504056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chemeClr val="bg1">
                      <a:lumMod val="65000"/>
                    </a:schemeClr>
                  </a:solidFill>
                  <a:latin typeface="宋体" pitchFamily="2" charset="-122"/>
                </a:rPr>
                <a:t>disp</a:t>
              </a:r>
              <a:endParaRPr lang="en-US" altLang="zh-CN" sz="1800" b="1" dirty="0">
                <a:solidFill>
                  <a:schemeClr val="bg1">
                    <a:lumMod val="65000"/>
                  </a:schemeClr>
                </a:solidFill>
                <a:latin typeface="宋体" pitchFamily="2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993413" y="4078174"/>
            <a:ext cx="7106781" cy="1224136"/>
            <a:chOff x="993413" y="1556792"/>
            <a:chExt cx="7106781" cy="1224136"/>
          </a:xfrm>
        </p:grpSpPr>
        <p:sp>
          <p:nvSpPr>
            <p:cNvPr id="47" name="Text Box 197"/>
            <p:cNvSpPr txBox="1">
              <a:spLocks noChangeArrowheads="1"/>
            </p:cNvSpPr>
            <p:nvPr/>
          </p:nvSpPr>
          <p:spPr bwMode="auto">
            <a:xfrm>
              <a:off x="1403648" y="2492896"/>
              <a:ext cx="3516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marL="342900" indent="-342900"/>
              <a:r>
                <a:rPr lang="zh-CN" altLang="en-US" sz="1800" b="1" dirty="0">
                  <a:solidFill>
                    <a:srgbClr val="CC3300"/>
                  </a:solidFill>
                </a:rPr>
                <a:t>④</a:t>
              </a:r>
              <a:endParaRPr lang="en-US" altLang="zh-CN" sz="1800" b="1" dirty="0">
                <a:solidFill>
                  <a:srgbClr val="CC3300"/>
                </a:solidFill>
              </a:endParaRPr>
            </a:p>
          </p:txBody>
        </p:sp>
        <p:sp>
          <p:nvSpPr>
            <p:cNvPr id="48" name="Text Box 197"/>
            <p:cNvSpPr txBox="1">
              <a:spLocks noChangeArrowheads="1"/>
            </p:cNvSpPr>
            <p:nvPr/>
          </p:nvSpPr>
          <p:spPr bwMode="auto">
            <a:xfrm>
              <a:off x="2051720" y="2492896"/>
              <a:ext cx="3516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marL="342900" indent="-342900"/>
              <a:r>
                <a:rPr lang="zh-CN" altLang="en-US" sz="1800" b="1" dirty="0">
                  <a:solidFill>
                    <a:schemeClr val="accent2"/>
                  </a:solidFill>
                </a:rPr>
                <a:t>⑤</a:t>
              </a:r>
              <a:endParaRPr lang="en-US" altLang="zh-CN" sz="1800" b="1" dirty="0">
                <a:solidFill>
                  <a:schemeClr val="accent2"/>
                </a:solidFill>
              </a:endParaRPr>
            </a:p>
          </p:txBody>
        </p:sp>
        <p:sp>
          <p:nvSpPr>
            <p:cNvPr id="49" name="Text Box 197"/>
            <p:cNvSpPr txBox="1">
              <a:spLocks noChangeArrowheads="1"/>
            </p:cNvSpPr>
            <p:nvPr/>
          </p:nvSpPr>
          <p:spPr bwMode="auto">
            <a:xfrm>
              <a:off x="7740352" y="1556792"/>
              <a:ext cx="3516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marL="342900" indent="-342900"/>
              <a:r>
                <a:rPr lang="zh-CN" altLang="en-US" sz="1800" b="1" dirty="0">
                  <a:solidFill>
                    <a:srgbClr val="990099"/>
                  </a:solidFill>
                </a:rPr>
                <a:t>⑥</a:t>
              </a:r>
              <a:endParaRPr lang="en-US" altLang="zh-CN" sz="1800" b="1" dirty="0">
                <a:solidFill>
                  <a:srgbClr val="990099"/>
                </a:solidFill>
              </a:endParaRPr>
            </a:p>
          </p:txBody>
        </p:sp>
        <p:cxnSp>
          <p:nvCxnSpPr>
            <p:cNvPr id="50" name="直接连接符 49"/>
            <p:cNvCxnSpPr/>
            <p:nvPr/>
          </p:nvCxnSpPr>
          <p:spPr bwMode="auto">
            <a:xfrm>
              <a:off x="1763688" y="2494681"/>
              <a:ext cx="0" cy="286246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>
              <a:off x="1907704" y="2492896"/>
              <a:ext cx="0" cy="28803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2" name="直接连接符 407"/>
            <p:cNvCxnSpPr/>
            <p:nvPr/>
          </p:nvCxnSpPr>
          <p:spPr bwMode="auto">
            <a:xfrm rot="5400000" flipH="1" flipV="1">
              <a:off x="6650868" y="2267507"/>
              <a:ext cx="882827" cy="144014"/>
            </a:xfrm>
            <a:prstGeom prst="bentConnector2">
              <a:avLst/>
            </a:prstGeom>
            <a:solidFill>
              <a:schemeClr val="accent1"/>
            </a:solidFill>
            <a:ln w="317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 flipV="1">
              <a:off x="7524328" y="2499494"/>
              <a:ext cx="0" cy="281434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4" name="直接连接符 53"/>
            <p:cNvCxnSpPr/>
            <p:nvPr/>
          </p:nvCxnSpPr>
          <p:spPr bwMode="auto">
            <a:xfrm>
              <a:off x="7740352" y="1894766"/>
              <a:ext cx="359842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5" name="直接连接符 54"/>
            <p:cNvCxnSpPr/>
            <p:nvPr/>
          </p:nvCxnSpPr>
          <p:spPr bwMode="auto">
            <a:xfrm>
              <a:off x="7740352" y="2273856"/>
              <a:ext cx="359842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6" name="Text Box 18"/>
            <p:cNvSpPr txBox="1">
              <a:spLocks noChangeArrowheads="1"/>
            </p:cNvSpPr>
            <p:nvPr/>
          </p:nvSpPr>
          <p:spPr bwMode="auto">
            <a:xfrm>
              <a:off x="993413" y="1916832"/>
              <a:ext cx="338227" cy="263162"/>
            </a:xfrm>
            <a:prstGeom prst="rect">
              <a:avLst/>
            </a:prstGeom>
            <a:solidFill>
              <a:srgbClr val="CCE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00</a:t>
              </a:r>
            </a:p>
          </p:txBody>
        </p:sp>
        <p:sp>
          <p:nvSpPr>
            <p:cNvPr id="57" name="Text Box 18"/>
            <p:cNvSpPr txBox="1">
              <a:spLocks noChangeArrowheads="1"/>
            </p:cNvSpPr>
            <p:nvPr/>
          </p:nvSpPr>
          <p:spPr bwMode="auto">
            <a:xfrm>
              <a:off x="993413" y="2276871"/>
              <a:ext cx="338227" cy="287586"/>
            </a:xfrm>
            <a:prstGeom prst="rect">
              <a:avLst/>
            </a:prstGeom>
            <a:solidFill>
              <a:srgbClr val="CCE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10</a:t>
              </a:r>
            </a:p>
          </p:txBody>
        </p:sp>
      </p:grpSp>
      <p:sp>
        <p:nvSpPr>
          <p:cNvPr id="58" name="Text Box 5"/>
          <p:cNvSpPr txBox="1">
            <a:spLocks noChangeArrowheads="1"/>
          </p:cNvSpPr>
          <p:nvPr/>
        </p:nvSpPr>
        <p:spPr bwMode="auto">
          <a:xfrm>
            <a:off x="2555776" y="5577770"/>
            <a:ext cx="3168352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M[20H]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</a:rPr>
              <a:t>30H</a:t>
            </a:r>
            <a:r>
              <a:rPr lang="zh-CN" altLang="en-US" sz="2200" b="1" dirty="0">
                <a:latin typeface="宋体" pitchFamily="2" charset="-122"/>
              </a:rPr>
              <a:t>，其余不变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68" name="Text Box 5"/>
          <p:cNvSpPr txBox="1">
            <a:spLocks noChangeArrowheads="1"/>
          </p:cNvSpPr>
          <p:nvPr/>
        </p:nvSpPr>
        <p:spPr bwMode="auto">
          <a:xfrm>
            <a:off x="3131840" y="5995967"/>
            <a:ext cx="5137914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无操作</a:t>
            </a:r>
            <a:r>
              <a:rPr lang="en-US" altLang="zh-CN" sz="2000" b="1" dirty="0">
                <a:latin typeface="宋体" pitchFamily="2" charset="-122"/>
              </a:rPr>
              <a:t>(ST</a:t>
            </a:r>
            <a:r>
              <a:rPr lang="zh-CN" altLang="en-US" sz="2000" b="1" dirty="0">
                <a:latin typeface="宋体" pitchFamily="2" charset="-122"/>
              </a:rPr>
              <a:t>为顺序型指令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</p:txBody>
      </p:sp>
      <p:grpSp>
        <p:nvGrpSpPr>
          <p:cNvPr id="60" name="Group 76"/>
          <p:cNvGrpSpPr>
            <a:grpSpLocks/>
          </p:cNvGrpSpPr>
          <p:nvPr/>
        </p:nvGrpSpPr>
        <p:grpSpPr bwMode="auto">
          <a:xfrm>
            <a:off x="1907704" y="6454031"/>
            <a:ext cx="360363" cy="287337"/>
            <a:chOff x="1133" y="4020"/>
            <a:chExt cx="227" cy="181"/>
          </a:xfrm>
        </p:grpSpPr>
        <p:sp>
          <p:nvSpPr>
            <p:cNvPr id="61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10</a:t>
              </a:r>
            </a:p>
          </p:txBody>
        </p:sp>
      </p:grpSp>
      <p:sp>
        <p:nvSpPr>
          <p:cNvPr id="64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5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5" name="Group 76"/>
          <p:cNvGrpSpPr>
            <a:grpSpLocks/>
          </p:cNvGrpSpPr>
          <p:nvPr/>
        </p:nvGrpSpPr>
        <p:grpSpPr bwMode="auto">
          <a:xfrm>
            <a:off x="3995936" y="6453336"/>
            <a:ext cx="360363" cy="287337"/>
            <a:chOff x="1133" y="4020"/>
            <a:chExt cx="227" cy="181"/>
          </a:xfrm>
        </p:grpSpPr>
        <p:sp>
          <p:nvSpPr>
            <p:cNvPr id="66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Text Box 78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9</a:t>
              </a:r>
            </a:p>
          </p:txBody>
        </p:sp>
      </p:grpSp>
      <p:sp>
        <p:nvSpPr>
          <p:cNvPr id="69" name="AutoShape 9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5940152" y="2564904"/>
            <a:ext cx="22637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1600" b="1" dirty="0">
                <a:latin typeface="宋体" pitchFamily="2" charset="-122"/>
              </a:rPr>
              <a:t>(R0)</a:t>
            </a:r>
            <a:r>
              <a:rPr lang="zh-CN" altLang="en-US" sz="1600" b="1" dirty="0">
                <a:latin typeface="宋体" pitchFamily="2" charset="-122"/>
              </a:rPr>
              <a:t>＝</a:t>
            </a:r>
            <a:r>
              <a:rPr lang="en-US" altLang="zh-CN" sz="1600" b="1" dirty="0">
                <a:latin typeface="宋体" pitchFamily="2" charset="-122"/>
              </a:rPr>
              <a:t>20H</a:t>
            </a:r>
            <a:r>
              <a:rPr lang="zh-CN" altLang="en-US" sz="1600" b="1" dirty="0">
                <a:latin typeface="宋体" pitchFamily="2" charset="-122"/>
              </a:rPr>
              <a:t>，</a:t>
            </a:r>
            <a:r>
              <a:rPr lang="en-US" altLang="zh-CN" sz="1600" b="1" dirty="0">
                <a:latin typeface="宋体" pitchFamily="2" charset="-122"/>
              </a:rPr>
              <a:t>(R2)</a:t>
            </a:r>
            <a:r>
              <a:rPr lang="zh-CN" altLang="en-US" sz="1600" b="1" dirty="0">
                <a:latin typeface="宋体" pitchFamily="2" charset="-122"/>
              </a:rPr>
              <a:t>＝</a:t>
            </a:r>
            <a:r>
              <a:rPr lang="en-US" altLang="zh-CN" sz="1600" b="1" dirty="0">
                <a:latin typeface="宋体" pitchFamily="2" charset="-122"/>
              </a:rPr>
              <a:t>30H</a:t>
            </a:r>
          </a:p>
        </p:txBody>
      </p:sp>
      <p:grpSp>
        <p:nvGrpSpPr>
          <p:cNvPr id="73" name="Group 185"/>
          <p:cNvGrpSpPr>
            <a:grpSpLocks/>
          </p:cNvGrpSpPr>
          <p:nvPr/>
        </p:nvGrpSpPr>
        <p:grpSpPr bwMode="auto">
          <a:xfrm>
            <a:off x="7158483" y="332656"/>
            <a:ext cx="1878013" cy="1649414"/>
            <a:chOff x="4633" y="1524"/>
            <a:chExt cx="1183" cy="1039"/>
          </a:xfrm>
        </p:grpSpPr>
        <p:sp>
          <p:nvSpPr>
            <p:cNvPr id="74" name="Text Box 186"/>
            <p:cNvSpPr txBox="1">
              <a:spLocks noChangeArrowheads="1"/>
            </p:cNvSpPr>
            <p:nvPr/>
          </p:nvSpPr>
          <p:spPr bwMode="auto">
            <a:xfrm>
              <a:off x="4921" y="1524"/>
              <a:ext cx="726" cy="1039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00100100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solidFill>
                    <a:srgbClr val="FF0000"/>
                  </a:solidFill>
                  <a:latin typeface="宋体" pitchFamily="2" charset="-122"/>
                </a:rPr>
                <a:t>00111000</a:t>
              </a:r>
              <a:r>
                <a:rPr lang="en-US" altLang="zh-CN" sz="2000" b="1" dirty="0">
                  <a:latin typeface="宋体" pitchFamily="2" charset="-122"/>
                </a:rPr>
                <a:t> 01100110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11011110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   …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solidFill>
                    <a:srgbClr val="000099"/>
                  </a:solidFill>
                  <a:latin typeface="宋体" pitchFamily="2" charset="-122"/>
                </a:rPr>
                <a:t>01001000</a:t>
              </a:r>
            </a:p>
          </p:txBody>
        </p:sp>
        <p:sp>
          <p:nvSpPr>
            <p:cNvPr id="75" name="Text Box 187"/>
            <p:cNvSpPr txBox="1">
              <a:spLocks noChangeArrowheads="1"/>
            </p:cNvSpPr>
            <p:nvPr/>
          </p:nvSpPr>
          <p:spPr bwMode="auto">
            <a:xfrm>
              <a:off x="4633" y="1524"/>
              <a:ext cx="273" cy="103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10H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solidFill>
                    <a:srgbClr val="FF0000"/>
                  </a:solidFill>
                  <a:latin typeface="宋体" pitchFamily="2" charset="-122"/>
                </a:rPr>
                <a:t>11H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12H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13H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 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solidFill>
                    <a:srgbClr val="000099"/>
                  </a:solidFill>
                  <a:latin typeface="宋体" pitchFamily="2" charset="-122"/>
                </a:rPr>
                <a:t>20H</a:t>
              </a:r>
            </a:p>
          </p:txBody>
        </p:sp>
        <p:sp>
          <p:nvSpPr>
            <p:cNvPr id="76" name="Line 188"/>
            <p:cNvSpPr>
              <a:spLocks noChangeShapeType="1"/>
            </p:cNvSpPr>
            <p:nvPr/>
          </p:nvSpPr>
          <p:spPr bwMode="auto">
            <a:xfrm>
              <a:off x="4920" y="1708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189"/>
            <p:cNvSpPr>
              <a:spLocks noChangeShapeType="1"/>
            </p:cNvSpPr>
            <p:nvPr/>
          </p:nvSpPr>
          <p:spPr bwMode="auto">
            <a:xfrm>
              <a:off x="4920" y="2061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190"/>
            <p:cNvSpPr>
              <a:spLocks noChangeShapeType="1"/>
            </p:cNvSpPr>
            <p:nvPr/>
          </p:nvSpPr>
          <p:spPr bwMode="auto">
            <a:xfrm>
              <a:off x="4920" y="2230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191"/>
            <p:cNvSpPr>
              <a:spLocks noChangeShapeType="1"/>
            </p:cNvSpPr>
            <p:nvPr/>
          </p:nvSpPr>
          <p:spPr bwMode="auto">
            <a:xfrm>
              <a:off x="4920" y="2385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192"/>
            <p:cNvSpPr>
              <a:spLocks noChangeShapeType="1"/>
            </p:cNvSpPr>
            <p:nvPr/>
          </p:nvSpPr>
          <p:spPr bwMode="auto">
            <a:xfrm>
              <a:off x="4921" y="1879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Text Box 193"/>
            <p:cNvSpPr txBox="1">
              <a:spLocks noChangeArrowheads="1"/>
            </p:cNvSpPr>
            <p:nvPr/>
          </p:nvSpPr>
          <p:spPr bwMode="auto">
            <a:xfrm>
              <a:off x="5647" y="1858"/>
              <a:ext cx="169" cy="3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主存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159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58" grpId="0"/>
      <p:bldP spid="68" grpId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130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388" y="285728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三、指令流水线的并行技术</a:t>
            </a:r>
          </a:p>
        </p:txBody>
      </p:sp>
      <p:sp>
        <p:nvSpPr>
          <p:cNvPr id="5" name="Text Box 88"/>
          <p:cNvSpPr txBox="1">
            <a:spLocks noChangeArrowheads="1"/>
          </p:cNvSpPr>
          <p:nvPr/>
        </p:nvSpPr>
        <p:spPr bwMode="auto">
          <a:xfrm>
            <a:off x="190376" y="1308537"/>
            <a:ext cx="8763124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kumimoji="0" lang="zh-CN" altLang="en-US" b="1" dirty="0">
                <a:solidFill>
                  <a:srgbClr val="C00000"/>
                </a:solidFill>
                <a:latin typeface="宋体" pitchFamily="2" charset="-122"/>
              </a:rPr>
              <a:t>超级流水线技术：</a:t>
            </a:r>
            <a:r>
              <a:rPr kumimoji="0" lang="zh-CN" altLang="en-US" b="1" dirty="0">
                <a:latin typeface="宋体" pitchFamily="2" charset="-122"/>
              </a:rPr>
              <a:t>增加流水线</a:t>
            </a:r>
            <a:r>
              <a:rPr kumimoji="0" lang="zh-CN" altLang="en-US" b="1" u="sng" dirty="0">
                <a:solidFill>
                  <a:srgbClr val="990099"/>
                </a:solidFill>
                <a:latin typeface="宋体" pitchFamily="2" charset="-122"/>
              </a:rPr>
              <a:t>级数</a:t>
            </a:r>
            <a:r>
              <a:rPr kumimoji="0" lang="en-US" altLang="zh-CN" b="1" dirty="0">
                <a:latin typeface="宋体" pitchFamily="2" charset="-122"/>
              </a:rPr>
              <a:t>(</a:t>
            </a:r>
            <a:r>
              <a:rPr kumimoji="0" lang="zh-CN" altLang="en-US" b="1" dirty="0">
                <a:latin typeface="宋体" pitchFamily="2" charset="-122"/>
              </a:rPr>
              <a:t>段数</a:t>
            </a:r>
            <a:r>
              <a:rPr kumimoji="0" lang="en-US" altLang="zh-CN" b="1" dirty="0">
                <a:latin typeface="宋体" pitchFamily="2" charset="-122"/>
              </a:rPr>
              <a:t>)        </a:t>
            </a:r>
            <a:r>
              <a:rPr kumimoji="0" lang="zh-CN" altLang="en-US" sz="2000" b="1" dirty="0">
                <a:latin typeface="宋体" pitchFamily="2" charset="-122"/>
              </a:rPr>
              <a:t>←</a:t>
            </a:r>
            <a:r>
              <a:rPr kumimoji="0" lang="en-US" altLang="zh-CN" sz="2000" b="1" dirty="0">
                <a:latin typeface="宋体" pitchFamily="2" charset="-122"/>
              </a:rPr>
              <a:t>CPI</a:t>
            </a:r>
            <a:r>
              <a:rPr kumimoji="0" lang="zh-CN" altLang="en-US" sz="2000" b="1" dirty="0">
                <a:latin typeface="宋体" pitchFamily="2" charset="-122"/>
              </a:rPr>
              <a:t>＝</a:t>
            </a:r>
            <a:r>
              <a:rPr kumimoji="0" lang="en-US" altLang="zh-CN" sz="2000" b="1" dirty="0">
                <a:latin typeface="宋体" pitchFamily="2" charset="-122"/>
              </a:rPr>
              <a:t>1</a:t>
            </a:r>
            <a:endParaRPr kumimoji="0" lang="en-US" altLang="zh-CN" b="1" dirty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sz="2000" b="1" dirty="0">
                <a:latin typeface="宋体" pitchFamily="2" charset="-122"/>
              </a:rPr>
              <a:t>                                     </a:t>
            </a:r>
            <a:r>
              <a:rPr kumimoji="0" lang="zh-CN" altLang="en-US" sz="2000" dirty="0">
                <a:latin typeface="宋体" pitchFamily="2" charset="-122"/>
              </a:rPr>
              <a:t>└</a:t>
            </a:r>
            <a:r>
              <a:rPr kumimoji="0" lang="zh-CN" altLang="en-US" sz="2000" b="1" dirty="0">
                <a:latin typeface="宋体" pitchFamily="2" charset="-122"/>
              </a:rPr>
              <a:t>→缩短</a:t>
            </a:r>
            <a:r>
              <a:rPr kumimoji="0" lang="en-US" altLang="zh-CN" sz="2000" b="1" i="1" dirty="0">
                <a:latin typeface="宋体" pitchFamily="2" charset="-122"/>
              </a:rPr>
              <a:t>T</a:t>
            </a:r>
            <a:r>
              <a:rPr kumimoji="0" lang="en-US" altLang="zh-CN" sz="2000" b="1" baseline="-18000" dirty="0">
                <a:latin typeface="宋体" pitchFamily="2" charset="-122"/>
              </a:rPr>
              <a:t>C</a:t>
            </a:r>
            <a:r>
              <a:rPr kumimoji="0" lang="en-US" altLang="zh-CN" sz="1800" b="1" dirty="0">
                <a:latin typeface="宋体" pitchFamily="2" charset="-122"/>
              </a:rPr>
              <a:t>(</a:t>
            </a:r>
            <a:r>
              <a:rPr kumimoji="0" lang="zh-CN" altLang="en-US" sz="1800" b="1" dirty="0">
                <a:latin typeface="宋体" pitchFamily="2" charset="-122"/>
              </a:rPr>
              <a:t>执行过程相同</a:t>
            </a:r>
            <a:r>
              <a:rPr kumimoji="0" lang="en-US" altLang="zh-CN" sz="1800" b="1" dirty="0">
                <a:latin typeface="宋体" pitchFamily="2" charset="-122"/>
              </a:rPr>
              <a:t>)</a:t>
            </a:r>
            <a:endParaRPr kumimoji="0" lang="en-US" altLang="zh-CN" b="1" dirty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kumimoji="0" lang="zh-CN" altLang="en-US" b="1" dirty="0">
                <a:solidFill>
                  <a:schemeClr val="accent2"/>
                </a:solidFill>
                <a:latin typeface="宋体" pitchFamily="2" charset="-122"/>
              </a:rPr>
              <a:t>发展过程</a:t>
            </a: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kumimoji="0" lang="zh-CN" altLang="en-US" b="1" dirty="0">
                <a:latin typeface="宋体" pitchFamily="2" charset="-122"/>
              </a:rPr>
              <a:t>级数不宜太多</a:t>
            </a:r>
            <a:r>
              <a:rPr kumimoji="0" lang="en-US" altLang="zh-CN" sz="2000" b="1" dirty="0">
                <a:latin typeface="宋体" pitchFamily="2" charset="-122"/>
              </a:rPr>
              <a:t>(486</a:t>
            </a:r>
            <a:r>
              <a:rPr kumimoji="0" lang="zh-CN" altLang="en-US" sz="2000" b="1" dirty="0">
                <a:latin typeface="宋体" pitchFamily="2" charset="-122"/>
              </a:rPr>
              <a:t>→</a:t>
            </a:r>
            <a:r>
              <a:rPr kumimoji="0" lang="en-US" altLang="zh-CN" sz="2000" b="1" dirty="0" err="1">
                <a:latin typeface="宋体" pitchFamily="2" charset="-122"/>
              </a:rPr>
              <a:t>PⅢ</a:t>
            </a:r>
            <a:r>
              <a:rPr kumimoji="0" lang="zh-CN" altLang="en-US" sz="2000" b="1" dirty="0">
                <a:latin typeface="宋体" pitchFamily="2" charset="-122"/>
              </a:rPr>
              <a:t>→</a:t>
            </a:r>
            <a:r>
              <a:rPr kumimoji="0" lang="en-US" altLang="zh-CN" sz="2000" b="1" dirty="0">
                <a:latin typeface="宋体" pitchFamily="2" charset="-122"/>
              </a:rPr>
              <a:t>P4</a:t>
            </a:r>
            <a:r>
              <a:rPr kumimoji="0" lang="zh-CN" altLang="en-US" sz="2000" b="1" dirty="0">
                <a:latin typeface="宋体" pitchFamily="2" charset="-122"/>
              </a:rPr>
              <a:t>→</a:t>
            </a:r>
            <a:r>
              <a:rPr kumimoji="0" lang="en-US" altLang="zh-CN" sz="2000" b="1" dirty="0">
                <a:latin typeface="宋体" pitchFamily="2" charset="-122"/>
              </a:rPr>
              <a:t>Core)</a:t>
            </a:r>
          </a:p>
        </p:txBody>
      </p:sp>
      <p:sp>
        <p:nvSpPr>
          <p:cNvPr id="6" name="Text Box 88"/>
          <p:cNvSpPr txBox="1">
            <a:spLocks noChangeArrowheads="1"/>
          </p:cNvSpPr>
          <p:nvPr/>
        </p:nvSpPr>
        <p:spPr bwMode="auto">
          <a:xfrm>
            <a:off x="251520" y="2630378"/>
            <a:ext cx="8713093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+mn-ea"/>
                <a:ea typeface="+mn-ea"/>
              </a:rPr>
              <a:t>   *</a:t>
            </a:r>
            <a:r>
              <a:rPr kumimoji="0" lang="zh-CN" altLang="en-US" b="1" dirty="0">
                <a:solidFill>
                  <a:srgbClr val="C00000"/>
                </a:solidFill>
                <a:latin typeface="+mn-ea"/>
                <a:ea typeface="+mn-ea"/>
              </a:rPr>
              <a:t>多发射流水线技术：</a:t>
            </a:r>
            <a:r>
              <a:rPr kumimoji="0" lang="zh-CN" altLang="en-US" b="1" dirty="0">
                <a:latin typeface="+mn-ea"/>
                <a:ea typeface="+mn-ea"/>
              </a:rPr>
              <a:t>同时流动</a:t>
            </a:r>
            <a:r>
              <a:rPr kumimoji="0" lang="en-US" altLang="zh-CN" b="1" dirty="0">
                <a:latin typeface="+mn-ea"/>
                <a:ea typeface="+mn-ea"/>
              </a:rPr>
              <a:t>(</a:t>
            </a:r>
            <a:r>
              <a:rPr kumimoji="0" lang="zh-CN" altLang="en-US" b="1" dirty="0">
                <a:latin typeface="+mn-ea"/>
                <a:ea typeface="+mn-ea"/>
              </a:rPr>
              <a:t>执行</a:t>
            </a:r>
            <a:r>
              <a:rPr kumimoji="0" lang="en-US" altLang="zh-CN" b="1" dirty="0">
                <a:latin typeface="+mn-ea"/>
                <a:ea typeface="+mn-ea"/>
              </a:rPr>
              <a:t>)</a:t>
            </a:r>
            <a:r>
              <a:rPr kumimoji="0" lang="zh-CN" altLang="en-US" b="1" u="sng" dirty="0">
                <a:solidFill>
                  <a:srgbClr val="990099"/>
                </a:solidFill>
                <a:latin typeface="+mn-ea"/>
                <a:ea typeface="+mn-ea"/>
              </a:rPr>
              <a:t>多条指令</a:t>
            </a:r>
            <a:r>
              <a:rPr kumimoji="0" lang="zh-CN" altLang="en-US" b="1" dirty="0">
                <a:solidFill>
                  <a:srgbClr val="990099"/>
                </a:solidFill>
                <a:latin typeface="+mn-ea"/>
                <a:ea typeface="+mn-ea"/>
              </a:rPr>
              <a:t>   </a:t>
            </a:r>
            <a:r>
              <a:rPr kumimoji="0" lang="zh-CN" altLang="en-US" sz="2000" b="1" dirty="0">
                <a:latin typeface="+mn-ea"/>
                <a:ea typeface="+mn-ea"/>
              </a:rPr>
              <a:t>←</a:t>
            </a:r>
            <a:r>
              <a:rPr kumimoji="0" lang="en-US" altLang="zh-CN" sz="2000" b="1" dirty="0">
                <a:latin typeface="+mn-ea"/>
                <a:ea typeface="+mn-ea"/>
              </a:rPr>
              <a:t>CPI</a:t>
            </a:r>
            <a:r>
              <a:rPr kumimoji="0" lang="zh-CN" altLang="en-US" sz="2000" b="1" dirty="0">
                <a:latin typeface="+mn-ea"/>
                <a:ea typeface="+mn-ea"/>
              </a:rPr>
              <a:t>＜</a:t>
            </a:r>
            <a:r>
              <a:rPr kumimoji="0" lang="en-US" altLang="zh-CN" sz="2000" b="1" dirty="0">
                <a:latin typeface="+mn-ea"/>
                <a:ea typeface="+mn-ea"/>
              </a:rPr>
              <a:t>1</a:t>
            </a:r>
            <a:endParaRPr kumimoji="0" lang="en-US" altLang="zh-CN" b="1" dirty="0">
              <a:solidFill>
                <a:srgbClr val="990099"/>
              </a:solidFill>
              <a:latin typeface="+mn-ea"/>
              <a:ea typeface="+mn-ea"/>
            </a:endParaRPr>
          </a:p>
          <a:p>
            <a:pPr algn="l" eaLnBrk="0" hangingPunct="0">
              <a:lnSpc>
                <a:spcPct val="125000"/>
              </a:lnSpc>
              <a:spcBef>
                <a:spcPts val="0"/>
              </a:spcBef>
            </a:pPr>
            <a:r>
              <a:rPr kumimoji="0"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      实现</a:t>
            </a:r>
            <a:r>
              <a:rPr kumimoji="0"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kumimoji="0" lang="zh-CN" altLang="en-US" b="1" dirty="0">
                <a:latin typeface="+mn-ea"/>
                <a:ea typeface="+mn-ea"/>
              </a:rPr>
              <a:t>增加指令</a:t>
            </a:r>
            <a:r>
              <a:rPr kumimoji="0" lang="zh-CN" altLang="en-US" b="1" u="sng" dirty="0">
                <a:latin typeface="+mn-ea"/>
                <a:ea typeface="+mn-ea"/>
              </a:rPr>
              <a:t>打包</a:t>
            </a:r>
            <a:r>
              <a:rPr kumimoji="0" lang="zh-CN" altLang="en-US" b="1" dirty="0">
                <a:latin typeface="+mn-ea"/>
                <a:ea typeface="+mn-ea"/>
              </a:rPr>
              <a:t>、</a:t>
            </a:r>
            <a:r>
              <a:rPr kumimoji="0" lang="zh-CN" altLang="en-US" b="1" u="sng" dirty="0">
                <a:latin typeface="+mn-ea"/>
                <a:ea typeface="+mn-ea"/>
              </a:rPr>
              <a:t>冒险</a:t>
            </a:r>
            <a:r>
              <a:rPr kumimoji="0" lang="zh-CN" altLang="en-US" b="1" dirty="0">
                <a:latin typeface="+mn-ea"/>
                <a:ea typeface="+mn-ea"/>
              </a:rPr>
              <a:t>处理环节</a:t>
            </a:r>
            <a:endParaRPr kumimoji="0" lang="en-US" altLang="zh-CN" b="1" dirty="0">
              <a:latin typeface="+mn-ea"/>
              <a:ea typeface="+mn-ea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zh-CN" altLang="en-US" sz="1800" b="1" dirty="0">
                <a:latin typeface="+mn-ea"/>
                <a:ea typeface="+mn-ea"/>
              </a:rPr>
              <a:t>             用推测技术优化→</a:t>
            </a:r>
            <a:r>
              <a:rPr kumimoji="0" lang="zh-CN" altLang="en-US" sz="1800" dirty="0">
                <a:latin typeface="+mn-ea"/>
                <a:ea typeface="+mn-ea"/>
              </a:rPr>
              <a:t>┘      └</a:t>
            </a:r>
            <a:r>
              <a:rPr kumimoji="0" lang="zh-CN" altLang="en-US" sz="1800" b="1" dirty="0">
                <a:latin typeface="+mn-ea"/>
                <a:ea typeface="+mn-ea"/>
              </a:rPr>
              <a:t>→先后及同时产生的</a:t>
            </a:r>
            <a:endParaRPr kumimoji="0" lang="en-US" altLang="zh-CN" sz="1800" b="1" dirty="0">
              <a:latin typeface="+mn-ea"/>
              <a:ea typeface="+mn-ea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3131840" y="3068960"/>
            <a:ext cx="3096344" cy="1368152"/>
            <a:chOff x="3131840" y="3501008"/>
            <a:chExt cx="3096344" cy="1368152"/>
          </a:xfrm>
        </p:grpSpPr>
        <p:cxnSp>
          <p:nvCxnSpPr>
            <p:cNvPr id="8" name="直接箭头连接符 7"/>
            <p:cNvCxnSpPr/>
            <p:nvPr/>
          </p:nvCxnSpPr>
          <p:spPr bwMode="auto">
            <a:xfrm flipH="1">
              <a:off x="3131840" y="3501008"/>
              <a:ext cx="3096344" cy="136815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" name="直接箭头连接符 8"/>
            <p:cNvCxnSpPr/>
            <p:nvPr/>
          </p:nvCxnSpPr>
          <p:spPr bwMode="auto">
            <a:xfrm flipH="1">
              <a:off x="5004048" y="3501660"/>
              <a:ext cx="1224136" cy="13675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4" name="Text Box 88"/>
          <p:cNvSpPr txBox="1">
            <a:spLocks noChangeArrowheads="1"/>
          </p:cNvSpPr>
          <p:nvPr/>
        </p:nvSpPr>
        <p:spPr bwMode="auto">
          <a:xfrm>
            <a:off x="251520" y="3930441"/>
            <a:ext cx="8713093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      类型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zh-CN" altLang="en-US" b="1" dirty="0">
                <a:latin typeface="+mn-ea"/>
                <a:ea typeface="+mn-ea"/>
              </a:rPr>
              <a:t>超标量、超长指令字</a:t>
            </a:r>
            <a:r>
              <a:rPr lang="en-US" altLang="zh-CN" b="1" dirty="0">
                <a:latin typeface="+mn-ea"/>
                <a:ea typeface="+mn-ea"/>
              </a:rPr>
              <a:t>VLIW</a:t>
            </a:r>
          </a:p>
          <a:p>
            <a:pPr algn="l" eaLnBrk="0" hangingPunct="0"/>
            <a:r>
              <a:rPr lang="en-US" altLang="zh-CN" sz="2000" b="1" dirty="0">
                <a:latin typeface="+mn-ea"/>
                <a:ea typeface="+mn-ea"/>
              </a:rPr>
              <a:t>            (</a:t>
            </a:r>
            <a:r>
              <a:rPr lang="zh-CN" altLang="en-US" sz="2000" b="1" dirty="0">
                <a:latin typeface="+mn-ea"/>
                <a:ea typeface="+mn-ea"/>
              </a:rPr>
              <a:t>指令数可变</a:t>
            </a:r>
            <a:r>
              <a:rPr lang="en-US" altLang="zh-CN" sz="2000" b="1" dirty="0">
                <a:latin typeface="+mn-ea"/>
                <a:ea typeface="+mn-ea"/>
              </a:rPr>
              <a:t>)   (</a:t>
            </a:r>
            <a:r>
              <a:rPr lang="zh-CN" altLang="en-US" sz="2000" b="1" dirty="0">
                <a:latin typeface="+mn-ea"/>
                <a:ea typeface="+mn-ea"/>
              </a:rPr>
              <a:t>指令数固定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</a:p>
        </p:txBody>
      </p:sp>
      <p:sp>
        <p:nvSpPr>
          <p:cNvPr id="20" name="Text Box 88"/>
          <p:cNvSpPr txBox="1">
            <a:spLocks noChangeArrowheads="1"/>
          </p:cNvSpPr>
          <p:nvPr/>
        </p:nvSpPr>
        <p:spPr bwMode="auto">
          <a:xfrm>
            <a:off x="201364" y="836712"/>
            <a:ext cx="876312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kumimoji="0" lang="zh-CN" altLang="en-US" b="1" dirty="0">
                <a:solidFill>
                  <a:srgbClr val="C00000"/>
                </a:solidFill>
                <a:latin typeface="宋体" pitchFamily="2" charset="-122"/>
              </a:rPr>
              <a:t>指令级并行性表示：</a:t>
            </a:r>
            <a:r>
              <a:rPr kumimoji="0" lang="en-US" altLang="zh-CN" b="1" dirty="0">
                <a:latin typeface="宋体" pitchFamily="2" charset="-122"/>
              </a:rPr>
              <a:t>IPC</a:t>
            </a:r>
            <a:r>
              <a:rPr kumimoji="0" lang="en-US" altLang="zh-CN" sz="2000" b="1" dirty="0">
                <a:latin typeface="宋体" pitchFamily="2" charset="-122"/>
              </a:rPr>
              <a:t>(</a:t>
            </a:r>
            <a:r>
              <a:rPr lang="en-US" altLang="zh-CN" sz="2000" dirty="0"/>
              <a:t>Instructions Per Cycle</a:t>
            </a:r>
            <a:r>
              <a:rPr kumimoji="0" lang="en-US" altLang="zh-CN" sz="2000" b="1" dirty="0">
                <a:latin typeface="宋体" pitchFamily="2" charset="-122"/>
              </a:rPr>
              <a:t>)</a:t>
            </a:r>
            <a:r>
              <a:rPr kumimoji="0" lang="zh-CN" altLang="en-US" b="1" dirty="0">
                <a:latin typeface="宋体" pitchFamily="2" charset="-122"/>
              </a:rPr>
              <a:t>，</a:t>
            </a:r>
            <a:r>
              <a:rPr kumimoji="0" lang="en-US" altLang="zh-CN" b="1" dirty="0">
                <a:latin typeface="宋体" pitchFamily="2" charset="-122"/>
              </a:rPr>
              <a:t>IPC×CPI</a:t>
            </a:r>
            <a:r>
              <a:rPr kumimoji="0" lang="zh-CN" altLang="en-US" b="1" dirty="0">
                <a:latin typeface="宋体" pitchFamily="2" charset="-122"/>
              </a:rPr>
              <a:t> ＝</a:t>
            </a:r>
            <a:r>
              <a:rPr kumimoji="0" lang="en-US" altLang="zh-CN" b="1" dirty="0">
                <a:latin typeface="宋体" pitchFamily="2" charset="-122"/>
              </a:rPr>
              <a:t>1</a:t>
            </a:r>
          </a:p>
        </p:txBody>
      </p:sp>
      <p:sp>
        <p:nvSpPr>
          <p:cNvPr id="23" name="AutoShape 15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18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4" grpId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131</a:t>
            </a:fld>
            <a:endParaRPr lang="en-US" altLang="zh-CN" dirty="0"/>
          </a:p>
        </p:txBody>
      </p:sp>
      <p:sp>
        <p:nvSpPr>
          <p:cNvPr id="3" name="Text Box 88"/>
          <p:cNvSpPr txBox="1">
            <a:spLocks noChangeArrowheads="1"/>
          </p:cNvSpPr>
          <p:nvPr/>
        </p:nvSpPr>
        <p:spPr bwMode="auto">
          <a:xfrm>
            <a:off x="251520" y="338897"/>
            <a:ext cx="871309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+mn-ea"/>
                <a:ea typeface="+mn-ea"/>
              </a:rPr>
              <a:t>   *</a:t>
            </a:r>
            <a:r>
              <a:rPr kumimoji="0" lang="zh-CN" altLang="en-US" b="1" dirty="0">
                <a:solidFill>
                  <a:srgbClr val="C00000"/>
                </a:solidFill>
                <a:latin typeface="+mn-ea"/>
                <a:ea typeface="+mn-ea"/>
              </a:rPr>
              <a:t>超标量流水线：</a:t>
            </a:r>
            <a:r>
              <a:rPr kumimoji="0" lang="zh-CN" altLang="en-US" b="1" dirty="0">
                <a:latin typeface="+mn-ea"/>
                <a:ea typeface="+mn-ea"/>
              </a:rPr>
              <a:t>硬件完成指令打包、冒险处理</a:t>
            </a:r>
            <a:endParaRPr kumimoji="0" lang="en-US" altLang="zh-CN" b="1" dirty="0">
              <a:latin typeface="+mn-ea"/>
              <a:ea typeface="+mn-ea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      </a:t>
            </a:r>
            <a:r>
              <a:rPr kumimoji="0"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关键技术</a:t>
            </a:r>
            <a:r>
              <a:rPr kumimoji="0"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kumimoji="0" lang="zh-CN" altLang="en-US" b="1" dirty="0">
                <a:latin typeface="+mn-ea"/>
                <a:ea typeface="+mn-ea"/>
              </a:rPr>
              <a:t>动态调度、分支预测、推测执行  </a:t>
            </a:r>
            <a:r>
              <a:rPr kumimoji="0" lang="zh-CN" altLang="en-US" sz="2000" b="1" dirty="0">
                <a:latin typeface="+mn-ea"/>
                <a:ea typeface="+mn-ea"/>
              </a:rPr>
              <a:t>  </a:t>
            </a:r>
            <a:r>
              <a:rPr kumimoji="0" lang="zh-CN" altLang="en-US" sz="2000" b="1" dirty="0">
                <a:solidFill>
                  <a:srgbClr val="990099"/>
                </a:solidFill>
                <a:latin typeface="+mn-ea"/>
                <a:ea typeface="+mn-ea"/>
              </a:rPr>
              <a:t>←增加</a:t>
            </a:r>
            <a:r>
              <a:rPr kumimoji="0" lang="en-US" altLang="zh-CN" sz="2000" b="1" dirty="0">
                <a:solidFill>
                  <a:srgbClr val="990099"/>
                </a:solidFill>
                <a:latin typeface="+mn-ea"/>
                <a:ea typeface="+mn-ea"/>
              </a:rPr>
              <a:t>IPC</a:t>
            </a:r>
            <a:endParaRPr kumimoji="0" lang="en-US" altLang="zh-CN" b="1" dirty="0">
              <a:solidFill>
                <a:srgbClr val="990099"/>
              </a:solidFill>
              <a:latin typeface="+mn-ea"/>
              <a:ea typeface="+mn-ea"/>
            </a:endParaRPr>
          </a:p>
        </p:txBody>
      </p:sp>
      <p:grpSp>
        <p:nvGrpSpPr>
          <p:cNvPr id="192" name="组合 191"/>
          <p:cNvGrpSpPr/>
          <p:nvPr/>
        </p:nvGrpSpPr>
        <p:grpSpPr>
          <a:xfrm>
            <a:off x="1186429" y="1916832"/>
            <a:ext cx="3601595" cy="1692188"/>
            <a:chOff x="1113283" y="2240868"/>
            <a:chExt cx="3601595" cy="1692188"/>
          </a:xfrm>
        </p:grpSpPr>
        <p:cxnSp>
          <p:nvCxnSpPr>
            <p:cNvPr id="133" name="直接箭头连接符 132"/>
            <p:cNvCxnSpPr/>
            <p:nvPr/>
          </p:nvCxnSpPr>
          <p:spPr bwMode="auto">
            <a:xfrm>
              <a:off x="1545331" y="3645024"/>
              <a:ext cx="3169547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4" name="直接箭头连接符 133"/>
            <p:cNvCxnSpPr/>
            <p:nvPr/>
          </p:nvCxnSpPr>
          <p:spPr bwMode="auto">
            <a:xfrm flipV="1">
              <a:off x="1545331" y="2249251"/>
              <a:ext cx="0" cy="139577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8" name="Text Box 63"/>
            <p:cNvSpPr txBox="1">
              <a:spLocks noChangeArrowheads="1"/>
            </p:cNvSpPr>
            <p:nvPr/>
          </p:nvSpPr>
          <p:spPr bwMode="auto">
            <a:xfrm>
              <a:off x="1113283" y="2240868"/>
              <a:ext cx="432048" cy="1395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0" anchor="b" anchorCtr="1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WB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EX3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EX2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EX1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168" name="Text Box 61"/>
            <p:cNvSpPr txBox="1">
              <a:spLocks noChangeArrowheads="1"/>
            </p:cNvSpPr>
            <p:nvPr/>
          </p:nvSpPr>
          <p:spPr bwMode="auto">
            <a:xfrm>
              <a:off x="2339752" y="3212976"/>
              <a:ext cx="216941" cy="216024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9" name="Text Box 61"/>
            <p:cNvSpPr txBox="1">
              <a:spLocks noChangeArrowheads="1"/>
            </p:cNvSpPr>
            <p:nvPr/>
          </p:nvSpPr>
          <p:spPr bwMode="auto">
            <a:xfrm>
              <a:off x="2843808" y="3212976"/>
              <a:ext cx="216942" cy="216024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0" name="Text Box 61"/>
            <p:cNvSpPr txBox="1">
              <a:spLocks noChangeArrowheads="1"/>
            </p:cNvSpPr>
            <p:nvPr/>
          </p:nvSpPr>
          <p:spPr bwMode="auto">
            <a:xfrm>
              <a:off x="1547664" y="3429000"/>
              <a:ext cx="503686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171" name="Text Box 61"/>
            <p:cNvSpPr txBox="1">
              <a:spLocks noChangeArrowheads="1"/>
            </p:cNvSpPr>
            <p:nvPr/>
          </p:nvSpPr>
          <p:spPr bwMode="auto">
            <a:xfrm>
              <a:off x="2051720" y="3429000"/>
              <a:ext cx="503686" cy="21602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I2</a:t>
              </a:r>
            </a:p>
          </p:txBody>
        </p:sp>
        <p:sp>
          <p:nvSpPr>
            <p:cNvPr id="172" name="Text Box 61"/>
            <p:cNvSpPr txBox="1">
              <a:spLocks noChangeArrowheads="1"/>
            </p:cNvSpPr>
            <p:nvPr/>
          </p:nvSpPr>
          <p:spPr bwMode="auto">
            <a:xfrm>
              <a:off x="2555776" y="3429000"/>
              <a:ext cx="503138" cy="21287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I3</a:t>
              </a:r>
            </a:p>
          </p:txBody>
        </p:sp>
        <p:sp>
          <p:nvSpPr>
            <p:cNvPr id="173" name="Text Box 61"/>
            <p:cNvSpPr txBox="1">
              <a:spLocks noChangeArrowheads="1"/>
            </p:cNvSpPr>
            <p:nvPr/>
          </p:nvSpPr>
          <p:spPr bwMode="auto">
            <a:xfrm>
              <a:off x="3059832" y="3432150"/>
              <a:ext cx="502220" cy="21287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I4</a:t>
              </a:r>
              <a:r>
                <a:rPr lang="en-US" altLang="zh-CN" sz="1200" b="1" dirty="0">
                  <a:latin typeface="宋体" pitchFamily="2" charset="-122"/>
                </a:rPr>
                <a:t>(b)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4" name="Text Box 61"/>
            <p:cNvSpPr txBox="1">
              <a:spLocks noChangeArrowheads="1"/>
            </p:cNvSpPr>
            <p:nvPr/>
          </p:nvSpPr>
          <p:spPr bwMode="auto">
            <a:xfrm>
              <a:off x="2051720" y="3212976"/>
              <a:ext cx="288032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175" name="Text Box 61"/>
            <p:cNvSpPr txBox="1">
              <a:spLocks noChangeArrowheads="1"/>
            </p:cNvSpPr>
            <p:nvPr/>
          </p:nvSpPr>
          <p:spPr bwMode="auto">
            <a:xfrm>
              <a:off x="2555776" y="3212976"/>
              <a:ext cx="288033" cy="21602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I2</a:t>
              </a:r>
            </a:p>
          </p:txBody>
        </p:sp>
        <p:sp>
          <p:nvSpPr>
            <p:cNvPr id="176" name="Text Box 61"/>
            <p:cNvSpPr txBox="1">
              <a:spLocks noChangeArrowheads="1"/>
            </p:cNvSpPr>
            <p:nvPr/>
          </p:nvSpPr>
          <p:spPr bwMode="auto">
            <a:xfrm>
              <a:off x="2556694" y="2996952"/>
              <a:ext cx="503138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177" name="Text Box 61"/>
            <p:cNvSpPr txBox="1">
              <a:spLocks noChangeArrowheads="1"/>
            </p:cNvSpPr>
            <p:nvPr/>
          </p:nvSpPr>
          <p:spPr bwMode="auto">
            <a:xfrm>
              <a:off x="3059832" y="2780928"/>
              <a:ext cx="503139" cy="21602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I2</a:t>
              </a:r>
            </a:p>
          </p:txBody>
        </p:sp>
        <p:sp>
          <p:nvSpPr>
            <p:cNvPr id="178" name="Text Box 61"/>
            <p:cNvSpPr txBox="1">
              <a:spLocks noChangeArrowheads="1"/>
            </p:cNvSpPr>
            <p:nvPr/>
          </p:nvSpPr>
          <p:spPr bwMode="auto">
            <a:xfrm>
              <a:off x="3563888" y="2564904"/>
              <a:ext cx="504056" cy="21602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I3</a:t>
              </a:r>
            </a:p>
          </p:txBody>
        </p:sp>
        <p:sp>
          <p:nvSpPr>
            <p:cNvPr id="179" name="Text Box 61"/>
            <p:cNvSpPr txBox="1">
              <a:spLocks noChangeArrowheads="1"/>
            </p:cNvSpPr>
            <p:nvPr/>
          </p:nvSpPr>
          <p:spPr bwMode="auto">
            <a:xfrm>
              <a:off x="3563888" y="3429000"/>
              <a:ext cx="503138" cy="21444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I5</a:t>
              </a:r>
              <a:r>
                <a:rPr lang="en-US" altLang="zh-CN" sz="1100" b="1" dirty="0">
                  <a:latin typeface="宋体" pitchFamily="2" charset="-122"/>
                </a:rPr>
                <a:t>(</a:t>
              </a:r>
              <a:r>
                <a:rPr lang="zh-CN" altLang="en-US" sz="1100" b="1" dirty="0">
                  <a:latin typeface="宋体" pitchFamily="2" charset="-122"/>
                </a:rPr>
                <a:t>猜</a:t>
              </a:r>
              <a:r>
                <a:rPr lang="en-US" altLang="zh-CN" sz="1100" b="1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180" name="Text Box 61"/>
            <p:cNvSpPr txBox="1">
              <a:spLocks noChangeArrowheads="1"/>
            </p:cNvSpPr>
            <p:nvPr/>
          </p:nvSpPr>
          <p:spPr bwMode="auto">
            <a:xfrm>
              <a:off x="4068862" y="3430575"/>
              <a:ext cx="503138" cy="21444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I6</a:t>
              </a:r>
              <a:r>
                <a:rPr lang="en-US" altLang="zh-CN" sz="1100" b="1" dirty="0">
                  <a:latin typeface="宋体" pitchFamily="2" charset="-122"/>
                </a:rPr>
                <a:t>(</a:t>
              </a:r>
              <a:r>
                <a:rPr lang="zh-CN" altLang="en-US" sz="1100" b="1" dirty="0">
                  <a:latin typeface="宋体" pitchFamily="2" charset="-122"/>
                </a:rPr>
                <a:t>猜</a:t>
              </a:r>
              <a:r>
                <a:rPr lang="en-US" altLang="zh-CN" sz="1100" b="1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181" name="Text Box 61"/>
            <p:cNvSpPr txBox="1">
              <a:spLocks noChangeArrowheads="1"/>
            </p:cNvSpPr>
            <p:nvPr/>
          </p:nvSpPr>
          <p:spPr bwMode="auto">
            <a:xfrm>
              <a:off x="4355058" y="2348880"/>
              <a:ext cx="216942" cy="21602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82" name="Text Box 61"/>
            <p:cNvSpPr txBox="1">
              <a:spLocks noChangeArrowheads="1"/>
            </p:cNvSpPr>
            <p:nvPr/>
          </p:nvSpPr>
          <p:spPr bwMode="auto">
            <a:xfrm>
              <a:off x="4067944" y="2348880"/>
              <a:ext cx="288033" cy="21602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I3</a:t>
              </a:r>
            </a:p>
          </p:txBody>
        </p:sp>
        <p:sp>
          <p:nvSpPr>
            <p:cNvPr id="183" name="Text Box 61"/>
            <p:cNvSpPr txBox="1">
              <a:spLocks noChangeArrowheads="1"/>
            </p:cNvSpPr>
            <p:nvPr/>
          </p:nvSpPr>
          <p:spPr bwMode="auto">
            <a:xfrm>
              <a:off x="3346946" y="2348880"/>
              <a:ext cx="216941" cy="216024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84" name="Text Box 61"/>
            <p:cNvSpPr txBox="1">
              <a:spLocks noChangeArrowheads="1"/>
            </p:cNvSpPr>
            <p:nvPr/>
          </p:nvSpPr>
          <p:spPr bwMode="auto">
            <a:xfrm>
              <a:off x="3851002" y="2348880"/>
              <a:ext cx="216942" cy="216024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85" name="Text Box 61"/>
            <p:cNvSpPr txBox="1">
              <a:spLocks noChangeArrowheads="1"/>
            </p:cNvSpPr>
            <p:nvPr/>
          </p:nvSpPr>
          <p:spPr bwMode="auto">
            <a:xfrm>
              <a:off x="3058914" y="2348880"/>
              <a:ext cx="288032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186" name="Text Box 61"/>
            <p:cNvSpPr txBox="1">
              <a:spLocks noChangeArrowheads="1"/>
            </p:cNvSpPr>
            <p:nvPr/>
          </p:nvSpPr>
          <p:spPr bwMode="auto">
            <a:xfrm>
              <a:off x="3562970" y="2348880"/>
              <a:ext cx="288033" cy="21602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I2</a:t>
              </a:r>
            </a:p>
          </p:txBody>
        </p:sp>
        <p:sp>
          <p:nvSpPr>
            <p:cNvPr id="189" name="Text Box 202"/>
            <p:cNvSpPr txBox="1">
              <a:spLocks noChangeArrowheads="1"/>
            </p:cNvSpPr>
            <p:nvPr/>
          </p:nvSpPr>
          <p:spPr bwMode="auto">
            <a:xfrm>
              <a:off x="2339752" y="3645719"/>
              <a:ext cx="1339198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>
                  <a:latin typeface="宋体" pitchFamily="2" charset="-122"/>
                </a:rPr>
                <a:t>普通流水线</a:t>
              </a:r>
            </a:p>
          </p:txBody>
        </p:sp>
      </p:grpSp>
      <p:grpSp>
        <p:nvGrpSpPr>
          <p:cNvPr id="191" name="组合 190"/>
          <p:cNvGrpSpPr/>
          <p:nvPr/>
        </p:nvGrpSpPr>
        <p:grpSpPr>
          <a:xfrm>
            <a:off x="5148064" y="1268760"/>
            <a:ext cx="3456384" cy="2316808"/>
            <a:chOff x="5364088" y="1615553"/>
            <a:chExt cx="3456384" cy="2316808"/>
          </a:xfrm>
        </p:grpSpPr>
        <p:sp>
          <p:nvSpPr>
            <p:cNvPr id="117" name="Text Box 61"/>
            <p:cNvSpPr txBox="1">
              <a:spLocks noChangeArrowheads="1"/>
            </p:cNvSpPr>
            <p:nvPr/>
          </p:nvSpPr>
          <p:spPr bwMode="auto">
            <a:xfrm>
              <a:off x="6588225" y="2996952"/>
              <a:ext cx="216941" cy="216024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8" name="Text Box 61"/>
            <p:cNvSpPr txBox="1">
              <a:spLocks noChangeArrowheads="1"/>
            </p:cNvSpPr>
            <p:nvPr/>
          </p:nvSpPr>
          <p:spPr bwMode="auto">
            <a:xfrm>
              <a:off x="6588224" y="2780928"/>
              <a:ext cx="216942" cy="216024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" name="Text Box 61"/>
            <p:cNvSpPr txBox="1">
              <a:spLocks noChangeArrowheads="1"/>
            </p:cNvSpPr>
            <p:nvPr/>
          </p:nvSpPr>
          <p:spPr bwMode="auto">
            <a:xfrm>
              <a:off x="5796136" y="3429000"/>
              <a:ext cx="503686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cxnSp>
          <p:nvCxnSpPr>
            <p:cNvPr id="9" name="直接箭头连接符 8"/>
            <p:cNvCxnSpPr/>
            <p:nvPr/>
          </p:nvCxnSpPr>
          <p:spPr bwMode="auto">
            <a:xfrm flipV="1">
              <a:off x="5796136" y="3641874"/>
              <a:ext cx="3024336" cy="315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直接箭头连接符 11"/>
            <p:cNvCxnSpPr/>
            <p:nvPr/>
          </p:nvCxnSpPr>
          <p:spPr bwMode="auto">
            <a:xfrm flipV="1">
              <a:off x="5796136" y="1615553"/>
              <a:ext cx="0" cy="202947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" name="Text Box 61"/>
            <p:cNvSpPr txBox="1">
              <a:spLocks noChangeArrowheads="1"/>
            </p:cNvSpPr>
            <p:nvPr/>
          </p:nvSpPr>
          <p:spPr bwMode="auto">
            <a:xfrm>
              <a:off x="5796137" y="3212976"/>
              <a:ext cx="503686" cy="21602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I2</a:t>
              </a:r>
            </a:p>
          </p:txBody>
        </p:sp>
        <p:sp>
          <p:nvSpPr>
            <p:cNvPr id="14" name="Text Box 61"/>
            <p:cNvSpPr txBox="1">
              <a:spLocks noChangeArrowheads="1"/>
            </p:cNvSpPr>
            <p:nvPr/>
          </p:nvSpPr>
          <p:spPr bwMode="auto">
            <a:xfrm>
              <a:off x="6302028" y="3429000"/>
              <a:ext cx="503138" cy="21287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I3</a:t>
              </a:r>
            </a:p>
          </p:txBody>
        </p:sp>
        <p:sp>
          <p:nvSpPr>
            <p:cNvPr id="15" name="Text Box 61"/>
            <p:cNvSpPr txBox="1">
              <a:spLocks noChangeArrowheads="1"/>
            </p:cNvSpPr>
            <p:nvPr/>
          </p:nvSpPr>
          <p:spPr bwMode="auto">
            <a:xfrm>
              <a:off x="6302028" y="3212976"/>
              <a:ext cx="502220" cy="21287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I4</a:t>
              </a:r>
              <a:r>
                <a:rPr lang="en-US" altLang="zh-CN" sz="1200" b="1" dirty="0">
                  <a:latin typeface="宋体" pitchFamily="2" charset="-122"/>
                </a:rPr>
                <a:t>(b)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1" name="Text Box 63"/>
            <p:cNvSpPr txBox="1">
              <a:spLocks noChangeArrowheads="1"/>
            </p:cNvSpPr>
            <p:nvPr/>
          </p:nvSpPr>
          <p:spPr bwMode="auto">
            <a:xfrm>
              <a:off x="5364088" y="1628800"/>
              <a:ext cx="432048" cy="2016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0" anchor="b" anchorCtr="1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990099"/>
                  </a:solidFill>
                  <a:latin typeface="宋体" pitchFamily="2" charset="-122"/>
                </a:rPr>
                <a:t>WB2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WB1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EX3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EX2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EX1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990099"/>
                  </a:solidFill>
                  <a:latin typeface="宋体" pitchFamily="2" charset="-122"/>
                </a:rPr>
                <a:t>ID2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ID1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990099"/>
                  </a:solidFill>
                  <a:latin typeface="宋体" pitchFamily="2" charset="-122"/>
                </a:rPr>
                <a:t>IF2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IF1</a:t>
              </a:r>
            </a:p>
          </p:txBody>
        </p:sp>
        <p:sp>
          <p:nvSpPr>
            <p:cNvPr id="105" name="Text Box 61"/>
            <p:cNvSpPr txBox="1">
              <a:spLocks noChangeArrowheads="1"/>
            </p:cNvSpPr>
            <p:nvPr/>
          </p:nvSpPr>
          <p:spPr bwMode="auto">
            <a:xfrm>
              <a:off x="6300193" y="2996952"/>
              <a:ext cx="288032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106" name="Text Box 61"/>
            <p:cNvSpPr txBox="1">
              <a:spLocks noChangeArrowheads="1"/>
            </p:cNvSpPr>
            <p:nvPr/>
          </p:nvSpPr>
          <p:spPr bwMode="auto">
            <a:xfrm>
              <a:off x="6300192" y="2780928"/>
              <a:ext cx="288033" cy="21602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I2</a:t>
              </a:r>
            </a:p>
          </p:txBody>
        </p:sp>
        <p:sp>
          <p:nvSpPr>
            <p:cNvPr id="107" name="Text Box 61"/>
            <p:cNvSpPr txBox="1">
              <a:spLocks noChangeArrowheads="1"/>
            </p:cNvSpPr>
            <p:nvPr/>
          </p:nvSpPr>
          <p:spPr bwMode="auto">
            <a:xfrm>
              <a:off x="6805166" y="2564904"/>
              <a:ext cx="503138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108" name="Text Box 61"/>
            <p:cNvSpPr txBox="1">
              <a:spLocks noChangeArrowheads="1"/>
            </p:cNvSpPr>
            <p:nvPr/>
          </p:nvSpPr>
          <p:spPr bwMode="auto">
            <a:xfrm>
              <a:off x="6805166" y="2348880"/>
              <a:ext cx="503139" cy="21602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I2</a:t>
              </a:r>
            </a:p>
          </p:txBody>
        </p:sp>
        <p:sp>
          <p:nvSpPr>
            <p:cNvPr id="109" name="Text Box 61"/>
            <p:cNvSpPr txBox="1">
              <a:spLocks noChangeArrowheads="1"/>
            </p:cNvSpPr>
            <p:nvPr/>
          </p:nvSpPr>
          <p:spPr bwMode="auto">
            <a:xfrm>
              <a:off x="7308305" y="2132856"/>
              <a:ext cx="504056" cy="21602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I3</a:t>
              </a:r>
            </a:p>
          </p:txBody>
        </p:sp>
        <p:sp>
          <p:nvSpPr>
            <p:cNvPr id="110" name="Text Box 61"/>
            <p:cNvSpPr txBox="1">
              <a:spLocks noChangeArrowheads="1"/>
            </p:cNvSpPr>
            <p:nvPr/>
          </p:nvSpPr>
          <p:spPr bwMode="auto">
            <a:xfrm>
              <a:off x="7812361" y="2132856"/>
              <a:ext cx="503588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I4</a:t>
              </a:r>
            </a:p>
          </p:txBody>
        </p:sp>
        <p:sp>
          <p:nvSpPr>
            <p:cNvPr id="111" name="Text Box 61"/>
            <p:cNvSpPr txBox="1">
              <a:spLocks noChangeArrowheads="1"/>
            </p:cNvSpPr>
            <p:nvPr/>
          </p:nvSpPr>
          <p:spPr bwMode="auto">
            <a:xfrm>
              <a:off x="7308304" y="1916832"/>
              <a:ext cx="286919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112" name="Text Box 61"/>
            <p:cNvSpPr txBox="1">
              <a:spLocks noChangeArrowheads="1"/>
            </p:cNvSpPr>
            <p:nvPr/>
          </p:nvSpPr>
          <p:spPr bwMode="auto">
            <a:xfrm>
              <a:off x="7308305" y="1700808"/>
              <a:ext cx="288506" cy="21602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I2</a:t>
              </a:r>
            </a:p>
          </p:txBody>
        </p:sp>
        <p:sp>
          <p:nvSpPr>
            <p:cNvPr id="119" name="Text Box 61"/>
            <p:cNvSpPr txBox="1">
              <a:spLocks noChangeArrowheads="1"/>
            </p:cNvSpPr>
            <p:nvPr/>
          </p:nvSpPr>
          <p:spPr bwMode="auto">
            <a:xfrm>
              <a:off x="6805167" y="3429000"/>
              <a:ext cx="503138" cy="21444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I5</a:t>
              </a:r>
              <a:r>
                <a:rPr lang="en-US" altLang="zh-CN" sz="1100" b="1" dirty="0">
                  <a:latin typeface="宋体" pitchFamily="2" charset="-122"/>
                </a:rPr>
                <a:t>(</a:t>
              </a:r>
              <a:r>
                <a:rPr lang="zh-CN" altLang="en-US" sz="1100" b="1" dirty="0">
                  <a:latin typeface="宋体" pitchFamily="2" charset="-122"/>
                </a:rPr>
                <a:t>猜</a:t>
              </a:r>
              <a:r>
                <a:rPr lang="en-US" altLang="zh-CN" sz="1100" b="1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122" name="Text Box 61"/>
            <p:cNvSpPr txBox="1">
              <a:spLocks noChangeArrowheads="1"/>
            </p:cNvSpPr>
            <p:nvPr/>
          </p:nvSpPr>
          <p:spPr bwMode="auto">
            <a:xfrm>
              <a:off x="6805167" y="3212976"/>
              <a:ext cx="503138" cy="21444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I6</a:t>
              </a:r>
              <a:r>
                <a:rPr lang="en-US" altLang="zh-CN" sz="1100" b="1" dirty="0">
                  <a:latin typeface="宋体" pitchFamily="2" charset="-122"/>
                </a:rPr>
                <a:t>(</a:t>
              </a:r>
              <a:r>
                <a:rPr lang="zh-CN" altLang="en-US" sz="1100" b="1" dirty="0">
                  <a:latin typeface="宋体" pitchFamily="2" charset="-122"/>
                </a:rPr>
                <a:t>猜</a:t>
              </a:r>
              <a:r>
                <a:rPr lang="en-US" altLang="zh-CN" sz="1100" b="1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160" name="Text Box 61"/>
            <p:cNvSpPr txBox="1">
              <a:spLocks noChangeArrowheads="1"/>
            </p:cNvSpPr>
            <p:nvPr/>
          </p:nvSpPr>
          <p:spPr bwMode="auto">
            <a:xfrm>
              <a:off x="8099474" y="1916832"/>
              <a:ext cx="216942" cy="21602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1" name="Text Box 61"/>
            <p:cNvSpPr txBox="1">
              <a:spLocks noChangeArrowheads="1"/>
            </p:cNvSpPr>
            <p:nvPr/>
          </p:nvSpPr>
          <p:spPr bwMode="auto">
            <a:xfrm>
              <a:off x="7812360" y="1916832"/>
              <a:ext cx="288033" cy="21602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I3</a:t>
              </a:r>
            </a:p>
          </p:txBody>
        </p:sp>
        <p:sp>
          <p:nvSpPr>
            <p:cNvPr id="162" name="Text Box 61"/>
            <p:cNvSpPr txBox="1">
              <a:spLocks noChangeArrowheads="1"/>
            </p:cNvSpPr>
            <p:nvPr/>
          </p:nvSpPr>
          <p:spPr bwMode="auto">
            <a:xfrm>
              <a:off x="8603530" y="1700808"/>
              <a:ext cx="216942" cy="216024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3" name="Text Box 61"/>
            <p:cNvSpPr txBox="1">
              <a:spLocks noChangeArrowheads="1"/>
            </p:cNvSpPr>
            <p:nvPr/>
          </p:nvSpPr>
          <p:spPr bwMode="auto">
            <a:xfrm>
              <a:off x="8316416" y="1700808"/>
              <a:ext cx="288033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I4</a:t>
              </a:r>
            </a:p>
          </p:txBody>
        </p:sp>
        <p:sp>
          <p:nvSpPr>
            <p:cNvPr id="190" name="Text Box 202"/>
            <p:cNvSpPr txBox="1">
              <a:spLocks noChangeArrowheads="1"/>
            </p:cNvSpPr>
            <p:nvPr/>
          </p:nvSpPr>
          <p:spPr bwMode="auto">
            <a:xfrm>
              <a:off x="6473162" y="3645024"/>
              <a:ext cx="1483214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>
                  <a:latin typeface="宋体" pitchFamily="2" charset="-122"/>
                </a:rPr>
                <a:t>超标量流水线</a:t>
              </a:r>
            </a:p>
          </p:txBody>
        </p:sp>
      </p:grpSp>
      <p:sp>
        <p:nvSpPr>
          <p:cNvPr id="194" name="Text Box 88"/>
          <p:cNvSpPr txBox="1">
            <a:spLocks noChangeArrowheads="1"/>
          </p:cNvSpPr>
          <p:nvPr/>
        </p:nvSpPr>
        <p:spPr bwMode="auto">
          <a:xfrm>
            <a:off x="251520" y="3645024"/>
            <a:ext cx="871309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+mn-ea"/>
                <a:ea typeface="+mn-ea"/>
              </a:rPr>
              <a:t>   *VLIW</a:t>
            </a:r>
            <a:r>
              <a:rPr kumimoji="0" lang="zh-CN" altLang="en-US" b="1" dirty="0">
                <a:solidFill>
                  <a:srgbClr val="C00000"/>
                </a:solidFill>
                <a:latin typeface="+mn-ea"/>
                <a:ea typeface="+mn-ea"/>
              </a:rPr>
              <a:t>流水线：</a:t>
            </a:r>
            <a:r>
              <a:rPr kumimoji="0" lang="zh-CN" altLang="en-US" b="1" dirty="0">
                <a:latin typeface="+mn-ea"/>
                <a:ea typeface="+mn-ea"/>
              </a:rPr>
              <a:t>软件完成指令打包、冒险处理</a:t>
            </a:r>
            <a:endParaRPr kumimoji="0" lang="en-US" altLang="zh-CN" b="1" dirty="0">
              <a:latin typeface="+mn-ea"/>
              <a:ea typeface="+mn-ea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chemeClr val="accent2"/>
                </a:solidFill>
                <a:latin typeface="+mn-ea"/>
              </a:rPr>
              <a:t>      </a:t>
            </a:r>
            <a:r>
              <a:rPr kumimoji="0" lang="zh-CN" altLang="en-US" b="1" dirty="0">
                <a:solidFill>
                  <a:schemeClr val="accent2"/>
                </a:solidFill>
                <a:latin typeface="+mn-ea"/>
              </a:rPr>
              <a:t>关键技术</a:t>
            </a:r>
            <a:r>
              <a:rPr kumimoji="0" lang="en-US" altLang="zh-CN" b="1" dirty="0">
                <a:solidFill>
                  <a:schemeClr val="accent2"/>
                </a:solidFill>
                <a:latin typeface="+mn-ea"/>
              </a:rPr>
              <a:t>—</a:t>
            </a:r>
            <a:r>
              <a:rPr kumimoji="0" lang="zh-CN" altLang="en-US" b="1" dirty="0">
                <a:latin typeface="+mn-ea"/>
              </a:rPr>
              <a:t>静态调度</a:t>
            </a:r>
            <a:r>
              <a:rPr kumimoji="0" lang="en-US" altLang="zh-CN" sz="2000" b="1" dirty="0">
                <a:latin typeface="+mn-ea"/>
              </a:rPr>
              <a:t>(</a:t>
            </a:r>
            <a:r>
              <a:rPr kumimoji="0" lang="zh-CN" altLang="en-US" sz="2000" b="1" dirty="0">
                <a:latin typeface="+mn-ea"/>
              </a:rPr>
              <a:t>重排序＋阻塞</a:t>
            </a:r>
            <a:r>
              <a:rPr kumimoji="0" lang="en-US" altLang="zh-CN" sz="2000" b="1" dirty="0">
                <a:latin typeface="+mn-ea"/>
              </a:rPr>
              <a:t>)</a:t>
            </a:r>
            <a:r>
              <a:rPr kumimoji="0" lang="zh-CN" altLang="en-US" b="1" dirty="0">
                <a:latin typeface="+mn-ea"/>
              </a:rPr>
              <a:t>、延迟分支  </a:t>
            </a:r>
            <a:r>
              <a:rPr kumimoji="0" lang="zh-CN" altLang="en-US" sz="2000" b="1" dirty="0">
                <a:solidFill>
                  <a:srgbClr val="990099"/>
                </a:solidFill>
                <a:latin typeface="+mn-ea"/>
              </a:rPr>
              <a:t>←增加</a:t>
            </a:r>
            <a:r>
              <a:rPr kumimoji="0" lang="en-US" altLang="zh-CN" sz="2000" b="1" dirty="0">
                <a:solidFill>
                  <a:srgbClr val="990099"/>
                </a:solidFill>
                <a:latin typeface="+mn-ea"/>
              </a:rPr>
              <a:t>IPC</a:t>
            </a:r>
            <a:endParaRPr kumimoji="0" lang="en-US" altLang="zh-CN" b="1" dirty="0">
              <a:latin typeface="+mn-ea"/>
              <a:ea typeface="+mn-ea"/>
            </a:endParaRPr>
          </a:p>
        </p:txBody>
      </p:sp>
      <p:grpSp>
        <p:nvGrpSpPr>
          <p:cNvPr id="295" name="组合 294"/>
          <p:cNvGrpSpPr/>
          <p:nvPr/>
        </p:nvGrpSpPr>
        <p:grpSpPr>
          <a:xfrm>
            <a:off x="1186427" y="4725144"/>
            <a:ext cx="3529589" cy="1584176"/>
            <a:chOff x="1186427" y="3789040"/>
            <a:chExt cx="3529589" cy="1584176"/>
          </a:xfrm>
        </p:grpSpPr>
        <p:sp>
          <p:nvSpPr>
            <p:cNvPr id="196" name="Text Box 300"/>
            <p:cNvSpPr txBox="1">
              <a:spLocks noChangeArrowheads="1"/>
            </p:cNvSpPr>
            <p:nvPr/>
          </p:nvSpPr>
          <p:spPr bwMode="auto">
            <a:xfrm>
              <a:off x="1186427" y="5085878"/>
              <a:ext cx="164011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IW</a:t>
              </a:r>
              <a:r>
                <a:rPr lang="zh-CN" altLang="en-US" sz="1800" b="1" dirty="0">
                  <a:latin typeface="宋体" pitchFamily="2" charset="-122"/>
                </a:rPr>
                <a:t>中操作字段</a:t>
              </a:r>
              <a:r>
                <a:rPr lang="en-US" altLang="zh-CN" sz="1800" b="1" dirty="0">
                  <a:latin typeface="宋体" pitchFamily="2" charset="-122"/>
                </a:rPr>
                <a:t>:</a:t>
              </a:r>
            </a:p>
          </p:txBody>
        </p:sp>
        <p:sp>
          <p:nvSpPr>
            <p:cNvPr id="197" name="Rectangle 301"/>
            <p:cNvSpPr>
              <a:spLocks noChangeArrowheads="1"/>
            </p:cNvSpPr>
            <p:nvPr/>
          </p:nvSpPr>
          <p:spPr bwMode="auto">
            <a:xfrm>
              <a:off x="2826543" y="5085878"/>
              <a:ext cx="665337" cy="287338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LD/ST</a:t>
              </a:r>
            </a:p>
          </p:txBody>
        </p:sp>
        <p:sp>
          <p:nvSpPr>
            <p:cNvPr id="198" name="Rectangle 303"/>
            <p:cNvSpPr>
              <a:spLocks noChangeArrowheads="1"/>
            </p:cNvSpPr>
            <p:nvPr/>
          </p:nvSpPr>
          <p:spPr bwMode="auto">
            <a:xfrm>
              <a:off x="3491880" y="5085878"/>
              <a:ext cx="576064" cy="287338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FADD</a:t>
              </a:r>
            </a:p>
          </p:txBody>
        </p:sp>
        <p:sp>
          <p:nvSpPr>
            <p:cNvPr id="199" name="Rectangle 304"/>
            <p:cNvSpPr>
              <a:spLocks noChangeArrowheads="1"/>
            </p:cNvSpPr>
            <p:nvPr/>
          </p:nvSpPr>
          <p:spPr bwMode="auto">
            <a:xfrm>
              <a:off x="4067944" y="5085878"/>
              <a:ext cx="647700" cy="287338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FMUL</a:t>
              </a:r>
            </a:p>
          </p:txBody>
        </p:sp>
        <p:sp>
          <p:nvSpPr>
            <p:cNvPr id="200" name="Rectangle 305"/>
            <p:cNvSpPr>
              <a:spLocks noChangeArrowheads="1"/>
            </p:cNvSpPr>
            <p:nvPr/>
          </p:nvSpPr>
          <p:spPr bwMode="auto">
            <a:xfrm>
              <a:off x="1186428" y="3789041"/>
              <a:ext cx="433243" cy="108012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/>
                <a:t>主</a:t>
              </a:r>
            </a:p>
            <a:p>
              <a:pPr>
                <a:lnSpc>
                  <a:spcPct val="90000"/>
                </a:lnSpc>
              </a:pPr>
              <a:endParaRPr lang="zh-CN" altLang="en-US" sz="2000" b="1" dirty="0"/>
            </a:p>
            <a:p>
              <a:pPr>
                <a:lnSpc>
                  <a:spcPct val="90000"/>
                </a:lnSpc>
              </a:pPr>
              <a:r>
                <a:rPr lang="zh-CN" altLang="en-US" sz="2000" b="1" dirty="0"/>
                <a:t>存</a:t>
              </a:r>
            </a:p>
          </p:txBody>
        </p:sp>
        <p:sp>
          <p:nvSpPr>
            <p:cNvPr id="201" name="Rectangle 306"/>
            <p:cNvSpPr>
              <a:spLocks noChangeArrowheads="1"/>
            </p:cNvSpPr>
            <p:nvPr/>
          </p:nvSpPr>
          <p:spPr bwMode="auto">
            <a:xfrm>
              <a:off x="2124866" y="3789040"/>
              <a:ext cx="2591150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RF (</a:t>
              </a:r>
              <a:r>
                <a:rPr lang="zh-CN" altLang="en-US" sz="1800" b="1" dirty="0">
                  <a:latin typeface="宋体" pitchFamily="2" charset="-122"/>
                </a:rPr>
                <a:t>寄存器组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202" name="Rectangle 307"/>
            <p:cNvSpPr>
              <a:spLocks noChangeArrowheads="1"/>
            </p:cNvSpPr>
            <p:nvPr/>
          </p:nvSpPr>
          <p:spPr bwMode="auto">
            <a:xfrm>
              <a:off x="2124866" y="4363715"/>
              <a:ext cx="774703" cy="28892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LD/ST</a:t>
              </a:r>
            </a:p>
          </p:txBody>
        </p:sp>
        <p:sp>
          <p:nvSpPr>
            <p:cNvPr id="208" name="Rectangle 317"/>
            <p:cNvSpPr>
              <a:spLocks noChangeArrowheads="1"/>
            </p:cNvSpPr>
            <p:nvPr/>
          </p:nvSpPr>
          <p:spPr bwMode="auto">
            <a:xfrm>
              <a:off x="3979068" y="4363715"/>
              <a:ext cx="574675" cy="28892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FMUL</a:t>
              </a:r>
            </a:p>
          </p:txBody>
        </p:sp>
        <p:sp>
          <p:nvSpPr>
            <p:cNvPr id="214" name="Rectangle 323"/>
            <p:cNvSpPr>
              <a:spLocks noChangeArrowheads="1"/>
            </p:cNvSpPr>
            <p:nvPr/>
          </p:nvSpPr>
          <p:spPr bwMode="auto">
            <a:xfrm>
              <a:off x="3115468" y="4363715"/>
              <a:ext cx="574675" cy="28892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FADD</a:t>
              </a:r>
            </a:p>
          </p:txBody>
        </p:sp>
        <p:cxnSp>
          <p:nvCxnSpPr>
            <p:cNvPr id="246" name="直接箭头连接符 245"/>
            <p:cNvCxnSpPr/>
            <p:nvPr/>
          </p:nvCxnSpPr>
          <p:spPr bwMode="auto">
            <a:xfrm>
              <a:off x="4136008" y="4150023"/>
              <a:ext cx="0" cy="20481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7" name="直接箭头连接符 246"/>
            <p:cNvCxnSpPr/>
            <p:nvPr/>
          </p:nvCxnSpPr>
          <p:spPr bwMode="auto">
            <a:xfrm>
              <a:off x="1620810" y="4005064"/>
              <a:ext cx="48659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250" name="直接箭头连接符 249"/>
            <p:cNvCxnSpPr/>
            <p:nvPr/>
          </p:nvCxnSpPr>
          <p:spPr bwMode="auto">
            <a:xfrm>
              <a:off x="4359920" y="4149080"/>
              <a:ext cx="0" cy="20575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1" name="直接箭头连接符 250"/>
            <p:cNvCxnSpPr/>
            <p:nvPr/>
          </p:nvCxnSpPr>
          <p:spPr bwMode="auto">
            <a:xfrm>
              <a:off x="3275856" y="4150023"/>
              <a:ext cx="0" cy="21369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2" name="直接箭头连接符 251"/>
            <p:cNvCxnSpPr/>
            <p:nvPr/>
          </p:nvCxnSpPr>
          <p:spPr bwMode="auto">
            <a:xfrm>
              <a:off x="3491880" y="4150023"/>
              <a:ext cx="0" cy="21527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3" name="直接箭头连接符 252"/>
            <p:cNvCxnSpPr/>
            <p:nvPr/>
          </p:nvCxnSpPr>
          <p:spPr bwMode="auto">
            <a:xfrm>
              <a:off x="2699792" y="4149080"/>
              <a:ext cx="0" cy="20669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7" name="直接箭头连接符 256"/>
            <p:cNvCxnSpPr>
              <a:stCxn id="202" idx="2"/>
            </p:cNvCxnSpPr>
            <p:nvPr/>
          </p:nvCxnSpPr>
          <p:spPr bwMode="auto">
            <a:xfrm rot="5400000">
              <a:off x="1993092" y="4278026"/>
              <a:ext cx="144513" cy="893741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2" name="直接箭头连接符 261"/>
            <p:cNvCxnSpPr>
              <a:stCxn id="214" idx="2"/>
            </p:cNvCxnSpPr>
            <p:nvPr/>
          </p:nvCxnSpPr>
          <p:spPr bwMode="auto">
            <a:xfrm rot="5400000" flipH="1" flipV="1">
              <a:off x="3340161" y="4212668"/>
              <a:ext cx="502617" cy="377328"/>
            </a:xfrm>
            <a:prstGeom prst="bentConnector3">
              <a:avLst>
                <a:gd name="adj1" fmla="val -28300"/>
              </a:avLst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8" name="直接箭头连接符 261"/>
            <p:cNvCxnSpPr>
              <a:stCxn id="208" idx="2"/>
            </p:cNvCxnSpPr>
            <p:nvPr/>
          </p:nvCxnSpPr>
          <p:spPr bwMode="auto">
            <a:xfrm rot="5400000" flipH="1" flipV="1">
              <a:off x="4203428" y="4212060"/>
              <a:ext cx="503558" cy="377602"/>
            </a:xfrm>
            <a:prstGeom prst="bentConnector3">
              <a:avLst>
                <a:gd name="adj1" fmla="val -28247"/>
              </a:avLst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26" name="组合 325"/>
          <p:cNvGrpSpPr/>
          <p:nvPr/>
        </p:nvGrpSpPr>
        <p:grpSpPr>
          <a:xfrm>
            <a:off x="5076056" y="4653136"/>
            <a:ext cx="3528392" cy="1656184"/>
            <a:chOff x="5076056" y="3717032"/>
            <a:chExt cx="3528392" cy="1656184"/>
          </a:xfrm>
        </p:grpSpPr>
        <p:sp>
          <p:nvSpPr>
            <p:cNvPr id="297" name="Text Box 61"/>
            <p:cNvSpPr txBox="1">
              <a:spLocks noChangeArrowheads="1"/>
            </p:cNvSpPr>
            <p:nvPr/>
          </p:nvSpPr>
          <p:spPr bwMode="auto">
            <a:xfrm>
              <a:off x="6372200" y="4653136"/>
              <a:ext cx="216941" cy="216024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98" name="Text Box 61"/>
            <p:cNvSpPr txBox="1">
              <a:spLocks noChangeArrowheads="1"/>
            </p:cNvSpPr>
            <p:nvPr/>
          </p:nvSpPr>
          <p:spPr bwMode="auto">
            <a:xfrm>
              <a:off x="6876256" y="4653136"/>
              <a:ext cx="216942" cy="216024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99" name="Text Box 61"/>
            <p:cNvSpPr txBox="1">
              <a:spLocks noChangeArrowheads="1"/>
            </p:cNvSpPr>
            <p:nvPr/>
          </p:nvSpPr>
          <p:spPr bwMode="auto">
            <a:xfrm>
              <a:off x="5580112" y="4869855"/>
              <a:ext cx="503686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cxnSp>
          <p:nvCxnSpPr>
            <p:cNvPr id="300" name="直接箭头连接符 299"/>
            <p:cNvCxnSpPr/>
            <p:nvPr/>
          </p:nvCxnSpPr>
          <p:spPr bwMode="auto">
            <a:xfrm flipV="1">
              <a:off x="5580112" y="5082729"/>
              <a:ext cx="3024336" cy="315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1" name="直接箭头连接符 300"/>
            <p:cNvCxnSpPr/>
            <p:nvPr/>
          </p:nvCxnSpPr>
          <p:spPr bwMode="auto">
            <a:xfrm flipV="1">
              <a:off x="5580112" y="3717032"/>
              <a:ext cx="0" cy="13688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02" name="Text Box 61"/>
            <p:cNvSpPr txBox="1">
              <a:spLocks noChangeArrowheads="1"/>
            </p:cNvSpPr>
            <p:nvPr/>
          </p:nvSpPr>
          <p:spPr bwMode="auto">
            <a:xfrm>
              <a:off x="6084168" y="4869160"/>
              <a:ext cx="503686" cy="21602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I2</a:t>
              </a:r>
            </a:p>
          </p:txBody>
        </p:sp>
        <p:sp>
          <p:nvSpPr>
            <p:cNvPr id="303" name="Text Box 61"/>
            <p:cNvSpPr txBox="1">
              <a:spLocks noChangeArrowheads="1"/>
            </p:cNvSpPr>
            <p:nvPr/>
          </p:nvSpPr>
          <p:spPr bwMode="auto">
            <a:xfrm>
              <a:off x="6588224" y="4869855"/>
              <a:ext cx="503138" cy="21287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I3</a:t>
              </a:r>
              <a:r>
                <a:rPr lang="en-US" altLang="zh-CN" sz="1200" b="1" dirty="0">
                  <a:latin typeface="宋体" pitchFamily="2" charset="-122"/>
                </a:rPr>
                <a:t>(b)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05" name="Text Box 63"/>
            <p:cNvSpPr txBox="1">
              <a:spLocks noChangeArrowheads="1"/>
            </p:cNvSpPr>
            <p:nvPr/>
          </p:nvSpPr>
          <p:spPr bwMode="auto">
            <a:xfrm>
              <a:off x="5076056" y="3747901"/>
              <a:ext cx="504056" cy="1337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0" anchor="b" anchorCtr="1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WB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EX-3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EX-2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EX-1</a:t>
              </a:r>
              <a:endParaRPr lang="en-US" altLang="zh-CN" sz="1800" b="1" dirty="0">
                <a:solidFill>
                  <a:srgbClr val="990099"/>
                </a:solidFill>
                <a:latin typeface="宋体" pitchFamily="2" charset="-122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  <a:endParaRPr lang="en-US" altLang="zh-CN" sz="1800" b="1" dirty="0">
                <a:solidFill>
                  <a:srgbClr val="990099"/>
                </a:solidFill>
                <a:latin typeface="宋体" pitchFamily="2" charset="-122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306" name="Text Box 61"/>
            <p:cNvSpPr txBox="1">
              <a:spLocks noChangeArrowheads="1"/>
            </p:cNvSpPr>
            <p:nvPr/>
          </p:nvSpPr>
          <p:spPr bwMode="auto">
            <a:xfrm>
              <a:off x="6084168" y="4653136"/>
              <a:ext cx="288032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307" name="Text Box 61"/>
            <p:cNvSpPr txBox="1">
              <a:spLocks noChangeArrowheads="1"/>
            </p:cNvSpPr>
            <p:nvPr/>
          </p:nvSpPr>
          <p:spPr bwMode="auto">
            <a:xfrm>
              <a:off x="6588224" y="4653136"/>
              <a:ext cx="288033" cy="21602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I2</a:t>
              </a:r>
            </a:p>
          </p:txBody>
        </p:sp>
        <p:sp>
          <p:nvSpPr>
            <p:cNvPr id="308" name="Text Box 61"/>
            <p:cNvSpPr txBox="1">
              <a:spLocks noChangeArrowheads="1"/>
            </p:cNvSpPr>
            <p:nvPr/>
          </p:nvSpPr>
          <p:spPr bwMode="auto">
            <a:xfrm>
              <a:off x="6588224" y="4437112"/>
              <a:ext cx="503138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I1-1</a:t>
              </a:r>
            </a:p>
          </p:txBody>
        </p:sp>
        <p:sp>
          <p:nvSpPr>
            <p:cNvPr id="309" name="Text Box 61"/>
            <p:cNvSpPr txBox="1">
              <a:spLocks noChangeArrowheads="1"/>
            </p:cNvSpPr>
            <p:nvPr/>
          </p:nvSpPr>
          <p:spPr bwMode="auto">
            <a:xfrm>
              <a:off x="7092280" y="4221088"/>
              <a:ext cx="503139" cy="21602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I2-2</a:t>
              </a:r>
            </a:p>
          </p:txBody>
        </p:sp>
        <p:sp>
          <p:nvSpPr>
            <p:cNvPr id="310" name="Text Box 61"/>
            <p:cNvSpPr txBox="1">
              <a:spLocks noChangeArrowheads="1"/>
            </p:cNvSpPr>
            <p:nvPr/>
          </p:nvSpPr>
          <p:spPr bwMode="auto">
            <a:xfrm>
              <a:off x="7596336" y="4005064"/>
              <a:ext cx="503137" cy="21602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I3</a:t>
              </a:r>
            </a:p>
          </p:txBody>
        </p:sp>
        <p:sp>
          <p:nvSpPr>
            <p:cNvPr id="311" name="Text Box 61"/>
            <p:cNvSpPr txBox="1">
              <a:spLocks noChangeArrowheads="1"/>
            </p:cNvSpPr>
            <p:nvPr/>
          </p:nvSpPr>
          <p:spPr bwMode="auto">
            <a:xfrm>
              <a:off x="8100860" y="4005064"/>
              <a:ext cx="503588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I4</a:t>
              </a:r>
            </a:p>
          </p:txBody>
        </p:sp>
        <p:sp>
          <p:nvSpPr>
            <p:cNvPr id="312" name="Text Box 61"/>
            <p:cNvSpPr txBox="1">
              <a:spLocks noChangeArrowheads="1"/>
            </p:cNvSpPr>
            <p:nvPr/>
          </p:nvSpPr>
          <p:spPr bwMode="auto">
            <a:xfrm>
              <a:off x="7092280" y="3789040"/>
              <a:ext cx="502220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313" name="Text Box 61"/>
            <p:cNvSpPr txBox="1">
              <a:spLocks noChangeArrowheads="1"/>
            </p:cNvSpPr>
            <p:nvPr/>
          </p:nvSpPr>
          <p:spPr bwMode="auto">
            <a:xfrm>
              <a:off x="7596336" y="3789040"/>
              <a:ext cx="503137" cy="21602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I2</a:t>
              </a:r>
            </a:p>
          </p:txBody>
        </p:sp>
        <p:sp>
          <p:nvSpPr>
            <p:cNvPr id="314" name="Text Box 61"/>
            <p:cNvSpPr txBox="1">
              <a:spLocks noChangeArrowheads="1"/>
            </p:cNvSpPr>
            <p:nvPr/>
          </p:nvSpPr>
          <p:spPr bwMode="auto">
            <a:xfrm>
              <a:off x="7092280" y="4869855"/>
              <a:ext cx="503138" cy="21444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I4</a:t>
              </a:r>
              <a:r>
                <a:rPr lang="en-US" altLang="zh-CN" sz="1100" b="1" dirty="0">
                  <a:latin typeface="宋体" pitchFamily="2" charset="-122"/>
                </a:rPr>
                <a:t>(</a:t>
              </a:r>
              <a:r>
                <a:rPr lang="zh-CN" altLang="en-US" sz="1100" b="1" dirty="0">
                  <a:latin typeface="宋体" pitchFamily="2" charset="-122"/>
                </a:rPr>
                <a:t>猜</a:t>
              </a:r>
              <a:r>
                <a:rPr lang="en-US" altLang="zh-CN" sz="1100" b="1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316" name="Text Box 61"/>
            <p:cNvSpPr txBox="1">
              <a:spLocks noChangeArrowheads="1"/>
            </p:cNvSpPr>
            <p:nvPr/>
          </p:nvSpPr>
          <p:spPr bwMode="auto">
            <a:xfrm>
              <a:off x="7379394" y="4653136"/>
              <a:ext cx="216942" cy="21602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17" name="Text Box 61"/>
            <p:cNvSpPr txBox="1">
              <a:spLocks noChangeArrowheads="1"/>
            </p:cNvSpPr>
            <p:nvPr/>
          </p:nvSpPr>
          <p:spPr bwMode="auto">
            <a:xfrm>
              <a:off x="7092280" y="4653136"/>
              <a:ext cx="288033" cy="21602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I3</a:t>
              </a:r>
            </a:p>
          </p:txBody>
        </p:sp>
        <p:sp>
          <p:nvSpPr>
            <p:cNvPr id="318" name="Text Box 61"/>
            <p:cNvSpPr txBox="1">
              <a:spLocks noChangeArrowheads="1"/>
            </p:cNvSpPr>
            <p:nvPr/>
          </p:nvSpPr>
          <p:spPr bwMode="auto">
            <a:xfrm>
              <a:off x="7883450" y="4653136"/>
              <a:ext cx="216942" cy="21602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19" name="Text Box 61"/>
            <p:cNvSpPr txBox="1">
              <a:spLocks noChangeArrowheads="1"/>
            </p:cNvSpPr>
            <p:nvPr/>
          </p:nvSpPr>
          <p:spPr bwMode="auto">
            <a:xfrm>
              <a:off x="7596336" y="4653136"/>
              <a:ext cx="288033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I4</a:t>
              </a:r>
            </a:p>
          </p:txBody>
        </p:sp>
        <p:sp>
          <p:nvSpPr>
            <p:cNvPr id="320" name="Text Box 202"/>
            <p:cNvSpPr txBox="1">
              <a:spLocks noChangeArrowheads="1"/>
            </p:cNvSpPr>
            <p:nvPr/>
          </p:nvSpPr>
          <p:spPr bwMode="auto">
            <a:xfrm>
              <a:off x="6257138" y="5085879"/>
              <a:ext cx="1483214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>
                  <a:latin typeface="宋体" pitchFamily="2" charset="-122"/>
                </a:rPr>
                <a:t>VLIW</a:t>
              </a:r>
              <a:r>
                <a:rPr lang="zh-CN" altLang="en-US" sz="1800" b="1" dirty="0">
                  <a:latin typeface="宋体" pitchFamily="2" charset="-122"/>
                </a:rPr>
                <a:t>流水线</a:t>
              </a:r>
            </a:p>
          </p:txBody>
        </p:sp>
        <p:sp>
          <p:nvSpPr>
            <p:cNvPr id="321" name="Text Box 61"/>
            <p:cNvSpPr txBox="1">
              <a:spLocks noChangeArrowheads="1"/>
            </p:cNvSpPr>
            <p:nvPr/>
          </p:nvSpPr>
          <p:spPr bwMode="auto">
            <a:xfrm>
              <a:off x="6588224" y="4221088"/>
              <a:ext cx="503138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I1-2</a:t>
              </a:r>
            </a:p>
          </p:txBody>
        </p:sp>
        <p:sp>
          <p:nvSpPr>
            <p:cNvPr id="323" name="Text Box 61"/>
            <p:cNvSpPr txBox="1">
              <a:spLocks noChangeArrowheads="1"/>
            </p:cNvSpPr>
            <p:nvPr/>
          </p:nvSpPr>
          <p:spPr bwMode="auto">
            <a:xfrm>
              <a:off x="7092280" y="4005064"/>
              <a:ext cx="503139" cy="21602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I2-3</a:t>
              </a:r>
            </a:p>
          </p:txBody>
        </p:sp>
        <p:sp>
          <p:nvSpPr>
            <p:cNvPr id="324" name="Text Box 61"/>
            <p:cNvSpPr txBox="1">
              <a:spLocks noChangeArrowheads="1"/>
            </p:cNvSpPr>
            <p:nvPr/>
          </p:nvSpPr>
          <p:spPr bwMode="auto">
            <a:xfrm>
              <a:off x="8099474" y="3789040"/>
              <a:ext cx="504056" cy="21602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I3</a:t>
              </a:r>
            </a:p>
          </p:txBody>
        </p:sp>
      </p:grpSp>
      <p:sp>
        <p:nvSpPr>
          <p:cNvPr id="330" name="AutoShape 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98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481192" y="6176392"/>
            <a:ext cx="1905000" cy="457200"/>
          </a:xfrm>
        </p:spPr>
        <p:txBody>
          <a:bodyPr/>
          <a:lstStyle/>
          <a:p>
            <a:fld id="{D9F6E18D-FF9A-4BD5-BDFA-25F6368EE484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3" name="Text Box 164"/>
          <p:cNvSpPr txBox="1">
            <a:spLocks noChangeArrowheads="1"/>
          </p:cNvSpPr>
          <p:nvPr/>
        </p:nvSpPr>
        <p:spPr bwMode="auto">
          <a:xfrm>
            <a:off x="179389" y="260648"/>
            <a:ext cx="6840886" cy="627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(3)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减法指令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(SUB)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的执行过程分析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取指令阶段：</a:t>
            </a:r>
            <a:r>
              <a:rPr kumimoji="0" lang="en-US" altLang="zh-CN" b="1" dirty="0">
                <a:solidFill>
                  <a:srgbClr val="000000"/>
                </a:solidFill>
                <a:latin typeface="宋体" pitchFamily="2" charset="-122"/>
              </a:rPr>
              <a:t>IR</a:t>
            </a:r>
            <a:r>
              <a:rPr kumimoji="0" lang="zh-CN" altLang="en-US" b="1" dirty="0">
                <a:solidFill>
                  <a:srgbClr val="000000"/>
                </a:solidFill>
                <a:latin typeface="宋体" pitchFamily="2" charset="-122"/>
              </a:rPr>
              <a:t>←</a:t>
            </a:r>
            <a:r>
              <a:rPr kumimoji="0" lang="en-US" altLang="zh-CN" b="1" dirty="0">
                <a:solidFill>
                  <a:srgbClr val="000000"/>
                </a:solidFill>
                <a:latin typeface="宋体" pitchFamily="2" charset="-122"/>
              </a:rPr>
              <a:t>M[(PC)]</a:t>
            </a:r>
            <a:r>
              <a:rPr kumimoji="0" lang="zh-CN" altLang="en-US" b="1" dirty="0">
                <a:solidFill>
                  <a:srgbClr val="000000"/>
                </a:solidFill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PC</a:t>
            </a:r>
            <a:r>
              <a:rPr lang="zh-CN" altLang="en-US" b="1" dirty="0">
                <a:latin typeface="宋体" pitchFamily="2" charset="-122"/>
              </a:rPr>
              <a:t>←</a:t>
            </a:r>
            <a:r>
              <a:rPr lang="en-US" altLang="zh-CN" b="1" dirty="0">
                <a:latin typeface="宋体" pitchFamily="2" charset="-122"/>
              </a:rPr>
              <a:t>(PC)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“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”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rgbClr val="FF3399"/>
                </a:solidFill>
                <a:latin typeface="宋体" pitchFamily="2" charset="-122"/>
              </a:rPr>
              <a:t>     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操作序列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 </a:t>
            </a:r>
            <a:r>
              <a:rPr lang="zh-CN" altLang="en-US" sz="2200" b="1" dirty="0">
                <a:latin typeface="宋体" pitchFamily="2" charset="-122"/>
              </a:rPr>
              <a:t>同取数指令</a:t>
            </a:r>
            <a:r>
              <a:rPr lang="en-US" altLang="zh-CN" sz="2200" b="1" dirty="0">
                <a:latin typeface="宋体" pitchFamily="2" charset="-122"/>
              </a:rPr>
              <a:t>LD(</a:t>
            </a:r>
            <a:r>
              <a:rPr lang="zh-CN" altLang="en-US" sz="2200" b="1" dirty="0">
                <a:latin typeface="宋体" pitchFamily="2" charset="-122"/>
              </a:rPr>
              <a:t>①</a:t>
            </a:r>
            <a:r>
              <a:rPr lang="en-US" altLang="zh-CN" sz="2200" b="1" dirty="0">
                <a:latin typeface="+mn-lt"/>
              </a:rPr>
              <a:t>~</a:t>
            </a:r>
            <a:r>
              <a:rPr lang="zh-CN" altLang="en-US" sz="2200" b="1" dirty="0">
                <a:latin typeface="宋体" pitchFamily="2" charset="-122"/>
              </a:rPr>
              <a:t>③</a:t>
            </a:r>
            <a:r>
              <a:rPr lang="en-US" altLang="zh-CN" sz="2200" b="1" dirty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 操作结果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*分析指令阶段：</a:t>
            </a:r>
            <a:r>
              <a:rPr lang="zh-CN" altLang="en-US" b="1" dirty="0">
                <a:latin typeface="宋体" pitchFamily="2" charset="-122"/>
              </a:rPr>
              <a:t>识别当前指令内容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 操作序列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分析结果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*执行指令阶段：</a:t>
            </a:r>
            <a:r>
              <a:rPr lang="zh-CN" altLang="en-US" b="1" dirty="0">
                <a:latin typeface="宋体" pitchFamily="2" charset="-122"/>
              </a:rPr>
              <a:t>实现当前指令的约定功能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 操作序列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spcBef>
                <a:spcPts val="0"/>
              </a:spcBef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 操作结果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 指令地址计算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555526" y="1603479"/>
            <a:ext cx="4464750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(PC)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</a:rPr>
              <a:t>13H</a:t>
            </a:r>
            <a:r>
              <a:rPr lang="zh-CN" altLang="en-US" sz="2200" b="1" dirty="0">
                <a:latin typeface="宋体" pitchFamily="2" charset="-122"/>
              </a:rPr>
              <a:t>，</a:t>
            </a:r>
            <a:r>
              <a:rPr lang="en-US" altLang="zh-CN" sz="2200" b="1" dirty="0">
                <a:latin typeface="宋体" pitchFamily="2" charset="-122"/>
              </a:rPr>
              <a:t>(IR)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</a:rPr>
              <a:t>66H</a:t>
            </a:r>
            <a:r>
              <a:rPr lang="zh-CN" altLang="en-US" sz="2200" b="1" dirty="0">
                <a:latin typeface="宋体" pitchFamily="2" charset="-122"/>
              </a:rPr>
              <a:t>，其余不变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555776" y="2453546"/>
            <a:ext cx="5976663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无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指令功能为</a:t>
            </a:r>
            <a:r>
              <a:rPr lang="en-US" altLang="zh-CN" sz="2200" b="1" dirty="0">
                <a:latin typeface="宋体" pitchFamily="2" charset="-122"/>
              </a:rPr>
              <a:t>RD←(RD)</a:t>
            </a:r>
            <a:r>
              <a:rPr lang="zh-CN" altLang="en-US" sz="2200" b="1" dirty="0">
                <a:latin typeface="宋体" pitchFamily="2" charset="-122"/>
              </a:rPr>
              <a:t>－</a:t>
            </a:r>
            <a:r>
              <a:rPr lang="en-US" altLang="zh-CN" sz="2200" b="1" dirty="0">
                <a:latin typeface="宋体" pitchFamily="2" charset="-122"/>
              </a:rPr>
              <a:t>(RS)</a:t>
            </a:r>
            <a:r>
              <a:rPr lang="zh-CN" altLang="en-US" sz="2200" b="1" dirty="0">
                <a:latin typeface="宋体" pitchFamily="2" charset="-122"/>
              </a:rPr>
              <a:t>，</a:t>
            </a:r>
            <a:r>
              <a:rPr lang="en-US" altLang="zh-CN" sz="2200" b="1" dirty="0">
                <a:latin typeface="宋体" pitchFamily="2" charset="-122"/>
              </a:rPr>
              <a:t>RS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</a:rPr>
              <a:t>10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RD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</a:rPr>
              <a:t>01</a:t>
            </a:r>
            <a:endParaRPr lang="zh-CN" altLang="en-US" sz="2200" b="1" dirty="0">
              <a:latin typeface="宋体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331640" y="4128116"/>
            <a:ext cx="7344816" cy="1317108"/>
            <a:chOff x="1331640" y="3192012"/>
            <a:chExt cx="7344816" cy="1317108"/>
          </a:xfrm>
        </p:grpSpPr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1619672" y="3356793"/>
              <a:ext cx="576064" cy="5762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GPRs</a:t>
              </a:r>
            </a:p>
          </p:txBody>
        </p:sp>
        <p:cxnSp>
          <p:nvCxnSpPr>
            <p:cNvPr id="8" name="直接连接符 7"/>
            <p:cNvCxnSpPr/>
            <p:nvPr/>
          </p:nvCxnSpPr>
          <p:spPr bwMode="auto">
            <a:xfrm>
              <a:off x="1763688" y="3933949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" name="直接连接符 8"/>
            <p:cNvCxnSpPr/>
            <p:nvPr/>
          </p:nvCxnSpPr>
          <p:spPr bwMode="auto">
            <a:xfrm>
              <a:off x="7920273" y="3286086"/>
              <a:ext cx="99" cy="117198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AutoShape 15"/>
            <p:cNvSpPr>
              <a:spLocks noChangeArrowheads="1"/>
            </p:cNvSpPr>
            <p:nvPr/>
          </p:nvSpPr>
          <p:spPr bwMode="auto">
            <a:xfrm rot="16200000">
              <a:off x="2591681" y="3440134"/>
              <a:ext cx="576263" cy="360039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ALU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3419872" y="3645024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FLAG</a:t>
              </a:r>
            </a:p>
          </p:txBody>
        </p:sp>
        <p:sp>
          <p:nvSpPr>
            <p:cNvPr id="12" name="Text Box 18"/>
            <p:cNvSpPr txBox="1">
              <a:spLocks noChangeArrowheads="1"/>
            </p:cNvSpPr>
            <p:nvPr/>
          </p:nvSpPr>
          <p:spPr bwMode="auto">
            <a:xfrm>
              <a:off x="4283968" y="3644131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PC</a:t>
              </a:r>
            </a:p>
          </p:txBody>
        </p:sp>
        <p:sp>
          <p:nvSpPr>
            <p:cNvPr id="13" name="Text Box 18"/>
            <p:cNvSpPr txBox="1">
              <a:spLocks noChangeArrowheads="1"/>
            </p:cNvSpPr>
            <p:nvPr/>
          </p:nvSpPr>
          <p:spPr bwMode="auto">
            <a:xfrm>
              <a:off x="5148064" y="3644131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IR</a:t>
              </a:r>
            </a:p>
          </p:txBody>
        </p:sp>
        <p:sp>
          <p:nvSpPr>
            <p:cNvPr id="14" name="Text Box 18"/>
            <p:cNvSpPr txBox="1">
              <a:spLocks noChangeArrowheads="1"/>
            </p:cNvSpPr>
            <p:nvPr/>
          </p:nvSpPr>
          <p:spPr bwMode="auto">
            <a:xfrm>
              <a:off x="6012160" y="3634826"/>
              <a:ext cx="720080" cy="28892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ExtU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7164288" y="3192012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MAR</a:t>
              </a: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7176864" y="3644131"/>
              <a:ext cx="563488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MDR</a:t>
              </a:r>
            </a:p>
          </p:txBody>
        </p:sp>
        <p:sp>
          <p:nvSpPr>
            <p:cNvPr id="17" name="Text Box 23"/>
            <p:cNvSpPr txBox="1">
              <a:spLocks noChangeArrowheads="1"/>
            </p:cNvSpPr>
            <p:nvPr/>
          </p:nvSpPr>
          <p:spPr bwMode="auto">
            <a:xfrm>
              <a:off x="8100194" y="3192013"/>
              <a:ext cx="576262" cy="741044"/>
            </a:xfrm>
            <a:prstGeom prst="rect">
              <a:avLst/>
            </a:prstGeom>
            <a:solidFill>
              <a:schemeClr val="hlink">
                <a:alpha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总线逻辑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619672" y="4220195"/>
              <a:ext cx="6120680" cy="288925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数据通路结构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 bwMode="auto">
            <a:xfrm>
              <a:off x="1907704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 bwMode="auto">
            <a:xfrm flipV="1">
              <a:off x="2051720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1" name="直接连接符 406"/>
            <p:cNvCxnSpPr/>
            <p:nvPr/>
          </p:nvCxnSpPr>
          <p:spPr bwMode="auto">
            <a:xfrm rot="5400000" flipH="1" flipV="1">
              <a:off x="2412207" y="3932610"/>
              <a:ext cx="431154" cy="144016"/>
            </a:xfrm>
            <a:prstGeom prst="bentConnector3">
              <a:avLst>
                <a:gd name="adj1" fmla="val 10166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" name="直接连接符 407"/>
            <p:cNvCxnSpPr/>
            <p:nvPr/>
          </p:nvCxnSpPr>
          <p:spPr bwMode="auto">
            <a:xfrm rot="5400000" flipH="1" flipV="1">
              <a:off x="2196630" y="3716141"/>
              <a:ext cx="718293" cy="288032"/>
            </a:xfrm>
            <a:prstGeom prst="bentConnector3">
              <a:avLst>
                <a:gd name="adj1" fmla="val 99778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3" name="直接连接符 420"/>
            <p:cNvCxnSpPr>
              <a:stCxn id="10" idx="2"/>
            </p:cNvCxnSpPr>
            <p:nvPr/>
          </p:nvCxnSpPr>
          <p:spPr bwMode="auto">
            <a:xfrm>
              <a:off x="3059832" y="3620153"/>
              <a:ext cx="144016" cy="60004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4" name="直接连接符 434"/>
            <p:cNvCxnSpPr>
              <a:endCxn id="11" idx="0"/>
            </p:cNvCxnSpPr>
            <p:nvPr/>
          </p:nvCxnSpPr>
          <p:spPr bwMode="auto">
            <a:xfrm>
              <a:off x="3059832" y="3488573"/>
              <a:ext cx="648072" cy="156451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 bwMode="auto">
            <a:xfrm>
              <a:off x="3635896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 bwMode="auto">
            <a:xfrm flipV="1">
              <a:off x="3779912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 bwMode="auto">
            <a:xfrm>
              <a:off x="4499992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 bwMode="auto">
            <a:xfrm flipV="1">
              <a:off x="4644008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9" name="直接连接符 28"/>
            <p:cNvCxnSpPr>
              <a:endCxn id="13" idx="2"/>
            </p:cNvCxnSpPr>
            <p:nvPr/>
          </p:nvCxnSpPr>
          <p:spPr bwMode="auto">
            <a:xfrm flipV="1">
              <a:off x="5436096" y="3933056"/>
              <a:ext cx="0" cy="28054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" name="直接连接符 29"/>
            <p:cNvCxnSpPr>
              <a:stCxn id="14" idx="2"/>
            </p:cNvCxnSpPr>
            <p:nvPr/>
          </p:nvCxnSpPr>
          <p:spPr bwMode="auto">
            <a:xfrm>
              <a:off x="6372200" y="3923751"/>
              <a:ext cx="0" cy="29555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1" name="直接连接符 445"/>
            <p:cNvCxnSpPr>
              <a:endCxn id="14" idx="0"/>
            </p:cNvCxnSpPr>
            <p:nvPr/>
          </p:nvCxnSpPr>
          <p:spPr bwMode="auto">
            <a:xfrm>
              <a:off x="6372200" y="3429000"/>
              <a:ext cx="0" cy="20582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" name="直接连接符 445"/>
            <p:cNvCxnSpPr/>
            <p:nvPr/>
          </p:nvCxnSpPr>
          <p:spPr bwMode="auto">
            <a:xfrm flipV="1">
              <a:off x="5580112" y="3429001"/>
              <a:ext cx="792088" cy="215131"/>
            </a:xfrm>
            <a:prstGeom prst="bentConnector3">
              <a:avLst>
                <a:gd name="adj1" fmla="val -106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 bwMode="auto">
            <a:xfrm flipV="1">
              <a:off x="5292080" y="3429000"/>
              <a:ext cx="0" cy="20582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4" name="直接连接符 407"/>
            <p:cNvCxnSpPr>
              <a:endCxn id="15" idx="1"/>
            </p:cNvCxnSpPr>
            <p:nvPr/>
          </p:nvCxnSpPr>
          <p:spPr bwMode="auto">
            <a:xfrm rot="5400000" flipH="1" flipV="1">
              <a:off x="6650868" y="3705882"/>
              <a:ext cx="882827" cy="14401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5" name="直接连接符 34"/>
            <p:cNvCxnSpPr/>
            <p:nvPr/>
          </p:nvCxnSpPr>
          <p:spPr bwMode="auto">
            <a:xfrm>
              <a:off x="7380312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6" name="直接连接符 35"/>
            <p:cNvCxnSpPr/>
            <p:nvPr/>
          </p:nvCxnSpPr>
          <p:spPr bwMode="auto">
            <a:xfrm flipV="1">
              <a:off x="7524328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7" name="直接连接符 36"/>
            <p:cNvCxnSpPr>
              <a:stCxn id="15" idx="3"/>
            </p:cNvCxnSpPr>
            <p:nvPr/>
          </p:nvCxnSpPr>
          <p:spPr bwMode="auto">
            <a:xfrm>
              <a:off x="7740352" y="3336475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8" name="直接连接符 37"/>
            <p:cNvCxnSpPr/>
            <p:nvPr/>
          </p:nvCxnSpPr>
          <p:spPr bwMode="auto">
            <a:xfrm>
              <a:off x="7740352" y="3717032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 bwMode="auto">
            <a:xfrm flipH="1">
              <a:off x="7740352" y="3861048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0" name="直接连接符 39"/>
            <p:cNvCxnSpPr/>
            <p:nvPr/>
          </p:nvCxnSpPr>
          <p:spPr bwMode="auto">
            <a:xfrm>
              <a:off x="1331640" y="3501008"/>
              <a:ext cx="28803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1" name="直接连接符 40"/>
            <p:cNvCxnSpPr/>
            <p:nvPr/>
          </p:nvCxnSpPr>
          <p:spPr bwMode="auto">
            <a:xfrm>
              <a:off x="1331640" y="3861048"/>
              <a:ext cx="28803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2" name="直接连接符 480"/>
            <p:cNvCxnSpPr/>
            <p:nvPr/>
          </p:nvCxnSpPr>
          <p:spPr bwMode="auto">
            <a:xfrm rot="5400000" flipH="1" flipV="1">
              <a:off x="1426337" y="3666824"/>
              <a:ext cx="206749" cy="179921"/>
            </a:xfrm>
            <a:prstGeom prst="bentConnector3">
              <a:avLst>
                <a:gd name="adj1" fmla="val 101032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43" name="Text Box 18"/>
            <p:cNvSpPr txBox="1">
              <a:spLocks noChangeArrowheads="1"/>
            </p:cNvSpPr>
            <p:nvPr/>
          </p:nvSpPr>
          <p:spPr bwMode="auto">
            <a:xfrm>
              <a:off x="5148064" y="3212976"/>
              <a:ext cx="338227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44" name="Text Box 18"/>
            <p:cNvSpPr txBox="1">
              <a:spLocks noChangeArrowheads="1"/>
            </p:cNvSpPr>
            <p:nvPr/>
          </p:nvSpPr>
          <p:spPr bwMode="auto">
            <a:xfrm>
              <a:off x="5580112" y="3212976"/>
              <a:ext cx="504056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chemeClr val="bg1">
                      <a:lumMod val="65000"/>
                    </a:schemeClr>
                  </a:solidFill>
                  <a:latin typeface="宋体" pitchFamily="2" charset="-122"/>
                </a:rPr>
                <a:t>disp</a:t>
              </a:r>
              <a:endParaRPr lang="en-US" altLang="zh-CN" sz="1800" b="1" dirty="0">
                <a:solidFill>
                  <a:schemeClr val="bg1">
                    <a:lumMod val="65000"/>
                  </a:schemeClr>
                </a:solidFill>
                <a:latin typeface="宋体" pitchFamily="2" charset="-122"/>
              </a:endParaRPr>
            </a:p>
          </p:txBody>
        </p:sp>
      </p:grp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2555651" y="3777570"/>
            <a:ext cx="2448397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④</a:t>
            </a:r>
            <a:r>
              <a:rPr lang="en-US" altLang="zh-CN" sz="2200" b="1" dirty="0">
                <a:latin typeface="宋体" pitchFamily="2" charset="-122"/>
              </a:rPr>
              <a:t>R1←(R1)</a:t>
            </a:r>
            <a:r>
              <a:rPr lang="zh-CN" altLang="en-US" sz="2200" b="1" dirty="0">
                <a:latin typeface="宋体" pitchFamily="2" charset="-122"/>
              </a:rPr>
              <a:t>－</a:t>
            </a:r>
            <a:r>
              <a:rPr lang="en-US" altLang="zh-CN" sz="2200" b="1" dirty="0">
                <a:latin typeface="宋体" pitchFamily="2" charset="-122"/>
              </a:rPr>
              <a:t>(R2)</a:t>
            </a:r>
            <a:endParaRPr lang="en-US" altLang="zh-CN" sz="2200" b="1" dirty="0">
              <a:latin typeface="+mn-ea"/>
              <a:ea typeface="+mn-ea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993611" y="4272132"/>
            <a:ext cx="2714293" cy="885060"/>
            <a:chOff x="993611" y="4365104"/>
            <a:chExt cx="2714293" cy="885060"/>
          </a:xfrm>
        </p:grpSpPr>
        <p:sp>
          <p:nvSpPr>
            <p:cNvPr id="47" name="Text Box 197"/>
            <p:cNvSpPr txBox="1">
              <a:spLocks noChangeArrowheads="1"/>
            </p:cNvSpPr>
            <p:nvPr/>
          </p:nvSpPr>
          <p:spPr bwMode="auto">
            <a:xfrm>
              <a:off x="1403846" y="4941168"/>
              <a:ext cx="3516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marL="342900" indent="-342900"/>
              <a:r>
                <a:rPr lang="zh-CN" altLang="en-US" sz="1800" b="1" dirty="0">
                  <a:solidFill>
                    <a:srgbClr val="CC3300"/>
                  </a:solidFill>
                </a:rPr>
                <a:t>④</a:t>
              </a:r>
              <a:endParaRPr lang="en-US" altLang="zh-CN" sz="1800" b="1" dirty="0">
                <a:solidFill>
                  <a:srgbClr val="CC3300"/>
                </a:solidFill>
              </a:endParaRPr>
            </a:p>
          </p:txBody>
        </p:sp>
        <p:cxnSp>
          <p:nvCxnSpPr>
            <p:cNvPr id="50" name="直接连接符 49"/>
            <p:cNvCxnSpPr/>
            <p:nvPr/>
          </p:nvCxnSpPr>
          <p:spPr bwMode="auto">
            <a:xfrm>
              <a:off x="1763886" y="4963917"/>
              <a:ext cx="0" cy="286246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>
              <a:off x="1907902" y="4962132"/>
              <a:ext cx="0" cy="28803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6" name="Text Box 18"/>
            <p:cNvSpPr txBox="1">
              <a:spLocks noChangeArrowheads="1"/>
            </p:cNvSpPr>
            <p:nvPr/>
          </p:nvSpPr>
          <p:spPr bwMode="auto">
            <a:xfrm>
              <a:off x="993611" y="4365104"/>
              <a:ext cx="338227" cy="263162"/>
            </a:xfrm>
            <a:prstGeom prst="rect">
              <a:avLst/>
            </a:prstGeom>
            <a:solidFill>
              <a:srgbClr val="CCE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10</a:t>
              </a:r>
            </a:p>
          </p:txBody>
        </p:sp>
        <p:sp>
          <p:nvSpPr>
            <p:cNvPr id="57" name="Text Box 18"/>
            <p:cNvSpPr txBox="1">
              <a:spLocks noChangeArrowheads="1"/>
            </p:cNvSpPr>
            <p:nvPr/>
          </p:nvSpPr>
          <p:spPr bwMode="auto">
            <a:xfrm>
              <a:off x="993611" y="4725143"/>
              <a:ext cx="338227" cy="287586"/>
            </a:xfrm>
            <a:prstGeom prst="rect">
              <a:avLst/>
            </a:prstGeom>
            <a:solidFill>
              <a:srgbClr val="CCE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01</a:t>
              </a:r>
            </a:p>
          </p:txBody>
        </p:sp>
        <p:cxnSp>
          <p:nvCxnSpPr>
            <p:cNvPr id="58" name="直接连接符 57"/>
            <p:cNvCxnSpPr/>
            <p:nvPr/>
          </p:nvCxnSpPr>
          <p:spPr bwMode="auto">
            <a:xfrm flipV="1">
              <a:off x="2051720" y="4960201"/>
              <a:ext cx="0" cy="280541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9" name="直接连接符 406"/>
            <p:cNvCxnSpPr/>
            <p:nvPr/>
          </p:nvCxnSpPr>
          <p:spPr bwMode="auto">
            <a:xfrm rot="5400000" flipH="1" flipV="1">
              <a:off x="2412207" y="4953157"/>
              <a:ext cx="431154" cy="144016"/>
            </a:xfrm>
            <a:prstGeom prst="bentConnector3">
              <a:avLst>
                <a:gd name="adj1" fmla="val 101661"/>
              </a:avLst>
            </a:prstGeom>
            <a:solidFill>
              <a:schemeClr val="accent1"/>
            </a:solidFill>
            <a:ln w="317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0" name="直接连接符 407"/>
            <p:cNvCxnSpPr/>
            <p:nvPr/>
          </p:nvCxnSpPr>
          <p:spPr bwMode="auto">
            <a:xfrm rot="5400000" flipH="1" flipV="1">
              <a:off x="2196630" y="4736688"/>
              <a:ext cx="718293" cy="288032"/>
            </a:xfrm>
            <a:prstGeom prst="bentConnector3">
              <a:avLst>
                <a:gd name="adj1" fmla="val 99778"/>
              </a:avLst>
            </a:prstGeom>
            <a:solidFill>
              <a:schemeClr val="accent1"/>
            </a:solidFill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1" name="直接连接符 420"/>
            <p:cNvCxnSpPr/>
            <p:nvPr/>
          </p:nvCxnSpPr>
          <p:spPr bwMode="auto">
            <a:xfrm>
              <a:off x="3059832" y="4640700"/>
              <a:ext cx="144016" cy="600042"/>
            </a:xfrm>
            <a:prstGeom prst="bentConnector2">
              <a:avLst/>
            </a:prstGeom>
            <a:solidFill>
              <a:schemeClr val="accent1"/>
            </a:solidFill>
            <a:ln w="317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2" name="直接连接符 434"/>
            <p:cNvCxnSpPr/>
            <p:nvPr/>
          </p:nvCxnSpPr>
          <p:spPr bwMode="auto">
            <a:xfrm>
              <a:off x="3059832" y="4509120"/>
              <a:ext cx="648072" cy="156451"/>
            </a:xfrm>
            <a:prstGeom prst="bentConnector2">
              <a:avLst/>
            </a:prstGeom>
            <a:solidFill>
              <a:schemeClr val="accent1"/>
            </a:solidFill>
            <a:ln w="317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64" name="Text Box 5"/>
          <p:cNvSpPr txBox="1">
            <a:spLocks noChangeArrowheads="1"/>
          </p:cNvSpPr>
          <p:nvPr/>
        </p:nvSpPr>
        <p:spPr bwMode="auto">
          <a:xfrm>
            <a:off x="2483768" y="5445224"/>
            <a:ext cx="6336704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(R1)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</a:rPr>
              <a:t>18H</a:t>
            </a:r>
            <a:r>
              <a:rPr lang="zh-CN" altLang="en-US" sz="2200" b="1" dirty="0">
                <a:latin typeface="宋体" pitchFamily="2" charset="-122"/>
              </a:rPr>
              <a:t>，</a:t>
            </a:r>
            <a:r>
              <a:rPr lang="en-US" altLang="zh-CN" sz="2200" b="1" dirty="0">
                <a:latin typeface="宋体" pitchFamily="2" charset="-122"/>
              </a:rPr>
              <a:t>ZF/CF/SF/OF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</a:rPr>
              <a:t>0/0/0/0</a:t>
            </a:r>
            <a:r>
              <a:rPr lang="zh-CN" altLang="en-US" sz="2200" b="1" dirty="0">
                <a:latin typeface="宋体" pitchFamily="2" charset="-122"/>
              </a:rPr>
              <a:t>、其余不变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65" name="Text Box 5"/>
          <p:cNvSpPr txBox="1">
            <a:spLocks noChangeArrowheads="1"/>
          </p:cNvSpPr>
          <p:nvPr/>
        </p:nvSpPr>
        <p:spPr bwMode="auto">
          <a:xfrm>
            <a:off x="3059832" y="5877272"/>
            <a:ext cx="5137914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无操作</a:t>
            </a:r>
            <a:r>
              <a:rPr lang="en-US" altLang="zh-CN" sz="2000" b="1" dirty="0">
                <a:latin typeface="宋体" pitchFamily="2" charset="-122"/>
              </a:rPr>
              <a:t>(SUB</a:t>
            </a:r>
            <a:r>
              <a:rPr lang="zh-CN" altLang="en-US" sz="2000" b="1" dirty="0">
                <a:latin typeface="宋体" pitchFamily="2" charset="-122"/>
              </a:rPr>
              <a:t>为顺序型指令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</p:txBody>
      </p:sp>
      <p:grpSp>
        <p:nvGrpSpPr>
          <p:cNvPr id="66" name="Group 76"/>
          <p:cNvGrpSpPr>
            <a:grpSpLocks/>
          </p:cNvGrpSpPr>
          <p:nvPr/>
        </p:nvGrpSpPr>
        <p:grpSpPr bwMode="auto">
          <a:xfrm>
            <a:off x="2987501" y="6454031"/>
            <a:ext cx="360363" cy="287337"/>
            <a:chOff x="1133" y="4020"/>
            <a:chExt cx="227" cy="181"/>
          </a:xfrm>
        </p:grpSpPr>
        <p:sp>
          <p:nvSpPr>
            <p:cNvPr id="67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10</a:t>
              </a:r>
            </a:p>
          </p:txBody>
        </p:sp>
      </p:grpSp>
      <p:grpSp>
        <p:nvGrpSpPr>
          <p:cNvPr id="69" name="Group 76"/>
          <p:cNvGrpSpPr>
            <a:grpSpLocks/>
          </p:cNvGrpSpPr>
          <p:nvPr/>
        </p:nvGrpSpPr>
        <p:grpSpPr bwMode="auto">
          <a:xfrm>
            <a:off x="5075733" y="6453336"/>
            <a:ext cx="360363" cy="287337"/>
            <a:chOff x="1133" y="4020"/>
            <a:chExt cx="227" cy="181"/>
          </a:xfrm>
        </p:grpSpPr>
        <p:sp>
          <p:nvSpPr>
            <p:cNvPr id="70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Text Box 78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9</a:t>
              </a:r>
            </a:p>
          </p:txBody>
        </p:sp>
      </p:grpSp>
      <p:sp>
        <p:nvSpPr>
          <p:cNvPr id="72" name="AutoShape 9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300886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4" name="Group 185"/>
          <p:cNvGrpSpPr>
            <a:grpSpLocks/>
          </p:cNvGrpSpPr>
          <p:nvPr/>
        </p:nvGrpSpPr>
        <p:grpSpPr bwMode="auto">
          <a:xfrm>
            <a:off x="7158483" y="332656"/>
            <a:ext cx="1878013" cy="1649414"/>
            <a:chOff x="4633" y="1524"/>
            <a:chExt cx="1183" cy="1039"/>
          </a:xfrm>
        </p:grpSpPr>
        <p:sp>
          <p:nvSpPr>
            <p:cNvPr id="75" name="Text Box 186"/>
            <p:cNvSpPr txBox="1">
              <a:spLocks noChangeArrowheads="1"/>
            </p:cNvSpPr>
            <p:nvPr/>
          </p:nvSpPr>
          <p:spPr bwMode="auto">
            <a:xfrm>
              <a:off x="4921" y="1524"/>
              <a:ext cx="726" cy="1039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00100100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00111000 </a:t>
              </a:r>
              <a:r>
                <a:rPr lang="en-US" altLang="zh-CN" sz="2000" b="1" dirty="0">
                  <a:solidFill>
                    <a:srgbClr val="FF0000"/>
                  </a:solidFill>
                  <a:latin typeface="宋体" pitchFamily="2" charset="-122"/>
                </a:rPr>
                <a:t>01100110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11011110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   …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solidFill>
                    <a:srgbClr val="000099"/>
                  </a:solidFill>
                  <a:latin typeface="宋体" pitchFamily="2" charset="-122"/>
                </a:rPr>
                <a:t>01001000</a:t>
              </a:r>
            </a:p>
          </p:txBody>
        </p:sp>
        <p:sp>
          <p:nvSpPr>
            <p:cNvPr id="76" name="Text Box 187"/>
            <p:cNvSpPr txBox="1">
              <a:spLocks noChangeArrowheads="1"/>
            </p:cNvSpPr>
            <p:nvPr/>
          </p:nvSpPr>
          <p:spPr bwMode="auto">
            <a:xfrm>
              <a:off x="4633" y="1524"/>
              <a:ext cx="273" cy="103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10H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11H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solidFill>
                    <a:srgbClr val="FF0000"/>
                  </a:solidFill>
                  <a:latin typeface="宋体" pitchFamily="2" charset="-122"/>
                </a:rPr>
                <a:t>12H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13H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 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solidFill>
                    <a:srgbClr val="000099"/>
                  </a:solidFill>
                  <a:latin typeface="宋体" pitchFamily="2" charset="-122"/>
                </a:rPr>
                <a:t>20H</a:t>
              </a:r>
            </a:p>
          </p:txBody>
        </p:sp>
        <p:sp>
          <p:nvSpPr>
            <p:cNvPr id="77" name="Line 188"/>
            <p:cNvSpPr>
              <a:spLocks noChangeShapeType="1"/>
            </p:cNvSpPr>
            <p:nvPr/>
          </p:nvSpPr>
          <p:spPr bwMode="auto">
            <a:xfrm>
              <a:off x="4920" y="1708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189"/>
            <p:cNvSpPr>
              <a:spLocks noChangeShapeType="1"/>
            </p:cNvSpPr>
            <p:nvPr/>
          </p:nvSpPr>
          <p:spPr bwMode="auto">
            <a:xfrm>
              <a:off x="4920" y="2061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190"/>
            <p:cNvSpPr>
              <a:spLocks noChangeShapeType="1"/>
            </p:cNvSpPr>
            <p:nvPr/>
          </p:nvSpPr>
          <p:spPr bwMode="auto">
            <a:xfrm>
              <a:off x="4920" y="2230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191"/>
            <p:cNvSpPr>
              <a:spLocks noChangeShapeType="1"/>
            </p:cNvSpPr>
            <p:nvPr/>
          </p:nvSpPr>
          <p:spPr bwMode="auto">
            <a:xfrm>
              <a:off x="4920" y="2385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Line 192"/>
            <p:cNvSpPr>
              <a:spLocks noChangeShapeType="1"/>
            </p:cNvSpPr>
            <p:nvPr/>
          </p:nvSpPr>
          <p:spPr bwMode="auto">
            <a:xfrm>
              <a:off x="4921" y="1879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Text Box 193"/>
            <p:cNvSpPr txBox="1">
              <a:spLocks noChangeArrowheads="1"/>
            </p:cNvSpPr>
            <p:nvPr/>
          </p:nvSpPr>
          <p:spPr bwMode="auto">
            <a:xfrm>
              <a:off x="5647" y="1858"/>
              <a:ext cx="169" cy="3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主存</a:t>
              </a:r>
            </a:p>
          </p:txBody>
        </p:sp>
      </p:grpSp>
      <p:sp>
        <p:nvSpPr>
          <p:cNvPr id="46" name="矩形 45"/>
          <p:cNvSpPr/>
          <p:nvPr/>
        </p:nvSpPr>
        <p:spPr>
          <a:xfrm>
            <a:off x="6628719" y="3450486"/>
            <a:ext cx="22637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rgbClr val="000099"/>
                </a:solidFill>
                <a:latin typeface="宋体" pitchFamily="2" charset="-122"/>
              </a:rPr>
              <a:t>(R1)</a:t>
            </a:r>
            <a:r>
              <a:rPr lang="zh-CN" altLang="en-US" sz="1600" b="1" dirty="0">
                <a:solidFill>
                  <a:srgbClr val="000099"/>
                </a:solidFill>
                <a:latin typeface="宋体" pitchFamily="2" charset="-122"/>
              </a:rPr>
              <a:t>＝</a:t>
            </a:r>
            <a:r>
              <a:rPr lang="en-US" altLang="zh-CN" sz="1600" b="1" dirty="0">
                <a:solidFill>
                  <a:srgbClr val="000099"/>
                </a:solidFill>
                <a:latin typeface="宋体" pitchFamily="2" charset="-122"/>
              </a:rPr>
              <a:t>48H</a:t>
            </a:r>
            <a:r>
              <a:rPr lang="zh-CN" altLang="en-US" sz="1600" b="1" dirty="0">
                <a:solidFill>
                  <a:srgbClr val="000099"/>
                </a:solidFill>
                <a:latin typeface="宋体" pitchFamily="2" charset="-122"/>
              </a:rPr>
              <a:t>，</a:t>
            </a:r>
            <a:r>
              <a:rPr lang="en-US" altLang="zh-CN" sz="1600" b="1" dirty="0">
                <a:solidFill>
                  <a:srgbClr val="000099"/>
                </a:solidFill>
                <a:latin typeface="宋体" pitchFamily="2" charset="-122"/>
              </a:rPr>
              <a:t>(R2)</a:t>
            </a:r>
            <a:r>
              <a:rPr lang="zh-CN" altLang="en-US" sz="1600" b="1" dirty="0">
                <a:solidFill>
                  <a:srgbClr val="000099"/>
                </a:solidFill>
                <a:latin typeface="宋体" pitchFamily="2" charset="-122"/>
              </a:rPr>
              <a:t>＝</a:t>
            </a:r>
            <a:r>
              <a:rPr lang="en-US" altLang="zh-CN" sz="1600" b="1" dirty="0">
                <a:solidFill>
                  <a:srgbClr val="000099"/>
                </a:solidFill>
                <a:latin typeface="宋体" pitchFamily="2" charset="-122"/>
              </a:rPr>
              <a:t>30H</a:t>
            </a:r>
            <a:endParaRPr lang="zh-CN" altLang="en-US" sz="16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54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45" grpId="0"/>
      <p:bldP spid="64" grpId="0"/>
      <p:bldP spid="6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15</a:t>
            </a:fld>
            <a:endParaRPr lang="en-US" altLang="zh-CN" dirty="0"/>
          </a:p>
        </p:txBody>
      </p:sp>
      <p:sp>
        <p:nvSpPr>
          <p:cNvPr id="3" name="Text Box 164"/>
          <p:cNvSpPr txBox="1">
            <a:spLocks noChangeArrowheads="1"/>
          </p:cNvSpPr>
          <p:nvPr/>
        </p:nvSpPr>
        <p:spPr bwMode="auto">
          <a:xfrm>
            <a:off x="179389" y="260648"/>
            <a:ext cx="6840886" cy="5770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(4)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分支指令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(JNZ)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的执行过程分析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取指令阶段：</a:t>
            </a:r>
            <a:r>
              <a:rPr kumimoji="0" lang="en-US" altLang="zh-CN" b="1" dirty="0">
                <a:solidFill>
                  <a:srgbClr val="000000"/>
                </a:solidFill>
                <a:latin typeface="宋体" pitchFamily="2" charset="-122"/>
              </a:rPr>
              <a:t>IR</a:t>
            </a:r>
            <a:r>
              <a:rPr kumimoji="0" lang="zh-CN" altLang="en-US" b="1" dirty="0">
                <a:solidFill>
                  <a:srgbClr val="000000"/>
                </a:solidFill>
                <a:latin typeface="宋体" pitchFamily="2" charset="-122"/>
              </a:rPr>
              <a:t>←</a:t>
            </a:r>
            <a:r>
              <a:rPr kumimoji="0" lang="en-US" altLang="zh-CN" b="1" dirty="0">
                <a:solidFill>
                  <a:srgbClr val="000000"/>
                </a:solidFill>
                <a:latin typeface="宋体" pitchFamily="2" charset="-122"/>
              </a:rPr>
              <a:t>M[(PC)]</a:t>
            </a:r>
            <a:r>
              <a:rPr kumimoji="0" lang="zh-CN" altLang="en-US" b="1" dirty="0">
                <a:solidFill>
                  <a:srgbClr val="000000"/>
                </a:solidFill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PC</a:t>
            </a:r>
            <a:r>
              <a:rPr lang="zh-CN" altLang="en-US" b="1" dirty="0">
                <a:latin typeface="宋体" pitchFamily="2" charset="-122"/>
              </a:rPr>
              <a:t>←</a:t>
            </a:r>
            <a:r>
              <a:rPr lang="en-US" altLang="zh-CN" b="1" dirty="0">
                <a:latin typeface="宋体" pitchFamily="2" charset="-122"/>
              </a:rPr>
              <a:t>(PC)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“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”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rgbClr val="FF3399"/>
                </a:solidFill>
                <a:latin typeface="宋体" pitchFamily="2" charset="-122"/>
              </a:rPr>
              <a:t>     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操作序列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 </a:t>
            </a:r>
            <a:r>
              <a:rPr lang="zh-CN" altLang="en-US" sz="2200" b="1" dirty="0">
                <a:latin typeface="宋体" pitchFamily="2" charset="-122"/>
              </a:rPr>
              <a:t>同取数指令</a:t>
            </a:r>
            <a:r>
              <a:rPr lang="en-US" altLang="zh-CN" sz="2200" b="1" dirty="0">
                <a:latin typeface="宋体" pitchFamily="2" charset="-122"/>
              </a:rPr>
              <a:t>LD(</a:t>
            </a:r>
            <a:r>
              <a:rPr lang="zh-CN" altLang="en-US" sz="2200" b="1" dirty="0">
                <a:latin typeface="宋体" pitchFamily="2" charset="-122"/>
              </a:rPr>
              <a:t>①</a:t>
            </a:r>
            <a:r>
              <a:rPr lang="en-US" altLang="zh-CN" sz="2200" b="1" dirty="0">
                <a:latin typeface="+mn-lt"/>
              </a:rPr>
              <a:t>~</a:t>
            </a:r>
            <a:r>
              <a:rPr lang="zh-CN" altLang="en-US" sz="2200" b="1" dirty="0">
                <a:latin typeface="宋体" pitchFamily="2" charset="-122"/>
              </a:rPr>
              <a:t>③</a:t>
            </a:r>
            <a:r>
              <a:rPr lang="en-US" altLang="zh-CN" sz="2200" b="1" dirty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 操作结果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*分析指令阶段：</a:t>
            </a:r>
            <a:r>
              <a:rPr lang="zh-CN" altLang="en-US" b="1" dirty="0">
                <a:latin typeface="宋体" pitchFamily="2" charset="-122"/>
              </a:rPr>
              <a:t>识别当前指令内容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 操作序列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分析结果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*执行指令阶段：</a:t>
            </a:r>
            <a:r>
              <a:rPr lang="zh-CN" altLang="en-US" b="1" dirty="0">
                <a:latin typeface="宋体" pitchFamily="2" charset="-122"/>
              </a:rPr>
              <a:t>实现当前指令的约定功能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 操作序列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     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操作结果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spcBef>
                <a:spcPts val="300"/>
              </a:spcBef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 指令地址计算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555526" y="1603479"/>
            <a:ext cx="4464750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(PC)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</a:rPr>
              <a:t>14H</a:t>
            </a:r>
            <a:r>
              <a:rPr lang="zh-CN" altLang="en-US" sz="2200" b="1" dirty="0">
                <a:latin typeface="宋体" pitchFamily="2" charset="-122"/>
              </a:rPr>
              <a:t>，</a:t>
            </a:r>
            <a:r>
              <a:rPr lang="en-US" altLang="zh-CN" sz="2200" b="1" dirty="0">
                <a:latin typeface="宋体" pitchFamily="2" charset="-122"/>
              </a:rPr>
              <a:t>(IR)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</a:rPr>
              <a:t>DEH</a:t>
            </a:r>
            <a:r>
              <a:rPr lang="zh-CN" altLang="en-US" sz="2200" b="1" dirty="0">
                <a:latin typeface="宋体" pitchFamily="2" charset="-122"/>
              </a:rPr>
              <a:t>，其余不变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555776" y="2453546"/>
            <a:ext cx="6336704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无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指令功能为</a:t>
            </a:r>
            <a:r>
              <a:rPr lang="en-US" altLang="zh-CN" sz="2200" b="1" dirty="0">
                <a:latin typeface="宋体" pitchFamily="2" charset="-122"/>
              </a:rPr>
              <a:t>ZF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</a:rPr>
              <a:t>0</a:t>
            </a:r>
            <a:r>
              <a:rPr lang="zh-CN" altLang="en-US" sz="2200" b="1" dirty="0">
                <a:latin typeface="宋体" pitchFamily="2" charset="-122"/>
              </a:rPr>
              <a:t>时</a:t>
            </a:r>
            <a:r>
              <a:rPr lang="en-US" altLang="zh-CN" sz="2200" b="1" dirty="0">
                <a:latin typeface="宋体" pitchFamily="2" charset="-122"/>
              </a:rPr>
              <a:t>PC</a:t>
            </a:r>
            <a:r>
              <a:rPr lang="zh-CN" altLang="en-US" sz="2200" b="1" dirty="0">
                <a:latin typeface="宋体" pitchFamily="2" charset="-122"/>
              </a:rPr>
              <a:t>←</a:t>
            </a:r>
            <a:r>
              <a:rPr lang="en-US" altLang="zh-CN" sz="2200" b="1" dirty="0">
                <a:latin typeface="宋体" pitchFamily="2" charset="-122"/>
              </a:rPr>
              <a:t>(PC)</a:t>
            </a:r>
            <a:r>
              <a:rPr lang="zh-CN" altLang="en-US" sz="2200" b="1" dirty="0">
                <a:latin typeface="宋体" pitchFamily="2" charset="-122"/>
              </a:rPr>
              <a:t>＋</a:t>
            </a:r>
            <a:r>
              <a:rPr lang="en-US" altLang="zh-CN" sz="2200" b="1" dirty="0" err="1">
                <a:latin typeface="宋体" pitchFamily="2" charset="-122"/>
              </a:rPr>
              <a:t>disp</a:t>
            </a:r>
            <a:r>
              <a:rPr lang="zh-CN" altLang="en-US" sz="2200" b="1" dirty="0">
                <a:latin typeface="宋体" pitchFamily="2" charset="-122"/>
              </a:rPr>
              <a:t>，</a:t>
            </a:r>
            <a:r>
              <a:rPr lang="en-US" altLang="zh-CN" sz="2200" b="1" dirty="0" err="1">
                <a:solidFill>
                  <a:srgbClr val="FF0000"/>
                </a:solidFill>
                <a:latin typeface="宋体" pitchFamily="2" charset="-122"/>
              </a:rPr>
              <a:t>disp</a:t>
            </a:r>
            <a:r>
              <a:rPr lang="zh-CN" altLang="en-US" sz="2200" b="1" dirty="0">
                <a:solidFill>
                  <a:srgbClr val="FF0000"/>
                </a:solidFill>
                <a:latin typeface="宋体" pitchFamily="2" charset="-122"/>
              </a:rPr>
              <a:t>＝</a:t>
            </a:r>
            <a:r>
              <a:rPr lang="en-US" altLang="zh-CN" sz="2200" b="1" dirty="0">
                <a:solidFill>
                  <a:srgbClr val="FF0000"/>
                </a:solidFill>
                <a:latin typeface="宋体" pitchFamily="2" charset="-122"/>
              </a:rPr>
              <a:t>1110</a:t>
            </a:r>
            <a:endParaRPr lang="zh-CN" altLang="en-US" sz="2200" b="1" dirty="0">
              <a:solidFill>
                <a:srgbClr val="FF0000"/>
              </a:solidFill>
              <a:latin typeface="宋体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331640" y="4200124"/>
            <a:ext cx="7344816" cy="1317108"/>
            <a:chOff x="1331640" y="3192012"/>
            <a:chExt cx="7344816" cy="1317108"/>
          </a:xfrm>
        </p:grpSpPr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1619672" y="3356793"/>
              <a:ext cx="576064" cy="5762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GPRs</a:t>
              </a:r>
            </a:p>
          </p:txBody>
        </p:sp>
        <p:cxnSp>
          <p:nvCxnSpPr>
            <p:cNvPr id="8" name="直接连接符 7"/>
            <p:cNvCxnSpPr/>
            <p:nvPr/>
          </p:nvCxnSpPr>
          <p:spPr bwMode="auto">
            <a:xfrm>
              <a:off x="1763688" y="3933949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" name="直接连接符 8"/>
            <p:cNvCxnSpPr/>
            <p:nvPr/>
          </p:nvCxnSpPr>
          <p:spPr bwMode="auto">
            <a:xfrm>
              <a:off x="7920273" y="3286086"/>
              <a:ext cx="99" cy="117198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AutoShape 15"/>
            <p:cNvSpPr>
              <a:spLocks noChangeArrowheads="1"/>
            </p:cNvSpPr>
            <p:nvPr/>
          </p:nvSpPr>
          <p:spPr bwMode="auto">
            <a:xfrm rot="16200000">
              <a:off x="2591681" y="3440134"/>
              <a:ext cx="576263" cy="360039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ALU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3419872" y="3645024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FLAG</a:t>
              </a:r>
            </a:p>
          </p:txBody>
        </p:sp>
        <p:sp>
          <p:nvSpPr>
            <p:cNvPr id="12" name="Text Box 18"/>
            <p:cNvSpPr txBox="1">
              <a:spLocks noChangeArrowheads="1"/>
            </p:cNvSpPr>
            <p:nvPr/>
          </p:nvSpPr>
          <p:spPr bwMode="auto">
            <a:xfrm>
              <a:off x="4283968" y="3644131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PC</a:t>
              </a:r>
            </a:p>
          </p:txBody>
        </p:sp>
        <p:sp>
          <p:nvSpPr>
            <p:cNvPr id="13" name="Text Box 18"/>
            <p:cNvSpPr txBox="1">
              <a:spLocks noChangeArrowheads="1"/>
            </p:cNvSpPr>
            <p:nvPr/>
          </p:nvSpPr>
          <p:spPr bwMode="auto">
            <a:xfrm>
              <a:off x="5148064" y="3644131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IR</a:t>
              </a:r>
            </a:p>
          </p:txBody>
        </p:sp>
        <p:sp>
          <p:nvSpPr>
            <p:cNvPr id="14" name="Text Box 18"/>
            <p:cNvSpPr txBox="1">
              <a:spLocks noChangeArrowheads="1"/>
            </p:cNvSpPr>
            <p:nvPr/>
          </p:nvSpPr>
          <p:spPr bwMode="auto">
            <a:xfrm>
              <a:off x="6012160" y="3634826"/>
              <a:ext cx="720080" cy="28892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ExtU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7164288" y="3192012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MAR</a:t>
              </a: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7176864" y="3644131"/>
              <a:ext cx="563488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MDR</a:t>
              </a:r>
            </a:p>
          </p:txBody>
        </p:sp>
        <p:sp>
          <p:nvSpPr>
            <p:cNvPr id="17" name="Text Box 23"/>
            <p:cNvSpPr txBox="1">
              <a:spLocks noChangeArrowheads="1"/>
            </p:cNvSpPr>
            <p:nvPr/>
          </p:nvSpPr>
          <p:spPr bwMode="auto">
            <a:xfrm>
              <a:off x="8100194" y="3192013"/>
              <a:ext cx="576262" cy="741044"/>
            </a:xfrm>
            <a:prstGeom prst="rect">
              <a:avLst/>
            </a:prstGeom>
            <a:solidFill>
              <a:schemeClr val="hlink">
                <a:alpha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总线逻辑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619672" y="4220195"/>
              <a:ext cx="6120680" cy="288925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数据通路结构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 bwMode="auto">
            <a:xfrm>
              <a:off x="1907704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 bwMode="auto">
            <a:xfrm flipV="1">
              <a:off x="2051720" y="3932609"/>
              <a:ext cx="0" cy="28758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1" name="直接连接符 406"/>
            <p:cNvCxnSpPr/>
            <p:nvPr/>
          </p:nvCxnSpPr>
          <p:spPr bwMode="auto">
            <a:xfrm rot="5400000" flipH="1" flipV="1">
              <a:off x="2412207" y="3932610"/>
              <a:ext cx="431154" cy="144016"/>
            </a:xfrm>
            <a:prstGeom prst="bentConnector3">
              <a:avLst>
                <a:gd name="adj1" fmla="val 10166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" name="直接连接符 407"/>
            <p:cNvCxnSpPr/>
            <p:nvPr/>
          </p:nvCxnSpPr>
          <p:spPr bwMode="auto">
            <a:xfrm rot="5400000" flipH="1" flipV="1">
              <a:off x="2196630" y="3716141"/>
              <a:ext cx="718293" cy="288032"/>
            </a:xfrm>
            <a:prstGeom prst="bentConnector3">
              <a:avLst>
                <a:gd name="adj1" fmla="val 99778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3" name="直接连接符 420"/>
            <p:cNvCxnSpPr>
              <a:stCxn id="10" idx="2"/>
            </p:cNvCxnSpPr>
            <p:nvPr/>
          </p:nvCxnSpPr>
          <p:spPr bwMode="auto">
            <a:xfrm>
              <a:off x="3059832" y="3620153"/>
              <a:ext cx="144016" cy="60004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4" name="直接连接符 434"/>
            <p:cNvCxnSpPr>
              <a:endCxn id="11" idx="0"/>
            </p:cNvCxnSpPr>
            <p:nvPr/>
          </p:nvCxnSpPr>
          <p:spPr bwMode="auto">
            <a:xfrm>
              <a:off x="3059832" y="3488573"/>
              <a:ext cx="648072" cy="156451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 bwMode="auto">
            <a:xfrm>
              <a:off x="3635896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 bwMode="auto">
            <a:xfrm flipV="1">
              <a:off x="3779912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 bwMode="auto">
            <a:xfrm>
              <a:off x="4499992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 bwMode="auto">
            <a:xfrm flipV="1">
              <a:off x="4644008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9" name="直接连接符 28"/>
            <p:cNvCxnSpPr>
              <a:endCxn id="13" idx="2"/>
            </p:cNvCxnSpPr>
            <p:nvPr/>
          </p:nvCxnSpPr>
          <p:spPr bwMode="auto">
            <a:xfrm flipV="1">
              <a:off x="5436096" y="3933056"/>
              <a:ext cx="0" cy="28054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" name="直接连接符 29"/>
            <p:cNvCxnSpPr>
              <a:stCxn id="14" idx="2"/>
            </p:cNvCxnSpPr>
            <p:nvPr/>
          </p:nvCxnSpPr>
          <p:spPr bwMode="auto">
            <a:xfrm>
              <a:off x="6372200" y="3923751"/>
              <a:ext cx="0" cy="29555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1" name="直接连接符 445"/>
            <p:cNvCxnSpPr>
              <a:endCxn id="14" idx="0"/>
            </p:cNvCxnSpPr>
            <p:nvPr/>
          </p:nvCxnSpPr>
          <p:spPr bwMode="auto">
            <a:xfrm>
              <a:off x="6372200" y="3429000"/>
              <a:ext cx="0" cy="20582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" name="直接连接符 445"/>
            <p:cNvCxnSpPr/>
            <p:nvPr/>
          </p:nvCxnSpPr>
          <p:spPr bwMode="auto">
            <a:xfrm flipV="1">
              <a:off x="5580112" y="3429001"/>
              <a:ext cx="792088" cy="215131"/>
            </a:xfrm>
            <a:prstGeom prst="bentConnector3">
              <a:avLst>
                <a:gd name="adj1" fmla="val -106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 bwMode="auto">
            <a:xfrm flipV="1">
              <a:off x="5292080" y="3429000"/>
              <a:ext cx="0" cy="20582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4" name="直接连接符 407"/>
            <p:cNvCxnSpPr>
              <a:endCxn id="15" idx="1"/>
            </p:cNvCxnSpPr>
            <p:nvPr/>
          </p:nvCxnSpPr>
          <p:spPr bwMode="auto">
            <a:xfrm rot="5400000" flipH="1" flipV="1">
              <a:off x="6650868" y="3705882"/>
              <a:ext cx="882827" cy="14401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5" name="直接连接符 34"/>
            <p:cNvCxnSpPr/>
            <p:nvPr/>
          </p:nvCxnSpPr>
          <p:spPr bwMode="auto">
            <a:xfrm>
              <a:off x="7380312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6" name="直接连接符 35"/>
            <p:cNvCxnSpPr/>
            <p:nvPr/>
          </p:nvCxnSpPr>
          <p:spPr bwMode="auto">
            <a:xfrm flipV="1">
              <a:off x="7524328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7" name="直接连接符 36"/>
            <p:cNvCxnSpPr>
              <a:stCxn id="15" idx="3"/>
            </p:cNvCxnSpPr>
            <p:nvPr/>
          </p:nvCxnSpPr>
          <p:spPr bwMode="auto">
            <a:xfrm>
              <a:off x="7740352" y="3336475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8" name="直接连接符 37"/>
            <p:cNvCxnSpPr/>
            <p:nvPr/>
          </p:nvCxnSpPr>
          <p:spPr bwMode="auto">
            <a:xfrm>
              <a:off x="7740352" y="3717032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 bwMode="auto">
            <a:xfrm flipH="1">
              <a:off x="7740352" y="3861048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0" name="直接连接符 39"/>
            <p:cNvCxnSpPr/>
            <p:nvPr/>
          </p:nvCxnSpPr>
          <p:spPr bwMode="auto">
            <a:xfrm>
              <a:off x="1331640" y="3501008"/>
              <a:ext cx="28803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1" name="直接连接符 40"/>
            <p:cNvCxnSpPr/>
            <p:nvPr/>
          </p:nvCxnSpPr>
          <p:spPr bwMode="auto">
            <a:xfrm>
              <a:off x="1331640" y="3861048"/>
              <a:ext cx="28803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2" name="直接连接符 480"/>
            <p:cNvCxnSpPr/>
            <p:nvPr/>
          </p:nvCxnSpPr>
          <p:spPr bwMode="auto">
            <a:xfrm rot="5400000" flipH="1" flipV="1">
              <a:off x="1426337" y="3666824"/>
              <a:ext cx="206749" cy="179921"/>
            </a:xfrm>
            <a:prstGeom prst="bentConnector3">
              <a:avLst>
                <a:gd name="adj1" fmla="val 101032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43" name="Text Box 18"/>
            <p:cNvSpPr txBox="1">
              <a:spLocks noChangeArrowheads="1"/>
            </p:cNvSpPr>
            <p:nvPr/>
          </p:nvSpPr>
          <p:spPr bwMode="auto">
            <a:xfrm>
              <a:off x="5148064" y="3212976"/>
              <a:ext cx="338227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44" name="Text Box 18"/>
            <p:cNvSpPr txBox="1">
              <a:spLocks noChangeArrowheads="1"/>
            </p:cNvSpPr>
            <p:nvPr/>
          </p:nvSpPr>
          <p:spPr bwMode="auto">
            <a:xfrm>
              <a:off x="5580112" y="3212976"/>
              <a:ext cx="504056" cy="191154"/>
            </a:xfrm>
            <a:prstGeom prst="rect">
              <a:avLst/>
            </a:prstGeom>
            <a:solidFill>
              <a:srgbClr val="CCE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disp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2555651" y="3777570"/>
            <a:ext cx="2761526" cy="45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无              无</a:t>
            </a:r>
            <a:endParaRPr lang="en-US" altLang="zh-CN" sz="2200" b="1" dirty="0">
              <a:latin typeface="宋体" pitchFamily="2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993611" y="4365104"/>
            <a:ext cx="5378589" cy="875638"/>
            <a:chOff x="993611" y="4365104"/>
            <a:chExt cx="5378589" cy="875638"/>
          </a:xfrm>
        </p:grpSpPr>
        <p:sp>
          <p:nvSpPr>
            <p:cNvPr id="47" name="Text Box 197"/>
            <p:cNvSpPr txBox="1">
              <a:spLocks noChangeArrowheads="1"/>
            </p:cNvSpPr>
            <p:nvPr/>
          </p:nvSpPr>
          <p:spPr bwMode="auto">
            <a:xfrm>
              <a:off x="4139952" y="4941168"/>
              <a:ext cx="3516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marL="342900" indent="-342900"/>
              <a:r>
                <a:rPr lang="zh-CN" altLang="en-US" sz="1800" b="1" dirty="0">
                  <a:solidFill>
                    <a:srgbClr val="CC3300"/>
                  </a:solidFill>
                </a:rPr>
                <a:t>④</a:t>
              </a:r>
              <a:endParaRPr lang="en-US" altLang="zh-CN" sz="1800" b="1" dirty="0">
                <a:solidFill>
                  <a:srgbClr val="CC3300"/>
                </a:solidFill>
              </a:endParaRPr>
            </a:p>
          </p:txBody>
        </p:sp>
        <p:cxnSp>
          <p:nvCxnSpPr>
            <p:cNvPr id="50" name="直接连接符 49"/>
            <p:cNvCxnSpPr/>
            <p:nvPr/>
          </p:nvCxnSpPr>
          <p:spPr bwMode="auto">
            <a:xfrm>
              <a:off x="4499992" y="4941168"/>
              <a:ext cx="0" cy="286246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>
              <a:off x="6372200" y="4941168"/>
              <a:ext cx="0" cy="28803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2" name="Text Box 18"/>
            <p:cNvSpPr txBox="1">
              <a:spLocks noChangeArrowheads="1"/>
            </p:cNvSpPr>
            <p:nvPr/>
          </p:nvSpPr>
          <p:spPr bwMode="auto">
            <a:xfrm>
              <a:off x="993611" y="4365104"/>
              <a:ext cx="338227" cy="2631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bg1">
                      <a:lumMod val="65000"/>
                    </a:schemeClr>
                  </a:solidFill>
                  <a:latin typeface="宋体" pitchFamily="2" charset="-122"/>
                </a:rPr>
                <a:t>10</a:t>
              </a:r>
            </a:p>
          </p:txBody>
        </p:sp>
        <p:sp>
          <p:nvSpPr>
            <p:cNvPr id="53" name="Text Box 18"/>
            <p:cNvSpPr txBox="1">
              <a:spLocks noChangeArrowheads="1"/>
            </p:cNvSpPr>
            <p:nvPr/>
          </p:nvSpPr>
          <p:spPr bwMode="auto">
            <a:xfrm>
              <a:off x="993611" y="4725143"/>
              <a:ext cx="338227" cy="28758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bg1">
                      <a:lumMod val="65000"/>
                    </a:schemeClr>
                  </a:solidFill>
                  <a:latin typeface="宋体" pitchFamily="2" charset="-122"/>
                </a:rPr>
                <a:t>11</a:t>
              </a:r>
            </a:p>
          </p:txBody>
        </p:sp>
        <p:cxnSp>
          <p:nvCxnSpPr>
            <p:cNvPr id="54" name="直接连接符 53"/>
            <p:cNvCxnSpPr/>
            <p:nvPr/>
          </p:nvCxnSpPr>
          <p:spPr bwMode="auto">
            <a:xfrm flipV="1">
              <a:off x="4644008" y="4941168"/>
              <a:ext cx="0" cy="280541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5" name="直接连接符 406"/>
            <p:cNvCxnSpPr/>
            <p:nvPr/>
          </p:nvCxnSpPr>
          <p:spPr bwMode="auto">
            <a:xfrm rot="5400000" flipH="1" flipV="1">
              <a:off x="2412207" y="4953157"/>
              <a:ext cx="431154" cy="144016"/>
            </a:xfrm>
            <a:prstGeom prst="bentConnector3">
              <a:avLst>
                <a:gd name="adj1" fmla="val 101661"/>
              </a:avLst>
            </a:prstGeom>
            <a:solidFill>
              <a:schemeClr val="accent1"/>
            </a:solidFill>
            <a:ln w="317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6" name="直接连接符 407"/>
            <p:cNvCxnSpPr/>
            <p:nvPr/>
          </p:nvCxnSpPr>
          <p:spPr bwMode="auto">
            <a:xfrm rot="5400000" flipH="1" flipV="1">
              <a:off x="2196630" y="4736688"/>
              <a:ext cx="718293" cy="288032"/>
            </a:xfrm>
            <a:prstGeom prst="bentConnector3">
              <a:avLst>
                <a:gd name="adj1" fmla="val 99778"/>
              </a:avLst>
            </a:prstGeom>
            <a:solidFill>
              <a:schemeClr val="accent1"/>
            </a:solidFill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7" name="直接连接符 420"/>
            <p:cNvCxnSpPr/>
            <p:nvPr/>
          </p:nvCxnSpPr>
          <p:spPr bwMode="auto">
            <a:xfrm>
              <a:off x="3059832" y="4640700"/>
              <a:ext cx="144016" cy="600042"/>
            </a:xfrm>
            <a:prstGeom prst="bentConnector2">
              <a:avLst/>
            </a:prstGeom>
            <a:solidFill>
              <a:schemeClr val="accent1"/>
            </a:solidFill>
            <a:ln w="317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8" name="直接连接符 434"/>
            <p:cNvCxnSpPr/>
            <p:nvPr/>
          </p:nvCxnSpPr>
          <p:spPr bwMode="auto">
            <a:xfrm>
              <a:off x="3059832" y="4509120"/>
              <a:ext cx="648072" cy="156451"/>
            </a:xfrm>
            <a:prstGeom prst="bentConnector2">
              <a:avLst/>
            </a:prstGeom>
            <a:solidFill>
              <a:schemeClr val="accent1"/>
            </a:solidFill>
            <a:ln w="317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61" name="Text Box 5"/>
          <p:cNvSpPr txBox="1">
            <a:spLocks noChangeArrowheads="1"/>
          </p:cNvSpPr>
          <p:nvPr/>
        </p:nvSpPr>
        <p:spPr bwMode="auto">
          <a:xfrm>
            <a:off x="3059832" y="5514617"/>
            <a:ext cx="5832648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操作序列</a:t>
            </a:r>
            <a:r>
              <a:rPr lang="zh-CN" altLang="en-US" sz="2200" b="1" dirty="0">
                <a:latin typeface="宋体" pitchFamily="2" charset="-122"/>
              </a:rPr>
              <a:t>为 ④</a:t>
            </a:r>
            <a:r>
              <a:rPr lang="en-US" altLang="zh-CN" sz="2200" b="1" dirty="0">
                <a:latin typeface="宋体" pitchFamily="2" charset="-122"/>
              </a:rPr>
              <a:t>PC←(PC)</a:t>
            </a:r>
            <a:r>
              <a:rPr lang="zh-CN" altLang="en-US" sz="2200" b="1" dirty="0">
                <a:latin typeface="宋体" pitchFamily="2" charset="-122"/>
              </a:rPr>
              <a:t>＋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en-US" altLang="zh-CN" sz="2200" b="1" dirty="0" err="1">
                <a:latin typeface="宋体" pitchFamily="2" charset="-122"/>
              </a:rPr>
              <a:t>ExtU</a:t>
            </a:r>
            <a:r>
              <a:rPr lang="en-US" altLang="zh-CN" sz="2200" b="1" dirty="0">
                <a:latin typeface="宋体" pitchFamily="2" charset="-122"/>
              </a:rPr>
              <a:t>)</a:t>
            </a:r>
            <a:r>
              <a:rPr lang="zh-CN" altLang="en-US" sz="2200" b="1" dirty="0">
                <a:latin typeface="宋体" pitchFamily="2" charset="-122"/>
              </a:rPr>
              <a:t>，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操作结果</a:t>
            </a:r>
            <a:r>
              <a:rPr lang="zh-CN" altLang="en-US" sz="2200" b="1" dirty="0">
                <a:latin typeface="宋体" pitchFamily="2" charset="-122"/>
              </a:rPr>
              <a:t>为 </a:t>
            </a:r>
            <a:r>
              <a:rPr lang="en-US" altLang="zh-CN" sz="2200" b="1" dirty="0">
                <a:latin typeface="宋体" pitchFamily="2" charset="-122"/>
              </a:rPr>
              <a:t>(PC)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</a:rPr>
              <a:t>12H</a:t>
            </a:r>
            <a:endParaRPr lang="en-US" altLang="zh-CN" sz="2200" b="1" dirty="0">
              <a:latin typeface="+mn-ea"/>
            </a:endParaRPr>
          </a:p>
        </p:txBody>
      </p:sp>
      <p:grpSp>
        <p:nvGrpSpPr>
          <p:cNvPr id="60" name="Group 76"/>
          <p:cNvGrpSpPr>
            <a:grpSpLocks/>
          </p:cNvGrpSpPr>
          <p:nvPr/>
        </p:nvGrpSpPr>
        <p:grpSpPr bwMode="auto">
          <a:xfrm>
            <a:off x="6155853" y="6453336"/>
            <a:ext cx="360363" cy="287337"/>
            <a:chOff x="1133" y="4020"/>
            <a:chExt cx="227" cy="181"/>
          </a:xfrm>
        </p:grpSpPr>
        <p:sp>
          <p:nvSpPr>
            <p:cNvPr id="62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9</a:t>
              </a:r>
            </a:p>
          </p:txBody>
        </p:sp>
      </p:grpSp>
      <p:grpSp>
        <p:nvGrpSpPr>
          <p:cNvPr id="64" name="Group 76"/>
          <p:cNvGrpSpPr>
            <a:grpSpLocks/>
          </p:cNvGrpSpPr>
          <p:nvPr/>
        </p:nvGrpSpPr>
        <p:grpSpPr bwMode="auto">
          <a:xfrm>
            <a:off x="4067944" y="6454031"/>
            <a:ext cx="360363" cy="287337"/>
            <a:chOff x="1133" y="4020"/>
            <a:chExt cx="227" cy="181"/>
          </a:xfrm>
        </p:grpSpPr>
        <p:sp>
          <p:nvSpPr>
            <p:cNvPr id="65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Text Box 78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10</a:t>
              </a:r>
            </a:p>
          </p:txBody>
        </p:sp>
      </p:grpSp>
      <p:sp>
        <p:nvSpPr>
          <p:cNvPr id="67" name="AutoShape 9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730899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Text Box 523"/>
          <p:cNvSpPr txBox="1">
            <a:spLocks noChangeArrowheads="1"/>
          </p:cNvSpPr>
          <p:nvPr/>
        </p:nvSpPr>
        <p:spPr bwMode="auto">
          <a:xfrm>
            <a:off x="6084168" y="2204864"/>
            <a:ext cx="2684040" cy="746222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square" lIns="36000" tIns="18000" rIns="36000" bIns="18000">
            <a:no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1800" b="1" dirty="0">
                <a:solidFill>
                  <a:srgbClr val="990099"/>
                </a:solidFill>
                <a:latin typeface="宋体" pitchFamily="2" charset="-122"/>
              </a:rPr>
              <a:t>思考</a:t>
            </a:r>
            <a:r>
              <a:rPr lang="en-US" altLang="zh-CN" sz="1800" b="1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sz="1800" b="1" dirty="0">
                <a:latin typeface="宋体" pitchFamily="2" charset="-122"/>
              </a:rPr>
              <a:t>若上条指令结果的</a:t>
            </a:r>
            <a:r>
              <a:rPr lang="en-US" altLang="zh-CN" sz="1800" b="1" dirty="0">
                <a:latin typeface="宋体" pitchFamily="2" charset="-122"/>
              </a:rPr>
              <a:t>ZF=1</a:t>
            </a:r>
            <a:r>
              <a:rPr lang="zh-CN" altLang="en-US" sz="1800" b="1" dirty="0">
                <a:latin typeface="宋体" pitchFamily="2" charset="-122"/>
              </a:rPr>
              <a:t>，操作序列及结果</a:t>
            </a:r>
            <a:r>
              <a:rPr lang="en-US" altLang="zh-CN" sz="1800" b="1" dirty="0">
                <a:latin typeface="宋体" pitchFamily="2" charset="-122"/>
              </a:rPr>
              <a:t>?</a:t>
            </a:r>
          </a:p>
        </p:txBody>
      </p:sp>
      <p:grpSp>
        <p:nvGrpSpPr>
          <p:cNvPr id="69" name="Group 185"/>
          <p:cNvGrpSpPr>
            <a:grpSpLocks/>
          </p:cNvGrpSpPr>
          <p:nvPr/>
        </p:nvGrpSpPr>
        <p:grpSpPr bwMode="auto">
          <a:xfrm>
            <a:off x="7158483" y="332656"/>
            <a:ext cx="1878013" cy="1649414"/>
            <a:chOff x="4633" y="1524"/>
            <a:chExt cx="1183" cy="1039"/>
          </a:xfrm>
        </p:grpSpPr>
        <p:sp>
          <p:nvSpPr>
            <p:cNvPr id="70" name="Text Box 186"/>
            <p:cNvSpPr txBox="1">
              <a:spLocks noChangeArrowheads="1"/>
            </p:cNvSpPr>
            <p:nvPr/>
          </p:nvSpPr>
          <p:spPr bwMode="auto">
            <a:xfrm>
              <a:off x="4921" y="1524"/>
              <a:ext cx="726" cy="1039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00100100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00111000 01100110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solidFill>
                    <a:srgbClr val="FF0000"/>
                  </a:solidFill>
                  <a:latin typeface="宋体" pitchFamily="2" charset="-122"/>
                </a:rPr>
                <a:t>11011110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   …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solidFill>
                    <a:srgbClr val="000099"/>
                  </a:solidFill>
                  <a:latin typeface="宋体" pitchFamily="2" charset="-122"/>
                </a:rPr>
                <a:t>01001000</a:t>
              </a:r>
            </a:p>
          </p:txBody>
        </p:sp>
        <p:sp>
          <p:nvSpPr>
            <p:cNvPr id="71" name="Text Box 187"/>
            <p:cNvSpPr txBox="1">
              <a:spLocks noChangeArrowheads="1"/>
            </p:cNvSpPr>
            <p:nvPr/>
          </p:nvSpPr>
          <p:spPr bwMode="auto">
            <a:xfrm>
              <a:off x="4633" y="1524"/>
              <a:ext cx="273" cy="103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10H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11H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12H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solidFill>
                    <a:srgbClr val="FF0000"/>
                  </a:solidFill>
                  <a:latin typeface="宋体" pitchFamily="2" charset="-122"/>
                </a:rPr>
                <a:t>13H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 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solidFill>
                    <a:srgbClr val="000099"/>
                  </a:solidFill>
                  <a:latin typeface="宋体" pitchFamily="2" charset="-122"/>
                </a:rPr>
                <a:t>20H</a:t>
              </a:r>
            </a:p>
          </p:txBody>
        </p:sp>
        <p:sp>
          <p:nvSpPr>
            <p:cNvPr id="72" name="Line 188"/>
            <p:cNvSpPr>
              <a:spLocks noChangeShapeType="1"/>
            </p:cNvSpPr>
            <p:nvPr/>
          </p:nvSpPr>
          <p:spPr bwMode="auto">
            <a:xfrm>
              <a:off x="4920" y="1708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189"/>
            <p:cNvSpPr>
              <a:spLocks noChangeShapeType="1"/>
            </p:cNvSpPr>
            <p:nvPr/>
          </p:nvSpPr>
          <p:spPr bwMode="auto">
            <a:xfrm>
              <a:off x="4920" y="2061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190"/>
            <p:cNvSpPr>
              <a:spLocks noChangeShapeType="1"/>
            </p:cNvSpPr>
            <p:nvPr/>
          </p:nvSpPr>
          <p:spPr bwMode="auto">
            <a:xfrm>
              <a:off x="4920" y="2230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191"/>
            <p:cNvSpPr>
              <a:spLocks noChangeShapeType="1"/>
            </p:cNvSpPr>
            <p:nvPr/>
          </p:nvSpPr>
          <p:spPr bwMode="auto">
            <a:xfrm>
              <a:off x="4920" y="2385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192"/>
            <p:cNvSpPr>
              <a:spLocks noChangeShapeType="1"/>
            </p:cNvSpPr>
            <p:nvPr/>
          </p:nvSpPr>
          <p:spPr bwMode="auto">
            <a:xfrm>
              <a:off x="4921" y="1879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Text Box 193"/>
            <p:cNvSpPr txBox="1">
              <a:spLocks noChangeArrowheads="1"/>
            </p:cNvSpPr>
            <p:nvPr/>
          </p:nvSpPr>
          <p:spPr bwMode="auto">
            <a:xfrm>
              <a:off x="5647" y="1858"/>
              <a:ext cx="169" cy="3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主存</a:t>
              </a:r>
            </a:p>
          </p:txBody>
        </p:sp>
      </p:grpSp>
      <p:sp>
        <p:nvSpPr>
          <p:cNvPr id="78" name="矩形 77"/>
          <p:cNvSpPr/>
          <p:nvPr/>
        </p:nvSpPr>
        <p:spPr>
          <a:xfrm>
            <a:off x="7760599" y="3265820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b="1" dirty="0">
                <a:solidFill>
                  <a:srgbClr val="000099"/>
                </a:solidFill>
              </a:rPr>
              <a:t>补码表示</a:t>
            </a:r>
          </a:p>
        </p:txBody>
      </p:sp>
    </p:spTree>
    <p:extLst>
      <p:ext uri="{BB962C8B-B14F-4D97-AF65-F5344CB8AC3E}">
        <p14:creationId xmlns:p14="http://schemas.microsoft.com/office/powerpoint/2010/main" val="194328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45" grpId="0"/>
      <p:bldP spid="61" grpId="0"/>
      <p:bldP spid="68" grpId="0" animBg="1"/>
      <p:bldP spid="7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15931" y="3326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  ※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指令执行过程的特征：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263" y="754037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</a:t>
            </a:r>
            <a:r>
              <a:rPr lang="zh-CN" altLang="en-US" b="1" dirty="0">
                <a:latin typeface="宋体" pitchFamily="2" charset="-122"/>
              </a:rPr>
              <a:t>⑴由取指、分析、执行阶段的操作组成</a:t>
            </a:r>
            <a:endParaRPr lang="zh-CN" altLang="en-US" b="1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42844" y="179488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</a:t>
            </a:r>
            <a:r>
              <a:rPr lang="zh-CN" altLang="en-US" b="1" dirty="0">
                <a:latin typeface="宋体" pitchFamily="2" charset="-122"/>
              </a:rPr>
              <a:t>⑵取指令阶段的操作对所有指令通用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79388" y="359508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+mn-ea"/>
                <a:ea typeface="+mn-ea"/>
              </a:rPr>
              <a:t>      </a:t>
            </a:r>
            <a:r>
              <a:rPr lang="zh-CN" altLang="en-US" b="1" dirty="0">
                <a:latin typeface="+mn-ea"/>
                <a:ea typeface="+mn-ea"/>
              </a:rPr>
              <a:t>⑶执行阶段的操作受</a:t>
            </a:r>
            <a:r>
              <a:rPr lang="en-US" altLang="zh-CN" b="1" dirty="0">
                <a:latin typeface="+mn-ea"/>
                <a:ea typeface="+mn-ea"/>
              </a:rPr>
              <a:t>OP</a:t>
            </a:r>
            <a:r>
              <a:rPr lang="zh-CN" altLang="en-US" b="1" dirty="0">
                <a:latin typeface="+mn-ea"/>
                <a:ea typeface="+mn-ea"/>
              </a:rPr>
              <a:t>类型、寻址方式、指令字长影响</a:t>
            </a:r>
            <a:endParaRPr lang="en-US" altLang="zh-CN" b="1" dirty="0">
              <a:latin typeface="+mn-ea"/>
              <a:ea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619672" y="1340768"/>
            <a:ext cx="7128792" cy="576064"/>
            <a:chOff x="864264" y="1645900"/>
            <a:chExt cx="7128792" cy="576064"/>
          </a:xfrm>
        </p:grpSpPr>
        <p:sp>
          <p:nvSpPr>
            <p:cNvPr id="8" name="Text Box 65"/>
            <p:cNvSpPr txBox="1">
              <a:spLocks noChangeArrowheads="1"/>
            </p:cNvSpPr>
            <p:nvPr/>
          </p:nvSpPr>
          <p:spPr bwMode="auto">
            <a:xfrm>
              <a:off x="864264" y="1645900"/>
              <a:ext cx="2232248" cy="35434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>
                  <a:latin typeface="宋体" pitchFamily="2" charset="-122"/>
                </a:rPr>
                <a:t>取指令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(</a:t>
              </a:r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操作序列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A)</a:t>
              </a:r>
            </a:p>
          </p:txBody>
        </p:sp>
        <p:sp>
          <p:nvSpPr>
            <p:cNvPr id="9" name="Text Box 66"/>
            <p:cNvSpPr txBox="1">
              <a:spLocks noChangeArrowheads="1"/>
            </p:cNvSpPr>
            <p:nvPr/>
          </p:nvSpPr>
          <p:spPr bwMode="auto">
            <a:xfrm>
              <a:off x="5143503" y="1645900"/>
              <a:ext cx="2489513" cy="35434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>
                  <a:latin typeface="宋体" pitchFamily="2" charset="-122"/>
                </a:rPr>
                <a:t>执行指令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(</a:t>
              </a:r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操作序列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B)</a:t>
              </a:r>
            </a:p>
          </p:txBody>
        </p:sp>
        <p:sp>
          <p:nvSpPr>
            <p:cNvPr id="10" name="Text Box 65"/>
            <p:cNvSpPr txBox="1">
              <a:spLocks noChangeArrowheads="1"/>
            </p:cNvSpPr>
            <p:nvPr/>
          </p:nvSpPr>
          <p:spPr bwMode="auto">
            <a:xfrm>
              <a:off x="3096512" y="1645900"/>
              <a:ext cx="2046992" cy="35434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>
                  <a:latin typeface="宋体" pitchFamily="2" charset="-122"/>
                </a:rPr>
                <a:t>分析指令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(</a:t>
              </a:r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无操作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)</a:t>
              </a:r>
              <a:endParaRPr lang="en-US" altLang="zh-CN" sz="20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 bwMode="auto">
            <a:xfrm>
              <a:off x="864264" y="2071678"/>
              <a:ext cx="6912768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" name="Text Box 65"/>
            <p:cNvSpPr txBox="1">
              <a:spLocks noChangeArrowheads="1"/>
            </p:cNvSpPr>
            <p:nvPr/>
          </p:nvSpPr>
          <p:spPr bwMode="auto">
            <a:xfrm>
              <a:off x="7777032" y="1929372"/>
              <a:ext cx="216024" cy="2925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r>
                <a:rPr lang="en-US" altLang="zh-CN" sz="1800" b="1" dirty="0">
                  <a:latin typeface="宋体" pitchFamily="2" charset="-122"/>
                </a:rPr>
                <a:t>t</a:t>
              </a:r>
            </a:p>
          </p:txBody>
        </p:sp>
      </p:grpSp>
      <p:sp>
        <p:nvSpPr>
          <p:cNvPr id="15" name="Text Box 65"/>
          <p:cNvSpPr txBox="1">
            <a:spLocks noChangeArrowheads="1"/>
          </p:cNvSpPr>
          <p:nvPr/>
        </p:nvSpPr>
        <p:spPr bwMode="auto">
          <a:xfrm>
            <a:off x="1619672" y="2348880"/>
            <a:ext cx="7128792" cy="432048"/>
          </a:xfrm>
          <a:prstGeom prst="rect">
            <a:avLst/>
          </a:prstGeom>
          <a:solidFill>
            <a:srgbClr val="FFCC99">
              <a:alpha val="8000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54000" tIns="10800" rIns="18000" bIns="10800" anchor="ctr"/>
          <a:lstStyle/>
          <a:p>
            <a:pPr algn="l"/>
            <a:r>
              <a:rPr lang="zh-CN" altLang="en-US" sz="2000" b="1" dirty="0">
                <a:latin typeface="+mn-ea"/>
              </a:rPr>
              <a:t>①</a:t>
            </a:r>
            <a:r>
              <a:rPr lang="en-US" altLang="zh-CN" sz="2000" b="1" dirty="0">
                <a:latin typeface="+mn-ea"/>
              </a:rPr>
              <a:t>MAR←(PC)</a:t>
            </a:r>
            <a:r>
              <a:rPr lang="zh-CN" altLang="zh-CN" sz="2000" b="1" dirty="0">
                <a:latin typeface="+mn-ea"/>
              </a:rPr>
              <a:t>，</a:t>
            </a:r>
            <a:r>
              <a:rPr lang="zh-CN" altLang="en-US" sz="2000" b="1" dirty="0">
                <a:latin typeface="+mn-ea"/>
              </a:rPr>
              <a:t>②</a:t>
            </a:r>
            <a:r>
              <a:rPr lang="en-US" altLang="zh-CN" sz="2000" b="1" dirty="0">
                <a:latin typeface="+mn-ea"/>
              </a:rPr>
              <a:t>MDR←M[(MAR)]</a:t>
            </a:r>
            <a:r>
              <a:rPr lang="zh-CN" altLang="en-US" sz="2000" b="1" dirty="0">
                <a:latin typeface="+mn-ea"/>
              </a:rPr>
              <a:t>、</a:t>
            </a:r>
            <a:r>
              <a:rPr lang="en-US" altLang="zh-CN" sz="2000" b="1" dirty="0">
                <a:latin typeface="+mn-ea"/>
              </a:rPr>
              <a:t>PC←(PC)</a:t>
            </a:r>
            <a:r>
              <a:rPr lang="zh-CN" altLang="zh-CN" sz="2000" b="1" dirty="0">
                <a:latin typeface="+mn-ea"/>
              </a:rPr>
              <a:t>＋</a:t>
            </a:r>
            <a:r>
              <a:rPr lang="en-US" altLang="zh-CN" sz="2000" b="1" dirty="0">
                <a:latin typeface="+mn-ea"/>
              </a:rPr>
              <a:t>1</a:t>
            </a:r>
            <a:r>
              <a:rPr lang="zh-CN" altLang="zh-CN" sz="2000" b="1" dirty="0">
                <a:latin typeface="+mn-ea"/>
              </a:rPr>
              <a:t>，</a:t>
            </a:r>
            <a:r>
              <a:rPr lang="zh-CN" altLang="en-US" sz="2000" b="1" dirty="0">
                <a:latin typeface="+mn-ea"/>
              </a:rPr>
              <a:t>③</a:t>
            </a:r>
            <a:r>
              <a:rPr lang="en-US" altLang="zh-CN" sz="2000" b="1" dirty="0">
                <a:latin typeface="+mn-ea"/>
              </a:rPr>
              <a:t>IR←(MDR)</a:t>
            </a: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179263" y="2780928"/>
            <a:ext cx="8821893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           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多字长指令处理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sz="2200" b="1" dirty="0">
                <a:solidFill>
                  <a:srgbClr val="FF0000"/>
                </a:solidFill>
                <a:latin typeface="宋体" pitchFamily="2" charset="-122"/>
              </a:rPr>
              <a:t>通常</a:t>
            </a:r>
            <a:r>
              <a:rPr lang="zh-CN" altLang="en-US" sz="2200" b="1" dirty="0">
                <a:latin typeface="宋体" pitchFamily="2" charset="-122"/>
              </a:rPr>
              <a:t>仅取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首字</a:t>
            </a:r>
            <a:r>
              <a:rPr lang="zh-CN" altLang="en-US" sz="2200" b="1" dirty="0">
                <a:latin typeface="宋体" pitchFamily="2" charset="-122"/>
              </a:rPr>
              <a:t>内容，其余作为</a:t>
            </a:r>
            <a:r>
              <a:rPr lang="en-US" altLang="zh-CN" sz="2200" b="1" dirty="0">
                <a:latin typeface="宋体" pitchFamily="2" charset="-122"/>
              </a:rPr>
              <a:t>OPD</a:t>
            </a:r>
            <a:r>
              <a:rPr lang="zh-CN" altLang="en-US" sz="2200" b="1" dirty="0">
                <a:latin typeface="宋体" pitchFamily="2" charset="-122"/>
              </a:rPr>
              <a:t>参数</a:t>
            </a:r>
            <a:endParaRPr lang="en-US" altLang="zh-CN" sz="2200" b="1" dirty="0">
              <a:latin typeface="宋体" pitchFamily="2" charset="-122"/>
            </a:endParaRPr>
          </a:p>
          <a:p>
            <a:pPr algn="l"/>
            <a:r>
              <a:rPr lang="zh-CN" altLang="en-US" sz="2000" b="1" dirty="0">
                <a:latin typeface="宋体" pitchFamily="2" charset="-122"/>
              </a:rPr>
              <a:t>                           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须含操作码、寻址方式</a:t>
            </a:r>
            <a:r>
              <a:rPr lang="en-US" altLang="zh-CN" sz="2000" b="1" dirty="0">
                <a:latin typeface="宋体" pitchFamily="2" charset="-122"/>
              </a:rPr>
              <a:t>) (</a:t>
            </a:r>
            <a:r>
              <a:rPr lang="zh-CN" altLang="en-US" sz="2000" b="1" dirty="0">
                <a:latin typeface="宋体" pitchFamily="2" charset="-122"/>
              </a:rPr>
              <a:t>在执行阶段再取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179512" y="407707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+mn-ea"/>
                <a:ea typeface="+mn-ea"/>
              </a:rPr>
              <a:t>      </a:t>
            </a:r>
            <a:r>
              <a:rPr lang="zh-CN" altLang="en-US" b="1" dirty="0">
                <a:latin typeface="+mn-ea"/>
                <a:ea typeface="+mn-ea"/>
              </a:rPr>
              <a:t>⑷所有的操作是一个基本操作序列</a:t>
            </a:r>
            <a:endParaRPr lang="en-US" altLang="zh-CN" b="1" dirty="0">
              <a:latin typeface="+mn-ea"/>
              <a:ea typeface="+mn-ea"/>
            </a:endParaRPr>
          </a:p>
        </p:txBody>
      </p:sp>
      <p:sp>
        <p:nvSpPr>
          <p:cNvPr id="23" name="Text Box 15"/>
          <p:cNvSpPr txBox="1">
            <a:spLocks noChangeArrowheads="1"/>
          </p:cNvSpPr>
          <p:nvPr/>
        </p:nvSpPr>
        <p:spPr bwMode="auto">
          <a:xfrm>
            <a:off x="1763688" y="4514344"/>
            <a:ext cx="1871662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11538" indent="-3411538" algn="dist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REG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间传送</a:t>
            </a:r>
            <a:r>
              <a:rPr lang="en-US" altLang="zh-CN" b="1" dirty="0">
                <a:solidFill>
                  <a:schemeClr val="accent2"/>
                </a:solidFill>
                <a:latin typeface="Times New Roman"/>
              </a:rPr>
              <a:t>—</a:t>
            </a:r>
            <a:endParaRPr lang="en-US" altLang="zh-CN" b="1" dirty="0">
              <a:latin typeface="宋体" pitchFamily="2" charset="-122"/>
            </a:endParaRPr>
          </a:p>
          <a:p>
            <a:pPr marL="3411538" indent="-3411538" algn="dist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存储器读</a:t>
            </a:r>
            <a:r>
              <a:rPr lang="en-US" altLang="zh-CN" b="1" dirty="0">
                <a:solidFill>
                  <a:schemeClr val="accent2"/>
                </a:solidFill>
                <a:latin typeface="Times New Roman"/>
              </a:rPr>
              <a:t>—</a:t>
            </a: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marL="3411538" indent="-3411538" algn="dist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存储器写</a:t>
            </a:r>
            <a:r>
              <a:rPr lang="en-US" altLang="zh-CN" b="1" dirty="0">
                <a:solidFill>
                  <a:schemeClr val="accent2"/>
                </a:solidFill>
                <a:latin typeface="Times New Roman"/>
              </a:rPr>
              <a:t>—</a:t>
            </a:r>
            <a:endParaRPr lang="en-US" altLang="zh-CN" b="1" dirty="0">
              <a:latin typeface="宋体" pitchFamily="2" charset="-122"/>
            </a:endParaRPr>
          </a:p>
          <a:p>
            <a:pPr marL="3411538" indent="-3411538" algn="dist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算逻运算</a:t>
            </a:r>
            <a:r>
              <a:rPr lang="en-US" altLang="zh-CN" b="1" dirty="0">
                <a:solidFill>
                  <a:schemeClr val="accent2"/>
                </a:solidFill>
                <a:latin typeface="Times New Roman"/>
              </a:rPr>
              <a:t>—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25" name="Text Box 17"/>
          <p:cNvSpPr txBox="1">
            <a:spLocks noChangeArrowheads="1"/>
          </p:cNvSpPr>
          <p:nvPr/>
        </p:nvSpPr>
        <p:spPr bwMode="auto">
          <a:xfrm>
            <a:off x="3563888" y="4514344"/>
            <a:ext cx="2709487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11538" indent="-3411538"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R</a:t>
            </a:r>
            <a:r>
              <a:rPr lang="en-US" altLang="zh-CN" b="1" baseline="-18000" dirty="0">
                <a:latin typeface="宋体" pitchFamily="2" charset="-122"/>
              </a:rPr>
              <a:t>D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←</a:t>
            </a:r>
            <a:r>
              <a:rPr lang="en-US" altLang="zh-CN" b="1" dirty="0">
                <a:latin typeface="宋体" pitchFamily="2" charset="-122"/>
              </a:rPr>
              <a:t>R</a:t>
            </a:r>
            <a:r>
              <a:rPr lang="en-US" altLang="zh-CN" b="1" baseline="-18000" dirty="0">
                <a:latin typeface="宋体" pitchFamily="2" charset="-122"/>
              </a:rPr>
              <a:t>S</a:t>
            </a:r>
          </a:p>
          <a:p>
            <a:pPr marL="3411538" indent="-3411538"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MDR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←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M[(MAR)]</a:t>
            </a:r>
          </a:p>
          <a:p>
            <a:pPr marL="3411538" indent="-3411538"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M[(MAR)]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←</a:t>
            </a:r>
            <a:r>
              <a:rPr lang="en-US" altLang="zh-CN" b="1" dirty="0">
                <a:latin typeface="宋体" pitchFamily="2" charset="-122"/>
              </a:rPr>
              <a:t>(MDR)</a:t>
            </a:r>
          </a:p>
          <a:p>
            <a:pPr marL="3411538" indent="-3411538"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R</a:t>
            </a:r>
            <a:r>
              <a:rPr lang="en-US" altLang="zh-CN" b="1" baseline="-18000" dirty="0">
                <a:latin typeface="宋体" pitchFamily="2" charset="-122"/>
              </a:rPr>
              <a:t>D</a:t>
            </a:r>
            <a:r>
              <a:rPr lang="zh-CN" altLang="en-US" b="1" dirty="0">
                <a:latin typeface="宋体" pitchFamily="2" charset="-122"/>
              </a:rPr>
              <a:t>←</a:t>
            </a:r>
            <a:r>
              <a:rPr lang="en-US" altLang="zh-CN" b="1" dirty="0">
                <a:latin typeface="宋体" pitchFamily="2" charset="-122"/>
              </a:rPr>
              <a:t>(R</a:t>
            </a:r>
            <a:r>
              <a:rPr lang="en-US" altLang="zh-CN" b="1" baseline="-18000" dirty="0">
                <a:latin typeface="宋体" pitchFamily="2" charset="-122"/>
              </a:rPr>
              <a:t>S1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en-US" altLang="zh-CN" b="1" dirty="0">
                <a:latin typeface="+mn-lt"/>
              </a:rPr>
              <a:t> 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op</a:t>
            </a:r>
            <a:r>
              <a:rPr lang="en-US" altLang="zh-CN" b="1" dirty="0">
                <a:solidFill>
                  <a:srgbClr val="990099"/>
                </a:solidFill>
                <a:latin typeface="+mn-lt"/>
              </a:rPr>
              <a:t> </a:t>
            </a:r>
            <a:r>
              <a:rPr lang="en-US" altLang="zh-CN" b="1" dirty="0">
                <a:latin typeface="宋体" pitchFamily="2" charset="-122"/>
              </a:rPr>
              <a:t>(R</a:t>
            </a:r>
            <a:r>
              <a:rPr lang="en-US" altLang="zh-CN" b="1" baseline="-18000" dirty="0">
                <a:latin typeface="宋体" pitchFamily="2" charset="-122"/>
              </a:rPr>
              <a:t>S2</a:t>
            </a:r>
            <a:r>
              <a:rPr lang="en-US" altLang="zh-CN" b="1" dirty="0">
                <a:latin typeface="宋体" pitchFamily="2" charset="-122"/>
              </a:rPr>
              <a:t>) </a:t>
            </a:r>
          </a:p>
        </p:txBody>
      </p:sp>
      <p:grpSp>
        <p:nvGrpSpPr>
          <p:cNvPr id="28" name="Group 76"/>
          <p:cNvGrpSpPr>
            <a:grpSpLocks/>
          </p:cNvGrpSpPr>
          <p:nvPr/>
        </p:nvGrpSpPr>
        <p:grpSpPr bwMode="auto">
          <a:xfrm>
            <a:off x="3995613" y="6454031"/>
            <a:ext cx="360363" cy="287337"/>
            <a:chOff x="1133" y="4020"/>
            <a:chExt cx="227" cy="181"/>
          </a:xfrm>
        </p:grpSpPr>
        <p:sp>
          <p:nvSpPr>
            <p:cNvPr id="29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11</a:t>
              </a:r>
            </a:p>
          </p:txBody>
        </p:sp>
      </p:grpSp>
      <p:grpSp>
        <p:nvGrpSpPr>
          <p:cNvPr id="31" name="Group 76"/>
          <p:cNvGrpSpPr>
            <a:grpSpLocks/>
          </p:cNvGrpSpPr>
          <p:nvPr/>
        </p:nvGrpSpPr>
        <p:grpSpPr bwMode="auto">
          <a:xfrm>
            <a:off x="5147741" y="6453336"/>
            <a:ext cx="360363" cy="287337"/>
            <a:chOff x="1133" y="4020"/>
            <a:chExt cx="227" cy="181"/>
          </a:xfrm>
        </p:grpSpPr>
        <p:sp>
          <p:nvSpPr>
            <p:cNvPr id="32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Text Box 78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12</a:t>
              </a:r>
            </a:p>
          </p:txBody>
        </p:sp>
      </p:grpSp>
      <p:grpSp>
        <p:nvGrpSpPr>
          <p:cNvPr id="34" name="Group 76"/>
          <p:cNvGrpSpPr>
            <a:grpSpLocks/>
          </p:cNvGrpSpPr>
          <p:nvPr/>
        </p:nvGrpSpPr>
        <p:grpSpPr bwMode="auto">
          <a:xfrm>
            <a:off x="6228184" y="6453336"/>
            <a:ext cx="360363" cy="287337"/>
            <a:chOff x="1133" y="4020"/>
            <a:chExt cx="227" cy="181"/>
          </a:xfrm>
        </p:grpSpPr>
        <p:sp>
          <p:nvSpPr>
            <p:cNvPr id="35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Text Box 78">
              <a:hlinkClick r:id="rId4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13</a:t>
              </a:r>
            </a:p>
          </p:txBody>
        </p:sp>
      </p:grpSp>
      <p:sp>
        <p:nvSpPr>
          <p:cNvPr id="37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73089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8" name="Group 76"/>
          <p:cNvGrpSpPr>
            <a:grpSpLocks/>
          </p:cNvGrpSpPr>
          <p:nvPr/>
        </p:nvGrpSpPr>
        <p:grpSpPr bwMode="auto">
          <a:xfrm>
            <a:off x="2987501" y="6453336"/>
            <a:ext cx="360363" cy="287337"/>
            <a:chOff x="1133" y="4020"/>
            <a:chExt cx="227" cy="181"/>
          </a:xfrm>
        </p:grpSpPr>
        <p:sp>
          <p:nvSpPr>
            <p:cNvPr id="39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Text Box 78">
              <a:hlinkClick r:id="rId5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9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156176" y="4005064"/>
            <a:ext cx="2771893" cy="1944216"/>
            <a:chOff x="6156176" y="4005064"/>
            <a:chExt cx="2771893" cy="1944216"/>
          </a:xfrm>
        </p:grpSpPr>
        <p:sp>
          <p:nvSpPr>
            <p:cNvPr id="42" name="Text Box 523"/>
            <p:cNvSpPr txBox="1">
              <a:spLocks noChangeArrowheads="1"/>
            </p:cNvSpPr>
            <p:nvPr/>
          </p:nvSpPr>
          <p:spPr bwMode="auto">
            <a:xfrm>
              <a:off x="6408366" y="4264387"/>
              <a:ext cx="2519703" cy="1684893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square" lIns="36000" tIns="18000" rIns="36000" bIns="18000">
              <a:noAutofit/>
            </a:bodyPr>
            <a:lstStyle/>
            <a:p>
              <a:pPr algn="l">
                <a:lnSpc>
                  <a:spcPct val="125000"/>
                </a:lnSpc>
              </a:pPr>
              <a:r>
                <a:rPr lang="en-US" altLang="zh-CN" sz="2000" b="1" dirty="0">
                  <a:solidFill>
                    <a:srgbClr val="990099"/>
                  </a:solidFill>
                  <a:latin typeface="宋体" pitchFamily="2" charset="-122"/>
                </a:rPr>
                <a:t>MOV</a:t>
              </a:r>
              <a:r>
                <a:rPr lang="zh-CN" altLang="en-US" sz="2000" b="1" dirty="0">
                  <a:solidFill>
                    <a:srgbClr val="990099"/>
                  </a:solidFill>
                  <a:latin typeface="宋体" pitchFamily="2" charset="-122"/>
                </a:rPr>
                <a:t>指令的操作序列：</a:t>
              </a:r>
              <a:endParaRPr lang="en-US" altLang="zh-CN" sz="2000" b="1" dirty="0">
                <a:solidFill>
                  <a:srgbClr val="990099"/>
                </a:solidFill>
                <a:latin typeface="宋体" pitchFamily="2" charset="-122"/>
              </a:endParaRPr>
            </a:p>
            <a:p>
              <a:pPr algn="l"/>
              <a:r>
                <a:rPr lang="zh-CN" altLang="en-US" sz="2000" b="1" dirty="0">
                  <a:latin typeface="宋体" pitchFamily="2" charset="-122"/>
                </a:rPr>
                <a:t>④ </a:t>
              </a:r>
              <a:r>
                <a:rPr lang="en-US" altLang="zh-CN" sz="2000" b="1" dirty="0">
                  <a:latin typeface="+mn-ea"/>
                </a:rPr>
                <a:t>MAR←(PC)</a:t>
              </a:r>
              <a:r>
                <a:rPr lang="zh-CN" altLang="zh-CN" sz="2000" b="1" dirty="0">
                  <a:latin typeface="+mn-ea"/>
                </a:rPr>
                <a:t>，</a:t>
              </a:r>
              <a:endParaRPr lang="en-US" altLang="zh-CN" sz="2000" b="1" dirty="0">
                <a:latin typeface="+mn-ea"/>
              </a:endParaRPr>
            </a:p>
            <a:p>
              <a:pPr algn="l"/>
              <a:r>
                <a:rPr lang="zh-CN" altLang="en-US" sz="2000" b="1" dirty="0">
                  <a:latin typeface="+mn-ea"/>
                </a:rPr>
                <a:t>⑤ </a:t>
              </a:r>
              <a:r>
                <a:rPr lang="en-US" altLang="zh-CN" sz="2000" b="1" dirty="0">
                  <a:latin typeface="+mn-ea"/>
                </a:rPr>
                <a:t>MDR←M[(MAR)]</a:t>
              </a:r>
              <a:r>
                <a:rPr lang="zh-CN" altLang="en-US" sz="2000" b="1" dirty="0">
                  <a:latin typeface="+mn-ea"/>
                </a:rPr>
                <a:t>、</a:t>
              </a:r>
              <a:endParaRPr lang="en-US" altLang="zh-CN" sz="2000" b="1" dirty="0">
                <a:latin typeface="+mn-ea"/>
              </a:endParaRPr>
            </a:p>
            <a:p>
              <a:pPr algn="l"/>
              <a:r>
                <a:rPr lang="en-US" altLang="zh-CN" sz="2000" b="1" dirty="0">
                  <a:latin typeface="+mn-ea"/>
                </a:rPr>
                <a:t>    PC←(PC)</a:t>
              </a:r>
              <a:r>
                <a:rPr lang="zh-CN" altLang="zh-CN" sz="2000" b="1" dirty="0">
                  <a:latin typeface="+mn-ea"/>
                </a:rPr>
                <a:t>＋</a:t>
              </a:r>
              <a:r>
                <a:rPr lang="en-US" altLang="zh-CN" sz="2000" b="1" dirty="0">
                  <a:latin typeface="+mn-ea"/>
                </a:rPr>
                <a:t>1</a:t>
              </a:r>
              <a:r>
                <a:rPr lang="zh-CN" altLang="en-US" sz="2000" b="1" dirty="0">
                  <a:latin typeface="+mn-ea"/>
                </a:rPr>
                <a:t>，</a:t>
              </a:r>
              <a:endParaRPr lang="en-US" altLang="zh-CN" sz="2000" b="1" dirty="0">
                <a:latin typeface="+mn-ea"/>
              </a:endParaRPr>
            </a:p>
            <a:p>
              <a:pPr algn="l"/>
              <a:r>
                <a:rPr lang="zh-CN" altLang="en-US" sz="2000" b="1" dirty="0">
                  <a:latin typeface="+mn-ea"/>
                </a:rPr>
                <a:t>⑥ </a:t>
              </a:r>
              <a:r>
                <a:rPr lang="en-US" altLang="zh-CN" sz="2000" b="1" dirty="0">
                  <a:latin typeface="+mn-ea"/>
                </a:rPr>
                <a:t>R3←(MDR)</a:t>
              </a:r>
              <a:endParaRPr lang="en-US" altLang="zh-CN" sz="2000" b="1" dirty="0">
                <a:latin typeface="宋体" pitchFamily="2" charset="-122"/>
              </a:endParaRPr>
            </a:p>
            <a:p>
              <a:pPr algn="l">
                <a:lnSpc>
                  <a:spcPct val="125000"/>
                </a:lnSpc>
              </a:pPr>
              <a:r>
                <a:rPr lang="en-US" altLang="zh-CN" sz="2000" b="1" dirty="0">
                  <a:solidFill>
                    <a:srgbClr val="990099"/>
                  </a:solidFill>
                  <a:latin typeface="宋体" pitchFamily="2" charset="-122"/>
                </a:rPr>
                <a:t> </a:t>
              </a:r>
            </a:p>
            <a:p>
              <a:pPr algn="l">
                <a:lnSpc>
                  <a:spcPct val="125000"/>
                </a:lnSpc>
              </a:pPr>
              <a:endParaRPr lang="en-US" altLang="zh-CN" sz="2000" b="1" dirty="0">
                <a:latin typeface="宋体" pitchFamily="2" charset="-122"/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 bwMode="auto">
            <a:xfrm>
              <a:off x="6156176" y="4077072"/>
              <a:ext cx="432371" cy="18731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3" name="直接箭头连接符 42"/>
            <p:cNvCxnSpPr/>
            <p:nvPr/>
          </p:nvCxnSpPr>
          <p:spPr bwMode="auto">
            <a:xfrm flipH="1">
              <a:off x="7143667" y="4005064"/>
              <a:ext cx="309000" cy="25932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A1EFA8F2-CC55-411D-801E-CAD003092938}"/>
              </a:ext>
            </a:extLst>
          </p:cNvPr>
          <p:cNvSpPr txBox="1"/>
          <p:nvPr/>
        </p:nvSpPr>
        <p:spPr>
          <a:xfrm flipH="1">
            <a:off x="9468544" y="2814027"/>
            <a:ext cx="2305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多字长不做要求</a:t>
            </a:r>
          </a:p>
        </p:txBody>
      </p:sp>
    </p:spTree>
    <p:extLst>
      <p:ext uri="{BB962C8B-B14F-4D97-AF65-F5344CB8AC3E}">
        <p14:creationId xmlns:p14="http://schemas.microsoft.com/office/powerpoint/2010/main" val="362688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5" grpId="0" animBg="1"/>
      <p:bldP spid="17" grpId="0"/>
      <p:bldP spid="22" grpId="0"/>
      <p:bldP spid="23" grpId="0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5432" y="6248400"/>
            <a:ext cx="1905000" cy="457200"/>
          </a:xfrm>
        </p:spPr>
        <p:txBody>
          <a:bodyPr/>
          <a:lstStyle/>
          <a:p>
            <a:fld id="{8DFB425B-A134-4AD2-9C66-C5042999BEF2}" type="slidenum">
              <a:rPr lang="en-US" altLang="zh-CN"/>
              <a:pPr/>
              <a:t>17</a:t>
            </a:fld>
            <a:endParaRPr lang="en-US" altLang="zh-CN" dirty="0"/>
          </a:p>
        </p:txBody>
      </p:sp>
      <p:sp>
        <p:nvSpPr>
          <p:cNvPr id="296034" name="AutoShape 9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7308305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" name="AutoShape 49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80406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51" name="组合 150"/>
          <p:cNvGrpSpPr/>
          <p:nvPr/>
        </p:nvGrpSpPr>
        <p:grpSpPr>
          <a:xfrm>
            <a:off x="179784" y="2317540"/>
            <a:ext cx="8856712" cy="3991780"/>
            <a:chOff x="180355" y="1771923"/>
            <a:chExt cx="8856712" cy="3991780"/>
          </a:xfrm>
        </p:grpSpPr>
        <p:sp>
          <p:nvSpPr>
            <p:cNvPr id="152" name="Text Box 135"/>
            <p:cNvSpPr txBox="1">
              <a:spLocks noChangeArrowheads="1"/>
            </p:cNvSpPr>
            <p:nvPr/>
          </p:nvSpPr>
          <p:spPr bwMode="auto">
            <a:xfrm>
              <a:off x="5147692" y="1771923"/>
              <a:ext cx="3889375" cy="39917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105000"/>
                </a:lnSpc>
              </a:pP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   </a:t>
              </a:r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数据寻址方式     指令寻址方式</a:t>
              </a:r>
            </a:p>
            <a:p>
              <a:pPr algn="l"/>
              <a:r>
                <a:rPr lang="zh-CN" altLang="en-US" sz="1800" b="1" dirty="0">
                  <a:latin typeface="宋体" pitchFamily="2" charset="-122"/>
                </a:rPr>
                <a:t>寄存器、立即       隐含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2</a:t>
              </a:r>
            </a:p>
            <a:p>
              <a:pPr algn="l">
                <a:lnSpc>
                  <a:spcPct val="85000"/>
                </a:lnSpc>
              </a:pP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寄存器、寄存器间接 隐含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寄存器间接、寄存器 隐含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寄存器、寄存器     隐含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寄存器、寄存器间接 隐含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寄存器、寄存器     隐含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寄存器、隐含       隐含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寄存器、隐含       隐含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  <a:p>
              <a:pPr algn="l"/>
              <a:r>
                <a:rPr lang="zh-CN" altLang="en-US" sz="1800" b="1" dirty="0">
                  <a:latin typeface="宋体" pitchFamily="2" charset="-122"/>
                </a:rPr>
                <a:t>无              直接</a:t>
              </a:r>
              <a:r>
                <a:rPr lang="en-US" altLang="zh-CN" sz="1800" b="1" dirty="0">
                  <a:latin typeface="宋体" pitchFamily="2" charset="-122"/>
                </a:rPr>
                <a:t>EA=ADDR</a:t>
              </a:r>
            </a:p>
            <a:p>
              <a:pPr algn="l"/>
              <a:r>
                <a:rPr lang="en-US" altLang="zh-CN" sz="1800" b="1" dirty="0">
                  <a:latin typeface="宋体" pitchFamily="2" charset="-122"/>
                </a:rPr>
                <a:t>              </a:t>
              </a:r>
              <a:r>
                <a:rPr lang="zh-CN" altLang="en-US" sz="1800" b="1" dirty="0">
                  <a:latin typeface="宋体" pitchFamily="2" charset="-122"/>
                </a:rPr>
                <a:t>或隐含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2</a:t>
              </a:r>
            </a:p>
            <a:p>
              <a:pPr algn="l"/>
              <a:r>
                <a:rPr lang="zh-CN" altLang="en-US" sz="1800" b="1" dirty="0">
                  <a:latin typeface="宋体" pitchFamily="2" charset="-122"/>
                </a:rPr>
                <a:t>无              相对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 err="1">
                  <a:latin typeface="宋体" pitchFamily="2" charset="-122"/>
                </a:rPr>
                <a:t>Disp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/>
              <a:r>
                <a:rPr lang="en-US" altLang="zh-CN" sz="1800" b="1" dirty="0">
                  <a:latin typeface="宋体" pitchFamily="2" charset="-122"/>
                </a:rPr>
                <a:t>              </a:t>
              </a:r>
              <a:r>
                <a:rPr lang="zh-CN" altLang="en-US" sz="1800" b="1" dirty="0">
                  <a:latin typeface="宋体" pitchFamily="2" charset="-122"/>
                </a:rPr>
                <a:t>或隐含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153" name="Text Box 136"/>
            <p:cNvSpPr txBox="1">
              <a:spLocks noChangeArrowheads="1"/>
            </p:cNvSpPr>
            <p:nvPr/>
          </p:nvSpPr>
          <p:spPr bwMode="auto">
            <a:xfrm>
              <a:off x="4215829" y="2071676"/>
              <a:ext cx="428625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154" name="Text Box 137"/>
            <p:cNvSpPr txBox="1">
              <a:spLocks noChangeArrowheads="1"/>
            </p:cNvSpPr>
            <p:nvPr/>
          </p:nvSpPr>
          <p:spPr bwMode="auto">
            <a:xfrm>
              <a:off x="3420492" y="2071676"/>
              <a:ext cx="795338" cy="2143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55" name="Text Box 138"/>
            <p:cNvSpPr txBox="1">
              <a:spLocks noChangeArrowheads="1"/>
            </p:cNvSpPr>
            <p:nvPr/>
          </p:nvSpPr>
          <p:spPr bwMode="auto">
            <a:xfrm>
              <a:off x="4212654" y="2857488"/>
              <a:ext cx="433388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156" name="Text Box 139"/>
            <p:cNvSpPr txBox="1">
              <a:spLocks noChangeArrowheads="1"/>
            </p:cNvSpPr>
            <p:nvPr/>
          </p:nvSpPr>
          <p:spPr bwMode="auto">
            <a:xfrm>
              <a:off x="4215829" y="3143238"/>
              <a:ext cx="430213" cy="2270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157" name="Text Box 140"/>
            <p:cNvSpPr txBox="1">
              <a:spLocks noChangeArrowheads="1"/>
            </p:cNvSpPr>
            <p:nvPr/>
          </p:nvSpPr>
          <p:spPr bwMode="auto">
            <a:xfrm>
              <a:off x="4647629" y="3143238"/>
              <a:ext cx="430213" cy="2270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RS</a:t>
              </a:r>
            </a:p>
          </p:txBody>
        </p:sp>
        <p:sp>
          <p:nvSpPr>
            <p:cNvPr id="158" name="Text Box 141"/>
            <p:cNvSpPr txBox="1">
              <a:spLocks noChangeArrowheads="1"/>
            </p:cNvSpPr>
            <p:nvPr/>
          </p:nvSpPr>
          <p:spPr bwMode="auto">
            <a:xfrm>
              <a:off x="4214242" y="4004468"/>
              <a:ext cx="430213" cy="2174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RD</a:t>
              </a:r>
            </a:p>
          </p:txBody>
        </p:sp>
        <p:sp>
          <p:nvSpPr>
            <p:cNvPr id="159" name="Text Box 142"/>
            <p:cNvSpPr txBox="1">
              <a:spLocks noChangeArrowheads="1"/>
            </p:cNvSpPr>
            <p:nvPr/>
          </p:nvSpPr>
          <p:spPr bwMode="auto">
            <a:xfrm>
              <a:off x="3637979" y="5420518"/>
              <a:ext cx="143827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>
                  <a:latin typeface="宋体" pitchFamily="2" charset="-122"/>
                </a:rPr>
                <a:t>4</a:t>
              </a:r>
              <a:r>
                <a:rPr lang="zh-CN" altLang="en-US" sz="1600" b="1">
                  <a:latin typeface="宋体" pitchFamily="2" charset="-122"/>
                </a:rPr>
                <a:t>位   </a:t>
              </a:r>
              <a:r>
                <a:rPr lang="en-US" altLang="zh-CN" sz="1600" b="1">
                  <a:latin typeface="宋体" pitchFamily="2" charset="-122"/>
                </a:rPr>
                <a:t>2</a:t>
              </a:r>
              <a:r>
                <a:rPr lang="zh-CN" altLang="en-US" sz="1600" b="1">
                  <a:latin typeface="宋体" pitchFamily="2" charset="-122"/>
                </a:rPr>
                <a:t>位 </a:t>
              </a:r>
              <a:r>
                <a:rPr lang="zh-CN" altLang="en-US" sz="1600" b="1"/>
                <a:t> </a:t>
              </a:r>
              <a:r>
                <a:rPr lang="en-US" altLang="zh-CN" sz="1600" b="1">
                  <a:latin typeface="宋体" pitchFamily="2" charset="-122"/>
                </a:rPr>
                <a:t>2</a:t>
              </a:r>
              <a:r>
                <a:rPr lang="zh-CN" altLang="en-US" sz="1600" b="1">
                  <a:latin typeface="宋体" pitchFamily="2" charset="-122"/>
                </a:rPr>
                <a:t>位</a:t>
              </a:r>
            </a:p>
          </p:txBody>
        </p:sp>
        <p:sp>
          <p:nvSpPr>
            <p:cNvPr id="160" name="Line 143"/>
            <p:cNvSpPr>
              <a:spLocks noChangeShapeType="1"/>
            </p:cNvSpPr>
            <p:nvPr/>
          </p:nvSpPr>
          <p:spPr bwMode="auto">
            <a:xfrm>
              <a:off x="3420492" y="5418931"/>
              <a:ext cx="0" cy="2889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144"/>
            <p:cNvSpPr>
              <a:spLocks noChangeShapeType="1"/>
            </p:cNvSpPr>
            <p:nvPr/>
          </p:nvSpPr>
          <p:spPr bwMode="auto">
            <a:xfrm>
              <a:off x="4214242" y="5418931"/>
              <a:ext cx="0" cy="2889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Line 145"/>
            <p:cNvSpPr>
              <a:spLocks noChangeShapeType="1"/>
            </p:cNvSpPr>
            <p:nvPr/>
          </p:nvSpPr>
          <p:spPr bwMode="auto">
            <a:xfrm>
              <a:off x="4646042" y="5418931"/>
              <a:ext cx="0" cy="2889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Line 146"/>
            <p:cNvSpPr>
              <a:spLocks noChangeShapeType="1"/>
            </p:cNvSpPr>
            <p:nvPr/>
          </p:nvSpPr>
          <p:spPr bwMode="auto">
            <a:xfrm>
              <a:off x="5077842" y="5444331"/>
              <a:ext cx="0" cy="2889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Line 147"/>
            <p:cNvSpPr>
              <a:spLocks noChangeShapeType="1"/>
            </p:cNvSpPr>
            <p:nvPr/>
          </p:nvSpPr>
          <p:spPr bwMode="auto">
            <a:xfrm>
              <a:off x="3998342" y="5563393"/>
              <a:ext cx="2159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148"/>
            <p:cNvSpPr>
              <a:spLocks noChangeShapeType="1"/>
            </p:cNvSpPr>
            <p:nvPr/>
          </p:nvSpPr>
          <p:spPr bwMode="auto">
            <a:xfrm flipH="1">
              <a:off x="3420492" y="5563393"/>
              <a:ext cx="2174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Text Box 149"/>
            <p:cNvSpPr txBox="1">
              <a:spLocks noChangeArrowheads="1"/>
            </p:cNvSpPr>
            <p:nvPr/>
          </p:nvSpPr>
          <p:spPr bwMode="auto">
            <a:xfrm>
              <a:off x="4644454" y="4004468"/>
              <a:ext cx="433388" cy="217488"/>
            </a:xfrm>
            <a:prstGeom prst="rect">
              <a:avLst/>
            </a:prstGeom>
            <a:solidFill>
              <a:schemeClr val="hlink">
                <a:alpha val="89999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0 0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67" name="Text Box 150"/>
            <p:cNvSpPr txBox="1">
              <a:spLocks noChangeArrowheads="1"/>
            </p:cNvSpPr>
            <p:nvPr/>
          </p:nvSpPr>
          <p:spPr bwMode="auto">
            <a:xfrm>
              <a:off x="4212654" y="2579676"/>
              <a:ext cx="433388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RD</a:t>
              </a:r>
            </a:p>
          </p:txBody>
        </p:sp>
        <p:sp>
          <p:nvSpPr>
            <p:cNvPr id="168" name="Text Box 151"/>
            <p:cNvSpPr txBox="1">
              <a:spLocks noChangeArrowheads="1"/>
            </p:cNvSpPr>
            <p:nvPr/>
          </p:nvSpPr>
          <p:spPr bwMode="auto">
            <a:xfrm>
              <a:off x="3418904" y="2285988"/>
              <a:ext cx="1657350" cy="22225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Imme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9" name="Text Box 152"/>
            <p:cNvSpPr txBox="1">
              <a:spLocks noChangeArrowheads="1"/>
            </p:cNvSpPr>
            <p:nvPr/>
          </p:nvSpPr>
          <p:spPr bwMode="auto">
            <a:xfrm>
              <a:off x="4646042" y="2579676"/>
              <a:ext cx="431800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RS</a:t>
              </a:r>
            </a:p>
          </p:txBody>
        </p:sp>
        <p:sp>
          <p:nvSpPr>
            <p:cNvPr id="170" name="Text Box 153"/>
            <p:cNvSpPr txBox="1">
              <a:spLocks noChangeArrowheads="1"/>
            </p:cNvSpPr>
            <p:nvPr/>
          </p:nvSpPr>
          <p:spPr bwMode="auto">
            <a:xfrm>
              <a:off x="4647629" y="2857488"/>
              <a:ext cx="430213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RS</a:t>
              </a:r>
            </a:p>
          </p:txBody>
        </p:sp>
        <p:sp>
          <p:nvSpPr>
            <p:cNvPr id="171" name="Text Box 154"/>
            <p:cNvSpPr txBox="1">
              <a:spLocks noChangeArrowheads="1"/>
            </p:cNvSpPr>
            <p:nvPr/>
          </p:nvSpPr>
          <p:spPr bwMode="auto">
            <a:xfrm>
              <a:off x="4644454" y="2071676"/>
              <a:ext cx="431800" cy="214313"/>
            </a:xfrm>
            <a:prstGeom prst="rect">
              <a:avLst/>
            </a:prstGeom>
            <a:solidFill>
              <a:schemeClr val="hlink">
                <a:alpha val="89999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空</a:t>
              </a:r>
            </a:p>
          </p:txBody>
        </p:sp>
        <p:sp>
          <p:nvSpPr>
            <p:cNvPr id="172" name="Text Box 155"/>
            <p:cNvSpPr txBox="1">
              <a:spLocks noChangeArrowheads="1"/>
            </p:cNvSpPr>
            <p:nvPr/>
          </p:nvSpPr>
          <p:spPr bwMode="auto">
            <a:xfrm>
              <a:off x="3418904" y="4774406"/>
              <a:ext cx="1657350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Addr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3" name="Text Box 156"/>
            <p:cNvSpPr txBox="1">
              <a:spLocks noChangeArrowheads="1"/>
            </p:cNvSpPr>
            <p:nvPr/>
          </p:nvSpPr>
          <p:spPr bwMode="auto">
            <a:xfrm>
              <a:off x="4211067" y="4560093"/>
              <a:ext cx="863600" cy="214313"/>
            </a:xfrm>
            <a:prstGeom prst="rect">
              <a:avLst/>
            </a:prstGeom>
            <a:solidFill>
              <a:schemeClr val="hlink">
                <a:alpha val="89999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0 0 0 0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74" name="Text Box 157"/>
            <p:cNvSpPr txBox="1">
              <a:spLocks noChangeArrowheads="1"/>
            </p:cNvSpPr>
            <p:nvPr/>
          </p:nvSpPr>
          <p:spPr bwMode="auto">
            <a:xfrm>
              <a:off x="4214242" y="4274343"/>
              <a:ext cx="430213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175" name="Text Box 158"/>
            <p:cNvSpPr txBox="1">
              <a:spLocks noChangeArrowheads="1"/>
            </p:cNvSpPr>
            <p:nvPr/>
          </p:nvSpPr>
          <p:spPr bwMode="auto">
            <a:xfrm>
              <a:off x="4644454" y="4274343"/>
              <a:ext cx="433388" cy="214313"/>
            </a:xfrm>
            <a:prstGeom prst="rect">
              <a:avLst/>
            </a:prstGeom>
            <a:solidFill>
              <a:schemeClr val="hlink">
                <a:alpha val="89999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0 0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76" name="Text Box 159"/>
            <p:cNvSpPr txBox="1">
              <a:spLocks noChangeArrowheads="1"/>
            </p:cNvSpPr>
            <p:nvPr/>
          </p:nvSpPr>
          <p:spPr bwMode="auto">
            <a:xfrm>
              <a:off x="3636392" y="1771923"/>
              <a:ext cx="1223963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05000"/>
                </a:lnSpc>
              </a:pPr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指令格式</a:t>
              </a:r>
            </a:p>
          </p:txBody>
        </p:sp>
        <p:sp>
          <p:nvSpPr>
            <p:cNvPr id="177" name="Text Box 160"/>
            <p:cNvSpPr txBox="1">
              <a:spLocks noChangeArrowheads="1"/>
            </p:cNvSpPr>
            <p:nvPr/>
          </p:nvSpPr>
          <p:spPr bwMode="auto">
            <a:xfrm>
              <a:off x="180355" y="1787389"/>
              <a:ext cx="3311525" cy="37298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105000"/>
                </a:lnSpc>
              </a:pPr>
              <a:r>
                <a:rPr lang="en-US" altLang="zh-CN" sz="1800" b="1" dirty="0">
                  <a:solidFill>
                    <a:srgbClr val="CC3300"/>
                  </a:solidFill>
                  <a:latin typeface="宋体" pitchFamily="2" charset="-122"/>
                </a:rPr>
                <a:t>   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 </a:t>
              </a:r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指令功能</a:t>
              </a:r>
            </a:p>
            <a:p>
              <a:pPr algn="l"/>
              <a:r>
                <a:rPr lang="zh-CN" altLang="en-US" sz="1800" b="1" dirty="0">
                  <a:latin typeface="宋体" pitchFamily="2" charset="-122"/>
                </a:rPr>
                <a:t>赋值</a:t>
              </a:r>
              <a:r>
                <a:rPr lang="en-US" altLang="zh-CN" sz="1800" b="1" dirty="0">
                  <a:latin typeface="宋体" pitchFamily="2" charset="-122"/>
                </a:rPr>
                <a:t>(MOV): </a:t>
              </a:r>
              <a:r>
                <a:rPr lang="en-US" altLang="zh-CN" sz="1800" b="1" dirty="0" err="1">
                  <a:latin typeface="宋体" pitchFamily="2" charset="-122"/>
                </a:rPr>
                <a:t>RD←Imme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85000"/>
                </a:lnSpc>
              </a:pP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取数</a:t>
              </a:r>
              <a:r>
                <a:rPr lang="en-US" altLang="zh-CN" sz="1800" b="1" dirty="0">
                  <a:latin typeface="宋体" pitchFamily="2" charset="-122"/>
                </a:rPr>
                <a:t>(LD) : RD←M</a:t>
              </a:r>
              <a:r>
                <a:rPr lang="en-US" altLang="zh-CN" sz="1800" b="1" spc="-200" dirty="0">
                  <a:latin typeface="宋体" pitchFamily="2" charset="-122"/>
                </a:rPr>
                <a:t>[</a:t>
              </a:r>
              <a:r>
                <a:rPr lang="en-US" altLang="zh-CN" sz="1800" b="1" dirty="0">
                  <a:latin typeface="宋体" pitchFamily="2" charset="-122"/>
                </a:rPr>
                <a:t>(RS</a:t>
              </a:r>
              <a:r>
                <a:rPr lang="en-US" altLang="zh-CN" sz="1800" b="1" spc="-200" dirty="0">
                  <a:latin typeface="宋体" pitchFamily="2" charset="-122"/>
                </a:rPr>
                <a:t>)</a:t>
              </a:r>
              <a:r>
                <a:rPr lang="en-US" altLang="zh-CN" sz="1800" b="1" dirty="0">
                  <a:latin typeface="宋体" pitchFamily="2" charset="-122"/>
                </a:rPr>
                <a:t>]</a:t>
              </a: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存数</a:t>
              </a:r>
              <a:r>
                <a:rPr lang="en-US" altLang="zh-CN" sz="1800" b="1" dirty="0">
                  <a:latin typeface="宋体" pitchFamily="2" charset="-122"/>
                </a:rPr>
                <a:t>(ST) : M</a:t>
              </a:r>
              <a:r>
                <a:rPr lang="en-US" altLang="zh-CN" sz="1800" b="1" spc="-200" dirty="0">
                  <a:latin typeface="宋体" pitchFamily="2" charset="-122"/>
                </a:rPr>
                <a:t>[</a:t>
              </a:r>
              <a:r>
                <a:rPr lang="en-US" altLang="zh-CN" sz="1800" b="1" spc="-300" dirty="0">
                  <a:latin typeface="宋体" pitchFamily="2" charset="-122"/>
                </a:rPr>
                <a:t>(</a:t>
              </a:r>
              <a:r>
                <a:rPr lang="en-US" altLang="zh-CN" sz="1800" b="1" dirty="0">
                  <a:latin typeface="宋体" pitchFamily="2" charset="-122"/>
                </a:rPr>
                <a:t>RS</a:t>
              </a:r>
              <a:r>
                <a:rPr lang="en-US" altLang="zh-CN" sz="1800" b="1" spc="-200" dirty="0">
                  <a:latin typeface="宋体" pitchFamily="2" charset="-122"/>
                </a:rPr>
                <a:t>)</a:t>
              </a:r>
              <a:r>
                <a:rPr lang="en-US" altLang="zh-CN" sz="1800" b="1" dirty="0">
                  <a:latin typeface="宋体" pitchFamily="2" charset="-122"/>
                </a:rPr>
                <a:t>]←(RD)</a:t>
              </a: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加法</a:t>
              </a:r>
              <a:r>
                <a:rPr lang="en-US" altLang="zh-CN" sz="1800" b="1" dirty="0">
                  <a:latin typeface="宋体" pitchFamily="2" charset="-122"/>
                </a:rPr>
                <a:t>(ADD): RD←(RD)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(RS)</a:t>
              </a:r>
            </a:p>
            <a:p>
              <a:pPr algn="l"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          RD←(RD)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M</a:t>
              </a:r>
              <a:r>
                <a:rPr lang="en-US" altLang="zh-CN" sz="1800" b="1" spc="-300" dirty="0">
                  <a:latin typeface="宋体" pitchFamily="2" charset="-122"/>
                </a:rPr>
                <a:t>[</a:t>
              </a:r>
              <a:r>
                <a:rPr lang="en-US" altLang="zh-CN" sz="1800" b="1" dirty="0">
                  <a:latin typeface="宋体" pitchFamily="2" charset="-122"/>
                </a:rPr>
                <a:t>(RS</a:t>
              </a:r>
              <a:r>
                <a:rPr lang="en-US" altLang="zh-CN" sz="1800" b="1" spc="-200" dirty="0">
                  <a:latin typeface="宋体" pitchFamily="2" charset="-122"/>
                </a:rPr>
                <a:t>)</a:t>
              </a:r>
              <a:r>
                <a:rPr lang="en-US" altLang="zh-CN" sz="1800" b="1" dirty="0">
                  <a:latin typeface="宋体" pitchFamily="2" charset="-122"/>
                </a:rPr>
                <a:t>]</a:t>
              </a: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减法</a:t>
              </a:r>
              <a:r>
                <a:rPr lang="en-US" altLang="zh-CN" sz="1800" b="1" dirty="0">
                  <a:latin typeface="宋体" pitchFamily="2" charset="-122"/>
                </a:rPr>
                <a:t>(SUB): RD←(RD)</a:t>
              </a:r>
              <a:r>
                <a:rPr lang="zh-CN" altLang="en-US" sz="1800" b="1" dirty="0">
                  <a:latin typeface="宋体" pitchFamily="2" charset="-122"/>
                </a:rPr>
                <a:t>－</a:t>
              </a:r>
              <a:r>
                <a:rPr lang="en-US" altLang="zh-CN" sz="1800" b="1" dirty="0">
                  <a:latin typeface="宋体" pitchFamily="2" charset="-122"/>
                </a:rPr>
                <a:t>(RS)</a:t>
              </a: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自增</a:t>
              </a:r>
              <a:r>
                <a:rPr lang="en-US" altLang="zh-CN" sz="1800" b="1" dirty="0">
                  <a:latin typeface="宋体" pitchFamily="2" charset="-122"/>
                </a:rPr>
                <a:t>(INC): RD←(RD)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自减</a:t>
              </a:r>
              <a:r>
                <a:rPr lang="en-US" altLang="zh-CN" sz="1800" b="1" dirty="0">
                  <a:latin typeface="宋体" pitchFamily="2" charset="-122"/>
                </a:rPr>
                <a:t>(DEC): RD←(RD)</a:t>
              </a:r>
              <a:r>
                <a:rPr lang="zh-CN" altLang="en-US" sz="1800" b="1" dirty="0">
                  <a:latin typeface="宋体" pitchFamily="2" charset="-122"/>
                </a:rPr>
                <a:t>－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分支</a:t>
              </a:r>
              <a:r>
                <a:rPr lang="en-US" altLang="zh-CN" sz="1800" b="1" dirty="0">
                  <a:latin typeface="宋体" pitchFamily="2" charset="-122"/>
                </a:rPr>
                <a:t>(JNZ): </a:t>
              </a:r>
            </a:p>
            <a:p>
              <a:pPr algn="l"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   ZF</a:t>
              </a:r>
              <a:r>
                <a:rPr lang="zh-CN" altLang="en-US" sz="1800" b="1" dirty="0">
                  <a:latin typeface="宋体" pitchFamily="2" charset="-122"/>
                </a:rPr>
                <a:t>＝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zh-CN" altLang="en-US" sz="1800" b="1" dirty="0">
                  <a:latin typeface="宋体" pitchFamily="2" charset="-122"/>
                </a:rPr>
                <a:t>时</a:t>
              </a:r>
              <a:r>
                <a:rPr lang="en-US" altLang="zh-CN" sz="1800" b="1" dirty="0">
                  <a:latin typeface="宋体" pitchFamily="2" charset="-122"/>
                </a:rPr>
                <a:t>PC</a:t>
              </a:r>
              <a:r>
                <a:rPr lang="zh-CN" altLang="en-US" sz="1800" b="1" dirty="0">
                  <a:latin typeface="宋体" pitchFamily="2" charset="-122"/>
                </a:rPr>
                <a:t>←</a:t>
              </a:r>
              <a:r>
                <a:rPr lang="en-US" altLang="zh-CN" sz="1800" b="1" dirty="0" err="1">
                  <a:latin typeface="宋体" pitchFamily="2" charset="-122"/>
                </a:rPr>
                <a:t>Addr</a:t>
              </a:r>
              <a:endParaRPr lang="zh-CN" altLang="en-US" sz="1800" b="1" dirty="0">
                <a:latin typeface="宋体" pitchFamily="2" charset="-122"/>
              </a:endParaRP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         或</a:t>
              </a:r>
              <a:r>
                <a:rPr lang="en-US" altLang="zh-CN" sz="1800" b="1" dirty="0">
                  <a:latin typeface="宋体" pitchFamily="2" charset="-122"/>
                </a:rPr>
                <a:t>PC</a:t>
              </a:r>
              <a:r>
                <a:rPr lang="zh-CN" altLang="en-US" sz="1800" b="1" dirty="0">
                  <a:latin typeface="宋体" pitchFamily="2" charset="-122"/>
                </a:rPr>
                <a:t>←</a:t>
              </a:r>
              <a:r>
                <a:rPr lang="en-US" altLang="zh-CN" sz="1800" b="1" dirty="0">
                  <a:latin typeface="宋体" pitchFamily="2" charset="-122"/>
                </a:rPr>
                <a:t>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 err="1">
                  <a:latin typeface="宋体" pitchFamily="2" charset="-122"/>
                </a:rPr>
                <a:t>Disp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78" name="Text Box 161"/>
            <p:cNvSpPr txBox="1">
              <a:spLocks noChangeArrowheads="1"/>
            </p:cNvSpPr>
            <p:nvPr/>
          </p:nvSpPr>
          <p:spPr bwMode="auto">
            <a:xfrm>
              <a:off x="3420492" y="2579676"/>
              <a:ext cx="793750" cy="2159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0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0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1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0</a:t>
              </a:r>
            </a:p>
          </p:txBody>
        </p:sp>
        <p:sp>
          <p:nvSpPr>
            <p:cNvPr id="179" name="Text Box 162"/>
            <p:cNvSpPr txBox="1">
              <a:spLocks noChangeArrowheads="1"/>
            </p:cNvSpPr>
            <p:nvPr/>
          </p:nvSpPr>
          <p:spPr bwMode="auto">
            <a:xfrm>
              <a:off x="3420492" y="2857488"/>
              <a:ext cx="793750" cy="2143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180" name="Text Box 163"/>
            <p:cNvSpPr txBox="1">
              <a:spLocks noChangeArrowheads="1"/>
            </p:cNvSpPr>
            <p:nvPr/>
          </p:nvSpPr>
          <p:spPr bwMode="auto">
            <a:xfrm>
              <a:off x="3420492" y="3143238"/>
              <a:ext cx="574675" cy="2270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181" name="Text Box 164"/>
            <p:cNvSpPr txBox="1">
              <a:spLocks noChangeArrowheads="1"/>
            </p:cNvSpPr>
            <p:nvPr/>
          </p:nvSpPr>
          <p:spPr bwMode="auto">
            <a:xfrm>
              <a:off x="3420492" y="4004468"/>
              <a:ext cx="793750" cy="217488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82" name="Text Box 165"/>
            <p:cNvSpPr txBox="1">
              <a:spLocks noChangeArrowheads="1"/>
            </p:cNvSpPr>
            <p:nvPr/>
          </p:nvSpPr>
          <p:spPr bwMode="auto">
            <a:xfrm>
              <a:off x="3420492" y="4274343"/>
              <a:ext cx="793750" cy="2143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183" name="Text Box 166"/>
            <p:cNvSpPr txBox="1">
              <a:spLocks noChangeArrowheads="1"/>
            </p:cNvSpPr>
            <p:nvPr/>
          </p:nvSpPr>
          <p:spPr bwMode="auto">
            <a:xfrm>
              <a:off x="3420492" y="4560093"/>
              <a:ext cx="574675" cy="2143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184" name="Text Box 167"/>
            <p:cNvSpPr txBox="1">
              <a:spLocks noChangeArrowheads="1"/>
            </p:cNvSpPr>
            <p:nvPr/>
          </p:nvSpPr>
          <p:spPr bwMode="auto">
            <a:xfrm>
              <a:off x="4215829" y="3443276"/>
              <a:ext cx="430213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185" name="Text Box 168"/>
            <p:cNvSpPr txBox="1">
              <a:spLocks noChangeArrowheads="1"/>
            </p:cNvSpPr>
            <p:nvPr/>
          </p:nvSpPr>
          <p:spPr bwMode="auto">
            <a:xfrm>
              <a:off x="4647629" y="3443276"/>
              <a:ext cx="430213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RS</a:t>
              </a:r>
            </a:p>
          </p:txBody>
        </p:sp>
        <p:sp>
          <p:nvSpPr>
            <p:cNvPr id="186" name="Text Box 169"/>
            <p:cNvSpPr txBox="1">
              <a:spLocks noChangeArrowheads="1"/>
            </p:cNvSpPr>
            <p:nvPr/>
          </p:nvSpPr>
          <p:spPr bwMode="auto">
            <a:xfrm>
              <a:off x="3420492" y="3443276"/>
              <a:ext cx="574675" cy="2159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0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1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0</a:t>
              </a:r>
              <a:endParaRPr lang="en-US" altLang="zh-CN" sz="1800" b="1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187" name="Text Box 170"/>
            <p:cNvSpPr txBox="1">
              <a:spLocks noChangeArrowheads="1"/>
            </p:cNvSpPr>
            <p:nvPr/>
          </p:nvSpPr>
          <p:spPr bwMode="auto">
            <a:xfrm>
              <a:off x="4211067" y="5131593"/>
              <a:ext cx="865188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Disp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88" name="Text Box 171"/>
            <p:cNvSpPr txBox="1">
              <a:spLocks noChangeArrowheads="1"/>
            </p:cNvSpPr>
            <p:nvPr/>
          </p:nvSpPr>
          <p:spPr bwMode="auto">
            <a:xfrm>
              <a:off x="3420492" y="5131593"/>
              <a:ext cx="574675" cy="2159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189" name="Text Box 172"/>
            <p:cNvSpPr txBox="1">
              <a:spLocks noChangeArrowheads="1"/>
            </p:cNvSpPr>
            <p:nvPr/>
          </p:nvSpPr>
          <p:spPr bwMode="auto">
            <a:xfrm>
              <a:off x="3995167" y="5131593"/>
              <a:ext cx="215900" cy="21431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1</a:t>
              </a:r>
            </a:p>
          </p:txBody>
        </p:sp>
        <p:sp>
          <p:nvSpPr>
            <p:cNvPr id="190" name="Text Box 173"/>
            <p:cNvSpPr txBox="1">
              <a:spLocks noChangeArrowheads="1"/>
            </p:cNvSpPr>
            <p:nvPr/>
          </p:nvSpPr>
          <p:spPr bwMode="auto">
            <a:xfrm>
              <a:off x="3995167" y="4560093"/>
              <a:ext cx="215900" cy="21431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91" name="Text Box 174"/>
            <p:cNvSpPr txBox="1">
              <a:spLocks noChangeArrowheads="1"/>
            </p:cNvSpPr>
            <p:nvPr/>
          </p:nvSpPr>
          <p:spPr bwMode="auto">
            <a:xfrm>
              <a:off x="3995167" y="3444863"/>
              <a:ext cx="220663" cy="21431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192" name="Text Box 175"/>
            <p:cNvSpPr txBox="1">
              <a:spLocks noChangeArrowheads="1"/>
            </p:cNvSpPr>
            <p:nvPr/>
          </p:nvSpPr>
          <p:spPr bwMode="auto">
            <a:xfrm>
              <a:off x="3995167" y="3143238"/>
              <a:ext cx="220663" cy="22701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93" name="Text Box 141"/>
            <p:cNvSpPr txBox="1">
              <a:spLocks noChangeArrowheads="1"/>
            </p:cNvSpPr>
            <p:nvPr/>
          </p:nvSpPr>
          <p:spPr bwMode="auto">
            <a:xfrm>
              <a:off x="4213622" y="3717032"/>
              <a:ext cx="430213" cy="2174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194" name="Text Box 149"/>
            <p:cNvSpPr txBox="1">
              <a:spLocks noChangeArrowheads="1"/>
            </p:cNvSpPr>
            <p:nvPr/>
          </p:nvSpPr>
          <p:spPr bwMode="auto">
            <a:xfrm>
              <a:off x="4643834" y="3717032"/>
              <a:ext cx="433388" cy="2174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RS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95" name="Text Box 164"/>
            <p:cNvSpPr txBox="1">
              <a:spLocks noChangeArrowheads="1"/>
            </p:cNvSpPr>
            <p:nvPr/>
          </p:nvSpPr>
          <p:spPr bwMode="auto">
            <a:xfrm>
              <a:off x="3419872" y="3717032"/>
              <a:ext cx="793750" cy="217488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</p:grpSp>
      <p:sp>
        <p:nvSpPr>
          <p:cNvPr id="98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140646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" name="AutoShape 49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220073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AutoShape 499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3060526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Text Box 523"/>
          <p:cNvSpPr txBox="1">
            <a:spLocks noChangeArrowheads="1"/>
          </p:cNvSpPr>
          <p:nvPr/>
        </p:nvSpPr>
        <p:spPr bwMode="auto">
          <a:xfrm>
            <a:off x="165142" y="476672"/>
            <a:ext cx="6929006" cy="504056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square" lIns="36000" tIns="18000" rIns="36000" bIns="18000">
            <a:no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练习</a:t>
            </a:r>
            <a:r>
              <a:rPr lang="en-US" altLang="zh-CN" sz="2000" b="1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sz="2000" b="1" dirty="0">
                <a:latin typeface="宋体" pitchFamily="2" charset="-122"/>
              </a:rPr>
              <a:t>若</a:t>
            </a:r>
            <a:r>
              <a:rPr lang="en-US" altLang="zh-CN" sz="2000" b="1" dirty="0">
                <a:latin typeface="宋体" pitchFamily="2" charset="-122"/>
              </a:rPr>
              <a:t>M[12H]=56H</a:t>
            </a:r>
            <a:r>
              <a:rPr lang="zh-CN" altLang="en-US" sz="2000" b="1" dirty="0">
                <a:latin typeface="宋体" pitchFamily="2" charset="-122"/>
              </a:rPr>
              <a:t>，操作序列及结果</a:t>
            </a:r>
            <a:r>
              <a:rPr lang="en-US" altLang="zh-CN" sz="2000" b="1" dirty="0">
                <a:latin typeface="宋体" pitchFamily="2" charset="-122"/>
              </a:rPr>
              <a:t>?</a:t>
            </a:r>
          </a:p>
        </p:txBody>
      </p:sp>
      <p:grpSp>
        <p:nvGrpSpPr>
          <p:cNvPr id="97" name="Group 185"/>
          <p:cNvGrpSpPr>
            <a:grpSpLocks/>
          </p:cNvGrpSpPr>
          <p:nvPr/>
        </p:nvGrpSpPr>
        <p:grpSpPr bwMode="auto">
          <a:xfrm>
            <a:off x="7158483" y="123402"/>
            <a:ext cx="1878013" cy="1649414"/>
            <a:chOff x="4633" y="1524"/>
            <a:chExt cx="1183" cy="1039"/>
          </a:xfrm>
        </p:grpSpPr>
        <p:sp>
          <p:nvSpPr>
            <p:cNvPr id="100" name="Text Box 186"/>
            <p:cNvSpPr txBox="1">
              <a:spLocks noChangeArrowheads="1"/>
            </p:cNvSpPr>
            <p:nvPr/>
          </p:nvSpPr>
          <p:spPr bwMode="auto">
            <a:xfrm>
              <a:off x="4921" y="1524"/>
              <a:ext cx="726" cy="1039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00100100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00111000 </a:t>
              </a:r>
              <a:r>
                <a:rPr lang="en-US" altLang="zh-CN" sz="2000" b="1" dirty="0">
                  <a:solidFill>
                    <a:srgbClr val="FF0000"/>
                  </a:solidFill>
                  <a:latin typeface="宋体" pitchFamily="2" charset="-122"/>
                </a:rPr>
                <a:t>01010110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11011110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   …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01001000</a:t>
              </a:r>
            </a:p>
          </p:txBody>
        </p:sp>
        <p:sp>
          <p:nvSpPr>
            <p:cNvPr id="101" name="Text Box 187"/>
            <p:cNvSpPr txBox="1">
              <a:spLocks noChangeArrowheads="1"/>
            </p:cNvSpPr>
            <p:nvPr/>
          </p:nvSpPr>
          <p:spPr bwMode="auto">
            <a:xfrm>
              <a:off x="4633" y="1524"/>
              <a:ext cx="273" cy="103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10H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11H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solidFill>
                    <a:srgbClr val="FF0000"/>
                  </a:solidFill>
                  <a:latin typeface="宋体" pitchFamily="2" charset="-122"/>
                </a:rPr>
                <a:t>12H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13H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 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20H</a:t>
              </a:r>
            </a:p>
          </p:txBody>
        </p:sp>
        <p:sp>
          <p:nvSpPr>
            <p:cNvPr id="102" name="Line 188"/>
            <p:cNvSpPr>
              <a:spLocks noChangeShapeType="1"/>
            </p:cNvSpPr>
            <p:nvPr/>
          </p:nvSpPr>
          <p:spPr bwMode="auto">
            <a:xfrm>
              <a:off x="4920" y="1708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189"/>
            <p:cNvSpPr>
              <a:spLocks noChangeShapeType="1"/>
            </p:cNvSpPr>
            <p:nvPr/>
          </p:nvSpPr>
          <p:spPr bwMode="auto">
            <a:xfrm>
              <a:off x="4920" y="2061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Line 190"/>
            <p:cNvSpPr>
              <a:spLocks noChangeShapeType="1"/>
            </p:cNvSpPr>
            <p:nvPr/>
          </p:nvSpPr>
          <p:spPr bwMode="auto">
            <a:xfrm>
              <a:off x="4920" y="2230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191"/>
            <p:cNvSpPr>
              <a:spLocks noChangeShapeType="1"/>
            </p:cNvSpPr>
            <p:nvPr/>
          </p:nvSpPr>
          <p:spPr bwMode="auto">
            <a:xfrm>
              <a:off x="4920" y="2385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192"/>
            <p:cNvSpPr>
              <a:spLocks noChangeShapeType="1"/>
            </p:cNvSpPr>
            <p:nvPr/>
          </p:nvSpPr>
          <p:spPr bwMode="auto">
            <a:xfrm>
              <a:off x="4921" y="1879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Text Box 193"/>
            <p:cNvSpPr txBox="1">
              <a:spLocks noChangeArrowheads="1"/>
            </p:cNvSpPr>
            <p:nvPr/>
          </p:nvSpPr>
          <p:spPr bwMode="auto">
            <a:xfrm>
              <a:off x="5647" y="1858"/>
              <a:ext cx="169" cy="3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主存</a:t>
              </a:r>
            </a:p>
          </p:txBody>
        </p:sp>
      </p:grpSp>
      <p:sp>
        <p:nvSpPr>
          <p:cNvPr id="108" name="矩形 107"/>
          <p:cNvSpPr/>
          <p:nvPr/>
        </p:nvSpPr>
        <p:spPr>
          <a:xfrm>
            <a:off x="4716016" y="548680"/>
            <a:ext cx="22637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rgbClr val="000099"/>
                </a:solidFill>
                <a:latin typeface="宋体" pitchFamily="2" charset="-122"/>
              </a:rPr>
              <a:t>(R1)</a:t>
            </a:r>
            <a:r>
              <a:rPr lang="zh-CN" altLang="en-US" sz="1600" b="1" dirty="0">
                <a:solidFill>
                  <a:srgbClr val="000099"/>
                </a:solidFill>
                <a:latin typeface="宋体" pitchFamily="2" charset="-122"/>
              </a:rPr>
              <a:t>＝</a:t>
            </a:r>
            <a:r>
              <a:rPr lang="en-US" altLang="zh-CN" sz="1600" b="1" dirty="0">
                <a:solidFill>
                  <a:srgbClr val="000099"/>
                </a:solidFill>
                <a:latin typeface="宋体" pitchFamily="2" charset="-122"/>
              </a:rPr>
              <a:t>48H</a:t>
            </a:r>
            <a:r>
              <a:rPr lang="zh-CN" altLang="en-US" sz="1600" b="1" dirty="0">
                <a:solidFill>
                  <a:srgbClr val="000099"/>
                </a:solidFill>
                <a:latin typeface="宋体" pitchFamily="2" charset="-122"/>
              </a:rPr>
              <a:t>，</a:t>
            </a:r>
            <a:r>
              <a:rPr lang="en-US" altLang="zh-CN" sz="1600" b="1" dirty="0">
                <a:solidFill>
                  <a:srgbClr val="000099"/>
                </a:solidFill>
                <a:latin typeface="宋体" pitchFamily="2" charset="-122"/>
              </a:rPr>
              <a:t>(R2)</a:t>
            </a:r>
            <a:r>
              <a:rPr lang="zh-CN" altLang="en-US" sz="1600" b="1" dirty="0">
                <a:solidFill>
                  <a:srgbClr val="000099"/>
                </a:solidFill>
                <a:latin typeface="宋体" pitchFamily="2" charset="-122"/>
              </a:rPr>
              <a:t>＝</a:t>
            </a:r>
            <a:r>
              <a:rPr lang="en-US" altLang="zh-CN" sz="1600" b="1" dirty="0">
                <a:solidFill>
                  <a:srgbClr val="000099"/>
                </a:solidFill>
                <a:latin typeface="宋体" pitchFamily="2" charset="-122"/>
              </a:rPr>
              <a:t>30H</a:t>
            </a:r>
            <a:endParaRPr lang="zh-CN" altLang="en-US" sz="1600" dirty="0">
              <a:solidFill>
                <a:srgbClr val="000099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96489" y="1907540"/>
            <a:ext cx="122341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zh-CN" sz="2000" b="1" dirty="0">
                <a:solidFill>
                  <a:srgbClr val="000099"/>
                </a:solidFill>
                <a:latin typeface="宋体" pitchFamily="2" charset="-122"/>
              </a:rPr>
              <a:t>00101100</a:t>
            </a:r>
          </a:p>
        </p:txBody>
      </p:sp>
      <p:sp>
        <p:nvSpPr>
          <p:cNvPr id="3" name="矩形 2"/>
          <p:cNvSpPr/>
          <p:nvPr/>
        </p:nvSpPr>
        <p:spPr>
          <a:xfrm>
            <a:off x="7093577" y="1904672"/>
            <a:ext cx="574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rgbClr val="000099"/>
                </a:solidFill>
                <a:latin typeface="宋体" pitchFamily="2" charset="-122"/>
              </a:rPr>
              <a:t>30H</a:t>
            </a:r>
          </a:p>
        </p:txBody>
      </p:sp>
      <p:sp>
        <p:nvSpPr>
          <p:cNvPr id="4" name="矩形 3"/>
          <p:cNvSpPr/>
          <p:nvPr/>
        </p:nvSpPr>
        <p:spPr>
          <a:xfrm>
            <a:off x="7945675" y="1660738"/>
            <a:ext cx="4427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宋体" pitchFamily="2" charset="-122"/>
              </a:rPr>
              <a:t>…</a:t>
            </a:r>
            <a:endParaRPr lang="zh-CN" altLang="en-US" sz="2000" dirty="0"/>
          </a:p>
        </p:txBody>
      </p:sp>
      <p:sp>
        <p:nvSpPr>
          <p:cNvPr id="68" name="Text Box 5"/>
          <p:cNvSpPr txBox="1">
            <a:spLocks noChangeArrowheads="1"/>
          </p:cNvSpPr>
          <p:nvPr/>
        </p:nvSpPr>
        <p:spPr bwMode="auto">
          <a:xfrm>
            <a:off x="539552" y="1052736"/>
            <a:ext cx="4452727" cy="79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1400" b="1" dirty="0">
                <a:latin typeface="+mn-ea"/>
              </a:rPr>
              <a:t>① </a:t>
            </a:r>
            <a:r>
              <a:rPr lang="en-US" altLang="zh-CN" sz="1400" b="1" dirty="0">
                <a:latin typeface="+mn-ea"/>
              </a:rPr>
              <a:t>MAR←(PC)</a:t>
            </a:r>
            <a:r>
              <a:rPr lang="zh-CN" altLang="zh-CN" sz="1400" b="1" dirty="0">
                <a:latin typeface="+mn-ea"/>
              </a:rPr>
              <a:t>，</a:t>
            </a:r>
            <a:r>
              <a:rPr lang="zh-CN" altLang="en-US" sz="1400" b="1" dirty="0">
                <a:latin typeface="+mn-ea"/>
              </a:rPr>
              <a:t>②</a:t>
            </a:r>
            <a:r>
              <a:rPr lang="en-US" altLang="zh-CN" sz="1400" b="1" dirty="0">
                <a:latin typeface="+mn-ea"/>
              </a:rPr>
              <a:t>MDR←M[(MAR)]</a:t>
            </a:r>
            <a:r>
              <a:rPr lang="zh-CN" altLang="zh-CN" sz="1400" b="1" dirty="0">
                <a:latin typeface="+mn-ea"/>
              </a:rPr>
              <a:t>，</a:t>
            </a:r>
            <a:r>
              <a:rPr lang="zh-CN" altLang="en-US" sz="1400" b="1" dirty="0">
                <a:latin typeface="+mn-ea"/>
              </a:rPr>
              <a:t>③</a:t>
            </a:r>
            <a:r>
              <a:rPr lang="en-US" altLang="zh-CN" sz="1400" b="1" dirty="0">
                <a:latin typeface="+mn-ea"/>
              </a:rPr>
              <a:t>IR←(MDR)</a:t>
            </a:r>
            <a:r>
              <a:rPr lang="zh-CN" altLang="zh-CN" sz="1400" b="1" dirty="0">
                <a:latin typeface="+mn-ea"/>
              </a:rPr>
              <a:t>，</a:t>
            </a:r>
            <a:endParaRPr lang="en-US" altLang="zh-CN" sz="1400" b="1" dirty="0">
              <a:latin typeface="+mn-ea"/>
            </a:endParaRPr>
          </a:p>
          <a:p>
            <a:pPr algn="l"/>
            <a:r>
              <a:rPr lang="zh-CN" altLang="en-US" sz="1400" b="1" dirty="0">
                <a:latin typeface="+mn-ea"/>
              </a:rPr>
              <a:t>              ②</a:t>
            </a:r>
            <a:r>
              <a:rPr lang="en-US" altLang="zh-CN" sz="1400" b="1" dirty="0">
                <a:latin typeface="+mn-ea"/>
              </a:rPr>
              <a:t>PC←(PC)</a:t>
            </a:r>
            <a:r>
              <a:rPr lang="zh-CN" altLang="zh-CN" sz="1400" b="1" dirty="0">
                <a:latin typeface="+mn-ea"/>
              </a:rPr>
              <a:t>＋</a:t>
            </a:r>
            <a:r>
              <a:rPr lang="en-US" altLang="zh-CN" sz="1400" b="1" dirty="0">
                <a:latin typeface="+mn-ea"/>
              </a:rPr>
              <a:t>1</a:t>
            </a:r>
          </a:p>
          <a:p>
            <a:pPr algn="l"/>
            <a:r>
              <a:rPr lang="zh-CN" altLang="en-US" sz="1400" b="1" dirty="0">
                <a:latin typeface="+mn-ea"/>
              </a:rPr>
              <a:t>④ </a:t>
            </a:r>
            <a:r>
              <a:rPr lang="en-US" altLang="zh-CN" sz="1400" b="1" dirty="0">
                <a:latin typeface="+mn-ea"/>
              </a:rPr>
              <a:t>MAR←(R2)</a:t>
            </a:r>
            <a:r>
              <a:rPr lang="zh-CN" altLang="zh-CN" sz="1400" b="1" dirty="0">
                <a:latin typeface="+mn-ea"/>
              </a:rPr>
              <a:t>，</a:t>
            </a:r>
            <a:r>
              <a:rPr lang="zh-CN" altLang="en-US" sz="1400" b="1" dirty="0">
                <a:latin typeface="+mn-ea"/>
              </a:rPr>
              <a:t>⑤</a:t>
            </a:r>
            <a:r>
              <a:rPr lang="en-US" altLang="zh-CN" sz="1400" b="1" dirty="0">
                <a:latin typeface="+mn-ea"/>
              </a:rPr>
              <a:t>MDR←M[(MAR)]</a:t>
            </a:r>
            <a:r>
              <a:rPr lang="zh-CN" altLang="zh-CN" sz="1400" b="1" dirty="0">
                <a:latin typeface="+mn-ea"/>
              </a:rPr>
              <a:t>，</a:t>
            </a:r>
            <a:r>
              <a:rPr lang="zh-CN" altLang="en-US" sz="1400" b="1" dirty="0">
                <a:latin typeface="+mn-ea"/>
              </a:rPr>
              <a:t>⑥</a:t>
            </a:r>
            <a:r>
              <a:rPr lang="en-US" altLang="zh-CN" sz="1400" b="1" dirty="0">
                <a:latin typeface="+mn-ea"/>
              </a:rPr>
              <a:t>R1←(R1)+(MDR)</a:t>
            </a:r>
            <a:endParaRPr lang="en-US" altLang="zh-CN" sz="1400" b="1" dirty="0">
              <a:solidFill>
                <a:schemeClr val="accent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5153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18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838200" y="214290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600" b="1" dirty="0">
                <a:latin typeface="宋体" pitchFamily="2" charset="-122"/>
              </a:rPr>
              <a:t>§6.2  </a:t>
            </a:r>
            <a:r>
              <a:rPr lang="zh-CN" altLang="en-US" sz="3600" b="1" dirty="0">
                <a:latin typeface="宋体" pitchFamily="2" charset="-122"/>
              </a:rPr>
              <a:t>数据通路的组织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388" y="980728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一、数据通路</a:t>
            </a:r>
            <a:r>
              <a:rPr lang="en-US" altLang="zh-CN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sz="2800" dirty="0" err="1">
                <a:solidFill>
                  <a:srgbClr val="FF3300"/>
                </a:solidFill>
                <a:latin typeface="+mn-lt"/>
                <a:ea typeface="黑体" pitchFamily="2" charset="-122"/>
              </a:rPr>
              <a:t>DataPath</a:t>
            </a:r>
            <a:r>
              <a:rPr lang="en-US" altLang="zh-CN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的组成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79388" y="155679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*数据通路：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指令执行过程中</a:t>
            </a:r>
            <a:r>
              <a:rPr lang="zh-CN" altLang="en-US" b="1" dirty="0">
                <a:latin typeface="宋体" pitchFamily="2" charset="-122"/>
              </a:rPr>
              <a:t>数据所经过的路径及部件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79512" y="2002377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*数据通路的组成：</a:t>
            </a:r>
            <a:r>
              <a:rPr lang="zh-CN" altLang="en-US" b="1" dirty="0">
                <a:latin typeface="宋体" pitchFamily="2" charset="-122"/>
              </a:rPr>
              <a:t>功能部件、互连结构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数据通路结构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79512" y="2492896"/>
            <a:ext cx="878522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、数据通路部件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*部件类型：</a:t>
            </a:r>
            <a:r>
              <a:rPr lang="zh-CN" altLang="en-US" b="1" dirty="0">
                <a:latin typeface="宋体" pitchFamily="2" charset="-122"/>
              </a:rPr>
              <a:t>操作部件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组合逻辑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、状态部件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时序逻辑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  <a:p>
            <a:pPr algn="l"/>
            <a:r>
              <a:rPr lang="zh-CN" altLang="en-US" sz="2000" b="1" dirty="0">
                <a:latin typeface="宋体" pitchFamily="2" charset="-122"/>
              </a:rPr>
              <a:t>                    </a:t>
            </a:r>
            <a:r>
              <a:rPr lang="zh-CN" altLang="en-US" sz="2000" dirty="0">
                <a:latin typeface="宋体" pitchFamily="2" charset="-122"/>
              </a:rPr>
              <a:t>└</a:t>
            </a:r>
            <a:r>
              <a:rPr lang="zh-CN" altLang="en-US" sz="2000" b="1" dirty="0">
                <a:latin typeface="宋体" pitchFamily="2" charset="-122"/>
              </a:rPr>
              <a:t>←实现操作          </a:t>
            </a:r>
            <a:r>
              <a:rPr lang="zh-CN" altLang="en-US" sz="2000" dirty="0">
                <a:latin typeface="宋体" pitchFamily="2" charset="-122"/>
              </a:rPr>
              <a:t>└</a:t>
            </a:r>
            <a:r>
              <a:rPr lang="zh-CN" altLang="en-US" sz="2000" b="1" dirty="0">
                <a:latin typeface="宋体" pitchFamily="2" charset="-122"/>
              </a:rPr>
              <a:t>←保存数据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79512" y="3803119"/>
            <a:ext cx="8785225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*常见部件设置：</a:t>
            </a:r>
            <a:r>
              <a:rPr lang="zh-CN" altLang="en-US" b="1" dirty="0">
                <a:latin typeface="宋体" pitchFamily="2" charset="-122"/>
              </a:rPr>
              <a:t>受多个因素影响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如指令的执行过程、指令功能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取指阶段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latin typeface="宋体" pitchFamily="2" charset="-122"/>
              </a:rPr>
              <a:t>PC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IR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IMEM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指令存储器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Adder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加法器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等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分析阶段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latin typeface="宋体" pitchFamily="2" charset="-122"/>
              </a:rPr>
              <a:t>ID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zh-CN" altLang="en-US" sz="2000" b="1" dirty="0">
                <a:solidFill>
                  <a:srgbClr val="CC99FF"/>
                </a:solidFill>
                <a:latin typeface="宋体" pitchFamily="2" charset="-122"/>
              </a:rPr>
              <a:t>但不属于数据通路</a:t>
            </a:r>
            <a:endParaRPr lang="en-US" altLang="zh-CN" sz="2000" b="1" dirty="0">
              <a:solidFill>
                <a:srgbClr val="CC99FF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执行阶段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latin typeface="宋体" pitchFamily="2" charset="-122"/>
              </a:rPr>
              <a:t>GPRs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ALU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FLAG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DMEM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数据存储器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等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u="sng" dirty="0">
                <a:solidFill>
                  <a:srgbClr val="990099"/>
                </a:solidFill>
                <a:latin typeface="宋体" pitchFamily="2" charset="-122"/>
              </a:rPr>
              <a:t>          </a:t>
            </a:r>
            <a:r>
              <a:rPr lang="zh-CN" altLang="en-US" sz="2200" b="1" u="sng" dirty="0">
                <a:solidFill>
                  <a:srgbClr val="990099"/>
                </a:solidFill>
                <a:latin typeface="宋体" pitchFamily="2" charset="-122"/>
              </a:rPr>
              <a:t>注意：</a:t>
            </a:r>
            <a:r>
              <a:rPr lang="en-US" altLang="zh-CN" sz="2200" b="1" u="sng" dirty="0">
                <a:latin typeface="宋体" pitchFamily="2" charset="-122"/>
              </a:rPr>
              <a:t>IMEM</a:t>
            </a:r>
            <a:r>
              <a:rPr lang="zh-CN" altLang="en-US" sz="2200" b="1" u="sng" dirty="0">
                <a:latin typeface="宋体" pitchFamily="2" charset="-122"/>
              </a:rPr>
              <a:t>、</a:t>
            </a:r>
            <a:r>
              <a:rPr lang="en-US" altLang="zh-CN" sz="2200" b="1" u="sng" dirty="0">
                <a:latin typeface="宋体" pitchFamily="2" charset="-122"/>
              </a:rPr>
              <a:t>DMEM</a:t>
            </a:r>
            <a:r>
              <a:rPr lang="zh-CN" altLang="en-US" sz="2200" b="1" u="sng" dirty="0">
                <a:latin typeface="宋体" pitchFamily="2" charset="-122"/>
              </a:rPr>
              <a:t>可以为哈佛结构，或冯</a:t>
            </a:r>
            <a:r>
              <a:rPr lang="en-US" altLang="zh-CN" sz="2200" b="1" u="sng" dirty="0">
                <a:latin typeface="+mn-lt"/>
              </a:rPr>
              <a:t>·</a:t>
            </a:r>
            <a:r>
              <a:rPr lang="zh-CN" altLang="en-US" sz="2200" b="1" u="sng" dirty="0">
                <a:latin typeface="宋体" pitchFamily="2" charset="-122"/>
              </a:rPr>
              <a:t>诺依曼结构</a:t>
            </a:r>
            <a:endParaRPr lang="en-US" altLang="zh-CN" sz="2200" b="1" u="sng" dirty="0">
              <a:latin typeface="宋体" pitchFamily="2" charset="-122"/>
            </a:endParaRPr>
          </a:p>
        </p:txBody>
      </p:sp>
      <p:grpSp>
        <p:nvGrpSpPr>
          <p:cNvPr id="9" name="Group 76"/>
          <p:cNvGrpSpPr>
            <a:grpSpLocks/>
          </p:cNvGrpSpPr>
          <p:nvPr/>
        </p:nvGrpSpPr>
        <p:grpSpPr bwMode="auto">
          <a:xfrm>
            <a:off x="5076056" y="6453336"/>
            <a:ext cx="360363" cy="287337"/>
            <a:chOff x="1133" y="4020"/>
            <a:chExt cx="227" cy="181"/>
          </a:xfrm>
        </p:grpSpPr>
        <p:sp>
          <p:nvSpPr>
            <p:cNvPr id="10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4</a:t>
              </a:r>
            </a:p>
          </p:txBody>
        </p:sp>
      </p:grpSp>
      <p:sp>
        <p:nvSpPr>
          <p:cNvPr id="12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80406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39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19</a:t>
            </a:fld>
            <a:endParaRPr lang="en-US" altLang="zh-CN" dirty="0"/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179512" y="295488"/>
            <a:ext cx="8856984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dirty="0" err="1">
                <a:solidFill>
                  <a:srgbClr val="C00000"/>
                </a:solidFill>
                <a:latin typeface="宋体" pitchFamily="2" charset="-122"/>
              </a:rPr>
              <a:t>Demo_IS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的数据通路部件（掌握）：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部件设置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sz="2200" b="1" dirty="0">
                <a:latin typeface="宋体" pitchFamily="2" charset="-122"/>
              </a:rPr>
              <a:t>PC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IR</a:t>
            </a:r>
            <a:r>
              <a:rPr lang="zh-CN" altLang="en-US" sz="2200" b="1" dirty="0">
                <a:latin typeface="宋体" pitchFamily="2" charset="-122"/>
              </a:rPr>
              <a:t>，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MAR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、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MDR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、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MEM</a:t>
            </a:r>
            <a:r>
              <a:rPr lang="zh-CN" altLang="en-US" sz="2200" b="1" dirty="0">
                <a:latin typeface="宋体" pitchFamily="2" charset="-122"/>
              </a:rPr>
              <a:t>，</a:t>
            </a:r>
            <a:r>
              <a:rPr lang="en-US" altLang="zh-CN" sz="2200" b="1" dirty="0">
                <a:latin typeface="宋体" pitchFamily="2" charset="-122"/>
              </a:rPr>
              <a:t>GPRs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 err="1">
                <a:latin typeface="宋体" pitchFamily="2" charset="-122"/>
              </a:rPr>
              <a:t>ExtU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ALU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FLAG</a:t>
            </a:r>
          </a:p>
        </p:txBody>
      </p:sp>
      <p:sp>
        <p:nvSpPr>
          <p:cNvPr id="90" name="Text Box 8"/>
          <p:cNvSpPr txBox="1">
            <a:spLocks noChangeArrowheads="1"/>
          </p:cNvSpPr>
          <p:nvPr/>
        </p:nvSpPr>
        <p:spPr bwMode="auto">
          <a:xfrm>
            <a:off x="179512" y="1210289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接口组织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>
                <a:latin typeface="宋体" pitchFamily="2" charset="-122"/>
              </a:rPr>
              <a:t>满足指令系统的需要</a:t>
            </a:r>
          </a:p>
        </p:txBody>
      </p:sp>
      <p:grpSp>
        <p:nvGrpSpPr>
          <p:cNvPr id="96" name="组合 95"/>
          <p:cNvGrpSpPr/>
          <p:nvPr/>
        </p:nvGrpSpPr>
        <p:grpSpPr>
          <a:xfrm>
            <a:off x="539552" y="1628800"/>
            <a:ext cx="1944216" cy="1821431"/>
            <a:chOff x="539552" y="1700808"/>
            <a:chExt cx="1944216" cy="1821431"/>
          </a:xfrm>
        </p:grpSpPr>
        <p:sp>
          <p:nvSpPr>
            <p:cNvPr id="25" name="Rectangle 145"/>
            <p:cNvSpPr>
              <a:spLocks noChangeArrowheads="1"/>
            </p:cNvSpPr>
            <p:nvPr/>
          </p:nvSpPr>
          <p:spPr bwMode="auto">
            <a:xfrm>
              <a:off x="899592" y="1794047"/>
              <a:ext cx="1224136" cy="172819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 type="none" w="sm" len="med"/>
            </a:ln>
            <a:effectLst/>
          </p:spPr>
          <p:txBody>
            <a:bodyPr wrap="none" lIns="36000" tIns="10800" rIns="18000" bIns="10800" anchor="t" anchorCtr="0"/>
            <a:lstStyle/>
            <a:p>
              <a:pPr algn="l"/>
              <a:r>
                <a:rPr lang="en-US" altLang="zh-CN" sz="1800" b="1" dirty="0" err="1">
                  <a:latin typeface="+mn-ea"/>
                  <a:ea typeface="+mn-ea"/>
                </a:rPr>
                <a:t>rA</a:t>
              </a:r>
              <a:r>
                <a:rPr lang="en-US" altLang="zh-CN" sz="1800" b="1" dirty="0">
                  <a:latin typeface="+mn-ea"/>
                  <a:ea typeface="+mn-ea"/>
                </a:rPr>
                <a:t>     </a:t>
              </a:r>
              <a:r>
                <a:rPr lang="en-US" altLang="zh-CN" sz="1800" b="1" baseline="-14000" dirty="0">
                  <a:latin typeface="+mn-ea"/>
                  <a:ea typeface="+mn-ea"/>
                </a:rPr>
                <a:t> </a:t>
              </a:r>
              <a:r>
                <a:rPr lang="en-US" altLang="zh-CN" sz="1800" b="1" dirty="0" err="1">
                  <a:latin typeface="+mn-ea"/>
                  <a:ea typeface="+mn-ea"/>
                </a:rPr>
                <a:t>dA</a:t>
              </a:r>
              <a:endParaRPr lang="en-US" altLang="zh-CN" sz="1800" b="1" dirty="0">
                <a:latin typeface="+mn-ea"/>
                <a:ea typeface="+mn-ea"/>
              </a:endParaRPr>
            </a:p>
            <a:p>
              <a:pPr algn="l"/>
              <a:r>
                <a:rPr lang="en-US" altLang="zh-CN" sz="1800" b="1" dirty="0" err="1">
                  <a:latin typeface="+mn-ea"/>
                  <a:ea typeface="+mn-ea"/>
                </a:rPr>
                <a:t>rB</a:t>
              </a:r>
              <a:r>
                <a:rPr lang="en-US" altLang="zh-CN" sz="1800" b="1" dirty="0">
                  <a:latin typeface="+mn-ea"/>
                  <a:ea typeface="+mn-ea"/>
                </a:rPr>
                <a:t>     </a:t>
              </a:r>
              <a:r>
                <a:rPr lang="en-US" altLang="zh-CN" sz="1800" b="1" baseline="-16000" dirty="0">
                  <a:latin typeface="+mn-ea"/>
                  <a:ea typeface="+mn-ea"/>
                </a:rPr>
                <a:t> </a:t>
              </a:r>
              <a:r>
                <a:rPr lang="en-US" altLang="zh-CN" sz="1800" b="1" dirty="0">
                  <a:latin typeface="+mn-ea"/>
                  <a:ea typeface="+mn-ea"/>
                </a:rPr>
                <a:t>dB</a:t>
              </a:r>
            </a:p>
            <a:p>
              <a:pPr algn="l"/>
              <a:r>
                <a:rPr lang="en-US" altLang="zh-CN" sz="1800" b="1" dirty="0" err="1">
                  <a:latin typeface="+mn-ea"/>
                  <a:ea typeface="+mn-ea"/>
                </a:rPr>
                <a:t>rW</a:t>
              </a:r>
              <a:endParaRPr lang="en-US" altLang="zh-CN" sz="1800" b="1" dirty="0">
                <a:latin typeface="+mn-ea"/>
                <a:ea typeface="+mn-ea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latin typeface="+mn-ea"/>
                  <a:ea typeface="+mn-ea"/>
                </a:rPr>
                <a:t>dW</a:t>
              </a:r>
              <a:r>
                <a:rPr lang="en-US" altLang="zh-CN" sz="1800" b="1" dirty="0">
                  <a:latin typeface="+mn-ea"/>
                  <a:ea typeface="+mn-ea"/>
                </a:rPr>
                <a:t>  </a:t>
              </a:r>
              <a:r>
                <a:rPr lang="en-US" altLang="zh-CN" sz="2200" b="1" dirty="0">
                  <a:latin typeface="+mn-ea"/>
                  <a:ea typeface="+mn-ea"/>
                </a:rPr>
                <a:t>GPRs</a:t>
              </a:r>
            </a:p>
            <a:p>
              <a:pPr algn="l"/>
              <a:r>
                <a:rPr lang="en-US" altLang="zh-CN" sz="1800" b="1" dirty="0" err="1">
                  <a:solidFill>
                    <a:srgbClr val="FF3399"/>
                  </a:solidFill>
                  <a:latin typeface="+mn-ea"/>
                  <a:ea typeface="+mn-ea"/>
                </a:rPr>
                <a:t>Wr</a:t>
              </a:r>
              <a:endParaRPr lang="en-US" altLang="zh-CN" sz="1800" b="1" dirty="0">
                <a:solidFill>
                  <a:srgbClr val="FF3399"/>
                </a:solidFill>
                <a:latin typeface="+mn-ea"/>
                <a:ea typeface="+mn-ea"/>
              </a:endParaRPr>
            </a:p>
            <a:p>
              <a:pPr algn="l"/>
              <a:r>
                <a:rPr lang="en-US" altLang="zh-CN" sz="1800" b="1" dirty="0" err="1">
                  <a:latin typeface="+mn-ea"/>
                  <a:ea typeface="+mn-ea"/>
                </a:rPr>
                <a:t>Clk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cxnSp>
          <p:nvCxnSpPr>
            <p:cNvPr id="30" name="直接箭头连接符 29"/>
            <p:cNvCxnSpPr/>
            <p:nvPr/>
          </p:nvCxnSpPr>
          <p:spPr bwMode="auto">
            <a:xfrm>
              <a:off x="539552" y="1938063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直接箭头连接符 31"/>
            <p:cNvCxnSpPr/>
            <p:nvPr/>
          </p:nvCxnSpPr>
          <p:spPr bwMode="auto">
            <a:xfrm>
              <a:off x="539552" y="2226095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直接箭头连接符 32"/>
            <p:cNvCxnSpPr/>
            <p:nvPr/>
          </p:nvCxnSpPr>
          <p:spPr bwMode="auto">
            <a:xfrm>
              <a:off x="539552" y="2514127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直接箭头连接符 33"/>
            <p:cNvCxnSpPr/>
            <p:nvPr/>
          </p:nvCxnSpPr>
          <p:spPr bwMode="auto">
            <a:xfrm>
              <a:off x="539552" y="2802159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直接箭头连接符 34"/>
            <p:cNvCxnSpPr/>
            <p:nvPr/>
          </p:nvCxnSpPr>
          <p:spPr bwMode="auto">
            <a:xfrm>
              <a:off x="539552" y="3090191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" name="直接箭头连接符 35"/>
            <p:cNvCxnSpPr/>
            <p:nvPr/>
          </p:nvCxnSpPr>
          <p:spPr bwMode="auto">
            <a:xfrm>
              <a:off x="539552" y="3378223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" name="直接箭头连接符 36"/>
            <p:cNvCxnSpPr/>
            <p:nvPr/>
          </p:nvCxnSpPr>
          <p:spPr bwMode="auto">
            <a:xfrm>
              <a:off x="2123728" y="1938063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" name="直接箭头连接符 37"/>
            <p:cNvCxnSpPr/>
            <p:nvPr/>
          </p:nvCxnSpPr>
          <p:spPr bwMode="auto">
            <a:xfrm>
              <a:off x="2123728" y="2226095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0" name="直接箭头连接符 39"/>
            <p:cNvCxnSpPr/>
            <p:nvPr/>
          </p:nvCxnSpPr>
          <p:spPr bwMode="auto">
            <a:xfrm>
              <a:off x="619944" y="1866055"/>
              <a:ext cx="63624" cy="1356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2" name="直接箭头连接符 41"/>
            <p:cNvCxnSpPr/>
            <p:nvPr/>
          </p:nvCxnSpPr>
          <p:spPr bwMode="auto">
            <a:xfrm>
              <a:off x="611560" y="2162471"/>
              <a:ext cx="63624" cy="1356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3" name="直接箭头连接符 42"/>
            <p:cNvCxnSpPr/>
            <p:nvPr/>
          </p:nvCxnSpPr>
          <p:spPr bwMode="auto">
            <a:xfrm>
              <a:off x="619944" y="2442119"/>
              <a:ext cx="63624" cy="1356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4" name="直接箭头连接符 43"/>
            <p:cNvCxnSpPr/>
            <p:nvPr/>
          </p:nvCxnSpPr>
          <p:spPr bwMode="auto">
            <a:xfrm>
              <a:off x="611560" y="2738535"/>
              <a:ext cx="63624" cy="1356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5" name="直接箭头连接符 44"/>
            <p:cNvCxnSpPr/>
            <p:nvPr/>
          </p:nvCxnSpPr>
          <p:spPr bwMode="auto">
            <a:xfrm>
              <a:off x="2204120" y="1866055"/>
              <a:ext cx="63624" cy="1356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6" name="直接箭头连接符 45"/>
            <p:cNvCxnSpPr/>
            <p:nvPr/>
          </p:nvCxnSpPr>
          <p:spPr bwMode="auto">
            <a:xfrm>
              <a:off x="2195736" y="2162471"/>
              <a:ext cx="63624" cy="1356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47" name="Text Box 101"/>
            <p:cNvSpPr txBox="1">
              <a:spLocks noChangeArrowheads="1"/>
            </p:cNvSpPr>
            <p:nvPr/>
          </p:nvSpPr>
          <p:spPr bwMode="auto">
            <a:xfrm>
              <a:off x="2195736" y="1700808"/>
              <a:ext cx="216024" cy="237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r>
                <a:rPr lang="en-US" altLang="zh-CN" sz="1400" b="1" dirty="0">
                  <a:latin typeface="宋体" pitchFamily="2" charset="-122"/>
                </a:rPr>
                <a:t>8</a:t>
              </a:r>
              <a:endParaRPr lang="en-US" altLang="zh-CN" sz="1400" b="1" baseline="-20000" dirty="0">
                <a:latin typeface="宋体" pitchFamily="2" charset="-122"/>
              </a:endParaRPr>
            </a:p>
          </p:txBody>
        </p:sp>
        <p:sp>
          <p:nvSpPr>
            <p:cNvPr id="49" name="Text Box 101"/>
            <p:cNvSpPr txBox="1">
              <a:spLocks noChangeArrowheads="1"/>
            </p:cNvSpPr>
            <p:nvPr/>
          </p:nvSpPr>
          <p:spPr bwMode="auto">
            <a:xfrm>
              <a:off x="611560" y="1700808"/>
              <a:ext cx="216024" cy="237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r>
                <a:rPr lang="en-US" altLang="zh-CN" sz="1400" b="1" dirty="0">
                  <a:latin typeface="宋体" pitchFamily="2" charset="-122"/>
                </a:rPr>
                <a:t>2</a:t>
              </a:r>
              <a:endParaRPr lang="en-US" altLang="zh-CN" sz="1400" b="1" baseline="-20000" dirty="0">
                <a:latin typeface="宋体" pitchFamily="2" charset="-122"/>
              </a:endParaRPr>
            </a:p>
          </p:txBody>
        </p:sp>
        <p:sp>
          <p:nvSpPr>
            <p:cNvPr id="50" name="Text Box 101"/>
            <p:cNvSpPr txBox="1">
              <a:spLocks noChangeArrowheads="1"/>
            </p:cNvSpPr>
            <p:nvPr/>
          </p:nvSpPr>
          <p:spPr bwMode="auto">
            <a:xfrm>
              <a:off x="611560" y="2564904"/>
              <a:ext cx="216024" cy="237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r>
                <a:rPr lang="en-US" altLang="zh-CN" sz="1400" b="1" dirty="0">
                  <a:latin typeface="宋体" pitchFamily="2" charset="-122"/>
                </a:rPr>
                <a:t>8</a:t>
              </a:r>
              <a:endParaRPr lang="en-US" altLang="zh-CN" sz="1400" b="1" baseline="-20000" dirty="0">
                <a:latin typeface="宋体" pitchFamily="2" charset="-122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6816811" y="1811476"/>
            <a:ext cx="1944216" cy="1440160"/>
            <a:chOff x="6816811" y="1883484"/>
            <a:chExt cx="1944216" cy="1440160"/>
          </a:xfrm>
        </p:grpSpPr>
        <p:sp>
          <p:nvSpPr>
            <p:cNvPr id="28" name="Rectangle 145"/>
            <p:cNvSpPr>
              <a:spLocks noChangeArrowheads="1"/>
            </p:cNvSpPr>
            <p:nvPr/>
          </p:nvSpPr>
          <p:spPr bwMode="auto">
            <a:xfrm>
              <a:off x="7176851" y="1883484"/>
              <a:ext cx="1224136" cy="144016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 type="none" w="sm" len="med"/>
            </a:ln>
            <a:effectLst/>
          </p:spPr>
          <p:txBody>
            <a:bodyPr wrap="none" lIns="36000" tIns="10800" rIns="18000" bIns="10800" anchor="t" anchorCtr="0"/>
            <a:lstStyle/>
            <a:p>
              <a:pPr algn="l"/>
              <a:r>
                <a:rPr lang="en-US" altLang="zh-CN" sz="1800" b="1" dirty="0" err="1">
                  <a:latin typeface="+mn-ea"/>
                  <a:ea typeface="+mn-ea"/>
                </a:rPr>
                <a:t>addr</a:t>
              </a:r>
              <a:endParaRPr lang="en-US" altLang="zh-CN" sz="1800" b="1" dirty="0">
                <a:latin typeface="+mn-ea"/>
                <a:ea typeface="+mn-ea"/>
              </a:endParaRPr>
            </a:p>
            <a:p>
              <a:pPr algn="l"/>
              <a:r>
                <a:rPr lang="en-US" altLang="zh-CN" sz="1800" b="1" dirty="0">
                  <a:latin typeface="+mn-ea"/>
                  <a:ea typeface="+mn-ea"/>
                </a:rPr>
                <a:t>din  </a:t>
              </a:r>
              <a:r>
                <a:rPr lang="en-US" altLang="zh-CN" sz="1800" b="1" baseline="-25000" dirty="0">
                  <a:latin typeface="+mn-ea"/>
                  <a:ea typeface="+mn-ea"/>
                </a:rPr>
                <a:t> </a:t>
              </a:r>
              <a:r>
                <a:rPr lang="en-US" altLang="zh-CN" sz="1800" b="1" dirty="0" err="1">
                  <a:latin typeface="+mn-ea"/>
                  <a:ea typeface="+mn-ea"/>
                </a:rPr>
                <a:t>dout</a:t>
              </a:r>
              <a:endParaRPr lang="en-US" altLang="zh-CN" sz="1800" b="1" dirty="0">
                <a:latin typeface="+mn-ea"/>
                <a:ea typeface="+mn-ea"/>
              </a:endParaRPr>
            </a:p>
            <a:p>
              <a:pPr algn="l"/>
              <a:r>
                <a:rPr lang="en-US" altLang="zh-CN" sz="1800" b="1" dirty="0">
                  <a:latin typeface="+mn-ea"/>
                  <a:ea typeface="+mn-ea"/>
                </a:rPr>
                <a:t>Rd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FF3399"/>
                  </a:solidFill>
                  <a:latin typeface="+mn-ea"/>
                  <a:ea typeface="+mn-ea"/>
                </a:rPr>
                <a:t>Wr</a:t>
              </a:r>
              <a:r>
                <a:rPr lang="en-US" altLang="zh-CN" sz="1800" b="1" dirty="0">
                  <a:latin typeface="+mn-ea"/>
                  <a:ea typeface="+mn-ea"/>
                </a:rPr>
                <a:t>  </a:t>
              </a:r>
              <a:r>
                <a:rPr lang="en-US" altLang="zh-CN" sz="2200" b="1" dirty="0">
                  <a:latin typeface="+mn-ea"/>
                  <a:ea typeface="+mn-ea"/>
                </a:rPr>
                <a:t>MEM</a:t>
              </a:r>
            </a:p>
            <a:p>
              <a:pPr algn="l"/>
              <a:r>
                <a:rPr lang="en-US" altLang="zh-CN" sz="1800" b="1" dirty="0" err="1">
                  <a:latin typeface="+mn-ea"/>
                  <a:ea typeface="+mn-ea"/>
                </a:rPr>
                <a:t>Clk</a:t>
              </a:r>
              <a:r>
                <a:rPr lang="en-US" altLang="zh-CN" sz="1800" b="1" dirty="0">
                  <a:latin typeface="+mn-ea"/>
                  <a:ea typeface="+mn-ea"/>
                </a:rPr>
                <a:t>   </a:t>
              </a:r>
              <a:r>
                <a:rPr lang="en-US" altLang="zh-CN" sz="1800" b="1" baseline="-25000" dirty="0">
                  <a:latin typeface="+mn-ea"/>
                  <a:ea typeface="+mn-ea"/>
                </a:rPr>
                <a:t> </a:t>
              </a:r>
              <a:r>
                <a:rPr lang="en-US" altLang="zh-CN" sz="1800" b="1" dirty="0" err="1">
                  <a:solidFill>
                    <a:srgbClr val="990099"/>
                  </a:solidFill>
                  <a:latin typeface="+mn-ea"/>
                  <a:ea typeface="+mn-ea"/>
                </a:rPr>
                <a:t>mfc</a:t>
              </a:r>
              <a:endParaRPr lang="zh-CN" altLang="en-US" sz="1800" b="1" dirty="0">
                <a:solidFill>
                  <a:srgbClr val="990099"/>
                </a:solidFill>
                <a:latin typeface="+mn-ea"/>
                <a:ea typeface="+mn-ea"/>
              </a:endParaRPr>
            </a:p>
          </p:txBody>
        </p:sp>
        <p:cxnSp>
          <p:nvCxnSpPr>
            <p:cNvPr id="71" name="直接箭头连接符 70"/>
            <p:cNvCxnSpPr/>
            <p:nvPr/>
          </p:nvCxnSpPr>
          <p:spPr bwMode="auto">
            <a:xfrm>
              <a:off x="6816811" y="2082079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2" name="直接箭头连接符 71"/>
            <p:cNvCxnSpPr/>
            <p:nvPr/>
          </p:nvCxnSpPr>
          <p:spPr bwMode="auto">
            <a:xfrm>
              <a:off x="6816811" y="2370111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3" name="直接箭头连接符 72"/>
            <p:cNvCxnSpPr/>
            <p:nvPr/>
          </p:nvCxnSpPr>
          <p:spPr bwMode="auto">
            <a:xfrm>
              <a:off x="6897203" y="2010071"/>
              <a:ext cx="63624" cy="1356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4" name="直接箭头连接符 73"/>
            <p:cNvCxnSpPr/>
            <p:nvPr/>
          </p:nvCxnSpPr>
          <p:spPr bwMode="auto">
            <a:xfrm>
              <a:off x="6888819" y="2306487"/>
              <a:ext cx="63624" cy="1356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75" name="Text Box 101"/>
            <p:cNvSpPr txBox="1">
              <a:spLocks noChangeArrowheads="1"/>
            </p:cNvSpPr>
            <p:nvPr/>
          </p:nvSpPr>
          <p:spPr bwMode="auto">
            <a:xfrm>
              <a:off x="6888819" y="2132856"/>
              <a:ext cx="216024" cy="237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r>
                <a:rPr lang="en-US" altLang="zh-CN" sz="1400" b="1" dirty="0">
                  <a:latin typeface="宋体" pitchFamily="2" charset="-122"/>
                </a:rPr>
                <a:t>8</a:t>
              </a:r>
              <a:endParaRPr lang="en-US" altLang="zh-CN" sz="1400" b="1" baseline="-20000" dirty="0">
                <a:latin typeface="宋体" pitchFamily="2" charset="-122"/>
              </a:endParaRPr>
            </a:p>
          </p:txBody>
        </p:sp>
        <p:cxnSp>
          <p:nvCxnSpPr>
            <p:cNvPr id="79" name="直接箭头连接符 78"/>
            <p:cNvCxnSpPr/>
            <p:nvPr/>
          </p:nvCxnSpPr>
          <p:spPr bwMode="auto">
            <a:xfrm>
              <a:off x="6816811" y="2594519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0" name="直接箭头连接符 79"/>
            <p:cNvCxnSpPr/>
            <p:nvPr/>
          </p:nvCxnSpPr>
          <p:spPr bwMode="auto">
            <a:xfrm>
              <a:off x="6816811" y="2874167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1" name="直接箭头连接符 80"/>
            <p:cNvCxnSpPr/>
            <p:nvPr/>
          </p:nvCxnSpPr>
          <p:spPr bwMode="auto">
            <a:xfrm>
              <a:off x="6829623" y="3162199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2" name="直接箭头连接符 81"/>
            <p:cNvCxnSpPr/>
            <p:nvPr/>
          </p:nvCxnSpPr>
          <p:spPr bwMode="auto">
            <a:xfrm>
              <a:off x="8400987" y="2370111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3" name="直接箭头连接符 82"/>
            <p:cNvCxnSpPr/>
            <p:nvPr/>
          </p:nvCxnSpPr>
          <p:spPr bwMode="auto">
            <a:xfrm>
              <a:off x="8472995" y="2306487"/>
              <a:ext cx="63624" cy="1356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84" name="Text Box 101"/>
            <p:cNvSpPr txBox="1">
              <a:spLocks noChangeArrowheads="1"/>
            </p:cNvSpPr>
            <p:nvPr/>
          </p:nvSpPr>
          <p:spPr bwMode="auto">
            <a:xfrm>
              <a:off x="8472995" y="2132856"/>
              <a:ext cx="216024" cy="237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r>
                <a:rPr lang="en-US" altLang="zh-CN" sz="1400" b="1" dirty="0">
                  <a:latin typeface="宋体" pitchFamily="2" charset="-122"/>
                </a:rPr>
                <a:t>8</a:t>
              </a:r>
              <a:endParaRPr lang="en-US" altLang="zh-CN" sz="1400" b="1" baseline="-20000" dirty="0">
                <a:latin typeface="宋体" pitchFamily="2" charset="-122"/>
              </a:endParaRPr>
            </a:p>
          </p:txBody>
        </p:sp>
        <p:cxnSp>
          <p:nvCxnSpPr>
            <p:cNvPr id="85" name="直接箭头连接符 84"/>
            <p:cNvCxnSpPr/>
            <p:nvPr/>
          </p:nvCxnSpPr>
          <p:spPr bwMode="auto">
            <a:xfrm>
              <a:off x="8400987" y="3204534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94" name="组合 93"/>
          <p:cNvGrpSpPr/>
          <p:nvPr/>
        </p:nvGrpSpPr>
        <p:grpSpPr>
          <a:xfrm>
            <a:off x="2699792" y="1927447"/>
            <a:ext cx="1944216" cy="1409545"/>
            <a:chOff x="2699792" y="1999455"/>
            <a:chExt cx="1944216" cy="1409545"/>
          </a:xfrm>
        </p:grpSpPr>
        <p:sp>
          <p:nvSpPr>
            <p:cNvPr id="26" name="Rectangle 145"/>
            <p:cNvSpPr>
              <a:spLocks noChangeArrowheads="1"/>
            </p:cNvSpPr>
            <p:nvPr/>
          </p:nvSpPr>
          <p:spPr bwMode="auto">
            <a:xfrm>
              <a:off x="3059832" y="2092694"/>
              <a:ext cx="1224136" cy="97626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 type="none" w="sm" len="med"/>
            </a:ln>
            <a:effectLst/>
          </p:spPr>
          <p:txBody>
            <a:bodyPr wrap="none" lIns="36000" tIns="10800" rIns="18000" bIns="10800" anchor="t" anchorCtr="0"/>
            <a:lstStyle/>
            <a:p>
              <a:pPr algn="l"/>
              <a:r>
                <a:rPr lang="en-US" altLang="zh-CN" sz="1800" b="1" dirty="0">
                  <a:latin typeface="+mn-ea"/>
                  <a:ea typeface="+mn-ea"/>
                </a:rPr>
                <a:t>In    </a:t>
              </a:r>
              <a:r>
                <a:rPr lang="en-US" altLang="zh-CN" sz="1800" b="1" baseline="-25000" dirty="0">
                  <a:latin typeface="+mn-ea"/>
                  <a:ea typeface="+mn-ea"/>
                </a:rPr>
                <a:t> </a:t>
              </a:r>
              <a:r>
                <a:rPr lang="en-US" altLang="zh-CN" sz="1800" b="1" dirty="0">
                  <a:latin typeface="+mn-ea"/>
                  <a:ea typeface="+mn-ea"/>
                </a:rPr>
                <a:t>Out</a:t>
              </a:r>
            </a:p>
            <a:p>
              <a:pPr algn="l"/>
              <a:r>
                <a:rPr lang="en-US" altLang="zh-CN" sz="1800" b="1" dirty="0" err="1">
                  <a:latin typeface="+mn-ea"/>
                  <a:ea typeface="+mn-ea"/>
                </a:rPr>
                <a:t>s_op</a:t>
              </a:r>
              <a:endParaRPr lang="en-US" altLang="zh-CN" sz="1800" b="1" dirty="0">
                <a:latin typeface="+mn-ea"/>
                <a:ea typeface="+mn-ea"/>
              </a:endParaRPr>
            </a:p>
            <a:p>
              <a:pPr>
                <a:spcBef>
                  <a:spcPts val="300"/>
                </a:spcBef>
              </a:pPr>
              <a:r>
                <a:rPr lang="en-US" altLang="zh-CN" sz="2200" b="1" dirty="0" err="1">
                  <a:latin typeface="+mn-ea"/>
                  <a:ea typeface="+mn-ea"/>
                </a:rPr>
                <a:t>ExtU</a:t>
              </a:r>
              <a:endParaRPr lang="en-US" altLang="zh-CN" sz="2200" b="1" dirty="0">
                <a:latin typeface="+mn-ea"/>
                <a:ea typeface="+mn-ea"/>
              </a:endParaRPr>
            </a:p>
          </p:txBody>
        </p:sp>
        <p:cxnSp>
          <p:nvCxnSpPr>
            <p:cNvPr id="51" name="直接箭头连接符 50"/>
            <p:cNvCxnSpPr/>
            <p:nvPr/>
          </p:nvCxnSpPr>
          <p:spPr bwMode="auto">
            <a:xfrm>
              <a:off x="2699792" y="2228326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直接箭头连接符 51"/>
            <p:cNvCxnSpPr/>
            <p:nvPr/>
          </p:nvCxnSpPr>
          <p:spPr bwMode="auto">
            <a:xfrm>
              <a:off x="2771800" y="2164702"/>
              <a:ext cx="63624" cy="1356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3" name="直接箭头连接符 52"/>
            <p:cNvCxnSpPr/>
            <p:nvPr/>
          </p:nvCxnSpPr>
          <p:spPr bwMode="auto">
            <a:xfrm>
              <a:off x="4283968" y="2228326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4" name="直接箭头连接符 53"/>
            <p:cNvCxnSpPr/>
            <p:nvPr/>
          </p:nvCxnSpPr>
          <p:spPr bwMode="auto">
            <a:xfrm>
              <a:off x="4355976" y="2164702"/>
              <a:ext cx="63624" cy="1356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5" name="直接箭头连接符 54"/>
            <p:cNvCxnSpPr/>
            <p:nvPr/>
          </p:nvCxnSpPr>
          <p:spPr bwMode="auto">
            <a:xfrm>
              <a:off x="2699792" y="2562882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9" name="Text Box 101"/>
            <p:cNvSpPr txBox="1">
              <a:spLocks noChangeArrowheads="1"/>
            </p:cNvSpPr>
            <p:nvPr/>
          </p:nvSpPr>
          <p:spPr bwMode="auto">
            <a:xfrm>
              <a:off x="4355976" y="1999455"/>
              <a:ext cx="216024" cy="237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r>
                <a:rPr lang="en-US" altLang="zh-CN" sz="1400" b="1" dirty="0">
                  <a:latin typeface="宋体" pitchFamily="2" charset="-122"/>
                </a:rPr>
                <a:t>8</a:t>
              </a:r>
              <a:endParaRPr lang="en-US" altLang="zh-CN" sz="1400" b="1" baseline="-20000" dirty="0">
                <a:latin typeface="宋体" pitchFamily="2" charset="-122"/>
              </a:endParaRPr>
            </a:p>
          </p:txBody>
        </p:sp>
        <p:sp>
          <p:nvSpPr>
            <p:cNvPr id="70" name="Text Box 101"/>
            <p:cNvSpPr txBox="1">
              <a:spLocks noChangeArrowheads="1"/>
            </p:cNvSpPr>
            <p:nvPr/>
          </p:nvSpPr>
          <p:spPr bwMode="auto">
            <a:xfrm>
              <a:off x="2771800" y="1999455"/>
              <a:ext cx="216024" cy="237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r>
                <a:rPr lang="en-US" altLang="zh-CN" sz="1400" b="1" dirty="0">
                  <a:latin typeface="宋体" pitchFamily="2" charset="-122"/>
                </a:rPr>
                <a:t>4</a:t>
              </a:r>
              <a:endParaRPr lang="en-US" altLang="zh-CN" sz="1400" b="1" baseline="-20000" dirty="0">
                <a:latin typeface="宋体" pitchFamily="2" charset="-122"/>
              </a:endParaRPr>
            </a:p>
          </p:txBody>
        </p:sp>
        <p:sp>
          <p:nvSpPr>
            <p:cNvPr id="93" name="Text Box 101"/>
            <p:cNvSpPr txBox="1">
              <a:spLocks noChangeArrowheads="1"/>
            </p:cNvSpPr>
            <p:nvPr/>
          </p:nvSpPr>
          <p:spPr bwMode="auto">
            <a:xfrm>
              <a:off x="2771800" y="3140968"/>
              <a:ext cx="1820263" cy="26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pPr algn="l"/>
              <a:r>
                <a:rPr lang="en-US" altLang="zh-CN" sz="1600" b="1" dirty="0" err="1">
                  <a:latin typeface="宋体" pitchFamily="2" charset="-122"/>
                </a:rPr>
                <a:t>s_op</a:t>
              </a:r>
              <a:r>
                <a:rPr lang="zh-CN" altLang="en-US" sz="1600" b="1" dirty="0">
                  <a:latin typeface="宋体" pitchFamily="2" charset="-122"/>
                </a:rPr>
                <a:t>＝</a:t>
              </a:r>
              <a:r>
                <a:rPr lang="en-US" altLang="zh-CN" sz="1600" b="1" dirty="0">
                  <a:latin typeface="宋体" pitchFamily="2" charset="-122"/>
                </a:rPr>
                <a:t>1</a:t>
              </a:r>
              <a:r>
                <a:rPr lang="zh-CN" altLang="en-US" sz="1600" b="1" dirty="0">
                  <a:latin typeface="宋体" pitchFamily="2" charset="-122"/>
                </a:rPr>
                <a:t>为符号扩展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</p:grpSp>
      <p:sp>
        <p:nvSpPr>
          <p:cNvPr id="97" name="Text Box 8"/>
          <p:cNvSpPr txBox="1">
            <a:spLocks noChangeArrowheads="1"/>
          </p:cNvSpPr>
          <p:nvPr/>
        </p:nvSpPr>
        <p:spPr bwMode="auto">
          <a:xfrm>
            <a:off x="179512" y="3501008"/>
            <a:ext cx="8785225" cy="42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000" b="1" dirty="0">
                <a:solidFill>
                  <a:srgbClr val="990099"/>
                </a:solidFill>
                <a:latin typeface="宋体" pitchFamily="2" charset="-122"/>
              </a:rPr>
              <a:t>       </a:t>
            </a:r>
            <a:r>
              <a:rPr lang="zh-CN" altLang="en-US" sz="2000" b="1" u="sng" dirty="0">
                <a:solidFill>
                  <a:srgbClr val="990099"/>
                </a:solidFill>
                <a:latin typeface="宋体" pitchFamily="2" charset="-122"/>
              </a:rPr>
              <a:t>注意：</a:t>
            </a:r>
            <a:r>
              <a:rPr lang="zh-CN" altLang="en-US" sz="2000" b="1" u="sng" dirty="0">
                <a:latin typeface="宋体" pitchFamily="2" charset="-122"/>
              </a:rPr>
              <a:t>⑴</a:t>
            </a:r>
            <a:r>
              <a:rPr lang="en-US" altLang="zh-CN" sz="2000" b="1" u="sng" dirty="0">
                <a:latin typeface="宋体" pitchFamily="2" charset="-122"/>
              </a:rPr>
              <a:t>GPRs</a:t>
            </a:r>
            <a:r>
              <a:rPr lang="zh-CN" altLang="en-US" sz="2000" b="1" u="sng" dirty="0">
                <a:latin typeface="宋体" pitchFamily="2" charset="-122"/>
              </a:rPr>
              <a:t>的写为</a:t>
            </a:r>
            <a:r>
              <a:rPr lang="zh-CN" altLang="en-US" sz="2000" b="1" u="sng" dirty="0">
                <a:solidFill>
                  <a:schemeClr val="accent2"/>
                </a:solidFill>
                <a:latin typeface="宋体" pitchFamily="2" charset="-122"/>
              </a:rPr>
              <a:t>时序逻辑操作</a:t>
            </a:r>
            <a:r>
              <a:rPr lang="en-US" altLang="zh-CN" sz="1800" b="1" u="sng" dirty="0">
                <a:latin typeface="宋体" pitchFamily="2" charset="-122"/>
              </a:rPr>
              <a:t>(</a:t>
            </a:r>
            <a:r>
              <a:rPr lang="zh-CN" altLang="en-US" sz="1800" b="1" u="sng" dirty="0">
                <a:latin typeface="宋体" pitchFamily="2" charset="-122"/>
              </a:rPr>
              <a:t>需</a:t>
            </a:r>
            <a:r>
              <a:rPr lang="en-US" altLang="zh-CN" sz="1800" b="1" u="sng" dirty="0" err="1">
                <a:latin typeface="宋体" pitchFamily="2" charset="-122"/>
              </a:rPr>
              <a:t>Clk</a:t>
            </a:r>
            <a:r>
              <a:rPr lang="zh-CN" altLang="en-US" sz="1800" b="1" u="sng" dirty="0">
                <a:latin typeface="宋体" pitchFamily="2" charset="-122"/>
              </a:rPr>
              <a:t>控制</a:t>
            </a:r>
            <a:r>
              <a:rPr lang="en-US" altLang="zh-CN" sz="1800" b="1" u="sng" dirty="0">
                <a:latin typeface="宋体" pitchFamily="2" charset="-122"/>
              </a:rPr>
              <a:t>)</a:t>
            </a:r>
            <a:r>
              <a:rPr lang="zh-CN" altLang="en-US" sz="2000" b="1" u="sng" dirty="0">
                <a:latin typeface="宋体" pitchFamily="2" charset="-122"/>
              </a:rPr>
              <a:t>，读端口可能只需</a:t>
            </a:r>
            <a:r>
              <a:rPr lang="en-US" altLang="zh-CN" sz="2000" b="1" u="sng" dirty="0">
                <a:latin typeface="宋体" pitchFamily="2" charset="-122"/>
              </a:rPr>
              <a:t>1</a:t>
            </a:r>
            <a:r>
              <a:rPr lang="zh-CN" altLang="en-US" sz="2000" b="1" u="sng" dirty="0">
                <a:latin typeface="宋体" pitchFamily="2" charset="-122"/>
              </a:rPr>
              <a:t>个</a:t>
            </a:r>
            <a:endParaRPr lang="en-US" altLang="zh-CN" sz="2000" b="1" u="sng" dirty="0">
              <a:latin typeface="宋体" pitchFamily="2" charset="-122"/>
            </a:endParaRPr>
          </a:p>
        </p:txBody>
      </p:sp>
      <p:sp>
        <p:nvSpPr>
          <p:cNvPr id="68" name="Text Box 8"/>
          <p:cNvSpPr txBox="1">
            <a:spLocks noChangeArrowheads="1"/>
          </p:cNvSpPr>
          <p:nvPr/>
        </p:nvSpPr>
        <p:spPr bwMode="auto">
          <a:xfrm>
            <a:off x="179512" y="3908376"/>
            <a:ext cx="8785225" cy="42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000" b="1" dirty="0">
                <a:latin typeface="宋体" pitchFamily="2" charset="-122"/>
              </a:rPr>
              <a:t>             </a:t>
            </a:r>
            <a:r>
              <a:rPr lang="zh-CN" altLang="en-US" sz="2000" b="1" u="sng" dirty="0">
                <a:latin typeface="宋体" pitchFamily="2" charset="-122"/>
              </a:rPr>
              <a:t>⑵</a:t>
            </a:r>
            <a:r>
              <a:rPr lang="en-US" altLang="zh-CN" sz="2000" b="1" u="sng" dirty="0">
                <a:latin typeface="宋体" pitchFamily="2" charset="-122"/>
              </a:rPr>
              <a:t>ALU</a:t>
            </a:r>
            <a:r>
              <a:rPr lang="zh-CN" altLang="en-US" sz="2000" b="1" u="sng" dirty="0">
                <a:latin typeface="宋体" pitchFamily="2" charset="-122"/>
              </a:rPr>
              <a:t>只需产生</a:t>
            </a:r>
            <a:r>
              <a:rPr lang="en-US" altLang="zh-CN" sz="2000" b="1" u="sng" dirty="0">
                <a:latin typeface="宋体" pitchFamily="2" charset="-122"/>
              </a:rPr>
              <a:t>ZF</a:t>
            </a:r>
            <a:r>
              <a:rPr lang="zh-CN" altLang="en-US" sz="2000" b="1" u="sng" dirty="0">
                <a:latin typeface="宋体" pitchFamily="2" charset="-122"/>
              </a:rPr>
              <a:t>标志</a:t>
            </a:r>
            <a:endParaRPr lang="en-US" altLang="zh-CN" sz="2000" b="1" u="sng" dirty="0">
              <a:latin typeface="宋体" pitchFamily="2" charset="-122"/>
            </a:endParaRPr>
          </a:p>
        </p:txBody>
      </p:sp>
      <p:sp>
        <p:nvSpPr>
          <p:cNvPr id="77" name="Text Box 8"/>
          <p:cNvSpPr txBox="1">
            <a:spLocks noChangeArrowheads="1"/>
          </p:cNvSpPr>
          <p:nvPr/>
        </p:nvSpPr>
        <p:spPr bwMode="auto">
          <a:xfrm>
            <a:off x="179512" y="4295418"/>
            <a:ext cx="8785225" cy="808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000" b="1" u="sng" dirty="0">
                <a:latin typeface="宋体" pitchFamily="2" charset="-122"/>
              </a:rPr>
              <a:t>             ⑶同步</a:t>
            </a:r>
            <a:r>
              <a:rPr lang="en-US" altLang="zh-CN" sz="2000" b="1" u="sng" dirty="0">
                <a:latin typeface="宋体" pitchFamily="2" charset="-122"/>
              </a:rPr>
              <a:t>MEM</a:t>
            </a:r>
            <a:r>
              <a:rPr lang="zh-CN" altLang="en-US" sz="2000" b="1" u="sng" dirty="0">
                <a:latin typeface="宋体" pitchFamily="2" charset="-122"/>
              </a:rPr>
              <a:t>的读</a:t>
            </a:r>
            <a:r>
              <a:rPr lang="en-US" altLang="zh-CN" sz="2000" b="1" u="sng" dirty="0">
                <a:latin typeface="宋体" pitchFamily="2" charset="-122"/>
              </a:rPr>
              <a:t>/</a:t>
            </a:r>
            <a:r>
              <a:rPr lang="zh-CN" altLang="en-US" sz="2000" b="1" u="sng" dirty="0">
                <a:latin typeface="宋体" pitchFamily="2" charset="-122"/>
              </a:rPr>
              <a:t>写由</a:t>
            </a:r>
            <a:r>
              <a:rPr lang="en-US" altLang="zh-CN" sz="2000" b="1" u="sng" dirty="0">
                <a:latin typeface="宋体" pitchFamily="2" charset="-122"/>
              </a:rPr>
              <a:t>Rd/</a:t>
            </a:r>
            <a:r>
              <a:rPr lang="en-US" altLang="zh-CN" sz="2000" b="1" u="sng" dirty="0" err="1">
                <a:latin typeface="宋体" pitchFamily="2" charset="-122"/>
              </a:rPr>
              <a:t>Wr</a:t>
            </a:r>
            <a:r>
              <a:rPr lang="zh-CN" altLang="en-US" sz="2000" b="1" u="sng" dirty="0">
                <a:latin typeface="宋体" pitchFamily="2" charset="-122"/>
              </a:rPr>
              <a:t>及</a:t>
            </a:r>
            <a:r>
              <a:rPr lang="en-US" altLang="zh-CN" sz="2000" b="1" u="sng" dirty="0" err="1">
                <a:latin typeface="宋体" pitchFamily="2" charset="-122"/>
              </a:rPr>
              <a:t>Clk</a:t>
            </a:r>
            <a:r>
              <a:rPr lang="zh-CN" altLang="en-US" sz="2000" b="1" u="sng" dirty="0">
                <a:latin typeface="宋体" pitchFamily="2" charset="-122"/>
              </a:rPr>
              <a:t>控制</a:t>
            </a:r>
            <a:r>
              <a:rPr lang="en-US" altLang="zh-CN" sz="2000" b="1" u="sng" dirty="0">
                <a:latin typeface="宋体" pitchFamily="2" charset="-122"/>
              </a:rPr>
              <a:t>(</a:t>
            </a:r>
            <a:r>
              <a:rPr lang="zh-CN" altLang="en-US" sz="2000" b="1" u="sng" dirty="0">
                <a:latin typeface="宋体" pitchFamily="2" charset="-122"/>
              </a:rPr>
              <a:t>异步</a:t>
            </a:r>
            <a:r>
              <a:rPr lang="en-US" altLang="zh-CN" sz="2000" b="1" u="sng" dirty="0">
                <a:latin typeface="宋体" pitchFamily="2" charset="-122"/>
              </a:rPr>
              <a:t>MEM</a:t>
            </a:r>
            <a:r>
              <a:rPr lang="zh-CN" altLang="en-US" sz="2000" b="1" u="sng" dirty="0">
                <a:latin typeface="宋体" pitchFamily="2" charset="-122"/>
              </a:rPr>
              <a:t>无需</a:t>
            </a:r>
            <a:r>
              <a:rPr lang="en-US" altLang="zh-CN" sz="2000" b="1" u="sng" dirty="0" err="1">
                <a:latin typeface="宋体" pitchFamily="2" charset="-122"/>
              </a:rPr>
              <a:t>Clk</a:t>
            </a:r>
            <a:r>
              <a:rPr lang="en-US" altLang="zh-CN" sz="2000" b="1" u="sng" dirty="0">
                <a:latin typeface="宋体" pitchFamily="2" charset="-122"/>
              </a:rPr>
              <a:t>)</a:t>
            </a:r>
            <a:r>
              <a:rPr lang="zh-CN" altLang="en-US" sz="2000" b="1" u="sng" dirty="0">
                <a:latin typeface="宋体" pitchFamily="2" charset="-122"/>
              </a:rPr>
              <a:t>，</a:t>
            </a:r>
            <a:endParaRPr lang="en-US" altLang="zh-CN" sz="2000" b="1" u="sng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000" b="1" u="sng" dirty="0">
                <a:latin typeface="宋体" pitchFamily="2" charset="-122"/>
              </a:rPr>
              <a:t>               </a:t>
            </a:r>
            <a:r>
              <a:rPr lang="en-US" altLang="zh-CN" sz="2000" b="1" u="sng" dirty="0">
                <a:latin typeface="宋体" pitchFamily="2" charset="-122"/>
              </a:rPr>
              <a:t>MEM</a:t>
            </a:r>
            <a:r>
              <a:rPr lang="zh-CN" altLang="en-US" sz="2000" b="1" u="sng" dirty="0">
                <a:latin typeface="宋体" pitchFamily="2" charset="-122"/>
              </a:rPr>
              <a:t>的操作完成状态</a:t>
            </a:r>
            <a:r>
              <a:rPr lang="en-US" altLang="zh-CN" sz="1800" b="1" u="sng" dirty="0">
                <a:latin typeface="宋体" pitchFamily="2" charset="-122"/>
              </a:rPr>
              <a:t>(</a:t>
            </a:r>
            <a:r>
              <a:rPr lang="zh-CN" altLang="en-US" sz="1800" b="1" u="sng" dirty="0">
                <a:latin typeface="宋体" pitchFamily="2" charset="-122"/>
              </a:rPr>
              <a:t>操作时延</a:t>
            </a:r>
            <a:r>
              <a:rPr lang="en-US" altLang="zh-CN" sz="1800" b="1" u="sng" dirty="0">
                <a:latin typeface="宋体" pitchFamily="2" charset="-122"/>
              </a:rPr>
              <a:t>)</a:t>
            </a:r>
            <a:r>
              <a:rPr lang="zh-CN" altLang="en-US" sz="2000" b="1" u="sng" dirty="0">
                <a:latin typeface="宋体" pitchFamily="2" charset="-122"/>
              </a:rPr>
              <a:t>由</a:t>
            </a:r>
            <a:r>
              <a:rPr lang="en-US" altLang="zh-CN" sz="2000" b="1" u="sng" dirty="0" err="1">
                <a:latin typeface="宋体" pitchFamily="2" charset="-122"/>
              </a:rPr>
              <a:t>mfc</a:t>
            </a:r>
            <a:r>
              <a:rPr lang="zh-CN" altLang="en-US" sz="2000" b="1" u="sng" dirty="0">
                <a:latin typeface="宋体" pitchFamily="2" charset="-122"/>
              </a:rPr>
              <a:t>给出</a:t>
            </a:r>
            <a:r>
              <a:rPr lang="en-US" altLang="zh-CN" sz="1800" b="1" u="sng" dirty="0">
                <a:latin typeface="宋体" pitchFamily="2" charset="-122"/>
              </a:rPr>
              <a:t>(</a:t>
            </a:r>
            <a:r>
              <a:rPr lang="zh-CN" altLang="en-US" sz="1800" b="1" u="sng" dirty="0">
                <a:latin typeface="宋体" pitchFamily="2" charset="-122"/>
              </a:rPr>
              <a:t>开始时</a:t>
            </a:r>
            <a:r>
              <a:rPr lang="en-US" altLang="zh-CN" sz="1800" b="1" u="sng" dirty="0">
                <a:latin typeface="宋体" pitchFamily="2" charset="-122"/>
              </a:rPr>
              <a:t>=0</a:t>
            </a:r>
            <a:r>
              <a:rPr lang="zh-CN" altLang="en-US" sz="1800" b="1" u="sng" dirty="0">
                <a:latin typeface="宋体" pitchFamily="2" charset="-122"/>
              </a:rPr>
              <a:t>、完成时</a:t>
            </a:r>
            <a:r>
              <a:rPr lang="en-US" altLang="zh-CN" sz="1800" b="1" u="sng" dirty="0">
                <a:latin typeface="宋体" pitchFamily="2" charset="-122"/>
              </a:rPr>
              <a:t>=1)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860032" y="1844859"/>
            <a:ext cx="1656184" cy="1389348"/>
            <a:chOff x="4860032" y="2276907"/>
            <a:chExt cx="1656184" cy="1389348"/>
          </a:xfrm>
        </p:grpSpPr>
        <p:sp>
          <p:nvSpPr>
            <p:cNvPr id="27" name="AutoShape 15"/>
            <p:cNvSpPr>
              <a:spLocks noChangeArrowheads="1"/>
            </p:cNvSpPr>
            <p:nvPr/>
          </p:nvSpPr>
          <p:spPr bwMode="auto">
            <a:xfrm>
              <a:off x="4932040" y="2636947"/>
              <a:ext cx="1584176" cy="745468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t" anchorCtr="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A      B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200" b="1" dirty="0">
                  <a:latin typeface="+mn-ea"/>
                  <a:ea typeface="+mn-ea"/>
                </a:rPr>
                <a:t>ALU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   F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ea"/>
                  <a:ea typeface="+mn-ea"/>
                </a:rPr>
                <a:t>ZF</a:t>
              </a:r>
              <a:endParaRPr lang="zh-CN" altLang="en-US" sz="1800" b="1" dirty="0">
                <a:solidFill>
                  <a:srgbClr val="990099"/>
                </a:solidFill>
                <a:latin typeface="+mn-ea"/>
                <a:ea typeface="+mn-ea"/>
              </a:endParaRPr>
            </a:p>
          </p:txBody>
        </p:sp>
        <p:cxnSp>
          <p:nvCxnSpPr>
            <p:cNvPr id="56" name="直接箭头连接符 55"/>
            <p:cNvCxnSpPr/>
            <p:nvPr/>
          </p:nvCxnSpPr>
          <p:spPr bwMode="auto">
            <a:xfrm>
              <a:off x="5292080" y="2353107"/>
              <a:ext cx="0" cy="2838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8" name="直接箭头连接符 57"/>
            <p:cNvCxnSpPr/>
            <p:nvPr/>
          </p:nvCxnSpPr>
          <p:spPr bwMode="auto">
            <a:xfrm>
              <a:off x="6156176" y="2348915"/>
              <a:ext cx="0" cy="2838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9" name="直接箭头连接符 58"/>
            <p:cNvCxnSpPr/>
            <p:nvPr/>
          </p:nvCxnSpPr>
          <p:spPr bwMode="auto">
            <a:xfrm>
              <a:off x="5724128" y="3382415"/>
              <a:ext cx="0" cy="2838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0" name="直接箭头连接符 59"/>
            <p:cNvCxnSpPr/>
            <p:nvPr/>
          </p:nvCxnSpPr>
          <p:spPr bwMode="auto">
            <a:xfrm>
              <a:off x="6012160" y="3373051"/>
              <a:ext cx="0" cy="2000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1" name="直接箭头连接符 60"/>
            <p:cNvCxnSpPr/>
            <p:nvPr/>
          </p:nvCxnSpPr>
          <p:spPr bwMode="auto">
            <a:xfrm flipV="1">
              <a:off x="5228456" y="2420923"/>
              <a:ext cx="135632" cy="8458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3" name="直接箭头连接符 62"/>
            <p:cNvCxnSpPr/>
            <p:nvPr/>
          </p:nvCxnSpPr>
          <p:spPr bwMode="auto">
            <a:xfrm flipV="1">
              <a:off x="6092552" y="2420923"/>
              <a:ext cx="135632" cy="8458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4" name="直接箭头连接符 63"/>
            <p:cNvCxnSpPr/>
            <p:nvPr/>
          </p:nvCxnSpPr>
          <p:spPr bwMode="auto">
            <a:xfrm flipV="1">
              <a:off x="5660504" y="3429035"/>
              <a:ext cx="135632" cy="8458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66" name="Text Box 101"/>
            <p:cNvSpPr txBox="1">
              <a:spLocks noChangeArrowheads="1"/>
            </p:cNvSpPr>
            <p:nvPr/>
          </p:nvSpPr>
          <p:spPr bwMode="auto">
            <a:xfrm>
              <a:off x="5076056" y="2276907"/>
              <a:ext cx="216024" cy="237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r>
                <a:rPr lang="en-US" altLang="zh-CN" sz="1400" b="1" dirty="0">
                  <a:latin typeface="宋体" pitchFamily="2" charset="-122"/>
                </a:rPr>
                <a:t>8</a:t>
              </a:r>
              <a:endParaRPr lang="en-US" altLang="zh-CN" sz="1400" b="1" baseline="-20000" dirty="0">
                <a:latin typeface="宋体" pitchFamily="2" charset="-122"/>
              </a:endParaRPr>
            </a:p>
          </p:txBody>
        </p:sp>
        <p:sp>
          <p:nvSpPr>
            <p:cNvPr id="67" name="Text Box 101"/>
            <p:cNvSpPr txBox="1">
              <a:spLocks noChangeArrowheads="1"/>
            </p:cNvSpPr>
            <p:nvPr/>
          </p:nvSpPr>
          <p:spPr bwMode="auto">
            <a:xfrm>
              <a:off x="5724128" y="3407804"/>
              <a:ext cx="216024" cy="237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r>
                <a:rPr lang="en-US" altLang="zh-CN" sz="1400" b="1" dirty="0">
                  <a:latin typeface="宋体" pitchFamily="2" charset="-122"/>
                </a:rPr>
                <a:t>8</a:t>
              </a:r>
              <a:endParaRPr lang="en-US" altLang="zh-CN" sz="1400" b="1" baseline="-20000" dirty="0">
                <a:latin typeface="宋体" pitchFamily="2" charset="-122"/>
              </a:endParaRPr>
            </a:p>
          </p:txBody>
        </p:sp>
        <p:cxnSp>
          <p:nvCxnSpPr>
            <p:cNvPr id="76" name="直接箭头连接符 75"/>
            <p:cNvCxnSpPr/>
            <p:nvPr/>
          </p:nvCxnSpPr>
          <p:spPr bwMode="auto">
            <a:xfrm>
              <a:off x="4860032" y="3068995"/>
              <a:ext cx="247907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8" name="Text Box 101"/>
            <p:cNvSpPr txBox="1">
              <a:spLocks noChangeArrowheads="1"/>
            </p:cNvSpPr>
            <p:nvPr/>
          </p:nvSpPr>
          <p:spPr bwMode="auto">
            <a:xfrm>
              <a:off x="5091254" y="2852971"/>
              <a:ext cx="351656" cy="2988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r>
                <a:rPr lang="en-US" altLang="zh-CN" sz="1800" b="1" dirty="0">
                  <a:latin typeface="宋体" pitchFamily="2" charset="-122"/>
                </a:rPr>
                <a:t>op</a:t>
              </a:r>
            </a:p>
          </p:txBody>
        </p:sp>
        <p:cxnSp>
          <p:nvCxnSpPr>
            <p:cNvPr id="86" name="直接箭头连接符 85"/>
            <p:cNvCxnSpPr/>
            <p:nvPr/>
          </p:nvCxnSpPr>
          <p:spPr bwMode="auto">
            <a:xfrm>
              <a:off x="4940424" y="3005336"/>
              <a:ext cx="63624" cy="1356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87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" name="AutoShape 49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300193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1" name="组合 140"/>
          <p:cNvGrpSpPr/>
          <p:nvPr/>
        </p:nvGrpSpPr>
        <p:grpSpPr>
          <a:xfrm>
            <a:off x="3707904" y="5194113"/>
            <a:ext cx="2416829" cy="1115207"/>
            <a:chOff x="5000629" y="2991497"/>
            <a:chExt cx="2416829" cy="1115207"/>
          </a:xfrm>
        </p:grpSpPr>
        <p:sp>
          <p:nvSpPr>
            <p:cNvPr id="142" name="Line 70"/>
            <p:cNvSpPr>
              <a:spLocks noChangeShapeType="1"/>
            </p:cNvSpPr>
            <p:nvPr/>
          </p:nvSpPr>
          <p:spPr bwMode="auto">
            <a:xfrm flipV="1">
              <a:off x="5575304" y="2996951"/>
              <a:ext cx="71438" cy="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u="sng"/>
            </a:p>
          </p:txBody>
        </p:sp>
        <p:sp>
          <p:nvSpPr>
            <p:cNvPr id="143" name="Line 71"/>
            <p:cNvSpPr>
              <a:spLocks noChangeShapeType="1"/>
            </p:cNvSpPr>
            <p:nvPr/>
          </p:nvSpPr>
          <p:spPr bwMode="auto">
            <a:xfrm>
              <a:off x="5575304" y="3212976"/>
              <a:ext cx="71438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u="sng"/>
            </a:p>
          </p:txBody>
        </p:sp>
        <p:sp>
          <p:nvSpPr>
            <p:cNvPr id="144" name="Line 72"/>
            <p:cNvSpPr>
              <a:spLocks noChangeShapeType="1"/>
            </p:cNvSpPr>
            <p:nvPr/>
          </p:nvSpPr>
          <p:spPr bwMode="auto">
            <a:xfrm>
              <a:off x="5796136" y="2996057"/>
              <a:ext cx="1375631" cy="89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u="sng"/>
            </a:p>
          </p:txBody>
        </p:sp>
        <p:sp>
          <p:nvSpPr>
            <p:cNvPr id="145" name="Line 73"/>
            <p:cNvSpPr>
              <a:spLocks noChangeShapeType="1"/>
            </p:cNvSpPr>
            <p:nvPr/>
          </p:nvSpPr>
          <p:spPr bwMode="auto">
            <a:xfrm>
              <a:off x="5796137" y="3212976"/>
              <a:ext cx="1375630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u="sng"/>
            </a:p>
          </p:txBody>
        </p:sp>
        <p:sp>
          <p:nvSpPr>
            <p:cNvPr id="146" name="Line 74"/>
            <p:cNvSpPr>
              <a:spLocks noChangeShapeType="1"/>
            </p:cNvSpPr>
            <p:nvPr/>
          </p:nvSpPr>
          <p:spPr bwMode="auto">
            <a:xfrm>
              <a:off x="5575301" y="3996151"/>
              <a:ext cx="1156939" cy="447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u="sng"/>
            </a:p>
          </p:txBody>
        </p:sp>
        <p:sp>
          <p:nvSpPr>
            <p:cNvPr id="147" name="Line 75"/>
            <p:cNvSpPr>
              <a:spLocks noChangeShapeType="1"/>
            </p:cNvSpPr>
            <p:nvPr/>
          </p:nvSpPr>
          <p:spPr bwMode="auto">
            <a:xfrm flipV="1">
              <a:off x="6805191" y="3890679"/>
              <a:ext cx="360363" cy="1588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u="sng"/>
            </a:p>
          </p:txBody>
        </p:sp>
        <p:sp>
          <p:nvSpPr>
            <p:cNvPr id="148" name="Line 76"/>
            <p:cNvSpPr>
              <a:spLocks noChangeShapeType="1"/>
            </p:cNvSpPr>
            <p:nvPr/>
          </p:nvSpPr>
          <p:spPr bwMode="auto">
            <a:xfrm flipV="1">
              <a:off x="6805191" y="4106703"/>
              <a:ext cx="360363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u="sng"/>
            </a:p>
          </p:txBody>
        </p:sp>
        <p:sp>
          <p:nvSpPr>
            <p:cNvPr id="149" name="Line 77"/>
            <p:cNvSpPr>
              <a:spLocks noChangeShapeType="1"/>
            </p:cNvSpPr>
            <p:nvPr/>
          </p:nvSpPr>
          <p:spPr bwMode="auto">
            <a:xfrm>
              <a:off x="6732240" y="3998630"/>
              <a:ext cx="72951" cy="108073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u="sng"/>
            </a:p>
          </p:txBody>
        </p:sp>
        <p:sp>
          <p:nvSpPr>
            <p:cNvPr id="150" name="Line 78"/>
            <p:cNvSpPr>
              <a:spLocks noChangeShapeType="1"/>
            </p:cNvSpPr>
            <p:nvPr/>
          </p:nvSpPr>
          <p:spPr bwMode="auto">
            <a:xfrm flipV="1">
              <a:off x="6732240" y="3890679"/>
              <a:ext cx="64530" cy="107334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u="sng"/>
            </a:p>
          </p:txBody>
        </p:sp>
        <p:sp>
          <p:nvSpPr>
            <p:cNvPr id="151" name="Line 85"/>
            <p:cNvSpPr>
              <a:spLocks noChangeShapeType="1"/>
            </p:cNvSpPr>
            <p:nvPr/>
          </p:nvSpPr>
          <p:spPr bwMode="auto">
            <a:xfrm>
              <a:off x="7308304" y="2996057"/>
              <a:ext cx="109154" cy="89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u="sng"/>
            </a:p>
          </p:txBody>
        </p:sp>
        <p:sp>
          <p:nvSpPr>
            <p:cNvPr id="152" name="Line 86"/>
            <p:cNvSpPr>
              <a:spLocks noChangeShapeType="1"/>
            </p:cNvSpPr>
            <p:nvPr/>
          </p:nvSpPr>
          <p:spPr bwMode="auto">
            <a:xfrm flipV="1">
              <a:off x="7308304" y="3212752"/>
              <a:ext cx="109154" cy="224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u="sng"/>
            </a:p>
          </p:txBody>
        </p:sp>
        <p:sp>
          <p:nvSpPr>
            <p:cNvPr id="153" name="Line 87"/>
            <p:cNvSpPr>
              <a:spLocks noChangeShapeType="1"/>
            </p:cNvSpPr>
            <p:nvPr/>
          </p:nvSpPr>
          <p:spPr bwMode="auto">
            <a:xfrm>
              <a:off x="7236296" y="3995457"/>
              <a:ext cx="181162" cy="694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u="sng"/>
            </a:p>
          </p:txBody>
        </p:sp>
        <p:sp>
          <p:nvSpPr>
            <p:cNvPr id="154" name="Text Box 88"/>
            <p:cNvSpPr txBox="1">
              <a:spLocks noChangeArrowheads="1"/>
            </p:cNvSpPr>
            <p:nvPr/>
          </p:nvSpPr>
          <p:spPr bwMode="auto">
            <a:xfrm>
              <a:off x="5000629" y="2991497"/>
              <a:ext cx="503238" cy="2214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>
              <a:no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 b="1" u="sng" dirty="0" err="1">
                  <a:latin typeface="宋体" pitchFamily="2" charset="-122"/>
                </a:rPr>
                <a:t>addr</a:t>
              </a:r>
              <a:endParaRPr lang="zh-CN" altLang="en-US" sz="1800" b="1" u="sng" dirty="0">
                <a:latin typeface="宋体" pitchFamily="2" charset="-122"/>
              </a:endParaRPr>
            </a:p>
          </p:txBody>
        </p:sp>
        <p:sp>
          <p:nvSpPr>
            <p:cNvPr id="155" name="Text Box 89"/>
            <p:cNvSpPr txBox="1">
              <a:spLocks noChangeArrowheads="1"/>
            </p:cNvSpPr>
            <p:nvPr/>
          </p:nvSpPr>
          <p:spPr bwMode="auto">
            <a:xfrm>
              <a:off x="5000629" y="3890679"/>
              <a:ext cx="503238" cy="21590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>
              <a:no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 b="1" u="sng" dirty="0" err="1">
                  <a:latin typeface="宋体" pitchFamily="2" charset="-122"/>
                </a:rPr>
                <a:t>dout</a:t>
              </a:r>
              <a:endParaRPr lang="zh-CN" altLang="en-US" sz="1800" b="1" u="sng" dirty="0">
                <a:latin typeface="宋体" pitchFamily="2" charset="-122"/>
              </a:endParaRPr>
            </a:p>
          </p:txBody>
        </p:sp>
        <p:sp>
          <p:nvSpPr>
            <p:cNvPr id="156" name="Line 90"/>
            <p:cNvSpPr>
              <a:spLocks noChangeShapeType="1"/>
            </p:cNvSpPr>
            <p:nvPr/>
          </p:nvSpPr>
          <p:spPr bwMode="auto">
            <a:xfrm>
              <a:off x="6080130" y="3284983"/>
              <a:ext cx="1081088" cy="4313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u="sng"/>
            </a:p>
          </p:txBody>
        </p:sp>
        <p:sp>
          <p:nvSpPr>
            <p:cNvPr id="157" name="Line 95"/>
            <p:cNvSpPr>
              <a:spLocks noChangeShapeType="1"/>
            </p:cNvSpPr>
            <p:nvPr/>
          </p:nvSpPr>
          <p:spPr bwMode="auto">
            <a:xfrm>
              <a:off x="5724128" y="2997622"/>
              <a:ext cx="0" cy="11090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u="sng"/>
            </a:p>
          </p:txBody>
        </p:sp>
        <p:sp>
          <p:nvSpPr>
            <p:cNvPr id="158" name="Line 98"/>
            <p:cNvSpPr>
              <a:spLocks noChangeShapeType="1"/>
            </p:cNvSpPr>
            <p:nvPr/>
          </p:nvSpPr>
          <p:spPr bwMode="auto">
            <a:xfrm>
              <a:off x="5653262" y="2996953"/>
              <a:ext cx="138736" cy="216023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u="sng"/>
            </a:p>
          </p:txBody>
        </p:sp>
        <p:sp>
          <p:nvSpPr>
            <p:cNvPr id="159" name="Line 99"/>
            <p:cNvSpPr>
              <a:spLocks noChangeShapeType="1"/>
            </p:cNvSpPr>
            <p:nvPr/>
          </p:nvSpPr>
          <p:spPr bwMode="auto">
            <a:xfrm flipV="1">
              <a:off x="5653261" y="2996952"/>
              <a:ext cx="138737" cy="216024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u="sng"/>
            </a:p>
          </p:txBody>
        </p:sp>
        <p:sp>
          <p:nvSpPr>
            <p:cNvPr id="160" name="Line 108"/>
            <p:cNvSpPr>
              <a:spLocks noChangeShapeType="1"/>
            </p:cNvSpPr>
            <p:nvPr/>
          </p:nvSpPr>
          <p:spPr bwMode="auto">
            <a:xfrm flipH="1">
              <a:off x="7231808" y="2997621"/>
              <a:ext cx="4488" cy="11090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u="sng"/>
            </a:p>
          </p:txBody>
        </p:sp>
        <p:sp>
          <p:nvSpPr>
            <p:cNvPr id="161" name="Line 109"/>
            <p:cNvSpPr>
              <a:spLocks noChangeShapeType="1"/>
            </p:cNvSpPr>
            <p:nvPr/>
          </p:nvSpPr>
          <p:spPr bwMode="auto">
            <a:xfrm flipH="1">
              <a:off x="5938702" y="3213397"/>
              <a:ext cx="1449" cy="893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u="sng"/>
            </a:p>
          </p:txBody>
        </p:sp>
        <p:sp>
          <p:nvSpPr>
            <p:cNvPr id="162" name="Line 110"/>
            <p:cNvSpPr>
              <a:spLocks noChangeShapeType="1"/>
            </p:cNvSpPr>
            <p:nvPr/>
          </p:nvSpPr>
          <p:spPr bwMode="auto">
            <a:xfrm>
              <a:off x="6876256" y="3531061"/>
              <a:ext cx="0" cy="5755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u="sng"/>
            </a:p>
          </p:txBody>
        </p:sp>
        <p:sp>
          <p:nvSpPr>
            <p:cNvPr id="163" name="Text Box 111"/>
            <p:cNvSpPr txBox="1">
              <a:spLocks noChangeArrowheads="1"/>
            </p:cNvSpPr>
            <p:nvPr/>
          </p:nvSpPr>
          <p:spPr bwMode="auto">
            <a:xfrm>
              <a:off x="6156176" y="3501008"/>
              <a:ext cx="506954" cy="28803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u="sng" dirty="0">
                  <a:latin typeface="宋体" pitchFamily="2" charset="-122"/>
                </a:rPr>
                <a:t>t</a:t>
              </a:r>
              <a:r>
                <a:rPr lang="zh-CN" altLang="en-US" sz="1800" b="1" u="sng" baseline="-18000" dirty="0">
                  <a:latin typeface="宋体" pitchFamily="2" charset="-122"/>
                </a:rPr>
                <a:t>等待</a:t>
              </a:r>
            </a:p>
          </p:txBody>
        </p:sp>
        <p:sp>
          <p:nvSpPr>
            <p:cNvPr id="164" name="Line 112"/>
            <p:cNvSpPr>
              <a:spLocks noChangeShapeType="1"/>
            </p:cNvSpPr>
            <p:nvPr/>
          </p:nvSpPr>
          <p:spPr bwMode="auto">
            <a:xfrm>
              <a:off x="6620674" y="3674655"/>
              <a:ext cx="2554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u="sng"/>
            </a:p>
          </p:txBody>
        </p:sp>
        <p:sp>
          <p:nvSpPr>
            <p:cNvPr id="165" name="Line 113"/>
            <p:cNvSpPr>
              <a:spLocks noChangeShapeType="1"/>
            </p:cNvSpPr>
            <p:nvPr/>
          </p:nvSpPr>
          <p:spPr bwMode="auto">
            <a:xfrm flipH="1">
              <a:off x="5940153" y="3674655"/>
              <a:ext cx="2160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u="sng"/>
            </a:p>
          </p:txBody>
        </p:sp>
        <p:sp>
          <p:nvSpPr>
            <p:cNvPr id="166" name="Text Box 114"/>
            <p:cNvSpPr txBox="1">
              <a:spLocks noChangeArrowheads="1"/>
            </p:cNvSpPr>
            <p:nvPr/>
          </p:nvSpPr>
          <p:spPr bwMode="auto">
            <a:xfrm>
              <a:off x="5000629" y="3602647"/>
              <a:ext cx="503238" cy="2159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>
              <a:no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 b="1" u="sng" dirty="0" err="1">
                  <a:latin typeface="宋体" pitchFamily="2" charset="-122"/>
                </a:rPr>
                <a:t>mfc</a:t>
              </a:r>
              <a:endParaRPr lang="en-US" altLang="zh-CN" sz="1800" b="1" u="sng" dirty="0">
                <a:latin typeface="宋体" pitchFamily="2" charset="-122"/>
              </a:endParaRPr>
            </a:p>
          </p:txBody>
        </p:sp>
        <p:sp>
          <p:nvSpPr>
            <p:cNvPr id="167" name="Line 115"/>
            <p:cNvSpPr>
              <a:spLocks noChangeShapeType="1"/>
            </p:cNvSpPr>
            <p:nvPr/>
          </p:nvSpPr>
          <p:spPr bwMode="auto">
            <a:xfrm>
              <a:off x="6876256" y="3602647"/>
              <a:ext cx="216024" cy="0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u="sng"/>
            </a:p>
          </p:txBody>
        </p:sp>
        <p:sp>
          <p:nvSpPr>
            <p:cNvPr id="168" name="Line 116"/>
            <p:cNvSpPr>
              <a:spLocks noChangeShapeType="1"/>
            </p:cNvSpPr>
            <p:nvPr/>
          </p:nvSpPr>
          <p:spPr bwMode="auto">
            <a:xfrm flipV="1">
              <a:off x="6080129" y="3818547"/>
              <a:ext cx="653251" cy="274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u="sng"/>
            </a:p>
          </p:txBody>
        </p:sp>
        <p:sp>
          <p:nvSpPr>
            <p:cNvPr id="169" name="Line 117"/>
            <p:cNvSpPr>
              <a:spLocks noChangeShapeType="1"/>
            </p:cNvSpPr>
            <p:nvPr/>
          </p:nvSpPr>
          <p:spPr bwMode="auto">
            <a:xfrm flipH="1" flipV="1">
              <a:off x="7092280" y="3602647"/>
              <a:ext cx="151975" cy="216024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u="sng"/>
            </a:p>
          </p:txBody>
        </p:sp>
        <p:sp>
          <p:nvSpPr>
            <p:cNvPr id="170" name="Line 118"/>
            <p:cNvSpPr>
              <a:spLocks noChangeShapeType="1"/>
            </p:cNvSpPr>
            <p:nvPr/>
          </p:nvSpPr>
          <p:spPr bwMode="auto">
            <a:xfrm flipV="1">
              <a:off x="6733381" y="3602647"/>
              <a:ext cx="142875" cy="216024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u="sng"/>
            </a:p>
          </p:txBody>
        </p:sp>
        <p:sp>
          <p:nvSpPr>
            <p:cNvPr id="171" name="Line 119"/>
            <p:cNvSpPr>
              <a:spLocks noChangeShapeType="1"/>
            </p:cNvSpPr>
            <p:nvPr/>
          </p:nvSpPr>
          <p:spPr bwMode="auto">
            <a:xfrm flipV="1">
              <a:off x="7236296" y="3818546"/>
              <a:ext cx="181162" cy="123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u="sng"/>
            </a:p>
          </p:txBody>
        </p:sp>
        <p:sp>
          <p:nvSpPr>
            <p:cNvPr id="172" name="Text Box 88"/>
            <p:cNvSpPr txBox="1">
              <a:spLocks noChangeArrowheads="1"/>
            </p:cNvSpPr>
            <p:nvPr/>
          </p:nvSpPr>
          <p:spPr bwMode="auto">
            <a:xfrm>
              <a:off x="5004048" y="3284984"/>
              <a:ext cx="503238" cy="2160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>
              <a:no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 b="1" u="sng" dirty="0">
                  <a:latin typeface="宋体" pitchFamily="2" charset="-122"/>
                </a:rPr>
                <a:t>Rd</a:t>
              </a:r>
              <a:endParaRPr lang="zh-CN" altLang="en-US" sz="1800" b="1" u="sng" dirty="0">
                <a:latin typeface="宋体" pitchFamily="2" charset="-122"/>
              </a:endParaRPr>
            </a:p>
          </p:txBody>
        </p:sp>
        <p:sp>
          <p:nvSpPr>
            <p:cNvPr id="173" name="Line 106"/>
            <p:cNvSpPr>
              <a:spLocks noChangeShapeType="1"/>
            </p:cNvSpPr>
            <p:nvPr/>
          </p:nvSpPr>
          <p:spPr bwMode="auto">
            <a:xfrm flipV="1">
              <a:off x="5940152" y="3284984"/>
              <a:ext cx="142875" cy="216024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u="sng"/>
            </a:p>
          </p:txBody>
        </p:sp>
        <p:sp>
          <p:nvSpPr>
            <p:cNvPr id="174" name="Line 104"/>
            <p:cNvSpPr>
              <a:spLocks noChangeShapeType="1"/>
            </p:cNvSpPr>
            <p:nvPr/>
          </p:nvSpPr>
          <p:spPr bwMode="auto">
            <a:xfrm flipV="1">
              <a:off x="5575303" y="3501008"/>
              <a:ext cx="364849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u="sng"/>
            </a:p>
          </p:txBody>
        </p:sp>
        <p:sp>
          <p:nvSpPr>
            <p:cNvPr id="175" name="Line 106"/>
            <p:cNvSpPr>
              <a:spLocks noChangeShapeType="1"/>
            </p:cNvSpPr>
            <p:nvPr/>
          </p:nvSpPr>
          <p:spPr bwMode="auto">
            <a:xfrm flipH="1" flipV="1">
              <a:off x="7155312" y="3289296"/>
              <a:ext cx="152992" cy="211712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u="sng"/>
            </a:p>
          </p:txBody>
        </p:sp>
        <p:sp>
          <p:nvSpPr>
            <p:cNvPr id="176" name="Line 104"/>
            <p:cNvSpPr>
              <a:spLocks noChangeShapeType="1"/>
            </p:cNvSpPr>
            <p:nvPr/>
          </p:nvSpPr>
          <p:spPr bwMode="auto">
            <a:xfrm flipV="1">
              <a:off x="7309446" y="3501008"/>
              <a:ext cx="108012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u="sng"/>
            </a:p>
          </p:txBody>
        </p:sp>
        <p:sp>
          <p:nvSpPr>
            <p:cNvPr id="177" name="Line 115"/>
            <p:cNvSpPr>
              <a:spLocks noChangeShapeType="1"/>
            </p:cNvSpPr>
            <p:nvPr/>
          </p:nvSpPr>
          <p:spPr bwMode="auto">
            <a:xfrm>
              <a:off x="5575302" y="3602647"/>
              <a:ext cx="356891" cy="0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u="sng"/>
            </a:p>
          </p:txBody>
        </p:sp>
        <p:sp>
          <p:nvSpPr>
            <p:cNvPr id="178" name="Line 117"/>
            <p:cNvSpPr>
              <a:spLocks noChangeShapeType="1"/>
            </p:cNvSpPr>
            <p:nvPr/>
          </p:nvSpPr>
          <p:spPr bwMode="auto">
            <a:xfrm flipH="1" flipV="1">
              <a:off x="5932193" y="3602647"/>
              <a:ext cx="151975" cy="216024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u="sng"/>
            </a:p>
          </p:txBody>
        </p:sp>
        <p:sp>
          <p:nvSpPr>
            <p:cNvPr id="179" name="Line 77"/>
            <p:cNvSpPr>
              <a:spLocks noChangeShapeType="1"/>
            </p:cNvSpPr>
            <p:nvPr/>
          </p:nvSpPr>
          <p:spPr bwMode="auto">
            <a:xfrm>
              <a:off x="7164288" y="3890679"/>
              <a:ext cx="72951" cy="108073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u="sng"/>
            </a:p>
          </p:txBody>
        </p:sp>
        <p:sp>
          <p:nvSpPr>
            <p:cNvPr id="180" name="Line 78"/>
            <p:cNvSpPr>
              <a:spLocks noChangeShapeType="1"/>
            </p:cNvSpPr>
            <p:nvPr/>
          </p:nvSpPr>
          <p:spPr bwMode="auto">
            <a:xfrm flipV="1">
              <a:off x="7171766" y="3999369"/>
              <a:ext cx="64530" cy="107334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u="sng"/>
            </a:p>
          </p:txBody>
        </p:sp>
        <p:sp>
          <p:nvSpPr>
            <p:cNvPr id="181" name="Line 98"/>
            <p:cNvSpPr>
              <a:spLocks noChangeShapeType="1"/>
            </p:cNvSpPr>
            <p:nvPr/>
          </p:nvSpPr>
          <p:spPr bwMode="auto">
            <a:xfrm>
              <a:off x="7169568" y="2996953"/>
              <a:ext cx="138736" cy="216023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u="sng"/>
            </a:p>
          </p:txBody>
        </p:sp>
        <p:sp>
          <p:nvSpPr>
            <p:cNvPr id="182" name="Line 99"/>
            <p:cNvSpPr>
              <a:spLocks noChangeShapeType="1"/>
            </p:cNvSpPr>
            <p:nvPr/>
          </p:nvSpPr>
          <p:spPr bwMode="auto">
            <a:xfrm flipV="1">
              <a:off x="7169567" y="2996952"/>
              <a:ext cx="138737" cy="216024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u="sng"/>
            </a:p>
          </p:txBody>
        </p:sp>
      </p:grpSp>
    </p:spTree>
    <p:extLst>
      <p:ext uri="{BB962C8B-B14F-4D97-AF65-F5344CB8AC3E}">
        <p14:creationId xmlns:p14="http://schemas.microsoft.com/office/powerpoint/2010/main" val="188316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7" grpId="0"/>
      <p:bldP spid="68" grpId="0"/>
      <p:bldP spid="7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FA35-F252-42C7-B462-8053691D7E50}" type="slidenum">
              <a:rPr lang="en-US" altLang="zh-CN"/>
              <a:pPr/>
              <a:t>2</a:t>
            </a:fld>
            <a:endParaRPr lang="en-US" altLang="zh-CN" dirty="0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258888" y="2595563"/>
            <a:ext cx="6697662" cy="938719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4400" b="1" dirty="0">
                <a:latin typeface="黑体" pitchFamily="2" charset="-122"/>
                <a:ea typeface="黑体" pitchFamily="2" charset="-122"/>
              </a:rPr>
              <a:t>第六章  中央处理器 </a:t>
            </a:r>
            <a:endParaRPr lang="zh-CN" altLang="en-US" sz="4400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20</a:t>
            </a:fld>
            <a:endParaRPr lang="en-US" altLang="zh-CN"/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179512" y="2636912"/>
            <a:ext cx="8785225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*部件互连方法：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部件输出端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共用</a:t>
            </a:r>
            <a:r>
              <a:rPr lang="zh-CN" altLang="en-US" b="1" dirty="0">
                <a:latin typeface="宋体" pitchFamily="2" charset="-122"/>
              </a:rPr>
              <a:t>信号线时，通过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三态门</a:t>
            </a:r>
            <a:r>
              <a:rPr lang="zh-CN" altLang="en-US" b="1" dirty="0">
                <a:latin typeface="宋体" pitchFamily="2" charset="-122"/>
              </a:rPr>
              <a:t>连接到总线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1800" b="1" dirty="0">
                <a:latin typeface="宋体" pitchFamily="2" charset="-122"/>
              </a:rPr>
              <a:t>                                              (</a:t>
            </a:r>
            <a:r>
              <a:rPr lang="zh-CN" altLang="en-US" sz="1800" b="1" dirty="0">
                <a:latin typeface="宋体" pitchFamily="2" charset="-122"/>
              </a:rPr>
              <a:t>发送可控制</a:t>
            </a:r>
            <a:r>
              <a:rPr lang="en-US" altLang="zh-CN" sz="1800" b="1" dirty="0">
                <a:latin typeface="宋体" pitchFamily="2" charset="-122"/>
              </a:rPr>
              <a:t>)</a:t>
            </a: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179512" y="32510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、数据通路结构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*结构类型：</a:t>
            </a:r>
            <a:r>
              <a:rPr lang="zh-CN" altLang="en-US" b="1" dirty="0">
                <a:latin typeface="宋体" pitchFamily="2" charset="-122"/>
              </a:rPr>
              <a:t>总线结构、点点结构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79512" y="1261209"/>
            <a:ext cx="885698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(1)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总线结构数据通路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 marL="2238375" indent="-2238375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*连接方式：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多个</a:t>
            </a:r>
            <a:r>
              <a:rPr lang="zh-CN" altLang="en-US" sz="2200" b="1" dirty="0">
                <a:latin typeface="宋体" pitchFamily="2" charset="-122"/>
              </a:rPr>
              <a:t>部件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输出端</a:t>
            </a:r>
            <a:r>
              <a:rPr lang="zh-CN" altLang="en-US" sz="2200" b="1" dirty="0">
                <a:latin typeface="宋体" pitchFamily="2" charset="-122"/>
              </a:rPr>
              <a:t>通过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同一信号线</a:t>
            </a:r>
            <a:r>
              <a:rPr lang="zh-CN" altLang="en-US" sz="2200" b="1" dirty="0">
                <a:latin typeface="宋体" pitchFamily="2" charset="-122"/>
              </a:rPr>
              <a:t>连接其他部件输入端</a:t>
            </a:r>
            <a:endParaRPr lang="en-US" altLang="zh-CN" sz="2200" b="1" dirty="0">
              <a:latin typeface="宋体" pitchFamily="2" charset="-122"/>
            </a:endParaRPr>
          </a:p>
          <a:p>
            <a:pPr marL="2238375" indent="-2238375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*结构分类：</a:t>
            </a:r>
            <a:r>
              <a:rPr lang="zh-CN" altLang="en-US" b="1" dirty="0">
                <a:latin typeface="宋体" pitchFamily="2" charset="-122"/>
              </a:rPr>
              <a:t>单总线结构、双总线结构等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79512" y="3933052"/>
            <a:ext cx="8785225" cy="90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部件输入端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有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多个</a:t>
            </a:r>
            <a:r>
              <a:rPr lang="zh-CN" altLang="en-US" b="1" dirty="0">
                <a:latin typeface="宋体" pitchFamily="2" charset="-122"/>
              </a:rPr>
              <a:t>时，增设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锁存器</a:t>
            </a:r>
            <a:r>
              <a:rPr lang="zh-CN" altLang="en-US" b="1" dirty="0">
                <a:latin typeface="宋体" pitchFamily="2" charset="-122"/>
              </a:rPr>
              <a:t>，或增加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总线数量</a:t>
            </a:r>
            <a:endParaRPr lang="en-US" altLang="zh-CN" b="1" dirty="0">
              <a:solidFill>
                <a:srgbClr val="9900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1800" b="1" dirty="0">
                <a:latin typeface="宋体" pitchFamily="2" charset="-122"/>
              </a:rPr>
              <a:t>                                        (</a:t>
            </a:r>
            <a:r>
              <a:rPr lang="zh-CN" altLang="en-US" sz="1800" b="1" dirty="0">
                <a:latin typeface="宋体" pitchFamily="2" charset="-122"/>
              </a:rPr>
              <a:t>分时接收</a:t>
            </a:r>
            <a:r>
              <a:rPr lang="en-US" altLang="zh-CN" sz="1800" b="1" dirty="0">
                <a:latin typeface="宋体" pitchFamily="2" charset="-122"/>
              </a:rPr>
              <a:t>)        (</a:t>
            </a:r>
            <a:r>
              <a:rPr lang="zh-CN" altLang="en-US" sz="1800" b="1" dirty="0">
                <a:latin typeface="宋体" pitchFamily="2" charset="-122"/>
              </a:rPr>
              <a:t>无冲突接收</a:t>
            </a:r>
            <a:r>
              <a:rPr lang="en-US" altLang="zh-CN" sz="1800" b="1" dirty="0">
                <a:latin typeface="宋体" pitchFamily="2" charset="-122"/>
              </a:rPr>
              <a:t>)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Text Box 150"/>
          <p:cNvSpPr txBox="1">
            <a:spLocks noChangeArrowheads="1"/>
          </p:cNvSpPr>
          <p:nvPr/>
        </p:nvSpPr>
        <p:spPr bwMode="auto">
          <a:xfrm>
            <a:off x="179388" y="479715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数据传送特性：</a:t>
            </a:r>
            <a:r>
              <a:rPr lang="zh-CN" altLang="en-US" b="1" dirty="0">
                <a:latin typeface="宋体" pitchFamily="2" charset="-122"/>
              </a:rPr>
              <a:t>只能同时实现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个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或几个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数据传送</a:t>
            </a:r>
          </a:p>
        </p:txBody>
      </p:sp>
      <p:cxnSp>
        <p:nvCxnSpPr>
          <p:cNvPr id="9" name="直接箭头连接符 8"/>
          <p:cNvCxnSpPr/>
          <p:nvPr/>
        </p:nvCxnSpPr>
        <p:spPr bwMode="auto">
          <a:xfrm flipH="1">
            <a:off x="5940152" y="4383175"/>
            <a:ext cx="1800200" cy="55798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2" name="直接箭头连接符 11"/>
          <p:cNvCxnSpPr/>
          <p:nvPr/>
        </p:nvCxnSpPr>
        <p:spPr bwMode="auto">
          <a:xfrm flipH="1" flipV="1">
            <a:off x="4572124" y="2603004"/>
            <a:ext cx="3168228" cy="143391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1" name="AutoShape 39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  <a:scene3d>
            <a:camera prst="orthographicFront">
              <a:rot lat="0" lon="0" rev="10800000"/>
            </a:camera>
            <a:lightRig rig="threePt" dir="t"/>
          </a:scene3d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85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179512" y="295488"/>
            <a:ext cx="885698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dirty="0" err="1">
                <a:solidFill>
                  <a:srgbClr val="C00000"/>
                </a:solidFill>
                <a:latin typeface="宋体" pitchFamily="2" charset="-122"/>
              </a:rPr>
              <a:t>Demo_IS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的单总线结构数据通路示例：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79512" y="3379058"/>
            <a:ext cx="885698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      思考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b="1" dirty="0">
                <a:latin typeface="宋体" pitchFamily="2" charset="-122"/>
              </a:rPr>
              <a:t>GPRs</a:t>
            </a:r>
            <a:r>
              <a:rPr lang="zh-CN" altLang="en-US" b="1" dirty="0">
                <a:latin typeface="宋体" pitchFamily="2" charset="-122"/>
              </a:rPr>
              <a:t>为什么只有一个读端口？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79512" y="2924944"/>
            <a:ext cx="885698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REG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的连接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输出端增设三态门，输入端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仅</a:t>
            </a:r>
            <a:r>
              <a:rPr lang="en-US" altLang="zh-CN" sz="2000" b="1" dirty="0">
                <a:latin typeface="宋体" pitchFamily="2" charset="-122"/>
              </a:rPr>
              <a:t>1</a:t>
            </a:r>
            <a:r>
              <a:rPr lang="zh-CN" altLang="en-US" sz="2000" b="1" dirty="0">
                <a:latin typeface="宋体" pitchFamily="2" charset="-122"/>
              </a:rPr>
              <a:t>个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直连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79512" y="3861048"/>
            <a:ext cx="8856984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ALU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的连接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设置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</a:rPr>
              <a:t>个锁存器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</a:rPr>
              <a:t>所有入端</a:t>
            </a:r>
            <a:r>
              <a:rPr lang="en-US" altLang="zh-CN" sz="2200" b="1" dirty="0">
                <a:latin typeface="宋体" pitchFamily="2" charset="-122"/>
              </a:rPr>
              <a:t>/</a:t>
            </a:r>
            <a:r>
              <a:rPr lang="zh-CN" altLang="en-US" sz="2200" b="1" dirty="0">
                <a:latin typeface="宋体" pitchFamily="2" charset="-122"/>
              </a:rPr>
              <a:t>出端只能有</a:t>
            </a:r>
            <a:r>
              <a:rPr lang="en-US" altLang="zh-CN" sz="2200" b="1" dirty="0">
                <a:latin typeface="宋体" pitchFamily="2" charset="-122"/>
              </a:rPr>
              <a:t>1</a:t>
            </a:r>
            <a:r>
              <a:rPr lang="zh-CN" altLang="en-US" sz="2200" b="1" dirty="0">
                <a:latin typeface="宋体" pitchFamily="2" charset="-122"/>
              </a:rPr>
              <a:t>个直连</a:t>
            </a:r>
            <a:r>
              <a:rPr lang="en-US" altLang="zh-CN" sz="2200" b="1" dirty="0">
                <a:latin typeface="宋体" pitchFamily="2" charset="-122"/>
              </a:rPr>
              <a:t>)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79512" y="4437112"/>
            <a:ext cx="885698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      思考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b="1" dirty="0">
                <a:latin typeface="宋体" pitchFamily="2" charset="-122"/>
              </a:rPr>
              <a:t>为什么</a:t>
            </a:r>
            <a:r>
              <a:rPr lang="en-US" altLang="zh-CN" b="1" dirty="0">
                <a:latin typeface="宋体" pitchFamily="2" charset="-122"/>
              </a:rPr>
              <a:t>ALU</a:t>
            </a:r>
            <a:r>
              <a:rPr lang="zh-CN" altLang="en-US" b="1" dirty="0">
                <a:latin typeface="宋体" pitchFamily="2" charset="-122"/>
              </a:rPr>
              <a:t>要设置锁存器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或寄存器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en-US" altLang="zh-CN" b="1" dirty="0">
                <a:latin typeface="宋体" pitchFamily="2" charset="-122"/>
              </a:rPr>
              <a:t>Z</a:t>
            </a:r>
            <a:r>
              <a:rPr lang="zh-CN" altLang="en-US" b="1" dirty="0">
                <a:latin typeface="宋体" pitchFamily="2" charset="-122"/>
              </a:rPr>
              <a:t>？</a:t>
            </a:r>
            <a:endParaRPr lang="en-US" altLang="zh-CN" b="1" dirty="0">
              <a:latin typeface="宋体" pitchFamily="2" charset="-122"/>
            </a:endParaRPr>
          </a:p>
          <a:p>
            <a:pPr algn="l"/>
            <a:r>
              <a:rPr lang="en-US" altLang="zh-CN" b="1" dirty="0">
                <a:solidFill>
                  <a:srgbClr val="7030A0"/>
                </a:solidFill>
                <a:latin typeface="宋体" pitchFamily="2" charset="-122"/>
              </a:rPr>
              <a:t>                 </a:t>
            </a:r>
            <a:r>
              <a:rPr lang="en-US" altLang="zh-CN" sz="1400" b="1" dirty="0">
                <a:solidFill>
                  <a:srgbClr val="7030A0"/>
                </a:solidFill>
              </a:rPr>
              <a:t>ALU</a:t>
            </a:r>
            <a:r>
              <a:rPr lang="zh-CN" altLang="zh-CN" sz="1400" b="1" dirty="0">
                <a:solidFill>
                  <a:srgbClr val="7030A0"/>
                </a:solidFill>
              </a:rPr>
              <a:t>入端、出端的</a:t>
            </a:r>
            <a:r>
              <a:rPr lang="zh-CN" altLang="zh-CN" sz="1400" b="1" u="sng" dirty="0">
                <a:solidFill>
                  <a:srgbClr val="7030A0"/>
                </a:solidFill>
              </a:rPr>
              <a:t>传送操作存在冲突</a:t>
            </a:r>
            <a:r>
              <a:rPr lang="zh-CN" altLang="zh-CN" sz="1400" b="1" dirty="0">
                <a:solidFill>
                  <a:srgbClr val="7030A0"/>
                </a:solidFill>
              </a:rPr>
              <a:t>。</a:t>
            </a:r>
            <a:endParaRPr lang="en-US" altLang="zh-CN" sz="1400" b="1" dirty="0">
              <a:solidFill>
                <a:srgbClr val="7030A0"/>
              </a:solidFill>
              <a:latin typeface="宋体" pitchFamily="2" charset="-122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79512" y="5251266"/>
            <a:ext cx="885698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      思考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3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b="1" dirty="0">
                <a:latin typeface="宋体" pitchFamily="2" charset="-122"/>
              </a:rPr>
              <a:t>为什么</a:t>
            </a:r>
            <a:r>
              <a:rPr lang="en-US" altLang="zh-CN" b="1" dirty="0">
                <a:latin typeface="宋体" pitchFamily="2" charset="-122"/>
              </a:rPr>
              <a:t>Y</a:t>
            </a:r>
            <a:r>
              <a:rPr lang="zh-CN" altLang="en-US" b="1" dirty="0">
                <a:latin typeface="宋体" pitchFamily="2" charset="-122"/>
              </a:rPr>
              <a:t>输出端、</a:t>
            </a:r>
            <a:r>
              <a:rPr lang="en-US" altLang="zh-CN" b="1" dirty="0">
                <a:latin typeface="宋体" pitchFamily="2" charset="-122"/>
              </a:rPr>
              <a:t>IR</a:t>
            </a:r>
            <a:r>
              <a:rPr lang="zh-CN" altLang="en-US" b="1" dirty="0">
                <a:latin typeface="宋体" pitchFamily="2" charset="-122"/>
              </a:rPr>
              <a:t>输出端不设置三态门？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12" name="AutoShape 49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  <a:scene3d>
            <a:camera prst="orthographicFront">
              <a:rot lat="0" lon="0" rev="10800000"/>
            </a:camera>
            <a:lightRig rig="threePt" dir="t"/>
          </a:scene3d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" name="Group 76"/>
          <p:cNvGrpSpPr>
            <a:grpSpLocks/>
          </p:cNvGrpSpPr>
          <p:nvPr/>
        </p:nvGrpSpPr>
        <p:grpSpPr bwMode="auto">
          <a:xfrm>
            <a:off x="6227861" y="6453336"/>
            <a:ext cx="360363" cy="287337"/>
            <a:chOff x="1133" y="4020"/>
            <a:chExt cx="227" cy="181"/>
          </a:xfrm>
        </p:grpSpPr>
        <p:sp>
          <p:nvSpPr>
            <p:cNvPr id="14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17</a:t>
              </a:r>
            </a:p>
          </p:txBody>
        </p:sp>
      </p:grpSp>
      <p:sp>
        <p:nvSpPr>
          <p:cNvPr id="16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AutoShape 49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899593" y="907479"/>
            <a:ext cx="7920879" cy="1945457"/>
            <a:chOff x="323529" y="3501008"/>
            <a:chExt cx="7920879" cy="1945457"/>
          </a:xfrm>
        </p:grpSpPr>
        <p:sp>
          <p:nvSpPr>
            <p:cNvPr id="19" name="Text Box 10"/>
            <p:cNvSpPr txBox="1">
              <a:spLocks noChangeArrowheads="1"/>
            </p:cNvSpPr>
            <p:nvPr/>
          </p:nvSpPr>
          <p:spPr bwMode="auto">
            <a:xfrm>
              <a:off x="1475656" y="3573016"/>
              <a:ext cx="576064" cy="50405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GPRs</a:t>
              </a:r>
            </a:p>
          </p:txBody>
        </p:sp>
        <p:cxnSp>
          <p:nvCxnSpPr>
            <p:cNvPr id="20" name="直接连接符 19"/>
            <p:cNvCxnSpPr/>
            <p:nvPr/>
          </p:nvCxnSpPr>
          <p:spPr bwMode="auto">
            <a:xfrm flipH="1" flipV="1">
              <a:off x="2051720" y="3933056"/>
              <a:ext cx="360040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 flipV="1">
              <a:off x="2051720" y="3717030"/>
              <a:ext cx="360040" cy="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" name="直接连接符 21"/>
            <p:cNvCxnSpPr>
              <a:stCxn id="25" idx="3"/>
            </p:cNvCxnSpPr>
            <p:nvPr/>
          </p:nvCxnSpPr>
          <p:spPr bwMode="auto">
            <a:xfrm>
              <a:off x="1331641" y="3680849"/>
              <a:ext cx="144015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3" name="直接连接符 22"/>
            <p:cNvCxnSpPr/>
            <p:nvPr/>
          </p:nvCxnSpPr>
          <p:spPr bwMode="auto">
            <a:xfrm>
              <a:off x="611560" y="3933056"/>
              <a:ext cx="86409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4" name="等腰三角形 23"/>
            <p:cNvSpPr/>
            <p:nvPr/>
          </p:nvSpPr>
          <p:spPr bwMode="auto">
            <a:xfrm>
              <a:off x="2178968" y="3657899"/>
              <a:ext cx="88776" cy="110821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5" name="Text Box 18"/>
            <p:cNvSpPr txBox="1">
              <a:spLocks noChangeArrowheads="1"/>
            </p:cNvSpPr>
            <p:nvPr/>
          </p:nvSpPr>
          <p:spPr bwMode="auto">
            <a:xfrm>
              <a:off x="827585" y="3572658"/>
              <a:ext cx="504056" cy="21638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MUX</a:t>
              </a: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827584" y="3717032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835968" y="3573016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 bwMode="auto">
            <a:xfrm>
              <a:off x="2411760" y="3573016"/>
              <a:ext cx="0" cy="187220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直接连接符 480"/>
            <p:cNvCxnSpPr/>
            <p:nvPr/>
          </p:nvCxnSpPr>
          <p:spPr bwMode="auto">
            <a:xfrm rot="5400000" flipH="1" flipV="1">
              <a:off x="668059" y="3773531"/>
              <a:ext cx="175035" cy="144016"/>
            </a:xfrm>
            <a:prstGeom prst="bentConnector3">
              <a:avLst>
                <a:gd name="adj1" fmla="val 99339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30" name="直接连接符 29"/>
            <p:cNvCxnSpPr/>
            <p:nvPr/>
          </p:nvCxnSpPr>
          <p:spPr bwMode="auto">
            <a:xfrm>
              <a:off x="611560" y="3609020"/>
              <a:ext cx="21602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1" name="Text Box 18"/>
            <p:cNvSpPr txBox="1">
              <a:spLocks noChangeArrowheads="1"/>
            </p:cNvSpPr>
            <p:nvPr/>
          </p:nvSpPr>
          <p:spPr bwMode="auto">
            <a:xfrm>
              <a:off x="971600" y="4149080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Y</a:t>
              </a:r>
            </a:p>
          </p:txBody>
        </p:sp>
        <p:sp>
          <p:nvSpPr>
            <p:cNvPr id="32" name="AutoShape 15"/>
            <p:cNvSpPr>
              <a:spLocks noChangeArrowheads="1"/>
            </p:cNvSpPr>
            <p:nvPr/>
          </p:nvSpPr>
          <p:spPr bwMode="auto">
            <a:xfrm>
              <a:off x="1259632" y="4637897"/>
              <a:ext cx="576263" cy="303271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ALU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33" name="Text Box 18"/>
            <p:cNvSpPr txBox="1">
              <a:spLocks noChangeArrowheads="1"/>
            </p:cNvSpPr>
            <p:nvPr/>
          </p:nvSpPr>
          <p:spPr bwMode="auto">
            <a:xfrm>
              <a:off x="1260615" y="5157192"/>
              <a:ext cx="576064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Z</a:t>
              </a:r>
            </a:p>
          </p:txBody>
        </p:sp>
        <p:cxnSp>
          <p:nvCxnSpPr>
            <p:cNvPr id="34" name="直接连接符 33"/>
            <p:cNvCxnSpPr/>
            <p:nvPr/>
          </p:nvCxnSpPr>
          <p:spPr bwMode="auto">
            <a:xfrm>
              <a:off x="1403648" y="4438005"/>
              <a:ext cx="0" cy="19989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5" name="直接连接符 94"/>
            <p:cNvCxnSpPr/>
            <p:nvPr/>
          </p:nvCxnSpPr>
          <p:spPr bwMode="auto">
            <a:xfrm rot="10800000" flipV="1">
              <a:off x="1691680" y="4438005"/>
              <a:ext cx="710992" cy="199892"/>
            </a:xfrm>
            <a:prstGeom prst="bentConnector3">
              <a:avLst>
                <a:gd name="adj1" fmla="val 100372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6" name="直接连接符 35"/>
            <p:cNvCxnSpPr>
              <a:endCxn id="31" idx="3"/>
            </p:cNvCxnSpPr>
            <p:nvPr/>
          </p:nvCxnSpPr>
          <p:spPr bwMode="auto">
            <a:xfrm flipH="1">
              <a:off x="1547664" y="4293542"/>
              <a:ext cx="855008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7" name="直接连接符 36"/>
            <p:cNvCxnSpPr>
              <a:endCxn id="33" idx="0"/>
            </p:cNvCxnSpPr>
            <p:nvPr/>
          </p:nvCxnSpPr>
          <p:spPr bwMode="auto">
            <a:xfrm>
              <a:off x="1547664" y="4941168"/>
              <a:ext cx="983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8" name="直接连接符 37"/>
            <p:cNvCxnSpPr>
              <a:stCxn id="33" idx="3"/>
            </p:cNvCxnSpPr>
            <p:nvPr/>
          </p:nvCxnSpPr>
          <p:spPr bwMode="auto">
            <a:xfrm>
              <a:off x="1836679" y="5301208"/>
              <a:ext cx="575081" cy="53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9" name="等腰三角形 38"/>
            <p:cNvSpPr/>
            <p:nvPr/>
          </p:nvSpPr>
          <p:spPr bwMode="auto">
            <a:xfrm>
              <a:off x="2051720" y="5242075"/>
              <a:ext cx="88776" cy="110821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0" name="Text Box 18"/>
            <p:cNvSpPr txBox="1">
              <a:spLocks noChangeArrowheads="1"/>
            </p:cNvSpPr>
            <p:nvPr/>
          </p:nvSpPr>
          <p:spPr bwMode="auto">
            <a:xfrm>
              <a:off x="323529" y="3501008"/>
              <a:ext cx="288032" cy="50405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RS</a:t>
              </a:r>
            </a:p>
            <a:p>
              <a:pPr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16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41" name="Text Box 18"/>
            <p:cNvSpPr txBox="1">
              <a:spLocks noChangeArrowheads="1"/>
            </p:cNvSpPr>
            <p:nvPr/>
          </p:nvSpPr>
          <p:spPr bwMode="auto">
            <a:xfrm>
              <a:off x="2771800" y="3573016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MAR</a:t>
              </a:r>
            </a:p>
          </p:txBody>
        </p:sp>
        <p:sp>
          <p:nvSpPr>
            <p:cNvPr id="42" name="Text Box 18"/>
            <p:cNvSpPr txBox="1">
              <a:spLocks noChangeArrowheads="1"/>
            </p:cNvSpPr>
            <p:nvPr/>
          </p:nvSpPr>
          <p:spPr bwMode="auto">
            <a:xfrm>
              <a:off x="2771800" y="3933056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MDR</a:t>
              </a:r>
            </a:p>
          </p:txBody>
        </p:sp>
        <p:sp>
          <p:nvSpPr>
            <p:cNvPr id="43" name="Text Box 23"/>
            <p:cNvSpPr txBox="1">
              <a:spLocks noChangeArrowheads="1"/>
            </p:cNvSpPr>
            <p:nvPr/>
          </p:nvSpPr>
          <p:spPr bwMode="auto">
            <a:xfrm>
              <a:off x="5076056" y="3586571"/>
              <a:ext cx="2088232" cy="706525"/>
            </a:xfrm>
            <a:prstGeom prst="rect">
              <a:avLst/>
            </a:prstGeom>
            <a:solidFill>
              <a:schemeClr val="hlink">
                <a:alpha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总线逻辑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44" name="直接连接符 43"/>
            <p:cNvCxnSpPr>
              <a:stCxn id="41" idx="3"/>
            </p:cNvCxnSpPr>
            <p:nvPr/>
          </p:nvCxnSpPr>
          <p:spPr bwMode="auto">
            <a:xfrm>
              <a:off x="3347864" y="3717479"/>
              <a:ext cx="172819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5" name="直接连接符 44"/>
            <p:cNvCxnSpPr/>
            <p:nvPr/>
          </p:nvCxnSpPr>
          <p:spPr bwMode="auto">
            <a:xfrm>
              <a:off x="3347864" y="4005064"/>
              <a:ext cx="172819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6" name="直接连接符 45"/>
            <p:cNvCxnSpPr/>
            <p:nvPr/>
          </p:nvCxnSpPr>
          <p:spPr bwMode="auto">
            <a:xfrm flipH="1" flipV="1">
              <a:off x="3347864" y="4149080"/>
              <a:ext cx="1728192" cy="196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7" name="直接连接符 46"/>
            <p:cNvCxnSpPr/>
            <p:nvPr/>
          </p:nvCxnSpPr>
          <p:spPr bwMode="auto">
            <a:xfrm>
              <a:off x="2411760" y="3717032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8" name="直接连接符 47"/>
            <p:cNvCxnSpPr/>
            <p:nvPr/>
          </p:nvCxnSpPr>
          <p:spPr bwMode="auto">
            <a:xfrm>
              <a:off x="2411760" y="4149080"/>
              <a:ext cx="3726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9" name="直接连接符 48"/>
            <p:cNvCxnSpPr/>
            <p:nvPr/>
          </p:nvCxnSpPr>
          <p:spPr bwMode="auto">
            <a:xfrm flipH="1">
              <a:off x="2411760" y="4005064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0" name="等腰三角形 49"/>
            <p:cNvSpPr/>
            <p:nvPr/>
          </p:nvSpPr>
          <p:spPr bwMode="auto">
            <a:xfrm>
              <a:off x="2555776" y="3943216"/>
              <a:ext cx="88776" cy="110821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1" name="Text Box 18"/>
            <p:cNvSpPr txBox="1">
              <a:spLocks noChangeArrowheads="1"/>
            </p:cNvSpPr>
            <p:nvPr/>
          </p:nvSpPr>
          <p:spPr bwMode="auto">
            <a:xfrm>
              <a:off x="2771800" y="4293096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PC</a:t>
              </a:r>
            </a:p>
          </p:txBody>
        </p:sp>
        <p:cxnSp>
          <p:nvCxnSpPr>
            <p:cNvPr id="52" name="直接连接符 51"/>
            <p:cNvCxnSpPr/>
            <p:nvPr/>
          </p:nvCxnSpPr>
          <p:spPr bwMode="auto">
            <a:xfrm>
              <a:off x="2411760" y="4509120"/>
              <a:ext cx="3726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 flipH="1">
              <a:off x="2411760" y="4365104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4" name="等腰三角形 53"/>
            <p:cNvSpPr/>
            <p:nvPr/>
          </p:nvSpPr>
          <p:spPr bwMode="auto">
            <a:xfrm>
              <a:off x="2555776" y="4308336"/>
              <a:ext cx="88776" cy="110821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5" name="Text Box 18"/>
            <p:cNvSpPr txBox="1">
              <a:spLocks noChangeArrowheads="1"/>
            </p:cNvSpPr>
            <p:nvPr/>
          </p:nvSpPr>
          <p:spPr bwMode="auto">
            <a:xfrm>
              <a:off x="2771800" y="4654029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IR</a:t>
              </a:r>
            </a:p>
          </p:txBody>
        </p:sp>
        <p:cxnSp>
          <p:nvCxnSpPr>
            <p:cNvPr id="56" name="直接连接符 150"/>
            <p:cNvCxnSpPr>
              <a:endCxn id="63" idx="1"/>
            </p:cNvCxnSpPr>
            <p:nvPr/>
          </p:nvCxnSpPr>
          <p:spPr bwMode="auto">
            <a:xfrm flipV="1">
              <a:off x="3347864" y="4509567"/>
              <a:ext cx="936104" cy="296300"/>
            </a:xfrm>
            <a:prstGeom prst="bentConnector3">
              <a:avLst>
                <a:gd name="adj1" fmla="val 74895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7" name="直接连接符 56"/>
            <p:cNvCxnSpPr/>
            <p:nvPr/>
          </p:nvCxnSpPr>
          <p:spPr bwMode="auto">
            <a:xfrm>
              <a:off x="2411760" y="4798045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8" name="Text Box 18"/>
            <p:cNvSpPr txBox="1">
              <a:spLocks noChangeArrowheads="1"/>
            </p:cNvSpPr>
            <p:nvPr/>
          </p:nvSpPr>
          <p:spPr bwMode="auto">
            <a:xfrm>
              <a:off x="2771800" y="5156299"/>
              <a:ext cx="576064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ExtU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59" name="直接连接符 58"/>
            <p:cNvCxnSpPr/>
            <p:nvPr/>
          </p:nvCxnSpPr>
          <p:spPr bwMode="auto">
            <a:xfrm>
              <a:off x="3203848" y="4941168"/>
              <a:ext cx="0" cy="21153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 flipH="1" flipV="1">
              <a:off x="2411760" y="5301208"/>
              <a:ext cx="360040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1" name="等腰三角形 60"/>
            <p:cNvSpPr/>
            <p:nvPr/>
          </p:nvSpPr>
          <p:spPr bwMode="auto">
            <a:xfrm>
              <a:off x="2555776" y="5247155"/>
              <a:ext cx="88776" cy="110821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2" name="Text Box 23"/>
            <p:cNvSpPr txBox="1">
              <a:spLocks noChangeArrowheads="1"/>
            </p:cNvSpPr>
            <p:nvPr/>
          </p:nvSpPr>
          <p:spPr bwMode="auto">
            <a:xfrm>
              <a:off x="4283968" y="4869160"/>
              <a:ext cx="1440358" cy="57730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err="1"/>
                <a:t>μ</a:t>
              </a:r>
              <a:r>
                <a:rPr lang="en-US" altLang="zh-CN" sz="1800" b="1" dirty="0" err="1">
                  <a:latin typeface="宋体" pitchFamily="2" charset="-122"/>
                </a:rPr>
                <a:t>OP</a:t>
              </a:r>
              <a:r>
                <a:rPr lang="zh-CN" altLang="en-US" sz="1800" b="1" dirty="0">
                  <a:latin typeface="宋体" pitchFamily="2" charset="-122"/>
                </a:rPr>
                <a:t>控制信号形成电路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3" name="Text Box 18"/>
            <p:cNvSpPr txBox="1">
              <a:spLocks noChangeArrowheads="1"/>
            </p:cNvSpPr>
            <p:nvPr/>
          </p:nvSpPr>
          <p:spPr bwMode="auto">
            <a:xfrm>
              <a:off x="4283968" y="4365104"/>
              <a:ext cx="576064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cxnSp>
          <p:nvCxnSpPr>
            <p:cNvPr id="64" name="直接连接符 63"/>
            <p:cNvCxnSpPr/>
            <p:nvPr/>
          </p:nvCxnSpPr>
          <p:spPr bwMode="auto">
            <a:xfrm>
              <a:off x="4355976" y="4654029"/>
              <a:ext cx="0" cy="21153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 bwMode="auto">
            <a:xfrm>
              <a:off x="4788024" y="4653136"/>
              <a:ext cx="0" cy="21153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6" name="Text Box 23"/>
            <p:cNvSpPr txBox="1">
              <a:spLocks noChangeArrowheads="1"/>
            </p:cNvSpPr>
            <p:nvPr/>
          </p:nvSpPr>
          <p:spPr bwMode="auto">
            <a:xfrm>
              <a:off x="6156176" y="4864672"/>
              <a:ext cx="1008112" cy="5805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时序信号形成电路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67" name="直接连接符 167"/>
            <p:cNvCxnSpPr/>
            <p:nvPr/>
          </p:nvCxnSpPr>
          <p:spPr bwMode="auto">
            <a:xfrm flipH="1">
              <a:off x="5724326" y="5302565"/>
              <a:ext cx="43185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8" name="直接连接符 67"/>
            <p:cNvCxnSpPr/>
            <p:nvPr/>
          </p:nvCxnSpPr>
          <p:spPr bwMode="auto">
            <a:xfrm flipH="1">
              <a:off x="4067944" y="4941168"/>
              <a:ext cx="21602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69" name="直接连接符 68"/>
            <p:cNvCxnSpPr/>
            <p:nvPr/>
          </p:nvCxnSpPr>
          <p:spPr bwMode="auto">
            <a:xfrm flipH="1">
              <a:off x="4067944" y="5373216"/>
              <a:ext cx="21602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70" name="直接连接符 167"/>
            <p:cNvCxnSpPr/>
            <p:nvPr/>
          </p:nvCxnSpPr>
          <p:spPr bwMode="auto">
            <a:xfrm flipH="1">
              <a:off x="5724128" y="5013176"/>
              <a:ext cx="43185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1" name="直接连接符 70"/>
            <p:cNvCxnSpPr/>
            <p:nvPr/>
          </p:nvCxnSpPr>
          <p:spPr bwMode="auto">
            <a:xfrm>
              <a:off x="7165851" y="3717032"/>
              <a:ext cx="504056" cy="44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2" name="直接连接符 71"/>
            <p:cNvCxnSpPr/>
            <p:nvPr/>
          </p:nvCxnSpPr>
          <p:spPr bwMode="auto">
            <a:xfrm>
              <a:off x="7165851" y="3869432"/>
              <a:ext cx="504056" cy="44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3" name="直接连接符 72"/>
            <p:cNvCxnSpPr/>
            <p:nvPr/>
          </p:nvCxnSpPr>
          <p:spPr bwMode="auto">
            <a:xfrm>
              <a:off x="7165851" y="4076625"/>
              <a:ext cx="50405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74" name="Text Box 18"/>
            <p:cNvSpPr txBox="1">
              <a:spLocks noChangeArrowheads="1"/>
            </p:cNvSpPr>
            <p:nvPr/>
          </p:nvSpPr>
          <p:spPr bwMode="auto">
            <a:xfrm>
              <a:off x="7668344" y="3657700"/>
              <a:ext cx="576064" cy="52678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MEM</a:t>
              </a:r>
            </a:p>
          </p:txBody>
        </p:sp>
        <p:sp>
          <p:nvSpPr>
            <p:cNvPr id="75" name="Text Box 18"/>
            <p:cNvSpPr txBox="1">
              <a:spLocks noChangeArrowheads="1"/>
            </p:cNvSpPr>
            <p:nvPr/>
          </p:nvSpPr>
          <p:spPr bwMode="auto">
            <a:xfrm>
              <a:off x="3222900" y="4937474"/>
              <a:ext cx="475832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>
                  <a:latin typeface="宋体" pitchFamily="2" charset="-122"/>
                </a:rPr>
                <a:t>disp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76" name="Text Box 18"/>
            <p:cNvSpPr txBox="1">
              <a:spLocks noChangeArrowheads="1"/>
            </p:cNvSpPr>
            <p:nvPr/>
          </p:nvSpPr>
          <p:spPr bwMode="auto">
            <a:xfrm>
              <a:off x="4453042" y="4651426"/>
              <a:ext cx="237916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77" name="Text Box 18"/>
            <p:cNvSpPr txBox="1">
              <a:spLocks noChangeArrowheads="1"/>
            </p:cNvSpPr>
            <p:nvPr/>
          </p:nvSpPr>
          <p:spPr bwMode="auto">
            <a:xfrm rot="16200000">
              <a:off x="5832677" y="5049714"/>
              <a:ext cx="288032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78" name="Text Box 18"/>
            <p:cNvSpPr txBox="1">
              <a:spLocks noChangeArrowheads="1"/>
            </p:cNvSpPr>
            <p:nvPr/>
          </p:nvSpPr>
          <p:spPr bwMode="auto">
            <a:xfrm rot="16200000">
              <a:off x="4031406" y="5049714"/>
              <a:ext cx="288032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FF3399"/>
                  </a:solidFill>
                  <a:latin typeface="宋体" pitchFamily="2" charset="-122"/>
                </a:rPr>
                <a:t>…</a:t>
              </a:r>
            </a:p>
          </p:txBody>
        </p:sp>
        <p:sp>
          <p:nvSpPr>
            <p:cNvPr id="79" name="Text Box 18"/>
            <p:cNvSpPr txBox="1">
              <a:spLocks noChangeArrowheads="1"/>
            </p:cNvSpPr>
            <p:nvPr/>
          </p:nvSpPr>
          <p:spPr bwMode="auto">
            <a:xfrm>
              <a:off x="2140496" y="4504357"/>
              <a:ext cx="271264" cy="6480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单总线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997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u="sng" smtClean="0"/>
              <a:pPr/>
              <a:t>22</a:t>
            </a:fld>
            <a:endParaRPr lang="en-US" altLang="zh-CN" u="sng"/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179512" y="265872"/>
            <a:ext cx="8856984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rgbClr val="FF3399"/>
                </a:solidFill>
                <a:latin typeface="宋体" pitchFamily="2" charset="-122"/>
              </a:rPr>
              <a:t>(2)</a:t>
            </a:r>
            <a:r>
              <a:rPr lang="zh-CN" altLang="en-US" b="1" u="sng" dirty="0">
                <a:solidFill>
                  <a:srgbClr val="FF3399"/>
                </a:solidFill>
                <a:latin typeface="宋体" pitchFamily="2" charset="-122"/>
              </a:rPr>
              <a:t>点点结构数据通路</a:t>
            </a:r>
            <a:endParaRPr lang="en-US" altLang="zh-CN" b="1" u="sng" dirty="0">
              <a:solidFill>
                <a:srgbClr val="FF3399"/>
              </a:solidFill>
              <a:latin typeface="宋体" pitchFamily="2" charset="-122"/>
            </a:endParaRPr>
          </a:p>
          <a:p>
            <a:pPr marL="2238375" indent="-2238375" algn="l">
              <a:lnSpc>
                <a:spcPct val="125000"/>
              </a:lnSpc>
            </a:pPr>
            <a:r>
              <a:rPr lang="en-US" altLang="zh-CN" b="1" u="sng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sng" dirty="0">
                <a:solidFill>
                  <a:srgbClr val="C00000"/>
                </a:solidFill>
                <a:latin typeface="宋体" pitchFamily="2" charset="-122"/>
              </a:rPr>
              <a:t>*连接方式：</a:t>
            </a:r>
            <a:r>
              <a:rPr lang="zh-CN" altLang="en-US" b="1" u="sng" dirty="0">
                <a:latin typeface="宋体" pitchFamily="2" charset="-122"/>
              </a:rPr>
              <a:t>部件输入端通过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不同信号线</a:t>
            </a:r>
            <a:r>
              <a:rPr lang="zh-CN" altLang="en-US" b="1" u="sng" dirty="0">
                <a:latin typeface="宋体" pitchFamily="2" charset="-122"/>
              </a:rPr>
              <a:t>连接其他部件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输出端</a:t>
            </a:r>
            <a:endParaRPr lang="en-US" altLang="zh-CN" b="1" u="sng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4" name="Text Box 150"/>
          <p:cNvSpPr txBox="1">
            <a:spLocks noChangeArrowheads="1"/>
          </p:cNvSpPr>
          <p:nvPr/>
        </p:nvSpPr>
        <p:spPr bwMode="auto">
          <a:xfrm>
            <a:off x="179388" y="1740137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sng" dirty="0">
                <a:solidFill>
                  <a:srgbClr val="C00000"/>
                </a:solidFill>
                <a:latin typeface="宋体" pitchFamily="2" charset="-122"/>
              </a:rPr>
              <a:t>数据传送特性：</a:t>
            </a:r>
            <a:r>
              <a:rPr lang="zh-CN" altLang="en-US" b="1" u="sng" dirty="0">
                <a:latin typeface="宋体" pitchFamily="2" charset="-122"/>
              </a:rPr>
              <a:t>可同时实现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所有</a:t>
            </a:r>
            <a:r>
              <a:rPr lang="en-US" altLang="zh-CN" sz="2000" b="1" u="sng" dirty="0">
                <a:latin typeface="宋体" pitchFamily="2" charset="-122"/>
              </a:rPr>
              <a:t>(</a:t>
            </a:r>
            <a:r>
              <a:rPr lang="zh-CN" altLang="en-US" sz="2000" b="1" u="sng" dirty="0">
                <a:latin typeface="宋体" pitchFamily="2" charset="-122"/>
              </a:rPr>
              <a:t>每个输入端</a:t>
            </a:r>
            <a:r>
              <a:rPr lang="en-US" altLang="zh-CN" sz="2000" b="1" u="sng" dirty="0">
                <a:latin typeface="宋体" pitchFamily="2" charset="-122"/>
              </a:rPr>
              <a:t>)</a:t>
            </a:r>
            <a:r>
              <a:rPr lang="zh-CN" altLang="en-US" b="1" u="sng" dirty="0">
                <a:latin typeface="宋体" pitchFamily="2" charset="-122"/>
              </a:rPr>
              <a:t>的数据传送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79512" y="1210289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sng" dirty="0">
                <a:solidFill>
                  <a:srgbClr val="C00000"/>
                </a:solidFill>
                <a:latin typeface="宋体" pitchFamily="2" charset="-122"/>
              </a:rPr>
              <a:t>*部件互连方法：</a:t>
            </a:r>
            <a:r>
              <a:rPr lang="zh-CN" altLang="en-US" b="1" u="sng" dirty="0">
                <a:latin typeface="宋体" pitchFamily="2" charset="-122"/>
              </a:rPr>
              <a:t>连接</a:t>
            </a:r>
            <a:r>
              <a:rPr lang="zh-CN" altLang="en-US" b="1" u="sng" dirty="0">
                <a:solidFill>
                  <a:srgbClr val="CC3300"/>
                </a:solidFill>
                <a:latin typeface="宋体" pitchFamily="2" charset="-122"/>
              </a:rPr>
              <a:t>多个</a:t>
            </a:r>
            <a:r>
              <a:rPr lang="zh-CN" altLang="en-US" b="1" u="sng" dirty="0">
                <a:latin typeface="宋体" pitchFamily="2" charset="-122"/>
              </a:rPr>
              <a:t>输出端时，输入端增设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多路选择器</a:t>
            </a:r>
            <a:endParaRPr lang="en-US" altLang="zh-CN" b="1" u="sng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79512" y="2204864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sng" dirty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u="sng" dirty="0" err="1">
                <a:solidFill>
                  <a:srgbClr val="C00000"/>
                </a:solidFill>
                <a:latin typeface="宋体" pitchFamily="2" charset="-122"/>
              </a:rPr>
              <a:t>Demo_IS</a:t>
            </a:r>
            <a:r>
              <a:rPr lang="zh-CN" altLang="en-US" b="1" u="sng" dirty="0">
                <a:solidFill>
                  <a:srgbClr val="C00000"/>
                </a:solidFill>
                <a:latin typeface="宋体" pitchFamily="2" charset="-122"/>
              </a:rPr>
              <a:t>的点点结构数据通路示例：</a:t>
            </a:r>
            <a:endParaRPr lang="en-US" altLang="zh-CN" b="1" u="sng" dirty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479634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u="sng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79512" y="5077633"/>
            <a:ext cx="8785225" cy="919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sng" dirty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u="sng" dirty="0">
                <a:solidFill>
                  <a:srgbClr val="C00000"/>
                </a:solidFill>
                <a:latin typeface="宋体" pitchFamily="2" charset="-122"/>
              </a:rPr>
              <a:t>2</a:t>
            </a:r>
            <a:r>
              <a:rPr lang="zh-CN" altLang="en-US" b="1" u="sng" dirty="0">
                <a:solidFill>
                  <a:srgbClr val="C00000"/>
                </a:solidFill>
                <a:latin typeface="宋体" pitchFamily="2" charset="-122"/>
              </a:rPr>
              <a:t>种结构比较：</a:t>
            </a:r>
            <a:r>
              <a:rPr lang="zh-CN" altLang="en-US" sz="2200" b="1" u="sng" spc="-100" dirty="0">
                <a:latin typeface="宋体" pitchFamily="2" charset="-122"/>
              </a:rPr>
              <a:t>总线结构互连简单、分时传送、多周期</a:t>
            </a:r>
            <a:r>
              <a:rPr lang="en-US" altLang="zh-CN" sz="2200" b="1" u="sng" spc="-100" dirty="0">
                <a:latin typeface="宋体" pitchFamily="2" charset="-122"/>
              </a:rPr>
              <a:t>CPU</a:t>
            </a:r>
            <a:r>
              <a:rPr lang="zh-CN" altLang="en-US" sz="2200" b="1" u="sng" spc="-100" dirty="0">
                <a:latin typeface="宋体" pitchFamily="2" charset="-122"/>
              </a:rPr>
              <a:t>；</a:t>
            </a:r>
            <a:endParaRPr lang="en-US" altLang="zh-CN" sz="2200" b="1" u="sng" spc="-100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u="sng" dirty="0">
                <a:latin typeface="宋体" pitchFamily="2" charset="-122"/>
              </a:rPr>
              <a:t>                  </a:t>
            </a:r>
            <a:r>
              <a:rPr lang="en-US" altLang="zh-CN" sz="2200" b="1" u="sng" baseline="-25000" dirty="0">
                <a:latin typeface="宋体" pitchFamily="2" charset="-122"/>
              </a:rPr>
              <a:t> </a:t>
            </a:r>
            <a:r>
              <a:rPr lang="zh-CN" altLang="en-US" sz="2200" b="1" u="sng" spc="-100" dirty="0">
                <a:latin typeface="宋体" pitchFamily="2" charset="-122"/>
              </a:rPr>
              <a:t>点点结构互连复杂、同时传送、可单周期</a:t>
            </a:r>
            <a:r>
              <a:rPr lang="en-US" altLang="zh-CN" sz="2200" b="1" u="sng" spc="-100" dirty="0">
                <a:latin typeface="宋体" pitchFamily="2" charset="-122"/>
              </a:rPr>
              <a:t>CPU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79512" y="4555807"/>
            <a:ext cx="8856984" cy="45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u="sng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sz="2200" b="1" u="sng" dirty="0">
                <a:solidFill>
                  <a:srgbClr val="990099"/>
                </a:solidFill>
                <a:latin typeface="宋体" pitchFamily="2" charset="-122"/>
              </a:rPr>
              <a:t>   思考</a:t>
            </a:r>
            <a:r>
              <a:rPr lang="en-US" altLang="zh-CN" sz="2200" b="1" u="sng" dirty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zh-CN" altLang="en-US" sz="2200" b="1" u="sng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sz="2200" b="1" u="sng" dirty="0">
                <a:latin typeface="宋体" pitchFamily="2" charset="-122"/>
              </a:rPr>
              <a:t>若</a:t>
            </a:r>
            <a:r>
              <a:rPr lang="en-US" altLang="zh-CN" sz="2200" b="1" u="sng" dirty="0">
                <a:latin typeface="宋体" pitchFamily="2" charset="-122"/>
              </a:rPr>
              <a:t>GPRs</a:t>
            </a:r>
            <a:r>
              <a:rPr lang="zh-CN" altLang="en-US" sz="2200" b="1" u="sng" dirty="0">
                <a:latin typeface="宋体" pitchFamily="2" charset="-122"/>
              </a:rPr>
              <a:t>只有一个读端口，通路应如何改变？ </a:t>
            </a:r>
            <a:r>
              <a:rPr lang="en-US" altLang="zh-CN" sz="1600" b="1" u="sng" dirty="0">
                <a:solidFill>
                  <a:schemeClr val="bg1">
                    <a:lumMod val="65000"/>
                  </a:schemeClr>
                </a:solidFill>
                <a:latin typeface="宋体" pitchFamily="2" charset="-122"/>
              </a:rPr>
              <a:t>ALU</a:t>
            </a:r>
            <a:r>
              <a:rPr lang="zh-CN" altLang="en-US" sz="1600" b="1" u="sng" dirty="0">
                <a:solidFill>
                  <a:schemeClr val="bg1">
                    <a:lumMod val="65000"/>
                  </a:schemeClr>
                </a:solidFill>
                <a:latin typeface="宋体" pitchFamily="2" charset="-122"/>
              </a:rPr>
              <a:t>增设锁存器</a:t>
            </a:r>
            <a:endParaRPr lang="en-US" altLang="zh-CN" sz="1600" b="1" u="sng" dirty="0">
              <a:solidFill>
                <a:schemeClr val="bg1">
                  <a:lumMod val="65000"/>
                </a:schemeClr>
              </a:solidFill>
              <a:latin typeface="宋体" pitchFamily="2" charset="-122"/>
            </a:endParaRPr>
          </a:p>
        </p:txBody>
      </p:sp>
      <p:sp>
        <p:nvSpPr>
          <p:cNvPr id="16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065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sng"/>
          </a:p>
        </p:txBody>
      </p:sp>
      <p:grpSp>
        <p:nvGrpSpPr>
          <p:cNvPr id="13" name="组合 12"/>
          <p:cNvGrpSpPr/>
          <p:nvPr/>
        </p:nvGrpSpPr>
        <p:grpSpPr>
          <a:xfrm>
            <a:off x="683568" y="2780928"/>
            <a:ext cx="8208912" cy="1728192"/>
            <a:chOff x="35496" y="2708920"/>
            <a:chExt cx="8208912" cy="1728192"/>
          </a:xfrm>
        </p:grpSpPr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1403648" y="3141415"/>
              <a:ext cx="576064" cy="43902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sng" dirty="0">
                  <a:latin typeface="宋体" pitchFamily="2" charset="-122"/>
                </a:rPr>
                <a:t>GPRs</a:t>
              </a:r>
            </a:p>
          </p:txBody>
        </p:sp>
        <p:cxnSp>
          <p:nvCxnSpPr>
            <p:cNvPr id="15" name="直接连接符 14"/>
            <p:cNvCxnSpPr/>
            <p:nvPr/>
          </p:nvCxnSpPr>
          <p:spPr bwMode="auto">
            <a:xfrm flipV="1">
              <a:off x="1187624" y="3789040"/>
              <a:ext cx="216024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17" name="直接连接符 480"/>
            <p:cNvCxnSpPr/>
            <p:nvPr/>
          </p:nvCxnSpPr>
          <p:spPr bwMode="auto">
            <a:xfrm flipV="1">
              <a:off x="1218550" y="3284985"/>
              <a:ext cx="186082" cy="143121"/>
            </a:xfrm>
            <a:prstGeom prst="bentConnector3">
              <a:avLst>
                <a:gd name="adj1" fmla="val -1187"/>
              </a:avLst>
            </a:prstGeom>
            <a:solidFill>
              <a:schemeClr val="accent1"/>
            </a:solidFill>
            <a:ln w="12700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 bwMode="auto">
            <a:xfrm>
              <a:off x="827584" y="3212976"/>
              <a:ext cx="576063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9" name="直接连接符 97"/>
            <p:cNvCxnSpPr/>
            <p:nvPr/>
          </p:nvCxnSpPr>
          <p:spPr bwMode="auto">
            <a:xfrm rot="10800000">
              <a:off x="1187624" y="3500562"/>
              <a:ext cx="2160240" cy="504502"/>
            </a:xfrm>
            <a:prstGeom prst="bentConnector3">
              <a:avLst>
                <a:gd name="adj1" fmla="val 100045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827584" y="2996952"/>
              <a:ext cx="288032" cy="43204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u="sng" dirty="0">
                  <a:latin typeface="宋体" pitchFamily="2" charset="-122"/>
                </a:rPr>
                <a:t>RS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600" b="1" u="sng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5652120" y="3573016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sng" dirty="0">
                  <a:latin typeface="宋体" pitchFamily="2" charset="-122"/>
                </a:rPr>
                <a:t>MAR</a:t>
              </a:r>
            </a:p>
          </p:txBody>
        </p: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5652120" y="4148187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sng" dirty="0">
                  <a:latin typeface="宋体" pitchFamily="2" charset="-122"/>
                </a:rPr>
                <a:t>MDR</a:t>
              </a: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6588224" y="3572658"/>
              <a:ext cx="576064" cy="864454"/>
            </a:xfrm>
            <a:prstGeom prst="rect">
              <a:avLst/>
            </a:prstGeom>
            <a:solidFill>
              <a:schemeClr val="hlink">
                <a:alpha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u="sng" dirty="0">
                  <a:latin typeface="宋体" pitchFamily="2" charset="-122"/>
                </a:rPr>
                <a:t>总线逻辑</a:t>
              </a:r>
              <a:endParaRPr lang="en-US" altLang="zh-CN" sz="1800" b="1" u="sng" dirty="0">
                <a:latin typeface="宋体" pitchFamily="2" charset="-122"/>
              </a:endParaRPr>
            </a:p>
          </p:txBody>
        </p:sp>
        <p:cxnSp>
          <p:nvCxnSpPr>
            <p:cNvPr id="24" name="直接连接符 23"/>
            <p:cNvCxnSpPr>
              <a:stCxn id="21" idx="3"/>
            </p:cNvCxnSpPr>
            <p:nvPr/>
          </p:nvCxnSpPr>
          <p:spPr bwMode="auto">
            <a:xfrm>
              <a:off x="6228184" y="3717479"/>
              <a:ext cx="35086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 bwMode="auto">
            <a:xfrm>
              <a:off x="6228184" y="4221088"/>
              <a:ext cx="35086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 bwMode="auto">
            <a:xfrm flipH="1">
              <a:off x="6228184" y="4365104"/>
              <a:ext cx="35086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 bwMode="auto">
            <a:xfrm flipV="1">
              <a:off x="5361409" y="3717033"/>
              <a:ext cx="290711" cy="4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8" name="Text Box 18"/>
            <p:cNvSpPr txBox="1">
              <a:spLocks noChangeArrowheads="1"/>
            </p:cNvSpPr>
            <p:nvPr/>
          </p:nvSpPr>
          <p:spPr bwMode="auto">
            <a:xfrm>
              <a:off x="1403648" y="3645024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sng" dirty="0">
                  <a:latin typeface="宋体" pitchFamily="2" charset="-122"/>
                </a:rPr>
                <a:t>PC</a:t>
              </a:r>
            </a:p>
          </p:txBody>
        </p:sp>
        <p:sp>
          <p:nvSpPr>
            <p:cNvPr id="29" name="Text Box 18"/>
            <p:cNvSpPr txBox="1">
              <a:spLocks noChangeArrowheads="1"/>
            </p:cNvSpPr>
            <p:nvPr/>
          </p:nvSpPr>
          <p:spPr bwMode="auto">
            <a:xfrm>
              <a:off x="1403648" y="2809059"/>
              <a:ext cx="576064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sng" dirty="0" err="1">
                  <a:latin typeface="宋体" pitchFamily="2" charset="-122"/>
                </a:rPr>
                <a:t>ExtU</a:t>
              </a:r>
              <a:endParaRPr lang="en-US" altLang="zh-CN" sz="1800" b="1" u="sng" dirty="0">
                <a:latin typeface="宋体" pitchFamily="2" charset="-122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 bwMode="auto">
            <a:xfrm>
              <a:off x="7165851" y="3825643"/>
              <a:ext cx="504056" cy="44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1" name="直接连接符 30"/>
            <p:cNvCxnSpPr/>
            <p:nvPr/>
          </p:nvCxnSpPr>
          <p:spPr bwMode="auto">
            <a:xfrm>
              <a:off x="7165851" y="3978043"/>
              <a:ext cx="504056" cy="44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" name="直接连接符 31"/>
            <p:cNvCxnSpPr/>
            <p:nvPr/>
          </p:nvCxnSpPr>
          <p:spPr bwMode="auto">
            <a:xfrm>
              <a:off x="7165851" y="4185236"/>
              <a:ext cx="50405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33" name="Text Box 18"/>
            <p:cNvSpPr txBox="1">
              <a:spLocks noChangeArrowheads="1"/>
            </p:cNvSpPr>
            <p:nvPr/>
          </p:nvSpPr>
          <p:spPr bwMode="auto">
            <a:xfrm>
              <a:off x="7668344" y="3766311"/>
              <a:ext cx="576064" cy="52678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sng" dirty="0">
                  <a:latin typeface="宋体" pitchFamily="2" charset="-122"/>
                </a:rPr>
                <a:t>MEM</a:t>
              </a:r>
            </a:p>
          </p:txBody>
        </p:sp>
        <p:sp>
          <p:nvSpPr>
            <p:cNvPr id="34" name="Text Box 18"/>
            <p:cNvSpPr txBox="1">
              <a:spLocks noChangeArrowheads="1"/>
            </p:cNvSpPr>
            <p:nvPr/>
          </p:nvSpPr>
          <p:spPr bwMode="auto">
            <a:xfrm>
              <a:off x="827584" y="2781997"/>
              <a:ext cx="475832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u="sng" dirty="0" err="1">
                  <a:latin typeface="宋体" pitchFamily="2" charset="-122"/>
                </a:rPr>
                <a:t>disp</a:t>
              </a:r>
              <a:endParaRPr lang="en-US" altLang="zh-CN" sz="1600" b="1" u="sng" dirty="0">
                <a:latin typeface="宋体" pitchFamily="2" charset="-122"/>
              </a:endParaRPr>
            </a:p>
          </p:txBody>
        </p:sp>
        <p:sp>
          <p:nvSpPr>
            <p:cNvPr id="35" name="Text Box 18"/>
            <p:cNvSpPr txBox="1">
              <a:spLocks noChangeArrowheads="1"/>
            </p:cNvSpPr>
            <p:nvPr/>
          </p:nvSpPr>
          <p:spPr bwMode="auto">
            <a:xfrm>
              <a:off x="4716017" y="3573015"/>
              <a:ext cx="648071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u="sng" dirty="0">
                  <a:latin typeface="宋体" pitchFamily="2" charset="-122"/>
                </a:rPr>
                <a:t>MUX4</a:t>
              </a: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4716017" y="3760462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4724401" y="3601952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8" name="直接连接符 349"/>
            <p:cNvCxnSpPr/>
            <p:nvPr/>
          </p:nvCxnSpPr>
          <p:spPr bwMode="auto">
            <a:xfrm rot="16200000" flipH="1">
              <a:off x="4139952" y="3068960"/>
              <a:ext cx="936104" cy="216024"/>
            </a:xfrm>
            <a:prstGeom prst="bentConnector3">
              <a:avLst>
                <a:gd name="adj1" fmla="val 99858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 bwMode="auto">
            <a:xfrm flipV="1">
              <a:off x="1979712" y="3789040"/>
              <a:ext cx="2736304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0" name="AutoShape 15"/>
            <p:cNvSpPr>
              <a:spLocks noChangeArrowheads="1"/>
            </p:cNvSpPr>
            <p:nvPr/>
          </p:nvSpPr>
          <p:spPr bwMode="auto">
            <a:xfrm rot="16200000">
              <a:off x="3419773" y="3213076"/>
              <a:ext cx="576263" cy="288031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sng" dirty="0">
                  <a:latin typeface="+mn-ea"/>
                  <a:ea typeface="+mn-ea"/>
                </a:rPr>
                <a:t>ALU</a:t>
              </a:r>
              <a:endParaRPr lang="zh-CN" altLang="en-US" sz="1800" b="1" u="sng" dirty="0">
                <a:latin typeface="+mn-ea"/>
                <a:ea typeface="+mn-ea"/>
              </a:endParaRPr>
            </a:p>
          </p:txBody>
        </p:sp>
        <p:sp>
          <p:nvSpPr>
            <p:cNvPr id="41" name="Text Box 18"/>
            <p:cNvSpPr txBox="1">
              <a:spLocks noChangeArrowheads="1"/>
            </p:cNvSpPr>
            <p:nvPr/>
          </p:nvSpPr>
          <p:spPr bwMode="auto">
            <a:xfrm>
              <a:off x="3347864" y="3860154"/>
              <a:ext cx="648071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36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u="sng" dirty="0">
                  <a:latin typeface="宋体" pitchFamily="2" charset="-122"/>
                </a:rPr>
                <a:t>MUX3</a:t>
              </a: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3923927" y="3894952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3932311" y="4038968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44" name="直接连接符 362"/>
            <p:cNvCxnSpPr/>
            <p:nvPr/>
          </p:nvCxnSpPr>
          <p:spPr bwMode="auto">
            <a:xfrm rot="5400000">
              <a:off x="3816365" y="3536567"/>
              <a:ext cx="575168" cy="216023"/>
            </a:xfrm>
            <a:prstGeom prst="bentConnector3">
              <a:avLst>
                <a:gd name="adj1" fmla="val 100509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5" name="直接连接符 363"/>
            <p:cNvCxnSpPr/>
            <p:nvPr/>
          </p:nvCxnSpPr>
          <p:spPr bwMode="auto">
            <a:xfrm rot="16200000" flipV="1">
              <a:off x="3961732" y="4110386"/>
              <a:ext cx="284437" cy="216025"/>
            </a:xfrm>
            <a:prstGeom prst="bentConnector3">
              <a:avLst>
                <a:gd name="adj1" fmla="val 98556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46" name="Text Box 18"/>
            <p:cNvSpPr txBox="1">
              <a:spLocks noChangeArrowheads="1"/>
            </p:cNvSpPr>
            <p:nvPr/>
          </p:nvSpPr>
          <p:spPr bwMode="auto">
            <a:xfrm>
              <a:off x="2699793" y="3428106"/>
              <a:ext cx="648071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u="sng" dirty="0">
                  <a:latin typeface="宋体" pitchFamily="2" charset="-122"/>
                </a:rPr>
                <a:t>MUX1</a:t>
              </a:r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2699793" y="3615553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8" name="矩形 47"/>
            <p:cNvSpPr/>
            <p:nvPr/>
          </p:nvSpPr>
          <p:spPr bwMode="auto">
            <a:xfrm>
              <a:off x="2708177" y="3457043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 flipV="1">
              <a:off x="1975168" y="3500117"/>
              <a:ext cx="724624" cy="89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0" name="直接连接符 372"/>
            <p:cNvCxnSpPr/>
            <p:nvPr/>
          </p:nvCxnSpPr>
          <p:spPr bwMode="auto">
            <a:xfrm rot="5400000" flipH="1" flipV="1">
              <a:off x="2555331" y="3644579"/>
              <a:ext cx="144907" cy="144016"/>
            </a:xfrm>
            <a:prstGeom prst="bentConnector3">
              <a:avLst>
                <a:gd name="adj1" fmla="val 96013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51" name="Text Box 18"/>
            <p:cNvSpPr txBox="1">
              <a:spLocks noChangeArrowheads="1"/>
            </p:cNvSpPr>
            <p:nvPr/>
          </p:nvSpPr>
          <p:spPr bwMode="auto">
            <a:xfrm>
              <a:off x="2699793" y="2780929"/>
              <a:ext cx="648071" cy="57695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u="sng" dirty="0">
                  <a:latin typeface="宋体" pitchFamily="2" charset="-122"/>
                </a:rPr>
                <a:t>MUX2</a:t>
              </a:r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2699793" y="3256407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2708177" y="2810069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54" name="直接连接符 53"/>
            <p:cNvCxnSpPr/>
            <p:nvPr/>
          </p:nvCxnSpPr>
          <p:spPr bwMode="auto">
            <a:xfrm>
              <a:off x="2123728" y="3140968"/>
              <a:ext cx="57606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55" name="直接连接符 377"/>
            <p:cNvCxnSpPr/>
            <p:nvPr/>
          </p:nvCxnSpPr>
          <p:spPr bwMode="auto">
            <a:xfrm rot="5400000" flipH="1" flipV="1">
              <a:off x="1945952" y="3606776"/>
              <a:ext cx="1075630" cy="432049"/>
            </a:xfrm>
            <a:prstGeom prst="bentConnector3">
              <a:avLst>
                <a:gd name="adj1" fmla="val 100032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56" name="直接连接符 55"/>
            <p:cNvCxnSpPr/>
            <p:nvPr/>
          </p:nvCxnSpPr>
          <p:spPr bwMode="auto">
            <a:xfrm>
              <a:off x="3347864" y="3573016"/>
              <a:ext cx="21602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7" name="直接连接符 56"/>
            <p:cNvCxnSpPr/>
            <p:nvPr/>
          </p:nvCxnSpPr>
          <p:spPr bwMode="auto">
            <a:xfrm>
              <a:off x="3347864" y="3140968"/>
              <a:ext cx="21602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8" name="直接连接符 57"/>
            <p:cNvCxnSpPr/>
            <p:nvPr/>
          </p:nvCxnSpPr>
          <p:spPr bwMode="auto">
            <a:xfrm>
              <a:off x="3851920" y="3356992"/>
              <a:ext cx="360040" cy="89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>
              <a:off x="2483768" y="2852936"/>
              <a:ext cx="21602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>
              <a:off x="1979712" y="2996952"/>
              <a:ext cx="72008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1" name="直接连接符 386"/>
            <p:cNvCxnSpPr/>
            <p:nvPr/>
          </p:nvCxnSpPr>
          <p:spPr bwMode="auto">
            <a:xfrm flipV="1">
              <a:off x="1979712" y="2708920"/>
              <a:ext cx="2520280" cy="504056"/>
            </a:xfrm>
            <a:prstGeom prst="bentConnector3">
              <a:avLst>
                <a:gd name="adj1" fmla="val 5593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直接连接符 392"/>
            <p:cNvCxnSpPr/>
            <p:nvPr/>
          </p:nvCxnSpPr>
          <p:spPr bwMode="auto">
            <a:xfrm>
              <a:off x="2411760" y="3500562"/>
              <a:ext cx="3240360" cy="721420"/>
            </a:xfrm>
            <a:prstGeom prst="bentConnector3">
              <a:avLst>
                <a:gd name="adj1" fmla="val 29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63" name="Text Box 18"/>
            <p:cNvSpPr txBox="1">
              <a:spLocks noChangeArrowheads="1"/>
            </p:cNvSpPr>
            <p:nvPr/>
          </p:nvSpPr>
          <p:spPr bwMode="auto">
            <a:xfrm>
              <a:off x="2317860" y="2745460"/>
              <a:ext cx="165908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sng" dirty="0">
                  <a:latin typeface="宋体" pitchFamily="2" charset="-122"/>
                </a:rPr>
                <a:t>1</a:t>
              </a:r>
            </a:p>
          </p:txBody>
        </p:sp>
        <p:cxnSp>
          <p:nvCxnSpPr>
            <p:cNvPr id="64" name="直接连接符 63"/>
            <p:cNvCxnSpPr/>
            <p:nvPr/>
          </p:nvCxnSpPr>
          <p:spPr bwMode="auto">
            <a:xfrm>
              <a:off x="1187624" y="3501008"/>
              <a:ext cx="216024" cy="4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 bwMode="auto">
            <a:xfrm>
              <a:off x="827584" y="3428106"/>
              <a:ext cx="576064" cy="89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6" name="直接连接符 65"/>
            <p:cNvCxnSpPr/>
            <p:nvPr/>
          </p:nvCxnSpPr>
          <p:spPr bwMode="auto">
            <a:xfrm>
              <a:off x="827584" y="2780928"/>
              <a:ext cx="0" cy="79951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直接连接符 66"/>
            <p:cNvCxnSpPr/>
            <p:nvPr/>
          </p:nvCxnSpPr>
          <p:spPr bwMode="auto">
            <a:xfrm>
              <a:off x="827584" y="2996952"/>
              <a:ext cx="576063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8" name="直接连接符 439"/>
            <p:cNvCxnSpPr>
              <a:endCxn id="69" idx="2"/>
            </p:cNvCxnSpPr>
            <p:nvPr/>
          </p:nvCxnSpPr>
          <p:spPr bwMode="auto">
            <a:xfrm rot="10800000">
              <a:off x="323528" y="3573016"/>
              <a:ext cx="5328592" cy="787600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9" name="Text Box 18"/>
            <p:cNvSpPr txBox="1">
              <a:spLocks noChangeArrowheads="1"/>
            </p:cNvSpPr>
            <p:nvPr/>
          </p:nvSpPr>
          <p:spPr bwMode="auto">
            <a:xfrm>
              <a:off x="35496" y="3284091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sng" dirty="0">
                  <a:latin typeface="宋体" pitchFamily="2" charset="-122"/>
                </a:rPr>
                <a:t>IR</a:t>
              </a:r>
            </a:p>
          </p:txBody>
        </p:sp>
        <p:cxnSp>
          <p:nvCxnSpPr>
            <p:cNvPr id="70" name="直接连接符 372"/>
            <p:cNvCxnSpPr/>
            <p:nvPr/>
          </p:nvCxnSpPr>
          <p:spPr bwMode="auto">
            <a:xfrm flipV="1">
              <a:off x="467546" y="3035778"/>
              <a:ext cx="360039" cy="248313"/>
            </a:xfrm>
            <a:prstGeom prst="bentConnector3">
              <a:avLst>
                <a:gd name="adj1" fmla="val -265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71" name="直接连接符 70"/>
            <p:cNvCxnSpPr/>
            <p:nvPr/>
          </p:nvCxnSpPr>
          <p:spPr bwMode="auto">
            <a:xfrm flipV="1">
              <a:off x="179512" y="2996952"/>
              <a:ext cx="0" cy="29108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72" name="Text Box 18"/>
            <p:cNvSpPr txBox="1">
              <a:spLocks noChangeArrowheads="1"/>
            </p:cNvSpPr>
            <p:nvPr/>
          </p:nvSpPr>
          <p:spPr bwMode="auto">
            <a:xfrm>
              <a:off x="35496" y="2781997"/>
              <a:ext cx="304180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sng" dirty="0">
                  <a:latin typeface="宋体" pitchFamily="2" charset="-122"/>
                </a:rPr>
                <a:t>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625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1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23</a:t>
            </a:fld>
            <a:endParaRPr lang="en-US" altLang="zh-CN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179512" y="325105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、数据通路的微操作及其控制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*术语：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微操作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(</a:t>
            </a:r>
            <a:r>
              <a:rPr lang="en-US" altLang="zh-CN" dirty="0" err="1">
                <a:solidFill>
                  <a:schemeClr val="accent2"/>
                </a:solidFill>
                <a:latin typeface="+mn-lt"/>
              </a:rPr>
              <a:t>μ</a:t>
            </a:r>
            <a:r>
              <a:rPr lang="en-US" altLang="zh-CN" b="1" dirty="0" err="1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)—</a:t>
            </a:r>
            <a:r>
              <a:rPr lang="en-US" altLang="zh-CN" b="1" dirty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内部的原子</a:t>
            </a:r>
            <a:r>
              <a:rPr lang="en-US" altLang="zh-CN" sz="1600" b="1" dirty="0">
                <a:solidFill>
                  <a:schemeClr val="accent2"/>
                </a:solidFill>
                <a:latin typeface="宋体" pitchFamily="2" charset="-122"/>
              </a:rPr>
              <a:t>(</a:t>
            </a:r>
            <a:r>
              <a:rPr lang="zh-CN" altLang="en-US" sz="1600" b="1" dirty="0">
                <a:solidFill>
                  <a:schemeClr val="accent2"/>
                </a:solidFill>
                <a:latin typeface="宋体" pitchFamily="2" charset="-122"/>
              </a:rPr>
              <a:t>基本部件</a:t>
            </a:r>
            <a:r>
              <a:rPr lang="en-US" altLang="zh-CN" sz="1600" b="1" dirty="0">
                <a:solidFill>
                  <a:schemeClr val="accent2"/>
                </a:solidFill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操作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 微操作命令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(</a:t>
            </a:r>
            <a:r>
              <a:rPr lang="en-US" altLang="zh-CN" dirty="0" err="1">
                <a:solidFill>
                  <a:schemeClr val="accent2"/>
                </a:solidFill>
              </a:rPr>
              <a:t>μ</a:t>
            </a:r>
            <a:r>
              <a:rPr lang="en-US" altLang="zh-CN" b="1" dirty="0" err="1">
                <a:solidFill>
                  <a:schemeClr val="accent2"/>
                </a:solidFill>
                <a:latin typeface="宋体" pitchFamily="2" charset="-122"/>
              </a:rPr>
              <a:t>OPCmd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)—</a:t>
            </a:r>
            <a:r>
              <a:rPr lang="zh-CN" altLang="en-US" b="1" dirty="0">
                <a:latin typeface="宋体" pitchFamily="2" charset="-122"/>
              </a:rPr>
              <a:t>实现</a:t>
            </a:r>
            <a:r>
              <a:rPr lang="en-US" altLang="zh-CN" dirty="0" err="1"/>
              <a:t>μ</a:t>
            </a:r>
            <a:r>
              <a:rPr lang="en-US" altLang="zh-CN" b="1" dirty="0" err="1">
                <a:latin typeface="宋体" pitchFamily="2" charset="-122"/>
              </a:rPr>
              <a:t>OP</a:t>
            </a:r>
            <a:r>
              <a:rPr lang="zh-CN" altLang="en-US" b="1" dirty="0">
                <a:latin typeface="宋体" pitchFamily="2" charset="-122"/>
              </a:rPr>
              <a:t>的部件控制信号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节拍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dirty="0" err="1"/>
              <a:t>μ</a:t>
            </a:r>
            <a:r>
              <a:rPr lang="en-US" altLang="zh-CN" b="1" dirty="0" err="1">
                <a:latin typeface="宋体" pitchFamily="2" charset="-122"/>
              </a:rPr>
              <a:t>OP</a:t>
            </a:r>
            <a:r>
              <a:rPr lang="zh-CN" altLang="en-US" b="1" dirty="0">
                <a:latin typeface="宋体" pitchFamily="2" charset="-122"/>
              </a:rPr>
              <a:t>序列的时序信号</a:t>
            </a:r>
            <a:r>
              <a:rPr lang="en-US" altLang="zh-CN" sz="2000" b="1" dirty="0">
                <a:latin typeface="宋体" pitchFamily="2" charset="-122"/>
              </a:rPr>
              <a:t>(1</a:t>
            </a:r>
            <a:r>
              <a:rPr lang="zh-CN" altLang="en-US" sz="2000" b="1" dirty="0">
                <a:latin typeface="宋体" pitchFamily="2" charset="-122"/>
              </a:rPr>
              <a:t>个节拍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en-US" altLang="zh-CN" sz="2000" dirty="0" err="1"/>
              <a:t>μ</a:t>
            </a:r>
            <a:r>
              <a:rPr lang="en-US" altLang="zh-CN" sz="2000" b="1" dirty="0" err="1">
                <a:latin typeface="宋体" pitchFamily="2" charset="-122"/>
              </a:rPr>
              <a:t>OP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en-US" altLang="zh-CN" sz="1600" b="1" dirty="0">
              <a:latin typeface="宋体" pitchFamily="2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9512" y="220486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en-US" altLang="zh-CN" dirty="0" err="1">
                <a:solidFill>
                  <a:srgbClr val="C00000"/>
                </a:solidFill>
              </a:rPr>
              <a:t>μ</a:t>
            </a:r>
            <a:r>
              <a:rPr lang="en-US" altLang="zh-CN" b="1" dirty="0" err="1">
                <a:solidFill>
                  <a:srgbClr val="C00000"/>
                </a:solidFill>
                <a:latin typeface="宋体" pitchFamily="2" charset="-122"/>
              </a:rPr>
              <a:t>OP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的特性：</a:t>
            </a:r>
            <a:r>
              <a:rPr lang="zh-CN" altLang="en-US" b="1" dirty="0">
                <a:latin typeface="宋体" pitchFamily="2" charset="-122"/>
              </a:rPr>
              <a:t>源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目的数据在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时序逻辑部件</a:t>
            </a:r>
            <a:r>
              <a:rPr lang="zh-CN" altLang="en-US" b="1" dirty="0">
                <a:latin typeface="宋体" pitchFamily="2" charset="-122"/>
              </a:rPr>
              <a:t>中，原子操作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512" y="2701369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en-US" altLang="zh-CN" dirty="0" err="1">
                <a:solidFill>
                  <a:srgbClr val="C00000"/>
                </a:solidFill>
              </a:rPr>
              <a:t>μ</a:t>
            </a:r>
            <a:r>
              <a:rPr lang="en-US" altLang="zh-CN" b="1" dirty="0" err="1">
                <a:solidFill>
                  <a:srgbClr val="C00000"/>
                </a:solidFill>
                <a:latin typeface="宋体" pitchFamily="2" charset="-122"/>
              </a:rPr>
              <a:t>OP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的类型：</a:t>
            </a:r>
            <a:r>
              <a:rPr lang="zh-CN" altLang="en-US" b="1" dirty="0">
                <a:latin typeface="宋体" pitchFamily="2" charset="-122"/>
              </a:rPr>
              <a:t>基本操作</a:t>
            </a:r>
            <a:r>
              <a:rPr lang="en-US" altLang="zh-CN" sz="2000" b="1" dirty="0">
                <a:latin typeface="宋体" pitchFamily="2" charset="-122"/>
              </a:rPr>
              <a:t>(4</a:t>
            </a:r>
            <a:r>
              <a:rPr lang="zh-CN" altLang="en-US" sz="2000" b="1" dirty="0">
                <a:latin typeface="宋体" pitchFamily="2" charset="-122"/>
              </a:rPr>
              <a:t>种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、特殊操作</a:t>
            </a:r>
            <a:r>
              <a:rPr lang="en-US" altLang="zh-CN" sz="2000" b="1" dirty="0">
                <a:latin typeface="宋体" pitchFamily="2" charset="-122"/>
              </a:rPr>
              <a:t>(PC</a:t>
            </a:r>
            <a:r>
              <a:rPr lang="zh-CN" altLang="en-US" sz="2000" b="1" dirty="0">
                <a:latin typeface="宋体" pitchFamily="2" charset="-122"/>
              </a:rPr>
              <a:t>增量、置位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复位等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79513" y="3206293"/>
            <a:ext cx="7056337" cy="324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(1)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寄存器间传送</a:t>
            </a:r>
            <a:r>
              <a:rPr lang="en-US" altLang="zh-CN" dirty="0" err="1">
                <a:solidFill>
                  <a:srgbClr val="FF3399"/>
                </a:solidFill>
              </a:rPr>
              <a:t>μ</a:t>
            </a:r>
            <a:r>
              <a:rPr lang="en-US" altLang="zh-CN" b="1" dirty="0" err="1">
                <a:solidFill>
                  <a:srgbClr val="FF3399"/>
                </a:solidFill>
                <a:latin typeface="宋体" pitchFamily="2" charset="-122"/>
              </a:rPr>
              <a:t>OP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*操作功能：</a:t>
            </a:r>
            <a:r>
              <a:rPr lang="en-US" altLang="zh-CN" b="1" dirty="0">
                <a:latin typeface="宋体" pitchFamily="2" charset="-122"/>
              </a:rPr>
              <a:t>Ry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←</a:t>
            </a:r>
            <a:r>
              <a:rPr lang="en-US" altLang="zh-CN" b="1" dirty="0">
                <a:latin typeface="宋体" pitchFamily="2" charset="-122"/>
              </a:rPr>
              <a:t>Rx 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*部件连接：</a:t>
            </a:r>
            <a:r>
              <a:rPr lang="zh-CN" altLang="en-US" b="1" dirty="0">
                <a:latin typeface="宋体" pitchFamily="2" charset="-122"/>
              </a:rPr>
              <a:t>总线结构、</a:t>
            </a:r>
            <a:r>
              <a:rPr lang="zh-CN" altLang="en-US" b="1" u="sng" dirty="0">
                <a:latin typeface="宋体" pitchFamily="2" charset="-122"/>
              </a:rPr>
              <a:t>点点结构</a:t>
            </a:r>
            <a:r>
              <a:rPr lang="zh-CN" altLang="en-US" b="1" dirty="0">
                <a:latin typeface="宋体" pitchFamily="2" charset="-122"/>
              </a:rPr>
              <a:t>有所不同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3000"/>
              </a:spcBef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dirty="0" err="1">
                <a:solidFill>
                  <a:srgbClr val="C00000"/>
                </a:solidFill>
              </a:rPr>
              <a:t>μ</a:t>
            </a:r>
            <a:r>
              <a:rPr lang="en-US" altLang="zh-CN" b="1" dirty="0" err="1">
                <a:solidFill>
                  <a:srgbClr val="C00000"/>
                </a:solidFill>
                <a:latin typeface="宋体" pitchFamily="2" charset="-122"/>
              </a:rPr>
              <a:t>OPCmd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1178868" y="4653136"/>
            <a:ext cx="2457028" cy="1234033"/>
            <a:chOff x="467544" y="3419101"/>
            <a:chExt cx="2457028" cy="1234033"/>
          </a:xfrm>
        </p:grpSpPr>
        <p:sp>
          <p:nvSpPr>
            <p:cNvPr id="10" name="Text Box 18"/>
            <p:cNvSpPr txBox="1">
              <a:spLocks noChangeArrowheads="1"/>
            </p:cNvSpPr>
            <p:nvPr/>
          </p:nvSpPr>
          <p:spPr bwMode="auto">
            <a:xfrm>
              <a:off x="476300" y="3860155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Rx</a:t>
              </a:r>
            </a:p>
          </p:txBody>
        </p:sp>
        <p:cxnSp>
          <p:nvCxnSpPr>
            <p:cNvPr id="11" name="直接连接符 10"/>
            <p:cNvCxnSpPr/>
            <p:nvPr/>
          </p:nvCxnSpPr>
          <p:spPr bwMode="auto">
            <a:xfrm>
              <a:off x="467544" y="3429000"/>
              <a:ext cx="245702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直接连接符 11"/>
            <p:cNvCxnSpPr/>
            <p:nvPr/>
          </p:nvCxnSpPr>
          <p:spPr bwMode="auto">
            <a:xfrm>
              <a:off x="620316" y="3429000"/>
              <a:ext cx="0" cy="43115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" name="直接连接符 12"/>
            <p:cNvCxnSpPr>
              <a:stCxn id="14" idx="0"/>
            </p:cNvCxnSpPr>
            <p:nvPr/>
          </p:nvCxnSpPr>
          <p:spPr bwMode="auto">
            <a:xfrm flipV="1">
              <a:off x="908348" y="3419101"/>
              <a:ext cx="0" cy="15391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4" name="等腰三角形 13"/>
            <p:cNvSpPr/>
            <p:nvPr/>
          </p:nvSpPr>
          <p:spPr bwMode="auto">
            <a:xfrm>
              <a:off x="854342" y="3573016"/>
              <a:ext cx="108012" cy="144016"/>
            </a:xfrm>
            <a:prstGeom prst="triangl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 bwMode="auto">
            <a:xfrm flipV="1">
              <a:off x="908348" y="3717925"/>
              <a:ext cx="0" cy="14223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 bwMode="auto">
            <a:xfrm flipH="1">
              <a:off x="944199" y="3645024"/>
              <a:ext cx="21633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1160529" y="3565387"/>
              <a:ext cx="533400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FF3399"/>
                  </a:solidFill>
                  <a:latin typeface="宋体" pitchFamily="2" charset="-122"/>
                </a:rPr>
                <a:t>Rx</a:t>
              </a:r>
              <a:r>
                <a:rPr lang="en-US" altLang="zh-CN" sz="1800" b="1" baseline="-18000" dirty="0" err="1">
                  <a:solidFill>
                    <a:srgbClr val="FF3399"/>
                  </a:solidFill>
                  <a:latin typeface="宋体" pitchFamily="2" charset="-122"/>
                </a:rPr>
                <a:t>out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 bwMode="auto">
            <a:xfrm flipV="1">
              <a:off x="620316" y="4149080"/>
              <a:ext cx="0" cy="20719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497632" y="4356272"/>
              <a:ext cx="533400" cy="29686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FF3399"/>
                  </a:solidFill>
                  <a:latin typeface="宋体" pitchFamily="2" charset="-122"/>
                </a:rPr>
                <a:t>Rx</a:t>
              </a:r>
              <a:r>
                <a:rPr lang="en-US" altLang="zh-CN" sz="1800" b="1" baseline="-18000" dirty="0" err="1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1706943" y="3870054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Ry</a:t>
              </a:r>
            </a:p>
          </p:txBody>
        </p:sp>
        <p:cxnSp>
          <p:nvCxnSpPr>
            <p:cNvPr id="21" name="直接连接符 20"/>
            <p:cNvCxnSpPr/>
            <p:nvPr/>
          </p:nvCxnSpPr>
          <p:spPr bwMode="auto">
            <a:xfrm>
              <a:off x="1850959" y="3438899"/>
              <a:ext cx="0" cy="43115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" name="直接连接符 21"/>
            <p:cNvCxnSpPr>
              <a:stCxn id="23" idx="0"/>
            </p:cNvCxnSpPr>
            <p:nvPr/>
          </p:nvCxnSpPr>
          <p:spPr bwMode="auto">
            <a:xfrm flipV="1">
              <a:off x="2138991" y="3429000"/>
              <a:ext cx="0" cy="15391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3" name="等腰三角形 22"/>
            <p:cNvSpPr/>
            <p:nvPr/>
          </p:nvSpPr>
          <p:spPr bwMode="auto">
            <a:xfrm>
              <a:off x="2084985" y="3582915"/>
              <a:ext cx="108012" cy="144016"/>
            </a:xfrm>
            <a:prstGeom prst="triangl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 bwMode="auto">
            <a:xfrm flipV="1">
              <a:off x="2138991" y="3727824"/>
              <a:ext cx="0" cy="14223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 bwMode="auto">
            <a:xfrm flipH="1">
              <a:off x="2174842" y="3654923"/>
              <a:ext cx="21633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26" name="Text Box 18"/>
            <p:cNvSpPr txBox="1">
              <a:spLocks noChangeArrowheads="1"/>
            </p:cNvSpPr>
            <p:nvPr/>
          </p:nvSpPr>
          <p:spPr bwMode="auto">
            <a:xfrm>
              <a:off x="2391172" y="3575286"/>
              <a:ext cx="533400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FF3399"/>
                  </a:solidFill>
                  <a:latin typeface="宋体" pitchFamily="2" charset="-122"/>
                </a:rPr>
                <a:t>Ry</a:t>
              </a:r>
              <a:r>
                <a:rPr lang="en-US" altLang="zh-CN" sz="1800" b="1" baseline="-18000" dirty="0" err="1">
                  <a:solidFill>
                    <a:srgbClr val="FF3399"/>
                  </a:solidFill>
                  <a:latin typeface="宋体" pitchFamily="2" charset="-122"/>
                </a:rPr>
                <a:t>out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 bwMode="auto">
            <a:xfrm flipV="1">
              <a:off x="1850959" y="4158979"/>
              <a:ext cx="0" cy="20719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28" name="Text Box 18"/>
            <p:cNvSpPr txBox="1">
              <a:spLocks noChangeArrowheads="1"/>
            </p:cNvSpPr>
            <p:nvPr/>
          </p:nvSpPr>
          <p:spPr bwMode="auto">
            <a:xfrm>
              <a:off x="1728275" y="4366171"/>
              <a:ext cx="533400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FF3399"/>
                  </a:solidFill>
                  <a:latin typeface="宋体" pitchFamily="2" charset="-122"/>
                </a:rPr>
                <a:t>Ry</a:t>
              </a:r>
              <a:r>
                <a:rPr lang="en-US" altLang="zh-CN" sz="1800" b="1" baseline="-18000" dirty="0" err="1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767914" y="4653136"/>
            <a:ext cx="2604286" cy="1224134"/>
            <a:chOff x="3284612" y="3429000"/>
            <a:chExt cx="2604286" cy="1224134"/>
          </a:xfrm>
        </p:grpSpPr>
        <p:sp>
          <p:nvSpPr>
            <p:cNvPr id="30" name="Text Box 18"/>
            <p:cNvSpPr txBox="1">
              <a:spLocks noChangeArrowheads="1"/>
            </p:cNvSpPr>
            <p:nvPr/>
          </p:nvSpPr>
          <p:spPr bwMode="auto">
            <a:xfrm>
              <a:off x="5096810" y="3788147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sng" dirty="0">
                  <a:latin typeface="宋体" pitchFamily="2" charset="-122"/>
                </a:rPr>
                <a:t>Ry</a:t>
              </a:r>
            </a:p>
          </p:txBody>
        </p:sp>
        <p:cxnSp>
          <p:nvCxnSpPr>
            <p:cNvPr id="31" name="直接连接符 30"/>
            <p:cNvCxnSpPr>
              <a:stCxn id="30" idx="3"/>
            </p:cNvCxnSpPr>
            <p:nvPr/>
          </p:nvCxnSpPr>
          <p:spPr bwMode="auto">
            <a:xfrm>
              <a:off x="5672874" y="3932610"/>
              <a:ext cx="216024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2" name="Text Box 18"/>
            <p:cNvSpPr txBox="1">
              <a:spLocks noChangeArrowheads="1"/>
            </p:cNvSpPr>
            <p:nvPr/>
          </p:nvSpPr>
          <p:spPr bwMode="auto">
            <a:xfrm rot="16200000">
              <a:off x="4337360" y="3748774"/>
              <a:ext cx="655701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sng" dirty="0">
                  <a:latin typeface="宋体" pitchFamily="2" charset="-122"/>
                </a:rPr>
                <a:t>MUX</a:t>
              </a:r>
            </a:p>
          </p:txBody>
        </p:sp>
        <p:cxnSp>
          <p:nvCxnSpPr>
            <p:cNvPr id="33" name="直接连接符 32"/>
            <p:cNvCxnSpPr/>
            <p:nvPr/>
          </p:nvCxnSpPr>
          <p:spPr bwMode="auto">
            <a:xfrm>
              <a:off x="4809672" y="3932609"/>
              <a:ext cx="287138" cy="44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4" name="直接连接符 33"/>
            <p:cNvCxnSpPr/>
            <p:nvPr/>
          </p:nvCxnSpPr>
          <p:spPr bwMode="auto">
            <a:xfrm>
              <a:off x="4240138" y="3645024"/>
              <a:ext cx="28060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5" name="直接连接符 34"/>
            <p:cNvCxnSpPr/>
            <p:nvPr/>
          </p:nvCxnSpPr>
          <p:spPr bwMode="auto">
            <a:xfrm>
              <a:off x="4232714" y="4123241"/>
              <a:ext cx="288032" cy="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6" name="直接连接符 35"/>
            <p:cNvCxnSpPr/>
            <p:nvPr/>
          </p:nvCxnSpPr>
          <p:spPr bwMode="auto">
            <a:xfrm>
              <a:off x="4088698" y="3861048"/>
              <a:ext cx="43204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7" name="直接连接符 36"/>
            <p:cNvCxnSpPr/>
            <p:nvPr/>
          </p:nvCxnSpPr>
          <p:spPr bwMode="auto">
            <a:xfrm flipV="1">
              <a:off x="4088698" y="4123241"/>
              <a:ext cx="144016" cy="14508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8" name="Text Box 18"/>
            <p:cNvSpPr txBox="1">
              <a:spLocks noChangeArrowheads="1"/>
            </p:cNvSpPr>
            <p:nvPr/>
          </p:nvSpPr>
          <p:spPr bwMode="auto">
            <a:xfrm>
              <a:off x="3512634" y="4113963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sng" dirty="0">
                  <a:latin typeface="宋体" pitchFamily="2" charset="-122"/>
                </a:rPr>
                <a:t>Ra</a:t>
              </a:r>
            </a:p>
          </p:txBody>
        </p:sp>
        <p:cxnSp>
          <p:nvCxnSpPr>
            <p:cNvPr id="39" name="直接连接符 38"/>
            <p:cNvCxnSpPr>
              <a:endCxn id="38" idx="1"/>
            </p:cNvCxnSpPr>
            <p:nvPr/>
          </p:nvCxnSpPr>
          <p:spPr bwMode="auto">
            <a:xfrm>
              <a:off x="3284612" y="4258426"/>
              <a:ext cx="22802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0" name="直接连接符 39"/>
            <p:cNvCxnSpPr/>
            <p:nvPr/>
          </p:nvCxnSpPr>
          <p:spPr bwMode="auto">
            <a:xfrm>
              <a:off x="4088698" y="3536892"/>
              <a:ext cx="151440" cy="10813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 Box 18"/>
            <p:cNvSpPr txBox="1">
              <a:spLocks noChangeArrowheads="1"/>
            </p:cNvSpPr>
            <p:nvPr/>
          </p:nvSpPr>
          <p:spPr bwMode="auto">
            <a:xfrm>
              <a:off x="4232714" y="3645024"/>
              <a:ext cx="237402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u="sng" dirty="0" err="1">
                  <a:latin typeface="宋体" pitchFamily="2" charset="-122"/>
                </a:rPr>
                <a:t>i</a:t>
              </a:r>
              <a:endParaRPr lang="en-US" altLang="zh-CN" sz="1600" b="1" u="sng" baseline="-18000" dirty="0">
                <a:latin typeface="宋体" pitchFamily="2" charset="-122"/>
              </a:endParaRPr>
            </a:p>
          </p:txBody>
        </p:sp>
        <p:sp>
          <p:nvSpPr>
            <p:cNvPr id="42" name="Text Box 18"/>
            <p:cNvSpPr txBox="1">
              <a:spLocks noChangeArrowheads="1"/>
            </p:cNvSpPr>
            <p:nvPr/>
          </p:nvSpPr>
          <p:spPr bwMode="auto">
            <a:xfrm>
              <a:off x="4232714" y="3933056"/>
              <a:ext cx="237402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u="sng" dirty="0">
                  <a:latin typeface="宋体" pitchFamily="2" charset="-122"/>
                </a:rPr>
                <a:t>0</a:t>
              </a:r>
              <a:endParaRPr lang="en-US" altLang="zh-CN" sz="1600" b="1" u="sng" baseline="-18000" dirty="0">
                <a:latin typeface="宋体" pitchFamily="2" charset="-122"/>
              </a:endParaRPr>
            </a:p>
          </p:txBody>
        </p:sp>
        <p:sp>
          <p:nvSpPr>
            <p:cNvPr id="43" name="Text Box 18"/>
            <p:cNvSpPr txBox="1">
              <a:spLocks noChangeArrowheads="1"/>
            </p:cNvSpPr>
            <p:nvPr/>
          </p:nvSpPr>
          <p:spPr bwMode="auto">
            <a:xfrm>
              <a:off x="3512634" y="3717032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sng" dirty="0">
                  <a:latin typeface="宋体" pitchFamily="2" charset="-122"/>
                </a:rPr>
                <a:t>Rx</a:t>
              </a:r>
            </a:p>
          </p:txBody>
        </p:sp>
        <p:cxnSp>
          <p:nvCxnSpPr>
            <p:cNvPr id="44" name="直接连接符 43"/>
            <p:cNvCxnSpPr/>
            <p:nvPr/>
          </p:nvCxnSpPr>
          <p:spPr bwMode="auto">
            <a:xfrm>
              <a:off x="3296610" y="3861048"/>
              <a:ext cx="22802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5" name="Text Box 18"/>
            <p:cNvSpPr txBox="1">
              <a:spLocks noChangeArrowheads="1"/>
            </p:cNvSpPr>
            <p:nvPr/>
          </p:nvSpPr>
          <p:spPr bwMode="auto">
            <a:xfrm>
              <a:off x="3584642" y="3429000"/>
              <a:ext cx="360040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u="sng" baseline="-18000" dirty="0">
                  <a:latin typeface="宋体" pitchFamily="2" charset="-122"/>
                </a:rPr>
                <a:t>…</a:t>
              </a:r>
            </a:p>
          </p:txBody>
        </p:sp>
        <p:cxnSp>
          <p:nvCxnSpPr>
            <p:cNvPr id="46" name="直接连接符 45"/>
            <p:cNvCxnSpPr/>
            <p:nvPr/>
          </p:nvCxnSpPr>
          <p:spPr bwMode="auto">
            <a:xfrm flipV="1">
              <a:off x="4686094" y="4221088"/>
              <a:ext cx="0" cy="20719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47" name="Text Box 18"/>
            <p:cNvSpPr txBox="1">
              <a:spLocks noChangeArrowheads="1"/>
            </p:cNvSpPr>
            <p:nvPr/>
          </p:nvSpPr>
          <p:spPr bwMode="auto">
            <a:xfrm>
              <a:off x="4563410" y="4428280"/>
              <a:ext cx="533400" cy="2248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sng" dirty="0" err="1">
                  <a:solidFill>
                    <a:srgbClr val="FF3399"/>
                  </a:solidFill>
                  <a:latin typeface="宋体" pitchFamily="2" charset="-122"/>
                </a:rPr>
                <a:t>Ry</a:t>
              </a:r>
              <a:r>
                <a:rPr lang="en-US" altLang="zh-CN" sz="1800" b="1" u="sng" baseline="-18000" dirty="0" err="1">
                  <a:solidFill>
                    <a:srgbClr val="FF3399"/>
                  </a:solidFill>
                  <a:latin typeface="宋体" pitchFamily="2" charset="-122"/>
                </a:rPr>
                <a:t>sel</a:t>
              </a:r>
              <a:endParaRPr lang="en-US" altLang="zh-CN" sz="1800" b="1" u="sng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 bwMode="auto">
            <a:xfrm flipV="1">
              <a:off x="5406174" y="4077072"/>
              <a:ext cx="0" cy="20719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49" name="Text Box 18"/>
            <p:cNvSpPr txBox="1">
              <a:spLocks noChangeArrowheads="1"/>
            </p:cNvSpPr>
            <p:nvPr/>
          </p:nvSpPr>
          <p:spPr bwMode="auto">
            <a:xfrm>
              <a:off x="5283490" y="4284264"/>
              <a:ext cx="533400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sng" dirty="0" err="1">
                  <a:solidFill>
                    <a:srgbClr val="FF3399"/>
                  </a:solidFill>
                  <a:latin typeface="宋体" pitchFamily="2" charset="-122"/>
                </a:rPr>
                <a:t>Ry</a:t>
              </a:r>
              <a:r>
                <a:rPr lang="en-US" altLang="zh-CN" sz="1800" b="1" u="sng" baseline="-18000" dirty="0" err="1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800" b="1" u="sng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470601" y="4620511"/>
            <a:ext cx="2421879" cy="1256761"/>
            <a:chOff x="6110561" y="3468383"/>
            <a:chExt cx="2421879" cy="1256761"/>
          </a:xfrm>
        </p:grpSpPr>
        <p:sp>
          <p:nvSpPr>
            <p:cNvPr id="51" name="Text Box 7"/>
            <p:cNvSpPr txBox="1">
              <a:spLocks noChangeArrowheads="1"/>
            </p:cNvSpPr>
            <p:nvPr/>
          </p:nvSpPr>
          <p:spPr bwMode="auto">
            <a:xfrm>
              <a:off x="6326585" y="4073947"/>
              <a:ext cx="549225" cy="303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 dirty="0" err="1">
                  <a:solidFill>
                    <a:srgbClr val="FF3399"/>
                  </a:solidFill>
                  <a:latin typeface="宋体" pitchFamily="2" charset="-122"/>
                </a:rPr>
                <a:t>Ry</a:t>
              </a:r>
              <a:r>
                <a:rPr lang="en-US" altLang="zh-CN" sz="1800" b="1" baseline="-14000" dirty="0" err="1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r>
                <a:rPr lang="en-US" altLang="zh-CN" sz="1800" b="1" baseline="-18000" dirty="0">
                  <a:solidFill>
                    <a:srgbClr val="FF3399"/>
                  </a:solidFill>
                  <a:latin typeface="宋体" pitchFamily="2" charset="-122"/>
                </a:rPr>
                <a:t> </a:t>
              </a:r>
              <a:endParaRPr lang="en-US" altLang="zh-CN" sz="1800" b="1" baseline="-20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52" name="Text Box 13"/>
            <p:cNvSpPr txBox="1">
              <a:spLocks noChangeArrowheads="1"/>
            </p:cNvSpPr>
            <p:nvPr/>
          </p:nvSpPr>
          <p:spPr bwMode="auto">
            <a:xfrm>
              <a:off x="6326585" y="3773860"/>
              <a:ext cx="549225" cy="303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 dirty="0" err="1">
                  <a:solidFill>
                    <a:srgbClr val="FF3399"/>
                  </a:solidFill>
                  <a:latin typeface="宋体" pitchFamily="2" charset="-122"/>
                </a:rPr>
                <a:t>Rx</a:t>
              </a:r>
              <a:r>
                <a:rPr lang="en-US" altLang="zh-CN" sz="1800" b="1" baseline="-14000" dirty="0" err="1">
                  <a:solidFill>
                    <a:srgbClr val="FF3399"/>
                  </a:solidFill>
                  <a:latin typeface="宋体" pitchFamily="2" charset="-122"/>
                </a:rPr>
                <a:t>out</a:t>
              </a:r>
              <a:endParaRPr lang="en-US" altLang="zh-CN" sz="1800" b="1" baseline="-20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53" name="Text Box 27"/>
            <p:cNvSpPr txBox="1">
              <a:spLocks noChangeArrowheads="1"/>
            </p:cNvSpPr>
            <p:nvPr/>
          </p:nvSpPr>
          <p:spPr bwMode="auto">
            <a:xfrm>
              <a:off x="7191714" y="4519019"/>
              <a:ext cx="1124256" cy="2061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t</a:t>
              </a:r>
              <a:r>
                <a:rPr lang="zh-CN" altLang="en-US" sz="1800" b="1" baseline="-18000" dirty="0">
                  <a:latin typeface="宋体" pitchFamily="2" charset="-122"/>
                </a:rPr>
                <a:t>输出 </a:t>
              </a:r>
              <a:r>
                <a:rPr lang="zh-CN" altLang="en-US" sz="1800" b="1" dirty="0">
                  <a:latin typeface="宋体" pitchFamily="2" charset="-122"/>
                </a:rPr>
                <a:t> </a:t>
              </a:r>
              <a:r>
                <a:rPr lang="en-US" altLang="zh-CN" sz="1800" b="1" dirty="0">
                  <a:latin typeface="宋体" pitchFamily="2" charset="-122"/>
                </a:rPr>
                <a:t>t</a:t>
              </a:r>
              <a:r>
                <a:rPr lang="zh-CN" altLang="en-US" sz="1800" b="1" baseline="-18000" dirty="0">
                  <a:latin typeface="宋体" pitchFamily="2" charset="-122"/>
                </a:rPr>
                <a:t>写入</a:t>
              </a:r>
            </a:p>
            <a:p>
              <a:pPr>
                <a:lnSpc>
                  <a:spcPct val="90000"/>
                </a:lnSpc>
              </a:pPr>
              <a:endParaRPr lang="zh-CN" altLang="en-US" sz="1800" b="1" baseline="-18000" dirty="0">
                <a:latin typeface="宋体" pitchFamily="2" charset="-122"/>
              </a:endParaRPr>
            </a:p>
          </p:txBody>
        </p:sp>
        <p:sp>
          <p:nvSpPr>
            <p:cNvPr id="54" name="Text Box 35"/>
            <p:cNvSpPr txBox="1">
              <a:spLocks noChangeArrowheads="1"/>
            </p:cNvSpPr>
            <p:nvPr/>
          </p:nvSpPr>
          <p:spPr bwMode="auto">
            <a:xfrm>
              <a:off x="6110561" y="3468383"/>
              <a:ext cx="765249" cy="2872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>
                  <a:latin typeface="宋体" pitchFamily="2" charset="-122"/>
                </a:rPr>
                <a:t>数据线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55" name="AutoShape 311"/>
            <p:cNvSpPr>
              <a:spLocks noChangeArrowheads="1"/>
            </p:cNvSpPr>
            <p:nvPr/>
          </p:nvSpPr>
          <p:spPr bwMode="auto">
            <a:xfrm>
              <a:off x="7092280" y="3501010"/>
              <a:ext cx="1295400" cy="288032"/>
            </a:xfrm>
            <a:prstGeom prst="hexagon">
              <a:avLst>
                <a:gd name="adj" fmla="val 38121"/>
                <a:gd name="vf" fmla="val 115470"/>
              </a:avLst>
            </a:prstGeom>
            <a:noFill/>
            <a:ln w="15875" algn="ctr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square" lIns="18000" tIns="10800" rIns="18000" bIns="10800" anchor="ctr">
              <a:noAutofit/>
            </a:bodyPr>
            <a:lstStyle/>
            <a:p>
              <a:r>
                <a:rPr lang="zh-CN" altLang="en-US" sz="1600" b="1" dirty="0"/>
                <a:t>数据</a:t>
              </a:r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 flipV="1">
              <a:off x="7092280" y="3861049"/>
              <a:ext cx="0" cy="216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直接连接符 56"/>
            <p:cNvCxnSpPr/>
            <p:nvPr/>
          </p:nvCxnSpPr>
          <p:spPr bwMode="auto">
            <a:xfrm>
              <a:off x="6947818" y="4073947"/>
              <a:ext cx="144462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直接连接符 57"/>
            <p:cNvCxnSpPr/>
            <p:nvPr/>
          </p:nvCxnSpPr>
          <p:spPr bwMode="auto">
            <a:xfrm flipV="1">
              <a:off x="7092281" y="3861049"/>
              <a:ext cx="1295399" cy="1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 flipV="1">
              <a:off x="8387978" y="3861049"/>
              <a:ext cx="0" cy="216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>
              <a:off x="8387532" y="4073947"/>
              <a:ext cx="144462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直接连接符 60"/>
            <p:cNvCxnSpPr/>
            <p:nvPr/>
          </p:nvCxnSpPr>
          <p:spPr bwMode="auto">
            <a:xfrm flipV="1">
              <a:off x="7739906" y="4149081"/>
              <a:ext cx="0" cy="216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直接连接符 61"/>
            <p:cNvCxnSpPr/>
            <p:nvPr/>
          </p:nvCxnSpPr>
          <p:spPr bwMode="auto">
            <a:xfrm flipV="1">
              <a:off x="6947818" y="4362871"/>
              <a:ext cx="792162" cy="223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直接连接符 62"/>
            <p:cNvCxnSpPr/>
            <p:nvPr/>
          </p:nvCxnSpPr>
          <p:spPr bwMode="auto">
            <a:xfrm flipV="1">
              <a:off x="8388424" y="4149081"/>
              <a:ext cx="0" cy="216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直接连接符 63"/>
            <p:cNvCxnSpPr/>
            <p:nvPr/>
          </p:nvCxnSpPr>
          <p:spPr bwMode="auto">
            <a:xfrm>
              <a:off x="8387978" y="4361979"/>
              <a:ext cx="144462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 bwMode="auto">
            <a:xfrm>
              <a:off x="7738393" y="4149081"/>
              <a:ext cx="64884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直接连接符 65"/>
            <p:cNvCxnSpPr/>
            <p:nvPr/>
          </p:nvCxnSpPr>
          <p:spPr bwMode="auto">
            <a:xfrm flipH="1" flipV="1">
              <a:off x="7091835" y="4437113"/>
              <a:ext cx="446" cy="21602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直接连接符 66"/>
            <p:cNvCxnSpPr/>
            <p:nvPr/>
          </p:nvCxnSpPr>
          <p:spPr bwMode="auto">
            <a:xfrm flipH="1" flipV="1">
              <a:off x="7739906" y="4437113"/>
              <a:ext cx="74" cy="21602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直接连接符 67"/>
            <p:cNvCxnSpPr/>
            <p:nvPr/>
          </p:nvCxnSpPr>
          <p:spPr bwMode="auto">
            <a:xfrm flipV="1">
              <a:off x="8387233" y="4437113"/>
              <a:ext cx="746" cy="21602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直接连接符 68"/>
            <p:cNvCxnSpPr/>
            <p:nvPr/>
          </p:nvCxnSpPr>
          <p:spPr bwMode="auto">
            <a:xfrm>
              <a:off x="6947818" y="3645025"/>
              <a:ext cx="144462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直接连接符 69"/>
            <p:cNvCxnSpPr/>
            <p:nvPr/>
          </p:nvCxnSpPr>
          <p:spPr bwMode="auto">
            <a:xfrm>
              <a:off x="8387532" y="3645025"/>
              <a:ext cx="144462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1" name="Text Box 5"/>
          <p:cNvSpPr txBox="1">
            <a:spLocks noChangeArrowheads="1"/>
          </p:cNvSpPr>
          <p:nvPr/>
        </p:nvSpPr>
        <p:spPr bwMode="auto">
          <a:xfrm>
            <a:off x="2065870" y="5899338"/>
            <a:ext cx="6466570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err="1">
                <a:latin typeface="宋体" pitchFamily="2" charset="-122"/>
              </a:rPr>
              <a:t>Rx</a:t>
            </a:r>
            <a:r>
              <a:rPr lang="en-US" altLang="zh-CN" b="1" baseline="-18000" dirty="0" err="1">
                <a:latin typeface="宋体" pitchFamily="2" charset="-122"/>
              </a:rPr>
              <a:t>out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 err="1">
                <a:latin typeface="宋体" pitchFamily="2" charset="-122"/>
              </a:rPr>
              <a:t>Ry</a:t>
            </a:r>
            <a:r>
              <a:rPr lang="en-US" altLang="zh-CN" b="1" baseline="-18000" dirty="0" err="1">
                <a:latin typeface="宋体" pitchFamily="2" charset="-122"/>
              </a:rPr>
              <a:t>in</a:t>
            </a:r>
            <a:r>
              <a:rPr lang="zh-CN" altLang="en-US" b="1" dirty="0">
                <a:latin typeface="宋体" pitchFamily="2" charset="-122"/>
              </a:rPr>
              <a:t>； </a:t>
            </a:r>
            <a:r>
              <a:rPr lang="zh-CN" altLang="en-US" b="1" u="sng" dirty="0">
                <a:latin typeface="宋体" pitchFamily="2" charset="-122"/>
              </a:rPr>
              <a:t>或</a:t>
            </a:r>
            <a:r>
              <a:rPr lang="en-US" altLang="zh-CN" b="1" u="sng" dirty="0" err="1">
                <a:latin typeface="宋体" pitchFamily="2" charset="-122"/>
              </a:rPr>
              <a:t>Ry</a:t>
            </a:r>
            <a:r>
              <a:rPr lang="en-US" altLang="zh-CN" b="1" u="sng" baseline="-18000" dirty="0" err="1">
                <a:latin typeface="宋体" pitchFamily="2" charset="-122"/>
              </a:rPr>
              <a:t>sel</a:t>
            </a:r>
            <a:r>
              <a:rPr lang="en-US" altLang="zh-CN" b="1" u="sng" dirty="0">
                <a:latin typeface="宋体" pitchFamily="2" charset="-122"/>
              </a:rPr>
              <a:t>=</a:t>
            </a:r>
            <a:r>
              <a:rPr lang="en-US" altLang="zh-CN" b="1" u="sng" dirty="0" err="1">
                <a:latin typeface="宋体" pitchFamily="2" charset="-122"/>
              </a:rPr>
              <a:t>i</a:t>
            </a:r>
            <a:r>
              <a:rPr lang="zh-CN" altLang="en-US" b="1" u="sng" dirty="0">
                <a:latin typeface="宋体" pitchFamily="2" charset="-122"/>
              </a:rPr>
              <a:t>、</a:t>
            </a:r>
            <a:r>
              <a:rPr lang="en-US" altLang="zh-CN" b="1" u="sng" dirty="0" err="1">
                <a:latin typeface="宋体" pitchFamily="2" charset="-122"/>
              </a:rPr>
              <a:t>Ry</a:t>
            </a:r>
            <a:r>
              <a:rPr lang="en-US" altLang="zh-CN" b="1" u="sng" baseline="-18000" dirty="0" err="1">
                <a:latin typeface="宋体" pitchFamily="2" charset="-122"/>
              </a:rPr>
              <a:t>in</a:t>
            </a:r>
            <a:r>
              <a:rPr lang="zh-CN" altLang="en-US" b="1" u="sng" dirty="0">
                <a:latin typeface="宋体" pitchFamily="2" charset="-122"/>
              </a:rPr>
              <a:t>； </a:t>
            </a:r>
            <a:r>
              <a:rPr lang="zh-CN" altLang="en-US" b="1" dirty="0">
                <a:latin typeface="宋体" pitchFamily="2" charset="-122"/>
              </a:rPr>
              <a:t>电位</a:t>
            </a:r>
            <a:r>
              <a:rPr lang="en-US" altLang="zh-CN" b="1" dirty="0">
                <a:latin typeface="宋体" pitchFamily="2" charset="-122"/>
              </a:rPr>
              <a:t>-</a:t>
            </a:r>
            <a:r>
              <a:rPr lang="zh-CN" altLang="en-US" b="1" dirty="0">
                <a:latin typeface="宋体" pitchFamily="2" charset="-122"/>
              </a:rPr>
              <a:t>脉冲制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72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AutoShape 49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220766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60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7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200" name="Text Box 10"/>
          <p:cNvSpPr txBox="1">
            <a:spLocks noChangeArrowheads="1"/>
          </p:cNvSpPr>
          <p:nvPr/>
        </p:nvSpPr>
        <p:spPr bwMode="auto">
          <a:xfrm>
            <a:off x="179388" y="332656"/>
            <a:ext cx="871309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(2)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存储器读、存储器写</a:t>
            </a:r>
            <a:r>
              <a:rPr lang="en-US" altLang="zh-CN" dirty="0" err="1">
                <a:solidFill>
                  <a:srgbClr val="FF3399"/>
                </a:solidFill>
              </a:rPr>
              <a:t>μ</a:t>
            </a:r>
            <a:r>
              <a:rPr lang="en-US" altLang="zh-CN" b="1" dirty="0" err="1">
                <a:solidFill>
                  <a:srgbClr val="FF3399"/>
                </a:solidFill>
                <a:latin typeface="宋体" pitchFamily="2" charset="-122"/>
              </a:rPr>
              <a:t>OP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 marL="3411538" indent="-3411538"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*功能：</a:t>
            </a:r>
            <a:r>
              <a:rPr lang="en-US" altLang="zh-CN" b="1" dirty="0">
                <a:latin typeface="宋体" pitchFamily="2" charset="-122"/>
              </a:rPr>
              <a:t>MDR</a:t>
            </a:r>
            <a:r>
              <a:rPr lang="zh-CN" altLang="en-US" b="1" dirty="0">
                <a:latin typeface="宋体" pitchFamily="2" charset="-122"/>
              </a:rPr>
              <a:t>←</a:t>
            </a:r>
            <a:r>
              <a:rPr lang="en-US" altLang="zh-CN" b="1" dirty="0">
                <a:latin typeface="宋体" pitchFamily="2" charset="-122"/>
              </a:rPr>
              <a:t>M[(MAR)]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M[(MAR)]</a:t>
            </a:r>
            <a:r>
              <a:rPr lang="zh-CN" altLang="en-US" b="1" dirty="0">
                <a:latin typeface="宋体" pitchFamily="2" charset="-122"/>
              </a:rPr>
              <a:t>←</a:t>
            </a:r>
            <a:r>
              <a:rPr lang="en-US" altLang="zh-CN" b="1" dirty="0">
                <a:latin typeface="宋体" pitchFamily="2" charset="-122"/>
              </a:rPr>
              <a:t>(MDR)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*部件连接：</a:t>
            </a:r>
            <a:r>
              <a:rPr lang="zh-CN" altLang="en-US" b="1" dirty="0">
                <a:latin typeface="宋体" pitchFamily="2" charset="-122"/>
              </a:rPr>
              <a:t>同步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异步控制方式有所不同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438" name="Text Box 5"/>
          <p:cNvSpPr txBox="1">
            <a:spLocks noChangeArrowheads="1"/>
          </p:cNvSpPr>
          <p:nvPr/>
        </p:nvSpPr>
        <p:spPr bwMode="auto">
          <a:xfrm>
            <a:off x="179512" y="4221088"/>
            <a:ext cx="8785225" cy="79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 异步控制方式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>
                <a:latin typeface="宋体" pitchFamily="2" charset="-122"/>
              </a:rPr>
              <a:t>等着</a:t>
            </a:r>
            <a:r>
              <a:rPr lang="zh-CN" altLang="en-US" sz="2200" b="1" spc="-100" dirty="0">
                <a:latin typeface="宋体" pitchFamily="2" charset="-122"/>
              </a:rPr>
              <a:t>写</a:t>
            </a:r>
            <a:r>
              <a:rPr lang="en-US" altLang="zh-CN" sz="2200" b="1" spc="-100" dirty="0">
                <a:latin typeface="宋体" pitchFamily="2" charset="-122"/>
              </a:rPr>
              <a:t>MDR</a:t>
            </a:r>
            <a:r>
              <a:rPr lang="en-US" altLang="zh-CN" sz="1800" b="1" spc="-100" dirty="0">
                <a:latin typeface="宋体" pitchFamily="2" charset="-122"/>
              </a:rPr>
              <a:t>(</a:t>
            </a:r>
            <a:r>
              <a:rPr lang="zh-CN" altLang="en-US" sz="1800" b="1" spc="-100" dirty="0">
                <a:latin typeface="宋体" pitchFamily="2" charset="-122"/>
              </a:rPr>
              <a:t>由</a:t>
            </a:r>
            <a:r>
              <a:rPr lang="en-US" altLang="zh-CN" sz="1800" b="1" spc="-100" dirty="0" err="1">
                <a:latin typeface="宋体" pitchFamily="2" charset="-122"/>
              </a:rPr>
              <a:t>mfc</a:t>
            </a:r>
            <a:r>
              <a:rPr lang="zh-CN" altLang="en-US" sz="1800" b="1" spc="-100" dirty="0">
                <a:latin typeface="宋体" pitchFamily="2" charset="-122"/>
              </a:rPr>
              <a:t>控制</a:t>
            </a:r>
            <a:r>
              <a:rPr lang="en-US" altLang="zh-CN" sz="1800" b="1" spc="-100" dirty="0">
                <a:latin typeface="宋体" pitchFamily="2" charset="-122"/>
              </a:rPr>
              <a:t>)</a:t>
            </a:r>
            <a:r>
              <a:rPr lang="zh-CN" altLang="en-US" sz="2200" b="1" spc="-100" dirty="0">
                <a:latin typeface="宋体" pitchFamily="2" charset="-122"/>
              </a:rPr>
              <a:t>，</a:t>
            </a:r>
            <a:r>
              <a:rPr lang="en-US" altLang="zh-CN" sz="2200" b="1" spc="-100" dirty="0">
                <a:latin typeface="宋体" pitchFamily="2" charset="-122"/>
              </a:rPr>
              <a:t>CPU</a:t>
            </a:r>
            <a:r>
              <a:rPr lang="zh-CN" altLang="en-US" sz="2200" b="1" spc="-100" dirty="0">
                <a:latin typeface="宋体" pitchFamily="2" charset="-122"/>
              </a:rPr>
              <a:t>需等待</a:t>
            </a:r>
            <a:r>
              <a:rPr lang="en-US" altLang="zh-CN" sz="1800" b="1" spc="-100" dirty="0">
                <a:latin typeface="宋体" pitchFamily="2" charset="-122"/>
              </a:rPr>
              <a:t>(</a:t>
            </a:r>
            <a:r>
              <a:rPr lang="zh-CN" altLang="en-US" sz="1800" b="1" spc="-100" dirty="0">
                <a:latin typeface="宋体" pitchFamily="2" charset="-122"/>
              </a:rPr>
              <a:t>用</a:t>
            </a:r>
            <a:r>
              <a:rPr lang="en-US" altLang="zh-CN" sz="1800" b="1" spc="-100" dirty="0">
                <a:latin typeface="宋体" pitchFamily="2" charset="-122"/>
              </a:rPr>
              <a:t>WMFC</a:t>
            </a:r>
            <a:r>
              <a:rPr lang="zh-CN" altLang="en-US" sz="1800" b="1" spc="-100" dirty="0">
                <a:latin typeface="宋体" pitchFamily="2" charset="-122"/>
              </a:rPr>
              <a:t>控制</a:t>
            </a:r>
            <a:r>
              <a:rPr lang="en-US" altLang="zh-CN" sz="1800" b="1" spc="-100" dirty="0">
                <a:latin typeface="宋体" pitchFamily="2" charset="-122"/>
              </a:rPr>
              <a:t>)</a:t>
            </a:r>
          </a:p>
          <a:p>
            <a:pPr algn="l"/>
            <a:r>
              <a:rPr lang="en-US" altLang="zh-CN" sz="1800" b="1" dirty="0">
                <a:latin typeface="宋体" pitchFamily="2" charset="-122"/>
              </a:rPr>
              <a:t>                       </a:t>
            </a:r>
            <a:r>
              <a:rPr lang="zh-CN" altLang="en-US" sz="1800" b="1" dirty="0">
                <a:latin typeface="宋体" pitchFamily="2" charset="-122"/>
              </a:rPr>
              <a:t>指令执行过程的其他</a:t>
            </a:r>
            <a:r>
              <a:rPr lang="en-US" altLang="zh-CN" sz="1800" dirty="0" err="1"/>
              <a:t>μ</a:t>
            </a:r>
            <a:r>
              <a:rPr lang="en-US" altLang="zh-CN" sz="1800" b="1" dirty="0" err="1">
                <a:latin typeface="宋体" pitchFamily="2" charset="-122"/>
              </a:rPr>
              <a:t>OP</a:t>
            </a:r>
            <a:r>
              <a:rPr lang="zh-CN" altLang="en-US" sz="1800" b="1" dirty="0">
                <a:latin typeface="宋体" pitchFamily="2" charset="-122"/>
              </a:rPr>
              <a:t>无需等待┴→───</a:t>
            </a:r>
            <a:r>
              <a:rPr lang="zh-CN" altLang="en-US" sz="1800" dirty="0">
                <a:latin typeface="宋体" pitchFamily="2" charset="-122"/>
              </a:rPr>
              <a:t>┘</a:t>
            </a:r>
            <a:endParaRPr lang="en-US" altLang="zh-CN" sz="1800" dirty="0">
              <a:latin typeface="宋体" pitchFamily="2" charset="-122"/>
            </a:endParaRPr>
          </a:p>
        </p:txBody>
      </p:sp>
      <p:sp>
        <p:nvSpPr>
          <p:cNvPr id="439" name="Text Box 5"/>
          <p:cNvSpPr txBox="1">
            <a:spLocks noChangeArrowheads="1"/>
          </p:cNvSpPr>
          <p:nvPr/>
        </p:nvSpPr>
        <p:spPr bwMode="auto">
          <a:xfrm>
            <a:off x="179512" y="3763719"/>
            <a:ext cx="8785225" cy="45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sz="2200" b="1" u="sng" dirty="0">
                <a:solidFill>
                  <a:schemeClr val="accent2"/>
                </a:solidFill>
                <a:latin typeface="宋体" pitchFamily="2" charset="-122"/>
              </a:rPr>
              <a:t>同步控制方式</a:t>
            </a:r>
            <a:r>
              <a:rPr lang="en-US" altLang="zh-CN" sz="2200" b="1" u="sng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sz="2200" b="1" u="sng" dirty="0">
                <a:latin typeface="宋体" pitchFamily="2" charset="-122"/>
              </a:rPr>
              <a:t>m</a:t>
            </a:r>
            <a:r>
              <a:rPr lang="zh-CN" altLang="en-US" sz="2200" b="1" u="sng" dirty="0">
                <a:latin typeface="宋体" pitchFamily="2" charset="-122"/>
              </a:rPr>
              <a:t>个时钟后写</a:t>
            </a:r>
            <a:r>
              <a:rPr lang="en-US" altLang="zh-CN" sz="2200" b="1" u="sng" dirty="0">
                <a:latin typeface="宋体" pitchFamily="2" charset="-122"/>
              </a:rPr>
              <a:t>MDR</a:t>
            </a:r>
            <a:r>
              <a:rPr lang="en-US" altLang="zh-CN" sz="1800" b="1" u="sng" dirty="0">
                <a:latin typeface="宋体" pitchFamily="2" charset="-122"/>
              </a:rPr>
              <a:t>(</a:t>
            </a:r>
            <a:r>
              <a:rPr lang="zh-CN" altLang="en-US" sz="1800" b="1" u="sng" dirty="0">
                <a:latin typeface="宋体" pitchFamily="2" charset="-122"/>
              </a:rPr>
              <a:t>用</a:t>
            </a:r>
            <a:r>
              <a:rPr lang="en-US" altLang="zh-CN" sz="1800" b="1" u="sng" dirty="0" err="1">
                <a:solidFill>
                  <a:srgbClr val="000099"/>
                </a:solidFill>
                <a:latin typeface="宋体" pitchFamily="2" charset="-122"/>
              </a:rPr>
              <a:t>MDR</a:t>
            </a:r>
            <a:r>
              <a:rPr lang="en-US" altLang="zh-CN" sz="1800" b="1" u="sng" baseline="-18000" dirty="0" err="1">
                <a:solidFill>
                  <a:srgbClr val="000099"/>
                </a:solidFill>
                <a:latin typeface="宋体" pitchFamily="2" charset="-122"/>
              </a:rPr>
              <a:t>inB</a:t>
            </a:r>
            <a:r>
              <a:rPr lang="zh-CN" altLang="en-US" sz="1800" b="1" u="sng" dirty="0">
                <a:latin typeface="宋体" pitchFamily="2" charset="-122"/>
              </a:rPr>
              <a:t>控制</a:t>
            </a:r>
            <a:r>
              <a:rPr lang="en-US" altLang="zh-CN" sz="1800" b="1" u="sng" dirty="0">
                <a:latin typeface="宋体" pitchFamily="2" charset="-122"/>
              </a:rPr>
              <a:t>)</a:t>
            </a:r>
            <a:r>
              <a:rPr lang="zh-CN" altLang="en-US" sz="1800" b="1" u="sng" dirty="0">
                <a:latin typeface="宋体" pitchFamily="2" charset="-122"/>
              </a:rPr>
              <a:t> </a:t>
            </a:r>
            <a:r>
              <a:rPr lang="zh-CN" altLang="en-US" sz="2200" b="1" u="sng" spc="-100" dirty="0">
                <a:latin typeface="宋体" pitchFamily="2" charset="-122"/>
              </a:rPr>
              <a:t>，</a:t>
            </a:r>
            <a:r>
              <a:rPr lang="en-US" altLang="zh-CN" sz="2200" b="1" u="sng" dirty="0">
                <a:latin typeface="宋体" pitchFamily="2" charset="-122"/>
              </a:rPr>
              <a:t>CPU</a:t>
            </a:r>
            <a:r>
              <a:rPr lang="zh-CN" altLang="en-US" sz="2200" b="1" u="sng" dirty="0">
                <a:latin typeface="宋体" pitchFamily="2" charset="-122"/>
              </a:rPr>
              <a:t>无需等待</a:t>
            </a:r>
            <a:endParaRPr lang="en-US" altLang="zh-CN" sz="2200" b="1" u="sng" dirty="0">
              <a:latin typeface="宋体" pitchFamily="2" charset="-122"/>
            </a:endParaRPr>
          </a:p>
        </p:txBody>
      </p:sp>
      <p:grpSp>
        <p:nvGrpSpPr>
          <p:cNvPr id="265" name="组合 264"/>
          <p:cNvGrpSpPr/>
          <p:nvPr/>
        </p:nvGrpSpPr>
        <p:grpSpPr>
          <a:xfrm>
            <a:off x="4932040" y="1844824"/>
            <a:ext cx="3960438" cy="1871139"/>
            <a:chOff x="899592" y="1829058"/>
            <a:chExt cx="3888432" cy="1871139"/>
          </a:xfrm>
        </p:grpSpPr>
        <p:sp>
          <p:nvSpPr>
            <p:cNvPr id="290" name="Text Box 18"/>
            <p:cNvSpPr txBox="1">
              <a:spLocks noChangeArrowheads="1"/>
            </p:cNvSpPr>
            <p:nvPr/>
          </p:nvSpPr>
          <p:spPr bwMode="auto">
            <a:xfrm>
              <a:off x="2131914" y="1829058"/>
              <a:ext cx="2368078" cy="86409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11" name="Text Box 18"/>
            <p:cNvSpPr txBox="1">
              <a:spLocks noChangeArrowheads="1"/>
            </p:cNvSpPr>
            <p:nvPr/>
          </p:nvSpPr>
          <p:spPr bwMode="auto">
            <a:xfrm>
              <a:off x="1196008" y="1829060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MAR</a:t>
              </a:r>
            </a:p>
          </p:txBody>
        </p:sp>
        <p:sp>
          <p:nvSpPr>
            <p:cNvPr id="212" name="Text Box 18"/>
            <p:cNvSpPr txBox="1">
              <a:spLocks noChangeArrowheads="1"/>
            </p:cNvSpPr>
            <p:nvPr/>
          </p:nvSpPr>
          <p:spPr bwMode="auto">
            <a:xfrm>
              <a:off x="1196008" y="2404229"/>
              <a:ext cx="576262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MDR</a:t>
              </a:r>
            </a:p>
          </p:txBody>
        </p:sp>
        <p:sp>
          <p:nvSpPr>
            <p:cNvPr id="213" name="Text Box 23"/>
            <p:cNvSpPr txBox="1">
              <a:spLocks noChangeArrowheads="1"/>
            </p:cNvSpPr>
            <p:nvPr/>
          </p:nvSpPr>
          <p:spPr bwMode="auto">
            <a:xfrm>
              <a:off x="3419674" y="1829058"/>
              <a:ext cx="1080318" cy="863202"/>
            </a:xfrm>
            <a:prstGeom prst="rect">
              <a:avLst/>
            </a:prstGeom>
            <a:solidFill>
              <a:schemeClr val="hlink">
                <a:alpha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总线逻辑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14" name="Text Box 18"/>
            <p:cNvSpPr txBox="1">
              <a:spLocks noChangeArrowheads="1"/>
            </p:cNvSpPr>
            <p:nvPr/>
          </p:nvSpPr>
          <p:spPr bwMode="auto">
            <a:xfrm>
              <a:off x="1835696" y="2980293"/>
              <a:ext cx="1944216" cy="2889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时序信号形成电路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233" name="直接连接符 232"/>
            <p:cNvCxnSpPr>
              <a:stCxn id="211" idx="3"/>
            </p:cNvCxnSpPr>
            <p:nvPr/>
          </p:nvCxnSpPr>
          <p:spPr bwMode="auto">
            <a:xfrm>
              <a:off x="1772072" y="1973523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34" name="直接连接符 233"/>
            <p:cNvCxnSpPr/>
            <p:nvPr/>
          </p:nvCxnSpPr>
          <p:spPr bwMode="auto">
            <a:xfrm flipV="1">
              <a:off x="1772270" y="2332217"/>
              <a:ext cx="503858" cy="144913"/>
            </a:xfrm>
            <a:prstGeom prst="bentConnector3">
              <a:avLst>
                <a:gd name="adj1" fmla="val 99691"/>
              </a:avLst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35" name="直接连接符 234"/>
            <p:cNvCxnSpPr>
              <a:stCxn id="249" idx="2"/>
            </p:cNvCxnSpPr>
            <p:nvPr/>
          </p:nvCxnSpPr>
          <p:spPr bwMode="auto">
            <a:xfrm rot="5400000">
              <a:off x="2006203" y="2099191"/>
              <a:ext cx="288030" cy="755877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41" name="直接连接符 240"/>
            <p:cNvCxnSpPr/>
            <p:nvPr/>
          </p:nvCxnSpPr>
          <p:spPr bwMode="auto">
            <a:xfrm>
              <a:off x="912168" y="1973523"/>
              <a:ext cx="2964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44" name="直接连接符 243"/>
            <p:cNvCxnSpPr/>
            <p:nvPr/>
          </p:nvCxnSpPr>
          <p:spPr bwMode="auto">
            <a:xfrm>
              <a:off x="899592" y="2477130"/>
              <a:ext cx="2964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45" name="直接连接符 244"/>
            <p:cNvCxnSpPr/>
            <p:nvPr/>
          </p:nvCxnSpPr>
          <p:spPr bwMode="auto">
            <a:xfrm flipH="1">
              <a:off x="899592" y="2621146"/>
              <a:ext cx="2964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49" name="Text Box 18"/>
            <p:cNvSpPr txBox="1">
              <a:spLocks noChangeArrowheads="1"/>
            </p:cNvSpPr>
            <p:nvPr/>
          </p:nvSpPr>
          <p:spPr bwMode="auto">
            <a:xfrm>
              <a:off x="2132112" y="1829060"/>
              <a:ext cx="792088" cy="50405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Cache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400" b="1" dirty="0">
                  <a:latin typeface="宋体" pitchFamily="2" charset="-122"/>
                </a:rPr>
                <a:t>(</a:t>
              </a:r>
              <a:r>
                <a:rPr lang="zh-CN" altLang="en-US" sz="1400" b="1" dirty="0">
                  <a:latin typeface="宋体" pitchFamily="2" charset="-122"/>
                </a:rPr>
                <a:t>异步</a:t>
              </a:r>
              <a:r>
                <a:rPr lang="en-US" altLang="zh-CN" sz="1400" b="1" dirty="0">
                  <a:latin typeface="宋体" pitchFamily="2" charset="-122"/>
                </a:rPr>
                <a:t>)</a:t>
              </a:r>
            </a:p>
          </p:txBody>
        </p:sp>
        <p:cxnSp>
          <p:nvCxnSpPr>
            <p:cNvPr id="250" name="直接连接符 249"/>
            <p:cNvCxnSpPr/>
            <p:nvPr/>
          </p:nvCxnSpPr>
          <p:spPr bwMode="auto">
            <a:xfrm flipV="1">
              <a:off x="1331640" y="2114227"/>
              <a:ext cx="0" cy="17560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251" name="Text Box 18"/>
            <p:cNvSpPr txBox="1">
              <a:spLocks noChangeArrowheads="1"/>
            </p:cNvSpPr>
            <p:nvPr/>
          </p:nvSpPr>
          <p:spPr bwMode="auto">
            <a:xfrm>
              <a:off x="1043608" y="2981186"/>
              <a:ext cx="602771" cy="2436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FF3399"/>
                  </a:solidFill>
                  <a:latin typeface="宋体" pitchFamily="2" charset="-122"/>
                </a:rPr>
                <a:t>MDR</a:t>
              </a:r>
              <a:r>
                <a:rPr lang="en-US" altLang="zh-CN" sz="1800" b="1" baseline="-18000" dirty="0" err="1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254" name="直接连接符 253"/>
            <p:cNvCxnSpPr/>
            <p:nvPr/>
          </p:nvCxnSpPr>
          <p:spPr bwMode="auto">
            <a:xfrm flipV="1">
              <a:off x="1331640" y="2699826"/>
              <a:ext cx="0" cy="28136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259" name="直接连接符 258"/>
            <p:cNvCxnSpPr/>
            <p:nvPr/>
          </p:nvCxnSpPr>
          <p:spPr bwMode="auto">
            <a:xfrm flipH="1">
              <a:off x="2780183" y="2339784"/>
              <a:ext cx="2" cy="64140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267" name="直接连接符 266"/>
            <p:cNvCxnSpPr/>
            <p:nvPr/>
          </p:nvCxnSpPr>
          <p:spPr bwMode="auto">
            <a:xfrm>
              <a:off x="2924398" y="1973522"/>
              <a:ext cx="495276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69" name="直接连接符 268"/>
            <p:cNvCxnSpPr/>
            <p:nvPr/>
          </p:nvCxnSpPr>
          <p:spPr bwMode="auto">
            <a:xfrm flipH="1">
              <a:off x="2924200" y="2217823"/>
              <a:ext cx="48709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274" name="直接连接符 273"/>
            <p:cNvCxnSpPr/>
            <p:nvPr/>
          </p:nvCxnSpPr>
          <p:spPr bwMode="auto">
            <a:xfrm flipV="1">
              <a:off x="2780183" y="3269218"/>
              <a:ext cx="2" cy="216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276" name="Text Box 18"/>
            <p:cNvSpPr txBox="1">
              <a:spLocks noChangeArrowheads="1"/>
            </p:cNvSpPr>
            <p:nvPr/>
          </p:nvSpPr>
          <p:spPr bwMode="auto">
            <a:xfrm>
              <a:off x="2492152" y="3485242"/>
              <a:ext cx="602771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  <a:latin typeface="宋体" pitchFamily="2" charset="-122"/>
                </a:rPr>
                <a:t>WMFC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277" name="直接连接符 276"/>
            <p:cNvCxnSpPr/>
            <p:nvPr/>
          </p:nvCxnSpPr>
          <p:spPr bwMode="auto">
            <a:xfrm flipV="1">
              <a:off x="3851920" y="2693155"/>
              <a:ext cx="0" cy="79208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278" name="Text Box 18"/>
            <p:cNvSpPr txBox="1">
              <a:spLocks noChangeArrowheads="1"/>
            </p:cNvSpPr>
            <p:nvPr/>
          </p:nvSpPr>
          <p:spPr bwMode="auto">
            <a:xfrm>
              <a:off x="3465173" y="3485242"/>
              <a:ext cx="1250843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  <a:latin typeface="宋体" pitchFamily="2" charset="-122"/>
                </a:rPr>
                <a:t>Read Write</a:t>
              </a:r>
            </a:p>
          </p:txBody>
        </p:sp>
        <p:cxnSp>
          <p:nvCxnSpPr>
            <p:cNvPr id="284" name="直接连接符 283"/>
            <p:cNvCxnSpPr/>
            <p:nvPr/>
          </p:nvCxnSpPr>
          <p:spPr bwMode="auto">
            <a:xfrm rot="10800000">
              <a:off x="1636477" y="2694938"/>
              <a:ext cx="1143707" cy="142231"/>
            </a:xfrm>
            <a:prstGeom prst="bentConnector3">
              <a:avLst>
                <a:gd name="adj1" fmla="val 99969"/>
              </a:avLst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oval" w="sm" len="sm"/>
              <a:tailEnd type="arrow" w="med" len="sm"/>
            </a:ln>
            <a:effectLst/>
          </p:spPr>
        </p:cxnSp>
        <p:cxnSp>
          <p:nvCxnSpPr>
            <p:cNvPr id="301" name="直接连接符 300"/>
            <p:cNvCxnSpPr/>
            <p:nvPr/>
          </p:nvCxnSpPr>
          <p:spPr bwMode="auto">
            <a:xfrm>
              <a:off x="4500190" y="1959139"/>
              <a:ext cx="287834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3" name="直接连接符 302"/>
            <p:cNvCxnSpPr/>
            <p:nvPr/>
          </p:nvCxnSpPr>
          <p:spPr bwMode="auto">
            <a:xfrm flipH="1">
              <a:off x="4500190" y="2217823"/>
              <a:ext cx="28783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307" name="直接连接符 306"/>
            <p:cNvCxnSpPr/>
            <p:nvPr/>
          </p:nvCxnSpPr>
          <p:spPr bwMode="auto">
            <a:xfrm>
              <a:off x="4499992" y="2433847"/>
              <a:ext cx="287834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39" name="直接连接符 338"/>
            <p:cNvCxnSpPr/>
            <p:nvPr/>
          </p:nvCxnSpPr>
          <p:spPr bwMode="auto">
            <a:xfrm flipV="1">
              <a:off x="4355976" y="2693155"/>
              <a:ext cx="0" cy="79208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428" name="直接连接符 427"/>
            <p:cNvCxnSpPr/>
            <p:nvPr/>
          </p:nvCxnSpPr>
          <p:spPr bwMode="auto">
            <a:xfrm flipH="1">
              <a:off x="4500191" y="2549138"/>
              <a:ext cx="287635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32" name="直接连接符 431"/>
            <p:cNvCxnSpPr/>
            <p:nvPr/>
          </p:nvCxnSpPr>
          <p:spPr bwMode="auto">
            <a:xfrm flipH="1">
              <a:off x="2780185" y="2549138"/>
              <a:ext cx="639291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435" name="Text Box 18"/>
            <p:cNvSpPr txBox="1">
              <a:spLocks noChangeArrowheads="1"/>
            </p:cNvSpPr>
            <p:nvPr/>
          </p:nvSpPr>
          <p:spPr bwMode="auto">
            <a:xfrm>
              <a:off x="2807804" y="2312794"/>
              <a:ext cx="414630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990099"/>
                  </a:solidFill>
                  <a:latin typeface="宋体" pitchFamily="2" charset="-122"/>
                </a:rPr>
                <a:t>mfc</a:t>
              </a:r>
              <a:endParaRPr lang="en-US" altLang="zh-CN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440" name="等腰三角形 439"/>
            <p:cNvSpPr/>
            <p:nvPr/>
          </p:nvSpPr>
          <p:spPr bwMode="auto">
            <a:xfrm>
              <a:off x="1023104" y="2568060"/>
              <a:ext cx="88776" cy="110821"/>
            </a:xfrm>
            <a:prstGeom prst="triangle">
              <a:avLst/>
            </a:prstGeom>
            <a:solidFill>
              <a:schemeClr val="bg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443" name="直接连接符 442"/>
            <p:cNvCxnSpPr/>
            <p:nvPr/>
          </p:nvCxnSpPr>
          <p:spPr bwMode="auto">
            <a:xfrm flipV="1">
              <a:off x="1077515" y="2655560"/>
              <a:ext cx="0" cy="17560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</p:grpSp>
      <p:grpSp>
        <p:nvGrpSpPr>
          <p:cNvPr id="268" name="组合 267"/>
          <p:cNvGrpSpPr/>
          <p:nvPr/>
        </p:nvGrpSpPr>
        <p:grpSpPr>
          <a:xfrm>
            <a:off x="827584" y="1916832"/>
            <a:ext cx="3888432" cy="1872208"/>
            <a:chOff x="5004048" y="1829058"/>
            <a:chExt cx="3888432" cy="1872208"/>
          </a:xfrm>
        </p:grpSpPr>
        <p:sp>
          <p:nvSpPr>
            <p:cNvPr id="389" name="Text Box 18"/>
            <p:cNvSpPr txBox="1">
              <a:spLocks noChangeArrowheads="1"/>
            </p:cNvSpPr>
            <p:nvPr/>
          </p:nvSpPr>
          <p:spPr bwMode="auto">
            <a:xfrm>
              <a:off x="6236370" y="1829058"/>
              <a:ext cx="2368078" cy="86409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90" name="Text Box 18"/>
            <p:cNvSpPr txBox="1">
              <a:spLocks noChangeArrowheads="1"/>
            </p:cNvSpPr>
            <p:nvPr/>
          </p:nvSpPr>
          <p:spPr bwMode="auto">
            <a:xfrm>
              <a:off x="5300464" y="1829060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MAR</a:t>
              </a:r>
            </a:p>
          </p:txBody>
        </p:sp>
        <p:sp>
          <p:nvSpPr>
            <p:cNvPr id="391" name="Text Box 18"/>
            <p:cNvSpPr txBox="1">
              <a:spLocks noChangeArrowheads="1"/>
            </p:cNvSpPr>
            <p:nvPr/>
          </p:nvSpPr>
          <p:spPr bwMode="auto">
            <a:xfrm>
              <a:off x="5300464" y="2404229"/>
              <a:ext cx="576262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MDR</a:t>
              </a:r>
            </a:p>
          </p:txBody>
        </p:sp>
        <p:sp>
          <p:nvSpPr>
            <p:cNvPr id="392" name="Text Box 23"/>
            <p:cNvSpPr txBox="1">
              <a:spLocks noChangeArrowheads="1"/>
            </p:cNvSpPr>
            <p:nvPr/>
          </p:nvSpPr>
          <p:spPr bwMode="auto">
            <a:xfrm>
              <a:off x="7524130" y="1829058"/>
              <a:ext cx="1080318" cy="863202"/>
            </a:xfrm>
            <a:prstGeom prst="rect">
              <a:avLst/>
            </a:prstGeom>
            <a:solidFill>
              <a:schemeClr val="hlink">
                <a:alpha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总线逻辑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394" name="直接连接符 393"/>
            <p:cNvCxnSpPr>
              <a:stCxn id="390" idx="3"/>
            </p:cNvCxnSpPr>
            <p:nvPr/>
          </p:nvCxnSpPr>
          <p:spPr bwMode="auto">
            <a:xfrm>
              <a:off x="5876528" y="1973523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5" name="直接连接符 233"/>
            <p:cNvCxnSpPr/>
            <p:nvPr/>
          </p:nvCxnSpPr>
          <p:spPr bwMode="auto">
            <a:xfrm flipV="1">
              <a:off x="5876726" y="2332217"/>
              <a:ext cx="503858" cy="144913"/>
            </a:xfrm>
            <a:prstGeom prst="bentConnector3">
              <a:avLst>
                <a:gd name="adj1" fmla="val 99691"/>
              </a:avLst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6" name="直接连接符 234"/>
            <p:cNvCxnSpPr>
              <a:stCxn id="400" idx="2"/>
            </p:cNvCxnSpPr>
            <p:nvPr/>
          </p:nvCxnSpPr>
          <p:spPr bwMode="auto">
            <a:xfrm rot="5400000">
              <a:off x="6110659" y="2099191"/>
              <a:ext cx="288030" cy="755877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7" name="直接连接符 396"/>
            <p:cNvCxnSpPr/>
            <p:nvPr/>
          </p:nvCxnSpPr>
          <p:spPr bwMode="auto">
            <a:xfrm>
              <a:off x="5016624" y="1973523"/>
              <a:ext cx="2964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8" name="直接连接符 397"/>
            <p:cNvCxnSpPr/>
            <p:nvPr/>
          </p:nvCxnSpPr>
          <p:spPr bwMode="auto">
            <a:xfrm>
              <a:off x="5004048" y="2477130"/>
              <a:ext cx="2964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9" name="直接连接符 398"/>
            <p:cNvCxnSpPr/>
            <p:nvPr/>
          </p:nvCxnSpPr>
          <p:spPr bwMode="auto">
            <a:xfrm flipH="1">
              <a:off x="5004048" y="2621146"/>
              <a:ext cx="2964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00" name="Text Box 18"/>
            <p:cNvSpPr txBox="1">
              <a:spLocks noChangeArrowheads="1"/>
            </p:cNvSpPr>
            <p:nvPr/>
          </p:nvSpPr>
          <p:spPr bwMode="auto">
            <a:xfrm>
              <a:off x="6236568" y="1829060"/>
              <a:ext cx="792088" cy="50405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Cache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400" b="1" dirty="0">
                  <a:latin typeface="宋体" pitchFamily="2" charset="-122"/>
                </a:rPr>
                <a:t>(</a:t>
              </a:r>
              <a:r>
                <a:rPr lang="zh-CN" altLang="en-US" sz="1400" b="1" dirty="0">
                  <a:latin typeface="宋体" pitchFamily="2" charset="-122"/>
                </a:rPr>
                <a:t>同步</a:t>
              </a:r>
              <a:r>
                <a:rPr lang="en-US" altLang="zh-CN" sz="1400" b="1" dirty="0">
                  <a:latin typeface="宋体" pitchFamily="2" charset="-122"/>
                </a:rPr>
                <a:t>)</a:t>
              </a:r>
            </a:p>
          </p:txBody>
        </p:sp>
        <p:cxnSp>
          <p:nvCxnSpPr>
            <p:cNvPr id="401" name="直接连接符 400"/>
            <p:cNvCxnSpPr/>
            <p:nvPr/>
          </p:nvCxnSpPr>
          <p:spPr bwMode="auto">
            <a:xfrm flipV="1">
              <a:off x="5436096" y="2114227"/>
              <a:ext cx="0" cy="17560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402" name="Text Box 18"/>
            <p:cNvSpPr txBox="1">
              <a:spLocks noChangeArrowheads="1"/>
            </p:cNvSpPr>
            <p:nvPr/>
          </p:nvSpPr>
          <p:spPr bwMode="auto">
            <a:xfrm>
              <a:off x="5148064" y="2981186"/>
              <a:ext cx="602771" cy="2436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FF3399"/>
                  </a:solidFill>
                  <a:latin typeface="宋体" pitchFamily="2" charset="-122"/>
                </a:rPr>
                <a:t>MDR</a:t>
              </a:r>
              <a:r>
                <a:rPr lang="en-US" altLang="zh-CN" sz="1800" b="1" baseline="-18000" dirty="0" err="1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403" name="直接连接符 402"/>
            <p:cNvCxnSpPr/>
            <p:nvPr/>
          </p:nvCxnSpPr>
          <p:spPr bwMode="auto">
            <a:xfrm flipV="1">
              <a:off x="5436096" y="2693154"/>
              <a:ext cx="0" cy="28136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405" name="直接连接符 404"/>
            <p:cNvCxnSpPr/>
            <p:nvPr/>
          </p:nvCxnSpPr>
          <p:spPr bwMode="auto">
            <a:xfrm>
              <a:off x="7028854" y="1973522"/>
              <a:ext cx="495276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06" name="直接连接符 405"/>
            <p:cNvCxnSpPr/>
            <p:nvPr/>
          </p:nvCxnSpPr>
          <p:spPr bwMode="auto">
            <a:xfrm flipH="1">
              <a:off x="7028656" y="2217823"/>
              <a:ext cx="48709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409" name="直接连接符 408"/>
            <p:cNvCxnSpPr/>
            <p:nvPr/>
          </p:nvCxnSpPr>
          <p:spPr bwMode="auto">
            <a:xfrm flipV="1">
              <a:off x="7956376" y="2693155"/>
              <a:ext cx="0" cy="79208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410" name="Text Box 18"/>
            <p:cNvSpPr txBox="1">
              <a:spLocks noChangeArrowheads="1"/>
            </p:cNvSpPr>
            <p:nvPr/>
          </p:nvSpPr>
          <p:spPr bwMode="auto">
            <a:xfrm>
              <a:off x="7569629" y="3485242"/>
              <a:ext cx="1250843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  <a:latin typeface="宋体" pitchFamily="2" charset="-122"/>
                </a:rPr>
                <a:t>Read Write</a:t>
              </a:r>
            </a:p>
          </p:txBody>
        </p:sp>
        <p:cxnSp>
          <p:nvCxnSpPr>
            <p:cNvPr id="412" name="直接连接符 411"/>
            <p:cNvCxnSpPr/>
            <p:nvPr/>
          </p:nvCxnSpPr>
          <p:spPr bwMode="auto">
            <a:xfrm>
              <a:off x="8604646" y="1959139"/>
              <a:ext cx="287834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13" name="直接连接符 412"/>
            <p:cNvCxnSpPr/>
            <p:nvPr/>
          </p:nvCxnSpPr>
          <p:spPr bwMode="auto">
            <a:xfrm flipH="1">
              <a:off x="8604646" y="2217823"/>
              <a:ext cx="28783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414" name="直接连接符 413"/>
            <p:cNvCxnSpPr/>
            <p:nvPr/>
          </p:nvCxnSpPr>
          <p:spPr bwMode="auto">
            <a:xfrm>
              <a:off x="8604448" y="2433847"/>
              <a:ext cx="287834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15" name="直接连接符 414"/>
            <p:cNvCxnSpPr/>
            <p:nvPr/>
          </p:nvCxnSpPr>
          <p:spPr bwMode="auto">
            <a:xfrm flipV="1">
              <a:off x="8460432" y="2693155"/>
              <a:ext cx="0" cy="79208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416" name="直接连接符 415"/>
            <p:cNvCxnSpPr/>
            <p:nvPr/>
          </p:nvCxnSpPr>
          <p:spPr bwMode="auto">
            <a:xfrm rot="10800000">
              <a:off x="5796136" y="2693154"/>
              <a:ext cx="1080120" cy="281360"/>
            </a:xfrm>
            <a:prstGeom prst="bentConnector3">
              <a:avLst>
                <a:gd name="adj1" fmla="val 99854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417" name="Text Box 18"/>
            <p:cNvSpPr txBox="1">
              <a:spLocks noChangeArrowheads="1"/>
            </p:cNvSpPr>
            <p:nvPr/>
          </p:nvSpPr>
          <p:spPr bwMode="auto">
            <a:xfrm>
              <a:off x="6674399" y="3457586"/>
              <a:ext cx="633905" cy="2436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000099"/>
                  </a:solidFill>
                  <a:latin typeface="宋体" pitchFamily="2" charset="-122"/>
                </a:rPr>
                <a:t>MDR</a:t>
              </a:r>
              <a:r>
                <a:rPr lang="en-US" altLang="zh-CN" sz="1800" b="1" baseline="-18000" dirty="0" err="1">
                  <a:solidFill>
                    <a:srgbClr val="000099"/>
                  </a:solidFill>
                  <a:latin typeface="宋体" pitchFamily="2" charset="-122"/>
                </a:rPr>
                <a:t>inB</a:t>
              </a:r>
              <a:endParaRPr lang="en-US" altLang="zh-CN" sz="1800" b="1" baseline="-18000" dirty="0">
                <a:solidFill>
                  <a:srgbClr val="000099"/>
                </a:solidFill>
                <a:latin typeface="宋体" pitchFamily="2" charset="-122"/>
              </a:endParaRPr>
            </a:p>
          </p:txBody>
        </p:sp>
        <p:cxnSp>
          <p:nvCxnSpPr>
            <p:cNvPr id="424" name="直接连接符 423"/>
            <p:cNvCxnSpPr/>
            <p:nvPr/>
          </p:nvCxnSpPr>
          <p:spPr bwMode="auto">
            <a:xfrm flipV="1">
              <a:off x="6876254" y="2982080"/>
              <a:ext cx="2" cy="47268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2" name="等腰三角形 441"/>
            <p:cNvSpPr/>
            <p:nvPr/>
          </p:nvSpPr>
          <p:spPr bwMode="auto">
            <a:xfrm>
              <a:off x="5131296" y="2570347"/>
              <a:ext cx="88776" cy="110821"/>
            </a:xfrm>
            <a:prstGeom prst="triangle">
              <a:avLst/>
            </a:prstGeom>
            <a:solidFill>
              <a:schemeClr val="bg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444" name="直接连接符 443"/>
            <p:cNvCxnSpPr/>
            <p:nvPr/>
          </p:nvCxnSpPr>
          <p:spPr bwMode="auto">
            <a:xfrm flipV="1">
              <a:off x="5186399" y="2661003"/>
              <a:ext cx="0" cy="17560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</p:grpSp>
      <p:sp>
        <p:nvSpPr>
          <p:cNvPr id="447" name="Text Box 5"/>
          <p:cNvSpPr txBox="1">
            <a:spLocks noChangeArrowheads="1"/>
          </p:cNvSpPr>
          <p:nvPr/>
        </p:nvSpPr>
        <p:spPr bwMode="auto">
          <a:xfrm>
            <a:off x="179512" y="4756065"/>
            <a:ext cx="8785225" cy="919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en-US" altLang="zh-CN" dirty="0" err="1">
                <a:solidFill>
                  <a:srgbClr val="C00000"/>
                </a:solidFill>
              </a:rPr>
              <a:t>μ</a:t>
            </a:r>
            <a:r>
              <a:rPr lang="en-US" altLang="zh-CN" b="1" dirty="0" err="1">
                <a:solidFill>
                  <a:srgbClr val="C00000"/>
                </a:solidFill>
                <a:latin typeface="宋体" pitchFamily="2" charset="-122"/>
              </a:rPr>
              <a:t>OPCmd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  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itchFamily="2" charset="-122"/>
              </a:rPr>
              <a:t>      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同步控制方式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>
                <a:latin typeface="宋体" pitchFamily="2" charset="-122"/>
              </a:rPr>
              <a:t>读为</a:t>
            </a:r>
            <a:r>
              <a:rPr lang="en-US" altLang="zh-CN" sz="2200" b="1" dirty="0">
                <a:latin typeface="宋体" pitchFamily="2" charset="-122"/>
              </a:rPr>
              <a:t>Read</a:t>
            </a:r>
            <a:r>
              <a:rPr lang="zh-CN" altLang="en-US" sz="2200" b="1" dirty="0">
                <a:latin typeface="宋体" pitchFamily="2" charset="-122"/>
              </a:rPr>
              <a:t>及</a:t>
            </a:r>
            <a:r>
              <a:rPr lang="en-US" altLang="zh-CN" sz="2000" b="1" dirty="0" err="1">
                <a:latin typeface="宋体" pitchFamily="2" charset="-122"/>
              </a:rPr>
              <a:t>MDR</a:t>
            </a:r>
            <a:r>
              <a:rPr lang="en-US" altLang="zh-CN" sz="2000" b="1" baseline="-18000" dirty="0" err="1">
                <a:latin typeface="宋体" pitchFamily="2" charset="-122"/>
              </a:rPr>
              <a:t>inB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第</a:t>
            </a:r>
            <a:r>
              <a:rPr lang="en-US" altLang="zh-CN" sz="1800" b="1" dirty="0">
                <a:latin typeface="宋体" pitchFamily="2" charset="-122"/>
              </a:rPr>
              <a:t>m</a:t>
            </a:r>
            <a:r>
              <a:rPr lang="zh-CN" altLang="en-US" sz="1800" b="1" dirty="0">
                <a:latin typeface="宋体" pitchFamily="2" charset="-122"/>
              </a:rPr>
              <a:t>个时钟时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sz="2200" b="1" dirty="0">
                <a:latin typeface="宋体" pitchFamily="2" charset="-122"/>
              </a:rPr>
              <a:t>，写为</a:t>
            </a:r>
            <a:r>
              <a:rPr lang="en-US" altLang="zh-CN" sz="2200" b="1" dirty="0">
                <a:latin typeface="宋体" pitchFamily="2" charset="-122"/>
              </a:rPr>
              <a:t>Write</a:t>
            </a:r>
          </a:p>
        </p:txBody>
      </p:sp>
      <p:sp>
        <p:nvSpPr>
          <p:cNvPr id="448" name="线形标注 2 447"/>
          <p:cNvSpPr/>
          <p:nvPr/>
        </p:nvSpPr>
        <p:spPr bwMode="auto">
          <a:xfrm>
            <a:off x="8964488" y="4249767"/>
            <a:ext cx="3424473" cy="321471"/>
          </a:xfrm>
          <a:prstGeom prst="borderCallout2">
            <a:avLst>
              <a:gd name="adj1" fmla="val 48951"/>
              <a:gd name="adj2" fmla="val -717"/>
              <a:gd name="adj3" fmla="val 47177"/>
              <a:gd name="adj4" fmla="val -6523"/>
              <a:gd name="adj5" fmla="val -26921"/>
              <a:gd name="adj6" fmla="val -17177"/>
            </a:avLst>
          </a:prstGeom>
          <a:solidFill>
            <a:srgbClr val="CCFFFF"/>
          </a:solidFill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800" b="1" dirty="0">
                <a:latin typeface="宋体" pitchFamily="2" charset="-122"/>
              </a:rPr>
              <a:t>常数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最坏情况的时延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sz="1800" b="1" dirty="0">
                <a:latin typeface="宋体" pitchFamily="2" charset="-122"/>
              </a:rPr>
              <a:t>，性能差</a:t>
            </a:r>
          </a:p>
        </p:txBody>
      </p:sp>
      <p:sp>
        <p:nvSpPr>
          <p:cNvPr id="449" name="线形标注 2 448"/>
          <p:cNvSpPr/>
          <p:nvPr/>
        </p:nvSpPr>
        <p:spPr bwMode="auto">
          <a:xfrm>
            <a:off x="5292080" y="6059857"/>
            <a:ext cx="3744416" cy="321471"/>
          </a:xfrm>
          <a:prstGeom prst="borderCallout2">
            <a:avLst>
              <a:gd name="adj1" fmla="val 48951"/>
              <a:gd name="adj2" fmla="val -717"/>
              <a:gd name="adj3" fmla="val 45822"/>
              <a:gd name="adj4" fmla="val -5318"/>
              <a:gd name="adj5" fmla="val -15195"/>
              <a:gd name="adj6" fmla="val -10088"/>
            </a:avLst>
          </a:prstGeom>
          <a:solidFill>
            <a:srgbClr val="CCFFFF"/>
          </a:solidFill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800" b="1" dirty="0">
                <a:latin typeface="宋体" pitchFamily="2" charset="-122"/>
              </a:rPr>
              <a:t>等到何时？见</a:t>
            </a:r>
            <a:r>
              <a:rPr lang="en-US" altLang="zh-CN" sz="1800" b="1" dirty="0">
                <a:latin typeface="宋体" pitchFamily="2" charset="-122"/>
              </a:rPr>
              <a:t>5.3.2 </a:t>
            </a:r>
            <a:r>
              <a:rPr lang="en-US" altLang="zh-CN" sz="1800" dirty="0" err="1"/>
              <a:t>μ</a:t>
            </a:r>
            <a:r>
              <a:rPr lang="en-US" altLang="zh-CN" sz="1800" b="1" dirty="0" err="1">
                <a:latin typeface="宋体" pitchFamily="2" charset="-122"/>
              </a:rPr>
              <a:t>OP</a:t>
            </a:r>
            <a:r>
              <a:rPr lang="zh-CN" altLang="en-US" sz="1800" b="1" dirty="0">
                <a:latin typeface="宋体" pitchFamily="2" charset="-122"/>
              </a:rPr>
              <a:t>的定时方式</a:t>
            </a:r>
            <a:endParaRPr lang="en-US" altLang="zh-CN" sz="1800" b="1" dirty="0">
              <a:latin typeface="宋体" pitchFamily="2" charset="-122"/>
            </a:endParaRPr>
          </a:p>
          <a:p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450" name="Text Box 5"/>
          <p:cNvSpPr txBox="1">
            <a:spLocks noChangeArrowheads="1"/>
          </p:cNvSpPr>
          <p:nvPr/>
        </p:nvSpPr>
        <p:spPr bwMode="auto">
          <a:xfrm>
            <a:off x="179512" y="5649778"/>
            <a:ext cx="8785225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  异步控制方式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>
                <a:latin typeface="宋体" pitchFamily="2" charset="-122"/>
              </a:rPr>
              <a:t>读为</a:t>
            </a:r>
            <a:r>
              <a:rPr lang="en-US" altLang="zh-CN" sz="2200" b="1" dirty="0">
                <a:latin typeface="宋体" pitchFamily="2" charset="-122"/>
              </a:rPr>
              <a:t>Read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WMFC</a:t>
            </a:r>
            <a:r>
              <a:rPr lang="zh-CN" altLang="en-US" sz="2200" b="1" dirty="0">
                <a:latin typeface="宋体" pitchFamily="2" charset="-122"/>
              </a:rPr>
              <a:t>，写为</a:t>
            </a:r>
            <a:r>
              <a:rPr lang="en-US" altLang="zh-CN" sz="2200" b="1" dirty="0">
                <a:latin typeface="宋体" pitchFamily="2" charset="-122"/>
              </a:rPr>
              <a:t>Write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WMFC</a:t>
            </a:r>
          </a:p>
        </p:txBody>
      </p:sp>
      <p:sp>
        <p:nvSpPr>
          <p:cNvPr id="71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2" name="Group 76"/>
          <p:cNvGrpSpPr>
            <a:grpSpLocks/>
          </p:cNvGrpSpPr>
          <p:nvPr/>
        </p:nvGrpSpPr>
        <p:grpSpPr bwMode="auto">
          <a:xfrm>
            <a:off x="2987824" y="6453336"/>
            <a:ext cx="360363" cy="287337"/>
            <a:chOff x="1133" y="4020"/>
            <a:chExt cx="227" cy="181"/>
          </a:xfrm>
        </p:grpSpPr>
        <p:sp>
          <p:nvSpPr>
            <p:cNvPr id="73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17</a:t>
              </a:r>
            </a:p>
          </p:txBody>
        </p:sp>
      </p:grpSp>
      <p:sp>
        <p:nvSpPr>
          <p:cNvPr id="75" name="AutoShape 39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5400000">
            <a:off x="6228185" y="645333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  <a:scene3d>
            <a:camera prst="orthographicFront">
              <a:rot lat="0" lon="0" rev="10800000"/>
            </a:camera>
            <a:lightRig rig="threePt" dir="t"/>
          </a:scene3d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220766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49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" grpId="0"/>
      <p:bldP spid="439" grpId="0"/>
      <p:bldP spid="447" grpId="0"/>
      <p:bldP spid="448" grpId="0" animBg="1"/>
      <p:bldP spid="448" grpId="1" animBg="1"/>
      <p:bldP spid="449" grpId="0" animBg="1"/>
      <p:bldP spid="45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25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512" y="332656"/>
            <a:ext cx="878497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*存储器读</a:t>
            </a:r>
            <a:r>
              <a:rPr lang="en-US" altLang="zh-CN" dirty="0" err="1">
                <a:solidFill>
                  <a:srgbClr val="C00000"/>
                </a:solidFill>
              </a:rPr>
              <a:t>μ</a:t>
            </a:r>
            <a:r>
              <a:rPr lang="en-US" altLang="zh-CN" b="1" dirty="0" err="1">
                <a:solidFill>
                  <a:srgbClr val="C00000"/>
                </a:solidFill>
                <a:latin typeface="宋体" pitchFamily="2" charset="-122"/>
              </a:rPr>
              <a:t>OP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的应用示例：</a:t>
            </a:r>
            <a:r>
              <a:rPr lang="zh-CN" altLang="en-US" b="1" dirty="0">
                <a:latin typeface="宋体" pitchFamily="2" charset="-122"/>
              </a:rPr>
              <a:t>总线结构的</a:t>
            </a:r>
            <a:r>
              <a:rPr lang="en-US" altLang="zh-CN" b="1" dirty="0" err="1">
                <a:latin typeface="宋体" pitchFamily="2" charset="-122"/>
              </a:rPr>
              <a:t>Demo_IS</a:t>
            </a:r>
            <a:r>
              <a:rPr lang="zh-CN" altLang="en-US" b="1" dirty="0">
                <a:latin typeface="宋体" pitchFamily="2" charset="-122"/>
              </a:rPr>
              <a:t>数据通路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     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同步控制方式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设</a:t>
            </a:r>
            <a:r>
              <a:rPr lang="en-US" altLang="zh-CN" b="1" dirty="0">
                <a:latin typeface="宋体" pitchFamily="2" charset="-122"/>
              </a:rPr>
              <a:t>GPRs</a:t>
            </a:r>
            <a:r>
              <a:rPr lang="zh-CN" altLang="en-US" b="1" dirty="0">
                <a:latin typeface="宋体" pitchFamily="2" charset="-122"/>
              </a:rPr>
              <a:t>的读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写信号为</a:t>
            </a:r>
            <a:r>
              <a:rPr lang="en-US" altLang="zh-CN" b="1" dirty="0" err="1">
                <a:latin typeface="宋体" pitchFamily="2" charset="-122"/>
              </a:rPr>
              <a:t>GR</a:t>
            </a:r>
            <a:r>
              <a:rPr lang="en-US" altLang="zh-CN" b="1" baseline="-18000" dirty="0" err="1">
                <a:latin typeface="宋体" pitchFamily="2" charset="-122"/>
              </a:rPr>
              <a:t>out</a:t>
            </a:r>
            <a:r>
              <a:rPr lang="en-US" altLang="zh-CN" b="1" baseline="-18000" dirty="0">
                <a:latin typeface="宋体" pitchFamily="2" charset="-122"/>
              </a:rPr>
              <a:t> 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 err="1">
                <a:latin typeface="宋体" pitchFamily="2" charset="-122"/>
              </a:rPr>
              <a:t>GR</a:t>
            </a:r>
            <a:r>
              <a:rPr lang="en-US" altLang="zh-CN" b="1" baseline="-18000" dirty="0" err="1">
                <a:latin typeface="宋体" pitchFamily="2" charset="-122"/>
              </a:rPr>
              <a:t>in</a:t>
            </a:r>
            <a:r>
              <a:rPr lang="zh-CN" altLang="en-US" b="1" dirty="0">
                <a:latin typeface="宋体" pitchFamily="2" charset="-122"/>
              </a:rPr>
              <a:t>，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      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通常</a:t>
            </a:r>
            <a:r>
              <a:rPr lang="en-US" altLang="zh-CN" b="1" dirty="0" err="1">
                <a:latin typeface="宋体" pitchFamily="2" charset="-122"/>
              </a:rPr>
              <a:t>MDR</a:t>
            </a:r>
            <a:r>
              <a:rPr lang="en-US" altLang="zh-CN" b="1" baseline="-18000" dirty="0" err="1">
                <a:latin typeface="宋体" pitchFamily="2" charset="-122"/>
              </a:rPr>
              <a:t>inB</a:t>
            </a:r>
            <a:r>
              <a:rPr lang="zh-CN" altLang="en-US" b="1" dirty="0">
                <a:latin typeface="宋体" pitchFamily="2" charset="-122"/>
              </a:rPr>
              <a:t>前的</a:t>
            </a:r>
            <a:r>
              <a:rPr lang="en-US" altLang="zh-CN" dirty="0" err="1"/>
              <a:t>μ</a:t>
            </a:r>
            <a:r>
              <a:rPr lang="en-US" altLang="zh-CN" b="1" dirty="0" err="1">
                <a:latin typeface="宋体" pitchFamily="2" charset="-122"/>
              </a:rPr>
              <a:t>OP</a:t>
            </a:r>
            <a:r>
              <a:rPr lang="zh-CN" altLang="en-US" b="1" dirty="0">
                <a:latin typeface="宋体" pitchFamily="2" charset="-122"/>
              </a:rPr>
              <a:t>为空闲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需与</a:t>
            </a:r>
            <a:r>
              <a:rPr lang="en-US" altLang="zh-CN" sz="2000" b="1" dirty="0">
                <a:latin typeface="宋体" pitchFamily="2" charset="-122"/>
              </a:rPr>
              <a:t>MDR</a:t>
            </a:r>
            <a:r>
              <a:rPr lang="zh-CN" altLang="en-US" sz="2000" b="1" dirty="0">
                <a:latin typeface="宋体" pitchFamily="2" charset="-122"/>
              </a:rPr>
              <a:t>无关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512" y="3705562"/>
            <a:ext cx="8784976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 异步控制方式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通常</a:t>
            </a:r>
            <a:r>
              <a:rPr lang="en-US" altLang="zh-CN" sz="2200" dirty="0">
                <a:latin typeface="+mn-lt"/>
              </a:rPr>
              <a:t>p</a:t>
            </a:r>
            <a:r>
              <a:rPr lang="zh-CN" altLang="en-US" sz="2200" b="1" dirty="0">
                <a:latin typeface="宋体" pitchFamily="2" charset="-122"/>
              </a:rPr>
              <a:t>＜</a:t>
            </a:r>
            <a:r>
              <a:rPr lang="en-US" altLang="zh-CN" sz="2200" dirty="0">
                <a:latin typeface="+mn-lt"/>
              </a:rPr>
              <a:t>m</a:t>
            </a:r>
            <a:r>
              <a:rPr lang="en-US" altLang="zh-CN" sz="2000" b="1" dirty="0">
                <a:latin typeface="+mn-ea"/>
                <a:ea typeface="+mn-ea"/>
              </a:rPr>
              <a:t>(</a:t>
            </a:r>
            <a:r>
              <a:rPr lang="zh-CN" altLang="en-US" sz="2000" b="1" dirty="0">
                <a:latin typeface="+mn-ea"/>
                <a:ea typeface="+mn-ea"/>
              </a:rPr>
              <a:t>如</a:t>
            </a:r>
            <a:r>
              <a:rPr lang="en-US" altLang="zh-CN" sz="2000" b="1" dirty="0">
                <a:latin typeface="+mn-ea"/>
                <a:ea typeface="+mn-ea"/>
              </a:rPr>
              <a:t>Cache</a:t>
            </a:r>
            <a:r>
              <a:rPr lang="zh-CN" altLang="en-US" sz="2000" b="1" dirty="0">
                <a:latin typeface="+mn-ea"/>
                <a:ea typeface="+mn-ea"/>
              </a:rPr>
              <a:t>命中时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  <a:endParaRPr lang="en-US" altLang="zh-CN" sz="2200" b="1" dirty="0">
              <a:latin typeface="+mn-lt"/>
            </a:endParaRPr>
          </a:p>
        </p:txBody>
      </p:sp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686530"/>
              </p:ext>
            </p:extLst>
          </p:nvPr>
        </p:nvGraphicFramePr>
        <p:xfrm>
          <a:off x="1475656" y="1772816"/>
          <a:ext cx="7416824" cy="185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</a:rPr>
                        <a:t>μ</a:t>
                      </a:r>
                      <a:r>
                        <a:rPr lang="en-US" altLang="zh-CN" sz="2000" b="1" dirty="0" err="1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OP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例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对应的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</a:rPr>
                        <a:t>μ</a:t>
                      </a:r>
                      <a:r>
                        <a:rPr lang="en-US" altLang="zh-CN" sz="2000" b="1" dirty="0" err="1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OP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Cmd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所需时间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宋体" pitchFamily="2" charset="-122"/>
                        </a:rPr>
                        <a:t>MAR</a:t>
                      </a:r>
                      <a:r>
                        <a:rPr lang="zh-CN" altLang="en-US" sz="2000" b="1" dirty="0">
                          <a:latin typeface="宋体" pitchFamily="2" charset="-122"/>
                        </a:rPr>
                        <a:t>←</a:t>
                      </a:r>
                      <a:r>
                        <a:rPr lang="en-US" altLang="zh-CN" sz="2000" b="1" dirty="0">
                          <a:latin typeface="宋体" pitchFamily="2" charset="-122"/>
                        </a:rPr>
                        <a:t>(R1)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err="1">
                          <a:latin typeface="宋体" pitchFamily="2" charset="-122"/>
                        </a:rPr>
                        <a:t>GR</a:t>
                      </a:r>
                      <a:r>
                        <a:rPr lang="en-US" altLang="zh-CN" sz="2000" b="1" baseline="-18000" dirty="0" err="1">
                          <a:latin typeface="宋体" pitchFamily="2" charset="-122"/>
                        </a:rPr>
                        <a:t>out</a:t>
                      </a:r>
                      <a:r>
                        <a:rPr lang="en-US" altLang="zh-CN" sz="1800" b="1" dirty="0">
                          <a:latin typeface="宋体" pitchFamily="2" charset="-122"/>
                        </a:rPr>
                        <a:t>(</a:t>
                      </a:r>
                      <a:r>
                        <a:rPr lang="en-US" altLang="zh-CN" sz="1800" b="1" dirty="0" err="1">
                          <a:latin typeface="宋体" pitchFamily="2" charset="-122"/>
                        </a:rPr>
                        <a:t>rA</a:t>
                      </a:r>
                      <a:r>
                        <a:rPr lang="en-US" altLang="zh-CN" sz="1800" b="1" dirty="0">
                          <a:latin typeface="宋体" pitchFamily="2" charset="-122"/>
                        </a:rPr>
                        <a:t>=01)</a:t>
                      </a:r>
                      <a:r>
                        <a:rPr lang="zh-CN" altLang="en-US" sz="2000" b="1" dirty="0">
                          <a:latin typeface="宋体" pitchFamily="2" charset="-122"/>
                        </a:rPr>
                        <a:t>、</a:t>
                      </a:r>
                      <a:r>
                        <a:rPr lang="en-US" altLang="zh-CN" sz="2000" b="1" dirty="0" err="1">
                          <a:latin typeface="宋体" pitchFamily="2" charset="-122"/>
                        </a:rPr>
                        <a:t>MAR</a:t>
                      </a:r>
                      <a:r>
                        <a:rPr lang="en-US" altLang="zh-CN" sz="2000" b="1" baseline="-18000" dirty="0" err="1">
                          <a:latin typeface="宋体" pitchFamily="2" charset="-122"/>
                        </a:rPr>
                        <a:t>in</a:t>
                      </a:r>
                      <a:r>
                        <a:rPr lang="en-US" altLang="zh-CN" sz="2000" b="1" dirty="0">
                          <a:latin typeface="宋体" pitchFamily="2" charset="-122"/>
                        </a:rPr>
                        <a:t>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个</a:t>
                      </a:r>
                      <a:r>
                        <a:rPr lang="en-US" altLang="zh-CN" sz="2000" b="1" dirty="0" err="1">
                          <a:latin typeface="宋体" pitchFamily="2" charset="-122"/>
                        </a:rPr>
                        <a:t>Clk</a:t>
                      </a:r>
                      <a:endParaRPr lang="en-US" altLang="zh-CN" sz="2000" b="1" dirty="0">
                        <a:latin typeface="宋体" pitchFamily="2" charset="-122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启动</a:t>
                      </a:r>
                      <a:r>
                        <a:rPr lang="en-US" altLang="zh-CN" sz="2000" b="1" dirty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M[(MAR)]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Read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个</a:t>
                      </a:r>
                      <a:r>
                        <a:rPr lang="en-US" altLang="zh-CN" sz="2000" b="1" dirty="0" err="1">
                          <a:latin typeface="宋体" pitchFamily="2" charset="-122"/>
                        </a:rPr>
                        <a:t>Clk</a:t>
                      </a:r>
                      <a:endParaRPr lang="en-US" altLang="zh-CN" sz="2000" b="1" dirty="0">
                        <a:latin typeface="宋体" pitchFamily="2" charset="-122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宋体" pitchFamily="2" charset="-122"/>
                        </a:rPr>
                        <a:t>…</a:t>
                      </a:r>
                      <a:r>
                        <a:rPr lang="zh-CN" altLang="en-US" sz="2000" b="1" dirty="0">
                          <a:latin typeface="宋体" pitchFamily="2" charset="-122"/>
                        </a:rPr>
                        <a:t>；</a:t>
                      </a:r>
                      <a:r>
                        <a:rPr lang="en-US" altLang="zh-CN" sz="2000" b="1" dirty="0">
                          <a:latin typeface="宋体" pitchFamily="2" charset="-122"/>
                        </a:rPr>
                        <a:t>R3</a:t>
                      </a:r>
                      <a:r>
                        <a:rPr lang="zh-CN" altLang="en-US" sz="2000" b="1" dirty="0">
                          <a:latin typeface="宋体" pitchFamily="2" charset="-122"/>
                        </a:rPr>
                        <a:t>←</a:t>
                      </a:r>
                      <a:r>
                        <a:rPr lang="en-US" altLang="zh-CN" sz="2000" b="1" dirty="0">
                          <a:latin typeface="宋体" pitchFamily="2" charset="-122"/>
                        </a:rPr>
                        <a:t>(R2)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latin typeface="宋体" pitchFamily="2" charset="-122"/>
                        </a:rPr>
                        <a:t>…</a:t>
                      </a:r>
                      <a:r>
                        <a:rPr lang="zh-CN" altLang="en-US" sz="2200" b="1" dirty="0">
                          <a:latin typeface="宋体" pitchFamily="2" charset="-122"/>
                        </a:rPr>
                        <a:t>；</a:t>
                      </a:r>
                      <a:r>
                        <a:rPr lang="en-US" altLang="zh-CN" sz="2200" b="1" dirty="0" err="1">
                          <a:latin typeface="宋体" pitchFamily="2" charset="-122"/>
                        </a:rPr>
                        <a:t>GR</a:t>
                      </a:r>
                      <a:r>
                        <a:rPr lang="en-US" altLang="zh-CN" sz="2200" b="1" baseline="-18000" dirty="0" err="1">
                          <a:latin typeface="宋体" pitchFamily="2" charset="-122"/>
                        </a:rPr>
                        <a:t>out</a:t>
                      </a:r>
                      <a:r>
                        <a:rPr lang="en-US" altLang="zh-CN" sz="1800" b="1" dirty="0">
                          <a:latin typeface="宋体" pitchFamily="2" charset="-122"/>
                        </a:rPr>
                        <a:t>(</a:t>
                      </a:r>
                      <a:r>
                        <a:rPr lang="en-US" altLang="zh-CN" sz="1800" b="1" dirty="0" err="1">
                          <a:latin typeface="宋体" pitchFamily="2" charset="-122"/>
                        </a:rPr>
                        <a:t>rA</a:t>
                      </a:r>
                      <a:r>
                        <a:rPr lang="en-US" altLang="zh-CN" sz="1800" b="1" dirty="0">
                          <a:latin typeface="宋体" pitchFamily="2" charset="-122"/>
                        </a:rPr>
                        <a:t>=10)</a:t>
                      </a:r>
                      <a:r>
                        <a:rPr lang="zh-CN" altLang="en-US" sz="2200" b="1" dirty="0">
                          <a:latin typeface="宋体" pitchFamily="2" charset="-122"/>
                        </a:rPr>
                        <a:t>、</a:t>
                      </a:r>
                      <a:r>
                        <a:rPr lang="en-US" altLang="zh-CN" sz="2200" b="1" dirty="0" err="1">
                          <a:latin typeface="宋体" pitchFamily="2" charset="-122"/>
                        </a:rPr>
                        <a:t>GR</a:t>
                      </a:r>
                      <a:r>
                        <a:rPr lang="en-US" altLang="zh-CN" sz="2200" b="1" baseline="-18000" dirty="0" err="1">
                          <a:latin typeface="宋体" pitchFamily="2" charset="-122"/>
                        </a:rPr>
                        <a:t>in</a:t>
                      </a:r>
                      <a:r>
                        <a:rPr lang="en-US" altLang="zh-CN" sz="1800" b="1" dirty="0">
                          <a:latin typeface="宋体" pitchFamily="2" charset="-122"/>
                        </a:rPr>
                        <a:t>(</a:t>
                      </a:r>
                      <a:r>
                        <a:rPr lang="en-US" altLang="zh-CN" sz="1800" b="1" dirty="0" err="1">
                          <a:latin typeface="宋体" pitchFamily="2" charset="-122"/>
                        </a:rPr>
                        <a:t>rW</a:t>
                      </a:r>
                      <a:r>
                        <a:rPr lang="en-US" altLang="zh-CN" sz="1800" b="1" dirty="0">
                          <a:latin typeface="宋体" pitchFamily="2" charset="-122"/>
                        </a:rPr>
                        <a:t>=11)</a:t>
                      </a:r>
                      <a:r>
                        <a:rPr lang="en-US" altLang="zh-CN" sz="2200" b="1" dirty="0">
                          <a:latin typeface="宋体" pitchFamily="2" charset="-122"/>
                        </a:rPr>
                        <a:t>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个</a:t>
                      </a:r>
                      <a:r>
                        <a:rPr lang="en-US" altLang="zh-CN" sz="2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Clk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MDR</a:t>
                      </a:r>
                      <a:r>
                        <a:rPr lang="zh-CN" altLang="en-US" sz="2000" b="1" dirty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←</a:t>
                      </a:r>
                      <a:r>
                        <a:rPr lang="en-US" altLang="zh-CN" sz="2000" b="1" dirty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M[(MAR)]</a:t>
                      </a:r>
                      <a:r>
                        <a:rPr lang="zh-CN" altLang="en-US" sz="2000" b="1" dirty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结果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err="1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MDR</a:t>
                      </a:r>
                      <a:r>
                        <a:rPr lang="en-US" altLang="zh-CN" sz="2000" b="1" baseline="-18000" dirty="0" err="1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inB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latin typeface="+mn-lt"/>
                        </a:rPr>
                        <a:t>1</a:t>
                      </a:r>
                      <a:r>
                        <a:rPr lang="zh-CN" altLang="en-US" sz="2000" b="1" dirty="0">
                          <a:latin typeface="+mn-lt"/>
                        </a:rPr>
                        <a:t>个</a:t>
                      </a:r>
                      <a:r>
                        <a:rPr lang="en-US" altLang="zh-CN" sz="2000" b="1" dirty="0" err="1">
                          <a:latin typeface="宋体" pitchFamily="2" charset="-122"/>
                        </a:rPr>
                        <a:t>Clk</a:t>
                      </a:r>
                      <a:endParaRPr lang="en-US" altLang="zh-CN" sz="2000" b="1" dirty="0">
                        <a:latin typeface="宋体" pitchFamily="2" charset="-122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011347"/>
              </p:ext>
            </p:extLst>
          </p:nvPr>
        </p:nvGraphicFramePr>
        <p:xfrm>
          <a:off x="1475656" y="4221088"/>
          <a:ext cx="7416824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</a:rPr>
                        <a:t>μ</a:t>
                      </a:r>
                      <a:r>
                        <a:rPr lang="en-US" altLang="zh-CN" sz="2000" b="1" dirty="0" err="1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OP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例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对应的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</a:rPr>
                        <a:t>μ</a:t>
                      </a:r>
                      <a:r>
                        <a:rPr lang="en-US" altLang="zh-CN" sz="2000" b="1" dirty="0" err="1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OP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Cmd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所需时间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宋体" pitchFamily="2" charset="-122"/>
                        </a:rPr>
                        <a:t>MAR</a:t>
                      </a:r>
                      <a:r>
                        <a:rPr lang="zh-CN" altLang="en-US" sz="2000" b="1" dirty="0">
                          <a:latin typeface="宋体" pitchFamily="2" charset="-122"/>
                        </a:rPr>
                        <a:t>←</a:t>
                      </a:r>
                      <a:r>
                        <a:rPr lang="en-US" altLang="zh-CN" sz="2000" b="1" dirty="0">
                          <a:latin typeface="宋体" pitchFamily="2" charset="-122"/>
                        </a:rPr>
                        <a:t>(R1)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err="1">
                          <a:latin typeface="宋体" pitchFamily="2" charset="-122"/>
                        </a:rPr>
                        <a:t>GR</a:t>
                      </a:r>
                      <a:r>
                        <a:rPr lang="en-US" altLang="zh-CN" sz="2000" b="1" baseline="-18000" dirty="0" err="1">
                          <a:latin typeface="宋体" pitchFamily="2" charset="-122"/>
                        </a:rPr>
                        <a:t>out</a:t>
                      </a:r>
                      <a:r>
                        <a:rPr lang="en-US" altLang="zh-CN" sz="1800" b="1" dirty="0">
                          <a:latin typeface="宋体" pitchFamily="2" charset="-122"/>
                        </a:rPr>
                        <a:t>(</a:t>
                      </a:r>
                      <a:r>
                        <a:rPr lang="en-US" altLang="zh-CN" sz="1800" b="1" dirty="0" err="1">
                          <a:latin typeface="宋体" pitchFamily="2" charset="-122"/>
                        </a:rPr>
                        <a:t>rA</a:t>
                      </a:r>
                      <a:r>
                        <a:rPr lang="en-US" altLang="zh-CN" sz="1800" b="1" dirty="0">
                          <a:latin typeface="宋体" pitchFamily="2" charset="-122"/>
                        </a:rPr>
                        <a:t>=01)</a:t>
                      </a:r>
                      <a:r>
                        <a:rPr lang="zh-CN" altLang="en-US" sz="2000" b="1" dirty="0">
                          <a:latin typeface="宋体" pitchFamily="2" charset="-122"/>
                        </a:rPr>
                        <a:t>、</a:t>
                      </a:r>
                      <a:r>
                        <a:rPr lang="en-US" altLang="zh-CN" sz="2000" b="1" dirty="0" err="1">
                          <a:latin typeface="宋体" pitchFamily="2" charset="-122"/>
                        </a:rPr>
                        <a:t>MAR</a:t>
                      </a:r>
                      <a:r>
                        <a:rPr lang="en-US" altLang="zh-CN" sz="2000" b="1" baseline="-18000" dirty="0" err="1">
                          <a:latin typeface="宋体" pitchFamily="2" charset="-122"/>
                        </a:rPr>
                        <a:t>in</a:t>
                      </a:r>
                      <a:r>
                        <a:rPr lang="en-US" altLang="zh-CN" sz="2000" b="1" dirty="0">
                          <a:latin typeface="宋体" pitchFamily="2" charset="-122"/>
                        </a:rPr>
                        <a:t>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2000" b="1" dirty="0">
                          <a:latin typeface="宋体" pitchFamily="2" charset="-122"/>
                        </a:rPr>
                        <a:t>个</a:t>
                      </a:r>
                      <a:r>
                        <a:rPr lang="en-US" altLang="zh-CN" sz="2000" b="1" dirty="0" err="1">
                          <a:latin typeface="宋体" pitchFamily="2" charset="-122"/>
                        </a:rPr>
                        <a:t>Clk</a:t>
                      </a:r>
                      <a:endParaRPr lang="en-US" altLang="zh-CN" sz="2000" b="1" dirty="0">
                        <a:latin typeface="宋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MDR</a:t>
                      </a:r>
                      <a:r>
                        <a:rPr lang="zh-CN" altLang="en-US" sz="2000" b="1" dirty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←</a:t>
                      </a:r>
                      <a:r>
                        <a:rPr lang="en-US" altLang="zh-CN" sz="2000" b="1" dirty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M[(MAR)]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Read</a:t>
                      </a:r>
                      <a:r>
                        <a:rPr lang="zh-CN" altLang="en-US" sz="2000" b="1" dirty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、</a:t>
                      </a:r>
                      <a:r>
                        <a:rPr lang="en-US" altLang="zh-CN" sz="2000" b="1" dirty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WMFC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baseline="0" dirty="0">
                          <a:latin typeface="+mn-lt"/>
                        </a:rPr>
                        <a:t>p</a:t>
                      </a:r>
                      <a:r>
                        <a:rPr lang="zh-CN" altLang="en-US" sz="2000" b="1" baseline="0" dirty="0">
                          <a:latin typeface="宋体" pitchFamily="2" charset="-122"/>
                        </a:rPr>
                        <a:t>个</a:t>
                      </a:r>
                      <a:r>
                        <a:rPr lang="en-US" altLang="zh-CN" sz="2000" b="1" dirty="0" err="1">
                          <a:latin typeface="宋体" pitchFamily="2" charset="-122"/>
                        </a:rPr>
                        <a:t>Clk</a:t>
                      </a:r>
                      <a:endParaRPr lang="en-US" altLang="zh-CN" sz="2000" b="1" dirty="0">
                        <a:latin typeface="宋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宋体" pitchFamily="2" charset="-122"/>
                        </a:rPr>
                        <a:t>…</a:t>
                      </a:r>
                      <a:r>
                        <a:rPr lang="zh-CN" altLang="en-US" sz="2000" b="1" dirty="0">
                          <a:latin typeface="宋体" pitchFamily="2" charset="-122"/>
                        </a:rPr>
                        <a:t>；</a:t>
                      </a:r>
                      <a:r>
                        <a:rPr lang="en-US" altLang="zh-CN" sz="2000" b="1" dirty="0">
                          <a:latin typeface="宋体" pitchFamily="2" charset="-122"/>
                        </a:rPr>
                        <a:t>R3</a:t>
                      </a:r>
                      <a:r>
                        <a:rPr lang="zh-CN" altLang="en-US" sz="2000" b="1" dirty="0">
                          <a:latin typeface="宋体" pitchFamily="2" charset="-122"/>
                        </a:rPr>
                        <a:t>←</a:t>
                      </a:r>
                      <a:r>
                        <a:rPr lang="en-US" altLang="zh-CN" sz="2000" b="1" dirty="0">
                          <a:latin typeface="宋体" pitchFamily="2" charset="-122"/>
                        </a:rPr>
                        <a:t>(MDR)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latin typeface="宋体" pitchFamily="2" charset="-122"/>
                        </a:rPr>
                        <a:t>…</a:t>
                      </a:r>
                      <a:r>
                        <a:rPr lang="zh-CN" altLang="en-US" sz="2200" b="1" dirty="0">
                          <a:latin typeface="宋体" pitchFamily="2" charset="-122"/>
                        </a:rPr>
                        <a:t>；</a:t>
                      </a:r>
                      <a:r>
                        <a:rPr lang="en-US" altLang="zh-CN" sz="2200" b="1" dirty="0" err="1">
                          <a:latin typeface="宋体" pitchFamily="2" charset="-122"/>
                        </a:rPr>
                        <a:t>MDR</a:t>
                      </a:r>
                      <a:r>
                        <a:rPr lang="en-US" altLang="zh-CN" sz="2200" b="1" baseline="-18000" dirty="0" err="1">
                          <a:latin typeface="宋体" pitchFamily="2" charset="-122"/>
                        </a:rPr>
                        <a:t>out</a:t>
                      </a:r>
                      <a:r>
                        <a:rPr lang="zh-CN" altLang="en-US" sz="2200" b="1" dirty="0">
                          <a:latin typeface="宋体" pitchFamily="2" charset="-122"/>
                        </a:rPr>
                        <a:t>、</a:t>
                      </a:r>
                      <a:r>
                        <a:rPr lang="en-US" altLang="zh-CN" sz="2200" b="1" dirty="0" err="1">
                          <a:latin typeface="宋体" pitchFamily="2" charset="-122"/>
                        </a:rPr>
                        <a:t>GR</a:t>
                      </a:r>
                      <a:r>
                        <a:rPr lang="en-US" altLang="zh-CN" sz="2200" b="1" baseline="-18000" dirty="0" err="1">
                          <a:latin typeface="宋体" pitchFamily="2" charset="-122"/>
                        </a:rPr>
                        <a:t>in</a:t>
                      </a:r>
                      <a:r>
                        <a:rPr lang="en-US" altLang="zh-CN" sz="1800" b="1" dirty="0">
                          <a:latin typeface="宋体" pitchFamily="2" charset="-122"/>
                        </a:rPr>
                        <a:t>(</a:t>
                      </a:r>
                      <a:r>
                        <a:rPr lang="en-US" altLang="zh-CN" sz="1800" b="1" dirty="0" err="1">
                          <a:latin typeface="宋体" pitchFamily="2" charset="-122"/>
                        </a:rPr>
                        <a:t>rW</a:t>
                      </a:r>
                      <a:r>
                        <a:rPr lang="en-US" altLang="zh-CN" sz="1800" b="1" dirty="0">
                          <a:latin typeface="宋体" pitchFamily="2" charset="-122"/>
                        </a:rPr>
                        <a:t>=11)</a:t>
                      </a:r>
                      <a:r>
                        <a:rPr lang="en-US" altLang="zh-CN" sz="2200" b="1" dirty="0">
                          <a:latin typeface="宋体" pitchFamily="2" charset="-122"/>
                        </a:rPr>
                        <a:t>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0" name="AutoShape 49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10800000">
            <a:off x="6228185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  <a:scene3d>
            <a:camera prst="orthographicFront">
              <a:rot lat="0" lon="0" rev="10800000"/>
            </a:camera>
            <a:lightRig rig="threePt" dir="t"/>
          </a:scene3d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065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62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线形标注 2 95"/>
          <p:cNvSpPr/>
          <p:nvPr/>
        </p:nvSpPr>
        <p:spPr bwMode="auto">
          <a:xfrm>
            <a:off x="5220074" y="3501008"/>
            <a:ext cx="3168350" cy="321471"/>
          </a:xfrm>
          <a:prstGeom prst="borderCallout2">
            <a:avLst>
              <a:gd name="adj1" fmla="val 48951"/>
              <a:gd name="adj2" fmla="val -717"/>
              <a:gd name="adj3" fmla="val 47177"/>
              <a:gd name="adj4" fmla="val -6523"/>
              <a:gd name="adj5" fmla="val 128469"/>
              <a:gd name="adj6" fmla="val -16643"/>
            </a:avLst>
          </a:prstGeom>
          <a:solidFill>
            <a:srgbClr val="CCFFFF"/>
          </a:solidFill>
          <a:ln w="15875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1800" dirty="0" err="1"/>
              <a:t>μ</a:t>
            </a:r>
            <a:r>
              <a:rPr lang="en-US" altLang="zh-CN" sz="1800" b="1" dirty="0" err="1">
                <a:latin typeface="宋体" pitchFamily="2" charset="-122"/>
              </a:rPr>
              <a:t>OPCmd</a:t>
            </a:r>
            <a:r>
              <a:rPr lang="zh-CN" altLang="en-US" sz="1800" b="1" dirty="0">
                <a:latin typeface="宋体" pitchFamily="2" charset="-122"/>
              </a:rPr>
              <a:t>有多个值时，应该用＝</a:t>
            </a:r>
          </a:p>
        </p:txBody>
      </p:sp>
      <p:grpSp>
        <p:nvGrpSpPr>
          <p:cNvPr id="269" name="组合 268"/>
          <p:cNvGrpSpPr/>
          <p:nvPr/>
        </p:nvGrpSpPr>
        <p:grpSpPr>
          <a:xfrm>
            <a:off x="4355977" y="3558158"/>
            <a:ext cx="4691610" cy="1671042"/>
            <a:chOff x="4355977" y="3558158"/>
            <a:chExt cx="4691610" cy="1671042"/>
          </a:xfrm>
        </p:grpSpPr>
        <p:sp>
          <p:nvSpPr>
            <p:cNvPr id="256" name="Text Box 18"/>
            <p:cNvSpPr txBox="1">
              <a:spLocks noChangeArrowheads="1"/>
            </p:cNvSpPr>
            <p:nvPr/>
          </p:nvSpPr>
          <p:spPr bwMode="auto">
            <a:xfrm>
              <a:off x="5220073" y="3558158"/>
              <a:ext cx="3827514" cy="27688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rgbClr val="FF33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P180</a:t>
              </a:r>
              <a:r>
                <a:rPr lang="zh-CN" altLang="en-US" sz="1800" b="1" dirty="0">
                  <a:latin typeface="宋体" pitchFamily="2" charset="-122"/>
                </a:rPr>
                <a:t>勘误：控制线与操作功能同名了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258" name="直接箭头连接符 257"/>
            <p:cNvCxnSpPr>
              <a:stCxn id="256" idx="1"/>
            </p:cNvCxnSpPr>
            <p:nvPr/>
          </p:nvCxnSpPr>
          <p:spPr bwMode="auto">
            <a:xfrm flipH="1">
              <a:off x="4788027" y="3696602"/>
              <a:ext cx="432046" cy="27922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59" name="直接箭头连接符 258"/>
            <p:cNvCxnSpPr>
              <a:stCxn id="256" idx="1"/>
            </p:cNvCxnSpPr>
            <p:nvPr/>
          </p:nvCxnSpPr>
          <p:spPr bwMode="auto">
            <a:xfrm flipH="1">
              <a:off x="4355977" y="3696602"/>
              <a:ext cx="864096" cy="77651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2" name="直接箭头连接符 261"/>
            <p:cNvCxnSpPr>
              <a:stCxn id="256" idx="2"/>
            </p:cNvCxnSpPr>
            <p:nvPr/>
          </p:nvCxnSpPr>
          <p:spPr bwMode="auto">
            <a:xfrm flipH="1">
              <a:off x="6400588" y="3835046"/>
              <a:ext cx="733242" cy="96210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5" name="直接箭头连接符 264"/>
            <p:cNvCxnSpPr>
              <a:stCxn id="256" idx="2"/>
            </p:cNvCxnSpPr>
            <p:nvPr/>
          </p:nvCxnSpPr>
          <p:spPr bwMode="auto">
            <a:xfrm flipH="1">
              <a:off x="6660236" y="3835046"/>
              <a:ext cx="473594" cy="139415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26</a:t>
            </a:fld>
            <a:endParaRPr lang="en-US" altLang="zh-CN" dirty="0"/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179388" y="295488"/>
            <a:ext cx="6473224" cy="5373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(3)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算术逻辑运算</a:t>
            </a:r>
            <a:r>
              <a:rPr lang="en-US" altLang="zh-CN" dirty="0" err="1">
                <a:solidFill>
                  <a:srgbClr val="FF3399"/>
                </a:solidFill>
              </a:rPr>
              <a:t>μ</a:t>
            </a:r>
            <a:r>
              <a:rPr lang="en-US" altLang="zh-CN" b="1" dirty="0" err="1">
                <a:solidFill>
                  <a:srgbClr val="FF3399"/>
                </a:solidFill>
                <a:latin typeface="宋体" pitchFamily="2" charset="-122"/>
              </a:rPr>
              <a:t>OP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 marL="3411538" indent="-3411538"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*功能：</a:t>
            </a:r>
            <a:r>
              <a:rPr lang="en-US" altLang="zh-CN" b="1" dirty="0">
                <a:latin typeface="宋体" pitchFamily="2" charset="-122"/>
              </a:rPr>
              <a:t>R</a:t>
            </a:r>
            <a:r>
              <a:rPr lang="en-US" altLang="zh-CN" b="1" baseline="-18000" dirty="0">
                <a:latin typeface="宋体" pitchFamily="2" charset="-122"/>
              </a:rPr>
              <a:t>D</a:t>
            </a:r>
            <a:r>
              <a:rPr lang="zh-CN" altLang="en-US" b="1" dirty="0">
                <a:latin typeface="宋体" pitchFamily="2" charset="-122"/>
              </a:rPr>
              <a:t>←</a:t>
            </a:r>
            <a:r>
              <a:rPr lang="en-US" altLang="zh-CN" b="1" dirty="0">
                <a:latin typeface="宋体" pitchFamily="2" charset="-122"/>
              </a:rPr>
              <a:t>(R</a:t>
            </a:r>
            <a:r>
              <a:rPr lang="en-US" altLang="zh-CN" b="1" baseline="-18000" dirty="0">
                <a:latin typeface="宋体" pitchFamily="2" charset="-122"/>
              </a:rPr>
              <a:t>S1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en-US" altLang="zh-CN" b="1" dirty="0"/>
              <a:t> </a:t>
            </a:r>
            <a:r>
              <a:rPr lang="en-US" altLang="zh-CN" b="1" dirty="0" err="1">
                <a:latin typeface="宋体" pitchFamily="2" charset="-122"/>
              </a:rPr>
              <a:t>op</a:t>
            </a:r>
            <a:r>
              <a:rPr lang="en-US" altLang="zh-CN" b="1" baseline="-18000" dirty="0" err="1">
                <a:latin typeface="宋体" pitchFamily="2" charset="-122"/>
                <a:sym typeface="Symbol"/>
              </a:rPr>
              <a:t>n</a:t>
            </a:r>
            <a:r>
              <a:rPr lang="en-US" altLang="zh-CN" b="1" dirty="0">
                <a:solidFill>
                  <a:srgbClr val="990099"/>
                </a:solidFill>
              </a:rPr>
              <a:t> </a:t>
            </a:r>
            <a:r>
              <a:rPr lang="en-US" altLang="zh-CN" b="1" dirty="0">
                <a:latin typeface="宋体" pitchFamily="2" charset="-122"/>
              </a:rPr>
              <a:t>(R</a:t>
            </a:r>
            <a:r>
              <a:rPr lang="en-US" altLang="zh-CN" b="1" baseline="-18000" dirty="0">
                <a:latin typeface="宋体" pitchFamily="2" charset="-122"/>
              </a:rPr>
              <a:t>S2</a:t>
            </a:r>
            <a:r>
              <a:rPr lang="en-US" altLang="zh-CN" b="1" dirty="0">
                <a:latin typeface="宋体" pitchFamily="2" charset="-122"/>
              </a:rPr>
              <a:t>) 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*部件连接：</a:t>
            </a:r>
            <a:r>
              <a:rPr lang="zh-CN" altLang="en-US" b="1" dirty="0">
                <a:latin typeface="宋体" pitchFamily="2" charset="-122"/>
              </a:rPr>
              <a:t>总线结构、点点结构有所不同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/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/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dirty="0" err="1">
                <a:solidFill>
                  <a:srgbClr val="C00000"/>
                </a:solidFill>
              </a:rPr>
              <a:t>μ</a:t>
            </a:r>
            <a:r>
              <a:rPr lang="en-US" altLang="zh-CN" b="1" dirty="0" err="1">
                <a:solidFill>
                  <a:srgbClr val="C00000"/>
                </a:solidFill>
                <a:latin typeface="宋体" pitchFamily="2" charset="-122"/>
              </a:rPr>
              <a:t>OPCmd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总线结构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0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点点结构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241" name="Text Box 5"/>
          <p:cNvSpPr txBox="1">
            <a:spLocks noChangeArrowheads="1"/>
          </p:cNvSpPr>
          <p:nvPr/>
        </p:nvSpPr>
        <p:spPr bwMode="auto">
          <a:xfrm>
            <a:off x="2267744" y="4653136"/>
            <a:ext cx="6123280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1800" b="1" dirty="0">
                <a:solidFill>
                  <a:srgbClr val="990099"/>
                </a:solidFill>
                <a:latin typeface="宋体" pitchFamily="2" charset="-122"/>
              </a:rPr>
              <a:t>答：</a:t>
            </a:r>
            <a:r>
              <a:rPr lang="zh-CN" altLang="en-US" sz="1800" b="1" dirty="0">
                <a:latin typeface="宋体" pitchFamily="2" charset="-122"/>
              </a:rPr>
              <a:t>①</a:t>
            </a:r>
            <a:r>
              <a:rPr lang="en-US" altLang="zh-CN" sz="1800" b="1" dirty="0" err="1">
                <a:latin typeface="宋体" pitchFamily="2" charset="-122"/>
              </a:rPr>
              <a:t>Ra</a:t>
            </a:r>
            <a:r>
              <a:rPr lang="en-US" altLang="zh-CN" sz="1800" b="1" baseline="-18000" dirty="0" err="1">
                <a:latin typeface="宋体" pitchFamily="2" charset="-122"/>
              </a:rPr>
              <a:t>out</a:t>
            </a:r>
            <a:r>
              <a:rPr lang="zh-CN" altLang="en-US" sz="1800" b="1" dirty="0">
                <a:latin typeface="宋体" pitchFamily="2" charset="-122"/>
              </a:rPr>
              <a:t>、</a:t>
            </a:r>
            <a:r>
              <a:rPr lang="en-US" altLang="zh-CN" sz="1800" b="1" dirty="0">
                <a:latin typeface="宋体" pitchFamily="2" charset="-122"/>
              </a:rPr>
              <a:t>Y</a:t>
            </a:r>
            <a:r>
              <a:rPr lang="en-US" altLang="zh-CN" sz="1800" b="1" baseline="-18000" dirty="0">
                <a:latin typeface="宋体" pitchFamily="2" charset="-122"/>
              </a:rPr>
              <a:t>in</a:t>
            </a:r>
            <a:r>
              <a:rPr lang="zh-CN" altLang="en-US" sz="1800" b="1" dirty="0">
                <a:latin typeface="宋体" pitchFamily="2" charset="-122"/>
              </a:rPr>
              <a:t> ②</a:t>
            </a:r>
            <a:r>
              <a:rPr lang="en-US" altLang="zh-CN" sz="1800" b="1" dirty="0" err="1">
                <a:latin typeface="宋体" pitchFamily="2" charset="-122"/>
              </a:rPr>
              <a:t>Rb</a:t>
            </a:r>
            <a:r>
              <a:rPr lang="en-US" altLang="zh-CN" sz="1800" b="1" baseline="-18000" dirty="0" err="1">
                <a:latin typeface="宋体" pitchFamily="2" charset="-122"/>
              </a:rPr>
              <a:t>out</a:t>
            </a:r>
            <a:r>
              <a:rPr lang="zh-CN" altLang="en-US" sz="1800" b="1" dirty="0">
                <a:latin typeface="宋体" pitchFamily="2" charset="-122"/>
              </a:rPr>
              <a:t>、</a:t>
            </a:r>
            <a:r>
              <a:rPr lang="en-US" altLang="zh-CN" sz="1800" b="1" dirty="0">
                <a:latin typeface="宋体" pitchFamily="2" charset="-122"/>
              </a:rPr>
              <a:t>op</a:t>
            </a:r>
            <a:r>
              <a:rPr lang="zh-CN" altLang="en-US" sz="1800" b="1" dirty="0">
                <a:solidFill>
                  <a:srgbClr val="990099"/>
                </a:solidFill>
                <a:latin typeface="宋体" pitchFamily="2" charset="-122"/>
              </a:rPr>
              <a:t>＝</a:t>
            </a:r>
            <a:r>
              <a:rPr lang="en-US" altLang="zh-CN" sz="1800" b="1" dirty="0" err="1">
                <a:solidFill>
                  <a:srgbClr val="990099"/>
                </a:solidFill>
                <a:latin typeface="宋体" pitchFamily="2" charset="-122"/>
              </a:rPr>
              <a:t>op</a:t>
            </a:r>
            <a:r>
              <a:rPr lang="en-US" altLang="zh-CN" sz="1800" b="1" baseline="-18000" dirty="0" err="1">
                <a:solidFill>
                  <a:srgbClr val="990099"/>
                </a:solidFill>
                <a:latin typeface="宋体" pitchFamily="2" charset="-122"/>
                <a:sym typeface="Symbol"/>
              </a:rPr>
              <a:t>n</a:t>
            </a:r>
            <a:r>
              <a:rPr lang="zh-CN" altLang="en-US" sz="1800" b="1" dirty="0">
                <a:latin typeface="宋体" pitchFamily="2" charset="-122"/>
              </a:rPr>
              <a:t>、</a:t>
            </a:r>
            <a:r>
              <a:rPr lang="en-US" altLang="zh-CN" sz="1800" b="1" dirty="0" err="1">
                <a:latin typeface="宋体" pitchFamily="2" charset="-122"/>
              </a:rPr>
              <a:t>Z</a:t>
            </a:r>
            <a:r>
              <a:rPr lang="en-US" altLang="zh-CN" sz="1800" b="1" baseline="-18000" dirty="0" err="1">
                <a:latin typeface="宋体" pitchFamily="2" charset="-122"/>
              </a:rPr>
              <a:t>in</a:t>
            </a:r>
            <a:r>
              <a:rPr lang="zh-CN" altLang="en-US" sz="1800" b="1" dirty="0">
                <a:latin typeface="宋体" pitchFamily="2" charset="-122"/>
              </a:rPr>
              <a:t> ③</a:t>
            </a:r>
            <a:r>
              <a:rPr lang="en-US" altLang="zh-CN" sz="1800" b="1" dirty="0" err="1">
                <a:latin typeface="宋体" pitchFamily="2" charset="-122"/>
              </a:rPr>
              <a:t>Z</a:t>
            </a:r>
            <a:r>
              <a:rPr lang="en-US" altLang="zh-CN" sz="1800" b="1" baseline="-18000" dirty="0" err="1">
                <a:latin typeface="宋体" pitchFamily="2" charset="-122"/>
              </a:rPr>
              <a:t>out</a:t>
            </a:r>
            <a:r>
              <a:rPr lang="zh-CN" altLang="en-US" sz="1800" b="1" dirty="0">
                <a:latin typeface="宋体" pitchFamily="2" charset="-122"/>
              </a:rPr>
              <a:t>、</a:t>
            </a:r>
            <a:r>
              <a:rPr lang="en-US" altLang="zh-CN" sz="1800" b="1" dirty="0" err="1">
                <a:latin typeface="宋体" pitchFamily="2" charset="-122"/>
              </a:rPr>
              <a:t>Rc</a:t>
            </a:r>
            <a:r>
              <a:rPr lang="en-US" altLang="zh-CN" sz="1800" b="1" baseline="-18000" dirty="0" err="1">
                <a:latin typeface="宋体" pitchFamily="2" charset="-122"/>
              </a:rPr>
              <a:t>in</a:t>
            </a:r>
            <a:endParaRPr lang="en-US" altLang="zh-CN" sz="1800" b="1" dirty="0">
              <a:latin typeface="宋体" pitchFamily="2" charset="-122"/>
            </a:endParaRPr>
          </a:p>
        </p:txBody>
      </p:sp>
      <p:grpSp>
        <p:nvGrpSpPr>
          <p:cNvPr id="244" name="组合 243"/>
          <p:cNvGrpSpPr/>
          <p:nvPr/>
        </p:nvGrpSpPr>
        <p:grpSpPr>
          <a:xfrm>
            <a:off x="1101006" y="1772816"/>
            <a:ext cx="3398986" cy="1707872"/>
            <a:chOff x="1101006" y="1772816"/>
            <a:chExt cx="3398986" cy="1707872"/>
          </a:xfrm>
        </p:grpSpPr>
        <p:cxnSp>
          <p:nvCxnSpPr>
            <p:cNvPr id="72" name="直接连接符 71"/>
            <p:cNvCxnSpPr/>
            <p:nvPr/>
          </p:nvCxnSpPr>
          <p:spPr bwMode="auto">
            <a:xfrm>
              <a:off x="1410765" y="2112537"/>
              <a:ext cx="144016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73" name="Text Box 18"/>
            <p:cNvSpPr txBox="1">
              <a:spLocks noChangeArrowheads="1"/>
            </p:cNvSpPr>
            <p:nvPr/>
          </p:nvSpPr>
          <p:spPr bwMode="auto">
            <a:xfrm>
              <a:off x="1101006" y="1969589"/>
              <a:ext cx="374650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  <a:latin typeface="宋体" pitchFamily="2" charset="-122"/>
                </a:rPr>
                <a:t>Y</a:t>
              </a:r>
              <a:r>
                <a:rPr lang="en-US" altLang="zh-CN" sz="1800" b="1" baseline="-18000" dirty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</a:p>
          </p:txBody>
        </p:sp>
        <p:sp>
          <p:nvSpPr>
            <p:cNvPr id="76" name="AutoShape 15"/>
            <p:cNvSpPr>
              <a:spLocks noChangeArrowheads="1"/>
            </p:cNvSpPr>
            <p:nvPr/>
          </p:nvSpPr>
          <p:spPr bwMode="auto">
            <a:xfrm>
              <a:off x="1835497" y="2492896"/>
              <a:ext cx="576263" cy="303271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ALU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cxnSp>
          <p:nvCxnSpPr>
            <p:cNvPr id="81" name="直接连接符 420"/>
            <p:cNvCxnSpPr>
              <a:stCxn id="76" idx="2"/>
              <a:endCxn id="94" idx="0"/>
            </p:cNvCxnSpPr>
            <p:nvPr/>
          </p:nvCxnSpPr>
          <p:spPr bwMode="auto">
            <a:xfrm flipH="1">
              <a:off x="2123529" y="2796167"/>
              <a:ext cx="100" cy="19560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3" name="Text Box 18"/>
            <p:cNvSpPr txBox="1">
              <a:spLocks noChangeArrowheads="1"/>
            </p:cNvSpPr>
            <p:nvPr/>
          </p:nvSpPr>
          <p:spPr bwMode="auto">
            <a:xfrm>
              <a:off x="1554781" y="1987947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Y</a:t>
              </a:r>
            </a:p>
          </p:txBody>
        </p:sp>
        <p:sp>
          <p:nvSpPr>
            <p:cNvPr id="94" name="Text Box 18"/>
            <p:cNvSpPr txBox="1">
              <a:spLocks noChangeArrowheads="1"/>
            </p:cNvSpPr>
            <p:nvPr/>
          </p:nvSpPr>
          <p:spPr bwMode="auto">
            <a:xfrm>
              <a:off x="1835497" y="2991775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Z</a:t>
              </a:r>
            </a:p>
          </p:txBody>
        </p:sp>
        <p:cxnSp>
          <p:nvCxnSpPr>
            <p:cNvPr id="95" name="直接连接符 94"/>
            <p:cNvCxnSpPr/>
            <p:nvPr/>
          </p:nvCxnSpPr>
          <p:spPr bwMode="auto">
            <a:xfrm>
              <a:off x="1933688" y="2276872"/>
              <a:ext cx="0" cy="21055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7" name="直接连接符 96"/>
            <p:cNvCxnSpPr/>
            <p:nvPr/>
          </p:nvCxnSpPr>
          <p:spPr bwMode="auto">
            <a:xfrm>
              <a:off x="2293728" y="1772816"/>
              <a:ext cx="0" cy="71901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2" name="直接连接符 101"/>
            <p:cNvCxnSpPr/>
            <p:nvPr/>
          </p:nvCxnSpPr>
          <p:spPr bwMode="auto">
            <a:xfrm>
              <a:off x="1914821" y="1772816"/>
              <a:ext cx="0" cy="21513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0" name="直接连接符 109"/>
            <p:cNvCxnSpPr>
              <a:stCxn id="94" idx="3"/>
            </p:cNvCxnSpPr>
            <p:nvPr/>
          </p:nvCxnSpPr>
          <p:spPr bwMode="auto">
            <a:xfrm>
              <a:off x="2411561" y="3136238"/>
              <a:ext cx="51886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3" name="直接连接符 112"/>
            <p:cNvCxnSpPr/>
            <p:nvPr/>
          </p:nvCxnSpPr>
          <p:spPr bwMode="auto">
            <a:xfrm>
              <a:off x="1101006" y="1772816"/>
              <a:ext cx="182942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6" name="等腰三角形 115"/>
            <p:cNvSpPr/>
            <p:nvPr/>
          </p:nvSpPr>
          <p:spPr bwMode="auto">
            <a:xfrm>
              <a:off x="2591780" y="3064676"/>
              <a:ext cx="108012" cy="144016"/>
            </a:xfrm>
            <a:prstGeom prst="triangl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17" name="直接连接符 116"/>
            <p:cNvCxnSpPr/>
            <p:nvPr/>
          </p:nvCxnSpPr>
          <p:spPr bwMode="auto">
            <a:xfrm>
              <a:off x="1691680" y="3115471"/>
              <a:ext cx="144016" cy="89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19" name="Text Box 18"/>
            <p:cNvSpPr txBox="1">
              <a:spLocks noChangeArrowheads="1"/>
            </p:cNvSpPr>
            <p:nvPr/>
          </p:nvSpPr>
          <p:spPr bwMode="auto">
            <a:xfrm>
              <a:off x="1389038" y="2973417"/>
              <a:ext cx="374650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FF3399"/>
                  </a:solidFill>
                  <a:latin typeface="宋体" pitchFamily="2" charset="-122"/>
                </a:rPr>
                <a:t>Z</a:t>
              </a:r>
              <a:r>
                <a:rPr lang="en-US" altLang="zh-CN" sz="1800" b="1" baseline="-18000" dirty="0" err="1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20" name="Text Box 18"/>
            <p:cNvSpPr txBox="1">
              <a:spLocks noChangeArrowheads="1"/>
            </p:cNvSpPr>
            <p:nvPr/>
          </p:nvSpPr>
          <p:spPr bwMode="auto">
            <a:xfrm>
              <a:off x="2466429" y="2636912"/>
              <a:ext cx="466725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FF3399"/>
                  </a:solidFill>
                  <a:latin typeface="宋体" pitchFamily="2" charset="-122"/>
                </a:rPr>
                <a:t>Z</a:t>
              </a:r>
              <a:r>
                <a:rPr lang="en-US" altLang="zh-CN" sz="1800" b="1" baseline="-18000" dirty="0" err="1">
                  <a:solidFill>
                    <a:srgbClr val="FF3399"/>
                  </a:solidFill>
                  <a:latin typeface="宋体" pitchFamily="2" charset="-122"/>
                </a:rPr>
                <a:t>out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121" name="直接连接符 120"/>
            <p:cNvCxnSpPr/>
            <p:nvPr/>
          </p:nvCxnSpPr>
          <p:spPr bwMode="auto">
            <a:xfrm>
              <a:off x="2627784" y="2966275"/>
              <a:ext cx="0" cy="127711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23" name="直接连接符 122"/>
            <p:cNvCxnSpPr/>
            <p:nvPr/>
          </p:nvCxnSpPr>
          <p:spPr bwMode="auto">
            <a:xfrm>
              <a:off x="2930426" y="1772816"/>
              <a:ext cx="2728" cy="154058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0" name="Text Box 18"/>
            <p:cNvSpPr txBox="1">
              <a:spLocks noChangeArrowheads="1"/>
            </p:cNvSpPr>
            <p:nvPr/>
          </p:nvSpPr>
          <p:spPr bwMode="auto">
            <a:xfrm>
              <a:off x="3347864" y="1772816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Ra</a:t>
              </a:r>
            </a:p>
          </p:txBody>
        </p:sp>
        <p:cxnSp>
          <p:nvCxnSpPr>
            <p:cNvPr id="131" name="直接连接符 130"/>
            <p:cNvCxnSpPr/>
            <p:nvPr/>
          </p:nvCxnSpPr>
          <p:spPr bwMode="auto">
            <a:xfrm>
              <a:off x="2930426" y="1844824"/>
              <a:ext cx="41743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4" name="直接连接符 133"/>
            <p:cNvCxnSpPr/>
            <p:nvPr/>
          </p:nvCxnSpPr>
          <p:spPr bwMode="auto">
            <a:xfrm flipH="1">
              <a:off x="2930426" y="1988840"/>
              <a:ext cx="41743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37" name="等腰三角形 136"/>
            <p:cNvSpPr/>
            <p:nvPr/>
          </p:nvSpPr>
          <p:spPr bwMode="auto">
            <a:xfrm>
              <a:off x="3095836" y="1916156"/>
              <a:ext cx="108012" cy="144016"/>
            </a:xfrm>
            <a:prstGeom prst="triangl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38" name="直接连接符 137"/>
            <p:cNvCxnSpPr/>
            <p:nvPr/>
          </p:nvCxnSpPr>
          <p:spPr bwMode="auto">
            <a:xfrm rot="10800000">
              <a:off x="3149842" y="2020706"/>
              <a:ext cx="486054" cy="143123"/>
            </a:xfrm>
            <a:prstGeom prst="bentConnector3">
              <a:avLst>
                <a:gd name="adj1" fmla="val 100167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41" name="Text Box 18"/>
            <p:cNvSpPr txBox="1">
              <a:spLocks noChangeArrowheads="1"/>
            </p:cNvSpPr>
            <p:nvPr/>
          </p:nvSpPr>
          <p:spPr bwMode="auto">
            <a:xfrm>
              <a:off x="3635896" y="2040528"/>
              <a:ext cx="504056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FF3399"/>
                  </a:solidFill>
                  <a:latin typeface="宋体" pitchFamily="2" charset="-122"/>
                </a:rPr>
                <a:t>Ra</a:t>
              </a:r>
              <a:r>
                <a:rPr lang="en-US" altLang="zh-CN" sz="1800" b="1" baseline="-18000" dirty="0" err="1">
                  <a:solidFill>
                    <a:srgbClr val="FF3399"/>
                  </a:solidFill>
                  <a:latin typeface="宋体" pitchFamily="2" charset="-122"/>
                </a:rPr>
                <a:t>out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43" name="Text Box 18"/>
            <p:cNvSpPr txBox="1">
              <a:spLocks noChangeArrowheads="1"/>
            </p:cNvSpPr>
            <p:nvPr/>
          </p:nvSpPr>
          <p:spPr bwMode="auto">
            <a:xfrm>
              <a:off x="4053334" y="1825573"/>
              <a:ext cx="446658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  <a:latin typeface="宋体" pitchFamily="2" charset="-122"/>
                </a:rPr>
                <a:t>Ra</a:t>
              </a:r>
              <a:r>
                <a:rPr lang="en-US" altLang="zh-CN" sz="1800" b="1" baseline="-18000" dirty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</a:p>
          </p:txBody>
        </p:sp>
        <p:cxnSp>
          <p:nvCxnSpPr>
            <p:cNvPr id="144" name="直接连接符 143"/>
            <p:cNvCxnSpPr/>
            <p:nvPr/>
          </p:nvCxnSpPr>
          <p:spPr bwMode="auto">
            <a:xfrm flipH="1">
              <a:off x="3923928" y="1953871"/>
              <a:ext cx="144016" cy="89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45" name="Text Box 18"/>
            <p:cNvSpPr txBox="1">
              <a:spLocks noChangeArrowheads="1"/>
            </p:cNvSpPr>
            <p:nvPr/>
          </p:nvSpPr>
          <p:spPr bwMode="auto">
            <a:xfrm>
              <a:off x="3347864" y="2348880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Rb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46" name="直接连接符 145"/>
            <p:cNvCxnSpPr/>
            <p:nvPr/>
          </p:nvCxnSpPr>
          <p:spPr bwMode="auto">
            <a:xfrm>
              <a:off x="2930426" y="2420888"/>
              <a:ext cx="41743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7" name="直接连接符 146"/>
            <p:cNvCxnSpPr/>
            <p:nvPr/>
          </p:nvCxnSpPr>
          <p:spPr bwMode="auto">
            <a:xfrm flipH="1">
              <a:off x="2930426" y="2564904"/>
              <a:ext cx="41743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48" name="等腰三角形 147"/>
            <p:cNvSpPr/>
            <p:nvPr/>
          </p:nvSpPr>
          <p:spPr bwMode="auto">
            <a:xfrm>
              <a:off x="3095836" y="2487427"/>
              <a:ext cx="108012" cy="144016"/>
            </a:xfrm>
            <a:prstGeom prst="triangl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49" name="直接连接符 137"/>
            <p:cNvCxnSpPr/>
            <p:nvPr/>
          </p:nvCxnSpPr>
          <p:spPr bwMode="auto">
            <a:xfrm rot="10800000">
              <a:off x="3149842" y="2594215"/>
              <a:ext cx="486054" cy="143123"/>
            </a:xfrm>
            <a:prstGeom prst="bentConnector3">
              <a:avLst>
                <a:gd name="adj1" fmla="val 100167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50" name="Text Box 18"/>
            <p:cNvSpPr txBox="1">
              <a:spLocks noChangeArrowheads="1"/>
            </p:cNvSpPr>
            <p:nvPr/>
          </p:nvSpPr>
          <p:spPr bwMode="auto">
            <a:xfrm>
              <a:off x="3635896" y="2617661"/>
              <a:ext cx="504056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FF3399"/>
                  </a:solidFill>
                  <a:latin typeface="宋体" pitchFamily="2" charset="-122"/>
                </a:rPr>
                <a:t>Rb</a:t>
              </a:r>
              <a:r>
                <a:rPr lang="en-US" altLang="zh-CN" sz="1800" b="1" baseline="-18000" dirty="0" err="1">
                  <a:solidFill>
                    <a:srgbClr val="FF3399"/>
                  </a:solidFill>
                  <a:latin typeface="宋体" pitchFamily="2" charset="-122"/>
                </a:rPr>
                <a:t>out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51" name="Text Box 18"/>
            <p:cNvSpPr txBox="1">
              <a:spLocks noChangeArrowheads="1"/>
            </p:cNvSpPr>
            <p:nvPr/>
          </p:nvSpPr>
          <p:spPr bwMode="auto">
            <a:xfrm>
              <a:off x="4053334" y="2402706"/>
              <a:ext cx="446658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FF3399"/>
                  </a:solidFill>
                  <a:latin typeface="宋体" pitchFamily="2" charset="-122"/>
                </a:rPr>
                <a:t>Rb</a:t>
              </a:r>
              <a:r>
                <a:rPr lang="en-US" altLang="zh-CN" sz="1800" b="1" baseline="-18000" dirty="0" err="1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152" name="直接连接符 151"/>
            <p:cNvCxnSpPr/>
            <p:nvPr/>
          </p:nvCxnSpPr>
          <p:spPr bwMode="auto">
            <a:xfrm flipH="1">
              <a:off x="3923928" y="2531004"/>
              <a:ext cx="144016" cy="89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54" name="Text Box 18"/>
            <p:cNvSpPr txBox="1">
              <a:spLocks noChangeArrowheads="1"/>
            </p:cNvSpPr>
            <p:nvPr/>
          </p:nvSpPr>
          <p:spPr bwMode="auto">
            <a:xfrm>
              <a:off x="3347864" y="2924944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Rc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55" name="直接连接符 154"/>
            <p:cNvCxnSpPr/>
            <p:nvPr/>
          </p:nvCxnSpPr>
          <p:spPr bwMode="auto">
            <a:xfrm>
              <a:off x="2930426" y="2996952"/>
              <a:ext cx="41743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56" name="直接连接符 155"/>
            <p:cNvCxnSpPr/>
            <p:nvPr/>
          </p:nvCxnSpPr>
          <p:spPr bwMode="auto">
            <a:xfrm flipH="1">
              <a:off x="2930426" y="3140968"/>
              <a:ext cx="41743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57" name="等腰三角形 156"/>
            <p:cNvSpPr/>
            <p:nvPr/>
          </p:nvSpPr>
          <p:spPr bwMode="auto">
            <a:xfrm>
              <a:off x="3095836" y="3069353"/>
              <a:ext cx="108012" cy="144016"/>
            </a:xfrm>
            <a:prstGeom prst="triangl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58" name="直接连接符 137"/>
            <p:cNvCxnSpPr/>
            <p:nvPr/>
          </p:nvCxnSpPr>
          <p:spPr bwMode="auto">
            <a:xfrm rot="10800000">
              <a:off x="3149842" y="3170279"/>
              <a:ext cx="486054" cy="143123"/>
            </a:xfrm>
            <a:prstGeom prst="bentConnector3">
              <a:avLst>
                <a:gd name="adj1" fmla="val 100167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59" name="Text Box 18"/>
            <p:cNvSpPr txBox="1">
              <a:spLocks noChangeArrowheads="1"/>
            </p:cNvSpPr>
            <p:nvPr/>
          </p:nvSpPr>
          <p:spPr bwMode="auto">
            <a:xfrm>
              <a:off x="3635896" y="3193725"/>
              <a:ext cx="504056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FF3399"/>
                  </a:solidFill>
                  <a:latin typeface="宋体" pitchFamily="2" charset="-122"/>
                </a:rPr>
                <a:t>Rc</a:t>
              </a:r>
              <a:r>
                <a:rPr lang="en-US" altLang="zh-CN" sz="1800" b="1" baseline="-18000" dirty="0" err="1">
                  <a:solidFill>
                    <a:srgbClr val="FF3399"/>
                  </a:solidFill>
                  <a:latin typeface="宋体" pitchFamily="2" charset="-122"/>
                </a:rPr>
                <a:t>out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60" name="Text Box 18"/>
            <p:cNvSpPr txBox="1">
              <a:spLocks noChangeArrowheads="1"/>
            </p:cNvSpPr>
            <p:nvPr/>
          </p:nvSpPr>
          <p:spPr bwMode="auto">
            <a:xfrm>
              <a:off x="4053334" y="2978770"/>
              <a:ext cx="446658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FF3399"/>
                  </a:solidFill>
                  <a:latin typeface="宋体" pitchFamily="2" charset="-122"/>
                </a:rPr>
                <a:t>Rc</a:t>
              </a:r>
              <a:r>
                <a:rPr lang="en-US" altLang="zh-CN" sz="1800" b="1" baseline="-18000" dirty="0" err="1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161" name="直接连接符 160"/>
            <p:cNvCxnSpPr/>
            <p:nvPr/>
          </p:nvCxnSpPr>
          <p:spPr bwMode="auto">
            <a:xfrm flipH="1">
              <a:off x="3923928" y="3107068"/>
              <a:ext cx="144016" cy="89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242" name="直接连接符 241"/>
            <p:cNvCxnSpPr/>
            <p:nvPr/>
          </p:nvCxnSpPr>
          <p:spPr bwMode="auto">
            <a:xfrm>
              <a:off x="1729781" y="2636912"/>
              <a:ext cx="144016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243" name="Text Box 18"/>
            <p:cNvSpPr txBox="1">
              <a:spLocks noChangeArrowheads="1"/>
            </p:cNvSpPr>
            <p:nvPr/>
          </p:nvSpPr>
          <p:spPr bwMode="auto">
            <a:xfrm>
              <a:off x="1410765" y="2448103"/>
              <a:ext cx="324224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  <a:latin typeface="宋体" pitchFamily="2" charset="-122"/>
                </a:rPr>
                <a:t>op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</p:grpSp>
      <p:sp>
        <p:nvSpPr>
          <p:cNvPr id="245" name="Text Box 5"/>
          <p:cNvSpPr txBox="1">
            <a:spLocks noChangeArrowheads="1"/>
          </p:cNvSpPr>
          <p:nvPr/>
        </p:nvSpPr>
        <p:spPr bwMode="auto">
          <a:xfrm>
            <a:off x="2699792" y="5085184"/>
            <a:ext cx="644420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err="1">
                <a:latin typeface="宋体" pitchFamily="2" charset="-122"/>
              </a:rPr>
              <a:t>ALUA</a:t>
            </a:r>
            <a:r>
              <a:rPr lang="en-US" altLang="zh-CN" b="1" baseline="-18000" dirty="0" err="1">
                <a:latin typeface="宋体" pitchFamily="2" charset="-122"/>
              </a:rPr>
              <a:t>sel</a:t>
            </a:r>
            <a:r>
              <a:rPr lang="en-US" altLang="zh-CN" b="1" dirty="0">
                <a:latin typeface="宋体" pitchFamily="2" charset="-122"/>
              </a:rPr>
              <a:t>=</a:t>
            </a:r>
            <a:r>
              <a:rPr lang="en-US" altLang="zh-CN" b="1" dirty="0" err="1">
                <a:latin typeface="宋体" pitchFamily="2" charset="-122"/>
              </a:rPr>
              <a:t>i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 err="1">
                <a:latin typeface="宋体" pitchFamily="2" charset="-122"/>
              </a:rPr>
              <a:t>ALUB</a:t>
            </a:r>
            <a:r>
              <a:rPr lang="en-US" altLang="zh-CN" b="1" baseline="-18000" dirty="0" err="1">
                <a:latin typeface="宋体" pitchFamily="2" charset="-122"/>
              </a:rPr>
              <a:t>sel</a:t>
            </a:r>
            <a:r>
              <a:rPr lang="en-US" altLang="zh-CN" b="1" dirty="0">
                <a:latin typeface="宋体" pitchFamily="2" charset="-122"/>
              </a:rPr>
              <a:t>=j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op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＝</a:t>
            </a:r>
            <a:r>
              <a:rPr lang="en-US" altLang="zh-CN" b="1" dirty="0" err="1">
                <a:solidFill>
                  <a:srgbClr val="990099"/>
                </a:solidFill>
                <a:latin typeface="宋体" pitchFamily="2" charset="-122"/>
              </a:rPr>
              <a:t>op</a:t>
            </a:r>
            <a:r>
              <a:rPr lang="en-US" altLang="zh-CN" b="1" baseline="-18000" dirty="0" err="1">
                <a:solidFill>
                  <a:srgbClr val="990099"/>
                </a:solidFill>
                <a:latin typeface="宋体" pitchFamily="2" charset="-122"/>
                <a:sym typeface="Symbol"/>
              </a:rPr>
              <a:t>n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 err="1">
                <a:latin typeface="宋体" pitchFamily="2" charset="-122"/>
              </a:rPr>
              <a:t>Rc</a:t>
            </a:r>
            <a:r>
              <a:rPr lang="en-US" altLang="zh-CN" b="1" baseline="-18000" dirty="0" err="1">
                <a:latin typeface="宋体" pitchFamily="2" charset="-122"/>
              </a:rPr>
              <a:t>sel</a:t>
            </a:r>
            <a:r>
              <a:rPr lang="en-US" altLang="zh-CN" b="1" dirty="0">
                <a:latin typeface="宋体" pitchFamily="2" charset="-122"/>
              </a:rPr>
              <a:t>=k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 err="1">
                <a:latin typeface="宋体" pitchFamily="2" charset="-122"/>
              </a:rPr>
              <a:t>Rc</a:t>
            </a:r>
            <a:r>
              <a:rPr lang="en-US" altLang="zh-CN" b="1" baseline="-18000" dirty="0" err="1">
                <a:latin typeface="宋体" pitchFamily="2" charset="-122"/>
              </a:rPr>
              <a:t>in</a:t>
            </a:r>
            <a:endParaRPr lang="en-US" altLang="zh-CN" b="1" dirty="0">
              <a:latin typeface="宋体" pitchFamily="2" charset="-122"/>
            </a:endParaRPr>
          </a:p>
        </p:txBody>
      </p:sp>
      <p:grpSp>
        <p:nvGrpSpPr>
          <p:cNvPr id="250" name="组合 249"/>
          <p:cNvGrpSpPr/>
          <p:nvPr/>
        </p:nvGrpSpPr>
        <p:grpSpPr>
          <a:xfrm>
            <a:off x="5004048" y="1700808"/>
            <a:ext cx="3384376" cy="1770557"/>
            <a:chOff x="5004048" y="1700808"/>
            <a:chExt cx="3384376" cy="1770557"/>
          </a:xfrm>
        </p:grpSpPr>
        <p:sp>
          <p:nvSpPr>
            <p:cNvPr id="174" name="Text Box 18"/>
            <p:cNvSpPr txBox="1">
              <a:spLocks noChangeArrowheads="1"/>
            </p:cNvSpPr>
            <p:nvPr/>
          </p:nvSpPr>
          <p:spPr bwMode="auto">
            <a:xfrm>
              <a:off x="7596336" y="2419819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Rc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75" name="直接连接符 174"/>
            <p:cNvCxnSpPr>
              <a:stCxn id="188" idx="2"/>
              <a:endCxn id="174" idx="1"/>
            </p:cNvCxnSpPr>
            <p:nvPr/>
          </p:nvCxnSpPr>
          <p:spPr bwMode="auto">
            <a:xfrm>
              <a:off x="7308304" y="2563836"/>
              <a:ext cx="288032" cy="4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79" name="Text Box 18"/>
            <p:cNvSpPr txBox="1">
              <a:spLocks noChangeArrowheads="1"/>
            </p:cNvSpPr>
            <p:nvPr/>
          </p:nvSpPr>
          <p:spPr bwMode="auto">
            <a:xfrm>
              <a:off x="7056276" y="2996952"/>
              <a:ext cx="504056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FF3399"/>
                  </a:solidFill>
                  <a:latin typeface="宋体" pitchFamily="2" charset="-122"/>
                </a:rPr>
                <a:t>Rc</a:t>
              </a:r>
              <a:r>
                <a:rPr lang="en-US" altLang="zh-CN" sz="1800" b="1" baseline="-18000" dirty="0" err="1">
                  <a:solidFill>
                    <a:srgbClr val="FF3399"/>
                  </a:solidFill>
                  <a:latin typeface="宋体" pitchFamily="2" charset="-122"/>
                </a:rPr>
                <a:t>sel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80" name="Text Box 18"/>
            <p:cNvSpPr txBox="1">
              <a:spLocks noChangeArrowheads="1"/>
            </p:cNvSpPr>
            <p:nvPr/>
          </p:nvSpPr>
          <p:spPr bwMode="auto">
            <a:xfrm>
              <a:off x="7725742" y="2851867"/>
              <a:ext cx="446658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FF3399"/>
                  </a:solidFill>
                  <a:latin typeface="宋体" pitchFamily="2" charset="-122"/>
                </a:rPr>
                <a:t>Rc</a:t>
              </a:r>
              <a:r>
                <a:rPr lang="en-US" altLang="zh-CN" sz="1800" b="1" baseline="-18000" dirty="0" err="1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181" name="直接连接符 180"/>
            <p:cNvCxnSpPr>
              <a:endCxn id="174" idx="2"/>
            </p:cNvCxnSpPr>
            <p:nvPr/>
          </p:nvCxnSpPr>
          <p:spPr bwMode="auto">
            <a:xfrm flipV="1">
              <a:off x="7884368" y="2708744"/>
              <a:ext cx="0" cy="18784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82" name="直接连接符 181"/>
            <p:cNvCxnSpPr/>
            <p:nvPr/>
          </p:nvCxnSpPr>
          <p:spPr bwMode="auto">
            <a:xfrm>
              <a:off x="8172400" y="2563835"/>
              <a:ext cx="21602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88" name="Text Box 18"/>
            <p:cNvSpPr txBox="1">
              <a:spLocks noChangeArrowheads="1"/>
            </p:cNvSpPr>
            <p:nvPr/>
          </p:nvSpPr>
          <p:spPr bwMode="auto">
            <a:xfrm rot="16200000">
              <a:off x="6912081" y="2455645"/>
              <a:ext cx="576064" cy="21638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MUX</a:t>
              </a:r>
            </a:p>
          </p:txBody>
        </p:sp>
        <p:cxnSp>
          <p:nvCxnSpPr>
            <p:cNvPr id="191" name="直接连接符 190"/>
            <p:cNvCxnSpPr>
              <a:endCxn id="188" idx="1"/>
            </p:cNvCxnSpPr>
            <p:nvPr/>
          </p:nvCxnSpPr>
          <p:spPr bwMode="auto">
            <a:xfrm flipV="1">
              <a:off x="7200113" y="2851868"/>
              <a:ext cx="0" cy="14348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97" name="AutoShape 15"/>
            <p:cNvSpPr>
              <a:spLocks noChangeArrowheads="1"/>
            </p:cNvSpPr>
            <p:nvPr/>
          </p:nvSpPr>
          <p:spPr bwMode="auto">
            <a:xfrm rot="16200000">
              <a:off x="6364481" y="2412300"/>
              <a:ext cx="576263" cy="303271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ALU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cxnSp>
          <p:nvCxnSpPr>
            <p:cNvPr id="198" name="直接连接符 197"/>
            <p:cNvCxnSpPr/>
            <p:nvPr/>
          </p:nvCxnSpPr>
          <p:spPr bwMode="auto">
            <a:xfrm>
              <a:off x="6804248" y="2563835"/>
              <a:ext cx="288032" cy="4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99" name="直接连接符 198"/>
            <p:cNvCxnSpPr/>
            <p:nvPr/>
          </p:nvCxnSpPr>
          <p:spPr bwMode="auto">
            <a:xfrm>
              <a:off x="6300192" y="2347811"/>
              <a:ext cx="200785" cy="4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00" name="直接连接符 199"/>
            <p:cNvCxnSpPr/>
            <p:nvPr/>
          </p:nvCxnSpPr>
          <p:spPr bwMode="auto">
            <a:xfrm>
              <a:off x="6300192" y="2779860"/>
              <a:ext cx="20078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01" name="Text Box 18"/>
            <p:cNvSpPr txBox="1">
              <a:spLocks noChangeArrowheads="1"/>
            </p:cNvSpPr>
            <p:nvPr/>
          </p:nvSpPr>
          <p:spPr bwMode="auto">
            <a:xfrm rot="16200000">
              <a:off x="5959026" y="2222670"/>
              <a:ext cx="465949" cy="21638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MUX</a:t>
              </a:r>
            </a:p>
          </p:txBody>
        </p:sp>
        <p:sp>
          <p:nvSpPr>
            <p:cNvPr id="205" name="Text Box 18"/>
            <p:cNvSpPr txBox="1">
              <a:spLocks noChangeArrowheads="1"/>
            </p:cNvSpPr>
            <p:nvPr/>
          </p:nvSpPr>
          <p:spPr bwMode="auto">
            <a:xfrm rot="16200000">
              <a:off x="5976068" y="2743944"/>
              <a:ext cx="432582" cy="21638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MUX</a:t>
              </a:r>
            </a:p>
          </p:txBody>
        </p:sp>
        <p:cxnSp>
          <p:nvCxnSpPr>
            <p:cNvPr id="206" name="直接连接符 205"/>
            <p:cNvCxnSpPr>
              <a:stCxn id="207" idx="3"/>
            </p:cNvCxnSpPr>
            <p:nvPr/>
          </p:nvCxnSpPr>
          <p:spPr bwMode="auto">
            <a:xfrm flipV="1">
              <a:off x="5796136" y="2275356"/>
              <a:ext cx="288032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07" name="Text Box 18"/>
            <p:cNvSpPr txBox="1">
              <a:spLocks noChangeArrowheads="1"/>
            </p:cNvSpPr>
            <p:nvPr/>
          </p:nvSpPr>
          <p:spPr bwMode="auto">
            <a:xfrm>
              <a:off x="5220072" y="2130894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Rb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211" name="直接连接符 210"/>
            <p:cNvCxnSpPr>
              <a:stCxn id="212" idx="3"/>
            </p:cNvCxnSpPr>
            <p:nvPr/>
          </p:nvCxnSpPr>
          <p:spPr bwMode="auto">
            <a:xfrm flipV="1">
              <a:off x="5796136" y="2923429"/>
              <a:ext cx="288032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12" name="Text Box 18"/>
            <p:cNvSpPr txBox="1">
              <a:spLocks noChangeArrowheads="1"/>
            </p:cNvSpPr>
            <p:nvPr/>
          </p:nvSpPr>
          <p:spPr bwMode="auto">
            <a:xfrm>
              <a:off x="5220072" y="2778967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Ra</a:t>
              </a:r>
            </a:p>
          </p:txBody>
        </p:sp>
        <p:cxnSp>
          <p:nvCxnSpPr>
            <p:cNvPr id="213" name="直接连接符 212"/>
            <p:cNvCxnSpPr>
              <a:endCxn id="205" idx="1"/>
            </p:cNvCxnSpPr>
            <p:nvPr/>
          </p:nvCxnSpPr>
          <p:spPr bwMode="auto">
            <a:xfrm flipV="1">
              <a:off x="6192000" y="3068426"/>
              <a:ext cx="359" cy="14348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216" name="Text Box 18"/>
            <p:cNvSpPr txBox="1">
              <a:spLocks noChangeArrowheads="1"/>
            </p:cNvSpPr>
            <p:nvPr/>
          </p:nvSpPr>
          <p:spPr bwMode="auto">
            <a:xfrm>
              <a:off x="5868144" y="3184402"/>
              <a:ext cx="792088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FF3399"/>
                  </a:solidFill>
                  <a:latin typeface="宋体" pitchFamily="2" charset="-122"/>
                </a:rPr>
                <a:t>ALUA</a:t>
              </a:r>
              <a:r>
                <a:rPr lang="en-US" altLang="zh-CN" sz="1800" b="1" baseline="-18000" dirty="0" err="1">
                  <a:solidFill>
                    <a:srgbClr val="FF3399"/>
                  </a:solidFill>
                  <a:latin typeface="宋体" pitchFamily="2" charset="-122"/>
                </a:rPr>
                <a:t>sel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217" name="Text Box 18"/>
            <p:cNvSpPr txBox="1">
              <a:spLocks noChangeArrowheads="1"/>
            </p:cNvSpPr>
            <p:nvPr/>
          </p:nvSpPr>
          <p:spPr bwMode="auto">
            <a:xfrm>
              <a:off x="5868144" y="1700808"/>
              <a:ext cx="792088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FF3399"/>
                  </a:solidFill>
                  <a:latin typeface="宋体" pitchFamily="2" charset="-122"/>
                </a:rPr>
                <a:t>ALUB</a:t>
              </a:r>
              <a:r>
                <a:rPr lang="en-US" altLang="zh-CN" sz="1800" b="1" baseline="-18000" dirty="0" err="1">
                  <a:solidFill>
                    <a:srgbClr val="FF3399"/>
                  </a:solidFill>
                  <a:latin typeface="宋体" pitchFamily="2" charset="-122"/>
                </a:rPr>
                <a:t>sel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218" name="直接连接符 217"/>
            <p:cNvCxnSpPr>
              <a:endCxn id="201" idx="3"/>
            </p:cNvCxnSpPr>
            <p:nvPr/>
          </p:nvCxnSpPr>
          <p:spPr bwMode="auto">
            <a:xfrm>
              <a:off x="6192000" y="1969589"/>
              <a:ext cx="1" cy="12829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221" name="Text Box 18"/>
            <p:cNvSpPr txBox="1">
              <a:spLocks noChangeArrowheads="1"/>
            </p:cNvSpPr>
            <p:nvPr/>
          </p:nvSpPr>
          <p:spPr bwMode="auto">
            <a:xfrm>
              <a:off x="5796137" y="2690104"/>
              <a:ext cx="216024" cy="2254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>
                  <a:latin typeface="宋体" pitchFamily="2" charset="-122"/>
                </a:rPr>
                <a:t>i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222" name="Text Box 18"/>
            <p:cNvSpPr txBox="1">
              <a:spLocks noChangeArrowheads="1"/>
            </p:cNvSpPr>
            <p:nvPr/>
          </p:nvSpPr>
          <p:spPr bwMode="auto">
            <a:xfrm>
              <a:off x="5796136" y="2050344"/>
              <a:ext cx="216024" cy="2254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j</a:t>
              </a:r>
            </a:p>
          </p:txBody>
        </p:sp>
        <p:cxnSp>
          <p:nvCxnSpPr>
            <p:cNvPr id="237" name="直接连接符 236"/>
            <p:cNvCxnSpPr/>
            <p:nvPr/>
          </p:nvCxnSpPr>
          <p:spPr bwMode="auto">
            <a:xfrm>
              <a:off x="5004048" y="2276872"/>
              <a:ext cx="21602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38" name="直接连接符 237"/>
            <p:cNvCxnSpPr/>
            <p:nvPr/>
          </p:nvCxnSpPr>
          <p:spPr bwMode="auto">
            <a:xfrm>
              <a:off x="5004048" y="2932117"/>
              <a:ext cx="21602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46" name="直接连接符 245"/>
            <p:cNvCxnSpPr/>
            <p:nvPr/>
          </p:nvCxnSpPr>
          <p:spPr bwMode="auto">
            <a:xfrm flipV="1">
              <a:off x="6659873" y="2807216"/>
              <a:ext cx="359" cy="14348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247" name="Text Box 18"/>
            <p:cNvSpPr txBox="1">
              <a:spLocks noChangeArrowheads="1"/>
            </p:cNvSpPr>
            <p:nvPr/>
          </p:nvSpPr>
          <p:spPr bwMode="auto">
            <a:xfrm>
              <a:off x="6516216" y="2873717"/>
              <a:ext cx="360040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  <a:latin typeface="宋体" pitchFamily="2" charset="-122"/>
                </a:rPr>
                <a:t>op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249" name="Text Box 18"/>
            <p:cNvSpPr txBox="1">
              <a:spLocks noChangeArrowheads="1"/>
            </p:cNvSpPr>
            <p:nvPr/>
          </p:nvSpPr>
          <p:spPr bwMode="auto">
            <a:xfrm>
              <a:off x="6804248" y="2339445"/>
              <a:ext cx="288032" cy="2254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k</a:t>
              </a:r>
            </a:p>
          </p:txBody>
        </p:sp>
      </p:grpSp>
      <p:sp>
        <p:nvSpPr>
          <p:cNvPr id="253" name="Text Box 8"/>
          <p:cNvSpPr txBox="1">
            <a:spLocks noChangeArrowheads="1"/>
          </p:cNvSpPr>
          <p:nvPr/>
        </p:nvSpPr>
        <p:spPr bwMode="auto">
          <a:xfrm>
            <a:off x="190601" y="4221088"/>
            <a:ext cx="8856984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        思考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>
                <a:latin typeface="宋体" pitchFamily="2" charset="-122"/>
              </a:rPr>
              <a:t>Rc</a:t>
            </a:r>
            <a:r>
              <a:rPr lang="zh-CN" altLang="en-US" sz="2200" b="1" dirty="0">
                <a:latin typeface="宋体" pitchFamily="2" charset="-122"/>
              </a:rPr>
              <a:t>←</a:t>
            </a:r>
            <a:r>
              <a:rPr lang="en-US" altLang="zh-CN" sz="2200" b="1" dirty="0">
                <a:latin typeface="宋体" pitchFamily="2" charset="-122"/>
              </a:rPr>
              <a:t>(Ra)</a:t>
            </a:r>
            <a:r>
              <a:rPr lang="en-US" altLang="zh-CN" sz="2200" b="1" dirty="0"/>
              <a:t> </a:t>
            </a:r>
            <a:r>
              <a:rPr lang="en-US" altLang="zh-CN" sz="2200" b="1" dirty="0" err="1">
                <a:solidFill>
                  <a:srgbClr val="990099"/>
                </a:solidFill>
                <a:latin typeface="宋体" pitchFamily="2" charset="-122"/>
              </a:rPr>
              <a:t>op</a:t>
            </a:r>
            <a:r>
              <a:rPr lang="en-US" altLang="zh-CN" sz="2200" b="1" baseline="-18000" dirty="0" err="1">
                <a:solidFill>
                  <a:srgbClr val="990099"/>
                </a:solidFill>
                <a:latin typeface="宋体" pitchFamily="2" charset="-122"/>
                <a:sym typeface="Symbol"/>
              </a:rPr>
              <a:t>n</a:t>
            </a:r>
            <a:r>
              <a:rPr lang="en-US" altLang="zh-CN" sz="2200" b="1" dirty="0">
                <a:solidFill>
                  <a:srgbClr val="990099"/>
                </a:solidFill>
              </a:rPr>
              <a:t> 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en-US" altLang="zh-CN" sz="2200" b="1" dirty="0" err="1">
                <a:latin typeface="宋体" pitchFamily="2" charset="-122"/>
              </a:rPr>
              <a:t>Rb</a:t>
            </a:r>
            <a:r>
              <a:rPr lang="en-US" altLang="zh-CN" sz="2200" b="1" dirty="0">
                <a:latin typeface="宋体" pitchFamily="2" charset="-122"/>
              </a:rPr>
              <a:t>)</a:t>
            </a:r>
            <a:r>
              <a:rPr lang="zh-CN" altLang="en-US" sz="2200" b="1" dirty="0">
                <a:latin typeface="宋体" pitchFamily="2" charset="-122"/>
              </a:rPr>
              <a:t>的</a:t>
            </a:r>
            <a:r>
              <a:rPr lang="en-US" altLang="zh-CN" sz="2200" dirty="0"/>
              <a:t> </a:t>
            </a:r>
            <a:r>
              <a:rPr lang="en-US" altLang="zh-CN" sz="2200" dirty="0" err="1"/>
              <a:t>μ</a:t>
            </a:r>
            <a:r>
              <a:rPr lang="en-US" altLang="zh-CN" sz="2200" b="1" dirty="0" err="1">
                <a:latin typeface="宋体" pitchFamily="2" charset="-122"/>
              </a:rPr>
              <a:t>OPCmd</a:t>
            </a:r>
            <a:r>
              <a:rPr lang="zh-CN" altLang="en-US" sz="2200" b="1" dirty="0">
                <a:latin typeface="宋体" pitchFamily="2" charset="-122"/>
              </a:rPr>
              <a:t>序列是什么？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254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065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5" name="Text Box 5"/>
          <p:cNvSpPr txBox="1">
            <a:spLocks noChangeArrowheads="1"/>
          </p:cNvSpPr>
          <p:nvPr/>
        </p:nvSpPr>
        <p:spPr bwMode="auto">
          <a:xfrm>
            <a:off x="2726079" y="3730569"/>
            <a:ext cx="6238409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err="1">
                <a:latin typeface="宋体" pitchFamily="2" charset="-122"/>
              </a:rPr>
              <a:t>Rb</a:t>
            </a:r>
            <a:r>
              <a:rPr lang="en-US" altLang="zh-CN" b="1" baseline="-18000" dirty="0" err="1">
                <a:latin typeface="宋体" pitchFamily="2" charset="-122"/>
              </a:rPr>
              <a:t>out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op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＝</a:t>
            </a:r>
            <a:r>
              <a:rPr lang="en-US" altLang="zh-CN" b="1" dirty="0" err="1">
                <a:solidFill>
                  <a:srgbClr val="990099"/>
                </a:solidFill>
                <a:latin typeface="宋体" pitchFamily="2" charset="-122"/>
              </a:rPr>
              <a:t>op</a:t>
            </a:r>
            <a:r>
              <a:rPr lang="en-US" altLang="zh-CN" b="1" baseline="-18000" dirty="0" err="1">
                <a:solidFill>
                  <a:srgbClr val="990099"/>
                </a:solidFill>
                <a:latin typeface="宋体" pitchFamily="2" charset="-122"/>
                <a:sym typeface="Symbol"/>
              </a:rPr>
              <a:t>n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 err="1">
                <a:latin typeface="宋体" pitchFamily="2" charset="-122"/>
              </a:rPr>
              <a:t>Z</a:t>
            </a:r>
            <a:r>
              <a:rPr lang="en-US" altLang="zh-CN" b="1" baseline="-18000" dirty="0" err="1">
                <a:latin typeface="宋体" pitchFamily="2" charset="-122"/>
              </a:rPr>
              <a:t>in</a:t>
            </a:r>
            <a:r>
              <a:rPr lang="zh-CN" altLang="en-US" b="1" dirty="0">
                <a:latin typeface="宋体" pitchFamily="2" charset="-122"/>
              </a:rPr>
              <a:t>  </a:t>
            </a:r>
            <a:r>
              <a:rPr lang="en-US" altLang="zh-CN" b="1" dirty="0">
                <a:latin typeface="宋体" pitchFamily="2" charset="-122"/>
              </a:rPr>
              <a:t>[</a:t>
            </a:r>
            <a:r>
              <a:rPr lang="zh-CN" altLang="en-US" sz="2200" b="1" dirty="0">
                <a:latin typeface="宋体" pitchFamily="2" charset="-122"/>
              </a:rPr>
              <a:t>即</a:t>
            </a:r>
            <a:r>
              <a:rPr lang="en-US" altLang="zh-CN" sz="2200" b="1" dirty="0">
                <a:latin typeface="宋体" pitchFamily="2" charset="-122"/>
              </a:rPr>
              <a:t>Z</a:t>
            </a:r>
            <a:r>
              <a:rPr lang="zh-CN" altLang="en-US" sz="2200" b="1" dirty="0">
                <a:latin typeface="宋体" pitchFamily="2" charset="-122"/>
              </a:rPr>
              <a:t>←</a:t>
            </a:r>
            <a:r>
              <a:rPr lang="en-US" altLang="zh-CN" sz="2200" b="1" dirty="0">
                <a:latin typeface="宋体" pitchFamily="2" charset="-122"/>
              </a:rPr>
              <a:t>(Y) </a:t>
            </a:r>
            <a:r>
              <a:rPr lang="en-US" altLang="zh-CN" sz="2200" b="1" dirty="0" err="1">
                <a:latin typeface="宋体" pitchFamily="2" charset="-122"/>
              </a:rPr>
              <a:t>op</a:t>
            </a:r>
            <a:r>
              <a:rPr lang="en-US" altLang="zh-CN" sz="2200" b="1" baseline="-18000" dirty="0" err="1">
                <a:latin typeface="宋体" pitchFamily="2" charset="-122"/>
              </a:rPr>
              <a:t>n</a:t>
            </a:r>
            <a:r>
              <a:rPr lang="en-US" altLang="zh-CN" sz="2200" b="1" dirty="0">
                <a:latin typeface="宋体" pitchFamily="2" charset="-122"/>
              </a:rPr>
              <a:t> (</a:t>
            </a:r>
            <a:r>
              <a:rPr lang="en-US" altLang="zh-CN" sz="2200" b="1" dirty="0" err="1">
                <a:latin typeface="宋体" pitchFamily="2" charset="-122"/>
              </a:rPr>
              <a:t>Rb</a:t>
            </a:r>
            <a:r>
              <a:rPr lang="en-US" altLang="zh-CN" sz="2200" b="1" dirty="0">
                <a:latin typeface="宋体" pitchFamily="2" charset="-122"/>
              </a:rPr>
              <a:t>)</a:t>
            </a:r>
            <a:r>
              <a:rPr lang="en-US" altLang="zh-CN" b="1" dirty="0">
                <a:latin typeface="宋体" pitchFamily="2" charset="-122"/>
              </a:rPr>
              <a:t>]</a:t>
            </a:r>
          </a:p>
        </p:txBody>
      </p:sp>
      <p:grpSp>
        <p:nvGrpSpPr>
          <p:cNvPr id="271" name="Group 76"/>
          <p:cNvGrpSpPr>
            <a:grpSpLocks/>
          </p:cNvGrpSpPr>
          <p:nvPr/>
        </p:nvGrpSpPr>
        <p:grpSpPr bwMode="auto">
          <a:xfrm>
            <a:off x="2987824" y="6453336"/>
            <a:ext cx="360363" cy="287337"/>
            <a:chOff x="1133" y="4020"/>
            <a:chExt cx="227" cy="181"/>
          </a:xfrm>
        </p:grpSpPr>
        <p:sp>
          <p:nvSpPr>
            <p:cNvPr id="272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3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19</a:t>
              </a:r>
            </a:p>
          </p:txBody>
        </p:sp>
      </p:grpSp>
      <p:sp>
        <p:nvSpPr>
          <p:cNvPr id="274" name="Text Box 8"/>
          <p:cNvSpPr txBox="1">
            <a:spLocks noChangeArrowheads="1"/>
          </p:cNvSpPr>
          <p:nvPr/>
        </p:nvSpPr>
        <p:spPr bwMode="auto">
          <a:xfrm>
            <a:off x="179512" y="5517232"/>
            <a:ext cx="8856984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        思考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2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sz="2200" b="1" dirty="0">
                <a:latin typeface="宋体" pitchFamily="2" charset="-122"/>
              </a:rPr>
              <a:t>若</a:t>
            </a:r>
            <a:r>
              <a:rPr lang="en-US" altLang="zh-CN" sz="2200" b="1" dirty="0">
                <a:latin typeface="宋体" pitchFamily="2" charset="-122"/>
              </a:rPr>
              <a:t>Ra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 err="1">
                <a:latin typeface="宋体" pitchFamily="2" charset="-122"/>
              </a:rPr>
              <a:t>Rb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 err="1">
                <a:latin typeface="宋体" pitchFamily="2" charset="-122"/>
              </a:rPr>
              <a:t>Rc</a:t>
            </a:r>
            <a:r>
              <a:rPr lang="zh-CN" altLang="en-US" sz="2200" b="1" dirty="0">
                <a:latin typeface="宋体" pitchFamily="2" charset="-122"/>
              </a:rPr>
              <a:t>封装在</a:t>
            </a:r>
            <a:r>
              <a:rPr lang="en-US" altLang="zh-CN" sz="2200" b="1" dirty="0">
                <a:latin typeface="宋体" pitchFamily="2" charset="-122"/>
              </a:rPr>
              <a:t>GPRs</a:t>
            </a:r>
            <a:r>
              <a:rPr lang="zh-CN" altLang="en-US" sz="2200" b="1" dirty="0">
                <a:latin typeface="宋体" pitchFamily="2" charset="-122"/>
              </a:rPr>
              <a:t>中，</a:t>
            </a:r>
            <a:r>
              <a:rPr lang="en-US" altLang="zh-CN" sz="2200" dirty="0" err="1"/>
              <a:t>μ</a:t>
            </a:r>
            <a:r>
              <a:rPr lang="en-US" altLang="zh-CN" sz="2200" b="1" dirty="0" err="1">
                <a:latin typeface="宋体" pitchFamily="2" charset="-122"/>
              </a:rPr>
              <a:t>OPCmd</a:t>
            </a:r>
            <a:r>
              <a:rPr lang="zh-CN" altLang="en-US" sz="2200" b="1" dirty="0">
                <a:latin typeface="宋体" pitchFamily="2" charset="-122"/>
              </a:rPr>
              <a:t>是什么？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275" name="Text Box 5"/>
          <p:cNvSpPr txBox="1">
            <a:spLocks noChangeArrowheads="1"/>
          </p:cNvSpPr>
          <p:nvPr/>
        </p:nvSpPr>
        <p:spPr bwMode="auto">
          <a:xfrm>
            <a:off x="2123728" y="5937810"/>
            <a:ext cx="5472608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答：</a:t>
            </a:r>
            <a:r>
              <a:rPr lang="zh-CN" altLang="en-US" sz="2200" b="1" dirty="0">
                <a:latin typeface="宋体" pitchFamily="2" charset="-122"/>
              </a:rPr>
              <a:t>使</a:t>
            </a:r>
            <a:r>
              <a:rPr lang="en-US" altLang="zh-CN" sz="2200" b="1" dirty="0" err="1">
                <a:latin typeface="宋体" pitchFamily="2" charset="-122"/>
              </a:rPr>
              <a:t>rA</a:t>
            </a:r>
            <a:r>
              <a:rPr lang="en-US" altLang="zh-CN" sz="2200" b="1" dirty="0">
                <a:latin typeface="宋体" pitchFamily="2" charset="-122"/>
              </a:rPr>
              <a:t>=a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 err="1">
                <a:latin typeface="宋体" pitchFamily="2" charset="-122"/>
              </a:rPr>
              <a:t>rB</a:t>
            </a:r>
            <a:r>
              <a:rPr lang="en-US" altLang="zh-CN" sz="2200" b="1" dirty="0">
                <a:latin typeface="宋体" pitchFamily="2" charset="-122"/>
              </a:rPr>
              <a:t>=b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 err="1">
                <a:latin typeface="宋体" pitchFamily="2" charset="-122"/>
              </a:rPr>
              <a:t>rW</a:t>
            </a:r>
            <a:r>
              <a:rPr lang="en-US" altLang="zh-CN" sz="2200" b="1" dirty="0">
                <a:latin typeface="宋体" pitchFamily="2" charset="-122"/>
              </a:rPr>
              <a:t>=c</a:t>
            </a:r>
            <a:r>
              <a:rPr lang="zh-CN" altLang="en-US" sz="2200" b="1" dirty="0">
                <a:latin typeface="宋体" pitchFamily="2" charset="-122"/>
              </a:rPr>
              <a:t>，</a:t>
            </a:r>
            <a:r>
              <a:rPr lang="en-US" altLang="zh-CN" sz="2200" b="1" dirty="0" err="1">
                <a:latin typeface="宋体" pitchFamily="2" charset="-122"/>
              </a:rPr>
              <a:t>Rc</a:t>
            </a:r>
            <a:r>
              <a:rPr lang="en-US" altLang="zh-CN" sz="2200" b="1" baseline="-18000" dirty="0" err="1">
                <a:latin typeface="宋体" pitchFamily="2" charset="-122"/>
              </a:rPr>
              <a:t>in</a:t>
            </a:r>
            <a:r>
              <a:rPr lang="zh-CN" altLang="en-US" sz="2200" b="1" dirty="0">
                <a:latin typeface="宋体" pitchFamily="2" charset="-122"/>
              </a:rPr>
              <a:t>改为</a:t>
            </a:r>
            <a:r>
              <a:rPr lang="en-US" altLang="zh-CN" sz="2200" b="1" dirty="0" err="1">
                <a:latin typeface="宋体" pitchFamily="2" charset="-122"/>
              </a:rPr>
              <a:t>GP</a:t>
            </a:r>
            <a:r>
              <a:rPr lang="en-US" altLang="zh-CN" sz="2200" b="1" baseline="-18000" dirty="0" err="1">
                <a:latin typeface="宋体" pitchFamily="2" charset="-122"/>
              </a:rPr>
              <a:t>in</a:t>
            </a:r>
            <a:endParaRPr lang="en-US" altLang="zh-CN" sz="2200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491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6" grpId="1" animBg="1"/>
      <p:bldP spid="241" grpId="0"/>
      <p:bldP spid="245" grpId="0"/>
      <p:bldP spid="253" grpId="0"/>
      <p:bldP spid="255" grpId="0"/>
      <p:bldP spid="274" grpId="0"/>
      <p:bldP spid="27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27</a:t>
            </a:fld>
            <a:endParaRPr lang="en-US" altLang="zh-CN"/>
          </a:p>
        </p:txBody>
      </p:sp>
      <p:sp>
        <p:nvSpPr>
          <p:cNvPr id="45" name="Text Box 8"/>
          <p:cNvSpPr txBox="1">
            <a:spLocks noChangeArrowheads="1"/>
          </p:cNvSpPr>
          <p:nvPr/>
        </p:nvSpPr>
        <p:spPr bwMode="auto">
          <a:xfrm>
            <a:off x="179512" y="32510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4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、指令执行过程的组织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*指令执行过程的表示：</a:t>
            </a:r>
            <a:r>
              <a:rPr lang="en-US" altLang="zh-CN" dirty="0" err="1"/>
              <a:t>μ</a:t>
            </a:r>
            <a:r>
              <a:rPr lang="en-US" altLang="zh-CN" b="1" dirty="0" err="1">
                <a:latin typeface="宋体" pitchFamily="2" charset="-122"/>
              </a:rPr>
              <a:t>OP</a:t>
            </a:r>
            <a:r>
              <a:rPr lang="zh-CN" altLang="en-US" b="1" dirty="0">
                <a:latin typeface="宋体" pitchFamily="2" charset="-122"/>
              </a:rPr>
              <a:t>序列或</a:t>
            </a:r>
            <a:r>
              <a:rPr lang="en-US" altLang="zh-CN" dirty="0" err="1">
                <a:latin typeface="+mn-lt"/>
              </a:rPr>
              <a:t>μ</a:t>
            </a:r>
            <a:r>
              <a:rPr lang="en-US" altLang="zh-CN" b="1" dirty="0" err="1">
                <a:latin typeface="宋体" pitchFamily="2" charset="-122"/>
              </a:rPr>
              <a:t>OPCmd</a:t>
            </a:r>
            <a:r>
              <a:rPr lang="zh-CN" altLang="en-US" b="1" dirty="0">
                <a:latin typeface="宋体" pitchFamily="2" charset="-122"/>
              </a:rPr>
              <a:t>序列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46" name="Text Box 321"/>
          <p:cNvSpPr txBox="1">
            <a:spLocks noChangeArrowheads="1"/>
          </p:cNvSpPr>
          <p:nvPr/>
        </p:nvSpPr>
        <p:spPr bwMode="auto">
          <a:xfrm>
            <a:off x="215931" y="1231592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指令执行过程组织时的要求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：</a:t>
            </a:r>
            <a:endParaRPr lang="en-US" altLang="zh-CN" b="1" dirty="0">
              <a:solidFill>
                <a:srgbClr val="CC33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保证正确性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按</a:t>
            </a:r>
            <a:r>
              <a:rPr lang="zh-CN" altLang="en-US" b="1" u="sng" dirty="0">
                <a:latin typeface="宋体" pitchFamily="2" charset="-122"/>
              </a:rPr>
              <a:t>指令的执行过程</a:t>
            </a:r>
            <a:r>
              <a:rPr lang="zh-CN" altLang="en-US" b="1" dirty="0">
                <a:latin typeface="宋体" pitchFamily="2" charset="-122"/>
              </a:rPr>
              <a:t>安排</a:t>
            </a:r>
            <a:r>
              <a:rPr lang="en-US" altLang="zh-CN" dirty="0" err="1"/>
              <a:t>μ</a:t>
            </a:r>
            <a:r>
              <a:rPr lang="en-US" altLang="zh-CN" b="1" dirty="0" err="1">
                <a:latin typeface="宋体" pitchFamily="2" charset="-122"/>
              </a:rPr>
              <a:t>OP</a:t>
            </a:r>
            <a:r>
              <a:rPr lang="zh-CN" altLang="en-US" b="1" dirty="0">
                <a:latin typeface="宋体" pitchFamily="2" charset="-122"/>
              </a:rPr>
              <a:t>的顺序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缩短执行时间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可同时执行的</a:t>
            </a:r>
            <a:r>
              <a:rPr lang="en-US" altLang="zh-CN" dirty="0" err="1"/>
              <a:t>μ</a:t>
            </a:r>
            <a:r>
              <a:rPr lang="en-US" altLang="zh-CN" b="1" dirty="0" err="1">
                <a:latin typeface="宋体" pitchFamily="2" charset="-122"/>
              </a:rPr>
              <a:t>OP</a:t>
            </a:r>
            <a:r>
              <a:rPr lang="zh-CN" altLang="en-US" b="1" dirty="0">
                <a:latin typeface="宋体" pitchFamily="2" charset="-122"/>
              </a:rPr>
              <a:t>安排在</a:t>
            </a:r>
            <a:r>
              <a:rPr lang="zh-CN" altLang="en-US" b="1" u="sng" dirty="0">
                <a:latin typeface="宋体" pitchFamily="2" charset="-122"/>
              </a:rPr>
              <a:t>同一个步骤</a:t>
            </a:r>
            <a:r>
              <a:rPr lang="zh-CN" altLang="en-US" b="1" dirty="0">
                <a:latin typeface="宋体" pitchFamily="2" charset="-122"/>
              </a:rPr>
              <a:t>中</a:t>
            </a:r>
            <a:endParaRPr lang="en-US" altLang="zh-CN" sz="2800" b="1" dirty="0">
              <a:latin typeface="宋体" pitchFamily="2" charset="-122"/>
            </a:endParaRPr>
          </a:p>
        </p:txBody>
      </p:sp>
      <p:sp>
        <p:nvSpPr>
          <p:cNvPr id="47" name="Text Box 316"/>
          <p:cNvSpPr txBox="1">
            <a:spLocks noChangeArrowheads="1"/>
          </p:cNvSpPr>
          <p:nvPr/>
        </p:nvSpPr>
        <p:spPr bwMode="auto">
          <a:xfrm>
            <a:off x="179388" y="2629361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*单总线结构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DP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的指令执行过程组织：</a:t>
            </a:r>
            <a:r>
              <a:rPr lang="zh-CN" altLang="en-US" b="1" dirty="0">
                <a:latin typeface="宋体" pitchFamily="2" charset="-122"/>
              </a:rPr>
              <a:t>以</a:t>
            </a:r>
            <a:r>
              <a:rPr lang="en-US" altLang="zh-CN" b="1" dirty="0" err="1">
                <a:latin typeface="宋体" pitchFamily="2" charset="-122"/>
              </a:rPr>
              <a:t>Demo_IS</a:t>
            </a:r>
            <a:r>
              <a:rPr lang="zh-CN" altLang="en-US" b="1" dirty="0">
                <a:latin typeface="宋体" pitchFamily="2" charset="-122"/>
              </a:rPr>
              <a:t>为例</a:t>
            </a:r>
            <a:endParaRPr lang="en-US" altLang="zh-CN" b="1" dirty="0">
              <a:latin typeface="宋体" pitchFamily="2" charset="-122"/>
            </a:endParaRPr>
          </a:p>
          <a:p>
            <a:pPr algn="just">
              <a:lnSpc>
                <a:spcPct val="125000"/>
              </a:lnSpc>
            </a:pP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   假设：</a:t>
            </a:r>
            <a:r>
              <a:rPr lang="en-US" altLang="zh-CN" b="1" dirty="0">
                <a:latin typeface="宋体" pitchFamily="2" charset="-122"/>
              </a:rPr>
              <a:t>op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00</a:t>
            </a:r>
            <a:r>
              <a:rPr lang="en-US" altLang="zh-CN" b="1" dirty="0">
                <a:latin typeface="+mn-lt"/>
              </a:rPr>
              <a:t>~</a:t>
            </a:r>
            <a:r>
              <a:rPr lang="en-US" altLang="zh-CN" b="1" dirty="0">
                <a:latin typeface="宋体" pitchFamily="2" charset="-122"/>
              </a:rPr>
              <a:t>11</a:t>
            </a:r>
            <a:r>
              <a:rPr lang="zh-CN" altLang="en-US" b="1" dirty="0">
                <a:latin typeface="宋体" pitchFamily="2" charset="-122"/>
              </a:rPr>
              <a:t>表示＋、－、</a:t>
            </a:r>
            <a:r>
              <a:rPr lang="en-US" altLang="zh-CN" b="1" dirty="0">
                <a:latin typeface="宋体" pitchFamily="2" charset="-122"/>
              </a:rPr>
              <a:t>+1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-1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en-US" altLang="zh-CN" b="1" dirty="0" err="1">
                <a:latin typeface="宋体" pitchFamily="2" charset="-122"/>
              </a:rPr>
              <a:t>disp</a:t>
            </a:r>
            <a:r>
              <a:rPr lang="zh-CN" altLang="en-US" b="1" dirty="0">
                <a:latin typeface="宋体" pitchFamily="2" charset="-122"/>
              </a:rPr>
              <a:t>采用零扩展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971601" y="3573016"/>
            <a:ext cx="7920879" cy="2233489"/>
            <a:chOff x="323529" y="3212976"/>
            <a:chExt cx="7920879" cy="2233489"/>
          </a:xfrm>
        </p:grpSpPr>
        <p:sp>
          <p:nvSpPr>
            <p:cNvPr id="49" name="Text Box 10"/>
            <p:cNvSpPr txBox="1">
              <a:spLocks noChangeArrowheads="1"/>
            </p:cNvSpPr>
            <p:nvPr/>
          </p:nvSpPr>
          <p:spPr bwMode="auto">
            <a:xfrm>
              <a:off x="1475656" y="3573016"/>
              <a:ext cx="576064" cy="50405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GPRs</a:t>
              </a:r>
            </a:p>
          </p:txBody>
        </p:sp>
        <p:cxnSp>
          <p:nvCxnSpPr>
            <p:cNvPr id="50" name="直接连接符 49"/>
            <p:cNvCxnSpPr/>
            <p:nvPr/>
          </p:nvCxnSpPr>
          <p:spPr bwMode="auto">
            <a:xfrm flipH="1" flipV="1">
              <a:off x="2051720" y="3933056"/>
              <a:ext cx="360040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 flipV="1">
              <a:off x="2051720" y="3717030"/>
              <a:ext cx="360040" cy="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2" name="直接连接符 51"/>
            <p:cNvCxnSpPr>
              <a:stCxn id="59" idx="3"/>
            </p:cNvCxnSpPr>
            <p:nvPr/>
          </p:nvCxnSpPr>
          <p:spPr bwMode="auto">
            <a:xfrm>
              <a:off x="1331641" y="3680849"/>
              <a:ext cx="144015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>
              <a:off x="611560" y="3933056"/>
              <a:ext cx="86409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4" name="直接连接符 53"/>
            <p:cNvCxnSpPr/>
            <p:nvPr/>
          </p:nvCxnSpPr>
          <p:spPr bwMode="auto">
            <a:xfrm>
              <a:off x="1763688" y="3429000"/>
              <a:ext cx="0" cy="14401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55" name="等腰三角形 54"/>
            <p:cNvSpPr/>
            <p:nvPr/>
          </p:nvSpPr>
          <p:spPr bwMode="auto">
            <a:xfrm>
              <a:off x="2178968" y="3657899"/>
              <a:ext cx="88776" cy="110821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>
              <a:off x="2223356" y="3429000"/>
              <a:ext cx="0" cy="25755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57" name="Text Box 18"/>
            <p:cNvSpPr txBox="1">
              <a:spLocks noChangeArrowheads="1"/>
            </p:cNvSpPr>
            <p:nvPr/>
          </p:nvSpPr>
          <p:spPr bwMode="auto">
            <a:xfrm>
              <a:off x="2071833" y="3212976"/>
              <a:ext cx="483944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>
                  <a:solidFill>
                    <a:srgbClr val="FF3399"/>
                  </a:solidFill>
                  <a:latin typeface="宋体" pitchFamily="2" charset="-122"/>
                </a:rPr>
                <a:t>GR</a:t>
              </a:r>
              <a:r>
                <a:rPr lang="en-US" altLang="zh-CN" sz="1600" b="1" baseline="-18000" dirty="0" err="1">
                  <a:solidFill>
                    <a:srgbClr val="FF3399"/>
                  </a:solidFill>
                  <a:latin typeface="宋体" pitchFamily="2" charset="-122"/>
                </a:rPr>
                <a:t>out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58" name="Text Box 18"/>
            <p:cNvSpPr txBox="1">
              <a:spLocks noChangeArrowheads="1"/>
            </p:cNvSpPr>
            <p:nvPr/>
          </p:nvSpPr>
          <p:spPr bwMode="auto">
            <a:xfrm>
              <a:off x="1582423" y="3212976"/>
              <a:ext cx="392745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>
                  <a:solidFill>
                    <a:srgbClr val="FF3399"/>
                  </a:solidFill>
                  <a:latin typeface="宋体" pitchFamily="2" charset="-122"/>
                </a:rPr>
                <a:t>GR</a:t>
              </a:r>
              <a:r>
                <a:rPr lang="en-US" altLang="zh-CN" sz="1600" b="1" baseline="-18000" dirty="0" err="1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59" name="Text Box 18"/>
            <p:cNvSpPr txBox="1">
              <a:spLocks noChangeArrowheads="1"/>
            </p:cNvSpPr>
            <p:nvPr/>
          </p:nvSpPr>
          <p:spPr bwMode="auto">
            <a:xfrm>
              <a:off x="827585" y="3572658"/>
              <a:ext cx="504056" cy="21638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MUX</a:t>
              </a:r>
            </a:p>
          </p:txBody>
        </p:sp>
        <p:sp>
          <p:nvSpPr>
            <p:cNvPr id="60" name="矩形 59"/>
            <p:cNvSpPr/>
            <p:nvPr/>
          </p:nvSpPr>
          <p:spPr bwMode="auto">
            <a:xfrm>
              <a:off x="827584" y="3717032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1" name="矩形 60"/>
            <p:cNvSpPr/>
            <p:nvPr/>
          </p:nvSpPr>
          <p:spPr bwMode="auto">
            <a:xfrm>
              <a:off x="835968" y="3573016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62" name="直接连接符 61"/>
            <p:cNvCxnSpPr/>
            <p:nvPr/>
          </p:nvCxnSpPr>
          <p:spPr bwMode="auto">
            <a:xfrm>
              <a:off x="2411760" y="3573016"/>
              <a:ext cx="0" cy="187220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直接连接符 480"/>
            <p:cNvCxnSpPr/>
            <p:nvPr/>
          </p:nvCxnSpPr>
          <p:spPr bwMode="auto">
            <a:xfrm rot="5400000" flipH="1" flipV="1">
              <a:off x="668059" y="3773531"/>
              <a:ext cx="175035" cy="144016"/>
            </a:xfrm>
            <a:prstGeom prst="bentConnector3">
              <a:avLst>
                <a:gd name="adj1" fmla="val 99339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64" name="直接连接符 63"/>
            <p:cNvCxnSpPr/>
            <p:nvPr/>
          </p:nvCxnSpPr>
          <p:spPr bwMode="auto">
            <a:xfrm>
              <a:off x="611560" y="3609020"/>
              <a:ext cx="21602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5" name="Text Box 18"/>
            <p:cNvSpPr txBox="1">
              <a:spLocks noChangeArrowheads="1"/>
            </p:cNvSpPr>
            <p:nvPr/>
          </p:nvSpPr>
          <p:spPr bwMode="auto">
            <a:xfrm>
              <a:off x="971600" y="4149080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Y</a:t>
              </a:r>
            </a:p>
          </p:txBody>
        </p:sp>
        <p:cxnSp>
          <p:nvCxnSpPr>
            <p:cNvPr id="66" name="直接连接符 65"/>
            <p:cNvCxnSpPr/>
            <p:nvPr/>
          </p:nvCxnSpPr>
          <p:spPr bwMode="auto">
            <a:xfrm flipV="1">
              <a:off x="780976" y="4292561"/>
              <a:ext cx="190624" cy="535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67" name="Text Box 18"/>
            <p:cNvSpPr txBox="1">
              <a:spLocks noChangeArrowheads="1"/>
            </p:cNvSpPr>
            <p:nvPr/>
          </p:nvSpPr>
          <p:spPr bwMode="auto">
            <a:xfrm>
              <a:off x="452934" y="4151042"/>
              <a:ext cx="374650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  <a:latin typeface="宋体" pitchFamily="2" charset="-122"/>
                </a:rPr>
                <a:t>Y</a:t>
              </a:r>
              <a:r>
                <a:rPr lang="en-US" altLang="zh-CN" sz="1800" b="1" baseline="-18000" dirty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</a:p>
          </p:txBody>
        </p:sp>
        <p:sp>
          <p:nvSpPr>
            <p:cNvPr id="68" name="AutoShape 15"/>
            <p:cNvSpPr>
              <a:spLocks noChangeArrowheads="1"/>
            </p:cNvSpPr>
            <p:nvPr/>
          </p:nvSpPr>
          <p:spPr bwMode="auto">
            <a:xfrm>
              <a:off x="1259632" y="4637897"/>
              <a:ext cx="576263" cy="303271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ALU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69" name="Text Box 18"/>
            <p:cNvSpPr txBox="1">
              <a:spLocks noChangeArrowheads="1"/>
            </p:cNvSpPr>
            <p:nvPr/>
          </p:nvSpPr>
          <p:spPr bwMode="auto">
            <a:xfrm>
              <a:off x="1260615" y="5157192"/>
              <a:ext cx="576064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Z</a:t>
              </a:r>
            </a:p>
          </p:txBody>
        </p:sp>
        <p:cxnSp>
          <p:nvCxnSpPr>
            <p:cNvPr id="70" name="直接连接符 69"/>
            <p:cNvCxnSpPr/>
            <p:nvPr/>
          </p:nvCxnSpPr>
          <p:spPr bwMode="auto">
            <a:xfrm>
              <a:off x="1115616" y="5298058"/>
              <a:ext cx="144016" cy="89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71" name="Text Box 18"/>
            <p:cNvSpPr txBox="1">
              <a:spLocks noChangeArrowheads="1"/>
            </p:cNvSpPr>
            <p:nvPr/>
          </p:nvSpPr>
          <p:spPr bwMode="auto">
            <a:xfrm>
              <a:off x="812974" y="5158261"/>
              <a:ext cx="374650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 err="1">
                  <a:solidFill>
                    <a:srgbClr val="FF3399"/>
                  </a:solidFill>
                  <a:latin typeface="宋体" pitchFamily="2" charset="-122"/>
                </a:rPr>
                <a:t>Z</a:t>
              </a:r>
              <a:r>
                <a:rPr lang="en-US" altLang="zh-CN" sz="1600" b="1" baseline="-18000" dirty="0" err="1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72" name="直接连接符 71"/>
            <p:cNvCxnSpPr/>
            <p:nvPr/>
          </p:nvCxnSpPr>
          <p:spPr bwMode="auto">
            <a:xfrm>
              <a:off x="1115616" y="4805866"/>
              <a:ext cx="205864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73" name="Text Box 18"/>
            <p:cNvSpPr txBox="1">
              <a:spLocks noChangeArrowheads="1"/>
            </p:cNvSpPr>
            <p:nvPr/>
          </p:nvSpPr>
          <p:spPr bwMode="auto">
            <a:xfrm>
              <a:off x="863400" y="4654205"/>
              <a:ext cx="324224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FF3399"/>
                  </a:solidFill>
                  <a:latin typeface="宋体" pitchFamily="2" charset="-122"/>
                </a:rPr>
                <a:t>op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74" name="直接连接符 73"/>
            <p:cNvCxnSpPr/>
            <p:nvPr/>
          </p:nvCxnSpPr>
          <p:spPr bwMode="auto">
            <a:xfrm>
              <a:off x="1403648" y="4438005"/>
              <a:ext cx="0" cy="19989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5" name="直接连接符 94"/>
            <p:cNvCxnSpPr/>
            <p:nvPr/>
          </p:nvCxnSpPr>
          <p:spPr bwMode="auto">
            <a:xfrm rot="10800000" flipV="1">
              <a:off x="1691680" y="4438005"/>
              <a:ext cx="710992" cy="199892"/>
            </a:xfrm>
            <a:prstGeom prst="bentConnector3">
              <a:avLst>
                <a:gd name="adj1" fmla="val 100372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6" name="直接连接符 75"/>
            <p:cNvCxnSpPr>
              <a:endCxn id="65" idx="3"/>
            </p:cNvCxnSpPr>
            <p:nvPr/>
          </p:nvCxnSpPr>
          <p:spPr bwMode="auto">
            <a:xfrm flipH="1">
              <a:off x="1547664" y="4293542"/>
              <a:ext cx="855008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7" name="直接连接符 76"/>
            <p:cNvCxnSpPr>
              <a:endCxn id="69" idx="0"/>
            </p:cNvCxnSpPr>
            <p:nvPr/>
          </p:nvCxnSpPr>
          <p:spPr bwMode="auto">
            <a:xfrm>
              <a:off x="1547664" y="4941168"/>
              <a:ext cx="983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8" name="直接连接符 77"/>
            <p:cNvCxnSpPr>
              <a:stCxn id="69" idx="3"/>
            </p:cNvCxnSpPr>
            <p:nvPr/>
          </p:nvCxnSpPr>
          <p:spPr bwMode="auto">
            <a:xfrm>
              <a:off x="1836679" y="5301208"/>
              <a:ext cx="575081" cy="53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79" name="等腰三角形 78"/>
            <p:cNvSpPr/>
            <p:nvPr/>
          </p:nvSpPr>
          <p:spPr bwMode="auto">
            <a:xfrm>
              <a:off x="2051720" y="5242075"/>
              <a:ext cx="88776" cy="110821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80" name="直接连接符 79"/>
            <p:cNvCxnSpPr/>
            <p:nvPr/>
          </p:nvCxnSpPr>
          <p:spPr bwMode="auto">
            <a:xfrm>
              <a:off x="2098204" y="5157192"/>
              <a:ext cx="0" cy="11353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81" name="Text Box 18"/>
            <p:cNvSpPr txBox="1">
              <a:spLocks noChangeArrowheads="1"/>
            </p:cNvSpPr>
            <p:nvPr/>
          </p:nvSpPr>
          <p:spPr bwMode="auto">
            <a:xfrm>
              <a:off x="323529" y="3501008"/>
              <a:ext cx="288032" cy="50405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RS</a:t>
              </a:r>
            </a:p>
            <a:p>
              <a:pPr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16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82" name="Text Box 18"/>
            <p:cNvSpPr txBox="1">
              <a:spLocks noChangeArrowheads="1"/>
            </p:cNvSpPr>
            <p:nvPr/>
          </p:nvSpPr>
          <p:spPr bwMode="auto">
            <a:xfrm>
              <a:off x="2771800" y="3573016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MAR</a:t>
              </a:r>
            </a:p>
          </p:txBody>
        </p:sp>
        <p:sp>
          <p:nvSpPr>
            <p:cNvPr id="83" name="Text Box 18"/>
            <p:cNvSpPr txBox="1">
              <a:spLocks noChangeArrowheads="1"/>
            </p:cNvSpPr>
            <p:nvPr/>
          </p:nvSpPr>
          <p:spPr bwMode="auto">
            <a:xfrm>
              <a:off x="2771800" y="3933056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MDR</a:t>
              </a:r>
            </a:p>
          </p:txBody>
        </p:sp>
        <p:sp>
          <p:nvSpPr>
            <p:cNvPr id="84" name="Text Box 23"/>
            <p:cNvSpPr txBox="1">
              <a:spLocks noChangeArrowheads="1"/>
            </p:cNvSpPr>
            <p:nvPr/>
          </p:nvSpPr>
          <p:spPr bwMode="auto">
            <a:xfrm>
              <a:off x="5076056" y="3586571"/>
              <a:ext cx="2088232" cy="706525"/>
            </a:xfrm>
            <a:prstGeom prst="rect">
              <a:avLst/>
            </a:prstGeom>
            <a:solidFill>
              <a:schemeClr val="hlink">
                <a:alpha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总线逻辑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85" name="直接连接符 84"/>
            <p:cNvCxnSpPr>
              <a:stCxn id="82" idx="3"/>
            </p:cNvCxnSpPr>
            <p:nvPr/>
          </p:nvCxnSpPr>
          <p:spPr bwMode="auto">
            <a:xfrm>
              <a:off x="3347864" y="3717479"/>
              <a:ext cx="172819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6" name="直接连接符 85"/>
            <p:cNvCxnSpPr/>
            <p:nvPr/>
          </p:nvCxnSpPr>
          <p:spPr bwMode="auto">
            <a:xfrm>
              <a:off x="3347864" y="4005064"/>
              <a:ext cx="172819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7" name="直接连接符 86"/>
            <p:cNvCxnSpPr/>
            <p:nvPr/>
          </p:nvCxnSpPr>
          <p:spPr bwMode="auto">
            <a:xfrm flipH="1" flipV="1">
              <a:off x="3347864" y="4149080"/>
              <a:ext cx="1728192" cy="196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8" name="直接连接符 87"/>
            <p:cNvCxnSpPr/>
            <p:nvPr/>
          </p:nvCxnSpPr>
          <p:spPr bwMode="auto">
            <a:xfrm>
              <a:off x="2411760" y="3717032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9" name="直接连接符 88"/>
            <p:cNvCxnSpPr/>
            <p:nvPr/>
          </p:nvCxnSpPr>
          <p:spPr bwMode="auto">
            <a:xfrm>
              <a:off x="2411760" y="4149080"/>
              <a:ext cx="3726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0" name="直接连接符 89"/>
            <p:cNvCxnSpPr/>
            <p:nvPr/>
          </p:nvCxnSpPr>
          <p:spPr bwMode="auto">
            <a:xfrm flipH="1">
              <a:off x="2411760" y="4005064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1" name="等腰三角形 90"/>
            <p:cNvSpPr/>
            <p:nvPr/>
          </p:nvSpPr>
          <p:spPr bwMode="auto">
            <a:xfrm>
              <a:off x="2555776" y="3943216"/>
              <a:ext cx="88776" cy="110821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2" name="Text Box 18"/>
            <p:cNvSpPr txBox="1">
              <a:spLocks noChangeArrowheads="1"/>
            </p:cNvSpPr>
            <p:nvPr/>
          </p:nvSpPr>
          <p:spPr bwMode="auto">
            <a:xfrm>
              <a:off x="2771800" y="4293096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PC</a:t>
              </a:r>
            </a:p>
          </p:txBody>
        </p:sp>
        <p:cxnSp>
          <p:nvCxnSpPr>
            <p:cNvPr id="93" name="直接连接符 92"/>
            <p:cNvCxnSpPr/>
            <p:nvPr/>
          </p:nvCxnSpPr>
          <p:spPr bwMode="auto">
            <a:xfrm>
              <a:off x="2411760" y="4509120"/>
              <a:ext cx="3726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4" name="直接连接符 93"/>
            <p:cNvCxnSpPr/>
            <p:nvPr/>
          </p:nvCxnSpPr>
          <p:spPr bwMode="auto">
            <a:xfrm flipH="1">
              <a:off x="2411760" y="4365104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5" name="等腰三角形 94"/>
            <p:cNvSpPr/>
            <p:nvPr/>
          </p:nvSpPr>
          <p:spPr bwMode="auto">
            <a:xfrm>
              <a:off x="2555776" y="4308336"/>
              <a:ext cx="88776" cy="110821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6" name="Text Box 18"/>
            <p:cNvSpPr txBox="1">
              <a:spLocks noChangeArrowheads="1"/>
            </p:cNvSpPr>
            <p:nvPr/>
          </p:nvSpPr>
          <p:spPr bwMode="auto">
            <a:xfrm>
              <a:off x="2771800" y="4654029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IR</a:t>
              </a:r>
            </a:p>
          </p:txBody>
        </p:sp>
        <p:cxnSp>
          <p:nvCxnSpPr>
            <p:cNvPr id="97" name="直接连接符 150"/>
            <p:cNvCxnSpPr>
              <a:endCxn id="104" idx="1"/>
            </p:cNvCxnSpPr>
            <p:nvPr/>
          </p:nvCxnSpPr>
          <p:spPr bwMode="auto">
            <a:xfrm flipV="1">
              <a:off x="3347864" y="4509567"/>
              <a:ext cx="936104" cy="296300"/>
            </a:xfrm>
            <a:prstGeom prst="bentConnector3">
              <a:avLst>
                <a:gd name="adj1" fmla="val 74895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8" name="直接连接符 97"/>
            <p:cNvCxnSpPr/>
            <p:nvPr/>
          </p:nvCxnSpPr>
          <p:spPr bwMode="auto">
            <a:xfrm>
              <a:off x="2411760" y="4798045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9" name="Text Box 18"/>
            <p:cNvSpPr txBox="1">
              <a:spLocks noChangeArrowheads="1"/>
            </p:cNvSpPr>
            <p:nvPr/>
          </p:nvSpPr>
          <p:spPr bwMode="auto">
            <a:xfrm>
              <a:off x="2771800" y="5156299"/>
              <a:ext cx="576064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ExtU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00" name="直接连接符 99"/>
            <p:cNvCxnSpPr/>
            <p:nvPr/>
          </p:nvCxnSpPr>
          <p:spPr bwMode="auto">
            <a:xfrm>
              <a:off x="3203848" y="4941168"/>
              <a:ext cx="0" cy="21153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1" name="直接连接符 100"/>
            <p:cNvCxnSpPr/>
            <p:nvPr/>
          </p:nvCxnSpPr>
          <p:spPr bwMode="auto">
            <a:xfrm flipH="1" flipV="1">
              <a:off x="2411760" y="5301208"/>
              <a:ext cx="360040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02" name="等腰三角形 101"/>
            <p:cNvSpPr/>
            <p:nvPr/>
          </p:nvSpPr>
          <p:spPr bwMode="auto">
            <a:xfrm>
              <a:off x="2555776" y="5247155"/>
              <a:ext cx="88776" cy="110821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3" name="Text Box 23"/>
            <p:cNvSpPr txBox="1">
              <a:spLocks noChangeArrowheads="1"/>
            </p:cNvSpPr>
            <p:nvPr/>
          </p:nvSpPr>
          <p:spPr bwMode="auto">
            <a:xfrm>
              <a:off x="4283968" y="4869160"/>
              <a:ext cx="1440358" cy="57730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err="1"/>
                <a:t>μ</a:t>
              </a:r>
              <a:r>
                <a:rPr lang="en-US" altLang="zh-CN" sz="1800" b="1" dirty="0" err="1">
                  <a:latin typeface="宋体" pitchFamily="2" charset="-122"/>
                </a:rPr>
                <a:t>OP</a:t>
              </a:r>
              <a:r>
                <a:rPr lang="zh-CN" altLang="en-US" sz="1800" b="1" dirty="0">
                  <a:latin typeface="宋体" pitchFamily="2" charset="-122"/>
                </a:rPr>
                <a:t>控制信号形成电路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04" name="Text Box 18"/>
            <p:cNvSpPr txBox="1">
              <a:spLocks noChangeArrowheads="1"/>
            </p:cNvSpPr>
            <p:nvPr/>
          </p:nvSpPr>
          <p:spPr bwMode="auto">
            <a:xfrm>
              <a:off x="4283968" y="4365104"/>
              <a:ext cx="576064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cxnSp>
          <p:nvCxnSpPr>
            <p:cNvPr id="105" name="直接连接符 104"/>
            <p:cNvCxnSpPr/>
            <p:nvPr/>
          </p:nvCxnSpPr>
          <p:spPr bwMode="auto">
            <a:xfrm>
              <a:off x="4355976" y="4654029"/>
              <a:ext cx="0" cy="21153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6" name="直接连接符 105"/>
            <p:cNvCxnSpPr/>
            <p:nvPr/>
          </p:nvCxnSpPr>
          <p:spPr bwMode="auto">
            <a:xfrm>
              <a:off x="4788024" y="4653136"/>
              <a:ext cx="0" cy="21153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07" name="Text Box 23"/>
            <p:cNvSpPr txBox="1">
              <a:spLocks noChangeArrowheads="1"/>
            </p:cNvSpPr>
            <p:nvPr/>
          </p:nvSpPr>
          <p:spPr bwMode="auto">
            <a:xfrm>
              <a:off x="6156176" y="4864672"/>
              <a:ext cx="1008112" cy="5805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时序信号形成电路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08" name="直接连接符 167"/>
            <p:cNvCxnSpPr/>
            <p:nvPr/>
          </p:nvCxnSpPr>
          <p:spPr bwMode="auto">
            <a:xfrm flipH="1">
              <a:off x="5724326" y="5302565"/>
              <a:ext cx="43185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9" name="直接连接符 108"/>
            <p:cNvCxnSpPr/>
            <p:nvPr/>
          </p:nvCxnSpPr>
          <p:spPr bwMode="auto">
            <a:xfrm flipH="1">
              <a:off x="4067944" y="4941168"/>
              <a:ext cx="21602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10" name="直接连接符 109"/>
            <p:cNvCxnSpPr/>
            <p:nvPr/>
          </p:nvCxnSpPr>
          <p:spPr bwMode="auto">
            <a:xfrm flipH="1">
              <a:off x="4067944" y="5373216"/>
              <a:ext cx="21602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11" name="直接连接符 167"/>
            <p:cNvCxnSpPr/>
            <p:nvPr/>
          </p:nvCxnSpPr>
          <p:spPr bwMode="auto">
            <a:xfrm flipH="1">
              <a:off x="5724128" y="5013176"/>
              <a:ext cx="43185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2" name="直接连接符 111"/>
            <p:cNvCxnSpPr/>
            <p:nvPr/>
          </p:nvCxnSpPr>
          <p:spPr bwMode="auto">
            <a:xfrm flipV="1">
              <a:off x="5292080" y="4293097"/>
              <a:ext cx="0" cy="12606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13" name="直接连接符 112"/>
            <p:cNvCxnSpPr/>
            <p:nvPr/>
          </p:nvCxnSpPr>
          <p:spPr bwMode="auto">
            <a:xfrm flipV="1">
              <a:off x="5796136" y="4293097"/>
              <a:ext cx="0" cy="12606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14" name="Text Box 18"/>
            <p:cNvSpPr txBox="1">
              <a:spLocks noChangeArrowheads="1"/>
            </p:cNvSpPr>
            <p:nvPr/>
          </p:nvSpPr>
          <p:spPr bwMode="auto">
            <a:xfrm>
              <a:off x="6372200" y="4510189"/>
              <a:ext cx="504056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FF3399"/>
                  </a:solidFill>
                  <a:latin typeface="宋体" pitchFamily="2" charset="-122"/>
                </a:rPr>
                <a:t>WMFC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15" name="Text Box 18"/>
            <p:cNvSpPr txBox="1">
              <a:spLocks noChangeArrowheads="1"/>
            </p:cNvSpPr>
            <p:nvPr/>
          </p:nvSpPr>
          <p:spPr bwMode="auto">
            <a:xfrm>
              <a:off x="5004048" y="4409603"/>
              <a:ext cx="1201486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FF3399"/>
                  </a:solidFill>
                  <a:latin typeface="宋体" pitchFamily="2" charset="-122"/>
                </a:rPr>
                <a:t>Read Write</a:t>
              </a:r>
            </a:p>
          </p:txBody>
        </p:sp>
        <p:cxnSp>
          <p:nvCxnSpPr>
            <p:cNvPr id="116" name="直接连接符 115"/>
            <p:cNvCxnSpPr/>
            <p:nvPr/>
          </p:nvCxnSpPr>
          <p:spPr bwMode="auto">
            <a:xfrm>
              <a:off x="6660232" y="4715573"/>
              <a:ext cx="0" cy="15358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17" name="直接连接符 116"/>
            <p:cNvCxnSpPr/>
            <p:nvPr/>
          </p:nvCxnSpPr>
          <p:spPr bwMode="auto">
            <a:xfrm>
              <a:off x="7165851" y="3717032"/>
              <a:ext cx="504056" cy="44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8" name="直接连接符 117"/>
            <p:cNvCxnSpPr/>
            <p:nvPr/>
          </p:nvCxnSpPr>
          <p:spPr bwMode="auto">
            <a:xfrm>
              <a:off x="7165851" y="3869432"/>
              <a:ext cx="504056" cy="44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9" name="直接连接符 118"/>
            <p:cNvCxnSpPr/>
            <p:nvPr/>
          </p:nvCxnSpPr>
          <p:spPr bwMode="auto">
            <a:xfrm>
              <a:off x="7165851" y="4076625"/>
              <a:ext cx="50405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120" name="Text Box 18"/>
            <p:cNvSpPr txBox="1">
              <a:spLocks noChangeArrowheads="1"/>
            </p:cNvSpPr>
            <p:nvPr/>
          </p:nvSpPr>
          <p:spPr bwMode="auto">
            <a:xfrm>
              <a:off x="7668344" y="3657700"/>
              <a:ext cx="576064" cy="52678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MEM</a:t>
              </a:r>
            </a:p>
          </p:txBody>
        </p:sp>
        <p:sp>
          <p:nvSpPr>
            <p:cNvPr id="121" name="Text Box 18"/>
            <p:cNvSpPr txBox="1">
              <a:spLocks noChangeArrowheads="1"/>
            </p:cNvSpPr>
            <p:nvPr/>
          </p:nvSpPr>
          <p:spPr bwMode="auto">
            <a:xfrm>
              <a:off x="3222900" y="4937474"/>
              <a:ext cx="475832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>
                  <a:latin typeface="宋体" pitchFamily="2" charset="-122"/>
                </a:rPr>
                <a:t>disp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122" name="Text Box 18"/>
            <p:cNvSpPr txBox="1">
              <a:spLocks noChangeArrowheads="1"/>
            </p:cNvSpPr>
            <p:nvPr/>
          </p:nvSpPr>
          <p:spPr bwMode="auto">
            <a:xfrm>
              <a:off x="4453042" y="4651426"/>
              <a:ext cx="237916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123" name="Text Box 18"/>
            <p:cNvSpPr txBox="1">
              <a:spLocks noChangeArrowheads="1"/>
            </p:cNvSpPr>
            <p:nvPr/>
          </p:nvSpPr>
          <p:spPr bwMode="auto">
            <a:xfrm rot="16200000">
              <a:off x="5832677" y="5049714"/>
              <a:ext cx="288032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124" name="Text Box 18"/>
            <p:cNvSpPr txBox="1">
              <a:spLocks noChangeArrowheads="1"/>
            </p:cNvSpPr>
            <p:nvPr/>
          </p:nvSpPr>
          <p:spPr bwMode="auto">
            <a:xfrm rot="16200000">
              <a:off x="4031406" y="5049714"/>
              <a:ext cx="288032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FF3399"/>
                  </a:solidFill>
                  <a:latin typeface="宋体" pitchFamily="2" charset="-122"/>
                </a:rPr>
                <a:t>…</a:t>
              </a:r>
            </a:p>
          </p:txBody>
        </p:sp>
        <p:cxnSp>
          <p:nvCxnSpPr>
            <p:cNvPr id="125" name="直接连接符 124"/>
            <p:cNvCxnSpPr/>
            <p:nvPr/>
          </p:nvCxnSpPr>
          <p:spPr bwMode="auto">
            <a:xfrm>
              <a:off x="2603969" y="5161955"/>
              <a:ext cx="0" cy="11353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26" name="直接连接符 125"/>
            <p:cNvCxnSpPr/>
            <p:nvPr/>
          </p:nvCxnSpPr>
          <p:spPr bwMode="auto">
            <a:xfrm>
              <a:off x="2608732" y="4221088"/>
              <a:ext cx="0" cy="11353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27" name="直接连接符 126"/>
            <p:cNvCxnSpPr/>
            <p:nvPr/>
          </p:nvCxnSpPr>
          <p:spPr bwMode="auto">
            <a:xfrm flipH="1">
              <a:off x="2603969" y="3429000"/>
              <a:ext cx="4763" cy="54558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28" name="直接连接符 127"/>
            <p:cNvCxnSpPr/>
            <p:nvPr/>
          </p:nvCxnSpPr>
          <p:spPr bwMode="auto">
            <a:xfrm flipH="1">
              <a:off x="3347864" y="3501008"/>
              <a:ext cx="112952" cy="720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29" name="直接连接符 128"/>
            <p:cNvCxnSpPr/>
            <p:nvPr/>
          </p:nvCxnSpPr>
          <p:spPr bwMode="auto">
            <a:xfrm flipH="1">
              <a:off x="3347864" y="3869432"/>
              <a:ext cx="112952" cy="7378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30" name="直接连接符 129"/>
            <p:cNvCxnSpPr/>
            <p:nvPr/>
          </p:nvCxnSpPr>
          <p:spPr bwMode="auto">
            <a:xfrm flipH="1">
              <a:off x="3347864" y="4221981"/>
              <a:ext cx="112952" cy="7111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31" name="直接连接符 130"/>
            <p:cNvCxnSpPr/>
            <p:nvPr/>
          </p:nvCxnSpPr>
          <p:spPr bwMode="auto">
            <a:xfrm flipH="1" flipV="1">
              <a:off x="3347864" y="4437112"/>
              <a:ext cx="144016" cy="89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32" name="直接连接符 131"/>
            <p:cNvCxnSpPr/>
            <p:nvPr/>
          </p:nvCxnSpPr>
          <p:spPr bwMode="auto">
            <a:xfrm flipH="1">
              <a:off x="3347864" y="4581128"/>
              <a:ext cx="112952" cy="7200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33" name="Text Box 18"/>
            <p:cNvSpPr txBox="1">
              <a:spLocks noChangeArrowheads="1"/>
            </p:cNvSpPr>
            <p:nvPr/>
          </p:nvSpPr>
          <p:spPr bwMode="auto">
            <a:xfrm>
              <a:off x="3491881" y="4337448"/>
              <a:ext cx="432048" cy="2436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FF3399"/>
                  </a:solidFill>
                  <a:latin typeface="宋体" pitchFamily="2" charset="-122"/>
                </a:rPr>
                <a:t>PC</a:t>
              </a:r>
              <a:r>
                <a:rPr lang="en-US" altLang="zh-CN" sz="1600" b="1" baseline="-18000" dirty="0">
                  <a:solidFill>
                    <a:srgbClr val="FF3399"/>
                  </a:solidFill>
                  <a:latin typeface="宋体" pitchFamily="2" charset="-122"/>
                </a:rPr>
                <a:t>+1</a:t>
              </a:r>
            </a:p>
          </p:txBody>
        </p:sp>
        <p:cxnSp>
          <p:nvCxnSpPr>
            <p:cNvPr id="134" name="直接连接符 133"/>
            <p:cNvCxnSpPr/>
            <p:nvPr/>
          </p:nvCxnSpPr>
          <p:spPr bwMode="auto">
            <a:xfrm>
              <a:off x="1095611" y="3429000"/>
              <a:ext cx="0" cy="140445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35" name="Text Box 18"/>
            <p:cNvSpPr txBox="1">
              <a:spLocks noChangeArrowheads="1"/>
            </p:cNvSpPr>
            <p:nvPr/>
          </p:nvSpPr>
          <p:spPr bwMode="auto">
            <a:xfrm>
              <a:off x="899592" y="3212976"/>
              <a:ext cx="566497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>
                  <a:solidFill>
                    <a:srgbClr val="FF3399"/>
                  </a:solidFill>
                  <a:latin typeface="宋体" pitchFamily="2" charset="-122"/>
                </a:rPr>
                <a:t>Rsel</a:t>
              </a:r>
              <a:endParaRPr lang="en-US" altLang="zh-CN" sz="1600" b="1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36" name="Text Box 18"/>
            <p:cNvSpPr txBox="1">
              <a:spLocks noChangeArrowheads="1"/>
            </p:cNvSpPr>
            <p:nvPr/>
          </p:nvSpPr>
          <p:spPr bwMode="auto">
            <a:xfrm>
              <a:off x="3419872" y="3284984"/>
              <a:ext cx="360040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FF3399"/>
                  </a:solidFill>
                  <a:latin typeface="宋体" pitchFamily="2" charset="-122"/>
                </a:rPr>
                <a:t>X</a:t>
              </a:r>
              <a:r>
                <a:rPr lang="en-US" altLang="zh-CN" sz="1600" b="1" baseline="-18000" dirty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</a:p>
          </p:txBody>
        </p:sp>
        <p:sp>
          <p:nvSpPr>
            <p:cNvPr id="137" name="Text Box 18"/>
            <p:cNvSpPr txBox="1">
              <a:spLocks noChangeArrowheads="1"/>
            </p:cNvSpPr>
            <p:nvPr/>
          </p:nvSpPr>
          <p:spPr bwMode="auto">
            <a:xfrm>
              <a:off x="2555776" y="3212976"/>
              <a:ext cx="354694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>
                  <a:solidFill>
                    <a:srgbClr val="FF3399"/>
                  </a:solidFill>
                  <a:latin typeface="宋体" pitchFamily="2" charset="-122"/>
                </a:rPr>
                <a:t>X</a:t>
              </a:r>
              <a:r>
                <a:rPr lang="en-US" altLang="zh-CN" sz="1600" b="1" baseline="-18000" dirty="0" err="1">
                  <a:solidFill>
                    <a:srgbClr val="FF3399"/>
                  </a:solidFill>
                  <a:latin typeface="宋体" pitchFamily="2" charset="-122"/>
                </a:rPr>
                <a:t>out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38" name="Text Box 18"/>
            <p:cNvSpPr txBox="1">
              <a:spLocks noChangeArrowheads="1"/>
            </p:cNvSpPr>
            <p:nvPr/>
          </p:nvSpPr>
          <p:spPr bwMode="auto">
            <a:xfrm>
              <a:off x="2140496" y="4504357"/>
              <a:ext cx="271264" cy="6480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单总线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</p:grpSp>
      <p:sp>
        <p:nvSpPr>
          <p:cNvPr id="139" name="Text Box 321"/>
          <p:cNvSpPr txBox="1">
            <a:spLocks noChangeArrowheads="1"/>
          </p:cNvSpPr>
          <p:nvPr/>
        </p:nvSpPr>
        <p:spPr bwMode="auto">
          <a:xfrm>
            <a:off x="251520" y="586580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   ※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约定：</a:t>
            </a:r>
            <a:r>
              <a:rPr lang="en-US" altLang="zh-CN" sz="2200" b="1" dirty="0">
                <a:latin typeface="宋体" pitchFamily="2" charset="-122"/>
              </a:rPr>
              <a:t>MUX</a:t>
            </a:r>
            <a:r>
              <a:rPr lang="zh-CN" altLang="en-US" sz="2200" b="1" dirty="0">
                <a:latin typeface="宋体" pitchFamily="2" charset="-122"/>
              </a:rPr>
              <a:t>中的</a:t>
            </a:r>
            <a:r>
              <a:rPr lang="zh-CN" altLang="en-US" b="1" dirty="0">
                <a:latin typeface="Times New Roman"/>
                <a:cs typeface="Times New Roman"/>
              </a:rPr>
              <a:t>□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zh-CN" altLang="en-US" sz="1400" b="1" dirty="0">
                <a:latin typeface="宋体" pitchFamily="2" charset="-122"/>
              </a:rPr>
              <a:t>■</a:t>
            </a:r>
            <a:r>
              <a:rPr lang="zh-CN" altLang="en-US" sz="2200" b="1" dirty="0">
                <a:latin typeface="宋体" pitchFamily="2" charset="-122"/>
              </a:rPr>
              <a:t>表示控制信号为</a:t>
            </a:r>
            <a:r>
              <a:rPr lang="en-US" altLang="zh-CN" sz="2200" b="1" dirty="0">
                <a:latin typeface="宋体" pitchFamily="2" charset="-122"/>
              </a:rPr>
              <a:t>0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1(</a:t>
            </a:r>
            <a:r>
              <a:rPr lang="zh-CN" altLang="en-US" sz="2200" b="1" dirty="0">
                <a:latin typeface="宋体" pitchFamily="2" charset="-122"/>
              </a:rPr>
              <a:t>最大值</a:t>
            </a:r>
            <a:r>
              <a:rPr lang="en-US" altLang="zh-CN" sz="2200" b="1" dirty="0">
                <a:latin typeface="宋体" pitchFamily="2" charset="-122"/>
              </a:rPr>
              <a:t>)</a:t>
            </a:r>
            <a:r>
              <a:rPr lang="zh-CN" altLang="en-US" sz="2200" b="1" dirty="0">
                <a:latin typeface="宋体" pitchFamily="2" charset="-122"/>
              </a:rPr>
              <a:t>时的入端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140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" name="AutoShape 49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3060526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140646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" name="AutoShape 49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" name="AutoShape 499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18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" name="AutoShape 499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7381006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58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13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28</a:t>
            </a:fld>
            <a:endParaRPr lang="en-US" altLang="zh-CN" dirty="0"/>
          </a:p>
        </p:txBody>
      </p:sp>
      <p:sp>
        <p:nvSpPr>
          <p:cNvPr id="171" name="Text Box 5"/>
          <p:cNvSpPr txBox="1">
            <a:spLocks noChangeArrowheads="1"/>
          </p:cNvSpPr>
          <p:nvPr/>
        </p:nvSpPr>
        <p:spPr bwMode="auto">
          <a:xfrm>
            <a:off x="179512" y="260648"/>
            <a:ext cx="8784976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 取指令的</a:t>
            </a:r>
            <a:r>
              <a:rPr lang="en-US" altLang="zh-CN" sz="2000" dirty="0" err="1">
                <a:solidFill>
                  <a:schemeClr val="accent2"/>
                </a:solidFill>
              </a:rPr>
              <a:t>μ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zh-CN" altLang="en-US" sz="2000" b="1" dirty="0">
                <a:solidFill>
                  <a:schemeClr val="accent2"/>
                </a:solidFill>
                <a:latin typeface="宋体" pitchFamily="2" charset="-122"/>
              </a:rPr>
              <a:t>序列及</a:t>
            </a:r>
            <a:r>
              <a:rPr lang="en-US" altLang="zh-CN" sz="2000" dirty="0" err="1">
                <a:solidFill>
                  <a:schemeClr val="accent2"/>
                </a:solidFill>
              </a:rPr>
              <a:t>μ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</a:rPr>
              <a:t>OPCmd</a:t>
            </a:r>
            <a:r>
              <a:rPr lang="zh-CN" altLang="en-US" sz="2000" b="1" dirty="0">
                <a:solidFill>
                  <a:schemeClr val="accent2"/>
                </a:solidFill>
                <a:latin typeface="宋体" pitchFamily="2" charset="-122"/>
              </a:rPr>
              <a:t>序列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kumimoji="0" lang="en-US" altLang="zh-CN" sz="2200" b="1" dirty="0">
                <a:solidFill>
                  <a:srgbClr val="000000"/>
                </a:solidFill>
                <a:latin typeface="宋体" pitchFamily="2" charset="-122"/>
              </a:rPr>
              <a:t>IR</a:t>
            </a:r>
            <a:r>
              <a:rPr kumimoji="0" lang="zh-CN" altLang="en-US" sz="2200" b="1" dirty="0">
                <a:solidFill>
                  <a:srgbClr val="000000"/>
                </a:solidFill>
                <a:latin typeface="宋体" pitchFamily="2" charset="-122"/>
              </a:rPr>
              <a:t>←</a:t>
            </a:r>
            <a:r>
              <a:rPr kumimoji="0" lang="en-US" altLang="zh-CN" sz="2200" b="1" dirty="0">
                <a:solidFill>
                  <a:srgbClr val="000000"/>
                </a:solidFill>
                <a:latin typeface="宋体" pitchFamily="2" charset="-122"/>
              </a:rPr>
              <a:t>M[(PC)]</a:t>
            </a:r>
            <a:r>
              <a:rPr kumimoji="0" lang="zh-CN" altLang="en-US" sz="2200" b="1" dirty="0">
                <a:solidFill>
                  <a:srgbClr val="000000"/>
                </a:solidFill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PC</a:t>
            </a:r>
            <a:r>
              <a:rPr lang="zh-CN" altLang="en-US" sz="2200" b="1" dirty="0">
                <a:latin typeface="宋体" pitchFamily="2" charset="-122"/>
              </a:rPr>
              <a:t>←</a:t>
            </a:r>
            <a:r>
              <a:rPr lang="en-US" altLang="zh-CN" sz="2200" b="1" dirty="0">
                <a:latin typeface="宋体" pitchFamily="2" charset="-122"/>
              </a:rPr>
              <a:t>(PC)</a:t>
            </a:r>
            <a:r>
              <a:rPr lang="zh-CN" altLang="en-US" sz="2200" b="1" dirty="0">
                <a:latin typeface="宋体" pitchFamily="2" charset="-122"/>
              </a:rPr>
              <a:t>＋</a:t>
            </a:r>
            <a:r>
              <a:rPr lang="en-US" altLang="zh-CN" sz="2200" b="1" dirty="0">
                <a:latin typeface="宋体" pitchFamily="2" charset="-122"/>
              </a:rPr>
              <a:t>1</a:t>
            </a:r>
            <a:endParaRPr lang="zh-CN" altLang="en-US" sz="22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72" name="Text Box 318"/>
          <p:cNvSpPr txBox="1">
            <a:spLocks noChangeArrowheads="1"/>
          </p:cNvSpPr>
          <p:nvPr/>
        </p:nvSpPr>
        <p:spPr bwMode="auto">
          <a:xfrm>
            <a:off x="1331640" y="685085"/>
            <a:ext cx="4464745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t1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+mn-ea"/>
              </a:rPr>
              <a:t>MAR←(PC)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t2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+mn-ea"/>
              </a:rPr>
              <a:t>MDR←M[(MAR)]</a:t>
            </a:r>
            <a:r>
              <a:rPr lang="zh-CN" altLang="en-US" sz="2200" b="1" dirty="0">
                <a:latin typeface="+mn-ea"/>
              </a:rPr>
              <a:t>，</a:t>
            </a:r>
            <a:r>
              <a:rPr lang="en-US" altLang="zh-CN" sz="2200" b="1" dirty="0">
                <a:latin typeface="+mn-ea"/>
              </a:rPr>
              <a:t>PC←(PC)</a:t>
            </a:r>
            <a:r>
              <a:rPr lang="zh-CN" altLang="zh-CN" sz="2200" b="1" dirty="0">
                <a:latin typeface="+mn-ea"/>
              </a:rPr>
              <a:t>＋</a:t>
            </a:r>
            <a:r>
              <a:rPr lang="en-US" altLang="zh-CN" sz="2200" b="1" dirty="0">
                <a:latin typeface="+mn-ea"/>
              </a:rPr>
              <a:t>1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t3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+mn-ea"/>
              </a:rPr>
              <a:t>IR←(MDR)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174" name="Text Box 318"/>
          <p:cNvSpPr txBox="1">
            <a:spLocks noChangeArrowheads="1"/>
          </p:cNvSpPr>
          <p:nvPr/>
        </p:nvSpPr>
        <p:spPr bwMode="auto">
          <a:xfrm>
            <a:off x="5774350" y="692696"/>
            <a:ext cx="2952327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t1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>
                <a:latin typeface="+mn-ea"/>
              </a:rPr>
              <a:t>PC</a:t>
            </a:r>
            <a:r>
              <a:rPr lang="en-US" altLang="zh-CN" sz="2200" b="1" baseline="-18000" dirty="0" err="1">
                <a:latin typeface="+mn-ea"/>
              </a:rPr>
              <a:t>out</a:t>
            </a:r>
            <a:r>
              <a:rPr lang="zh-CN" altLang="en-US" sz="2200" b="1" dirty="0">
                <a:latin typeface="+mn-ea"/>
              </a:rPr>
              <a:t>、</a:t>
            </a:r>
            <a:r>
              <a:rPr lang="en-US" altLang="zh-CN" sz="2200" b="1" dirty="0" err="1">
                <a:latin typeface="+mn-ea"/>
              </a:rPr>
              <a:t>MAR</a:t>
            </a:r>
            <a:r>
              <a:rPr lang="en-US" altLang="zh-CN" sz="2200" b="1" baseline="-18000" dirty="0" err="1">
                <a:latin typeface="+mn-ea"/>
              </a:rPr>
              <a:t>in</a:t>
            </a:r>
            <a:endParaRPr lang="en-US" altLang="zh-CN" sz="2200" b="1" baseline="-18000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t2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宋体" pitchFamily="2" charset="-122"/>
              </a:rPr>
              <a:t>Read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WMFC</a:t>
            </a:r>
            <a:r>
              <a:rPr lang="zh-CN" altLang="en-US" sz="2200" b="1" dirty="0">
                <a:latin typeface="宋体" pitchFamily="2" charset="-122"/>
              </a:rPr>
              <a:t>，</a:t>
            </a:r>
            <a:r>
              <a:rPr lang="en-US" altLang="zh-CN" sz="2200" b="1" dirty="0">
                <a:latin typeface="+mn-ea"/>
              </a:rPr>
              <a:t>PC</a:t>
            </a:r>
            <a:r>
              <a:rPr lang="en-US" altLang="zh-CN" sz="2200" b="1" baseline="-18000" dirty="0">
                <a:latin typeface="+mn-ea"/>
              </a:rPr>
              <a:t>+1</a:t>
            </a: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t3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>
                <a:latin typeface="+mn-ea"/>
              </a:rPr>
              <a:t>MDR</a:t>
            </a:r>
            <a:r>
              <a:rPr lang="en-US" altLang="zh-CN" sz="2200" b="1" baseline="-18000" dirty="0" err="1">
                <a:latin typeface="+mn-ea"/>
              </a:rPr>
              <a:t>out</a:t>
            </a:r>
            <a:r>
              <a:rPr lang="zh-CN" altLang="en-US" sz="2200" b="1" dirty="0">
                <a:latin typeface="+mn-ea"/>
              </a:rPr>
              <a:t>、</a:t>
            </a:r>
            <a:r>
              <a:rPr lang="en-US" altLang="zh-CN" sz="2200" b="1" dirty="0" err="1">
                <a:latin typeface="+mn-ea"/>
              </a:rPr>
              <a:t>IR</a:t>
            </a:r>
            <a:r>
              <a:rPr lang="en-US" altLang="zh-CN" sz="2200" b="1" baseline="-18000" dirty="0" err="1">
                <a:latin typeface="+mn-ea"/>
              </a:rPr>
              <a:t>in</a:t>
            </a:r>
            <a:endParaRPr lang="en-US" altLang="zh-CN" sz="2200" b="1" baseline="-18000" dirty="0">
              <a:latin typeface="+mn-ea"/>
            </a:endParaRPr>
          </a:p>
        </p:txBody>
      </p:sp>
      <p:sp>
        <p:nvSpPr>
          <p:cNvPr id="175" name="Text Box 5"/>
          <p:cNvSpPr txBox="1">
            <a:spLocks noChangeArrowheads="1"/>
          </p:cNvSpPr>
          <p:nvPr/>
        </p:nvSpPr>
        <p:spPr bwMode="auto">
          <a:xfrm>
            <a:off x="179512" y="2409418"/>
            <a:ext cx="8784976" cy="46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 执行指令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R2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←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M[(R1)]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的</a:t>
            </a:r>
            <a:r>
              <a:rPr lang="en-US" altLang="zh-CN" sz="2000" dirty="0" err="1">
                <a:solidFill>
                  <a:schemeClr val="accent2"/>
                </a:solidFill>
              </a:rPr>
              <a:t>μ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zh-CN" altLang="en-US" sz="2000" b="1" dirty="0">
                <a:solidFill>
                  <a:schemeClr val="accent2"/>
                </a:solidFill>
                <a:latin typeface="宋体" pitchFamily="2" charset="-122"/>
              </a:rPr>
              <a:t>序列及</a:t>
            </a:r>
            <a:r>
              <a:rPr lang="en-US" altLang="zh-CN" sz="2000" dirty="0" err="1">
                <a:solidFill>
                  <a:schemeClr val="accent2"/>
                </a:solidFill>
              </a:rPr>
              <a:t>μ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</a:rPr>
              <a:t>OPCmd</a:t>
            </a:r>
            <a:r>
              <a:rPr lang="zh-CN" altLang="en-US" sz="2000" b="1" dirty="0">
                <a:solidFill>
                  <a:schemeClr val="accent2"/>
                </a:solidFill>
                <a:latin typeface="宋体" pitchFamily="2" charset="-122"/>
              </a:rPr>
              <a:t>序列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 </a:t>
            </a:r>
            <a:r>
              <a:rPr lang="en-US" altLang="zh-CN" sz="2000" b="1" dirty="0">
                <a:latin typeface="宋体" pitchFamily="2" charset="-122"/>
              </a:rPr>
              <a:t>(REG</a:t>
            </a:r>
            <a:r>
              <a:rPr lang="zh-CN" altLang="en-US" sz="2000" b="1" dirty="0">
                <a:latin typeface="宋体" pitchFamily="2" charset="-122"/>
              </a:rPr>
              <a:t>间接寻址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zh-CN" altLang="en-US" sz="18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76" name="Text Box 318"/>
          <p:cNvSpPr txBox="1">
            <a:spLocks noChangeArrowheads="1"/>
          </p:cNvSpPr>
          <p:nvPr/>
        </p:nvSpPr>
        <p:spPr bwMode="auto">
          <a:xfrm>
            <a:off x="1331640" y="2780928"/>
            <a:ext cx="3204356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+mn-ea"/>
              </a:rPr>
              <a:t>MAR←(R1)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t5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+mn-ea"/>
              </a:rPr>
              <a:t>MDR←M[(MAR)]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t6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+mn-ea"/>
              </a:rPr>
              <a:t>R2←(MDR)</a:t>
            </a:r>
            <a:r>
              <a:rPr lang="zh-CN" altLang="en-US" sz="2200" b="1" dirty="0">
                <a:latin typeface="+mn-ea"/>
              </a:rPr>
              <a:t>，</a:t>
            </a:r>
            <a:r>
              <a:rPr lang="en-US" altLang="zh-CN" sz="2200" b="1" dirty="0">
                <a:latin typeface="+mn-ea"/>
              </a:rPr>
              <a:t>End</a:t>
            </a:r>
            <a:r>
              <a:rPr lang="zh-CN" altLang="en-US" sz="2200" b="1" dirty="0">
                <a:latin typeface="+mn-ea"/>
              </a:rPr>
              <a:t>←</a:t>
            </a:r>
            <a:r>
              <a:rPr lang="en-US" altLang="zh-CN" sz="2200" b="1" dirty="0">
                <a:latin typeface="+mn-ea"/>
              </a:rPr>
              <a:t>1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177" name="Text Box 5"/>
          <p:cNvSpPr txBox="1">
            <a:spLocks noChangeArrowheads="1"/>
          </p:cNvSpPr>
          <p:nvPr/>
        </p:nvSpPr>
        <p:spPr bwMode="auto">
          <a:xfrm>
            <a:off x="179512" y="1951464"/>
            <a:ext cx="8856984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 指令译码的</a:t>
            </a:r>
            <a:r>
              <a:rPr lang="en-US" altLang="zh-CN" sz="2000" dirty="0" err="1">
                <a:solidFill>
                  <a:schemeClr val="accent2"/>
                </a:solidFill>
              </a:rPr>
              <a:t>μ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</a:rPr>
              <a:t>OPCmd</a:t>
            </a:r>
            <a:r>
              <a:rPr lang="zh-CN" altLang="en-US" sz="2000" b="1" dirty="0">
                <a:solidFill>
                  <a:schemeClr val="accent2"/>
                </a:solidFill>
                <a:latin typeface="宋体" pitchFamily="2" charset="-122"/>
              </a:rPr>
              <a:t>序列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>
                <a:latin typeface="宋体" pitchFamily="2" charset="-122"/>
              </a:rPr>
              <a:t>无，译码常放在</a:t>
            </a:r>
            <a:r>
              <a:rPr lang="en-US" altLang="zh-CN" sz="2200" b="1" dirty="0">
                <a:latin typeface="宋体" pitchFamily="2" charset="-122"/>
              </a:rPr>
              <a:t>t3</a:t>
            </a:r>
            <a:r>
              <a:rPr lang="zh-CN" altLang="en-US" sz="2200" b="1" dirty="0">
                <a:latin typeface="宋体" pitchFamily="2" charset="-122"/>
              </a:rPr>
              <a:t>步或独立的</a:t>
            </a:r>
            <a:r>
              <a:rPr lang="en-US" altLang="zh-CN" sz="2200" b="1" dirty="0">
                <a:latin typeface="宋体" pitchFamily="2" charset="-122"/>
              </a:rPr>
              <a:t>t4</a:t>
            </a:r>
            <a:r>
              <a:rPr lang="zh-CN" altLang="en-US" sz="2200" b="1" dirty="0">
                <a:latin typeface="宋体" pitchFamily="2" charset="-122"/>
              </a:rPr>
              <a:t>步实现</a:t>
            </a:r>
            <a:endParaRPr lang="zh-CN" altLang="en-US" sz="2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2" name="Text Box 318"/>
          <p:cNvSpPr txBox="1">
            <a:spLocks noChangeArrowheads="1"/>
          </p:cNvSpPr>
          <p:nvPr/>
        </p:nvSpPr>
        <p:spPr bwMode="auto">
          <a:xfrm>
            <a:off x="5349872" y="2780928"/>
            <a:ext cx="3110560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>
                <a:latin typeface="+mn-ea"/>
              </a:rPr>
              <a:t>GR</a:t>
            </a:r>
            <a:r>
              <a:rPr lang="en-US" altLang="zh-CN" sz="2200" b="1" baseline="-18000" dirty="0" err="1">
                <a:latin typeface="+mn-ea"/>
              </a:rPr>
              <a:t>out</a:t>
            </a:r>
            <a:r>
              <a:rPr lang="zh-CN" altLang="en-US" sz="2200" b="1" dirty="0">
                <a:latin typeface="+mn-ea"/>
              </a:rPr>
              <a:t>、</a:t>
            </a:r>
            <a:r>
              <a:rPr lang="en-US" altLang="zh-CN" sz="2200" b="1" dirty="0" err="1">
                <a:latin typeface="+mn-ea"/>
              </a:rPr>
              <a:t>Rsel</a:t>
            </a:r>
            <a:r>
              <a:rPr lang="zh-CN" altLang="en-US" sz="2200" b="1" dirty="0">
                <a:latin typeface="+mn-ea"/>
              </a:rPr>
              <a:t>、</a:t>
            </a:r>
            <a:r>
              <a:rPr lang="en-US" altLang="zh-CN" sz="2200" b="1" dirty="0" err="1">
                <a:latin typeface="+mn-ea"/>
              </a:rPr>
              <a:t>MAR</a:t>
            </a:r>
            <a:r>
              <a:rPr lang="en-US" altLang="zh-CN" sz="2200" b="1" baseline="-18000" dirty="0" err="1">
                <a:latin typeface="+mn-ea"/>
              </a:rPr>
              <a:t>in</a:t>
            </a:r>
            <a:endParaRPr lang="en-US" altLang="zh-CN" sz="2200" b="1" baseline="-18000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t5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宋体" pitchFamily="2" charset="-122"/>
              </a:rPr>
              <a:t>Read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WMFC</a:t>
            </a:r>
            <a:endParaRPr lang="en-US" altLang="zh-CN" sz="2200" b="1" baseline="-18000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t6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>
                <a:latin typeface="+mn-ea"/>
              </a:rPr>
              <a:t>MDR</a:t>
            </a:r>
            <a:r>
              <a:rPr lang="en-US" altLang="zh-CN" sz="2200" b="1" baseline="-18000" dirty="0" err="1">
                <a:latin typeface="+mn-ea"/>
              </a:rPr>
              <a:t>out</a:t>
            </a:r>
            <a:r>
              <a:rPr lang="zh-CN" altLang="en-US" sz="2200" b="1" dirty="0">
                <a:latin typeface="+mn-ea"/>
              </a:rPr>
              <a:t>、</a:t>
            </a:r>
            <a:r>
              <a:rPr lang="en-US" altLang="zh-CN" sz="2200" b="1" dirty="0" err="1">
                <a:latin typeface="+mn-ea"/>
              </a:rPr>
              <a:t>GR</a:t>
            </a:r>
            <a:r>
              <a:rPr lang="en-US" altLang="zh-CN" sz="2200" b="1" baseline="-18000" dirty="0" err="1">
                <a:latin typeface="+mn-ea"/>
              </a:rPr>
              <a:t>in</a:t>
            </a:r>
            <a:r>
              <a:rPr lang="zh-CN" altLang="en-US" sz="2200" b="1" dirty="0">
                <a:latin typeface="+mn-ea"/>
              </a:rPr>
              <a:t>，</a:t>
            </a:r>
            <a:r>
              <a:rPr lang="en-US" altLang="zh-CN" sz="2200" b="1" dirty="0">
                <a:latin typeface="+mn-ea"/>
              </a:rPr>
              <a:t>End</a:t>
            </a:r>
            <a:endParaRPr lang="en-US" altLang="zh-CN" sz="2200" b="1" baseline="-18000" dirty="0">
              <a:latin typeface="+mn-ea"/>
            </a:endParaRPr>
          </a:p>
        </p:txBody>
      </p:sp>
      <p:sp>
        <p:nvSpPr>
          <p:cNvPr id="183" name="Text Box 322"/>
          <p:cNvSpPr txBox="1">
            <a:spLocks noChangeArrowheads="1"/>
          </p:cNvSpPr>
          <p:nvPr/>
        </p:nvSpPr>
        <p:spPr bwMode="auto">
          <a:xfrm>
            <a:off x="179388" y="4005064"/>
            <a:ext cx="8785225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CC3300"/>
                </a:solidFill>
                <a:latin typeface="宋体" pitchFamily="2" charset="-122"/>
              </a:rPr>
              <a:t>        </a:t>
            </a:r>
            <a:r>
              <a:rPr lang="zh-CN" altLang="en-US" sz="2200" b="1" dirty="0">
                <a:solidFill>
                  <a:srgbClr val="CC3300"/>
                </a:solidFill>
                <a:latin typeface="宋体" pitchFamily="2" charset="-122"/>
              </a:rPr>
              <a:t>注</a:t>
            </a:r>
            <a:r>
              <a:rPr lang="en-US" altLang="zh-CN" sz="2200" b="1" dirty="0">
                <a:solidFill>
                  <a:srgbClr val="CC3300"/>
                </a:solidFill>
                <a:latin typeface="宋体" pitchFamily="2" charset="-122"/>
              </a:rPr>
              <a:t>—</a:t>
            </a:r>
            <a:r>
              <a:rPr lang="en-US" altLang="zh-CN" sz="2200" b="1" spc="-150" dirty="0">
                <a:latin typeface="宋体" pitchFamily="2" charset="-122"/>
              </a:rPr>
              <a:t>End</a:t>
            </a:r>
            <a:r>
              <a:rPr lang="zh-CN" altLang="en-US" sz="2200" b="1" spc="-150" dirty="0">
                <a:latin typeface="宋体" pitchFamily="2" charset="-122"/>
              </a:rPr>
              <a:t>信号表示指令周期是否结束，用于触发中断请求的检测</a:t>
            </a:r>
          </a:p>
        </p:txBody>
      </p:sp>
      <p:sp>
        <p:nvSpPr>
          <p:cNvPr id="184" name="Text Box 5"/>
          <p:cNvSpPr txBox="1">
            <a:spLocks noChangeArrowheads="1"/>
          </p:cNvSpPr>
          <p:nvPr/>
        </p:nvSpPr>
        <p:spPr bwMode="auto">
          <a:xfrm>
            <a:off x="179512" y="4497650"/>
            <a:ext cx="8784976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 执行指令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M[(R1)]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←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(R2)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的</a:t>
            </a:r>
            <a:r>
              <a:rPr lang="en-US" altLang="zh-CN" sz="2000" dirty="0" err="1">
                <a:solidFill>
                  <a:schemeClr val="accent2"/>
                </a:solidFill>
              </a:rPr>
              <a:t>μ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zh-CN" altLang="en-US" sz="2000" b="1" dirty="0">
                <a:solidFill>
                  <a:schemeClr val="accent2"/>
                </a:solidFill>
                <a:latin typeface="宋体" pitchFamily="2" charset="-122"/>
              </a:rPr>
              <a:t>序列及</a:t>
            </a:r>
            <a:r>
              <a:rPr lang="en-US" altLang="zh-CN" sz="2000" dirty="0" err="1">
                <a:solidFill>
                  <a:schemeClr val="accent2"/>
                </a:solidFill>
              </a:rPr>
              <a:t>μ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</a:rPr>
              <a:t>OPCmd</a:t>
            </a:r>
            <a:r>
              <a:rPr lang="zh-CN" altLang="en-US" sz="2000" b="1" dirty="0">
                <a:solidFill>
                  <a:schemeClr val="accent2"/>
                </a:solidFill>
                <a:latin typeface="宋体" pitchFamily="2" charset="-122"/>
              </a:rPr>
              <a:t>序列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sz="2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5" name="Text Box 318"/>
          <p:cNvSpPr txBox="1">
            <a:spLocks noChangeArrowheads="1"/>
          </p:cNvSpPr>
          <p:nvPr/>
        </p:nvSpPr>
        <p:spPr bwMode="auto">
          <a:xfrm>
            <a:off x="1331641" y="4869160"/>
            <a:ext cx="4018232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+mn-ea"/>
              </a:rPr>
              <a:t>MAR←(R1)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t5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+mn-ea"/>
              </a:rPr>
              <a:t>MDR←(R2)</a:t>
            </a: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t6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+mn-ea"/>
              </a:rPr>
              <a:t>M[(MAR)]←(MDR)</a:t>
            </a:r>
            <a:r>
              <a:rPr lang="zh-CN" altLang="en-US" sz="2200" b="1" dirty="0">
                <a:latin typeface="+mn-ea"/>
              </a:rPr>
              <a:t>，</a:t>
            </a:r>
            <a:r>
              <a:rPr lang="en-US" altLang="zh-CN" sz="2200" b="1" dirty="0">
                <a:latin typeface="+mn-ea"/>
              </a:rPr>
              <a:t>End</a:t>
            </a:r>
            <a:r>
              <a:rPr lang="zh-CN" altLang="en-US" sz="2200" b="1" dirty="0">
                <a:latin typeface="+mn-ea"/>
              </a:rPr>
              <a:t>←</a:t>
            </a:r>
            <a:r>
              <a:rPr lang="en-US" altLang="zh-CN" sz="2200" b="1" dirty="0">
                <a:latin typeface="+mn-ea"/>
              </a:rPr>
              <a:t>1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186" name="Text Box 318"/>
          <p:cNvSpPr txBox="1">
            <a:spLocks noChangeArrowheads="1"/>
          </p:cNvSpPr>
          <p:nvPr/>
        </p:nvSpPr>
        <p:spPr bwMode="auto">
          <a:xfrm>
            <a:off x="5349872" y="4869160"/>
            <a:ext cx="3542608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>
                <a:latin typeface="+mn-ea"/>
              </a:rPr>
              <a:t>GR</a:t>
            </a:r>
            <a:r>
              <a:rPr lang="en-US" altLang="zh-CN" sz="2200" b="1" baseline="-18000" dirty="0" err="1">
                <a:latin typeface="+mn-ea"/>
              </a:rPr>
              <a:t>out</a:t>
            </a:r>
            <a:r>
              <a:rPr lang="zh-CN" altLang="en-US" sz="2200" b="1" dirty="0">
                <a:latin typeface="+mn-ea"/>
              </a:rPr>
              <a:t>、</a:t>
            </a:r>
            <a:r>
              <a:rPr lang="en-US" altLang="zh-CN" sz="2200" b="1" dirty="0" err="1">
                <a:latin typeface="+mn-ea"/>
              </a:rPr>
              <a:t>Rsel</a:t>
            </a:r>
            <a:r>
              <a:rPr lang="zh-CN" altLang="en-US" sz="2200" b="1" dirty="0">
                <a:latin typeface="+mn-ea"/>
              </a:rPr>
              <a:t>、</a:t>
            </a:r>
            <a:r>
              <a:rPr lang="en-US" altLang="zh-CN" sz="2200" b="1" dirty="0" err="1">
                <a:latin typeface="+mn-ea"/>
              </a:rPr>
              <a:t>MAR</a:t>
            </a:r>
            <a:r>
              <a:rPr lang="en-US" altLang="zh-CN" sz="2200" b="1" baseline="-18000" dirty="0" err="1">
                <a:latin typeface="+mn-ea"/>
              </a:rPr>
              <a:t>in</a:t>
            </a:r>
            <a:endParaRPr lang="en-US" altLang="zh-CN" sz="2200" b="1" baseline="-18000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t5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>
                <a:latin typeface="+mn-ea"/>
              </a:rPr>
              <a:t>GR</a:t>
            </a:r>
            <a:r>
              <a:rPr lang="en-US" altLang="zh-CN" sz="2200" b="1" baseline="-18000" dirty="0" err="1">
                <a:latin typeface="+mn-ea"/>
              </a:rPr>
              <a:t>out</a:t>
            </a:r>
            <a:r>
              <a:rPr lang="zh-CN" altLang="en-US" sz="2200" b="1" dirty="0">
                <a:latin typeface="+mn-ea"/>
              </a:rPr>
              <a:t>、</a:t>
            </a:r>
            <a:r>
              <a:rPr lang="en-US" altLang="zh-CN" sz="2200" b="1" dirty="0" err="1">
                <a:latin typeface="+mn-ea"/>
              </a:rPr>
              <a:t>MDR</a:t>
            </a:r>
            <a:r>
              <a:rPr lang="en-US" altLang="zh-CN" sz="2200" b="1" baseline="-18000" dirty="0" err="1">
                <a:latin typeface="+mn-ea"/>
              </a:rPr>
              <a:t>in</a:t>
            </a:r>
            <a:r>
              <a:rPr lang="en-US" altLang="zh-CN" sz="2200" b="1" dirty="0">
                <a:latin typeface="+mn-ea"/>
              </a:rPr>
              <a:t> </a:t>
            </a:r>
            <a:r>
              <a:rPr lang="zh-CN" altLang="en-US" sz="2200" b="1" dirty="0">
                <a:latin typeface="+mn-ea"/>
              </a:rPr>
              <a:t> </a:t>
            </a:r>
            <a:r>
              <a:rPr lang="en-US" altLang="zh-CN" sz="2200" b="1" dirty="0">
                <a:solidFill>
                  <a:srgbClr val="CC3300"/>
                </a:solidFill>
                <a:latin typeface="+mn-ea"/>
              </a:rPr>
              <a:t>;</a:t>
            </a:r>
            <a:r>
              <a:rPr lang="en-US" altLang="zh-CN" sz="2000" b="1" dirty="0" err="1">
                <a:solidFill>
                  <a:srgbClr val="CC3300"/>
                </a:solidFill>
                <a:latin typeface="+mn-ea"/>
              </a:rPr>
              <a:t>Rsel</a:t>
            </a:r>
            <a:r>
              <a:rPr lang="en-US" altLang="zh-CN" sz="2000" b="1" dirty="0">
                <a:solidFill>
                  <a:srgbClr val="CC3300"/>
                </a:solidFill>
                <a:latin typeface="+mn-ea"/>
              </a:rPr>
              <a:t>=0</a:t>
            </a: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t6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宋体" pitchFamily="2" charset="-122"/>
              </a:rPr>
              <a:t>Write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WMFC</a:t>
            </a:r>
            <a:r>
              <a:rPr lang="zh-CN" altLang="en-US" sz="2200" b="1" dirty="0">
                <a:latin typeface="+mn-ea"/>
              </a:rPr>
              <a:t>，</a:t>
            </a:r>
            <a:r>
              <a:rPr lang="en-US" altLang="zh-CN" sz="2200" b="1" dirty="0">
                <a:latin typeface="+mn-ea"/>
              </a:rPr>
              <a:t>End</a:t>
            </a:r>
            <a:endParaRPr lang="en-US" altLang="zh-CN" sz="2200" b="1" baseline="-18000" dirty="0">
              <a:latin typeface="+mn-ea"/>
            </a:endParaRPr>
          </a:p>
        </p:txBody>
      </p:sp>
      <p:sp>
        <p:nvSpPr>
          <p:cNvPr id="188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0" name="AutoShape 49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1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3060526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AutoShape 49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730899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49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/>
      <p:bldP spid="174" grpId="0"/>
      <p:bldP spid="175" grpId="0"/>
      <p:bldP spid="176" grpId="0"/>
      <p:bldP spid="177" grpId="0"/>
      <p:bldP spid="182" grpId="0"/>
      <p:bldP spid="183" grpId="0"/>
      <p:bldP spid="184" grpId="0"/>
      <p:bldP spid="185" grpId="0"/>
      <p:bldP spid="18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29</a:t>
            </a:fld>
            <a:endParaRPr lang="en-US" altLang="zh-CN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512" y="260648"/>
            <a:ext cx="8784976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 执行指令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R1←(R1)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－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(R2)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的</a:t>
            </a:r>
            <a:r>
              <a:rPr lang="en-US" altLang="zh-CN" sz="2000" dirty="0" err="1">
                <a:solidFill>
                  <a:schemeClr val="accent2"/>
                </a:solidFill>
              </a:rPr>
              <a:t>μ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zh-CN" altLang="en-US" sz="2000" b="1" dirty="0">
                <a:solidFill>
                  <a:schemeClr val="accent2"/>
                </a:solidFill>
                <a:latin typeface="宋体" pitchFamily="2" charset="-122"/>
              </a:rPr>
              <a:t>序列及</a:t>
            </a:r>
            <a:r>
              <a:rPr lang="en-US" altLang="zh-CN" sz="2000" dirty="0" err="1">
                <a:solidFill>
                  <a:schemeClr val="accent2"/>
                </a:solidFill>
              </a:rPr>
              <a:t>μ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</a:rPr>
              <a:t>OPCmd</a:t>
            </a:r>
            <a:r>
              <a:rPr lang="zh-CN" altLang="en-US" sz="2000" b="1" dirty="0">
                <a:solidFill>
                  <a:schemeClr val="accent2"/>
                </a:solidFill>
                <a:latin typeface="宋体" pitchFamily="2" charset="-122"/>
              </a:rPr>
              <a:t>序列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sz="2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Text Box 318"/>
          <p:cNvSpPr txBox="1">
            <a:spLocks noChangeArrowheads="1"/>
          </p:cNvSpPr>
          <p:nvPr/>
        </p:nvSpPr>
        <p:spPr bwMode="auto">
          <a:xfrm>
            <a:off x="1331641" y="692696"/>
            <a:ext cx="3600399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+mn-ea"/>
              </a:rPr>
              <a:t>Y←(R1)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t5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+mn-ea"/>
              </a:rPr>
              <a:t>Z←</a:t>
            </a:r>
            <a:r>
              <a:rPr lang="en-US" altLang="zh-CN" sz="2200" b="1" dirty="0">
                <a:latin typeface="宋体" pitchFamily="2" charset="-122"/>
              </a:rPr>
              <a:t>(Y)</a:t>
            </a:r>
            <a:r>
              <a:rPr lang="zh-CN" altLang="en-US" sz="2200" b="1" dirty="0">
                <a:latin typeface="宋体" pitchFamily="2" charset="-122"/>
              </a:rPr>
              <a:t>－</a:t>
            </a:r>
            <a:r>
              <a:rPr lang="en-US" altLang="zh-CN" sz="2200" b="1" dirty="0">
                <a:latin typeface="+mn-ea"/>
              </a:rPr>
              <a:t>(R2)</a:t>
            </a: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t6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+mn-ea"/>
              </a:rPr>
              <a:t>(R1)←(Z)</a:t>
            </a:r>
            <a:r>
              <a:rPr lang="zh-CN" altLang="en-US" sz="2200" b="1" dirty="0">
                <a:latin typeface="+mn-ea"/>
              </a:rPr>
              <a:t>，</a:t>
            </a:r>
            <a:r>
              <a:rPr lang="en-US" altLang="zh-CN" sz="2200" b="1" dirty="0">
                <a:latin typeface="+mn-ea"/>
              </a:rPr>
              <a:t>End</a:t>
            </a:r>
            <a:r>
              <a:rPr lang="zh-CN" altLang="en-US" sz="2200" b="1" dirty="0">
                <a:latin typeface="+mn-ea"/>
              </a:rPr>
              <a:t>←</a:t>
            </a:r>
            <a:r>
              <a:rPr lang="en-US" altLang="zh-CN" sz="2200" b="1" dirty="0">
                <a:latin typeface="+mn-ea"/>
              </a:rPr>
              <a:t>1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8" name="Text Box 318"/>
          <p:cNvSpPr txBox="1">
            <a:spLocks noChangeArrowheads="1"/>
          </p:cNvSpPr>
          <p:nvPr/>
        </p:nvSpPr>
        <p:spPr bwMode="auto">
          <a:xfrm>
            <a:off x="4932040" y="692696"/>
            <a:ext cx="3960440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>
                <a:latin typeface="+mn-ea"/>
              </a:rPr>
              <a:t>GR</a:t>
            </a:r>
            <a:r>
              <a:rPr lang="en-US" altLang="zh-CN" sz="2200" b="1" baseline="-18000" dirty="0" err="1">
                <a:latin typeface="+mn-ea"/>
              </a:rPr>
              <a:t>out</a:t>
            </a:r>
            <a:r>
              <a:rPr lang="zh-CN" altLang="en-US" sz="2200" b="1" dirty="0">
                <a:latin typeface="+mn-ea"/>
              </a:rPr>
              <a:t>、</a:t>
            </a:r>
            <a:r>
              <a:rPr lang="en-US" altLang="zh-CN" sz="2200" b="1" dirty="0">
                <a:latin typeface="+mn-ea"/>
              </a:rPr>
              <a:t>Y</a:t>
            </a:r>
            <a:r>
              <a:rPr lang="en-US" altLang="zh-CN" sz="2200" b="1" baseline="-18000" dirty="0">
                <a:latin typeface="+mn-ea"/>
              </a:rPr>
              <a:t>in</a:t>
            </a:r>
            <a:r>
              <a:rPr lang="zh-CN" altLang="en-US" sz="2200" b="1" dirty="0">
                <a:latin typeface="+mn-ea"/>
              </a:rPr>
              <a:t> </a:t>
            </a:r>
            <a:r>
              <a:rPr lang="en-US" altLang="zh-CN" sz="2200" b="1" dirty="0">
                <a:solidFill>
                  <a:srgbClr val="CC3300"/>
                </a:solidFill>
                <a:latin typeface="+mn-ea"/>
              </a:rPr>
              <a:t>;</a:t>
            </a:r>
            <a:r>
              <a:rPr lang="en-US" altLang="zh-CN" sz="2000" b="1" dirty="0" err="1">
                <a:solidFill>
                  <a:srgbClr val="CC3300"/>
                </a:solidFill>
                <a:latin typeface="+mn-ea"/>
              </a:rPr>
              <a:t>Rsel</a:t>
            </a:r>
            <a:r>
              <a:rPr lang="en-US" altLang="zh-CN" sz="2000" b="1" dirty="0">
                <a:solidFill>
                  <a:srgbClr val="CC3300"/>
                </a:solidFill>
                <a:latin typeface="+mn-ea"/>
              </a:rPr>
              <a:t>=0</a:t>
            </a:r>
            <a:endParaRPr lang="en-US" altLang="zh-CN" sz="2000" b="1" baseline="-18000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t5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>
                <a:latin typeface="+mn-ea"/>
              </a:rPr>
              <a:t>GR</a:t>
            </a:r>
            <a:r>
              <a:rPr lang="en-US" altLang="zh-CN" sz="2200" b="1" baseline="-18000" dirty="0" err="1">
                <a:latin typeface="+mn-ea"/>
              </a:rPr>
              <a:t>out</a:t>
            </a:r>
            <a:r>
              <a:rPr lang="zh-CN" altLang="en-US" sz="2200" b="1" dirty="0">
                <a:latin typeface="+mn-ea"/>
              </a:rPr>
              <a:t>、</a:t>
            </a:r>
            <a:r>
              <a:rPr lang="en-US" altLang="zh-CN" sz="2200" b="1" dirty="0" err="1">
                <a:latin typeface="+mn-ea"/>
              </a:rPr>
              <a:t>Rsel</a:t>
            </a:r>
            <a:r>
              <a:rPr lang="zh-CN" altLang="en-US" sz="2200" b="1" dirty="0">
                <a:latin typeface="+mn-ea"/>
              </a:rPr>
              <a:t>、</a:t>
            </a:r>
            <a:r>
              <a:rPr lang="en-US" altLang="zh-CN" sz="2200" b="1" dirty="0">
                <a:latin typeface="+mn-ea"/>
              </a:rPr>
              <a:t>op</a:t>
            </a:r>
            <a:r>
              <a:rPr lang="zh-CN" altLang="en-US" sz="2200" b="1" dirty="0">
                <a:latin typeface="+mn-ea"/>
              </a:rPr>
              <a:t>＝</a:t>
            </a:r>
            <a:r>
              <a:rPr lang="en-US" altLang="zh-CN" sz="2200" b="1" dirty="0">
                <a:latin typeface="+mn-ea"/>
              </a:rPr>
              <a:t>01</a:t>
            </a:r>
            <a:r>
              <a:rPr lang="zh-CN" altLang="en-US" sz="2200" b="1" dirty="0">
                <a:latin typeface="+mn-ea"/>
              </a:rPr>
              <a:t>、</a:t>
            </a:r>
            <a:r>
              <a:rPr lang="en-US" altLang="zh-CN" sz="2200" b="1" dirty="0" err="1">
                <a:latin typeface="+mn-ea"/>
              </a:rPr>
              <a:t>Z</a:t>
            </a:r>
            <a:r>
              <a:rPr lang="en-US" altLang="zh-CN" sz="2200" b="1" baseline="-18000" dirty="0" err="1">
                <a:latin typeface="+mn-ea"/>
              </a:rPr>
              <a:t>in</a:t>
            </a:r>
            <a:endParaRPr lang="en-US" altLang="zh-CN" sz="2200" b="1" baseline="-18000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t6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>
                <a:latin typeface="宋体" pitchFamily="2" charset="-122"/>
              </a:rPr>
              <a:t>Z</a:t>
            </a:r>
            <a:r>
              <a:rPr lang="en-US" altLang="zh-CN" sz="2200" b="1" baseline="-18000" dirty="0" err="1">
                <a:latin typeface="+mn-ea"/>
              </a:rPr>
              <a:t>out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 err="1">
                <a:latin typeface="+mn-ea"/>
              </a:rPr>
              <a:t>GR</a:t>
            </a:r>
            <a:r>
              <a:rPr lang="en-US" altLang="zh-CN" sz="2200" b="1" baseline="-18000" dirty="0" err="1">
                <a:latin typeface="+mn-ea"/>
              </a:rPr>
              <a:t>in</a:t>
            </a:r>
            <a:r>
              <a:rPr lang="zh-CN" altLang="en-US" sz="2200" b="1" dirty="0">
                <a:latin typeface="+mn-ea"/>
              </a:rPr>
              <a:t>，</a:t>
            </a:r>
            <a:r>
              <a:rPr lang="en-US" altLang="zh-CN" sz="2200" b="1" dirty="0">
                <a:latin typeface="+mn-ea"/>
              </a:rPr>
              <a:t>End</a:t>
            </a:r>
            <a:endParaRPr lang="en-US" altLang="zh-CN" sz="2200" b="1" baseline="-18000" dirty="0">
              <a:latin typeface="+mn-ea"/>
            </a:endParaRPr>
          </a:p>
        </p:txBody>
      </p:sp>
      <p:sp>
        <p:nvSpPr>
          <p:cNvPr id="13" name="Text Box 322"/>
          <p:cNvSpPr txBox="1">
            <a:spLocks noChangeArrowheads="1"/>
          </p:cNvSpPr>
          <p:nvPr/>
        </p:nvSpPr>
        <p:spPr bwMode="auto">
          <a:xfrm>
            <a:off x="179388" y="1963519"/>
            <a:ext cx="8785225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CC3300"/>
                </a:solidFill>
                <a:latin typeface="宋体" pitchFamily="2" charset="-122"/>
              </a:rPr>
              <a:t>        </a:t>
            </a:r>
            <a:r>
              <a:rPr lang="zh-CN" altLang="en-US" sz="2200" b="1" dirty="0">
                <a:solidFill>
                  <a:srgbClr val="CC3300"/>
                </a:solidFill>
                <a:latin typeface="宋体" pitchFamily="2" charset="-122"/>
              </a:rPr>
              <a:t>注</a:t>
            </a:r>
            <a:r>
              <a:rPr lang="en-US" altLang="zh-CN" sz="2200" b="1" dirty="0">
                <a:solidFill>
                  <a:srgbClr val="CC3300"/>
                </a:solidFill>
                <a:latin typeface="宋体" pitchFamily="2" charset="-122"/>
              </a:rPr>
              <a:t>—</a:t>
            </a:r>
            <a:r>
              <a:rPr lang="zh-CN" altLang="en-US" sz="2200" b="1" dirty="0">
                <a:latin typeface="宋体" pitchFamily="2" charset="-122"/>
              </a:rPr>
              <a:t>被加</a:t>
            </a:r>
            <a:r>
              <a:rPr lang="en-US" altLang="zh-CN" sz="2200" b="1" dirty="0">
                <a:latin typeface="宋体" pitchFamily="2" charset="-122"/>
              </a:rPr>
              <a:t>/</a:t>
            </a:r>
            <a:r>
              <a:rPr lang="zh-CN" altLang="en-US" sz="2200" b="1" dirty="0">
                <a:latin typeface="宋体" pitchFamily="2" charset="-122"/>
              </a:rPr>
              <a:t>减数应送到</a:t>
            </a:r>
            <a:r>
              <a:rPr lang="en-US" altLang="zh-CN" sz="2200" b="1" dirty="0">
                <a:latin typeface="宋体" pitchFamily="2" charset="-122"/>
              </a:rPr>
              <a:t>ALU</a:t>
            </a:r>
            <a:r>
              <a:rPr lang="zh-CN" altLang="en-US" sz="2200" b="1" dirty="0">
                <a:latin typeface="宋体" pitchFamily="2" charset="-122"/>
              </a:rPr>
              <a:t>的</a:t>
            </a:r>
            <a:r>
              <a:rPr lang="en-US" altLang="zh-CN" sz="2200" b="1" dirty="0">
                <a:latin typeface="宋体" pitchFamily="2" charset="-122"/>
              </a:rPr>
              <a:t>A</a:t>
            </a:r>
            <a:r>
              <a:rPr lang="zh-CN" altLang="en-US" sz="2200" b="1" dirty="0">
                <a:latin typeface="宋体" pitchFamily="2" charset="-122"/>
              </a:rPr>
              <a:t>端，</a:t>
            </a:r>
            <a:r>
              <a:rPr lang="en-US" altLang="zh-CN" sz="2200" b="1" dirty="0">
                <a:latin typeface="宋体" pitchFamily="2" charset="-122"/>
              </a:rPr>
              <a:t>Y</a:t>
            </a:r>
            <a:r>
              <a:rPr lang="zh-CN" altLang="en-US" sz="2200" b="1" dirty="0">
                <a:latin typeface="宋体" pitchFamily="2" charset="-122"/>
              </a:rPr>
              <a:t>的输出无需控制</a:t>
            </a:r>
            <a:endParaRPr lang="zh-CN" altLang="en-US" sz="2200" b="1" spc="-150" dirty="0">
              <a:latin typeface="宋体" pitchFamily="2" charset="-122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79512" y="2420888"/>
            <a:ext cx="8784976" cy="2594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 执行指令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JNZ </a:t>
            </a:r>
            <a:r>
              <a:rPr lang="en-US" altLang="zh-CN" sz="2200" b="1" dirty="0" err="1">
                <a:solidFill>
                  <a:schemeClr val="accent2"/>
                </a:solidFill>
                <a:latin typeface="宋体" pitchFamily="2" charset="-122"/>
              </a:rPr>
              <a:t>disp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的</a:t>
            </a:r>
            <a:r>
              <a:rPr lang="en-US" altLang="zh-CN" sz="2000" dirty="0" err="1">
                <a:solidFill>
                  <a:schemeClr val="accent2"/>
                </a:solidFill>
              </a:rPr>
              <a:t>μ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zh-CN" altLang="en-US" sz="2000" b="1" dirty="0">
                <a:solidFill>
                  <a:schemeClr val="accent2"/>
                </a:solidFill>
                <a:latin typeface="宋体" pitchFamily="2" charset="-122"/>
              </a:rPr>
              <a:t>序列及</a:t>
            </a:r>
            <a:r>
              <a:rPr lang="en-US" altLang="zh-CN" sz="2000" dirty="0" err="1">
                <a:solidFill>
                  <a:schemeClr val="accent2"/>
                </a:solidFill>
              </a:rPr>
              <a:t>μ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</a:rPr>
              <a:t>OPCmd</a:t>
            </a:r>
            <a:r>
              <a:rPr lang="zh-CN" altLang="en-US" sz="2000" b="1" dirty="0">
                <a:solidFill>
                  <a:schemeClr val="accent2"/>
                </a:solidFill>
                <a:latin typeface="宋体" pitchFamily="2" charset="-122"/>
              </a:rPr>
              <a:t>序列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  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相对寻址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en-US" altLang="zh-CN" sz="2000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ZF</a:t>
            </a:r>
            <a:r>
              <a:rPr lang="zh-CN" altLang="en-US" sz="2200" b="1" dirty="0">
                <a:latin typeface="+mn-ea"/>
                <a:ea typeface="+mn-ea"/>
                <a:cs typeface="Arial Unicode MS" panose="020B0604020202020204" pitchFamily="34" charset="-122"/>
              </a:rPr>
              <a:t>＝</a:t>
            </a:r>
            <a:r>
              <a:rPr lang="en-US" altLang="zh-CN" sz="2200" b="1" dirty="0">
                <a:latin typeface="+mn-ea"/>
                <a:ea typeface="+mn-ea"/>
                <a:cs typeface="Arial Unicode MS" panose="020B0604020202020204" pitchFamily="34" charset="-122"/>
              </a:rPr>
              <a:t>0</a:t>
            </a:r>
            <a:r>
              <a:rPr lang="zh-CN" altLang="en-US" sz="2200" b="1" dirty="0">
                <a:latin typeface="+mn-ea"/>
                <a:ea typeface="+mn-ea"/>
                <a:cs typeface="Arial Unicode MS" panose="020B0604020202020204" pitchFamily="34" charset="-122"/>
              </a:rPr>
              <a:t>时：</a:t>
            </a:r>
            <a:endParaRPr lang="en-US" altLang="zh-CN" sz="2200" b="1" dirty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endParaRPr lang="en-US" altLang="zh-CN" sz="2200" b="1" dirty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endParaRPr lang="en-US" altLang="zh-CN" sz="2200" b="1" dirty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14000"/>
              </a:lnSpc>
            </a:pPr>
            <a:endParaRPr lang="en-US" altLang="zh-CN" sz="2200" b="1" dirty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+mn-ea"/>
                <a:ea typeface="+mn-ea"/>
                <a:cs typeface="Arial Unicode MS" panose="020B0604020202020204" pitchFamily="34" charset="-122"/>
              </a:rPr>
              <a:t>        ZF</a:t>
            </a:r>
            <a:r>
              <a:rPr lang="zh-CN" altLang="en-US" sz="2000" b="1" dirty="0">
                <a:latin typeface="+mn-ea"/>
                <a:cs typeface="Arial Unicode MS" panose="020B0604020202020204" pitchFamily="34" charset="-122"/>
              </a:rPr>
              <a:t>＝</a:t>
            </a:r>
            <a:r>
              <a:rPr lang="en-US" altLang="zh-CN" sz="2000" b="1" dirty="0">
                <a:latin typeface="+mn-ea"/>
                <a:cs typeface="Arial Unicode MS" panose="020B0604020202020204" pitchFamily="34" charset="-122"/>
              </a:rPr>
              <a:t>1</a:t>
            </a:r>
            <a:r>
              <a:rPr lang="zh-CN" altLang="en-US" sz="2000" b="1" dirty="0">
                <a:latin typeface="+mn-ea"/>
                <a:cs typeface="Arial Unicode MS" panose="020B0604020202020204" pitchFamily="34" charset="-122"/>
              </a:rPr>
              <a:t>时：</a:t>
            </a:r>
            <a:endParaRPr lang="zh-CN" altLang="en-US" sz="2000" dirty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sp>
        <p:nvSpPr>
          <p:cNvPr id="15" name="Text Box 318"/>
          <p:cNvSpPr txBox="1">
            <a:spLocks noChangeArrowheads="1"/>
          </p:cNvSpPr>
          <p:nvPr/>
        </p:nvSpPr>
        <p:spPr bwMode="auto">
          <a:xfrm>
            <a:off x="1331641" y="3212976"/>
            <a:ext cx="3600399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+mn-ea"/>
              </a:rPr>
              <a:t>Y←(PC)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t5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+mn-ea"/>
              </a:rPr>
              <a:t>Z←</a:t>
            </a:r>
            <a:r>
              <a:rPr lang="en-US" altLang="zh-CN" sz="2200" b="1" dirty="0">
                <a:latin typeface="宋体" pitchFamily="2" charset="-122"/>
              </a:rPr>
              <a:t>(Y)</a:t>
            </a:r>
            <a:r>
              <a:rPr lang="zh-CN" altLang="en-US" sz="2200" b="1" dirty="0">
                <a:latin typeface="宋体" pitchFamily="2" charset="-122"/>
              </a:rPr>
              <a:t>＋</a:t>
            </a:r>
            <a:r>
              <a:rPr lang="en-US" altLang="zh-CN" sz="2200" b="1" dirty="0">
                <a:latin typeface="+mn-ea"/>
              </a:rPr>
              <a:t>(</a:t>
            </a:r>
            <a:r>
              <a:rPr lang="en-US" altLang="zh-CN" sz="2200" b="1" dirty="0" err="1">
                <a:latin typeface="+mn-ea"/>
              </a:rPr>
              <a:t>ExtU</a:t>
            </a:r>
            <a:r>
              <a:rPr lang="en-US" altLang="zh-CN" sz="2200" b="1" dirty="0">
                <a:latin typeface="+mn-ea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t6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+mn-ea"/>
              </a:rPr>
              <a:t>(PC)←(Z)</a:t>
            </a:r>
            <a:r>
              <a:rPr lang="zh-CN" altLang="en-US" sz="2200" b="1" dirty="0">
                <a:latin typeface="+mn-ea"/>
              </a:rPr>
              <a:t>，</a:t>
            </a:r>
            <a:r>
              <a:rPr lang="en-US" altLang="zh-CN" sz="2200" b="1" dirty="0">
                <a:latin typeface="+mn-ea"/>
              </a:rPr>
              <a:t>End</a:t>
            </a:r>
            <a:r>
              <a:rPr lang="zh-CN" altLang="en-US" sz="2200" b="1" dirty="0">
                <a:latin typeface="+mn-ea"/>
              </a:rPr>
              <a:t>←</a:t>
            </a:r>
            <a:r>
              <a:rPr lang="en-US" altLang="zh-CN" sz="2200" b="1" dirty="0">
                <a:latin typeface="+mn-ea"/>
              </a:rPr>
              <a:t>1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16" name="Text Box 318"/>
          <p:cNvSpPr txBox="1">
            <a:spLocks noChangeArrowheads="1"/>
          </p:cNvSpPr>
          <p:nvPr/>
        </p:nvSpPr>
        <p:spPr bwMode="auto">
          <a:xfrm>
            <a:off x="4932040" y="3212976"/>
            <a:ext cx="3960440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>
                <a:latin typeface="+mn-ea"/>
              </a:rPr>
              <a:t>PC</a:t>
            </a:r>
            <a:r>
              <a:rPr lang="en-US" altLang="zh-CN" sz="2200" b="1" baseline="-18000" dirty="0" err="1">
                <a:latin typeface="+mn-ea"/>
              </a:rPr>
              <a:t>out</a:t>
            </a:r>
            <a:r>
              <a:rPr lang="zh-CN" altLang="en-US" sz="2200" b="1" dirty="0">
                <a:latin typeface="+mn-ea"/>
              </a:rPr>
              <a:t>、</a:t>
            </a:r>
            <a:r>
              <a:rPr lang="en-US" altLang="zh-CN" sz="2200" b="1" dirty="0">
                <a:latin typeface="+mn-ea"/>
              </a:rPr>
              <a:t>Y</a:t>
            </a:r>
            <a:r>
              <a:rPr lang="en-US" altLang="zh-CN" sz="2200" b="1" baseline="-18000" dirty="0">
                <a:latin typeface="+mn-ea"/>
              </a:rPr>
              <a:t>in</a:t>
            </a:r>
            <a:r>
              <a:rPr lang="zh-CN" altLang="en-US" sz="2200" b="1" dirty="0">
                <a:latin typeface="+mn-ea"/>
              </a:rPr>
              <a:t> </a:t>
            </a:r>
            <a:endParaRPr lang="en-US" altLang="zh-CN" sz="2000" b="1" baseline="-18000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t5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>
                <a:latin typeface="+mn-ea"/>
              </a:rPr>
              <a:t>ExtU</a:t>
            </a:r>
            <a:r>
              <a:rPr lang="en-US" altLang="zh-CN" sz="2200" b="1" baseline="-18000" dirty="0" err="1">
                <a:latin typeface="+mn-ea"/>
              </a:rPr>
              <a:t>out</a:t>
            </a:r>
            <a:r>
              <a:rPr lang="zh-CN" altLang="en-US" sz="2200" b="1" dirty="0">
                <a:latin typeface="+mn-ea"/>
              </a:rPr>
              <a:t>、</a:t>
            </a:r>
            <a:r>
              <a:rPr lang="en-US" altLang="zh-CN" sz="2200" b="1" dirty="0">
                <a:latin typeface="+mn-ea"/>
              </a:rPr>
              <a:t>op</a:t>
            </a:r>
            <a:r>
              <a:rPr lang="zh-CN" altLang="en-US" sz="2200" b="1" dirty="0">
                <a:latin typeface="+mn-ea"/>
              </a:rPr>
              <a:t>＝</a:t>
            </a:r>
            <a:r>
              <a:rPr lang="en-US" altLang="zh-CN" sz="2200" b="1" dirty="0">
                <a:latin typeface="+mn-ea"/>
              </a:rPr>
              <a:t>00</a:t>
            </a:r>
            <a:r>
              <a:rPr lang="zh-CN" altLang="en-US" sz="2200" b="1" dirty="0">
                <a:latin typeface="+mn-ea"/>
              </a:rPr>
              <a:t>、</a:t>
            </a:r>
            <a:r>
              <a:rPr lang="en-US" altLang="zh-CN" sz="2200" b="1" dirty="0" err="1">
                <a:latin typeface="+mn-ea"/>
              </a:rPr>
              <a:t>Z</a:t>
            </a:r>
            <a:r>
              <a:rPr lang="en-US" altLang="zh-CN" sz="2200" b="1" baseline="-18000" dirty="0" err="1">
                <a:latin typeface="+mn-ea"/>
              </a:rPr>
              <a:t>in</a:t>
            </a:r>
            <a:endParaRPr lang="en-US" altLang="zh-CN" sz="2200" b="1" baseline="-18000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t6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>
                <a:latin typeface="宋体" pitchFamily="2" charset="-122"/>
              </a:rPr>
              <a:t>Z</a:t>
            </a:r>
            <a:r>
              <a:rPr lang="en-US" altLang="zh-CN" sz="2200" b="1" baseline="-18000" dirty="0" err="1">
                <a:latin typeface="+mn-ea"/>
              </a:rPr>
              <a:t>out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 err="1">
                <a:latin typeface="+mn-ea"/>
              </a:rPr>
              <a:t>PC</a:t>
            </a:r>
            <a:r>
              <a:rPr lang="en-US" altLang="zh-CN" sz="2200" b="1" baseline="-18000" dirty="0" err="1">
                <a:latin typeface="+mn-ea"/>
              </a:rPr>
              <a:t>in</a:t>
            </a:r>
            <a:r>
              <a:rPr lang="zh-CN" altLang="en-US" sz="2200" b="1" dirty="0">
                <a:latin typeface="+mn-ea"/>
              </a:rPr>
              <a:t>，</a:t>
            </a:r>
            <a:r>
              <a:rPr lang="en-US" altLang="zh-CN" sz="2200" b="1" dirty="0">
                <a:latin typeface="+mn-ea"/>
              </a:rPr>
              <a:t>End</a:t>
            </a:r>
            <a:endParaRPr lang="en-US" altLang="zh-CN" sz="2200" b="1" baseline="-18000" dirty="0">
              <a:latin typeface="+mn-ea"/>
            </a:endParaRPr>
          </a:p>
        </p:txBody>
      </p:sp>
      <p:sp>
        <p:nvSpPr>
          <p:cNvPr id="17" name="Text Box 318"/>
          <p:cNvSpPr txBox="1">
            <a:spLocks noChangeArrowheads="1"/>
          </p:cNvSpPr>
          <p:nvPr/>
        </p:nvSpPr>
        <p:spPr bwMode="auto">
          <a:xfrm>
            <a:off x="1331640" y="4843839"/>
            <a:ext cx="3600399" cy="45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+mn-ea"/>
              </a:rPr>
              <a:t>End</a:t>
            </a:r>
            <a:r>
              <a:rPr lang="zh-CN" altLang="en-US" sz="2200" b="1" dirty="0">
                <a:latin typeface="+mn-ea"/>
              </a:rPr>
              <a:t>←</a:t>
            </a:r>
            <a:r>
              <a:rPr lang="en-US" altLang="zh-CN" sz="2200" b="1" dirty="0">
                <a:latin typeface="+mn-ea"/>
              </a:rPr>
              <a:t>1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18" name="Text Box 318"/>
          <p:cNvSpPr txBox="1">
            <a:spLocks noChangeArrowheads="1"/>
          </p:cNvSpPr>
          <p:nvPr/>
        </p:nvSpPr>
        <p:spPr bwMode="auto">
          <a:xfrm>
            <a:off x="4932039" y="4843839"/>
            <a:ext cx="3960440" cy="45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+mn-ea"/>
              </a:rPr>
              <a:t>End</a:t>
            </a:r>
            <a:endParaRPr lang="en-US" altLang="zh-CN" sz="2200" b="1" baseline="-18000" dirty="0">
              <a:latin typeface="+mn-ea"/>
            </a:endParaRPr>
          </a:p>
        </p:txBody>
      </p:sp>
      <p:grpSp>
        <p:nvGrpSpPr>
          <p:cNvPr id="21" name="Group 76"/>
          <p:cNvGrpSpPr>
            <a:grpSpLocks/>
          </p:cNvGrpSpPr>
          <p:nvPr/>
        </p:nvGrpSpPr>
        <p:grpSpPr bwMode="auto">
          <a:xfrm>
            <a:off x="2987824" y="6453336"/>
            <a:ext cx="360363" cy="287337"/>
            <a:chOff x="1133" y="4020"/>
            <a:chExt cx="227" cy="181"/>
          </a:xfrm>
        </p:grpSpPr>
        <p:sp>
          <p:nvSpPr>
            <p:cNvPr id="22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25</a:t>
              </a:r>
            </a:p>
          </p:txBody>
        </p:sp>
      </p:grpSp>
      <p:sp>
        <p:nvSpPr>
          <p:cNvPr id="24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7945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22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75"/>
          <p:cNvSpPr txBox="1">
            <a:spLocks noChangeArrowheads="1"/>
          </p:cNvSpPr>
          <p:nvPr/>
        </p:nvSpPr>
        <p:spPr bwMode="auto">
          <a:xfrm>
            <a:off x="178184" y="325824"/>
            <a:ext cx="8138232" cy="6055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zh-CN" altLang="en-US" sz="2800" b="1" dirty="0">
                <a:solidFill>
                  <a:srgbClr val="FF3399"/>
                </a:solidFill>
                <a:latin typeface="宋体" pitchFamily="2" charset="-122"/>
              </a:rPr>
              <a:t>  </a:t>
            </a:r>
            <a:r>
              <a:rPr lang="en-US" altLang="zh-CN" sz="2800" b="1" dirty="0">
                <a:solidFill>
                  <a:srgbClr val="FF3399"/>
                </a:solidFill>
                <a:latin typeface="宋体" pitchFamily="2" charset="-122"/>
              </a:rPr>
              <a:t>※</a:t>
            </a:r>
            <a:r>
              <a:rPr lang="zh-CN" altLang="en-US" sz="2800" b="1" dirty="0">
                <a:solidFill>
                  <a:srgbClr val="FF3399"/>
                </a:solidFill>
                <a:latin typeface="宋体" pitchFamily="2" charset="-122"/>
              </a:rPr>
              <a:t>主要内容</a:t>
            </a:r>
            <a:endParaRPr lang="en-US" altLang="zh-CN" sz="2800" b="1" dirty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sz="2200" b="1" dirty="0">
                <a:solidFill>
                  <a:srgbClr val="C00000"/>
                </a:solidFill>
                <a:latin typeface="宋体" pitchFamily="2" charset="-122"/>
              </a:rPr>
              <a:t>⑴</a:t>
            </a:r>
            <a:r>
              <a:rPr lang="en-US" altLang="zh-CN" sz="2200" b="1" dirty="0">
                <a:solidFill>
                  <a:srgbClr val="C00000"/>
                </a:solidFill>
                <a:latin typeface="宋体" pitchFamily="2" charset="-122"/>
              </a:rPr>
              <a:t>CPU</a:t>
            </a:r>
            <a:r>
              <a:rPr lang="zh-CN" altLang="en-US" sz="2200" b="1" dirty="0">
                <a:solidFill>
                  <a:srgbClr val="C00000"/>
                </a:solidFill>
                <a:latin typeface="宋体" pitchFamily="2" charset="-122"/>
              </a:rPr>
              <a:t>的组成与工作流程：</a:t>
            </a:r>
            <a:r>
              <a:rPr lang="zh-CN" altLang="en-US" sz="2200" b="1" dirty="0">
                <a:latin typeface="宋体" pitchFamily="2" charset="-122"/>
              </a:rPr>
              <a:t>功能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需求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sz="2200" b="1" dirty="0">
                <a:latin typeface="宋体" pitchFamily="2" charset="-122"/>
              </a:rPr>
              <a:t>，基本组成，工作流程，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latin typeface="宋体" pitchFamily="2" charset="-122"/>
              </a:rPr>
              <a:t>                          </a:t>
            </a:r>
            <a:r>
              <a:rPr lang="zh-CN" altLang="en-US" sz="2200" b="1" dirty="0">
                <a:latin typeface="宋体" pitchFamily="2" charset="-122"/>
              </a:rPr>
              <a:t>指令的执行过程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需求</a:t>
            </a:r>
            <a:r>
              <a:rPr lang="en-US" altLang="zh-CN" sz="1800" b="1" dirty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sz="2200" b="1" dirty="0">
                <a:solidFill>
                  <a:srgbClr val="C00000"/>
                </a:solidFill>
                <a:latin typeface="宋体" pitchFamily="2" charset="-122"/>
              </a:rPr>
              <a:t>⑵数据通路的组织：</a:t>
            </a:r>
            <a:r>
              <a:rPr lang="en-US" altLang="zh-CN" sz="2200" b="1" dirty="0">
                <a:latin typeface="宋体" pitchFamily="2" charset="-122"/>
              </a:rPr>
              <a:t>DP</a:t>
            </a:r>
            <a:r>
              <a:rPr lang="zh-CN" altLang="en-US" sz="2200" b="1" dirty="0">
                <a:latin typeface="宋体" pitchFamily="2" charset="-122"/>
              </a:rPr>
              <a:t>基本组成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</a:rPr>
              <a:t>部件</a:t>
            </a:r>
            <a:r>
              <a:rPr lang="en-US" altLang="zh-CN" sz="2200" b="1" dirty="0">
                <a:latin typeface="宋体" pitchFamily="2" charset="-122"/>
              </a:rPr>
              <a:t>/</a:t>
            </a:r>
            <a:r>
              <a:rPr lang="zh-CN" altLang="en-US" sz="2200" b="1" dirty="0">
                <a:latin typeface="宋体" pitchFamily="2" charset="-122"/>
              </a:rPr>
              <a:t>互连</a:t>
            </a:r>
            <a:r>
              <a:rPr lang="en-US" altLang="zh-CN" sz="2200" b="1" dirty="0">
                <a:latin typeface="宋体" pitchFamily="2" charset="-122"/>
              </a:rPr>
              <a:t>/</a:t>
            </a:r>
            <a:r>
              <a:rPr lang="en-US" altLang="zh-CN" sz="2200" dirty="0" err="1">
                <a:latin typeface="+mn-lt"/>
              </a:rPr>
              <a:t>μ</a:t>
            </a:r>
            <a:r>
              <a:rPr lang="en-US" altLang="zh-CN" sz="2200" b="1" dirty="0" err="1">
                <a:latin typeface="宋体" pitchFamily="2" charset="-122"/>
              </a:rPr>
              <a:t>OP</a:t>
            </a:r>
            <a:r>
              <a:rPr lang="zh-CN" altLang="en-US" sz="2200" b="1" dirty="0">
                <a:latin typeface="宋体" pitchFamily="2" charset="-122"/>
              </a:rPr>
              <a:t>控制</a:t>
            </a:r>
            <a:r>
              <a:rPr lang="en-US" altLang="zh-CN" sz="2200" b="1" dirty="0">
                <a:latin typeface="宋体" pitchFamily="2" charset="-122"/>
              </a:rPr>
              <a:t>)</a:t>
            </a:r>
            <a:r>
              <a:rPr lang="zh-CN" altLang="en-US" sz="2200" b="1" dirty="0">
                <a:latin typeface="宋体" pitchFamily="2" charset="-122"/>
              </a:rPr>
              <a:t>，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latin typeface="宋体" pitchFamily="2" charset="-122"/>
              </a:rPr>
              <a:t>                     </a:t>
            </a:r>
            <a:r>
              <a:rPr lang="zh-CN" altLang="en-US" sz="2200" b="1" dirty="0">
                <a:latin typeface="宋体" pitchFamily="2" charset="-122"/>
              </a:rPr>
              <a:t>指令执行过程的组织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基于</a:t>
            </a:r>
            <a:r>
              <a:rPr lang="en-US" altLang="zh-CN" sz="2000" dirty="0" err="1"/>
              <a:t>μ</a:t>
            </a:r>
            <a:r>
              <a:rPr lang="en-US" altLang="zh-CN" sz="2000" b="1" dirty="0" err="1">
                <a:latin typeface="宋体" pitchFamily="2" charset="-122"/>
              </a:rPr>
              <a:t>OP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sz="2200" b="1" dirty="0">
                <a:latin typeface="宋体" pitchFamily="2" charset="-122"/>
              </a:rPr>
              <a:t>，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latin typeface="宋体" pitchFamily="2" charset="-122"/>
              </a:rPr>
              <a:t>                     DP</a:t>
            </a:r>
            <a:r>
              <a:rPr lang="zh-CN" altLang="en-US" sz="2200" b="1" dirty="0">
                <a:latin typeface="宋体" pitchFamily="2" charset="-122"/>
              </a:rPr>
              <a:t>设计方法，单周期</a:t>
            </a:r>
            <a:r>
              <a:rPr lang="en-US" altLang="zh-CN" sz="2200" b="1" dirty="0">
                <a:latin typeface="宋体" pitchFamily="2" charset="-122"/>
              </a:rPr>
              <a:t>DP</a:t>
            </a:r>
            <a:r>
              <a:rPr lang="zh-CN" altLang="en-US" sz="2200" b="1" dirty="0">
                <a:latin typeface="宋体" pitchFamily="2" charset="-122"/>
              </a:rPr>
              <a:t>、多周期</a:t>
            </a:r>
            <a:r>
              <a:rPr lang="en-US" altLang="zh-CN" sz="2200" b="1" dirty="0">
                <a:latin typeface="宋体" pitchFamily="2" charset="-122"/>
              </a:rPr>
              <a:t>DP</a:t>
            </a:r>
            <a:r>
              <a:rPr lang="zh-CN" altLang="en-US" sz="2200" b="1" dirty="0">
                <a:latin typeface="宋体" pitchFamily="2" charset="-122"/>
              </a:rPr>
              <a:t>设计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zh-CN" altLang="en-US" sz="2200" b="1" dirty="0">
                <a:solidFill>
                  <a:srgbClr val="C00000"/>
                </a:solidFill>
                <a:latin typeface="宋体" pitchFamily="2" charset="-122"/>
              </a:rPr>
              <a:t>   ⑶控制器的组成：</a:t>
            </a:r>
            <a:r>
              <a:rPr lang="zh-CN" altLang="en-US" sz="2200" b="1" dirty="0">
                <a:latin typeface="宋体" pitchFamily="2" charset="-122"/>
              </a:rPr>
              <a:t>基本结构</a:t>
            </a:r>
            <a:r>
              <a:rPr lang="zh-CN" altLang="en-US" sz="2200" b="1" spc="-80" dirty="0">
                <a:latin typeface="宋体" pitchFamily="2" charset="-122"/>
              </a:rPr>
              <a:t>，时序信</a:t>
            </a:r>
            <a:r>
              <a:rPr lang="zh-CN" altLang="en-US" sz="2200" b="1" spc="-80" dirty="0">
                <a:latin typeface="+mn-ea"/>
                <a:ea typeface="+mn-ea"/>
              </a:rPr>
              <a:t>号形成</a:t>
            </a:r>
            <a:r>
              <a:rPr lang="en-US" altLang="zh-CN" sz="2000" b="1" spc="-80" dirty="0">
                <a:latin typeface="+mn-ea"/>
                <a:ea typeface="+mn-ea"/>
              </a:rPr>
              <a:t>(</a:t>
            </a:r>
            <a:r>
              <a:rPr lang="zh-CN" altLang="en-US" sz="2000" b="1" spc="-80" dirty="0">
                <a:latin typeface="+mn-ea"/>
                <a:ea typeface="+mn-ea"/>
              </a:rPr>
              <a:t>信号序列</a:t>
            </a:r>
            <a:r>
              <a:rPr lang="en-US" altLang="zh-CN" sz="2000" b="1" spc="-80" dirty="0">
                <a:latin typeface="+mn-ea"/>
                <a:ea typeface="+mn-ea"/>
              </a:rPr>
              <a:t>/</a:t>
            </a:r>
            <a:r>
              <a:rPr lang="zh-CN" altLang="en-US" sz="2000" b="1" spc="-80" dirty="0">
                <a:latin typeface="+mn-ea"/>
                <a:ea typeface="+mn-ea"/>
              </a:rPr>
              <a:t>定时</a:t>
            </a:r>
            <a:r>
              <a:rPr lang="en-US" altLang="zh-CN" sz="2000" b="1" spc="-80" dirty="0">
                <a:latin typeface="+mn-ea"/>
                <a:ea typeface="+mn-ea"/>
              </a:rPr>
              <a:t>)</a:t>
            </a:r>
            <a:r>
              <a:rPr lang="zh-CN" altLang="en-US" sz="2200" b="1" spc="-80" dirty="0">
                <a:latin typeface="+mn-ea"/>
                <a:ea typeface="+mn-ea"/>
              </a:rPr>
              <a:t>，</a:t>
            </a:r>
            <a:r>
              <a:rPr lang="en-US" altLang="zh-CN" sz="2200" spc="-80" dirty="0">
                <a:latin typeface="+mn-ea"/>
                <a:ea typeface="+mn-ea"/>
              </a:rPr>
              <a:t> </a:t>
            </a: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sz="2200" spc="-80" dirty="0">
                <a:latin typeface="+mn-ea"/>
                <a:ea typeface="+mn-ea"/>
              </a:rPr>
              <a:t>                     </a:t>
            </a:r>
            <a:r>
              <a:rPr lang="en-US" altLang="zh-CN" sz="2200" spc="-80" dirty="0" err="1"/>
              <a:t>μ</a:t>
            </a:r>
            <a:r>
              <a:rPr lang="en-US" altLang="zh-CN" sz="2200" b="1" spc="-80" dirty="0" err="1">
                <a:latin typeface="宋体" pitchFamily="2" charset="-122"/>
              </a:rPr>
              <a:t>OP</a:t>
            </a:r>
            <a:r>
              <a:rPr lang="zh-CN" altLang="en-US" sz="2200" b="1" spc="-80" dirty="0">
                <a:latin typeface="宋体" pitchFamily="2" charset="-122"/>
              </a:rPr>
              <a:t>控制信号形成</a:t>
            </a:r>
            <a:endParaRPr lang="en-US" altLang="zh-CN" sz="2200" b="1" spc="-80" dirty="0"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sz="2200" b="1" dirty="0">
                <a:solidFill>
                  <a:srgbClr val="C00000"/>
                </a:solidFill>
                <a:latin typeface="宋体" pitchFamily="2" charset="-122"/>
              </a:rPr>
              <a:t>⑷硬布线</a:t>
            </a:r>
            <a:r>
              <a:rPr lang="en-US" altLang="zh-CN" sz="2200" b="1" dirty="0">
                <a:solidFill>
                  <a:srgbClr val="C00000"/>
                </a:solidFill>
                <a:latin typeface="宋体" pitchFamily="2" charset="-122"/>
              </a:rPr>
              <a:t>CU</a:t>
            </a:r>
            <a:r>
              <a:rPr lang="zh-CN" altLang="en-US" sz="2200" b="1" dirty="0">
                <a:solidFill>
                  <a:srgbClr val="C00000"/>
                </a:solidFill>
                <a:latin typeface="宋体" pitchFamily="2" charset="-122"/>
              </a:rPr>
              <a:t>设计：</a:t>
            </a:r>
            <a:r>
              <a:rPr lang="zh-CN" altLang="en-US" sz="2200" b="1" dirty="0">
                <a:latin typeface="宋体" pitchFamily="2" charset="-122"/>
              </a:rPr>
              <a:t>设计步骤，单周期</a:t>
            </a:r>
            <a:r>
              <a:rPr lang="en-US" altLang="zh-CN" sz="2200" b="1" dirty="0">
                <a:latin typeface="宋体" pitchFamily="2" charset="-122"/>
              </a:rPr>
              <a:t>CU</a:t>
            </a:r>
            <a:r>
              <a:rPr lang="zh-CN" altLang="en-US" sz="2200" b="1" dirty="0">
                <a:latin typeface="宋体" pitchFamily="2" charset="-122"/>
              </a:rPr>
              <a:t>设计，多周期</a:t>
            </a:r>
            <a:r>
              <a:rPr lang="en-US" altLang="zh-CN" sz="2200" b="1" dirty="0">
                <a:latin typeface="宋体" pitchFamily="2" charset="-122"/>
              </a:rPr>
              <a:t>CU</a:t>
            </a:r>
            <a:r>
              <a:rPr lang="zh-CN" altLang="en-US" sz="2200" b="1" dirty="0">
                <a:latin typeface="宋体" pitchFamily="2" charset="-122"/>
              </a:rPr>
              <a:t>设计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sz="2200" b="1" dirty="0">
                <a:solidFill>
                  <a:srgbClr val="C00000"/>
                </a:solidFill>
                <a:latin typeface="宋体" pitchFamily="2" charset="-122"/>
              </a:rPr>
              <a:t>⑸微程序</a:t>
            </a:r>
            <a:r>
              <a:rPr lang="en-US" altLang="zh-CN" sz="2200" b="1" dirty="0">
                <a:solidFill>
                  <a:srgbClr val="C00000"/>
                </a:solidFill>
                <a:latin typeface="宋体" pitchFamily="2" charset="-122"/>
              </a:rPr>
              <a:t>CU</a:t>
            </a:r>
            <a:r>
              <a:rPr lang="zh-CN" altLang="en-US" sz="2200" b="1" dirty="0">
                <a:solidFill>
                  <a:srgbClr val="C00000"/>
                </a:solidFill>
                <a:latin typeface="宋体" pitchFamily="2" charset="-122"/>
              </a:rPr>
              <a:t>设计：</a:t>
            </a:r>
            <a:r>
              <a:rPr lang="zh-CN" altLang="en-US" sz="2200" b="1" dirty="0">
                <a:latin typeface="宋体" pitchFamily="2" charset="-122"/>
              </a:rPr>
              <a:t>微程序控制思想，组成及工作原理，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latin typeface="宋体" pitchFamily="2" charset="-122"/>
              </a:rPr>
              <a:t>                   </a:t>
            </a:r>
            <a:r>
              <a:rPr lang="zh-CN" altLang="en-US" sz="2200" b="1" dirty="0">
                <a:latin typeface="宋体" pitchFamily="2" charset="-122"/>
              </a:rPr>
              <a:t>微指令格式，</a:t>
            </a:r>
            <a:r>
              <a:rPr lang="en-US" altLang="zh-CN" sz="2200" b="1" dirty="0">
                <a:latin typeface="宋体" pitchFamily="2" charset="-122"/>
              </a:rPr>
              <a:t>CU</a:t>
            </a:r>
            <a:r>
              <a:rPr lang="zh-CN" altLang="en-US" sz="2200" b="1" dirty="0">
                <a:latin typeface="宋体" pitchFamily="2" charset="-122"/>
              </a:rPr>
              <a:t>设计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sz="2200" b="1" dirty="0">
                <a:solidFill>
                  <a:srgbClr val="C00000"/>
                </a:solidFill>
                <a:latin typeface="宋体" pitchFamily="2" charset="-122"/>
              </a:rPr>
              <a:t>⑹异常及中断的处理：</a:t>
            </a:r>
            <a:r>
              <a:rPr lang="zh-CN" altLang="en-US" sz="2200" b="1" dirty="0">
                <a:latin typeface="宋体" pitchFamily="2" charset="-122"/>
              </a:rPr>
              <a:t>基本概念，处理过程，</a:t>
            </a:r>
            <a:r>
              <a:rPr lang="en-US" altLang="zh-CN" sz="2200" b="1" dirty="0">
                <a:latin typeface="宋体" pitchFamily="2" charset="-122"/>
              </a:rPr>
              <a:t>CPU</a:t>
            </a:r>
            <a:r>
              <a:rPr lang="zh-CN" altLang="en-US" sz="2200" b="1" dirty="0">
                <a:latin typeface="宋体" pitchFamily="2" charset="-122"/>
              </a:rPr>
              <a:t>的相应设计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sz="2200" b="1" dirty="0">
                <a:solidFill>
                  <a:srgbClr val="C00000"/>
                </a:solidFill>
                <a:latin typeface="宋体" pitchFamily="2" charset="-122"/>
              </a:rPr>
              <a:t>⑺指令流水线技术：</a:t>
            </a:r>
            <a:r>
              <a:rPr lang="zh-CN" altLang="en-US" sz="2200" b="1" dirty="0">
                <a:latin typeface="宋体" pitchFamily="2" charset="-122"/>
              </a:rPr>
              <a:t>组成及性能，冒险处理，并行技术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sp>
        <p:nvSpPr>
          <p:cNvPr id="5" name="AutoShape 39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5400000">
            <a:off x="8533133" y="1074973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39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5400000">
            <a:off x="8533134" y="1910694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AutoShape 39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5400000">
            <a:off x="8533134" y="320683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AutoShape 39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5400000">
            <a:off x="8533134" y="4005064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utoShape 398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5400000">
            <a:off x="8533134" y="450912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398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 rot="5400000">
            <a:off x="8532441" y="537321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398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 rot="5400000">
            <a:off x="8532441" y="5805264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左大括号 3"/>
          <p:cNvSpPr/>
          <p:nvPr/>
        </p:nvSpPr>
        <p:spPr bwMode="auto">
          <a:xfrm>
            <a:off x="539552" y="3244551"/>
            <a:ext cx="92328" cy="1511127"/>
          </a:xfrm>
          <a:prstGeom prst="leftBrace">
            <a:avLst>
              <a:gd name="adj1" fmla="val 38568"/>
              <a:gd name="adj2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5432" y="6248400"/>
            <a:ext cx="1905000" cy="457200"/>
          </a:xfrm>
        </p:spPr>
        <p:txBody>
          <a:bodyPr/>
          <a:lstStyle/>
          <a:p>
            <a:fld id="{D9F6E18D-FF9A-4BD5-BDFA-25F6368EE484}" type="slidenum">
              <a:rPr lang="en-US" altLang="zh-CN" smtClean="0"/>
              <a:pPr/>
              <a:t>30</a:t>
            </a:fld>
            <a:endParaRPr lang="en-US" altLang="zh-CN"/>
          </a:p>
        </p:txBody>
      </p:sp>
      <p:sp>
        <p:nvSpPr>
          <p:cNvPr id="599" name="Text Box 5"/>
          <p:cNvSpPr txBox="1">
            <a:spLocks noChangeArrowheads="1"/>
          </p:cNvSpPr>
          <p:nvPr/>
        </p:nvSpPr>
        <p:spPr bwMode="auto">
          <a:xfrm>
            <a:off x="179512" y="260648"/>
            <a:ext cx="8784976" cy="46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 执行指令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R1←23H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的</a:t>
            </a:r>
            <a:r>
              <a:rPr lang="en-US" altLang="zh-CN" sz="2000" dirty="0" err="1">
                <a:solidFill>
                  <a:schemeClr val="accent2"/>
                </a:solidFill>
              </a:rPr>
              <a:t>μ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zh-CN" altLang="en-US" sz="2000" b="1" dirty="0">
                <a:solidFill>
                  <a:schemeClr val="accent2"/>
                </a:solidFill>
                <a:latin typeface="宋体" pitchFamily="2" charset="-122"/>
              </a:rPr>
              <a:t>序列及</a:t>
            </a:r>
            <a:r>
              <a:rPr lang="en-US" altLang="zh-CN" sz="2000" dirty="0" err="1">
                <a:solidFill>
                  <a:schemeClr val="accent2"/>
                </a:solidFill>
              </a:rPr>
              <a:t>μ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</a:rPr>
              <a:t>OPCmd</a:t>
            </a:r>
            <a:r>
              <a:rPr lang="zh-CN" altLang="en-US" sz="2000" b="1" dirty="0">
                <a:solidFill>
                  <a:schemeClr val="accent2"/>
                </a:solidFill>
                <a:latin typeface="宋体" pitchFamily="2" charset="-122"/>
              </a:rPr>
              <a:t>序列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  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双字长指令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zh-CN" altLang="en-US" sz="18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02" name="Text Box 318"/>
          <p:cNvSpPr txBox="1">
            <a:spLocks noChangeArrowheads="1"/>
          </p:cNvSpPr>
          <p:nvPr/>
        </p:nvSpPr>
        <p:spPr bwMode="auto">
          <a:xfrm>
            <a:off x="1331640" y="691326"/>
            <a:ext cx="4464745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+mn-ea"/>
              </a:rPr>
              <a:t>MAR←(PC)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t5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+mn-ea"/>
              </a:rPr>
              <a:t>MDR←M[(MAR)]</a:t>
            </a:r>
            <a:r>
              <a:rPr lang="zh-CN" altLang="en-US" sz="2200" b="1" dirty="0">
                <a:latin typeface="+mn-ea"/>
              </a:rPr>
              <a:t>，</a:t>
            </a:r>
            <a:r>
              <a:rPr lang="en-US" altLang="zh-CN" sz="2200" b="1" dirty="0">
                <a:latin typeface="+mn-ea"/>
              </a:rPr>
              <a:t>PC←(PC)</a:t>
            </a:r>
            <a:r>
              <a:rPr lang="zh-CN" altLang="zh-CN" sz="2200" b="1" dirty="0">
                <a:latin typeface="+mn-ea"/>
              </a:rPr>
              <a:t>＋</a:t>
            </a:r>
            <a:r>
              <a:rPr lang="en-US" altLang="zh-CN" sz="2200" b="1" dirty="0">
                <a:latin typeface="+mn-ea"/>
              </a:rPr>
              <a:t>1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t6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+mn-ea"/>
              </a:rPr>
              <a:t>R1←(MDR)</a:t>
            </a:r>
            <a:r>
              <a:rPr lang="zh-CN" altLang="en-US" sz="2200" b="1" dirty="0">
                <a:latin typeface="+mn-ea"/>
              </a:rPr>
              <a:t>，</a:t>
            </a:r>
            <a:r>
              <a:rPr lang="en-US" altLang="zh-CN" sz="2200" b="1" dirty="0">
                <a:latin typeface="+mn-ea"/>
              </a:rPr>
              <a:t>End</a:t>
            </a:r>
            <a:r>
              <a:rPr lang="zh-CN" altLang="en-US" sz="2200" b="1" dirty="0">
                <a:latin typeface="+mn-ea"/>
              </a:rPr>
              <a:t>←</a:t>
            </a:r>
            <a:r>
              <a:rPr lang="en-US" altLang="zh-CN" sz="2200" b="1" dirty="0">
                <a:latin typeface="+mn-ea"/>
              </a:rPr>
              <a:t>1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603" name="Text Box 318"/>
          <p:cNvSpPr txBox="1">
            <a:spLocks noChangeArrowheads="1"/>
          </p:cNvSpPr>
          <p:nvPr/>
        </p:nvSpPr>
        <p:spPr bwMode="auto">
          <a:xfrm>
            <a:off x="5774350" y="698937"/>
            <a:ext cx="2952327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>
                <a:latin typeface="+mn-ea"/>
              </a:rPr>
              <a:t>PC</a:t>
            </a:r>
            <a:r>
              <a:rPr lang="en-US" altLang="zh-CN" sz="2200" b="1" baseline="-18000" dirty="0" err="1">
                <a:latin typeface="+mn-ea"/>
              </a:rPr>
              <a:t>out</a:t>
            </a:r>
            <a:r>
              <a:rPr lang="zh-CN" altLang="en-US" sz="2200" b="1" dirty="0">
                <a:latin typeface="+mn-ea"/>
              </a:rPr>
              <a:t>、</a:t>
            </a:r>
            <a:r>
              <a:rPr lang="en-US" altLang="zh-CN" sz="2200" b="1" dirty="0" err="1">
                <a:latin typeface="+mn-ea"/>
              </a:rPr>
              <a:t>MAR</a:t>
            </a:r>
            <a:r>
              <a:rPr lang="en-US" altLang="zh-CN" sz="2200" b="1" baseline="-18000" dirty="0" err="1">
                <a:latin typeface="+mn-ea"/>
              </a:rPr>
              <a:t>in</a:t>
            </a:r>
            <a:endParaRPr lang="en-US" altLang="zh-CN" sz="2200" b="1" baseline="-18000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t5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宋体" pitchFamily="2" charset="-122"/>
              </a:rPr>
              <a:t>Read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WMFC</a:t>
            </a:r>
            <a:r>
              <a:rPr lang="zh-CN" altLang="en-US" sz="2200" b="1" dirty="0">
                <a:latin typeface="宋体" pitchFamily="2" charset="-122"/>
              </a:rPr>
              <a:t>，</a:t>
            </a:r>
            <a:r>
              <a:rPr lang="en-US" altLang="zh-CN" sz="2200" b="1" dirty="0">
                <a:latin typeface="+mn-ea"/>
              </a:rPr>
              <a:t>PC</a:t>
            </a:r>
            <a:r>
              <a:rPr lang="en-US" altLang="zh-CN" sz="2200" b="1" baseline="-18000" dirty="0">
                <a:latin typeface="+mn-ea"/>
              </a:rPr>
              <a:t>+1</a:t>
            </a: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t6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>
                <a:latin typeface="+mn-ea"/>
              </a:rPr>
              <a:t>MDR</a:t>
            </a:r>
            <a:r>
              <a:rPr lang="en-US" altLang="zh-CN" sz="2200" b="1" baseline="-18000" dirty="0" err="1">
                <a:latin typeface="+mn-ea"/>
              </a:rPr>
              <a:t>out</a:t>
            </a:r>
            <a:r>
              <a:rPr lang="zh-CN" altLang="en-US" sz="2200" b="1" dirty="0">
                <a:latin typeface="+mn-ea"/>
              </a:rPr>
              <a:t>、</a:t>
            </a:r>
            <a:r>
              <a:rPr lang="en-US" altLang="zh-CN" sz="2200" b="1" dirty="0">
                <a:latin typeface="+mn-ea"/>
              </a:rPr>
              <a:t>R1</a:t>
            </a:r>
            <a:r>
              <a:rPr lang="en-US" altLang="zh-CN" sz="2200" b="1" baseline="-18000" dirty="0">
                <a:latin typeface="+mn-ea"/>
              </a:rPr>
              <a:t>in</a:t>
            </a:r>
            <a:r>
              <a:rPr lang="zh-CN" altLang="en-US" sz="2200" b="1" dirty="0">
                <a:latin typeface="+mn-ea"/>
              </a:rPr>
              <a:t>，</a:t>
            </a:r>
            <a:r>
              <a:rPr lang="en-US" altLang="zh-CN" sz="2200" b="1" dirty="0">
                <a:latin typeface="+mn-ea"/>
              </a:rPr>
              <a:t>End</a:t>
            </a:r>
            <a:endParaRPr lang="en-US" altLang="zh-CN" sz="2200" b="1" baseline="-18000" dirty="0">
              <a:latin typeface="+mn-ea"/>
            </a:endParaRPr>
          </a:p>
        </p:txBody>
      </p:sp>
      <p:sp>
        <p:nvSpPr>
          <p:cNvPr id="604" name="Text Box 322"/>
          <p:cNvSpPr txBox="1">
            <a:spLocks noChangeArrowheads="1"/>
          </p:cNvSpPr>
          <p:nvPr/>
        </p:nvSpPr>
        <p:spPr bwMode="auto">
          <a:xfrm>
            <a:off x="179388" y="1916832"/>
            <a:ext cx="8857108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CC3300"/>
                </a:solidFill>
                <a:latin typeface="宋体" pitchFamily="2" charset="-122"/>
              </a:rPr>
              <a:t>        </a:t>
            </a:r>
            <a:r>
              <a:rPr lang="zh-CN" altLang="en-US" sz="2200" b="1" dirty="0">
                <a:solidFill>
                  <a:srgbClr val="CC3300"/>
                </a:solidFill>
                <a:latin typeface="宋体" pitchFamily="2" charset="-122"/>
              </a:rPr>
              <a:t>注</a:t>
            </a:r>
            <a:r>
              <a:rPr lang="en-US" altLang="zh-CN" sz="2200" b="1" dirty="0">
                <a:solidFill>
                  <a:srgbClr val="CC3300"/>
                </a:solidFill>
                <a:latin typeface="宋体" pitchFamily="2" charset="-122"/>
              </a:rPr>
              <a:t>—</a:t>
            </a:r>
            <a:r>
              <a:rPr lang="zh-CN" altLang="en-US" sz="2200" b="1" dirty="0">
                <a:latin typeface="宋体" pitchFamily="2" charset="-122"/>
              </a:rPr>
              <a:t>取指令阶段通常</a:t>
            </a:r>
            <a:r>
              <a:rPr lang="zh-CN" altLang="en-US" sz="2200" b="1" dirty="0">
                <a:solidFill>
                  <a:srgbClr val="FF0000"/>
                </a:solidFill>
                <a:latin typeface="宋体" pitchFamily="2" charset="-122"/>
              </a:rPr>
              <a:t>只取第一个指令字</a:t>
            </a:r>
            <a:r>
              <a:rPr lang="zh-CN" altLang="en-US" sz="2200" b="1" dirty="0">
                <a:latin typeface="宋体" pitchFamily="2" charset="-122"/>
              </a:rPr>
              <a:t>，其余作为</a:t>
            </a:r>
            <a:r>
              <a:rPr lang="en-US" altLang="zh-CN" sz="2200" b="1" dirty="0">
                <a:latin typeface="宋体" pitchFamily="2" charset="-122"/>
              </a:rPr>
              <a:t>OPD</a:t>
            </a:r>
            <a:r>
              <a:rPr lang="zh-CN" altLang="en-US" sz="2200" b="1" dirty="0">
                <a:latin typeface="宋体" pitchFamily="2" charset="-122"/>
              </a:rPr>
              <a:t>参数；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            每取指令字的一个字，</a:t>
            </a:r>
            <a:r>
              <a:rPr lang="en-US" altLang="zh-CN" sz="2200" b="1" dirty="0">
                <a:latin typeface="宋体" pitchFamily="2" charset="-122"/>
              </a:rPr>
              <a:t>PC</a:t>
            </a:r>
            <a:r>
              <a:rPr lang="zh-CN" altLang="en-US" sz="2200" b="1" dirty="0">
                <a:latin typeface="宋体" pitchFamily="2" charset="-122"/>
              </a:rPr>
              <a:t>应同步进行增量操作</a:t>
            </a:r>
            <a:endParaRPr lang="zh-CN" altLang="en-US" sz="2200" b="1" spc="-150" dirty="0">
              <a:latin typeface="宋体" pitchFamily="2" charset="-122"/>
            </a:endParaRPr>
          </a:p>
        </p:txBody>
      </p:sp>
      <p:grpSp>
        <p:nvGrpSpPr>
          <p:cNvPr id="608" name="Group 76"/>
          <p:cNvGrpSpPr>
            <a:grpSpLocks/>
          </p:cNvGrpSpPr>
          <p:nvPr/>
        </p:nvGrpSpPr>
        <p:grpSpPr bwMode="auto">
          <a:xfrm>
            <a:off x="4067621" y="6453336"/>
            <a:ext cx="360363" cy="287337"/>
            <a:chOff x="1133" y="4020"/>
            <a:chExt cx="227" cy="181"/>
          </a:xfrm>
        </p:grpSpPr>
        <p:sp>
          <p:nvSpPr>
            <p:cNvPr id="609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0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25</a:t>
              </a:r>
            </a:p>
          </p:txBody>
        </p:sp>
      </p:grpSp>
      <p:grpSp>
        <p:nvGrpSpPr>
          <p:cNvPr id="611" name="Group 76"/>
          <p:cNvGrpSpPr>
            <a:grpSpLocks/>
          </p:cNvGrpSpPr>
          <p:nvPr/>
        </p:nvGrpSpPr>
        <p:grpSpPr bwMode="auto">
          <a:xfrm>
            <a:off x="5148064" y="6453336"/>
            <a:ext cx="360363" cy="287337"/>
            <a:chOff x="1133" y="4020"/>
            <a:chExt cx="227" cy="181"/>
          </a:xfrm>
        </p:grpSpPr>
        <p:sp>
          <p:nvSpPr>
            <p:cNvPr id="612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3" name="Text Box 78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26</a:t>
              </a:r>
            </a:p>
          </p:txBody>
        </p:sp>
      </p:grpSp>
      <p:sp>
        <p:nvSpPr>
          <p:cNvPr id="614" name="Text Box 316"/>
          <p:cNvSpPr txBox="1">
            <a:spLocks noChangeArrowheads="1"/>
          </p:cNvSpPr>
          <p:nvPr/>
        </p:nvSpPr>
        <p:spPr bwMode="auto">
          <a:xfrm>
            <a:off x="179388" y="282528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*点点结构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DP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的指令执行过程组织：</a:t>
            </a:r>
            <a:r>
              <a:rPr lang="zh-CN" altLang="en-US" b="1" dirty="0">
                <a:latin typeface="宋体" pitchFamily="2" charset="-122"/>
              </a:rPr>
              <a:t>以</a:t>
            </a:r>
            <a:r>
              <a:rPr lang="en-US" altLang="zh-CN" b="1" dirty="0" err="1">
                <a:latin typeface="宋体" pitchFamily="2" charset="-122"/>
              </a:rPr>
              <a:t>Demo_IS</a:t>
            </a:r>
            <a:r>
              <a:rPr lang="zh-CN" altLang="en-US" b="1" dirty="0">
                <a:latin typeface="宋体" pitchFamily="2" charset="-122"/>
              </a:rPr>
              <a:t>为例</a:t>
            </a:r>
            <a:endParaRPr lang="en-US" altLang="zh-CN" b="1" dirty="0">
              <a:latin typeface="宋体" pitchFamily="2" charset="-122"/>
            </a:endParaRPr>
          </a:p>
          <a:p>
            <a:pPr algn="just">
              <a:lnSpc>
                <a:spcPct val="125000"/>
              </a:lnSpc>
            </a:pP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   假设：</a:t>
            </a:r>
            <a:r>
              <a:rPr lang="en-US" altLang="zh-CN" b="1" dirty="0">
                <a:latin typeface="宋体" pitchFamily="2" charset="-122"/>
              </a:rPr>
              <a:t>op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00</a:t>
            </a:r>
            <a:r>
              <a:rPr lang="en-US" altLang="zh-CN" b="1" dirty="0">
                <a:latin typeface="+mn-lt"/>
              </a:rPr>
              <a:t>~</a:t>
            </a:r>
            <a:r>
              <a:rPr lang="en-US" altLang="zh-CN" b="1" dirty="0">
                <a:latin typeface="宋体" pitchFamily="2" charset="-122"/>
              </a:rPr>
              <a:t>11</a:t>
            </a:r>
            <a:r>
              <a:rPr lang="zh-CN" altLang="en-US" b="1" dirty="0">
                <a:latin typeface="宋体" pitchFamily="2" charset="-122"/>
              </a:rPr>
              <a:t>表示＋、－、</a:t>
            </a:r>
            <a:r>
              <a:rPr lang="en-US" altLang="zh-CN" b="1" dirty="0">
                <a:latin typeface="宋体" pitchFamily="2" charset="-122"/>
              </a:rPr>
              <a:t>+1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-1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en-US" altLang="zh-CN" b="1" dirty="0" err="1">
                <a:latin typeface="宋体" pitchFamily="2" charset="-122"/>
              </a:rPr>
              <a:t>disp</a:t>
            </a:r>
            <a:r>
              <a:rPr lang="zh-CN" altLang="en-US" b="1" dirty="0">
                <a:latin typeface="宋体" pitchFamily="2" charset="-122"/>
              </a:rPr>
              <a:t>采用零扩展</a:t>
            </a:r>
          </a:p>
        </p:txBody>
      </p:sp>
      <p:grpSp>
        <p:nvGrpSpPr>
          <p:cNvPr id="615" name="组合 614"/>
          <p:cNvGrpSpPr/>
          <p:nvPr/>
        </p:nvGrpSpPr>
        <p:grpSpPr>
          <a:xfrm>
            <a:off x="636960" y="3833392"/>
            <a:ext cx="8255520" cy="2043880"/>
            <a:chOff x="636960" y="1196752"/>
            <a:chExt cx="8255520" cy="2043880"/>
          </a:xfrm>
        </p:grpSpPr>
        <p:sp>
          <p:nvSpPr>
            <p:cNvPr id="616" name="Text Box 10"/>
            <p:cNvSpPr txBox="1">
              <a:spLocks noChangeArrowheads="1"/>
            </p:cNvSpPr>
            <p:nvPr/>
          </p:nvSpPr>
          <p:spPr bwMode="auto">
            <a:xfrm>
              <a:off x="2051720" y="1629247"/>
              <a:ext cx="576064" cy="43902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GPRs</a:t>
              </a:r>
            </a:p>
          </p:txBody>
        </p:sp>
        <p:cxnSp>
          <p:nvCxnSpPr>
            <p:cNvPr id="617" name="直接连接符 616"/>
            <p:cNvCxnSpPr/>
            <p:nvPr/>
          </p:nvCxnSpPr>
          <p:spPr bwMode="auto">
            <a:xfrm flipV="1">
              <a:off x="1835696" y="2276872"/>
              <a:ext cx="216024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618" name="直接连接符 480"/>
            <p:cNvCxnSpPr/>
            <p:nvPr/>
          </p:nvCxnSpPr>
          <p:spPr bwMode="auto">
            <a:xfrm flipV="1">
              <a:off x="1866622" y="1772817"/>
              <a:ext cx="186082" cy="143121"/>
            </a:xfrm>
            <a:prstGeom prst="bentConnector3">
              <a:avLst>
                <a:gd name="adj1" fmla="val -1187"/>
              </a:avLst>
            </a:prstGeom>
            <a:solidFill>
              <a:schemeClr val="accent1"/>
            </a:solidFill>
            <a:ln w="12700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619" name="直接连接符 618"/>
            <p:cNvCxnSpPr/>
            <p:nvPr/>
          </p:nvCxnSpPr>
          <p:spPr bwMode="auto">
            <a:xfrm>
              <a:off x="1475656" y="1700808"/>
              <a:ext cx="576063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20" name="直接连接符 97"/>
            <p:cNvCxnSpPr/>
            <p:nvPr/>
          </p:nvCxnSpPr>
          <p:spPr bwMode="auto">
            <a:xfrm rot="10800000">
              <a:off x="1835696" y="1988394"/>
              <a:ext cx="2160240" cy="504502"/>
            </a:xfrm>
            <a:prstGeom prst="bentConnector3">
              <a:avLst>
                <a:gd name="adj1" fmla="val 100045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21" name="Text Box 18"/>
            <p:cNvSpPr txBox="1">
              <a:spLocks noChangeArrowheads="1"/>
            </p:cNvSpPr>
            <p:nvPr/>
          </p:nvSpPr>
          <p:spPr bwMode="auto">
            <a:xfrm>
              <a:off x="1475656" y="1484784"/>
              <a:ext cx="288032" cy="43204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RS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6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622" name="Text Box 18"/>
            <p:cNvSpPr txBox="1">
              <a:spLocks noChangeArrowheads="1"/>
            </p:cNvSpPr>
            <p:nvPr/>
          </p:nvSpPr>
          <p:spPr bwMode="auto">
            <a:xfrm>
              <a:off x="6300192" y="2060848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MAR</a:t>
              </a:r>
            </a:p>
          </p:txBody>
        </p:sp>
        <p:sp>
          <p:nvSpPr>
            <p:cNvPr id="623" name="Text Box 18"/>
            <p:cNvSpPr txBox="1">
              <a:spLocks noChangeArrowheads="1"/>
            </p:cNvSpPr>
            <p:nvPr/>
          </p:nvSpPr>
          <p:spPr bwMode="auto">
            <a:xfrm>
              <a:off x="6300192" y="2636019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MDR</a:t>
              </a:r>
            </a:p>
          </p:txBody>
        </p:sp>
        <p:sp>
          <p:nvSpPr>
            <p:cNvPr id="624" name="Text Box 23"/>
            <p:cNvSpPr txBox="1">
              <a:spLocks noChangeArrowheads="1"/>
            </p:cNvSpPr>
            <p:nvPr/>
          </p:nvSpPr>
          <p:spPr bwMode="auto">
            <a:xfrm>
              <a:off x="7236296" y="2060490"/>
              <a:ext cx="576064" cy="864454"/>
            </a:xfrm>
            <a:prstGeom prst="rect">
              <a:avLst/>
            </a:prstGeom>
            <a:solidFill>
              <a:schemeClr val="hlink">
                <a:alpha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总线逻辑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625" name="直接连接符 624"/>
            <p:cNvCxnSpPr>
              <a:stCxn id="622" idx="3"/>
            </p:cNvCxnSpPr>
            <p:nvPr/>
          </p:nvCxnSpPr>
          <p:spPr bwMode="auto">
            <a:xfrm>
              <a:off x="6876256" y="2205311"/>
              <a:ext cx="35086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26" name="直接连接符 625"/>
            <p:cNvCxnSpPr/>
            <p:nvPr/>
          </p:nvCxnSpPr>
          <p:spPr bwMode="auto">
            <a:xfrm>
              <a:off x="6876256" y="2708920"/>
              <a:ext cx="35086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27" name="直接连接符 626"/>
            <p:cNvCxnSpPr/>
            <p:nvPr/>
          </p:nvCxnSpPr>
          <p:spPr bwMode="auto">
            <a:xfrm flipH="1">
              <a:off x="6876256" y="2852936"/>
              <a:ext cx="35086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28" name="直接连接符 627"/>
            <p:cNvCxnSpPr/>
            <p:nvPr/>
          </p:nvCxnSpPr>
          <p:spPr bwMode="auto">
            <a:xfrm flipV="1">
              <a:off x="6009481" y="2204865"/>
              <a:ext cx="290711" cy="4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29" name="Text Box 18"/>
            <p:cNvSpPr txBox="1">
              <a:spLocks noChangeArrowheads="1"/>
            </p:cNvSpPr>
            <p:nvPr/>
          </p:nvSpPr>
          <p:spPr bwMode="auto">
            <a:xfrm>
              <a:off x="2051720" y="2132856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PC</a:t>
              </a:r>
            </a:p>
          </p:txBody>
        </p:sp>
        <p:sp>
          <p:nvSpPr>
            <p:cNvPr id="630" name="Text Box 18"/>
            <p:cNvSpPr txBox="1">
              <a:spLocks noChangeArrowheads="1"/>
            </p:cNvSpPr>
            <p:nvPr/>
          </p:nvSpPr>
          <p:spPr bwMode="auto">
            <a:xfrm>
              <a:off x="2051720" y="1296891"/>
              <a:ext cx="576064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ExtU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631" name="直接连接符 630"/>
            <p:cNvCxnSpPr/>
            <p:nvPr/>
          </p:nvCxnSpPr>
          <p:spPr bwMode="auto">
            <a:xfrm>
              <a:off x="7813923" y="2313475"/>
              <a:ext cx="504056" cy="44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32" name="直接连接符 631"/>
            <p:cNvCxnSpPr/>
            <p:nvPr/>
          </p:nvCxnSpPr>
          <p:spPr bwMode="auto">
            <a:xfrm>
              <a:off x="7813923" y="2465875"/>
              <a:ext cx="504056" cy="44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33" name="直接连接符 632"/>
            <p:cNvCxnSpPr/>
            <p:nvPr/>
          </p:nvCxnSpPr>
          <p:spPr bwMode="auto">
            <a:xfrm>
              <a:off x="7813923" y="2673068"/>
              <a:ext cx="50405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634" name="Text Box 18"/>
            <p:cNvSpPr txBox="1">
              <a:spLocks noChangeArrowheads="1"/>
            </p:cNvSpPr>
            <p:nvPr/>
          </p:nvSpPr>
          <p:spPr bwMode="auto">
            <a:xfrm>
              <a:off x="8316416" y="2254143"/>
              <a:ext cx="576064" cy="52678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MEM</a:t>
              </a:r>
            </a:p>
          </p:txBody>
        </p:sp>
        <p:sp>
          <p:nvSpPr>
            <p:cNvPr id="635" name="Text Box 18"/>
            <p:cNvSpPr txBox="1">
              <a:spLocks noChangeArrowheads="1"/>
            </p:cNvSpPr>
            <p:nvPr/>
          </p:nvSpPr>
          <p:spPr bwMode="auto">
            <a:xfrm>
              <a:off x="1475656" y="1269829"/>
              <a:ext cx="475832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>
                  <a:latin typeface="宋体" pitchFamily="2" charset="-122"/>
                </a:rPr>
                <a:t>disp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636" name="Text Box 18"/>
            <p:cNvSpPr txBox="1">
              <a:spLocks noChangeArrowheads="1"/>
            </p:cNvSpPr>
            <p:nvPr/>
          </p:nvSpPr>
          <p:spPr bwMode="auto">
            <a:xfrm>
              <a:off x="5364089" y="2060847"/>
              <a:ext cx="648071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MUX4</a:t>
              </a:r>
            </a:p>
          </p:txBody>
        </p:sp>
        <p:sp>
          <p:nvSpPr>
            <p:cNvPr id="637" name="矩形 636"/>
            <p:cNvSpPr/>
            <p:nvPr/>
          </p:nvSpPr>
          <p:spPr bwMode="auto">
            <a:xfrm>
              <a:off x="5364089" y="2248294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38" name="矩形 637"/>
            <p:cNvSpPr/>
            <p:nvPr/>
          </p:nvSpPr>
          <p:spPr bwMode="auto">
            <a:xfrm>
              <a:off x="5372473" y="2089784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639" name="直接连接符 349"/>
            <p:cNvCxnSpPr/>
            <p:nvPr/>
          </p:nvCxnSpPr>
          <p:spPr bwMode="auto">
            <a:xfrm rot="16200000" flipH="1">
              <a:off x="4788024" y="1556792"/>
              <a:ext cx="936104" cy="216024"/>
            </a:xfrm>
            <a:prstGeom prst="bentConnector3">
              <a:avLst>
                <a:gd name="adj1" fmla="val 99858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40" name="直接连接符 639"/>
            <p:cNvCxnSpPr/>
            <p:nvPr/>
          </p:nvCxnSpPr>
          <p:spPr bwMode="auto">
            <a:xfrm flipV="1">
              <a:off x="2627784" y="2276872"/>
              <a:ext cx="2736304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41" name="AutoShape 15"/>
            <p:cNvSpPr>
              <a:spLocks noChangeArrowheads="1"/>
            </p:cNvSpPr>
            <p:nvPr/>
          </p:nvSpPr>
          <p:spPr bwMode="auto">
            <a:xfrm rot="16200000">
              <a:off x="4067845" y="1700908"/>
              <a:ext cx="576263" cy="288031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ALU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642" name="Text Box 18"/>
            <p:cNvSpPr txBox="1">
              <a:spLocks noChangeArrowheads="1"/>
            </p:cNvSpPr>
            <p:nvPr/>
          </p:nvSpPr>
          <p:spPr bwMode="auto">
            <a:xfrm>
              <a:off x="3995936" y="2347986"/>
              <a:ext cx="648071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36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MUX3</a:t>
              </a:r>
            </a:p>
          </p:txBody>
        </p:sp>
        <p:sp>
          <p:nvSpPr>
            <p:cNvPr id="643" name="矩形 642"/>
            <p:cNvSpPr/>
            <p:nvPr/>
          </p:nvSpPr>
          <p:spPr bwMode="auto">
            <a:xfrm>
              <a:off x="4571999" y="2382784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44" name="矩形 643"/>
            <p:cNvSpPr/>
            <p:nvPr/>
          </p:nvSpPr>
          <p:spPr bwMode="auto">
            <a:xfrm>
              <a:off x="4580383" y="2526800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645" name="直接连接符 362"/>
            <p:cNvCxnSpPr/>
            <p:nvPr/>
          </p:nvCxnSpPr>
          <p:spPr bwMode="auto">
            <a:xfrm rot="5400000">
              <a:off x="4464437" y="2024399"/>
              <a:ext cx="575168" cy="216023"/>
            </a:xfrm>
            <a:prstGeom prst="bentConnector3">
              <a:avLst>
                <a:gd name="adj1" fmla="val 100509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46" name="直接连接符 363"/>
            <p:cNvCxnSpPr/>
            <p:nvPr/>
          </p:nvCxnSpPr>
          <p:spPr bwMode="auto">
            <a:xfrm rot="16200000" flipV="1">
              <a:off x="4609804" y="2598218"/>
              <a:ext cx="284437" cy="216025"/>
            </a:xfrm>
            <a:prstGeom prst="bentConnector3">
              <a:avLst>
                <a:gd name="adj1" fmla="val 98556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647" name="Text Box 18"/>
            <p:cNvSpPr txBox="1">
              <a:spLocks noChangeArrowheads="1"/>
            </p:cNvSpPr>
            <p:nvPr/>
          </p:nvSpPr>
          <p:spPr bwMode="auto">
            <a:xfrm>
              <a:off x="3347865" y="1915938"/>
              <a:ext cx="648071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MUX1</a:t>
              </a:r>
            </a:p>
          </p:txBody>
        </p:sp>
        <p:sp>
          <p:nvSpPr>
            <p:cNvPr id="648" name="矩形 647"/>
            <p:cNvSpPr/>
            <p:nvPr/>
          </p:nvSpPr>
          <p:spPr bwMode="auto">
            <a:xfrm>
              <a:off x="3347865" y="2103385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49" name="矩形 648"/>
            <p:cNvSpPr/>
            <p:nvPr/>
          </p:nvSpPr>
          <p:spPr bwMode="auto">
            <a:xfrm>
              <a:off x="3356249" y="1944875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650" name="直接连接符 649"/>
            <p:cNvCxnSpPr/>
            <p:nvPr/>
          </p:nvCxnSpPr>
          <p:spPr bwMode="auto">
            <a:xfrm flipV="1">
              <a:off x="2623240" y="1987949"/>
              <a:ext cx="724624" cy="89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51" name="直接连接符 372"/>
            <p:cNvCxnSpPr/>
            <p:nvPr/>
          </p:nvCxnSpPr>
          <p:spPr bwMode="auto">
            <a:xfrm rot="5400000" flipH="1" flipV="1">
              <a:off x="3203403" y="2132411"/>
              <a:ext cx="144907" cy="144016"/>
            </a:xfrm>
            <a:prstGeom prst="bentConnector3">
              <a:avLst>
                <a:gd name="adj1" fmla="val 96013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652" name="Text Box 18"/>
            <p:cNvSpPr txBox="1">
              <a:spLocks noChangeArrowheads="1"/>
            </p:cNvSpPr>
            <p:nvPr/>
          </p:nvSpPr>
          <p:spPr bwMode="auto">
            <a:xfrm>
              <a:off x="3347865" y="1268761"/>
              <a:ext cx="648071" cy="57695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MUX2</a:t>
              </a:r>
            </a:p>
          </p:txBody>
        </p:sp>
        <p:sp>
          <p:nvSpPr>
            <p:cNvPr id="653" name="矩形 652"/>
            <p:cNvSpPr/>
            <p:nvPr/>
          </p:nvSpPr>
          <p:spPr bwMode="auto">
            <a:xfrm>
              <a:off x="3347865" y="1744239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54" name="矩形 653"/>
            <p:cNvSpPr/>
            <p:nvPr/>
          </p:nvSpPr>
          <p:spPr bwMode="auto">
            <a:xfrm>
              <a:off x="3356249" y="1297901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655" name="直接连接符 654"/>
            <p:cNvCxnSpPr/>
            <p:nvPr/>
          </p:nvCxnSpPr>
          <p:spPr bwMode="auto">
            <a:xfrm>
              <a:off x="2771800" y="1628800"/>
              <a:ext cx="57606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656" name="直接连接符 377"/>
            <p:cNvCxnSpPr/>
            <p:nvPr/>
          </p:nvCxnSpPr>
          <p:spPr bwMode="auto">
            <a:xfrm rot="5400000" flipH="1" flipV="1">
              <a:off x="2594024" y="2094608"/>
              <a:ext cx="1075630" cy="432049"/>
            </a:xfrm>
            <a:prstGeom prst="bentConnector3">
              <a:avLst>
                <a:gd name="adj1" fmla="val 100032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657" name="直接连接符 656"/>
            <p:cNvCxnSpPr/>
            <p:nvPr/>
          </p:nvCxnSpPr>
          <p:spPr bwMode="auto">
            <a:xfrm>
              <a:off x="3995936" y="2060848"/>
              <a:ext cx="21602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58" name="直接连接符 657"/>
            <p:cNvCxnSpPr/>
            <p:nvPr/>
          </p:nvCxnSpPr>
          <p:spPr bwMode="auto">
            <a:xfrm>
              <a:off x="3995936" y="1628800"/>
              <a:ext cx="21602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59" name="直接连接符 658"/>
            <p:cNvCxnSpPr/>
            <p:nvPr/>
          </p:nvCxnSpPr>
          <p:spPr bwMode="auto">
            <a:xfrm>
              <a:off x="4499992" y="1844824"/>
              <a:ext cx="360040" cy="89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0" name="直接连接符 659"/>
            <p:cNvCxnSpPr/>
            <p:nvPr/>
          </p:nvCxnSpPr>
          <p:spPr bwMode="auto">
            <a:xfrm>
              <a:off x="3131840" y="1340768"/>
              <a:ext cx="21602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61" name="直接连接符 660"/>
            <p:cNvCxnSpPr/>
            <p:nvPr/>
          </p:nvCxnSpPr>
          <p:spPr bwMode="auto">
            <a:xfrm>
              <a:off x="2627784" y="1484784"/>
              <a:ext cx="72008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62" name="直接连接符 386"/>
            <p:cNvCxnSpPr/>
            <p:nvPr/>
          </p:nvCxnSpPr>
          <p:spPr bwMode="auto">
            <a:xfrm flipV="1">
              <a:off x="2627784" y="1196752"/>
              <a:ext cx="2520280" cy="504056"/>
            </a:xfrm>
            <a:prstGeom prst="bentConnector3">
              <a:avLst>
                <a:gd name="adj1" fmla="val 5593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3" name="直接连接符 392"/>
            <p:cNvCxnSpPr/>
            <p:nvPr/>
          </p:nvCxnSpPr>
          <p:spPr bwMode="auto">
            <a:xfrm>
              <a:off x="3059832" y="1988394"/>
              <a:ext cx="3240360" cy="721420"/>
            </a:xfrm>
            <a:prstGeom prst="bentConnector3">
              <a:avLst>
                <a:gd name="adj1" fmla="val 29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664" name="Text Box 18"/>
            <p:cNvSpPr txBox="1">
              <a:spLocks noChangeArrowheads="1"/>
            </p:cNvSpPr>
            <p:nvPr/>
          </p:nvSpPr>
          <p:spPr bwMode="auto">
            <a:xfrm>
              <a:off x="2965932" y="1233292"/>
              <a:ext cx="165908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cxnSp>
          <p:nvCxnSpPr>
            <p:cNvPr id="665" name="直接连接符 664"/>
            <p:cNvCxnSpPr/>
            <p:nvPr/>
          </p:nvCxnSpPr>
          <p:spPr bwMode="auto">
            <a:xfrm>
              <a:off x="1835696" y="1988840"/>
              <a:ext cx="216024" cy="4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66" name="直接连接符 665"/>
            <p:cNvCxnSpPr/>
            <p:nvPr/>
          </p:nvCxnSpPr>
          <p:spPr bwMode="auto">
            <a:xfrm>
              <a:off x="1475656" y="1915938"/>
              <a:ext cx="576064" cy="89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67" name="直接连接符 666"/>
            <p:cNvCxnSpPr/>
            <p:nvPr/>
          </p:nvCxnSpPr>
          <p:spPr bwMode="auto">
            <a:xfrm>
              <a:off x="1475656" y="1268760"/>
              <a:ext cx="0" cy="79951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8" name="直接连接符 667"/>
            <p:cNvCxnSpPr/>
            <p:nvPr/>
          </p:nvCxnSpPr>
          <p:spPr bwMode="auto">
            <a:xfrm>
              <a:off x="1475656" y="1484784"/>
              <a:ext cx="576063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69" name="直接连接符 439"/>
            <p:cNvCxnSpPr>
              <a:endCxn id="670" idx="2"/>
            </p:cNvCxnSpPr>
            <p:nvPr/>
          </p:nvCxnSpPr>
          <p:spPr bwMode="auto">
            <a:xfrm rot="10800000">
              <a:off x="971600" y="2060848"/>
              <a:ext cx="5328592" cy="78760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70" name="Text Box 18"/>
            <p:cNvSpPr txBox="1">
              <a:spLocks noChangeArrowheads="1"/>
            </p:cNvSpPr>
            <p:nvPr/>
          </p:nvSpPr>
          <p:spPr bwMode="auto">
            <a:xfrm>
              <a:off x="683568" y="1771923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IR</a:t>
              </a:r>
            </a:p>
          </p:txBody>
        </p:sp>
        <p:cxnSp>
          <p:nvCxnSpPr>
            <p:cNvPr id="671" name="直接连接符 372"/>
            <p:cNvCxnSpPr/>
            <p:nvPr/>
          </p:nvCxnSpPr>
          <p:spPr bwMode="auto">
            <a:xfrm flipV="1">
              <a:off x="1115618" y="1523610"/>
              <a:ext cx="360039" cy="248313"/>
            </a:xfrm>
            <a:prstGeom prst="bentConnector3">
              <a:avLst>
                <a:gd name="adj1" fmla="val -265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672" name="直接连接符 671"/>
            <p:cNvCxnSpPr/>
            <p:nvPr/>
          </p:nvCxnSpPr>
          <p:spPr bwMode="auto">
            <a:xfrm flipV="1">
              <a:off x="827584" y="1484784"/>
              <a:ext cx="0" cy="29108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73" name="Text Box 18"/>
            <p:cNvSpPr txBox="1">
              <a:spLocks noChangeArrowheads="1"/>
            </p:cNvSpPr>
            <p:nvPr/>
          </p:nvSpPr>
          <p:spPr bwMode="auto">
            <a:xfrm>
              <a:off x="683568" y="1269829"/>
              <a:ext cx="304180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674" name="Text Box 18"/>
            <p:cNvSpPr txBox="1">
              <a:spLocks noChangeArrowheads="1"/>
            </p:cNvSpPr>
            <p:nvPr/>
          </p:nvSpPr>
          <p:spPr bwMode="auto">
            <a:xfrm>
              <a:off x="1547664" y="2996952"/>
              <a:ext cx="392745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>
                  <a:solidFill>
                    <a:srgbClr val="FF3399"/>
                  </a:solidFill>
                  <a:latin typeface="宋体" pitchFamily="2" charset="-122"/>
                </a:rPr>
                <a:t>GR</a:t>
              </a:r>
              <a:r>
                <a:rPr lang="en-US" altLang="zh-CN" sz="1600" b="1" baseline="-18000" dirty="0" err="1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675" name="Text Box 18"/>
            <p:cNvSpPr txBox="1">
              <a:spLocks noChangeArrowheads="1"/>
            </p:cNvSpPr>
            <p:nvPr/>
          </p:nvSpPr>
          <p:spPr bwMode="auto">
            <a:xfrm>
              <a:off x="636960" y="2996952"/>
              <a:ext cx="406648" cy="2387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 err="1">
                  <a:solidFill>
                    <a:srgbClr val="FF3399"/>
                  </a:solidFill>
                  <a:latin typeface="宋体" pitchFamily="2" charset="-122"/>
                </a:rPr>
                <a:t>IR</a:t>
              </a:r>
              <a:r>
                <a:rPr lang="en-US" altLang="zh-CN" sz="1600" b="1" baseline="-18000" dirty="0" err="1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676" name="Text Box 18"/>
            <p:cNvSpPr txBox="1">
              <a:spLocks noChangeArrowheads="1"/>
            </p:cNvSpPr>
            <p:nvPr/>
          </p:nvSpPr>
          <p:spPr bwMode="auto">
            <a:xfrm>
              <a:off x="4247776" y="1245622"/>
              <a:ext cx="252216" cy="22559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FF3399"/>
                  </a:solidFill>
                  <a:latin typeface="宋体" pitchFamily="2" charset="-122"/>
                </a:rPr>
                <a:t>op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677" name="直接连接符 676"/>
            <p:cNvCxnSpPr/>
            <p:nvPr/>
          </p:nvCxnSpPr>
          <p:spPr bwMode="auto">
            <a:xfrm flipV="1">
              <a:off x="2555776" y="2420891"/>
              <a:ext cx="0" cy="57606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678" name="Text Box 18"/>
            <p:cNvSpPr txBox="1">
              <a:spLocks noChangeArrowheads="1"/>
            </p:cNvSpPr>
            <p:nvPr/>
          </p:nvSpPr>
          <p:spPr bwMode="auto">
            <a:xfrm>
              <a:off x="2411760" y="2996952"/>
              <a:ext cx="432048" cy="2436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FF3399"/>
                  </a:solidFill>
                  <a:latin typeface="宋体" pitchFamily="2" charset="-122"/>
                </a:rPr>
                <a:t>PC</a:t>
              </a:r>
              <a:r>
                <a:rPr lang="en-US" altLang="zh-CN" sz="1600" b="1" baseline="-18000" dirty="0">
                  <a:solidFill>
                    <a:srgbClr val="FF3399"/>
                  </a:solidFill>
                  <a:latin typeface="宋体" pitchFamily="2" charset="-122"/>
                </a:rPr>
                <a:t>+1</a:t>
              </a:r>
            </a:p>
          </p:txBody>
        </p:sp>
        <p:cxnSp>
          <p:nvCxnSpPr>
            <p:cNvPr id="679" name="直接连接符 678"/>
            <p:cNvCxnSpPr/>
            <p:nvPr/>
          </p:nvCxnSpPr>
          <p:spPr bwMode="auto">
            <a:xfrm flipV="1">
              <a:off x="2123728" y="2420890"/>
              <a:ext cx="1" cy="57606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680" name="直接连接符 679"/>
            <p:cNvCxnSpPr/>
            <p:nvPr/>
          </p:nvCxnSpPr>
          <p:spPr bwMode="auto">
            <a:xfrm flipV="1">
              <a:off x="1691680" y="2061745"/>
              <a:ext cx="360040" cy="14356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681" name="直接连接符 680"/>
            <p:cNvCxnSpPr/>
            <p:nvPr/>
          </p:nvCxnSpPr>
          <p:spPr bwMode="auto">
            <a:xfrm flipV="1">
              <a:off x="827584" y="2060849"/>
              <a:ext cx="0" cy="93610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682" name="直接连接符 681"/>
            <p:cNvCxnSpPr/>
            <p:nvPr/>
          </p:nvCxnSpPr>
          <p:spPr bwMode="auto">
            <a:xfrm flipV="1">
              <a:off x="3419872" y="2204865"/>
              <a:ext cx="0" cy="79208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683" name="Text Box 18"/>
            <p:cNvSpPr txBox="1">
              <a:spLocks noChangeArrowheads="1"/>
            </p:cNvSpPr>
            <p:nvPr/>
          </p:nvSpPr>
          <p:spPr bwMode="auto">
            <a:xfrm>
              <a:off x="1979712" y="2996952"/>
              <a:ext cx="432048" cy="2436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>
                  <a:solidFill>
                    <a:srgbClr val="FF3399"/>
                  </a:solidFill>
                  <a:latin typeface="宋体" pitchFamily="2" charset="-122"/>
                </a:rPr>
                <a:t>PC</a:t>
              </a:r>
              <a:r>
                <a:rPr lang="en-US" altLang="zh-CN" sz="1600" b="1" baseline="-18000" dirty="0" err="1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684" name="直接连接符 683"/>
            <p:cNvCxnSpPr/>
            <p:nvPr/>
          </p:nvCxnSpPr>
          <p:spPr bwMode="auto">
            <a:xfrm flipV="1">
              <a:off x="1691680" y="2204864"/>
              <a:ext cx="0" cy="7920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cxnSp>
          <p:nvCxnSpPr>
            <p:cNvPr id="685" name="直接连接符 684"/>
            <p:cNvCxnSpPr/>
            <p:nvPr/>
          </p:nvCxnSpPr>
          <p:spPr bwMode="auto">
            <a:xfrm flipV="1">
              <a:off x="3923928" y="1844825"/>
              <a:ext cx="0" cy="115212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686" name="直接连接符 685"/>
            <p:cNvCxnSpPr/>
            <p:nvPr/>
          </p:nvCxnSpPr>
          <p:spPr bwMode="auto">
            <a:xfrm flipV="1">
              <a:off x="4572000" y="2628778"/>
              <a:ext cx="0" cy="36817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687" name="直接连接符 686"/>
            <p:cNvCxnSpPr>
              <a:endCxn id="641" idx="3"/>
            </p:cNvCxnSpPr>
            <p:nvPr/>
          </p:nvCxnSpPr>
          <p:spPr bwMode="auto">
            <a:xfrm>
              <a:off x="4355977" y="1484784"/>
              <a:ext cx="0" cy="12963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688" name="直接连接符 687"/>
            <p:cNvCxnSpPr/>
            <p:nvPr/>
          </p:nvCxnSpPr>
          <p:spPr bwMode="auto">
            <a:xfrm flipV="1">
              <a:off x="5652120" y="2348880"/>
              <a:ext cx="0" cy="64807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689" name="直接连接符 688"/>
            <p:cNvCxnSpPr/>
            <p:nvPr/>
          </p:nvCxnSpPr>
          <p:spPr bwMode="auto">
            <a:xfrm flipH="1" flipV="1">
              <a:off x="6588224" y="2924944"/>
              <a:ext cx="198" cy="8528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690" name="直接连接符 689"/>
            <p:cNvCxnSpPr/>
            <p:nvPr/>
          </p:nvCxnSpPr>
          <p:spPr bwMode="auto">
            <a:xfrm>
              <a:off x="6588224" y="1915938"/>
              <a:ext cx="0" cy="13163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691" name="Text Box 18"/>
            <p:cNvSpPr txBox="1">
              <a:spLocks noChangeArrowheads="1"/>
            </p:cNvSpPr>
            <p:nvPr/>
          </p:nvSpPr>
          <p:spPr bwMode="auto">
            <a:xfrm>
              <a:off x="6335659" y="2996952"/>
              <a:ext cx="540597" cy="2436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>
                  <a:solidFill>
                    <a:srgbClr val="FF3399"/>
                  </a:solidFill>
                  <a:latin typeface="宋体" pitchFamily="2" charset="-122"/>
                </a:rPr>
                <a:t>MDR</a:t>
              </a:r>
              <a:r>
                <a:rPr lang="en-US" altLang="zh-CN" sz="1600" b="1" baseline="-18000" dirty="0" err="1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692" name="Text Box 18"/>
            <p:cNvSpPr txBox="1">
              <a:spLocks noChangeArrowheads="1"/>
            </p:cNvSpPr>
            <p:nvPr/>
          </p:nvSpPr>
          <p:spPr bwMode="auto">
            <a:xfrm>
              <a:off x="6335659" y="1673152"/>
              <a:ext cx="540597" cy="2436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>
                  <a:solidFill>
                    <a:srgbClr val="FF3399"/>
                  </a:solidFill>
                  <a:latin typeface="宋体" pitchFamily="2" charset="-122"/>
                </a:rPr>
                <a:t>MAR</a:t>
              </a:r>
              <a:r>
                <a:rPr lang="en-US" altLang="zh-CN" sz="1600" b="1" baseline="-18000" dirty="0" err="1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693" name="Text Box 18"/>
            <p:cNvSpPr txBox="1">
              <a:spLocks noChangeArrowheads="1"/>
            </p:cNvSpPr>
            <p:nvPr/>
          </p:nvSpPr>
          <p:spPr bwMode="auto">
            <a:xfrm>
              <a:off x="2987824" y="2996952"/>
              <a:ext cx="720080" cy="2436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>
                  <a:solidFill>
                    <a:srgbClr val="FF3399"/>
                  </a:solidFill>
                  <a:latin typeface="宋体" pitchFamily="2" charset="-122"/>
                </a:rPr>
                <a:t>ALUA</a:t>
              </a:r>
              <a:r>
                <a:rPr lang="en-US" altLang="zh-CN" sz="1600" b="1" baseline="-18000" dirty="0" err="1">
                  <a:solidFill>
                    <a:srgbClr val="FF3399"/>
                  </a:solidFill>
                  <a:latin typeface="宋体" pitchFamily="2" charset="-122"/>
                </a:rPr>
                <a:t>sel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694" name="Text Box 18"/>
            <p:cNvSpPr txBox="1">
              <a:spLocks noChangeArrowheads="1"/>
            </p:cNvSpPr>
            <p:nvPr/>
          </p:nvSpPr>
          <p:spPr bwMode="auto">
            <a:xfrm>
              <a:off x="3707904" y="2996952"/>
              <a:ext cx="720080" cy="2436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>
                  <a:solidFill>
                    <a:srgbClr val="FF3399"/>
                  </a:solidFill>
                  <a:latin typeface="宋体" pitchFamily="2" charset="-122"/>
                </a:rPr>
                <a:t>ALUB</a:t>
              </a:r>
              <a:r>
                <a:rPr lang="en-US" altLang="zh-CN" sz="1600" b="1" baseline="-18000" dirty="0" err="1">
                  <a:solidFill>
                    <a:srgbClr val="FF3399"/>
                  </a:solidFill>
                  <a:latin typeface="宋体" pitchFamily="2" charset="-122"/>
                </a:rPr>
                <a:t>sel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695" name="Text Box 18"/>
            <p:cNvSpPr txBox="1">
              <a:spLocks noChangeArrowheads="1"/>
            </p:cNvSpPr>
            <p:nvPr/>
          </p:nvSpPr>
          <p:spPr bwMode="auto">
            <a:xfrm>
              <a:off x="4463988" y="2996952"/>
              <a:ext cx="468052" cy="2436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>
                  <a:solidFill>
                    <a:srgbClr val="FF3399"/>
                  </a:solidFill>
                  <a:latin typeface="宋体" pitchFamily="2" charset="-122"/>
                </a:rPr>
                <a:t>GR</a:t>
              </a:r>
              <a:r>
                <a:rPr lang="en-US" altLang="zh-CN" sz="1600" b="1" baseline="-18000" dirty="0" err="1">
                  <a:solidFill>
                    <a:srgbClr val="FF3399"/>
                  </a:solidFill>
                  <a:latin typeface="宋体" pitchFamily="2" charset="-122"/>
                </a:rPr>
                <a:t>sel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696" name="Text Box 18"/>
            <p:cNvSpPr txBox="1">
              <a:spLocks noChangeArrowheads="1"/>
            </p:cNvSpPr>
            <p:nvPr/>
          </p:nvSpPr>
          <p:spPr bwMode="auto">
            <a:xfrm>
              <a:off x="5438775" y="2996952"/>
              <a:ext cx="645393" cy="2436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>
                  <a:solidFill>
                    <a:srgbClr val="FF3399"/>
                  </a:solidFill>
                  <a:latin typeface="宋体" pitchFamily="2" charset="-122"/>
                </a:rPr>
                <a:t>MAR</a:t>
              </a:r>
              <a:r>
                <a:rPr lang="en-US" altLang="zh-CN" sz="1600" b="1" baseline="-18000" dirty="0" err="1">
                  <a:solidFill>
                    <a:srgbClr val="FF3399"/>
                  </a:solidFill>
                  <a:latin typeface="宋体" pitchFamily="2" charset="-122"/>
                </a:rPr>
                <a:t>sel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697" name="Text Box 18"/>
            <p:cNvSpPr txBox="1">
              <a:spLocks noChangeArrowheads="1"/>
            </p:cNvSpPr>
            <p:nvPr/>
          </p:nvSpPr>
          <p:spPr bwMode="auto">
            <a:xfrm>
              <a:off x="7236296" y="1701877"/>
              <a:ext cx="504056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FF3399"/>
                  </a:solidFill>
                  <a:latin typeface="宋体" pitchFamily="2" charset="-122"/>
                </a:rPr>
                <a:t>WMFC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698" name="Text Box 18"/>
            <p:cNvSpPr txBox="1">
              <a:spLocks noChangeArrowheads="1"/>
            </p:cNvSpPr>
            <p:nvPr/>
          </p:nvSpPr>
          <p:spPr bwMode="auto">
            <a:xfrm>
              <a:off x="6970914" y="3011314"/>
              <a:ext cx="1201486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FF3399"/>
                  </a:solidFill>
                  <a:latin typeface="宋体" pitchFamily="2" charset="-122"/>
                </a:rPr>
                <a:t>Read Write</a:t>
              </a:r>
            </a:p>
          </p:txBody>
        </p:sp>
        <p:sp>
          <p:nvSpPr>
            <p:cNvPr id="699" name="Text Box 23"/>
            <p:cNvSpPr txBox="1">
              <a:spLocks noChangeArrowheads="1"/>
            </p:cNvSpPr>
            <p:nvPr/>
          </p:nvSpPr>
          <p:spPr bwMode="auto">
            <a:xfrm>
              <a:off x="5868144" y="1268761"/>
              <a:ext cx="1944216" cy="2884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时序信号形成电路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700" name="直接连接符 699"/>
            <p:cNvCxnSpPr/>
            <p:nvPr/>
          </p:nvCxnSpPr>
          <p:spPr bwMode="auto">
            <a:xfrm flipH="1" flipV="1">
              <a:off x="7308304" y="2924944"/>
              <a:ext cx="198" cy="8528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701" name="直接连接符 700"/>
            <p:cNvCxnSpPr/>
            <p:nvPr/>
          </p:nvCxnSpPr>
          <p:spPr bwMode="auto">
            <a:xfrm flipH="1" flipV="1">
              <a:off x="7740154" y="2924944"/>
              <a:ext cx="198" cy="8528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702" name="直接连接符 701"/>
            <p:cNvCxnSpPr/>
            <p:nvPr/>
          </p:nvCxnSpPr>
          <p:spPr bwMode="auto">
            <a:xfrm flipH="1" flipV="1">
              <a:off x="7452122" y="1556792"/>
              <a:ext cx="198" cy="13244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</p:grpSp>
      <p:sp>
        <p:nvSpPr>
          <p:cNvPr id="703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" name="AutoShape 49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18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34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" grpId="0"/>
      <p:bldP spid="603" grpId="0"/>
      <p:bldP spid="604" grpId="0"/>
      <p:bldP spid="6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31</a:t>
            </a:fld>
            <a:endParaRPr lang="en-US" altLang="zh-CN"/>
          </a:p>
        </p:txBody>
      </p:sp>
      <p:sp>
        <p:nvSpPr>
          <p:cNvPr id="86" name="Text Box 5"/>
          <p:cNvSpPr txBox="1">
            <a:spLocks noChangeArrowheads="1"/>
          </p:cNvSpPr>
          <p:nvPr/>
        </p:nvSpPr>
        <p:spPr bwMode="auto">
          <a:xfrm>
            <a:off x="179512" y="260648"/>
            <a:ext cx="8784976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 取指令的</a:t>
            </a:r>
            <a:r>
              <a:rPr lang="en-US" altLang="zh-CN" sz="2000" dirty="0" err="1">
                <a:solidFill>
                  <a:schemeClr val="accent2"/>
                </a:solidFill>
              </a:rPr>
              <a:t>μ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zh-CN" altLang="en-US" sz="2000" b="1" dirty="0">
                <a:solidFill>
                  <a:schemeClr val="accent2"/>
                </a:solidFill>
                <a:latin typeface="宋体" pitchFamily="2" charset="-122"/>
              </a:rPr>
              <a:t>序列及</a:t>
            </a:r>
            <a:r>
              <a:rPr lang="en-US" altLang="zh-CN" sz="2000" dirty="0" err="1">
                <a:solidFill>
                  <a:schemeClr val="accent2"/>
                </a:solidFill>
              </a:rPr>
              <a:t>μ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</a:rPr>
              <a:t>OPCmd</a:t>
            </a:r>
            <a:r>
              <a:rPr lang="zh-CN" altLang="en-US" sz="2000" b="1" dirty="0">
                <a:solidFill>
                  <a:schemeClr val="accent2"/>
                </a:solidFill>
                <a:latin typeface="宋体" pitchFamily="2" charset="-122"/>
              </a:rPr>
              <a:t>序列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kumimoji="0" lang="en-US" altLang="zh-CN" sz="2200" b="1" dirty="0">
                <a:solidFill>
                  <a:srgbClr val="000000"/>
                </a:solidFill>
                <a:latin typeface="宋体" pitchFamily="2" charset="-122"/>
              </a:rPr>
              <a:t>IR</a:t>
            </a:r>
            <a:r>
              <a:rPr kumimoji="0" lang="zh-CN" altLang="en-US" sz="2200" b="1" dirty="0">
                <a:solidFill>
                  <a:srgbClr val="000000"/>
                </a:solidFill>
                <a:latin typeface="宋体" pitchFamily="2" charset="-122"/>
              </a:rPr>
              <a:t>←</a:t>
            </a:r>
            <a:r>
              <a:rPr kumimoji="0" lang="en-US" altLang="zh-CN" sz="2200" b="1" dirty="0">
                <a:solidFill>
                  <a:srgbClr val="000000"/>
                </a:solidFill>
                <a:latin typeface="宋体" pitchFamily="2" charset="-122"/>
              </a:rPr>
              <a:t>M[(PC)]</a:t>
            </a:r>
            <a:r>
              <a:rPr kumimoji="0" lang="zh-CN" altLang="en-US" sz="2200" b="1" dirty="0">
                <a:solidFill>
                  <a:srgbClr val="000000"/>
                </a:solidFill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PC</a:t>
            </a:r>
            <a:r>
              <a:rPr lang="zh-CN" altLang="en-US" sz="2200" b="1" dirty="0">
                <a:latin typeface="宋体" pitchFamily="2" charset="-122"/>
              </a:rPr>
              <a:t>←</a:t>
            </a:r>
            <a:r>
              <a:rPr lang="en-US" altLang="zh-CN" sz="2200" b="1" dirty="0">
                <a:latin typeface="宋体" pitchFamily="2" charset="-122"/>
              </a:rPr>
              <a:t>(PC)</a:t>
            </a:r>
            <a:r>
              <a:rPr lang="zh-CN" altLang="en-US" sz="2200" b="1" dirty="0">
                <a:latin typeface="宋体" pitchFamily="2" charset="-122"/>
              </a:rPr>
              <a:t>＋</a:t>
            </a:r>
            <a:r>
              <a:rPr lang="en-US" altLang="zh-CN" sz="2200" b="1" dirty="0">
                <a:latin typeface="宋体" pitchFamily="2" charset="-122"/>
              </a:rPr>
              <a:t>1</a:t>
            </a:r>
            <a:endParaRPr lang="zh-CN" altLang="en-US" sz="22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7" name="Text Box 318"/>
          <p:cNvSpPr txBox="1">
            <a:spLocks noChangeArrowheads="1"/>
          </p:cNvSpPr>
          <p:nvPr/>
        </p:nvSpPr>
        <p:spPr bwMode="auto">
          <a:xfrm>
            <a:off x="1331640" y="691326"/>
            <a:ext cx="4464745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t1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+mn-ea"/>
              </a:rPr>
              <a:t>MAR←(PC)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t2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+mn-ea"/>
              </a:rPr>
              <a:t>MDR←M[(MAR)]</a:t>
            </a:r>
            <a:r>
              <a:rPr lang="zh-CN" altLang="en-US" sz="2200" b="1" dirty="0">
                <a:latin typeface="+mn-ea"/>
              </a:rPr>
              <a:t>，</a:t>
            </a:r>
            <a:r>
              <a:rPr lang="en-US" altLang="zh-CN" sz="2200" b="1" dirty="0">
                <a:latin typeface="+mn-ea"/>
              </a:rPr>
              <a:t>PC←(PC)</a:t>
            </a:r>
            <a:r>
              <a:rPr lang="zh-CN" altLang="zh-CN" sz="2200" b="1" dirty="0">
                <a:latin typeface="+mn-ea"/>
              </a:rPr>
              <a:t>＋</a:t>
            </a:r>
            <a:r>
              <a:rPr lang="en-US" altLang="zh-CN" sz="2200" b="1" dirty="0">
                <a:latin typeface="+mn-ea"/>
              </a:rPr>
              <a:t>1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t3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+mn-ea"/>
              </a:rPr>
              <a:t>IR←(MDR)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88" name="Text Box 318"/>
          <p:cNvSpPr txBox="1">
            <a:spLocks noChangeArrowheads="1"/>
          </p:cNvSpPr>
          <p:nvPr/>
        </p:nvSpPr>
        <p:spPr bwMode="auto">
          <a:xfrm>
            <a:off x="5774350" y="698937"/>
            <a:ext cx="2952327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t1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>
                <a:latin typeface="+mn-ea"/>
              </a:rPr>
              <a:t>MAR</a:t>
            </a:r>
            <a:r>
              <a:rPr lang="en-US" altLang="zh-CN" sz="2200" b="1" baseline="-18000" dirty="0" err="1">
                <a:latin typeface="+mn-ea"/>
              </a:rPr>
              <a:t>sel</a:t>
            </a:r>
            <a:r>
              <a:rPr lang="zh-CN" altLang="en-US" sz="2200" b="1" dirty="0">
                <a:latin typeface="+mn-ea"/>
              </a:rPr>
              <a:t>＝</a:t>
            </a:r>
            <a:r>
              <a:rPr lang="en-US" altLang="zh-CN" sz="2200" b="1" dirty="0">
                <a:latin typeface="+mn-ea"/>
              </a:rPr>
              <a:t>0</a:t>
            </a:r>
            <a:r>
              <a:rPr lang="zh-CN" altLang="en-US" sz="2200" b="1" dirty="0">
                <a:latin typeface="+mn-ea"/>
              </a:rPr>
              <a:t>、</a:t>
            </a:r>
            <a:r>
              <a:rPr lang="en-US" altLang="zh-CN" sz="2200" b="1" dirty="0" err="1">
                <a:latin typeface="+mn-ea"/>
              </a:rPr>
              <a:t>MAR</a:t>
            </a:r>
            <a:r>
              <a:rPr lang="en-US" altLang="zh-CN" sz="2200" b="1" baseline="-18000" dirty="0" err="1">
                <a:latin typeface="+mn-ea"/>
              </a:rPr>
              <a:t>in</a:t>
            </a:r>
            <a:endParaRPr lang="en-US" altLang="zh-CN" sz="2200" b="1" baseline="-18000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t2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宋体" pitchFamily="2" charset="-122"/>
              </a:rPr>
              <a:t>Read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WMFC</a:t>
            </a:r>
            <a:r>
              <a:rPr lang="zh-CN" altLang="en-US" sz="2200" b="1" dirty="0">
                <a:latin typeface="宋体" pitchFamily="2" charset="-122"/>
              </a:rPr>
              <a:t>，</a:t>
            </a:r>
            <a:r>
              <a:rPr lang="en-US" altLang="zh-CN" sz="2200" b="1" dirty="0">
                <a:latin typeface="+mn-ea"/>
              </a:rPr>
              <a:t>PC</a:t>
            </a:r>
            <a:r>
              <a:rPr lang="en-US" altLang="zh-CN" sz="2200" b="1" baseline="-18000" dirty="0">
                <a:latin typeface="+mn-ea"/>
              </a:rPr>
              <a:t>+1</a:t>
            </a: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t3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>
                <a:latin typeface="+mn-ea"/>
              </a:rPr>
              <a:t>IR</a:t>
            </a:r>
            <a:r>
              <a:rPr lang="en-US" altLang="zh-CN" sz="2200" b="1" baseline="-18000" dirty="0" err="1">
                <a:latin typeface="+mn-ea"/>
              </a:rPr>
              <a:t>in</a:t>
            </a:r>
            <a:endParaRPr lang="en-US" altLang="zh-CN" sz="2200" b="1" baseline="-18000" dirty="0">
              <a:latin typeface="+mn-ea"/>
            </a:endParaRPr>
          </a:p>
        </p:txBody>
      </p:sp>
      <p:sp>
        <p:nvSpPr>
          <p:cNvPr id="101" name="Text Box 5"/>
          <p:cNvSpPr txBox="1">
            <a:spLocks noChangeArrowheads="1"/>
          </p:cNvSpPr>
          <p:nvPr/>
        </p:nvSpPr>
        <p:spPr bwMode="auto">
          <a:xfrm>
            <a:off x="179512" y="1916832"/>
            <a:ext cx="8784976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 执行指令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M[(R1)]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←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(R2)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的</a:t>
            </a:r>
            <a:r>
              <a:rPr lang="en-US" altLang="zh-CN" sz="2000" dirty="0" err="1">
                <a:solidFill>
                  <a:schemeClr val="accent2"/>
                </a:solidFill>
              </a:rPr>
              <a:t>μ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zh-CN" altLang="en-US" sz="2000" b="1" dirty="0">
                <a:solidFill>
                  <a:schemeClr val="accent2"/>
                </a:solidFill>
                <a:latin typeface="宋体" pitchFamily="2" charset="-122"/>
              </a:rPr>
              <a:t>序列及</a:t>
            </a:r>
            <a:r>
              <a:rPr lang="en-US" altLang="zh-CN" sz="2000" dirty="0" err="1">
                <a:solidFill>
                  <a:schemeClr val="accent2"/>
                </a:solidFill>
              </a:rPr>
              <a:t>μ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</a:rPr>
              <a:t>OPCmd</a:t>
            </a:r>
            <a:r>
              <a:rPr lang="zh-CN" altLang="en-US" sz="2000" b="1" dirty="0">
                <a:solidFill>
                  <a:schemeClr val="accent2"/>
                </a:solidFill>
                <a:latin typeface="宋体" pitchFamily="2" charset="-122"/>
              </a:rPr>
              <a:t>序列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sz="2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2" name="Text Box 318"/>
          <p:cNvSpPr txBox="1">
            <a:spLocks noChangeArrowheads="1"/>
          </p:cNvSpPr>
          <p:nvPr/>
        </p:nvSpPr>
        <p:spPr bwMode="auto">
          <a:xfrm>
            <a:off x="1331640" y="2348880"/>
            <a:ext cx="40182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+mn-ea"/>
              </a:rPr>
              <a:t>MAR←(R1)</a:t>
            </a:r>
            <a:r>
              <a:rPr lang="zh-CN" altLang="en-US" sz="2200" b="1" dirty="0">
                <a:latin typeface="+mn-ea"/>
              </a:rPr>
              <a:t>，</a:t>
            </a:r>
            <a:r>
              <a:rPr lang="en-US" altLang="zh-CN" sz="2200" b="1" dirty="0">
                <a:latin typeface="+mn-ea"/>
              </a:rPr>
              <a:t>MDR←(R2)</a:t>
            </a: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t5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+mn-ea"/>
              </a:rPr>
              <a:t>M[(MAR)]←(MDR)</a:t>
            </a:r>
            <a:r>
              <a:rPr lang="zh-CN" altLang="en-US" sz="2200" b="1" dirty="0">
                <a:latin typeface="+mn-ea"/>
              </a:rPr>
              <a:t>，</a:t>
            </a:r>
            <a:r>
              <a:rPr lang="en-US" altLang="zh-CN" sz="2200" b="1" dirty="0">
                <a:latin typeface="+mn-ea"/>
              </a:rPr>
              <a:t>End</a:t>
            </a:r>
            <a:r>
              <a:rPr lang="zh-CN" altLang="en-US" sz="2200" b="1" dirty="0">
                <a:latin typeface="+mn-ea"/>
              </a:rPr>
              <a:t>←</a:t>
            </a:r>
            <a:r>
              <a:rPr lang="en-US" altLang="zh-CN" sz="2200" b="1" dirty="0">
                <a:latin typeface="+mn-ea"/>
              </a:rPr>
              <a:t>1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103" name="Text Box 318"/>
          <p:cNvSpPr txBox="1">
            <a:spLocks noChangeArrowheads="1"/>
          </p:cNvSpPr>
          <p:nvPr/>
        </p:nvSpPr>
        <p:spPr bwMode="auto">
          <a:xfrm>
            <a:off x="5349871" y="2348880"/>
            <a:ext cx="3722120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>
                <a:latin typeface="+mn-ea"/>
              </a:rPr>
              <a:t>MAR</a:t>
            </a:r>
            <a:r>
              <a:rPr lang="en-US" altLang="zh-CN" sz="2200" b="1" baseline="-18000" dirty="0" err="1">
                <a:latin typeface="+mn-ea"/>
              </a:rPr>
              <a:t>sel</a:t>
            </a:r>
            <a:r>
              <a:rPr lang="zh-CN" altLang="en-US" sz="2200" b="1" dirty="0">
                <a:latin typeface="+mn-ea"/>
              </a:rPr>
              <a:t>＝</a:t>
            </a:r>
            <a:r>
              <a:rPr lang="en-US" altLang="zh-CN" sz="2200" b="1" dirty="0">
                <a:latin typeface="+mn-ea"/>
              </a:rPr>
              <a:t>1</a:t>
            </a:r>
            <a:r>
              <a:rPr lang="zh-CN" altLang="en-US" sz="2200" b="1" dirty="0">
                <a:latin typeface="+mn-ea"/>
              </a:rPr>
              <a:t>、</a:t>
            </a:r>
            <a:r>
              <a:rPr lang="en-US" altLang="zh-CN" sz="2200" b="1" dirty="0" err="1">
                <a:latin typeface="+mn-ea"/>
              </a:rPr>
              <a:t>MAR</a:t>
            </a:r>
            <a:r>
              <a:rPr lang="en-US" altLang="zh-CN" sz="2200" b="1" baseline="-18000" dirty="0" err="1">
                <a:latin typeface="+mn-ea"/>
              </a:rPr>
              <a:t>in</a:t>
            </a:r>
            <a:r>
              <a:rPr lang="zh-CN" altLang="en-US" sz="2200" b="1" dirty="0">
                <a:latin typeface="+mn-ea"/>
              </a:rPr>
              <a:t>，</a:t>
            </a:r>
            <a:r>
              <a:rPr lang="en-US" altLang="zh-CN" sz="2200" b="1" dirty="0" err="1">
                <a:latin typeface="+mn-ea"/>
              </a:rPr>
              <a:t>MDR</a:t>
            </a:r>
            <a:r>
              <a:rPr lang="en-US" altLang="zh-CN" sz="2200" b="1" baseline="-18000" dirty="0" err="1">
                <a:latin typeface="+mn-ea"/>
              </a:rPr>
              <a:t>in</a:t>
            </a:r>
            <a:endParaRPr lang="en-US" altLang="zh-CN" sz="2200" b="1" baseline="-18000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t5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宋体" pitchFamily="2" charset="-122"/>
              </a:rPr>
              <a:t>Write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WMFC</a:t>
            </a:r>
            <a:r>
              <a:rPr lang="zh-CN" altLang="en-US" sz="2200" b="1" dirty="0">
                <a:latin typeface="+mn-ea"/>
              </a:rPr>
              <a:t>，</a:t>
            </a:r>
            <a:r>
              <a:rPr lang="en-US" altLang="zh-CN" sz="2200" b="1" dirty="0">
                <a:latin typeface="+mn-ea"/>
              </a:rPr>
              <a:t>End</a:t>
            </a:r>
            <a:endParaRPr lang="en-US" altLang="zh-CN" sz="2200" b="1" baseline="-18000" dirty="0">
              <a:latin typeface="+mn-ea"/>
            </a:endParaRPr>
          </a:p>
        </p:txBody>
      </p:sp>
      <p:sp>
        <p:nvSpPr>
          <p:cNvPr id="104" name="Text Box 5"/>
          <p:cNvSpPr txBox="1">
            <a:spLocks noChangeArrowheads="1"/>
          </p:cNvSpPr>
          <p:nvPr/>
        </p:nvSpPr>
        <p:spPr bwMode="auto">
          <a:xfrm>
            <a:off x="179512" y="3187655"/>
            <a:ext cx="8784976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 执行指令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R1←(R1)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－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(R2)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的</a:t>
            </a:r>
            <a:r>
              <a:rPr lang="en-US" altLang="zh-CN" sz="2000" dirty="0" err="1">
                <a:solidFill>
                  <a:schemeClr val="accent2"/>
                </a:solidFill>
              </a:rPr>
              <a:t>μ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zh-CN" altLang="en-US" sz="2000" b="1" dirty="0">
                <a:solidFill>
                  <a:schemeClr val="accent2"/>
                </a:solidFill>
                <a:latin typeface="宋体" pitchFamily="2" charset="-122"/>
              </a:rPr>
              <a:t>序列及</a:t>
            </a:r>
            <a:r>
              <a:rPr lang="en-US" altLang="zh-CN" sz="2000" dirty="0" err="1">
                <a:solidFill>
                  <a:schemeClr val="accent2"/>
                </a:solidFill>
              </a:rPr>
              <a:t>μ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</a:rPr>
              <a:t>OPCmd</a:t>
            </a:r>
            <a:r>
              <a:rPr lang="zh-CN" altLang="en-US" sz="2000" b="1" dirty="0">
                <a:solidFill>
                  <a:schemeClr val="accent2"/>
                </a:solidFill>
                <a:latin typeface="宋体" pitchFamily="2" charset="-122"/>
              </a:rPr>
              <a:t>序列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sz="2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5" name="Text Box 318"/>
          <p:cNvSpPr txBox="1">
            <a:spLocks noChangeArrowheads="1"/>
          </p:cNvSpPr>
          <p:nvPr/>
        </p:nvSpPr>
        <p:spPr bwMode="auto">
          <a:xfrm>
            <a:off x="1331641" y="3619703"/>
            <a:ext cx="3960439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+mn-ea"/>
              </a:rPr>
              <a:t>R1←</a:t>
            </a:r>
            <a:r>
              <a:rPr lang="en-US" altLang="zh-CN" sz="2200" b="1" dirty="0">
                <a:latin typeface="宋体" pitchFamily="2" charset="-122"/>
              </a:rPr>
              <a:t>(R1)</a:t>
            </a:r>
            <a:r>
              <a:rPr lang="zh-CN" altLang="en-US" sz="2200" b="1" dirty="0">
                <a:latin typeface="宋体" pitchFamily="2" charset="-122"/>
              </a:rPr>
              <a:t>－</a:t>
            </a:r>
            <a:r>
              <a:rPr lang="en-US" altLang="zh-CN" sz="2200" b="1" dirty="0">
                <a:latin typeface="+mn-ea"/>
              </a:rPr>
              <a:t>(R2)</a:t>
            </a:r>
            <a:r>
              <a:rPr lang="zh-CN" altLang="en-US" sz="2200" b="1" dirty="0">
                <a:latin typeface="+mn-ea"/>
              </a:rPr>
              <a:t>，</a:t>
            </a:r>
            <a:r>
              <a:rPr lang="en-US" altLang="zh-CN" sz="2200" b="1" dirty="0">
                <a:latin typeface="+mn-ea"/>
              </a:rPr>
              <a:t>End</a:t>
            </a:r>
            <a:r>
              <a:rPr lang="zh-CN" altLang="en-US" sz="2200" b="1" dirty="0">
                <a:latin typeface="+mn-ea"/>
              </a:rPr>
              <a:t>←</a:t>
            </a:r>
            <a:r>
              <a:rPr lang="en-US" altLang="zh-CN" sz="2200" b="1" dirty="0">
                <a:latin typeface="+mn-ea"/>
              </a:rPr>
              <a:t>1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106" name="Text Box 318"/>
          <p:cNvSpPr txBox="1">
            <a:spLocks noChangeArrowheads="1"/>
          </p:cNvSpPr>
          <p:nvPr/>
        </p:nvSpPr>
        <p:spPr bwMode="auto">
          <a:xfrm>
            <a:off x="1331640" y="4051751"/>
            <a:ext cx="7560840" cy="45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>
                <a:latin typeface="+mn-ea"/>
              </a:rPr>
              <a:t>ALUA</a:t>
            </a:r>
            <a:r>
              <a:rPr lang="en-US" altLang="zh-CN" sz="2200" b="1" baseline="-18000" dirty="0" err="1">
                <a:latin typeface="+mn-ea"/>
              </a:rPr>
              <a:t>sel</a:t>
            </a:r>
            <a:r>
              <a:rPr lang="zh-CN" altLang="en-US" sz="2200" b="1" dirty="0">
                <a:latin typeface="+mn-ea"/>
              </a:rPr>
              <a:t>＝</a:t>
            </a:r>
            <a:r>
              <a:rPr lang="en-US" altLang="zh-CN" sz="2200" b="1" dirty="0">
                <a:latin typeface="+mn-ea"/>
              </a:rPr>
              <a:t>1</a:t>
            </a:r>
            <a:r>
              <a:rPr lang="zh-CN" altLang="en-US" sz="2200" b="1" dirty="0">
                <a:latin typeface="+mn-ea"/>
              </a:rPr>
              <a:t>、</a:t>
            </a:r>
            <a:r>
              <a:rPr lang="en-US" altLang="zh-CN" sz="2200" b="1" dirty="0" err="1">
                <a:latin typeface="+mn-ea"/>
              </a:rPr>
              <a:t>ALUB</a:t>
            </a:r>
            <a:r>
              <a:rPr lang="en-US" altLang="zh-CN" sz="2200" b="1" baseline="-18000" dirty="0" err="1">
                <a:latin typeface="+mn-ea"/>
              </a:rPr>
              <a:t>sel</a:t>
            </a:r>
            <a:r>
              <a:rPr lang="zh-CN" altLang="en-US" sz="2200" b="1" dirty="0">
                <a:latin typeface="+mn-ea"/>
              </a:rPr>
              <a:t>＝</a:t>
            </a:r>
            <a:r>
              <a:rPr lang="en-US" altLang="zh-CN" sz="2200" b="1" dirty="0">
                <a:latin typeface="+mn-ea"/>
              </a:rPr>
              <a:t>01</a:t>
            </a:r>
            <a:r>
              <a:rPr lang="zh-CN" altLang="en-US" sz="2200" b="1" dirty="0">
                <a:latin typeface="+mn-ea"/>
              </a:rPr>
              <a:t>、</a:t>
            </a:r>
            <a:r>
              <a:rPr lang="en-US" altLang="zh-CN" sz="2200" b="1" dirty="0">
                <a:latin typeface="+mn-ea"/>
              </a:rPr>
              <a:t>op</a:t>
            </a:r>
            <a:r>
              <a:rPr lang="zh-CN" altLang="en-US" sz="2200" b="1" dirty="0">
                <a:latin typeface="+mn-ea"/>
              </a:rPr>
              <a:t>＝</a:t>
            </a:r>
            <a:r>
              <a:rPr lang="en-US" altLang="zh-CN" sz="2200" b="1" dirty="0">
                <a:latin typeface="+mn-ea"/>
              </a:rPr>
              <a:t>01</a:t>
            </a:r>
            <a:r>
              <a:rPr lang="zh-CN" altLang="en-US" sz="2200" b="1" dirty="0">
                <a:latin typeface="+mn-ea"/>
              </a:rPr>
              <a:t>、</a:t>
            </a:r>
            <a:r>
              <a:rPr lang="en-US" altLang="zh-CN" sz="2200" b="1" dirty="0" err="1">
                <a:latin typeface="+mn-ea"/>
              </a:rPr>
              <a:t>GR</a:t>
            </a:r>
            <a:r>
              <a:rPr lang="en-US" altLang="zh-CN" sz="2200" b="1" baseline="-18000" dirty="0" err="1">
                <a:latin typeface="+mn-ea"/>
              </a:rPr>
              <a:t>sel</a:t>
            </a:r>
            <a:r>
              <a:rPr lang="zh-CN" altLang="en-US" sz="2200" b="1" dirty="0">
                <a:latin typeface="+mn-ea"/>
              </a:rPr>
              <a:t>＝</a:t>
            </a:r>
            <a:r>
              <a:rPr lang="en-US" altLang="zh-CN" sz="2200" b="1" dirty="0">
                <a:latin typeface="+mn-ea"/>
              </a:rPr>
              <a:t>0</a:t>
            </a:r>
            <a:r>
              <a:rPr lang="zh-CN" altLang="en-US" sz="2200" b="1" dirty="0">
                <a:latin typeface="+mn-ea"/>
              </a:rPr>
              <a:t>、</a:t>
            </a:r>
            <a:r>
              <a:rPr lang="en-US" altLang="zh-CN" sz="2200" b="1" dirty="0" err="1">
                <a:latin typeface="+mn-ea"/>
              </a:rPr>
              <a:t>GR</a:t>
            </a:r>
            <a:r>
              <a:rPr lang="en-US" altLang="zh-CN" sz="2200" b="1" baseline="-18000" dirty="0" err="1">
                <a:latin typeface="+mn-ea"/>
              </a:rPr>
              <a:t>in</a:t>
            </a:r>
            <a:r>
              <a:rPr lang="zh-CN" altLang="en-US" sz="2200" b="1" dirty="0">
                <a:latin typeface="+mn-ea"/>
              </a:rPr>
              <a:t>，</a:t>
            </a:r>
            <a:r>
              <a:rPr lang="en-US" altLang="zh-CN" sz="2200" b="1" dirty="0">
                <a:latin typeface="+mn-ea"/>
              </a:rPr>
              <a:t>End</a:t>
            </a:r>
            <a:endParaRPr lang="en-US" altLang="zh-CN" sz="2200" b="1" baseline="-18000" dirty="0">
              <a:latin typeface="+mn-ea"/>
            </a:endParaRPr>
          </a:p>
        </p:txBody>
      </p:sp>
      <p:sp>
        <p:nvSpPr>
          <p:cNvPr id="107" name="Text Box 59"/>
          <p:cNvSpPr txBox="1">
            <a:spLocks noChangeArrowheads="1"/>
          </p:cNvSpPr>
          <p:nvPr/>
        </p:nvSpPr>
        <p:spPr bwMode="auto">
          <a:xfrm>
            <a:off x="179388" y="4941168"/>
            <a:ext cx="8785225" cy="94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影响指令执行过程</a:t>
            </a:r>
            <a:r>
              <a:rPr lang="en-US" altLang="zh-CN" b="1" dirty="0" err="1">
                <a:solidFill>
                  <a:srgbClr val="C00000"/>
                </a:solidFill>
                <a:latin typeface="宋体" pitchFamily="2" charset="-122"/>
              </a:rPr>
              <a:t>uOPCmd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序列组织的因素：</a:t>
            </a:r>
          </a:p>
          <a:p>
            <a:pPr algn="l">
              <a:lnSpc>
                <a:spcPct val="115000"/>
              </a:lnSpc>
            </a:pPr>
            <a:r>
              <a:rPr lang="zh-CN" altLang="en-US" b="1" dirty="0">
                <a:latin typeface="宋体" pitchFamily="2" charset="-122"/>
              </a:rPr>
              <a:t>       数据通路结构、指令类型及寻址方式、上条指令状态</a:t>
            </a:r>
          </a:p>
        </p:txBody>
      </p:sp>
      <p:sp>
        <p:nvSpPr>
          <p:cNvPr id="108" name="Text Box 59"/>
          <p:cNvSpPr txBox="1">
            <a:spLocks noChangeArrowheads="1"/>
          </p:cNvSpPr>
          <p:nvPr/>
        </p:nvSpPr>
        <p:spPr bwMode="auto">
          <a:xfrm>
            <a:off x="179512" y="4509120"/>
            <a:ext cx="8785225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总线结构、点点结构数据通路的性能：</a:t>
            </a:r>
            <a:r>
              <a:rPr lang="zh-CN" altLang="en-US" b="1" dirty="0">
                <a:latin typeface="宋体" pitchFamily="2" charset="-122"/>
              </a:rPr>
              <a:t>后者更优</a:t>
            </a:r>
          </a:p>
        </p:txBody>
      </p:sp>
      <p:sp>
        <p:nvSpPr>
          <p:cNvPr id="109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0" name="Group 76"/>
          <p:cNvGrpSpPr>
            <a:grpSpLocks/>
          </p:cNvGrpSpPr>
          <p:nvPr/>
        </p:nvGrpSpPr>
        <p:grpSpPr bwMode="auto">
          <a:xfrm>
            <a:off x="2987824" y="6453336"/>
            <a:ext cx="360363" cy="287337"/>
            <a:chOff x="1133" y="4020"/>
            <a:chExt cx="227" cy="181"/>
          </a:xfrm>
        </p:grpSpPr>
        <p:sp>
          <p:nvSpPr>
            <p:cNvPr id="111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26</a:t>
              </a:r>
            </a:p>
          </p:txBody>
        </p:sp>
      </p:grpSp>
      <p:grpSp>
        <p:nvGrpSpPr>
          <p:cNvPr id="113" name="Group 76"/>
          <p:cNvGrpSpPr>
            <a:grpSpLocks/>
          </p:cNvGrpSpPr>
          <p:nvPr/>
        </p:nvGrpSpPr>
        <p:grpSpPr bwMode="auto">
          <a:xfrm>
            <a:off x="6155853" y="6453336"/>
            <a:ext cx="360363" cy="287337"/>
            <a:chOff x="1133" y="4020"/>
            <a:chExt cx="227" cy="181"/>
          </a:xfrm>
        </p:grpSpPr>
        <p:sp>
          <p:nvSpPr>
            <p:cNvPr id="114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" name="Text Box 78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27</a:t>
              </a:r>
            </a:p>
          </p:txBody>
        </p:sp>
      </p:grpSp>
      <p:sp>
        <p:nvSpPr>
          <p:cNvPr id="21" name="AutoShape 49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Text Box 648"/>
          <p:cNvSpPr txBox="1">
            <a:spLocks noChangeArrowheads="1"/>
          </p:cNvSpPr>
          <p:nvPr/>
        </p:nvSpPr>
        <p:spPr bwMode="auto">
          <a:xfrm>
            <a:off x="179388" y="5877272"/>
            <a:ext cx="8785225" cy="42473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作业</a:t>
            </a: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5-1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en-US" altLang="zh-CN" b="1" dirty="0">
                <a:latin typeface="宋体" pitchFamily="2" charset="-122"/>
              </a:rPr>
              <a:t>P236—</a:t>
            </a: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</a:t>
            </a:r>
            <a:r>
              <a:rPr lang="en-US" altLang="zh-CN" b="1" dirty="0">
                <a:latin typeface="宋体" pitchFamily="2" charset="-122"/>
              </a:rPr>
              <a:t>3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5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6(1)</a:t>
            </a:r>
            <a:r>
              <a:rPr lang="zh-CN" altLang="en-US" b="1" dirty="0">
                <a:latin typeface="宋体" pitchFamily="2" charset="-122"/>
              </a:rPr>
              <a:t>和</a:t>
            </a:r>
            <a:r>
              <a:rPr lang="en-US" altLang="zh-CN" b="1" dirty="0">
                <a:latin typeface="宋体" pitchFamily="2" charset="-122"/>
              </a:rPr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308917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2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u="sng" smtClean="0"/>
              <a:pPr/>
              <a:t>32</a:t>
            </a:fld>
            <a:endParaRPr lang="en-US" altLang="zh-CN" u="sng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二、数据通路的设计方法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512" y="897250"/>
            <a:ext cx="7344816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sng" dirty="0">
                <a:solidFill>
                  <a:srgbClr val="FF3399"/>
                </a:solidFill>
                <a:latin typeface="宋体" pitchFamily="2" charset="-122"/>
              </a:rPr>
              <a:t>、指令周期与数据通路结构</a:t>
            </a:r>
            <a:endParaRPr lang="en-US" altLang="zh-CN" b="1" u="sng" dirty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rgbClr val="CC33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</a:t>
            </a:r>
            <a:r>
              <a:rPr lang="zh-CN" altLang="en-US" b="1" u="sng" dirty="0">
                <a:solidFill>
                  <a:srgbClr val="CC33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*单周期</a:t>
            </a:r>
            <a:r>
              <a:rPr lang="en-US" altLang="zh-CN" b="1" u="sng" dirty="0">
                <a:solidFill>
                  <a:srgbClr val="CC33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CPU</a:t>
            </a:r>
            <a:r>
              <a:rPr lang="zh-CN" altLang="en-US" b="1" u="sng" dirty="0">
                <a:solidFill>
                  <a:srgbClr val="CC33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：</a:t>
            </a:r>
            <a:r>
              <a:rPr lang="en-US" altLang="zh-CN" b="1" u="sng" dirty="0">
                <a:latin typeface="+mn-ea"/>
                <a:ea typeface="+mn-ea"/>
                <a:cs typeface="Arial Unicode MS" panose="020B0604020202020204" pitchFamily="34" charset="-122"/>
              </a:rPr>
              <a:t>CPI</a:t>
            </a:r>
            <a:r>
              <a:rPr lang="zh-CN" altLang="en-US" b="1" u="sng" dirty="0">
                <a:latin typeface="+mn-ea"/>
                <a:ea typeface="+mn-ea"/>
                <a:cs typeface="Arial Unicode MS" panose="020B0604020202020204" pitchFamily="34" charset="-122"/>
              </a:rPr>
              <a:t>＝</a:t>
            </a:r>
            <a:r>
              <a:rPr lang="en-US" altLang="zh-CN" b="1" u="sng" dirty="0">
                <a:latin typeface="+mn-ea"/>
                <a:ea typeface="+mn-ea"/>
                <a:cs typeface="Arial Unicode MS" panose="020B0604020202020204" pitchFamily="34" charset="-122"/>
              </a:rPr>
              <a:t>1</a:t>
            </a:r>
            <a:r>
              <a:rPr lang="zh-CN" altLang="en-US" b="1" u="sng" dirty="0">
                <a:latin typeface="+mn-ea"/>
                <a:ea typeface="+mn-ea"/>
                <a:cs typeface="Arial Unicode MS" panose="020B0604020202020204" pitchFamily="34" charset="-122"/>
              </a:rPr>
              <a:t>，</a:t>
            </a:r>
            <a:r>
              <a:rPr lang="en-US" altLang="zh-CN" b="1" i="1" u="sng" dirty="0">
                <a:latin typeface="+mn-ea"/>
                <a:ea typeface="+mn-ea"/>
              </a:rPr>
              <a:t>T</a:t>
            </a:r>
            <a:r>
              <a:rPr lang="en-US" altLang="zh-CN" b="1" u="sng" baseline="-25000" dirty="0">
                <a:latin typeface="+mn-ea"/>
                <a:ea typeface="+mn-ea"/>
              </a:rPr>
              <a:t>C</a:t>
            </a:r>
            <a:r>
              <a:rPr lang="zh-CN" altLang="en-US" b="1" u="sng" dirty="0">
                <a:latin typeface="+mn-ea"/>
                <a:ea typeface="+mn-ea"/>
              </a:rPr>
              <a:t>＝</a:t>
            </a:r>
            <a:r>
              <a:rPr lang="en-US" altLang="zh-CN" b="1" u="sng" dirty="0">
                <a:latin typeface="+mn-ea"/>
                <a:ea typeface="+mn-ea"/>
              </a:rPr>
              <a:t>max{</a:t>
            </a:r>
            <a:r>
              <a:rPr lang="en-US" altLang="zh-CN" b="1" i="1" u="sng" dirty="0">
                <a:latin typeface="+mn-ea"/>
                <a:ea typeface="+mn-ea"/>
              </a:rPr>
              <a:t>T</a:t>
            </a:r>
            <a:r>
              <a:rPr lang="zh-CN" altLang="en-US" b="1" u="sng" baseline="-18000" dirty="0">
                <a:latin typeface="+mn-ea"/>
                <a:ea typeface="+mn-ea"/>
              </a:rPr>
              <a:t>指令</a:t>
            </a:r>
            <a:r>
              <a:rPr lang="en-US" altLang="zh-CN" b="1" i="1" u="sng" baseline="-18000" dirty="0" err="1">
                <a:latin typeface="+mn-lt"/>
                <a:ea typeface="+mn-ea"/>
              </a:rPr>
              <a:t>i</a:t>
            </a:r>
            <a:r>
              <a:rPr lang="en-US" altLang="zh-CN" b="1" u="sng" dirty="0">
                <a:latin typeface="+mn-ea"/>
                <a:ea typeface="+mn-ea"/>
              </a:rPr>
              <a:t>}</a:t>
            </a:r>
          </a:p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chemeClr val="accent2"/>
                </a:solidFill>
                <a:latin typeface="+mn-ea"/>
              </a:rPr>
              <a:t>      </a:t>
            </a:r>
            <a:r>
              <a:rPr lang="zh-CN" altLang="en-US" b="1" u="sng" dirty="0">
                <a:solidFill>
                  <a:schemeClr val="accent2"/>
                </a:solidFill>
                <a:latin typeface="+mn-ea"/>
              </a:rPr>
              <a:t>数据通路结构</a:t>
            </a:r>
            <a:r>
              <a:rPr lang="en-US" altLang="zh-CN" b="1" u="sng" dirty="0">
                <a:solidFill>
                  <a:schemeClr val="accent2"/>
                </a:solidFill>
                <a:latin typeface="+mn-ea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chemeClr val="accent2"/>
                </a:solidFill>
                <a:latin typeface="+mn-ea"/>
              </a:rPr>
              <a:t>              </a:t>
            </a:r>
            <a:r>
              <a:rPr lang="zh-CN" altLang="en-US" b="1" u="sng" dirty="0">
                <a:solidFill>
                  <a:schemeClr val="accent2"/>
                </a:solidFill>
                <a:latin typeface="+mn-ea"/>
              </a:rPr>
              <a:t>特征</a:t>
            </a:r>
            <a:r>
              <a:rPr lang="en-US" altLang="zh-CN" b="1" u="sng" dirty="0">
                <a:solidFill>
                  <a:schemeClr val="accent2"/>
                </a:solidFill>
                <a:latin typeface="+mn-ea"/>
              </a:rPr>
              <a:t>—</a:t>
            </a:r>
          </a:p>
          <a:p>
            <a:pPr algn="l"/>
            <a:endParaRPr lang="en-US" altLang="zh-CN" sz="2000" b="1" u="sng" dirty="0">
              <a:solidFill>
                <a:srgbClr val="CC3300"/>
              </a:solidFill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rgbClr val="CC33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*</a:t>
            </a:r>
            <a:r>
              <a:rPr lang="zh-CN" altLang="en-US" b="1" u="sng" dirty="0">
                <a:solidFill>
                  <a:srgbClr val="CC33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多周期</a:t>
            </a:r>
            <a:r>
              <a:rPr lang="en-US" altLang="zh-CN" b="1" u="sng" dirty="0">
                <a:solidFill>
                  <a:srgbClr val="CC33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CPU</a:t>
            </a:r>
            <a:r>
              <a:rPr lang="zh-CN" altLang="en-US" b="1" u="sng" dirty="0">
                <a:solidFill>
                  <a:srgbClr val="CC33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：</a:t>
            </a:r>
            <a:r>
              <a:rPr lang="en-US" altLang="zh-CN" b="1" i="1" u="sng" dirty="0">
                <a:latin typeface="+mn-ea"/>
              </a:rPr>
              <a:t>T</a:t>
            </a:r>
            <a:r>
              <a:rPr lang="en-US" altLang="zh-CN" b="1" u="sng" baseline="-25000" dirty="0">
                <a:latin typeface="+mn-ea"/>
              </a:rPr>
              <a:t>C</a:t>
            </a:r>
            <a:r>
              <a:rPr lang="zh-CN" altLang="en-US" b="1" u="sng" dirty="0">
                <a:latin typeface="+mn-ea"/>
              </a:rPr>
              <a:t>＝</a:t>
            </a:r>
            <a:r>
              <a:rPr lang="en-US" altLang="zh-CN" b="1" u="sng" dirty="0">
                <a:latin typeface="+mn-ea"/>
              </a:rPr>
              <a:t>max{</a:t>
            </a:r>
            <a:r>
              <a:rPr lang="en-US" altLang="zh-CN" b="1" i="1" u="sng" dirty="0" err="1">
                <a:latin typeface="+mn-ea"/>
              </a:rPr>
              <a:t>T</a:t>
            </a:r>
            <a:r>
              <a:rPr lang="en-US" altLang="zh-CN" u="sng" baseline="-18000" dirty="0" err="1">
                <a:latin typeface="+mn-lt"/>
              </a:rPr>
              <a:t>μ</a:t>
            </a:r>
            <a:r>
              <a:rPr lang="en-US" altLang="zh-CN" b="1" u="sng" baseline="-18000" dirty="0" err="1">
                <a:latin typeface="+mn-ea"/>
              </a:rPr>
              <a:t>OP</a:t>
            </a:r>
            <a:r>
              <a:rPr lang="en-US" altLang="zh-CN" b="1" i="1" u="sng" baseline="-18000" dirty="0" err="1"/>
              <a:t>i</a:t>
            </a:r>
            <a:r>
              <a:rPr lang="en-US" altLang="zh-CN" b="1" u="sng" dirty="0">
                <a:latin typeface="+mn-ea"/>
              </a:rPr>
              <a:t>}</a:t>
            </a:r>
            <a:r>
              <a:rPr lang="zh-CN" altLang="en-US" b="1" u="sng" dirty="0">
                <a:latin typeface="+mn-ea"/>
                <a:cs typeface="Arial Unicode MS" panose="020B0604020202020204" pitchFamily="34" charset="-122"/>
              </a:rPr>
              <a:t>，</a:t>
            </a:r>
            <a:r>
              <a:rPr lang="en-US" altLang="zh-CN" b="1" u="sng" dirty="0">
                <a:latin typeface="+mn-ea"/>
                <a:cs typeface="Arial Unicode MS" panose="020B0604020202020204" pitchFamily="34" charset="-122"/>
              </a:rPr>
              <a:t>CPI</a:t>
            </a:r>
            <a:r>
              <a:rPr lang="zh-CN" altLang="en-US" b="1" u="sng" dirty="0">
                <a:latin typeface="+mn-ea"/>
                <a:cs typeface="Arial Unicode MS" panose="020B0604020202020204" pitchFamily="34" charset="-122"/>
              </a:rPr>
              <a:t>＝</a:t>
            </a:r>
            <a:r>
              <a:rPr lang="en-US" altLang="zh-CN" b="1" i="1" u="sng" dirty="0">
                <a:latin typeface="+mn-lt"/>
                <a:cs typeface="Arial Unicode MS" panose="020B0604020202020204" pitchFamily="34" charset="-122"/>
              </a:rPr>
              <a:t>n</a:t>
            </a:r>
            <a:r>
              <a:rPr lang="en-US" altLang="zh-CN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随指令而不同</a:t>
            </a:r>
            <a:r>
              <a:rPr lang="en-US" altLang="zh-CN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  <a:endParaRPr lang="en-US" altLang="zh-CN" b="1" u="sng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  </a:t>
            </a:r>
            <a:r>
              <a:rPr lang="zh-CN" altLang="en-US" b="1" u="sng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数据通路结构</a:t>
            </a:r>
            <a:r>
              <a:rPr lang="en-US" altLang="zh-CN" b="1" u="sng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          </a:t>
            </a:r>
            <a:r>
              <a:rPr lang="zh-CN" altLang="en-US" b="1" u="sng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特征</a:t>
            </a:r>
            <a:r>
              <a:rPr lang="en-US" altLang="zh-CN" b="1" u="sng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347864" y="1772816"/>
            <a:ext cx="554461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zh-CN" b="1" u="sng" dirty="0">
                <a:latin typeface="+mn-ea"/>
                <a:ea typeface="+mn-ea"/>
              </a:rPr>
              <a:t>点点结构</a:t>
            </a:r>
            <a:endParaRPr lang="en-US" altLang="zh-CN" b="1" u="sng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zh-CN" b="1" u="sng" dirty="0">
                <a:latin typeface="+mn-ea"/>
                <a:ea typeface="+mn-ea"/>
              </a:rPr>
              <a:t>部件</a:t>
            </a:r>
            <a:r>
              <a:rPr lang="zh-CN" altLang="zh-CN" b="1" u="sng" dirty="0">
                <a:solidFill>
                  <a:srgbClr val="990099"/>
                </a:solidFill>
                <a:latin typeface="+mn-ea"/>
                <a:ea typeface="+mn-ea"/>
              </a:rPr>
              <a:t>不能</a:t>
            </a:r>
            <a:r>
              <a:rPr lang="zh-CN" altLang="zh-CN" b="1" u="sng" dirty="0">
                <a:latin typeface="+mn-ea"/>
                <a:ea typeface="+mn-ea"/>
              </a:rPr>
              <a:t>复用</a:t>
            </a:r>
            <a:r>
              <a:rPr lang="en-US" altLang="zh-CN" sz="2000" b="1" u="sng" dirty="0">
                <a:latin typeface="+mn-ea"/>
                <a:ea typeface="+mn-ea"/>
              </a:rPr>
              <a:t>(</a:t>
            </a:r>
            <a:r>
              <a:rPr lang="zh-CN" altLang="en-US" sz="2000" b="1" u="sng" dirty="0">
                <a:latin typeface="+mn-ea"/>
                <a:ea typeface="+mn-ea"/>
              </a:rPr>
              <a:t>需要时</a:t>
            </a:r>
            <a:r>
              <a:rPr lang="zh-CN" altLang="zh-CN" sz="2000" b="1" u="sng" dirty="0">
                <a:latin typeface="+mn-ea"/>
                <a:ea typeface="+mn-ea"/>
              </a:rPr>
              <a:t>重复配置</a:t>
            </a:r>
            <a:r>
              <a:rPr lang="en-US" altLang="zh-CN" sz="2000" b="1" u="sng" dirty="0">
                <a:latin typeface="+mn-ea"/>
                <a:ea typeface="+mn-ea"/>
              </a:rPr>
              <a:t>)</a:t>
            </a:r>
          </a:p>
          <a:p>
            <a:pPr algn="l"/>
            <a:r>
              <a:rPr lang="en-US" altLang="zh-CN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       </a:t>
            </a:r>
            <a:r>
              <a:rPr lang="zh-CN" altLang="en-US" sz="2000" u="sng" dirty="0">
                <a:latin typeface="+mn-ea"/>
                <a:ea typeface="+mn-ea"/>
                <a:cs typeface="Arial Unicode MS" panose="020B0604020202020204" pitchFamily="34" charset="-122"/>
              </a:rPr>
              <a:t>└</a:t>
            </a:r>
            <a:r>
              <a:rPr lang="zh-CN" altLang="en-US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←部件的</a:t>
            </a:r>
            <a:r>
              <a:rPr lang="en-US" altLang="zh-CN" sz="2000" u="sng" dirty="0" err="1">
                <a:latin typeface="+mn-lt"/>
                <a:ea typeface="+mn-ea"/>
                <a:cs typeface="Arial Unicode MS" panose="020B0604020202020204" pitchFamily="34" charset="-122"/>
              </a:rPr>
              <a:t>μ</a:t>
            </a:r>
            <a:r>
              <a:rPr lang="en-US" altLang="zh-CN" sz="2000" b="1" u="sng" dirty="0" err="1">
                <a:latin typeface="+mn-ea"/>
                <a:ea typeface="+mn-ea"/>
                <a:cs typeface="Arial Unicode MS" panose="020B0604020202020204" pitchFamily="34" charset="-122"/>
              </a:rPr>
              <a:t>OPCmd</a:t>
            </a:r>
            <a:r>
              <a:rPr lang="zh-CN" altLang="en-US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无法改变</a:t>
            </a:r>
            <a:r>
              <a:rPr lang="en-US" altLang="zh-CN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仅</a:t>
            </a:r>
            <a:r>
              <a:rPr lang="en-US" altLang="zh-CN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1</a:t>
            </a:r>
            <a:r>
              <a:rPr lang="zh-CN" altLang="en-US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个</a:t>
            </a:r>
            <a:r>
              <a:rPr lang="en-US" altLang="zh-CN" sz="2000" b="1" u="sng" dirty="0" err="1">
                <a:latin typeface="+mn-ea"/>
                <a:ea typeface="+mn-ea"/>
                <a:cs typeface="Arial Unicode MS" panose="020B0604020202020204" pitchFamily="34" charset="-122"/>
              </a:rPr>
              <a:t>Clk</a:t>
            </a:r>
            <a:r>
              <a:rPr lang="en-US" altLang="zh-CN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  <a:endParaRPr lang="zh-CN" altLang="en-US" sz="2000" b="1" u="sng" dirty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347863" y="3501008"/>
            <a:ext cx="5616749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zh-CN" b="1" u="sng" dirty="0">
                <a:latin typeface="+mn-ea"/>
                <a:ea typeface="+mn-ea"/>
              </a:rPr>
              <a:t>点点结构</a:t>
            </a:r>
            <a:r>
              <a:rPr lang="zh-CN" altLang="en-US" b="1" u="sng" dirty="0">
                <a:latin typeface="+mn-ea"/>
                <a:ea typeface="+mn-ea"/>
              </a:rPr>
              <a:t>或总线结构</a:t>
            </a:r>
            <a:endParaRPr lang="en-US" altLang="zh-CN" b="1" u="sng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zh-CN" b="1" u="sng" dirty="0">
                <a:latin typeface="+mn-ea"/>
                <a:ea typeface="+mn-ea"/>
              </a:rPr>
              <a:t>部件</a:t>
            </a:r>
            <a:r>
              <a:rPr lang="zh-CN" altLang="en-US" b="1" u="sng" dirty="0">
                <a:solidFill>
                  <a:srgbClr val="990099"/>
                </a:solidFill>
                <a:latin typeface="+mn-ea"/>
                <a:ea typeface="+mn-ea"/>
              </a:rPr>
              <a:t>可以</a:t>
            </a:r>
            <a:r>
              <a:rPr lang="zh-CN" altLang="zh-CN" b="1" u="sng" dirty="0">
                <a:latin typeface="+mn-ea"/>
                <a:ea typeface="+mn-ea"/>
              </a:rPr>
              <a:t>复用</a:t>
            </a:r>
            <a:endParaRPr lang="en-US" altLang="zh-CN" b="1" u="sng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000" b="1" u="sng" dirty="0">
                <a:latin typeface="+mn-ea"/>
                <a:cs typeface="Arial Unicode MS" panose="020B0604020202020204" pitchFamily="34" charset="-122"/>
              </a:rPr>
              <a:t>     </a:t>
            </a:r>
            <a:r>
              <a:rPr lang="zh-CN" altLang="en-US" sz="2000" u="sng" dirty="0">
                <a:latin typeface="+mn-ea"/>
                <a:cs typeface="Arial Unicode MS" panose="020B0604020202020204" pitchFamily="34" charset="-122"/>
              </a:rPr>
              <a:t>└</a:t>
            </a:r>
            <a:r>
              <a:rPr lang="zh-CN" altLang="en-US" sz="2000" b="1" u="sng" dirty="0">
                <a:latin typeface="+mn-ea"/>
                <a:cs typeface="Arial Unicode MS" panose="020B0604020202020204" pitchFamily="34" charset="-122"/>
              </a:rPr>
              <a:t>←部件的</a:t>
            </a:r>
            <a:r>
              <a:rPr lang="en-US" altLang="zh-CN" sz="2000" u="sng" dirty="0" err="1">
                <a:cs typeface="Arial Unicode MS" panose="020B0604020202020204" pitchFamily="34" charset="-122"/>
              </a:rPr>
              <a:t>μ</a:t>
            </a:r>
            <a:r>
              <a:rPr lang="en-US" altLang="zh-CN" sz="2000" b="1" u="sng" dirty="0" err="1">
                <a:latin typeface="+mn-ea"/>
                <a:cs typeface="Arial Unicode MS" panose="020B0604020202020204" pitchFamily="34" charset="-122"/>
              </a:rPr>
              <a:t>OPCmd</a:t>
            </a:r>
            <a:r>
              <a:rPr lang="zh-CN" altLang="en-US" sz="2000" b="1" u="sng" dirty="0">
                <a:latin typeface="+mn-ea"/>
                <a:cs typeface="Arial Unicode MS" panose="020B0604020202020204" pitchFamily="34" charset="-122"/>
              </a:rPr>
              <a:t>可以改变</a:t>
            </a:r>
            <a:r>
              <a:rPr lang="en-US" altLang="zh-CN" sz="2000" b="1" u="sng" dirty="0">
                <a:latin typeface="+mn-ea"/>
                <a:cs typeface="Arial Unicode MS" panose="020B0604020202020204" pitchFamily="34" charset="-122"/>
              </a:rPr>
              <a:t>(</a:t>
            </a:r>
            <a:r>
              <a:rPr lang="zh-CN" altLang="en-US" sz="2000" b="1" u="sng" dirty="0">
                <a:latin typeface="+mn-ea"/>
                <a:cs typeface="Arial Unicode MS" panose="020B0604020202020204" pitchFamily="34" charset="-122"/>
              </a:rPr>
              <a:t>随</a:t>
            </a:r>
            <a:r>
              <a:rPr lang="en-US" altLang="zh-CN" sz="2000" b="1" u="sng" dirty="0" err="1">
                <a:latin typeface="+mn-ea"/>
                <a:cs typeface="Arial Unicode MS" panose="020B0604020202020204" pitchFamily="34" charset="-122"/>
              </a:rPr>
              <a:t>Clk</a:t>
            </a:r>
            <a:r>
              <a:rPr lang="zh-CN" altLang="en-US" sz="2000" b="1" u="sng" dirty="0">
                <a:latin typeface="+mn-ea"/>
                <a:cs typeface="Arial Unicode MS" panose="020B0604020202020204" pitchFamily="34" charset="-122"/>
              </a:rPr>
              <a:t>不同</a:t>
            </a:r>
            <a:r>
              <a:rPr lang="en-US" altLang="zh-CN" sz="2000" b="1" u="sng" dirty="0">
                <a:latin typeface="+mn-ea"/>
                <a:cs typeface="Arial Unicode MS" panose="020B0604020202020204" pitchFamily="34" charset="-122"/>
              </a:rPr>
              <a:t>)</a:t>
            </a:r>
            <a:endParaRPr lang="zh-CN" altLang="en-US" sz="2000" b="1" u="sng" dirty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940152" y="3789040"/>
            <a:ext cx="936104" cy="412159"/>
            <a:chOff x="5940152" y="3933058"/>
            <a:chExt cx="936104" cy="412159"/>
          </a:xfrm>
        </p:grpSpPr>
        <p:cxnSp>
          <p:nvCxnSpPr>
            <p:cNvPr id="14" name="直接箭头连接符 13"/>
            <p:cNvCxnSpPr/>
            <p:nvPr/>
          </p:nvCxnSpPr>
          <p:spPr bwMode="auto">
            <a:xfrm rot="10800000">
              <a:off x="6372200" y="3933058"/>
              <a:ext cx="504056" cy="412159"/>
            </a:xfrm>
            <a:prstGeom prst="bentConnector3">
              <a:avLst>
                <a:gd name="adj1" fmla="val -1021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" name="直接箭头连接符 16"/>
            <p:cNvCxnSpPr/>
            <p:nvPr/>
          </p:nvCxnSpPr>
          <p:spPr bwMode="auto">
            <a:xfrm>
              <a:off x="5940152" y="4345217"/>
              <a:ext cx="93610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19" name="组合 18"/>
          <p:cNvGrpSpPr/>
          <p:nvPr/>
        </p:nvGrpSpPr>
        <p:grpSpPr>
          <a:xfrm>
            <a:off x="6120172" y="2060848"/>
            <a:ext cx="1764196" cy="484168"/>
            <a:chOff x="5112060" y="3861050"/>
            <a:chExt cx="1764196" cy="484168"/>
          </a:xfrm>
        </p:grpSpPr>
        <p:cxnSp>
          <p:nvCxnSpPr>
            <p:cNvPr id="20" name="直接箭头连接符 13"/>
            <p:cNvCxnSpPr/>
            <p:nvPr/>
          </p:nvCxnSpPr>
          <p:spPr bwMode="auto">
            <a:xfrm rot="10800000">
              <a:off x="5112060" y="3861050"/>
              <a:ext cx="1764196" cy="484168"/>
            </a:xfrm>
            <a:prstGeom prst="bentConnector3">
              <a:avLst>
                <a:gd name="adj1" fmla="val -211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直接箭头连接符 20"/>
            <p:cNvCxnSpPr/>
            <p:nvPr/>
          </p:nvCxnSpPr>
          <p:spPr bwMode="auto">
            <a:xfrm>
              <a:off x="6516216" y="4345217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179512" y="4797152"/>
            <a:ext cx="8784976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u="sng" dirty="0">
                <a:solidFill>
                  <a:srgbClr val="C00000"/>
                </a:solidFill>
                <a:latin typeface="+mn-ea"/>
                <a:ea typeface="+mn-ea"/>
              </a:rPr>
              <a:t>   *单周期</a:t>
            </a:r>
            <a:r>
              <a:rPr lang="en-US" altLang="zh-CN" b="1" u="sng" dirty="0">
                <a:solidFill>
                  <a:srgbClr val="C00000"/>
                </a:solidFill>
                <a:latin typeface="+mn-ea"/>
                <a:ea typeface="+mn-ea"/>
              </a:rPr>
              <a:t>/</a:t>
            </a:r>
            <a:r>
              <a:rPr lang="zh-CN" altLang="en-US" b="1" u="sng" dirty="0">
                <a:solidFill>
                  <a:srgbClr val="C00000"/>
                </a:solidFill>
                <a:latin typeface="+mn-ea"/>
                <a:ea typeface="+mn-ea"/>
              </a:rPr>
              <a:t>多周期</a:t>
            </a:r>
            <a:r>
              <a:rPr lang="en-US" altLang="zh-CN" b="1" u="sng" dirty="0">
                <a:solidFill>
                  <a:srgbClr val="C00000"/>
                </a:solidFill>
                <a:latin typeface="+mn-ea"/>
                <a:ea typeface="+mn-ea"/>
              </a:rPr>
              <a:t>CPU</a:t>
            </a:r>
            <a:r>
              <a:rPr lang="zh-CN" altLang="en-US" b="1" u="sng" dirty="0">
                <a:solidFill>
                  <a:srgbClr val="C00000"/>
                </a:solidFill>
                <a:latin typeface="+mn-ea"/>
                <a:ea typeface="+mn-ea"/>
              </a:rPr>
              <a:t>的比较：</a:t>
            </a:r>
            <a:endParaRPr lang="en-US" altLang="zh-CN" b="1" u="sng" dirty="0">
              <a:solidFill>
                <a:srgbClr val="C00000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u="sng" dirty="0">
                <a:latin typeface="+mn-ea"/>
                <a:ea typeface="+mn-ea"/>
                <a:cs typeface="Arial Unicode MS" panose="020B0604020202020204" pitchFamily="34" charset="-122"/>
              </a:rPr>
              <a:t>      </a:t>
            </a:r>
            <a:r>
              <a:rPr lang="zh-CN" altLang="en-US" b="1" u="sng" dirty="0">
                <a:latin typeface="+mn-ea"/>
                <a:ea typeface="+mn-ea"/>
                <a:cs typeface="Arial Unicode MS" panose="020B0604020202020204" pitchFamily="34" charset="-122"/>
              </a:rPr>
              <a:t>多周期</a:t>
            </a:r>
            <a:r>
              <a:rPr lang="en-US" altLang="zh-CN" b="1" u="sng" dirty="0">
                <a:latin typeface="+mn-ea"/>
                <a:ea typeface="+mn-ea"/>
                <a:cs typeface="Arial Unicode MS" panose="020B0604020202020204" pitchFamily="34" charset="-122"/>
              </a:rPr>
              <a:t>CPU</a:t>
            </a:r>
            <a:r>
              <a:rPr lang="zh-CN" altLang="en-US" b="1" u="sng" dirty="0">
                <a:latin typeface="+mn-ea"/>
                <a:ea typeface="+mn-ea"/>
                <a:cs typeface="Arial Unicode MS" panose="020B0604020202020204" pitchFamily="34" charset="-122"/>
              </a:rPr>
              <a:t>性能好</a:t>
            </a:r>
            <a:r>
              <a:rPr lang="en-US" altLang="zh-CN" sz="1800" b="1" u="sng" dirty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1800" b="1" u="sng" dirty="0">
                <a:latin typeface="+mn-ea"/>
                <a:ea typeface="+mn-ea"/>
                <a:cs typeface="Arial Unicode MS" panose="020B0604020202020204" pitchFamily="34" charset="-122"/>
              </a:rPr>
              <a:t>实际应用</a:t>
            </a:r>
            <a:r>
              <a:rPr lang="en-US" altLang="zh-CN" sz="1800" b="1" u="sng" dirty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  <a:r>
              <a:rPr lang="zh-CN" altLang="en-US" b="1" u="sng" dirty="0">
                <a:latin typeface="+mn-ea"/>
                <a:ea typeface="+mn-ea"/>
                <a:cs typeface="Arial Unicode MS" panose="020B0604020202020204" pitchFamily="34" charset="-122"/>
              </a:rPr>
              <a:t>，单周期</a:t>
            </a:r>
            <a:r>
              <a:rPr lang="en-US" altLang="zh-CN" b="1" u="sng" dirty="0">
                <a:latin typeface="+mn-ea"/>
                <a:ea typeface="+mn-ea"/>
                <a:cs typeface="Arial Unicode MS" panose="020B0604020202020204" pitchFamily="34" charset="-122"/>
              </a:rPr>
              <a:t>CPU</a:t>
            </a:r>
            <a:r>
              <a:rPr lang="zh-CN" altLang="en-US" b="1" u="sng" dirty="0">
                <a:latin typeface="+mn-ea"/>
                <a:ea typeface="+mn-ea"/>
                <a:cs typeface="Arial Unicode MS" panose="020B0604020202020204" pitchFamily="34" charset="-122"/>
              </a:rPr>
              <a:t>简单</a:t>
            </a:r>
            <a:r>
              <a:rPr lang="en-US" altLang="zh-CN" sz="1800" b="1" u="sng" dirty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1800" b="1" u="sng" dirty="0">
                <a:latin typeface="+mn-ea"/>
                <a:ea typeface="+mn-ea"/>
                <a:cs typeface="Arial Unicode MS" panose="020B0604020202020204" pitchFamily="34" charset="-122"/>
              </a:rPr>
              <a:t>用于教学</a:t>
            </a:r>
            <a:r>
              <a:rPr lang="en-US" altLang="zh-CN" sz="1800" b="1" u="sng" dirty="0">
                <a:latin typeface="+mn-ea"/>
                <a:ea typeface="+mn-ea"/>
                <a:cs typeface="Arial Unicode MS" panose="020B0604020202020204" pitchFamily="34" charset="-122"/>
              </a:rPr>
              <a:t>)  </a:t>
            </a:r>
            <a:endParaRPr lang="zh-CN" altLang="en-US" b="1" u="sng" dirty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sp>
        <p:nvSpPr>
          <p:cNvPr id="27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sng"/>
          </a:p>
        </p:txBody>
      </p:sp>
    </p:spTree>
    <p:extLst>
      <p:ext uri="{BB962C8B-B14F-4D97-AF65-F5344CB8AC3E}">
        <p14:creationId xmlns:p14="http://schemas.microsoft.com/office/powerpoint/2010/main" val="372333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2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33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512" y="290472"/>
            <a:ext cx="8784976" cy="508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、数据通路的设计方法</a:t>
            </a:r>
            <a:endParaRPr lang="zh-CN" altLang="en-US" dirty="0">
              <a:solidFill>
                <a:srgbClr val="FF339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512" y="757153"/>
            <a:ext cx="8784976" cy="1636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4000"/>
              </a:lnSpc>
            </a:pPr>
            <a:r>
              <a:rPr lang="zh-CN" altLang="en-US" sz="2200" b="1" dirty="0">
                <a:solidFill>
                  <a:srgbClr val="C00000"/>
                </a:solidFill>
                <a:latin typeface="+mn-ea"/>
                <a:ea typeface="+mn-ea"/>
              </a:rPr>
              <a:t>   ⑴指令系统分析</a:t>
            </a:r>
            <a:endParaRPr lang="en-US" altLang="zh-CN" sz="22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 algn="l">
              <a:lnSpc>
                <a:spcPct val="114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  </a:t>
            </a:r>
            <a:r>
              <a:rPr lang="zh-CN" altLang="en-US" sz="2200" b="1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内容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  <a:r>
              <a:rPr lang="zh-CN" altLang="en-US" sz="2200" b="1" dirty="0">
                <a:latin typeface="+mn-ea"/>
                <a:ea typeface="+mn-ea"/>
                <a:cs typeface="Arial Unicode MS" panose="020B0604020202020204" pitchFamily="34" charset="-122"/>
              </a:rPr>
              <a:t>操作类型</a:t>
            </a:r>
            <a:r>
              <a:rPr lang="en-US" altLang="zh-CN" sz="2000" b="1" dirty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2000" b="1" dirty="0">
                <a:latin typeface="+mn-ea"/>
                <a:ea typeface="+mn-ea"/>
                <a:cs typeface="Arial Unicode MS" panose="020B0604020202020204" pitchFamily="34" charset="-122"/>
              </a:rPr>
              <a:t>含</a:t>
            </a:r>
            <a:r>
              <a:rPr lang="en-US" altLang="zh-CN" sz="2000" b="1" dirty="0">
                <a:latin typeface="+mn-ea"/>
                <a:ea typeface="+mn-ea"/>
                <a:cs typeface="Arial Unicode MS" panose="020B0604020202020204" pitchFamily="34" charset="-122"/>
              </a:rPr>
              <a:t>OPD</a:t>
            </a:r>
            <a:r>
              <a:rPr lang="zh-CN" altLang="en-US" sz="2000" b="1" dirty="0">
                <a:latin typeface="+mn-ea"/>
                <a:ea typeface="+mn-ea"/>
                <a:cs typeface="Arial Unicode MS" panose="020B0604020202020204" pitchFamily="34" charset="-122"/>
              </a:rPr>
              <a:t>类型</a:t>
            </a:r>
            <a:r>
              <a:rPr lang="en-US" altLang="zh-CN" sz="2000" b="1" dirty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  <a:r>
              <a:rPr lang="zh-CN" altLang="en-US" sz="2000" b="1" dirty="0">
                <a:latin typeface="+mn-ea"/>
                <a:ea typeface="+mn-ea"/>
                <a:cs typeface="Arial Unicode MS" panose="020B0604020202020204" pitchFamily="34" charset="-122"/>
              </a:rPr>
              <a:t>、</a:t>
            </a:r>
            <a:r>
              <a:rPr lang="en-US" altLang="zh-CN" sz="2200" b="1" dirty="0">
                <a:latin typeface="+mn-ea"/>
                <a:ea typeface="+mn-ea"/>
                <a:cs typeface="Arial Unicode MS" panose="020B0604020202020204" pitchFamily="34" charset="-122"/>
              </a:rPr>
              <a:t>OPD</a:t>
            </a:r>
            <a:r>
              <a:rPr lang="zh-CN" altLang="en-US" sz="2200" b="1" dirty="0">
                <a:latin typeface="+mn-ea"/>
                <a:ea typeface="+mn-ea"/>
                <a:cs typeface="Arial Unicode MS" panose="020B0604020202020204" pitchFamily="34" charset="-122"/>
              </a:rPr>
              <a:t>寻址方式、指令寻址方式</a:t>
            </a:r>
            <a:endParaRPr lang="en-US" altLang="zh-CN" sz="2200" b="1" dirty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14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  </a:t>
            </a:r>
            <a:r>
              <a:rPr lang="zh-CN" altLang="en-US" sz="2200" b="1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结果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  <a:r>
              <a:rPr lang="zh-CN" altLang="en-US" sz="2200" b="1" dirty="0">
                <a:latin typeface="+mn-ea"/>
                <a:ea typeface="+mn-ea"/>
                <a:cs typeface="Arial Unicode MS" panose="020B0604020202020204" pitchFamily="34" charset="-122"/>
              </a:rPr>
              <a:t>支持的操作类型</a:t>
            </a:r>
            <a:r>
              <a:rPr lang="en-US" altLang="zh-CN" sz="2000" b="1" dirty="0">
                <a:latin typeface="+mn-ea"/>
                <a:cs typeface="Arial Unicode MS" panose="020B0604020202020204" pitchFamily="34" charset="-122"/>
              </a:rPr>
              <a:t>(</a:t>
            </a:r>
            <a:r>
              <a:rPr lang="zh-CN" altLang="en-US" sz="2000" b="1" dirty="0">
                <a:latin typeface="+mn-ea"/>
                <a:cs typeface="Arial Unicode MS" panose="020B0604020202020204" pitchFamily="34" charset="-122"/>
              </a:rPr>
              <a:t>含</a:t>
            </a:r>
            <a:r>
              <a:rPr lang="en-US" altLang="zh-CN" sz="2000" b="1" dirty="0">
                <a:latin typeface="+mn-ea"/>
                <a:cs typeface="Arial Unicode MS" panose="020B0604020202020204" pitchFamily="34" charset="-122"/>
              </a:rPr>
              <a:t>OPD</a:t>
            </a:r>
            <a:r>
              <a:rPr lang="zh-CN" altLang="en-US" sz="2000" b="1" dirty="0">
                <a:latin typeface="+mn-ea"/>
                <a:cs typeface="Arial Unicode MS" panose="020B0604020202020204" pitchFamily="34" charset="-122"/>
              </a:rPr>
              <a:t>类型</a:t>
            </a:r>
            <a:r>
              <a:rPr lang="en-US" altLang="zh-CN" sz="2000" b="1" dirty="0">
                <a:latin typeface="+mn-ea"/>
                <a:cs typeface="Arial Unicode MS" panose="020B0604020202020204" pitchFamily="34" charset="-122"/>
              </a:rPr>
              <a:t>)</a:t>
            </a:r>
            <a:r>
              <a:rPr lang="zh-CN" altLang="en-US" sz="2200" b="1" dirty="0">
                <a:latin typeface="+mn-ea"/>
                <a:ea typeface="+mn-ea"/>
                <a:cs typeface="Arial Unicode MS" panose="020B0604020202020204" pitchFamily="34" charset="-122"/>
              </a:rPr>
              <a:t>，地址计算方法及参数，</a:t>
            </a:r>
            <a:endParaRPr lang="en-US" altLang="zh-CN" sz="2200" b="1" dirty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14000"/>
              </a:lnSpc>
            </a:pPr>
            <a:r>
              <a:rPr lang="zh-CN" altLang="en-US" sz="2200" b="1" dirty="0">
                <a:latin typeface="+mn-ea"/>
                <a:ea typeface="+mn-ea"/>
                <a:cs typeface="Arial Unicode MS" panose="020B0604020202020204" pitchFamily="34" charset="-122"/>
              </a:rPr>
              <a:t>            寄存器的位数及个数，存储器的编址单位、地址空间等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9512" y="2276872"/>
            <a:ext cx="8856984" cy="2407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4000"/>
              </a:lnSpc>
            </a:pPr>
            <a:r>
              <a:rPr lang="zh-CN" altLang="en-US" sz="2200" b="1" dirty="0">
                <a:solidFill>
                  <a:srgbClr val="C00000"/>
                </a:solidFill>
                <a:latin typeface="+mn-ea"/>
                <a:ea typeface="+mn-ea"/>
              </a:rPr>
              <a:t>   ⑵功能部件设计</a:t>
            </a:r>
            <a:endParaRPr lang="en-US" altLang="zh-CN" sz="22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 algn="l">
              <a:lnSpc>
                <a:spcPct val="114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  </a:t>
            </a:r>
            <a:r>
              <a:rPr lang="zh-CN" altLang="en-US" sz="2200" b="1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数据操作单元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  <a:r>
              <a:rPr lang="zh-CN" altLang="en-US" sz="2200" b="1" dirty="0">
                <a:latin typeface="+mn-ea"/>
                <a:ea typeface="+mn-ea"/>
                <a:cs typeface="Arial Unicode MS" panose="020B0604020202020204" pitchFamily="34" charset="-122"/>
              </a:rPr>
              <a:t>基于</a:t>
            </a:r>
            <a:r>
              <a:rPr lang="zh-CN" altLang="en-US" sz="2200" b="1" dirty="0">
                <a:latin typeface="+mn-ea"/>
                <a:cs typeface="Arial Unicode MS" panose="020B0604020202020204" pitchFamily="34" charset="-122"/>
              </a:rPr>
              <a:t>操作类型</a:t>
            </a:r>
            <a:r>
              <a:rPr lang="en-US" altLang="zh-CN" sz="1800" b="1" dirty="0">
                <a:latin typeface="+mn-ea"/>
                <a:cs typeface="Arial Unicode MS" panose="020B0604020202020204" pitchFamily="34" charset="-122"/>
              </a:rPr>
              <a:t>(</a:t>
            </a:r>
            <a:r>
              <a:rPr lang="zh-CN" altLang="en-US" sz="1800" b="1" dirty="0">
                <a:latin typeface="+mn-ea"/>
                <a:cs typeface="Arial Unicode MS" panose="020B0604020202020204" pitchFamily="34" charset="-122"/>
              </a:rPr>
              <a:t>含</a:t>
            </a:r>
            <a:r>
              <a:rPr lang="en-US" altLang="zh-CN" sz="1800" b="1" dirty="0">
                <a:latin typeface="+mn-ea"/>
                <a:cs typeface="Arial Unicode MS" panose="020B0604020202020204" pitchFamily="34" charset="-122"/>
              </a:rPr>
              <a:t>OPD</a:t>
            </a:r>
            <a:r>
              <a:rPr lang="zh-CN" altLang="en-US" sz="1800" b="1" dirty="0">
                <a:latin typeface="+mn-ea"/>
                <a:cs typeface="Arial Unicode MS" panose="020B0604020202020204" pitchFamily="34" charset="-122"/>
              </a:rPr>
              <a:t>类型</a:t>
            </a:r>
            <a:r>
              <a:rPr lang="en-US" altLang="zh-CN" sz="1800" b="1" dirty="0">
                <a:latin typeface="+mn-ea"/>
                <a:cs typeface="Arial Unicode MS" panose="020B0604020202020204" pitchFamily="34" charset="-122"/>
              </a:rPr>
              <a:t>)</a:t>
            </a:r>
            <a:r>
              <a:rPr lang="zh-CN" altLang="en-US" sz="2200" b="1" dirty="0">
                <a:latin typeface="+mn-ea"/>
                <a:cs typeface="Arial Unicode MS" panose="020B0604020202020204" pitchFamily="34" charset="-122"/>
              </a:rPr>
              <a:t>、</a:t>
            </a:r>
            <a:r>
              <a:rPr lang="zh-CN" altLang="en-US" sz="2200" b="1" dirty="0">
                <a:solidFill>
                  <a:srgbClr val="990099"/>
                </a:solidFill>
                <a:latin typeface="+mn-ea"/>
                <a:cs typeface="Arial Unicode MS" panose="020B0604020202020204" pitchFamily="34" charset="-122"/>
              </a:rPr>
              <a:t>数据寻址</a:t>
            </a:r>
            <a:r>
              <a:rPr lang="zh-CN" altLang="en-US" sz="2200" b="1" dirty="0">
                <a:latin typeface="+mn-ea"/>
                <a:cs typeface="Arial Unicode MS" panose="020B0604020202020204" pitchFamily="34" charset="-122"/>
              </a:rPr>
              <a:t>方式</a:t>
            </a:r>
            <a:endParaRPr lang="en-US" altLang="zh-CN" sz="2200" b="1" dirty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14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  </a:t>
            </a:r>
            <a:r>
              <a:rPr lang="zh-CN" altLang="en-US" sz="2200" b="1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地址计算单元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  <a:r>
              <a:rPr lang="zh-CN" altLang="en-US" sz="2200" b="1" dirty="0">
                <a:latin typeface="+mn-ea"/>
                <a:ea typeface="+mn-ea"/>
                <a:cs typeface="Arial Unicode MS" panose="020B0604020202020204" pitchFamily="34" charset="-122"/>
              </a:rPr>
              <a:t>基于</a:t>
            </a:r>
            <a:r>
              <a:rPr lang="zh-CN" altLang="en-US" sz="2200" b="1" dirty="0">
                <a:solidFill>
                  <a:srgbClr val="990099"/>
                </a:solidFill>
                <a:latin typeface="+mn-ea"/>
                <a:ea typeface="+mn-ea"/>
                <a:cs typeface="Arial Unicode MS" panose="020B0604020202020204" pitchFamily="34" charset="-122"/>
              </a:rPr>
              <a:t>指令寻址</a:t>
            </a:r>
            <a:r>
              <a:rPr lang="zh-CN" altLang="en-US" sz="2200" b="1" dirty="0">
                <a:latin typeface="+mn-ea"/>
                <a:ea typeface="+mn-ea"/>
                <a:cs typeface="Arial Unicode MS" panose="020B0604020202020204" pitchFamily="34" charset="-122"/>
              </a:rPr>
              <a:t>方式，与指令周期类型相关</a:t>
            </a:r>
            <a:r>
              <a:rPr lang="en-US" altLang="zh-CN" sz="1800" b="1" dirty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1800" b="1" dirty="0">
                <a:latin typeface="+mn-ea"/>
                <a:ea typeface="+mn-ea"/>
                <a:cs typeface="Arial Unicode MS" panose="020B0604020202020204" pitchFamily="34" charset="-122"/>
              </a:rPr>
              <a:t>复用</a:t>
            </a:r>
            <a:r>
              <a:rPr lang="en-US" altLang="zh-CN" sz="1800" b="1" dirty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  <a:endParaRPr lang="en-US" altLang="zh-CN" sz="2200" b="1" dirty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14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  </a:t>
            </a:r>
            <a:r>
              <a:rPr lang="zh-CN" altLang="en-US" sz="2200" b="1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寄存器组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  <a:r>
              <a:rPr lang="zh-CN" altLang="en-US" sz="2200" b="1" dirty="0">
                <a:latin typeface="+mn-ea"/>
                <a:ea typeface="+mn-ea"/>
                <a:cs typeface="Arial Unicode MS" panose="020B0604020202020204" pitchFamily="34" charset="-122"/>
              </a:rPr>
              <a:t>基于相关参数，</a:t>
            </a:r>
            <a:r>
              <a:rPr lang="zh-CN" altLang="en-US" sz="2200" b="1" dirty="0">
                <a:solidFill>
                  <a:srgbClr val="990099"/>
                </a:solidFill>
                <a:latin typeface="+mn-ea"/>
                <a:ea typeface="+mn-ea"/>
                <a:cs typeface="Arial Unicode MS" panose="020B0604020202020204" pitchFamily="34" charset="-122"/>
              </a:rPr>
              <a:t>读端口数</a:t>
            </a:r>
            <a:r>
              <a:rPr lang="zh-CN" altLang="en-US" sz="2200" b="1" dirty="0">
                <a:latin typeface="+mn-ea"/>
                <a:ea typeface="+mn-ea"/>
                <a:cs typeface="Arial Unicode MS" panose="020B0604020202020204" pitchFamily="34" charset="-122"/>
              </a:rPr>
              <a:t>与</a:t>
            </a:r>
            <a:r>
              <a:rPr lang="en-US" altLang="zh-CN" sz="2200" b="1" dirty="0">
                <a:latin typeface="+mn-ea"/>
                <a:ea typeface="+mn-ea"/>
                <a:cs typeface="Arial Unicode MS" panose="020B0604020202020204" pitchFamily="34" charset="-122"/>
              </a:rPr>
              <a:t>DP</a:t>
            </a:r>
            <a:r>
              <a:rPr lang="zh-CN" altLang="en-US" sz="2200" b="1" dirty="0">
                <a:latin typeface="+mn-ea"/>
                <a:ea typeface="+mn-ea"/>
                <a:cs typeface="Arial Unicode MS" panose="020B0604020202020204" pitchFamily="34" charset="-122"/>
              </a:rPr>
              <a:t>结构相关</a:t>
            </a:r>
            <a:r>
              <a:rPr lang="en-US" altLang="zh-CN" sz="1800" b="1" dirty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1800" b="1" dirty="0">
                <a:latin typeface="+mn-ea"/>
                <a:ea typeface="+mn-ea"/>
                <a:cs typeface="Arial Unicode MS" panose="020B0604020202020204" pitchFamily="34" charset="-122"/>
              </a:rPr>
              <a:t>单总线</a:t>
            </a:r>
            <a:r>
              <a:rPr lang="en-US" altLang="zh-CN" sz="1800" b="1" dirty="0">
                <a:latin typeface="+mn-ea"/>
                <a:ea typeface="+mn-ea"/>
                <a:cs typeface="Arial Unicode MS" panose="020B0604020202020204" pitchFamily="34" charset="-122"/>
              </a:rPr>
              <a:t>1</a:t>
            </a:r>
            <a:r>
              <a:rPr lang="zh-CN" altLang="en-US" sz="1800" b="1" dirty="0">
                <a:latin typeface="+mn-ea"/>
                <a:ea typeface="+mn-ea"/>
                <a:cs typeface="Arial Unicode MS" panose="020B0604020202020204" pitchFamily="34" charset="-122"/>
              </a:rPr>
              <a:t>个</a:t>
            </a:r>
            <a:r>
              <a:rPr lang="en-US" altLang="zh-CN" sz="1800" b="1" dirty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</a:p>
          <a:p>
            <a:pPr algn="l">
              <a:lnSpc>
                <a:spcPct val="114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  存储器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  <a:r>
              <a:rPr lang="zh-CN" altLang="en-US" sz="2200" b="1" dirty="0">
                <a:latin typeface="+mn-ea"/>
                <a:cs typeface="Arial Unicode MS" panose="020B0604020202020204" pitchFamily="34" charset="-122"/>
              </a:rPr>
              <a:t>基于相关参数，通常</a:t>
            </a:r>
            <a:r>
              <a:rPr lang="zh-CN" altLang="en-US" sz="2200" b="1" dirty="0">
                <a:solidFill>
                  <a:srgbClr val="990099"/>
                </a:solidFill>
                <a:latin typeface="+mn-ea"/>
                <a:cs typeface="Arial Unicode MS" panose="020B0604020202020204" pitchFamily="34" charset="-122"/>
              </a:rPr>
              <a:t>数据线数</a:t>
            </a:r>
            <a:r>
              <a:rPr lang="zh-CN" altLang="en-US" sz="2200" b="1" dirty="0">
                <a:latin typeface="+mn-ea"/>
                <a:cs typeface="Arial Unicode MS" panose="020B0604020202020204" pitchFamily="34" charset="-122"/>
              </a:rPr>
              <a:t>＝机器字长</a:t>
            </a:r>
            <a:r>
              <a:rPr lang="en-US" altLang="zh-CN" sz="1800" b="1" dirty="0">
                <a:latin typeface="+mn-ea"/>
                <a:cs typeface="Arial Unicode MS" panose="020B0604020202020204" pitchFamily="34" charset="-122"/>
              </a:rPr>
              <a:t>(</a:t>
            </a:r>
            <a:r>
              <a:rPr lang="zh-CN" altLang="en-US" sz="1800" b="1" dirty="0">
                <a:latin typeface="+mn-ea"/>
                <a:cs typeface="Arial Unicode MS" panose="020B0604020202020204" pitchFamily="34" charset="-122"/>
              </a:rPr>
              <a:t>多体交叉</a:t>
            </a:r>
            <a:r>
              <a:rPr lang="en-US" altLang="zh-CN" sz="1800" b="1" dirty="0">
                <a:latin typeface="+mn-ea"/>
                <a:cs typeface="Arial Unicode MS" panose="020B0604020202020204" pitchFamily="34" charset="-122"/>
              </a:rPr>
              <a:t>MEM</a:t>
            </a:r>
            <a:r>
              <a:rPr lang="en-US" altLang="zh-CN" sz="1800" b="1" dirty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  <a:endParaRPr lang="en-US" altLang="zh-CN" sz="1800" b="1" dirty="0">
              <a:solidFill>
                <a:schemeClr val="accent2"/>
              </a:solidFill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14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  </a:t>
            </a:r>
            <a:r>
              <a:rPr lang="zh-CN" altLang="en-US" sz="2200" b="1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特殊寄存器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  <a:r>
              <a:rPr lang="zh-CN" altLang="en-US" sz="2200" b="1" dirty="0">
                <a:latin typeface="+mn-ea"/>
                <a:ea typeface="+mn-ea"/>
                <a:cs typeface="Arial Unicode MS" panose="020B0604020202020204" pitchFamily="34" charset="-122"/>
              </a:rPr>
              <a:t>基于实现方法，与指令周期类型等相关</a:t>
            </a:r>
            <a:r>
              <a:rPr lang="en-US" altLang="zh-CN" sz="1800" b="1" dirty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1800" b="1" dirty="0">
                <a:latin typeface="+mn-ea"/>
                <a:ea typeface="+mn-ea"/>
                <a:cs typeface="Arial Unicode MS" panose="020B0604020202020204" pitchFamily="34" charset="-122"/>
              </a:rPr>
              <a:t>缺省</a:t>
            </a:r>
            <a:r>
              <a:rPr lang="en-US" altLang="zh-CN" sz="1800" b="1" dirty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512" y="4581128"/>
            <a:ext cx="8784976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rgbClr val="C00000"/>
                </a:solidFill>
                <a:latin typeface="+mn-ea"/>
                <a:ea typeface="+mn-ea"/>
              </a:rPr>
              <a:t>   ⑶部件互连设计</a:t>
            </a:r>
            <a:endParaRPr lang="en-US" altLang="zh-CN" sz="22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+mn-ea"/>
                <a:ea typeface="+mn-ea"/>
                <a:cs typeface="Arial Unicode MS" panose="020B0604020202020204" pitchFamily="34" charset="-122"/>
              </a:rPr>
              <a:t>      </a:t>
            </a:r>
            <a:r>
              <a:rPr lang="zh-CN" altLang="en-US" sz="2200" b="1" dirty="0">
                <a:latin typeface="+mn-ea"/>
                <a:ea typeface="+mn-ea"/>
                <a:cs typeface="Arial Unicode MS" panose="020B0604020202020204" pitchFamily="34" charset="-122"/>
              </a:rPr>
              <a:t>建立各指令的数据路径，与</a:t>
            </a:r>
            <a:r>
              <a:rPr lang="en-US" altLang="zh-CN" sz="2200" b="1" dirty="0">
                <a:latin typeface="+mn-ea"/>
                <a:ea typeface="+mn-ea"/>
                <a:cs typeface="Arial Unicode MS" panose="020B0604020202020204" pitchFamily="34" charset="-122"/>
              </a:rPr>
              <a:t>DP</a:t>
            </a:r>
            <a:r>
              <a:rPr lang="zh-CN" altLang="en-US" sz="2200" b="1" dirty="0">
                <a:latin typeface="+mn-ea"/>
                <a:ea typeface="+mn-ea"/>
                <a:cs typeface="Arial Unicode MS" panose="020B0604020202020204" pitchFamily="34" charset="-122"/>
              </a:rPr>
              <a:t>结构、指令功能、复用方案有关</a:t>
            </a:r>
            <a:endParaRPr lang="en-US" altLang="zh-CN" sz="2200" b="1" dirty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  </a:t>
            </a:r>
            <a:r>
              <a:rPr lang="zh-CN" altLang="en-US" sz="2200" b="1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总线结构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  <a:r>
              <a:rPr lang="zh-CN" altLang="en-US" sz="2200" b="1" dirty="0">
                <a:latin typeface="+mn-ea"/>
                <a:ea typeface="+mn-ea"/>
                <a:cs typeface="Arial Unicode MS" panose="020B0604020202020204" pitchFamily="34" charset="-122"/>
              </a:rPr>
              <a:t>出端设置</a:t>
            </a:r>
            <a:r>
              <a:rPr lang="zh-CN" altLang="en-US" sz="2200" b="1" dirty="0">
                <a:solidFill>
                  <a:srgbClr val="990099"/>
                </a:solidFill>
                <a:latin typeface="+mn-ea"/>
                <a:ea typeface="+mn-ea"/>
                <a:cs typeface="Arial Unicode MS" panose="020B0604020202020204" pitchFamily="34" charset="-122"/>
              </a:rPr>
              <a:t>三态门</a:t>
            </a:r>
            <a:r>
              <a:rPr lang="zh-CN" altLang="en-US" sz="2200" b="1" dirty="0">
                <a:latin typeface="+mn-ea"/>
                <a:ea typeface="+mn-ea"/>
                <a:cs typeface="Arial Unicode MS" panose="020B0604020202020204" pitchFamily="34" charset="-122"/>
              </a:rPr>
              <a:t>，入</a:t>
            </a:r>
            <a:r>
              <a:rPr lang="en-US" altLang="zh-CN" sz="2200" b="1" dirty="0">
                <a:latin typeface="+mn-ea"/>
                <a:ea typeface="+mn-ea"/>
                <a:cs typeface="Arial Unicode MS" panose="020B0604020202020204" pitchFamily="34" charset="-122"/>
              </a:rPr>
              <a:t>/</a:t>
            </a:r>
            <a:r>
              <a:rPr lang="zh-CN" altLang="en-US" sz="2200" b="1" dirty="0">
                <a:latin typeface="+mn-ea"/>
                <a:ea typeface="+mn-ea"/>
                <a:cs typeface="Arial Unicode MS" panose="020B0604020202020204" pitchFamily="34" charset="-122"/>
              </a:rPr>
              <a:t>出端口设置</a:t>
            </a:r>
            <a:r>
              <a:rPr lang="zh-CN" altLang="en-US" sz="2200" b="1" dirty="0">
                <a:solidFill>
                  <a:srgbClr val="990099"/>
                </a:solidFill>
                <a:latin typeface="+mn-ea"/>
                <a:ea typeface="+mn-ea"/>
                <a:cs typeface="Arial Unicode MS" panose="020B0604020202020204" pitchFamily="34" charset="-122"/>
              </a:rPr>
              <a:t>锁存器</a:t>
            </a:r>
            <a:r>
              <a:rPr lang="en-US" altLang="zh-CN" sz="1800" b="1" dirty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1800" b="1" dirty="0">
                <a:latin typeface="+mn-ea"/>
                <a:ea typeface="+mn-ea"/>
                <a:cs typeface="Arial Unicode MS" panose="020B0604020202020204" pitchFamily="34" charset="-122"/>
              </a:rPr>
              <a:t>少设</a:t>
            </a:r>
            <a:r>
              <a:rPr lang="en-US" altLang="zh-CN" sz="1800" b="1" dirty="0">
                <a:latin typeface="+mn-ea"/>
                <a:ea typeface="+mn-ea"/>
                <a:cs typeface="Arial Unicode MS" panose="020B0604020202020204" pitchFamily="34" charset="-122"/>
              </a:rPr>
              <a:t>1</a:t>
            </a:r>
            <a:r>
              <a:rPr lang="zh-CN" altLang="en-US" sz="1800" b="1" dirty="0">
                <a:latin typeface="+mn-ea"/>
                <a:ea typeface="+mn-ea"/>
                <a:cs typeface="Arial Unicode MS" panose="020B0604020202020204" pitchFamily="34" charset="-122"/>
              </a:rPr>
              <a:t>个</a:t>
            </a:r>
            <a:r>
              <a:rPr lang="en-US" altLang="zh-CN" sz="1800" b="1" dirty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  <a:endParaRPr lang="en-US" altLang="zh-CN" sz="2200" b="1" dirty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  </a:t>
            </a:r>
            <a:r>
              <a:rPr lang="zh-CN" altLang="en-US" sz="2200" b="1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点点结构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  <a:r>
              <a:rPr lang="zh-CN" altLang="en-US" sz="2200" b="1" dirty="0">
                <a:latin typeface="+mn-ea"/>
                <a:ea typeface="+mn-ea"/>
                <a:cs typeface="Arial Unicode MS" panose="020B0604020202020204" pitchFamily="34" charset="-122"/>
              </a:rPr>
              <a:t>出端直连入端，入端设置</a:t>
            </a:r>
            <a:r>
              <a:rPr lang="zh-CN" altLang="en-US" sz="2200" b="1" dirty="0">
                <a:solidFill>
                  <a:srgbClr val="990099"/>
                </a:solidFill>
                <a:latin typeface="+mn-ea"/>
                <a:ea typeface="+mn-ea"/>
                <a:cs typeface="Arial Unicode MS" panose="020B0604020202020204" pitchFamily="34" charset="-122"/>
              </a:rPr>
              <a:t>选择器</a:t>
            </a:r>
            <a:r>
              <a:rPr lang="en-US" altLang="zh-CN" sz="2200" b="1" dirty="0">
                <a:solidFill>
                  <a:srgbClr val="990099"/>
                </a:solidFill>
                <a:latin typeface="+mn-ea"/>
                <a:ea typeface="+mn-ea"/>
                <a:cs typeface="Arial Unicode MS" panose="020B0604020202020204" pitchFamily="34" charset="-122"/>
              </a:rPr>
              <a:t>MUX</a:t>
            </a:r>
            <a:r>
              <a:rPr lang="en-US" altLang="zh-CN" sz="1800" b="1" dirty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1800" b="1" dirty="0">
                <a:latin typeface="+mn-ea"/>
                <a:ea typeface="+mn-ea"/>
                <a:cs typeface="Arial Unicode MS" panose="020B0604020202020204" pitchFamily="34" charset="-122"/>
              </a:rPr>
              <a:t>＞</a:t>
            </a:r>
            <a:r>
              <a:rPr lang="en-US" altLang="zh-CN" sz="1800" b="1" dirty="0">
                <a:latin typeface="+mn-ea"/>
                <a:ea typeface="+mn-ea"/>
                <a:cs typeface="Arial Unicode MS" panose="020B0604020202020204" pitchFamily="34" charset="-122"/>
              </a:rPr>
              <a:t>1</a:t>
            </a:r>
            <a:r>
              <a:rPr lang="zh-CN" altLang="en-US" sz="1800" b="1" dirty="0">
                <a:latin typeface="+mn-ea"/>
                <a:ea typeface="+mn-ea"/>
                <a:cs typeface="Arial Unicode MS" panose="020B0604020202020204" pitchFamily="34" charset="-122"/>
              </a:rPr>
              <a:t>个时</a:t>
            </a:r>
            <a:r>
              <a:rPr lang="en-US" altLang="zh-CN" sz="1800" b="1" dirty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  <a:endParaRPr lang="en-US" altLang="zh-CN" sz="2200" b="1" dirty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sp>
        <p:nvSpPr>
          <p:cNvPr id="7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" name="Group 76"/>
          <p:cNvGrpSpPr>
            <a:grpSpLocks/>
          </p:cNvGrpSpPr>
          <p:nvPr/>
        </p:nvGrpSpPr>
        <p:grpSpPr bwMode="auto">
          <a:xfrm>
            <a:off x="5147741" y="6453336"/>
            <a:ext cx="360363" cy="287337"/>
            <a:chOff x="1133" y="4020"/>
            <a:chExt cx="227" cy="181"/>
          </a:xfrm>
        </p:grpSpPr>
        <p:sp>
          <p:nvSpPr>
            <p:cNvPr id="9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25</a:t>
              </a:r>
            </a:p>
          </p:txBody>
        </p:sp>
      </p:grpSp>
      <p:grpSp>
        <p:nvGrpSpPr>
          <p:cNvPr id="11" name="Group 76"/>
          <p:cNvGrpSpPr>
            <a:grpSpLocks/>
          </p:cNvGrpSpPr>
          <p:nvPr/>
        </p:nvGrpSpPr>
        <p:grpSpPr bwMode="auto">
          <a:xfrm>
            <a:off x="6228184" y="6453336"/>
            <a:ext cx="360363" cy="287337"/>
            <a:chOff x="1133" y="4020"/>
            <a:chExt cx="227" cy="181"/>
          </a:xfrm>
        </p:grpSpPr>
        <p:sp>
          <p:nvSpPr>
            <p:cNvPr id="12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Text Box 78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28</a:t>
              </a:r>
            </a:p>
          </p:txBody>
        </p:sp>
      </p:grpSp>
      <p:sp>
        <p:nvSpPr>
          <p:cNvPr id="14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20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u="sng" smtClean="0"/>
              <a:pPr/>
              <a:t>34</a:t>
            </a:fld>
            <a:endParaRPr lang="en-US" altLang="zh-CN" u="sng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785225" cy="523220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u="sng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三、单周期数据通路的设计</a:t>
            </a:r>
            <a:endParaRPr lang="en-US" altLang="zh-CN" b="1" u="sng" dirty="0">
              <a:latin typeface="+mn-ea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512" y="880706"/>
            <a:ext cx="8784976" cy="8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4000"/>
              </a:lnSpc>
            </a:pPr>
            <a:r>
              <a:rPr lang="en-US" altLang="zh-CN" b="1" u="sng" dirty="0">
                <a:solidFill>
                  <a:srgbClr val="FF3399"/>
                </a:solidFill>
                <a:latin typeface="+mn-ea"/>
                <a:ea typeface="+mn-ea"/>
              </a:rPr>
              <a:t>1</a:t>
            </a:r>
            <a:r>
              <a:rPr lang="zh-CN" altLang="en-US" b="1" u="sng" dirty="0">
                <a:solidFill>
                  <a:srgbClr val="FF3399"/>
                </a:solidFill>
                <a:latin typeface="+mn-ea"/>
                <a:ea typeface="+mn-ea"/>
              </a:rPr>
              <a:t>、指令系统分析    </a:t>
            </a:r>
            <a:r>
              <a:rPr lang="en-US" altLang="zh-CN" b="1" u="sng" dirty="0">
                <a:latin typeface="+mn-ea"/>
              </a:rPr>
              <a:t>--</a:t>
            </a:r>
            <a:r>
              <a:rPr lang="zh-CN" altLang="en-US" b="1" u="sng" dirty="0">
                <a:latin typeface="+mn-ea"/>
              </a:rPr>
              <a:t>以</a:t>
            </a:r>
            <a:r>
              <a:rPr lang="en-US" altLang="zh-CN" b="1" u="sng" dirty="0">
                <a:latin typeface="+mn-ea"/>
              </a:rPr>
              <a:t>MIPS</a:t>
            </a:r>
            <a:r>
              <a:rPr lang="zh-CN" altLang="en-US" b="1" u="sng" dirty="0">
                <a:latin typeface="+mn-ea"/>
              </a:rPr>
              <a:t>为例</a:t>
            </a:r>
            <a:endParaRPr lang="en-US" altLang="zh-CN" b="1" u="sng" dirty="0">
              <a:latin typeface="+mn-ea"/>
            </a:endParaRPr>
          </a:p>
          <a:p>
            <a:pPr algn="l">
              <a:lnSpc>
                <a:spcPct val="114000"/>
              </a:lnSpc>
            </a:pPr>
            <a:endParaRPr lang="en-US" altLang="zh-CN" b="1" u="sng" dirty="0">
              <a:latin typeface="+mn-ea"/>
              <a:ea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54920"/>
              </p:ext>
            </p:extLst>
          </p:nvPr>
        </p:nvGraphicFramePr>
        <p:xfrm>
          <a:off x="467544" y="1412776"/>
          <a:ext cx="8424936" cy="27757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指令名</a:t>
                      </a: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指令功能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功能说明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有符号加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rd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←(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rs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rt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OPD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为有符号整数</a:t>
                      </a: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补码表示</a:t>
                      </a: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136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有符号减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sub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rd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←(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rs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－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rt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248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按位或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ori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rt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←(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rs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| 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ZExt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imme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ZExt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表示零扩展，</a:t>
                      </a: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OPD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为逻辑数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36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取数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lw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rt←M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[(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rs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SExt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CN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imme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)]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altLang="zh-CN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Imme</a:t>
                      </a:r>
                      <a:r>
                        <a:rPr lang="zh-CN" alt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为</a:t>
                      </a: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  <a:r>
                        <a:rPr lang="zh-CN" alt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位立即数或偏移量</a:t>
                      </a:r>
                      <a:endParaRPr lang="en-US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SExt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表示</a:t>
                      </a:r>
                      <a:r>
                        <a:rPr lang="zh-CN" sz="1800" b="1" kern="1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符号扩展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2464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存数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sw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M[(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rs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SExt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CN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imme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)]←(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rt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608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相等转移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beq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if ((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rs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)=(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rt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)) </a:t>
                      </a:r>
                    </a:p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PC←(PC)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SExt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CN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imme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)&lt;&lt;2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alt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可为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无符号减法，</a:t>
                      </a:r>
                      <a:endParaRPr lang="en-US" alt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取指时已实现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PC←(PC)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64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跳转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j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PC←(</a:t>
                      </a:r>
                      <a:r>
                        <a:rPr lang="pt-BR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PC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zh-CN" sz="1800" b="1" kern="100" baseline="-25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高</a:t>
                      </a:r>
                      <a:r>
                        <a:rPr lang="pt-BR" sz="1800" b="1" kern="100" baseline="-25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zh-CN" sz="1800" b="1" kern="100" baseline="-25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位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‖</a:t>
                      </a:r>
                      <a:r>
                        <a:rPr lang="pt-BR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addr&lt;&lt;2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‖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表示拼接，</a:t>
                      </a:r>
                      <a:r>
                        <a:rPr lang="pt-BR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&lt;&lt;2</a:t>
                      </a:r>
                      <a:r>
                        <a:rPr lang="zh-CN" alt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扩大寻址范围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512" y="4267082"/>
            <a:ext cx="8784976" cy="2022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4000"/>
              </a:lnSpc>
            </a:pPr>
            <a:r>
              <a:rPr lang="en-US" altLang="zh-CN" sz="2200" b="1" u="sng" dirty="0">
                <a:solidFill>
                  <a:srgbClr val="C00000"/>
                </a:solidFill>
                <a:latin typeface="+mn-ea"/>
                <a:ea typeface="+mn-ea"/>
              </a:rPr>
              <a:t>   </a:t>
            </a:r>
            <a:r>
              <a:rPr lang="zh-CN" altLang="en-US" sz="2200" b="1" u="sng" dirty="0">
                <a:solidFill>
                  <a:srgbClr val="C00000"/>
                </a:solidFill>
                <a:latin typeface="+mn-ea"/>
                <a:ea typeface="+mn-ea"/>
              </a:rPr>
              <a:t>结果：</a:t>
            </a:r>
            <a:r>
              <a:rPr lang="zh-CN" altLang="en-US" sz="2200" b="1" u="sng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操作类型</a:t>
            </a:r>
            <a:r>
              <a:rPr lang="en-US" altLang="zh-CN" sz="2200" b="1" u="sng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  <a:r>
              <a:rPr lang="en-US" altLang="zh-CN" sz="2200" b="1" u="sng" dirty="0">
                <a:latin typeface="+mn-ea"/>
                <a:ea typeface="+mn-ea"/>
                <a:cs typeface="Arial Unicode MS" panose="020B0604020202020204" pitchFamily="34" charset="-122"/>
              </a:rPr>
              <a:t>32</a:t>
            </a:r>
            <a:r>
              <a:rPr lang="zh-CN" altLang="en-US" sz="2200" b="1" u="sng" dirty="0">
                <a:latin typeface="+mn-ea"/>
                <a:ea typeface="+mn-ea"/>
                <a:cs typeface="Arial Unicode MS" panose="020B0604020202020204" pitchFamily="34" charset="-122"/>
              </a:rPr>
              <a:t>位的有符号加、</a:t>
            </a:r>
            <a:r>
              <a:rPr lang="zh-CN" altLang="en-US" sz="2200" b="1" u="sng" dirty="0">
                <a:latin typeface="+mn-ea"/>
                <a:cs typeface="Arial Unicode MS" panose="020B0604020202020204" pitchFamily="34" charset="-122"/>
              </a:rPr>
              <a:t>有符号减、按位或、无符号减</a:t>
            </a:r>
            <a:endParaRPr lang="en-US" altLang="zh-CN" sz="2200" b="1" u="sng" dirty="0">
              <a:latin typeface="+mn-ea"/>
              <a:cs typeface="Arial Unicode MS" panose="020B0604020202020204" pitchFamily="34" charset="-122"/>
            </a:endParaRPr>
          </a:p>
          <a:p>
            <a:pPr algn="l">
              <a:lnSpc>
                <a:spcPct val="114000"/>
              </a:lnSpc>
            </a:pPr>
            <a:r>
              <a:rPr lang="zh-CN" altLang="en-US" sz="2200" b="1" u="sng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     数据寻址计算方法</a:t>
            </a:r>
            <a:r>
              <a:rPr lang="en-US" altLang="zh-CN" sz="2200" b="1" u="sng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  <a:r>
              <a:rPr lang="zh-CN" altLang="en-US" sz="2200" b="1" u="sng" dirty="0">
                <a:latin typeface="+mn-ea"/>
                <a:ea typeface="+mn-ea"/>
                <a:cs typeface="Arial Unicode MS" panose="020B0604020202020204" pitchFamily="34" charset="-122"/>
              </a:rPr>
              <a:t>有符号加、位扩展</a:t>
            </a:r>
            <a:r>
              <a:rPr lang="en-US" altLang="zh-CN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零</a:t>
            </a:r>
            <a:r>
              <a:rPr lang="en-US" altLang="zh-CN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/</a:t>
            </a:r>
            <a:r>
              <a:rPr lang="zh-CN" altLang="en-US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符号</a:t>
            </a:r>
            <a:r>
              <a:rPr lang="en-US" altLang="zh-CN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</a:p>
          <a:p>
            <a:pPr algn="l">
              <a:lnSpc>
                <a:spcPct val="114000"/>
              </a:lnSpc>
            </a:pPr>
            <a:r>
              <a:rPr lang="zh-CN" altLang="en-US" sz="2200" b="1" u="sng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     指令寻址计算方法</a:t>
            </a:r>
            <a:r>
              <a:rPr lang="en-US" altLang="zh-CN" sz="2200" b="1" u="sng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  <a:r>
              <a:rPr lang="zh-CN" altLang="en-US" sz="2200" b="1" u="sng" dirty="0">
                <a:latin typeface="+mn-ea"/>
                <a:cs typeface="Arial Unicode MS" panose="020B0604020202020204" pitchFamily="34" charset="-122"/>
              </a:rPr>
              <a:t>有符号加、符号扩展、</a:t>
            </a:r>
            <a:r>
              <a:rPr lang="en-US" altLang="zh-CN" sz="2200" b="1" u="sng" dirty="0">
                <a:latin typeface="+mn-ea"/>
                <a:cs typeface="Arial Unicode MS" panose="020B0604020202020204" pitchFamily="34" charset="-122"/>
              </a:rPr>
              <a:t>&lt;&lt;2</a:t>
            </a:r>
            <a:r>
              <a:rPr lang="zh-CN" altLang="en-US" sz="2200" b="1" u="sng" dirty="0">
                <a:latin typeface="+mn-ea"/>
                <a:cs typeface="Arial Unicode MS" panose="020B0604020202020204" pitchFamily="34" charset="-122"/>
              </a:rPr>
              <a:t>、拼接</a:t>
            </a:r>
            <a:endParaRPr lang="en-US" altLang="zh-CN" sz="2200" b="1" u="sng" dirty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14000"/>
              </a:lnSpc>
            </a:pPr>
            <a:r>
              <a:rPr lang="zh-CN" altLang="en-US" sz="2200" b="1" u="sng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     寄存器</a:t>
            </a:r>
            <a:r>
              <a:rPr lang="en-US" altLang="zh-CN" sz="2200" b="1" u="sng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  <a:r>
              <a:rPr lang="en-US" altLang="zh-CN" sz="2200" b="1" u="sng" dirty="0">
                <a:latin typeface="+mn-ea"/>
                <a:ea typeface="+mn-ea"/>
                <a:cs typeface="Arial Unicode MS" panose="020B0604020202020204" pitchFamily="34" charset="-122"/>
              </a:rPr>
              <a:t>32</a:t>
            </a:r>
            <a:r>
              <a:rPr lang="zh-CN" altLang="en-US" sz="2200" b="1" u="sng" dirty="0">
                <a:latin typeface="+mn-ea"/>
                <a:ea typeface="+mn-ea"/>
                <a:cs typeface="Arial Unicode MS" panose="020B0604020202020204" pitchFamily="34" charset="-122"/>
              </a:rPr>
              <a:t>位</a:t>
            </a:r>
            <a:r>
              <a:rPr lang="en-US" altLang="zh-CN" sz="2200" b="1" u="sng" dirty="0">
                <a:latin typeface="+mn-ea"/>
                <a:ea typeface="+mn-ea"/>
                <a:cs typeface="Arial Unicode MS" panose="020B0604020202020204" pitchFamily="34" charset="-122"/>
              </a:rPr>
              <a:t>×32</a:t>
            </a:r>
            <a:r>
              <a:rPr lang="zh-CN" altLang="en-US" sz="2200" b="1" u="sng" dirty="0">
                <a:latin typeface="+mn-ea"/>
                <a:ea typeface="+mn-ea"/>
                <a:cs typeface="Arial Unicode MS" panose="020B0604020202020204" pitchFamily="34" charset="-122"/>
              </a:rPr>
              <a:t>个，每条指令最多</a:t>
            </a:r>
            <a:r>
              <a:rPr lang="en-US" altLang="zh-CN" sz="2200" b="1" u="sng" dirty="0">
                <a:latin typeface="+mn-ea"/>
                <a:ea typeface="+mn-ea"/>
                <a:cs typeface="Arial Unicode MS" panose="020B0604020202020204" pitchFamily="34" charset="-122"/>
              </a:rPr>
              <a:t>2</a:t>
            </a:r>
            <a:r>
              <a:rPr lang="zh-CN" altLang="en-US" sz="2200" b="1" u="sng" dirty="0">
                <a:latin typeface="+mn-ea"/>
                <a:ea typeface="+mn-ea"/>
                <a:cs typeface="Arial Unicode MS" panose="020B0604020202020204" pitchFamily="34" charset="-122"/>
              </a:rPr>
              <a:t>次读、</a:t>
            </a:r>
            <a:r>
              <a:rPr lang="en-US" altLang="zh-CN" sz="2200" b="1" u="sng" dirty="0">
                <a:latin typeface="+mn-ea"/>
                <a:ea typeface="+mn-ea"/>
                <a:cs typeface="Arial Unicode MS" panose="020B0604020202020204" pitchFamily="34" charset="-122"/>
              </a:rPr>
              <a:t>1 </a:t>
            </a:r>
            <a:r>
              <a:rPr lang="zh-CN" altLang="en-US" sz="2200" b="1" u="sng" dirty="0">
                <a:latin typeface="+mn-ea"/>
                <a:ea typeface="+mn-ea"/>
                <a:cs typeface="Arial Unicode MS" panose="020B0604020202020204" pitchFamily="34" charset="-122"/>
              </a:rPr>
              <a:t>次写</a:t>
            </a:r>
            <a:endParaRPr lang="en-US" altLang="zh-CN" sz="2200" b="1" u="sng" dirty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14000"/>
              </a:lnSpc>
            </a:pPr>
            <a:r>
              <a:rPr lang="zh-CN" altLang="en-US" sz="2200" b="1" u="sng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     存储器</a:t>
            </a:r>
            <a:r>
              <a:rPr lang="en-US" altLang="zh-CN" sz="2200" b="1" u="sng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  <a:r>
              <a:rPr lang="zh-CN" altLang="en-US" sz="2200" b="1" u="sng" dirty="0">
                <a:latin typeface="+mn-ea"/>
                <a:ea typeface="+mn-ea"/>
                <a:cs typeface="Arial Unicode MS" panose="020B0604020202020204" pitchFamily="34" charset="-122"/>
              </a:rPr>
              <a:t>按字节编址，</a:t>
            </a:r>
            <a:r>
              <a:rPr lang="en-US" altLang="zh-CN" sz="2200" b="1" u="sng" dirty="0">
                <a:latin typeface="+mn-ea"/>
                <a:ea typeface="+mn-ea"/>
                <a:cs typeface="Arial Unicode MS" panose="020B0604020202020204" pitchFamily="34" charset="-122"/>
              </a:rPr>
              <a:t>32</a:t>
            </a:r>
            <a:r>
              <a:rPr lang="zh-CN" altLang="en-US" sz="2200" b="1" u="sng" dirty="0">
                <a:latin typeface="+mn-ea"/>
                <a:ea typeface="+mn-ea"/>
                <a:cs typeface="Arial Unicode MS" panose="020B0604020202020204" pitchFamily="34" charset="-122"/>
              </a:rPr>
              <a:t>位地址空间</a:t>
            </a:r>
          </a:p>
        </p:txBody>
      </p:sp>
      <p:sp>
        <p:nvSpPr>
          <p:cNvPr id="7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730899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sng"/>
          </a:p>
        </p:txBody>
      </p:sp>
      <p:sp>
        <p:nvSpPr>
          <p:cNvPr id="8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sng"/>
          </a:p>
        </p:txBody>
      </p:sp>
      <p:sp>
        <p:nvSpPr>
          <p:cNvPr id="9" name="AutoShape 49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sng"/>
          </a:p>
        </p:txBody>
      </p:sp>
      <p:sp>
        <p:nvSpPr>
          <p:cNvPr id="10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220073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sng"/>
          </a:p>
        </p:txBody>
      </p:sp>
      <p:sp>
        <p:nvSpPr>
          <p:cNvPr id="11" name="AutoShape 49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sng"/>
          </a:p>
        </p:txBody>
      </p:sp>
    </p:spTree>
    <p:extLst>
      <p:ext uri="{BB962C8B-B14F-4D97-AF65-F5344CB8AC3E}">
        <p14:creationId xmlns:p14="http://schemas.microsoft.com/office/powerpoint/2010/main" val="256937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u="sng" smtClean="0"/>
              <a:pPr/>
              <a:t>35</a:t>
            </a:fld>
            <a:endParaRPr lang="en-US" altLang="zh-CN" u="sng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512" y="274185"/>
            <a:ext cx="8784976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rgbClr val="FF3399"/>
                </a:solidFill>
                <a:latin typeface="+mn-ea"/>
                <a:ea typeface="+mn-ea"/>
              </a:rPr>
              <a:t>2</a:t>
            </a:r>
            <a:r>
              <a:rPr lang="zh-CN" altLang="en-US" b="1" u="sng" dirty="0">
                <a:solidFill>
                  <a:srgbClr val="FF3399"/>
                </a:solidFill>
                <a:latin typeface="+mn-ea"/>
                <a:ea typeface="+mn-ea"/>
              </a:rPr>
              <a:t>、功能部件设计</a:t>
            </a:r>
            <a:endParaRPr lang="en-US" altLang="zh-CN" b="1" u="sng" dirty="0">
              <a:solidFill>
                <a:srgbClr val="FF3399"/>
              </a:solidFill>
              <a:latin typeface="+mn-ea"/>
              <a:ea typeface="+mn-ea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9512" y="764704"/>
            <a:ext cx="8856984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rgbClr val="C00000"/>
                </a:solidFill>
                <a:latin typeface="+mn-ea"/>
                <a:ea typeface="+mn-ea"/>
              </a:rPr>
              <a:t>   </a:t>
            </a:r>
            <a:r>
              <a:rPr lang="zh-CN" altLang="en-US" b="1" u="sng" dirty="0">
                <a:solidFill>
                  <a:srgbClr val="C00000"/>
                </a:solidFill>
                <a:latin typeface="+mn-ea"/>
                <a:ea typeface="+mn-ea"/>
              </a:rPr>
              <a:t>*</a:t>
            </a:r>
            <a:r>
              <a:rPr lang="zh-CN" altLang="en-US" b="1" u="sng" dirty="0">
                <a:solidFill>
                  <a:srgbClr val="C000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数据操作单元：</a:t>
            </a:r>
            <a:r>
              <a:rPr lang="zh-CN" altLang="en-US" b="1" u="sng" dirty="0">
                <a:latin typeface="+mn-ea"/>
                <a:ea typeface="+mn-ea"/>
                <a:cs typeface="Arial Unicode MS" panose="020B0604020202020204" pitchFamily="34" charset="-122"/>
              </a:rPr>
              <a:t>包括</a:t>
            </a:r>
            <a:r>
              <a:rPr lang="en-US" altLang="zh-CN" b="1" u="sng" dirty="0">
                <a:latin typeface="+mn-ea"/>
                <a:ea typeface="+mn-ea"/>
                <a:cs typeface="Arial Unicode MS" panose="020B0604020202020204" pitchFamily="34" charset="-122"/>
              </a:rPr>
              <a:t>ALU</a:t>
            </a:r>
            <a:r>
              <a:rPr lang="en-US" altLang="zh-CN" sz="1800" b="1" u="sng" dirty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1800" b="1" u="sng" dirty="0">
                <a:latin typeface="+mn-ea"/>
                <a:ea typeface="+mn-ea"/>
                <a:cs typeface="Arial Unicode MS" panose="020B0604020202020204" pitchFamily="34" charset="-122"/>
              </a:rPr>
              <a:t>可用于数据寻址</a:t>
            </a:r>
            <a:r>
              <a:rPr lang="en-US" altLang="zh-CN" sz="1800" b="1" u="sng" dirty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  <a:r>
              <a:rPr lang="zh-CN" altLang="en-US" b="1" u="sng" dirty="0">
                <a:latin typeface="+mn-ea"/>
                <a:ea typeface="+mn-ea"/>
                <a:cs typeface="Arial Unicode MS" panose="020B0604020202020204" pitchFamily="34" charset="-122"/>
              </a:rPr>
              <a:t>、</a:t>
            </a:r>
            <a:r>
              <a:rPr lang="en-US" altLang="zh-CN" b="1" u="sng" dirty="0" err="1">
                <a:latin typeface="+mn-ea"/>
                <a:ea typeface="+mn-ea"/>
                <a:cs typeface="Arial Unicode MS" panose="020B0604020202020204" pitchFamily="34" charset="-122"/>
              </a:rPr>
              <a:t>ExtU</a:t>
            </a:r>
            <a:endParaRPr lang="en-US" altLang="zh-CN" sz="2000" b="1" u="sng" dirty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512" y="1196752"/>
            <a:ext cx="8856984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chemeClr val="accent2"/>
                </a:solidFill>
                <a:latin typeface="+mn-ea"/>
                <a:ea typeface="+mn-ea"/>
              </a:rPr>
              <a:t>   </a:t>
            </a:r>
            <a:r>
              <a:rPr lang="zh-CN" altLang="en-US" b="1" u="sng" dirty="0">
                <a:solidFill>
                  <a:schemeClr val="accent2"/>
                </a:solidFill>
                <a:latin typeface="+mn-ea"/>
                <a:ea typeface="+mn-ea"/>
              </a:rPr>
              <a:t>   </a:t>
            </a:r>
            <a:r>
              <a:rPr lang="en-US" altLang="zh-CN" b="1" u="sng" dirty="0">
                <a:solidFill>
                  <a:schemeClr val="accent2"/>
                </a:solidFill>
                <a:latin typeface="+mn-ea"/>
                <a:ea typeface="+mn-ea"/>
              </a:rPr>
              <a:t>ALU</a:t>
            </a:r>
            <a:r>
              <a:rPr lang="zh-CN" altLang="en-US" b="1" u="sng" dirty="0">
                <a:solidFill>
                  <a:schemeClr val="accent2"/>
                </a:solidFill>
                <a:latin typeface="+mn-ea"/>
                <a:ea typeface="+mn-ea"/>
              </a:rPr>
              <a:t>设计</a:t>
            </a:r>
            <a:r>
              <a:rPr lang="en-US" altLang="zh-CN" b="1" u="sng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zh-CN" altLang="en-US" b="1" u="sng" dirty="0">
                <a:latin typeface="+mn-ea"/>
                <a:ea typeface="+mn-ea"/>
              </a:rPr>
              <a:t>支持</a:t>
            </a:r>
            <a:r>
              <a:rPr lang="en-US" altLang="zh-CN" b="1" u="sng" dirty="0">
                <a:latin typeface="+mn-ea"/>
                <a:ea typeface="+mn-ea"/>
              </a:rPr>
              <a:t>4</a:t>
            </a:r>
            <a:r>
              <a:rPr lang="zh-CN" altLang="en-US" b="1" u="sng" dirty="0">
                <a:latin typeface="+mn-ea"/>
                <a:ea typeface="+mn-ea"/>
              </a:rPr>
              <a:t>种运算</a:t>
            </a:r>
            <a:r>
              <a:rPr lang="en-US" altLang="zh-CN" sz="2000" b="1" u="sng" dirty="0">
                <a:latin typeface="+mn-ea"/>
                <a:ea typeface="+mn-ea"/>
              </a:rPr>
              <a:t>(32</a:t>
            </a:r>
            <a:r>
              <a:rPr lang="zh-CN" altLang="en-US" sz="2000" b="1" u="sng" dirty="0">
                <a:latin typeface="+mn-ea"/>
                <a:ea typeface="+mn-ea"/>
              </a:rPr>
              <a:t>位</a:t>
            </a:r>
            <a:r>
              <a:rPr lang="en-US" altLang="zh-CN" sz="2000" b="1" u="sng" dirty="0">
                <a:latin typeface="+mn-ea"/>
                <a:ea typeface="+mn-ea"/>
              </a:rPr>
              <a:t>)</a:t>
            </a:r>
            <a:r>
              <a:rPr lang="zh-CN" altLang="en-US" b="1" u="sng" dirty="0">
                <a:latin typeface="+mn-ea"/>
                <a:ea typeface="+mn-ea"/>
                <a:cs typeface="Arial Unicode MS" panose="020B0604020202020204" pitchFamily="34" charset="-122"/>
              </a:rPr>
              <a:t>，产生</a:t>
            </a:r>
            <a:r>
              <a:rPr lang="en-US" altLang="zh-CN" b="1" u="sng" dirty="0">
                <a:latin typeface="+mn-ea"/>
                <a:ea typeface="+mn-ea"/>
                <a:cs typeface="Arial Unicode MS" panose="020B0604020202020204" pitchFamily="34" charset="-122"/>
              </a:rPr>
              <a:t>ZF</a:t>
            </a:r>
            <a:r>
              <a:rPr lang="zh-CN" altLang="en-US" b="1" u="sng" dirty="0">
                <a:latin typeface="+mn-ea"/>
                <a:ea typeface="+mn-ea"/>
                <a:cs typeface="Arial Unicode MS" panose="020B0604020202020204" pitchFamily="34" charset="-122"/>
              </a:rPr>
              <a:t>、</a:t>
            </a:r>
            <a:r>
              <a:rPr lang="en-US" altLang="zh-CN" b="1" u="sng" dirty="0">
                <a:latin typeface="+mn-ea"/>
                <a:ea typeface="+mn-ea"/>
                <a:cs typeface="Arial Unicode MS" panose="020B0604020202020204" pitchFamily="34" charset="-122"/>
              </a:rPr>
              <a:t>OF</a:t>
            </a:r>
            <a:r>
              <a:rPr lang="en-US" altLang="zh-CN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有符号加</a:t>
            </a:r>
            <a:r>
              <a:rPr lang="en-US" altLang="zh-CN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/</a:t>
            </a:r>
            <a:r>
              <a:rPr lang="zh-CN" altLang="en-US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减时</a:t>
            </a:r>
            <a:r>
              <a:rPr lang="en-US" altLang="zh-CN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</a:p>
          <a:p>
            <a:pPr algn="l"/>
            <a:r>
              <a:rPr lang="en-US" altLang="zh-CN" sz="1800" b="1" u="sng" dirty="0">
                <a:latin typeface="+mn-ea"/>
                <a:ea typeface="+mn-ea"/>
                <a:cs typeface="Arial Unicode MS" panose="020B0604020202020204" pitchFamily="34" charset="-122"/>
              </a:rPr>
              <a:t>                            </a:t>
            </a:r>
            <a:r>
              <a:rPr lang="en-US" altLang="zh-CN" sz="1800" b="1" u="sng" dirty="0">
                <a:solidFill>
                  <a:srgbClr val="990099"/>
                </a:solidFill>
                <a:latin typeface="+mn-ea"/>
                <a:ea typeface="+mn-ea"/>
                <a:cs typeface="Arial Unicode MS" panose="020B0604020202020204" pitchFamily="34" charset="-122"/>
              </a:rPr>
              <a:t>MIPS</a:t>
            </a:r>
            <a:r>
              <a:rPr lang="zh-CN" altLang="en-US" sz="1800" b="1" u="sng" dirty="0">
                <a:solidFill>
                  <a:srgbClr val="990099"/>
                </a:solidFill>
                <a:latin typeface="+mn-ea"/>
                <a:ea typeface="+mn-ea"/>
                <a:cs typeface="Arial Unicode MS" panose="020B0604020202020204" pitchFamily="34" charset="-122"/>
              </a:rPr>
              <a:t>认为</a:t>
            </a:r>
            <a:r>
              <a:rPr lang="zh-CN" altLang="en-US" sz="1800" b="1" u="sng" dirty="0">
                <a:latin typeface="+mn-ea"/>
                <a:ea typeface="+mn-ea"/>
                <a:cs typeface="Arial Unicode MS" panose="020B0604020202020204" pitchFamily="34" charset="-122"/>
              </a:rPr>
              <a:t>无符号加</a:t>
            </a:r>
            <a:r>
              <a:rPr lang="en-US" altLang="zh-CN" sz="1800" b="1" u="sng" dirty="0">
                <a:latin typeface="+mn-ea"/>
                <a:ea typeface="+mn-ea"/>
                <a:cs typeface="Arial Unicode MS" panose="020B0604020202020204" pitchFamily="34" charset="-122"/>
              </a:rPr>
              <a:t>/</a:t>
            </a:r>
            <a:r>
              <a:rPr lang="zh-CN" altLang="en-US" sz="1800" b="1" u="sng" dirty="0">
                <a:latin typeface="+mn-ea"/>
                <a:ea typeface="+mn-ea"/>
                <a:cs typeface="Arial Unicode MS" panose="020B0604020202020204" pitchFamily="34" charset="-122"/>
              </a:rPr>
              <a:t>减主要用于地址计算→</a:t>
            </a:r>
            <a:r>
              <a:rPr lang="zh-CN" altLang="en-US" sz="1800" u="sng" dirty="0">
                <a:latin typeface="+mn-ea"/>
                <a:ea typeface="+mn-ea"/>
                <a:cs typeface="Arial Unicode MS" panose="020B0604020202020204" pitchFamily="34" charset="-122"/>
              </a:rPr>
              <a:t>┘</a:t>
            </a:r>
            <a:endParaRPr lang="en-US" altLang="zh-CN" sz="1800" u="sng" dirty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grpSp>
        <p:nvGrpSpPr>
          <p:cNvPr id="181" name="组合 180"/>
          <p:cNvGrpSpPr/>
          <p:nvPr/>
        </p:nvGrpSpPr>
        <p:grpSpPr>
          <a:xfrm>
            <a:off x="395536" y="1916832"/>
            <a:ext cx="3672408" cy="2655279"/>
            <a:chOff x="1691680" y="1628800"/>
            <a:chExt cx="3672408" cy="2655279"/>
          </a:xfrm>
        </p:grpSpPr>
        <p:sp>
          <p:nvSpPr>
            <p:cNvPr id="8" name="矩形 7"/>
            <p:cNvSpPr/>
            <p:nvPr/>
          </p:nvSpPr>
          <p:spPr>
            <a:xfrm>
              <a:off x="2051719" y="1988840"/>
              <a:ext cx="2808313" cy="2295239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u="sng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62598" y="2559663"/>
              <a:ext cx="612068" cy="2160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600" u="sng" dirty="0" err="1">
                  <a:latin typeface="Times New Roman" pitchFamily="18" charset="0"/>
                  <a:ea typeface="+mn-ea"/>
                  <a:cs typeface="Times New Roman" pitchFamily="18" charset="0"/>
                </a:rPr>
                <a:t>Subctr</a:t>
              </a:r>
              <a:endParaRPr lang="zh-CN" altLang="en-US" sz="1600" u="sng" dirty="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923928" y="3495766"/>
              <a:ext cx="648072" cy="227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600" u="sng" dirty="0" err="1">
                  <a:latin typeface="Times New Roman" pitchFamily="18" charset="0"/>
                  <a:ea typeface="+mn-ea"/>
                  <a:cs typeface="Times New Roman" pitchFamily="18" charset="0"/>
                </a:rPr>
                <a:t>Outsrc</a:t>
              </a:r>
              <a:endParaRPr lang="zh-CN" altLang="en-US" sz="1600" u="sng" dirty="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23928" y="2559662"/>
              <a:ext cx="576064" cy="2160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600" u="sng" dirty="0" err="1">
                  <a:latin typeface="Times New Roman" pitchFamily="18" charset="0"/>
                  <a:ea typeface="+mn-ea"/>
                  <a:cs typeface="Times New Roman" pitchFamily="18" charset="0"/>
                </a:rPr>
                <a:t>OFctr</a:t>
              </a:r>
              <a:endParaRPr lang="zh-CN" altLang="en-US" sz="1600" u="sng" dirty="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2627784" y="3927814"/>
              <a:ext cx="1008112" cy="283727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u="sng" dirty="0">
                  <a:solidFill>
                    <a:schemeClr val="tx1"/>
                  </a:solidFill>
                </a:rPr>
                <a:t>或门阵列</a:t>
              </a:r>
            </a:p>
          </p:txBody>
        </p:sp>
        <p:cxnSp>
          <p:nvCxnSpPr>
            <p:cNvPr id="67" name="直接连接符 66"/>
            <p:cNvCxnSpPr/>
            <p:nvPr/>
          </p:nvCxnSpPr>
          <p:spPr bwMode="auto">
            <a:xfrm>
              <a:off x="1907704" y="2948693"/>
              <a:ext cx="1151144" cy="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9" name="直接连接符 68"/>
            <p:cNvCxnSpPr/>
            <p:nvPr/>
          </p:nvCxnSpPr>
          <p:spPr bwMode="auto">
            <a:xfrm flipV="1">
              <a:off x="1907704" y="3634657"/>
              <a:ext cx="1152128" cy="512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1" name="直接连接符 70"/>
            <p:cNvCxnSpPr/>
            <p:nvPr/>
          </p:nvCxnSpPr>
          <p:spPr bwMode="auto">
            <a:xfrm>
              <a:off x="3419872" y="3351750"/>
              <a:ext cx="66111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75" name="矩形 74"/>
            <p:cNvSpPr/>
            <p:nvPr/>
          </p:nvSpPr>
          <p:spPr>
            <a:xfrm>
              <a:off x="4067944" y="3207734"/>
              <a:ext cx="360040" cy="28803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600" b="1" u="sng" dirty="0">
                  <a:solidFill>
                    <a:schemeClr val="tx1"/>
                  </a:solidFill>
                  <a:latin typeface="+mn-ea"/>
                </a:rPr>
                <a:t>≥</a:t>
              </a:r>
              <a:r>
                <a:rPr lang="en-US" altLang="zh-CN" sz="1600" b="1" u="sng" dirty="0">
                  <a:solidFill>
                    <a:schemeClr val="tx1"/>
                  </a:solidFill>
                  <a:latin typeface="+mn-ea"/>
                </a:rPr>
                <a:t>1</a:t>
              </a:r>
              <a:endParaRPr lang="zh-CN" altLang="en-US" sz="1600" b="1" u="sng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 bwMode="auto">
            <a:xfrm>
              <a:off x="4427984" y="3351750"/>
              <a:ext cx="57606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7" name="直接连接符 76"/>
            <p:cNvCxnSpPr/>
            <p:nvPr/>
          </p:nvCxnSpPr>
          <p:spPr bwMode="auto">
            <a:xfrm flipV="1">
              <a:off x="3419871" y="3063718"/>
              <a:ext cx="756085" cy="115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79" name="矩形 78"/>
            <p:cNvSpPr/>
            <p:nvPr/>
          </p:nvSpPr>
          <p:spPr>
            <a:xfrm>
              <a:off x="4175956" y="2847694"/>
              <a:ext cx="259628" cy="28803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b="1" u="sng" dirty="0">
                  <a:solidFill>
                    <a:schemeClr val="tx1"/>
                  </a:solidFill>
                  <a:latin typeface="+mn-ea"/>
                </a:rPr>
                <a:t>&amp;</a:t>
              </a:r>
              <a:endParaRPr lang="zh-CN" altLang="en-US" sz="1600" b="1" u="sng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84" name="直接连接符 83"/>
            <p:cNvCxnSpPr/>
            <p:nvPr/>
          </p:nvCxnSpPr>
          <p:spPr bwMode="auto">
            <a:xfrm rot="16200000" flipH="1">
              <a:off x="3874577" y="2604851"/>
              <a:ext cx="364201" cy="265499"/>
            </a:xfrm>
            <a:prstGeom prst="bentConnector3">
              <a:avLst>
                <a:gd name="adj1" fmla="val 100563"/>
              </a:avLst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1" name="直接连接符 90"/>
            <p:cNvCxnSpPr/>
            <p:nvPr/>
          </p:nvCxnSpPr>
          <p:spPr bwMode="auto">
            <a:xfrm flipV="1">
              <a:off x="4427984" y="2990193"/>
              <a:ext cx="576064" cy="151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2" name="矩形 91"/>
            <p:cNvSpPr/>
            <p:nvPr/>
          </p:nvSpPr>
          <p:spPr>
            <a:xfrm rot="16200000">
              <a:off x="4366225" y="3845557"/>
              <a:ext cx="411551" cy="28803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altLang="zh-CN" sz="1600" b="1" u="sng" dirty="0">
                  <a:solidFill>
                    <a:schemeClr val="tx1"/>
                  </a:solidFill>
                  <a:latin typeface="+mn-ea"/>
                </a:rPr>
                <a:t>MUX</a:t>
              </a:r>
              <a:endParaRPr lang="zh-CN" altLang="en-US" sz="1600" b="1" u="sng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93" name="直接连接符 92"/>
            <p:cNvCxnSpPr/>
            <p:nvPr/>
          </p:nvCxnSpPr>
          <p:spPr bwMode="auto">
            <a:xfrm>
              <a:off x="3635896" y="4071830"/>
              <a:ext cx="79208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5" name="直接连接符 94"/>
            <p:cNvCxnSpPr/>
            <p:nvPr/>
          </p:nvCxnSpPr>
          <p:spPr bwMode="auto">
            <a:xfrm>
              <a:off x="3797913" y="3351750"/>
              <a:ext cx="630071" cy="565815"/>
            </a:xfrm>
            <a:prstGeom prst="bentConnector3">
              <a:avLst>
                <a:gd name="adj1" fmla="val -39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96" name="AutoShape 15"/>
            <p:cNvSpPr>
              <a:spLocks noChangeArrowheads="1"/>
            </p:cNvSpPr>
            <p:nvPr/>
          </p:nvSpPr>
          <p:spPr bwMode="auto">
            <a:xfrm rot="16200000">
              <a:off x="2746631" y="3087902"/>
              <a:ext cx="985457" cy="361023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sng" dirty="0">
                  <a:latin typeface="+mn-ea"/>
                  <a:ea typeface="+mn-ea"/>
                </a:rPr>
                <a:t>加减法</a:t>
              </a:r>
            </a:p>
          </p:txBody>
        </p:sp>
        <p:cxnSp>
          <p:nvCxnSpPr>
            <p:cNvPr id="103" name="直接连接符 102"/>
            <p:cNvCxnSpPr/>
            <p:nvPr/>
          </p:nvCxnSpPr>
          <p:spPr bwMode="auto">
            <a:xfrm>
              <a:off x="3251563" y="2546123"/>
              <a:ext cx="0" cy="33958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06" name="Text Box 18"/>
            <p:cNvSpPr txBox="1">
              <a:spLocks noChangeArrowheads="1"/>
            </p:cNvSpPr>
            <p:nvPr/>
          </p:nvSpPr>
          <p:spPr bwMode="auto">
            <a:xfrm>
              <a:off x="2915816" y="2267469"/>
              <a:ext cx="1836204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sng" dirty="0">
                  <a:latin typeface="宋体" pitchFamily="2" charset="-122"/>
                </a:rPr>
                <a:t>控制信号形成逻辑</a:t>
              </a:r>
              <a:endParaRPr lang="en-US" altLang="zh-CN" sz="1600" b="1" u="sng" dirty="0">
                <a:latin typeface="宋体" pitchFamily="2" charset="-122"/>
              </a:endParaRPr>
            </a:p>
          </p:txBody>
        </p:sp>
        <p:cxnSp>
          <p:nvCxnSpPr>
            <p:cNvPr id="108" name="直接连接符 107"/>
            <p:cNvCxnSpPr/>
            <p:nvPr/>
          </p:nvCxnSpPr>
          <p:spPr bwMode="auto">
            <a:xfrm flipH="1">
              <a:off x="2766498" y="3598025"/>
              <a:ext cx="82612" cy="8601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直接连接符 110"/>
            <p:cNvCxnSpPr/>
            <p:nvPr/>
          </p:nvCxnSpPr>
          <p:spPr bwMode="auto">
            <a:xfrm>
              <a:off x="4572000" y="2559662"/>
              <a:ext cx="0" cy="122413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23" name="椭圆 122"/>
            <p:cNvSpPr/>
            <p:nvPr/>
          </p:nvSpPr>
          <p:spPr bwMode="auto">
            <a:xfrm>
              <a:off x="4427984" y="2957802"/>
              <a:ext cx="72008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24" name="直接连接符 123"/>
            <p:cNvCxnSpPr/>
            <p:nvPr/>
          </p:nvCxnSpPr>
          <p:spPr bwMode="auto">
            <a:xfrm>
              <a:off x="4716017" y="3989573"/>
              <a:ext cx="28803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6" name="直接连接符 125"/>
            <p:cNvCxnSpPr/>
            <p:nvPr/>
          </p:nvCxnSpPr>
          <p:spPr bwMode="auto">
            <a:xfrm rot="16200000" flipH="1">
              <a:off x="2306310" y="3668099"/>
              <a:ext cx="354916" cy="288032"/>
            </a:xfrm>
            <a:prstGeom prst="bentConnector3">
              <a:avLst>
                <a:gd name="adj1" fmla="val 100096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130" name="直接连接符 129"/>
            <p:cNvCxnSpPr/>
            <p:nvPr/>
          </p:nvCxnSpPr>
          <p:spPr bwMode="auto">
            <a:xfrm rot="16200000" flipH="1">
              <a:off x="1780058" y="3294247"/>
              <a:ext cx="1191396" cy="504056"/>
            </a:xfrm>
            <a:prstGeom prst="bentConnector3">
              <a:avLst>
                <a:gd name="adj1" fmla="val 10010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150" name="直接连接符 149"/>
            <p:cNvCxnSpPr/>
            <p:nvPr/>
          </p:nvCxnSpPr>
          <p:spPr bwMode="auto">
            <a:xfrm flipH="1">
              <a:off x="2771800" y="2907002"/>
              <a:ext cx="82612" cy="8601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1" name="TextBox 150"/>
            <p:cNvSpPr txBox="1"/>
            <p:nvPr/>
          </p:nvSpPr>
          <p:spPr>
            <a:xfrm>
              <a:off x="2559998" y="2712076"/>
              <a:ext cx="271290" cy="227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400" b="1" u="sng" dirty="0">
                  <a:latin typeface="+mn-ea"/>
                  <a:ea typeface="+mn-ea"/>
                  <a:cs typeface="Times New Roman" pitchFamily="18" charset="0"/>
                </a:rPr>
                <a:t>32</a:t>
              </a:r>
              <a:endParaRPr lang="zh-CN" altLang="en-US" sz="14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2555776" y="3412769"/>
              <a:ext cx="271290" cy="227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400" b="1" u="sng" dirty="0">
                  <a:latin typeface="+mn-ea"/>
                  <a:ea typeface="+mn-ea"/>
                  <a:cs typeface="Times New Roman" pitchFamily="18" charset="0"/>
                </a:rPr>
                <a:t>32</a:t>
              </a:r>
              <a:endParaRPr lang="zh-CN" altLang="en-US" sz="14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1691681" y="3495766"/>
              <a:ext cx="216024" cy="227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600" b="1" u="sng" dirty="0">
                  <a:latin typeface="+mn-ea"/>
                  <a:ea typeface="+mn-ea"/>
                  <a:cs typeface="Times New Roman" pitchFamily="18" charset="0"/>
                </a:rPr>
                <a:t>A</a:t>
              </a:r>
              <a:endParaRPr lang="zh-CN" altLang="en-US" sz="16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1691680" y="2775686"/>
              <a:ext cx="207653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600" b="1" u="sng" dirty="0">
                  <a:latin typeface="+mn-ea"/>
                  <a:ea typeface="+mn-ea"/>
                  <a:cs typeface="Times New Roman" pitchFamily="18" charset="0"/>
                </a:rPr>
                <a:t>B</a:t>
              </a:r>
              <a:endParaRPr lang="zh-CN" altLang="en-US" sz="16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5012419" y="2847694"/>
              <a:ext cx="279661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600" b="1" u="sng" dirty="0">
                  <a:latin typeface="+mn-ea"/>
                  <a:ea typeface="+mn-ea"/>
                  <a:cs typeface="Times New Roman" pitchFamily="18" charset="0"/>
                </a:rPr>
                <a:t>OF</a:t>
              </a:r>
              <a:endParaRPr lang="zh-CN" altLang="en-US" sz="16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004048" y="3207734"/>
              <a:ext cx="279661" cy="2381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600" b="1" u="sng" dirty="0">
                  <a:latin typeface="+mn-ea"/>
                  <a:ea typeface="+mn-ea"/>
                  <a:cs typeface="Times New Roman" pitchFamily="18" charset="0"/>
                </a:rPr>
                <a:t>ZF</a:t>
              </a:r>
              <a:endParaRPr lang="zh-CN" altLang="en-US" sz="16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5004048" y="3855806"/>
              <a:ext cx="360040" cy="2381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600" b="1" u="sng" dirty="0">
                  <a:latin typeface="+mn-ea"/>
                  <a:ea typeface="+mn-ea"/>
                  <a:cs typeface="Times New Roman" pitchFamily="18" charset="0"/>
                </a:rPr>
                <a:t>Out</a:t>
              </a:r>
              <a:endParaRPr lang="zh-CN" altLang="en-US" sz="16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64" name="矩形 163"/>
            <p:cNvSpPr/>
            <p:nvPr/>
          </p:nvSpPr>
          <p:spPr bwMode="auto">
            <a:xfrm>
              <a:off x="4427984" y="4035382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65" name="矩形 164"/>
            <p:cNvSpPr/>
            <p:nvPr/>
          </p:nvSpPr>
          <p:spPr bwMode="auto">
            <a:xfrm>
              <a:off x="4436368" y="3876126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67" name="直接连接符 166"/>
            <p:cNvCxnSpPr/>
            <p:nvPr/>
          </p:nvCxnSpPr>
          <p:spPr bwMode="auto">
            <a:xfrm>
              <a:off x="3923928" y="1844824"/>
              <a:ext cx="0" cy="43204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69" name="TextBox 168"/>
            <p:cNvSpPr txBox="1"/>
            <p:nvPr/>
          </p:nvSpPr>
          <p:spPr>
            <a:xfrm>
              <a:off x="3591520" y="1628800"/>
              <a:ext cx="692448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600" b="1" u="sng" dirty="0" err="1">
                  <a:latin typeface="+mn-ea"/>
                  <a:ea typeface="+mn-ea"/>
                  <a:cs typeface="Times New Roman" pitchFamily="18" charset="0"/>
                </a:rPr>
                <a:t>ALUctr</a:t>
              </a:r>
              <a:endParaRPr lang="zh-CN" altLang="en-US" sz="16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75" name="直接连接符 174"/>
            <p:cNvCxnSpPr/>
            <p:nvPr/>
          </p:nvCxnSpPr>
          <p:spPr bwMode="auto">
            <a:xfrm flipH="1">
              <a:off x="3874666" y="2060848"/>
              <a:ext cx="121270" cy="8601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7" name="TextBox 176"/>
            <p:cNvSpPr txBox="1"/>
            <p:nvPr/>
          </p:nvSpPr>
          <p:spPr>
            <a:xfrm>
              <a:off x="3707904" y="1988841"/>
              <a:ext cx="235286" cy="1580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400" b="1" u="sng" dirty="0">
                  <a:latin typeface="+mn-ea"/>
                  <a:ea typeface="+mn-ea"/>
                  <a:cs typeface="Times New Roman" pitchFamily="18" charset="0"/>
                </a:rPr>
                <a:t>2</a:t>
              </a:r>
              <a:endParaRPr lang="zh-CN" altLang="en-US" sz="14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</p:grpSp>
      <p:sp>
        <p:nvSpPr>
          <p:cNvPr id="182" name="Text Box 5"/>
          <p:cNvSpPr txBox="1">
            <a:spLocks noChangeArrowheads="1"/>
          </p:cNvSpPr>
          <p:nvPr/>
        </p:nvSpPr>
        <p:spPr bwMode="auto">
          <a:xfrm>
            <a:off x="4067944" y="1988840"/>
            <a:ext cx="4968552" cy="2732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19138" indent="-719138" algn="l">
              <a:lnSpc>
                <a:spcPct val="125000"/>
              </a:lnSpc>
            </a:pPr>
            <a:r>
              <a:rPr lang="zh-CN" altLang="en-US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假设：</a:t>
            </a:r>
            <a:r>
              <a:rPr lang="en-US" altLang="zh-CN" sz="2000" b="1" u="sng" dirty="0" err="1">
                <a:latin typeface="+mn-ea"/>
                <a:ea typeface="+mn-ea"/>
                <a:cs typeface="Arial Unicode MS" panose="020B0604020202020204" pitchFamily="34" charset="-122"/>
              </a:rPr>
              <a:t>ALUctr</a:t>
            </a:r>
            <a:r>
              <a:rPr lang="zh-CN" altLang="en-US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＝</a:t>
            </a:r>
            <a:r>
              <a:rPr lang="en-US" altLang="zh-CN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00/01/10/11</a:t>
            </a:r>
            <a:r>
              <a:rPr lang="zh-CN" altLang="en-US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分别表示</a:t>
            </a:r>
            <a:r>
              <a:rPr lang="zh-CN" altLang="en-US" sz="2000" b="1" u="sng" dirty="0">
                <a:solidFill>
                  <a:srgbClr val="990099"/>
                </a:solidFill>
                <a:latin typeface="+mn-ea"/>
                <a:ea typeface="+mn-ea"/>
                <a:cs typeface="Arial Unicode MS" panose="020B0604020202020204" pitchFamily="34" charset="-122"/>
              </a:rPr>
              <a:t>有</a:t>
            </a:r>
            <a:r>
              <a:rPr lang="zh-CN" altLang="en-US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符号加</a:t>
            </a:r>
            <a:r>
              <a:rPr lang="en-US" altLang="zh-CN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/</a:t>
            </a:r>
            <a:r>
              <a:rPr lang="zh-CN" altLang="en-US" sz="2000" b="1" u="sng" dirty="0">
                <a:solidFill>
                  <a:srgbClr val="990099"/>
                </a:solidFill>
                <a:latin typeface="+mn-ea"/>
                <a:ea typeface="+mn-ea"/>
                <a:cs typeface="Arial Unicode MS" panose="020B0604020202020204" pitchFamily="34" charset="-122"/>
              </a:rPr>
              <a:t>有</a:t>
            </a:r>
            <a:r>
              <a:rPr lang="zh-CN" altLang="en-US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符号</a:t>
            </a:r>
            <a:r>
              <a:rPr lang="zh-CN" altLang="en-US" sz="2000" b="1" u="sng" dirty="0">
                <a:latin typeface="+mn-ea"/>
                <a:cs typeface="Arial Unicode MS" panose="020B0604020202020204" pitchFamily="34" charset="-122"/>
              </a:rPr>
              <a:t>减</a:t>
            </a:r>
            <a:r>
              <a:rPr lang="en-US" altLang="zh-CN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/</a:t>
            </a:r>
            <a:r>
              <a:rPr lang="zh-CN" altLang="en-US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按位或</a:t>
            </a:r>
            <a:r>
              <a:rPr lang="en-US" altLang="zh-CN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/</a:t>
            </a:r>
            <a:r>
              <a:rPr lang="zh-CN" altLang="en-US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无符号减</a:t>
            </a:r>
            <a:endParaRPr lang="en-US" altLang="zh-CN" sz="2000" b="1" u="sng" dirty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marL="719138" indent="-719138" algn="l">
              <a:lnSpc>
                <a:spcPct val="125000"/>
              </a:lnSpc>
            </a:pPr>
            <a:r>
              <a:rPr lang="zh-CN" altLang="en-US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通常，加减法器的</a:t>
            </a:r>
            <a:r>
              <a:rPr lang="en-US" altLang="zh-CN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op</a:t>
            </a:r>
            <a:r>
              <a:rPr lang="zh-CN" altLang="en-US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＝</a:t>
            </a:r>
            <a:r>
              <a:rPr lang="en-US" altLang="zh-CN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0/1</a:t>
            </a:r>
            <a:r>
              <a:rPr lang="zh-CN" altLang="en-US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表示加</a:t>
            </a:r>
            <a:r>
              <a:rPr lang="en-US" altLang="zh-CN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/</a:t>
            </a:r>
            <a:r>
              <a:rPr lang="zh-CN" altLang="en-US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减</a:t>
            </a:r>
            <a:endParaRPr lang="en-US" altLang="zh-CN" sz="2000" b="1" u="sng" dirty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       </a:t>
            </a:r>
            <a:r>
              <a:rPr lang="en-US" altLang="zh-CN" sz="1800" b="1" u="sng" dirty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1800" b="1" u="sng" dirty="0">
                <a:latin typeface="+mn-ea"/>
                <a:ea typeface="+mn-ea"/>
                <a:cs typeface="Arial Unicode MS" panose="020B0604020202020204" pitchFamily="34" charset="-122"/>
              </a:rPr>
              <a:t>相反时增加“非门”即可</a:t>
            </a:r>
            <a:r>
              <a:rPr lang="en-US" altLang="zh-CN" sz="1800" b="1" u="sng" dirty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zh-CN" altLang="en-US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则有，</a:t>
            </a:r>
            <a:r>
              <a:rPr lang="en-US" altLang="zh-CN" sz="2000" b="1" u="sng" dirty="0" err="1">
                <a:latin typeface="+mn-ea"/>
                <a:ea typeface="+mn-ea"/>
                <a:cs typeface="Arial Unicode MS" panose="020B0604020202020204" pitchFamily="34" charset="-122"/>
              </a:rPr>
              <a:t>Subctr</a:t>
            </a:r>
            <a:r>
              <a:rPr lang="zh-CN" altLang="en-US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＝</a:t>
            </a:r>
            <a:endParaRPr lang="en-US" altLang="zh-CN" sz="2000" b="1" u="sng" dirty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/>
            <a:r>
              <a:rPr lang="en-US" altLang="zh-CN" sz="2000" b="1" u="sng" dirty="0">
                <a:latin typeface="+mn-ea"/>
                <a:cs typeface="Arial Unicode MS" panose="020B0604020202020204" pitchFamily="34" charset="-122"/>
              </a:rPr>
              <a:t>       </a:t>
            </a:r>
            <a:r>
              <a:rPr lang="en-US" altLang="zh-CN" sz="2000" b="1" u="sng" dirty="0" err="1">
                <a:latin typeface="+mn-ea"/>
                <a:cs typeface="Arial Unicode MS" panose="020B0604020202020204" pitchFamily="34" charset="-122"/>
              </a:rPr>
              <a:t>OFctr</a:t>
            </a:r>
            <a:r>
              <a:rPr lang="zh-CN" altLang="en-US" sz="2000" b="1" u="sng" dirty="0">
                <a:latin typeface="+mn-ea"/>
                <a:cs typeface="Arial Unicode MS" panose="020B0604020202020204" pitchFamily="34" charset="-122"/>
              </a:rPr>
              <a:t>＝</a:t>
            </a:r>
            <a:endParaRPr lang="en-US" altLang="zh-CN" sz="2000" b="1" u="sng" dirty="0">
              <a:latin typeface="+mn-ea"/>
              <a:cs typeface="Arial Unicode MS" panose="020B0604020202020204" pitchFamily="34" charset="-122"/>
            </a:endParaRPr>
          </a:p>
          <a:p>
            <a:pPr algn="l"/>
            <a:r>
              <a:rPr lang="en-US" altLang="zh-CN" sz="2000" b="1" u="sng" dirty="0">
                <a:latin typeface="+mn-ea"/>
                <a:cs typeface="Arial Unicode MS" panose="020B0604020202020204" pitchFamily="34" charset="-122"/>
              </a:rPr>
              <a:t>      </a:t>
            </a:r>
            <a:r>
              <a:rPr lang="en-US" altLang="zh-CN" sz="2000" b="1" u="sng" dirty="0" err="1">
                <a:latin typeface="+mn-ea"/>
                <a:cs typeface="Arial Unicode MS" panose="020B0604020202020204" pitchFamily="34" charset="-122"/>
              </a:rPr>
              <a:t>Outsrc</a:t>
            </a:r>
            <a:r>
              <a:rPr lang="zh-CN" altLang="en-US" sz="2000" b="1" u="sng" dirty="0">
                <a:latin typeface="+mn-ea"/>
                <a:cs typeface="Arial Unicode MS" panose="020B0604020202020204" pitchFamily="34" charset="-122"/>
              </a:rPr>
              <a:t>＝</a:t>
            </a:r>
            <a:endParaRPr lang="en-US" altLang="zh-CN" sz="2000" b="1" u="sng" dirty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sp>
        <p:nvSpPr>
          <p:cNvPr id="183" name="Text Box 5"/>
          <p:cNvSpPr txBox="1">
            <a:spLocks noChangeArrowheads="1"/>
          </p:cNvSpPr>
          <p:nvPr/>
        </p:nvSpPr>
        <p:spPr bwMode="auto">
          <a:xfrm>
            <a:off x="179512" y="4581128"/>
            <a:ext cx="8856984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chemeClr val="accent2"/>
                </a:solidFill>
                <a:latin typeface="+mn-ea"/>
                <a:ea typeface="+mn-ea"/>
              </a:rPr>
              <a:t>   </a:t>
            </a:r>
            <a:r>
              <a:rPr lang="zh-CN" altLang="en-US" b="1" u="sng" dirty="0">
                <a:solidFill>
                  <a:schemeClr val="accent2"/>
                </a:solidFill>
                <a:latin typeface="+mn-ea"/>
                <a:ea typeface="+mn-ea"/>
              </a:rPr>
              <a:t>   </a:t>
            </a:r>
            <a:r>
              <a:rPr lang="en-US" altLang="zh-CN" b="1" u="sng" dirty="0" err="1">
                <a:solidFill>
                  <a:schemeClr val="accent2"/>
                </a:solidFill>
                <a:latin typeface="+mn-ea"/>
                <a:ea typeface="+mn-ea"/>
              </a:rPr>
              <a:t>ExtU</a:t>
            </a:r>
            <a:r>
              <a:rPr lang="zh-CN" altLang="en-US" b="1" u="sng" dirty="0">
                <a:solidFill>
                  <a:schemeClr val="accent2"/>
                </a:solidFill>
                <a:latin typeface="+mn-ea"/>
                <a:ea typeface="+mn-ea"/>
              </a:rPr>
              <a:t>设计</a:t>
            </a:r>
            <a:r>
              <a:rPr lang="en-US" altLang="zh-CN" b="1" u="sng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zh-CN" altLang="en-US" b="1" u="sng" dirty="0">
                <a:latin typeface="+mn-ea"/>
                <a:ea typeface="+mn-ea"/>
              </a:rPr>
              <a:t>支持零扩展、符号扩展，</a:t>
            </a:r>
            <a:r>
              <a:rPr lang="en-US" altLang="zh-CN" b="1" u="sng" dirty="0">
                <a:latin typeface="+mn-ea"/>
                <a:ea typeface="+mn-ea"/>
              </a:rPr>
              <a:t>16</a:t>
            </a:r>
            <a:r>
              <a:rPr lang="zh-CN" altLang="en-US" b="1" u="sng" dirty="0">
                <a:latin typeface="+mn-ea"/>
                <a:ea typeface="+mn-ea"/>
              </a:rPr>
              <a:t>位→</a:t>
            </a:r>
            <a:r>
              <a:rPr lang="en-US" altLang="zh-CN" b="1" u="sng" dirty="0">
                <a:latin typeface="+mn-ea"/>
                <a:ea typeface="+mn-ea"/>
              </a:rPr>
              <a:t>32</a:t>
            </a:r>
            <a:r>
              <a:rPr lang="zh-CN" altLang="en-US" b="1" u="sng" dirty="0">
                <a:latin typeface="+mn-ea"/>
                <a:ea typeface="+mn-ea"/>
              </a:rPr>
              <a:t>位</a:t>
            </a:r>
            <a:endParaRPr lang="en-US" altLang="zh-CN" sz="2000" b="1" u="sng" dirty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grpSp>
        <p:nvGrpSpPr>
          <p:cNvPr id="232" name="组合 231"/>
          <p:cNvGrpSpPr/>
          <p:nvPr/>
        </p:nvGrpSpPr>
        <p:grpSpPr>
          <a:xfrm>
            <a:off x="5225772" y="5301208"/>
            <a:ext cx="3234660" cy="711148"/>
            <a:chOff x="1049308" y="5526164"/>
            <a:chExt cx="3234660" cy="711148"/>
          </a:xfrm>
        </p:grpSpPr>
        <p:sp>
          <p:nvSpPr>
            <p:cNvPr id="185" name="矩形 184"/>
            <p:cNvSpPr/>
            <p:nvPr/>
          </p:nvSpPr>
          <p:spPr bwMode="auto">
            <a:xfrm>
              <a:off x="1907704" y="5526164"/>
              <a:ext cx="1368152" cy="711148"/>
            </a:xfrm>
            <a:prstGeom prst="rect">
              <a:avLst/>
            </a:prstGeom>
            <a:solidFill>
              <a:srgbClr val="CCFF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sng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86" name="Text Box 399"/>
            <p:cNvSpPr txBox="1">
              <a:spLocks noChangeArrowheads="1"/>
            </p:cNvSpPr>
            <p:nvPr/>
          </p:nvSpPr>
          <p:spPr bwMode="auto">
            <a:xfrm>
              <a:off x="1049308" y="5583357"/>
              <a:ext cx="714380" cy="255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0800" tIns="10800" rIns="18000" bIns="10800" anchor="ctr" anchorCtr="0"/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b="1" u="sng" dirty="0">
                  <a:solidFill>
                    <a:schemeClr val="tx1"/>
                  </a:solidFill>
                  <a:latin typeface="+mn-ea"/>
                  <a:ea typeface="+mn-ea"/>
                </a:rPr>
                <a:t>D</a:t>
              </a:r>
              <a:r>
                <a:rPr lang="en-US" altLang="zh-CN" sz="1600" b="1" u="sng" baseline="-14000" dirty="0">
                  <a:solidFill>
                    <a:schemeClr val="tx1"/>
                  </a:solidFill>
                  <a:latin typeface="+mn-ea"/>
                  <a:ea typeface="+mn-ea"/>
                </a:rPr>
                <a:t>15</a:t>
              </a:r>
              <a:r>
                <a:rPr lang="zh-CN" altLang="en-US" sz="1600" b="1" u="sng" dirty="0">
                  <a:solidFill>
                    <a:schemeClr val="tx1"/>
                  </a:solidFill>
                  <a:latin typeface="+mn-ea"/>
                  <a:ea typeface="+mn-ea"/>
                </a:rPr>
                <a:t>～</a:t>
              </a:r>
              <a:r>
                <a:rPr lang="en-US" altLang="zh-CN" sz="1600" b="1" u="sng" dirty="0">
                  <a:solidFill>
                    <a:schemeClr val="tx1"/>
                  </a:solidFill>
                  <a:latin typeface="+mn-ea"/>
                  <a:ea typeface="+mn-ea"/>
                </a:rPr>
                <a:t>D</a:t>
              </a:r>
              <a:r>
                <a:rPr lang="en-US" altLang="zh-CN" sz="1600" b="1" u="sng" baseline="-14000" dirty="0">
                  <a:solidFill>
                    <a:schemeClr val="tx1"/>
                  </a:solidFill>
                  <a:latin typeface="+mn-ea"/>
                  <a:ea typeface="+mn-ea"/>
                </a:rPr>
                <a:t>0</a:t>
              </a:r>
              <a:endParaRPr lang="en-US" altLang="zh-CN" sz="1600" b="1" u="sng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99" name="Text Box 399"/>
            <p:cNvSpPr txBox="1">
              <a:spLocks noChangeArrowheads="1"/>
            </p:cNvSpPr>
            <p:nvPr/>
          </p:nvSpPr>
          <p:spPr bwMode="auto">
            <a:xfrm>
              <a:off x="1259632" y="5914892"/>
              <a:ext cx="459387" cy="2481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b="1" u="sng" dirty="0" err="1">
                  <a:solidFill>
                    <a:schemeClr val="tx1"/>
                  </a:solidFill>
                  <a:latin typeface="+mn-ea"/>
                  <a:ea typeface="+mn-ea"/>
                </a:rPr>
                <a:t>s_op</a:t>
              </a:r>
              <a:endParaRPr lang="en-US" altLang="zh-CN" sz="1600" b="1" u="sng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200" name="直接连接符 199"/>
            <p:cNvCxnSpPr/>
            <p:nvPr/>
          </p:nvCxnSpPr>
          <p:spPr bwMode="auto">
            <a:xfrm>
              <a:off x="1743976" y="6094884"/>
              <a:ext cx="955816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203" name="直接箭头连接符 202"/>
            <p:cNvCxnSpPr/>
            <p:nvPr/>
          </p:nvCxnSpPr>
          <p:spPr bwMode="auto">
            <a:xfrm>
              <a:off x="1763688" y="5733256"/>
              <a:ext cx="172819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16" name="矩形 215"/>
            <p:cNvSpPr/>
            <p:nvPr/>
          </p:nvSpPr>
          <p:spPr>
            <a:xfrm>
              <a:off x="2699792" y="5877272"/>
              <a:ext cx="288032" cy="28803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b="1" u="sng" dirty="0">
                  <a:solidFill>
                    <a:schemeClr val="tx1"/>
                  </a:solidFill>
                  <a:latin typeface="+mn-ea"/>
                </a:rPr>
                <a:t>&amp;</a:t>
              </a:r>
              <a:endParaRPr lang="zh-CN" altLang="en-US" sz="1600" b="1" u="sng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18" name="直接连接符 217"/>
            <p:cNvCxnSpPr/>
            <p:nvPr/>
          </p:nvCxnSpPr>
          <p:spPr bwMode="auto">
            <a:xfrm>
              <a:off x="2411760" y="5733256"/>
              <a:ext cx="288032" cy="214508"/>
            </a:xfrm>
            <a:prstGeom prst="bentConnector3">
              <a:avLst>
                <a:gd name="adj1" fmla="val 396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226" name="Text Box 399"/>
            <p:cNvSpPr txBox="1">
              <a:spLocks noChangeArrowheads="1"/>
            </p:cNvSpPr>
            <p:nvPr/>
          </p:nvSpPr>
          <p:spPr bwMode="auto">
            <a:xfrm>
              <a:off x="2051720" y="5733256"/>
              <a:ext cx="360040" cy="255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0800" tIns="10800" rIns="18000" bIns="10800" anchor="ctr" anchorCtr="0"/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b="1" u="sng" dirty="0">
                  <a:solidFill>
                    <a:schemeClr val="tx1"/>
                  </a:solidFill>
                  <a:latin typeface="+mn-ea"/>
                  <a:ea typeface="+mn-ea"/>
                </a:rPr>
                <a:t>D</a:t>
              </a:r>
              <a:r>
                <a:rPr lang="en-US" altLang="zh-CN" sz="1600" b="1" u="sng" baseline="-14000" dirty="0">
                  <a:solidFill>
                    <a:schemeClr val="tx1"/>
                  </a:solidFill>
                  <a:latin typeface="+mn-ea"/>
                  <a:ea typeface="+mn-ea"/>
                </a:rPr>
                <a:t>15</a:t>
              </a:r>
              <a:endParaRPr lang="en-US" altLang="zh-CN" sz="1600" b="1" u="sng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227" name="直接箭头连接符 226"/>
            <p:cNvCxnSpPr/>
            <p:nvPr/>
          </p:nvCxnSpPr>
          <p:spPr bwMode="auto">
            <a:xfrm>
              <a:off x="2987824" y="6021288"/>
              <a:ext cx="50405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30" name="Text Box 399"/>
            <p:cNvSpPr txBox="1">
              <a:spLocks noChangeArrowheads="1"/>
            </p:cNvSpPr>
            <p:nvPr/>
          </p:nvSpPr>
          <p:spPr bwMode="auto">
            <a:xfrm>
              <a:off x="3497580" y="5589240"/>
              <a:ext cx="714380" cy="255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0800" tIns="10800" rIns="18000" bIns="10800" anchor="ctr" anchorCtr="0"/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b="1" u="sng" dirty="0">
                  <a:solidFill>
                    <a:schemeClr val="tx1"/>
                  </a:solidFill>
                  <a:latin typeface="+mn-ea"/>
                  <a:ea typeface="+mn-ea"/>
                </a:rPr>
                <a:t>D</a:t>
              </a:r>
              <a:r>
                <a:rPr lang="en-US" altLang="zh-CN" sz="1600" b="1" u="sng" baseline="-14000" dirty="0">
                  <a:solidFill>
                    <a:schemeClr val="tx1"/>
                  </a:solidFill>
                  <a:latin typeface="+mn-ea"/>
                  <a:ea typeface="+mn-ea"/>
                </a:rPr>
                <a:t>15</a:t>
              </a:r>
              <a:r>
                <a:rPr lang="zh-CN" altLang="en-US" sz="1600" b="1" u="sng" dirty="0">
                  <a:solidFill>
                    <a:schemeClr val="tx1"/>
                  </a:solidFill>
                  <a:latin typeface="+mn-ea"/>
                  <a:ea typeface="+mn-ea"/>
                </a:rPr>
                <a:t>～</a:t>
              </a:r>
              <a:r>
                <a:rPr lang="en-US" altLang="zh-CN" sz="1600" b="1" u="sng" dirty="0">
                  <a:solidFill>
                    <a:schemeClr val="tx1"/>
                  </a:solidFill>
                  <a:latin typeface="+mn-ea"/>
                  <a:ea typeface="+mn-ea"/>
                </a:rPr>
                <a:t>D</a:t>
              </a:r>
              <a:r>
                <a:rPr lang="en-US" altLang="zh-CN" sz="1600" b="1" u="sng" baseline="-14000" dirty="0">
                  <a:solidFill>
                    <a:schemeClr val="tx1"/>
                  </a:solidFill>
                  <a:latin typeface="+mn-ea"/>
                  <a:ea typeface="+mn-ea"/>
                </a:rPr>
                <a:t>0</a:t>
              </a:r>
              <a:endParaRPr lang="en-US" altLang="zh-CN" sz="1600" b="1" u="sng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231" name="Text Box 399"/>
            <p:cNvSpPr txBox="1">
              <a:spLocks noChangeArrowheads="1"/>
            </p:cNvSpPr>
            <p:nvPr/>
          </p:nvSpPr>
          <p:spPr bwMode="auto">
            <a:xfrm>
              <a:off x="3491880" y="5877272"/>
              <a:ext cx="792088" cy="255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0800" tIns="10800" rIns="18000" bIns="10800" anchor="ctr" anchorCtr="0"/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b="1" u="sng" dirty="0">
                  <a:solidFill>
                    <a:schemeClr val="tx1"/>
                  </a:solidFill>
                  <a:latin typeface="+mn-ea"/>
                  <a:ea typeface="+mn-ea"/>
                </a:rPr>
                <a:t>D</a:t>
              </a:r>
              <a:r>
                <a:rPr lang="en-US" altLang="zh-CN" sz="1600" b="1" u="sng" baseline="-14000" dirty="0">
                  <a:solidFill>
                    <a:schemeClr val="tx1"/>
                  </a:solidFill>
                  <a:latin typeface="+mn-ea"/>
                  <a:ea typeface="+mn-ea"/>
                </a:rPr>
                <a:t>31</a:t>
              </a:r>
              <a:r>
                <a:rPr lang="zh-CN" altLang="en-US" sz="1600" b="1" u="sng" dirty="0">
                  <a:solidFill>
                    <a:schemeClr val="tx1"/>
                  </a:solidFill>
                  <a:latin typeface="+mn-ea"/>
                  <a:ea typeface="+mn-ea"/>
                </a:rPr>
                <a:t>～</a:t>
              </a:r>
              <a:r>
                <a:rPr lang="en-US" altLang="zh-CN" sz="1600" b="1" u="sng" dirty="0">
                  <a:solidFill>
                    <a:schemeClr val="tx1"/>
                  </a:solidFill>
                  <a:latin typeface="+mn-ea"/>
                  <a:ea typeface="+mn-ea"/>
                </a:rPr>
                <a:t>D</a:t>
              </a:r>
              <a:r>
                <a:rPr lang="en-US" altLang="zh-CN" sz="1600" b="1" u="sng" baseline="-14000" dirty="0">
                  <a:solidFill>
                    <a:schemeClr val="tx1"/>
                  </a:solidFill>
                  <a:latin typeface="+mn-ea"/>
                  <a:ea typeface="+mn-ea"/>
                </a:rPr>
                <a:t>16</a:t>
              </a:r>
              <a:endParaRPr lang="en-US" altLang="zh-CN" sz="1600" b="1" u="sng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aphicFrame>
        <p:nvGraphicFramePr>
          <p:cNvPr id="235" name="表格 2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955233"/>
              </p:ext>
            </p:extLst>
          </p:nvPr>
        </p:nvGraphicFramePr>
        <p:xfrm>
          <a:off x="755576" y="5157192"/>
          <a:ext cx="4176464" cy="1095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7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174"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en-US" altLang="zh-CN" sz="18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s_op</a:t>
                      </a:r>
                      <a:endParaRPr lang="en-US" altLang="zh-CN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>
                        <a:lnSpc>
                          <a:spcPct val="70000"/>
                        </a:lnSpc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D</a:t>
                      </a:r>
                      <a:r>
                        <a:rPr lang="en-US" altLang="zh-CN" sz="1800" b="1" baseline="-14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endParaRPr lang="zh-CN" altLang="en-US" sz="1800" b="1" dirty="0">
                        <a:solidFill>
                          <a:srgbClr val="9900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0(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零扩展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1(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符号扩展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3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1800" b="1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0…0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zh-CN" sz="1800" b="1" baseline="-14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r>
                        <a:rPr lang="en-US" altLang="zh-CN" sz="1800" b="1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~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zh-CN" sz="1800" b="1" baseline="-14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altLang="zh-CN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1800" b="1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0…0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zh-CN" sz="1800" b="1" baseline="-14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r>
                        <a:rPr lang="en-US" altLang="zh-CN" sz="1800" b="1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~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zh-CN" sz="1800" b="1" baseline="-14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altLang="zh-CN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1800" b="1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0…0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zh-CN" sz="1800" b="1" baseline="-14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r>
                        <a:rPr lang="en-US" altLang="zh-CN" sz="1800" b="1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~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zh-CN" sz="1800" b="1" baseline="-14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altLang="zh-CN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1800" b="1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1…1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zh-CN" sz="1800" b="1" baseline="-14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r>
                        <a:rPr lang="en-US" altLang="zh-CN" sz="1800" b="1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~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zh-CN" sz="1800" b="1" baseline="-14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altLang="zh-CN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7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73089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sng"/>
          </a:p>
        </p:txBody>
      </p:sp>
    </p:spTree>
    <p:extLst>
      <p:ext uri="{BB962C8B-B14F-4D97-AF65-F5344CB8AC3E}">
        <p14:creationId xmlns:p14="http://schemas.microsoft.com/office/powerpoint/2010/main" val="360991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82" grpId="0"/>
      <p:bldP spid="18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3200" y="6319514"/>
            <a:ext cx="1905000" cy="457200"/>
          </a:xfrm>
        </p:spPr>
        <p:txBody>
          <a:bodyPr/>
          <a:lstStyle/>
          <a:p>
            <a:fld id="{D9F6E18D-FF9A-4BD5-BDFA-25F6368EE484}" type="slidenum">
              <a:rPr lang="en-US" altLang="zh-CN" u="sng" smtClean="0"/>
              <a:pPr/>
              <a:t>36</a:t>
            </a:fld>
            <a:endParaRPr lang="en-US" altLang="zh-CN" u="sng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512" y="403770"/>
            <a:ext cx="8784976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rgbClr val="C00000"/>
                </a:solidFill>
                <a:latin typeface="+mn-ea"/>
                <a:ea typeface="+mn-ea"/>
              </a:rPr>
              <a:t>   </a:t>
            </a:r>
            <a:r>
              <a:rPr lang="zh-CN" altLang="en-US" b="1" u="sng" dirty="0">
                <a:solidFill>
                  <a:srgbClr val="C00000"/>
                </a:solidFill>
                <a:latin typeface="+mn-ea"/>
                <a:ea typeface="+mn-ea"/>
              </a:rPr>
              <a:t>*地址计算</a:t>
            </a:r>
            <a:r>
              <a:rPr lang="zh-CN" altLang="en-US" b="1" u="sng" dirty="0">
                <a:solidFill>
                  <a:srgbClr val="C000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单元</a:t>
            </a:r>
            <a:r>
              <a:rPr lang="en-US" altLang="zh-CN" b="1" u="sng" dirty="0">
                <a:solidFill>
                  <a:srgbClr val="C000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(ACU)</a:t>
            </a:r>
            <a:r>
              <a:rPr lang="zh-CN" altLang="en-US" b="1" u="sng" dirty="0">
                <a:solidFill>
                  <a:srgbClr val="C000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：</a:t>
            </a:r>
            <a:r>
              <a:rPr lang="en-US" altLang="zh-CN" sz="2200" b="1" u="sng" dirty="0">
                <a:latin typeface="+mn-ea"/>
                <a:ea typeface="+mn-ea"/>
              </a:rPr>
              <a:t>ACU</a:t>
            </a:r>
            <a:r>
              <a:rPr lang="zh-CN" altLang="en-US" sz="2200" b="1" u="sng" dirty="0">
                <a:latin typeface="+mn-ea"/>
                <a:ea typeface="+mn-ea"/>
              </a:rPr>
              <a:t>与</a:t>
            </a:r>
            <a:r>
              <a:rPr lang="en-US" altLang="zh-CN" sz="2200" b="1" u="sng" dirty="0">
                <a:latin typeface="+mn-ea"/>
                <a:ea typeface="+mn-ea"/>
              </a:rPr>
              <a:t>ALU</a:t>
            </a:r>
            <a:r>
              <a:rPr lang="zh-CN" altLang="en-US" sz="2200" b="1" u="sng" dirty="0">
                <a:latin typeface="+mn-ea"/>
                <a:ea typeface="+mn-ea"/>
              </a:rPr>
              <a:t>间、</a:t>
            </a:r>
            <a:r>
              <a:rPr lang="en-US" altLang="zh-CN" sz="2200" b="1" u="sng" dirty="0">
                <a:latin typeface="+mn-ea"/>
                <a:ea typeface="+mn-ea"/>
              </a:rPr>
              <a:t>ACU</a:t>
            </a:r>
            <a:r>
              <a:rPr lang="zh-CN" altLang="en-US" sz="2200" b="1" u="sng" dirty="0">
                <a:latin typeface="+mn-ea"/>
                <a:ea typeface="+mn-ea"/>
              </a:rPr>
              <a:t>内部</a:t>
            </a:r>
            <a:r>
              <a:rPr lang="zh-CN" altLang="en-US" sz="2200" b="1" u="sng" dirty="0">
                <a:latin typeface="+mn-ea"/>
              </a:rPr>
              <a:t>不能复用部件</a:t>
            </a:r>
            <a:endParaRPr lang="en-US" altLang="zh-CN" sz="2200" b="1" u="sng" dirty="0">
              <a:solidFill>
                <a:srgbClr val="C00000"/>
              </a:solidFill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  </a:t>
            </a:r>
            <a:r>
              <a:rPr lang="zh-CN" altLang="en-US" b="1" u="sng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指令寻址要求</a:t>
            </a:r>
            <a:r>
              <a:rPr lang="en-US" altLang="zh-CN" b="1" u="sng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  <a:r>
              <a:rPr lang="zh-CN" altLang="en-US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设</a:t>
            </a:r>
            <a:r>
              <a:rPr lang="en-US" altLang="zh-CN" sz="2000" b="1" u="sng" dirty="0">
                <a:latin typeface="+mn-ea"/>
                <a:ea typeface="+mn-ea"/>
              </a:rPr>
              <a:t>j</a:t>
            </a:r>
            <a:r>
              <a:rPr lang="zh-CN" altLang="en-US" sz="2000" b="1" u="sng" dirty="0">
                <a:latin typeface="+mn-ea"/>
                <a:ea typeface="+mn-ea"/>
              </a:rPr>
              <a:t>、</a:t>
            </a:r>
            <a:r>
              <a:rPr lang="en-US" altLang="zh-CN" sz="2000" b="1" u="sng" dirty="0" err="1">
                <a:latin typeface="+mn-ea"/>
                <a:ea typeface="+mn-ea"/>
              </a:rPr>
              <a:t>beq</a:t>
            </a:r>
            <a:r>
              <a:rPr lang="zh-CN" altLang="en-US" sz="2000" b="1" u="sng" dirty="0">
                <a:latin typeface="+mn-ea"/>
                <a:ea typeface="+mn-ea"/>
              </a:rPr>
              <a:t>指令的操作码译码信号为</a:t>
            </a:r>
            <a:r>
              <a:rPr lang="en-US" altLang="zh-CN" sz="2000" b="1" u="sng" dirty="0">
                <a:latin typeface="+mn-ea"/>
                <a:ea typeface="+mn-ea"/>
              </a:rPr>
              <a:t>Jump</a:t>
            </a:r>
            <a:r>
              <a:rPr lang="zh-CN" altLang="en-US" sz="2000" b="1" u="sng" dirty="0">
                <a:latin typeface="+mn-ea"/>
                <a:ea typeface="+mn-ea"/>
              </a:rPr>
              <a:t>、</a:t>
            </a:r>
            <a:r>
              <a:rPr lang="en-US" altLang="zh-CN" sz="2000" b="1" u="sng" dirty="0">
                <a:latin typeface="+mn-ea"/>
                <a:ea typeface="+mn-ea"/>
              </a:rPr>
              <a:t>Branch</a:t>
            </a:r>
            <a:endParaRPr lang="en-US" altLang="zh-CN" b="1" u="sng" dirty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         </a:t>
            </a:r>
            <a:r>
              <a:rPr lang="en-US" altLang="zh-CN" b="1" u="sng" baseline="-25000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</a:t>
            </a:r>
            <a:r>
              <a:rPr lang="en-US" altLang="zh-CN" b="1" u="sng" dirty="0">
                <a:latin typeface="+mn-ea"/>
                <a:ea typeface="+mn-ea"/>
              </a:rPr>
              <a:t>Jump</a:t>
            </a:r>
            <a:r>
              <a:rPr lang="zh-CN" altLang="en-US" b="1" u="sng" dirty="0">
                <a:latin typeface="+mn-ea"/>
                <a:ea typeface="+mn-ea"/>
              </a:rPr>
              <a:t>＝</a:t>
            </a:r>
            <a:r>
              <a:rPr lang="en-US" altLang="zh-CN" b="1" u="sng" dirty="0">
                <a:latin typeface="+mn-ea"/>
                <a:ea typeface="+mn-ea"/>
              </a:rPr>
              <a:t>1</a:t>
            </a:r>
            <a:r>
              <a:rPr lang="zh-CN" altLang="en-US" b="1" u="sng" dirty="0">
                <a:latin typeface="+mn-ea"/>
                <a:ea typeface="+mn-ea"/>
              </a:rPr>
              <a:t>时，</a:t>
            </a:r>
            <a:r>
              <a:rPr lang="en-US" altLang="zh-CN" b="1" u="sng" dirty="0">
                <a:latin typeface="+mn-ea"/>
                <a:ea typeface="+mn-ea"/>
              </a:rPr>
              <a:t>NPC</a:t>
            </a:r>
            <a:r>
              <a:rPr lang="zh-CN" altLang="en-US" b="1" u="sng" dirty="0">
                <a:latin typeface="+mn-ea"/>
                <a:ea typeface="+mn-ea"/>
              </a:rPr>
              <a:t>＝</a:t>
            </a:r>
            <a:r>
              <a:rPr lang="en-US" altLang="zh-CN" b="1" u="sng" dirty="0">
                <a:latin typeface="+mn-ea"/>
                <a:ea typeface="+mn-ea"/>
              </a:rPr>
              <a:t>(PC)</a:t>
            </a:r>
            <a:r>
              <a:rPr lang="zh-CN" altLang="en-US" b="1" u="sng" baseline="-18000" dirty="0">
                <a:latin typeface="+mn-ea"/>
                <a:ea typeface="+mn-ea"/>
              </a:rPr>
              <a:t>高</a:t>
            </a:r>
            <a:r>
              <a:rPr lang="en-US" altLang="zh-CN" b="1" u="sng" baseline="-18000" dirty="0">
                <a:latin typeface="+mn-ea"/>
                <a:ea typeface="+mn-ea"/>
              </a:rPr>
              <a:t>4</a:t>
            </a:r>
            <a:r>
              <a:rPr lang="zh-CN" altLang="en-US" b="1" u="sng" baseline="-18000" dirty="0">
                <a:latin typeface="+mn-ea"/>
                <a:ea typeface="+mn-ea"/>
              </a:rPr>
              <a:t>位</a:t>
            </a:r>
            <a:r>
              <a:rPr lang="en-US" altLang="zh-CN" b="1" u="sng" kern="100" dirty="0">
                <a:latin typeface="+mn-ea"/>
                <a:ea typeface="+mn-ea"/>
              </a:rPr>
              <a:t>‖</a:t>
            </a:r>
            <a:r>
              <a:rPr lang="pt-BR" altLang="zh-CN" b="1" u="sng" kern="100" dirty="0">
                <a:latin typeface="+mn-ea"/>
                <a:ea typeface="+mn-ea"/>
              </a:rPr>
              <a:t>addr&lt;&lt;2</a:t>
            </a:r>
            <a:r>
              <a:rPr lang="zh-CN" altLang="en-US" b="1" u="sng" dirty="0">
                <a:latin typeface="+mn-ea"/>
                <a:ea typeface="+mn-ea"/>
              </a:rPr>
              <a:t>，</a:t>
            </a:r>
            <a:endParaRPr lang="en-US" altLang="zh-CN" b="1" u="sng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u="sng" dirty="0">
                <a:latin typeface="+mn-ea"/>
                <a:ea typeface="+mn-ea"/>
              </a:rPr>
              <a:t>         Branch</a:t>
            </a:r>
            <a:r>
              <a:rPr lang="en-US" altLang="zh-CN" b="1" u="sng" dirty="0">
                <a:latin typeface="+mn-lt"/>
                <a:ea typeface="+mn-ea"/>
              </a:rPr>
              <a:t> ·</a:t>
            </a:r>
            <a:r>
              <a:rPr lang="en-US" altLang="zh-CN" b="1" u="sng" baseline="-25000" dirty="0">
                <a:latin typeface="+mn-lt"/>
                <a:ea typeface="+mn-ea"/>
              </a:rPr>
              <a:t> </a:t>
            </a:r>
            <a:r>
              <a:rPr lang="en-US" altLang="zh-CN" b="1" u="sng" dirty="0">
                <a:latin typeface="+mn-ea"/>
                <a:ea typeface="+mn-ea"/>
              </a:rPr>
              <a:t>ZF</a:t>
            </a:r>
            <a:r>
              <a:rPr lang="zh-CN" altLang="en-US" b="1" u="sng" dirty="0">
                <a:latin typeface="+mn-ea"/>
                <a:ea typeface="+mn-ea"/>
              </a:rPr>
              <a:t>＝</a:t>
            </a:r>
            <a:r>
              <a:rPr lang="en-US" altLang="zh-CN" b="1" u="sng" dirty="0">
                <a:latin typeface="+mn-ea"/>
                <a:ea typeface="+mn-ea"/>
              </a:rPr>
              <a:t>1</a:t>
            </a:r>
            <a:r>
              <a:rPr lang="zh-CN" altLang="en-US" b="1" u="sng" dirty="0">
                <a:latin typeface="+mn-ea"/>
                <a:ea typeface="+mn-ea"/>
              </a:rPr>
              <a:t>时，</a:t>
            </a:r>
            <a:r>
              <a:rPr lang="en-US" altLang="zh-CN" b="1" u="sng" dirty="0">
                <a:latin typeface="+mn-ea"/>
                <a:ea typeface="+mn-ea"/>
              </a:rPr>
              <a:t>NPC</a:t>
            </a:r>
            <a:r>
              <a:rPr lang="zh-CN" altLang="en-US" b="1" u="sng" dirty="0">
                <a:latin typeface="+mn-ea"/>
                <a:ea typeface="+mn-ea"/>
              </a:rPr>
              <a:t>＝</a:t>
            </a:r>
            <a:r>
              <a:rPr lang="en-US" altLang="zh-CN" b="1" u="sng" dirty="0">
                <a:latin typeface="+mn-ea"/>
                <a:ea typeface="+mn-ea"/>
              </a:rPr>
              <a:t>(PC)</a:t>
            </a:r>
            <a:r>
              <a:rPr lang="zh-CN" altLang="en-US" b="1" u="sng" dirty="0">
                <a:latin typeface="+mn-ea"/>
                <a:ea typeface="+mn-ea"/>
              </a:rPr>
              <a:t>＋</a:t>
            </a:r>
            <a:r>
              <a:rPr lang="en-US" altLang="zh-CN" b="1" u="sng" dirty="0">
                <a:latin typeface="+mn-ea"/>
                <a:ea typeface="+mn-ea"/>
              </a:rPr>
              <a:t>4</a:t>
            </a:r>
            <a:r>
              <a:rPr lang="zh-CN" altLang="en-US" b="1" u="sng" dirty="0">
                <a:latin typeface="+mn-ea"/>
                <a:ea typeface="+mn-ea"/>
              </a:rPr>
              <a:t>＋</a:t>
            </a:r>
            <a:r>
              <a:rPr lang="en-US" altLang="zh-CN" b="1" u="sng" dirty="0" err="1">
                <a:latin typeface="+mn-ea"/>
                <a:ea typeface="+mn-ea"/>
              </a:rPr>
              <a:t>SExt</a:t>
            </a:r>
            <a:r>
              <a:rPr lang="en-US" altLang="zh-CN" b="1" u="sng" dirty="0">
                <a:latin typeface="+mn-ea"/>
                <a:ea typeface="+mn-ea"/>
              </a:rPr>
              <a:t>(</a:t>
            </a:r>
            <a:r>
              <a:rPr lang="en-US" altLang="zh-CN" b="1" u="sng" dirty="0" err="1">
                <a:latin typeface="+mn-ea"/>
                <a:ea typeface="+mn-ea"/>
              </a:rPr>
              <a:t>imme</a:t>
            </a:r>
            <a:r>
              <a:rPr lang="en-US" altLang="zh-CN" b="1" u="sng" dirty="0">
                <a:latin typeface="+mn-ea"/>
                <a:ea typeface="+mn-ea"/>
              </a:rPr>
              <a:t>)&lt;&lt;2</a:t>
            </a:r>
            <a:r>
              <a:rPr lang="zh-CN" altLang="en-US" b="1" u="sng" dirty="0">
                <a:latin typeface="+mn-ea"/>
                <a:ea typeface="+mn-ea"/>
              </a:rPr>
              <a:t>，</a:t>
            </a:r>
            <a:endParaRPr lang="en-US" altLang="zh-CN" b="1" u="sng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u="sng" dirty="0">
                <a:latin typeface="+mn-ea"/>
                <a:ea typeface="+mn-ea"/>
              </a:rPr>
              <a:t>                  </a:t>
            </a:r>
            <a:r>
              <a:rPr lang="en-US" altLang="zh-CN" b="1" u="sng" baseline="-25000" dirty="0">
                <a:latin typeface="+mn-ea"/>
                <a:ea typeface="+mn-ea"/>
              </a:rPr>
              <a:t>  </a:t>
            </a:r>
            <a:r>
              <a:rPr lang="zh-CN" altLang="en-US" b="1" u="sng" dirty="0">
                <a:latin typeface="+mn-ea"/>
                <a:ea typeface="+mn-ea"/>
              </a:rPr>
              <a:t>否则，</a:t>
            </a:r>
            <a:r>
              <a:rPr lang="en-US" altLang="zh-CN" b="1" u="sng" dirty="0">
                <a:latin typeface="+mn-ea"/>
                <a:ea typeface="+mn-ea"/>
              </a:rPr>
              <a:t>NPC</a:t>
            </a:r>
            <a:r>
              <a:rPr lang="zh-CN" altLang="en-US" b="1" u="sng" dirty="0">
                <a:latin typeface="+mn-ea"/>
                <a:ea typeface="+mn-ea"/>
              </a:rPr>
              <a:t>＝</a:t>
            </a:r>
            <a:r>
              <a:rPr lang="en-US" altLang="zh-CN" b="1" u="sng" dirty="0">
                <a:latin typeface="+mn-ea"/>
                <a:ea typeface="+mn-ea"/>
              </a:rPr>
              <a:t>(PC)</a:t>
            </a:r>
            <a:r>
              <a:rPr lang="zh-CN" altLang="en-US" b="1" u="sng" dirty="0">
                <a:latin typeface="+mn-ea"/>
                <a:ea typeface="+mn-ea"/>
              </a:rPr>
              <a:t>＋</a:t>
            </a:r>
            <a:r>
              <a:rPr lang="en-US" altLang="zh-CN" b="1" u="sng" dirty="0">
                <a:latin typeface="+mn-ea"/>
                <a:ea typeface="+mn-ea"/>
              </a:rPr>
              <a:t>4</a:t>
            </a:r>
            <a:endParaRPr lang="en-US" altLang="zh-CN" b="1" u="sng" dirty="0">
              <a:solidFill>
                <a:srgbClr val="990099"/>
              </a:solidFill>
              <a:latin typeface="+mn-ea"/>
              <a:ea typeface="+mn-ea"/>
            </a:endParaRPr>
          </a:p>
        </p:txBody>
      </p:sp>
      <p:sp>
        <p:nvSpPr>
          <p:cNvPr id="6" name="左大括号 5"/>
          <p:cNvSpPr/>
          <p:nvPr/>
        </p:nvSpPr>
        <p:spPr bwMode="auto">
          <a:xfrm>
            <a:off x="1475656" y="1483890"/>
            <a:ext cx="144016" cy="1152128"/>
          </a:xfrm>
          <a:prstGeom prst="leftBrac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9" name="Rectangle 2"/>
          <p:cNvSpPr>
            <a:spLocks noChangeArrowheads="1"/>
          </p:cNvSpPr>
          <p:nvPr/>
        </p:nvSpPr>
        <p:spPr bwMode="auto">
          <a:xfrm>
            <a:off x="4479634" y="-159718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u="sng"/>
          </a:p>
        </p:txBody>
      </p:sp>
      <p:grpSp>
        <p:nvGrpSpPr>
          <p:cNvPr id="129" name="组合 128"/>
          <p:cNvGrpSpPr/>
          <p:nvPr/>
        </p:nvGrpSpPr>
        <p:grpSpPr>
          <a:xfrm>
            <a:off x="1892345" y="3657659"/>
            <a:ext cx="5055919" cy="2218719"/>
            <a:chOff x="1355708" y="3848315"/>
            <a:chExt cx="5055919" cy="2218719"/>
          </a:xfrm>
        </p:grpSpPr>
        <p:sp>
          <p:nvSpPr>
            <p:cNvPr id="9" name="矩形 8"/>
            <p:cNvSpPr/>
            <p:nvPr/>
          </p:nvSpPr>
          <p:spPr>
            <a:xfrm>
              <a:off x="2051720" y="4149081"/>
              <a:ext cx="3816425" cy="1917953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u="sng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42721" y="3848315"/>
              <a:ext cx="1497431" cy="2160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600" b="1" u="sng" dirty="0">
                  <a:latin typeface="+mn-ea"/>
                  <a:ea typeface="+mn-ea"/>
                  <a:cs typeface="Times New Roman" pitchFamily="18" charset="0"/>
                </a:rPr>
                <a:t>ZF Branch Jump</a:t>
              </a:r>
              <a:endParaRPr lang="zh-CN" altLang="en-US" sz="16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55708" y="4185084"/>
              <a:ext cx="551996" cy="2630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600" b="1" u="sng" dirty="0" err="1">
                  <a:latin typeface="+mn-ea"/>
                  <a:ea typeface="+mn-ea"/>
                  <a:cs typeface="Times New Roman" pitchFamily="18" charset="0"/>
                </a:rPr>
                <a:t>imme</a:t>
              </a:r>
              <a:endParaRPr lang="zh-CN" altLang="en-US" sz="16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164420" y="4293096"/>
              <a:ext cx="687500" cy="283727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0800" rIns="18000" bIns="10800" rtlCol="0" anchor="ctr"/>
            <a:lstStyle/>
            <a:p>
              <a:pPr algn="ctr"/>
              <a:r>
                <a:rPr lang="en-US" altLang="zh-CN" sz="1600" b="1" u="sng" dirty="0" err="1">
                  <a:solidFill>
                    <a:schemeClr val="tx1"/>
                  </a:solidFill>
                  <a:latin typeface="+mn-ea"/>
                </a:rPr>
                <a:t>SExtU</a:t>
              </a:r>
              <a:endParaRPr lang="zh-CN" altLang="en-US" sz="1600" b="1" u="sng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4" name="直接连接符 13"/>
            <p:cNvCxnSpPr>
              <a:stCxn id="13" idx="3"/>
            </p:cNvCxnSpPr>
            <p:nvPr/>
          </p:nvCxnSpPr>
          <p:spPr bwMode="auto">
            <a:xfrm flipV="1">
              <a:off x="3851920" y="4434959"/>
              <a:ext cx="248605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5" name="直接连接符 14"/>
            <p:cNvCxnSpPr/>
            <p:nvPr/>
          </p:nvCxnSpPr>
          <p:spPr bwMode="auto">
            <a:xfrm>
              <a:off x="1883636" y="5445225"/>
              <a:ext cx="160128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 bwMode="auto">
            <a:xfrm flipV="1">
              <a:off x="4460565" y="4796885"/>
              <a:ext cx="255451" cy="26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0" name="矩形 19"/>
            <p:cNvSpPr/>
            <p:nvPr/>
          </p:nvSpPr>
          <p:spPr>
            <a:xfrm>
              <a:off x="4499992" y="4293096"/>
              <a:ext cx="648072" cy="2160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sng" dirty="0">
                  <a:solidFill>
                    <a:schemeClr val="tx1"/>
                  </a:solidFill>
                  <a:latin typeface="+mn-ea"/>
                </a:rPr>
                <a:t>&amp;</a:t>
              </a:r>
              <a:endParaRPr lang="zh-CN" altLang="en-US" sz="1600" b="1" u="sng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 rot="16200000">
              <a:off x="4495651" y="4936826"/>
              <a:ext cx="728764" cy="28803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altLang="zh-CN" sz="1600" b="1" u="sng" dirty="0">
                  <a:solidFill>
                    <a:schemeClr val="tx1"/>
                  </a:solidFill>
                  <a:latin typeface="+mn-ea"/>
                </a:rPr>
                <a:t>MUX</a:t>
              </a:r>
              <a:endParaRPr lang="zh-CN" altLang="en-US" sz="1600" b="1" u="sng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 bwMode="auto">
            <a:xfrm flipV="1">
              <a:off x="5000625" y="5085184"/>
              <a:ext cx="507479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5" name="直接连接符 94"/>
            <p:cNvCxnSpPr/>
            <p:nvPr/>
          </p:nvCxnSpPr>
          <p:spPr bwMode="auto">
            <a:xfrm>
              <a:off x="3941929" y="5157191"/>
              <a:ext cx="774087" cy="215581"/>
            </a:xfrm>
            <a:prstGeom prst="bentConnector3">
              <a:avLst>
                <a:gd name="adj1" fmla="val 125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26" name="AutoShape 15"/>
            <p:cNvSpPr>
              <a:spLocks noChangeArrowheads="1"/>
            </p:cNvSpPr>
            <p:nvPr/>
          </p:nvSpPr>
          <p:spPr bwMode="auto">
            <a:xfrm rot="16200000">
              <a:off x="3848004" y="4616640"/>
              <a:ext cx="864097" cy="361023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u="sng" dirty="0">
                  <a:latin typeface="+mn-ea"/>
                  <a:ea typeface="+mn-ea"/>
                </a:rPr>
                <a:t>Adder</a:t>
              </a:r>
              <a:endParaRPr lang="zh-CN" altLang="en-US" sz="1600" b="1" u="sng" dirty="0">
                <a:latin typeface="+mn-ea"/>
                <a:ea typeface="+mn-ea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 bwMode="auto">
            <a:xfrm flipH="1">
              <a:off x="4860032" y="4509121"/>
              <a:ext cx="1" cy="21602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30" name="直接连接符 29"/>
            <p:cNvCxnSpPr/>
            <p:nvPr/>
          </p:nvCxnSpPr>
          <p:spPr bwMode="auto">
            <a:xfrm>
              <a:off x="5652120" y="4064339"/>
              <a:ext cx="0" cy="87682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41" name="TextBox 40"/>
            <p:cNvSpPr txBox="1"/>
            <p:nvPr/>
          </p:nvSpPr>
          <p:spPr>
            <a:xfrm>
              <a:off x="6012160" y="5301208"/>
              <a:ext cx="399467" cy="2381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600" b="1" u="sng" dirty="0">
                  <a:latin typeface="+mn-ea"/>
                  <a:ea typeface="+mn-ea"/>
                  <a:cs typeface="Times New Roman" pitchFamily="18" charset="0"/>
                </a:rPr>
                <a:t>NPC</a:t>
              </a:r>
              <a:endParaRPr lang="zh-CN" altLang="en-US" sz="16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4716016" y="5336768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4724400" y="4760881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 flipV="1">
              <a:off x="3851920" y="5157191"/>
              <a:ext cx="248605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4" name="AutoShape 15"/>
            <p:cNvSpPr>
              <a:spLocks noChangeArrowheads="1"/>
            </p:cNvSpPr>
            <p:nvPr/>
          </p:nvSpPr>
          <p:spPr bwMode="auto">
            <a:xfrm rot="16200000">
              <a:off x="3240343" y="4976680"/>
              <a:ext cx="864097" cy="361023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u="sng" dirty="0">
                  <a:latin typeface="+mn-ea"/>
                  <a:ea typeface="+mn-ea"/>
                </a:rPr>
                <a:t>Adder</a:t>
              </a:r>
              <a:endParaRPr lang="zh-CN" altLang="en-US" sz="1600" b="1" u="sng" dirty="0">
                <a:latin typeface="+mn-ea"/>
                <a:ea typeface="+mn-ea"/>
              </a:endParaRPr>
            </a:p>
          </p:txBody>
        </p:sp>
        <p:cxnSp>
          <p:nvCxnSpPr>
            <p:cNvPr id="65" name="直接连接符 64"/>
            <p:cNvCxnSpPr/>
            <p:nvPr/>
          </p:nvCxnSpPr>
          <p:spPr bwMode="auto">
            <a:xfrm>
              <a:off x="3164421" y="4869160"/>
              <a:ext cx="327459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7" name="TextBox 66"/>
            <p:cNvSpPr txBox="1"/>
            <p:nvPr/>
          </p:nvSpPr>
          <p:spPr>
            <a:xfrm>
              <a:off x="2908856" y="4742471"/>
              <a:ext cx="294992" cy="19869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600" b="1" u="sng" dirty="0">
                  <a:latin typeface="+mn-ea"/>
                  <a:ea typeface="+mn-ea"/>
                  <a:cs typeface="Times New Roman" pitchFamily="18" charset="0"/>
                </a:rPr>
                <a:t>4</a:t>
              </a:r>
              <a:endParaRPr lang="zh-CN" altLang="en-US" sz="16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 rot="16200000">
              <a:off x="5161735" y="5287537"/>
              <a:ext cx="980772" cy="28803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altLang="zh-CN" sz="1600" b="1" u="sng" dirty="0">
                  <a:solidFill>
                    <a:schemeClr val="tx1"/>
                  </a:solidFill>
                  <a:latin typeface="+mn-ea"/>
                </a:rPr>
                <a:t>MUX</a:t>
              </a:r>
              <a:endParaRPr lang="zh-CN" altLang="en-US" sz="1600" b="1" u="sng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4" name="矩形 73"/>
            <p:cNvSpPr/>
            <p:nvPr/>
          </p:nvSpPr>
          <p:spPr bwMode="auto">
            <a:xfrm>
              <a:off x="5508104" y="5038576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5" name="矩形 74"/>
            <p:cNvSpPr/>
            <p:nvPr/>
          </p:nvSpPr>
          <p:spPr bwMode="auto">
            <a:xfrm>
              <a:off x="5516488" y="5768816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92" name="直接连接符 91"/>
            <p:cNvCxnSpPr/>
            <p:nvPr/>
          </p:nvCxnSpPr>
          <p:spPr bwMode="auto">
            <a:xfrm>
              <a:off x="5796136" y="5445224"/>
              <a:ext cx="216024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6" name="直接连接符 95"/>
            <p:cNvCxnSpPr/>
            <p:nvPr/>
          </p:nvCxnSpPr>
          <p:spPr bwMode="auto">
            <a:xfrm flipH="1">
              <a:off x="4572000" y="4077072"/>
              <a:ext cx="1" cy="21602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7" name="直接连接符 96"/>
            <p:cNvCxnSpPr/>
            <p:nvPr/>
          </p:nvCxnSpPr>
          <p:spPr bwMode="auto">
            <a:xfrm flipH="1">
              <a:off x="5076055" y="4077072"/>
              <a:ext cx="1" cy="21602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10" name="TextBox 109"/>
            <p:cNvSpPr txBox="1"/>
            <p:nvPr/>
          </p:nvSpPr>
          <p:spPr>
            <a:xfrm>
              <a:off x="1355708" y="5661248"/>
              <a:ext cx="551996" cy="227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600" b="1" u="sng" dirty="0" err="1">
                  <a:latin typeface="+mn-ea"/>
                  <a:ea typeface="+mn-ea"/>
                  <a:cs typeface="Times New Roman" pitchFamily="18" charset="0"/>
                </a:rPr>
                <a:t>addr</a:t>
              </a:r>
              <a:endParaRPr lang="zh-CN" altLang="en-US" sz="16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579920" y="5301208"/>
              <a:ext cx="327784" cy="227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600" b="1" u="sng" dirty="0">
                  <a:latin typeface="+mn-ea"/>
                  <a:ea typeface="+mn-ea"/>
                  <a:cs typeface="Times New Roman" pitchFamily="18" charset="0"/>
                </a:rPr>
                <a:t>PC</a:t>
              </a:r>
              <a:endParaRPr lang="zh-CN" altLang="en-US" sz="16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12" name="直接连接符 111"/>
            <p:cNvCxnSpPr/>
            <p:nvPr/>
          </p:nvCxnSpPr>
          <p:spPr bwMode="auto">
            <a:xfrm flipH="1">
              <a:off x="2833204" y="5398616"/>
              <a:ext cx="82612" cy="8601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3" name="TextBox 112"/>
            <p:cNvSpPr txBox="1"/>
            <p:nvPr/>
          </p:nvSpPr>
          <p:spPr>
            <a:xfrm>
              <a:off x="2622482" y="5218211"/>
              <a:ext cx="271290" cy="227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400" b="1" u="sng" dirty="0">
                  <a:latin typeface="+mn-ea"/>
                  <a:ea typeface="+mn-ea"/>
                  <a:cs typeface="Times New Roman" pitchFamily="18" charset="0"/>
                </a:rPr>
                <a:t>32</a:t>
              </a:r>
              <a:endParaRPr lang="zh-CN" altLang="en-US" sz="14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14" name="直接连接符 113"/>
            <p:cNvCxnSpPr/>
            <p:nvPr/>
          </p:nvCxnSpPr>
          <p:spPr bwMode="auto">
            <a:xfrm flipH="1">
              <a:off x="2833204" y="5765858"/>
              <a:ext cx="82612" cy="8601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5" name="TextBox 114"/>
            <p:cNvSpPr txBox="1"/>
            <p:nvPr/>
          </p:nvSpPr>
          <p:spPr>
            <a:xfrm>
              <a:off x="2622482" y="5578251"/>
              <a:ext cx="271290" cy="227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400" b="1" u="sng" dirty="0">
                  <a:latin typeface="+mn-ea"/>
                  <a:ea typeface="+mn-ea"/>
                  <a:cs typeface="Times New Roman" pitchFamily="18" charset="0"/>
                </a:rPr>
                <a:t>26</a:t>
              </a:r>
              <a:endParaRPr lang="zh-CN" altLang="en-US" sz="14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16" name="直接连接符 115"/>
            <p:cNvCxnSpPr/>
            <p:nvPr/>
          </p:nvCxnSpPr>
          <p:spPr bwMode="auto">
            <a:xfrm flipH="1">
              <a:off x="5065452" y="5763736"/>
              <a:ext cx="82612" cy="8601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7" name="TextBox 116"/>
            <p:cNvSpPr txBox="1"/>
            <p:nvPr/>
          </p:nvSpPr>
          <p:spPr>
            <a:xfrm>
              <a:off x="4876774" y="5578251"/>
              <a:ext cx="271290" cy="227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400" b="1" u="sng" dirty="0">
                  <a:latin typeface="+mn-ea"/>
                  <a:ea typeface="+mn-ea"/>
                  <a:cs typeface="Times New Roman" pitchFamily="18" charset="0"/>
                </a:rPr>
                <a:t>32</a:t>
              </a:r>
              <a:endParaRPr lang="zh-CN" altLang="en-US" sz="14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18" name="直接连接符 117"/>
            <p:cNvCxnSpPr/>
            <p:nvPr/>
          </p:nvCxnSpPr>
          <p:spPr bwMode="auto">
            <a:xfrm flipH="1">
              <a:off x="3841316" y="5616762"/>
              <a:ext cx="82612" cy="8601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9" name="TextBox 118"/>
            <p:cNvSpPr txBox="1"/>
            <p:nvPr/>
          </p:nvSpPr>
          <p:spPr>
            <a:xfrm>
              <a:off x="3707904" y="5434235"/>
              <a:ext cx="193980" cy="227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400" b="1" u="sng" dirty="0">
                  <a:latin typeface="+mn-ea"/>
                  <a:ea typeface="+mn-ea"/>
                  <a:cs typeface="Times New Roman" pitchFamily="18" charset="0"/>
                </a:rPr>
                <a:t>4</a:t>
              </a:r>
              <a:endParaRPr lang="zh-CN" altLang="en-US" sz="14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23" name="椭圆 122"/>
            <p:cNvSpPr/>
            <p:nvPr/>
          </p:nvSpPr>
          <p:spPr bwMode="auto">
            <a:xfrm>
              <a:off x="2375756" y="4197817"/>
              <a:ext cx="612068" cy="455319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394577" y="4382431"/>
              <a:ext cx="294992" cy="19869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600" b="1" u="sng" dirty="0">
                  <a:latin typeface="+mn-ea"/>
                  <a:ea typeface="+mn-ea"/>
                  <a:cs typeface="Times New Roman" pitchFamily="18" charset="0"/>
                </a:rPr>
                <a:t>00</a:t>
              </a:r>
              <a:endParaRPr lang="zh-CN" altLang="en-US" sz="16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 bwMode="auto">
            <a:xfrm flipV="1">
              <a:off x="2915816" y="4437112"/>
              <a:ext cx="248605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6" name="直接连接符 55"/>
            <p:cNvCxnSpPr/>
            <p:nvPr/>
          </p:nvCxnSpPr>
          <p:spPr bwMode="auto">
            <a:xfrm>
              <a:off x="2909733" y="4304630"/>
              <a:ext cx="0" cy="272193"/>
            </a:xfrm>
            <a:prstGeom prst="line">
              <a:avLst/>
            </a:prstGeom>
            <a:solidFill>
              <a:schemeClr val="accent1"/>
            </a:solidFill>
            <a:ln w="254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>
              <a:off x="1907704" y="4356421"/>
              <a:ext cx="1002029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3" name="直接连接符 62"/>
            <p:cNvCxnSpPr/>
            <p:nvPr/>
          </p:nvCxnSpPr>
          <p:spPr bwMode="auto">
            <a:xfrm>
              <a:off x="2699792" y="4508821"/>
              <a:ext cx="2099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0" name="直接连接符 119"/>
            <p:cNvCxnSpPr/>
            <p:nvPr/>
          </p:nvCxnSpPr>
          <p:spPr bwMode="auto">
            <a:xfrm flipH="1">
              <a:off x="2262442" y="4313416"/>
              <a:ext cx="82612" cy="8601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1" name="TextBox 120"/>
            <p:cNvSpPr txBox="1"/>
            <p:nvPr/>
          </p:nvSpPr>
          <p:spPr>
            <a:xfrm>
              <a:off x="2051720" y="4138091"/>
              <a:ext cx="271290" cy="227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400" b="1" u="sng" dirty="0">
                  <a:latin typeface="+mn-ea"/>
                  <a:ea typeface="+mn-ea"/>
                  <a:cs typeface="Times New Roman" pitchFamily="18" charset="0"/>
                </a:rPr>
                <a:t>16</a:t>
              </a:r>
              <a:endParaRPr lang="zh-CN" altLang="en-US" sz="14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28" name="椭圆 127"/>
            <p:cNvSpPr/>
            <p:nvPr/>
          </p:nvSpPr>
          <p:spPr bwMode="auto">
            <a:xfrm>
              <a:off x="3901885" y="5528222"/>
              <a:ext cx="814132" cy="516338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3" name="直接连接符 125"/>
            <p:cNvCxnSpPr/>
            <p:nvPr/>
          </p:nvCxnSpPr>
          <p:spPr bwMode="auto">
            <a:xfrm>
              <a:off x="3220138" y="5445224"/>
              <a:ext cx="1276429" cy="208104"/>
            </a:xfrm>
            <a:prstGeom prst="bentConnector3">
              <a:avLst>
                <a:gd name="adj1" fmla="val -146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69" name="直接连接符 68"/>
            <p:cNvCxnSpPr/>
            <p:nvPr/>
          </p:nvCxnSpPr>
          <p:spPr bwMode="auto">
            <a:xfrm>
              <a:off x="4499992" y="5589240"/>
              <a:ext cx="0" cy="432048"/>
            </a:xfrm>
            <a:prstGeom prst="line">
              <a:avLst/>
            </a:prstGeom>
            <a:solidFill>
              <a:schemeClr val="accent1"/>
            </a:solidFill>
            <a:ln w="254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直接连接符 81"/>
            <p:cNvCxnSpPr/>
            <p:nvPr/>
          </p:nvCxnSpPr>
          <p:spPr bwMode="auto">
            <a:xfrm>
              <a:off x="1883636" y="5804820"/>
              <a:ext cx="2616356" cy="44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84" name="TextBox 83"/>
            <p:cNvSpPr txBox="1"/>
            <p:nvPr/>
          </p:nvSpPr>
          <p:spPr>
            <a:xfrm>
              <a:off x="3988976" y="5822591"/>
              <a:ext cx="294992" cy="19869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600" b="1" u="sng" dirty="0">
                  <a:latin typeface="+mn-ea"/>
                  <a:ea typeface="+mn-ea"/>
                  <a:cs typeface="Times New Roman" pitchFamily="18" charset="0"/>
                </a:rPr>
                <a:t>00</a:t>
              </a:r>
              <a:endParaRPr lang="zh-CN" altLang="en-US" sz="16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85" name="直接连接符 84"/>
            <p:cNvCxnSpPr/>
            <p:nvPr/>
          </p:nvCxnSpPr>
          <p:spPr bwMode="auto">
            <a:xfrm>
              <a:off x="4290050" y="5949280"/>
              <a:ext cx="2099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" name="直接连接符 31"/>
            <p:cNvCxnSpPr/>
            <p:nvPr/>
          </p:nvCxnSpPr>
          <p:spPr bwMode="auto">
            <a:xfrm>
              <a:off x="4499992" y="5805264"/>
              <a:ext cx="100811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130" name="Text Box 5"/>
          <p:cNvSpPr txBox="1">
            <a:spLocks noChangeArrowheads="1"/>
          </p:cNvSpPr>
          <p:nvPr/>
        </p:nvSpPr>
        <p:spPr bwMode="auto">
          <a:xfrm>
            <a:off x="179512" y="2691946"/>
            <a:ext cx="8856984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chemeClr val="accent2"/>
                </a:solidFill>
                <a:latin typeface="+mn-ea"/>
                <a:ea typeface="+mn-ea"/>
              </a:rPr>
              <a:t>      ACU</a:t>
            </a:r>
            <a:r>
              <a:rPr lang="zh-CN" altLang="en-US" b="1" u="sng" dirty="0">
                <a:solidFill>
                  <a:schemeClr val="accent2"/>
                </a:solidFill>
                <a:latin typeface="+mn-ea"/>
                <a:ea typeface="+mn-ea"/>
              </a:rPr>
              <a:t>设计</a:t>
            </a:r>
            <a:r>
              <a:rPr lang="en-US" altLang="zh-CN" b="1" u="sng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zh-CN" altLang="en-US" b="1" u="sng" dirty="0">
                <a:latin typeface="+mn-ea"/>
                <a:ea typeface="+mn-ea"/>
              </a:rPr>
              <a:t>支持</a:t>
            </a:r>
            <a:r>
              <a:rPr lang="en-US" altLang="zh-CN" b="1" u="sng" dirty="0">
                <a:latin typeface="+mn-ea"/>
                <a:ea typeface="+mn-ea"/>
              </a:rPr>
              <a:t>3</a:t>
            </a:r>
            <a:r>
              <a:rPr lang="zh-CN" altLang="en-US" b="1" u="sng" dirty="0">
                <a:latin typeface="+mn-ea"/>
                <a:ea typeface="+mn-ea"/>
              </a:rPr>
              <a:t>种功能</a:t>
            </a:r>
            <a:r>
              <a:rPr lang="en-US" altLang="zh-CN" sz="2000" b="1" u="sng" dirty="0">
                <a:latin typeface="+mn-ea"/>
                <a:ea typeface="+mn-ea"/>
              </a:rPr>
              <a:t>(</a:t>
            </a:r>
            <a:r>
              <a:rPr lang="zh-CN" altLang="en-US" sz="2000" b="1" u="sng" dirty="0">
                <a:latin typeface="+mn-ea"/>
              </a:rPr>
              <a:t>部件不能复用</a:t>
            </a:r>
            <a:r>
              <a:rPr lang="en-US" altLang="zh-CN" sz="2000" b="1" u="sng" dirty="0">
                <a:latin typeface="+mn-ea"/>
                <a:ea typeface="+mn-ea"/>
              </a:rPr>
              <a:t>)</a:t>
            </a:r>
            <a:r>
              <a:rPr lang="zh-CN" altLang="en-US" sz="2200" b="1" u="sng" dirty="0">
                <a:latin typeface="+mn-ea"/>
              </a:rPr>
              <a:t>，</a:t>
            </a:r>
            <a:endParaRPr lang="en-US" altLang="zh-CN" sz="2200" b="1" u="sng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u="sng" dirty="0">
                <a:latin typeface="+mn-ea"/>
                <a:ea typeface="+mn-ea"/>
              </a:rPr>
              <a:t>               &lt;&lt;2</a:t>
            </a:r>
            <a:r>
              <a:rPr lang="zh-CN" altLang="en-US" b="1" u="sng" dirty="0">
                <a:latin typeface="+mn-ea"/>
                <a:ea typeface="+mn-ea"/>
              </a:rPr>
              <a:t>可用拼接实现，</a:t>
            </a:r>
            <a:r>
              <a:rPr lang="en-US" altLang="zh-CN" b="1" u="sng" dirty="0">
                <a:latin typeface="+mn-ea"/>
                <a:ea typeface="+mn-ea"/>
              </a:rPr>
              <a:t>Adder</a:t>
            </a:r>
            <a:r>
              <a:rPr lang="zh-CN" altLang="en-US" b="1" u="sng" dirty="0">
                <a:latin typeface="+mn-ea"/>
                <a:ea typeface="+mn-ea"/>
              </a:rPr>
              <a:t>、</a:t>
            </a:r>
            <a:r>
              <a:rPr lang="en-US" altLang="zh-CN" b="1" u="sng" dirty="0" err="1">
                <a:latin typeface="+mn-ea"/>
                <a:ea typeface="+mn-ea"/>
              </a:rPr>
              <a:t>SExtU</a:t>
            </a:r>
            <a:r>
              <a:rPr lang="zh-CN" altLang="en-US" b="1" u="sng" dirty="0">
                <a:latin typeface="+mn-ea"/>
                <a:ea typeface="+mn-ea"/>
              </a:rPr>
              <a:t>无控制信号</a:t>
            </a:r>
            <a:endParaRPr lang="en-US" altLang="zh-CN" sz="2000" b="1" u="sng" dirty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grpSp>
        <p:nvGrpSpPr>
          <p:cNvPr id="131" name="Group 76"/>
          <p:cNvGrpSpPr>
            <a:grpSpLocks/>
          </p:cNvGrpSpPr>
          <p:nvPr/>
        </p:nvGrpSpPr>
        <p:grpSpPr bwMode="auto">
          <a:xfrm>
            <a:off x="3995936" y="6524450"/>
            <a:ext cx="360363" cy="287337"/>
            <a:chOff x="1133" y="4020"/>
            <a:chExt cx="227" cy="181"/>
          </a:xfrm>
        </p:grpSpPr>
        <p:sp>
          <p:nvSpPr>
            <p:cNvPr id="132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u="sng"/>
            </a:p>
          </p:txBody>
        </p:sp>
        <p:sp>
          <p:nvSpPr>
            <p:cNvPr id="133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u="sng" dirty="0">
                  <a:solidFill>
                    <a:schemeClr val="bg2"/>
                  </a:solidFill>
                  <a:latin typeface="宋体" pitchFamily="2" charset="-122"/>
                </a:rPr>
                <a:t>32</a:t>
              </a:r>
            </a:p>
          </p:txBody>
        </p:sp>
      </p:grpSp>
      <p:sp>
        <p:nvSpPr>
          <p:cNvPr id="137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8" y="6524450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sng"/>
          </a:p>
        </p:txBody>
      </p:sp>
    </p:spTree>
    <p:extLst>
      <p:ext uri="{BB962C8B-B14F-4D97-AF65-F5344CB8AC3E}">
        <p14:creationId xmlns:p14="http://schemas.microsoft.com/office/powerpoint/2010/main" val="182127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3200" y="6319514"/>
            <a:ext cx="1905000" cy="457200"/>
          </a:xfrm>
        </p:spPr>
        <p:txBody>
          <a:bodyPr/>
          <a:lstStyle/>
          <a:p>
            <a:fld id="{D9F6E18D-FF9A-4BD5-BDFA-25F6368EE484}" type="slidenum">
              <a:rPr lang="en-US" altLang="zh-CN" u="sng" smtClean="0"/>
              <a:pPr/>
              <a:t>37</a:t>
            </a:fld>
            <a:endParaRPr lang="en-US" altLang="zh-CN" u="sng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512" y="403770"/>
            <a:ext cx="8784976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rgbClr val="C00000"/>
                </a:solidFill>
                <a:latin typeface="+mn-ea"/>
                <a:ea typeface="+mn-ea"/>
              </a:rPr>
              <a:t>   </a:t>
            </a:r>
            <a:r>
              <a:rPr lang="zh-CN" altLang="en-US" b="1" u="sng" dirty="0">
                <a:solidFill>
                  <a:srgbClr val="C00000"/>
                </a:solidFill>
                <a:latin typeface="+mn-ea"/>
                <a:ea typeface="+mn-ea"/>
              </a:rPr>
              <a:t>*寄存器组</a:t>
            </a:r>
            <a:r>
              <a:rPr lang="en-US" altLang="zh-CN" b="1" u="sng" dirty="0">
                <a:solidFill>
                  <a:srgbClr val="C000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(GPRs)</a:t>
            </a:r>
            <a:r>
              <a:rPr lang="zh-CN" altLang="en-US" b="1" u="sng" dirty="0">
                <a:solidFill>
                  <a:srgbClr val="C000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设计：</a:t>
            </a:r>
            <a:r>
              <a:rPr lang="zh-CN" altLang="en-US" b="1" u="sng" dirty="0">
                <a:latin typeface="+mn-ea"/>
                <a:ea typeface="+mn-ea"/>
                <a:cs typeface="Arial Unicode MS" panose="020B0604020202020204" pitchFamily="34" charset="-122"/>
              </a:rPr>
              <a:t>支持</a:t>
            </a:r>
            <a:r>
              <a:rPr lang="en-US" altLang="zh-CN" b="1" u="sng" dirty="0">
                <a:latin typeface="+mn-ea"/>
                <a:ea typeface="+mn-ea"/>
                <a:cs typeface="Arial Unicode MS" panose="020B0604020202020204" pitchFamily="34" charset="-122"/>
              </a:rPr>
              <a:t>2</a:t>
            </a:r>
            <a:r>
              <a:rPr lang="zh-CN" altLang="en-US" b="1" u="sng" dirty="0">
                <a:latin typeface="+mn-ea"/>
                <a:ea typeface="+mn-ea"/>
                <a:cs typeface="Arial Unicode MS" panose="020B0604020202020204" pitchFamily="34" charset="-122"/>
              </a:rPr>
              <a:t>个读端口、</a:t>
            </a:r>
            <a:r>
              <a:rPr lang="en-US" altLang="zh-CN" b="1" u="sng" dirty="0">
                <a:latin typeface="+mn-ea"/>
                <a:ea typeface="+mn-ea"/>
                <a:cs typeface="Arial Unicode MS" panose="020B0604020202020204" pitchFamily="34" charset="-122"/>
              </a:rPr>
              <a:t>1</a:t>
            </a:r>
            <a:r>
              <a:rPr lang="zh-CN" altLang="en-US" b="1" u="sng" dirty="0">
                <a:latin typeface="+mn-ea"/>
                <a:ea typeface="+mn-ea"/>
                <a:cs typeface="Arial Unicode MS" panose="020B0604020202020204" pitchFamily="34" charset="-122"/>
              </a:rPr>
              <a:t>个写端口</a:t>
            </a:r>
            <a:endParaRPr lang="en-US" altLang="zh-CN" b="1" u="sng" dirty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grpSp>
        <p:nvGrpSpPr>
          <p:cNvPr id="161" name="组合 160"/>
          <p:cNvGrpSpPr/>
          <p:nvPr/>
        </p:nvGrpSpPr>
        <p:grpSpPr>
          <a:xfrm>
            <a:off x="1972866" y="979834"/>
            <a:ext cx="4183310" cy="2016224"/>
            <a:chOff x="3701058" y="1340768"/>
            <a:chExt cx="4183310" cy="2016224"/>
          </a:xfrm>
        </p:grpSpPr>
        <p:sp>
          <p:nvSpPr>
            <p:cNvPr id="28" name="矩形 27"/>
            <p:cNvSpPr/>
            <p:nvPr/>
          </p:nvSpPr>
          <p:spPr>
            <a:xfrm>
              <a:off x="4244541" y="1340768"/>
              <a:ext cx="3207779" cy="201622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u="sng"/>
            </a:p>
          </p:txBody>
        </p:sp>
        <p:sp>
          <p:nvSpPr>
            <p:cNvPr id="24" name="矩形 23"/>
            <p:cNvSpPr/>
            <p:nvPr/>
          </p:nvSpPr>
          <p:spPr>
            <a:xfrm>
              <a:off x="5652120" y="1628800"/>
              <a:ext cx="687500" cy="28803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0800" rIns="18000" bIns="10800" rtlCol="0" anchor="ctr"/>
            <a:lstStyle/>
            <a:p>
              <a:pPr algn="ctr"/>
              <a:r>
                <a:rPr lang="en-US" altLang="zh-CN" sz="1600" b="1" u="sng" dirty="0">
                  <a:solidFill>
                    <a:schemeClr val="tx1"/>
                  </a:solidFill>
                  <a:latin typeface="+mn-ea"/>
                </a:rPr>
                <a:t>R0</a:t>
              </a:r>
              <a:endParaRPr lang="zh-CN" altLang="en-US" sz="1600" b="1" u="sng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652120" y="2409371"/>
              <a:ext cx="687500" cy="288032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0800" rIns="18000" bIns="10800" rtlCol="0" anchor="ctr"/>
            <a:lstStyle/>
            <a:p>
              <a:pPr algn="ctr"/>
              <a:r>
                <a:rPr lang="en-US" altLang="zh-CN" sz="1600" b="1" u="sng" dirty="0">
                  <a:solidFill>
                    <a:schemeClr val="tx1"/>
                  </a:solidFill>
                  <a:latin typeface="+mn-ea"/>
                </a:rPr>
                <a:t>R31</a:t>
              </a:r>
              <a:endParaRPr lang="zh-CN" altLang="en-US" sz="1600" b="1" u="sng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6" name="Text Box 18"/>
            <p:cNvSpPr txBox="1">
              <a:spLocks noChangeArrowheads="1"/>
            </p:cNvSpPr>
            <p:nvPr/>
          </p:nvSpPr>
          <p:spPr bwMode="auto">
            <a:xfrm rot="16200000">
              <a:off x="5831606" y="2097386"/>
              <a:ext cx="288032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u="sng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791946" y="2122742"/>
              <a:ext cx="335972" cy="2630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600" b="1" u="sng" dirty="0" err="1">
                  <a:latin typeface="+mn-ea"/>
                  <a:ea typeface="+mn-ea"/>
                  <a:cs typeface="Times New Roman" pitchFamily="18" charset="0"/>
                </a:rPr>
                <a:t>rW</a:t>
              </a:r>
              <a:endParaRPr lang="zh-CN" altLang="en-US" sz="16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596334" y="1827264"/>
              <a:ext cx="288033" cy="2381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600" b="1" u="sng" dirty="0" err="1">
                  <a:latin typeface="+mn-ea"/>
                  <a:ea typeface="+mn-ea"/>
                  <a:cs typeface="Times New Roman" pitchFamily="18" charset="0"/>
                </a:rPr>
                <a:t>dA</a:t>
              </a:r>
              <a:endParaRPr lang="zh-CN" altLang="en-US" sz="16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 rot="16200000">
              <a:off x="6991102" y="1815655"/>
              <a:ext cx="490386" cy="28803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altLang="zh-CN" sz="1600" b="1" u="sng" dirty="0">
                  <a:solidFill>
                    <a:schemeClr val="tx1"/>
                  </a:solidFill>
                  <a:latin typeface="+mn-ea"/>
                </a:rPr>
                <a:t>MUX</a:t>
              </a:r>
              <a:endParaRPr lang="zh-CN" altLang="en-US" sz="1600" b="1" u="sng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7092278" y="1755256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 bwMode="auto">
            <a:xfrm>
              <a:off x="7100662" y="2077923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 bwMode="auto">
            <a:xfrm>
              <a:off x="7380310" y="1971280"/>
              <a:ext cx="216024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80" name="TextBox 79"/>
            <p:cNvSpPr txBox="1"/>
            <p:nvPr/>
          </p:nvSpPr>
          <p:spPr>
            <a:xfrm>
              <a:off x="7596335" y="2561014"/>
              <a:ext cx="288033" cy="2381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600" b="1" u="sng" dirty="0">
                  <a:latin typeface="+mn-ea"/>
                  <a:ea typeface="+mn-ea"/>
                  <a:cs typeface="Times New Roman" pitchFamily="18" charset="0"/>
                </a:rPr>
                <a:t>dB</a:t>
              </a:r>
              <a:endParaRPr lang="zh-CN" altLang="en-US" sz="16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 rot="16200000">
              <a:off x="6991103" y="2535735"/>
              <a:ext cx="490386" cy="28803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altLang="zh-CN" sz="1600" b="1" u="sng" dirty="0">
                  <a:solidFill>
                    <a:schemeClr val="tx1"/>
                  </a:solidFill>
                  <a:latin typeface="+mn-ea"/>
                </a:rPr>
                <a:t>MUX</a:t>
              </a:r>
              <a:endParaRPr lang="zh-CN" altLang="en-US" sz="1600" b="1" u="sng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2" name="矩形 81"/>
            <p:cNvSpPr/>
            <p:nvPr/>
          </p:nvSpPr>
          <p:spPr bwMode="auto">
            <a:xfrm>
              <a:off x="7092279" y="2476086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3" name="矩形 82"/>
            <p:cNvSpPr/>
            <p:nvPr/>
          </p:nvSpPr>
          <p:spPr bwMode="auto">
            <a:xfrm>
              <a:off x="7100663" y="2794598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84" name="直接连接符 83"/>
            <p:cNvCxnSpPr/>
            <p:nvPr/>
          </p:nvCxnSpPr>
          <p:spPr bwMode="auto">
            <a:xfrm>
              <a:off x="7380311" y="2705030"/>
              <a:ext cx="216024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5" name="直接连接符 84"/>
            <p:cNvCxnSpPr/>
            <p:nvPr/>
          </p:nvCxnSpPr>
          <p:spPr bwMode="auto">
            <a:xfrm flipV="1">
              <a:off x="6843674" y="1791260"/>
              <a:ext cx="248605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6" name="直接连接符 85"/>
            <p:cNvCxnSpPr/>
            <p:nvPr/>
          </p:nvCxnSpPr>
          <p:spPr bwMode="auto">
            <a:xfrm flipV="1">
              <a:off x="6843674" y="2115296"/>
              <a:ext cx="248605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7" name="直接连接符 86"/>
            <p:cNvCxnSpPr/>
            <p:nvPr/>
          </p:nvCxnSpPr>
          <p:spPr bwMode="auto">
            <a:xfrm flipV="1">
              <a:off x="6843674" y="2506566"/>
              <a:ext cx="248605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8" name="直接连接符 87"/>
            <p:cNvCxnSpPr/>
            <p:nvPr/>
          </p:nvCxnSpPr>
          <p:spPr bwMode="auto">
            <a:xfrm flipV="1">
              <a:off x="6843674" y="2830602"/>
              <a:ext cx="248605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0" name="矩形 89"/>
            <p:cNvSpPr/>
            <p:nvPr/>
          </p:nvSpPr>
          <p:spPr>
            <a:xfrm>
              <a:off x="4499993" y="1905349"/>
              <a:ext cx="288032" cy="721483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0" tIns="0" rIns="0" bIns="0" rtlCol="0" anchor="ctr" anchorCtr="1"/>
            <a:lstStyle/>
            <a:p>
              <a:r>
                <a:rPr lang="zh-CN" altLang="en-US" sz="1600" b="1" u="sng" dirty="0">
                  <a:solidFill>
                    <a:schemeClr val="tx1"/>
                  </a:solidFill>
                  <a:latin typeface="+mn-ea"/>
                </a:rPr>
                <a:t>译码器</a:t>
              </a:r>
            </a:p>
          </p:txBody>
        </p:sp>
        <p:cxnSp>
          <p:nvCxnSpPr>
            <p:cNvPr id="91" name="直接连接符 90"/>
            <p:cNvCxnSpPr/>
            <p:nvPr/>
          </p:nvCxnSpPr>
          <p:spPr bwMode="auto">
            <a:xfrm>
              <a:off x="4139952" y="2266724"/>
              <a:ext cx="356617" cy="3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3" name="直接箭头连接符 92"/>
            <p:cNvCxnSpPr>
              <a:endCxn id="90" idx="2"/>
            </p:cNvCxnSpPr>
            <p:nvPr/>
          </p:nvCxnSpPr>
          <p:spPr bwMode="auto">
            <a:xfrm flipV="1">
              <a:off x="4139952" y="2626832"/>
              <a:ext cx="504057" cy="154096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8" name="Text Box 18"/>
            <p:cNvSpPr txBox="1">
              <a:spLocks noChangeArrowheads="1"/>
            </p:cNvSpPr>
            <p:nvPr/>
          </p:nvSpPr>
          <p:spPr bwMode="auto">
            <a:xfrm rot="16200000">
              <a:off x="4623085" y="2161224"/>
              <a:ext cx="544835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u="sng" dirty="0">
                  <a:solidFill>
                    <a:srgbClr val="FF3399"/>
                  </a:solidFill>
                  <a:latin typeface="宋体" pitchFamily="2" charset="-122"/>
                </a:rPr>
                <a:t>……</a:t>
              </a:r>
            </a:p>
          </p:txBody>
        </p:sp>
        <p:cxnSp>
          <p:nvCxnSpPr>
            <p:cNvPr id="109" name="直接连接符 108"/>
            <p:cNvCxnSpPr/>
            <p:nvPr/>
          </p:nvCxnSpPr>
          <p:spPr bwMode="auto">
            <a:xfrm>
              <a:off x="4139952" y="1700807"/>
              <a:ext cx="1512168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1" name="直接连接符 110"/>
            <p:cNvCxnSpPr/>
            <p:nvPr/>
          </p:nvCxnSpPr>
          <p:spPr bwMode="auto">
            <a:xfrm flipV="1">
              <a:off x="4788025" y="1844825"/>
              <a:ext cx="864095" cy="13249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12" name="直接连接符 111"/>
            <p:cNvCxnSpPr/>
            <p:nvPr/>
          </p:nvCxnSpPr>
          <p:spPr bwMode="auto">
            <a:xfrm rot="5400000" flipH="1" flipV="1">
              <a:off x="4968044" y="2168861"/>
              <a:ext cx="1080120" cy="576064"/>
            </a:xfrm>
            <a:prstGeom prst="bentConnector3">
              <a:avLst>
                <a:gd name="adj1" fmla="val 85862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116" name="直接连接符 115"/>
            <p:cNvCxnSpPr/>
            <p:nvPr/>
          </p:nvCxnSpPr>
          <p:spPr bwMode="auto">
            <a:xfrm flipV="1">
              <a:off x="4139952" y="2697403"/>
              <a:ext cx="1656184" cy="299550"/>
            </a:xfrm>
            <a:prstGeom prst="bentConnector3">
              <a:avLst>
                <a:gd name="adj1" fmla="val 99843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9" name="直接连接符 118"/>
            <p:cNvCxnSpPr/>
            <p:nvPr/>
          </p:nvCxnSpPr>
          <p:spPr bwMode="auto">
            <a:xfrm>
              <a:off x="4788025" y="2551234"/>
              <a:ext cx="864095" cy="8567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23" name="直接连接符 122"/>
            <p:cNvCxnSpPr/>
            <p:nvPr/>
          </p:nvCxnSpPr>
          <p:spPr bwMode="auto">
            <a:xfrm rot="16200000" flipH="1">
              <a:off x="5148064" y="1988840"/>
              <a:ext cx="792089" cy="216024"/>
            </a:xfrm>
            <a:prstGeom prst="bentConnector3">
              <a:avLst>
                <a:gd name="adj1" fmla="val 99704"/>
              </a:avLst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134" name="直接连接符 133"/>
            <p:cNvCxnSpPr/>
            <p:nvPr/>
          </p:nvCxnSpPr>
          <p:spPr bwMode="auto">
            <a:xfrm flipV="1">
              <a:off x="6352486" y="1772815"/>
              <a:ext cx="248605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5" name="直接连接符 134"/>
            <p:cNvCxnSpPr/>
            <p:nvPr/>
          </p:nvCxnSpPr>
          <p:spPr bwMode="auto">
            <a:xfrm flipV="1">
              <a:off x="6339619" y="2564903"/>
              <a:ext cx="248605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36" name="TextBox 135"/>
            <p:cNvSpPr txBox="1"/>
            <p:nvPr/>
          </p:nvSpPr>
          <p:spPr>
            <a:xfrm>
              <a:off x="3756775" y="2636912"/>
              <a:ext cx="311169" cy="2630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600" b="1" u="sng" dirty="0" err="1">
                  <a:solidFill>
                    <a:srgbClr val="FF3399"/>
                  </a:solidFill>
                  <a:latin typeface="+mn-ea"/>
                  <a:ea typeface="+mn-ea"/>
                  <a:cs typeface="Times New Roman" pitchFamily="18" charset="0"/>
                </a:rPr>
                <a:t>Wr</a:t>
              </a:r>
              <a:endParaRPr lang="zh-CN" altLang="en-US" sz="1600" b="1" u="sng" dirty="0">
                <a:solidFill>
                  <a:srgbClr val="FF3399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3701058" y="2852936"/>
              <a:ext cx="377990" cy="2630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600" b="1" u="sng" dirty="0" err="1">
                  <a:latin typeface="+mn-ea"/>
                  <a:ea typeface="+mn-ea"/>
                  <a:cs typeface="Times New Roman" pitchFamily="18" charset="0"/>
                </a:rPr>
                <a:t>Clk</a:t>
              </a:r>
              <a:endParaRPr lang="zh-CN" altLang="en-US" sz="16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791946" y="1556792"/>
              <a:ext cx="335972" cy="2630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600" b="1" u="sng" dirty="0" err="1">
                  <a:latin typeface="+mn-ea"/>
                  <a:ea typeface="+mn-ea"/>
                  <a:cs typeface="Times New Roman" pitchFamily="18" charset="0"/>
                </a:rPr>
                <a:t>dW</a:t>
              </a:r>
              <a:endParaRPr lang="zh-CN" altLang="en-US" sz="16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48" name="Text Box 18"/>
            <p:cNvSpPr txBox="1">
              <a:spLocks noChangeArrowheads="1"/>
            </p:cNvSpPr>
            <p:nvPr/>
          </p:nvSpPr>
          <p:spPr bwMode="auto">
            <a:xfrm rot="16200000">
              <a:off x="6767710" y="1850133"/>
              <a:ext cx="288032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u="sng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149" name="Text Box 18"/>
            <p:cNvSpPr txBox="1">
              <a:spLocks noChangeArrowheads="1"/>
            </p:cNvSpPr>
            <p:nvPr/>
          </p:nvSpPr>
          <p:spPr bwMode="auto">
            <a:xfrm rot="16200000">
              <a:off x="6767710" y="2529434"/>
              <a:ext cx="288032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u="sng" dirty="0">
                  <a:latin typeface="宋体" pitchFamily="2" charset="-122"/>
                </a:rPr>
                <a:t>…</a:t>
              </a:r>
            </a:p>
          </p:txBody>
        </p:sp>
        <p:cxnSp>
          <p:nvCxnSpPr>
            <p:cNvPr id="150" name="直接连接符 149"/>
            <p:cNvCxnSpPr/>
            <p:nvPr/>
          </p:nvCxnSpPr>
          <p:spPr bwMode="auto">
            <a:xfrm>
              <a:off x="4139952" y="1484818"/>
              <a:ext cx="3096344" cy="224408"/>
            </a:xfrm>
            <a:prstGeom prst="bentConnector3">
              <a:avLst>
                <a:gd name="adj1" fmla="val 100040"/>
              </a:avLst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52" name="直接连接符 151"/>
            <p:cNvCxnSpPr/>
            <p:nvPr/>
          </p:nvCxnSpPr>
          <p:spPr bwMode="auto">
            <a:xfrm flipV="1">
              <a:off x="4139952" y="2924946"/>
              <a:ext cx="3106340" cy="288031"/>
            </a:xfrm>
            <a:prstGeom prst="bentConnector3">
              <a:avLst>
                <a:gd name="adj1" fmla="val 99879"/>
              </a:avLst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56" name="TextBox 155"/>
            <p:cNvSpPr txBox="1"/>
            <p:nvPr/>
          </p:nvSpPr>
          <p:spPr>
            <a:xfrm>
              <a:off x="3779912" y="3068960"/>
              <a:ext cx="335972" cy="2630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600" b="1" u="sng" dirty="0" err="1">
                  <a:latin typeface="+mn-ea"/>
                  <a:ea typeface="+mn-ea"/>
                  <a:cs typeface="Times New Roman" pitchFamily="18" charset="0"/>
                </a:rPr>
                <a:t>rB</a:t>
              </a:r>
              <a:endParaRPr lang="zh-CN" altLang="en-US" sz="16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3779912" y="1348319"/>
              <a:ext cx="335972" cy="2554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600" b="1" u="sng" dirty="0" err="1">
                  <a:latin typeface="+mn-ea"/>
                  <a:ea typeface="+mn-ea"/>
                  <a:cs typeface="Times New Roman" pitchFamily="18" charset="0"/>
                </a:rPr>
                <a:t>rA</a:t>
              </a:r>
              <a:endParaRPr lang="zh-CN" altLang="en-US" sz="16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</p:grpSp>
      <p:sp>
        <p:nvSpPr>
          <p:cNvPr id="162" name="Text Box 5"/>
          <p:cNvSpPr txBox="1">
            <a:spLocks noChangeArrowheads="1"/>
          </p:cNvSpPr>
          <p:nvPr/>
        </p:nvSpPr>
        <p:spPr bwMode="auto">
          <a:xfrm>
            <a:off x="179512" y="3082581"/>
            <a:ext cx="8784976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rgbClr val="C00000"/>
                </a:solidFill>
                <a:latin typeface="+mn-ea"/>
                <a:ea typeface="+mn-ea"/>
              </a:rPr>
              <a:t>   </a:t>
            </a:r>
            <a:r>
              <a:rPr lang="zh-CN" altLang="en-US" b="1" u="sng" dirty="0">
                <a:solidFill>
                  <a:srgbClr val="C00000"/>
                </a:solidFill>
                <a:latin typeface="+mn-ea"/>
                <a:ea typeface="+mn-ea"/>
              </a:rPr>
              <a:t>*存储器</a:t>
            </a:r>
            <a:r>
              <a:rPr lang="en-US" altLang="zh-CN" b="1" u="sng" dirty="0">
                <a:solidFill>
                  <a:srgbClr val="C000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(MEM)</a:t>
            </a:r>
            <a:r>
              <a:rPr lang="zh-CN" altLang="en-US" b="1" u="sng" dirty="0">
                <a:solidFill>
                  <a:srgbClr val="C000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组织：</a:t>
            </a:r>
            <a:r>
              <a:rPr lang="zh-CN" altLang="en-US" b="1" u="sng" dirty="0">
                <a:latin typeface="+mn-ea"/>
                <a:ea typeface="+mn-ea"/>
                <a:cs typeface="Arial Unicode MS" panose="020B0604020202020204" pitchFamily="34" charset="-122"/>
              </a:rPr>
              <a:t>采用哈佛结构，数据宽度为</a:t>
            </a:r>
            <a:r>
              <a:rPr lang="en-US" altLang="zh-CN" b="1" u="sng" dirty="0">
                <a:latin typeface="+mn-ea"/>
                <a:ea typeface="+mn-ea"/>
                <a:cs typeface="Arial Unicode MS" panose="020B0604020202020204" pitchFamily="34" charset="-122"/>
              </a:rPr>
              <a:t>32</a:t>
            </a:r>
            <a:r>
              <a:rPr lang="zh-CN" altLang="en-US" b="1" u="sng" dirty="0">
                <a:latin typeface="+mn-ea"/>
                <a:ea typeface="+mn-ea"/>
                <a:cs typeface="Arial Unicode MS" panose="020B0604020202020204" pitchFamily="34" charset="-122"/>
              </a:rPr>
              <a:t>位</a:t>
            </a:r>
            <a:endParaRPr lang="en-US" altLang="zh-CN" b="1" u="sng" dirty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grpSp>
        <p:nvGrpSpPr>
          <p:cNvPr id="206" name="组合 205"/>
          <p:cNvGrpSpPr/>
          <p:nvPr/>
        </p:nvGrpSpPr>
        <p:grpSpPr>
          <a:xfrm>
            <a:off x="1691680" y="3644130"/>
            <a:ext cx="3672408" cy="1321050"/>
            <a:chOff x="1259632" y="3501008"/>
            <a:chExt cx="3672408" cy="1321050"/>
          </a:xfrm>
        </p:grpSpPr>
        <p:grpSp>
          <p:nvGrpSpPr>
            <p:cNvPr id="202" name="组合 201"/>
            <p:cNvGrpSpPr/>
            <p:nvPr/>
          </p:nvGrpSpPr>
          <p:grpSpPr>
            <a:xfrm>
              <a:off x="3275856" y="3501008"/>
              <a:ext cx="1656184" cy="1321050"/>
              <a:chOff x="3491880" y="3501008"/>
              <a:chExt cx="1656184" cy="1321050"/>
            </a:xfrm>
          </p:grpSpPr>
          <p:sp>
            <p:nvSpPr>
              <p:cNvPr id="164" name="Rectangle 145"/>
              <p:cNvSpPr>
                <a:spLocks noChangeArrowheads="1"/>
              </p:cNvSpPr>
              <p:nvPr/>
            </p:nvSpPr>
            <p:spPr bwMode="auto">
              <a:xfrm>
                <a:off x="3707904" y="3501008"/>
                <a:ext cx="1224136" cy="1321050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9050">
                <a:solidFill>
                  <a:schemeClr val="tx1"/>
                </a:solidFill>
                <a:prstDash val="solid"/>
                <a:miter lim="800000"/>
                <a:headEnd/>
                <a:tailEnd type="none" w="sm" len="med"/>
              </a:ln>
              <a:effectLst/>
            </p:spPr>
            <p:txBody>
              <a:bodyPr wrap="none" lIns="36000" tIns="10800" rIns="18000" bIns="10800" anchor="t" anchorCtr="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1800" b="1" u="sng" dirty="0" err="1">
                    <a:latin typeface="+mn-ea"/>
                    <a:ea typeface="+mn-ea"/>
                  </a:rPr>
                  <a:t>addr</a:t>
                </a:r>
                <a:endParaRPr lang="en-US" altLang="zh-CN" sz="1800" b="1" u="sng" dirty="0">
                  <a:latin typeface="+mn-ea"/>
                  <a:ea typeface="+mn-ea"/>
                </a:endParaRP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u="sng" dirty="0">
                    <a:latin typeface="+mn-ea"/>
                    <a:ea typeface="+mn-ea"/>
                  </a:rPr>
                  <a:t>din  </a:t>
                </a:r>
                <a:r>
                  <a:rPr lang="en-US" altLang="zh-CN" sz="1800" b="1" u="sng" baseline="-25000" dirty="0">
                    <a:latin typeface="+mn-ea"/>
                    <a:ea typeface="+mn-ea"/>
                  </a:rPr>
                  <a:t> </a:t>
                </a:r>
                <a:r>
                  <a:rPr lang="en-US" altLang="zh-CN" sz="1800" b="1" u="sng" dirty="0" err="1">
                    <a:latin typeface="+mn-ea"/>
                    <a:ea typeface="+mn-ea"/>
                  </a:rPr>
                  <a:t>dout</a:t>
                </a:r>
                <a:endParaRPr lang="en-US" altLang="zh-CN" sz="1800" b="1" u="sng" dirty="0">
                  <a:latin typeface="+mn-ea"/>
                  <a:ea typeface="+mn-ea"/>
                </a:endParaRP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u="sng" dirty="0">
                    <a:latin typeface="+mn-ea"/>
                    <a:ea typeface="+mn-ea"/>
                  </a:rPr>
                  <a:t>Rd</a:t>
                </a: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u="sng" dirty="0" err="1">
                    <a:latin typeface="+mn-ea"/>
                    <a:ea typeface="+mn-ea"/>
                  </a:rPr>
                  <a:t>Wr</a:t>
                </a:r>
                <a:r>
                  <a:rPr lang="en-US" altLang="zh-CN" sz="1800" b="1" u="sng" dirty="0">
                    <a:latin typeface="+mn-ea"/>
                    <a:ea typeface="+mn-ea"/>
                  </a:rPr>
                  <a:t> </a:t>
                </a:r>
                <a:r>
                  <a:rPr lang="en-US" altLang="zh-CN" sz="2200" b="1" u="sng" dirty="0">
                    <a:latin typeface="+mn-ea"/>
                    <a:ea typeface="+mn-ea"/>
                  </a:rPr>
                  <a:t>DMEM</a:t>
                </a: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u="sng" dirty="0" err="1">
                    <a:latin typeface="+mn-ea"/>
                    <a:ea typeface="+mn-ea"/>
                  </a:rPr>
                  <a:t>Clk</a:t>
                </a:r>
                <a:r>
                  <a:rPr lang="en-US" altLang="zh-CN" sz="1800" b="1" u="sng" dirty="0">
                    <a:latin typeface="+mn-ea"/>
                    <a:ea typeface="+mn-ea"/>
                  </a:rPr>
                  <a:t>   </a:t>
                </a:r>
                <a:r>
                  <a:rPr lang="en-US" altLang="zh-CN" sz="1800" b="1" u="sng" baseline="-25000" dirty="0">
                    <a:latin typeface="+mn-ea"/>
                    <a:ea typeface="+mn-ea"/>
                  </a:rPr>
                  <a:t> </a:t>
                </a:r>
                <a:r>
                  <a:rPr lang="en-US" altLang="zh-CN" sz="1800" b="1" u="sng" dirty="0" err="1">
                    <a:solidFill>
                      <a:srgbClr val="990099"/>
                    </a:solidFill>
                    <a:latin typeface="+mn-ea"/>
                    <a:ea typeface="+mn-ea"/>
                  </a:rPr>
                  <a:t>mfc</a:t>
                </a:r>
                <a:endParaRPr lang="zh-CN" altLang="en-US" sz="1800" b="1" u="sng" dirty="0">
                  <a:solidFill>
                    <a:srgbClr val="990099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165" name="直接箭头连接符 164"/>
              <p:cNvCxnSpPr/>
              <p:nvPr/>
            </p:nvCxnSpPr>
            <p:spPr bwMode="auto">
              <a:xfrm>
                <a:off x="3491880" y="3645024"/>
                <a:ext cx="216024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66" name="直接箭头连接符 165"/>
              <p:cNvCxnSpPr/>
              <p:nvPr/>
            </p:nvCxnSpPr>
            <p:spPr bwMode="auto">
              <a:xfrm>
                <a:off x="3491880" y="3933056"/>
                <a:ext cx="216024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70" name="直接箭头连接符 169"/>
              <p:cNvCxnSpPr/>
              <p:nvPr/>
            </p:nvCxnSpPr>
            <p:spPr bwMode="auto">
              <a:xfrm>
                <a:off x="3491880" y="4149080"/>
                <a:ext cx="216024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71" name="直接箭头连接符 170"/>
              <p:cNvCxnSpPr/>
              <p:nvPr/>
            </p:nvCxnSpPr>
            <p:spPr bwMode="auto">
              <a:xfrm>
                <a:off x="3491880" y="4437112"/>
                <a:ext cx="216024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72" name="直接箭头连接符 171"/>
              <p:cNvCxnSpPr/>
              <p:nvPr/>
            </p:nvCxnSpPr>
            <p:spPr bwMode="auto">
              <a:xfrm>
                <a:off x="3491880" y="4725144"/>
                <a:ext cx="216024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73" name="直接箭头连接符 172"/>
              <p:cNvCxnSpPr/>
              <p:nvPr/>
            </p:nvCxnSpPr>
            <p:spPr bwMode="auto">
              <a:xfrm>
                <a:off x="4932040" y="3933056"/>
                <a:ext cx="216024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76" name="直接箭头连接符 175"/>
              <p:cNvCxnSpPr/>
              <p:nvPr/>
            </p:nvCxnSpPr>
            <p:spPr bwMode="auto">
              <a:xfrm>
                <a:off x="4932040" y="4725144"/>
                <a:ext cx="216024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178" name="组合 177"/>
            <p:cNvGrpSpPr/>
            <p:nvPr/>
          </p:nvGrpSpPr>
          <p:grpSpPr>
            <a:xfrm>
              <a:off x="1259632" y="3501008"/>
              <a:ext cx="1656184" cy="1321050"/>
              <a:chOff x="3717900" y="3645024"/>
              <a:chExt cx="1656184" cy="1321050"/>
            </a:xfrm>
          </p:grpSpPr>
          <p:sp>
            <p:nvSpPr>
              <p:cNvPr id="179" name="Rectangle 145"/>
              <p:cNvSpPr>
                <a:spLocks noChangeArrowheads="1"/>
              </p:cNvSpPr>
              <p:nvPr/>
            </p:nvSpPr>
            <p:spPr bwMode="auto">
              <a:xfrm>
                <a:off x="3933924" y="3645024"/>
                <a:ext cx="1224136" cy="1321050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9050">
                <a:solidFill>
                  <a:schemeClr val="tx1"/>
                </a:solidFill>
                <a:prstDash val="solid"/>
                <a:miter lim="800000"/>
                <a:headEnd/>
                <a:tailEnd type="none" w="sm" len="med"/>
              </a:ln>
              <a:effectLst/>
            </p:spPr>
            <p:txBody>
              <a:bodyPr wrap="none" lIns="36000" tIns="10800" rIns="18000" bIns="10800" anchor="t" anchorCtr="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1800" b="1" u="sng" dirty="0" err="1">
                    <a:latin typeface="+mn-ea"/>
                    <a:ea typeface="+mn-ea"/>
                  </a:rPr>
                  <a:t>addr</a:t>
                </a:r>
                <a:endParaRPr lang="en-US" altLang="zh-CN" sz="1800" b="1" u="sng" dirty="0">
                  <a:latin typeface="+mn-ea"/>
                  <a:ea typeface="+mn-ea"/>
                </a:endParaRP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u="sng" dirty="0">
                    <a:latin typeface="+mn-ea"/>
                    <a:ea typeface="+mn-ea"/>
                  </a:rPr>
                  <a:t>     </a:t>
                </a:r>
                <a:r>
                  <a:rPr lang="en-US" altLang="zh-CN" sz="1800" b="1" u="sng" baseline="-25000" dirty="0">
                    <a:latin typeface="+mn-ea"/>
                    <a:ea typeface="+mn-ea"/>
                  </a:rPr>
                  <a:t> </a:t>
                </a:r>
                <a:r>
                  <a:rPr lang="en-US" altLang="zh-CN" sz="1800" b="1" u="sng" dirty="0" err="1">
                    <a:latin typeface="+mn-ea"/>
                    <a:ea typeface="+mn-ea"/>
                  </a:rPr>
                  <a:t>dout</a:t>
                </a:r>
                <a:endParaRPr lang="en-US" altLang="zh-CN" sz="1800" b="1" u="sng" dirty="0">
                  <a:latin typeface="+mn-ea"/>
                  <a:ea typeface="+mn-ea"/>
                </a:endParaRP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u="sng" dirty="0">
                    <a:latin typeface="+mn-ea"/>
                    <a:ea typeface="+mn-ea"/>
                  </a:rPr>
                  <a:t> </a:t>
                </a: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u="sng" dirty="0">
                    <a:latin typeface="+mn-ea"/>
                    <a:ea typeface="+mn-ea"/>
                  </a:rPr>
                  <a:t>   </a:t>
                </a:r>
                <a:r>
                  <a:rPr lang="en-US" altLang="zh-CN" sz="2200" b="1" u="sng" dirty="0">
                    <a:latin typeface="+mn-ea"/>
                    <a:ea typeface="+mn-ea"/>
                  </a:rPr>
                  <a:t>IMEM</a:t>
                </a: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u="sng" dirty="0">
                    <a:latin typeface="+mn-ea"/>
                    <a:ea typeface="+mn-ea"/>
                  </a:rPr>
                  <a:t>      </a:t>
                </a:r>
                <a:r>
                  <a:rPr lang="en-US" altLang="zh-CN" sz="1800" b="1" u="sng" baseline="-25000" dirty="0">
                    <a:latin typeface="+mn-ea"/>
                    <a:ea typeface="+mn-ea"/>
                  </a:rPr>
                  <a:t> </a:t>
                </a:r>
                <a:endParaRPr lang="zh-CN" altLang="en-US" sz="1800" b="1" u="sng" dirty="0">
                  <a:solidFill>
                    <a:srgbClr val="990099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180" name="直接箭头连接符 179"/>
              <p:cNvCxnSpPr/>
              <p:nvPr/>
            </p:nvCxnSpPr>
            <p:spPr bwMode="auto">
              <a:xfrm>
                <a:off x="3717900" y="3789040"/>
                <a:ext cx="216024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85" name="直接箭头连接符 184"/>
              <p:cNvCxnSpPr/>
              <p:nvPr/>
            </p:nvCxnSpPr>
            <p:spPr bwMode="auto">
              <a:xfrm>
                <a:off x="5158060" y="4077072"/>
                <a:ext cx="216024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</p:grpSp>
      <p:sp>
        <p:nvSpPr>
          <p:cNvPr id="187" name="Text Box 5"/>
          <p:cNvSpPr txBox="1">
            <a:spLocks noChangeArrowheads="1"/>
          </p:cNvSpPr>
          <p:nvPr/>
        </p:nvSpPr>
        <p:spPr bwMode="auto">
          <a:xfrm>
            <a:off x="5508104" y="3580684"/>
            <a:ext cx="2880320" cy="1545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19138" indent="-719138" algn="l">
              <a:lnSpc>
                <a:spcPct val="125000"/>
              </a:lnSpc>
            </a:pPr>
            <a:r>
              <a:rPr lang="zh-CN" altLang="en-US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假设：</a:t>
            </a:r>
            <a:r>
              <a:rPr lang="en-US" altLang="zh-CN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IMEM</a:t>
            </a:r>
            <a:r>
              <a:rPr lang="zh-CN" altLang="en-US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为</a:t>
            </a:r>
            <a:r>
              <a:rPr lang="zh-CN" altLang="en-US" sz="2000" b="1" u="sng" dirty="0">
                <a:solidFill>
                  <a:srgbClr val="990099"/>
                </a:solidFill>
                <a:latin typeface="+mn-ea"/>
                <a:ea typeface="+mn-ea"/>
                <a:cs typeface="Arial Unicode MS" panose="020B0604020202020204" pitchFamily="34" charset="-122"/>
              </a:rPr>
              <a:t>异步</a:t>
            </a:r>
            <a:r>
              <a:rPr lang="en-US" altLang="zh-CN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RAM</a:t>
            </a:r>
            <a:r>
              <a:rPr lang="zh-CN" altLang="en-US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，</a:t>
            </a:r>
            <a:endParaRPr lang="en-US" altLang="zh-CN" sz="2000" b="1" u="sng" dirty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marL="719138" indent="-719138" algn="l">
              <a:lnSpc>
                <a:spcPct val="125000"/>
              </a:lnSpc>
            </a:pPr>
            <a:r>
              <a:rPr lang="en-US" altLang="zh-CN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      DMEM</a:t>
            </a:r>
            <a:r>
              <a:rPr lang="zh-CN" altLang="en-US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为同步</a:t>
            </a:r>
            <a:r>
              <a:rPr lang="en-US" altLang="zh-CN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RAM</a:t>
            </a:r>
          </a:p>
          <a:p>
            <a:pPr algn="l">
              <a:lnSpc>
                <a:spcPct val="125000"/>
              </a:lnSpc>
            </a:pPr>
            <a:r>
              <a:rPr lang="zh-CN" altLang="en-US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要求：多体交叉</a:t>
            </a:r>
            <a:r>
              <a:rPr lang="en-US" altLang="zh-CN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MEM</a:t>
            </a:r>
          </a:p>
          <a:p>
            <a:pPr algn="l">
              <a:lnSpc>
                <a:spcPct val="125000"/>
              </a:lnSpc>
            </a:pPr>
            <a:r>
              <a:rPr lang="en-US" altLang="zh-CN" sz="1800" b="1" u="sng" dirty="0">
                <a:latin typeface="+mn-ea"/>
                <a:ea typeface="+mn-ea"/>
                <a:cs typeface="Arial Unicode MS" panose="020B0604020202020204" pitchFamily="34" charset="-122"/>
              </a:rPr>
              <a:t>      (</a:t>
            </a:r>
            <a:r>
              <a:rPr lang="zh-CN" altLang="en-US" sz="1800" b="1" u="sng" dirty="0">
                <a:latin typeface="+mn-ea"/>
                <a:ea typeface="+mn-ea"/>
                <a:cs typeface="Arial Unicode MS" panose="020B0604020202020204" pitchFamily="34" charset="-122"/>
              </a:rPr>
              <a:t>并行访问方式</a:t>
            </a:r>
            <a:r>
              <a:rPr lang="en-US" altLang="zh-CN" sz="1800" b="1" u="sng" dirty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</a:p>
        </p:txBody>
      </p:sp>
      <p:sp>
        <p:nvSpPr>
          <p:cNvPr id="207" name="Text Box 5"/>
          <p:cNvSpPr txBox="1">
            <a:spLocks noChangeArrowheads="1"/>
          </p:cNvSpPr>
          <p:nvPr/>
        </p:nvSpPr>
        <p:spPr bwMode="auto">
          <a:xfrm>
            <a:off x="179512" y="5076739"/>
            <a:ext cx="8784976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rgbClr val="C00000"/>
                </a:solidFill>
                <a:latin typeface="+mn-ea"/>
                <a:ea typeface="+mn-ea"/>
              </a:rPr>
              <a:t>   </a:t>
            </a:r>
            <a:r>
              <a:rPr lang="zh-CN" altLang="en-US" b="1" u="sng" dirty="0">
                <a:solidFill>
                  <a:srgbClr val="C00000"/>
                </a:solidFill>
                <a:latin typeface="+mn-ea"/>
                <a:ea typeface="+mn-ea"/>
              </a:rPr>
              <a:t>*特殊功能寄存器</a:t>
            </a:r>
            <a:r>
              <a:rPr lang="zh-CN" altLang="en-US" b="1" u="sng" dirty="0">
                <a:solidFill>
                  <a:srgbClr val="C000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：</a:t>
            </a:r>
            <a:endParaRPr lang="en-US" altLang="zh-CN" b="1" u="sng" dirty="0">
              <a:solidFill>
                <a:srgbClr val="C00000"/>
              </a:solidFill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  </a:t>
            </a:r>
            <a:r>
              <a:rPr lang="zh-CN" altLang="en-US" b="1" u="sng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设计</a:t>
            </a:r>
            <a:r>
              <a:rPr lang="en-US" altLang="zh-CN" b="1" u="sng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  <a:r>
              <a:rPr lang="zh-CN" altLang="en-US" b="1" u="sng" dirty="0">
                <a:latin typeface="+mn-ea"/>
                <a:ea typeface="+mn-ea"/>
                <a:cs typeface="Arial Unicode MS" panose="020B0604020202020204" pitchFamily="34" charset="-122"/>
              </a:rPr>
              <a:t>仅设置</a:t>
            </a:r>
            <a:r>
              <a:rPr lang="en-US" altLang="zh-CN" b="1" u="sng" dirty="0">
                <a:latin typeface="+mn-ea"/>
                <a:ea typeface="+mn-ea"/>
                <a:cs typeface="Arial Unicode MS" panose="020B0604020202020204" pitchFamily="34" charset="-122"/>
              </a:rPr>
              <a:t>PC</a:t>
            </a:r>
            <a:r>
              <a:rPr lang="en-US" altLang="zh-CN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(IR/MAR/MDR</a:t>
            </a:r>
            <a:r>
              <a:rPr lang="zh-CN" altLang="en-US" sz="2000" b="1" u="sng" dirty="0">
                <a:latin typeface="+mn-ea"/>
                <a:ea typeface="+mn-ea"/>
                <a:cs typeface="Arial Unicode MS" panose="020B0604020202020204" pitchFamily="34" charset="-122"/>
              </a:rPr>
              <a:t>缺省，减少时序操作</a:t>
            </a:r>
            <a:r>
              <a:rPr lang="en-US" altLang="zh-CN" b="1" u="sng" dirty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</a:p>
        </p:txBody>
      </p:sp>
      <p:grpSp>
        <p:nvGrpSpPr>
          <p:cNvPr id="208" name="Group 76"/>
          <p:cNvGrpSpPr>
            <a:grpSpLocks/>
          </p:cNvGrpSpPr>
          <p:nvPr/>
        </p:nvGrpSpPr>
        <p:grpSpPr bwMode="auto">
          <a:xfrm>
            <a:off x="5148064" y="6524450"/>
            <a:ext cx="360363" cy="287337"/>
            <a:chOff x="1133" y="4020"/>
            <a:chExt cx="227" cy="181"/>
          </a:xfrm>
        </p:grpSpPr>
        <p:sp>
          <p:nvSpPr>
            <p:cNvPr id="209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u="sng"/>
            </a:p>
          </p:txBody>
        </p:sp>
        <p:sp>
          <p:nvSpPr>
            <p:cNvPr id="210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u="sng" dirty="0">
                  <a:solidFill>
                    <a:schemeClr val="bg2"/>
                  </a:solidFill>
                  <a:latin typeface="宋体" pitchFamily="2" charset="-122"/>
                </a:rPr>
                <a:t>32</a:t>
              </a:r>
            </a:p>
          </p:txBody>
        </p:sp>
      </p:grpSp>
      <p:sp>
        <p:nvSpPr>
          <p:cNvPr id="211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52355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sng"/>
          </a:p>
        </p:txBody>
      </p:sp>
      <p:sp>
        <p:nvSpPr>
          <p:cNvPr id="212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8" y="6524450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sng"/>
          </a:p>
        </p:txBody>
      </p:sp>
    </p:spTree>
    <p:extLst>
      <p:ext uri="{BB962C8B-B14F-4D97-AF65-F5344CB8AC3E}">
        <p14:creationId xmlns:p14="http://schemas.microsoft.com/office/powerpoint/2010/main" val="266857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/>
      <p:bldP spid="187" grpId="0"/>
      <p:bldP spid="20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u="sng" smtClean="0"/>
              <a:pPr/>
              <a:t>38</a:t>
            </a:fld>
            <a:endParaRPr lang="en-US" altLang="zh-CN" u="sng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512" y="274185"/>
            <a:ext cx="8784976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rgbClr val="FF3399"/>
                </a:solidFill>
                <a:latin typeface="+mn-ea"/>
                <a:ea typeface="+mn-ea"/>
              </a:rPr>
              <a:t>3</a:t>
            </a:r>
            <a:r>
              <a:rPr lang="zh-CN" altLang="en-US" b="1" u="sng" dirty="0">
                <a:solidFill>
                  <a:srgbClr val="FF3399"/>
                </a:solidFill>
                <a:latin typeface="+mn-ea"/>
                <a:ea typeface="+mn-ea"/>
              </a:rPr>
              <a:t>、部件互连设计</a:t>
            </a:r>
            <a:endParaRPr lang="en-US" altLang="zh-CN" b="1" u="sng" dirty="0">
              <a:solidFill>
                <a:srgbClr val="FF3399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rgbClr val="C00000"/>
                </a:solidFill>
                <a:latin typeface="+mn-ea"/>
                <a:ea typeface="+mn-ea"/>
              </a:rPr>
              <a:t>   </a:t>
            </a:r>
            <a:r>
              <a:rPr lang="zh-CN" altLang="en-US" b="1" u="sng" dirty="0">
                <a:solidFill>
                  <a:srgbClr val="C00000"/>
                </a:solidFill>
                <a:latin typeface="+mn-ea"/>
                <a:ea typeface="+mn-ea"/>
              </a:rPr>
              <a:t>*设计方法：</a:t>
            </a:r>
            <a:r>
              <a:rPr lang="zh-CN" altLang="en-US" sz="2200" b="1" u="sng" dirty="0">
                <a:latin typeface="+mn-ea"/>
                <a:ea typeface="+mn-ea"/>
              </a:rPr>
              <a:t>设计每条指令的数据路径，边设计边汇总</a:t>
            </a:r>
            <a:r>
              <a:rPr lang="en-US" altLang="zh-CN" sz="1800" b="1" u="sng" dirty="0">
                <a:latin typeface="+mn-ea"/>
                <a:ea typeface="+mn-ea"/>
              </a:rPr>
              <a:t>(</a:t>
            </a:r>
            <a:r>
              <a:rPr lang="zh-CN" altLang="en-US" sz="1800" b="1" u="sng" dirty="0">
                <a:latin typeface="+mn-ea"/>
                <a:ea typeface="+mn-ea"/>
              </a:rPr>
              <a:t>或后汇总</a:t>
            </a:r>
            <a:r>
              <a:rPr lang="en-US" altLang="zh-CN" sz="1800" b="1" u="sng" dirty="0">
                <a:latin typeface="+mn-ea"/>
                <a:ea typeface="+mn-ea"/>
              </a:rPr>
              <a:t>)</a:t>
            </a:r>
            <a:endParaRPr lang="en-US" altLang="zh-CN" sz="2000" b="1" u="sng" dirty="0">
              <a:latin typeface="+mn-ea"/>
              <a:ea typeface="+mn-ea"/>
            </a:endParaRPr>
          </a:p>
        </p:txBody>
      </p:sp>
      <p:sp>
        <p:nvSpPr>
          <p:cNvPr id="4" name="Text Box 116"/>
          <p:cNvSpPr txBox="1">
            <a:spLocks noChangeArrowheads="1"/>
          </p:cNvSpPr>
          <p:nvPr/>
        </p:nvSpPr>
        <p:spPr bwMode="auto">
          <a:xfrm>
            <a:off x="179263" y="1196752"/>
            <a:ext cx="8785225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sz="2400" b="1" u="sng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kumimoji="1" lang="en-US" altLang="zh-CN" sz="2400" b="1" u="sng" dirty="0">
                <a:solidFill>
                  <a:srgbClr val="C00000"/>
                </a:solidFill>
                <a:latin typeface="宋体" pitchFamily="2" charset="-122"/>
              </a:rPr>
              <a:t>add/sub</a:t>
            </a:r>
            <a:r>
              <a:rPr kumimoji="1" lang="zh-CN" altLang="en-US" sz="2400" b="1" u="sng" dirty="0">
                <a:solidFill>
                  <a:srgbClr val="C00000"/>
                </a:solidFill>
                <a:latin typeface="宋体" pitchFamily="2" charset="-122"/>
              </a:rPr>
              <a:t>指令：</a:t>
            </a:r>
            <a:r>
              <a:rPr lang="en-US" altLang="zh-CN" sz="2400" b="1" u="sng" dirty="0" err="1">
                <a:latin typeface="宋体" pitchFamily="2" charset="-122"/>
              </a:rPr>
              <a:t>rd</a:t>
            </a:r>
            <a:r>
              <a:rPr lang="zh-CN" altLang="en-US" sz="2400" b="1" u="sng" dirty="0">
                <a:latin typeface="宋体" pitchFamily="2" charset="-122"/>
              </a:rPr>
              <a:t>←</a:t>
            </a:r>
            <a:r>
              <a:rPr lang="en-US" altLang="zh-CN" sz="2400" b="1" u="sng" dirty="0">
                <a:latin typeface="宋体" pitchFamily="2" charset="-122"/>
              </a:rPr>
              <a:t>(</a:t>
            </a:r>
            <a:r>
              <a:rPr lang="en-US" altLang="zh-CN" sz="2400" b="1" u="sng" dirty="0" err="1">
                <a:latin typeface="宋体" pitchFamily="2" charset="-122"/>
              </a:rPr>
              <a:t>rs</a:t>
            </a:r>
            <a:r>
              <a:rPr lang="en-US" altLang="zh-CN" sz="2400" b="1" u="sng" dirty="0">
                <a:latin typeface="宋体" pitchFamily="2" charset="-122"/>
              </a:rPr>
              <a:t>)</a:t>
            </a:r>
            <a:r>
              <a:rPr lang="zh-CN" altLang="en-US" sz="2400" b="1" u="sng" dirty="0">
                <a:latin typeface="宋体" pitchFamily="2" charset="-122"/>
              </a:rPr>
              <a:t>＋</a:t>
            </a:r>
            <a:r>
              <a:rPr lang="en-US" altLang="zh-CN" sz="2400" b="1" u="sng" dirty="0">
                <a:latin typeface="宋体" pitchFamily="2" charset="-122"/>
              </a:rPr>
              <a:t>(</a:t>
            </a:r>
            <a:r>
              <a:rPr lang="en-US" altLang="zh-CN" sz="2400" b="1" u="sng" dirty="0" err="1">
                <a:latin typeface="宋体" pitchFamily="2" charset="-122"/>
              </a:rPr>
              <a:t>rt</a:t>
            </a:r>
            <a:r>
              <a:rPr lang="en-US" altLang="zh-CN" sz="2400" b="1" u="sng" dirty="0">
                <a:latin typeface="宋体" pitchFamily="2" charset="-122"/>
              </a:rPr>
              <a:t>)</a:t>
            </a:r>
            <a:r>
              <a:rPr lang="zh-CN" altLang="en-US" sz="2400" b="1" u="sng" dirty="0">
                <a:latin typeface="宋体" pitchFamily="2" charset="-122"/>
              </a:rPr>
              <a:t>及</a:t>
            </a:r>
            <a:r>
              <a:rPr lang="en-US" altLang="zh-CN" b="1" u="sng" dirty="0" err="1">
                <a:latin typeface="宋体" pitchFamily="2" charset="-122"/>
              </a:rPr>
              <a:t>rd</a:t>
            </a:r>
            <a:r>
              <a:rPr lang="zh-CN" altLang="en-US" b="1" u="sng" dirty="0">
                <a:latin typeface="宋体" pitchFamily="2" charset="-122"/>
              </a:rPr>
              <a:t>←</a:t>
            </a:r>
            <a:r>
              <a:rPr lang="en-US" altLang="zh-CN" b="1" u="sng" dirty="0">
                <a:latin typeface="宋体" pitchFamily="2" charset="-122"/>
              </a:rPr>
              <a:t>(</a:t>
            </a:r>
            <a:r>
              <a:rPr lang="en-US" altLang="zh-CN" b="1" u="sng" dirty="0" err="1">
                <a:latin typeface="宋体" pitchFamily="2" charset="-122"/>
              </a:rPr>
              <a:t>rs</a:t>
            </a:r>
            <a:r>
              <a:rPr lang="en-US" altLang="zh-CN" b="1" u="sng" dirty="0">
                <a:latin typeface="宋体" pitchFamily="2" charset="-122"/>
              </a:rPr>
              <a:t>)</a:t>
            </a:r>
            <a:r>
              <a:rPr lang="zh-CN" altLang="en-US" b="1" u="sng" dirty="0">
                <a:latin typeface="宋体" pitchFamily="2" charset="-122"/>
              </a:rPr>
              <a:t>－</a:t>
            </a:r>
            <a:r>
              <a:rPr lang="en-US" altLang="zh-CN" b="1" u="sng" dirty="0">
                <a:latin typeface="宋体" pitchFamily="2" charset="-122"/>
              </a:rPr>
              <a:t>(</a:t>
            </a:r>
            <a:r>
              <a:rPr lang="en-US" altLang="zh-CN" b="1" u="sng" dirty="0" err="1">
                <a:latin typeface="宋体" pitchFamily="2" charset="-122"/>
              </a:rPr>
              <a:t>rt</a:t>
            </a:r>
            <a:r>
              <a:rPr lang="en-US" altLang="zh-CN" b="1" u="sng" dirty="0">
                <a:latin typeface="宋体" pitchFamily="2" charset="-122"/>
              </a:rPr>
              <a:t>)</a:t>
            </a:r>
            <a:endParaRPr lang="en-US" altLang="zh-CN" b="1" u="sng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sng" dirty="0">
                <a:solidFill>
                  <a:schemeClr val="accent2"/>
                </a:solidFill>
                <a:latin typeface="宋体" pitchFamily="2" charset="-122"/>
              </a:rPr>
              <a:t>数据路径的设计</a:t>
            </a:r>
            <a:r>
              <a:rPr lang="en-US" altLang="zh-CN" b="1" u="sng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u="sng" dirty="0">
                <a:latin typeface="宋体" pitchFamily="2" charset="-122"/>
              </a:rPr>
              <a:t>ALU</a:t>
            </a:r>
            <a:r>
              <a:rPr lang="zh-CN" altLang="en-US" b="1" u="sng" dirty="0">
                <a:latin typeface="宋体" pitchFamily="2" charset="-122"/>
              </a:rPr>
              <a:t>的</a:t>
            </a:r>
            <a:r>
              <a:rPr lang="en-US" altLang="zh-CN" b="1" u="sng" dirty="0">
                <a:latin typeface="宋体" pitchFamily="2" charset="-122"/>
              </a:rPr>
              <a:t>A</a:t>
            </a:r>
            <a:r>
              <a:rPr lang="zh-CN" altLang="en-US" b="1" u="sng" dirty="0">
                <a:latin typeface="宋体" pitchFamily="2" charset="-122"/>
              </a:rPr>
              <a:t>端连接</a:t>
            </a:r>
            <a:r>
              <a:rPr lang="en-US" altLang="zh-CN" b="1" u="sng" dirty="0">
                <a:latin typeface="宋体" pitchFamily="2" charset="-122"/>
              </a:rPr>
              <a:t>GPRs</a:t>
            </a:r>
            <a:r>
              <a:rPr lang="zh-CN" altLang="en-US" b="1" u="sng" dirty="0">
                <a:latin typeface="宋体" pitchFamily="2" charset="-122"/>
              </a:rPr>
              <a:t>的</a:t>
            </a:r>
            <a:r>
              <a:rPr lang="en-US" altLang="zh-CN" b="1" u="sng" dirty="0" err="1">
                <a:latin typeface="宋体" pitchFamily="2" charset="-122"/>
              </a:rPr>
              <a:t>dA</a:t>
            </a:r>
            <a:endParaRPr lang="en-US" altLang="zh-CN" b="1" u="sng" dirty="0">
              <a:latin typeface="宋体" pitchFamily="2" charset="-122"/>
            </a:endParaRPr>
          </a:p>
        </p:txBody>
      </p:sp>
      <p:sp>
        <p:nvSpPr>
          <p:cNvPr id="261" name="Text Box 116"/>
          <p:cNvSpPr txBox="1">
            <a:spLocks noChangeArrowheads="1"/>
          </p:cNvSpPr>
          <p:nvPr/>
        </p:nvSpPr>
        <p:spPr bwMode="auto">
          <a:xfrm>
            <a:off x="179512" y="3429000"/>
            <a:ext cx="8785225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sz="2400" b="1" u="sng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kumimoji="1" lang="en-US" altLang="zh-CN" sz="2400" b="1" u="sng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kumimoji="1" lang="en-US" altLang="zh-CN" sz="2400" u="sng" dirty="0" err="1">
                <a:solidFill>
                  <a:schemeClr val="accent2"/>
                </a:solidFill>
                <a:latin typeface="+mn-lt"/>
              </a:rPr>
              <a:t>μ</a:t>
            </a:r>
            <a:r>
              <a:rPr kumimoji="1" lang="en-US" altLang="zh-CN" sz="2400" b="1" u="sng" dirty="0" err="1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kumimoji="1" lang="zh-CN" altLang="en-US" sz="2400" b="1" u="sng" dirty="0">
                <a:solidFill>
                  <a:schemeClr val="accent2"/>
                </a:solidFill>
                <a:latin typeface="宋体" pitchFamily="2" charset="-122"/>
              </a:rPr>
              <a:t>时序的组织</a:t>
            </a:r>
            <a:r>
              <a:rPr kumimoji="1" lang="en-US" altLang="zh-CN" sz="2400" b="1" u="sng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kumimoji="1" lang="en-US" altLang="zh-CN" sz="2400" b="1" u="sng" dirty="0" err="1">
                <a:latin typeface="宋体" pitchFamily="2" charset="-122"/>
              </a:rPr>
              <a:t>Clk</a:t>
            </a:r>
            <a:r>
              <a:rPr kumimoji="1" lang="zh-CN" altLang="en-US" sz="2400" b="1" u="sng" dirty="0">
                <a:latin typeface="宋体" pitchFamily="2" charset="-122"/>
              </a:rPr>
              <a:t>结束时写</a:t>
            </a:r>
            <a:r>
              <a:rPr lang="en-US" altLang="zh-CN" b="1" u="sng" dirty="0">
                <a:latin typeface="宋体" pitchFamily="2" charset="-122"/>
              </a:rPr>
              <a:t>GPRs</a:t>
            </a:r>
            <a:r>
              <a:rPr lang="en-US" altLang="zh-CN" sz="2000" b="1" u="sng" dirty="0">
                <a:latin typeface="宋体" pitchFamily="2" charset="-122"/>
              </a:rPr>
              <a:t>(</a:t>
            </a:r>
            <a:r>
              <a:rPr lang="zh-CN" altLang="en-US" sz="2000" b="1" u="sng" dirty="0">
                <a:latin typeface="宋体" pitchFamily="2" charset="-122"/>
              </a:rPr>
              <a:t>性能好</a:t>
            </a:r>
            <a:r>
              <a:rPr lang="en-US" altLang="zh-CN" sz="2000" b="1" u="sng" dirty="0">
                <a:latin typeface="宋体" pitchFamily="2" charset="-122"/>
              </a:rPr>
              <a:t>)</a:t>
            </a:r>
          </a:p>
        </p:txBody>
      </p:sp>
      <p:grpSp>
        <p:nvGrpSpPr>
          <p:cNvPr id="360" name="组合 359"/>
          <p:cNvGrpSpPr/>
          <p:nvPr/>
        </p:nvGrpSpPr>
        <p:grpSpPr>
          <a:xfrm>
            <a:off x="1331640" y="4005064"/>
            <a:ext cx="7128792" cy="2448272"/>
            <a:chOff x="1259632" y="3933056"/>
            <a:chExt cx="7128792" cy="2448272"/>
          </a:xfrm>
        </p:grpSpPr>
        <p:cxnSp>
          <p:nvCxnSpPr>
            <p:cNvPr id="201" name="直接连接符 200"/>
            <p:cNvCxnSpPr/>
            <p:nvPr/>
          </p:nvCxnSpPr>
          <p:spPr>
            <a:xfrm>
              <a:off x="5292080" y="4221088"/>
              <a:ext cx="2094756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/>
            <p:cNvCxnSpPr/>
            <p:nvPr/>
          </p:nvCxnSpPr>
          <p:spPr>
            <a:xfrm>
              <a:off x="5292080" y="3937826"/>
              <a:ext cx="0" cy="278789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/>
            <p:cNvCxnSpPr/>
            <p:nvPr/>
          </p:nvCxnSpPr>
          <p:spPr>
            <a:xfrm>
              <a:off x="2413352" y="3933056"/>
              <a:ext cx="2878728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/>
            <p:cNvCxnSpPr/>
            <p:nvPr/>
          </p:nvCxnSpPr>
          <p:spPr>
            <a:xfrm flipH="1">
              <a:off x="2411760" y="3937826"/>
              <a:ext cx="1588" cy="28326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/>
            <p:cNvCxnSpPr/>
            <p:nvPr/>
          </p:nvCxnSpPr>
          <p:spPr>
            <a:xfrm>
              <a:off x="2250232" y="4221088"/>
              <a:ext cx="16312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/>
            <p:cNvCxnSpPr/>
            <p:nvPr/>
          </p:nvCxnSpPr>
          <p:spPr>
            <a:xfrm>
              <a:off x="7380311" y="3933056"/>
              <a:ext cx="1" cy="283559"/>
            </a:xfrm>
            <a:prstGeom prst="line">
              <a:avLst/>
            </a:prstGeom>
            <a:ln w="15875">
              <a:solidFill>
                <a:srgbClr val="CC3300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/>
            <p:cNvCxnSpPr/>
            <p:nvPr/>
          </p:nvCxnSpPr>
          <p:spPr>
            <a:xfrm>
              <a:off x="7380312" y="3933056"/>
              <a:ext cx="1008112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/>
            <p:cNvCxnSpPr/>
            <p:nvPr/>
          </p:nvCxnSpPr>
          <p:spPr>
            <a:xfrm>
              <a:off x="2411760" y="4254264"/>
              <a:ext cx="1592" cy="2127064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/>
            <p:nvPr/>
          </p:nvCxnSpPr>
          <p:spPr>
            <a:xfrm>
              <a:off x="2267744" y="4364309"/>
              <a:ext cx="1224136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/>
            <p:nvPr/>
          </p:nvCxnSpPr>
          <p:spPr>
            <a:xfrm>
              <a:off x="2267744" y="4653136"/>
              <a:ext cx="1224136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/>
            <p:nvPr/>
          </p:nvCxnSpPr>
          <p:spPr>
            <a:xfrm flipV="1">
              <a:off x="3796681" y="4364308"/>
              <a:ext cx="4584153" cy="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 flipV="1">
              <a:off x="3796681" y="4648372"/>
              <a:ext cx="4584153" cy="476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/>
            <p:cNvSpPr txBox="1"/>
            <p:nvPr/>
          </p:nvSpPr>
          <p:spPr>
            <a:xfrm>
              <a:off x="3822576" y="4364309"/>
              <a:ext cx="605408" cy="28882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zh-CN" altLang="en-US" sz="1800" b="1" u="sng" dirty="0">
                  <a:latin typeface="+mn-ea"/>
                  <a:ea typeface="+mn-ea"/>
                  <a:cs typeface="Times New Roman" pitchFamily="18" charset="0"/>
                </a:rPr>
                <a:t>新值</a:t>
              </a:r>
            </a:p>
          </p:txBody>
        </p:sp>
        <p:cxnSp>
          <p:nvCxnSpPr>
            <p:cNvPr id="214" name="直接连接符 213"/>
            <p:cNvCxnSpPr/>
            <p:nvPr/>
          </p:nvCxnSpPr>
          <p:spPr>
            <a:xfrm>
              <a:off x="3635896" y="4364308"/>
              <a:ext cx="10193" cy="2017020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TextBox 214"/>
            <p:cNvSpPr txBox="1"/>
            <p:nvPr/>
          </p:nvSpPr>
          <p:spPr>
            <a:xfrm>
              <a:off x="2413352" y="6038150"/>
              <a:ext cx="1217334" cy="19916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sng" dirty="0">
                  <a:latin typeface="+mn-ea"/>
                  <a:ea typeface="+mn-ea"/>
                  <a:cs typeface="Times New Roman" pitchFamily="18" charset="0"/>
                </a:rPr>
                <a:t>取指</a:t>
              </a:r>
              <a:r>
                <a:rPr lang="en-US" altLang="zh-CN" sz="1600" b="1" u="sng" dirty="0">
                  <a:latin typeface="+mn-ea"/>
                  <a:ea typeface="+mn-ea"/>
                  <a:cs typeface="Times New Roman" pitchFamily="18" charset="0"/>
                </a:rPr>
                <a:t>+CU</a:t>
              </a:r>
              <a:r>
                <a:rPr lang="zh-CN" altLang="en-US" sz="1600" b="1" u="sng" dirty="0">
                  <a:latin typeface="+mn-ea"/>
                  <a:ea typeface="+mn-ea"/>
                  <a:cs typeface="Times New Roman" pitchFamily="18" charset="0"/>
                </a:rPr>
                <a:t>延迟</a:t>
              </a:r>
            </a:p>
          </p:txBody>
        </p:sp>
        <p:cxnSp>
          <p:nvCxnSpPr>
            <p:cNvPr id="216" name="直接连接符 215"/>
            <p:cNvCxnSpPr/>
            <p:nvPr/>
          </p:nvCxnSpPr>
          <p:spPr>
            <a:xfrm>
              <a:off x="2267744" y="5085184"/>
              <a:ext cx="1224136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/>
            <p:cNvCxnSpPr/>
            <p:nvPr/>
          </p:nvCxnSpPr>
          <p:spPr>
            <a:xfrm>
              <a:off x="3796681" y="4797152"/>
              <a:ext cx="4591743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4294312" y="5227612"/>
              <a:ext cx="277688" cy="29200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218"/>
            <p:cNvCxnSpPr/>
            <p:nvPr/>
          </p:nvCxnSpPr>
          <p:spPr>
            <a:xfrm flipH="1">
              <a:off x="4271865" y="5227612"/>
              <a:ext cx="300135" cy="28961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/>
            <p:cNvCxnSpPr/>
            <p:nvPr/>
          </p:nvCxnSpPr>
          <p:spPr>
            <a:xfrm flipV="1">
              <a:off x="4572000" y="5225298"/>
              <a:ext cx="3024336" cy="390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/>
            <p:nvPr/>
          </p:nvCxnSpPr>
          <p:spPr>
            <a:xfrm>
              <a:off x="4572000" y="5517232"/>
              <a:ext cx="302433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extBox 221"/>
            <p:cNvSpPr txBox="1"/>
            <p:nvPr/>
          </p:nvSpPr>
          <p:spPr>
            <a:xfrm>
              <a:off x="4484982" y="5229200"/>
              <a:ext cx="1671194" cy="27616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en-US" altLang="zh-CN" sz="1800" b="1" u="sng" dirty="0">
                  <a:latin typeface="+mn-ea"/>
                  <a:ea typeface="+mn-ea"/>
                  <a:cs typeface="Times New Roman" pitchFamily="18" charset="0"/>
                </a:rPr>
                <a:t>(</a:t>
              </a:r>
              <a:r>
                <a:rPr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rs</a:t>
              </a:r>
              <a:r>
                <a:rPr lang="en-US" altLang="zh-CN" sz="1800" b="1" u="sng" dirty="0">
                  <a:latin typeface="+mn-ea"/>
                  <a:ea typeface="+mn-ea"/>
                  <a:cs typeface="Times New Roman" pitchFamily="18" charset="0"/>
                </a:rPr>
                <a:t>)</a:t>
              </a:r>
              <a:r>
                <a:rPr lang="zh-CN" altLang="en-US" sz="1800" b="1" u="sng" dirty="0">
                  <a:latin typeface="+mn-ea"/>
                  <a:ea typeface="+mn-ea"/>
                  <a:cs typeface="Times New Roman" pitchFamily="18" charset="0"/>
                </a:rPr>
                <a:t>、</a:t>
              </a:r>
              <a:r>
                <a:rPr lang="en-US" altLang="zh-CN" sz="1800" b="1" u="sng" dirty="0">
                  <a:latin typeface="+mn-ea"/>
                  <a:ea typeface="+mn-ea"/>
                  <a:cs typeface="Times New Roman" pitchFamily="18" charset="0"/>
                </a:rPr>
                <a:t>(</a:t>
              </a:r>
              <a:r>
                <a:rPr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rt</a:t>
              </a:r>
              <a:r>
                <a:rPr lang="en-US" altLang="zh-CN" sz="1800" b="1" u="sng" dirty="0">
                  <a:latin typeface="+mn-ea"/>
                  <a:ea typeface="+mn-ea"/>
                  <a:cs typeface="Times New Roman" pitchFamily="18" charset="0"/>
                </a:rPr>
                <a:t>)</a:t>
              </a:r>
              <a:r>
                <a:rPr lang="zh-CN" altLang="en-US" sz="1800" b="1" u="sng" dirty="0">
                  <a:latin typeface="+mn-ea"/>
                  <a:ea typeface="+mn-ea"/>
                  <a:cs typeface="Times New Roman" pitchFamily="18" charset="0"/>
                </a:rPr>
                <a:t>新值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4427984" y="5085184"/>
              <a:ext cx="0" cy="1296144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TextBox 223"/>
            <p:cNvSpPr txBox="1"/>
            <p:nvPr/>
          </p:nvSpPr>
          <p:spPr>
            <a:xfrm>
              <a:off x="3646089" y="6021287"/>
              <a:ext cx="781895" cy="2438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sng" dirty="0">
                  <a:latin typeface="+mn-ea"/>
                  <a:ea typeface="+mn-ea"/>
                  <a:cs typeface="Times New Roman" pitchFamily="18" charset="0"/>
                </a:rPr>
                <a:t>R</a:t>
              </a:r>
              <a:r>
                <a:rPr lang="zh-CN" altLang="en-US" sz="1600" b="1" u="sng" dirty="0">
                  <a:latin typeface="+mn-ea"/>
                  <a:ea typeface="+mn-ea"/>
                  <a:cs typeface="Times New Roman" pitchFamily="18" charset="0"/>
                </a:rPr>
                <a:t>读延迟</a:t>
              </a:r>
            </a:p>
          </p:txBody>
        </p:sp>
        <p:cxnSp>
          <p:nvCxnSpPr>
            <p:cNvPr id="225" name="直接连接符 224"/>
            <p:cNvCxnSpPr/>
            <p:nvPr/>
          </p:nvCxnSpPr>
          <p:spPr>
            <a:xfrm>
              <a:off x="3646090" y="6307663"/>
              <a:ext cx="781894" cy="1658"/>
            </a:xfrm>
            <a:prstGeom prst="line">
              <a:avLst/>
            </a:prstGeom>
            <a:ln w="12700">
              <a:solidFill>
                <a:srgbClr val="9900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/>
            <p:nvPr/>
          </p:nvCxnSpPr>
          <p:spPr>
            <a:xfrm>
              <a:off x="5220072" y="4254264"/>
              <a:ext cx="7590" cy="2127064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TextBox 226"/>
            <p:cNvSpPr txBox="1"/>
            <p:nvPr/>
          </p:nvSpPr>
          <p:spPr>
            <a:xfrm>
              <a:off x="4450445" y="6021288"/>
              <a:ext cx="769627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600" b="1" u="sng" dirty="0">
                  <a:latin typeface="+mn-ea"/>
                  <a:ea typeface="+mn-ea"/>
                  <a:cs typeface="Times New Roman" pitchFamily="18" charset="0"/>
                </a:rPr>
                <a:t>ALU</a:t>
              </a:r>
              <a:r>
                <a:rPr lang="zh-CN" altLang="en-US" sz="1600" b="1" u="sng" dirty="0">
                  <a:latin typeface="+mn-ea"/>
                  <a:ea typeface="+mn-ea"/>
                  <a:cs typeface="Times New Roman" pitchFamily="18" charset="0"/>
                </a:rPr>
                <a:t>延迟</a:t>
              </a:r>
            </a:p>
          </p:txBody>
        </p:sp>
        <p:cxnSp>
          <p:nvCxnSpPr>
            <p:cNvPr id="228" name="直接连接符 227"/>
            <p:cNvCxnSpPr/>
            <p:nvPr/>
          </p:nvCxnSpPr>
          <p:spPr>
            <a:xfrm>
              <a:off x="4436367" y="6307663"/>
              <a:ext cx="783705" cy="1"/>
            </a:xfrm>
            <a:prstGeom prst="line">
              <a:avLst/>
            </a:prstGeom>
            <a:ln w="12700">
              <a:solidFill>
                <a:srgbClr val="9900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TextBox 228"/>
            <p:cNvSpPr txBox="1"/>
            <p:nvPr/>
          </p:nvSpPr>
          <p:spPr>
            <a:xfrm>
              <a:off x="1433736" y="3933056"/>
              <a:ext cx="762000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r"/>
              <a:r>
                <a:rPr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Clk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1259632" y="4364308"/>
              <a:ext cx="990600" cy="28882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r"/>
              <a:r>
                <a:rPr lang="en-US" altLang="zh-CN" sz="1800" b="1" u="sng" dirty="0" err="1">
                  <a:solidFill>
                    <a:srgbClr val="FF3399"/>
                  </a:solidFill>
                  <a:latin typeface="+mn-ea"/>
                  <a:ea typeface="+mn-ea"/>
                  <a:cs typeface="Times New Roman" pitchFamily="18" charset="0"/>
                </a:rPr>
                <a:t>ALUctr</a:t>
              </a:r>
              <a:endParaRPr lang="zh-CN" altLang="en-US" sz="1800" b="1" u="sng" dirty="0">
                <a:solidFill>
                  <a:srgbClr val="FF3399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1259632" y="4796358"/>
              <a:ext cx="990600" cy="28882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r"/>
              <a:r>
                <a:rPr lang="en-US" altLang="zh-CN" sz="1800" b="1" u="sng" dirty="0" err="1">
                  <a:solidFill>
                    <a:srgbClr val="FF3399"/>
                  </a:solidFill>
                  <a:latin typeface="+mn-ea"/>
                  <a:ea typeface="+mn-ea"/>
                  <a:cs typeface="Times New Roman" pitchFamily="18" charset="0"/>
                </a:rPr>
                <a:t>RegWr</a:t>
              </a:r>
              <a:endParaRPr lang="zh-CN" altLang="en-US" sz="1800" b="1" u="sng" dirty="0">
                <a:solidFill>
                  <a:srgbClr val="FF3399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1259632" y="5219807"/>
              <a:ext cx="990600" cy="297425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r"/>
              <a:r>
                <a:rPr lang="en-US" altLang="zh-CN" sz="1800" b="1" u="sng" dirty="0">
                  <a:latin typeface="+mn-ea"/>
                  <a:ea typeface="+mn-ea"/>
                  <a:cs typeface="Times New Roman" pitchFamily="18" charset="0"/>
                </a:rPr>
                <a:t>GPRs</a:t>
              </a:r>
              <a:r>
                <a:rPr lang="zh-CN" altLang="en-US" sz="1800" b="1" u="sng" dirty="0">
                  <a:latin typeface="+mn-ea"/>
                  <a:ea typeface="+mn-ea"/>
                  <a:cs typeface="Times New Roman" pitchFamily="18" charset="0"/>
                </a:rPr>
                <a:t>出端</a:t>
              </a: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1259632" y="5661248"/>
              <a:ext cx="990600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r"/>
              <a:r>
                <a:rPr lang="en-US" altLang="zh-CN" sz="1800" b="1" u="sng" dirty="0">
                  <a:latin typeface="+mn-ea"/>
                  <a:ea typeface="+mn-ea"/>
                  <a:cs typeface="Times New Roman" pitchFamily="18" charset="0"/>
                </a:rPr>
                <a:t>ALU</a:t>
              </a:r>
              <a:r>
                <a:rPr lang="zh-CN" altLang="en-US" sz="1800" b="1" u="sng" dirty="0">
                  <a:latin typeface="+mn-ea"/>
                  <a:ea typeface="+mn-ea"/>
                  <a:cs typeface="Times New Roman" pitchFamily="18" charset="0"/>
                </a:rPr>
                <a:t>出端</a:t>
              </a:r>
            </a:p>
          </p:txBody>
        </p:sp>
        <p:cxnSp>
          <p:nvCxnSpPr>
            <p:cNvPr id="234" name="直接连接符 233"/>
            <p:cNvCxnSpPr/>
            <p:nvPr/>
          </p:nvCxnSpPr>
          <p:spPr>
            <a:xfrm flipH="1">
              <a:off x="7377612" y="4254264"/>
              <a:ext cx="2701" cy="2127064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椭圆 234"/>
            <p:cNvSpPr/>
            <p:nvPr/>
          </p:nvSpPr>
          <p:spPr>
            <a:xfrm>
              <a:off x="7323179" y="4725144"/>
              <a:ext cx="110229" cy="119349"/>
            </a:xfrm>
            <a:prstGeom prst="ellipse">
              <a:avLst/>
            </a:prstGeom>
            <a:noFill/>
            <a:ln w="12700">
              <a:solidFill>
                <a:srgbClr val="FF339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236" name="椭圆 235"/>
            <p:cNvSpPr/>
            <p:nvPr/>
          </p:nvSpPr>
          <p:spPr>
            <a:xfrm>
              <a:off x="7323179" y="5589240"/>
              <a:ext cx="110229" cy="432048"/>
            </a:xfrm>
            <a:prstGeom prst="ellipse">
              <a:avLst/>
            </a:prstGeom>
            <a:noFill/>
            <a:ln w="12700">
              <a:solidFill>
                <a:srgbClr val="FF339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cxnSp>
          <p:nvCxnSpPr>
            <p:cNvPr id="237" name="直接连接符 236"/>
            <p:cNvCxnSpPr>
              <a:stCxn id="235" idx="5"/>
            </p:cNvCxnSpPr>
            <p:nvPr/>
          </p:nvCxnSpPr>
          <p:spPr>
            <a:xfrm>
              <a:off x="7417265" y="4827015"/>
              <a:ext cx="464096" cy="412407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连接符 237"/>
            <p:cNvCxnSpPr/>
            <p:nvPr/>
          </p:nvCxnSpPr>
          <p:spPr>
            <a:xfrm flipV="1">
              <a:off x="7433408" y="5505362"/>
              <a:ext cx="447953" cy="299902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连接符 238"/>
            <p:cNvCxnSpPr/>
            <p:nvPr/>
          </p:nvCxnSpPr>
          <p:spPr>
            <a:xfrm>
              <a:off x="7596336" y="5226818"/>
              <a:ext cx="303212" cy="29041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/>
            <p:nvPr/>
          </p:nvCxnSpPr>
          <p:spPr>
            <a:xfrm flipH="1">
              <a:off x="7581156" y="5232376"/>
              <a:ext cx="303212" cy="28485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/>
            <p:cNvCxnSpPr/>
            <p:nvPr/>
          </p:nvCxnSpPr>
          <p:spPr>
            <a:xfrm flipV="1">
              <a:off x="7881361" y="5232376"/>
              <a:ext cx="499473" cy="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连接符 241"/>
            <p:cNvCxnSpPr/>
            <p:nvPr/>
          </p:nvCxnSpPr>
          <p:spPr>
            <a:xfrm>
              <a:off x="7899548" y="5519615"/>
              <a:ext cx="48887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TextBox 242"/>
            <p:cNvSpPr txBox="1"/>
            <p:nvPr/>
          </p:nvSpPr>
          <p:spPr>
            <a:xfrm>
              <a:off x="7881361" y="5239422"/>
              <a:ext cx="507063" cy="2778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rd</a:t>
              </a:r>
              <a:r>
                <a:rPr lang="zh-CN" altLang="en-US" sz="1800" b="1" u="sng" dirty="0">
                  <a:latin typeface="+mn-ea"/>
                  <a:ea typeface="+mn-ea"/>
                  <a:cs typeface="Times New Roman" pitchFamily="18" charset="0"/>
                </a:rPr>
                <a:t>值</a:t>
              </a:r>
            </a:p>
          </p:txBody>
        </p:sp>
        <p:cxnSp>
          <p:nvCxnSpPr>
            <p:cNvPr id="244" name="直接连接符 243"/>
            <p:cNvCxnSpPr/>
            <p:nvPr/>
          </p:nvCxnSpPr>
          <p:spPr>
            <a:xfrm flipV="1">
              <a:off x="7377612" y="3966338"/>
              <a:ext cx="0" cy="24777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连接符 244"/>
            <p:cNvCxnSpPr/>
            <p:nvPr/>
          </p:nvCxnSpPr>
          <p:spPr>
            <a:xfrm>
              <a:off x="2267744" y="4797152"/>
              <a:ext cx="1224136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连接符 245"/>
            <p:cNvCxnSpPr/>
            <p:nvPr/>
          </p:nvCxnSpPr>
          <p:spPr>
            <a:xfrm>
              <a:off x="2267744" y="5229200"/>
              <a:ext cx="2026568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>
              <a:off x="2250232" y="5517232"/>
              <a:ext cx="2044080" cy="2383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连接符 247"/>
            <p:cNvCxnSpPr/>
            <p:nvPr/>
          </p:nvCxnSpPr>
          <p:spPr>
            <a:xfrm>
              <a:off x="2267744" y="5661248"/>
              <a:ext cx="2791544" cy="346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/>
            <p:cNvCxnSpPr/>
            <p:nvPr/>
          </p:nvCxnSpPr>
          <p:spPr>
            <a:xfrm>
              <a:off x="2267744" y="5949280"/>
              <a:ext cx="2791544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连接符 249"/>
            <p:cNvCxnSpPr/>
            <p:nvPr/>
          </p:nvCxnSpPr>
          <p:spPr>
            <a:xfrm>
              <a:off x="2411760" y="6309320"/>
              <a:ext cx="1234330" cy="0"/>
            </a:xfrm>
            <a:prstGeom prst="line">
              <a:avLst/>
            </a:prstGeom>
            <a:ln w="12700">
              <a:solidFill>
                <a:srgbClr val="9900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接连接符 250"/>
            <p:cNvCxnSpPr/>
            <p:nvPr/>
          </p:nvCxnSpPr>
          <p:spPr>
            <a:xfrm>
              <a:off x="5060876" y="5661248"/>
              <a:ext cx="303212" cy="28803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连接符 251"/>
            <p:cNvCxnSpPr/>
            <p:nvPr/>
          </p:nvCxnSpPr>
          <p:spPr>
            <a:xfrm flipH="1">
              <a:off x="5059288" y="5664708"/>
              <a:ext cx="304800" cy="28457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/>
            <p:cNvCxnSpPr/>
            <p:nvPr/>
          </p:nvCxnSpPr>
          <p:spPr>
            <a:xfrm>
              <a:off x="5369798" y="5661248"/>
              <a:ext cx="301103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连接符 253"/>
            <p:cNvCxnSpPr/>
            <p:nvPr/>
          </p:nvCxnSpPr>
          <p:spPr>
            <a:xfrm>
              <a:off x="5360112" y="5949280"/>
              <a:ext cx="3020722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TextBox 254"/>
            <p:cNvSpPr txBox="1"/>
            <p:nvPr/>
          </p:nvSpPr>
          <p:spPr>
            <a:xfrm>
              <a:off x="5366792" y="5661248"/>
              <a:ext cx="645368" cy="28485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zh-CN" altLang="en-US" sz="1800" b="1" u="sng" dirty="0">
                  <a:latin typeface="+mn-ea"/>
                  <a:ea typeface="+mn-ea"/>
                  <a:cs typeface="Times New Roman" pitchFamily="18" charset="0"/>
                </a:rPr>
                <a:t>新值</a:t>
              </a:r>
            </a:p>
          </p:txBody>
        </p:sp>
        <p:cxnSp>
          <p:nvCxnSpPr>
            <p:cNvPr id="256" name="直接连接符 255"/>
            <p:cNvCxnSpPr/>
            <p:nvPr/>
          </p:nvCxnSpPr>
          <p:spPr>
            <a:xfrm flipH="1">
              <a:off x="7732762" y="5219807"/>
              <a:ext cx="7590" cy="1161521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连接符 256"/>
            <p:cNvCxnSpPr/>
            <p:nvPr/>
          </p:nvCxnSpPr>
          <p:spPr>
            <a:xfrm flipH="1">
              <a:off x="3491881" y="4795564"/>
              <a:ext cx="304800" cy="28962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连接符 257"/>
            <p:cNvCxnSpPr/>
            <p:nvPr/>
          </p:nvCxnSpPr>
          <p:spPr>
            <a:xfrm>
              <a:off x="3491880" y="4797152"/>
              <a:ext cx="154210" cy="15659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接连接符 258"/>
            <p:cNvCxnSpPr/>
            <p:nvPr/>
          </p:nvCxnSpPr>
          <p:spPr>
            <a:xfrm>
              <a:off x="3491880" y="4365104"/>
              <a:ext cx="304801" cy="28803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连接符 259"/>
            <p:cNvCxnSpPr/>
            <p:nvPr/>
          </p:nvCxnSpPr>
          <p:spPr>
            <a:xfrm flipH="1">
              <a:off x="3491881" y="4364310"/>
              <a:ext cx="304800" cy="28882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2" name="TextBox 341"/>
            <p:cNvSpPr txBox="1"/>
            <p:nvPr/>
          </p:nvSpPr>
          <p:spPr>
            <a:xfrm>
              <a:off x="7388683" y="6049163"/>
              <a:ext cx="755303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sng" dirty="0">
                  <a:latin typeface="+mn-ea"/>
                  <a:ea typeface="+mn-ea"/>
                  <a:cs typeface="Times New Roman" pitchFamily="18" charset="0"/>
                </a:rPr>
                <a:t>R</a:t>
              </a:r>
              <a:r>
                <a:rPr lang="zh-CN" altLang="en-US" sz="1600" b="1" u="sng" dirty="0">
                  <a:latin typeface="+mn-ea"/>
                  <a:ea typeface="+mn-ea"/>
                  <a:cs typeface="Times New Roman" pitchFamily="18" charset="0"/>
                </a:rPr>
                <a:t>写延迟</a:t>
              </a:r>
            </a:p>
          </p:txBody>
        </p:sp>
        <p:cxnSp>
          <p:nvCxnSpPr>
            <p:cNvPr id="343" name="直接连接符 342"/>
            <p:cNvCxnSpPr/>
            <p:nvPr/>
          </p:nvCxnSpPr>
          <p:spPr>
            <a:xfrm>
              <a:off x="7377612" y="6309321"/>
              <a:ext cx="362740" cy="0"/>
            </a:xfrm>
            <a:prstGeom prst="line">
              <a:avLst/>
            </a:prstGeom>
            <a:ln w="12700">
              <a:solidFill>
                <a:srgbClr val="9900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5" name="TextBox 344"/>
            <p:cNvSpPr txBox="1"/>
            <p:nvPr/>
          </p:nvSpPr>
          <p:spPr>
            <a:xfrm>
              <a:off x="2843808" y="4365104"/>
              <a:ext cx="605408" cy="28882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zh-CN" altLang="en-US" sz="1800" b="1" u="sng" dirty="0">
                  <a:latin typeface="+mn-ea"/>
                  <a:ea typeface="+mn-ea"/>
                  <a:cs typeface="Times New Roman" pitchFamily="18" charset="0"/>
                </a:rPr>
                <a:t>旧值</a:t>
              </a:r>
            </a:p>
          </p:txBody>
        </p:sp>
        <p:sp>
          <p:nvSpPr>
            <p:cNvPr id="346" name="TextBox 345"/>
            <p:cNvSpPr txBox="1"/>
            <p:nvPr/>
          </p:nvSpPr>
          <p:spPr>
            <a:xfrm>
              <a:off x="2843808" y="4796357"/>
              <a:ext cx="605408" cy="28882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zh-CN" altLang="en-US" sz="1800" b="1" u="sng" dirty="0">
                  <a:latin typeface="+mn-ea"/>
                  <a:ea typeface="+mn-ea"/>
                  <a:cs typeface="Times New Roman" pitchFamily="18" charset="0"/>
                </a:rPr>
                <a:t>旧值</a:t>
              </a:r>
            </a:p>
          </p:txBody>
        </p:sp>
        <p:sp>
          <p:nvSpPr>
            <p:cNvPr id="347" name="TextBox 346"/>
            <p:cNvSpPr txBox="1"/>
            <p:nvPr/>
          </p:nvSpPr>
          <p:spPr>
            <a:xfrm>
              <a:off x="2843808" y="5229200"/>
              <a:ext cx="605408" cy="28882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zh-CN" altLang="en-US" sz="1800" b="1" u="sng" dirty="0">
                  <a:latin typeface="+mn-ea"/>
                  <a:ea typeface="+mn-ea"/>
                  <a:cs typeface="Times New Roman" pitchFamily="18" charset="0"/>
                </a:rPr>
                <a:t>旧值</a:t>
              </a:r>
            </a:p>
          </p:txBody>
        </p:sp>
        <p:sp>
          <p:nvSpPr>
            <p:cNvPr id="348" name="TextBox 347"/>
            <p:cNvSpPr txBox="1"/>
            <p:nvPr/>
          </p:nvSpPr>
          <p:spPr>
            <a:xfrm>
              <a:off x="2843808" y="5660453"/>
              <a:ext cx="605408" cy="28882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zh-CN" altLang="en-US" sz="1800" b="1" u="sng" dirty="0">
                  <a:latin typeface="+mn-ea"/>
                  <a:ea typeface="+mn-ea"/>
                  <a:cs typeface="Times New Roman" pitchFamily="18" charset="0"/>
                </a:rPr>
                <a:t>旧值</a:t>
              </a:r>
            </a:p>
          </p:txBody>
        </p:sp>
      </p:grpSp>
      <p:grpSp>
        <p:nvGrpSpPr>
          <p:cNvPr id="378" name="组合 377"/>
          <p:cNvGrpSpPr/>
          <p:nvPr/>
        </p:nvGrpSpPr>
        <p:grpSpPr>
          <a:xfrm>
            <a:off x="2339752" y="2204864"/>
            <a:ext cx="5400600" cy="1224136"/>
            <a:chOff x="2411760" y="1988840"/>
            <a:chExt cx="5400600" cy="1224136"/>
          </a:xfrm>
        </p:grpSpPr>
        <p:sp>
          <p:nvSpPr>
            <p:cNvPr id="7" name="Text Box 323"/>
            <p:cNvSpPr txBox="1">
              <a:spLocks noChangeArrowheads="1"/>
            </p:cNvSpPr>
            <p:nvPr/>
          </p:nvSpPr>
          <p:spPr bwMode="auto">
            <a:xfrm>
              <a:off x="4782244" y="2132856"/>
              <a:ext cx="724091" cy="648072"/>
            </a:xfrm>
            <a:prstGeom prst="rect">
              <a:avLst/>
            </a:prstGeom>
            <a:solidFill>
              <a:srgbClr val="FFCC99">
                <a:alpha val="70195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u="sng" dirty="0">
                  <a:latin typeface="宋体" pitchFamily="2" charset="-122"/>
                </a:rPr>
                <a:t>GPRs</a:t>
              </a:r>
              <a:endParaRPr kumimoji="1" lang="zh-CN" altLang="en-US" b="1" u="sng" dirty="0">
                <a:latin typeface="宋体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 flipV="1">
              <a:off x="5508104" y="2204864"/>
              <a:ext cx="1296144" cy="180020"/>
            </a:xfrm>
            <a:prstGeom prst="bentConnector3">
              <a:avLst>
                <a:gd name="adj1" fmla="val 10611"/>
              </a:avLst>
            </a:prstGeom>
            <a:ln w="19050">
              <a:solidFill>
                <a:srgbClr val="3333FF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 Box 363"/>
            <p:cNvSpPr txBox="1">
              <a:spLocks noChangeArrowheads="1"/>
            </p:cNvSpPr>
            <p:nvPr/>
          </p:nvSpPr>
          <p:spPr bwMode="auto">
            <a:xfrm>
              <a:off x="3278098" y="2082556"/>
              <a:ext cx="291108" cy="62636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t" anchorCtr="0"/>
            <a:lstStyle/>
            <a:p>
              <a:r>
                <a:rPr kumimoji="1"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rd</a:t>
              </a:r>
              <a:endParaRPr kumimoji="1" lang="en-US" altLang="zh-CN" sz="1800" b="1" u="sng" dirty="0">
                <a:latin typeface="+mn-ea"/>
                <a:ea typeface="+mn-ea"/>
                <a:cs typeface="Times New Roman" pitchFamily="18" charset="0"/>
              </a:endParaRPr>
            </a:p>
            <a:p>
              <a:pPr>
                <a:lnSpc>
                  <a:spcPct val="70000"/>
                </a:lnSpc>
              </a:pPr>
              <a:r>
                <a:rPr kumimoji="1"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rt</a:t>
              </a:r>
              <a:endParaRPr kumimoji="1" lang="en-US" altLang="zh-CN" sz="1800" b="1" u="sng" dirty="0">
                <a:latin typeface="+mn-ea"/>
                <a:ea typeface="+mn-ea"/>
                <a:cs typeface="Times New Roman" pitchFamily="18" charset="0"/>
              </a:endParaRPr>
            </a:p>
            <a:p>
              <a:pPr>
                <a:lnSpc>
                  <a:spcPct val="70000"/>
                </a:lnSpc>
              </a:pPr>
              <a:r>
                <a:rPr kumimoji="1"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rs</a:t>
              </a:r>
              <a:endParaRPr kumimoji="1" lang="en-US" altLang="zh-CN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 bwMode="auto">
            <a:xfrm>
              <a:off x="3206090" y="2276872"/>
              <a:ext cx="0" cy="50405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>
            <a:xfrm>
              <a:off x="5513814" y="2708920"/>
              <a:ext cx="1290434" cy="0"/>
            </a:xfrm>
            <a:prstGeom prst="line">
              <a:avLst/>
            </a:prstGeom>
            <a:ln w="19050">
              <a:solidFill>
                <a:srgbClr val="3333FF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AutoShape 15"/>
            <p:cNvSpPr>
              <a:spLocks noChangeArrowheads="1"/>
            </p:cNvSpPr>
            <p:nvPr/>
          </p:nvSpPr>
          <p:spPr bwMode="auto">
            <a:xfrm rot="16200000">
              <a:off x="6659741" y="2276381"/>
              <a:ext cx="648071" cy="361023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u="sng" dirty="0">
                  <a:latin typeface="+mn-ea"/>
                  <a:ea typeface="+mn-ea"/>
                </a:rPr>
                <a:t>ALU</a:t>
              </a:r>
              <a:endParaRPr lang="zh-CN" altLang="en-US" sz="2000" b="1" u="sng" dirty="0">
                <a:latin typeface="+mn-ea"/>
                <a:ea typeface="+mn-ea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3203848" y="2348880"/>
              <a:ext cx="1578396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3207386" y="2520973"/>
              <a:ext cx="1568204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3207386" y="2708920"/>
              <a:ext cx="1574858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4572000" y="1988840"/>
              <a:ext cx="211862" cy="187433"/>
            </a:xfrm>
            <a:prstGeom prst="bentConnector3">
              <a:avLst>
                <a:gd name="adj1" fmla="val -7547"/>
              </a:avLst>
            </a:prstGeom>
            <a:ln w="19050">
              <a:solidFill>
                <a:srgbClr val="3333FF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 bwMode="auto">
            <a:xfrm flipV="1">
              <a:off x="5145822" y="2780928"/>
              <a:ext cx="0" cy="21602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41" name="直接连接符 40"/>
            <p:cNvCxnSpPr/>
            <p:nvPr/>
          </p:nvCxnSpPr>
          <p:spPr bwMode="auto">
            <a:xfrm flipV="1">
              <a:off x="5436096" y="2780928"/>
              <a:ext cx="0" cy="216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43" name="直接连接符 8"/>
            <p:cNvCxnSpPr>
              <a:stCxn id="30" idx="2"/>
            </p:cNvCxnSpPr>
            <p:nvPr/>
          </p:nvCxnSpPr>
          <p:spPr>
            <a:xfrm flipH="1" flipV="1">
              <a:off x="4572000" y="1988840"/>
              <a:ext cx="2592288" cy="468052"/>
            </a:xfrm>
            <a:prstGeom prst="bentConnector3">
              <a:avLst>
                <a:gd name="adj1" fmla="val -5537"/>
              </a:avLst>
            </a:prstGeom>
            <a:ln w="19050">
              <a:solidFill>
                <a:srgbClr val="3333FF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 bwMode="auto">
            <a:xfrm flipV="1">
              <a:off x="7020272" y="2708920"/>
              <a:ext cx="0" cy="28803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>
            <a:xfrm>
              <a:off x="7164288" y="2315814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7164288" y="2564904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532699" y="2182744"/>
              <a:ext cx="279661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u="sng" dirty="0">
                  <a:latin typeface="+mn-ea"/>
                  <a:ea typeface="+mn-ea"/>
                  <a:cs typeface="Times New Roman" pitchFamily="18" charset="0"/>
                </a:rPr>
                <a:t>OF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524328" y="2420888"/>
              <a:ext cx="279661" cy="2381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u="sng" dirty="0">
                  <a:latin typeface="+mn-ea"/>
                  <a:ea typeface="+mn-ea"/>
                  <a:cs typeface="Times New Roman" pitchFamily="18" charset="0"/>
                </a:rPr>
                <a:t>ZF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566296" y="2996952"/>
              <a:ext cx="81401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u="sng" dirty="0" err="1">
                  <a:solidFill>
                    <a:srgbClr val="FF3399"/>
                  </a:solidFill>
                  <a:latin typeface="+mn-ea"/>
                  <a:ea typeface="+mn-ea"/>
                  <a:cs typeface="Times New Roman" pitchFamily="18" charset="0"/>
                </a:rPr>
                <a:t>ALUctr</a:t>
              </a:r>
              <a:endParaRPr lang="zh-CN" altLang="en-US" sz="1800" b="1" u="sng" dirty="0">
                <a:solidFill>
                  <a:srgbClr val="FF3399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572000" y="2996952"/>
              <a:ext cx="692448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u="sng" dirty="0" err="1">
                  <a:solidFill>
                    <a:srgbClr val="FF3399"/>
                  </a:solidFill>
                  <a:latin typeface="+mn-ea"/>
                  <a:ea typeface="+mn-ea"/>
                  <a:cs typeface="Times New Roman" pitchFamily="18" charset="0"/>
                </a:rPr>
                <a:t>RegWr</a:t>
              </a:r>
              <a:endParaRPr lang="zh-CN" altLang="en-US" sz="1800" b="1" u="sng" dirty="0">
                <a:solidFill>
                  <a:srgbClr val="FF3399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292080" y="2996952"/>
              <a:ext cx="42409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Clk</a:t>
              </a:r>
              <a:endParaRPr lang="en-US" altLang="zh-CN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>
            <a:xfrm>
              <a:off x="2414002" y="2519360"/>
              <a:ext cx="792088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2411760" y="2277988"/>
              <a:ext cx="692448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zh-CN" altLang="en-US" sz="1800" b="1" u="sng" dirty="0">
                  <a:latin typeface="+mn-ea"/>
                  <a:ea typeface="+mn-ea"/>
                  <a:cs typeface="Times New Roman" pitchFamily="18" charset="0"/>
                </a:rPr>
                <a:t>指令字</a:t>
              </a:r>
            </a:p>
          </p:txBody>
        </p:sp>
        <p:sp>
          <p:nvSpPr>
            <p:cNvPr id="377" name="TextBox 376"/>
            <p:cNvSpPr txBox="1"/>
            <p:nvPr/>
          </p:nvSpPr>
          <p:spPr>
            <a:xfrm>
              <a:off x="5588483" y="2420888"/>
              <a:ext cx="279661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dA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</p:grpSp>
      <p:grpSp>
        <p:nvGrpSpPr>
          <p:cNvPr id="379" name="Group 76"/>
          <p:cNvGrpSpPr>
            <a:grpSpLocks/>
          </p:cNvGrpSpPr>
          <p:nvPr/>
        </p:nvGrpSpPr>
        <p:grpSpPr bwMode="auto">
          <a:xfrm>
            <a:off x="1907381" y="6453336"/>
            <a:ext cx="360363" cy="287337"/>
            <a:chOff x="1133" y="4020"/>
            <a:chExt cx="227" cy="181"/>
          </a:xfrm>
        </p:grpSpPr>
        <p:sp>
          <p:nvSpPr>
            <p:cNvPr id="380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u="sng"/>
            </a:p>
          </p:txBody>
        </p:sp>
        <p:sp>
          <p:nvSpPr>
            <p:cNvPr id="381" name="Text Box 78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u="sng" dirty="0">
                  <a:solidFill>
                    <a:schemeClr val="bg2"/>
                  </a:solidFill>
                  <a:latin typeface="宋体" pitchFamily="2" charset="-122"/>
                </a:rPr>
                <a:t>32</a:t>
              </a:r>
            </a:p>
          </p:txBody>
        </p:sp>
      </p:grpSp>
      <p:sp>
        <p:nvSpPr>
          <p:cNvPr id="382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sng"/>
          </a:p>
        </p:txBody>
      </p:sp>
      <p:sp>
        <p:nvSpPr>
          <p:cNvPr id="383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sng"/>
          </a:p>
        </p:txBody>
      </p:sp>
    </p:spTree>
    <p:extLst>
      <p:ext uri="{BB962C8B-B14F-4D97-AF65-F5344CB8AC3E}">
        <p14:creationId xmlns:p14="http://schemas.microsoft.com/office/powerpoint/2010/main" val="11013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6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3200" y="6320408"/>
            <a:ext cx="1905000" cy="457200"/>
          </a:xfrm>
        </p:spPr>
        <p:txBody>
          <a:bodyPr/>
          <a:lstStyle/>
          <a:p>
            <a:fld id="{D9F6E18D-FF9A-4BD5-BDFA-25F6368EE484}" type="slidenum">
              <a:rPr lang="en-US" altLang="zh-CN" u="sng" smtClean="0"/>
              <a:pPr/>
              <a:t>39</a:t>
            </a:fld>
            <a:endParaRPr lang="en-US" altLang="zh-CN" u="sng"/>
          </a:p>
        </p:txBody>
      </p:sp>
      <p:sp>
        <p:nvSpPr>
          <p:cNvPr id="3" name="Text Box 116"/>
          <p:cNvSpPr txBox="1">
            <a:spLocks noChangeArrowheads="1"/>
          </p:cNvSpPr>
          <p:nvPr/>
        </p:nvSpPr>
        <p:spPr bwMode="auto">
          <a:xfrm>
            <a:off x="179512" y="426730"/>
            <a:ext cx="8785225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sz="2400" b="1" u="sng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kumimoji="1" lang="en-US" altLang="zh-CN" sz="2400" b="1" u="sng" dirty="0" err="1">
                <a:solidFill>
                  <a:srgbClr val="C00000"/>
                </a:solidFill>
                <a:latin typeface="宋体" pitchFamily="2" charset="-122"/>
              </a:rPr>
              <a:t>ori</a:t>
            </a:r>
            <a:r>
              <a:rPr kumimoji="1" lang="zh-CN" altLang="en-US" sz="2400" b="1" u="sng" dirty="0">
                <a:solidFill>
                  <a:srgbClr val="C00000"/>
                </a:solidFill>
                <a:latin typeface="宋体" pitchFamily="2" charset="-122"/>
              </a:rPr>
              <a:t>指令：</a:t>
            </a:r>
            <a:r>
              <a:rPr lang="en-US" altLang="zh-CN" sz="2400" b="1" u="sng" dirty="0" err="1">
                <a:latin typeface="宋体" pitchFamily="2" charset="-122"/>
              </a:rPr>
              <a:t>rt</a:t>
            </a:r>
            <a:r>
              <a:rPr lang="zh-CN" altLang="en-US" sz="2400" b="1" u="sng" dirty="0">
                <a:latin typeface="宋体" pitchFamily="2" charset="-122"/>
              </a:rPr>
              <a:t>←</a:t>
            </a:r>
            <a:r>
              <a:rPr lang="en-US" altLang="zh-CN" sz="2400" b="1" u="sng" dirty="0">
                <a:latin typeface="宋体" pitchFamily="2" charset="-122"/>
              </a:rPr>
              <a:t>(</a:t>
            </a:r>
            <a:r>
              <a:rPr lang="en-US" altLang="zh-CN" sz="2400" b="1" u="sng" dirty="0" err="1">
                <a:latin typeface="宋体" pitchFamily="2" charset="-122"/>
              </a:rPr>
              <a:t>rs</a:t>
            </a:r>
            <a:r>
              <a:rPr lang="en-US" altLang="zh-CN" sz="2400" b="1" u="sng" dirty="0">
                <a:latin typeface="宋体" pitchFamily="2" charset="-122"/>
              </a:rPr>
              <a:t>)|</a:t>
            </a:r>
            <a:r>
              <a:rPr lang="en-US" altLang="zh-CN" sz="2400" b="1" u="sng" baseline="-25000" dirty="0">
                <a:latin typeface="宋体" pitchFamily="2" charset="-122"/>
              </a:rPr>
              <a:t> </a:t>
            </a:r>
            <a:r>
              <a:rPr lang="en-US" altLang="zh-CN" sz="2400" b="1" u="sng" dirty="0" err="1">
                <a:latin typeface="宋体" pitchFamily="2" charset="-122"/>
              </a:rPr>
              <a:t>ZExt</a:t>
            </a:r>
            <a:r>
              <a:rPr lang="en-US" altLang="zh-CN" sz="2400" b="1" u="sng" dirty="0">
                <a:latin typeface="宋体" pitchFamily="2" charset="-122"/>
              </a:rPr>
              <a:t>(</a:t>
            </a:r>
            <a:r>
              <a:rPr lang="en-US" altLang="zh-CN" sz="2400" b="1" u="sng" dirty="0" err="1">
                <a:latin typeface="宋体" pitchFamily="2" charset="-122"/>
              </a:rPr>
              <a:t>imme</a:t>
            </a:r>
            <a:r>
              <a:rPr lang="en-US" altLang="zh-CN" sz="2400" b="1" u="sng" dirty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sng" dirty="0">
                <a:solidFill>
                  <a:schemeClr val="accent2"/>
                </a:solidFill>
                <a:latin typeface="宋体" pitchFamily="2" charset="-122"/>
              </a:rPr>
              <a:t>数据路径的设计</a:t>
            </a:r>
            <a:r>
              <a:rPr lang="en-US" altLang="zh-CN" b="1" u="sng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sng" dirty="0">
                <a:latin typeface="宋体" pitchFamily="2" charset="-122"/>
              </a:rPr>
              <a:t>不改变已有路径</a:t>
            </a:r>
            <a:endParaRPr lang="en-US" altLang="zh-CN" b="1" u="sng" dirty="0">
              <a:latin typeface="宋体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339752" y="1484784"/>
            <a:ext cx="5400600" cy="1656184"/>
            <a:chOff x="2483768" y="4005064"/>
            <a:chExt cx="5400600" cy="1656184"/>
          </a:xfrm>
        </p:grpSpPr>
        <p:sp>
          <p:nvSpPr>
            <p:cNvPr id="5" name="Text Box 323"/>
            <p:cNvSpPr txBox="1">
              <a:spLocks noChangeArrowheads="1"/>
            </p:cNvSpPr>
            <p:nvPr/>
          </p:nvSpPr>
          <p:spPr bwMode="auto">
            <a:xfrm>
              <a:off x="4856494" y="4149080"/>
              <a:ext cx="723618" cy="64807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u="sng" dirty="0">
                  <a:latin typeface="宋体" pitchFamily="2" charset="-122"/>
                </a:rPr>
                <a:t>GPRs</a:t>
              </a:r>
              <a:endParaRPr kumimoji="1" lang="zh-CN" altLang="en-US" b="1" u="sng" dirty="0">
                <a:latin typeface="宋体" pitchFamily="2" charset="-122"/>
              </a:endParaRPr>
            </a:p>
          </p:txBody>
        </p:sp>
        <p:cxnSp>
          <p:nvCxnSpPr>
            <p:cNvPr id="6" name="直接连接符 8"/>
            <p:cNvCxnSpPr/>
            <p:nvPr/>
          </p:nvCxnSpPr>
          <p:spPr>
            <a:xfrm flipV="1">
              <a:off x="5571728" y="4214021"/>
              <a:ext cx="440432" cy="182970"/>
            </a:xfrm>
            <a:prstGeom prst="bentConnector3">
              <a:avLst>
                <a:gd name="adj1" fmla="val 33935"/>
              </a:avLst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 Box 363"/>
            <p:cNvSpPr txBox="1">
              <a:spLocks noChangeArrowheads="1"/>
            </p:cNvSpPr>
            <p:nvPr/>
          </p:nvSpPr>
          <p:spPr bwMode="auto">
            <a:xfrm>
              <a:off x="3275856" y="4005064"/>
              <a:ext cx="360040" cy="7200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t" anchorCtr="0"/>
            <a:lstStyle/>
            <a:p>
              <a:pPr>
                <a:lnSpc>
                  <a:spcPct val="80000"/>
                </a:lnSpc>
              </a:pPr>
              <a:r>
                <a:rPr kumimoji="1"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rd</a:t>
              </a:r>
              <a:endParaRPr kumimoji="1" lang="en-US" altLang="zh-CN" sz="1800" b="1" u="sng" dirty="0">
                <a:latin typeface="+mn-ea"/>
                <a:ea typeface="+mn-ea"/>
                <a:cs typeface="Times New Roman" pitchFamily="18" charset="0"/>
              </a:endParaRPr>
            </a:p>
            <a:p>
              <a:pPr>
                <a:lnSpc>
                  <a:spcPct val="80000"/>
                </a:lnSpc>
                <a:spcBef>
                  <a:spcPts val="700"/>
                </a:spcBef>
              </a:pPr>
              <a:r>
                <a:rPr kumimoji="1"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rt</a:t>
              </a:r>
              <a:endParaRPr kumimoji="1" lang="en-US" altLang="zh-CN" sz="1800" b="1" u="sng" dirty="0">
                <a:latin typeface="+mn-ea"/>
                <a:ea typeface="+mn-ea"/>
                <a:cs typeface="Times New Roman" pitchFamily="18" charset="0"/>
              </a:endParaRPr>
            </a:p>
            <a:p>
              <a:pPr>
                <a:lnSpc>
                  <a:spcPct val="70000"/>
                </a:lnSpc>
              </a:pPr>
              <a:r>
                <a:rPr kumimoji="1"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rs</a:t>
              </a:r>
              <a:endParaRPr kumimoji="1" lang="en-US" altLang="zh-CN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 bwMode="auto">
            <a:xfrm>
              <a:off x="3278098" y="4149080"/>
              <a:ext cx="0" cy="108012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直接连接符 8"/>
            <p:cNvCxnSpPr/>
            <p:nvPr/>
          </p:nvCxnSpPr>
          <p:spPr>
            <a:xfrm>
              <a:off x="5580112" y="4725144"/>
              <a:ext cx="1295161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AutoShape 15"/>
            <p:cNvSpPr>
              <a:spLocks noChangeArrowheads="1"/>
            </p:cNvSpPr>
            <p:nvPr/>
          </p:nvSpPr>
          <p:spPr bwMode="auto">
            <a:xfrm rot="16200000">
              <a:off x="6731749" y="4292605"/>
              <a:ext cx="648071" cy="361023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u="sng" dirty="0">
                  <a:latin typeface="+mn-ea"/>
                  <a:ea typeface="+mn-ea"/>
                </a:rPr>
                <a:t>ALU</a:t>
              </a:r>
              <a:endParaRPr lang="zh-CN" altLang="en-US" sz="2000" b="1" u="sng" dirty="0">
                <a:latin typeface="+mn-ea"/>
                <a:ea typeface="+mn-ea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4355976" y="4365104"/>
              <a:ext cx="500518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3275856" y="4545124"/>
              <a:ext cx="1580638" cy="5524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3278098" y="4725144"/>
              <a:ext cx="1578396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35"/>
            <p:cNvCxnSpPr/>
            <p:nvPr/>
          </p:nvCxnSpPr>
          <p:spPr>
            <a:xfrm>
              <a:off x="4646250" y="4005064"/>
              <a:ext cx="211862" cy="187433"/>
            </a:xfrm>
            <a:prstGeom prst="bentConnector3">
              <a:avLst>
                <a:gd name="adj1" fmla="val -7547"/>
              </a:avLst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82"/>
            <p:cNvCxnSpPr>
              <a:endCxn id="5" idx="2"/>
            </p:cNvCxnSpPr>
            <p:nvPr/>
          </p:nvCxnSpPr>
          <p:spPr bwMode="auto">
            <a:xfrm flipV="1">
              <a:off x="4572000" y="4797152"/>
              <a:ext cx="646303" cy="106075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 bwMode="auto">
            <a:xfrm flipV="1">
              <a:off x="5436096" y="4797152"/>
              <a:ext cx="0" cy="12363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7" name="直接连接符 8"/>
            <p:cNvCxnSpPr>
              <a:stCxn id="10" idx="2"/>
            </p:cNvCxnSpPr>
            <p:nvPr/>
          </p:nvCxnSpPr>
          <p:spPr>
            <a:xfrm flipH="1" flipV="1">
              <a:off x="4646250" y="4005064"/>
              <a:ext cx="2590046" cy="468052"/>
            </a:xfrm>
            <a:prstGeom prst="bentConnector3">
              <a:avLst>
                <a:gd name="adj1" fmla="val -5541"/>
              </a:avLst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auto">
            <a:xfrm flipV="1">
              <a:off x="7092280" y="4725144"/>
              <a:ext cx="0" cy="72008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9" name="直接连接符 18"/>
            <p:cNvCxnSpPr/>
            <p:nvPr/>
          </p:nvCxnSpPr>
          <p:spPr>
            <a:xfrm>
              <a:off x="7236296" y="4332038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7236296" y="4581128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604707" y="4198968"/>
              <a:ext cx="279661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u="sng" dirty="0">
                  <a:latin typeface="+mn-ea"/>
                  <a:ea typeface="+mn-ea"/>
                  <a:cs typeface="Times New Roman" pitchFamily="18" charset="0"/>
                </a:rPr>
                <a:t>OF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596336" y="4437112"/>
              <a:ext cx="279661" cy="2381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u="sng" dirty="0">
                  <a:latin typeface="+mn-ea"/>
                  <a:ea typeface="+mn-ea"/>
                  <a:cs typeface="Times New Roman" pitchFamily="18" charset="0"/>
                </a:rPr>
                <a:t>ZF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54328" y="5445224"/>
              <a:ext cx="81401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ALUctr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39592" y="5445224"/>
              <a:ext cx="692448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RegWr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2486010" y="4535584"/>
              <a:ext cx="792088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483768" y="4294212"/>
              <a:ext cx="692448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zh-CN" altLang="en-US" sz="1800" b="1" u="sng" dirty="0">
                  <a:latin typeface="+mn-ea"/>
                  <a:ea typeface="+mn-ea"/>
                  <a:cs typeface="Times New Roman" pitchFamily="18" charset="0"/>
                </a:rPr>
                <a:t>指令字</a:t>
              </a:r>
            </a:p>
          </p:txBody>
        </p:sp>
        <p:sp>
          <p:nvSpPr>
            <p:cNvPr id="27" name="Text Box 18"/>
            <p:cNvSpPr txBox="1">
              <a:spLocks noChangeArrowheads="1"/>
            </p:cNvSpPr>
            <p:nvPr/>
          </p:nvSpPr>
          <p:spPr bwMode="auto">
            <a:xfrm>
              <a:off x="3851921" y="4149080"/>
              <a:ext cx="504055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u="sng" dirty="0">
                  <a:latin typeface="宋体" pitchFamily="2" charset="-122"/>
                </a:rPr>
                <a:t>MUX</a:t>
              </a: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3851921" y="4336527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3860305" y="4178017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0" name="直接连接符 29"/>
            <p:cNvCxnSpPr>
              <a:endCxn id="33" idx="1"/>
            </p:cNvCxnSpPr>
            <p:nvPr/>
          </p:nvCxnSpPr>
          <p:spPr>
            <a:xfrm>
              <a:off x="3278098" y="5103186"/>
              <a:ext cx="1569500" cy="0"/>
            </a:xfrm>
            <a:prstGeom prst="line">
              <a:avLst/>
            </a:prstGeom>
            <a:ln w="15875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3278098" y="4221088"/>
              <a:ext cx="571902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103"/>
            <p:cNvCxnSpPr/>
            <p:nvPr/>
          </p:nvCxnSpPr>
          <p:spPr>
            <a:xfrm flipV="1">
              <a:off x="3635896" y="4365104"/>
              <a:ext cx="214104" cy="185544"/>
            </a:xfrm>
            <a:prstGeom prst="bentConnector3">
              <a:avLst>
                <a:gd name="adj1" fmla="val -843"/>
              </a:avLst>
            </a:prstGeom>
            <a:ln w="12700">
              <a:solidFill>
                <a:srgbClr val="CC3300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 Box 323"/>
            <p:cNvSpPr txBox="1">
              <a:spLocks noChangeArrowheads="1"/>
            </p:cNvSpPr>
            <p:nvPr/>
          </p:nvSpPr>
          <p:spPr bwMode="auto">
            <a:xfrm>
              <a:off x="4847598" y="4941168"/>
              <a:ext cx="732514" cy="324036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u="sng" dirty="0" err="1">
                  <a:latin typeface="宋体" pitchFamily="2" charset="-122"/>
                </a:rPr>
                <a:t>ExtU</a:t>
              </a:r>
              <a:endParaRPr kumimoji="1" lang="zh-CN" altLang="en-US" b="1" u="sng" dirty="0">
                <a:latin typeface="宋体" pitchFamily="2" charset="-122"/>
              </a:endParaRPr>
            </a:p>
          </p:txBody>
        </p:sp>
        <p:sp>
          <p:nvSpPr>
            <p:cNvPr id="34" name="Text Box 18"/>
            <p:cNvSpPr txBox="1">
              <a:spLocks noChangeArrowheads="1"/>
            </p:cNvSpPr>
            <p:nvPr/>
          </p:nvSpPr>
          <p:spPr bwMode="auto">
            <a:xfrm>
              <a:off x="6012160" y="4149080"/>
              <a:ext cx="504055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u="sng" dirty="0">
                  <a:latin typeface="宋体" pitchFamily="2" charset="-122"/>
                </a:rPr>
                <a:t>MUX</a:t>
              </a: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6012160" y="4336527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6020544" y="4178017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 flipV="1">
              <a:off x="6516216" y="4221088"/>
              <a:ext cx="359057" cy="1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8"/>
            <p:cNvCxnSpPr>
              <a:stCxn id="33" idx="3"/>
            </p:cNvCxnSpPr>
            <p:nvPr/>
          </p:nvCxnSpPr>
          <p:spPr>
            <a:xfrm flipV="1">
              <a:off x="5580112" y="4356466"/>
              <a:ext cx="290274" cy="746720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5870386" y="4373488"/>
              <a:ext cx="149787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316482" y="4869160"/>
              <a:ext cx="535438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imme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 bwMode="auto">
            <a:xfrm flipV="1">
              <a:off x="3995936" y="4438006"/>
              <a:ext cx="0" cy="100721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42" name="直接连接符 41"/>
            <p:cNvCxnSpPr/>
            <p:nvPr/>
          </p:nvCxnSpPr>
          <p:spPr bwMode="auto">
            <a:xfrm flipV="1">
              <a:off x="5364088" y="5281270"/>
              <a:ext cx="0" cy="16395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43" name="直接连接符 42"/>
            <p:cNvCxnSpPr/>
            <p:nvPr/>
          </p:nvCxnSpPr>
          <p:spPr bwMode="auto">
            <a:xfrm flipV="1">
              <a:off x="6264187" y="4438006"/>
              <a:ext cx="0" cy="100721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>
              <a:off x="3350106" y="5445224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u="sng" dirty="0" err="1">
                  <a:solidFill>
                    <a:srgbClr val="FF3399"/>
                  </a:solidFill>
                  <a:latin typeface="+mn-ea"/>
                  <a:ea typeface="+mn-ea"/>
                  <a:cs typeface="Times New Roman" pitchFamily="18" charset="0"/>
                </a:rPr>
                <a:t>RegAsrc</a:t>
              </a:r>
              <a:endParaRPr lang="zh-CN" altLang="en-US" sz="1800" b="1" u="sng" dirty="0">
                <a:solidFill>
                  <a:srgbClr val="FF3399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004048" y="5445224"/>
              <a:ext cx="81401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u="sng" dirty="0" err="1">
                  <a:solidFill>
                    <a:srgbClr val="FF3399"/>
                  </a:solidFill>
                  <a:latin typeface="+mn-ea"/>
                  <a:ea typeface="+mn-ea"/>
                  <a:cs typeface="Times New Roman" pitchFamily="18" charset="0"/>
                </a:rPr>
                <a:t>Extctr</a:t>
              </a:r>
              <a:endParaRPr lang="zh-CN" altLang="en-US" sz="1800" b="1" u="sng" dirty="0">
                <a:solidFill>
                  <a:srgbClr val="FF3399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 bwMode="auto">
            <a:xfrm flipV="1">
              <a:off x="4572000" y="4903227"/>
              <a:ext cx="2242" cy="54199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sp>
          <p:nvSpPr>
            <p:cNvPr id="47" name="TextBox 46"/>
            <p:cNvSpPr txBox="1"/>
            <p:nvPr/>
          </p:nvSpPr>
          <p:spPr>
            <a:xfrm>
              <a:off x="5940152" y="5445224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u="sng" dirty="0" err="1">
                  <a:solidFill>
                    <a:srgbClr val="FF3399"/>
                  </a:solidFill>
                  <a:latin typeface="+mn-ea"/>
                  <a:ea typeface="+mn-ea"/>
                  <a:cs typeface="Times New Roman" pitchFamily="18" charset="0"/>
                </a:rPr>
                <a:t>ALUBsrc</a:t>
              </a:r>
              <a:endParaRPr lang="zh-CN" altLang="en-US" sz="1800" b="1" u="sng" dirty="0">
                <a:solidFill>
                  <a:srgbClr val="FF3399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</p:grpSp>
      <p:sp>
        <p:nvSpPr>
          <p:cNvPr id="48" name="Text Box 116"/>
          <p:cNvSpPr txBox="1">
            <a:spLocks noChangeArrowheads="1"/>
          </p:cNvSpPr>
          <p:nvPr/>
        </p:nvSpPr>
        <p:spPr bwMode="auto">
          <a:xfrm>
            <a:off x="179512" y="3212976"/>
            <a:ext cx="8785225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sz="2400" b="1" u="sng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kumimoji="1" lang="en-US" altLang="zh-CN" sz="2400" b="1" u="sng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kumimoji="1" lang="en-US" altLang="zh-CN" sz="2400" u="sng" dirty="0" err="1">
                <a:solidFill>
                  <a:schemeClr val="accent2"/>
                </a:solidFill>
                <a:latin typeface="+mn-lt"/>
              </a:rPr>
              <a:t>μ</a:t>
            </a:r>
            <a:r>
              <a:rPr kumimoji="1" lang="en-US" altLang="zh-CN" sz="2400" b="1" u="sng" dirty="0" err="1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kumimoji="1" lang="zh-CN" altLang="en-US" sz="2400" b="1" u="sng" dirty="0">
                <a:solidFill>
                  <a:schemeClr val="accent2"/>
                </a:solidFill>
                <a:latin typeface="宋体" pitchFamily="2" charset="-122"/>
              </a:rPr>
              <a:t>时序的组织</a:t>
            </a:r>
            <a:r>
              <a:rPr kumimoji="1" lang="en-US" altLang="zh-CN" sz="2400" b="1" u="sng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kumimoji="1" lang="zh-CN" altLang="en-US" sz="2400" b="1" u="sng" dirty="0">
                <a:latin typeface="宋体" pitchFamily="2" charset="-122"/>
              </a:rPr>
              <a:t>同</a:t>
            </a:r>
            <a:r>
              <a:rPr kumimoji="1" lang="en-US" altLang="zh-CN" sz="2400" b="1" u="sng" dirty="0">
                <a:latin typeface="宋体" pitchFamily="2" charset="-122"/>
              </a:rPr>
              <a:t>add/sub</a:t>
            </a:r>
            <a:r>
              <a:rPr kumimoji="1" lang="zh-CN" altLang="en-US" sz="2400" b="1" u="sng" dirty="0">
                <a:latin typeface="宋体" pitchFamily="2" charset="-122"/>
              </a:rPr>
              <a:t>指令</a:t>
            </a:r>
            <a:endParaRPr lang="en-US" altLang="zh-CN" sz="2000" b="1" u="sng" dirty="0">
              <a:latin typeface="宋体" pitchFamily="2" charset="-122"/>
            </a:endParaRPr>
          </a:p>
        </p:txBody>
      </p:sp>
      <p:sp>
        <p:nvSpPr>
          <p:cNvPr id="49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52603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sng"/>
          </a:p>
        </p:txBody>
      </p:sp>
      <p:sp>
        <p:nvSpPr>
          <p:cNvPr id="50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524450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sng"/>
          </a:p>
        </p:txBody>
      </p:sp>
    </p:spTree>
    <p:extLst>
      <p:ext uri="{BB962C8B-B14F-4D97-AF65-F5344CB8AC3E}">
        <p14:creationId xmlns:p14="http://schemas.microsoft.com/office/powerpoint/2010/main" val="299836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EEDC-C539-4C4D-8EC3-729E0236522F}" type="slidenum">
              <a:rPr lang="en-US" altLang="zh-CN"/>
              <a:pPr/>
              <a:t>4</a:t>
            </a:fld>
            <a:endParaRPr lang="en-US" altLang="zh-CN" dirty="0"/>
          </a:p>
        </p:txBody>
      </p:sp>
      <p:sp>
        <p:nvSpPr>
          <p:cNvPr id="285700" name="Text Box 4"/>
          <p:cNvSpPr txBox="1">
            <a:spLocks noChangeArrowheads="1"/>
          </p:cNvSpPr>
          <p:nvPr/>
        </p:nvSpPr>
        <p:spPr bwMode="auto">
          <a:xfrm>
            <a:off x="838200" y="214290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600" b="1" dirty="0">
                <a:latin typeface="宋体" pitchFamily="2" charset="-122"/>
              </a:rPr>
              <a:t>§6.1  CPU</a:t>
            </a:r>
            <a:r>
              <a:rPr lang="zh-CN" altLang="en-US" sz="3600" b="1" dirty="0">
                <a:latin typeface="宋体" pitchFamily="2" charset="-122"/>
              </a:rPr>
              <a:t>的组成与工作流程</a:t>
            </a:r>
          </a:p>
        </p:txBody>
      </p:sp>
      <p:sp>
        <p:nvSpPr>
          <p:cNvPr id="285701" name="Text Box 5"/>
          <p:cNvSpPr txBox="1">
            <a:spLocks noChangeArrowheads="1"/>
          </p:cNvSpPr>
          <p:nvPr/>
        </p:nvSpPr>
        <p:spPr bwMode="auto">
          <a:xfrm>
            <a:off x="179388" y="980728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</a:t>
            </a:r>
            <a:r>
              <a:rPr lang="en-US" altLang="zh-CN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的功能</a:t>
            </a:r>
          </a:p>
        </p:txBody>
      </p:sp>
      <p:sp>
        <p:nvSpPr>
          <p:cNvPr id="285758" name="Text Box 62"/>
          <p:cNvSpPr txBox="1">
            <a:spLocks noChangeArrowheads="1"/>
          </p:cNvSpPr>
          <p:nvPr/>
        </p:nvSpPr>
        <p:spPr bwMode="auto">
          <a:xfrm>
            <a:off x="179388" y="335699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⑴指令控制：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控制</a:t>
            </a:r>
            <a:r>
              <a:rPr lang="zh-CN" altLang="en-US" b="1" dirty="0">
                <a:latin typeface="宋体" pitchFamily="2" charset="-122"/>
              </a:rPr>
              <a:t>指令的</a:t>
            </a:r>
            <a:r>
              <a:rPr lang="zh-CN" altLang="en-US" b="1" u="sng" dirty="0">
                <a:latin typeface="宋体" pitchFamily="2" charset="-122"/>
              </a:rPr>
              <a:t>执行顺序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执行过程、下条指令地址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grpSp>
        <p:nvGrpSpPr>
          <p:cNvPr id="285845" name="Group 149"/>
          <p:cNvGrpSpPr>
            <a:grpSpLocks/>
          </p:cNvGrpSpPr>
          <p:nvPr/>
        </p:nvGrpSpPr>
        <p:grpSpPr bwMode="auto">
          <a:xfrm>
            <a:off x="1116013" y="1701800"/>
            <a:ext cx="1944687" cy="1584325"/>
            <a:chOff x="703" y="1389"/>
            <a:chExt cx="1225" cy="998"/>
          </a:xfrm>
        </p:grpSpPr>
        <p:sp>
          <p:nvSpPr>
            <p:cNvPr id="285760" name="Rectangle 64"/>
            <p:cNvSpPr>
              <a:spLocks noChangeArrowheads="1"/>
            </p:cNvSpPr>
            <p:nvPr/>
          </p:nvSpPr>
          <p:spPr bwMode="auto">
            <a:xfrm>
              <a:off x="749" y="1389"/>
              <a:ext cx="1134" cy="49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5761" name="Text Box 65"/>
            <p:cNvSpPr txBox="1">
              <a:spLocks noChangeArrowheads="1"/>
            </p:cNvSpPr>
            <p:nvPr/>
          </p:nvSpPr>
          <p:spPr bwMode="auto">
            <a:xfrm>
              <a:off x="703" y="2160"/>
              <a:ext cx="545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主存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85762" name="Line 66"/>
            <p:cNvSpPr>
              <a:spLocks noChangeShapeType="1"/>
            </p:cNvSpPr>
            <p:nvPr/>
          </p:nvSpPr>
          <p:spPr bwMode="auto">
            <a:xfrm flipH="1" flipV="1">
              <a:off x="1338" y="1888"/>
              <a:ext cx="0" cy="13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63" name="Line 67"/>
            <p:cNvSpPr>
              <a:spLocks noChangeShapeType="1"/>
            </p:cNvSpPr>
            <p:nvPr/>
          </p:nvSpPr>
          <p:spPr bwMode="auto">
            <a:xfrm flipV="1">
              <a:off x="703" y="2024"/>
              <a:ext cx="1225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64" name="Text Box 68"/>
            <p:cNvSpPr txBox="1">
              <a:spLocks noChangeArrowheads="1"/>
            </p:cNvSpPr>
            <p:nvPr/>
          </p:nvSpPr>
          <p:spPr bwMode="auto">
            <a:xfrm>
              <a:off x="1114" y="1661"/>
              <a:ext cx="724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控制器</a:t>
              </a:r>
            </a:p>
          </p:txBody>
        </p:sp>
        <p:sp>
          <p:nvSpPr>
            <p:cNvPr id="285765" name="Text Box 69"/>
            <p:cNvSpPr txBox="1">
              <a:spLocks noChangeArrowheads="1"/>
            </p:cNvSpPr>
            <p:nvPr/>
          </p:nvSpPr>
          <p:spPr bwMode="auto">
            <a:xfrm>
              <a:off x="795" y="1661"/>
              <a:ext cx="272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2000" b="1" dirty="0">
                  <a:latin typeface="宋体" pitchFamily="2" charset="-122"/>
                </a:rPr>
                <a:t>CPU</a:t>
              </a:r>
            </a:p>
          </p:txBody>
        </p:sp>
        <p:sp>
          <p:nvSpPr>
            <p:cNvPr id="285766" name="Text Box 70"/>
            <p:cNvSpPr txBox="1">
              <a:spLocks noChangeArrowheads="1"/>
            </p:cNvSpPr>
            <p:nvPr/>
          </p:nvSpPr>
          <p:spPr bwMode="auto">
            <a:xfrm>
              <a:off x="1112" y="1435"/>
              <a:ext cx="725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运算器</a:t>
              </a:r>
            </a:p>
          </p:txBody>
        </p:sp>
        <p:sp>
          <p:nvSpPr>
            <p:cNvPr id="285768" name="Text Box 72"/>
            <p:cNvSpPr txBox="1">
              <a:spLocks noChangeArrowheads="1"/>
            </p:cNvSpPr>
            <p:nvPr/>
          </p:nvSpPr>
          <p:spPr bwMode="auto">
            <a:xfrm>
              <a:off x="1338" y="2160"/>
              <a:ext cx="589" cy="227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外设</a:t>
              </a:r>
            </a:p>
          </p:txBody>
        </p:sp>
        <p:sp>
          <p:nvSpPr>
            <p:cNvPr id="285769" name="Line 73"/>
            <p:cNvSpPr>
              <a:spLocks noChangeShapeType="1"/>
            </p:cNvSpPr>
            <p:nvPr/>
          </p:nvSpPr>
          <p:spPr bwMode="auto">
            <a:xfrm flipH="1" flipV="1">
              <a:off x="1655" y="2024"/>
              <a:ext cx="1" cy="13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70" name="Line 74"/>
            <p:cNvSpPr>
              <a:spLocks noChangeShapeType="1"/>
            </p:cNvSpPr>
            <p:nvPr/>
          </p:nvSpPr>
          <p:spPr bwMode="auto">
            <a:xfrm flipH="1" flipV="1">
              <a:off x="975" y="2024"/>
              <a:ext cx="0" cy="13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5846" name="Group 150"/>
          <p:cNvGrpSpPr>
            <a:grpSpLocks/>
          </p:cNvGrpSpPr>
          <p:nvPr/>
        </p:nvGrpSpPr>
        <p:grpSpPr bwMode="auto">
          <a:xfrm>
            <a:off x="2989263" y="2276475"/>
            <a:ext cx="717550" cy="936625"/>
            <a:chOff x="1883" y="1751"/>
            <a:chExt cx="452" cy="590"/>
          </a:xfrm>
        </p:grpSpPr>
        <p:sp>
          <p:nvSpPr>
            <p:cNvPr id="285771" name="Line 75"/>
            <p:cNvSpPr>
              <a:spLocks noChangeShapeType="1"/>
            </p:cNvSpPr>
            <p:nvPr/>
          </p:nvSpPr>
          <p:spPr bwMode="auto">
            <a:xfrm flipH="1" flipV="1">
              <a:off x="1883" y="1752"/>
              <a:ext cx="22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72" name="Line 76"/>
            <p:cNvSpPr>
              <a:spLocks noChangeShapeType="1"/>
            </p:cNvSpPr>
            <p:nvPr/>
          </p:nvSpPr>
          <p:spPr bwMode="auto">
            <a:xfrm flipV="1">
              <a:off x="2109" y="1752"/>
              <a:ext cx="1" cy="544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73" name="Line 77"/>
            <p:cNvSpPr>
              <a:spLocks noChangeShapeType="1"/>
            </p:cNvSpPr>
            <p:nvPr/>
          </p:nvSpPr>
          <p:spPr bwMode="auto">
            <a:xfrm flipV="1">
              <a:off x="1928" y="2296"/>
              <a:ext cx="181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805" name="Text Box 109"/>
            <p:cNvSpPr txBox="1">
              <a:spLocks noChangeArrowheads="1"/>
            </p:cNvSpPr>
            <p:nvPr/>
          </p:nvSpPr>
          <p:spPr bwMode="auto">
            <a:xfrm>
              <a:off x="2154" y="1751"/>
              <a:ext cx="181" cy="5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l"/>
              <a:r>
                <a:rPr lang="zh-CN" altLang="en-US" sz="1800" b="1">
                  <a:latin typeface="宋体" pitchFamily="2" charset="-122"/>
                </a:rPr>
                <a:t>中断请求</a:t>
              </a:r>
            </a:p>
          </p:txBody>
        </p:sp>
      </p:grpSp>
      <p:grpSp>
        <p:nvGrpSpPr>
          <p:cNvPr id="285843" name="Group 147"/>
          <p:cNvGrpSpPr>
            <a:grpSpLocks/>
          </p:cNvGrpSpPr>
          <p:nvPr/>
        </p:nvGrpSpPr>
        <p:grpSpPr bwMode="auto">
          <a:xfrm>
            <a:off x="4427539" y="2132459"/>
            <a:ext cx="3816350" cy="1152525"/>
            <a:chOff x="2789" y="1706"/>
            <a:chExt cx="2404" cy="726"/>
          </a:xfrm>
        </p:grpSpPr>
        <p:sp>
          <p:nvSpPr>
            <p:cNvPr id="285776" name="Text Box 80" descr="宽上对角线"/>
            <p:cNvSpPr txBox="1">
              <a:spLocks noChangeArrowheads="1"/>
            </p:cNvSpPr>
            <p:nvPr/>
          </p:nvSpPr>
          <p:spPr bwMode="auto">
            <a:xfrm>
              <a:off x="2976" y="1706"/>
              <a:ext cx="1083" cy="22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latin typeface="宋体" pitchFamily="2" charset="-122"/>
                </a:rPr>
                <a:t>取指令</a:t>
              </a:r>
              <a:r>
                <a:rPr lang="en-US" altLang="zh-CN" sz="1800" b="1" dirty="0">
                  <a:latin typeface="宋体" pitchFamily="2" charset="-122"/>
                </a:rPr>
                <a:t>(</a:t>
              </a:r>
              <a:r>
                <a:rPr lang="zh-CN" altLang="en-US" sz="1800" b="1" dirty="0">
                  <a:latin typeface="宋体" pitchFamily="2" charset="-122"/>
                </a:rPr>
                <a:t>含分析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285779" name="Text Box 83"/>
            <p:cNvSpPr txBox="1">
              <a:spLocks noChangeArrowheads="1"/>
            </p:cNvSpPr>
            <p:nvPr/>
          </p:nvSpPr>
          <p:spPr bwMode="auto">
            <a:xfrm>
              <a:off x="4243" y="1706"/>
              <a:ext cx="769" cy="22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latin typeface="宋体" pitchFamily="2" charset="-122"/>
                </a:rPr>
                <a:t>执行指令</a:t>
              </a:r>
            </a:p>
          </p:txBody>
        </p:sp>
        <p:sp>
          <p:nvSpPr>
            <p:cNvPr id="285780" name="Line 84"/>
            <p:cNvSpPr>
              <a:spLocks noChangeShapeType="1"/>
            </p:cNvSpPr>
            <p:nvPr/>
          </p:nvSpPr>
          <p:spPr bwMode="auto">
            <a:xfrm flipV="1">
              <a:off x="4058" y="1841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81" name="Line 85"/>
            <p:cNvSpPr>
              <a:spLocks noChangeShapeType="1"/>
            </p:cNvSpPr>
            <p:nvPr/>
          </p:nvSpPr>
          <p:spPr bwMode="auto">
            <a:xfrm>
              <a:off x="5011" y="1841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82" name="Line 86"/>
            <p:cNvSpPr>
              <a:spLocks noChangeShapeType="1"/>
            </p:cNvSpPr>
            <p:nvPr/>
          </p:nvSpPr>
          <p:spPr bwMode="auto">
            <a:xfrm flipV="1">
              <a:off x="2791" y="1842"/>
              <a:ext cx="18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83" name="Line 87"/>
            <p:cNvSpPr>
              <a:spLocks noChangeShapeType="1"/>
            </p:cNvSpPr>
            <p:nvPr/>
          </p:nvSpPr>
          <p:spPr bwMode="auto">
            <a:xfrm>
              <a:off x="2791" y="2432"/>
              <a:ext cx="240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84" name="Line 88"/>
            <p:cNvSpPr>
              <a:spLocks noChangeShapeType="1"/>
            </p:cNvSpPr>
            <p:nvPr/>
          </p:nvSpPr>
          <p:spPr bwMode="auto">
            <a:xfrm flipH="1">
              <a:off x="2789" y="1842"/>
              <a:ext cx="0" cy="5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85" name="Line 89"/>
            <p:cNvSpPr>
              <a:spLocks noChangeShapeType="1"/>
            </p:cNvSpPr>
            <p:nvPr/>
          </p:nvSpPr>
          <p:spPr bwMode="auto">
            <a:xfrm flipH="1">
              <a:off x="5193" y="1842"/>
              <a:ext cx="0" cy="5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5844" name="Group 148"/>
          <p:cNvGrpSpPr>
            <a:grpSpLocks/>
          </p:cNvGrpSpPr>
          <p:nvPr/>
        </p:nvGrpSpPr>
        <p:grpSpPr bwMode="auto">
          <a:xfrm>
            <a:off x="5218806" y="1559372"/>
            <a:ext cx="2520950" cy="573087"/>
            <a:chOff x="3063" y="1345"/>
            <a:chExt cx="1588" cy="361"/>
          </a:xfrm>
        </p:grpSpPr>
        <p:sp>
          <p:nvSpPr>
            <p:cNvPr id="285788" name="Line 92"/>
            <p:cNvSpPr>
              <a:spLocks noChangeShapeType="1"/>
            </p:cNvSpPr>
            <p:nvPr/>
          </p:nvSpPr>
          <p:spPr bwMode="auto">
            <a:xfrm flipH="1" flipV="1">
              <a:off x="3113" y="1573"/>
              <a:ext cx="0" cy="13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89" name="Line 93"/>
            <p:cNvSpPr>
              <a:spLocks noChangeShapeType="1"/>
            </p:cNvSpPr>
            <p:nvPr/>
          </p:nvSpPr>
          <p:spPr bwMode="auto">
            <a:xfrm flipH="1" flipV="1">
              <a:off x="3476" y="1573"/>
              <a:ext cx="0" cy="13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90" name="Text Box 94"/>
            <p:cNvSpPr txBox="1">
              <a:spLocks noChangeArrowheads="1"/>
            </p:cNvSpPr>
            <p:nvPr/>
          </p:nvSpPr>
          <p:spPr bwMode="auto">
            <a:xfrm>
              <a:off x="3199" y="1528"/>
              <a:ext cx="182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solidFill>
                    <a:srgbClr val="FF3399"/>
                  </a:solidFill>
                </a:rPr>
                <a:t>…</a:t>
              </a:r>
            </a:p>
          </p:txBody>
        </p:sp>
        <p:sp>
          <p:nvSpPr>
            <p:cNvPr id="285791" name="Line 95"/>
            <p:cNvSpPr>
              <a:spLocks noChangeShapeType="1"/>
            </p:cNvSpPr>
            <p:nvPr/>
          </p:nvSpPr>
          <p:spPr bwMode="auto">
            <a:xfrm flipH="1" flipV="1">
              <a:off x="4240" y="1573"/>
              <a:ext cx="0" cy="13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92" name="Line 96"/>
            <p:cNvSpPr>
              <a:spLocks noChangeShapeType="1"/>
            </p:cNvSpPr>
            <p:nvPr/>
          </p:nvSpPr>
          <p:spPr bwMode="auto">
            <a:xfrm flipH="1" flipV="1">
              <a:off x="4603" y="1572"/>
              <a:ext cx="3" cy="13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93" name="Text Box 97"/>
            <p:cNvSpPr txBox="1">
              <a:spLocks noChangeArrowheads="1"/>
            </p:cNvSpPr>
            <p:nvPr/>
          </p:nvSpPr>
          <p:spPr bwMode="auto">
            <a:xfrm>
              <a:off x="4326" y="1528"/>
              <a:ext cx="182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solidFill>
                    <a:srgbClr val="FF3399"/>
                  </a:solidFill>
                </a:rPr>
                <a:t>…</a:t>
              </a:r>
            </a:p>
          </p:txBody>
        </p:sp>
        <p:sp>
          <p:nvSpPr>
            <p:cNvPr id="285794" name="Text Box 98"/>
            <p:cNvSpPr txBox="1">
              <a:spLocks noChangeArrowheads="1"/>
            </p:cNvSpPr>
            <p:nvPr/>
          </p:nvSpPr>
          <p:spPr bwMode="auto">
            <a:xfrm>
              <a:off x="3064" y="1345"/>
              <a:ext cx="1088" cy="1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>
                  <a:latin typeface="宋体" pitchFamily="2" charset="-122"/>
                </a:rPr>
                <a:t>控制信号的状态</a:t>
              </a:r>
            </a:p>
          </p:txBody>
        </p:sp>
        <p:sp>
          <p:nvSpPr>
            <p:cNvPr id="285795" name="AutoShape 99"/>
            <p:cNvSpPr>
              <a:spLocks/>
            </p:cNvSpPr>
            <p:nvPr/>
          </p:nvSpPr>
          <p:spPr bwMode="auto">
            <a:xfrm rot="5400000">
              <a:off x="3834" y="756"/>
              <a:ext cx="45" cy="1588"/>
            </a:xfrm>
            <a:prstGeom prst="leftBrace">
              <a:avLst>
                <a:gd name="adj1" fmla="val 95449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5847" name="Group 151"/>
          <p:cNvGrpSpPr>
            <a:grpSpLocks/>
          </p:cNvGrpSpPr>
          <p:nvPr/>
        </p:nvGrpSpPr>
        <p:grpSpPr bwMode="auto">
          <a:xfrm>
            <a:off x="4716460" y="2491234"/>
            <a:ext cx="2663823" cy="649288"/>
            <a:chOff x="2971" y="1842"/>
            <a:chExt cx="1678" cy="409"/>
          </a:xfrm>
        </p:grpSpPr>
        <p:sp>
          <p:nvSpPr>
            <p:cNvPr id="285820" name="Text Box 124"/>
            <p:cNvSpPr txBox="1">
              <a:spLocks noChangeArrowheads="1"/>
            </p:cNvSpPr>
            <p:nvPr/>
          </p:nvSpPr>
          <p:spPr bwMode="auto">
            <a:xfrm>
              <a:off x="2971" y="1979"/>
              <a:ext cx="635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指令地址</a:t>
              </a:r>
            </a:p>
          </p:txBody>
        </p:sp>
        <p:sp>
          <p:nvSpPr>
            <p:cNvPr id="285821" name="Line 125"/>
            <p:cNvSpPr>
              <a:spLocks noChangeShapeType="1"/>
            </p:cNvSpPr>
            <p:nvPr/>
          </p:nvSpPr>
          <p:spPr bwMode="auto">
            <a:xfrm flipV="1">
              <a:off x="3334" y="1843"/>
              <a:ext cx="0" cy="136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822" name="Line 126"/>
            <p:cNvSpPr>
              <a:spLocks noChangeShapeType="1"/>
            </p:cNvSpPr>
            <p:nvPr/>
          </p:nvSpPr>
          <p:spPr bwMode="auto">
            <a:xfrm>
              <a:off x="3833" y="2160"/>
              <a:ext cx="0" cy="9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823" name="Line 127"/>
            <p:cNvSpPr>
              <a:spLocks noChangeShapeType="1"/>
            </p:cNvSpPr>
            <p:nvPr/>
          </p:nvSpPr>
          <p:spPr bwMode="auto">
            <a:xfrm>
              <a:off x="3334" y="1934"/>
              <a:ext cx="499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824" name="Line 128"/>
            <p:cNvSpPr>
              <a:spLocks noChangeShapeType="1"/>
            </p:cNvSpPr>
            <p:nvPr/>
          </p:nvSpPr>
          <p:spPr bwMode="auto">
            <a:xfrm>
              <a:off x="3833" y="1934"/>
              <a:ext cx="0" cy="4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825" name="Text Box 129"/>
            <p:cNvSpPr txBox="1">
              <a:spLocks noChangeArrowheads="1"/>
            </p:cNvSpPr>
            <p:nvPr/>
          </p:nvSpPr>
          <p:spPr bwMode="auto">
            <a:xfrm>
              <a:off x="3696" y="1979"/>
              <a:ext cx="362" cy="18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+mn-ea"/>
                  <a:ea typeface="+mn-ea"/>
                  <a:cs typeface="Arial Unicode MS" panose="020B0604020202020204" pitchFamily="34" charset="-122"/>
                </a:rPr>
                <a:t>＋</a:t>
              </a:r>
              <a:r>
                <a:rPr lang="zh-CN" altLang="en-US" sz="18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“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zh-CN" altLang="en-US" sz="18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”</a:t>
              </a:r>
              <a:endPara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85827" name="Line 131"/>
            <p:cNvSpPr>
              <a:spLocks noChangeShapeType="1"/>
            </p:cNvSpPr>
            <p:nvPr/>
          </p:nvSpPr>
          <p:spPr bwMode="auto">
            <a:xfrm flipV="1">
              <a:off x="3334" y="2160"/>
              <a:ext cx="0" cy="9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828" name="Line 132"/>
            <p:cNvSpPr>
              <a:spLocks noChangeShapeType="1"/>
            </p:cNvSpPr>
            <p:nvPr/>
          </p:nvSpPr>
          <p:spPr bwMode="auto">
            <a:xfrm>
              <a:off x="3334" y="2251"/>
              <a:ext cx="499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829" name="Line 133"/>
            <p:cNvSpPr>
              <a:spLocks noChangeShapeType="1"/>
            </p:cNvSpPr>
            <p:nvPr/>
          </p:nvSpPr>
          <p:spPr bwMode="auto">
            <a:xfrm>
              <a:off x="4649" y="1842"/>
              <a:ext cx="0" cy="409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prstDash val="sysDash"/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830" name="Line 134"/>
            <p:cNvSpPr>
              <a:spLocks noChangeShapeType="1"/>
            </p:cNvSpPr>
            <p:nvPr/>
          </p:nvSpPr>
          <p:spPr bwMode="auto">
            <a:xfrm flipH="1">
              <a:off x="3833" y="2251"/>
              <a:ext cx="816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5833" name="Text Box 137"/>
          <p:cNvSpPr txBox="1">
            <a:spLocks noChangeArrowheads="1"/>
          </p:cNvSpPr>
          <p:nvPr/>
        </p:nvSpPr>
        <p:spPr bwMode="auto">
          <a:xfrm>
            <a:off x="6887691" y="1556197"/>
            <a:ext cx="852661" cy="2873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l"/>
            <a:r>
              <a:rPr lang="zh-CN" altLang="en-US" sz="1800" b="1" dirty="0">
                <a:latin typeface="宋体" pitchFamily="2" charset="-122"/>
              </a:rPr>
              <a:t>、时序</a:t>
            </a:r>
          </a:p>
        </p:txBody>
      </p:sp>
      <p:sp>
        <p:nvSpPr>
          <p:cNvPr id="285838" name="Text Box 142"/>
          <p:cNvSpPr txBox="1">
            <a:spLocks noChangeArrowheads="1"/>
          </p:cNvSpPr>
          <p:nvPr/>
        </p:nvSpPr>
        <p:spPr bwMode="auto">
          <a:xfrm>
            <a:off x="179388" y="3802577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⑵操作控制：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产生</a:t>
            </a:r>
            <a:r>
              <a:rPr lang="zh-CN" altLang="en-US" b="1" dirty="0">
                <a:latin typeface="宋体" pitchFamily="2" charset="-122"/>
              </a:rPr>
              <a:t>指令执行所需的</a:t>
            </a:r>
            <a:r>
              <a:rPr lang="zh-CN" altLang="en-US" b="1" u="sng" dirty="0">
                <a:latin typeface="宋体" pitchFamily="2" charset="-122"/>
              </a:rPr>
              <a:t>操作控制信号</a:t>
            </a:r>
          </a:p>
        </p:txBody>
      </p:sp>
      <p:sp>
        <p:nvSpPr>
          <p:cNvPr id="285839" name="Text Box 143"/>
          <p:cNvSpPr txBox="1">
            <a:spLocks noChangeArrowheads="1"/>
          </p:cNvSpPr>
          <p:nvPr/>
        </p:nvSpPr>
        <p:spPr bwMode="auto">
          <a:xfrm>
            <a:off x="179388" y="429309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⑶时间控制：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控制</a:t>
            </a:r>
            <a:r>
              <a:rPr lang="zh-CN" altLang="en-US" b="1" dirty="0">
                <a:latin typeface="宋体" pitchFamily="2" charset="-122"/>
              </a:rPr>
              <a:t>操作控制信号的</a:t>
            </a:r>
            <a:r>
              <a:rPr lang="zh-CN" altLang="en-US" b="1" u="sng" dirty="0">
                <a:latin typeface="宋体" pitchFamily="2" charset="-122"/>
              </a:rPr>
              <a:t>时序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时长及次序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zh-CN" altLang="en-US" sz="2000" b="1" u="sng" dirty="0">
              <a:latin typeface="宋体" pitchFamily="2" charset="-122"/>
            </a:endParaRPr>
          </a:p>
        </p:txBody>
      </p:sp>
      <p:sp>
        <p:nvSpPr>
          <p:cNvPr id="285840" name="Text Box 144"/>
          <p:cNvSpPr txBox="1">
            <a:spLocks noChangeArrowheads="1"/>
          </p:cNvSpPr>
          <p:nvPr/>
        </p:nvSpPr>
        <p:spPr bwMode="auto">
          <a:xfrm>
            <a:off x="179388" y="477508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⑷数据加工：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实现</a:t>
            </a:r>
            <a:r>
              <a:rPr lang="zh-CN" altLang="en-US" b="1" dirty="0">
                <a:latin typeface="宋体" pitchFamily="2" charset="-122"/>
              </a:rPr>
              <a:t>指令约定的</a:t>
            </a:r>
            <a:r>
              <a:rPr lang="zh-CN" altLang="en-US" b="1" u="sng" dirty="0">
                <a:latin typeface="宋体" pitchFamily="2" charset="-122"/>
              </a:rPr>
              <a:t>数据运算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即指令系统的运算功能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285841" name="Text Box 145"/>
          <p:cNvSpPr txBox="1">
            <a:spLocks noChangeArrowheads="1"/>
          </p:cNvSpPr>
          <p:nvPr/>
        </p:nvSpPr>
        <p:spPr bwMode="auto">
          <a:xfrm>
            <a:off x="179388" y="5229200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⑸外部访问：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实现</a:t>
            </a:r>
            <a:r>
              <a:rPr lang="zh-CN" altLang="en-US" b="1" dirty="0">
                <a:latin typeface="宋体" pitchFamily="2" charset="-122"/>
              </a:rPr>
              <a:t>对存储器、外设的</a:t>
            </a:r>
            <a:r>
              <a:rPr lang="zh-CN" altLang="en-US" b="1" u="sng" dirty="0">
                <a:latin typeface="宋体" pitchFamily="2" charset="-122"/>
              </a:rPr>
              <a:t>访问</a:t>
            </a:r>
            <a:endParaRPr lang="zh-CN" altLang="en-US" b="1" u="sng" dirty="0">
              <a:solidFill>
                <a:schemeClr val="accent2"/>
              </a:solidFill>
              <a:latin typeface="宋体" pitchFamily="2" charset="-122"/>
            </a:endParaRPr>
          </a:p>
        </p:txBody>
      </p:sp>
      <p:sp>
        <p:nvSpPr>
          <p:cNvPr id="285848" name="AutoShape 15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Text Box 145"/>
          <p:cNvSpPr txBox="1">
            <a:spLocks noChangeArrowheads="1"/>
          </p:cNvSpPr>
          <p:nvPr/>
        </p:nvSpPr>
        <p:spPr bwMode="auto">
          <a:xfrm>
            <a:off x="179512" y="5696851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⑹异常及中断处理：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实现</a:t>
            </a:r>
            <a:r>
              <a:rPr lang="zh-CN" altLang="en-US" b="1" dirty="0">
                <a:latin typeface="宋体" pitchFamily="2" charset="-122"/>
              </a:rPr>
              <a:t>异常及中断的</a:t>
            </a:r>
            <a:r>
              <a:rPr lang="zh-CN" altLang="en-US" b="1" u="sng" dirty="0">
                <a:latin typeface="宋体" pitchFamily="2" charset="-122"/>
              </a:rPr>
              <a:t>检测及处理</a:t>
            </a:r>
          </a:p>
        </p:txBody>
      </p:sp>
      <p:sp>
        <p:nvSpPr>
          <p:cNvPr id="64" name="AutoShape 15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5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8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5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8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8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85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8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85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1000"/>
                                        <p:tgtEl>
                                          <p:spTgt spid="285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85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85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285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85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8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01" grpId="0" animBg="1"/>
      <p:bldP spid="285758" grpId="0"/>
      <p:bldP spid="285833" grpId="0"/>
      <p:bldP spid="285838" grpId="0"/>
      <p:bldP spid="285839" grpId="0"/>
      <p:bldP spid="285840" grpId="0"/>
      <p:bldP spid="285841" grpId="0"/>
      <p:bldP spid="6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u="sng" smtClean="0"/>
              <a:pPr/>
              <a:t>40</a:t>
            </a:fld>
            <a:endParaRPr lang="en-US" altLang="zh-CN" u="sng"/>
          </a:p>
        </p:txBody>
      </p:sp>
      <p:sp>
        <p:nvSpPr>
          <p:cNvPr id="3" name="Text Box 116"/>
          <p:cNvSpPr txBox="1">
            <a:spLocks noChangeArrowheads="1"/>
          </p:cNvSpPr>
          <p:nvPr/>
        </p:nvSpPr>
        <p:spPr bwMode="auto">
          <a:xfrm>
            <a:off x="179263" y="282714"/>
            <a:ext cx="8785225" cy="1413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sz="2400" b="1" u="sng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kumimoji="1" lang="en-US" altLang="zh-CN" sz="2400" b="1" u="sng" dirty="0" err="1">
                <a:solidFill>
                  <a:srgbClr val="C00000"/>
                </a:solidFill>
                <a:latin typeface="宋体" pitchFamily="2" charset="-122"/>
              </a:rPr>
              <a:t>lw</a:t>
            </a:r>
            <a:r>
              <a:rPr kumimoji="1" lang="en-US" altLang="zh-CN" sz="2400" b="1" u="sng" dirty="0">
                <a:solidFill>
                  <a:srgbClr val="C00000"/>
                </a:solidFill>
                <a:latin typeface="宋体" pitchFamily="2" charset="-122"/>
              </a:rPr>
              <a:t>/</a:t>
            </a:r>
            <a:r>
              <a:rPr kumimoji="1" lang="en-US" altLang="zh-CN" sz="2400" b="1" u="sng" dirty="0" err="1">
                <a:solidFill>
                  <a:srgbClr val="C00000"/>
                </a:solidFill>
                <a:latin typeface="宋体" pitchFamily="2" charset="-122"/>
              </a:rPr>
              <a:t>sw</a:t>
            </a:r>
            <a:r>
              <a:rPr kumimoji="1" lang="zh-CN" altLang="en-US" sz="2400" b="1" u="sng" dirty="0">
                <a:solidFill>
                  <a:srgbClr val="C00000"/>
                </a:solidFill>
                <a:latin typeface="宋体" pitchFamily="2" charset="-122"/>
              </a:rPr>
              <a:t>指令：</a:t>
            </a:r>
            <a:r>
              <a:rPr lang="en-US" altLang="zh-CN" sz="2400" b="1" u="sng" dirty="0" err="1">
                <a:latin typeface="宋体" pitchFamily="2" charset="-122"/>
              </a:rPr>
              <a:t>rt</a:t>
            </a:r>
            <a:r>
              <a:rPr lang="zh-CN" altLang="en-US" sz="2400" b="1" u="sng" dirty="0">
                <a:latin typeface="宋体" pitchFamily="2" charset="-122"/>
              </a:rPr>
              <a:t>←</a:t>
            </a:r>
            <a:r>
              <a:rPr lang="en-US" altLang="zh-CN" sz="2400" b="1" u="sng" dirty="0">
                <a:latin typeface="宋体" pitchFamily="2" charset="-122"/>
              </a:rPr>
              <a:t>M[(</a:t>
            </a:r>
            <a:r>
              <a:rPr lang="en-US" altLang="zh-CN" sz="2400" b="1" u="sng" dirty="0" err="1">
                <a:latin typeface="宋体" pitchFamily="2" charset="-122"/>
              </a:rPr>
              <a:t>rs</a:t>
            </a:r>
            <a:r>
              <a:rPr lang="en-US" altLang="zh-CN" sz="2400" b="1" u="sng" dirty="0">
                <a:latin typeface="宋体" pitchFamily="2" charset="-122"/>
              </a:rPr>
              <a:t>)</a:t>
            </a:r>
            <a:r>
              <a:rPr lang="zh-CN" altLang="en-US" sz="2400" b="1" u="sng" dirty="0">
                <a:latin typeface="宋体" pitchFamily="2" charset="-122"/>
              </a:rPr>
              <a:t>＋</a:t>
            </a:r>
            <a:r>
              <a:rPr lang="en-US" altLang="zh-CN" sz="2400" b="1" u="sng" dirty="0" err="1">
                <a:latin typeface="宋体" pitchFamily="2" charset="-122"/>
              </a:rPr>
              <a:t>SExt</a:t>
            </a:r>
            <a:r>
              <a:rPr lang="en-US" altLang="zh-CN" sz="2400" b="1" u="sng" dirty="0">
                <a:latin typeface="宋体" pitchFamily="2" charset="-122"/>
              </a:rPr>
              <a:t>(</a:t>
            </a:r>
            <a:r>
              <a:rPr lang="en-US" altLang="zh-CN" sz="2400" b="1" u="sng" dirty="0" err="1">
                <a:latin typeface="宋体" pitchFamily="2" charset="-122"/>
              </a:rPr>
              <a:t>imme</a:t>
            </a:r>
            <a:r>
              <a:rPr lang="en-US" altLang="zh-CN" sz="2400" b="1" u="sng" dirty="0">
                <a:latin typeface="宋体" pitchFamily="2" charset="-122"/>
              </a:rPr>
              <a:t>)]</a:t>
            </a:r>
            <a:r>
              <a:rPr lang="zh-CN" altLang="en-US" sz="2400" b="1" u="sng" dirty="0">
                <a:latin typeface="宋体" pitchFamily="2" charset="-122"/>
              </a:rPr>
              <a:t>及</a:t>
            </a:r>
            <a:endParaRPr lang="en-US" altLang="zh-CN" sz="2400" b="1" u="sng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u="sng" dirty="0">
                <a:latin typeface="宋体" pitchFamily="2" charset="-122"/>
              </a:rPr>
              <a:t>               M[(</a:t>
            </a:r>
            <a:r>
              <a:rPr lang="en-US" altLang="zh-CN" b="1" u="sng" dirty="0" err="1">
                <a:latin typeface="宋体" pitchFamily="2" charset="-122"/>
              </a:rPr>
              <a:t>rs</a:t>
            </a:r>
            <a:r>
              <a:rPr lang="en-US" altLang="zh-CN" b="1" u="sng" dirty="0">
                <a:latin typeface="宋体" pitchFamily="2" charset="-122"/>
              </a:rPr>
              <a:t>)</a:t>
            </a:r>
            <a:r>
              <a:rPr lang="zh-CN" altLang="en-US" b="1" u="sng" dirty="0">
                <a:latin typeface="宋体" pitchFamily="2" charset="-122"/>
              </a:rPr>
              <a:t>＋</a:t>
            </a:r>
            <a:r>
              <a:rPr lang="en-US" altLang="zh-CN" b="1" u="sng" dirty="0" err="1">
                <a:latin typeface="宋体" pitchFamily="2" charset="-122"/>
              </a:rPr>
              <a:t>SExt</a:t>
            </a:r>
            <a:r>
              <a:rPr lang="en-US" altLang="zh-CN" b="1" u="sng" dirty="0">
                <a:latin typeface="宋体" pitchFamily="2" charset="-122"/>
              </a:rPr>
              <a:t>(</a:t>
            </a:r>
            <a:r>
              <a:rPr lang="en-US" altLang="zh-CN" b="1" u="sng" dirty="0" err="1">
                <a:latin typeface="宋体" pitchFamily="2" charset="-122"/>
              </a:rPr>
              <a:t>imme</a:t>
            </a:r>
            <a:r>
              <a:rPr lang="en-US" altLang="zh-CN" b="1" u="sng" dirty="0">
                <a:latin typeface="宋体" pitchFamily="2" charset="-122"/>
              </a:rPr>
              <a:t>)]</a:t>
            </a:r>
            <a:r>
              <a:rPr lang="zh-CN" altLang="en-US" b="1" u="sng" dirty="0">
                <a:latin typeface="宋体" pitchFamily="2" charset="-122"/>
              </a:rPr>
              <a:t>←</a:t>
            </a:r>
            <a:r>
              <a:rPr lang="en-US" altLang="zh-CN" b="1" u="sng" dirty="0">
                <a:latin typeface="宋体" pitchFamily="2" charset="-122"/>
              </a:rPr>
              <a:t>(</a:t>
            </a:r>
            <a:r>
              <a:rPr lang="en-US" altLang="zh-CN" b="1" u="sng" dirty="0" err="1">
                <a:latin typeface="宋体" pitchFamily="2" charset="-122"/>
              </a:rPr>
              <a:t>rt</a:t>
            </a:r>
            <a:r>
              <a:rPr lang="en-US" altLang="zh-CN" b="1" u="sng" dirty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zh-CN" altLang="en-US" b="1" u="sng" dirty="0">
                <a:solidFill>
                  <a:schemeClr val="accent2"/>
                </a:solidFill>
                <a:latin typeface="宋体" pitchFamily="2" charset="-122"/>
              </a:rPr>
              <a:t>      数据路径的设计</a:t>
            </a:r>
            <a:r>
              <a:rPr lang="en-US" altLang="zh-CN" b="1" u="sng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100" name="Text Box 116"/>
          <p:cNvSpPr txBox="1">
            <a:spLocks noChangeArrowheads="1"/>
          </p:cNvSpPr>
          <p:nvPr/>
        </p:nvSpPr>
        <p:spPr bwMode="auto">
          <a:xfrm>
            <a:off x="179512" y="3858106"/>
            <a:ext cx="8785225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sz="2400" b="1" u="sng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kumimoji="1" lang="en-US" altLang="zh-CN" sz="2400" b="1" u="sng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kumimoji="1" lang="en-US" altLang="zh-CN" sz="2400" u="sng" dirty="0" err="1">
                <a:solidFill>
                  <a:schemeClr val="accent2"/>
                </a:solidFill>
                <a:latin typeface="+mn-lt"/>
              </a:rPr>
              <a:t>μ</a:t>
            </a:r>
            <a:r>
              <a:rPr kumimoji="1" lang="en-US" altLang="zh-CN" sz="2400" b="1" u="sng" dirty="0" err="1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kumimoji="1" lang="zh-CN" altLang="en-US" sz="2400" b="1" u="sng" dirty="0">
                <a:solidFill>
                  <a:schemeClr val="accent2"/>
                </a:solidFill>
                <a:latin typeface="宋体" pitchFamily="2" charset="-122"/>
              </a:rPr>
              <a:t>时序的组织</a:t>
            </a:r>
            <a:r>
              <a:rPr kumimoji="1" lang="en-US" altLang="zh-CN" sz="2400" b="1" u="sng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u="sng" dirty="0" err="1">
                <a:latin typeface="宋体" pitchFamily="2" charset="-122"/>
              </a:rPr>
              <a:t>Clk</a:t>
            </a:r>
            <a:r>
              <a:rPr lang="zh-CN" altLang="en-US" b="1" u="sng" dirty="0">
                <a:latin typeface="宋体" pitchFamily="2" charset="-122"/>
              </a:rPr>
              <a:t>的中间读</a:t>
            </a:r>
            <a:r>
              <a:rPr lang="en-US" altLang="zh-CN" b="1" u="sng" dirty="0">
                <a:latin typeface="宋体" pitchFamily="2" charset="-122"/>
              </a:rPr>
              <a:t>/</a:t>
            </a:r>
            <a:r>
              <a:rPr lang="zh-CN" altLang="en-US" b="1" u="sng" dirty="0">
                <a:latin typeface="宋体" pitchFamily="2" charset="-122"/>
              </a:rPr>
              <a:t>写</a:t>
            </a:r>
            <a:r>
              <a:rPr kumimoji="1" lang="en-US" altLang="zh-CN" sz="2400" b="1" u="sng" dirty="0">
                <a:latin typeface="宋体" pitchFamily="2" charset="-122"/>
              </a:rPr>
              <a:t>DMEM</a:t>
            </a:r>
            <a:r>
              <a:rPr kumimoji="1" lang="en-US" altLang="zh-CN" sz="1800" b="1" u="sng" dirty="0">
                <a:latin typeface="宋体" pitchFamily="2" charset="-122"/>
              </a:rPr>
              <a:t>(</a:t>
            </a:r>
            <a:r>
              <a:rPr kumimoji="1" lang="zh-CN" altLang="en-US" sz="1800" b="1" u="sng" dirty="0">
                <a:latin typeface="宋体" pitchFamily="2" charset="-122"/>
              </a:rPr>
              <a:t>还需写</a:t>
            </a:r>
            <a:r>
              <a:rPr kumimoji="1" lang="en-US" altLang="zh-CN" sz="1800" b="1" u="sng" dirty="0">
                <a:latin typeface="宋体" pitchFamily="2" charset="-122"/>
              </a:rPr>
              <a:t>GPRs)</a:t>
            </a:r>
          </a:p>
        </p:txBody>
      </p:sp>
      <p:grpSp>
        <p:nvGrpSpPr>
          <p:cNvPr id="209" name="组合 208"/>
          <p:cNvGrpSpPr/>
          <p:nvPr/>
        </p:nvGrpSpPr>
        <p:grpSpPr>
          <a:xfrm>
            <a:off x="1498154" y="4437112"/>
            <a:ext cx="6314206" cy="1008112"/>
            <a:chOff x="1498154" y="4437112"/>
            <a:chExt cx="6314206" cy="1008112"/>
          </a:xfrm>
        </p:grpSpPr>
        <p:cxnSp>
          <p:nvCxnSpPr>
            <p:cNvPr id="169" name="直接连接符 168"/>
            <p:cNvCxnSpPr/>
            <p:nvPr/>
          </p:nvCxnSpPr>
          <p:spPr>
            <a:xfrm>
              <a:off x="5356498" y="4725144"/>
              <a:ext cx="2094756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>
              <a:off x="5356498" y="4441882"/>
              <a:ext cx="0" cy="278789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>
              <a:off x="2477770" y="4437112"/>
              <a:ext cx="2878728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 flipH="1">
              <a:off x="2482180" y="4441882"/>
              <a:ext cx="1588" cy="28326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>
              <a:off x="2314650" y="4725144"/>
              <a:ext cx="16312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/>
          </p:nvCxnSpPr>
          <p:spPr>
            <a:xfrm>
              <a:off x="7444729" y="4437112"/>
              <a:ext cx="1" cy="283559"/>
            </a:xfrm>
            <a:prstGeom prst="line">
              <a:avLst/>
            </a:prstGeom>
            <a:ln w="15875">
              <a:solidFill>
                <a:srgbClr val="CC3300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/>
          </p:nvCxnSpPr>
          <p:spPr>
            <a:xfrm>
              <a:off x="7444730" y="4437112"/>
              <a:ext cx="36763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/>
          </p:nvCxnSpPr>
          <p:spPr>
            <a:xfrm>
              <a:off x="2476178" y="4796356"/>
              <a:ext cx="0" cy="432844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/>
          </p:nvCxnSpPr>
          <p:spPr>
            <a:xfrm>
              <a:off x="3700314" y="4796356"/>
              <a:ext cx="0" cy="432844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Box 177"/>
            <p:cNvSpPr txBox="1"/>
            <p:nvPr/>
          </p:nvSpPr>
          <p:spPr>
            <a:xfrm>
              <a:off x="2477770" y="4814014"/>
              <a:ext cx="1217334" cy="19916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sng" dirty="0">
                  <a:latin typeface="+mn-ea"/>
                  <a:ea typeface="+mn-ea"/>
                  <a:cs typeface="Times New Roman" pitchFamily="18" charset="0"/>
                </a:rPr>
                <a:t>取指</a:t>
              </a:r>
              <a:r>
                <a:rPr lang="en-US" altLang="zh-CN" sz="1600" b="1" u="sng" dirty="0">
                  <a:latin typeface="+mn-ea"/>
                  <a:ea typeface="+mn-ea"/>
                  <a:cs typeface="Times New Roman" pitchFamily="18" charset="0"/>
                </a:rPr>
                <a:t>+CU</a:t>
              </a:r>
              <a:r>
                <a:rPr lang="zh-CN" altLang="en-US" sz="1600" b="1" u="sng" dirty="0">
                  <a:latin typeface="+mn-ea"/>
                  <a:ea typeface="+mn-ea"/>
                  <a:cs typeface="Times New Roman" pitchFamily="18" charset="0"/>
                </a:rPr>
                <a:t>延迟</a:t>
              </a:r>
            </a:p>
          </p:txBody>
        </p:sp>
        <p:cxnSp>
          <p:nvCxnSpPr>
            <p:cNvPr id="179" name="直接连接符 178"/>
            <p:cNvCxnSpPr/>
            <p:nvPr/>
          </p:nvCxnSpPr>
          <p:spPr>
            <a:xfrm>
              <a:off x="4492402" y="4797152"/>
              <a:ext cx="0" cy="432048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/>
            <p:cNvSpPr txBox="1"/>
            <p:nvPr/>
          </p:nvSpPr>
          <p:spPr>
            <a:xfrm>
              <a:off x="3710507" y="4797152"/>
              <a:ext cx="7441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sng" dirty="0">
                  <a:latin typeface="+mn-ea"/>
                  <a:ea typeface="+mn-ea"/>
                  <a:cs typeface="Times New Roman" pitchFamily="18" charset="0"/>
                </a:rPr>
                <a:t>R</a:t>
              </a:r>
              <a:r>
                <a:rPr lang="zh-CN" altLang="en-US" sz="1600" b="1" u="sng" dirty="0">
                  <a:latin typeface="+mn-ea"/>
                  <a:ea typeface="+mn-ea"/>
                  <a:cs typeface="Times New Roman" pitchFamily="18" charset="0"/>
                </a:rPr>
                <a:t>读延迟</a:t>
              </a:r>
            </a:p>
          </p:txBody>
        </p:sp>
        <p:cxnSp>
          <p:nvCxnSpPr>
            <p:cNvPr id="181" name="直接连接符 180"/>
            <p:cNvCxnSpPr/>
            <p:nvPr/>
          </p:nvCxnSpPr>
          <p:spPr>
            <a:xfrm>
              <a:off x="3710508" y="5083527"/>
              <a:ext cx="777734" cy="4834"/>
            </a:xfrm>
            <a:prstGeom prst="line">
              <a:avLst/>
            </a:prstGeom>
            <a:ln w="12700">
              <a:solidFill>
                <a:srgbClr val="9900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 flipH="1">
              <a:off x="5241776" y="4797152"/>
              <a:ext cx="794" cy="648072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/>
            <p:cNvSpPr txBox="1"/>
            <p:nvPr/>
          </p:nvSpPr>
          <p:spPr>
            <a:xfrm>
              <a:off x="4499992" y="4797152"/>
              <a:ext cx="769627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600" b="1" u="sng" dirty="0">
                  <a:latin typeface="+mn-ea"/>
                  <a:ea typeface="+mn-ea"/>
                  <a:cs typeface="Times New Roman" pitchFamily="18" charset="0"/>
                </a:rPr>
                <a:t>ALU</a:t>
              </a:r>
              <a:r>
                <a:rPr lang="zh-CN" altLang="en-US" sz="1600" b="1" u="sng" dirty="0">
                  <a:latin typeface="+mn-ea"/>
                  <a:ea typeface="+mn-ea"/>
                  <a:cs typeface="Times New Roman" pitchFamily="18" charset="0"/>
                </a:rPr>
                <a:t>延迟</a:t>
              </a:r>
            </a:p>
          </p:txBody>
        </p:sp>
        <p:cxnSp>
          <p:nvCxnSpPr>
            <p:cNvPr id="184" name="直接连接符 183"/>
            <p:cNvCxnSpPr/>
            <p:nvPr/>
          </p:nvCxnSpPr>
          <p:spPr>
            <a:xfrm>
              <a:off x="4500785" y="5083527"/>
              <a:ext cx="739316" cy="1657"/>
            </a:xfrm>
            <a:prstGeom prst="line">
              <a:avLst/>
            </a:prstGeom>
            <a:ln w="12700">
              <a:solidFill>
                <a:srgbClr val="9900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Box 184"/>
            <p:cNvSpPr txBox="1"/>
            <p:nvPr/>
          </p:nvSpPr>
          <p:spPr>
            <a:xfrm>
              <a:off x="1498154" y="4437112"/>
              <a:ext cx="762000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r"/>
              <a:r>
                <a:rPr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Clk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86" name="直接连接符 185"/>
            <p:cNvCxnSpPr/>
            <p:nvPr/>
          </p:nvCxnSpPr>
          <p:spPr>
            <a:xfrm flipV="1">
              <a:off x="7442030" y="4765401"/>
              <a:ext cx="1" cy="391791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/>
          </p:nvCxnSpPr>
          <p:spPr>
            <a:xfrm>
              <a:off x="2476178" y="5085184"/>
              <a:ext cx="1234330" cy="0"/>
            </a:xfrm>
            <a:prstGeom prst="line">
              <a:avLst/>
            </a:prstGeom>
            <a:ln w="12700">
              <a:solidFill>
                <a:srgbClr val="9900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TextBox 187"/>
            <p:cNvSpPr txBox="1"/>
            <p:nvPr/>
          </p:nvSpPr>
          <p:spPr>
            <a:xfrm>
              <a:off x="6996410" y="5157192"/>
              <a:ext cx="808360" cy="28485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zh-CN" altLang="en-US" sz="1800" b="1" u="sng" dirty="0">
                  <a:latin typeface="+mn-ea"/>
                  <a:ea typeface="+mn-ea"/>
                  <a:cs typeface="Times New Roman" pitchFamily="18" charset="0"/>
                </a:rPr>
                <a:t>写</a:t>
              </a:r>
              <a:r>
                <a:rPr lang="en-US" altLang="zh-CN" sz="1800" b="1" u="sng" dirty="0">
                  <a:latin typeface="+mn-ea"/>
                  <a:ea typeface="+mn-ea"/>
                  <a:cs typeface="Times New Roman" pitchFamily="18" charset="0"/>
                </a:rPr>
                <a:t>GPRs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89" name="直接连接符 188"/>
            <p:cNvCxnSpPr/>
            <p:nvPr/>
          </p:nvCxnSpPr>
          <p:spPr>
            <a:xfrm>
              <a:off x="7804770" y="4796356"/>
              <a:ext cx="3274" cy="645692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/>
            <p:cNvCxnSpPr/>
            <p:nvPr/>
          </p:nvCxnSpPr>
          <p:spPr>
            <a:xfrm flipH="1" flipV="1">
              <a:off x="5354890" y="4767058"/>
              <a:ext cx="1608" cy="390134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/>
            <p:cNvSpPr txBox="1"/>
            <p:nvPr/>
          </p:nvSpPr>
          <p:spPr>
            <a:xfrm>
              <a:off x="5212481" y="5160368"/>
              <a:ext cx="1152129" cy="28485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zh-CN" altLang="en-US" sz="1800" b="1" u="sng" dirty="0">
                  <a:latin typeface="+mn-ea"/>
                  <a:ea typeface="+mn-ea"/>
                  <a:cs typeface="Times New Roman" pitchFamily="18" charset="0"/>
                </a:rPr>
                <a:t>读</a:t>
              </a:r>
              <a:r>
                <a:rPr lang="en-US" altLang="zh-CN" sz="1800" b="1" u="sng" dirty="0">
                  <a:latin typeface="+mn-ea"/>
                  <a:ea typeface="+mn-ea"/>
                  <a:cs typeface="Times New Roman" pitchFamily="18" charset="0"/>
                </a:rPr>
                <a:t>/</a:t>
              </a:r>
              <a:r>
                <a:rPr lang="zh-CN" altLang="en-US" sz="1800" b="1" u="sng" dirty="0">
                  <a:latin typeface="+mn-ea"/>
                  <a:ea typeface="+mn-ea"/>
                  <a:cs typeface="Times New Roman" pitchFamily="18" charset="0"/>
                </a:rPr>
                <a:t>写</a:t>
              </a:r>
              <a:r>
                <a:rPr lang="en-US" altLang="zh-CN" sz="1800" b="1" u="sng" dirty="0">
                  <a:latin typeface="+mn-ea"/>
                  <a:ea typeface="+mn-ea"/>
                  <a:cs typeface="Times New Roman" pitchFamily="18" charset="0"/>
                </a:rPr>
                <a:t>DMEM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92" name="直接连接符 191"/>
            <p:cNvCxnSpPr/>
            <p:nvPr/>
          </p:nvCxnSpPr>
          <p:spPr>
            <a:xfrm flipV="1">
              <a:off x="7444730" y="5088360"/>
              <a:ext cx="367630" cy="1"/>
            </a:xfrm>
            <a:prstGeom prst="line">
              <a:avLst/>
            </a:prstGeom>
            <a:ln w="12700">
              <a:solidFill>
                <a:srgbClr val="9900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/>
            <p:cNvCxnSpPr/>
            <p:nvPr/>
          </p:nvCxnSpPr>
          <p:spPr>
            <a:xfrm>
              <a:off x="6660232" y="4797152"/>
              <a:ext cx="0" cy="432048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TextBox 198"/>
            <p:cNvSpPr txBox="1"/>
            <p:nvPr/>
          </p:nvSpPr>
          <p:spPr>
            <a:xfrm>
              <a:off x="5508104" y="4797152"/>
              <a:ext cx="1069927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sng" dirty="0">
                  <a:latin typeface="+mn-ea"/>
                  <a:ea typeface="+mn-ea"/>
                  <a:cs typeface="Times New Roman" pitchFamily="18" charset="0"/>
                </a:rPr>
                <a:t>M</a:t>
              </a:r>
              <a:r>
                <a:rPr lang="zh-CN" altLang="en-US" sz="1600" b="1" u="sng" dirty="0">
                  <a:latin typeface="+mn-ea"/>
                  <a:ea typeface="+mn-ea"/>
                  <a:cs typeface="Times New Roman" pitchFamily="18" charset="0"/>
                </a:rPr>
                <a:t>读</a:t>
              </a:r>
              <a:r>
                <a:rPr lang="en-US" altLang="zh-CN" sz="1600" b="1" u="sng" dirty="0">
                  <a:latin typeface="+mn-ea"/>
                  <a:ea typeface="+mn-ea"/>
                  <a:cs typeface="Times New Roman" pitchFamily="18" charset="0"/>
                </a:rPr>
                <a:t>/</a:t>
              </a:r>
              <a:r>
                <a:rPr lang="zh-CN" altLang="en-US" sz="1600" b="1" u="sng" dirty="0">
                  <a:latin typeface="+mn-ea"/>
                  <a:ea typeface="+mn-ea"/>
                  <a:cs typeface="Times New Roman" pitchFamily="18" charset="0"/>
                </a:rPr>
                <a:t>写延迟</a:t>
              </a:r>
            </a:p>
          </p:txBody>
        </p:sp>
        <p:cxnSp>
          <p:nvCxnSpPr>
            <p:cNvPr id="200" name="直接连接符 199"/>
            <p:cNvCxnSpPr/>
            <p:nvPr/>
          </p:nvCxnSpPr>
          <p:spPr>
            <a:xfrm>
              <a:off x="5364088" y="5083527"/>
              <a:ext cx="1295161" cy="828"/>
            </a:xfrm>
            <a:prstGeom prst="line">
              <a:avLst/>
            </a:prstGeom>
            <a:ln w="12700">
              <a:solidFill>
                <a:srgbClr val="9900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0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sng"/>
          </a:p>
        </p:txBody>
      </p:sp>
      <p:sp>
        <p:nvSpPr>
          <p:cNvPr id="211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730899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sng"/>
          </a:p>
        </p:txBody>
      </p:sp>
      <p:grpSp>
        <p:nvGrpSpPr>
          <p:cNvPr id="212" name="Group 76"/>
          <p:cNvGrpSpPr>
            <a:grpSpLocks/>
          </p:cNvGrpSpPr>
          <p:nvPr/>
        </p:nvGrpSpPr>
        <p:grpSpPr bwMode="auto">
          <a:xfrm>
            <a:off x="6156176" y="6453336"/>
            <a:ext cx="360363" cy="287337"/>
            <a:chOff x="1133" y="4020"/>
            <a:chExt cx="227" cy="181"/>
          </a:xfrm>
        </p:grpSpPr>
        <p:sp>
          <p:nvSpPr>
            <p:cNvPr id="213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u="sng"/>
            </a:p>
          </p:txBody>
        </p:sp>
        <p:sp>
          <p:nvSpPr>
            <p:cNvPr id="214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u="sng" dirty="0">
                  <a:solidFill>
                    <a:schemeClr val="bg2"/>
                  </a:solidFill>
                  <a:latin typeface="宋体" pitchFamily="2" charset="-122"/>
                </a:rPr>
                <a:t>35</a:t>
              </a:r>
            </a:p>
          </p:txBody>
        </p:sp>
      </p:grpSp>
      <p:grpSp>
        <p:nvGrpSpPr>
          <p:cNvPr id="217" name="组合 216"/>
          <p:cNvGrpSpPr/>
          <p:nvPr/>
        </p:nvGrpSpPr>
        <p:grpSpPr>
          <a:xfrm>
            <a:off x="2339752" y="1700808"/>
            <a:ext cx="6590323" cy="2088232"/>
            <a:chOff x="2339752" y="1700808"/>
            <a:chExt cx="6590323" cy="2088232"/>
          </a:xfrm>
        </p:grpSpPr>
        <p:cxnSp>
          <p:nvCxnSpPr>
            <p:cNvPr id="195" name="直接连接符 194"/>
            <p:cNvCxnSpPr/>
            <p:nvPr/>
          </p:nvCxnSpPr>
          <p:spPr>
            <a:xfrm flipH="1">
              <a:off x="7236309" y="2593674"/>
              <a:ext cx="2" cy="347540"/>
            </a:xfrm>
            <a:prstGeom prst="line">
              <a:avLst/>
            </a:prstGeom>
            <a:ln w="19050">
              <a:solidFill>
                <a:srgbClr val="CC3300"/>
              </a:solidFill>
              <a:headEnd type="oval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 Box 323"/>
            <p:cNvSpPr txBox="1">
              <a:spLocks noChangeArrowheads="1"/>
            </p:cNvSpPr>
            <p:nvPr/>
          </p:nvSpPr>
          <p:spPr bwMode="auto">
            <a:xfrm>
              <a:off x="4712478" y="2276872"/>
              <a:ext cx="723618" cy="64807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u="sng" dirty="0">
                  <a:latin typeface="宋体" pitchFamily="2" charset="-122"/>
                </a:rPr>
                <a:t>GPRs</a:t>
              </a:r>
              <a:endParaRPr kumimoji="1" lang="zh-CN" altLang="en-US" b="1" u="sng" dirty="0">
                <a:latin typeface="宋体" pitchFamily="2" charset="-122"/>
              </a:endParaRPr>
            </a:p>
          </p:txBody>
        </p:sp>
        <p:cxnSp>
          <p:nvCxnSpPr>
            <p:cNvPr id="6" name="直接连接符 8"/>
            <p:cNvCxnSpPr/>
            <p:nvPr/>
          </p:nvCxnSpPr>
          <p:spPr>
            <a:xfrm flipV="1">
              <a:off x="5427712" y="2341813"/>
              <a:ext cx="440432" cy="182970"/>
            </a:xfrm>
            <a:prstGeom prst="bentConnector3">
              <a:avLst>
                <a:gd name="adj1" fmla="val 33935"/>
              </a:avLst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 Box 363"/>
            <p:cNvSpPr txBox="1">
              <a:spLocks noChangeArrowheads="1"/>
            </p:cNvSpPr>
            <p:nvPr/>
          </p:nvSpPr>
          <p:spPr bwMode="auto">
            <a:xfrm>
              <a:off x="3131840" y="2132856"/>
              <a:ext cx="360040" cy="7200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t" anchorCtr="0"/>
            <a:lstStyle/>
            <a:p>
              <a:pPr>
                <a:lnSpc>
                  <a:spcPct val="80000"/>
                </a:lnSpc>
              </a:pPr>
              <a:r>
                <a:rPr kumimoji="1"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rd</a:t>
              </a:r>
              <a:endParaRPr kumimoji="1" lang="en-US" altLang="zh-CN" sz="1800" b="1" u="sng" dirty="0">
                <a:latin typeface="+mn-ea"/>
                <a:ea typeface="+mn-ea"/>
                <a:cs typeface="Times New Roman" pitchFamily="18" charset="0"/>
              </a:endParaRPr>
            </a:p>
            <a:p>
              <a:pPr>
                <a:lnSpc>
                  <a:spcPct val="80000"/>
                </a:lnSpc>
                <a:spcBef>
                  <a:spcPts val="700"/>
                </a:spcBef>
              </a:pPr>
              <a:r>
                <a:rPr kumimoji="1"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rt</a:t>
              </a:r>
              <a:endParaRPr kumimoji="1" lang="en-US" altLang="zh-CN" sz="1800" b="1" u="sng" dirty="0">
                <a:latin typeface="+mn-ea"/>
                <a:ea typeface="+mn-ea"/>
                <a:cs typeface="Times New Roman" pitchFamily="18" charset="0"/>
              </a:endParaRPr>
            </a:p>
            <a:p>
              <a:pPr>
                <a:lnSpc>
                  <a:spcPct val="70000"/>
                </a:lnSpc>
              </a:pPr>
              <a:r>
                <a:rPr kumimoji="1"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rs</a:t>
              </a:r>
              <a:endParaRPr kumimoji="1" lang="en-US" altLang="zh-CN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 bwMode="auto">
            <a:xfrm>
              <a:off x="3134082" y="2276872"/>
              <a:ext cx="0" cy="108012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直接连接符 8"/>
            <p:cNvCxnSpPr/>
            <p:nvPr/>
          </p:nvCxnSpPr>
          <p:spPr>
            <a:xfrm>
              <a:off x="5436096" y="2852936"/>
              <a:ext cx="1295161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AutoShape 15"/>
            <p:cNvSpPr>
              <a:spLocks noChangeArrowheads="1"/>
            </p:cNvSpPr>
            <p:nvPr/>
          </p:nvSpPr>
          <p:spPr bwMode="auto">
            <a:xfrm rot="16200000">
              <a:off x="6587733" y="2420397"/>
              <a:ext cx="648071" cy="361023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u="sng" dirty="0">
                  <a:latin typeface="+mn-ea"/>
                  <a:ea typeface="+mn-ea"/>
                </a:rPr>
                <a:t>ALU</a:t>
              </a:r>
              <a:endParaRPr lang="zh-CN" altLang="en-US" sz="2000" b="1" u="sng" dirty="0">
                <a:latin typeface="+mn-ea"/>
                <a:ea typeface="+mn-ea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4211960" y="2492896"/>
              <a:ext cx="500518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3134082" y="2681362"/>
              <a:ext cx="1578396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3134082" y="2852936"/>
              <a:ext cx="1578396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35"/>
            <p:cNvCxnSpPr>
              <a:stCxn id="49" idx="1"/>
            </p:cNvCxnSpPr>
            <p:nvPr/>
          </p:nvCxnSpPr>
          <p:spPr>
            <a:xfrm rot="10800000" flipV="1">
              <a:off x="4495832" y="2061295"/>
              <a:ext cx="292193" cy="287584"/>
            </a:xfrm>
            <a:prstGeom prst="bentConnector3">
              <a:avLst>
                <a:gd name="adj1" fmla="val 99984"/>
              </a:avLst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82"/>
            <p:cNvCxnSpPr>
              <a:endCxn id="5" idx="2"/>
            </p:cNvCxnSpPr>
            <p:nvPr/>
          </p:nvCxnSpPr>
          <p:spPr bwMode="auto">
            <a:xfrm flipV="1">
              <a:off x="4427984" y="2924944"/>
              <a:ext cx="646303" cy="106075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 bwMode="auto">
            <a:xfrm flipV="1">
              <a:off x="5292080" y="2924944"/>
              <a:ext cx="0" cy="12363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7" name="直接连接符 8"/>
            <p:cNvCxnSpPr>
              <a:stCxn id="10" idx="2"/>
            </p:cNvCxnSpPr>
            <p:nvPr/>
          </p:nvCxnSpPr>
          <p:spPr>
            <a:xfrm flipH="1" flipV="1">
              <a:off x="5292080" y="2132857"/>
              <a:ext cx="1800200" cy="468051"/>
            </a:xfrm>
            <a:prstGeom prst="bentConnector3">
              <a:avLst>
                <a:gd name="adj1" fmla="val -7972"/>
              </a:avLst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auto">
            <a:xfrm flipV="1">
              <a:off x="6948264" y="2852936"/>
              <a:ext cx="0" cy="72008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9" name="直接连接符 18"/>
            <p:cNvCxnSpPr/>
            <p:nvPr/>
          </p:nvCxnSpPr>
          <p:spPr>
            <a:xfrm>
              <a:off x="7092280" y="2459830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7092280" y="2708920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460691" y="2326760"/>
              <a:ext cx="279661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u="sng" dirty="0">
                  <a:latin typeface="+mn-ea"/>
                  <a:ea typeface="+mn-ea"/>
                  <a:cs typeface="Times New Roman" pitchFamily="18" charset="0"/>
                </a:rPr>
                <a:t>OF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452320" y="2564904"/>
              <a:ext cx="279661" cy="2381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u="sng" dirty="0">
                  <a:latin typeface="+mn-ea"/>
                  <a:ea typeface="+mn-ea"/>
                  <a:cs typeface="Times New Roman" pitchFamily="18" charset="0"/>
                </a:rPr>
                <a:t>ZF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10312" y="3573016"/>
              <a:ext cx="81401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ALUctr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95576" y="3573016"/>
              <a:ext cx="692448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RegWr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2341994" y="2663376"/>
              <a:ext cx="792088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339752" y="2422004"/>
              <a:ext cx="692448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zh-CN" altLang="en-US" sz="1800" b="1" u="sng" dirty="0">
                  <a:latin typeface="+mn-ea"/>
                  <a:ea typeface="+mn-ea"/>
                  <a:cs typeface="Times New Roman" pitchFamily="18" charset="0"/>
                </a:rPr>
                <a:t>指令字</a:t>
              </a:r>
            </a:p>
          </p:txBody>
        </p:sp>
        <p:sp>
          <p:nvSpPr>
            <p:cNvPr id="27" name="Text Box 18"/>
            <p:cNvSpPr txBox="1">
              <a:spLocks noChangeArrowheads="1"/>
            </p:cNvSpPr>
            <p:nvPr/>
          </p:nvSpPr>
          <p:spPr bwMode="auto">
            <a:xfrm>
              <a:off x="3707905" y="2276872"/>
              <a:ext cx="504055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u="sng" dirty="0">
                  <a:latin typeface="宋体" pitchFamily="2" charset="-122"/>
                </a:rPr>
                <a:t>MUX</a:t>
              </a: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3707905" y="2464319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3716289" y="2305809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0" name="直接连接符 29"/>
            <p:cNvCxnSpPr>
              <a:endCxn id="33" idx="1"/>
            </p:cNvCxnSpPr>
            <p:nvPr/>
          </p:nvCxnSpPr>
          <p:spPr>
            <a:xfrm>
              <a:off x="3134082" y="3230978"/>
              <a:ext cx="1569500" cy="0"/>
            </a:xfrm>
            <a:prstGeom prst="line">
              <a:avLst/>
            </a:prstGeom>
            <a:ln w="15875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3134082" y="2348880"/>
              <a:ext cx="571902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103"/>
            <p:cNvCxnSpPr/>
            <p:nvPr/>
          </p:nvCxnSpPr>
          <p:spPr>
            <a:xfrm flipV="1">
              <a:off x="3491880" y="2492896"/>
              <a:ext cx="214104" cy="185544"/>
            </a:xfrm>
            <a:prstGeom prst="bentConnector3">
              <a:avLst>
                <a:gd name="adj1" fmla="val -843"/>
              </a:avLst>
            </a:prstGeom>
            <a:ln w="12700">
              <a:solidFill>
                <a:srgbClr val="CC3300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 Box 323"/>
            <p:cNvSpPr txBox="1">
              <a:spLocks noChangeArrowheads="1"/>
            </p:cNvSpPr>
            <p:nvPr/>
          </p:nvSpPr>
          <p:spPr bwMode="auto">
            <a:xfrm>
              <a:off x="4703582" y="3068960"/>
              <a:ext cx="732514" cy="324036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u="sng" dirty="0" err="1">
                  <a:latin typeface="宋体" pitchFamily="2" charset="-122"/>
                </a:rPr>
                <a:t>ExtU</a:t>
              </a:r>
              <a:endParaRPr kumimoji="1" lang="zh-CN" altLang="en-US" b="1" u="sng" dirty="0">
                <a:latin typeface="宋体" pitchFamily="2" charset="-122"/>
              </a:endParaRPr>
            </a:p>
          </p:txBody>
        </p:sp>
        <p:sp>
          <p:nvSpPr>
            <p:cNvPr id="34" name="Text Box 18"/>
            <p:cNvSpPr txBox="1">
              <a:spLocks noChangeArrowheads="1"/>
            </p:cNvSpPr>
            <p:nvPr/>
          </p:nvSpPr>
          <p:spPr bwMode="auto">
            <a:xfrm>
              <a:off x="5868144" y="2276872"/>
              <a:ext cx="504055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u="sng" dirty="0">
                  <a:latin typeface="宋体" pitchFamily="2" charset="-122"/>
                </a:rPr>
                <a:t>MUX</a:t>
              </a: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5868144" y="2464319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5876528" y="2305809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 flipV="1">
              <a:off x="6372200" y="2348880"/>
              <a:ext cx="359057" cy="1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8"/>
            <p:cNvCxnSpPr>
              <a:stCxn id="33" idx="3"/>
            </p:cNvCxnSpPr>
            <p:nvPr/>
          </p:nvCxnSpPr>
          <p:spPr>
            <a:xfrm flipV="1">
              <a:off x="5436096" y="2501280"/>
              <a:ext cx="290274" cy="729698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5726370" y="2501280"/>
              <a:ext cx="149787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172466" y="2996952"/>
              <a:ext cx="535438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imme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 bwMode="auto">
            <a:xfrm flipV="1">
              <a:off x="3851920" y="2565798"/>
              <a:ext cx="0" cy="100721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42" name="直接连接符 41"/>
            <p:cNvCxnSpPr/>
            <p:nvPr/>
          </p:nvCxnSpPr>
          <p:spPr bwMode="auto">
            <a:xfrm flipV="1">
              <a:off x="5220072" y="3409062"/>
              <a:ext cx="0" cy="16395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43" name="直接连接符 42"/>
            <p:cNvCxnSpPr/>
            <p:nvPr/>
          </p:nvCxnSpPr>
          <p:spPr bwMode="auto">
            <a:xfrm flipV="1">
              <a:off x="6120171" y="2565798"/>
              <a:ext cx="0" cy="100721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>
              <a:off x="3206090" y="3573016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RegAsrc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860032" y="3573016"/>
              <a:ext cx="81401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Extctr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 bwMode="auto">
            <a:xfrm flipV="1">
              <a:off x="4427984" y="3031019"/>
              <a:ext cx="2242" cy="54199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sp>
          <p:nvSpPr>
            <p:cNvPr id="47" name="TextBox 46"/>
            <p:cNvSpPr txBox="1"/>
            <p:nvPr/>
          </p:nvSpPr>
          <p:spPr>
            <a:xfrm>
              <a:off x="5796136" y="3573016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ALUBsrc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49" name="Text Box 18"/>
            <p:cNvSpPr txBox="1">
              <a:spLocks noChangeArrowheads="1"/>
            </p:cNvSpPr>
            <p:nvPr/>
          </p:nvSpPr>
          <p:spPr bwMode="auto">
            <a:xfrm>
              <a:off x="4788024" y="1916832"/>
              <a:ext cx="504055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36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u="sng" dirty="0">
                  <a:latin typeface="宋体" pitchFamily="2" charset="-122"/>
                </a:rPr>
                <a:t>MUX</a:t>
              </a: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5211687" y="1951634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 bwMode="auto">
            <a:xfrm>
              <a:off x="5220071" y="2095650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 flipV="1">
              <a:off x="4502234" y="2348880"/>
              <a:ext cx="213782" cy="1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 Box 323"/>
            <p:cNvSpPr txBox="1">
              <a:spLocks noChangeArrowheads="1"/>
            </p:cNvSpPr>
            <p:nvPr/>
          </p:nvSpPr>
          <p:spPr bwMode="auto">
            <a:xfrm>
              <a:off x="7884368" y="2780928"/>
              <a:ext cx="648072" cy="504056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u="sng" dirty="0">
                  <a:latin typeface="宋体" pitchFamily="2" charset="-122"/>
                </a:rPr>
                <a:t>DMEM</a:t>
              </a:r>
              <a:endParaRPr kumimoji="1" lang="zh-CN" altLang="en-US" b="1" u="sng" dirty="0">
                <a:latin typeface="宋体" pitchFamily="2" charset="-122"/>
              </a:endParaRPr>
            </a:p>
          </p:txBody>
        </p:sp>
        <p:cxnSp>
          <p:nvCxnSpPr>
            <p:cNvPr id="68" name="直接连接符 8"/>
            <p:cNvCxnSpPr/>
            <p:nvPr/>
          </p:nvCxnSpPr>
          <p:spPr>
            <a:xfrm>
              <a:off x="5580112" y="2519150"/>
              <a:ext cx="2304256" cy="621818"/>
            </a:xfrm>
            <a:prstGeom prst="bentConnector3">
              <a:avLst>
                <a:gd name="adj1" fmla="val 121"/>
              </a:avLst>
            </a:prstGeom>
            <a:ln w="19050">
              <a:solidFill>
                <a:schemeClr val="accent2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8"/>
            <p:cNvCxnSpPr>
              <a:stCxn id="66" idx="3"/>
            </p:cNvCxnSpPr>
            <p:nvPr/>
          </p:nvCxnSpPr>
          <p:spPr>
            <a:xfrm flipH="1" flipV="1">
              <a:off x="5292080" y="1987638"/>
              <a:ext cx="3240360" cy="1045318"/>
            </a:xfrm>
            <a:prstGeom prst="bentConnector3">
              <a:avLst>
                <a:gd name="adj1" fmla="val -4311"/>
              </a:avLst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 bwMode="auto">
            <a:xfrm flipV="1">
              <a:off x="8388424" y="3284984"/>
              <a:ext cx="0" cy="28803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84" name="TextBox 83"/>
            <p:cNvSpPr txBox="1"/>
            <p:nvPr/>
          </p:nvSpPr>
          <p:spPr>
            <a:xfrm>
              <a:off x="7557150" y="3573016"/>
              <a:ext cx="685667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u="sng" dirty="0" err="1">
                  <a:solidFill>
                    <a:srgbClr val="FF3399"/>
                  </a:solidFill>
                  <a:latin typeface="+mn-ea"/>
                  <a:ea typeface="+mn-ea"/>
                  <a:cs typeface="Times New Roman" pitchFamily="18" charset="0"/>
                </a:rPr>
                <a:t>MEMWr</a:t>
              </a:r>
              <a:endParaRPr lang="zh-CN" altLang="en-US" sz="1800" b="1" u="sng" dirty="0">
                <a:solidFill>
                  <a:srgbClr val="FF3399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8244408" y="3573016"/>
              <a:ext cx="685667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u="sng" dirty="0" err="1">
                  <a:solidFill>
                    <a:srgbClr val="FF3399"/>
                  </a:solidFill>
                  <a:latin typeface="+mn-ea"/>
                  <a:ea typeface="+mn-ea"/>
                  <a:cs typeface="Times New Roman" pitchFamily="18" charset="0"/>
                </a:rPr>
                <a:t>MEMRd</a:t>
              </a:r>
              <a:endParaRPr lang="zh-CN" altLang="en-US" sz="1800" b="1" u="sng" dirty="0">
                <a:solidFill>
                  <a:srgbClr val="FF3399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87" name="直接连接符 86"/>
            <p:cNvCxnSpPr/>
            <p:nvPr/>
          </p:nvCxnSpPr>
          <p:spPr bwMode="auto">
            <a:xfrm flipV="1">
              <a:off x="8028384" y="3284984"/>
              <a:ext cx="0" cy="28803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88" name="直接连接符 87"/>
            <p:cNvCxnSpPr/>
            <p:nvPr/>
          </p:nvCxnSpPr>
          <p:spPr bwMode="auto">
            <a:xfrm>
              <a:off x="4040312" y="1792754"/>
              <a:ext cx="1035744" cy="124078"/>
            </a:xfrm>
            <a:prstGeom prst="bentConnector3">
              <a:avLst>
                <a:gd name="adj1" fmla="val 99966"/>
              </a:avLst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92" name="TextBox 91"/>
            <p:cNvSpPr txBox="1"/>
            <p:nvPr/>
          </p:nvSpPr>
          <p:spPr>
            <a:xfrm>
              <a:off x="3195176" y="1700808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u="sng" dirty="0" err="1">
                  <a:solidFill>
                    <a:srgbClr val="FF3399"/>
                  </a:solidFill>
                  <a:latin typeface="+mn-ea"/>
                  <a:ea typeface="+mn-ea"/>
                  <a:cs typeface="Times New Roman" pitchFamily="18" charset="0"/>
                </a:rPr>
                <a:t>RegDsrc</a:t>
              </a:r>
              <a:endParaRPr lang="zh-CN" altLang="en-US" sz="1800" b="1" u="sng" dirty="0">
                <a:solidFill>
                  <a:srgbClr val="FF3399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95" name="直接连接符 94"/>
            <p:cNvCxnSpPr/>
            <p:nvPr/>
          </p:nvCxnSpPr>
          <p:spPr bwMode="auto">
            <a:xfrm flipV="1">
              <a:off x="8172400" y="3346898"/>
              <a:ext cx="0" cy="15411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96" name="椭圆 95"/>
            <p:cNvSpPr/>
            <p:nvPr/>
          </p:nvSpPr>
          <p:spPr bwMode="auto">
            <a:xfrm>
              <a:off x="8137797" y="3284984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96" name="直接连接符 8"/>
            <p:cNvCxnSpPr/>
            <p:nvPr/>
          </p:nvCxnSpPr>
          <p:spPr>
            <a:xfrm flipV="1">
              <a:off x="7236309" y="2937644"/>
              <a:ext cx="648059" cy="3570"/>
            </a:xfrm>
            <a:prstGeom prst="straightConnector1">
              <a:avLst/>
            </a:prstGeom>
            <a:ln w="19050">
              <a:solidFill>
                <a:srgbClr val="CC3300"/>
              </a:solidFill>
              <a:headEnd type="none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连接符 214"/>
            <p:cNvCxnSpPr/>
            <p:nvPr/>
          </p:nvCxnSpPr>
          <p:spPr>
            <a:xfrm>
              <a:off x="8532440" y="3212976"/>
              <a:ext cx="180020" cy="0"/>
            </a:xfrm>
            <a:prstGeom prst="line">
              <a:avLst/>
            </a:prstGeom>
            <a:ln w="12700">
              <a:solidFill>
                <a:srgbClr val="990099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379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u="sng" smtClean="0"/>
              <a:pPr/>
              <a:t>41</a:t>
            </a:fld>
            <a:endParaRPr lang="en-US" altLang="zh-CN" u="sng"/>
          </a:p>
        </p:txBody>
      </p:sp>
      <p:sp>
        <p:nvSpPr>
          <p:cNvPr id="109" name="Text Box 116"/>
          <p:cNvSpPr txBox="1">
            <a:spLocks noChangeArrowheads="1"/>
          </p:cNvSpPr>
          <p:nvPr/>
        </p:nvSpPr>
        <p:spPr bwMode="auto">
          <a:xfrm>
            <a:off x="179263" y="282714"/>
            <a:ext cx="8785225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tabLst>
                <a:tab pos="2628265" algn="ctr"/>
                <a:tab pos="5292725" algn="r"/>
              </a:tabLst>
            </a:pPr>
            <a:r>
              <a:rPr kumimoji="1" lang="zh-CN" altLang="en-US" sz="2400" b="1" u="sng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kumimoji="1" lang="en-US" altLang="zh-CN" sz="2400" b="1" u="sng" dirty="0" err="1">
                <a:solidFill>
                  <a:srgbClr val="C00000"/>
                </a:solidFill>
                <a:latin typeface="宋体" pitchFamily="2" charset="-122"/>
              </a:rPr>
              <a:t>beq</a:t>
            </a:r>
            <a:r>
              <a:rPr kumimoji="1" lang="zh-CN" altLang="en-US" sz="2400" b="1" u="sng" dirty="0">
                <a:solidFill>
                  <a:srgbClr val="C00000"/>
                </a:solidFill>
                <a:latin typeface="宋体" pitchFamily="2" charset="-122"/>
              </a:rPr>
              <a:t>指令：</a:t>
            </a:r>
            <a:r>
              <a:rPr lang="en-US" altLang="zh-CN" sz="2200" b="1" u="sng" kern="100" spc="-100" dirty="0">
                <a:latin typeface="+mn-ea"/>
              </a:rPr>
              <a:t>PC</a:t>
            </a:r>
            <a:r>
              <a:rPr lang="zh-CN" altLang="en-US" sz="2200" b="1" u="sng" kern="100" spc="-100" dirty="0">
                <a:latin typeface="+mn-ea"/>
              </a:rPr>
              <a:t>＝</a:t>
            </a:r>
            <a:r>
              <a:rPr lang="en-US" altLang="zh-CN" sz="2200" b="1" u="sng" kern="100" spc="-100" dirty="0">
                <a:latin typeface="+mn-ea"/>
              </a:rPr>
              <a:t>((</a:t>
            </a:r>
            <a:r>
              <a:rPr lang="en-US" altLang="zh-CN" sz="2200" b="1" u="sng" kern="100" spc="-100" dirty="0" err="1">
                <a:latin typeface="+mn-ea"/>
              </a:rPr>
              <a:t>rs</a:t>
            </a:r>
            <a:r>
              <a:rPr lang="en-US" altLang="zh-CN" sz="2200" b="1" u="sng" kern="100" spc="-100" dirty="0">
                <a:latin typeface="+mn-ea"/>
              </a:rPr>
              <a:t>)=(</a:t>
            </a:r>
            <a:r>
              <a:rPr lang="en-US" altLang="zh-CN" sz="2200" b="1" u="sng" kern="100" spc="-100" dirty="0" err="1">
                <a:latin typeface="+mn-ea"/>
              </a:rPr>
              <a:t>rt</a:t>
            </a:r>
            <a:r>
              <a:rPr lang="en-US" altLang="zh-CN" sz="2200" b="1" u="sng" kern="100" spc="-100" dirty="0">
                <a:latin typeface="+mn-ea"/>
              </a:rPr>
              <a:t>))</a:t>
            </a:r>
            <a:r>
              <a:rPr lang="zh-CN" altLang="en-US" sz="2200" b="1" u="sng" kern="100" spc="-100" dirty="0">
                <a:latin typeface="+mn-ea"/>
              </a:rPr>
              <a:t>？</a:t>
            </a:r>
            <a:r>
              <a:rPr lang="en-US" altLang="zh-CN" sz="2200" b="1" u="sng" kern="100" spc="-100" dirty="0">
                <a:latin typeface="+mn-ea"/>
              </a:rPr>
              <a:t>(PC)</a:t>
            </a:r>
            <a:r>
              <a:rPr lang="zh-CN" altLang="zh-CN" sz="2200" b="1" u="sng" kern="100" spc="-100" dirty="0">
                <a:latin typeface="+mn-ea"/>
              </a:rPr>
              <a:t>＋</a:t>
            </a:r>
            <a:r>
              <a:rPr lang="en-US" altLang="zh-CN" sz="2200" b="1" u="sng" kern="100" spc="-100" dirty="0">
                <a:latin typeface="+mn-ea"/>
              </a:rPr>
              <a:t>4</a:t>
            </a:r>
            <a:r>
              <a:rPr lang="zh-CN" altLang="zh-CN" sz="2200" b="1" u="sng" kern="100" spc="-100" dirty="0">
                <a:latin typeface="+mn-ea"/>
              </a:rPr>
              <a:t>＋</a:t>
            </a:r>
            <a:r>
              <a:rPr lang="en-US" altLang="zh-CN" sz="2200" b="1" u="sng" kern="100" spc="-100" dirty="0" err="1">
                <a:latin typeface="+mn-ea"/>
              </a:rPr>
              <a:t>SExt</a:t>
            </a:r>
            <a:r>
              <a:rPr lang="en-US" altLang="zh-CN" sz="2200" b="1" u="sng" kern="100" spc="-100" dirty="0">
                <a:latin typeface="+mn-ea"/>
              </a:rPr>
              <a:t>(</a:t>
            </a:r>
            <a:r>
              <a:rPr lang="en-US" altLang="zh-CN" sz="2200" b="1" u="sng" kern="100" spc="-100" dirty="0" err="1">
                <a:latin typeface="+mn-ea"/>
              </a:rPr>
              <a:t>imme</a:t>
            </a:r>
            <a:r>
              <a:rPr lang="en-US" altLang="zh-CN" sz="2200" b="1" u="sng" kern="100" spc="-100" dirty="0">
                <a:latin typeface="+mn-ea"/>
              </a:rPr>
              <a:t>)&lt;&lt;2 </a:t>
            </a:r>
            <a:r>
              <a:rPr lang="zh-CN" altLang="en-US" sz="2200" b="1" u="sng" kern="100" spc="-100" dirty="0">
                <a:latin typeface="+mn-ea"/>
              </a:rPr>
              <a:t>：</a:t>
            </a:r>
            <a:r>
              <a:rPr lang="en-US" altLang="zh-CN" sz="2200" b="1" u="sng" kern="100" spc="-100" dirty="0">
                <a:latin typeface="+mn-ea"/>
              </a:rPr>
              <a:t>(PC)</a:t>
            </a:r>
            <a:r>
              <a:rPr lang="zh-CN" altLang="zh-CN" sz="2200" b="1" u="sng" kern="100" spc="-100" dirty="0">
                <a:latin typeface="+mn-ea"/>
              </a:rPr>
              <a:t>＋</a:t>
            </a:r>
            <a:r>
              <a:rPr lang="en-US" altLang="zh-CN" sz="2200" b="1" u="sng" kern="100" spc="-100" dirty="0">
                <a:latin typeface="+mn-ea"/>
              </a:rPr>
              <a:t>4</a:t>
            </a:r>
            <a:endParaRPr lang="zh-CN" altLang="zh-CN" sz="2200" b="1" u="sng" kern="100" spc="-100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en-US" b="1" u="sng" dirty="0">
                <a:solidFill>
                  <a:schemeClr val="accent2"/>
                </a:solidFill>
                <a:latin typeface="宋体" pitchFamily="2" charset="-122"/>
              </a:rPr>
              <a:t>      数据路径的设计</a:t>
            </a:r>
            <a:r>
              <a:rPr lang="en-US" altLang="zh-CN" b="1" u="sng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sng" dirty="0">
                <a:latin typeface="宋体" pitchFamily="2" charset="-122"/>
              </a:rPr>
              <a:t>比较用</a:t>
            </a:r>
            <a:r>
              <a:rPr lang="en-US" altLang="zh-CN" b="1" u="sng" dirty="0">
                <a:latin typeface="宋体" pitchFamily="2" charset="-122"/>
              </a:rPr>
              <a:t>ALU</a:t>
            </a:r>
            <a:r>
              <a:rPr lang="zh-CN" altLang="en-US" b="1" u="sng" dirty="0">
                <a:latin typeface="宋体" pitchFamily="2" charset="-122"/>
              </a:rPr>
              <a:t>实现、输出</a:t>
            </a:r>
            <a:r>
              <a:rPr lang="en-US" altLang="zh-CN" b="1" u="sng" dirty="0">
                <a:latin typeface="宋体" pitchFamily="2" charset="-122"/>
              </a:rPr>
              <a:t>ZF</a:t>
            </a:r>
          </a:p>
        </p:txBody>
      </p:sp>
      <p:sp>
        <p:nvSpPr>
          <p:cNvPr id="273" name="Text Box 116"/>
          <p:cNvSpPr txBox="1">
            <a:spLocks noChangeArrowheads="1"/>
          </p:cNvSpPr>
          <p:nvPr/>
        </p:nvSpPr>
        <p:spPr bwMode="auto">
          <a:xfrm>
            <a:off x="179512" y="3501008"/>
            <a:ext cx="8785225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sz="2400" b="1" u="sng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kumimoji="1" lang="en-US" altLang="zh-CN" sz="2400" b="1" u="sng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kumimoji="1" lang="en-US" altLang="zh-CN" sz="2400" u="sng" dirty="0" err="1">
                <a:solidFill>
                  <a:schemeClr val="accent2"/>
                </a:solidFill>
                <a:latin typeface="+mn-lt"/>
              </a:rPr>
              <a:t>μ</a:t>
            </a:r>
            <a:r>
              <a:rPr kumimoji="1" lang="en-US" altLang="zh-CN" sz="2400" b="1" u="sng" dirty="0" err="1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kumimoji="1" lang="zh-CN" altLang="en-US" sz="2400" b="1" u="sng" dirty="0">
                <a:solidFill>
                  <a:schemeClr val="accent2"/>
                </a:solidFill>
                <a:latin typeface="宋体" pitchFamily="2" charset="-122"/>
              </a:rPr>
              <a:t>时序的组织</a:t>
            </a:r>
            <a:r>
              <a:rPr kumimoji="1" lang="en-US" altLang="zh-CN" sz="2400" b="1" u="sng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u="sng" dirty="0" err="1">
                <a:latin typeface="宋体" pitchFamily="2" charset="-122"/>
              </a:rPr>
              <a:t>Clk</a:t>
            </a:r>
            <a:r>
              <a:rPr lang="zh-CN" altLang="en-US" b="1" u="sng" dirty="0">
                <a:latin typeface="宋体" pitchFamily="2" charset="-122"/>
              </a:rPr>
              <a:t>结束时写</a:t>
            </a:r>
            <a:r>
              <a:rPr kumimoji="1" lang="en-US" altLang="zh-CN" sz="2400" b="1" u="sng" dirty="0">
                <a:latin typeface="宋体" pitchFamily="2" charset="-122"/>
              </a:rPr>
              <a:t>PC</a:t>
            </a:r>
            <a:r>
              <a:rPr kumimoji="1" lang="en-US" altLang="zh-CN" sz="2000" b="1" u="sng" dirty="0">
                <a:latin typeface="宋体" pitchFamily="2" charset="-122"/>
              </a:rPr>
              <a:t>(</a:t>
            </a:r>
            <a:r>
              <a:rPr lang="zh-CN" altLang="en-US" sz="2000" b="1" u="sng" dirty="0">
                <a:latin typeface="宋体" pitchFamily="2" charset="-122"/>
              </a:rPr>
              <a:t>否则会改变</a:t>
            </a:r>
            <a:r>
              <a:rPr lang="en-US" altLang="zh-CN" sz="2000" u="sng" dirty="0" err="1"/>
              <a:t>μ</a:t>
            </a:r>
            <a:r>
              <a:rPr lang="en-US" altLang="zh-CN" sz="2000" b="1" u="sng" dirty="0" err="1">
                <a:latin typeface="宋体" pitchFamily="2" charset="-122"/>
              </a:rPr>
              <a:t>OPCmd</a:t>
            </a:r>
            <a:r>
              <a:rPr lang="en-US" altLang="zh-CN" sz="2000" b="1" u="sng" dirty="0">
                <a:latin typeface="宋体" pitchFamily="2" charset="-122"/>
              </a:rPr>
              <a:t>)</a:t>
            </a:r>
            <a:endParaRPr kumimoji="1" lang="en-US" altLang="zh-CN" sz="2000" b="1" u="sng" dirty="0">
              <a:latin typeface="宋体" pitchFamily="2" charset="-122"/>
            </a:endParaRPr>
          </a:p>
        </p:txBody>
      </p:sp>
      <p:sp>
        <p:nvSpPr>
          <p:cNvPr id="302" name="Text Box 116"/>
          <p:cNvSpPr txBox="1">
            <a:spLocks noChangeArrowheads="1"/>
          </p:cNvSpPr>
          <p:nvPr/>
        </p:nvSpPr>
        <p:spPr bwMode="auto">
          <a:xfrm>
            <a:off x="179512" y="4869160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tabLst>
                <a:tab pos="2628265" algn="ctr"/>
                <a:tab pos="5292725" algn="r"/>
              </a:tabLst>
            </a:pPr>
            <a:r>
              <a:rPr kumimoji="1" lang="zh-CN" altLang="en-US" sz="2400" b="1" u="sng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en-US" altLang="zh-CN" b="1" u="sng" dirty="0">
                <a:solidFill>
                  <a:srgbClr val="C00000"/>
                </a:solidFill>
                <a:latin typeface="宋体" pitchFamily="2" charset="-122"/>
              </a:rPr>
              <a:t>j</a:t>
            </a:r>
            <a:r>
              <a:rPr kumimoji="1" lang="zh-CN" altLang="en-US" sz="2400" b="1" u="sng" dirty="0">
                <a:solidFill>
                  <a:srgbClr val="C00000"/>
                </a:solidFill>
                <a:latin typeface="宋体" pitchFamily="2" charset="-122"/>
              </a:rPr>
              <a:t>指令：</a:t>
            </a:r>
            <a:r>
              <a:rPr lang="en-US" altLang="zh-CN" b="1" u="sng" kern="100" spc="-100" dirty="0">
                <a:latin typeface="+mn-ea"/>
              </a:rPr>
              <a:t>PC</a:t>
            </a:r>
            <a:r>
              <a:rPr lang="zh-CN" altLang="en-US" b="1" u="sng" kern="100" spc="-100" dirty="0">
                <a:latin typeface="+mn-ea"/>
              </a:rPr>
              <a:t>＝</a:t>
            </a:r>
            <a:r>
              <a:rPr lang="en-US" altLang="zh-CN" b="1" u="sng" dirty="0">
                <a:latin typeface="+mn-ea"/>
              </a:rPr>
              <a:t>PC</a:t>
            </a:r>
            <a:r>
              <a:rPr lang="zh-CN" altLang="en-US" b="1" u="sng" baseline="-16000" dirty="0">
                <a:latin typeface="+mn-ea"/>
              </a:rPr>
              <a:t>高</a:t>
            </a:r>
            <a:r>
              <a:rPr lang="en-US" altLang="zh-CN" b="1" u="sng" baseline="-16000" dirty="0">
                <a:latin typeface="+mn-ea"/>
              </a:rPr>
              <a:t>4</a:t>
            </a:r>
            <a:r>
              <a:rPr lang="zh-CN" altLang="en-US" b="1" u="sng" baseline="-16000" dirty="0">
                <a:latin typeface="+mn-ea"/>
              </a:rPr>
              <a:t>位</a:t>
            </a:r>
            <a:r>
              <a:rPr lang="en-US" altLang="zh-CN" b="1" u="sng" kern="100" dirty="0">
                <a:latin typeface="+mn-ea"/>
              </a:rPr>
              <a:t>‖</a:t>
            </a:r>
            <a:r>
              <a:rPr lang="pt-BR" altLang="zh-CN" b="1" u="sng" kern="100" dirty="0">
                <a:latin typeface="+mn-ea"/>
              </a:rPr>
              <a:t>addr&lt;&lt;2</a:t>
            </a:r>
          </a:p>
          <a:p>
            <a:pPr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tabLst>
                <a:tab pos="2628265" algn="ctr"/>
                <a:tab pos="5292725" algn="r"/>
              </a:tabLst>
            </a:pPr>
            <a:r>
              <a:rPr lang="zh-CN" altLang="en-US" b="1" u="sng" dirty="0">
                <a:solidFill>
                  <a:schemeClr val="accent2"/>
                </a:solidFill>
                <a:latin typeface="宋体" pitchFamily="2" charset="-122"/>
              </a:rPr>
              <a:t>      数据路径的设计</a:t>
            </a:r>
            <a:r>
              <a:rPr lang="en-US" altLang="zh-CN" b="1" u="sng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sng" dirty="0">
                <a:latin typeface="宋体" pitchFamily="2" charset="-122"/>
              </a:rPr>
              <a:t>同</a:t>
            </a:r>
            <a:r>
              <a:rPr lang="en-US" altLang="zh-CN" b="1" u="sng" dirty="0" err="1">
                <a:latin typeface="宋体" pitchFamily="2" charset="-122"/>
              </a:rPr>
              <a:t>beq</a:t>
            </a:r>
            <a:r>
              <a:rPr lang="zh-CN" altLang="en-US" b="1" u="sng" dirty="0">
                <a:latin typeface="宋体" pitchFamily="2" charset="-122"/>
              </a:rPr>
              <a:t>指令</a:t>
            </a:r>
            <a:r>
              <a:rPr lang="en-US" altLang="zh-CN" sz="2000" b="1" u="sng" dirty="0">
                <a:latin typeface="宋体" pitchFamily="2" charset="-122"/>
              </a:rPr>
              <a:t>(</a:t>
            </a:r>
            <a:r>
              <a:rPr lang="zh-CN" altLang="en-US" sz="2000" b="1" u="sng" dirty="0">
                <a:latin typeface="宋体" pitchFamily="2" charset="-122"/>
              </a:rPr>
              <a:t>无数据操作</a:t>
            </a:r>
            <a:r>
              <a:rPr lang="en-US" altLang="zh-CN" sz="2000" b="1" u="sng" dirty="0">
                <a:latin typeface="宋体" pitchFamily="2" charset="-122"/>
              </a:rPr>
              <a:t>)</a:t>
            </a:r>
          </a:p>
          <a:p>
            <a:pPr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tabLst>
                <a:tab pos="2628265" algn="ctr"/>
                <a:tab pos="5292725" algn="r"/>
              </a:tabLst>
            </a:pPr>
            <a:r>
              <a:rPr lang="en-US" altLang="zh-CN" u="sng" dirty="0">
                <a:solidFill>
                  <a:schemeClr val="accent2"/>
                </a:solidFill>
                <a:latin typeface="+mn-ea"/>
                <a:ea typeface="+mn-ea"/>
              </a:rPr>
              <a:t>      </a:t>
            </a:r>
            <a:r>
              <a:rPr lang="en-US" altLang="zh-CN" u="sng" dirty="0" err="1">
                <a:solidFill>
                  <a:schemeClr val="accent2"/>
                </a:solidFill>
              </a:rPr>
              <a:t>μ</a:t>
            </a:r>
            <a:r>
              <a:rPr lang="en-US" altLang="zh-CN" b="1" u="sng" dirty="0" err="1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zh-CN" altLang="en-US" b="1" u="sng" dirty="0">
                <a:solidFill>
                  <a:schemeClr val="accent2"/>
                </a:solidFill>
                <a:latin typeface="宋体" pitchFamily="2" charset="-122"/>
              </a:rPr>
              <a:t>时序的组织</a:t>
            </a:r>
            <a:r>
              <a:rPr lang="en-US" altLang="zh-CN" b="1" u="sng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sng" dirty="0">
                <a:latin typeface="宋体" pitchFamily="2" charset="-122"/>
              </a:rPr>
              <a:t>同</a:t>
            </a:r>
            <a:r>
              <a:rPr lang="en-US" altLang="zh-CN" b="1" u="sng" dirty="0" err="1">
                <a:latin typeface="宋体" pitchFamily="2" charset="-122"/>
              </a:rPr>
              <a:t>beq</a:t>
            </a:r>
            <a:r>
              <a:rPr lang="zh-CN" altLang="en-US" b="1" u="sng" dirty="0">
                <a:latin typeface="宋体" pitchFamily="2" charset="-122"/>
              </a:rPr>
              <a:t>指令</a:t>
            </a:r>
            <a:endParaRPr lang="en-US" altLang="zh-CN" b="1" u="sng" dirty="0">
              <a:latin typeface="宋体" pitchFamily="2" charset="-122"/>
            </a:endParaRPr>
          </a:p>
        </p:txBody>
      </p:sp>
      <p:grpSp>
        <p:nvGrpSpPr>
          <p:cNvPr id="377" name="组合 376"/>
          <p:cNvGrpSpPr/>
          <p:nvPr/>
        </p:nvGrpSpPr>
        <p:grpSpPr>
          <a:xfrm>
            <a:off x="1871564" y="4077072"/>
            <a:ext cx="6156820" cy="792088"/>
            <a:chOff x="1871564" y="3068960"/>
            <a:chExt cx="6156820" cy="792088"/>
          </a:xfrm>
        </p:grpSpPr>
        <p:sp>
          <p:nvSpPr>
            <p:cNvPr id="378" name="TextBox 377"/>
            <p:cNvSpPr txBox="1"/>
            <p:nvPr/>
          </p:nvSpPr>
          <p:spPr>
            <a:xfrm>
              <a:off x="1871564" y="3068960"/>
              <a:ext cx="381000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r"/>
              <a:r>
                <a:rPr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Clk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379" name="直接连接符 378"/>
            <p:cNvCxnSpPr/>
            <p:nvPr/>
          </p:nvCxnSpPr>
          <p:spPr>
            <a:xfrm>
              <a:off x="5356498" y="3356992"/>
              <a:ext cx="2094756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直接连接符 379"/>
            <p:cNvCxnSpPr/>
            <p:nvPr/>
          </p:nvCxnSpPr>
          <p:spPr>
            <a:xfrm>
              <a:off x="5356498" y="3073730"/>
              <a:ext cx="0" cy="278789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接连接符 380"/>
            <p:cNvCxnSpPr/>
            <p:nvPr/>
          </p:nvCxnSpPr>
          <p:spPr>
            <a:xfrm>
              <a:off x="2477770" y="3068960"/>
              <a:ext cx="2878728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直接连接符 381"/>
            <p:cNvCxnSpPr/>
            <p:nvPr/>
          </p:nvCxnSpPr>
          <p:spPr>
            <a:xfrm flipH="1">
              <a:off x="2482180" y="3073730"/>
              <a:ext cx="1588" cy="28326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直接连接符 382"/>
            <p:cNvCxnSpPr/>
            <p:nvPr/>
          </p:nvCxnSpPr>
          <p:spPr>
            <a:xfrm>
              <a:off x="2314650" y="3356992"/>
              <a:ext cx="16312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直接连接符 383"/>
            <p:cNvCxnSpPr/>
            <p:nvPr/>
          </p:nvCxnSpPr>
          <p:spPr>
            <a:xfrm>
              <a:off x="7444729" y="3068960"/>
              <a:ext cx="1" cy="283559"/>
            </a:xfrm>
            <a:prstGeom prst="line">
              <a:avLst/>
            </a:prstGeom>
            <a:ln w="15875">
              <a:solidFill>
                <a:srgbClr val="CC3300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直接连接符 384"/>
            <p:cNvCxnSpPr/>
            <p:nvPr/>
          </p:nvCxnSpPr>
          <p:spPr>
            <a:xfrm>
              <a:off x="7444730" y="3068960"/>
              <a:ext cx="36763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直接连接符 385"/>
            <p:cNvCxnSpPr/>
            <p:nvPr/>
          </p:nvCxnSpPr>
          <p:spPr>
            <a:xfrm>
              <a:off x="2476178" y="3428204"/>
              <a:ext cx="0" cy="432844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直接连接符 386"/>
            <p:cNvCxnSpPr/>
            <p:nvPr/>
          </p:nvCxnSpPr>
          <p:spPr>
            <a:xfrm>
              <a:off x="3700314" y="3428204"/>
              <a:ext cx="0" cy="432844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8" name="TextBox 387"/>
            <p:cNvSpPr txBox="1"/>
            <p:nvPr/>
          </p:nvSpPr>
          <p:spPr>
            <a:xfrm>
              <a:off x="2477770" y="3445862"/>
              <a:ext cx="1217334" cy="19916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sng" dirty="0">
                  <a:latin typeface="+mn-ea"/>
                  <a:ea typeface="+mn-ea"/>
                  <a:cs typeface="Times New Roman" pitchFamily="18" charset="0"/>
                </a:rPr>
                <a:t>取指</a:t>
              </a:r>
              <a:r>
                <a:rPr lang="en-US" altLang="zh-CN" sz="1600" b="1" u="sng" dirty="0">
                  <a:latin typeface="+mn-ea"/>
                  <a:ea typeface="+mn-ea"/>
                  <a:cs typeface="Times New Roman" pitchFamily="18" charset="0"/>
                </a:rPr>
                <a:t>+CU</a:t>
              </a:r>
              <a:r>
                <a:rPr lang="zh-CN" altLang="en-US" sz="1600" b="1" u="sng" dirty="0">
                  <a:latin typeface="+mn-ea"/>
                  <a:ea typeface="+mn-ea"/>
                  <a:cs typeface="Times New Roman" pitchFamily="18" charset="0"/>
                </a:rPr>
                <a:t>延迟</a:t>
              </a:r>
            </a:p>
          </p:txBody>
        </p:sp>
        <p:cxnSp>
          <p:nvCxnSpPr>
            <p:cNvPr id="389" name="直接连接符 388"/>
            <p:cNvCxnSpPr/>
            <p:nvPr/>
          </p:nvCxnSpPr>
          <p:spPr>
            <a:xfrm>
              <a:off x="4492402" y="3429000"/>
              <a:ext cx="0" cy="432048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0" name="TextBox 389"/>
            <p:cNvSpPr txBox="1"/>
            <p:nvPr/>
          </p:nvSpPr>
          <p:spPr>
            <a:xfrm>
              <a:off x="3710507" y="3429000"/>
              <a:ext cx="7441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sng" dirty="0">
                  <a:latin typeface="+mn-ea"/>
                  <a:ea typeface="+mn-ea"/>
                  <a:cs typeface="Times New Roman" pitchFamily="18" charset="0"/>
                </a:rPr>
                <a:t>R</a:t>
              </a:r>
              <a:r>
                <a:rPr lang="zh-CN" altLang="en-US" sz="1600" b="1" u="sng" dirty="0">
                  <a:latin typeface="+mn-ea"/>
                  <a:ea typeface="+mn-ea"/>
                  <a:cs typeface="Times New Roman" pitchFamily="18" charset="0"/>
                </a:rPr>
                <a:t>读延迟</a:t>
              </a:r>
            </a:p>
          </p:txBody>
        </p:sp>
        <p:cxnSp>
          <p:nvCxnSpPr>
            <p:cNvPr id="391" name="直接连接符 390"/>
            <p:cNvCxnSpPr/>
            <p:nvPr/>
          </p:nvCxnSpPr>
          <p:spPr>
            <a:xfrm>
              <a:off x="3710508" y="3715375"/>
              <a:ext cx="777734" cy="4834"/>
            </a:xfrm>
            <a:prstGeom prst="line">
              <a:avLst/>
            </a:prstGeom>
            <a:ln w="12700">
              <a:solidFill>
                <a:srgbClr val="9900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直接连接符 391"/>
            <p:cNvCxnSpPr/>
            <p:nvPr/>
          </p:nvCxnSpPr>
          <p:spPr>
            <a:xfrm>
              <a:off x="5242570" y="3429000"/>
              <a:ext cx="0" cy="432048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3" name="TextBox 392"/>
            <p:cNvSpPr txBox="1"/>
            <p:nvPr/>
          </p:nvSpPr>
          <p:spPr>
            <a:xfrm>
              <a:off x="4499992" y="3429000"/>
              <a:ext cx="769627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600" b="1" u="sng" dirty="0">
                  <a:latin typeface="+mn-ea"/>
                  <a:ea typeface="+mn-ea"/>
                  <a:cs typeface="Times New Roman" pitchFamily="18" charset="0"/>
                </a:rPr>
                <a:t>ALU</a:t>
              </a:r>
              <a:r>
                <a:rPr lang="zh-CN" altLang="en-US" sz="1600" b="1" u="sng" dirty="0">
                  <a:latin typeface="+mn-ea"/>
                  <a:ea typeface="+mn-ea"/>
                  <a:cs typeface="Times New Roman" pitchFamily="18" charset="0"/>
                </a:rPr>
                <a:t>延迟</a:t>
              </a:r>
            </a:p>
          </p:txBody>
        </p:sp>
        <p:cxnSp>
          <p:nvCxnSpPr>
            <p:cNvPr id="394" name="直接连接符 393"/>
            <p:cNvCxnSpPr/>
            <p:nvPr/>
          </p:nvCxnSpPr>
          <p:spPr>
            <a:xfrm>
              <a:off x="4500785" y="3715375"/>
              <a:ext cx="739316" cy="1657"/>
            </a:xfrm>
            <a:prstGeom prst="line">
              <a:avLst/>
            </a:prstGeom>
            <a:ln w="12700">
              <a:solidFill>
                <a:srgbClr val="9900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接连接符 394"/>
            <p:cNvCxnSpPr/>
            <p:nvPr/>
          </p:nvCxnSpPr>
          <p:spPr>
            <a:xfrm>
              <a:off x="2476178" y="3717032"/>
              <a:ext cx="1234330" cy="0"/>
            </a:xfrm>
            <a:prstGeom prst="line">
              <a:avLst/>
            </a:prstGeom>
            <a:ln w="12700">
              <a:solidFill>
                <a:srgbClr val="9900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6" name="TextBox 395"/>
            <p:cNvSpPr txBox="1"/>
            <p:nvPr/>
          </p:nvSpPr>
          <p:spPr>
            <a:xfrm>
              <a:off x="6732240" y="3576192"/>
              <a:ext cx="1296144" cy="28485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zh-CN" altLang="en-US" sz="1800" b="1" u="sng" dirty="0">
                  <a:latin typeface="+mn-ea"/>
                  <a:ea typeface="+mn-ea"/>
                  <a:cs typeface="Times New Roman" pitchFamily="18" charset="0"/>
                </a:rPr>
                <a:t>写</a:t>
              </a:r>
              <a:r>
                <a:rPr lang="en-US" altLang="zh-CN" sz="1800" b="1" u="sng" dirty="0">
                  <a:latin typeface="+mn-ea"/>
                  <a:ea typeface="+mn-ea"/>
                  <a:cs typeface="Times New Roman" pitchFamily="18" charset="0"/>
                </a:rPr>
                <a:t>GPRs</a:t>
              </a:r>
              <a:r>
                <a:rPr lang="zh-CN" altLang="en-US" sz="1800" b="1" u="sng" dirty="0">
                  <a:latin typeface="+mn-ea"/>
                  <a:ea typeface="+mn-ea"/>
                  <a:cs typeface="Times New Roman" pitchFamily="18" charset="0"/>
                </a:rPr>
                <a:t>及</a:t>
              </a:r>
              <a:r>
                <a:rPr lang="en-US" altLang="zh-CN" sz="1800" b="1" u="sng" dirty="0">
                  <a:latin typeface="+mn-ea"/>
                  <a:ea typeface="+mn-ea"/>
                  <a:cs typeface="Times New Roman" pitchFamily="18" charset="0"/>
                </a:rPr>
                <a:t>PC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397" name="直接连接符 396"/>
            <p:cNvCxnSpPr/>
            <p:nvPr/>
          </p:nvCxnSpPr>
          <p:spPr>
            <a:xfrm flipV="1">
              <a:off x="7452320" y="3384566"/>
              <a:ext cx="0" cy="16087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接连接符 397"/>
            <p:cNvCxnSpPr/>
            <p:nvPr/>
          </p:nvCxnSpPr>
          <p:spPr>
            <a:xfrm flipH="1" flipV="1">
              <a:off x="5360294" y="3384567"/>
              <a:ext cx="75802" cy="16087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" name="TextBox 398"/>
            <p:cNvSpPr txBox="1"/>
            <p:nvPr/>
          </p:nvSpPr>
          <p:spPr>
            <a:xfrm>
              <a:off x="5283696" y="3573016"/>
              <a:ext cx="872480" cy="28485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zh-CN" altLang="en-US" sz="1800" b="1" u="sng" dirty="0">
                  <a:latin typeface="+mn-ea"/>
                  <a:ea typeface="+mn-ea"/>
                  <a:cs typeface="Times New Roman" pitchFamily="18" charset="0"/>
                </a:rPr>
                <a:t>写</a:t>
              </a:r>
              <a:r>
                <a:rPr lang="en-US" altLang="zh-CN" sz="1800" b="1" u="sng" dirty="0">
                  <a:latin typeface="+mn-ea"/>
                  <a:ea typeface="+mn-ea"/>
                  <a:cs typeface="Times New Roman" pitchFamily="18" charset="0"/>
                </a:rPr>
                <a:t>DMEM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</p:grpSp>
      <p:sp>
        <p:nvSpPr>
          <p:cNvPr id="400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73089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sng"/>
          </a:p>
        </p:txBody>
      </p:sp>
      <p:grpSp>
        <p:nvGrpSpPr>
          <p:cNvPr id="401" name="Group 76"/>
          <p:cNvGrpSpPr>
            <a:grpSpLocks/>
          </p:cNvGrpSpPr>
          <p:nvPr/>
        </p:nvGrpSpPr>
        <p:grpSpPr bwMode="auto">
          <a:xfrm>
            <a:off x="6156176" y="6453336"/>
            <a:ext cx="360363" cy="287337"/>
            <a:chOff x="1133" y="4020"/>
            <a:chExt cx="227" cy="181"/>
          </a:xfrm>
        </p:grpSpPr>
        <p:sp>
          <p:nvSpPr>
            <p:cNvPr id="402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u="sng"/>
            </a:p>
          </p:txBody>
        </p:sp>
        <p:sp>
          <p:nvSpPr>
            <p:cNvPr id="403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u="sng" dirty="0">
                  <a:solidFill>
                    <a:schemeClr val="bg2"/>
                  </a:solidFill>
                  <a:latin typeface="宋体" pitchFamily="2" charset="-122"/>
                </a:rPr>
                <a:t>34</a:t>
              </a:r>
            </a:p>
          </p:txBody>
        </p:sp>
      </p:grpSp>
      <p:grpSp>
        <p:nvGrpSpPr>
          <p:cNvPr id="405" name="组合 404"/>
          <p:cNvGrpSpPr/>
          <p:nvPr/>
        </p:nvGrpSpPr>
        <p:grpSpPr>
          <a:xfrm>
            <a:off x="683568" y="1340768"/>
            <a:ext cx="8246507" cy="2088232"/>
            <a:chOff x="683568" y="1340768"/>
            <a:chExt cx="8246507" cy="2088232"/>
          </a:xfrm>
        </p:grpSpPr>
        <p:cxnSp>
          <p:nvCxnSpPr>
            <p:cNvPr id="263" name="直接连接符 262"/>
            <p:cNvCxnSpPr/>
            <p:nvPr/>
          </p:nvCxnSpPr>
          <p:spPr>
            <a:xfrm flipH="1">
              <a:off x="7236309" y="2233634"/>
              <a:ext cx="2" cy="347540"/>
            </a:xfrm>
            <a:prstGeom prst="line">
              <a:avLst/>
            </a:prstGeom>
            <a:ln w="19050">
              <a:solidFill>
                <a:srgbClr val="CC3300"/>
              </a:solidFill>
              <a:headEnd type="oval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连接符 187"/>
            <p:cNvCxnSpPr/>
            <p:nvPr/>
          </p:nvCxnSpPr>
          <p:spPr>
            <a:xfrm rot="10800000" flipV="1">
              <a:off x="1979712" y="2276869"/>
              <a:ext cx="648072" cy="220220"/>
            </a:xfrm>
            <a:prstGeom prst="bentConnector3">
              <a:avLst>
                <a:gd name="adj1" fmla="val 29"/>
              </a:avLst>
            </a:prstGeom>
            <a:ln w="19050">
              <a:solidFill>
                <a:srgbClr val="CC3300"/>
              </a:solidFill>
              <a:headEnd type="oval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8"/>
            <p:cNvCxnSpPr/>
            <p:nvPr/>
          </p:nvCxnSpPr>
          <p:spPr>
            <a:xfrm flipV="1">
              <a:off x="7236309" y="2577604"/>
              <a:ext cx="648059" cy="3570"/>
            </a:xfrm>
            <a:prstGeom prst="straightConnector1">
              <a:avLst/>
            </a:prstGeom>
            <a:ln w="19050">
              <a:solidFill>
                <a:srgbClr val="CC3300"/>
              </a:solidFill>
              <a:headEnd type="none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 Box 323"/>
            <p:cNvSpPr txBox="1">
              <a:spLocks noChangeArrowheads="1"/>
            </p:cNvSpPr>
            <p:nvPr/>
          </p:nvSpPr>
          <p:spPr bwMode="auto">
            <a:xfrm>
              <a:off x="4712478" y="1916832"/>
              <a:ext cx="723618" cy="64807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u="sng" dirty="0">
                  <a:latin typeface="宋体" pitchFamily="2" charset="-122"/>
                </a:rPr>
                <a:t>GPRs</a:t>
              </a:r>
              <a:endParaRPr kumimoji="1" lang="zh-CN" altLang="en-US" b="1" u="sng" dirty="0">
                <a:latin typeface="宋体" pitchFamily="2" charset="-122"/>
              </a:endParaRPr>
            </a:p>
          </p:txBody>
        </p:sp>
        <p:cxnSp>
          <p:nvCxnSpPr>
            <p:cNvPr id="112" name="直接连接符 8"/>
            <p:cNvCxnSpPr/>
            <p:nvPr/>
          </p:nvCxnSpPr>
          <p:spPr>
            <a:xfrm flipV="1">
              <a:off x="5427712" y="1981773"/>
              <a:ext cx="440432" cy="182970"/>
            </a:xfrm>
            <a:prstGeom prst="bentConnector3">
              <a:avLst>
                <a:gd name="adj1" fmla="val 33935"/>
              </a:avLst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 Box 363"/>
            <p:cNvSpPr txBox="1">
              <a:spLocks noChangeArrowheads="1"/>
            </p:cNvSpPr>
            <p:nvPr/>
          </p:nvSpPr>
          <p:spPr bwMode="auto">
            <a:xfrm>
              <a:off x="3131840" y="1772816"/>
              <a:ext cx="360040" cy="7200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t" anchorCtr="0"/>
            <a:lstStyle/>
            <a:p>
              <a:pPr>
                <a:lnSpc>
                  <a:spcPct val="80000"/>
                </a:lnSpc>
              </a:pPr>
              <a:r>
                <a:rPr kumimoji="1"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rd</a:t>
              </a:r>
              <a:endParaRPr kumimoji="1" lang="en-US" altLang="zh-CN" sz="1800" b="1" u="sng" dirty="0">
                <a:latin typeface="+mn-ea"/>
                <a:ea typeface="+mn-ea"/>
                <a:cs typeface="Times New Roman" pitchFamily="18" charset="0"/>
              </a:endParaRPr>
            </a:p>
            <a:p>
              <a:pPr>
                <a:lnSpc>
                  <a:spcPct val="80000"/>
                </a:lnSpc>
                <a:spcBef>
                  <a:spcPts val="700"/>
                </a:spcBef>
              </a:pPr>
              <a:r>
                <a:rPr kumimoji="1"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rt</a:t>
              </a:r>
              <a:endParaRPr kumimoji="1" lang="en-US" altLang="zh-CN" sz="1800" b="1" u="sng" dirty="0">
                <a:latin typeface="+mn-ea"/>
                <a:ea typeface="+mn-ea"/>
                <a:cs typeface="Times New Roman" pitchFamily="18" charset="0"/>
              </a:endParaRPr>
            </a:p>
            <a:p>
              <a:pPr>
                <a:lnSpc>
                  <a:spcPct val="70000"/>
                </a:lnSpc>
              </a:pPr>
              <a:r>
                <a:rPr kumimoji="1"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rs</a:t>
              </a:r>
              <a:endParaRPr kumimoji="1" lang="en-US" altLang="zh-CN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14" name="直接连接符 113"/>
            <p:cNvCxnSpPr/>
            <p:nvPr/>
          </p:nvCxnSpPr>
          <p:spPr bwMode="auto">
            <a:xfrm>
              <a:off x="3134082" y="1432714"/>
              <a:ext cx="0" cy="156423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直接连接符 114"/>
            <p:cNvCxnSpPr/>
            <p:nvPr/>
          </p:nvCxnSpPr>
          <p:spPr>
            <a:xfrm>
              <a:off x="5436096" y="2492896"/>
              <a:ext cx="1295161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AutoShape 15"/>
            <p:cNvSpPr>
              <a:spLocks noChangeArrowheads="1"/>
            </p:cNvSpPr>
            <p:nvPr/>
          </p:nvSpPr>
          <p:spPr bwMode="auto">
            <a:xfrm rot="16200000">
              <a:off x="6587733" y="2060357"/>
              <a:ext cx="648071" cy="361023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u="sng" dirty="0">
                  <a:latin typeface="+mn-ea"/>
                  <a:ea typeface="+mn-ea"/>
                </a:rPr>
                <a:t>ALU</a:t>
              </a:r>
              <a:endParaRPr lang="zh-CN" altLang="en-US" sz="2000" b="1" u="sng" dirty="0">
                <a:latin typeface="+mn-ea"/>
                <a:ea typeface="+mn-ea"/>
              </a:endParaRPr>
            </a:p>
          </p:txBody>
        </p:sp>
        <p:cxnSp>
          <p:nvCxnSpPr>
            <p:cNvPr id="117" name="直接连接符 116"/>
            <p:cNvCxnSpPr/>
            <p:nvPr/>
          </p:nvCxnSpPr>
          <p:spPr>
            <a:xfrm>
              <a:off x="4211960" y="2132856"/>
              <a:ext cx="500518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3134082" y="2321322"/>
              <a:ext cx="1578396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>
              <a:off x="3134082" y="2492896"/>
              <a:ext cx="1578396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35"/>
            <p:cNvCxnSpPr>
              <a:stCxn id="154" idx="1"/>
            </p:cNvCxnSpPr>
            <p:nvPr/>
          </p:nvCxnSpPr>
          <p:spPr>
            <a:xfrm rot="10800000" flipV="1">
              <a:off x="4495832" y="1701255"/>
              <a:ext cx="292193" cy="287584"/>
            </a:xfrm>
            <a:prstGeom prst="bentConnector3">
              <a:avLst>
                <a:gd name="adj1" fmla="val 99984"/>
              </a:avLst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82"/>
            <p:cNvCxnSpPr>
              <a:endCxn id="111" idx="2"/>
            </p:cNvCxnSpPr>
            <p:nvPr/>
          </p:nvCxnSpPr>
          <p:spPr bwMode="auto">
            <a:xfrm flipV="1">
              <a:off x="4427984" y="2564904"/>
              <a:ext cx="646303" cy="106075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22" name="直接连接符 121"/>
            <p:cNvCxnSpPr/>
            <p:nvPr/>
          </p:nvCxnSpPr>
          <p:spPr bwMode="auto">
            <a:xfrm flipV="1">
              <a:off x="5292080" y="2564904"/>
              <a:ext cx="0" cy="12363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23" name="直接连接符 8"/>
            <p:cNvCxnSpPr>
              <a:stCxn id="116" idx="2"/>
            </p:cNvCxnSpPr>
            <p:nvPr/>
          </p:nvCxnSpPr>
          <p:spPr>
            <a:xfrm flipH="1" flipV="1">
              <a:off x="5292080" y="1772817"/>
              <a:ext cx="1800200" cy="468051"/>
            </a:xfrm>
            <a:prstGeom prst="bentConnector3">
              <a:avLst>
                <a:gd name="adj1" fmla="val -7972"/>
              </a:avLst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/>
          </p:nvCxnSpPr>
          <p:spPr bwMode="auto">
            <a:xfrm flipV="1">
              <a:off x="6948264" y="2492896"/>
              <a:ext cx="0" cy="72008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25" name="直接连接符 124"/>
            <p:cNvCxnSpPr/>
            <p:nvPr/>
          </p:nvCxnSpPr>
          <p:spPr>
            <a:xfrm>
              <a:off x="7092280" y="2099790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>
              <a:off x="7092280" y="2348880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/>
            <p:cNvSpPr txBox="1"/>
            <p:nvPr/>
          </p:nvSpPr>
          <p:spPr>
            <a:xfrm>
              <a:off x="7460691" y="1966720"/>
              <a:ext cx="279661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u="sng" dirty="0">
                  <a:latin typeface="+mn-ea"/>
                  <a:ea typeface="+mn-ea"/>
                  <a:cs typeface="Times New Roman" pitchFamily="18" charset="0"/>
                </a:rPr>
                <a:t>OF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452320" y="2204864"/>
              <a:ext cx="279661" cy="2381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u="sng" dirty="0">
                  <a:latin typeface="+mn-ea"/>
                  <a:ea typeface="+mn-ea"/>
                  <a:cs typeface="Times New Roman" pitchFamily="18" charset="0"/>
                </a:rPr>
                <a:t>ZF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6710312" y="3212976"/>
              <a:ext cx="81401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ALUctr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095576" y="3212976"/>
              <a:ext cx="692448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RegWr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823495" y="1916832"/>
              <a:ext cx="308345" cy="710598"/>
            </a:xfrm>
            <a:prstGeom prst="rect">
              <a:avLst/>
            </a:prstGeom>
            <a:noFill/>
          </p:spPr>
          <p:txBody>
            <a:bodyPr vert="eaVert" wrap="square" lIns="0" tIns="0" rIns="0" bIns="0" rtlCol="0" anchor="ctr" anchorCtr="0">
              <a:noAutofit/>
            </a:bodyPr>
            <a:lstStyle/>
            <a:p>
              <a:r>
                <a:rPr lang="zh-CN" altLang="en-US" sz="1800" b="1" u="sng" dirty="0">
                  <a:latin typeface="+mn-ea"/>
                  <a:ea typeface="+mn-ea"/>
                  <a:cs typeface="Times New Roman" pitchFamily="18" charset="0"/>
                </a:rPr>
                <a:t>指令字</a:t>
              </a:r>
            </a:p>
          </p:txBody>
        </p:sp>
        <p:sp>
          <p:nvSpPr>
            <p:cNvPr id="133" name="Text Box 18"/>
            <p:cNvSpPr txBox="1">
              <a:spLocks noChangeArrowheads="1"/>
            </p:cNvSpPr>
            <p:nvPr/>
          </p:nvSpPr>
          <p:spPr bwMode="auto">
            <a:xfrm>
              <a:off x="3707905" y="1916832"/>
              <a:ext cx="504055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u="sng" dirty="0">
                  <a:latin typeface="宋体" pitchFamily="2" charset="-122"/>
                </a:rPr>
                <a:t>MUX</a:t>
              </a:r>
            </a:p>
          </p:txBody>
        </p:sp>
        <p:sp>
          <p:nvSpPr>
            <p:cNvPr id="134" name="矩形 133"/>
            <p:cNvSpPr/>
            <p:nvPr/>
          </p:nvSpPr>
          <p:spPr bwMode="auto">
            <a:xfrm>
              <a:off x="3707905" y="2104279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5" name="矩形 134"/>
            <p:cNvSpPr/>
            <p:nvPr/>
          </p:nvSpPr>
          <p:spPr bwMode="auto">
            <a:xfrm>
              <a:off x="3716289" y="1945769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36" name="直接连接符 135"/>
            <p:cNvCxnSpPr/>
            <p:nvPr/>
          </p:nvCxnSpPr>
          <p:spPr>
            <a:xfrm>
              <a:off x="3134082" y="2852936"/>
              <a:ext cx="1569500" cy="0"/>
            </a:xfrm>
            <a:prstGeom prst="line">
              <a:avLst/>
            </a:prstGeom>
            <a:ln w="15875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/>
            <p:nvPr/>
          </p:nvCxnSpPr>
          <p:spPr>
            <a:xfrm>
              <a:off x="3134082" y="1988840"/>
              <a:ext cx="571902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03"/>
            <p:cNvCxnSpPr/>
            <p:nvPr/>
          </p:nvCxnSpPr>
          <p:spPr>
            <a:xfrm flipV="1">
              <a:off x="3491880" y="2132856"/>
              <a:ext cx="214104" cy="185544"/>
            </a:xfrm>
            <a:prstGeom prst="bentConnector3">
              <a:avLst>
                <a:gd name="adj1" fmla="val -843"/>
              </a:avLst>
            </a:prstGeom>
            <a:ln w="12700">
              <a:solidFill>
                <a:srgbClr val="CC3300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 Box 323"/>
            <p:cNvSpPr txBox="1">
              <a:spLocks noChangeArrowheads="1"/>
            </p:cNvSpPr>
            <p:nvPr/>
          </p:nvSpPr>
          <p:spPr bwMode="auto">
            <a:xfrm>
              <a:off x="4703582" y="2708920"/>
              <a:ext cx="732514" cy="28803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u="sng" dirty="0" err="1">
                  <a:latin typeface="宋体" pitchFamily="2" charset="-122"/>
                </a:rPr>
                <a:t>ExtU</a:t>
              </a:r>
              <a:endParaRPr kumimoji="1" lang="zh-CN" altLang="en-US" b="1" u="sng" dirty="0">
                <a:latin typeface="宋体" pitchFamily="2" charset="-122"/>
              </a:endParaRPr>
            </a:p>
          </p:txBody>
        </p:sp>
        <p:sp>
          <p:nvSpPr>
            <p:cNvPr id="140" name="Text Box 18"/>
            <p:cNvSpPr txBox="1">
              <a:spLocks noChangeArrowheads="1"/>
            </p:cNvSpPr>
            <p:nvPr/>
          </p:nvSpPr>
          <p:spPr bwMode="auto">
            <a:xfrm>
              <a:off x="5868144" y="1916832"/>
              <a:ext cx="504055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u="sng" dirty="0">
                  <a:latin typeface="宋体" pitchFamily="2" charset="-122"/>
                </a:rPr>
                <a:t>MUX</a:t>
              </a:r>
            </a:p>
          </p:txBody>
        </p:sp>
        <p:sp>
          <p:nvSpPr>
            <p:cNvPr id="141" name="矩形 140"/>
            <p:cNvSpPr/>
            <p:nvPr/>
          </p:nvSpPr>
          <p:spPr bwMode="auto">
            <a:xfrm>
              <a:off x="5868144" y="2104279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42" name="矩形 141"/>
            <p:cNvSpPr/>
            <p:nvPr/>
          </p:nvSpPr>
          <p:spPr bwMode="auto">
            <a:xfrm>
              <a:off x="5876528" y="1945769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43" name="直接连接符 142"/>
            <p:cNvCxnSpPr/>
            <p:nvPr/>
          </p:nvCxnSpPr>
          <p:spPr>
            <a:xfrm flipV="1">
              <a:off x="6372200" y="1988840"/>
              <a:ext cx="359057" cy="1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8"/>
            <p:cNvCxnSpPr>
              <a:stCxn id="139" idx="3"/>
            </p:cNvCxnSpPr>
            <p:nvPr/>
          </p:nvCxnSpPr>
          <p:spPr>
            <a:xfrm flipV="1">
              <a:off x="5436096" y="2141240"/>
              <a:ext cx="290274" cy="711696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>
              <a:off x="5726370" y="2141240"/>
              <a:ext cx="149787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3172466" y="2636912"/>
              <a:ext cx="535438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imme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47" name="直接连接符 146"/>
            <p:cNvCxnSpPr/>
            <p:nvPr/>
          </p:nvCxnSpPr>
          <p:spPr bwMode="auto">
            <a:xfrm flipV="1">
              <a:off x="3851920" y="2205758"/>
              <a:ext cx="0" cy="100721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48" name="直接连接符 147"/>
            <p:cNvCxnSpPr/>
            <p:nvPr/>
          </p:nvCxnSpPr>
          <p:spPr bwMode="auto">
            <a:xfrm flipH="1" flipV="1">
              <a:off x="5220072" y="2996952"/>
              <a:ext cx="1" cy="21602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49" name="直接连接符 148"/>
            <p:cNvCxnSpPr/>
            <p:nvPr/>
          </p:nvCxnSpPr>
          <p:spPr bwMode="auto">
            <a:xfrm flipV="1">
              <a:off x="6120171" y="2205758"/>
              <a:ext cx="0" cy="100721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50" name="TextBox 149"/>
            <p:cNvSpPr txBox="1"/>
            <p:nvPr/>
          </p:nvSpPr>
          <p:spPr>
            <a:xfrm>
              <a:off x="3206090" y="3212976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RegAsrc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860032" y="3212976"/>
              <a:ext cx="81401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Extctr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52" name="直接连接符 151"/>
            <p:cNvCxnSpPr/>
            <p:nvPr/>
          </p:nvCxnSpPr>
          <p:spPr bwMode="auto">
            <a:xfrm flipV="1">
              <a:off x="4427984" y="2670979"/>
              <a:ext cx="2242" cy="54199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sp>
          <p:nvSpPr>
            <p:cNvPr id="153" name="TextBox 152"/>
            <p:cNvSpPr txBox="1"/>
            <p:nvPr/>
          </p:nvSpPr>
          <p:spPr>
            <a:xfrm>
              <a:off x="5796136" y="3212976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ALUBsrc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54" name="Text Box 18"/>
            <p:cNvSpPr txBox="1">
              <a:spLocks noChangeArrowheads="1"/>
            </p:cNvSpPr>
            <p:nvPr/>
          </p:nvSpPr>
          <p:spPr bwMode="auto">
            <a:xfrm>
              <a:off x="4788024" y="1556792"/>
              <a:ext cx="504055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36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u="sng" dirty="0">
                  <a:latin typeface="宋体" pitchFamily="2" charset="-122"/>
                </a:rPr>
                <a:t>MUX</a:t>
              </a:r>
            </a:p>
          </p:txBody>
        </p:sp>
        <p:sp>
          <p:nvSpPr>
            <p:cNvPr id="155" name="矩形 154"/>
            <p:cNvSpPr/>
            <p:nvPr/>
          </p:nvSpPr>
          <p:spPr bwMode="auto">
            <a:xfrm>
              <a:off x="5211687" y="1591594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6" name="矩形 155"/>
            <p:cNvSpPr/>
            <p:nvPr/>
          </p:nvSpPr>
          <p:spPr bwMode="auto">
            <a:xfrm>
              <a:off x="5220071" y="1735610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57" name="直接连接符 156"/>
            <p:cNvCxnSpPr/>
            <p:nvPr/>
          </p:nvCxnSpPr>
          <p:spPr>
            <a:xfrm flipV="1">
              <a:off x="4502234" y="1988840"/>
              <a:ext cx="213782" cy="1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 Box 323"/>
            <p:cNvSpPr txBox="1">
              <a:spLocks noChangeArrowheads="1"/>
            </p:cNvSpPr>
            <p:nvPr/>
          </p:nvSpPr>
          <p:spPr bwMode="auto">
            <a:xfrm>
              <a:off x="7884368" y="2420888"/>
              <a:ext cx="648072" cy="504056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u="sng" dirty="0">
                  <a:latin typeface="宋体" pitchFamily="2" charset="-122"/>
                </a:rPr>
                <a:t>DMEM</a:t>
              </a:r>
              <a:endParaRPr kumimoji="1" lang="zh-CN" altLang="en-US" b="1" u="sng" dirty="0">
                <a:latin typeface="宋体" pitchFamily="2" charset="-122"/>
              </a:endParaRPr>
            </a:p>
          </p:txBody>
        </p:sp>
        <p:cxnSp>
          <p:nvCxnSpPr>
            <p:cNvPr id="159" name="直接连接符 8"/>
            <p:cNvCxnSpPr/>
            <p:nvPr/>
          </p:nvCxnSpPr>
          <p:spPr>
            <a:xfrm>
              <a:off x="5580112" y="2159110"/>
              <a:ext cx="2304256" cy="621818"/>
            </a:xfrm>
            <a:prstGeom prst="bentConnector3">
              <a:avLst>
                <a:gd name="adj1" fmla="val 121"/>
              </a:avLst>
            </a:prstGeom>
            <a:ln w="19050">
              <a:solidFill>
                <a:schemeClr val="accent2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8"/>
            <p:cNvCxnSpPr>
              <a:stCxn id="158" idx="3"/>
            </p:cNvCxnSpPr>
            <p:nvPr/>
          </p:nvCxnSpPr>
          <p:spPr>
            <a:xfrm flipH="1" flipV="1">
              <a:off x="5292080" y="1627598"/>
              <a:ext cx="3240360" cy="1045318"/>
            </a:xfrm>
            <a:prstGeom prst="bentConnector3">
              <a:avLst>
                <a:gd name="adj1" fmla="val -4311"/>
              </a:avLst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/>
            <p:nvPr/>
          </p:nvCxnSpPr>
          <p:spPr bwMode="auto">
            <a:xfrm flipV="1">
              <a:off x="8388424" y="2924944"/>
              <a:ext cx="0" cy="28803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63" name="TextBox 162"/>
            <p:cNvSpPr txBox="1"/>
            <p:nvPr/>
          </p:nvSpPr>
          <p:spPr>
            <a:xfrm>
              <a:off x="7557150" y="3212976"/>
              <a:ext cx="685667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MEMWr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8244408" y="3212976"/>
              <a:ext cx="685667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MEMRd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65" name="直接连接符 164"/>
            <p:cNvCxnSpPr/>
            <p:nvPr/>
          </p:nvCxnSpPr>
          <p:spPr bwMode="auto">
            <a:xfrm flipV="1">
              <a:off x="8028384" y="2924944"/>
              <a:ext cx="0" cy="28803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66" name="直接连接符 87"/>
            <p:cNvCxnSpPr/>
            <p:nvPr/>
          </p:nvCxnSpPr>
          <p:spPr bwMode="auto">
            <a:xfrm>
              <a:off x="4040312" y="1432714"/>
              <a:ext cx="1035744" cy="124078"/>
            </a:xfrm>
            <a:prstGeom prst="bentConnector3">
              <a:avLst>
                <a:gd name="adj1" fmla="val 99966"/>
              </a:avLst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67" name="TextBox 166"/>
            <p:cNvSpPr txBox="1"/>
            <p:nvPr/>
          </p:nvSpPr>
          <p:spPr>
            <a:xfrm>
              <a:off x="3195176" y="1340768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RegDsrc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68" name="直接连接符 167"/>
            <p:cNvCxnSpPr/>
            <p:nvPr/>
          </p:nvCxnSpPr>
          <p:spPr bwMode="auto">
            <a:xfrm flipV="1">
              <a:off x="8172400" y="2986858"/>
              <a:ext cx="0" cy="15411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169" name="椭圆 168"/>
            <p:cNvSpPr/>
            <p:nvPr/>
          </p:nvSpPr>
          <p:spPr bwMode="auto">
            <a:xfrm>
              <a:off x="8137797" y="2924944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71" name="Text Box 323"/>
            <p:cNvSpPr txBox="1">
              <a:spLocks noChangeArrowheads="1"/>
            </p:cNvSpPr>
            <p:nvPr/>
          </p:nvSpPr>
          <p:spPr bwMode="auto">
            <a:xfrm>
              <a:off x="1760150" y="1484784"/>
              <a:ext cx="723618" cy="59346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u="sng" dirty="0">
                  <a:latin typeface="宋体" pitchFamily="2" charset="-122"/>
                </a:rPr>
                <a:t>ACU</a:t>
              </a:r>
              <a:endParaRPr kumimoji="1" lang="zh-CN" altLang="en-US" b="1" u="sng" dirty="0">
                <a:latin typeface="宋体" pitchFamily="2" charset="-122"/>
              </a:endParaRPr>
            </a:p>
          </p:txBody>
        </p:sp>
        <p:cxnSp>
          <p:nvCxnSpPr>
            <p:cNvPr id="173" name="直接连接符 172"/>
            <p:cNvCxnSpPr/>
            <p:nvPr/>
          </p:nvCxnSpPr>
          <p:spPr>
            <a:xfrm flipH="1" flipV="1">
              <a:off x="2483768" y="1584731"/>
              <a:ext cx="650314" cy="1202"/>
            </a:xfrm>
            <a:prstGeom prst="line">
              <a:avLst/>
            </a:prstGeom>
            <a:ln w="15875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Box 177"/>
            <p:cNvSpPr txBox="1"/>
            <p:nvPr/>
          </p:nvSpPr>
          <p:spPr>
            <a:xfrm>
              <a:off x="2555776" y="1340768"/>
              <a:ext cx="535438" cy="49408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imme</a:t>
              </a:r>
              <a:endParaRPr lang="en-US" altLang="zh-CN" sz="1800" b="1" u="sng" dirty="0">
                <a:latin typeface="+mn-ea"/>
                <a:ea typeface="+mn-ea"/>
                <a:cs typeface="Times New Roman" pitchFamily="18" charset="0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addr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79" name="直接连接符 178"/>
            <p:cNvCxnSpPr/>
            <p:nvPr/>
          </p:nvCxnSpPr>
          <p:spPr>
            <a:xfrm flipH="1" flipV="1">
              <a:off x="2483768" y="1804955"/>
              <a:ext cx="650314" cy="1202"/>
            </a:xfrm>
            <a:prstGeom prst="line">
              <a:avLst/>
            </a:prstGeom>
            <a:ln w="1905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 Box 323"/>
            <p:cNvSpPr txBox="1">
              <a:spLocks noChangeArrowheads="1"/>
            </p:cNvSpPr>
            <p:nvPr/>
          </p:nvSpPr>
          <p:spPr bwMode="auto">
            <a:xfrm>
              <a:off x="1757253" y="2204864"/>
              <a:ext cx="723618" cy="21812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u="sng" dirty="0">
                  <a:latin typeface="宋体" pitchFamily="2" charset="-122"/>
                </a:rPr>
                <a:t>PC</a:t>
              </a:r>
              <a:endParaRPr kumimoji="1" lang="zh-CN" altLang="en-US" b="1" u="sng" dirty="0">
                <a:latin typeface="宋体" pitchFamily="2" charset="-122"/>
              </a:endParaRPr>
            </a:p>
          </p:txBody>
        </p:sp>
        <p:cxnSp>
          <p:nvCxnSpPr>
            <p:cNvPr id="181" name="直接连接符 180"/>
            <p:cNvCxnSpPr/>
            <p:nvPr/>
          </p:nvCxnSpPr>
          <p:spPr>
            <a:xfrm>
              <a:off x="2483768" y="2276872"/>
              <a:ext cx="144016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/>
            <p:nvPr/>
          </p:nvCxnSpPr>
          <p:spPr>
            <a:xfrm rot="16200000" flipV="1">
              <a:off x="2411159" y="2060247"/>
              <a:ext cx="289234" cy="144016"/>
            </a:xfrm>
            <a:prstGeom prst="bentConnector3">
              <a:avLst>
                <a:gd name="adj1" fmla="val 100809"/>
              </a:avLst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/>
            <p:cNvCxnSpPr/>
            <p:nvPr/>
          </p:nvCxnSpPr>
          <p:spPr>
            <a:xfrm flipV="1">
              <a:off x="1619672" y="1988840"/>
              <a:ext cx="144016" cy="894"/>
            </a:xfrm>
            <a:prstGeom prst="line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87"/>
            <p:cNvCxnSpPr/>
            <p:nvPr/>
          </p:nvCxnSpPr>
          <p:spPr>
            <a:xfrm rot="16200000" flipH="1">
              <a:off x="1540914" y="2060533"/>
              <a:ext cx="295097" cy="137579"/>
            </a:xfrm>
            <a:prstGeom prst="bentConnector3">
              <a:avLst>
                <a:gd name="adj1" fmla="val 103258"/>
              </a:avLst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Text Box 323"/>
            <p:cNvSpPr txBox="1">
              <a:spLocks noChangeArrowheads="1"/>
            </p:cNvSpPr>
            <p:nvPr/>
          </p:nvSpPr>
          <p:spPr bwMode="auto">
            <a:xfrm>
              <a:off x="2123728" y="2636912"/>
              <a:ext cx="648072" cy="427001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u="sng" dirty="0">
                  <a:latin typeface="宋体" pitchFamily="2" charset="-122"/>
                </a:rPr>
                <a:t>IMEM</a:t>
              </a:r>
              <a:endParaRPr kumimoji="1" lang="zh-CN" altLang="en-US" b="1" u="sng" dirty="0">
                <a:latin typeface="宋体" pitchFamily="2" charset="-122"/>
              </a:endParaRPr>
            </a:p>
          </p:txBody>
        </p:sp>
        <p:cxnSp>
          <p:nvCxnSpPr>
            <p:cNvPr id="200" name="直接连接符 199"/>
            <p:cNvCxnSpPr/>
            <p:nvPr/>
          </p:nvCxnSpPr>
          <p:spPr bwMode="auto">
            <a:xfrm flipV="1">
              <a:off x="1547664" y="2420888"/>
              <a:ext cx="288032" cy="181547"/>
            </a:xfrm>
            <a:prstGeom prst="bentConnector3">
              <a:avLst>
                <a:gd name="adj1" fmla="val 100505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01" name="直接连接符 200"/>
            <p:cNvCxnSpPr/>
            <p:nvPr/>
          </p:nvCxnSpPr>
          <p:spPr>
            <a:xfrm>
              <a:off x="2771800" y="2852936"/>
              <a:ext cx="360040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187"/>
            <p:cNvCxnSpPr/>
            <p:nvPr/>
          </p:nvCxnSpPr>
          <p:spPr>
            <a:xfrm rot="16200000" flipH="1">
              <a:off x="1943471" y="2533329"/>
              <a:ext cx="211832" cy="139350"/>
            </a:xfrm>
            <a:prstGeom prst="bentConnector3">
              <a:avLst>
                <a:gd name="adj1" fmla="val 99461"/>
              </a:avLst>
            </a:prstGeom>
            <a:ln w="19050">
              <a:solidFill>
                <a:srgbClr val="CC3300"/>
              </a:solidFill>
              <a:headEnd type="none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连接符 237"/>
            <p:cNvCxnSpPr/>
            <p:nvPr/>
          </p:nvCxnSpPr>
          <p:spPr>
            <a:xfrm>
              <a:off x="1547663" y="1844824"/>
              <a:ext cx="216025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连接符 245"/>
            <p:cNvCxnSpPr/>
            <p:nvPr/>
          </p:nvCxnSpPr>
          <p:spPr>
            <a:xfrm>
              <a:off x="1547664" y="1700808"/>
              <a:ext cx="216025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>
              <a:off x="1547663" y="1340768"/>
              <a:ext cx="216026" cy="216024"/>
            </a:xfrm>
            <a:prstGeom prst="bentConnector3">
              <a:avLst>
                <a:gd name="adj1" fmla="val -1307"/>
              </a:avLst>
            </a:prstGeom>
            <a:ln w="12700">
              <a:solidFill>
                <a:srgbClr val="990099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TextBox 247"/>
            <p:cNvSpPr txBox="1"/>
            <p:nvPr/>
          </p:nvSpPr>
          <p:spPr>
            <a:xfrm>
              <a:off x="683568" y="1556792"/>
              <a:ext cx="823470" cy="39895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altLang="zh-CN" sz="1800" b="1" u="sng" dirty="0">
                  <a:latin typeface="+mn-ea"/>
                  <a:ea typeface="+mn-ea"/>
                  <a:cs typeface="Times New Roman" pitchFamily="18" charset="0"/>
                </a:rPr>
                <a:t>Branch</a:t>
              </a:r>
            </a:p>
            <a:p>
              <a:pPr algn="r">
                <a:lnSpc>
                  <a:spcPct val="70000"/>
                </a:lnSpc>
              </a:pPr>
              <a:r>
                <a:rPr lang="en-US" altLang="zh-CN" sz="1800" b="1" u="sng" dirty="0">
                  <a:latin typeface="+mn-ea"/>
                  <a:ea typeface="+mn-ea"/>
                  <a:cs typeface="Times New Roman" pitchFamily="18" charset="0"/>
                </a:rPr>
                <a:t>Jump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249" name="直接连接符 248"/>
            <p:cNvCxnSpPr/>
            <p:nvPr/>
          </p:nvCxnSpPr>
          <p:spPr>
            <a:xfrm flipV="1">
              <a:off x="7308304" y="1340768"/>
              <a:ext cx="1" cy="1008112"/>
            </a:xfrm>
            <a:prstGeom prst="line">
              <a:avLst/>
            </a:prstGeom>
            <a:ln w="12700">
              <a:solidFill>
                <a:srgbClr val="990099"/>
              </a:solidFill>
              <a:headEnd type="oval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接连接符 250"/>
            <p:cNvCxnSpPr/>
            <p:nvPr/>
          </p:nvCxnSpPr>
          <p:spPr>
            <a:xfrm flipH="1">
              <a:off x="1547664" y="1340768"/>
              <a:ext cx="5760640" cy="0"/>
            </a:xfrm>
            <a:prstGeom prst="line">
              <a:avLst/>
            </a:prstGeom>
            <a:ln w="12700">
              <a:solidFill>
                <a:srgbClr val="990099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TextBox 270"/>
            <p:cNvSpPr txBox="1"/>
            <p:nvPr/>
          </p:nvSpPr>
          <p:spPr>
            <a:xfrm>
              <a:off x="1130552" y="2420888"/>
              <a:ext cx="417111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Clk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404" name="直接连接符 403"/>
            <p:cNvCxnSpPr/>
            <p:nvPr/>
          </p:nvCxnSpPr>
          <p:spPr>
            <a:xfrm>
              <a:off x="8532440" y="2852936"/>
              <a:ext cx="180020" cy="0"/>
            </a:xfrm>
            <a:prstGeom prst="line">
              <a:avLst/>
            </a:prstGeom>
            <a:ln w="12700">
              <a:solidFill>
                <a:srgbClr val="990099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6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sng"/>
          </a:p>
        </p:txBody>
      </p:sp>
      <p:sp>
        <p:nvSpPr>
          <p:cNvPr id="131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07704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sng"/>
          </a:p>
        </p:txBody>
      </p:sp>
      <p:sp>
        <p:nvSpPr>
          <p:cNvPr id="170" name="AutoShape 49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sng"/>
          </a:p>
        </p:txBody>
      </p:sp>
      <p:sp>
        <p:nvSpPr>
          <p:cNvPr id="172" name="AutoShape 499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10800000">
            <a:off x="5220766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sng"/>
          </a:p>
        </p:txBody>
      </p:sp>
    </p:spTree>
    <p:extLst>
      <p:ext uri="{BB962C8B-B14F-4D97-AF65-F5344CB8AC3E}">
        <p14:creationId xmlns:p14="http://schemas.microsoft.com/office/powerpoint/2010/main" val="187563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" grpId="0"/>
      <p:bldP spid="30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u="sng" smtClean="0"/>
              <a:pPr/>
              <a:t>42</a:t>
            </a:fld>
            <a:endParaRPr lang="en-US" altLang="zh-CN" u="sng"/>
          </a:p>
        </p:txBody>
      </p:sp>
      <p:sp>
        <p:nvSpPr>
          <p:cNvPr id="49" name="Text Box 5"/>
          <p:cNvSpPr txBox="1">
            <a:spLocks noChangeArrowheads="1"/>
          </p:cNvSpPr>
          <p:nvPr/>
        </p:nvSpPr>
        <p:spPr bwMode="auto">
          <a:xfrm>
            <a:off x="179512" y="274185"/>
            <a:ext cx="8784976" cy="96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rgbClr val="FF3399"/>
                </a:solidFill>
                <a:latin typeface="+mn-ea"/>
                <a:ea typeface="+mn-ea"/>
              </a:rPr>
              <a:t>4</a:t>
            </a:r>
            <a:r>
              <a:rPr lang="zh-CN" altLang="en-US" b="1" u="sng" dirty="0">
                <a:solidFill>
                  <a:srgbClr val="FF3399"/>
                </a:solidFill>
                <a:latin typeface="+mn-ea"/>
                <a:ea typeface="+mn-ea"/>
              </a:rPr>
              <a:t>、指令执行过程的组织</a:t>
            </a:r>
            <a:endParaRPr lang="en-US" altLang="zh-CN" b="1" u="sng" dirty="0">
              <a:solidFill>
                <a:srgbClr val="FF3399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rgbClr val="C00000"/>
                </a:solidFill>
                <a:latin typeface="+mn-ea"/>
                <a:ea typeface="+mn-ea"/>
              </a:rPr>
              <a:t>   </a:t>
            </a:r>
            <a:r>
              <a:rPr lang="zh-CN" altLang="en-US" b="1" u="sng" dirty="0">
                <a:solidFill>
                  <a:srgbClr val="C00000"/>
                </a:solidFill>
                <a:latin typeface="+mn-ea"/>
                <a:ea typeface="+mn-ea"/>
              </a:rPr>
              <a:t>*指令执行过程：</a:t>
            </a:r>
            <a:r>
              <a:rPr lang="en-US" altLang="zh-CN" u="sng" dirty="0"/>
              <a:t> </a:t>
            </a:r>
            <a:endParaRPr lang="zh-CN" altLang="en-US" b="1" u="sng" dirty="0"/>
          </a:p>
        </p:txBody>
      </p:sp>
      <p:grpSp>
        <p:nvGrpSpPr>
          <p:cNvPr id="78" name="组合 77"/>
          <p:cNvGrpSpPr/>
          <p:nvPr/>
        </p:nvGrpSpPr>
        <p:grpSpPr>
          <a:xfrm>
            <a:off x="1115616" y="1268760"/>
            <a:ext cx="7344816" cy="1152128"/>
            <a:chOff x="755576" y="2276872"/>
            <a:chExt cx="7344816" cy="1152128"/>
          </a:xfrm>
        </p:grpSpPr>
        <p:sp>
          <p:nvSpPr>
            <p:cNvPr id="51" name="Text Box 65"/>
            <p:cNvSpPr txBox="1">
              <a:spLocks noChangeArrowheads="1"/>
            </p:cNvSpPr>
            <p:nvPr/>
          </p:nvSpPr>
          <p:spPr bwMode="auto">
            <a:xfrm>
              <a:off x="1331640" y="2714620"/>
              <a:ext cx="1656184" cy="36004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u="sng" dirty="0">
                  <a:latin typeface="+mn-ea"/>
                </a:rPr>
                <a:t>(PC)</a:t>
              </a:r>
              <a:r>
                <a:rPr lang="zh-CN" altLang="en-US" sz="2000" b="1" u="sng" dirty="0">
                  <a:latin typeface="+mn-ea"/>
                </a:rPr>
                <a:t>→</a:t>
              </a:r>
              <a:r>
                <a:rPr lang="en-US" altLang="zh-CN" sz="2000" b="1" u="sng" dirty="0">
                  <a:latin typeface="+mn-ea"/>
                </a:rPr>
                <a:t>IMEM</a:t>
              </a:r>
              <a:r>
                <a:rPr lang="zh-CN" altLang="en-US" sz="2000" b="1" u="sng" dirty="0">
                  <a:latin typeface="+mn-ea"/>
                </a:rPr>
                <a:t>→</a:t>
              </a:r>
              <a:endParaRPr lang="en-US" altLang="zh-CN" sz="1800" b="1" u="sng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52" name="Text Box 66"/>
            <p:cNvSpPr txBox="1">
              <a:spLocks noChangeArrowheads="1"/>
            </p:cNvSpPr>
            <p:nvPr/>
          </p:nvSpPr>
          <p:spPr bwMode="auto">
            <a:xfrm>
              <a:off x="5220073" y="2714620"/>
              <a:ext cx="2664296" cy="36004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2000" b="1" u="sng" dirty="0">
                  <a:latin typeface="宋体" pitchFamily="2" charset="-122"/>
                </a:rPr>
                <a:t>完成数据</a:t>
              </a:r>
              <a:r>
                <a:rPr lang="en-US" altLang="zh-CN" sz="1800" u="sng" dirty="0" err="1"/>
                <a:t>μ</a:t>
              </a:r>
              <a:r>
                <a:rPr lang="en-US" altLang="zh-CN" sz="1800" b="1" u="sng" dirty="0" err="1">
                  <a:latin typeface="宋体" pitchFamily="2" charset="-122"/>
                </a:rPr>
                <a:t>OP</a:t>
              </a:r>
              <a:endParaRPr lang="en-US" altLang="zh-CN" sz="1800" b="1" u="sng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53" name="Text Box 65"/>
            <p:cNvSpPr txBox="1">
              <a:spLocks noChangeArrowheads="1"/>
            </p:cNvSpPr>
            <p:nvPr/>
          </p:nvSpPr>
          <p:spPr bwMode="auto">
            <a:xfrm>
              <a:off x="2987824" y="2714620"/>
              <a:ext cx="2232248" cy="36004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u="sng" dirty="0">
                  <a:latin typeface="宋体" pitchFamily="2" charset="-122"/>
                </a:rPr>
                <a:t>ID</a:t>
              </a:r>
              <a:r>
                <a:rPr lang="zh-CN" altLang="en-US" sz="2000" b="1" u="sng" dirty="0">
                  <a:latin typeface="宋体" pitchFamily="2" charset="-122"/>
                </a:rPr>
                <a:t>→</a:t>
              </a:r>
              <a:r>
                <a:rPr lang="en-US" altLang="zh-CN" sz="2000" b="1" u="sng" dirty="0">
                  <a:latin typeface="宋体" pitchFamily="2" charset="-122"/>
                </a:rPr>
                <a:t>CU</a:t>
              </a:r>
              <a:r>
                <a:rPr lang="zh-CN" altLang="en-US" sz="2000" b="1" u="sng" dirty="0">
                  <a:latin typeface="宋体" pitchFamily="2" charset="-122"/>
                </a:rPr>
                <a:t>→</a:t>
              </a:r>
              <a:r>
                <a:rPr lang="en-US" altLang="zh-CN" sz="2000" u="sng" dirty="0"/>
                <a:t> </a:t>
              </a:r>
              <a:r>
                <a:rPr lang="en-US" altLang="zh-CN" sz="2000" u="sng" dirty="0" err="1"/>
                <a:t>μ</a:t>
              </a:r>
              <a:r>
                <a:rPr lang="en-US" altLang="zh-CN" sz="2000" b="1" u="sng" dirty="0" err="1">
                  <a:latin typeface="宋体" pitchFamily="2" charset="-122"/>
                </a:rPr>
                <a:t>OPCmd</a:t>
              </a:r>
              <a:r>
                <a:rPr lang="zh-CN" altLang="en-US" sz="2000" b="1" u="sng" dirty="0">
                  <a:latin typeface="宋体" pitchFamily="2" charset="-122"/>
                </a:rPr>
                <a:t>→</a:t>
              </a:r>
              <a:endParaRPr lang="en-US" altLang="zh-CN" sz="2000" b="1" u="sng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56" name="Text Box 65"/>
            <p:cNvSpPr txBox="1">
              <a:spLocks noChangeArrowheads="1"/>
            </p:cNvSpPr>
            <p:nvPr/>
          </p:nvSpPr>
          <p:spPr bwMode="auto">
            <a:xfrm>
              <a:off x="5220073" y="3074660"/>
              <a:ext cx="2664296" cy="35434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u="sng" dirty="0">
                  <a:latin typeface="+mn-ea"/>
                </a:rPr>
                <a:t>ACU</a:t>
              </a:r>
              <a:r>
                <a:rPr lang="zh-CN" altLang="en-US" sz="2000" b="1" u="sng" dirty="0">
                  <a:latin typeface="+mn-ea"/>
                </a:rPr>
                <a:t>→</a:t>
              </a:r>
              <a:r>
                <a:rPr lang="en-US" altLang="zh-CN" sz="2000" b="1" u="sng" dirty="0">
                  <a:latin typeface="+mn-ea"/>
                </a:rPr>
                <a:t>(PC)</a:t>
              </a:r>
              <a:endParaRPr lang="en-US" altLang="zh-CN" sz="1800" b="1" u="sng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55576" y="2276872"/>
              <a:ext cx="381000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r"/>
              <a:r>
                <a:rPr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Clk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60" name="直接连接符 59"/>
            <p:cNvCxnSpPr/>
            <p:nvPr/>
          </p:nvCxnSpPr>
          <p:spPr>
            <a:xfrm>
              <a:off x="6228184" y="2564904"/>
              <a:ext cx="1656185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6228184" y="2276872"/>
              <a:ext cx="0" cy="28803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1331640" y="2276872"/>
              <a:ext cx="4896544" cy="477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H="1">
              <a:off x="1331640" y="2281642"/>
              <a:ext cx="1588" cy="28326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1168520" y="2564904"/>
              <a:ext cx="16312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7884367" y="2276872"/>
              <a:ext cx="1" cy="283559"/>
            </a:xfrm>
            <a:prstGeom prst="line">
              <a:avLst/>
            </a:prstGeom>
            <a:ln w="15875">
              <a:solidFill>
                <a:srgbClr val="CC3300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7884367" y="2276872"/>
              <a:ext cx="216025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 Box 116"/>
          <p:cNvSpPr txBox="1">
            <a:spLocks noChangeArrowheads="1"/>
          </p:cNvSpPr>
          <p:nvPr/>
        </p:nvSpPr>
        <p:spPr bwMode="auto">
          <a:xfrm>
            <a:off x="179263" y="2485345"/>
            <a:ext cx="8785225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tabLst>
                <a:tab pos="2628265" algn="ctr"/>
                <a:tab pos="5292725" algn="r"/>
              </a:tabLst>
            </a:pPr>
            <a:r>
              <a:rPr kumimoji="1" lang="zh-CN" altLang="en-US" sz="2400" b="1" u="sng" dirty="0">
                <a:solidFill>
                  <a:srgbClr val="C00000"/>
                </a:solidFill>
                <a:latin typeface="宋体" pitchFamily="2" charset="-122"/>
              </a:rPr>
              <a:t>   *指令执行过程的状态转换图：</a:t>
            </a:r>
            <a:r>
              <a:rPr lang="en-US" altLang="zh-CN" u="sng" dirty="0" err="1"/>
              <a:t>μ</a:t>
            </a:r>
            <a:r>
              <a:rPr lang="en-US" altLang="zh-CN" b="1" u="sng" dirty="0" err="1">
                <a:latin typeface="宋体" pitchFamily="2" charset="-122"/>
              </a:rPr>
              <a:t>OPCmd</a:t>
            </a:r>
            <a:r>
              <a:rPr lang="zh-CN" altLang="en-US" b="1" u="sng" dirty="0">
                <a:latin typeface="宋体" pitchFamily="2" charset="-122"/>
              </a:rPr>
              <a:t>只有一种状态</a:t>
            </a:r>
            <a:endParaRPr lang="zh-CN" altLang="zh-CN" b="1" u="sng" kern="100" spc="-100" dirty="0">
              <a:latin typeface="+mn-ea"/>
            </a:endParaRPr>
          </a:p>
        </p:txBody>
      </p:sp>
      <p:graphicFrame>
        <p:nvGraphicFramePr>
          <p:cNvPr id="80" name="表格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917071"/>
              </p:ext>
            </p:extLst>
          </p:nvPr>
        </p:nvGraphicFramePr>
        <p:xfrm>
          <a:off x="395538" y="3068960"/>
          <a:ext cx="8568950" cy="25034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8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Branch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Jump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Extctr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ALUBsrc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ALUctr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RegAsrc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RegDsrc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RegWr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MemRd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MemWr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6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sub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8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ori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8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lw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8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sw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8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beq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8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j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1" name="Text Box 116"/>
          <p:cNvSpPr txBox="1">
            <a:spLocks noChangeArrowheads="1"/>
          </p:cNvSpPr>
          <p:nvPr/>
        </p:nvSpPr>
        <p:spPr bwMode="auto">
          <a:xfrm>
            <a:off x="179512" y="5589240"/>
            <a:ext cx="8785225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tabLst>
                <a:tab pos="2628265" algn="ctr"/>
                <a:tab pos="5292725" algn="r"/>
              </a:tabLst>
            </a:pPr>
            <a:r>
              <a:rPr kumimoji="1" lang="zh-CN" altLang="en-US" sz="2400" b="1" u="sng" dirty="0">
                <a:solidFill>
                  <a:srgbClr val="990099"/>
                </a:solidFill>
                <a:latin typeface="宋体" pitchFamily="2" charset="-122"/>
              </a:rPr>
              <a:t>      注意：</a:t>
            </a:r>
            <a:r>
              <a:rPr kumimoji="1" lang="zh-CN" altLang="en-US" sz="2200" b="1" u="sng" dirty="0">
                <a:latin typeface="宋体" pitchFamily="2" charset="-122"/>
              </a:rPr>
              <a:t>路径无关信号中，时序逻辑部件的</a:t>
            </a:r>
            <a:r>
              <a:rPr lang="en-US" altLang="zh-CN" sz="2200" u="sng" dirty="0" err="1"/>
              <a:t>μ</a:t>
            </a:r>
            <a:r>
              <a:rPr lang="en-US" altLang="zh-CN" sz="2200" b="1" u="sng" dirty="0" err="1">
                <a:latin typeface="宋体" pitchFamily="2" charset="-122"/>
              </a:rPr>
              <a:t>OPCmd</a:t>
            </a:r>
            <a:r>
              <a:rPr lang="zh-CN" altLang="en-US" sz="2200" b="1" u="sng" dirty="0">
                <a:solidFill>
                  <a:schemeClr val="accent2"/>
                </a:solidFill>
                <a:latin typeface="宋体" pitchFamily="2" charset="-122"/>
              </a:rPr>
              <a:t>须为无效</a:t>
            </a:r>
            <a:endParaRPr lang="en-US" altLang="zh-CN" sz="2200" b="1" u="sng" dirty="0">
              <a:solidFill>
                <a:schemeClr val="accent2"/>
              </a:solidFill>
              <a:latin typeface="宋体" pitchFamily="2" charset="-122"/>
            </a:endParaRPr>
          </a:p>
        </p:txBody>
      </p:sp>
      <p:sp>
        <p:nvSpPr>
          <p:cNvPr id="82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3995937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sng"/>
          </a:p>
        </p:txBody>
      </p:sp>
    </p:spTree>
    <p:extLst>
      <p:ext uri="{BB962C8B-B14F-4D97-AF65-F5344CB8AC3E}">
        <p14:creationId xmlns:p14="http://schemas.microsoft.com/office/powerpoint/2010/main" val="137793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u="sng" smtClean="0"/>
              <a:pPr/>
              <a:t>43</a:t>
            </a:fld>
            <a:endParaRPr lang="en-US" altLang="zh-CN" u="sng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785225" cy="523220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u="sng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四、多周期数据通路的设计</a:t>
            </a:r>
            <a:endParaRPr lang="en-US" altLang="zh-CN" b="1" u="sng" dirty="0">
              <a:latin typeface="+mn-ea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512" y="900127"/>
            <a:ext cx="878497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u="sng" dirty="0">
                <a:solidFill>
                  <a:srgbClr val="C00000"/>
                </a:solidFill>
                <a:latin typeface="+mn-ea"/>
                <a:ea typeface="+mn-ea"/>
              </a:rPr>
              <a:t>   *多周期</a:t>
            </a:r>
            <a:r>
              <a:rPr lang="en-US" altLang="zh-CN" b="1" u="sng" dirty="0">
                <a:solidFill>
                  <a:srgbClr val="C00000"/>
                </a:solidFill>
                <a:latin typeface="+mn-ea"/>
                <a:ea typeface="+mn-ea"/>
              </a:rPr>
              <a:t>CPU</a:t>
            </a:r>
            <a:r>
              <a:rPr lang="zh-CN" altLang="en-US" b="1" u="sng" dirty="0">
                <a:solidFill>
                  <a:srgbClr val="C00000"/>
                </a:solidFill>
                <a:latin typeface="+mn-ea"/>
                <a:ea typeface="+mn-ea"/>
              </a:rPr>
              <a:t>的思想：</a:t>
            </a:r>
            <a:endParaRPr lang="en-US" altLang="zh-CN" b="1" u="sng" dirty="0">
              <a:solidFill>
                <a:srgbClr val="C00000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rgbClr val="C00000"/>
                </a:solidFill>
                <a:latin typeface="+mn-ea"/>
                <a:ea typeface="+mn-ea"/>
              </a:rPr>
              <a:t>      </a:t>
            </a:r>
            <a:r>
              <a:rPr lang="zh-CN" altLang="en-US" b="1" u="sng" dirty="0">
                <a:latin typeface="+mn-ea"/>
                <a:ea typeface="+mn-ea"/>
              </a:rPr>
              <a:t>指令周期＝</a:t>
            </a:r>
            <a:r>
              <a:rPr lang="en-US" altLang="zh-CN" b="1" i="1" u="sng" dirty="0">
                <a:latin typeface="+mn-lt"/>
                <a:ea typeface="+mn-ea"/>
              </a:rPr>
              <a:t>n</a:t>
            </a:r>
            <a:r>
              <a:rPr lang="zh-CN" altLang="en-US" b="1" u="sng" dirty="0">
                <a:latin typeface="+mn-ea"/>
                <a:ea typeface="+mn-ea"/>
              </a:rPr>
              <a:t>个阶段，</a:t>
            </a:r>
            <a:r>
              <a:rPr lang="en-US" altLang="zh-CN" b="1" u="sng" dirty="0">
                <a:latin typeface="宋体" pitchFamily="2" charset="-122"/>
              </a:rPr>
              <a:t>1</a:t>
            </a:r>
            <a:r>
              <a:rPr lang="zh-CN" altLang="en-US" b="1" u="sng" dirty="0">
                <a:latin typeface="宋体" pitchFamily="2" charset="-122"/>
              </a:rPr>
              <a:t>个阶段</a:t>
            </a:r>
            <a:r>
              <a:rPr lang="en-US" altLang="zh-CN" b="1" u="sng" dirty="0">
                <a:latin typeface="宋体" pitchFamily="2" charset="-122"/>
              </a:rPr>
              <a:t>/</a:t>
            </a:r>
            <a:r>
              <a:rPr lang="en-US" altLang="zh-CN" u="sng" dirty="0" err="1"/>
              <a:t>μ</a:t>
            </a:r>
            <a:r>
              <a:rPr lang="en-US" altLang="zh-CN" b="1" u="sng" dirty="0" err="1">
                <a:latin typeface="宋体" pitchFamily="2" charset="-122"/>
              </a:rPr>
              <a:t>OP</a:t>
            </a:r>
            <a:r>
              <a:rPr lang="zh-CN" altLang="en-US" b="1" u="sng" dirty="0">
                <a:latin typeface="宋体" pitchFamily="2" charset="-122"/>
              </a:rPr>
              <a:t>，</a:t>
            </a:r>
            <a:r>
              <a:rPr lang="en-US" altLang="zh-CN" b="1" u="sng" dirty="0">
                <a:latin typeface="宋体" pitchFamily="2" charset="-122"/>
              </a:rPr>
              <a:t>1</a:t>
            </a:r>
            <a:r>
              <a:rPr lang="zh-CN" altLang="en-US" b="1" u="sng" dirty="0">
                <a:latin typeface="宋体" pitchFamily="2" charset="-122"/>
              </a:rPr>
              <a:t>个</a:t>
            </a:r>
            <a:r>
              <a:rPr lang="en-US" altLang="zh-CN" b="1" i="1" u="sng" dirty="0">
                <a:latin typeface="宋体" pitchFamily="2" charset="-122"/>
              </a:rPr>
              <a:t>T</a:t>
            </a:r>
            <a:r>
              <a:rPr lang="en-US" altLang="zh-CN" b="1" u="sng" baseline="-16000" dirty="0">
                <a:latin typeface="宋体" pitchFamily="2" charset="-122"/>
              </a:rPr>
              <a:t>C</a:t>
            </a:r>
            <a:r>
              <a:rPr lang="en-US" altLang="zh-CN" b="1" u="sng" dirty="0">
                <a:latin typeface="宋体" pitchFamily="2" charset="-122"/>
              </a:rPr>
              <a:t>/</a:t>
            </a:r>
            <a:r>
              <a:rPr lang="zh-CN" altLang="en-US" b="1" u="sng" dirty="0">
                <a:latin typeface="宋体" pitchFamily="2" charset="-122"/>
              </a:rPr>
              <a:t>阶段</a:t>
            </a:r>
            <a:endParaRPr lang="en-US" altLang="zh-CN" b="1" u="sng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u="sng" dirty="0">
                <a:latin typeface="宋体" pitchFamily="2" charset="-122"/>
              </a:rPr>
              <a:t>      </a:t>
            </a:r>
            <a:r>
              <a:rPr lang="zh-CN" altLang="en-US" b="1" u="sng" dirty="0">
                <a:latin typeface="宋体" pitchFamily="2" charset="-122"/>
              </a:rPr>
              <a:t>时钟周期</a:t>
            </a:r>
            <a:r>
              <a:rPr lang="en-US" altLang="zh-CN" b="1" i="1" u="sng" dirty="0">
                <a:latin typeface="+mn-ea"/>
              </a:rPr>
              <a:t>T</a:t>
            </a:r>
            <a:r>
              <a:rPr lang="en-US" altLang="zh-CN" b="1" u="sng" baseline="-25000" dirty="0">
                <a:latin typeface="+mn-ea"/>
              </a:rPr>
              <a:t>C</a:t>
            </a:r>
            <a:r>
              <a:rPr lang="zh-CN" altLang="en-US" b="1" u="sng" dirty="0">
                <a:latin typeface="+mn-ea"/>
              </a:rPr>
              <a:t>＝</a:t>
            </a:r>
            <a:r>
              <a:rPr lang="en-US" altLang="zh-CN" b="1" u="sng" dirty="0">
                <a:latin typeface="+mn-ea"/>
              </a:rPr>
              <a:t>max{</a:t>
            </a:r>
            <a:r>
              <a:rPr lang="en-US" altLang="zh-CN" b="1" i="1" u="sng" dirty="0" err="1">
                <a:latin typeface="+mn-ea"/>
              </a:rPr>
              <a:t>T</a:t>
            </a:r>
            <a:r>
              <a:rPr lang="en-US" altLang="zh-CN" u="sng" baseline="-18000" dirty="0" err="1"/>
              <a:t>μ</a:t>
            </a:r>
            <a:r>
              <a:rPr lang="en-US" altLang="zh-CN" b="1" u="sng" baseline="-18000" dirty="0" err="1">
                <a:latin typeface="+mn-ea"/>
              </a:rPr>
              <a:t>OP</a:t>
            </a:r>
            <a:r>
              <a:rPr lang="en-US" altLang="zh-CN" b="1" i="1" u="sng" baseline="-18000" dirty="0" err="1"/>
              <a:t>i</a:t>
            </a:r>
            <a:r>
              <a:rPr lang="en-US" altLang="zh-CN" b="1" u="sng" dirty="0">
                <a:latin typeface="+mn-ea"/>
              </a:rPr>
              <a:t>}</a:t>
            </a:r>
            <a:r>
              <a:rPr lang="zh-CN" altLang="en-US" b="1" u="sng" dirty="0">
                <a:latin typeface="+mn-ea"/>
              </a:rPr>
              <a:t>，</a:t>
            </a:r>
            <a:r>
              <a:rPr lang="zh-CN" altLang="en-US" b="1" u="sng" dirty="0">
                <a:latin typeface="宋体" pitchFamily="2" charset="-122"/>
              </a:rPr>
              <a:t>指所有</a:t>
            </a:r>
            <a:r>
              <a:rPr lang="en-US" altLang="zh-CN" u="sng" dirty="0" err="1"/>
              <a:t>μ</a:t>
            </a:r>
            <a:r>
              <a:rPr lang="en-US" altLang="zh-CN" b="1" u="sng" dirty="0" err="1">
                <a:latin typeface="宋体" pitchFamily="2" charset="-122"/>
              </a:rPr>
              <a:t>OP</a:t>
            </a:r>
            <a:r>
              <a:rPr lang="en-US" altLang="zh-CN" sz="2000" b="1" u="sng" dirty="0">
                <a:latin typeface="宋体" pitchFamily="2" charset="-122"/>
              </a:rPr>
              <a:t>(</a:t>
            </a:r>
            <a:r>
              <a:rPr lang="zh-CN" altLang="en-US" sz="2000" b="1" u="sng" dirty="0">
                <a:latin typeface="宋体" pitchFamily="2" charset="-122"/>
              </a:rPr>
              <a:t>如</a:t>
            </a:r>
            <a:r>
              <a:rPr lang="en-US" altLang="zh-CN" sz="2000" b="1" u="sng" dirty="0">
                <a:latin typeface="宋体" pitchFamily="2" charset="-122"/>
              </a:rPr>
              <a:t>GPRs</a:t>
            </a:r>
            <a:r>
              <a:rPr lang="zh-CN" altLang="en-US" sz="2000" b="1" u="sng" dirty="0">
                <a:latin typeface="宋体" pitchFamily="2" charset="-122"/>
              </a:rPr>
              <a:t>、</a:t>
            </a:r>
            <a:r>
              <a:rPr lang="en-US" altLang="zh-CN" sz="2000" b="1" u="sng" dirty="0">
                <a:latin typeface="宋体" pitchFamily="2" charset="-122"/>
              </a:rPr>
              <a:t>ALU</a:t>
            </a:r>
            <a:r>
              <a:rPr lang="zh-CN" altLang="en-US" sz="2000" b="1" u="sng" dirty="0">
                <a:latin typeface="宋体" pitchFamily="2" charset="-122"/>
              </a:rPr>
              <a:t>、</a:t>
            </a:r>
            <a:r>
              <a:rPr lang="en-US" altLang="zh-CN" sz="2000" b="1" u="sng" dirty="0">
                <a:latin typeface="宋体" pitchFamily="2" charset="-122"/>
              </a:rPr>
              <a:t>MEM</a:t>
            </a:r>
            <a:r>
              <a:rPr lang="zh-CN" altLang="en-US" sz="2000" b="1" u="sng" dirty="0">
                <a:latin typeface="宋体" pitchFamily="2" charset="-122"/>
              </a:rPr>
              <a:t>等</a:t>
            </a:r>
            <a:r>
              <a:rPr lang="en-US" altLang="zh-CN" sz="2000" b="1" u="sng" dirty="0">
                <a:latin typeface="宋体" pitchFamily="2" charset="-122"/>
              </a:rPr>
              <a:t>)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512" y="3709481"/>
            <a:ext cx="8784976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rgbClr val="FF3399"/>
                </a:solidFill>
                <a:latin typeface="+mn-ea"/>
                <a:ea typeface="+mn-ea"/>
              </a:rPr>
              <a:t>1</a:t>
            </a:r>
            <a:r>
              <a:rPr lang="zh-CN" altLang="en-US" b="1" u="sng" dirty="0">
                <a:solidFill>
                  <a:srgbClr val="FF3399"/>
                </a:solidFill>
                <a:latin typeface="+mn-ea"/>
                <a:ea typeface="+mn-ea"/>
              </a:rPr>
              <a:t>、功能部件设计       </a:t>
            </a:r>
            <a:r>
              <a:rPr lang="en-US" altLang="zh-CN" b="1" u="sng" dirty="0">
                <a:latin typeface="+mn-ea"/>
              </a:rPr>
              <a:t>--</a:t>
            </a:r>
            <a:r>
              <a:rPr lang="zh-CN" altLang="en-US" b="1" u="sng" dirty="0">
                <a:latin typeface="+mn-ea"/>
              </a:rPr>
              <a:t>以</a:t>
            </a:r>
            <a:r>
              <a:rPr lang="en-US" altLang="zh-CN" b="1" u="sng" dirty="0">
                <a:latin typeface="+mn-ea"/>
              </a:rPr>
              <a:t>MIPS</a:t>
            </a:r>
            <a:r>
              <a:rPr lang="zh-CN" altLang="en-US" b="1" u="sng" dirty="0">
                <a:latin typeface="+mn-ea"/>
              </a:rPr>
              <a:t>为例</a:t>
            </a:r>
            <a:endParaRPr lang="en-US" altLang="zh-CN" b="1" u="sng" dirty="0">
              <a:solidFill>
                <a:srgbClr val="FF3399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rgbClr val="C00000"/>
                </a:solidFill>
                <a:latin typeface="+mn-ea"/>
                <a:ea typeface="+mn-ea"/>
              </a:rPr>
              <a:t>   </a:t>
            </a:r>
            <a:r>
              <a:rPr lang="zh-CN" altLang="en-US" b="1" u="sng" dirty="0">
                <a:solidFill>
                  <a:srgbClr val="C00000"/>
                </a:solidFill>
                <a:latin typeface="+mn-ea"/>
                <a:ea typeface="+mn-ea"/>
              </a:rPr>
              <a:t>*部件复用方案：</a:t>
            </a:r>
            <a:r>
              <a:rPr lang="zh-CN" altLang="en-US" b="1" u="sng" dirty="0">
                <a:latin typeface="+mn-ea"/>
                <a:ea typeface="+mn-ea"/>
              </a:rPr>
              <a:t>有多种，</a:t>
            </a:r>
            <a:r>
              <a:rPr lang="zh-CN" altLang="en-US" b="1" u="sng" dirty="0">
                <a:solidFill>
                  <a:srgbClr val="990099"/>
                </a:solidFill>
                <a:latin typeface="+mn-ea"/>
                <a:ea typeface="+mn-ea"/>
              </a:rPr>
              <a:t>如</a:t>
            </a:r>
            <a:r>
              <a:rPr lang="en-US" altLang="zh-CN" b="1" u="sng" dirty="0">
                <a:latin typeface="+mn-ea"/>
                <a:ea typeface="+mn-ea"/>
              </a:rPr>
              <a:t>ACU</a:t>
            </a:r>
            <a:r>
              <a:rPr lang="zh-CN" altLang="en-US" b="1" u="sng" dirty="0">
                <a:latin typeface="+mn-ea"/>
                <a:ea typeface="+mn-ea"/>
              </a:rPr>
              <a:t>功能复用</a:t>
            </a:r>
            <a:r>
              <a:rPr lang="en-US" altLang="zh-CN" b="1" u="sng" dirty="0">
                <a:latin typeface="+mn-ea"/>
                <a:ea typeface="+mn-ea"/>
              </a:rPr>
              <a:t>ALU</a:t>
            </a:r>
            <a:r>
              <a:rPr lang="zh-CN" altLang="en-US" b="1" u="sng" dirty="0">
                <a:latin typeface="+mn-ea"/>
                <a:ea typeface="+mn-ea"/>
              </a:rPr>
              <a:t>、</a:t>
            </a:r>
            <a:r>
              <a:rPr lang="en-US" altLang="zh-CN" b="1" u="sng" dirty="0" err="1">
                <a:latin typeface="+mn-ea"/>
                <a:ea typeface="+mn-ea"/>
              </a:rPr>
              <a:t>ExtU</a:t>
            </a:r>
            <a:r>
              <a:rPr lang="zh-CN" altLang="en-US" b="1" u="sng" dirty="0">
                <a:latin typeface="+mn-ea"/>
                <a:ea typeface="+mn-ea"/>
              </a:rPr>
              <a:t>实现</a:t>
            </a:r>
            <a:endParaRPr lang="en-US" altLang="zh-CN" b="1" u="sng" dirty="0">
              <a:latin typeface="+mn-ea"/>
              <a:ea typeface="+mn-ea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79512" y="4655458"/>
            <a:ext cx="8784976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u="sng" dirty="0">
                <a:solidFill>
                  <a:srgbClr val="C00000"/>
                </a:solidFill>
                <a:latin typeface="+mn-ea"/>
                <a:ea typeface="+mn-ea"/>
              </a:rPr>
              <a:t>   *部件类型：</a:t>
            </a:r>
            <a:r>
              <a:rPr lang="en-US" altLang="zh-CN" b="1" u="sng" dirty="0">
                <a:latin typeface="+mn-ea"/>
                <a:ea typeface="+mn-ea"/>
              </a:rPr>
              <a:t>ALU</a:t>
            </a:r>
            <a:r>
              <a:rPr lang="zh-CN" altLang="en-US" b="1" u="sng" dirty="0">
                <a:latin typeface="+mn-ea"/>
                <a:ea typeface="+mn-ea"/>
              </a:rPr>
              <a:t>、</a:t>
            </a:r>
            <a:r>
              <a:rPr lang="en-US" altLang="zh-CN" b="1" u="sng" dirty="0" err="1">
                <a:latin typeface="+mn-ea"/>
                <a:ea typeface="+mn-ea"/>
              </a:rPr>
              <a:t>ExtU</a:t>
            </a:r>
            <a:r>
              <a:rPr lang="zh-CN" altLang="en-US" b="1" u="sng" dirty="0">
                <a:latin typeface="+mn-ea"/>
                <a:ea typeface="+mn-ea"/>
              </a:rPr>
              <a:t>、</a:t>
            </a:r>
            <a:r>
              <a:rPr lang="en-US" altLang="zh-CN" b="1" u="sng" dirty="0">
                <a:latin typeface="+mn-ea"/>
                <a:ea typeface="+mn-ea"/>
              </a:rPr>
              <a:t>SL2</a:t>
            </a:r>
            <a:r>
              <a:rPr lang="zh-CN" altLang="en-US" b="1" u="sng" dirty="0">
                <a:latin typeface="+mn-ea"/>
                <a:ea typeface="+mn-ea"/>
              </a:rPr>
              <a:t>、</a:t>
            </a:r>
            <a:r>
              <a:rPr lang="en-US" altLang="zh-CN" b="1" u="sng" dirty="0">
                <a:latin typeface="+mn-ea"/>
                <a:ea typeface="+mn-ea"/>
              </a:rPr>
              <a:t>Splice</a:t>
            </a:r>
            <a:r>
              <a:rPr lang="zh-CN" altLang="en-US" b="1" u="sng" dirty="0">
                <a:latin typeface="+mn-ea"/>
                <a:ea typeface="+mn-ea"/>
              </a:rPr>
              <a:t>、</a:t>
            </a:r>
            <a:r>
              <a:rPr lang="en-US" altLang="zh-CN" b="1" u="sng" dirty="0">
                <a:latin typeface="+mn-ea"/>
                <a:ea typeface="+mn-ea"/>
              </a:rPr>
              <a:t>GPRs</a:t>
            </a:r>
            <a:r>
              <a:rPr lang="zh-CN" altLang="en-US" b="1" u="sng" dirty="0">
                <a:latin typeface="+mn-ea"/>
                <a:ea typeface="+mn-ea"/>
              </a:rPr>
              <a:t>、</a:t>
            </a:r>
            <a:r>
              <a:rPr lang="en-US" altLang="zh-CN" b="1" u="sng" dirty="0">
                <a:solidFill>
                  <a:srgbClr val="990099"/>
                </a:solidFill>
                <a:latin typeface="+mn-ea"/>
                <a:ea typeface="+mn-ea"/>
              </a:rPr>
              <a:t>IMEM</a:t>
            </a:r>
            <a:r>
              <a:rPr lang="zh-CN" altLang="en-US" b="1" u="sng" dirty="0">
                <a:solidFill>
                  <a:srgbClr val="990099"/>
                </a:solidFill>
                <a:latin typeface="+mn-ea"/>
                <a:ea typeface="+mn-ea"/>
              </a:rPr>
              <a:t>、</a:t>
            </a:r>
            <a:r>
              <a:rPr lang="en-US" altLang="zh-CN" b="1" u="sng" dirty="0">
                <a:solidFill>
                  <a:srgbClr val="990099"/>
                </a:solidFill>
                <a:latin typeface="+mn-ea"/>
                <a:ea typeface="+mn-ea"/>
              </a:rPr>
              <a:t>DMEM</a:t>
            </a:r>
          </a:p>
          <a:p>
            <a:pPr algn="l"/>
            <a:r>
              <a:rPr lang="en-US" altLang="zh-CN" sz="2000" b="1" u="sng" dirty="0">
                <a:latin typeface="+mn-ea"/>
                <a:ea typeface="+mn-ea"/>
              </a:rPr>
              <a:t>                              (&lt;&lt;2)  (</a:t>
            </a:r>
            <a:r>
              <a:rPr lang="zh-CN" altLang="en-US" sz="2000" b="1" u="sng" dirty="0">
                <a:latin typeface="+mn-ea"/>
                <a:ea typeface="+mn-ea"/>
              </a:rPr>
              <a:t>拼接</a:t>
            </a:r>
            <a:r>
              <a:rPr lang="en-US" altLang="zh-CN" sz="2000" b="1" u="sng" dirty="0">
                <a:latin typeface="+mn-ea"/>
                <a:ea typeface="+mn-ea"/>
              </a:rPr>
              <a:t>)        (</a:t>
            </a:r>
            <a:r>
              <a:rPr lang="zh-CN" altLang="en-US" sz="2000" b="1" u="sng" dirty="0">
                <a:latin typeface="+mn-ea"/>
                <a:ea typeface="+mn-ea"/>
              </a:rPr>
              <a:t>或冯诺依曼结构</a:t>
            </a:r>
            <a:r>
              <a:rPr lang="en-US" altLang="zh-CN" sz="2000" b="1" u="sng" dirty="0">
                <a:latin typeface="+mn-ea"/>
                <a:ea typeface="+mn-ea"/>
              </a:rPr>
              <a:t>)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79512" y="5514617"/>
            <a:ext cx="8784976" cy="899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u="sng" dirty="0">
                <a:solidFill>
                  <a:schemeClr val="accent2"/>
                </a:solidFill>
                <a:latin typeface="+mn-ea"/>
                <a:ea typeface="+mn-ea"/>
              </a:rPr>
              <a:t>      假设</a:t>
            </a:r>
            <a:r>
              <a:rPr lang="en-US" altLang="zh-CN" b="1" u="sng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en-US" altLang="zh-CN" b="1" u="sng" dirty="0">
                <a:latin typeface="+mn-ea"/>
                <a:ea typeface="+mn-ea"/>
              </a:rPr>
              <a:t>IMEM</a:t>
            </a:r>
            <a:r>
              <a:rPr lang="zh-CN" altLang="en-US" b="1" u="sng" dirty="0">
                <a:latin typeface="+mn-ea"/>
                <a:ea typeface="+mn-ea"/>
              </a:rPr>
              <a:t>为同步</a:t>
            </a:r>
            <a:r>
              <a:rPr lang="en-US" altLang="zh-CN" b="1" u="sng" dirty="0">
                <a:latin typeface="+mn-ea"/>
                <a:ea typeface="+mn-ea"/>
              </a:rPr>
              <a:t>RAM</a:t>
            </a:r>
            <a:r>
              <a:rPr lang="zh-CN" altLang="en-US" b="1" u="sng" dirty="0">
                <a:latin typeface="+mn-ea"/>
                <a:ea typeface="+mn-ea"/>
              </a:rPr>
              <a:t>，</a:t>
            </a:r>
            <a:r>
              <a:rPr lang="en-US" altLang="zh-CN" b="1" u="sng" dirty="0">
                <a:latin typeface="+mn-ea"/>
                <a:ea typeface="+mn-ea"/>
              </a:rPr>
              <a:t>IMEM</a:t>
            </a:r>
            <a:r>
              <a:rPr lang="zh-CN" altLang="en-US" b="1" u="sng" dirty="0">
                <a:latin typeface="+mn-ea"/>
                <a:ea typeface="+mn-ea"/>
              </a:rPr>
              <a:t>及</a:t>
            </a:r>
            <a:r>
              <a:rPr lang="en-US" altLang="zh-CN" b="1" u="sng" dirty="0">
                <a:latin typeface="+mn-ea"/>
                <a:ea typeface="+mn-ea"/>
              </a:rPr>
              <a:t>DMEM</a:t>
            </a:r>
            <a:r>
              <a:rPr lang="zh-CN" altLang="en-US" b="1" u="sng" dirty="0">
                <a:latin typeface="+mn-ea"/>
                <a:ea typeface="+mn-ea"/>
              </a:rPr>
              <a:t>的时延与</a:t>
            </a:r>
            <a:r>
              <a:rPr lang="en-US" altLang="zh-CN" b="1" u="sng" dirty="0">
                <a:latin typeface="+mn-ea"/>
                <a:ea typeface="+mn-ea"/>
              </a:rPr>
              <a:t>ALU</a:t>
            </a:r>
            <a:r>
              <a:rPr lang="zh-CN" altLang="en-US" b="1" u="sng" dirty="0">
                <a:latin typeface="+mn-ea"/>
                <a:ea typeface="+mn-ea"/>
              </a:rPr>
              <a:t>相当</a:t>
            </a:r>
            <a:endParaRPr lang="en-US" altLang="zh-CN" b="1" u="sng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000" b="1" u="sng" dirty="0">
                <a:latin typeface="+mn-ea"/>
                <a:ea typeface="+mn-ea"/>
              </a:rPr>
              <a:t>               (</a:t>
            </a:r>
            <a:r>
              <a:rPr lang="zh-CN" altLang="en-US" sz="2000" b="1" u="sng" dirty="0">
                <a:latin typeface="+mn-ea"/>
                <a:ea typeface="+mn-ea"/>
              </a:rPr>
              <a:t>同步</a:t>
            </a:r>
            <a:r>
              <a:rPr lang="en-US" altLang="zh-CN" sz="2000" b="1" u="sng" dirty="0">
                <a:latin typeface="+mn-ea"/>
                <a:ea typeface="+mn-ea"/>
              </a:rPr>
              <a:t>MEM</a:t>
            </a:r>
            <a:r>
              <a:rPr lang="zh-CN" altLang="en-US" sz="2000" b="1" u="sng" dirty="0">
                <a:latin typeface="+mn-ea"/>
                <a:ea typeface="+mn-ea"/>
              </a:rPr>
              <a:t>为主流</a:t>
            </a:r>
            <a:r>
              <a:rPr lang="en-US" altLang="zh-CN" sz="2000" b="1" u="sng" dirty="0">
                <a:latin typeface="+mn-ea"/>
                <a:ea typeface="+mn-ea"/>
              </a:rPr>
              <a:t>)     (</a:t>
            </a:r>
            <a:r>
              <a:rPr lang="zh-CN" altLang="en-US" sz="2000" b="1" u="sng" dirty="0">
                <a:latin typeface="+mn-ea"/>
                <a:ea typeface="+mn-ea"/>
              </a:rPr>
              <a:t>暂不考虑</a:t>
            </a:r>
            <a:r>
              <a:rPr lang="en-US" altLang="zh-CN" sz="2000" b="1" u="sng" dirty="0">
                <a:latin typeface="+mn-ea"/>
                <a:ea typeface="+mn-ea"/>
              </a:rPr>
              <a:t>MEM</a:t>
            </a:r>
            <a:r>
              <a:rPr lang="zh-CN" altLang="en-US" sz="2000" b="1" u="sng" dirty="0">
                <a:latin typeface="+mn-ea"/>
                <a:ea typeface="+mn-ea"/>
              </a:rPr>
              <a:t>读写</a:t>
            </a:r>
            <a:r>
              <a:rPr lang="en-US" altLang="zh-CN" sz="2000" u="sng" dirty="0" err="1"/>
              <a:t>μ</a:t>
            </a:r>
            <a:r>
              <a:rPr lang="en-US" altLang="zh-CN" sz="2000" b="1" u="sng" dirty="0" err="1">
                <a:latin typeface="宋体" pitchFamily="2" charset="-122"/>
              </a:rPr>
              <a:t>OP</a:t>
            </a:r>
            <a:r>
              <a:rPr lang="zh-CN" altLang="en-US" sz="2000" b="1" u="sng" dirty="0">
                <a:latin typeface="+mn-ea"/>
                <a:ea typeface="+mn-ea"/>
              </a:rPr>
              <a:t>的定时</a:t>
            </a:r>
            <a:r>
              <a:rPr lang="en-US" altLang="zh-CN" sz="2000" b="1" u="sng" dirty="0">
                <a:latin typeface="+mn-ea"/>
                <a:ea typeface="+mn-ea"/>
              </a:rPr>
              <a:t>)</a:t>
            </a:r>
          </a:p>
        </p:txBody>
      </p:sp>
      <p:grpSp>
        <p:nvGrpSpPr>
          <p:cNvPr id="10" name="Group 76"/>
          <p:cNvGrpSpPr>
            <a:grpSpLocks/>
          </p:cNvGrpSpPr>
          <p:nvPr/>
        </p:nvGrpSpPr>
        <p:grpSpPr bwMode="auto">
          <a:xfrm>
            <a:off x="1907704" y="6453336"/>
            <a:ext cx="360363" cy="287337"/>
            <a:chOff x="1133" y="4020"/>
            <a:chExt cx="227" cy="181"/>
          </a:xfrm>
        </p:grpSpPr>
        <p:sp>
          <p:nvSpPr>
            <p:cNvPr id="11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u="sng"/>
            </a:p>
          </p:txBody>
        </p:sp>
        <p:sp>
          <p:nvSpPr>
            <p:cNvPr id="12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u="sng" dirty="0">
                  <a:solidFill>
                    <a:schemeClr val="bg2"/>
                  </a:solidFill>
                  <a:latin typeface="宋体" pitchFamily="2" charset="-122"/>
                </a:rPr>
                <a:t>39</a:t>
              </a:r>
            </a:p>
          </p:txBody>
        </p:sp>
      </p:grpSp>
      <p:sp>
        <p:nvSpPr>
          <p:cNvPr id="14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6156177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sng"/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179636" y="2276872"/>
            <a:ext cx="878497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u="sng" dirty="0">
                <a:solidFill>
                  <a:srgbClr val="C00000"/>
                </a:solidFill>
                <a:latin typeface="+mn-ea"/>
                <a:ea typeface="+mn-ea"/>
              </a:rPr>
              <a:t>   *多周期</a:t>
            </a:r>
            <a:r>
              <a:rPr lang="en-US" altLang="zh-CN" b="1" u="sng" dirty="0">
                <a:solidFill>
                  <a:srgbClr val="C00000"/>
                </a:solidFill>
                <a:latin typeface="+mn-ea"/>
                <a:ea typeface="+mn-ea"/>
              </a:rPr>
              <a:t>CPU</a:t>
            </a:r>
            <a:r>
              <a:rPr lang="zh-CN" altLang="en-US" b="1" u="sng" dirty="0">
                <a:solidFill>
                  <a:srgbClr val="C00000"/>
                </a:solidFill>
                <a:latin typeface="+mn-ea"/>
                <a:ea typeface="+mn-ea"/>
              </a:rPr>
              <a:t>的实现：</a:t>
            </a:r>
            <a:r>
              <a:rPr lang="en-US" altLang="zh-CN" b="1" u="sng" dirty="0">
                <a:solidFill>
                  <a:srgbClr val="C00000"/>
                </a:solidFill>
                <a:latin typeface="+mn-ea"/>
                <a:ea typeface="+mn-ea"/>
              </a:rPr>
              <a:t>              </a:t>
            </a:r>
            <a:r>
              <a:rPr lang="zh-CN" altLang="en-US" sz="2000" b="1" u="sng" dirty="0">
                <a:latin typeface="+mn-ea"/>
                <a:ea typeface="+mn-ea"/>
              </a:rPr>
              <a:t>←优化阶段的性能</a:t>
            </a:r>
            <a:endParaRPr lang="en-US" altLang="zh-CN" sz="2000" b="1" u="sng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rgbClr val="C00000"/>
                </a:solidFill>
                <a:latin typeface="+mn-ea"/>
                <a:ea typeface="+mn-ea"/>
              </a:rPr>
              <a:t>      </a:t>
            </a:r>
            <a:r>
              <a:rPr lang="zh-CN" altLang="en-US" b="1" u="sng" dirty="0">
                <a:latin typeface="+mn-ea"/>
                <a:ea typeface="+mn-ea"/>
              </a:rPr>
              <a:t>指令周期＝</a:t>
            </a:r>
            <a:r>
              <a:rPr lang="en-US" altLang="zh-CN" b="1" i="1" u="sng" dirty="0"/>
              <a:t> n</a:t>
            </a:r>
            <a:r>
              <a:rPr lang="zh-CN" altLang="en-US" b="1" u="sng" dirty="0">
                <a:latin typeface="+mn-ea"/>
              </a:rPr>
              <a:t>个节拍</a:t>
            </a:r>
            <a:r>
              <a:rPr lang="en-US" altLang="zh-CN" sz="2000" b="1" u="sng" dirty="0">
                <a:latin typeface="+mn-ea"/>
                <a:ea typeface="+mn-ea"/>
              </a:rPr>
              <a:t>(</a:t>
            </a:r>
            <a:r>
              <a:rPr lang="zh-CN" altLang="en-US" sz="2000" b="1" u="sng" dirty="0">
                <a:latin typeface="+mn-ea"/>
                <a:ea typeface="+mn-ea"/>
              </a:rPr>
              <a:t>阶段</a:t>
            </a:r>
            <a:r>
              <a:rPr lang="en-US" altLang="zh-CN" sz="2000" b="1" u="sng" dirty="0">
                <a:latin typeface="+mn-ea"/>
                <a:ea typeface="+mn-ea"/>
              </a:rPr>
              <a:t>)</a:t>
            </a:r>
            <a:r>
              <a:rPr lang="zh-CN" altLang="en-US" b="1" u="sng" dirty="0">
                <a:latin typeface="宋体" pitchFamily="2" charset="-122"/>
              </a:rPr>
              <a:t>，</a:t>
            </a:r>
            <a:r>
              <a:rPr lang="en-US" altLang="zh-CN" b="1" u="sng" dirty="0">
                <a:latin typeface="宋体" pitchFamily="2" charset="-122"/>
              </a:rPr>
              <a:t>1</a:t>
            </a:r>
            <a:r>
              <a:rPr lang="zh-CN" altLang="en-US" b="1" u="sng" dirty="0">
                <a:latin typeface="宋体" pitchFamily="2" charset="-122"/>
              </a:rPr>
              <a:t>个节拍</a:t>
            </a:r>
            <a:r>
              <a:rPr lang="en-US" altLang="zh-CN" b="1" u="sng" dirty="0">
                <a:latin typeface="宋体" pitchFamily="2" charset="-122"/>
              </a:rPr>
              <a:t>/</a:t>
            </a:r>
            <a:r>
              <a:rPr lang="en-US" altLang="zh-CN" u="sng" dirty="0" err="1"/>
              <a:t>μ</a:t>
            </a:r>
            <a:r>
              <a:rPr lang="en-US" altLang="zh-CN" b="1" u="sng" dirty="0" err="1">
                <a:latin typeface="宋体" pitchFamily="2" charset="-122"/>
              </a:rPr>
              <a:t>OP</a:t>
            </a:r>
            <a:r>
              <a:rPr lang="zh-CN" altLang="en-US" b="1" u="sng" dirty="0">
                <a:latin typeface="宋体" pitchFamily="2" charset="-122"/>
              </a:rPr>
              <a:t>，</a:t>
            </a:r>
            <a:r>
              <a:rPr lang="en-US" altLang="zh-CN" b="1" u="sng" dirty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en-US" altLang="zh-CN" b="1" u="sng" dirty="0">
                <a:solidFill>
                  <a:srgbClr val="990099"/>
                </a:solidFill>
                <a:latin typeface="+mn-lt"/>
              </a:rPr>
              <a:t>~</a:t>
            </a:r>
            <a:r>
              <a:rPr lang="en-US" altLang="zh-CN" b="1" i="1" u="sng" dirty="0">
                <a:solidFill>
                  <a:srgbClr val="990099"/>
                </a:solidFill>
                <a:latin typeface="+mn-lt"/>
              </a:rPr>
              <a:t>p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个</a:t>
            </a:r>
            <a:r>
              <a:rPr lang="en-US" altLang="zh-CN" b="1" i="1" u="sng" dirty="0">
                <a:latin typeface="宋体" pitchFamily="2" charset="-122"/>
              </a:rPr>
              <a:t>T</a:t>
            </a:r>
            <a:r>
              <a:rPr lang="en-US" altLang="zh-CN" b="1" u="sng" baseline="-16000" dirty="0">
                <a:latin typeface="宋体" pitchFamily="2" charset="-122"/>
              </a:rPr>
              <a:t>C </a:t>
            </a:r>
            <a:r>
              <a:rPr lang="en-US" altLang="zh-CN" b="1" u="sng" dirty="0">
                <a:latin typeface="宋体" pitchFamily="2" charset="-122"/>
              </a:rPr>
              <a:t>/</a:t>
            </a:r>
            <a:r>
              <a:rPr lang="zh-CN" altLang="en-US" b="1" u="sng" dirty="0">
                <a:latin typeface="宋体" pitchFamily="2" charset="-122"/>
              </a:rPr>
              <a:t>节拍</a:t>
            </a:r>
            <a:endParaRPr lang="en-US" altLang="zh-CN" b="1" u="sng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u="sng" dirty="0">
                <a:latin typeface="+mn-ea"/>
              </a:rPr>
              <a:t>      时钟周期</a:t>
            </a:r>
            <a:r>
              <a:rPr lang="en-US" altLang="zh-CN" b="1" i="1" u="sng" dirty="0">
                <a:latin typeface="+mn-ea"/>
              </a:rPr>
              <a:t>T</a:t>
            </a:r>
            <a:r>
              <a:rPr lang="en-US" altLang="zh-CN" b="1" u="sng" baseline="-25000" dirty="0">
                <a:latin typeface="+mn-ea"/>
              </a:rPr>
              <a:t>C</a:t>
            </a:r>
            <a:r>
              <a:rPr lang="zh-CN" altLang="en-US" b="1" u="sng" dirty="0">
                <a:latin typeface="+mn-ea"/>
              </a:rPr>
              <a:t>＝</a:t>
            </a:r>
            <a:r>
              <a:rPr lang="en-US" altLang="zh-CN" b="1" u="sng" dirty="0">
                <a:latin typeface="+mn-ea"/>
              </a:rPr>
              <a:t>max{</a:t>
            </a:r>
            <a:r>
              <a:rPr lang="en-US" altLang="zh-CN" b="1" i="1" u="sng" dirty="0">
                <a:latin typeface="+mn-ea"/>
              </a:rPr>
              <a:t>T</a:t>
            </a:r>
            <a:r>
              <a:rPr lang="zh-CN" altLang="en-US" b="1" u="sng" baseline="-18000" dirty="0">
                <a:latin typeface="+mn-ea"/>
              </a:rPr>
              <a:t>基本</a:t>
            </a:r>
            <a:r>
              <a:rPr lang="en-US" altLang="zh-CN" u="sng" baseline="-18000" dirty="0" err="1"/>
              <a:t>μ</a:t>
            </a:r>
            <a:r>
              <a:rPr lang="en-US" altLang="zh-CN" b="1" u="sng" baseline="-18000" dirty="0" err="1">
                <a:latin typeface="+mn-ea"/>
              </a:rPr>
              <a:t>OP</a:t>
            </a:r>
            <a:r>
              <a:rPr lang="en-US" altLang="zh-CN" b="1" i="1" u="sng" baseline="-18000" dirty="0" err="1"/>
              <a:t>i</a:t>
            </a:r>
            <a:r>
              <a:rPr lang="en-US" altLang="zh-CN" b="1" u="sng" dirty="0">
                <a:latin typeface="+mn-ea"/>
              </a:rPr>
              <a:t>}</a:t>
            </a:r>
            <a:r>
              <a:rPr lang="zh-CN" altLang="en-US" b="1" u="sng" dirty="0">
                <a:latin typeface="+mn-ea"/>
              </a:rPr>
              <a:t>，</a:t>
            </a:r>
            <a:r>
              <a:rPr lang="zh-CN" altLang="en-US" b="1" u="sng" dirty="0">
                <a:latin typeface="宋体" pitchFamily="2" charset="-122"/>
              </a:rPr>
              <a:t>指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小时延</a:t>
            </a:r>
            <a:r>
              <a:rPr lang="en-US" altLang="zh-CN" u="sng" dirty="0" err="1"/>
              <a:t>μ</a:t>
            </a:r>
            <a:r>
              <a:rPr lang="en-US" altLang="zh-CN" b="1" u="sng" dirty="0" err="1">
                <a:latin typeface="宋体" pitchFamily="2" charset="-122"/>
              </a:rPr>
              <a:t>OP</a:t>
            </a:r>
            <a:r>
              <a:rPr lang="en-US" altLang="zh-CN" sz="2000" b="1" u="sng" dirty="0">
                <a:latin typeface="宋体" pitchFamily="2" charset="-122"/>
              </a:rPr>
              <a:t>(</a:t>
            </a:r>
            <a:r>
              <a:rPr lang="zh-CN" altLang="en-US" sz="2000" b="1" u="sng" dirty="0">
                <a:latin typeface="宋体" pitchFamily="2" charset="-122"/>
              </a:rPr>
              <a:t>如</a:t>
            </a:r>
            <a:r>
              <a:rPr lang="en-US" altLang="zh-CN" sz="2000" b="1" u="sng" dirty="0">
                <a:latin typeface="宋体" pitchFamily="2" charset="-122"/>
              </a:rPr>
              <a:t>GPRs</a:t>
            </a:r>
            <a:r>
              <a:rPr lang="zh-CN" altLang="en-US" sz="2000" b="1" u="sng" dirty="0">
                <a:latin typeface="宋体" pitchFamily="2" charset="-122"/>
              </a:rPr>
              <a:t>、</a:t>
            </a:r>
            <a:r>
              <a:rPr lang="en-US" altLang="zh-CN" sz="2000" b="1" u="sng" dirty="0">
                <a:latin typeface="宋体" pitchFamily="2" charset="-122"/>
              </a:rPr>
              <a:t>ALU</a:t>
            </a:r>
            <a:r>
              <a:rPr lang="zh-CN" altLang="en-US" sz="2000" b="1" u="sng" dirty="0">
                <a:latin typeface="宋体" pitchFamily="2" charset="-122"/>
              </a:rPr>
              <a:t>等</a:t>
            </a:r>
            <a:r>
              <a:rPr lang="en-US" altLang="zh-CN" sz="2000" b="1" u="sng" dirty="0">
                <a:latin typeface="宋体" pitchFamily="2" charset="-122"/>
              </a:rPr>
              <a:t>)</a:t>
            </a:r>
            <a:endParaRPr lang="en-US" altLang="zh-CN" b="1" u="sng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680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1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u="sng" smtClean="0"/>
              <a:pPr/>
              <a:t>44</a:t>
            </a:fld>
            <a:endParaRPr lang="en-US" altLang="zh-CN" u="sng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9512" y="274185"/>
            <a:ext cx="8784976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rgbClr val="FF3399"/>
                </a:solidFill>
                <a:latin typeface="+mn-ea"/>
                <a:ea typeface="+mn-ea"/>
              </a:rPr>
              <a:t>2</a:t>
            </a:r>
            <a:r>
              <a:rPr lang="zh-CN" altLang="en-US" b="1" u="sng" dirty="0">
                <a:solidFill>
                  <a:srgbClr val="FF3399"/>
                </a:solidFill>
                <a:latin typeface="+mn-ea"/>
                <a:ea typeface="+mn-ea"/>
              </a:rPr>
              <a:t>、部件互连设计</a:t>
            </a:r>
            <a:endParaRPr lang="en-US" altLang="zh-CN" b="1" u="sng" dirty="0">
              <a:solidFill>
                <a:srgbClr val="FF3399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rgbClr val="C00000"/>
                </a:solidFill>
                <a:latin typeface="+mn-ea"/>
                <a:ea typeface="+mn-ea"/>
              </a:rPr>
              <a:t>   </a:t>
            </a:r>
            <a:r>
              <a:rPr lang="zh-CN" altLang="en-US" b="1" u="sng" dirty="0">
                <a:solidFill>
                  <a:srgbClr val="C00000"/>
                </a:solidFill>
                <a:latin typeface="+mn-ea"/>
                <a:ea typeface="+mn-ea"/>
              </a:rPr>
              <a:t>*设计方法：</a:t>
            </a:r>
            <a:r>
              <a:rPr lang="zh-CN" altLang="en-US" b="1" u="sng" dirty="0">
                <a:latin typeface="+mn-ea"/>
                <a:ea typeface="+mn-ea"/>
              </a:rPr>
              <a:t>基于单周期数据通路，进行修改</a:t>
            </a:r>
            <a:endParaRPr lang="en-US" altLang="zh-CN" b="1" u="sng" dirty="0">
              <a:latin typeface="宋体" pitchFamily="2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512" y="2060848"/>
            <a:ext cx="8784976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u="sng" dirty="0">
                <a:solidFill>
                  <a:srgbClr val="C00000"/>
                </a:solidFill>
                <a:latin typeface="+mn-ea"/>
                <a:ea typeface="+mn-ea"/>
              </a:rPr>
              <a:t>   *</a:t>
            </a:r>
            <a:r>
              <a:rPr lang="en-US" altLang="zh-CN" u="sng" dirty="0">
                <a:solidFill>
                  <a:srgbClr val="C00000"/>
                </a:solidFill>
              </a:rPr>
              <a:t> </a:t>
            </a:r>
            <a:r>
              <a:rPr lang="en-US" altLang="zh-CN" u="sng" dirty="0" err="1">
                <a:solidFill>
                  <a:srgbClr val="C00000"/>
                </a:solidFill>
              </a:rPr>
              <a:t>μ</a:t>
            </a:r>
            <a:r>
              <a:rPr lang="en-US" altLang="zh-CN" b="1" u="sng" dirty="0" err="1">
                <a:solidFill>
                  <a:srgbClr val="C00000"/>
                </a:solidFill>
                <a:latin typeface="宋体" pitchFamily="2" charset="-122"/>
              </a:rPr>
              <a:t>OP</a:t>
            </a:r>
            <a:r>
              <a:rPr lang="zh-CN" altLang="en-US" b="1" u="sng" dirty="0">
                <a:solidFill>
                  <a:srgbClr val="C00000"/>
                </a:solidFill>
                <a:latin typeface="+mn-ea"/>
                <a:ea typeface="+mn-ea"/>
              </a:rPr>
              <a:t>的组织： </a:t>
            </a:r>
            <a:r>
              <a:rPr lang="en-US" altLang="zh-CN" sz="2000" b="1" u="sng" dirty="0">
                <a:latin typeface="+mn-ea"/>
                <a:ea typeface="+mn-ea"/>
              </a:rPr>
              <a:t>(</a:t>
            </a:r>
            <a:r>
              <a:rPr lang="zh-CN" altLang="en-US" sz="2000" b="1" u="sng" dirty="0">
                <a:latin typeface="+mn-ea"/>
              </a:rPr>
              <a:t>源</a:t>
            </a:r>
            <a:r>
              <a:rPr lang="en-US" altLang="zh-CN" sz="2000" b="1" u="sng" dirty="0">
                <a:latin typeface="+mn-ea"/>
              </a:rPr>
              <a:t>/</a:t>
            </a:r>
            <a:r>
              <a:rPr lang="zh-CN" altLang="en-US" sz="2000" b="1" u="sng" dirty="0">
                <a:latin typeface="+mn-ea"/>
              </a:rPr>
              <a:t>结果数据需放在寄存器</a:t>
            </a:r>
            <a:r>
              <a:rPr lang="en-US" altLang="zh-CN" sz="2000" b="1" u="sng" dirty="0">
                <a:latin typeface="+mn-ea"/>
              </a:rPr>
              <a:t>/</a:t>
            </a:r>
            <a:r>
              <a:rPr lang="zh-CN" altLang="en-US" sz="2000" b="1" u="sng" dirty="0">
                <a:latin typeface="+mn-ea"/>
              </a:rPr>
              <a:t>存储器中</a:t>
            </a:r>
            <a:r>
              <a:rPr lang="en-US" altLang="zh-CN" sz="2000" b="1" u="sng" dirty="0">
                <a:latin typeface="+mn-ea"/>
              </a:rPr>
              <a:t>)</a:t>
            </a:r>
            <a:r>
              <a:rPr lang="en-US" altLang="zh-CN" sz="2000" b="1" u="sng" dirty="0">
                <a:latin typeface="宋体" pitchFamily="2" charset="-122"/>
              </a:rPr>
              <a:t> </a:t>
            </a:r>
            <a:endParaRPr lang="en-US" altLang="zh-CN" b="1" u="sng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u="sng" dirty="0">
                <a:solidFill>
                  <a:schemeClr val="accent2"/>
                </a:solidFill>
                <a:latin typeface="+mn-ea"/>
                <a:ea typeface="+mn-ea"/>
              </a:rPr>
              <a:t>      </a:t>
            </a:r>
            <a:r>
              <a:rPr lang="en-US" altLang="zh-CN" b="1" u="sng" dirty="0">
                <a:solidFill>
                  <a:schemeClr val="accent2"/>
                </a:solidFill>
                <a:latin typeface="+mn-ea"/>
                <a:ea typeface="+mn-ea"/>
              </a:rPr>
              <a:t>IMEM— </a:t>
            </a:r>
            <a:r>
              <a:rPr kumimoji="0" lang="en-US" altLang="zh-CN" b="1" u="sng" dirty="0">
                <a:solidFill>
                  <a:srgbClr val="990099"/>
                </a:solidFill>
                <a:latin typeface="宋体" pitchFamily="2" charset="-122"/>
              </a:rPr>
              <a:t>IR</a:t>
            </a:r>
            <a:r>
              <a:rPr kumimoji="0" lang="zh-CN" altLang="en-US" b="1" u="sng" dirty="0">
                <a:solidFill>
                  <a:srgbClr val="000000"/>
                </a:solidFill>
                <a:latin typeface="宋体" pitchFamily="2" charset="-122"/>
              </a:rPr>
              <a:t>←</a:t>
            </a:r>
            <a:r>
              <a:rPr kumimoji="0" lang="en-US" altLang="zh-CN" b="1" u="sng" dirty="0">
                <a:solidFill>
                  <a:srgbClr val="000000"/>
                </a:solidFill>
                <a:latin typeface="宋体" pitchFamily="2" charset="-122"/>
              </a:rPr>
              <a:t>IM[(PC)]</a:t>
            </a:r>
            <a:r>
              <a:rPr lang="zh-CN" altLang="en-US" b="1" u="sng" dirty="0">
                <a:latin typeface="宋体" pitchFamily="2" charset="-122"/>
              </a:rPr>
              <a:t>，               需增设</a:t>
            </a:r>
            <a:r>
              <a:rPr lang="en-US" altLang="zh-CN" b="1" u="sng" dirty="0">
                <a:latin typeface="宋体" pitchFamily="2" charset="-122"/>
              </a:rPr>
              <a:t>IR</a:t>
            </a:r>
            <a:endParaRPr lang="en-US" altLang="zh-CN" b="1" u="sng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chemeClr val="accent2"/>
                </a:solidFill>
                <a:latin typeface="+mn-ea"/>
                <a:ea typeface="+mn-ea"/>
              </a:rPr>
              <a:t>      </a:t>
            </a:r>
            <a:r>
              <a:rPr lang="zh-CN" altLang="en-US" b="1" u="sng" dirty="0">
                <a:solidFill>
                  <a:schemeClr val="accent2"/>
                </a:solidFill>
                <a:latin typeface="+mn-ea"/>
                <a:ea typeface="+mn-ea"/>
              </a:rPr>
              <a:t>读</a:t>
            </a:r>
            <a:r>
              <a:rPr lang="en-US" altLang="zh-CN" b="1" u="sng" dirty="0">
                <a:solidFill>
                  <a:schemeClr val="accent2"/>
                </a:solidFill>
                <a:latin typeface="+mn-ea"/>
                <a:ea typeface="+mn-ea"/>
              </a:rPr>
              <a:t>GPRs— </a:t>
            </a:r>
            <a:r>
              <a:rPr lang="en-US" altLang="zh-CN" b="1" u="sng" dirty="0">
                <a:solidFill>
                  <a:srgbClr val="990099"/>
                </a:solidFill>
                <a:latin typeface="+mn-ea"/>
                <a:ea typeface="+mn-ea"/>
              </a:rPr>
              <a:t>A</a:t>
            </a:r>
            <a:r>
              <a:rPr lang="zh-CN" altLang="en-US" b="1" u="sng" dirty="0">
                <a:latin typeface="+mn-ea"/>
                <a:ea typeface="+mn-ea"/>
              </a:rPr>
              <a:t>←</a:t>
            </a:r>
            <a:r>
              <a:rPr lang="en-US" altLang="zh-CN" b="1" u="sng" dirty="0">
                <a:latin typeface="+mn-ea"/>
                <a:ea typeface="+mn-ea"/>
              </a:rPr>
              <a:t>(</a:t>
            </a:r>
            <a:r>
              <a:rPr lang="en-US" altLang="zh-CN" b="1" u="sng" dirty="0" err="1">
                <a:latin typeface="+mn-ea"/>
                <a:ea typeface="+mn-ea"/>
              </a:rPr>
              <a:t>rs</a:t>
            </a:r>
            <a:r>
              <a:rPr lang="en-US" altLang="zh-CN" b="1" u="sng" dirty="0">
                <a:latin typeface="+mn-ea"/>
                <a:ea typeface="+mn-ea"/>
              </a:rPr>
              <a:t>)</a:t>
            </a:r>
            <a:r>
              <a:rPr lang="zh-CN" altLang="en-US" b="1" u="sng" dirty="0">
                <a:latin typeface="+mn-ea"/>
                <a:ea typeface="+mn-ea"/>
              </a:rPr>
              <a:t>、</a:t>
            </a:r>
            <a:r>
              <a:rPr lang="en-US" altLang="zh-CN" b="1" u="sng" dirty="0">
                <a:solidFill>
                  <a:srgbClr val="990099"/>
                </a:solidFill>
                <a:latin typeface="+mn-ea"/>
                <a:ea typeface="+mn-ea"/>
              </a:rPr>
              <a:t>B</a:t>
            </a:r>
            <a:r>
              <a:rPr lang="zh-CN" altLang="en-US" b="1" u="sng" dirty="0">
                <a:latin typeface="+mn-ea"/>
              </a:rPr>
              <a:t>←</a:t>
            </a:r>
            <a:r>
              <a:rPr lang="en-US" altLang="zh-CN" b="1" u="sng" dirty="0">
                <a:latin typeface="+mn-ea"/>
              </a:rPr>
              <a:t>(</a:t>
            </a:r>
            <a:r>
              <a:rPr lang="en-US" altLang="zh-CN" b="1" u="sng" dirty="0" err="1">
                <a:latin typeface="+mn-ea"/>
              </a:rPr>
              <a:t>rt</a:t>
            </a:r>
            <a:r>
              <a:rPr lang="en-US" altLang="zh-CN" b="1" u="sng" dirty="0">
                <a:latin typeface="+mn-ea"/>
              </a:rPr>
              <a:t>)</a:t>
            </a:r>
            <a:r>
              <a:rPr lang="zh-CN" altLang="en-US" b="1" u="sng" dirty="0">
                <a:latin typeface="+mn-ea"/>
              </a:rPr>
              <a:t>，         </a:t>
            </a:r>
            <a:r>
              <a:rPr lang="zh-CN" altLang="en-US" b="1" u="sng" dirty="0">
                <a:latin typeface="宋体" pitchFamily="2" charset="-122"/>
              </a:rPr>
              <a:t>需增设</a:t>
            </a:r>
            <a:r>
              <a:rPr lang="en-US" altLang="zh-CN" b="1" u="sng" dirty="0">
                <a:latin typeface="宋体" pitchFamily="2" charset="-122"/>
              </a:rPr>
              <a:t>A</a:t>
            </a:r>
            <a:r>
              <a:rPr lang="zh-CN" altLang="en-US" b="1" u="sng" dirty="0">
                <a:latin typeface="宋体" pitchFamily="2" charset="-122"/>
              </a:rPr>
              <a:t>、</a:t>
            </a:r>
            <a:r>
              <a:rPr lang="en-US" altLang="zh-CN" b="1" u="sng" dirty="0">
                <a:latin typeface="宋体" pitchFamily="2" charset="-122"/>
              </a:rPr>
              <a:t>B</a:t>
            </a:r>
            <a:endParaRPr lang="en-US" altLang="zh-CN" b="1" u="sng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chemeClr val="accent2"/>
                </a:solidFill>
                <a:latin typeface="+mn-ea"/>
                <a:ea typeface="+mn-ea"/>
              </a:rPr>
              <a:t>      ALU</a:t>
            </a:r>
            <a:r>
              <a:rPr lang="zh-CN" altLang="en-US" b="1" u="sng" dirty="0">
                <a:solidFill>
                  <a:schemeClr val="accent2"/>
                </a:solidFill>
                <a:latin typeface="+mn-ea"/>
                <a:ea typeface="+mn-ea"/>
              </a:rPr>
              <a:t>操作</a:t>
            </a:r>
            <a:r>
              <a:rPr lang="en-US" altLang="zh-CN" b="1" u="sng" dirty="0">
                <a:solidFill>
                  <a:schemeClr val="accent2"/>
                </a:solidFill>
                <a:latin typeface="+mn-ea"/>
                <a:ea typeface="+mn-ea"/>
              </a:rPr>
              <a:t>— </a:t>
            </a:r>
            <a:r>
              <a:rPr lang="en-US" altLang="zh-CN" b="1" u="sng" dirty="0" err="1">
                <a:solidFill>
                  <a:srgbClr val="990099"/>
                </a:solidFill>
                <a:latin typeface="+mn-ea"/>
              </a:rPr>
              <a:t>ALUOut</a:t>
            </a:r>
            <a:r>
              <a:rPr lang="zh-CN" altLang="en-US" b="1" u="sng" dirty="0">
                <a:latin typeface="+mn-ea"/>
              </a:rPr>
              <a:t>←</a:t>
            </a:r>
            <a:r>
              <a:rPr lang="en-US" altLang="zh-CN" b="1" u="sng" dirty="0">
                <a:latin typeface="+mn-ea"/>
              </a:rPr>
              <a:t>(A)op(B)</a:t>
            </a:r>
            <a:r>
              <a:rPr lang="zh-CN" altLang="en-US" b="1" u="sng" dirty="0">
                <a:latin typeface="+mn-ea"/>
              </a:rPr>
              <a:t>或</a:t>
            </a:r>
            <a:r>
              <a:rPr lang="en-US" altLang="zh-CN" b="1" u="sng" dirty="0" err="1">
                <a:latin typeface="+mn-ea"/>
              </a:rPr>
              <a:t>imme</a:t>
            </a:r>
            <a:r>
              <a:rPr lang="zh-CN" altLang="en-US" b="1" u="sng" dirty="0">
                <a:latin typeface="宋体" pitchFamily="2" charset="-122"/>
              </a:rPr>
              <a:t>，  需增设</a:t>
            </a:r>
            <a:r>
              <a:rPr lang="en-US" altLang="zh-CN" b="1" u="sng" dirty="0" err="1">
                <a:latin typeface="+mn-ea"/>
              </a:rPr>
              <a:t>ALUOut</a:t>
            </a:r>
            <a:endParaRPr lang="en-US" altLang="zh-CN" b="1" u="sng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u="sng" dirty="0">
                <a:latin typeface="+mn-ea"/>
                <a:ea typeface="+mn-ea"/>
              </a:rPr>
              <a:t>                </a:t>
            </a:r>
            <a:r>
              <a:rPr lang="zh-CN" altLang="en-US" b="1" u="sng" dirty="0">
                <a:latin typeface="+mn-ea"/>
                <a:ea typeface="+mn-ea"/>
              </a:rPr>
              <a:t>或</a:t>
            </a:r>
            <a:r>
              <a:rPr lang="en-US" altLang="zh-CN" b="1" u="sng" dirty="0">
                <a:latin typeface="+mn-ea"/>
                <a:ea typeface="+mn-ea"/>
              </a:rPr>
              <a:t>P</a:t>
            </a:r>
            <a:r>
              <a:rPr lang="en-US" altLang="zh-CN" b="1" u="sng" dirty="0">
                <a:latin typeface="+mn-ea"/>
              </a:rPr>
              <a:t>C</a:t>
            </a:r>
            <a:r>
              <a:rPr lang="zh-CN" altLang="en-US" b="1" u="sng" dirty="0">
                <a:latin typeface="+mn-ea"/>
              </a:rPr>
              <a:t>←</a:t>
            </a:r>
            <a:r>
              <a:rPr lang="en-US" altLang="zh-CN" b="1" u="sng" dirty="0">
                <a:latin typeface="+mn-ea"/>
              </a:rPr>
              <a:t>(PC)</a:t>
            </a:r>
            <a:r>
              <a:rPr lang="zh-CN" altLang="en-US" b="1" u="sng" dirty="0">
                <a:latin typeface="+mn-ea"/>
              </a:rPr>
              <a:t>＋</a:t>
            </a:r>
            <a:r>
              <a:rPr lang="en-US" altLang="zh-CN" b="1" u="sng" dirty="0">
                <a:latin typeface="+mn-ea"/>
              </a:rPr>
              <a:t>4</a:t>
            </a:r>
            <a:r>
              <a:rPr lang="zh-CN" altLang="en-US" b="1" u="sng" dirty="0">
                <a:latin typeface="+mn-ea"/>
              </a:rPr>
              <a:t>或</a:t>
            </a:r>
            <a:r>
              <a:rPr lang="en-US" altLang="zh-CN" b="1" u="sng" dirty="0" err="1">
                <a:latin typeface="+mn-ea"/>
              </a:rPr>
              <a:t>imme</a:t>
            </a:r>
            <a:r>
              <a:rPr lang="en-US" altLang="zh-CN" b="1" u="sng" dirty="0">
                <a:latin typeface="+mn-ea"/>
              </a:rPr>
              <a:t>&lt;&lt;2</a:t>
            </a:r>
            <a:endParaRPr lang="en-US" altLang="zh-CN" b="1" u="sng" dirty="0">
              <a:solidFill>
                <a:srgbClr val="990099"/>
              </a:solidFill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chemeClr val="accent2"/>
                </a:solidFill>
                <a:latin typeface="+mn-ea"/>
                <a:ea typeface="+mn-ea"/>
              </a:rPr>
              <a:t>      DMEM</a:t>
            </a:r>
            <a:r>
              <a:rPr lang="zh-CN" altLang="en-US" b="1" u="sng" dirty="0">
                <a:solidFill>
                  <a:schemeClr val="accent2"/>
                </a:solidFill>
                <a:latin typeface="+mn-ea"/>
                <a:ea typeface="+mn-ea"/>
              </a:rPr>
              <a:t>操作</a:t>
            </a:r>
            <a:r>
              <a:rPr lang="en-US" altLang="zh-CN" b="1" u="sng" dirty="0">
                <a:solidFill>
                  <a:schemeClr val="accent2"/>
                </a:solidFill>
                <a:latin typeface="+mn-ea"/>
                <a:ea typeface="+mn-ea"/>
              </a:rPr>
              <a:t>— </a:t>
            </a:r>
            <a:r>
              <a:rPr kumimoji="0" lang="en-US" altLang="zh-CN" b="1" u="sng" dirty="0">
                <a:solidFill>
                  <a:srgbClr val="990099"/>
                </a:solidFill>
                <a:latin typeface="宋体" pitchFamily="2" charset="-122"/>
              </a:rPr>
              <a:t>MDR</a:t>
            </a:r>
            <a:r>
              <a:rPr kumimoji="0" lang="zh-CN" altLang="en-US" b="1" u="sng" dirty="0">
                <a:solidFill>
                  <a:srgbClr val="000000"/>
                </a:solidFill>
                <a:latin typeface="宋体" pitchFamily="2" charset="-122"/>
              </a:rPr>
              <a:t>←</a:t>
            </a:r>
            <a:r>
              <a:rPr kumimoji="0" lang="en-US" altLang="zh-CN" b="1" u="sng" dirty="0">
                <a:solidFill>
                  <a:srgbClr val="000000"/>
                </a:solidFill>
                <a:latin typeface="宋体" pitchFamily="2" charset="-122"/>
              </a:rPr>
              <a:t>DM[(</a:t>
            </a:r>
            <a:r>
              <a:rPr lang="en-US" altLang="zh-CN" b="1" u="sng" dirty="0" err="1">
                <a:latin typeface="+mn-ea"/>
              </a:rPr>
              <a:t>ALUOut</a:t>
            </a:r>
            <a:r>
              <a:rPr kumimoji="0" lang="en-US" altLang="zh-CN" b="1" u="sng" dirty="0">
                <a:solidFill>
                  <a:srgbClr val="000000"/>
                </a:solidFill>
                <a:latin typeface="宋体" pitchFamily="2" charset="-122"/>
              </a:rPr>
              <a:t>)]</a:t>
            </a:r>
            <a:r>
              <a:rPr kumimoji="0" lang="zh-CN" altLang="en-US" b="1" u="sng" dirty="0">
                <a:solidFill>
                  <a:srgbClr val="000000"/>
                </a:solidFill>
                <a:latin typeface="宋体" pitchFamily="2" charset="-122"/>
              </a:rPr>
              <a:t>，      </a:t>
            </a:r>
            <a:r>
              <a:rPr lang="zh-CN" altLang="en-US" b="1" u="sng" dirty="0">
                <a:latin typeface="宋体" pitchFamily="2" charset="-122"/>
              </a:rPr>
              <a:t>需增设</a:t>
            </a:r>
            <a:r>
              <a:rPr lang="en-US" altLang="zh-CN" b="1" u="sng" dirty="0">
                <a:latin typeface="+mn-ea"/>
              </a:rPr>
              <a:t>MDR</a:t>
            </a:r>
          </a:p>
          <a:p>
            <a:pPr algn="l">
              <a:lnSpc>
                <a:spcPct val="125000"/>
              </a:lnSpc>
            </a:pPr>
            <a:r>
              <a:rPr kumimoji="0" lang="en-US" altLang="zh-CN" b="1" u="sng" dirty="0">
                <a:solidFill>
                  <a:srgbClr val="000000"/>
                </a:solidFill>
                <a:latin typeface="宋体" pitchFamily="2" charset="-122"/>
              </a:rPr>
              <a:t>                 </a:t>
            </a:r>
            <a:r>
              <a:rPr kumimoji="0" lang="zh-CN" altLang="en-US" b="1" u="sng" dirty="0">
                <a:solidFill>
                  <a:srgbClr val="000000"/>
                </a:solidFill>
                <a:latin typeface="宋体" pitchFamily="2" charset="-122"/>
              </a:rPr>
              <a:t>或</a:t>
            </a:r>
            <a:r>
              <a:rPr kumimoji="0" lang="en-US" altLang="zh-CN" b="1" u="sng" dirty="0">
                <a:solidFill>
                  <a:srgbClr val="000000"/>
                </a:solidFill>
                <a:latin typeface="宋体" pitchFamily="2" charset="-122"/>
              </a:rPr>
              <a:t>DM[(</a:t>
            </a:r>
            <a:r>
              <a:rPr lang="en-US" altLang="zh-CN" b="1" u="sng" dirty="0" err="1">
                <a:latin typeface="+mn-ea"/>
              </a:rPr>
              <a:t>ALUOut</a:t>
            </a:r>
            <a:r>
              <a:rPr kumimoji="0" lang="en-US" altLang="zh-CN" b="1" u="sng" dirty="0">
                <a:solidFill>
                  <a:srgbClr val="000000"/>
                </a:solidFill>
                <a:latin typeface="宋体" pitchFamily="2" charset="-122"/>
              </a:rPr>
              <a:t>)]</a:t>
            </a:r>
            <a:r>
              <a:rPr lang="zh-CN" altLang="en-US" b="1" u="sng" dirty="0">
                <a:latin typeface="+mn-ea"/>
              </a:rPr>
              <a:t>←</a:t>
            </a:r>
            <a:r>
              <a:rPr lang="en-US" altLang="zh-CN" b="1" u="sng" dirty="0">
                <a:latin typeface="+mn-ea"/>
              </a:rPr>
              <a:t>(B)</a:t>
            </a:r>
          </a:p>
          <a:p>
            <a:pPr algn="l">
              <a:lnSpc>
                <a:spcPct val="125000"/>
              </a:lnSpc>
            </a:pPr>
            <a:r>
              <a:rPr lang="zh-CN" altLang="en-US" b="1" u="sng" dirty="0">
                <a:solidFill>
                  <a:schemeClr val="accent2"/>
                </a:solidFill>
                <a:latin typeface="+mn-ea"/>
                <a:ea typeface="+mn-ea"/>
              </a:rPr>
              <a:t>      写</a:t>
            </a:r>
            <a:r>
              <a:rPr lang="en-US" altLang="zh-CN" b="1" u="sng" dirty="0">
                <a:solidFill>
                  <a:schemeClr val="accent2"/>
                </a:solidFill>
                <a:latin typeface="+mn-ea"/>
                <a:ea typeface="+mn-ea"/>
              </a:rPr>
              <a:t>GPRs— </a:t>
            </a:r>
            <a:r>
              <a:rPr lang="en-US" altLang="zh-CN" b="1" u="sng" dirty="0" err="1">
                <a:latin typeface="+mn-ea"/>
                <a:ea typeface="+mn-ea"/>
              </a:rPr>
              <a:t>rt</a:t>
            </a:r>
            <a:r>
              <a:rPr lang="en-US" altLang="zh-CN" b="1" u="sng" dirty="0">
                <a:latin typeface="+mn-ea"/>
                <a:ea typeface="+mn-ea"/>
              </a:rPr>
              <a:t>/</a:t>
            </a:r>
            <a:r>
              <a:rPr lang="en-US" altLang="zh-CN" b="1" u="sng" dirty="0" err="1">
                <a:latin typeface="+mn-ea"/>
                <a:ea typeface="+mn-ea"/>
              </a:rPr>
              <a:t>rd</a:t>
            </a:r>
            <a:r>
              <a:rPr lang="zh-CN" altLang="en-US" b="1" u="sng" dirty="0">
                <a:latin typeface="+mn-ea"/>
                <a:ea typeface="+mn-ea"/>
              </a:rPr>
              <a:t>←</a:t>
            </a:r>
            <a:r>
              <a:rPr lang="en-US" altLang="zh-CN" b="1" u="sng" dirty="0">
                <a:latin typeface="+mn-ea"/>
                <a:ea typeface="+mn-ea"/>
              </a:rPr>
              <a:t>(</a:t>
            </a:r>
            <a:r>
              <a:rPr lang="en-US" altLang="zh-CN" b="1" u="sng" dirty="0" err="1">
                <a:latin typeface="+mn-ea"/>
              </a:rPr>
              <a:t>ALUOut</a:t>
            </a:r>
            <a:r>
              <a:rPr lang="en-US" altLang="zh-CN" b="1" u="sng" dirty="0">
                <a:latin typeface="+mn-ea"/>
              </a:rPr>
              <a:t>)</a:t>
            </a:r>
            <a:r>
              <a:rPr lang="zh-CN" altLang="en-US" b="1" u="sng" dirty="0">
                <a:latin typeface="+mn-ea"/>
              </a:rPr>
              <a:t>或</a:t>
            </a:r>
            <a:r>
              <a:rPr lang="en-US" altLang="zh-CN" b="1" u="sng" dirty="0">
                <a:latin typeface="+mn-ea"/>
              </a:rPr>
              <a:t>(MDR)</a:t>
            </a:r>
          </a:p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chemeClr val="accent2"/>
                </a:solidFill>
                <a:latin typeface="+mn-ea"/>
                <a:ea typeface="+mn-ea"/>
              </a:rPr>
              <a:t>      </a:t>
            </a:r>
            <a:r>
              <a:rPr lang="zh-CN" altLang="en-US" b="1" u="sng" dirty="0">
                <a:solidFill>
                  <a:schemeClr val="accent2"/>
                </a:solidFill>
                <a:latin typeface="+mn-ea"/>
                <a:ea typeface="+mn-ea"/>
              </a:rPr>
              <a:t>其他</a:t>
            </a:r>
            <a:r>
              <a:rPr lang="en-US" altLang="zh-CN" b="1" u="sng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en-US" altLang="zh-CN" b="1" u="sng" dirty="0">
                <a:latin typeface="+mn-ea"/>
              </a:rPr>
              <a:t>PC</a:t>
            </a:r>
            <a:r>
              <a:rPr lang="zh-CN" altLang="en-US" b="1" u="sng" dirty="0">
                <a:latin typeface="+mn-ea"/>
              </a:rPr>
              <a:t>←</a:t>
            </a:r>
            <a:r>
              <a:rPr lang="en-US" altLang="zh-CN" b="1" u="sng" dirty="0">
                <a:latin typeface="+mn-ea"/>
              </a:rPr>
              <a:t>(Splice)</a:t>
            </a:r>
            <a:endParaRPr lang="en-US" altLang="zh-CN" b="1" u="sng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79512" y="1196752"/>
            <a:ext cx="8784976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rgbClr val="FF3399"/>
                </a:solidFill>
                <a:latin typeface="+mn-ea"/>
                <a:ea typeface="+mn-ea"/>
              </a:rPr>
              <a:t>   </a:t>
            </a:r>
            <a:r>
              <a:rPr lang="zh-CN" altLang="en-US" b="1" u="sng" dirty="0">
                <a:solidFill>
                  <a:srgbClr val="C00000"/>
                </a:solidFill>
                <a:latin typeface="+mn-ea"/>
                <a:ea typeface="+mn-ea"/>
              </a:rPr>
              <a:t>*节拍的划分： </a:t>
            </a:r>
            <a:r>
              <a:rPr lang="en-US" altLang="zh-CN" sz="2000" b="1" u="sng" dirty="0">
                <a:latin typeface="宋体" pitchFamily="2" charset="-122"/>
              </a:rPr>
              <a:t>(</a:t>
            </a:r>
            <a:r>
              <a:rPr lang="zh-CN" altLang="en-US" sz="2000" b="1" u="sng" dirty="0">
                <a:latin typeface="宋体" pitchFamily="2" charset="-122"/>
              </a:rPr>
              <a:t>考虑大多数操作的时延</a:t>
            </a:r>
            <a:r>
              <a:rPr lang="en-US" altLang="zh-CN" sz="2000" b="1" u="sng" dirty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u="sng" dirty="0">
                <a:latin typeface="+mn-ea"/>
                <a:ea typeface="+mn-ea"/>
              </a:rPr>
              <a:t>      GPRs</a:t>
            </a:r>
            <a:r>
              <a:rPr lang="zh-CN" altLang="en-US" b="1" u="sng" dirty="0">
                <a:latin typeface="+mn-ea"/>
                <a:ea typeface="+mn-ea"/>
              </a:rPr>
              <a:t>、</a:t>
            </a:r>
            <a:r>
              <a:rPr lang="en-US" altLang="zh-CN" b="1" u="sng" dirty="0">
                <a:latin typeface="+mn-ea"/>
                <a:ea typeface="+mn-ea"/>
              </a:rPr>
              <a:t>ALU</a:t>
            </a:r>
            <a:r>
              <a:rPr lang="zh-CN" altLang="en-US" b="1" u="sng" dirty="0">
                <a:latin typeface="+mn-ea"/>
                <a:ea typeface="+mn-ea"/>
              </a:rPr>
              <a:t>、</a:t>
            </a:r>
            <a:r>
              <a:rPr lang="en-US" altLang="zh-CN" b="1" u="sng" dirty="0">
                <a:latin typeface="+mn-ea"/>
                <a:ea typeface="+mn-ea"/>
              </a:rPr>
              <a:t>IMEM</a:t>
            </a:r>
            <a:r>
              <a:rPr lang="zh-CN" altLang="en-US" b="1" u="sng" dirty="0">
                <a:latin typeface="+mn-ea"/>
                <a:ea typeface="+mn-ea"/>
              </a:rPr>
              <a:t>、</a:t>
            </a:r>
            <a:r>
              <a:rPr lang="en-US" altLang="zh-CN" b="1" u="sng" dirty="0">
                <a:latin typeface="+mn-ea"/>
                <a:ea typeface="+mn-ea"/>
              </a:rPr>
              <a:t>DMEM</a:t>
            </a:r>
            <a:r>
              <a:rPr lang="zh-CN" altLang="en-US" b="1" u="sng" dirty="0">
                <a:latin typeface="+mn-ea"/>
                <a:ea typeface="+mn-ea"/>
              </a:rPr>
              <a:t>的操作各占一个节拍</a:t>
            </a:r>
            <a:endParaRPr lang="en-US" altLang="zh-CN" sz="1800" b="1" u="sng" dirty="0">
              <a:latin typeface="宋体" pitchFamily="2" charset="-122"/>
            </a:endParaRPr>
          </a:p>
        </p:txBody>
      </p:sp>
      <p:grpSp>
        <p:nvGrpSpPr>
          <p:cNvPr id="9" name="Group 76"/>
          <p:cNvGrpSpPr>
            <a:grpSpLocks/>
          </p:cNvGrpSpPr>
          <p:nvPr/>
        </p:nvGrpSpPr>
        <p:grpSpPr bwMode="auto">
          <a:xfrm>
            <a:off x="5147741" y="6453336"/>
            <a:ext cx="360363" cy="287337"/>
            <a:chOff x="1133" y="4020"/>
            <a:chExt cx="227" cy="181"/>
          </a:xfrm>
        </p:grpSpPr>
        <p:sp>
          <p:nvSpPr>
            <p:cNvPr id="10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u="sng"/>
            </a:p>
          </p:txBody>
        </p:sp>
        <p:sp>
          <p:nvSpPr>
            <p:cNvPr id="11" name="Text Box 78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u="sng" dirty="0">
                  <a:solidFill>
                    <a:schemeClr val="bg2"/>
                  </a:solidFill>
                  <a:latin typeface="宋体" pitchFamily="2" charset="-122"/>
                </a:rPr>
                <a:t>39</a:t>
              </a:r>
            </a:p>
          </p:txBody>
        </p:sp>
      </p:grpSp>
      <p:sp>
        <p:nvSpPr>
          <p:cNvPr id="13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sng"/>
          </a:p>
        </p:txBody>
      </p:sp>
      <p:sp>
        <p:nvSpPr>
          <p:cNvPr id="14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156177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sng"/>
          </a:p>
        </p:txBody>
      </p:sp>
    </p:spTree>
    <p:extLst>
      <p:ext uri="{BB962C8B-B14F-4D97-AF65-F5344CB8AC3E}">
        <p14:creationId xmlns:p14="http://schemas.microsoft.com/office/powerpoint/2010/main" val="295138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u="sng" smtClean="0"/>
              <a:pPr/>
              <a:t>45</a:t>
            </a:fld>
            <a:endParaRPr lang="en-US" altLang="zh-CN" u="sng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512" y="260648"/>
            <a:ext cx="8856984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u="sng" dirty="0">
                <a:solidFill>
                  <a:srgbClr val="C00000"/>
                </a:solidFill>
                <a:latin typeface="+mn-ea"/>
                <a:ea typeface="+mn-ea"/>
              </a:rPr>
              <a:t>   </a:t>
            </a:r>
            <a:r>
              <a:rPr lang="en-US" altLang="zh-CN" b="1" u="sng" dirty="0">
                <a:solidFill>
                  <a:srgbClr val="C00000"/>
                </a:solidFill>
                <a:latin typeface="+mn-ea"/>
                <a:ea typeface="+mn-ea"/>
              </a:rPr>
              <a:t>*</a:t>
            </a:r>
            <a:r>
              <a:rPr lang="zh-CN" altLang="en-US" b="1" u="sng" dirty="0">
                <a:solidFill>
                  <a:srgbClr val="C00000"/>
                </a:solidFill>
                <a:latin typeface="+mn-ea"/>
                <a:ea typeface="+mn-ea"/>
              </a:rPr>
              <a:t>部件互连设计：</a:t>
            </a:r>
            <a:r>
              <a:rPr lang="zh-CN" altLang="en-US" b="1" u="sng" dirty="0">
                <a:latin typeface="+mn-ea"/>
                <a:ea typeface="+mn-ea"/>
              </a:rPr>
              <a:t>增设</a:t>
            </a:r>
            <a:r>
              <a:rPr lang="en-US" altLang="zh-CN" b="1" u="sng" dirty="0">
                <a:latin typeface="+mn-ea"/>
                <a:ea typeface="+mn-ea"/>
              </a:rPr>
              <a:t>IR</a:t>
            </a:r>
            <a:r>
              <a:rPr lang="zh-CN" altLang="en-US" b="1" u="sng" dirty="0">
                <a:latin typeface="+mn-ea"/>
                <a:ea typeface="+mn-ea"/>
              </a:rPr>
              <a:t>、</a:t>
            </a:r>
            <a:r>
              <a:rPr lang="en-US" altLang="zh-CN" b="1" u="sng" dirty="0">
                <a:latin typeface="+mn-ea"/>
                <a:ea typeface="+mn-ea"/>
              </a:rPr>
              <a:t>A</a:t>
            </a:r>
            <a:r>
              <a:rPr lang="zh-CN" altLang="en-US" b="1" u="sng" dirty="0">
                <a:latin typeface="+mn-ea"/>
                <a:ea typeface="+mn-ea"/>
              </a:rPr>
              <a:t>和</a:t>
            </a:r>
            <a:r>
              <a:rPr lang="en-US" altLang="zh-CN" b="1" u="sng" dirty="0">
                <a:latin typeface="+mn-ea"/>
                <a:ea typeface="+mn-ea"/>
              </a:rPr>
              <a:t>B</a:t>
            </a:r>
            <a:r>
              <a:rPr lang="zh-CN" altLang="en-US" b="1" u="sng" dirty="0">
                <a:latin typeface="+mn-ea"/>
                <a:ea typeface="+mn-ea"/>
              </a:rPr>
              <a:t>、</a:t>
            </a:r>
            <a:r>
              <a:rPr lang="en-US" altLang="zh-CN" b="1" u="sng" dirty="0" err="1">
                <a:latin typeface="+mn-ea"/>
                <a:ea typeface="+mn-ea"/>
              </a:rPr>
              <a:t>ALUOut</a:t>
            </a:r>
            <a:r>
              <a:rPr lang="zh-CN" altLang="en-US" b="1" u="sng" dirty="0">
                <a:latin typeface="+mn-ea"/>
                <a:ea typeface="+mn-ea"/>
              </a:rPr>
              <a:t>及</a:t>
            </a:r>
            <a:r>
              <a:rPr lang="en-US" altLang="zh-CN" b="1" u="sng" dirty="0">
                <a:latin typeface="+mn-ea"/>
                <a:ea typeface="+mn-ea"/>
              </a:rPr>
              <a:t>OF</a:t>
            </a:r>
            <a:r>
              <a:rPr lang="zh-CN" altLang="en-US" b="1" u="sng" dirty="0">
                <a:latin typeface="+mn-ea"/>
                <a:ea typeface="+mn-ea"/>
              </a:rPr>
              <a:t>，未设</a:t>
            </a:r>
            <a:r>
              <a:rPr lang="en-US" altLang="zh-CN" b="1" u="sng" dirty="0">
                <a:latin typeface="+mn-ea"/>
                <a:ea typeface="+mn-ea"/>
              </a:rPr>
              <a:t>MDR</a:t>
            </a:r>
            <a:r>
              <a:rPr lang="en-US" altLang="zh-CN" sz="1800" b="1" u="sng" dirty="0">
                <a:solidFill>
                  <a:srgbClr val="990099"/>
                </a:solidFill>
                <a:latin typeface="+mn-ea"/>
                <a:ea typeface="+mn-ea"/>
              </a:rPr>
              <a:t>[</a:t>
            </a:r>
            <a:r>
              <a:rPr lang="zh-CN" altLang="en-US" sz="1800" b="1" u="sng" dirty="0">
                <a:solidFill>
                  <a:srgbClr val="990099"/>
                </a:solidFill>
                <a:latin typeface="+mn-ea"/>
                <a:ea typeface="+mn-ea"/>
              </a:rPr>
              <a:t>反例</a:t>
            </a:r>
            <a:r>
              <a:rPr lang="en-US" altLang="zh-CN" sz="1800" b="1" u="sng" dirty="0">
                <a:solidFill>
                  <a:srgbClr val="990099"/>
                </a:solidFill>
                <a:latin typeface="+mn-ea"/>
                <a:ea typeface="+mn-ea"/>
              </a:rPr>
              <a:t>]</a:t>
            </a:r>
            <a:endParaRPr lang="en-US" altLang="zh-CN" b="1" u="sng" dirty="0">
              <a:solidFill>
                <a:srgbClr val="990099"/>
              </a:solidFill>
              <a:latin typeface="+mn-ea"/>
              <a:ea typeface="+mn-ea"/>
            </a:endParaRPr>
          </a:p>
          <a:p>
            <a:pPr algn="l"/>
            <a:r>
              <a:rPr lang="en-US" altLang="zh-CN" sz="1800" b="1" u="sng" dirty="0">
                <a:latin typeface="+mn-ea"/>
                <a:ea typeface="+mn-ea"/>
              </a:rPr>
              <a:t>                               (</a:t>
            </a:r>
            <a:r>
              <a:rPr lang="zh-CN" altLang="en-US" sz="1800" b="1" u="sng" dirty="0">
                <a:latin typeface="+mn-ea"/>
                <a:ea typeface="+mn-ea"/>
              </a:rPr>
              <a:t>无需</a:t>
            </a:r>
            <a:r>
              <a:rPr lang="en-US" altLang="zh-CN" sz="1800" u="sng" dirty="0" err="1"/>
              <a:t>μ</a:t>
            </a:r>
            <a:r>
              <a:rPr lang="en-US" altLang="zh-CN" sz="1800" b="1" u="sng" dirty="0" err="1">
                <a:latin typeface="宋体" pitchFamily="2" charset="-122"/>
              </a:rPr>
              <a:t>OPCmd</a:t>
            </a:r>
            <a:r>
              <a:rPr lang="en-US" altLang="zh-CN" sz="1800" b="1" u="sng" dirty="0">
                <a:latin typeface="+mn-ea"/>
                <a:ea typeface="+mn-ea"/>
              </a:rPr>
              <a:t>)           (</a:t>
            </a:r>
            <a:r>
              <a:rPr lang="zh-CN" altLang="en-US" sz="1800" b="1" u="sng" dirty="0">
                <a:latin typeface="+mn-ea"/>
                <a:ea typeface="+mn-ea"/>
              </a:rPr>
              <a:t>相应</a:t>
            </a:r>
            <a:r>
              <a:rPr lang="en-US" altLang="zh-CN" sz="1800" u="sng" dirty="0" err="1"/>
              <a:t>μ</a:t>
            </a:r>
            <a:r>
              <a:rPr lang="en-US" altLang="zh-CN" sz="1800" b="1" u="sng" dirty="0" err="1">
                <a:latin typeface="宋体" pitchFamily="2" charset="-122"/>
              </a:rPr>
              <a:t>OPCmd</a:t>
            </a:r>
            <a:r>
              <a:rPr lang="zh-CN" altLang="en-US" sz="1800" b="1" u="sng" dirty="0">
                <a:latin typeface="宋体" pitchFamily="2" charset="-122"/>
              </a:rPr>
              <a:t>需延长</a:t>
            </a:r>
            <a:r>
              <a:rPr lang="en-US" altLang="zh-CN" sz="1800" b="1" u="sng" dirty="0">
                <a:latin typeface="宋体" pitchFamily="2" charset="-122"/>
              </a:rPr>
              <a:t>1</a:t>
            </a:r>
            <a:r>
              <a:rPr lang="zh-CN" altLang="en-US" sz="1800" b="1" u="sng" dirty="0">
                <a:latin typeface="宋体" pitchFamily="2" charset="-122"/>
              </a:rPr>
              <a:t>拍</a:t>
            </a:r>
            <a:r>
              <a:rPr lang="en-US" altLang="zh-CN" sz="1800" b="1" u="sng" dirty="0">
                <a:latin typeface="宋体" pitchFamily="2" charset="-122"/>
              </a:rPr>
              <a:t>)</a:t>
            </a:r>
            <a:endParaRPr lang="en-US" altLang="zh-CN" sz="1800" u="sng" dirty="0">
              <a:solidFill>
                <a:srgbClr val="FF3399"/>
              </a:solidFill>
              <a:latin typeface="+mn-ea"/>
              <a:ea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99592" y="1124744"/>
            <a:ext cx="7992888" cy="3024336"/>
            <a:chOff x="899592" y="3140968"/>
            <a:chExt cx="7992888" cy="3024336"/>
          </a:xfrm>
        </p:grpSpPr>
        <p:cxnSp>
          <p:nvCxnSpPr>
            <p:cNvPr id="5" name="直接连接符 8"/>
            <p:cNvCxnSpPr/>
            <p:nvPr/>
          </p:nvCxnSpPr>
          <p:spPr>
            <a:xfrm flipV="1">
              <a:off x="7668344" y="4941168"/>
              <a:ext cx="144016" cy="2098"/>
            </a:xfrm>
            <a:prstGeom prst="straightConnector1">
              <a:avLst/>
            </a:prstGeom>
            <a:ln w="19050">
              <a:solidFill>
                <a:srgbClr val="CC3300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 Box 323"/>
            <p:cNvSpPr txBox="1">
              <a:spLocks noChangeArrowheads="1"/>
            </p:cNvSpPr>
            <p:nvPr/>
          </p:nvSpPr>
          <p:spPr bwMode="auto">
            <a:xfrm>
              <a:off x="3635896" y="4437112"/>
              <a:ext cx="723618" cy="72008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u="sng" dirty="0">
                  <a:latin typeface="宋体" pitchFamily="2" charset="-122"/>
                </a:rPr>
                <a:t>GPRs</a:t>
              </a:r>
              <a:endParaRPr kumimoji="1" lang="zh-CN" altLang="en-US" b="1" u="sng" dirty="0">
                <a:latin typeface="宋体" pitchFamily="2" charset="-122"/>
              </a:endParaRPr>
            </a:p>
          </p:txBody>
        </p:sp>
        <p:sp>
          <p:nvSpPr>
            <p:cNvPr id="7" name="Text Box 363"/>
            <p:cNvSpPr txBox="1">
              <a:spLocks noChangeArrowheads="1"/>
            </p:cNvSpPr>
            <p:nvPr/>
          </p:nvSpPr>
          <p:spPr bwMode="auto">
            <a:xfrm>
              <a:off x="2483768" y="4293096"/>
              <a:ext cx="360040" cy="7200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t" anchorCtr="0"/>
            <a:lstStyle/>
            <a:p>
              <a:pPr>
                <a:lnSpc>
                  <a:spcPct val="80000"/>
                </a:lnSpc>
              </a:pPr>
              <a:r>
                <a:rPr kumimoji="1"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rd</a:t>
              </a:r>
              <a:endParaRPr kumimoji="1" lang="en-US" altLang="zh-CN" sz="1800" b="1" u="sng" dirty="0">
                <a:latin typeface="+mn-ea"/>
                <a:ea typeface="+mn-ea"/>
                <a:cs typeface="Times New Roman" pitchFamily="18" charset="0"/>
              </a:endParaRPr>
            </a:p>
            <a:p>
              <a:pPr>
                <a:lnSpc>
                  <a:spcPct val="80000"/>
                </a:lnSpc>
                <a:spcBef>
                  <a:spcPts val="700"/>
                </a:spcBef>
              </a:pPr>
              <a:r>
                <a:rPr kumimoji="1"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rt</a:t>
              </a:r>
              <a:endParaRPr kumimoji="1" lang="en-US" altLang="zh-CN" sz="1800" b="1" u="sng" dirty="0">
                <a:latin typeface="+mn-ea"/>
                <a:ea typeface="+mn-ea"/>
                <a:cs typeface="Times New Roman" pitchFamily="18" charset="0"/>
              </a:endParaRPr>
            </a:p>
            <a:p>
              <a:pPr>
                <a:lnSpc>
                  <a:spcPct val="70000"/>
                </a:lnSpc>
              </a:pPr>
              <a:r>
                <a:rPr kumimoji="1"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rs</a:t>
              </a:r>
              <a:endParaRPr kumimoji="1" lang="en-US" altLang="zh-CN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 bwMode="auto">
            <a:xfrm>
              <a:off x="2483768" y="4097010"/>
              <a:ext cx="0" cy="170825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直接连接符 8"/>
            <p:cNvCxnSpPr/>
            <p:nvPr/>
          </p:nvCxnSpPr>
          <p:spPr>
            <a:xfrm>
              <a:off x="5797031" y="5157192"/>
              <a:ext cx="215129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AutoShape 15"/>
            <p:cNvSpPr>
              <a:spLocks noChangeArrowheads="1"/>
            </p:cNvSpPr>
            <p:nvPr/>
          </p:nvSpPr>
          <p:spPr bwMode="auto">
            <a:xfrm rot="16200000">
              <a:off x="5724621" y="4724652"/>
              <a:ext cx="936104" cy="361023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u="sng" dirty="0">
                  <a:latin typeface="+mn-ea"/>
                  <a:ea typeface="+mn-ea"/>
                </a:rPr>
                <a:t>ALU</a:t>
              </a:r>
              <a:endParaRPr lang="zh-CN" altLang="en-US" sz="2000" b="1" u="sng" dirty="0">
                <a:latin typeface="+mn-ea"/>
                <a:ea typeface="+mn-ea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3350106" y="4653137"/>
              <a:ext cx="282252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2483768" y="4841602"/>
              <a:ext cx="1148590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2486010" y="5013176"/>
              <a:ext cx="1146348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35"/>
            <p:cNvCxnSpPr>
              <a:stCxn id="41" idx="1"/>
            </p:cNvCxnSpPr>
            <p:nvPr/>
          </p:nvCxnSpPr>
          <p:spPr>
            <a:xfrm rot="10800000" flipV="1">
              <a:off x="3491233" y="3645470"/>
              <a:ext cx="288681" cy="873131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auto">
            <a:xfrm flipV="1">
              <a:off x="4211960" y="5157192"/>
              <a:ext cx="0" cy="12363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6" name="直接连接符 8"/>
            <p:cNvCxnSpPr>
              <a:stCxn id="89" idx="2"/>
            </p:cNvCxnSpPr>
            <p:nvPr/>
          </p:nvCxnSpPr>
          <p:spPr>
            <a:xfrm flipH="1" flipV="1">
              <a:off x="1187624" y="3861048"/>
              <a:ext cx="6984776" cy="468052"/>
            </a:xfrm>
            <a:prstGeom prst="bentConnector3">
              <a:avLst>
                <a:gd name="adj1" fmla="val -2047"/>
              </a:avLst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 bwMode="auto">
            <a:xfrm flipV="1">
              <a:off x="8388424" y="5589240"/>
              <a:ext cx="0" cy="36004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>
            <a:xfrm>
              <a:off x="6373183" y="4653136"/>
              <a:ext cx="575081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6373185" y="4725143"/>
              <a:ext cx="359055" cy="1"/>
            </a:xfrm>
            <a:prstGeom prst="line">
              <a:avLst/>
            </a:prstGeom>
            <a:ln w="12700">
              <a:solidFill>
                <a:srgbClr val="990099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452579" y="3140968"/>
              <a:ext cx="279661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u="sng" dirty="0">
                  <a:latin typeface="+mn-ea"/>
                  <a:ea typeface="+mn-ea"/>
                  <a:cs typeface="Times New Roman" pitchFamily="18" charset="0"/>
                </a:rPr>
                <a:t>ZF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90232" y="5949280"/>
              <a:ext cx="81401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ALUctr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21520" y="5949280"/>
              <a:ext cx="692448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RegWr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75423" y="4518602"/>
              <a:ext cx="308345" cy="710598"/>
            </a:xfrm>
            <a:prstGeom prst="rect">
              <a:avLst/>
            </a:prstGeom>
            <a:noFill/>
          </p:spPr>
          <p:txBody>
            <a:bodyPr vert="eaVert" wrap="square" lIns="0" tIns="0" rIns="0" bIns="0" rtlCol="0" anchor="ctr" anchorCtr="0">
              <a:noAutofit/>
            </a:bodyPr>
            <a:lstStyle/>
            <a:p>
              <a:r>
                <a:rPr lang="zh-CN" altLang="en-US" sz="1800" b="1" u="sng" dirty="0">
                  <a:latin typeface="+mn-ea"/>
                  <a:ea typeface="+mn-ea"/>
                  <a:cs typeface="Times New Roman" pitchFamily="18" charset="0"/>
                </a:rPr>
                <a:t>指令字</a:t>
              </a: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3059832" y="4624559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3068216" y="4466049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2486010" y="5661248"/>
              <a:ext cx="1137452" cy="0"/>
            </a:xfrm>
            <a:prstGeom prst="line">
              <a:avLst/>
            </a:prstGeom>
            <a:ln w="15875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2486010" y="4509120"/>
              <a:ext cx="571902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103"/>
            <p:cNvCxnSpPr/>
            <p:nvPr/>
          </p:nvCxnSpPr>
          <p:spPr>
            <a:xfrm flipV="1">
              <a:off x="2843808" y="4653136"/>
              <a:ext cx="214104" cy="185544"/>
            </a:xfrm>
            <a:prstGeom prst="bentConnector3">
              <a:avLst>
                <a:gd name="adj1" fmla="val -843"/>
              </a:avLst>
            </a:prstGeom>
            <a:ln w="12700">
              <a:solidFill>
                <a:srgbClr val="CC3300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 Box 323"/>
            <p:cNvSpPr txBox="1">
              <a:spLocks noChangeArrowheads="1"/>
            </p:cNvSpPr>
            <p:nvPr/>
          </p:nvSpPr>
          <p:spPr bwMode="auto">
            <a:xfrm>
              <a:off x="3632358" y="5517232"/>
              <a:ext cx="723617" cy="28803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u="sng" dirty="0" err="1">
                  <a:latin typeface="宋体" pitchFamily="2" charset="-122"/>
                </a:rPr>
                <a:t>ExtU</a:t>
              </a:r>
              <a:endParaRPr kumimoji="1" lang="zh-CN" altLang="en-US" b="1" u="sng" dirty="0">
                <a:latin typeface="宋体" pitchFamily="2" charset="-122"/>
              </a:endParaRPr>
            </a:p>
          </p:txBody>
        </p:sp>
        <p:sp>
          <p:nvSpPr>
            <p:cNvPr id="30" name="Text Box 18"/>
            <p:cNvSpPr txBox="1">
              <a:spLocks noChangeArrowheads="1"/>
            </p:cNvSpPr>
            <p:nvPr/>
          </p:nvSpPr>
          <p:spPr bwMode="auto">
            <a:xfrm rot="16200000">
              <a:off x="5364536" y="4508673"/>
              <a:ext cx="576063" cy="288926"/>
            </a:xfrm>
            <a:prstGeom prst="rect">
              <a:avLst/>
            </a:prstGeom>
            <a:noFill/>
            <a:ln w="19050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0" anchor="b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sng" dirty="0">
                  <a:latin typeface="宋体" pitchFamily="2" charset="-122"/>
                </a:rPr>
                <a:t>MUX</a:t>
              </a: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5508104" y="4836508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5516488" y="4398129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>
            <a:xfrm flipV="1">
              <a:off x="5795528" y="4655662"/>
              <a:ext cx="216632" cy="1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483768" y="5445224"/>
              <a:ext cx="535438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imme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 bwMode="auto">
            <a:xfrm>
              <a:off x="1691680" y="4221088"/>
              <a:ext cx="0" cy="21602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36" name="直接连接符 35"/>
            <p:cNvCxnSpPr/>
            <p:nvPr/>
          </p:nvCxnSpPr>
          <p:spPr bwMode="auto">
            <a:xfrm flipH="1" flipV="1">
              <a:off x="3995936" y="5805264"/>
              <a:ext cx="1769" cy="14401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37" name="TextBox 36"/>
            <p:cNvSpPr txBox="1"/>
            <p:nvPr/>
          </p:nvSpPr>
          <p:spPr>
            <a:xfrm>
              <a:off x="1475656" y="5949280"/>
              <a:ext cx="504057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IRWr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685976" y="5949280"/>
              <a:ext cx="81401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Extctr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39" name="直接连接符 46"/>
            <p:cNvCxnSpPr/>
            <p:nvPr/>
          </p:nvCxnSpPr>
          <p:spPr bwMode="auto">
            <a:xfrm flipV="1">
              <a:off x="3275856" y="5264156"/>
              <a:ext cx="718310" cy="685124"/>
            </a:xfrm>
            <a:prstGeom prst="bentConnector3">
              <a:avLst>
                <a:gd name="adj1" fmla="val 334"/>
              </a:avLst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sp>
          <p:nvSpPr>
            <p:cNvPr id="40" name="TextBox 39"/>
            <p:cNvSpPr txBox="1"/>
            <p:nvPr/>
          </p:nvSpPr>
          <p:spPr>
            <a:xfrm>
              <a:off x="5100771" y="5949280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ALUAsrc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41" name="Text Box 18"/>
            <p:cNvSpPr txBox="1">
              <a:spLocks noChangeArrowheads="1"/>
            </p:cNvSpPr>
            <p:nvPr/>
          </p:nvSpPr>
          <p:spPr bwMode="auto">
            <a:xfrm>
              <a:off x="3779913" y="3501008"/>
              <a:ext cx="504055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36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u="sng" dirty="0">
                  <a:latin typeface="宋体" pitchFamily="2" charset="-122"/>
                </a:rPr>
                <a:t>MUX</a:t>
              </a: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4203576" y="3535810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4211960" y="3679826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>
            <a:xfrm flipV="1">
              <a:off x="3491232" y="4509122"/>
              <a:ext cx="144664" cy="892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 Box 323"/>
            <p:cNvSpPr txBox="1">
              <a:spLocks noChangeArrowheads="1"/>
            </p:cNvSpPr>
            <p:nvPr/>
          </p:nvSpPr>
          <p:spPr bwMode="auto">
            <a:xfrm>
              <a:off x="7812360" y="4869160"/>
              <a:ext cx="648072" cy="72846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u="sng" dirty="0">
                  <a:latin typeface="宋体" pitchFamily="2" charset="-122"/>
                </a:rPr>
                <a:t>DMEM</a:t>
              </a:r>
              <a:endParaRPr kumimoji="1" lang="zh-CN" altLang="en-US" b="1" u="sng" dirty="0">
                <a:latin typeface="宋体" pitchFamily="2" charset="-122"/>
              </a:endParaRPr>
            </a:p>
          </p:txBody>
        </p:sp>
        <p:cxnSp>
          <p:nvCxnSpPr>
            <p:cNvPr id="46" name="直接连接符 8"/>
            <p:cNvCxnSpPr/>
            <p:nvPr/>
          </p:nvCxnSpPr>
          <p:spPr>
            <a:xfrm rot="5400000" flipH="1" flipV="1">
              <a:off x="7555873" y="4614277"/>
              <a:ext cx="439825" cy="215381"/>
            </a:xfrm>
            <a:prstGeom prst="bentConnector3">
              <a:avLst>
                <a:gd name="adj1" fmla="val 100738"/>
              </a:avLst>
            </a:prstGeom>
            <a:ln w="19050">
              <a:solidFill>
                <a:schemeClr val="accent2"/>
              </a:solidFill>
              <a:headEnd type="none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8"/>
            <p:cNvCxnSpPr/>
            <p:nvPr/>
          </p:nvCxnSpPr>
          <p:spPr>
            <a:xfrm rot="10800000">
              <a:off x="4283972" y="3717036"/>
              <a:ext cx="3384372" cy="997584"/>
            </a:xfrm>
            <a:prstGeom prst="bentConnector3">
              <a:avLst>
                <a:gd name="adj1" fmla="val -26150"/>
              </a:avLst>
            </a:prstGeom>
            <a:ln w="19050">
              <a:solidFill>
                <a:schemeClr val="accent2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 bwMode="auto">
            <a:xfrm>
              <a:off x="7380312" y="3354588"/>
              <a:ext cx="0" cy="144256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49" name="TextBox 48"/>
            <p:cNvSpPr txBox="1"/>
            <p:nvPr/>
          </p:nvSpPr>
          <p:spPr>
            <a:xfrm>
              <a:off x="7452320" y="5949280"/>
              <a:ext cx="685667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MEMWr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172400" y="5949280"/>
              <a:ext cx="720080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MEMRd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51" name="直接连接符 50"/>
            <p:cNvCxnSpPr/>
            <p:nvPr/>
          </p:nvCxnSpPr>
          <p:spPr bwMode="auto">
            <a:xfrm flipV="1">
              <a:off x="7884368" y="5589240"/>
              <a:ext cx="0" cy="36004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2771800" y="3140968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RegAsrc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 flipV="1">
              <a:off x="8172400" y="5664306"/>
              <a:ext cx="0" cy="14095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54" name="TextBox 53"/>
            <p:cNvSpPr txBox="1"/>
            <p:nvPr/>
          </p:nvSpPr>
          <p:spPr>
            <a:xfrm>
              <a:off x="2483768" y="4005064"/>
              <a:ext cx="612068" cy="21691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addr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55" name="Text Box 323"/>
            <p:cNvSpPr txBox="1">
              <a:spLocks noChangeArrowheads="1"/>
            </p:cNvSpPr>
            <p:nvPr/>
          </p:nvSpPr>
          <p:spPr bwMode="auto">
            <a:xfrm>
              <a:off x="1328102" y="4435016"/>
              <a:ext cx="651610" cy="29012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u="sng" dirty="0">
                  <a:latin typeface="宋体" pitchFamily="2" charset="-122"/>
                </a:rPr>
                <a:t>PC</a:t>
              </a:r>
              <a:endParaRPr kumimoji="1" lang="zh-CN" altLang="en-US" b="1" u="sng" dirty="0">
                <a:latin typeface="宋体" pitchFamily="2" charset="-122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>
            <a:xfrm>
              <a:off x="1979712" y="4540488"/>
              <a:ext cx="144016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187"/>
            <p:cNvCxnSpPr>
              <a:endCxn id="55" idx="1"/>
            </p:cNvCxnSpPr>
            <p:nvPr/>
          </p:nvCxnSpPr>
          <p:spPr>
            <a:xfrm rot="16200000" flipH="1">
              <a:off x="898347" y="4150325"/>
              <a:ext cx="719032" cy="140478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flipV="1">
              <a:off x="1187624" y="5229199"/>
              <a:ext cx="144016" cy="894"/>
            </a:xfrm>
            <a:prstGeom prst="line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187"/>
            <p:cNvCxnSpPr/>
            <p:nvPr/>
          </p:nvCxnSpPr>
          <p:spPr>
            <a:xfrm rot="16200000" flipH="1">
              <a:off x="1061272" y="5351336"/>
              <a:ext cx="392056" cy="148680"/>
            </a:xfrm>
            <a:prstGeom prst="bentConnector3">
              <a:avLst>
                <a:gd name="adj1" fmla="val 101829"/>
              </a:avLst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 Box 323"/>
            <p:cNvSpPr txBox="1">
              <a:spLocks noChangeArrowheads="1"/>
            </p:cNvSpPr>
            <p:nvPr/>
          </p:nvSpPr>
          <p:spPr bwMode="auto">
            <a:xfrm>
              <a:off x="1331640" y="4867063"/>
              <a:ext cx="648072" cy="50615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u="sng" dirty="0">
                  <a:latin typeface="宋体" pitchFamily="2" charset="-122"/>
                </a:rPr>
                <a:t>IMEM</a:t>
              </a:r>
              <a:endParaRPr kumimoji="1" lang="zh-CN" altLang="en-US" b="1" u="sng" dirty="0">
                <a:latin typeface="宋体" pitchFamily="2" charset="-122"/>
              </a:endParaRPr>
            </a:p>
          </p:txBody>
        </p:sp>
        <p:cxnSp>
          <p:nvCxnSpPr>
            <p:cNvPr id="61" name="直接连接符 199"/>
            <p:cNvCxnSpPr/>
            <p:nvPr/>
          </p:nvCxnSpPr>
          <p:spPr bwMode="auto">
            <a:xfrm>
              <a:off x="1079612" y="4977170"/>
              <a:ext cx="18002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2" name="直接连接符 61"/>
            <p:cNvCxnSpPr/>
            <p:nvPr/>
          </p:nvCxnSpPr>
          <p:spPr>
            <a:xfrm>
              <a:off x="1979712" y="5634959"/>
              <a:ext cx="504056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H="1">
              <a:off x="1907704" y="3429000"/>
              <a:ext cx="4824536" cy="0"/>
            </a:xfrm>
            <a:prstGeom prst="line">
              <a:avLst/>
            </a:prstGeom>
            <a:ln w="12700">
              <a:solidFill>
                <a:srgbClr val="990099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 Box 323"/>
            <p:cNvSpPr txBox="1">
              <a:spLocks noChangeArrowheads="1"/>
            </p:cNvSpPr>
            <p:nvPr/>
          </p:nvSpPr>
          <p:spPr bwMode="auto">
            <a:xfrm>
              <a:off x="4499992" y="4867063"/>
              <a:ext cx="216023" cy="290129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rgbClr val="990099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u="sng" dirty="0">
                  <a:latin typeface="宋体" pitchFamily="2" charset="-122"/>
                </a:rPr>
                <a:t>A</a:t>
              </a:r>
              <a:endParaRPr kumimoji="1" lang="zh-CN" altLang="en-US" b="1" u="sng" dirty="0">
                <a:latin typeface="宋体" pitchFamily="2" charset="-122"/>
              </a:endParaRPr>
            </a:p>
          </p:txBody>
        </p:sp>
        <p:sp>
          <p:nvSpPr>
            <p:cNvPr id="65" name="Text Box 323"/>
            <p:cNvSpPr txBox="1">
              <a:spLocks noChangeArrowheads="1"/>
            </p:cNvSpPr>
            <p:nvPr/>
          </p:nvSpPr>
          <p:spPr bwMode="auto">
            <a:xfrm>
              <a:off x="4499992" y="4437112"/>
              <a:ext cx="216023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rgbClr val="990099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u="sng" dirty="0">
                  <a:latin typeface="宋体" pitchFamily="2" charset="-122"/>
                </a:rPr>
                <a:t>B</a:t>
              </a:r>
              <a:endParaRPr kumimoji="1" lang="zh-CN" altLang="en-US" b="1" u="sng" dirty="0">
                <a:latin typeface="宋体" pitchFamily="2" charset="-122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>
            <a:xfrm>
              <a:off x="4355976" y="5013176"/>
              <a:ext cx="149787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4355976" y="4581128"/>
              <a:ext cx="149787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 bwMode="auto">
            <a:xfrm flipV="1">
              <a:off x="4609368" y="5157192"/>
              <a:ext cx="0" cy="12363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9" name="直接连接符 68"/>
            <p:cNvCxnSpPr/>
            <p:nvPr/>
          </p:nvCxnSpPr>
          <p:spPr bwMode="auto">
            <a:xfrm>
              <a:off x="4609368" y="4326716"/>
              <a:ext cx="0" cy="11039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70" name="直接连接符 69"/>
            <p:cNvCxnSpPr/>
            <p:nvPr/>
          </p:nvCxnSpPr>
          <p:spPr bwMode="auto">
            <a:xfrm>
              <a:off x="1043608" y="5120139"/>
              <a:ext cx="0" cy="82914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cxnSp>
          <p:nvCxnSpPr>
            <p:cNvPr id="71" name="直接连接符 97"/>
            <p:cNvCxnSpPr>
              <a:stCxn id="64" idx="3"/>
            </p:cNvCxnSpPr>
            <p:nvPr/>
          </p:nvCxnSpPr>
          <p:spPr>
            <a:xfrm>
              <a:off x="4716015" y="5012128"/>
              <a:ext cx="790497" cy="344054"/>
            </a:xfrm>
            <a:prstGeom prst="bentConnector3">
              <a:avLst>
                <a:gd name="adj1" fmla="val 9251"/>
              </a:avLst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 Box 18"/>
            <p:cNvSpPr txBox="1">
              <a:spLocks noChangeArrowheads="1"/>
            </p:cNvSpPr>
            <p:nvPr/>
          </p:nvSpPr>
          <p:spPr bwMode="auto">
            <a:xfrm rot="16200000">
              <a:off x="5436544" y="5084737"/>
              <a:ext cx="432047" cy="288926"/>
            </a:xfrm>
            <a:prstGeom prst="rect">
              <a:avLst/>
            </a:prstGeom>
            <a:noFill/>
            <a:ln w="19050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0" anchor="b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sng" dirty="0">
                  <a:latin typeface="宋体" pitchFamily="2" charset="-122"/>
                </a:rPr>
                <a:t>MUX</a:t>
              </a:r>
            </a:p>
          </p:txBody>
        </p:sp>
        <p:cxnSp>
          <p:nvCxnSpPr>
            <p:cNvPr id="73" name="直接连接符 72"/>
            <p:cNvCxnSpPr/>
            <p:nvPr/>
          </p:nvCxnSpPr>
          <p:spPr>
            <a:xfrm>
              <a:off x="4716015" y="4581128"/>
              <a:ext cx="792089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 Box 323"/>
            <p:cNvSpPr txBox="1">
              <a:spLocks noChangeArrowheads="1"/>
            </p:cNvSpPr>
            <p:nvPr/>
          </p:nvSpPr>
          <p:spPr bwMode="auto">
            <a:xfrm>
              <a:off x="4608003" y="5517232"/>
              <a:ext cx="433164" cy="28803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rgbClr val="990099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u="sng" dirty="0">
                  <a:latin typeface="宋体" pitchFamily="2" charset="-122"/>
                </a:rPr>
                <a:t>SL2</a:t>
              </a:r>
              <a:endParaRPr kumimoji="1" lang="zh-CN" altLang="en-US" b="1" u="sng" dirty="0">
                <a:latin typeface="宋体" pitchFamily="2" charset="-122"/>
              </a:endParaRPr>
            </a:p>
          </p:txBody>
        </p:sp>
        <p:cxnSp>
          <p:nvCxnSpPr>
            <p:cNvPr id="75" name="直接连接符 74"/>
            <p:cNvCxnSpPr>
              <a:stCxn id="29" idx="3"/>
              <a:endCxn id="74" idx="1"/>
            </p:cNvCxnSpPr>
            <p:nvPr/>
          </p:nvCxnSpPr>
          <p:spPr>
            <a:xfrm>
              <a:off x="4355975" y="5661248"/>
              <a:ext cx="252028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5364088" y="4867063"/>
              <a:ext cx="142424" cy="2097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112"/>
            <p:cNvCxnSpPr>
              <a:stCxn id="74" idx="3"/>
            </p:cNvCxnSpPr>
            <p:nvPr/>
          </p:nvCxnSpPr>
          <p:spPr>
            <a:xfrm flipV="1">
              <a:off x="5041167" y="4867063"/>
              <a:ext cx="322921" cy="794185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5075258" y="4725144"/>
              <a:ext cx="432846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5318844" y="4437112"/>
              <a:ext cx="189260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118"/>
            <p:cNvCxnSpPr/>
            <p:nvPr/>
          </p:nvCxnSpPr>
          <p:spPr>
            <a:xfrm rot="16200000" flipH="1">
              <a:off x="4678323" y="4257890"/>
              <a:ext cx="1081906" cy="574469"/>
            </a:xfrm>
            <a:prstGeom prst="bentConnector3">
              <a:avLst>
                <a:gd name="adj1" fmla="val 100262"/>
              </a:avLst>
            </a:prstGeom>
            <a:ln w="19050">
              <a:solidFill>
                <a:schemeClr val="accent2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6372200" y="4941168"/>
              <a:ext cx="282340" cy="711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 Box 323"/>
            <p:cNvSpPr txBox="1">
              <a:spLocks noChangeArrowheads="1"/>
            </p:cNvSpPr>
            <p:nvPr/>
          </p:nvSpPr>
          <p:spPr bwMode="auto">
            <a:xfrm>
              <a:off x="6660231" y="4797152"/>
              <a:ext cx="864096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rgbClr val="990099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u="sng" dirty="0" err="1">
                  <a:latin typeface="宋体" pitchFamily="2" charset="-122"/>
                </a:rPr>
                <a:t>ALUOut</a:t>
              </a:r>
              <a:endParaRPr kumimoji="1" lang="zh-CN" altLang="en-US" b="1" u="sng" dirty="0">
                <a:latin typeface="宋体" pitchFamily="2" charset="-122"/>
              </a:endParaRPr>
            </a:p>
          </p:txBody>
        </p:sp>
        <p:sp>
          <p:nvSpPr>
            <p:cNvPr id="83" name="Text Box 323"/>
            <p:cNvSpPr txBox="1">
              <a:spLocks noChangeArrowheads="1"/>
            </p:cNvSpPr>
            <p:nvPr/>
          </p:nvSpPr>
          <p:spPr bwMode="auto">
            <a:xfrm>
              <a:off x="6948264" y="4509120"/>
              <a:ext cx="332814" cy="21812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rgbClr val="990099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u="sng" dirty="0">
                  <a:latin typeface="宋体" pitchFamily="2" charset="-122"/>
                </a:rPr>
                <a:t>OF</a:t>
              </a:r>
              <a:endParaRPr kumimoji="1" lang="zh-CN" altLang="en-US" b="1" u="sng" dirty="0">
                <a:latin typeface="宋体" pitchFamily="2" charset="-122"/>
              </a:endParaRPr>
            </a:p>
          </p:txBody>
        </p:sp>
        <p:sp>
          <p:nvSpPr>
            <p:cNvPr id="84" name="Text Box 18"/>
            <p:cNvSpPr txBox="1">
              <a:spLocks noChangeArrowheads="1"/>
            </p:cNvSpPr>
            <p:nvPr/>
          </p:nvSpPr>
          <p:spPr bwMode="auto">
            <a:xfrm rot="16200000">
              <a:off x="2987377" y="4436665"/>
              <a:ext cx="432047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0" anchor="b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sng" dirty="0">
                  <a:latin typeface="宋体" pitchFamily="2" charset="-122"/>
                </a:rPr>
                <a:t>MUX</a:t>
              </a:r>
            </a:p>
          </p:txBody>
        </p:sp>
        <p:sp>
          <p:nvSpPr>
            <p:cNvPr id="85" name="Text Box 323"/>
            <p:cNvSpPr txBox="1">
              <a:spLocks noChangeArrowheads="1"/>
            </p:cNvSpPr>
            <p:nvPr/>
          </p:nvSpPr>
          <p:spPr bwMode="auto">
            <a:xfrm>
              <a:off x="5794767" y="3933056"/>
              <a:ext cx="721449" cy="360040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rgbClr val="990099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u="sng" dirty="0">
                  <a:latin typeface="+mn-lt"/>
                </a:rPr>
                <a:t>Splice</a:t>
              </a:r>
              <a:endParaRPr kumimoji="1" lang="zh-CN" altLang="en-US" sz="2000" u="sng" dirty="0">
                <a:latin typeface="+mn-lt"/>
              </a:endParaRPr>
            </a:p>
          </p:txBody>
        </p:sp>
        <p:cxnSp>
          <p:nvCxnSpPr>
            <p:cNvPr id="86" name="直接连接符 85"/>
            <p:cNvCxnSpPr/>
            <p:nvPr/>
          </p:nvCxnSpPr>
          <p:spPr>
            <a:xfrm>
              <a:off x="2486010" y="4221982"/>
              <a:ext cx="3308757" cy="0"/>
            </a:xfrm>
            <a:prstGeom prst="line">
              <a:avLst/>
            </a:prstGeom>
            <a:ln w="1905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2123729" y="4004170"/>
              <a:ext cx="3671038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6517111" y="4149080"/>
              <a:ext cx="1366362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 Box 18"/>
            <p:cNvSpPr txBox="1">
              <a:spLocks noChangeArrowheads="1"/>
            </p:cNvSpPr>
            <p:nvPr/>
          </p:nvSpPr>
          <p:spPr bwMode="auto">
            <a:xfrm rot="16200000">
              <a:off x="7775909" y="4184637"/>
              <a:ext cx="504055" cy="288926"/>
            </a:xfrm>
            <a:prstGeom prst="rect">
              <a:avLst/>
            </a:prstGeom>
            <a:noFill/>
            <a:ln w="19050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0" anchor="b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sng" dirty="0">
                  <a:latin typeface="宋体" pitchFamily="2" charset="-122"/>
                </a:rPr>
                <a:t>MUX</a:t>
              </a:r>
            </a:p>
          </p:txBody>
        </p:sp>
        <p:cxnSp>
          <p:nvCxnSpPr>
            <p:cNvPr id="90" name="直接连接符 8"/>
            <p:cNvCxnSpPr/>
            <p:nvPr/>
          </p:nvCxnSpPr>
          <p:spPr>
            <a:xfrm flipV="1">
              <a:off x="6480212" y="4363006"/>
              <a:ext cx="1403262" cy="578162"/>
            </a:xfrm>
            <a:prstGeom prst="bentConnector3">
              <a:avLst>
                <a:gd name="adj1" fmla="val -150"/>
              </a:avLst>
            </a:prstGeom>
            <a:ln w="19050">
              <a:solidFill>
                <a:schemeClr val="accent2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8"/>
            <p:cNvCxnSpPr/>
            <p:nvPr/>
          </p:nvCxnSpPr>
          <p:spPr>
            <a:xfrm flipH="1">
              <a:off x="4283968" y="3573016"/>
              <a:ext cx="4392488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 Box 323"/>
            <p:cNvSpPr txBox="1">
              <a:spLocks noChangeArrowheads="1"/>
            </p:cNvSpPr>
            <p:nvPr/>
          </p:nvSpPr>
          <p:spPr bwMode="auto">
            <a:xfrm>
              <a:off x="1331640" y="5515135"/>
              <a:ext cx="648072" cy="29012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rgbClr val="990099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u="sng" dirty="0">
                  <a:latin typeface="宋体" pitchFamily="2" charset="-122"/>
                </a:rPr>
                <a:t>IR</a:t>
              </a:r>
              <a:endParaRPr kumimoji="1" lang="zh-CN" altLang="en-US" b="1" u="sng" dirty="0">
                <a:latin typeface="宋体" pitchFamily="2" charset="-122"/>
              </a:endParaRPr>
            </a:p>
          </p:txBody>
        </p:sp>
        <p:cxnSp>
          <p:nvCxnSpPr>
            <p:cNvPr id="93" name="直接连接符 92"/>
            <p:cNvCxnSpPr/>
            <p:nvPr/>
          </p:nvCxnSpPr>
          <p:spPr>
            <a:xfrm>
              <a:off x="2123728" y="4004170"/>
              <a:ext cx="1" cy="1081014"/>
            </a:xfrm>
            <a:prstGeom prst="line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矩形 93"/>
            <p:cNvSpPr/>
            <p:nvPr/>
          </p:nvSpPr>
          <p:spPr>
            <a:xfrm>
              <a:off x="1531431" y="4005064"/>
              <a:ext cx="376273" cy="2160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u="sng" dirty="0">
                  <a:solidFill>
                    <a:schemeClr val="tx1"/>
                  </a:solidFill>
                  <a:latin typeface="+mn-ea"/>
                </a:rPr>
                <a:t>≥</a:t>
              </a:r>
              <a:r>
                <a:rPr lang="en-US" altLang="zh-CN" sz="1200" b="1" u="sng" dirty="0">
                  <a:solidFill>
                    <a:schemeClr val="tx1"/>
                  </a:solidFill>
                  <a:latin typeface="+mn-ea"/>
                </a:rPr>
                <a:t>1</a:t>
              </a:r>
              <a:endParaRPr lang="zh-CN" altLang="en-US" sz="1200" b="1" u="sng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95" name="直接连接符 94"/>
            <p:cNvCxnSpPr/>
            <p:nvPr/>
          </p:nvCxnSpPr>
          <p:spPr bwMode="auto">
            <a:xfrm>
              <a:off x="1619672" y="3523128"/>
              <a:ext cx="0" cy="48193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96" name="矩形 95"/>
            <p:cNvSpPr/>
            <p:nvPr/>
          </p:nvSpPr>
          <p:spPr>
            <a:xfrm>
              <a:off x="1681613" y="3645024"/>
              <a:ext cx="298100" cy="16419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sng" dirty="0">
                  <a:solidFill>
                    <a:schemeClr val="tx1"/>
                  </a:solidFill>
                  <a:latin typeface="+mn-ea"/>
                </a:rPr>
                <a:t>&amp;</a:t>
              </a:r>
              <a:endParaRPr lang="zh-CN" altLang="en-US" sz="1600" b="1" u="sng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97" name="直接连接符 96"/>
            <p:cNvCxnSpPr/>
            <p:nvPr/>
          </p:nvCxnSpPr>
          <p:spPr bwMode="auto">
            <a:xfrm>
              <a:off x="1835696" y="3808022"/>
              <a:ext cx="1" cy="19614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98" name="直接连接符 97"/>
            <p:cNvCxnSpPr/>
            <p:nvPr/>
          </p:nvCxnSpPr>
          <p:spPr bwMode="auto">
            <a:xfrm>
              <a:off x="1772072" y="3356992"/>
              <a:ext cx="0" cy="28803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99" name="直接连接符 98"/>
            <p:cNvCxnSpPr/>
            <p:nvPr/>
          </p:nvCxnSpPr>
          <p:spPr bwMode="auto">
            <a:xfrm>
              <a:off x="1907704" y="3429000"/>
              <a:ext cx="0" cy="21602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00" name="直接连接符 99"/>
            <p:cNvCxnSpPr/>
            <p:nvPr/>
          </p:nvCxnSpPr>
          <p:spPr>
            <a:xfrm flipH="1">
              <a:off x="1970095" y="5085184"/>
              <a:ext cx="153634" cy="0"/>
            </a:xfrm>
            <a:prstGeom prst="line">
              <a:avLst/>
            </a:prstGeom>
            <a:ln w="1905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 bwMode="auto">
            <a:xfrm flipV="1">
              <a:off x="1691680" y="5805263"/>
              <a:ext cx="1" cy="14401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02" name="直接连接符 101"/>
            <p:cNvCxnSpPr/>
            <p:nvPr/>
          </p:nvCxnSpPr>
          <p:spPr>
            <a:xfrm>
              <a:off x="5220967" y="5517232"/>
              <a:ext cx="2591393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>
              <a:off x="5220072" y="4576143"/>
              <a:ext cx="0" cy="941089"/>
            </a:xfrm>
            <a:prstGeom prst="line">
              <a:avLst/>
            </a:prstGeom>
            <a:ln w="19050">
              <a:solidFill>
                <a:schemeClr val="accent2"/>
              </a:solidFill>
              <a:headEnd type="oval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284"/>
            <p:cNvCxnSpPr/>
            <p:nvPr/>
          </p:nvCxnSpPr>
          <p:spPr>
            <a:xfrm flipV="1">
              <a:off x="4455616" y="5445224"/>
              <a:ext cx="620440" cy="216028"/>
            </a:xfrm>
            <a:prstGeom prst="bentConnector3">
              <a:avLst>
                <a:gd name="adj1" fmla="val -243"/>
              </a:avLst>
            </a:prstGeom>
            <a:ln w="19050">
              <a:solidFill>
                <a:schemeClr val="accent2"/>
              </a:solidFill>
              <a:headEnd type="oval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 flipV="1">
              <a:off x="5076056" y="4714620"/>
              <a:ext cx="0" cy="730604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 flipV="1">
              <a:off x="6732240" y="3429000"/>
              <a:ext cx="0" cy="1296144"/>
            </a:xfrm>
            <a:prstGeom prst="line">
              <a:avLst/>
            </a:prstGeom>
            <a:ln w="12700">
              <a:solidFill>
                <a:srgbClr val="990099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/>
            <p:nvPr/>
          </p:nvCxnSpPr>
          <p:spPr>
            <a:xfrm>
              <a:off x="7524328" y="4941168"/>
              <a:ext cx="143765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5112058" y="4328806"/>
              <a:ext cx="206785" cy="19869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600" b="1" u="sng" dirty="0">
                  <a:latin typeface="+mn-ea"/>
                  <a:ea typeface="+mn-ea"/>
                  <a:cs typeface="Times New Roman" pitchFamily="18" charset="0"/>
                </a:rPr>
                <a:t>4</a:t>
              </a:r>
              <a:endParaRPr lang="zh-CN" altLang="en-US" sz="16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09" name="直接连接符 108"/>
            <p:cNvCxnSpPr/>
            <p:nvPr/>
          </p:nvCxnSpPr>
          <p:spPr bwMode="auto">
            <a:xfrm flipV="1">
              <a:off x="3995936" y="5157192"/>
              <a:ext cx="0" cy="10801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10" name="直接连接符 109"/>
            <p:cNvCxnSpPr/>
            <p:nvPr/>
          </p:nvCxnSpPr>
          <p:spPr bwMode="auto">
            <a:xfrm flipH="1" flipV="1">
              <a:off x="5652121" y="5445224"/>
              <a:ext cx="446" cy="50405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11" name="直接连接符 110"/>
            <p:cNvCxnSpPr/>
            <p:nvPr/>
          </p:nvCxnSpPr>
          <p:spPr bwMode="auto">
            <a:xfrm>
              <a:off x="3196279" y="3356992"/>
              <a:ext cx="1" cy="100811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12" name="直接连接符 199"/>
            <p:cNvCxnSpPr/>
            <p:nvPr/>
          </p:nvCxnSpPr>
          <p:spPr bwMode="auto">
            <a:xfrm>
              <a:off x="1475656" y="429309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13" name="直接连接符 112"/>
            <p:cNvCxnSpPr>
              <a:endCxn id="60" idx="1"/>
            </p:cNvCxnSpPr>
            <p:nvPr/>
          </p:nvCxnSpPr>
          <p:spPr bwMode="auto">
            <a:xfrm>
              <a:off x="1043608" y="5120139"/>
              <a:ext cx="288032" cy="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14" name="直接连接符 113"/>
            <p:cNvCxnSpPr/>
            <p:nvPr/>
          </p:nvCxnSpPr>
          <p:spPr>
            <a:xfrm>
              <a:off x="8676457" y="3571814"/>
              <a:ext cx="0" cy="1661578"/>
            </a:xfrm>
            <a:prstGeom prst="line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>
              <a:off x="8460432" y="5229200"/>
              <a:ext cx="216025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 bwMode="auto">
            <a:xfrm>
              <a:off x="8029176" y="3356992"/>
              <a:ext cx="0" cy="71718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17" name="直接连接符 116"/>
            <p:cNvCxnSpPr/>
            <p:nvPr/>
          </p:nvCxnSpPr>
          <p:spPr bwMode="auto">
            <a:xfrm>
              <a:off x="4067943" y="3356992"/>
              <a:ext cx="1" cy="14401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18" name="直接连接符 432"/>
            <p:cNvCxnSpPr/>
            <p:nvPr/>
          </p:nvCxnSpPr>
          <p:spPr bwMode="auto">
            <a:xfrm>
              <a:off x="1326462" y="3354588"/>
              <a:ext cx="293210" cy="168540"/>
            </a:xfrm>
            <a:prstGeom prst="bentConnector3">
              <a:avLst>
                <a:gd name="adj1" fmla="val -1048"/>
              </a:avLst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sp>
          <p:nvSpPr>
            <p:cNvPr id="119" name="TextBox 118"/>
            <p:cNvSpPr txBox="1"/>
            <p:nvPr/>
          </p:nvSpPr>
          <p:spPr>
            <a:xfrm>
              <a:off x="1043608" y="3140968"/>
              <a:ext cx="50405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PCWr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619671" y="3140968"/>
              <a:ext cx="612069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PCWrB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881794" y="3140968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RegDsrc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22" name="矩形 121"/>
            <p:cNvSpPr/>
            <p:nvPr/>
          </p:nvSpPr>
          <p:spPr bwMode="auto">
            <a:xfrm>
              <a:off x="5508104" y="5322976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3" name="矩形 122"/>
            <p:cNvSpPr/>
            <p:nvPr/>
          </p:nvSpPr>
          <p:spPr bwMode="auto">
            <a:xfrm>
              <a:off x="5516488" y="5054364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4" name="矩形 123"/>
            <p:cNvSpPr/>
            <p:nvPr/>
          </p:nvSpPr>
          <p:spPr bwMode="auto">
            <a:xfrm>
              <a:off x="7884368" y="4465584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5" name="矩形 124"/>
            <p:cNvSpPr/>
            <p:nvPr/>
          </p:nvSpPr>
          <p:spPr bwMode="auto">
            <a:xfrm>
              <a:off x="7892752" y="4112445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7740352" y="3140968"/>
              <a:ext cx="685667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PCsrc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27" name="直接连接符 126"/>
            <p:cNvCxnSpPr/>
            <p:nvPr/>
          </p:nvCxnSpPr>
          <p:spPr bwMode="auto">
            <a:xfrm flipV="1">
              <a:off x="6228184" y="5253664"/>
              <a:ext cx="0" cy="69561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28" name="TextBox 127"/>
            <p:cNvSpPr txBox="1"/>
            <p:nvPr/>
          </p:nvSpPr>
          <p:spPr>
            <a:xfrm>
              <a:off x="6926336" y="3140968"/>
              <a:ext cx="81401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ALUOWr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253171" y="3140968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ALUBsrc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30" name="直接连接符 129"/>
            <p:cNvCxnSpPr/>
            <p:nvPr/>
          </p:nvCxnSpPr>
          <p:spPr bwMode="auto">
            <a:xfrm flipH="1">
              <a:off x="5650527" y="3356992"/>
              <a:ext cx="1593" cy="100811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31" name="TextBox 130"/>
            <p:cNvSpPr txBox="1"/>
            <p:nvPr/>
          </p:nvSpPr>
          <p:spPr>
            <a:xfrm>
              <a:off x="899592" y="5949280"/>
              <a:ext cx="50405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IMRd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32" name="直接连接符 199"/>
            <p:cNvCxnSpPr/>
            <p:nvPr/>
          </p:nvCxnSpPr>
          <p:spPr bwMode="auto">
            <a:xfrm flipV="1">
              <a:off x="1475656" y="5805264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33" name="直接连接符 199"/>
            <p:cNvCxnSpPr/>
            <p:nvPr/>
          </p:nvCxnSpPr>
          <p:spPr bwMode="auto">
            <a:xfrm flipV="1">
              <a:off x="7377723" y="5085184"/>
              <a:ext cx="2589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34" name="直接连接符 199"/>
            <p:cNvCxnSpPr/>
            <p:nvPr/>
          </p:nvCxnSpPr>
          <p:spPr bwMode="auto">
            <a:xfrm>
              <a:off x="7092280" y="4398129"/>
              <a:ext cx="0" cy="102607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135" name="椭圆 134"/>
            <p:cNvSpPr/>
            <p:nvPr/>
          </p:nvSpPr>
          <p:spPr bwMode="auto">
            <a:xfrm>
              <a:off x="1259632" y="4941168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6" name="椭圆 135"/>
            <p:cNvSpPr/>
            <p:nvPr/>
          </p:nvSpPr>
          <p:spPr bwMode="auto">
            <a:xfrm>
              <a:off x="8135324" y="5596465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37" name="Text Box 5"/>
          <p:cNvSpPr txBox="1">
            <a:spLocks noChangeArrowheads="1"/>
          </p:cNvSpPr>
          <p:nvPr/>
        </p:nvSpPr>
        <p:spPr bwMode="auto">
          <a:xfrm>
            <a:off x="179512" y="4221088"/>
            <a:ext cx="8784976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u="sng" dirty="0">
                <a:solidFill>
                  <a:srgbClr val="C00000"/>
                </a:solidFill>
                <a:latin typeface="+mn-ea"/>
                <a:ea typeface="+mn-ea"/>
              </a:rPr>
              <a:t>   *</a:t>
            </a:r>
            <a:r>
              <a:rPr lang="en-US" altLang="zh-CN" u="sng" dirty="0" err="1">
                <a:solidFill>
                  <a:srgbClr val="C00000"/>
                </a:solidFill>
              </a:rPr>
              <a:t>μ</a:t>
            </a:r>
            <a:r>
              <a:rPr lang="en-US" altLang="zh-CN" b="1" u="sng" dirty="0" err="1">
                <a:solidFill>
                  <a:srgbClr val="C00000"/>
                </a:solidFill>
                <a:latin typeface="宋体" pitchFamily="2" charset="-122"/>
              </a:rPr>
              <a:t>OP</a:t>
            </a:r>
            <a:r>
              <a:rPr lang="zh-CN" altLang="en-US" b="1" u="sng" dirty="0">
                <a:solidFill>
                  <a:srgbClr val="C00000"/>
                </a:solidFill>
                <a:latin typeface="宋体" pitchFamily="2" charset="-122"/>
              </a:rPr>
              <a:t>时序的组织</a:t>
            </a:r>
            <a:r>
              <a:rPr lang="zh-CN" altLang="en-US" b="1" u="sng" dirty="0">
                <a:solidFill>
                  <a:srgbClr val="C00000"/>
                </a:solidFill>
                <a:latin typeface="+mn-ea"/>
                <a:ea typeface="+mn-ea"/>
              </a:rPr>
              <a:t>：</a:t>
            </a:r>
            <a:r>
              <a:rPr lang="zh-CN" altLang="en-US" b="1" u="sng" dirty="0">
                <a:latin typeface="+mn-ea"/>
                <a:ea typeface="+mn-ea"/>
              </a:rPr>
              <a:t>时延最小化</a:t>
            </a:r>
            <a:r>
              <a:rPr lang="en-US" altLang="zh-CN" sz="2000" b="1" u="sng" dirty="0">
                <a:latin typeface="+mn-ea"/>
                <a:ea typeface="+mn-ea"/>
              </a:rPr>
              <a:t>(</a:t>
            </a:r>
            <a:r>
              <a:rPr lang="zh-CN" altLang="en-US" sz="2000" b="1" u="sng" dirty="0">
                <a:latin typeface="+mn-ea"/>
                <a:ea typeface="+mn-ea"/>
              </a:rPr>
              <a:t>如</a:t>
            </a:r>
            <a:r>
              <a:rPr lang="en-US" altLang="zh-CN" sz="2000" b="1" u="sng" dirty="0">
                <a:latin typeface="+mn-ea"/>
                <a:ea typeface="+mn-ea"/>
              </a:rPr>
              <a:t>A</a:t>
            </a:r>
            <a:r>
              <a:rPr lang="zh-CN" altLang="en-US" sz="2000" b="1" u="sng" dirty="0">
                <a:latin typeface="+mn-ea"/>
                <a:ea typeface="+mn-ea"/>
              </a:rPr>
              <a:t>及</a:t>
            </a:r>
            <a:r>
              <a:rPr lang="en-US" altLang="zh-CN" sz="2000" b="1" u="sng" dirty="0">
                <a:latin typeface="+mn-ea"/>
                <a:ea typeface="+mn-ea"/>
              </a:rPr>
              <a:t>B)</a:t>
            </a:r>
            <a:r>
              <a:rPr lang="zh-CN" altLang="en-US" b="1" u="sng" dirty="0">
                <a:latin typeface="+mn-ea"/>
                <a:ea typeface="+mn-ea"/>
              </a:rPr>
              <a:t>、简化实现</a:t>
            </a:r>
            <a:r>
              <a:rPr lang="en-US" altLang="zh-CN" sz="2000" b="1" u="sng" dirty="0">
                <a:latin typeface="+mn-ea"/>
                <a:ea typeface="+mn-ea"/>
              </a:rPr>
              <a:t>(</a:t>
            </a:r>
            <a:r>
              <a:rPr lang="zh-CN" altLang="en-US" sz="2000" b="1" u="sng" dirty="0">
                <a:latin typeface="+mn-ea"/>
                <a:ea typeface="+mn-ea"/>
              </a:rPr>
              <a:t>如</a:t>
            </a:r>
            <a:r>
              <a:rPr lang="en-US" altLang="zh-CN" sz="2000" b="1" u="sng" dirty="0">
                <a:latin typeface="+mn-ea"/>
                <a:ea typeface="+mn-ea"/>
              </a:rPr>
              <a:t>PC)</a:t>
            </a:r>
            <a:endParaRPr lang="en-US" altLang="zh-CN" b="1" u="sng" dirty="0">
              <a:latin typeface="+mn-ea"/>
              <a:ea typeface="+mn-ea"/>
            </a:endParaRPr>
          </a:p>
        </p:txBody>
      </p:sp>
      <p:grpSp>
        <p:nvGrpSpPr>
          <p:cNvPr id="249" name="组合 248"/>
          <p:cNvGrpSpPr/>
          <p:nvPr/>
        </p:nvGrpSpPr>
        <p:grpSpPr>
          <a:xfrm>
            <a:off x="1403648" y="4725144"/>
            <a:ext cx="5955704" cy="1512168"/>
            <a:chOff x="1403648" y="4725144"/>
            <a:chExt cx="5955704" cy="1512168"/>
          </a:xfrm>
        </p:grpSpPr>
        <p:sp>
          <p:nvSpPr>
            <p:cNvPr id="190" name="TextBox 189"/>
            <p:cNvSpPr txBox="1"/>
            <p:nvPr/>
          </p:nvSpPr>
          <p:spPr>
            <a:xfrm>
              <a:off x="1403648" y="5013176"/>
              <a:ext cx="381000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r"/>
              <a:r>
                <a:rPr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Clk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91" name="直接连接符 190"/>
            <p:cNvCxnSpPr/>
            <p:nvPr/>
          </p:nvCxnSpPr>
          <p:spPr>
            <a:xfrm>
              <a:off x="2483768" y="5017946"/>
              <a:ext cx="0" cy="278789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/>
            <p:nvPr/>
          </p:nvCxnSpPr>
          <p:spPr>
            <a:xfrm>
              <a:off x="1979712" y="5013176"/>
              <a:ext cx="504056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/>
            <p:nvPr/>
          </p:nvCxnSpPr>
          <p:spPr>
            <a:xfrm>
              <a:off x="1979712" y="5013176"/>
              <a:ext cx="0" cy="283559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/>
            <p:nvPr/>
          </p:nvCxnSpPr>
          <p:spPr>
            <a:xfrm>
              <a:off x="1835696" y="5301208"/>
              <a:ext cx="144016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/>
            <p:nvPr/>
          </p:nvCxnSpPr>
          <p:spPr>
            <a:xfrm>
              <a:off x="1979712" y="4725144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/>
            <p:cNvSpPr txBox="1"/>
            <p:nvPr/>
          </p:nvSpPr>
          <p:spPr>
            <a:xfrm>
              <a:off x="2162342" y="4725144"/>
              <a:ext cx="4921334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l"/>
              <a:r>
                <a:rPr lang="zh-CN" altLang="en-US" sz="1800" b="1" u="sng" dirty="0">
                  <a:latin typeface="+mn-ea"/>
                  <a:ea typeface="+mn-ea"/>
                  <a:cs typeface="Times New Roman" pitchFamily="18" charset="0"/>
                </a:rPr>
                <a:t>取指令  </a:t>
              </a:r>
              <a:r>
                <a:rPr lang="en-US" altLang="zh-CN" sz="1800" b="1" u="sng" baseline="-25000" dirty="0">
                  <a:latin typeface="+mn-ea"/>
                  <a:ea typeface="+mn-ea"/>
                  <a:cs typeface="Times New Roman" pitchFamily="18" charset="0"/>
                </a:rPr>
                <a:t> </a:t>
              </a:r>
              <a:r>
                <a:rPr lang="zh-CN" altLang="en-US" sz="1800" b="1" u="sng" dirty="0">
                  <a:latin typeface="+mn-ea"/>
                  <a:ea typeface="+mn-ea"/>
                  <a:cs typeface="Times New Roman" pitchFamily="18" charset="0"/>
                </a:rPr>
                <a:t>读</a:t>
              </a:r>
              <a:r>
                <a:rPr lang="en-US" altLang="zh-CN" sz="1800" b="1" u="sng" dirty="0">
                  <a:latin typeface="+mn-ea"/>
                  <a:ea typeface="+mn-ea"/>
                  <a:cs typeface="Times New Roman" pitchFamily="18" charset="0"/>
                </a:rPr>
                <a:t>GPRs    ALU      MEM    </a:t>
              </a:r>
              <a:r>
                <a:rPr lang="zh-CN" altLang="en-US" sz="1800" b="1" u="sng" dirty="0">
                  <a:latin typeface="+mn-ea"/>
                  <a:ea typeface="+mn-ea"/>
                  <a:cs typeface="Times New Roman" pitchFamily="18" charset="0"/>
                </a:rPr>
                <a:t>写</a:t>
              </a:r>
              <a:r>
                <a:rPr lang="en-US" altLang="zh-CN" sz="1800" b="1" u="sng" dirty="0">
                  <a:latin typeface="+mn-ea"/>
                  <a:ea typeface="+mn-ea"/>
                  <a:cs typeface="Times New Roman" pitchFamily="18" charset="0"/>
                </a:rPr>
                <a:t>GPRs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97" name="直接连接符 196"/>
            <p:cNvCxnSpPr/>
            <p:nvPr/>
          </p:nvCxnSpPr>
          <p:spPr>
            <a:xfrm flipV="1">
              <a:off x="2483768" y="5373216"/>
              <a:ext cx="0" cy="216024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Box 197"/>
            <p:cNvSpPr txBox="1"/>
            <p:nvPr/>
          </p:nvSpPr>
          <p:spPr>
            <a:xfrm>
              <a:off x="1989336" y="5589240"/>
              <a:ext cx="782464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1800" b="1" u="sng" dirty="0">
                  <a:latin typeface="+mn-ea"/>
                  <a:ea typeface="+mn-ea"/>
                  <a:cs typeface="Times New Roman" pitchFamily="18" charset="0"/>
                </a:rPr>
                <a:t>读</a:t>
              </a:r>
              <a:r>
                <a:rPr lang="en-US" altLang="zh-CN" sz="1800" b="1" u="sng" dirty="0">
                  <a:latin typeface="+mn-ea"/>
                  <a:ea typeface="+mn-ea"/>
                  <a:cs typeface="Times New Roman" pitchFamily="18" charset="0"/>
                </a:rPr>
                <a:t>IMEM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99" name="直接连接符 198"/>
            <p:cNvCxnSpPr/>
            <p:nvPr/>
          </p:nvCxnSpPr>
          <p:spPr>
            <a:xfrm>
              <a:off x="2987824" y="5013176"/>
              <a:ext cx="0" cy="28803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/>
            <p:cNvCxnSpPr/>
            <p:nvPr/>
          </p:nvCxnSpPr>
          <p:spPr>
            <a:xfrm>
              <a:off x="2477770" y="5301208"/>
              <a:ext cx="51005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/>
            <p:cNvCxnSpPr/>
            <p:nvPr/>
          </p:nvCxnSpPr>
          <p:spPr>
            <a:xfrm>
              <a:off x="3491880" y="5017946"/>
              <a:ext cx="0" cy="278789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/>
            <p:cNvCxnSpPr/>
            <p:nvPr/>
          </p:nvCxnSpPr>
          <p:spPr>
            <a:xfrm>
              <a:off x="2987824" y="5013176"/>
              <a:ext cx="504056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/>
            <p:cNvCxnSpPr/>
            <p:nvPr/>
          </p:nvCxnSpPr>
          <p:spPr>
            <a:xfrm>
              <a:off x="3995936" y="5013176"/>
              <a:ext cx="0" cy="28803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/>
            <p:cNvCxnSpPr/>
            <p:nvPr/>
          </p:nvCxnSpPr>
          <p:spPr>
            <a:xfrm>
              <a:off x="3485882" y="5301208"/>
              <a:ext cx="51005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/>
            <p:cNvCxnSpPr/>
            <p:nvPr/>
          </p:nvCxnSpPr>
          <p:spPr>
            <a:xfrm>
              <a:off x="4499992" y="5017946"/>
              <a:ext cx="0" cy="278789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/>
            <p:cNvCxnSpPr/>
            <p:nvPr/>
          </p:nvCxnSpPr>
          <p:spPr>
            <a:xfrm>
              <a:off x="3995936" y="5013176"/>
              <a:ext cx="504056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/>
            <p:cNvCxnSpPr/>
            <p:nvPr/>
          </p:nvCxnSpPr>
          <p:spPr>
            <a:xfrm>
              <a:off x="5004048" y="5013176"/>
              <a:ext cx="0" cy="28803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/>
            <p:cNvCxnSpPr/>
            <p:nvPr/>
          </p:nvCxnSpPr>
          <p:spPr>
            <a:xfrm>
              <a:off x="4493994" y="5301208"/>
              <a:ext cx="51005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/>
            <p:nvPr/>
          </p:nvCxnSpPr>
          <p:spPr>
            <a:xfrm>
              <a:off x="5508104" y="5017946"/>
              <a:ext cx="0" cy="278789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/>
            <p:nvPr/>
          </p:nvCxnSpPr>
          <p:spPr>
            <a:xfrm>
              <a:off x="5004048" y="5013176"/>
              <a:ext cx="504056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/>
            <p:nvPr/>
          </p:nvCxnSpPr>
          <p:spPr>
            <a:xfrm>
              <a:off x="6012160" y="5013176"/>
              <a:ext cx="0" cy="28803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5502106" y="5301208"/>
              <a:ext cx="51005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连接符 212"/>
            <p:cNvCxnSpPr/>
            <p:nvPr/>
          </p:nvCxnSpPr>
          <p:spPr>
            <a:xfrm>
              <a:off x="6516216" y="5017946"/>
              <a:ext cx="0" cy="278789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连接符 213"/>
            <p:cNvCxnSpPr/>
            <p:nvPr/>
          </p:nvCxnSpPr>
          <p:spPr>
            <a:xfrm>
              <a:off x="6012160" y="5013176"/>
              <a:ext cx="504056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连接符 214"/>
            <p:cNvCxnSpPr/>
            <p:nvPr/>
          </p:nvCxnSpPr>
          <p:spPr>
            <a:xfrm>
              <a:off x="7020272" y="5013176"/>
              <a:ext cx="0" cy="28803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连接符 215"/>
            <p:cNvCxnSpPr/>
            <p:nvPr/>
          </p:nvCxnSpPr>
          <p:spPr>
            <a:xfrm>
              <a:off x="6510218" y="5301208"/>
              <a:ext cx="51005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/>
            <p:cNvCxnSpPr/>
            <p:nvPr/>
          </p:nvCxnSpPr>
          <p:spPr>
            <a:xfrm>
              <a:off x="7020272" y="5013176"/>
              <a:ext cx="126809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 flipV="1">
              <a:off x="2987824" y="5373216"/>
              <a:ext cx="0" cy="50405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TextBox 218"/>
            <p:cNvSpPr txBox="1"/>
            <p:nvPr/>
          </p:nvSpPr>
          <p:spPr>
            <a:xfrm>
              <a:off x="2483768" y="5877272"/>
              <a:ext cx="972107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1800" b="1" u="sng" dirty="0">
                  <a:latin typeface="+mn-ea"/>
                  <a:ea typeface="+mn-ea"/>
                  <a:cs typeface="Times New Roman" pitchFamily="18" charset="0"/>
                </a:rPr>
                <a:t>写</a:t>
              </a:r>
              <a:r>
                <a:rPr lang="en-US" altLang="zh-CN" sz="1800" b="1" u="sng" dirty="0">
                  <a:latin typeface="+mn-ea"/>
                  <a:ea typeface="+mn-ea"/>
                  <a:cs typeface="Times New Roman" pitchFamily="18" charset="0"/>
                </a:rPr>
                <a:t>IR</a:t>
              </a:r>
              <a:r>
                <a:rPr lang="zh-CN" altLang="en-US" sz="1800" b="1" u="sng" dirty="0">
                  <a:latin typeface="+mn-ea"/>
                  <a:ea typeface="+mn-ea"/>
                  <a:cs typeface="Times New Roman" pitchFamily="18" charset="0"/>
                </a:rPr>
                <a:t>及</a:t>
              </a:r>
              <a:r>
                <a:rPr lang="en-US" altLang="zh-CN" sz="1800" b="1" u="sng" dirty="0">
                  <a:latin typeface="+mn-ea"/>
                  <a:ea typeface="+mn-ea"/>
                  <a:cs typeface="Times New Roman" pitchFamily="18" charset="0"/>
                </a:rPr>
                <a:t>PC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4982120" y="5589240"/>
              <a:ext cx="117405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1800" b="1" u="sng" dirty="0">
                  <a:latin typeface="+mn-ea"/>
                  <a:ea typeface="+mn-ea"/>
                  <a:cs typeface="Times New Roman" pitchFamily="18" charset="0"/>
                </a:rPr>
                <a:t>读</a:t>
              </a:r>
              <a:r>
                <a:rPr lang="en-US" altLang="zh-CN" sz="1800" b="1" u="sng" dirty="0">
                  <a:latin typeface="+mn-ea"/>
                  <a:ea typeface="+mn-ea"/>
                  <a:cs typeface="Times New Roman" pitchFamily="18" charset="0"/>
                </a:rPr>
                <a:t>/</a:t>
              </a:r>
              <a:r>
                <a:rPr lang="zh-CN" altLang="en-US" sz="1800" b="1" u="sng" dirty="0">
                  <a:latin typeface="+mn-ea"/>
                  <a:ea typeface="+mn-ea"/>
                  <a:cs typeface="Times New Roman" pitchFamily="18" charset="0"/>
                </a:rPr>
                <a:t>写</a:t>
              </a:r>
              <a:r>
                <a:rPr lang="en-US" altLang="zh-CN" sz="1800" b="1" u="sng" dirty="0">
                  <a:latin typeface="+mn-ea"/>
                  <a:ea typeface="+mn-ea"/>
                  <a:cs typeface="Times New Roman" pitchFamily="18" charset="0"/>
                </a:rPr>
                <a:t>DMEM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221" name="直接连接符 220"/>
            <p:cNvCxnSpPr/>
            <p:nvPr/>
          </p:nvCxnSpPr>
          <p:spPr>
            <a:xfrm flipV="1">
              <a:off x="5508104" y="5373216"/>
              <a:ext cx="0" cy="216024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连接符 221"/>
            <p:cNvCxnSpPr/>
            <p:nvPr/>
          </p:nvCxnSpPr>
          <p:spPr>
            <a:xfrm flipV="1">
              <a:off x="7020272" y="5373216"/>
              <a:ext cx="0" cy="216024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/>
            <p:cNvSpPr txBox="1"/>
            <p:nvPr/>
          </p:nvSpPr>
          <p:spPr>
            <a:xfrm>
              <a:off x="6564932" y="5589240"/>
              <a:ext cx="794420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1800" b="1" u="sng" dirty="0">
                  <a:latin typeface="+mn-ea"/>
                  <a:ea typeface="+mn-ea"/>
                  <a:cs typeface="Times New Roman" pitchFamily="18" charset="0"/>
                </a:rPr>
                <a:t>写</a:t>
              </a:r>
              <a:r>
                <a:rPr lang="en-US" altLang="zh-CN" sz="1800" b="1" u="sng" dirty="0">
                  <a:latin typeface="+mn-ea"/>
                  <a:ea typeface="+mn-ea"/>
                  <a:cs typeface="Times New Roman" pitchFamily="18" charset="0"/>
                </a:rPr>
                <a:t>GPRs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224" name="直接连接符 223"/>
            <p:cNvCxnSpPr/>
            <p:nvPr/>
          </p:nvCxnSpPr>
          <p:spPr>
            <a:xfrm>
              <a:off x="2987824" y="4725144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24"/>
            <p:cNvCxnSpPr/>
            <p:nvPr/>
          </p:nvCxnSpPr>
          <p:spPr>
            <a:xfrm>
              <a:off x="3995936" y="4725144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/>
            <p:nvPr/>
          </p:nvCxnSpPr>
          <p:spPr>
            <a:xfrm>
              <a:off x="5004048" y="4725144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连接符 226"/>
            <p:cNvCxnSpPr/>
            <p:nvPr/>
          </p:nvCxnSpPr>
          <p:spPr>
            <a:xfrm>
              <a:off x="6012160" y="4725144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227"/>
            <p:cNvCxnSpPr/>
            <p:nvPr/>
          </p:nvCxnSpPr>
          <p:spPr>
            <a:xfrm>
              <a:off x="7020272" y="4725144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28"/>
            <p:cNvCxnSpPr/>
            <p:nvPr/>
          </p:nvCxnSpPr>
          <p:spPr>
            <a:xfrm flipH="1" flipV="1">
              <a:off x="3988785" y="5373216"/>
              <a:ext cx="1" cy="216024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TextBox 229"/>
            <p:cNvSpPr txBox="1"/>
            <p:nvPr/>
          </p:nvSpPr>
          <p:spPr>
            <a:xfrm>
              <a:off x="3614936" y="5589240"/>
              <a:ext cx="747699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1800" b="1" u="sng" dirty="0">
                  <a:latin typeface="+mn-ea"/>
                  <a:ea typeface="+mn-ea"/>
                  <a:cs typeface="Times New Roman" pitchFamily="18" charset="0"/>
                </a:rPr>
                <a:t>写</a:t>
              </a:r>
              <a:r>
                <a:rPr lang="en-US" altLang="zh-CN" sz="1800" b="1" u="sng" dirty="0">
                  <a:latin typeface="+mn-ea"/>
                  <a:ea typeface="+mn-ea"/>
                  <a:cs typeface="Times New Roman" pitchFamily="18" charset="0"/>
                </a:rPr>
                <a:t>A</a:t>
              </a:r>
              <a:r>
                <a:rPr lang="zh-CN" altLang="en-US" sz="1800" b="1" u="sng" dirty="0">
                  <a:latin typeface="+mn-ea"/>
                  <a:ea typeface="+mn-ea"/>
                  <a:cs typeface="Times New Roman" pitchFamily="18" charset="0"/>
                </a:rPr>
                <a:t>和</a:t>
              </a:r>
              <a:r>
                <a:rPr lang="en-US" altLang="zh-CN" sz="1800" b="1" u="sng" dirty="0">
                  <a:latin typeface="+mn-ea"/>
                  <a:ea typeface="+mn-ea"/>
                  <a:cs typeface="Times New Roman" pitchFamily="18" charset="0"/>
                </a:rPr>
                <a:t>B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231" name="直接连接符 230"/>
            <p:cNvCxnSpPr/>
            <p:nvPr/>
          </p:nvCxnSpPr>
          <p:spPr>
            <a:xfrm flipV="1">
              <a:off x="5004048" y="5373216"/>
              <a:ext cx="0" cy="50405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TextBox 231"/>
            <p:cNvSpPr txBox="1"/>
            <p:nvPr/>
          </p:nvSpPr>
          <p:spPr>
            <a:xfrm>
              <a:off x="4427983" y="5877272"/>
              <a:ext cx="1440161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1800" b="1" u="sng" dirty="0">
                  <a:latin typeface="+mn-ea"/>
                  <a:ea typeface="+mn-ea"/>
                  <a:cs typeface="Times New Roman" pitchFamily="18" charset="0"/>
                </a:rPr>
                <a:t>写</a:t>
              </a:r>
              <a:r>
                <a:rPr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ALUOut</a:t>
              </a:r>
              <a:r>
                <a:rPr lang="zh-CN" altLang="en-US" sz="1800" b="1" u="sng" dirty="0">
                  <a:latin typeface="+mn-ea"/>
                  <a:ea typeface="+mn-ea"/>
                  <a:cs typeface="Times New Roman" pitchFamily="18" charset="0"/>
                </a:rPr>
                <a:t>及</a:t>
              </a:r>
              <a:r>
                <a:rPr lang="en-US" altLang="zh-CN" sz="1800" b="1" u="sng" dirty="0">
                  <a:latin typeface="+mn-ea"/>
                  <a:ea typeface="+mn-ea"/>
                  <a:cs typeface="Times New Roman" pitchFamily="18" charset="0"/>
                </a:rPr>
                <a:t>PC</a:t>
              </a:r>
              <a:endParaRPr lang="zh-CN" altLang="en-US" sz="1800" b="1" u="sng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233" name="直接连接符 232"/>
            <p:cNvCxnSpPr/>
            <p:nvPr/>
          </p:nvCxnSpPr>
          <p:spPr>
            <a:xfrm flipV="1">
              <a:off x="3301256" y="6093296"/>
              <a:ext cx="1" cy="144016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  <a:headEnd type="none"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/>
            <p:nvPr/>
          </p:nvCxnSpPr>
          <p:spPr>
            <a:xfrm flipH="1" flipV="1">
              <a:off x="6516216" y="5373216"/>
              <a:ext cx="504056" cy="216024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  <a:headEnd type="none"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235"/>
            <p:cNvCxnSpPr/>
            <p:nvPr/>
          </p:nvCxnSpPr>
          <p:spPr>
            <a:xfrm flipV="1">
              <a:off x="5508104" y="5373216"/>
              <a:ext cx="504056" cy="216024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  <a:headEnd type="none"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连接符 236"/>
            <p:cNvCxnSpPr/>
            <p:nvPr/>
          </p:nvCxnSpPr>
          <p:spPr>
            <a:xfrm flipV="1">
              <a:off x="2380568" y="5877273"/>
              <a:ext cx="0" cy="360039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  <a:headEnd type="none"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连接符 241"/>
            <p:cNvCxnSpPr/>
            <p:nvPr/>
          </p:nvCxnSpPr>
          <p:spPr>
            <a:xfrm flipH="1">
              <a:off x="2380568" y="6237312"/>
              <a:ext cx="334356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  <a:headEnd type="none" w="med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连接符 244"/>
            <p:cNvCxnSpPr/>
            <p:nvPr/>
          </p:nvCxnSpPr>
          <p:spPr>
            <a:xfrm>
              <a:off x="5724128" y="6101681"/>
              <a:ext cx="0" cy="135631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  <a:headEnd type="none" w="med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0" name="线形标注 2 249"/>
          <p:cNvSpPr/>
          <p:nvPr/>
        </p:nvSpPr>
        <p:spPr bwMode="auto">
          <a:xfrm>
            <a:off x="6300192" y="5949280"/>
            <a:ext cx="2448273" cy="324035"/>
          </a:xfrm>
          <a:prstGeom prst="borderCallout2">
            <a:avLst>
              <a:gd name="adj1" fmla="val 48951"/>
              <a:gd name="adj2" fmla="val -717"/>
              <a:gd name="adj3" fmla="val 49529"/>
              <a:gd name="adj4" fmla="val -7274"/>
              <a:gd name="adj5" fmla="val 19524"/>
              <a:gd name="adj6" fmla="val -17839"/>
            </a:avLst>
          </a:prstGeom>
          <a:solidFill>
            <a:srgbClr val="CCFFFF"/>
          </a:solidFill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800" b="1" u="sng" dirty="0">
                <a:latin typeface="宋体" pitchFamily="2" charset="-122"/>
              </a:rPr>
              <a:t>可能写</a:t>
            </a:r>
            <a:r>
              <a:rPr lang="en-US" altLang="zh-CN" sz="1800" b="1" u="sng" dirty="0">
                <a:latin typeface="宋体" pitchFamily="2" charset="-122"/>
              </a:rPr>
              <a:t>(</a:t>
            </a:r>
            <a:r>
              <a:rPr lang="zh-CN" altLang="en-US" sz="1800" b="1" u="sng" dirty="0">
                <a:latin typeface="宋体" pitchFamily="2" charset="-122"/>
              </a:rPr>
              <a:t>需另设</a:t>
            </a:r>
            <a:r>
              <a:rPr lang="en-US" altLang="zh-CN" sz="1800" u="sng" dirty="0" err="1">
                <a:latin typeface="+mn-lt"/>
              </a:rPr>
              <a:t>μ</a:t>
            </a:r>
            <a:r>
              <a:rPr lang="en-US" altLang="zh-CN" sz="1800" b="1" u="sng" dirty="0" err="1">
                <a:latin typeface="宋体" pitchFamily="2" charset="-122"/>
              </a:rPr>
              <a:t>OPCmd</a:t>
            </a:r>
            <a:r>
              <a:rPr lang="en-US" altLang="zh-CN" sz="1800" b="1" u="sng" dirty="0">
                <a:latin typeface="宋体" pitchFamily="2" charset="-122"/>
              </a:rPr>
              <a:t>)</a:t>
            </a:r>
            <a:endParaRPr lang="zh-CN" altLang="en-US" sz="1800" b="1" u="sng" dirty="0">
              <a:latin typeface="宋体" pitchFamily="2" charset="-122"/>
            </a:endParaRPr>
          </a:p>
        </p:txBody>
      </p:sp>
      <p:sp>
        <p:nvSpPr>
          <p:cNvPr id="254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sng"/>
          </a:p>
        </p:txBody>
      </p:sp>
      <p:sp>
        <p:nvSpPr>
          <p:cNvPr id="255" name="AutoShape 499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10800000">
            <a:off x="1980406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sng"/>
          </a:p>
        </p:txBody>
      </p:sp>
      <p:sp>
        <p:nvSpPr>
          <p:cNvPr id="256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622887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sng"/>
          </a:p>
        </p:txBody>
      </p:sp>
      <p:sp>
        <p:nvSpPr>
          <p:cNvPr id="258" name="AutoShape 49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730899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sng"/>
          </a:p>
        </p:txBody>
      </p:sp>
      <p:grpSp>
        <p:nvGrpSpPr>
          <p:cNvPr id="234" name="Group 76"/>
          <p:cNvGrpSpPr>
            <a:grpSpLocks/>
          </p:cNvGrpSpPr>
          <p:nvPr/>
        </p:nvGrpSpPr>
        <p:grpSpPr bwMode="auto">
          <a:xfrm>
            <a:off x="5147741" y="6453336"/>
            <a:ext cx="360363" cy="287337"/>
            <a:chOff x="1133" y="4020"/>
            <a:chExt cx="227" cy="181"/>
          </a:xfrm>
        </p:grpSpPr>
        <p:sp>
          <p:nvSpPr>
            <p:cNvPr id="238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u="sng"/>
            </a:p>
          </p:txBody>
        </p:sp>
        <p:sp>
          <p:nvSpPr>
            <p:cNvPr id="239" name="Text Box 78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u="sng" dirty="0">
                  <a:solidFill>
                    <a:schemeClr val="bg2"/>
                  </a:solidFill>
                  <a:latin typeface="宋体" pitchFamily="2" charset="-122"/>
                </a:rPr>
                <a:t>39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214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/>
      <p:bldP spid="25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u="sng" smtClean="0"/>
              <a:pPr/>
              <a:t>46</a:t>
            </a:fld>
            <a:endParaRPr lang="en-US" altLang="zh-CN" u="sng"/>
          </a:p>
        </p:txBody>
      </p:sp>
      <p:sp>
        <p:nvSpPr>
          <p:cNvPr id="80" name="Text Box 5"/>
          <p:cNvSpPr txBox="1">
            <a:spLocks noChangeArrowheads="1"/>
          </p:cNvSpPr>
          <p:nvPr/>
        </p:nvSpPr>
        <p:spPr bwMode="auto">
          <a:xfrm>
            <a:off x="179512" y="274185"/>
            <a:ext cx="8784976" cy="96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rgbClr val="FF3399"/>
                </a:solidFill>
                <a:latin typeface="+mn-ea"/>
                <a:ea typeface="+mn-ea"/>
              </a:rPr>
              <a:t>3</a:t>
            </a:r>
            <a:r>
              <a:rPr lang="zh-CN" altLang="en-US" b="1" u="sng" dirty="0">
                <a:solidFill>
                  <a:srgbClr val="FF3399"/>
                </a:solidFill>
                <a:latin typeface="+mn-ea"/>
                <a:ea typeface="+mn-ea"/>
              </a:rPr>
              <a:t>、指令执行过程的组织</a:t>
            </a:r>
            <a:endParaRPr lang="en-US" altLang="zh-CN" b="1" u="sng" dirty="0">
              <a:solidFill>
                <a:srgbClr val="FF3399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rgbClr val="C00000"/>
                </a:solidFill>
                <a:latin typeface="+mn-ea"/>
                <a:ea typeface="+mn-ea"/>
              </a:rPr>
              <a:t>   </a:t>
            </a:r>
            <a:r>
              <a:rPr lang="zh-CN" altLang="en-US" b="1" u="sng" dirty="0">
                <a:solidFill>
                  <a:srgbClr val="C00000"/>
                </a:solidFill>
                <a:latin typeface="+mn-ea"/>
                <a:ea typeface="+mn-ea"/>
              </a:rPr>
              <a:t>*指令执行过程：</a:t>
            </a:r>
            <a:r>
              <a:rPr lang="zh-CN" altLang="en-US" b="1" u="sng" dirty="0">
                <a:latin typeface="+mn-ea"/>
                <a:ea typeface="+mn-ea"/>
              </a:rPr>
              <a:t>取指令、分析指令、执行指令</a:t>
            </a:r>
            <a:r>
              <a:rPr lang="en-US" altLang="zh-CN" u="sng" dirty="0"/>
              <a:t> </a:t>
            </a:r>
            <a:endParaRPr lang="zh-CN" altLang="en-US" b="1" u="sng" dirty="0"/>
          </a:p>
        </p:txBody>
      </p:sp>
      <p:sp>
        <p:nvSpPr>
          <p:cNvPr id="81" name="Text Box 5"/>
          <p:cNvSpPr txBox="1">
            <a:spLocks noChangeArrowheads="1"/>
          </p:cNvSpPr>
          <p:nvPr/>
        </p:nvSpPr>
        <p:spPr bwMode="auto">
          <a:xfrm>
            <a:off x="179512" y="1189201"/>
            <a:ext cx="8784976" cy="1342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u="sng" dirty="0">
                <a:solidFill>
                  <a:srgbClr val="C00000"/>
                </a:solidFill>
                <a:latin typeface="+mn-ea"/>
                <a:ea typeface="+mn-ea"/>
              </a:rPr>
              <a:t>   *取指令阶段的</a:t>
            </a:r>
            <a:r>
              <a:rPr lang="en-US" altLang="zh-CN" u="sng" dirty="0" err="1">
                <a:solidFill>
                  <a:srgbClr val="C00000"/>
                </a:solidFill>
              </a:rPr>
              <a:t>μ</a:t>
            </a:r>
            <a:r>
              <a:rPr lang="en-US" altLang="zh-CN" b="1" u="sng" dirty="0" err="1">
                <a:solidFill>
                  <a:srgbClr val="C00000"/>
                </a:solidFill>
                <a:latin typeface="宋体" pitchFamily="2" charset="-122"/>
              </a:rPr>
              <a:t>OPCmd</a:t>
            </a:r>
            <a:r>
              <a:rPr lang="zh-CN" altLang="en-US" b="1" u="sng" dirty="0">
                <a:solidFill>
                  <a:srgbClr val="C00000"/>
                </a:solidFill>
                <a:latin typeface="+mn-ea"/>
                <a:ea typeface="+mn-ea"/>
              </a:rPr>
              <a:t>：</a:t>
            </a:r>
            <a:endParaRPr lang="en-US" altLang="zh-CN" b="1" u="sng" dirty="0">
              <a:solidFill>
                <a:srgbClr val="C00000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u="sng" dirty="0">
                <a:solidFill>
                  <a:srgbClr val="C00000"/>
                </a:solidFill>
                <a:latin typeface="+mn-ea"/>
                <a:ea typeface="+mn-ea"/>
              </a:rPr>
              <a:t>   </a:t>
            </a:r>
            <a:r>
              <a:rPr lang="en-US" altLang="zh-CN" sz="2200" b="1" u="sng" dirty="0">
                <a:latin typeface="+mn-ea"/>
                <a:ea typeface="+mn-ea"/>
              </a:rPr>
              <a:t>   t1</a:t>
            </a:r>
            <a:r>
              <a:rPr lang="zh-CN" altLang="en-US" sz="2200" b="1" u="sng" dirty="0">
                <a:latin typeface="+mn-ea"/>
                <a:ea typeface="+mn-ea"/>
              </a:rPr>
              <a:t>：</a:t>
            </a:r>
            <a:r>
              <a:rPr lang="en-US" altLang="zh-CN" sz="2200" b="1" u="sng" dirty="0" err="1">
                <a:latin typeface="+mn-ea"/>
                <a:ea typeface="+mn-ea"/>
              </a:rPr>
              <a:t>IMRd</a:t>
            </a:r>
            <a:r>
              <a:rPr lang="zh-CN" altLang="zh-CN" sz="2200" b="1" u="sng" dirty="0">
                <a:latin typeface="+mn-ea"/>
                <a:ea typeface="+mn-ea"/>
              </a:rPr>
              <a:t>、</a:t>
            </a:r>
            <a:r>
              <a:rPr lang="en-US" altLang="zh-CN" sz="2200" b="1" u="sng" dirty="0">
                <a:latin typeface="+mn-ea"/>
                <a:ea typeface="+mn-ea"/>
              </a:rPr>
              <a:t>IWMFC</a:t>
            </a:r>
            <a:r>
              <a:rPr lang="zh-CN" altLang="zh-CN" sz="2200" b="1" u="sng" dirty="0">
                <a:latin typeface="+mn-ea"/>
                <a:ea typeface="+mn-ea"/>
              </a:rPr>
              <a:t>、</a:t>
            </a:r>
            <a:r>
              <a:rPr lang="en-US" altLang="zh-CN" sz="2200" b="1" u="sng" dirty="0" err="1">
                <a:latin typeface="+mn-ea"/>
                <a:ea typeface="+mn-ea"/>
              </a:rPr>
              <a:t>IRWr</a:t>
            </a:r>
            <a:r>
              <a:rPr lang="zh-CN" altLang="zh-CN" sz="2200" b="1" u="sng" dirty="0">
                <a:latin typeface="+mn-ea"/>
                <a:ea typeface="+mn-ea"/>
              </a:rPr>
              <a:t>，</a:t>
            </a:r>
            <a:r>
              <a:rPr lang="en-US" altLang="zh-CN" sz="2200" b="1" u="sng" dirty="0">
                <a:latin typeface="+mn-ea"/>
                <a:ea typeface="+mn-ea"/>
              </a:rPr>
              <a:t>         </a:t>
            </a:r>
            <a:r>
              <a:rPr lang="zh-CN" altLang="en-US" sz="2000" b="1" u="sng" dirty="0">
                <a:latin typeface="+mn-ea"/>
                <a:ea typeface="+mn-ea"/>
              </a:rPr>
              <a:t>；本例</a:t>
            </a:r>
            <a:r>
              <a:rPr lang="en-US" altLang="zh-CN" sz="2000" b="1" u="sng" dirty="0">
                <a:latin typeface="+mn-ea"/>
              </a:rPr>
              <a:t>IWMFC</a:t>
            </a:r>
            <a:r>
              <a:rPr lang="zh-CN" altLang="en-US" sz="2000" b="1" u="sng" dirty="0">
                <a:latin typeface="+mn-ea"/>
              </a:rPr>
              <a:t>可缺省</a:t>
            </a:r>
            <a:endParaRPr lang="en-US" altLang="zh-CN" sz="2000" b="1" u="sng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u="sng" dirty="0">
                <a:latin typeface="+mn-ea"/>
                <a:ea typeface="+mn-ea"/>
              </a:rPr>
              <a:t>          </a:t>
            </a:r>
            <a:r>
              <a:rPr lang="en-US" altLang="zh-CN" sz="2200" b="1" u="sng" dirty="0" err="1">
                <a:latin typeface="+mn-ea"/>
                <a:ea typeface="+mn-ea"/>
              </a:rPr>
              <a:t>ALUAsrc</a:t>
            </a:r>
            <a:r>
              <a:rPr lang="zh-CN" altLang="zh-CN" sz="2200" b="1" u="sng" dirty="0">
                <a:latin typeface="+mn-ea"/>
                <a:ea typeface="+mn-ea"/>
              </a:rPr>
              <a:t>＝</a:t>
            </a:r>
            <a:r>
              <a:rPr lang="en-US" altLang="zh-CN" sz="2200" b="1" u="sng" dirty="0">
                <a:latin typeface="+mn-ea"/>
                <a:ea typeface="+mn-ea"/>
              </a:rPr>
              <a:t>1</a:t>
            </a:r>
            <a:r>
              <a:rPr lang="zh-CN" altLang="zh-CN" sz="2200" b="1" u="sng" dirty="0">
                <a:latin typeface="+mn-ea"/>
                <a:ea typeface="+mn-ea"/>
              </a:rPr>
              <a:t>、</a:t>
            </a:r>
            <a:r>
              <a:rPr lang="en-US" altLang="zh-CN" sz="2200" b="1" u="sng" dirty="0" err="1">
                <a:latin typeface="+mn-ea"/>
                <a:ea typeface="+mn-ea"/>
              </a:rPr>
              <a:t>ALUBsrc</a:t>
            </a:r>
            <a:r>
              <a:rPr lang="zh-CN" altLang="zh-CN" sz="2200" b="1" u="sng" dirty="0">
                <a:latin typeface="+mn-ea"/>
                <a:ea typeface="+mn-ea"/>
              </a:rPr>
              <a:t>＝</a:t>
            </a:r>
            <a:r>
              <a:rPr lang="en-US" altLang="zh-CN" sz="2200" b="1" u="sng" dirty="0">
                <a:latin typeface="+mn-ea"/>
                <a:ea typeface="+mn-ea"/>
              </a:rPr>
              <a:t>3</a:t>
            </a:r>
            <a:r>
              <a:rPr lang="zh-CN" altLang="zh-CN" sz="2200" b="1" u="sng" dirty="0">
                <a:latin typeface="+mn-ea"/>
                <a:ea typeface="+mn-ea"/>
              </a:rPr>
              <a:t>、</a:t>
            </a:r>
            <a:r>
              <a:rPr lang="en-US" altLang="zh-CN" sz="2200" b="1" u="sng" dirty="0" err="1">
                <a:latin typeface="+mn-ea"/>
                <a:ea typeface="+mn-ea"/>
              </a:rPr>
              <a:t>ALUctr</a:t>
            </a:r>
            <a:r>
              <a:rPr lang="zh-CN" altLang="zh-CN" sz="2200" b="1" u="sng" dirty="0">
                <a:latin typeface="+mn-ea"/>
                <a:ea typeface="+mn-ea"/>
              </a:rPr>
              <a:t>＝</a:t>
            </a:r>
            <a:r>
              <a:rPr lang="en-US" altLang="zh-CN" sz="2200" b="1" u="sng" dirty="0">
                <a:latin typeface="+mn-ea"/>
                <a:ea typeface="+mn-ea"/>
              </a:rPr>
              <a:t>0</a:t>
            </a:r>
            <a:r>
              <a:rPr lang="zh-CN" altLang="zh-CN" sz="2200" b="1" u="sng" dirty="0">
                <a:latin typeface="+mn-ea"/>
                <a:ea typeface="+mn-ea"/>
              </a:rPr>
              <a:t>、</a:t>
            </a:r>
            <a:r>
              <a:rPr lang="en-US" altLang="zh-CN" sz="2200" b="1" u="sng" dirty="0" err="1">
                <a:latin typeface="+mn-ea"/>
                <a:ea typeface="+mn-ea"/>
              </a:rPr>
              <a:t>PCsrc</a:t>
            </a:r>
            <a:r>
              <a:rPr lang="zh-CN" altLang="zh-CN" sz="2200" b="1" u="sng" dirty="0">
                <a:latin typeface="+mn-ea"/>
                <a:ea typeface="+mn-ea"/>
              </a:rPr>
              <a:t>＝</a:t>
            </a:r>
            <a:r>
              <a:rPr lang="en-US" altLang="zh-CN" sz="2200" b="1" u="sng" dirty="0">
                <a:latin typeface="+mn-ea"/>
                <a:ea typeface="+mn-ea"/>
              </a:rPr>
              <a:t>1</a:t>
            </a:r>
            <a:r>
              <a:rPr lang="zh-CN" altLang="zh-CN" sz="2200" b="1" u="sng" dirty="0">
                <a:latin typeface="+mn-ea"/>
                <a:ea typeface="+mn-ea"/>
              </a:rPr>
              <a:t>、</a:t>
            </a:r>
            <a:r>
              <a:rPr lang="en-US" altLang="zh-CN" sz="2200" b="1" u="sng" dirty="0" err="1">
                <a:latin typeface="+mn-ea"/>
                <a:ea typeface="+mn-ea"/>
              </a:rPr>
              <a:t>PCWr</a:t>
            </a:r>
            <a:endParaRPr lang="zh-CN" altLang="zh-CN" sz="2200" b="1" u="sng" dirty="0">
              <a:latin typeface="+mn-ea"/>
              <a:ea typeface="+mn-ea"/>
            </a:endParaRPr>
          </a:p>
        </p:txBody>
      </p:sp>
      <p:sp>
        <p:nvSpPr>
          <p:cNvPr id="83" name="Text Box 5"/>
          <p:cNvSpPr txBox="1">
            <a:spLocks noChangeArrowheads="1"/>
          </p:cNvSpPr>
          <p:nvPr/>
        </p:nvSpPr>
        <p:spPr bwMode="auto">
          <a:xfrm>
            <a:off x="179512" y="2492896"/>
            <a:ext cx="8784976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u="sng" dirty="0">
                <a:solidFill>
                  <a:srgbClr val="C00000"/>
                </a:solidFill>
                <a:latin typeface="+mn-ea"/>
                <a:ea typeface="+mn-ea"/>
              </a:rPr>
              <a:t>   *执行指令阶段的</a:t>
            </a:r>
            <a:r>
              <a:rPr lang="en-US" altLang="zh-CN" u="sng" dirty="0" err="1">
                <a:solidFill>
                  <a:srgbClr val="C00000"/>
                </a:solidFill>
              </a:rPr>
              <a:t>μ</a:t>
            </a:r>
            <a:r>
              <a:rPr lang="en-US" altLang="zh-CN" b="1" u="sng" dirty="0" err="1">
                <a:solidFill>
                  <a:srgbClr val="C00000"/>
                </a:solidFill>
                <a:latin typeface="宋体" pitchFamily="2" charset="-122"/>
              </a:rPr>
              <a:t>OPCmd</a:t>
            </a:r>
            <a:r>
              <a:rPr lang="zh-CN" altLang="en-US" b="1" u="sng" dirty="0">
                <a:solidFill>
                  <a:srgbClr val="C00000"/>
                </a:solidFill>
                <a:latin typeface="宋体" pitchFamily="2" charset="-122"/>
              </a:rPr>
              <a:t>序列</a:t>
            </a:r>
            <a:r>
              <a:rPr lang="zh-CN" altLang="en-US" b="1" u="sng" dirty="0">
                <a:solidFill>
                  <a:srgbClr val="C00000"/>
                </a:solidFill>
                <a:latin typeface="+mn-ea"/>
                <a:ea typeface="+mn-ea"/>
              </a:rPr>
              <a:t>：</a:t>
            </a:r>
            <a:endParaRPr lang="en-US" altLang="zh-CN" b="1" u="sng" dirty="0">
              <a:solidFill>
                <a:srgbClr val="C00000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chemeClr val="accent2"/>
                </a:solidFill>
                <a:latin typeface="+mn-ea"/>
                <a:ea typeface="+mn-ea"/>
              </a:rPr>
              <a:t>      add/sub</a:t>
            </a:r>
            <a:r>
              <a:rPr lang="zh-CN" altLang="en-US" b="1" u="sng" dirty="0">
                <a:solidFill>
                  <a:schemeClr val="accent2"/>
                </a:solidFill>
                <a:latin typeface="+mn-ea"/>
                <a:ea typeface="+mn-ea"/>
              </a:rPr>
              <a:t>指令</a:t>
            </a:r>
            <a:r>
              <a:rPr lang="en-US" altLang="zh-CN" b="1" u="sng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sz="2200" b="1" u="sng" dirty="0">
                <a:latin typeface="+mn-ea"/>
                <a:ea typeface="+mn-ea"/>
              </a:rPr>
              <a:t>        t2</a:t>
            </a:r>
            <a:r>
              <a:rPr lang="zh-CN" altLang="en-US" sz="2200" b="1" u="sng" dirty="0">
                <a:latin typeface="+mn-ea"/>
                <a:ea typeface="+mn-ea"/>
              </a:rPr>
              <a:t>：</a:t>
            </a:r>
            <a:r>
              <a:rPr lang="zh-CN" altLang="zh-CN" sz="2200" b="1" u="sng" dirty="0">
                <a:latin typeface="+mn-ea"/>
                <a:ea typeface="+mn-ea"/>
              </a:rPr>
              <a:t>无</a:t>
            </a:r>
            <a:r>
              <a:rPr lang="en-US" altLang="zh-CN" sz="2200" b="1" u="sng" dirty="0">
                <a:latin typeface="+mn-ea"/>
                <a:ea typeface="+mn-ea"/>
              </a:rPr>
              <a:t>  </a:t>
            </a:r>
            <a:r>
              <a:rPr lang="zh-CN" altLang="zh-CN" sz="2200" b="1" u="sng" dirty="0">
                <a:latin typeface="+mn-ea"/>
                <a:ea typeface="+mn-ea"/>
              </a:rPr>
              <a:t>；</a:t>
            </a:r>
            <a:r>
              <a:rPr lang="en-US" altLang="zh-CN" sz="2200" u="sng" dirty="0" err="1">
                <a:latin typeface="+mn-lt"/>
                <a:ea typeface="+mn-ea"/>
              </a:rPr>
              <a:t>μ</a:t>
            </a:r>
            <a:r>
              <a:rPr lang="en-US" altLang="zh-CN" sz="2200" b="1" u="sng" dirty="0" err="1">
                <a:latin typeface="+mn-ea"/>
                <a:ea typeface="+mn-ea"/>
              </a:rPr>
              <a:t>OP</a:t>
            </a:r>
            <a:r>
              <a:rPr lang="zh-CN" altLang="zh-CN" sz="2200" b="1" u="sng" dirty="0">
                <a:latin typeface="+mn-ea"/>
                <a:ea typeface="+mn-ea"/>
              </a:rPr>
              <a:t>为</a:t>
            </a:r>
            <a:r>
              <a:rPr lang="en-US" altLang="zh-CN" sz="2200" b="1" u="sng" dirty="0">
                <a:latin typeface="+mn-ea"/>
                <a:ea typeface="+mn-ea"/>
              </a:rPr>
              <a:t>A←(</a:t>
            </a:r>
            <a:r>
              <a:rPr lang="en-US" altLang="zh-CN" sz="2200" b="1" u="sng" dirty="0" err="1">
                <a:latin typeface="+mn-ea"/>
                <a:ea typeface="+mn-ea"/>
              </a:rPr>
              <a:t>rs</a:t>
            </a:r>
            <a:r>
              <a:rPr lang="en-US" altLang="zh-CN" sz="2200" b="1" u="sng" dirty="0">
                <a:latin typeface="+mn-ea"/>
                <a:ea typeface="+mn-ea"/>
              </a:rPr>
              <a:t>)</a:t>
            </a:r>
            <a:r>
              <a:rPr lang="zh-CN" altLang="zh-CN" sz="2200" b="1" u="sng" dirty="0">
                <a:latin typeface="+mn-ea"/>
                <a:ea typeface="+mn-ea"/>
              </a:rPr>
              <a:t>、</a:t>
            </a:r>
            <a:r>
              <a:rPr lang="en-US" altLang="zh-CN" sz="2200" b="1" u="sng" dirty="0">
                <a:latin typeface="+mn-ea"/>
                <a:ea typeface="+mn-ea"/>
              </a:rPr>
              <a:t>B←(</a:t>
            </a:r>
            <a:r>
              <a:rPr lang="en-US" altLang="zh-CN" sz="2200" b="1" u="sng" dirty="0" err="1">
                <a:latin typeface="+mn-ea"/>
                <a:ea typeface="+mn-ea"/>
              </a:rPr>
              <a:t>rt</a:t>
            </a:r>
            <a:r>
              <a:rPr lang="en-US" altLang="zh-CN" sz="2200" b="1" u="sng" dirty="0">
                <a:latin typeface="+mn-ea"/>
                <a:ea typeface="+mn-ea"/>
              </a:rPr>
              <a:t>)</a:t>
            </a:r>
            <a:endParaRPr lang="zh-CN" altLang="zh-CN" sz="2200" b="1" u="sng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u="sng" dirty="0">
                <a:latin typeface="+mn-ea"/>
                <a:ea typeface="+mn-ea"/>
              </a:rPr>
              <a:t>        t3</a:t>
            </a:r>
            <a:r>
              <a:rPr lang="zh-CN" altLang="zh-CN" sz="2200" b="1" u="sng" dirty="0">
                <a:latin typeface="+mn-ea"/>
                <a:ea typeface="+mn-ea"/>
              </a:rPr>
              <a:t>：</a:t>
            </a:r>
            <a:r>
              <a:rPr lang="en-US" altLang="zh-CN" sz="2200" b="1" u="sng" dirty="0" err="1">
                <a:latin typeface="+mn-ea"/>
                <a:ea typeface="+mn-ea"/>
              </a:rPr>
              <a:t>ALUAsrc</a:t>
            </a:r>
            <a:r>
              <a:rPr lang="zh-CN" altLang="zh-CN" sz="2200" b="1" u="sng" dirty="0">
                <a:latin typeface="+mn-ea"/>
                <a:ea typeface="+mn-ea"/>
              </a:rPr>
              <a:t>＝</a:t>
            </a:r>
            <a:r>
              <a:rPr lang="en-US" altLang="zh-CN" sz="2200" b="1" u="sng" dirty="0">
                <a:latin typeface="+mn-ea"/>
                <a:ea typeface="+mn-ea"/>
              </a:rPr>
              <a:t>0</a:t>
            </a:r>
            <a:r>
              <a:rPr lang="zh-CN" altLang="zh-CN" sz="2200" b="1" u="sng" dirty="0">
                <a:latin typeface="+mn-ea"/>
                <a:ea typeface="+mn-ea"/>
              </a:rPr>
              <a:t>、</a:t>
            </a:r>
            <a:r>
              <a:rPr lang="en-US" altLang="zh-CN" sz="2200" b="1" u="sng" dirty="0" err="1">
                <a:latin typeface="+mn-ea"/>
                <a:ea typeface="+mn-ea"/>
              </a:rPr>
              <a:t>ALUBsrc</a:t>
            </a:r>
            <a:r>
              <a:rPr lang="zh-CN" altLang="zh-CN" sz="2200" b="1" u="sng" dirty="0">
                <a:latin typeface="+mn-ea"/>
                <a:ea typeface="+mn-ea"/>
              </a:rPr>
              <a:t>＝</a:t>
            </a:r>
            <a:r>
              <a:rPr lang="en-US" altLang="zh-CN" sz="2200" b="1" u="sng" dirty="0">
                <a:latin typeface="+mn-ea"/>
                <a:ea typeface="+mn-ea"/>
              </a:rPr>
              <a:t>2</a:t>
            </a:r>
            <a:r>
              <a:rPr lang="zh-CN" altLang="zh-CN" sz="2200" b="1" u="sng" dirty="0">
                <a:latin typeface="+mn-ea"/>
                <a:ea typeface="+mn-ea"/>
              </a:rPr>
              <a:t>、</a:t>
            </a:r>
            <a:r>
              <a:rPr lang="en-US" altLang="zh-CN" sz="2200" b="1" u="sng" dirty="0" err="1">
                <a:latin typeface="+mn-ea"/>
                <a:ea typeface="+mn-ea"/>
              </a:rPr>
              <a:t>ALUctr</a:t>
            </a:r>
            <a:r>
              <a:rPr lang="zh-CN" altLang="zh-CN" sz="2200" b="1" u="sng" dirty="0">
                <a:latin typeface="+mn-ea"/>
                <a:ea typeface="+mn-ea"/>
              </a:rPr>
              <a:t>＝</a:t>
            </a:r>
            <a:r>
              <a:rPr lang="en-US" altLang="zh-CN" sz="2200" b="1" u="sng" dirty="0">
                <a:latin typeface="+mn-ea"/>
                <a:ea typeface="+mn-ea"/>
              </a:rPr>
              <a:t>0/1</a:t>
            </a:r>
            <a:r>
              <a:rPr lang="zh-CN" altLang="zh-CN" sz="2200" b="1" u="sng" dirty="0">
                <a:latin typeface="+mn-ea"/>
                <a:ea typeface="+mn-ea"/>
              </a:rPr>
              <a:t>、</a:t>
            </a:r>
            <a:r>
              <a:rPr lang="en-US" altLang="zh-CN" sz="2200" b="1" u="sng" dirty="0" err="1">
                <a:latin typeface="+mn-ea"/>
                <a:ea typeface="+mn-ea"/>
              </a:rPr>
              <a:t>ALUOWr</a:t>
            </a:r>
            <a:endParaRPr lang="zh-CN" altLang="zh-CN" sz="2200" b="1" u="sng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u="sng" dirty="0">
                <a:latin typeface="+mn-ea"/>
                <a:ea typeface="+mn-ea"/>
              </a:rPr>
              <a:t>        t4</a:t>
            </a:r>
            <a:r>
              <a:rPr lang="zh-CN" altLang="zh-CN" sz="2200" b="1" u="sng" dirty="0">
                <a:latin typeface="+mn-ea"/>
                <a:ea typeface="+mn-ea"/>
              </a:rPr>
              <a:t>：</a:t>
            </a:r>
            <a:r>
              <a:rPr lang="en-US" altLang="zh-CN" sz="2200" b="1" u="sng" dirty="0" err="1">
                <a:latin typeface="+mn-ea"/>
                <a:ea typeface="+mn-ea"/>
              </a:rPr>
              <a:t>RegAsrc</a:t>
            </a:r>
            <a:r>
              <a:rPr lang="zh-CN" altLang="zh-CN" sz="2200" b="1" u="sng" dirty="0">
                <a:latin typeface="+mn-ea"/>
                <a:ea typeface="+mn-ea"/>
              </a:rPr>
              <a:t>＝</a:t>
            </a:r>
            <a:r>
              <a:rPr lang="en-US" altLang="zh-CN" sz="2200" b="1" u="sng" dirty="0">
                <a:latin typeface="+mn-ea"/>
                <a:ea typeface="+mn-ea"/>
              </a:rPr>
              <a:t>1</a:t>
            </a:r>
            <a:r>
              <a:rPr lang="zh-CN" altLang="zh-CN" sz="2200" b="1" u="sng" dirty="0">
                <a:latin typeface="+mn-ea"/>
                <a:ea typeface="+mn-ea"/>
              </a:rPr>
              <a:t>、</a:t>
            </a:r>
            <a:r>
              <a:rPr lang="en-US" altLang="zh-CN" sz="2200" b="1" u="sng" dirty="0" err="1">
                <a:latin typeface="+mn-ea"/>
                <a:ea typeface="+mn-ea"/>
              </a:rPr>
              <a:t>RegDsrc</a:t>
            </a:r>
            <a:r>
              <a:rPr lang="zh-CN" altLang="zh-CN" sz="2200" b="1" u="sng" dirty="0">
                <a:latin typeface="+mn-ea"/>
                <a:ea typeface="+mn-ea"/>
              </a:rPr>
              <a:t>＝</a:t>
            </a:r>
            <a:r>
              <a:rPr lang="en-US" altLang="zh-CN" sz="2200" b="1" u="sng" dirty="0">
                <a:latin typeface="+mn-ea"/>
                <a:ea typeface="+mn-ea"/>
              </a:rPr>
              <a:t>1</a:t>
            </a:r>
            <a:r>
              <a:rPr lang="zh-CN" altLang="zh-CN" sz="2200" b="1" u="sng" dirty="0">
                <a:latin typeface="+mn-ea"/>
                <a:ea typeface="+mn-ea"/>
              </a:rPr>
              <a:t>、</a:t>
            </a:r>
            <a:r>
              <a:rPr lang="en-US" altLang="zh-CN" sz="2200" b="1" u="sng" dirty="0" err="1">
                <a:latin typeface="+mn-ea"/>
                <a:ea typeface="+mn-ea"/>
              </a:rPr>
              <a:t>RegWr</a:t>
            </a:r>
            <a:r>
              <a:rPr lang="zh-CN" altLang="zh-CN" sz="2200" b="1" u="sng" dirty="0">
                <a:latin typeface="+mn-ea"/>
                <a:ea typeface="+mn-ea"/>
              </a:rPr>
              <a:t>，</a:t>
            </a:r>
            <a:r>
              <a:rPr lang="en-US" altLang="zh-CN" sz="2200" b="1" u="sng" dirty="0">
                <a:latin typeface="+mn-ea"/>
                <a:ea typeface="+mn-ea"/>
              </a:rPr>
              <a:t>End</a:t>
            </a:r>
            <a:endParaRPr lang="zh-CN" altLang="zh-CN" sz="2200" b="1" u="sng" dirty="0">
              <a:latin typeface="+mn-ea"/>
              <a:ea typeface="+mn-ea"/>
            </a:endParaRPr>
          </a:p>
        </p:txBody>
      </p:sp>
      <p:sp>
        <p:nvSpPr>
          <p:cNvPr id="84" name="Text Box 5"/>
          <p:cNvSpPr txBox="1">
            <a:spLocks noChangeArrowheads="1"/>
          </p:cNvSpPr>
          <p:nvPr/>
        </p:nvSpPr>
        <p:spPr bwMode="auto">
          <a:xfrm>
            <a:off x="179512" y="4629760"/>
            <a:ext cx="8784976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u="sng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zh-CN" altLang="en-US" b="1" u="sng" dirty="0">
                <a:solidFill>
                  <a:schemeClr val="accent2"/>
                </a:solidFill>
                <a:latin typeface="+mn-ea"/>
                <a:ea typeface="+mn-ea"/>
              </a:rPr>
              <a:t>     </a:t>
            </a:r>
            <a:r>
              <a:rPr lang="en-US" altLang="zh-CN" b="1" u="sng" dirty="0" err="1">
                <a:solidFill>
                  <a:schemeClr val="accent2"/>
                </a:solidFill>
                <a:latin typeface="+mn-ea"/>
                <a:ea typeface="+mn-ea"/>
              </a:rPr>
              <a:t>ori</a:t>
            </a:r>
            <a:r>
              <a:rPr lang="zh-CN" altLang="en-US" b="1" u="sng" dirty="0">
                <a:solidFill>
                  <a:schemeClr val="accent2"/>
                </a:solidFill>
                <a:latin typeface="+mn-ea"/>
                <a:ea typeface="+mn-ea"/>
              </a:rPr>
              <a:t>指令</a:t>
            </a:r>
            <a:r>
              <a:rPr lang="en-US" altLang="zh-CN" b="1" u="sng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sz="2200" b="1" u="sng" dirty="0">
                <a:latin typeface="+mn-ea"/>
                <a:ea typeface="+mn-ea"/>
              </a:rPr>
              <a:t>        t2</a:t>
            </a:r>
            <a:r>
              <a:rPr lang="zh-CN" altLang="en-US" sz="2200" b="1" u="sng" dirty="0">
                <a:latin typeface="+mn-ea"/>
                <a:ea typeface="+mn-ea"/>
              </a:rPr>
              <a:t>：</a:t>
            </a:r>
            <a:r>
              <a:rPr lang="zh-CN" altLang="zh-CN" sz="2200" b="1" u="sng" dirty="0">
                <a:latin typeface="+mn-ea"/>
                <a:ea typeface="+mn-ea"/>
              </a:rPr>
              <a:t>无</a:t>
            </a:r>
            <a:r>
              <a:rPr lang="en-US" altLang="zh-CN" sz="2200" b="1" u="sng" dirty="0">
                <a:latin typeface="+mn-ea"/>
                <a:ea typeface="+mn-ea"/>
              </a:rPr>
              <a:t>  </a:t>
            </a:r>
            <a:r>
              <a:rPr lang="zh-CN" altLang="zh-CN" sz="2200" b="1" u="sng" dirty="0">
                <a:latin typeface="+mn-ea"/>
                <a:ea typeface="+mn-ea"/>
              </a:rPr>
              <a:t>；</a:t>
            </a:r>
            <a:r>
              <a:rPr lang="en-US" altLang="zh-CN" sz="2200" u="sng" dirty="0" err="1">
                <a:latin typeface="+mn-lt"/>
                <a:ea typeface="+mn-ea"/>
              </a:rPr>
              <a:t>μ</a:t>
            </a:r>
            <a:r>
              <a:rPr lang="en-US" altLang="zh-CN" sz="2200" b="1" u="sng" dirty="0" err="1">
                <a:latin typeface="+mn-ea"/>
                <a:ea typeface="+mn-ea"/>
              </a:rPr>
              <a:t>OP</a:t>
            </a:r>
            <a:r>
              <a:rPr lang="zh-CN" altLang="zh-CN" sz="2200" b="1" u="sng" dirty="0">
                <a:latin typeface="+mn-ea"/>
                <a:ea typeface="+mn-ea"/>
              </a:rPr>
              <a:t>为为</a:t>
            </a:r>
            <a:r>
              <a:rPr lang="en-US" altLang="zh-CN" sz="2200" b="1" u="sng" dirty="0">
                <a:latin typeface="+mn-ea"/>
                <a:ea typeface="+mn-ea"/>
              </a:rPr>
              <a:t>A←(</a:t>
            </a:r>
            <a:r>
              <a:rPr lang="en-US" altLang="zh-CN" sz="2200" b="1" u="sng" dirty="0" err="1">
                <a:latin typeface="+mn-ea"/>
                <a:ea typeface="+mn-ea"/>
              </a:rPr>
              <a:t>rs</a:t>
            </a:r>
            <a:r>
              <a:rPr lang="en-US" altLang="zh-CN" sz="2200" b="1" u="sng" dirty="0">
                <a:latin typeface="+mn-ea"/>
                <a:ea typeface="+mn-ea"/>
              </a:rPr>
              <a:t>)</a:t>
            </a:r>
            <a:endParaRPr lang="zh-CN" altLang="zh-CN" sz="2200" b="1" u="sng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u="sng" dirty="0">
                <a:latin typeface="+mn-ea"/>
                <a:ea typeface="+mn-ea"/>
              </a:rPr>
              <a:t>        t3</a:t>
            </a:r>
            <a:r>
              <a:rPr lang="zh-CN" altLang="zh-CN" sz="2200" b="1" u="sng" dirty="0">
                <a:latin typeface="+mn-ea"/>
                <a:ea typeface="+mn-ea"/>
              </a:rPr>
              <a:t>：</a:t>
            </a:r>
            <a:r>
              <a:rPr lang="en-US" altLang="zh-CN" sz="2200" b="1" u="sng" dirty="0" err="1">
                <a:latin typeface="+mn-ea"/>
                <a:ea typeface="+mn-ea"/>
              </a:rPr>
              <a:t>ALUAsrc</a:t>
            </a:r>
            <a:r>
              <a:rPr lang="zh-CN" altLang="zh-CN" sz="2200" b="1" u="sng" dirty="0">
                <a:latin typeface="+mn-ea"/>
                <a:ea typeface="+mn-ea"/>
              </a:rPr>
              <a:t>＝</a:t>
            </a:r>
            <a:r>
              <a:rPr lang="en-US" altLang="zh-CN" sz="2200" b="1" u="sng" dirty="0">
                <a:latin typeface="+mn-ea"/>
                <a:ea typeface="+mn-ea"/>
              </a:rPr>
              <a:t>0</a:t>
            </a:r>
            <a:r>
              <a:rPr lang="zh-CN" altLang="zh-CN" sz="2200" b="1" u="sng" dirty="0">
                <a:latin typeface="+mn-ea"/>
                <a:ea typeface="+mn-ea"/>
              </a:rPr>
              <a:t>、</a:t>
            </a:r>
            <a:r>
              <a:rPr lang="en-US" altLang="zh-CN" sz="2200" b="1" u="sng" dirty="0" err="1">
                <a:latin typeface="+mn-ea"/>
                <a:ea typeface="+mn-ea"/>
              </a:rPr>
              <a:t>ALUBsrc</a:t>
            </a:r>
            <a:r>
              <a:rPr lang="zh-CN" altLang="zh-CN" sz="2200" b="1" u="sng" dirty="0">
                <a:latin typeface="+mn-ea"/>
                <a:ea typeface="+mn-ea"/>
              </a:rPr>
              <a:t>＝</a:t>
            </a:r>
            <a:r>
              <a:rPr lang="en-US" altLang="zh-CN" sz="2200" b="1" u="sng" dirty="0">
                <a:latin typeface="+mn-ea"/>
                <a:ea typeface="+mn-ea"/>
              </a:rPr>
              <a:t>1</a:t>
            </a:r>
            <a:r>
              <a:rPr lang="zh-CN" altLang="zh-CN" sz="2200" b="1" u="sng" dirty="0">
                <a:latin typeface="+mn-ea"/>
                <a:ea typeface="+mn-ea"/>
              </a:rPr>
              <a:t>、</a:t>
            </a:r>
            <a:r>
              <a:rPr lang="en-US" altLang="zh-CN" sz="2200" b="1" u="sng" dirty="0" err="1">
                <a:latin typeface="+mn-ea"/>
                <a:ea typeface="+mn-ea"/>
              </a:rPr>
              <a:t>ALUctr</a:t>
            </a:r>
            <a:r>
              <a:rPr lang="zh-CN" altLang="zh-CN" sz="2200" b="1" u="sng" dirty="0">
                <a:latin typeface="+mn-ea"/>
                <a:ea typeface="+mn-ea"/>
              </a:rPr>
              <a:t>＝</a:t>
            </a:r>
            <a:r>
              <a:rPr lang="en-US" altLang="zh-CN" sz="2200" b="1" u="sng" dirty="0">
                <a:latin typeface="+mn-ea"/>
                <a:ea typeface="+mn-ea"/>
              </a:rPr>
              <a:t>2</a:t>
            </a:r>
            <a:r>
              <a:rPr lang="zh-CN" altLang="zh-CN" sz="2200" b="1" u="sng" dirty="0">
                <a:latin typeface="+mn-ea"/>
                <a:ea typeface="+mn-ea"/>
              </a:rPr>
              <a:t>、</a:t>
            </a:r>
            <a:r>
              <a:rPr lang="en-US" altLang="zh-CN" sz="2200" b="1" u="sng" dirty="0" err="1">
                <a:latin typeface="+mn-ea"/>
                <a:ea typeface="+mn-ea"/>
              </a:rPr>
              <a:t>ALUOWr</a:t>
            </a:r>
            <a:endParaRPr lang="zh-CN" altLang="zh-CN" sz="2200" b="1" u="sng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u="sng" dirty="0">
                <a:latin typeface="+mn-ea"/>
                <a:ea typeface="+mn-ea"/>
              </a:rPr>
              <a:t>        t4</a:t>
            </a:r>
            <a:r>
              <a:rPr lang="zh-CN" altLang="zh-CN" sz="2200" b="1" u="sng" dirty="0">
                <a:latin typeface="+mn-ea"/>
                <a:ea typeface="+mn-ea"/>
              </a:rPr>
              <a:t>：</a:t>
            </a:r>
            <a:r>
              <a:rPr lang="en-US" altLang="zh-CN" sz="2200" b="1" u="sng" dirty="0" err="1">
                <a:latin typeface="+mn-ea"/>
                <a:ea typeface="+mn-ea"/>
              </a:rPr>
              <a:t>RegAsrc</a:t>
            </a:r>
            <a:r>
              <a:rPr lang="zh-CN" altLang="zh-CN" sz="2200" b="1" u="sng" dirty="0">
                <a:latin typeface="+mn-ea"/>
                <a:ea typeface="+mn-ea"/>
              </a:rPr>
              <a:t>＝</a:t>
            </a:r>
            <a:r>
              <a:rPr lang="en-US" altLang="zh-CN" sz="2200" b="1" u="sng" dirty="0">
                <a:latin typeface="+mn-ea"/>
                <a:ea typeface="+mn-ea"/>
              </a:rPr>
              <a:t>0</a:t>
            </a:r>
            <a:r>
              <a:rPr lang="zh-CN" altLang="zh-CN" sz="2200" b="1" u="sng" dirty="0">
                <a:latin typeface="+mn-ea"/>
                <a:ea typeface="+mn-ea"/>
              </a:rPr>
              <a:t>、</a:t>
            </a:r>
            <a:r>
              <a:rPr lang="en-US" altLang="zh-CN" sz="2200" b="1" u="sng" dirty="0" err="1">
                <a:latin typeface="+mn-ea"/>
                <a:ea typeface="+mn-ea"/>
              </a:rPr>
              <a:t>RegDsrc</a:t>
            </a:r>
            <a:r>
              <a:rPr lang="zh-CN" altLang="zh-CN" sz="2200" b="1" u="sng" dirty="0">
                <a:latin typeface="+mn-ea"/>
                <a:ea typeface="+mn-ea"/>
              </a:rPr>
              <a:t>＝</a:t>
            </a:r>
            <a:r>
              <a:rPr lang="en-US" altLang="zh-CN" sz="2200" b="1" u="sng" dirty="0">
                <a:latin typeface="+mn-ea"/>
                <a:ea typeface="+mn-ea"/>
              </a:rPr>
              <a:t>1</a:t>
            </a:r>
            <a:r>
              <a:rPr lang="zh-CN" altLang="zh-CN" sz="2200" b="1" u="sng" dirty="0">
                <a:latin typeface="+mn-ea"/>
                <a:ea typeface="+mn-ea"/>
              </a:rPr>
              <a:t>、</a:t>
            </a:r>
            <a:r>
              <a:rPr lang="en-US" altLang="zh-CN" sz="2200" b="1" u="sng" dirty="0" err="1">
                <a:latin typeface="+mn-ea"/>
                <a:ea typeface="+mn-ea"/>
              </a:rPr>
              <a:t>RegWr</a:t>
            </a:r>
            <a:r>
              <a:rPr lang="zh-CN" altLang="zh-CN" sz="2200" b="1" u="sng" dirty="0">
                <a:latin typeface="+mn-ea"/>
                <a:ea typeface="+mn-ea"/>
              </a:rPr>
              <a:t>，</a:t>
            </a:r>
            <a:r>
              <a:rPr lang="en-US" altLang="zh-CN" sz="2200" b="1" u="sng" dirty="0">
                <a:latin typeface="+mn-ea"/>
                <a:ea typeface="+mn-ea"/>
              </a:rPr>
              <a:t>End</a:t>
            </a:r>
            <a:endParaRPr lang="zh-CN" altLang="zh-CN" sz="2200" b="1" u="sng" dirty="0">
              <a:latin typeface="+mn-ea"/>
              <a:ea typeface="+mn-ea"/>
            </a:endParaRPr>
          </a:p>
        </p:txBody>
      </p:sp>
      <p:sp>
        <p:nvSpPr>
          <p:cNvPr id="85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22887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sng"/>
          </a:p>
        </p:txBody>
      </p:sp>
    </p:spTree>
    <p:extLst>
      <p:ext uri="{BB962C8B-B14F-4D97-AF65-F5344CB8AC3E}">
        <p14:creationId xmlns:p14="http://schemas.microsoft.com/office/powerpoint/2010/main" val="193212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3" grpId="0"/>
      <p:bldP spid="8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u="sng" smtClean="0"/>
              <a:pPr/>
              <a:t>47</a:t>
            </a:fld>
            <a:endParaRPr lang="en-US" altLang="zh-CN" u="sng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512" y="260648"/>
            <a:ext cx="8784976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u="sng" dirty="0">
                <a:solidFill>
                  <a:schemeClr val="accent2"/>
                </a:solidFill>
                <a:latin typeface="+mn-ea"/>
                <a:ea typeface="+mn-ea"/>
              </a:rPr>
              <a:t>      </a:t>
            </a:r>
            <a:r>
              <a:rPr lang="en-US" altLang="zh-CN" b="1" u="sng" dirty="0" err="1">
                <a:solidFill>
                  <a:schemeClr val="accent2"/>
                </a:solidFill>
                <a:latin typeface="+mn-ea"/>
                <a:ea typeface="+mn-ea"/>
              </a:rPr>
              <a:t>lw</a:t>
            </a:r>
            <a:r>
              <a:rPr lang="zh-CN" altLang="en-US" b="1" u="sng" dirty="0">
                <a:solidFill>
                  <a:schemeClr val="accent2"/>
                </a:solidFill>
                <a:latin typeface="+mn-ea"/>
                <a:ea typeface="+mn-ea"/>
              </a:rPr>
              <a:t>指令</a:t>
            </a:r>
            <a:r>
              <a:rPr lang="en-US" altLang="zh-CN" b="1" u="sng" dirty="0">
                <a:solidFill>
                  <a:schemeClr val="accent2"/>
                </a:solidFill>
                <a:latin typeface="+mn-ea"/>
                <a:ea typeface="+mn-ea"/>
              </a:rPr>
              <a:t>—    </a:t>
            </a:r>
            <a:r>
              <a:rPr lang="en-US" altLang="zh-CN" sz="2000" b="1" u="sng" dirty="0">
                <a:latin typeface="+mn-ea"/>
                <a:ea typeface="+mn-ea"/>
              </a:rPr>
              <a:t>(</a:t>
            </a:r>
            <a:r>
              <a:rPr lang="zh-CN" altLang="en-US" sz="2000" b="1" u="sng" dirty="0">
                <a:latin typeface="宋体" pitchFamily="2" charset="-122"/>
              </a:rPr>
              <a:t>由于未设置</a:t>
            </a:r>
            <a:r>
              <a:rPr lang="en-US" altLang="zh-CN" sz="2000" b="1" u="sng" dirty="0">
                <a:latin typeface="宋体" pitchFamily="2" charset="-122"/>
              </a:rPr>
              <a:t>MDR</a:t>
            </a:r>
            <a:r>
              <a:rPr lang="zh-CN" altLang="en-US" sz="2000" b="1" u="sng" dirty="0">
                <a:latin typeface="宋体" pitchFamily="2" charset="-122"/>
              </a:rPr>
              <a:t>，</a:t>
            </a:r>
            <a:r>
              <a:rPr lang="en-US" altLang="zh-CN" sz="2000" b="1" u="sng" dirty="0">
                <a:latin typeface="宋体" pitchFamily="2" charset="-122"/>
              </a:rPr>
              <a:t>DMEM</a:t>
            </a:r>
            <a:r>
              <a:rPr lang="zh-CN" altLang="en-US" sz="2000" b="1" u="sng" dirty="0">
                <a:latin typeface="宋体" pitchFamily="2" charset="-122"/>
              </a:rPr>
              <a:t>都操作需保持</a:t>
            </a:r>
            <a:r>
              <a:rPr lang="en-US" altLang="zh-CN" sz="2000" b="1" u="sng" dirty="0">
                <a:latin typeface="宋体" pitchFamily="2" charset="-122"/>
              </a:rPr>
              <a:t>)</a:t>
            </a:r>
            <a:endParaRPr lang="en-US" altLang="zh-CN" sz="2000" b="1" u="sng" dirty="0">
              <a:solidFill>
                <a:schemeClr val="accent2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u="sng" dirty="0">
                <a:solidFill>
                  <a:srgbClr val="C00000"/>
                </a:solidFill>
                <a:latin typeface="+mn-ea"/>
                <a:ea typeface="+mn-ea"/>
              </a:rPr>
              <a:t>  </a:t>
            </a:r>
            <a:r>
              <a:rPr lang="en-US" altLang="zh-CN" sz="2200" b="1" u="sng" dirty="0">
                <a:latin typeface="+mn-ea"/>
                <a:ea typeface="+mn-ea"/>
              </a:rPr>
              <a:t>      t2</a:t>
            </a:r>
            <a:r>
              <a:rPr lang="zh-CN" altLang="en-US" sz="2200" b="1" u="sng" dirty="0">
                <a:latin typeface="+mn-ea"/>
                <a:ea typeface="+mn-ea"/>
              </a:rPr>
              <a:t>：</a:t>
            </a:r>
            <a:r>
              <a:rPr lang="zh-CN" altLang="zh-CN" sz="2200" b="1" u="sng" dirty="0">
                <a:latin typeface="+mn-ea"/>
                <a:ea typeface="+mn-ea"/>
              </a:rPr>
              <a:t>无</a:t>
            </a:r>
            <a:r>
              <a:rPr lang="en-US" altLang="zh-CN" sz="2200" b="1" u="sng" dirty="0">
                <a:latin typeface="+mn-ea"/>
                <a:ea typeface="+mn-ea"/>
              </a:rPr>
              <a:t>  </a:t>
            </a:r>
            <a:r>
              <a:rPr lang="zh-CN" altLang="zh-CN" sz="2200" b="1" u="sng" dirty="0">
                <a:latin typeface="+mn-ea"/>
                <a:ea typeface="+mn-ea"/>
              </a:rPr>
              <a:t>；</a:t>
            </a:r>
            <a:r>
              <a:rPr lang="en-US" altLang="zh-CN" sz="2200" u="sng" dirty="0" err="1">
                <a:latin typeface="+mn-lt"/>
                <a:ea typeface="+mn-ea"/>
              </a:rPr>
              <a:t>μ</a:t>
            </a:r>
            <a:r>
              <a:rPr lang="en-US" altLang="zh-CN" sz="2200" b="1" u="sng" dirty="0" err="1">
                <a:latin typeface="+mn-ea"/>
                <a:ea typeface="+mn-ea"/>
              </a:rPr>
              <a:t>OP</a:t>
            </a:r>
            <a:r>
              <a:rPr lang="zh-CN" altLang="zh-CN" sz="2200" b="1" u="sng" dirty="0">
                <a:latin typeface="+mn-ea"/>
                <a:ea typeface="+mn-ea"/>
              </a:rPr>
              <a:t>为为</a:t>
            </a:r>
            <a:r>
              <a:rPr lang="en-US" altLang="zh-CN" sz="2200" b="1" u="sng" dirty="0">
                <a:latin typeface="+mn-ea"/>
                <a:ea typeface="+mn-ea"/>
              </a:rPr>
              <a:t>A←(</a:t>
            </a:r>
            <a:r>
              <a:rPr lang="en-US" altLang="zh-CN" sz="2200" b="1" u="sng" dirty="0" err="1">
                <a:latin typeface="+mn-ea"/>
                <a:ea typeface="+mn-ea"/>
              </a:rPr>
              <a:t>rs</a:t>
            </a:r>
            <a:r>
              <a:rPr lang="en-US" altLang="zh-CN" sz="2200" b="1" u="sng" dirty="0">
                <a:latin typeface="+mn-ea"/>
                <a:ea typeface="+mn-ea"/>
              </a:rPr>
              <a:t>)</a:t>
            </a:r>
            <a:endParaRPr lang="zh-CN" altLang="zh-CN" sz="2200" b="1" u="sng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u="sng" dirty="0">
                <a:latin typeface="+mn-ea"/>
                <a:ea typeface="+mn-ea"/>
              </a:rPr>
              <a:t>        t3</a:t>
            </a:r>
            <a:r>
              <a:rPr lang="zh-CN" altLang="zh-CN" sz="2200" b="1" u="sng" dirty="0">
                <a:latin typeface="+mn-ea"/>
                <a:ea typeface="+mn-ea"/>
              </a:rPr>
              <a:t>：</a:t>
            </a:r>
            <a:r>
              <a:rPr lang="en-US" altLang="zh-CN" sz="2200" b="1" u="sng" spc="-100" dirty="0" err="1">
                <a:latin typeface="+mn-ea"/>
                <a:ea typeface="+mn-ea"/>
              </a:rPr>
              <a:t>Extctr</a:t>
            </a:r>
            <a:r>
              <a:rPr lang="zh-CN" altLang="zh-CN" sz="2200" b="1" u="sng" spc="-100" dirty="0">
                <a:latin typeface="+mn-ea"/>
                <a:ea typeface="+mn-ea"/>
              </a:rPr>
              <a:t>、</a:t>
            </a:r>
            <a:r>
              <a:rPr lang="en-US" altLang="zh-CN" sz="2200" b="1" u="sng" spc="-100" dirty="0" err="1">
                <a:latin typeface="+mn-ea"/>
                <a:ea typeface="+mn-ea"/>
              </a:rPr>
              <a:t>ALUAsrc</a:t>
            </a:r>
            <a:r>
              <a:rPr lang="zh-CN" altLang="zh-CN" sz="2200" b="1" u="sng" spc="-100" dirty="0">
                <a:latin typeface="+mn-ea"/>
                <a:ea typeface="+mn-ea"/>
              </a:rPr>
              <a:t>＝</a:t>
            </a:r>
            <a:r>
              <a:rPr lang="en-US" altLang="zh-CN" sz="2200" b="1" u="sng" spc="-100" dirty="0">
                <a:latin typeface="+mn-ea"/>
                <a:ea typeface="+mn-ea"/>
              </a:rPr>
              <a:t>0</a:t>
            </a:r>
            <a:r>
              <a:rPr lang="zh-CN" altLang="zh-CN" sz="2200" b="1" u="sng" spc="-100" dirty="0">
                <a:latin typeface="+mn-ea"/>
                <a:ea typeface="+mn-ea"/>
              </a:rPr>
              <a:t>、</a:t>
            </a:r>
            <a:r>
              <a:rPr lang="en-US" altLang="zh-CN" sz="2200" b="1" u="sng" spc="-100" dirty="0" err="1">
                <a:latin typeface="+mn-ea"/>
                <a:ea typeface="+mn-ea"/>
              </a:rPr>
              <a:t>ALUBsrc</a:t>
            </a:r>
            <a:r>
              <a:rPr lang="zh-CN" altLang="zh-CN" sz="2200" b="1" u="sng" spc="-100" dirty="0">
                <a:latin typeface="+mn-ea"/>
                <a:ea typeface="+mn-ea"/>
              </a:rPr>
              <a:t>＝</a:t>
            </a:r>
            <a:r>
              <a:rPr lang="en-US" altLang="zh-CN" sz="2200" b="1" u="sng" spc="-100" dirty="0">
                <a:latin typeface="+mn-ea"/>
                <a:ea typeface="+mn-ea"/>
              </a:rPr>
              <a:t>1</a:t>
            </a:r>
            <a:r>
              <a:rPr lang="zh-CN" altLang="zh-CN" sz="2200" b="1" u="sng" spc="-100" dirty="0">
                <a:latin typeface="+mn-ea"/>
                <a:ea typeface="+mn-ea"/>
              </a:rPr>
              <a:t>、</a:t>
            </a:r>
            <a:r>
              <a:rPr lang="en-US" altLang="zh-CN" sz="2200" b="1" u="sng" spc="-100" dirty="0" err="1">
                <a:latin typeface="+mn-ea"/>
                <a:ea typeface="+mn-ea"/>
              </a:rPr>
              <a:t>ALUctr</a:t>
            </a:r>
            <a:r>
              <a:rPr lang="zh-CN" altLang="zh-CN" sz="2200" b="1" u="sng" spc="-100" dirty="0">
                <a:latin typeface="+mn-ea"/>
                <a:ea typeface="+mn-ea"/>
              </a:rPr>
              <a:t>＝</a:t>
            </a:r>
            <a:r>
              <a:rPr lang="en-US" altLang="zh-CN" sz="2200" b="1" u="sng" spc="-100" dirty="0">
                <a:latin typeface="+mn-ea"/>
                <a:ea typeface="+mn-ea"/>
              </a:rPr>
              <a:t>0</a:t>
            </a:r>
            <a:r>
              <a:rPr lang="zh-CN" altLang="zh-CN" sz="2200" b="1" u="sng" spc="-100" dirty="0">
                <a:latin typeface="+mn-ea"/>
                <a:ea typeface="+mn-ea"/>
              </a:rPr>
              <a:t>、</a:t>
            </a:r>
            <a:r>
              <a:rPr lang="en-US" altLang="zh-CN" sz="2200" b="1" u="sng" spc="-100" dirty="0" err="1">
                <a:latin typeface="+mn-ea"/>
                <a:ea typeface="+mn-ea"/>
              </a:rPr>
              <a:t>ALUOWr</a:t>
            </a:r>
            <a:endParaRPr lang="zh-CN" altLang="zh-CN" sz="2200" b="1" u="sng" spc="-100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u="sng" dirty="0">
                <a:latin typeface="+mn-ea"/>
                <a:ea typeface="+mn-ea"/>
              </a:rPr>
              <a:t>        t4</a:t>
            </a:r>
            <a:r>
              <a:rPr lang="zh-CN" altLang="zh-CN" sz="2200" b="1" u="sng" dirty="0">
                <a:latin typeface="+mn-ea"/>
                <a:ea typeface="+mn-ea"/>
              </a:rPr>
              <a:t>：</a:t>
            </a:r>
            <a:r>
              <a:rPr lang="en-US" altLang="zh-CN" sz="2200" b="1" u="sng" dirty="0" err="1">
                <a:latin typeface="+mn-ea"/>
                <a:ea typeface="+mn-ea"/>
              </a:rPr>
              <a:t>MemRd</a:t>
            </a:r>
            <a:r>
              <a:rPr lang="zh-CN" altLang="zh-CN" sz="2200" b="1" u="sng" dirty="0">
                <a:latin typeface="+mn-ea"/>
                <a:ea typeface="+mn-ea"/>
              </a:rPr>
              <a:t>、</a:t>
            </a:r>
            <a:r>
              <a:rPr lang="en-US" altLang="zh-CN" sz="2200" b="1" u="sng" dirty="0">
                <a:latin typeface="+mn-ea"/>
                <a:ea typeface="+mn-ea"/>
              </a:rPr>
              <a:t>WMFC</a:t>
            </a:r>
            <a:r>
              <a:rPr lang="en-US" altLang="zh-CN" sz="2200" b="1" u="sng" dirty="0">
                <a:solidFill>
                  <a:srgbClr val="990099"/>
                </a:solidFill>
                <a:latin typeface="+mn-ea"/>
                <a:ea typeface="+mn-ea"/>
              </a:rPr>
              <a:t>             </a:t>
            </a:r>
            <a:r>
              <a:rPr lang="zh-CN" altLang="en-US" sz="2000" b="1" u="sng" dirty="0">
                <a:latin typeface="+mn-ea"/>
              </a:rPr>
              <a:t>；本例</a:t>
            </a:r>
            <a:r>
              <a:rPr lang="en-US" altLang="zh-CN" sz="2000" b="1" u="sng" dirty="0">
                <a:latin typeface="+mn-ea"/>
              </a:rPr>
              <a:t>WMFC</a:t>
            </a:r>
            <a:r>
              <a:rPr lang="zh-CN" altLang="en-US" sz="2000" b="1" u="sng" dirty="0">
                <a:latin typeface="+mn-ea"/>
              </a:rPr>
              <a:t>可缺省</a:t>
            </a:r>
            <a:endParaRPr lang="en-US" altLang="zh-CN" sz="2200" b="1" u="sng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u="sng" dirty="0">
                <a:latin typeface="+mn-ea"/>
                <a:ea typeface="+mn-ea"/>
              </a:rPr>
              <a:t>        t5</a:t>
            </a:r>
            <a:r>
              <a:rPr lang="zh-CN" altLang="zh-CN" sz="2200" b="1" u="sng" dirty="0">
                <a:latin typeface="+mn-ea"/>
                <a:ea typeface="+mn-ea"/>
              </a:rPr>
              <a:t>：</a:t>
            </a:r>
            <a:r>
              <a:rPr lang="en-US" altLang="zh-CN" sz="2200" b="1" u="sng" dirty="0" err="1">
                <a:solidFill>
                  <a:srgbClr val="990099"/>
                </a:solidFill>
                <a:latin typeface="+mn-ea"/>
                <a:ea typeface="+mn-ea"/>
              </a:rPr>
              <a:t>MemRd</a:t>
            </a:r>
            <a:r>
              <a:rPr lang="zh-CN" altLang="zh-CN" sz="2200" b="1" u="sng" dirty="0">
                <a:solidFill>
                  <a:srgbClr val="990099"/>
                </a:solidFill>
                <a:latin typeface="+mn-ea"/>
                <a:ea typeface="+mn-ea"/>
              </a:rPr>
              <a:t>、</a:t>
            </a:r>
            <a:r>
              <a:rPr lang="en-US" altLang="zh-CN" sz="2200" b="1" u="sng" dirty="0" err="1">
                <a:latin typeface="+mn-ea"/>
                <a:ea typeface="+mn-ea"/>
              </a:rPr>
              <a:t>RegAsrc</a:t>
            </a:r>
            <a:r>
              <a:rPr lang="zh-CN" altLang="zh-CN" sz="2200" b="1" u="sng" dirty="0">
                <a:latin typeface="+mn-ea"/>
                <a:ea typeface="+mn-ea"/>
              </a:rPr>
              <a:t>＝</a:t>
            </a:r>
            <a:r>
              <a:rPr lang="en-US" altLang="zh-CN" sz="2200" b="1" u="sng" dirty="0">
                <a:latin typeface="+mn-ea"/>
                <a:ea typeface="+mn-ea"/>
              </a:rPr>
              <a:t>0</a:t>
            </a:r>
            <a:r>
              <a:rPr lang="zh-CN" altLang="zh-CN" sz="2200" b="1" u="sng" dirty="0">
                <a:latin typeface="+mn-ea"/>
                <a:ea typeface="+mn-ea"/>
              </a:rPr>
              <a:t>、</a:t>
            </a:r>
            <a:r>
              <a:rPr lang="en-US" altLang="zh-CN" sz="2200" b="1" u="sng" dirty="0" err="1">
                <a:latin typeface="+mn-ea"/>
                <a:ea typeface="+mn-ea"/>
              </a:rPr>
              <a:t>RegDsrc</a:t>
            </a:r>
            <a:r>
              <a:rPr lang="zh-CN" altLang="zh-CN" sz="2200" b="1" u="sng" dirty="0">
                <a:latin typeface="+mn-ea"/>
                <a:ea typeface="+mn-ea"/>
              </a:rPr>
              <a:t>＝</a:t>
            </a:r>
            <a:r>
              <a:rPr lang="en-US" altLang="zh-CN" sz="2200" b="1" u="sng" dirty="0">
                <a:latin typeface="+mn-ea"/>
                <a:ea typeface="+mn-ea"/>
              </a:rPr>
              <a:t>0</a:t>
            </a:r>
            <a:r>
              <a:rPr lang="zh-CN" altLang="zh-CN" sz="2200" b="1" u="sng" dirty="0">
                <a:latin typeface="+mn-ea"/>
                <a:ea typeface="+mn-ea"/>
              </a:rPr>
              <a:t>、</a:t>
            </a:r>
            <a:r>
              <a:rPr lang="en-US" altLang="zh-CN" sz="2200" b="1" u="sng" dirty="0" err="1">
                <a:latin typeface="+mn-ea"/>
                <a:ea typeface="+mn-ea"/>
              </a:rPr>
              <a:t>RegWr</a:t>
            </a:r>
            <a:r>
              <a:rPr lang="zh-CN" altLang="zh-CN" sz="2200" b="1" u="sng" dirty="0">
                <a:latin typeface="+mn-ea"/>
                <a:ea typeface="+mn-ea"/>
              </a:rPr>
              <a:t>，</a:t>
            </a:r>
            <a:r>
              <a:rPr lang="en-US" altLang="zh-CN" sz="2200" b="1" u="sng" dirty="0">
                <a:latin typeface="+mn-ea"/>
                <a:ea typeface="+mn-ea"/>
              </a:rPr>
              <a:t>End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9512" y="2469520"/>
            <a:ext cx="8784976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u="sng" dirty="0">
                <a:solidFill>
                  <a:schemeClr val="accent2"/>
                </a:solidFill>
                <a:latin typeface="+mn-ea"/>
                <a:ea typeface="+mn-ea"/>
              </a:rPr>
              <a:t>      </a:t>
            </a:r>
            <a:r>
              <a:rPr lang="en-US" altLang="zh-CN" b="1" u="sng" dirty="0" err="1">
                <a:solidFill>
                  <a:schemeClr val="accent2"/>
                </a:solidFill>
                <a:latin typeface="+mn-ea"/>
                <a:ea typeface="+mn-ea"/>
              </a:rPr>
              <a:t>sw</a:t>
            </a:r>
            <a:r>
              <a:rPr lang="zh-CN" altLang="en-US" b="1" u="sng" dirty="0">
                <a:solidFill>
                  <a:schemeClr val="accent2"/>
                </a:solidFill>
                <a:latin typeface="+mn-ea"/>
                <a:ea typeface="+mn-ea"/>
              </a:rPr>
              <a:t>指令</a:t>
            </a:r>
            <a:r>
              <a:rPr lang="en-US" altLang="zh-CN" b="1" u="sng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sz="2200" b="1" u="sng" dirty="0">
                <a:latin typeface="+mn-ea"/>
                <a:ea typeface="+mn-ea"/>
              </a:rPr>
              <a:t>        t2</a:t>
            </a:r>
            <a:r>
              <a:rPr lang="zh-CN" altLang="en-US" sz="2200" b="1" u="sng" dirty="0">
                <a:latin typeface="+mn-ea"/>
                <a:ea typeface="+mn-ea"/>
              </a:rPr>
              <a:t>：</a:t>
            </a:r>
            <a:r>
              <a:rPr lang="zh-CN" altLang="zh-CN" sz="2200" b="1" u="sng" dirty="0">
                <a:latin typeface="+mn-ea"/>
                <a:ea typeface="+mn-ea"/>
              </a:rPr>
              <a:t>无</a:t>
            </a:r>
            <a:r>
              <a:rPr lang="en-US" altLang="zh-CN" sz="2200" b="1" u="sng" dirty="0">
                <a:latin typeface="+mn-ea"/>
                <a:ea typeface="+mn-ea"/>
              </a:rPr>
              <a:t>  </a:t>
            </a:r>
            <a:r>
              <a:rPr lang="zh-CN" altLang="zh-CN" sz="2200" b="1" u="sng" dirty="0">
                <a:latin typeface="+mn-ea"/>
                <a:ea typeface="+mn-ea"/>
              </a:rPr>
              <a:t>；</a:t>
            </a:r>
            <a:r>
              <a:rPr lang="en-US" altLang="zh-CN" sz="2200" u="sng" dirty="0" err="1">
                <a:latin typeface="+mn-lt"/>
                <a:ea typeface="+mn-ea"/>
              </a:rPr>
              <a:t>μ</a:t>
            </a:r>
            <a:r>
              <a:rPr lang="en-US" altLang="zh-CN" sz="2200" b="1" u="sng" dirty="0" err="1">
                <a:latin typeface="+mn-ea"/>
                <a:ea typeface="+mn-ea"/>
              </a:rPr>
              <a:t>OP</a:t>
            </a:r>
            <a:r>
              <a:rPr lang="zh-CN" altLang="zh-CN" sz="2200" b="1" u="sng" dirty="0">
                <a:latin typeface="+mn-ea"/>
                <a:ea typeface="+mn-ea"/>
              </a:rPr>
              <a:t>为为</a:t>
            </a:r>
            <a:r>
              <a:rPr lang="en-US" altLang="zh-CN" sz="2200" b="1" u="sng" dirty="0">
                <a:latin typeface="+mn-ea"/>
                <a:ea typeface="+mn-ea"/>
              </a:rPr>
              <a:t>A←(</a:t>
            </a:r>
            <a:r>
              <a:rPr lang="en-US" altLang="zh-CN" sz="2200" b="1" u="sng" dirty="0" err="1">
                <a:latin typeface="+mn-ea"/>
                <a:ea typeface="+mn-ea"/>
              </a:rPr>
              <a:t>rs</a:t>
            </a:r>
            <a:r>
              <a:rPr lang="en-US" altLang="zh-CN" sz="2200" b="1" u="sng" dirty="0">
                <a:latin typeface="+mn-ea"/>
                <a:ea typeface="+mn-ea"/>
              </a:rPr>
              <a:t>)</a:t>
            </a:r>
            <a:r>
              <a:rPr lang="zh-CN" altLang="zh-CN" sz="2200" b="1" u="sng" dirty="0">
                <a:latin typeface="+mn-ea"/>
                <a:ea typeface="+mn-ea"/>
              </a:rPr>
              <a:t>、</a:t>
            </a:r>
            <a:r>
              <a:rPr lang="en-US" altLang="zh-CN" sz="2200" b="1" u="sng" dirty="0">
                <a:latin typeface="+mn-ea"/>
                <a:ea typeface="+mn-ea"/>
              </a:rPr>
              <a:t>B←(</a:t>
            </a:r>
            <a:r>
              <a:rPr lang="en-US" altLang="zh-CN" sz="2200" b="1" u="sng" dirty="0" err="1">
                <a:latin typeface="+mn-ea"/>
                <a:ea typeface="+mn-ea"/>
              </a:rPr>
              <a:t>rt</a:t>
            </a:r>
            <a:r>
              <a:rPr lang="en-US" altLang="zh-CN" sz="2200" b="1" u="sng" dirty="0">
                <a:latin typeface="+mn-ea"/>
                <a:ea typeface="+mn-ea"/>
              </a:rPr>
              <a:t>)</a:t>
            </a:r>
            <a:endParaRPr lang="zh-CN" altLang="zh-CN" sz="2200" b="1" u="sng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u="sng" dirty="0">
                <a:latin typeface="+mn-ea"/>
                <a:ea typeface="+mn-ea"/>
              </a:rPr>
              <a:t>        t3</a:t>
            </a:r>
            <a:r>
              <a:rPr lang="zh-CN" altLang="zh-CN" sz="2200" b="1" u="sng" dirty="0">
                <a:latin typeface="+mn-ea"/>
                <a:ea typeface="+mn-ea"/>
              </a:rPr>
              <a:t>：</a:t>
            </a:r>
            <a:r>
              <a:rPr lang="en-US" altLang="zh-CN" sz="2200" b="1" u="sng" spc="-100" dirty="0" err="1">
                <a:latin typeface="+mn-ea"/>
                <a:ea typeface="+mn-ea"/>
              </a:rPr>
              <a:t>Extctr</a:t>
            </a:r>
            <a:r>
              <a:rPr lang="zh-CN" altLang="zh-CN" sz="2200" b="1" u="sng" spc="-100" dirty="0">
                <a:latin typeface="+mn-ea"/>
                <a:ea typeface="+mn-ea"/>
              </a:rPr>
              <a:t>、</a:t>
            </a:r>
            <a:r>
              <a:rPr lang="en-US" altLang="zh-CN" sz="2200" b="1" u="sng" spc="-100" dirty="0" err="1">
                <a:latin typeface="+mn-ea"/>
                <a:ea typeface="+mn-ea"/>
              </a:rPr>
              <a:t>ALUAsrc</a:t>
            </a:r>
            <a:r>
              <a:rPr lang="zh-CN" altLang="zh-CN" sz="2200" b="1" u="sng" spc="-100" dirty="0">
                <a:latin typeface="+mn-ea"/>
                <a:ea typeface="+mn-ea"/>
              </a:rPr>
              <a:t>＝</a:t>
            </a:r>
            <a:r>
              <a:rPr lang="en-US" altLang="zh-CN" sz="2200" b="1" u="sng" spc="-100" dirty="0">
                <a:latin typeface="+mn-ea"/>
                <a:ea typeface="+mn-ea"/>
              </a:rPr>
              <a:t>0</a:t>
            </a:r>
            <a:r>
              <a:rPr lang="zh-CN" altLang="zh-CN" sz="2200" b="1" u="sng" spc="-100" dirty="0">
                <a:latin typeface="+mn-ea"/>
                <a:ea typeface="+mn-ea"/>
              </a:rPr>
              <a:t>、</a:t>
            </a:r>
            <a:r>
              <a:rPr lang="en-US" altLang="zh-CN" sz="2200" b="1" u="sng" spc="-100" dirty="0" err="1">
                <a:latin typeface="+mn-ea"/>
                <a:ea typeface="+mn-ea"/>
              </a:rPr>
              <a:t>ALUBsrc</a:t>
            </a:r>
            <a:r>
              <a:rPr lang="zh-CN" altLang="zh-CN" sz="2200" b="1" u="sng" spc="-100" dirty="0">
                <a:latin typeface="+mn-ea"/>
                <a:ea typeface="+mn-ea"/>
              </a:rPr>
              <a:t>＝</a:t>
            </a:r>
            <a:r>
              <a:rPr lang="en-US" altLang="zh-CN" sz="2200" b="1" u="sng" spc="-100" dirty="0">
                <a:latin typeface="+mn-ea"/>
                <a:ea typeface="+mn-ea"/>
              </a:rPr>
              <a:t>1</a:t>
            </a:r>
            <a:r>
              <a:rPr lang="zh-CN" altLang="zh-CN" sz="2200" b="1" u="sng" spc="-100" dirty="0">
                <a:latin typeface="+mn-ea"/>
                <a:ea typeface="+mn-ea"/>
              </a:rPr>
              <a:t>、</a:t>
            </a:r>
            <a:r>
              <a:rPr lang="en-US" altLang="zh-CN" sz="2200" b="1" u="sng" spc="-100" dirty="0" err="1">
                <a:latin typeface="+mn-ea"/>
                <a:ea typeface="+mn-ea"/>
              </a:rPr>
              <a:t>ALUctr</a:t>
            </a:r>
            <a:r>
              <a:rPr lang="zh-CN" altLang="zh-CN" sz="2200" b="1" u="sng" spc="-100" dirty="0">
                <a:latin typeface="+mn-ea"/>
                <a:ea typeface="+mn-ea"/>
              </a:rPr>
              <a:t>＝</a:t>
            </a:r>
            <a:r>
              <a:rPr lang="en-US" altLang="zh-CN" sz="2200" b="1" u="sng" spc="-100" dirty="0">
                <a:latin typeface="+mn-ea"/>
                <a:ea typeface="+mn-ea"/>
              </a:rPr>
              <a:t>0</a:t>
            </a:r>
            <a:r>
              <a:rPr lang="zh-CN" altLang="zh-CN" sz="2200" b="1" u="sng" spc="-100" dirty="0">
                <a:latin typeface="+mn-ea"/>
                <a:ea typeface="+mn-ea"/>
              </a:rPr>
              <a:t>、</a:t>
            </a:r>
            <a:r>
              <a:rPr lang="en-US" altLang="zh-CN" sz="2200" b="1" u="sng" spc="-100" dirty="0" err="1">
                <a:latin typeface="+mn-ea"/>
                <a:ea typeface="+mn-ea"/>
              </a:rPr>
              <a:t>ALUOWr</a:t>
            </a:r>
            <a:endParaRPr lang="zh-CN" altLang="zh-CN" sz="2200" b="1" u="sng" spc="-100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u="sng" dirty="0">
                <a:latin typeface="+mn-ea"/>
                <a:ea typeface="+mn-ea"/>
              </a:rPr>
              <a:t>        t4</a:t>
            </a:r>
            <a:r>
              <a:rPr lang="zh-CN" altLang="zh-CN" sz="2200" b="1" u="sng" dirty="0">
                <a:latin typeface="+mn-ea"/>
                <a:ea typeface="+mn-ea"/>
              </a:rPr>
              <a:t>：</a:t>
            </a:r>
            <a:r>
              <a:rPr lang="en-US" altLang="zh-CN" sz="2200" b="1" u="sng" dirty="0" err="1">
                <a:latin typeface="+mn-ea"/>
                <a:ea typeface="+mn-ea"/>
              </a:rPr>
              <a:t>MemWr</a:t>
            </a:r>
            <a:r>
              <a:rPr lang="zh-CN" altLang="zh-CN" sz="2200" b="1" u="sng" dirty="0">
                <a:latin typeface="+mn-ea"/>
                <a:ea typeface="+mn-ea"/>
              </a:rPr>
              <a:t>、</a:t>
            </a:r>
            <a:r>
              <a:rPr lang="en-US" altLang="zh-CN" sz="2200" b="1" u="sng" dirty="0">
                <a:latin typeface="+mn-ea"/>
                <a:ea typeface="+mn-ea"/>
              </a:rPr>
              <a:t>WMFC</a:t>
            </a:r>
            <a:r>
              <a:rPr lang="zh-CN" altLang="zh-CN" sz="2200" b="1" u="sng" dirty="0">
                <a:latin typeface="+mn-ea"/>
                <a:ea typeface="+mn-ea"/>
              </a:rPr>
              <a:t>，</a:t>
            </a:r>
            <a:r>
              <a:rPr lang="en-US" altLang="zh-CN" sz="2200" b="1" u="sng" dirty="0">
                <a:latin typeface="+mn-ea"/>
                <a:ea typeface="+mn-ea"/>
              </a:rPr>
              <a:t>End        </a:t>
            </a:r>
            <a:r>
              <a:rPr lang="zh-CN" altLang="en-US" sz="2000" b="1" u="sng" dirty="0">
                <a:latin typeface="+mn-ea"/>
              </a:rPr>
              <a:t>；本例</a:t>
            </a:r>
            <a:r>
              <a:rPr lang="en-US" altLang="zh-CN" sz="2000" b="1" u="sng" dirty="0">
                <a:latin typeface="+mn-ea"/>
              </a:rPr>
              <a:t>WMFC</a:t>
            </a:r>
            <a:r>
              <a:rPr lang="zh-CN" altLang="en-US" sz="2000" b="1" u="sng" dirty="0">
                <a:latin typeface="+mn-ea"/>
              </a:rPr>
              <a:t>可缺省</a:t>
            </a:r>
            <a:endParaRPr lang="en-US" altLang="zh-CN" sz="2800" b="1" u="sng" dirty="0">
              <a:latin typeface="+mn-ea"/>
            </a:endParaRPr>
          </a:p>
        </p:txBody>
      </p:sp>
      <p:grpSp>
        <p:nvGrpSpPr>
          <p:cNvPr id="8" name="Group 76"/>
          <p:cNvGrpSpPr>
            <a:grpSpLocks/>
          </p:cNvGrpSpPr>
          <p:nvPr/>
        </p:nvGrpSpPr>
        <p:grpSpPr bwMode="auto">
          <a:xfrm>
            <a:off x="1907381" y="6453336"/>
            <a:ext cx="360363" cy="287337"/>
            <a:chOff x="1133" y="4020"/>
            <a:chExt cx="227" cy="181"/>
          </a:xfrm>
        </p:grpSpPr>
        <p:sp>
          <p:nvSpPr>
            <p:cNvPr id="9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u="sng"/>
            </a:p>
          </p:txBody>
        </p:sp>
        <p:sp>
          <p:nvSpPr>
            <p:cNvPr id="10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u="sng" dirty="0">
                  <a:solidFill>
                    <a:schemeClr val="bg2"/>
                  </a:solidFill>
                  <a:latin typeface="宋体" pitchFamily="2" charset="-122"/>
                </a:rPr>
                <a:t>43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588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u="sng" smtClean="0"/>
              <a:pPr/>
              <a:t>48</a:t>
            </a:fld>
            <a:endParaRPr lang="en-US" altLang="zh-CN" u="sng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512" y="309280"/>
            <a:ext cx="8784976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u="sng" dirty="0">
                <a:solidFill>
                  <a:schemeClr val="accent2"/>
                </a:solidFill>
                <a:latin typeface="+mn-ea"/>
                <a:ea typeface="+mn-ea"/>
              </a:rPr>
              <a:t>      </a:t>
            </a:r>
            <a:r>
              <a:rPr lang="en-US" altLang="zh-CN" b="1" u="sng" dirty="0" err="1">
                <a:solidFill>
                  <a:schemeClr val="accent2"/>
                </a:solidFill>
                <a:latin typeface="+mn-ea"/>
                <a:ea typeface="+mn-ea"/>
              </a:rPr>
              <a:t>beq</a:t>
            </a:r>
            <a:r>
              <a:rPr lang="zh-CN" altLang="en-US" b="1" u="sng" dirty="0">
                <a:solidFill>
                  <a:schemeClr val="accent2"/>
                </a:solidFill>
                <a:latin typeface="+mn-ea"/>
                <a:ea typeface="+mn-ea"/>
              </a:rPr>
              <a:t>指令</a:t>
            </a:r>
            <a:r>
              <a:rPr lang="en-US" altLang="zh-CN" b="1" u="sng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sz="2200" b="1" u="sng" dirty="0">
                <a:latin typeface="+mn-ea"/>
                <a:ea typeface="+mn-ea"/>
              </a:rPr>
              <a:t>        t2</a:t>
            </a:r>
            <a:r>
              <a:rPr lang="zh-CN" altLang="zh-CN" sz="2200" b="1" u="sng" dirty="0">
                <a:latin typeface="+mn-ea"/>
                <a:ea typeface="+mn-ea"/>
              </a:rPr>
              <a:t>：</a:t>
            </a:r>
            <a:r>
              <a:rPr lang="en-US" altLang="zh-CN" sz="2200" b="1" u="sng" spc="-100" dirty="0" err="1">
                <a:latin typeface="+mn-ea"/>
                <a:ea typeface="+mn-ea"/>
              </a:rPr>
              <a:t>Extctr</a:t>
            </a:r>
            <a:r>
              <a:rPr lang="zh-CN" altLang="zh-CN" sz="2200" b="1" u="sng" spc="-100" dirty="0">
                <a:latin typeface="+mn-ea"/>
                <a:ea typeface="+mn-ea"/>
              </a:rPr>
              <a:t>、</a:t>
            </a:r>
            <a:r>
              <a:rPr lang="en-US" altLang="zh-CN" sz="2200" b="1" u="sng" spc="-100" dirty="0" err="1">
                <a:latin typeface="+mn-ea"/>
                <a:ea typeface="+mn-ea"/>
              </a:rPr>
              <a:t>ALUAsrc</a:t>
            </a:r>
            <a:r>
              <a:rPr lang="zh-CN" altLang="zh-CN" sz="2200" b="1" u="sng" spc="-100" dirty="0">
                <a:latin typeface="+mn-ea"/>
                <a:ea typeface="+mn-ea"/>
              </a:rPr>
              <a:t>＝</a:t>
            </a:r>
            <a:r>
              <a:rPr lang="en-US" altLang="zh-CN" sz="2200" b="1" u="sng" spc="-100" dirty="0">
                <a:latin typeface="+mn-ea"/>
                <a:ea typeface="+mn-ea"/>
              </a:rPr>
              <a:t>1</a:t>
            </a:r>
            <a:r>
              <a:rPr lang="zh-CN" altLang="zh-CN" sz="2200" b="1" u="sng" spc="-100" dirty="0">
                <a:latin typeface="+mn-ea"/>
                <a:ea typeface="+mn-ea"/>
              </a:rPr>
              <a:t>、</a:t>
            </a:r>
            <a:r>
              <a:rPr lang="en-US" altLang="zh-CN" sz="2200" b="1" u="sng" spc="-100" dirty="0" err="1">
                <a:latin typeface="+mn-ea"/>
                <a:ea typeface="+mn-ea"/>
              </a:rPr>
              <a:t>ALUBsrc</a:t>
            </a:r>
            <a:r>
              <a:rPr lang="zh-CN" altLang="zh-CN" sz="2200" b="1" u="sng" spc="-100" dirty="0">
                <a:latin typeface="+mn-ea"/>
                <a:ea typeface="+mn-ea"/>
              </a:rPr>
              <a:t>＝</a:t>
            </a:r>
            <a:r>
              <a:rPr lang="en-US" altLang="zh-CN" sz="2200" b="1" u="sng" spc="-100" dirty="0">
                <a:latin typeface="+mn-ea"/>
                <a:ea typeface="+mn-ea"/>
              </a:rPr>
              <a:t>0</a:t>
            </a:r>
            <a:r>
              <a:rPr lang="zh-CN" altLang="zh-CN" sz="2200" b="1" u="sng" spc="-100" dirty="0">
                <a:latin typeface="+mn-ea"/>
                <a:ea typeface="+mn-ea"/>
              </a:rPr>
              <a:t>、</a:t>
            </a:r>
            <a:r>
              <a:rPr lang="en-US" altLang="zh-CN" sz="2200" b="1" u="sng" spc="-100" dirty="0" err="1">
                <a:latin typeface="+mn-ea"/>
                <a:ea typeface="+mn-ea"/>
              </a:rPr>
              <a:t>ALUctr</a:t>
            </a:r>
            <a:r>
              <a:rPr lang="zh-CN" altLang="zh-CN" sz="2200" b="1" u="sng" spc="-100" dirty="0">
                <a:latin typeface="+mn-ea"/>
                <a:ea typeface="+mn-ea"/>
              </a:rPr>
              <a:t>＝</a:t>
            </a:r>
            <a:r>
              <a:rPr lang="en-US" altLang="zh-CN" sz="2200" b="1" u="sng" spc="-100" dirty="0">
                <a:latin typeface="+mn-ea"/>
                <a:ea typeface="+mn-ea"/>
              </a:rPr>
              <a:t>0</a:t>
            </a:r>
            <a:r>
              <a:rPr lang="zh-CN" altLang="zh-CN" sz="2200" b="1" u="sng" spc="-100" dirty="0">
                <a:latin typeface="+mn-ea"/>
                <a:ea typeface="+mn-ea"/>
              </a:rPr>
              <a:t>、</a:t>
            </a:r>
            <a:r>
              <a:rPr lang="en-US" altLang="zh-CN" sz="2200" b="1" u="sng" spc="-100" dirty="0" err="1">
                <a:latin typeface="+mn-ea"/>
                <a:ea typeface="+mn-ea"/>
              </a:rPr>
              <a:t>ALUOWr</a:t>
            </a:r>
            <a:endParaRPr lang="zh-CN" altLang="zh-CN" sz="2200" b="1" u="sng" spc="-100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u="sng" dirty="0">
                <a:latin typeface="+mn-ea"/>
                <a:ea typeface="+mn-ea"/>
              </a:rPr>
              <a:t>              </a:t>
            </a:r>
            <a:r>
              <a:rPr lang="zh-CN" altLang="zh-CN" sz="2200" b="1" u="sng" dirty="0">
                <a:latin typeface="+mn-ea"/>
                <a:ea typeface="+mn-ea"/>
              </a:rPr>
              <a:t>；</a:t>
            </a:r>
            <a:r>
              <a:rPr lang="en-US" altLang="zh-CN" sz="2200" u="sng" dirty="0" err="1">
                <a:latin typeface="+mn-lt"/>
                <a:ea typeface="+mn-ea"/>
              </a:rPr>
              <a:t>μ</a:t>
            </a:r>
            <a:r>
              <a:rPr lang="en-US" altLang="zh-CN" sz="2200" b="1" u="sng" dirty="0" err="1">
                <a:latin typeface="+mn-ea"/>
                <a:ea typeface="+mn-ea"/>
              </a:rPr>
              <a:t>OP</a:t>
            </a:r>
            <a:r>
              <a:rPr lang="zh-CN" altLang="zh-CN" sz="2200" b="1" u="sng" dirty="0">
                <a:latin typeface="+mn-ea"/>
                <a:ea typeface="+mn-ea"/>
              </a:rPr>
              <a:t>还包括</a:t>
            </a:r>
            <a:r>
              <a:rPr lang="en-US" altLang="zh-CN" sz="2200" b="1" u="sng" dirty="0">
                <a:latin typeface="+mn-ea"/>
                <a:ea typeface="+mn-ea"/>
              </a:rPr>
              <a:t>A←(</a:t>
            </a:r>
            <a:r>
              <a:rPr lang="en-US" altLang="zh-CN" sz="2200" b="1" u="sng" dirty="0" err="1">
                <a:latin typeface="+mn-ea"/>
                <a:ea typeface="+mn-ea"/>
              </a:rPr>
              <a:t>rs</a:t>
            </a:r>
            <a:r>
              <a:rPr lang="en-US" altLang="zh-CN" sz="2200" b="1" u="sng" dirty="0">
                <a:latin typeface="+mn-ea"/>
                <a:ea typeface="+mn-ea"/>
              </a:rPr>
              <a:t>)</a:t>
            </a:r>
            <a:r>
              <a:rPr lang="zh-CN" altLang="zh-CN" sz="2200" b="1" u="sng" dirty="0">
                <a:latin typeface="+mn-ea"/>
                <a:ea typeface="+mn-ea"/>
              </a:rPr>
              <a:t>、</a:t>
            </a:r>
            <a:r>
              <a:rPr lang="en-US" altLang="zh-CN" sz="2200" b="1" u="sng" dirty="0">
                <a:latin typeface="+mn-ea"/>
                <a:ea typeface="+mn-ea"/>
              </a:rPr>
              <a:t>B←(</a:t>
            </a:r>
            <a:r>
              <a:rPr lang="en-US" altLang="zh-CN" sz="2200" b="1" u="sng" dirty="0" err="1">
                <a:latin typeface="+mn-ea"/>
                <a:ea typeface="+mn-ea"/>
              </a:rPr>
              <a:t>rt</a:t>
            </a:r>
            <a:r>
              <a:rPr lang="en-US" altLang="zh-CN" sz="2200" b="1" u="sng" dirty="0">
                <a:latin typeface="+mn-ea"/>
                <a:ea typeface="+mn-ea"/>
              </a:rPr>
              <a:t>) </a:t>
            </a:r>
            <a:endParaRPr lang="zh-CN" altLang="zh-CN" sz="2200" b="1" u="sng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u="sng" dirty="0">
                <a:latin typeface="+mn-ea"/>
                <a:ea typeface="+mn-ea"/>
              </a:rPr>
              <a:t>        t3</a:t>
            </a:r>
            <a:r>
              <a:rPr lang="zh-CN" altLang="zh-CN" sz="2200" b="1" u="sng" dirty="0">
                <a:latin typeface="+mn-ea"/>
                <a:ea typeface="+mn-ea"/>
              </a:rPr>
              <a:t>：</a:t>
            </a:r>
            <a:r>
              <a:rPr lang="en-US" altLang="zh-CN" sz="2200" b="1" u="sng" spc="-150" dirty="0" err="1">
                <a:latin typeface="+mn-ea"/>
                <a:ea typeface="+mn-ea"/>
              </a:rPr>
              <a:t>ALUAsrc</a:t>
            </a:r>
            <a:r>
              <a:rPr lang="zh-CN" altLang="zh-CN" sz="2200" b="1" u="sng" spc="-150" dirty="0">
                <a:latin typeface="+mn-ea"/>
                <a:ea typeface="+mn-ea"/>
              </a:rPr>
              <a:t>＝</a:t>
            </a:r>
            <a:r>
              <a:rPr lang="en-US" altLang="zh-CN" sz="2200" b="1" u="sng" spc="-150" dirty="0">
                <a:latin typeface="+mn-ea"/>
                <a:ea typeface="+mn-ea"/>
              </a:rPr>
              <a:t>0</a:t>
            </a:r>
            <a:r>
              <a:rPr lang="zh-CN" altLang="zh-CN" sz="2200" b="1" u="sng" spc="-150" dirty="0">
                <a:latin typeface="+mn-ea"/>
                <a:ea typeface="+mn-ea"/>
              </a:rPr>
              <a:t>、</a:t>
            </a:r>
            <a:r>
              <a:rPr lang="en-US" altLang="zh-CN" sz="2200" b="1" u="sng" spc="-150" dirty="0" err="1">
                <a:latin typeface="+mn-ea"/>
                <a:ea typeface="+mn-ea"/>
              </a:rPr>
              <a:t>ALUBsrc</a:t>
            </a:r>
            <a:r>
              <a:rPr lang="zh-CN" altLang="zh-CN" sz="2200" b="1" u="sng" spc="-150" dirty="0">
                <a:latin typeface="+mn-ea"/>
                <a:ea typeface="+mn-ea"/>
              </a:rPr>
              <a:t>＝</a:t>
            </a:r>
            <a:r>
              <a:rPr lang="en-US" altLang="zh-CN" sz="2200" b="1" u="sng" spc="-150" dirty="0">
                <a:latin typeface="+mn-ea"/>
                <a:ea typeface="+mn-ea"/>
              </a:rPr>
              <a:t>2</a:t>
            </a:r>
            <a:r>
              <a:rPr lang="zh-CN" altLang="zh-CN" sz="2200" b="1" u="sng" spc="-150" dirty="0">
                <a:latin typeface="+mn-ea"/>
                <a:ea typeface="+mn-ea"/>
              </a:rPr>
              <a:t>、</a:t>
            </a:r>
            <a:r>
              <a:rPr lang="en-US" altLang="zh-CN" sz="2200" b="1" u="sng" spc="-150" dirty="0" err="1">
                <a:latin typeface="+mn-ea"/>
                <a:ea typeface="+mn-ea"/>
              </a:rPr>
              <a:t>ALUctr</a:t>
            </a:r>
            <a:r>
              <a:rPr lang="zh-CN" altLang="zh-CN" sz="2200" b="1" u="sng" spc="-150" dirty="0">
                <a:latin typeface="+mn-ea"/>
                <a:ea typeface="+mn-ea"/>
              </a:rPr>
              <a:t>＝</a:t>
            </a:r>
            <a:r>
              <a:rPr lang="en-US" altLang="zh-CN" sz="2200" b="1" u="sng" spc="-150" dirty="0">
                <a:latin typeface="+mn-ea"/>
                <a:ea typeface="+mn-ea"/>
              </a:rPr>
              <a:t>3</a:t>
            </a:r>
            <a:r>
              <a:rPr lang="zh-CN" altLang="zh-CN" sz="2200" b="1" u="sng" spc="-150" dirty="0">
                <a:latin typeface="+mn-ea"/>
                <a:ea typeface="+mn-ea"/>
              </a:rPr>
              <a:t>、</a:t>
            </a:r>
            <a:r>
              <a:rPr lang="en-US" altLang="zh-CN" sz="2200" b="1" u="sng" spc="-150" dirty="0" err="1">
                <a:latin typeface="+mn-ea"/>
                <a:ea typeface="+mn-ea"/>
              </a:rPr>
              <a:t>PCsrc</a:t>
            </a:r>
            <a:r>
              <a:rPr lang="zh-CN" altLang="zh-CN" sz="2200" b="1" u="sng" spc="-150" dirty="0">
                <a:latin typeface="+mn-ea"/>
                <a:ea typeface="+mn-ea"/>
              </a:rPr>
              <a:t>＝</a:t>
            </a:r>
            <a:r>
              <a:rPr lang="en-US" altLang="zh-CN" sz="2200" b="1" u="sng" spc="-150" dirty="0">
                <a:latin typeface="+mn-ea"/>
                <a:ea typeface="+mn-ea"/>
              </a:rPr>
              <a:t>0</a:t>
            </a:r>
            <a:r>
              <a:rPr lang="zh-CN" altLang="zh-CN" sz="2200" b="1" u="sng" spc="-150" dirty="0">
                <a:latin typeface="+mn-ea"/>
                <a:ea typeface="+mn-ea"/>
              </a:rPr>
              <a:t>、</a:t>
            </a:r>
            <a:r>
              <a:rPr lang="en-US" altLang="zh-CN" sz="2200" b="1" u="sng" spc="-150" dirty="0" err="1">
                <a:latin typeface="+mn-ea"/>
                <a:ea typeface="+mn-ea"/>
              </a:rPr>
              <a:t>PCWrB</a:t>
            </a:r>
            <a:r>
              <a:rPr lang="zh-CN" altLang="zh-CN" sz="2200" b="1" u="sng" spc="-150" dirty="0">
                <a:latin typeface="+mn-ea"/>
                <a:ea typeface="+mn-ea"/>
              </a:rPr>
              <a:t>，</a:t>
            </a:r>
            <a:r>
              <a:rPr lang="en-US" altLang="zh-CN" sz="2200" b="1" u="sng" spc="-150" dirty="0">
                <a:latin typeface="+mn-ea"/>
                <a:ea typeface="+mn-ea"/>
              </a:rPr>
              <a:t>End</a:t>
            </a:r>
            <a:endParaRPr lang="zh-CN" altLang="zh-CN" sz="2200" b="1" u="sng" spc="-150" dirty="0">
              <a:latin typeface="+mn-ea"/>
              <a:ea typeface="+mn-ea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512" y="2060848"/>
            <a:ext cx="8784976" cy="1342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u="sng" dirty="0">
                <a:solidFill>
                  <a:schemeClr val="accent2"/>
                </a:solidFill>
                <a:latin typeface="+mn-ea"/>
                <a:ea typeface="+mn-ea"/>
              </a:rPr>
              <a:t>      </a:t>
            </a:r>
            <a:r>
              <a:rPr lang="en-US" altLang="zh-CN" b="1" u="sng" dirty="0">
                <a:solidFill>
                  <a:schemeClr val="accent2"/>
                </a:solidFill>
                <a:latin typeface="+mn-ea"/>
                <a:ea typeface="+mn-ea"/>
              </a:rPr>
              <a:t>j</a:t>
            </a:r>
            <a:r>
              <a:rPr lang="zh-CN" altLang="en-US" b="1" u="sng" dirty="0">
                <a:solidFill>
                  <a:schemeClr val="accent2"/>
                </a:solidFill>
                <a:latin typeface="+mn-ea"/>
                <a:ea typeface="+mn-ea"/>
              </a:rPr>
              <a:t>指令</a:t>
            </a:r>
            <a:r>
              <a:rPr lang="en-US" altLang="zh-CN" b="1" u="sng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sz="2200" b="1" u="sng" dirty="0">
                <a:solidFill>
                  <a:srgbClr val="C00000"/>
                </a:solidFill>
                <a:latin typeface="+mn-ea"/>
                <a:ea typeface="+mn-ea"/>
              </a:rPr>
              <a:t>  </a:t>
            </a:r>
            <a:r>
              <a:rPr lang="en-US" altLang="zh-CN" sz="2200" b="1" u="sng" dirty="0">
                <a:latin typeface="+mn-ea"/>
                <a:ea typeface="+mn-ea"/>
              </a:rPr>
              <a:t>      t2</a:t>
            </a:r>
            <a:r>
              <a:rPr lang="zh-CN" altLang="zh-CN" sz="2200" b="1" u="sng" dirty="0">
                <a:latin typeface="+mn-ea"/>
                <a:ea typeface="+mn-ea"/>
              </a:rPr>
              <a:t>：无</a:t>
            </a:r>
            <a:r>
              <a:rPr lang="en-US" altLang="zh-CN" sz="2200" b="1" u="sng" dirty="0">
                <a:latin typeface="+mn-ea"/>
                <a:ea typeface="+mn-ea"/>
              </a:rPr>
              <a:t>  </a:t>
            </a:r>
            <a:r>
              <a:rPr lang="zh-CN" altLang="zh-CN" sz="2200" b="1" u="sng" dirty="0">
                <a:latin typeface="+mn-ea"/>
                <a:ea typeface="+mn-ea"/>
              </a:rPr>
              <a:t>；等待指令译码结果</a:t>
            </a:r>
            <a:r>
              <a:rPr lang="en-US" altLang="zh-CN" sz="2200" b="1" u="sng" dirty="0">
                <a:latin typeface="+mn-ea"/>
                <a:ea typeface="+mn-ea"/>
              </a:rPr>
              <a:t> </a:t>
            </a:r>
            <a:endParaRPr lang="zh-CN" altLang="zh-CN" sz="2200" b="1" u="sng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u="sng" dirty="0">
                <a:latin typeface="+mn-ea"/>
                <a:ea typeface="+mn-ea"/>
              </a:rPr>
              <a:t>        t3</a:t>
            </a:r>
            <a:r>
              <a:rPr lang="zh-CN" altLang="zh-CN" sz="2200" b="1" u="sng" dirty="0">
                <a:latin typeface="+mn-ea"/>
                <a:ea typeface="+mn-ea"/>
              </a:rPr>
              <a:t>：</a:t>
            </a:r>
            <a:r>
              <a:rPr lang="en-US" altLang="zh-CN" sz="2200" b="1" u="sng" dirty="0" err="1">
                <a:latin typeface="+mn-ea"/>
                <a:ea typeface="+mn-ea"/>
              </a:rPr>
              <a:t>PCsrc</a:t>
            </a:r>
            <a:r>
              <a:rPr lang="zh-CN" altLang="zh-CN" sz="2200" b="1" u="sng" dirty="0">
                <a:latin typeface="+mn-ea"/>
                <a:ea typeface="+mn-ea"/>
              </a:rPr>
              <a:t>＝</a:t>
            </a:r>
            <a:r>
              <a:rPr lang="en-US" altLang="zh-CN" sz="2200" b="1" u="sng" dirty="0">
                <a:latin typeface="+mn-ea"/>
                <a:ea typeface="+mn-ea"/>
              </a:rPr>
              <a:t>2</a:t>
            </a:r>
            <a:r>
              <a:rPr lang="zh-CN" altLang="zh-CN" sz="2200" b="1" u="sng" dirty="0">
                <a:latin typeface="+mn-ea"/>
                <a:ea typeface="+mn-ea"/>
              </a:rPr>
              <a:t>、</a:t>
            </a:r>
            <a:r>
              <a:rPr lang="en-US" altLang="zh-CN" sz="2200" b="1" u="sng" dirty="0" err="1">
                <a:latin typeface="+mn-ea"/>
                <a:ea typeface="+mn-ea"/>
              </a:rPr>
              <a:t>PCWr</a:t>
            </a:r>
            <a:r>
              <a:rPr lang="zh-CN" altLang="zh-CN" sz="2200" b="1" u="sng" spc="-100" dirty="0">
                <a:latin typeface="+mn-ea"/>
                <a:ea typeface="+mn-ea"/>
              </a:rPr>
              <a:t>，</a:t>
            </a:r>
            <a:r>
              <a:rPr lang="en-US" altLang="zh-CN" sz="2200" b="1" u="sng" spc="-100" dirty="0">
                <a:latin typeface="+mn-ea"/>
                <a:ea typeface="+mn-ea"/>
              </a:rPr>
              <a:t>End</a:t>
            </a:r>
            <a:endParaRPr lang="zh-CN" altLang="zh-CN" sz="2200" b="1" u="sng" spc="-100" dirty="0">
              <a:latin typeface="+mn-ea"/>
              <a:ea typeface="+mn-ea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9512" y="3431002"/>
            <a:ext cx="8784976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u="sng" dirty="0">
                <a:solidFill>
                  <a:srgbClr val="C00000"/>
                </a:solidFill>
                <a:latin typeface="+mn-ea"/>
                <a:ea typeface="+mn-ea"/>
              </a:rPr>
              <a:t>   *分析指令阶段的操作安排：</a:t>
            </a:r>
            <a:r>
              <a:rPr lang="zh-CN" altLang="en-US" b="1" u="sng" dirty="0">
                <a:latin typeface="+mn-ea"/>
                <a:ea typeface="+mn-ea"/>
              </a:rPr>
              <a:t>放在</a:t>
            </a:r>
            <a:r>
              <a:rPr lang="en-US" altLang="zh-CN" b="1" u="sng" dirty="0">
                <a:latin typeface="+mn-ea"/>
                <a:ea typeface="+mn-ea"/>
              </a:rPr>
              <a:t>t2</a:t>
            </a:r>
            <a:r>
              <a:rPr lang="zh-CN" altLang="en-US" b="1" u="sng" dirty="0">
                <a:latin typeface="+mn-ea"/>
                <a:ea typeface="+mn-ea"/>
              </a:rPr>
              <a:t>步</a:t>
            </a:r>
            <a:endParaRPr lang="en-US" altLang="zh-CN" b="1" u="sng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rgbClr val="990099"/>
                </a:solidFill>
                <a:latin typeface="+mn-ea"/>
                <a:ea typeface="+mn-ea"/>
              </a:rPr>
              <a:t>      t2</a:t>
            </a:r>
            <a:r>
              <a:rPr lang="zh-CN" altLang="en-US" b="1" u="sng" dirty="0">
                <a:solidFill>
                  <a:srgbClr val="990099"/>
                </a:solidFill>
                <a:latin typeface="+mn-ea"/>
                <a:ea typeface="+mn-ea"/>
              </a:rPr>
              <a:t>步的功能为</a:t>
            </a:r>
            <a:r>
              <a:rPr lang="en-US" altLang="zh-CN" b="1" u="sng" dirty="0">
                <a:solidFill>
                  <a:srgbClr val="990099"/>
                </a:solidFill>
                <a:latin typeface="+mn-ea"/>
                <a:ea typeface="+mn-ea"/>
              </a:rPr>
              <a:t>—</a:t>
            </a:r>
            <a:r>
              <a:rPr lang="zh-CN" altLang="en-US" b="1" u="sng" dirty="0">
                <a:latin typeface="+mn-ea"/>
                <a:ea typeface="+mn-ea"/>
              </a:rPr>
              <a:t> 对所有指令通用</a:t>
            </a:r>
            <a:endParaRPr lang="en-US" altLang="zh-CN" b="1" u="sng" dirty="0">
              <a:solidFill>
                <a:srgbClr val="990099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u="sng" dirty="0">
                <a:solidFill>
                  <a:srgbClr val="990099"/>
                </a:solidFill>
                <a:latin typeface="+mn-ea"/>
                <a:ea typeface="+mn-ea"/>
              </a:rPr>
              <a:t>           </a:t>
            </a:r>
            <a:r>
              <a:rPr lang="zh-CN" altLang="en-US" sz="2200" b="1" u="sng" dirty="0">
                <a:latin typeface="+mn-ea"/>
                <a:ea typeface="+mn-ea"/>
              </a:rPr>
              <a:t>指令译码</a:t>
            </a:r>
            <a:r>
              <a:rPr lang="zh-CN" altLang="en-US" sz="2200" b="1" u="sng" spc="-100" dirty="0">
                <a:latin typeface="+mn-ea"/>
                <a:ea typeface="+mn-ea"/>
              </a:rPr>
              <a:t>、</a:t>
            </a:r>
            <a:r>
              <a:rPr lang="en-US" altLang="zh-CN" sz="2200" b="1" u="sng" spc="-100" dirty="0">
                <a:latin typeface="+mn-ea"/>
                <a:ea typeface="+mn-ea"/>
              </a:rPr>
              <a:t>A←(</a:t>
            </a:r>
            <a:r>
              <a:rPr lang="en-US" altLang="zh-CN" sz="2200" b="1" u="sng" spc="-100" dirty="0" err="1">
                <a:latin typeface="+mn-ea"/>
                <a:ea typeface="+mn-ea"/>
              </a:rPr>
              <a:t>rs</a:t>
            </a:r>
            <a:r>
              <a:rPr lang="en-US" altLang="zh-CN" sz="2200" b="1" u="sng" spc="-100" dirty="0">
                <a:latin typeface="+mn-ea"/>
                <a:ea typeface="+mn-ea"/>
              </a:rPr>
              <a:t>)</a:t>
            </a:r>
            <a:r>
              <a:rPr lang="zh-CN" altLang="zh-CN" sz="2200" b="1" u="sng" spc="-100" dirty="0">
                <a:latin typeface="+mn-ea"/>
                <a:ea typeface="+mn-ea"/>
              </a:rPr>
              <a:t>、</a:t>
            </a:r>
            <a:r>
              <a:rPr lang="en-US" altLang="zh-CN" sz="2200" b="1" u="sng" spc="-100" dirty="0">
                <a:latin typeface="+mn-ea"/>
                <a:ea typeface="+mn-ea"/>
              </a:rPr>
              <a:t>B←(</a:t>
            </a:r>
            <a:r>
              <a:rPr lang="en-US" altLang="zh-CN" sz="2200" b="1" u="sng" spc="-100" dirty="0" err="1">
                <a:latin typeface="+mn-ea"/>
                <a:ea typeface="+mn-ea"/>
              </a:rPr>
              <a:t>rt</a:t>
            </a:r>
            <a:r>
              <a:rPr lang="en-US" altLang="zh-CN" sz="2200" b="1" u="sng" spc="-100" dirty="0">
                <a:latin typeface="+mn-ea"/>
                <a:ea typeface="+mn-ea"/>
              </a:rPr>
              <a:t>)</a:t>
            </a:r>
            <a:r>
              <a:rPr lang="zh-CN" altLang="en-US" sz="2200" b="1" u="sng" spc="-100" dirty="0">
                <a:latin typeface="+mn-ea"/>
                <a:ea typeface="+mn-ea"/>
              </a:rPr>
              <a:t>、</a:t>
            </a:r>
            <a:r>
              <a:rPr lang="en-US" altLang="zh-CN" sz="2200" u="sng" spc="-100" dirty="0">
                <a:latin typeface="+mn-ea"/>
                <a:ea typeface="+mn-ea"/>
              </a:rPr>
              <a:t> </a:t>
            </a:r>
            <a:r>
              <a:rPr lang="en-US" altLang="zh-CN" sz="2200" b="1" u="sng" spc="-100" dirty="0" err="1">
                <a:latin typeface="+mn-ea"/>
                <a:ea typeface="+mn-ea"/>
              </a:rPr>
              <a:t>ALUOut</a:t>
            </a:r>
            <a:r>
              <a:rPr lang="en-US" altLang="zh-CN" sz="2200" b="1" u="sng" spc="-100" dirty="0">
                <a:latin typeface="+mn-ea"/>
                <a:ea typeface="+mn-ea"/>
              </a:rPr>
              <a:t>←(PC)</a:t>
            </a:r>
            <a:r>
              <a:rPr lang="zh-CN" altLang="zh-CN" sz="2200" b="1" u="sng" spc="-100" dirty="0">
                <a:latin typeface="+mn-ea"/>
                <a:ea typeface="+mn-ea"/>
              </a:rPr>
              <a:t>＋</a:t>
            </a:r>
            <a:r>
              <a:rPr lang="en-US" altLang="zh-CN" sz="2200" b="1" u="sng" spc="-100" dirty="0" err="1">
                <a:latin typeface="+mn-ea"/>
                <a:ea typeface="+mn-ea"/>
              </a:rPr>
              <a:t>imme</a:t>
            </a:r>
            <a:r>
              <a:rPr lang="en-US" altLang="zh-CN" sz="2200" b="1" u="sng" spc="-100" dirty="0">
                <a:latin typeface="+mn-ea"/>
                <a:ea typeface="+mn-ea"/>
              </a:rPr>
              <a:t>&lt;&lt;2</a:t>
            </a:r>
          </a:p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rgbClr val="990099"/>
                </a:solidFill>
                <a:latin typeface="+mn-ea"/>
                <a:ea typeface="+mn-ea"/>
              </a:rPr>
              <a:t>      t2</a:t>
            </a:r>
            <a:r>
              <a:rPr lang="zh-CN" altLang="en-US" b="1" u="sng" dirty="0">
                <a:solidFill>
                  <a:srgbClr val="990099"/>
                </a:solidFill>
                <a:latin typeface="+mn-ea"/>
                <a:ea typeface="+mn-ea"/>
              </a:rPr>
              <a:t>步</a:t>
            </a:r>
            <a:r>
              <a:rPr lang="en-US" altLang="zh-CN" u="sng" dirty="0" err="1">
                <a:solidFill>
                  <a:srgbClr val="990099"/>
                </a:solidFill>
              </a:rPr>
              <a:t>μ</a:t>
            </a:r>
            <a:r>
              <a:rPr lang="en-US" altLang="zh-CN" b="1" u="sng" dirty="0" err="1">
                <a:solidFill>
                  <a:srgbClr val="990099"/>
                </a:solidFill>
                <a:latin typeface="宋体" pitchFamily="2" charset="-122"/>
              </a:rPr>
              <a:t>OPCmd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为</a:t>
            </a:r>
            <a:r>
              <a:rPr lang="en-US" altLang="zh-CN" b="1" u="sng" dirty="0">
                <a:solidFill>
                  <a:srgbClr val="990099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sz="2200" b="1" u="sng" spc="-100" dirty="0">
                <a:latin typeface="+mn-ea"/>
              </a:rPr>
              <a:t>            </a:t>
            </a:r>
            <a:r>
              <a:rPr lang="en-US" altLang="zh-CN" sz="2200" b="1" u="sng" spc="-100" dirty="0" err="1">
                <a:latin typeface="+mn-ea"/>
              </a:rPr>
              <a:t>Extctr</a:t>
            </a:r>
            <a:r>
              <a:rPr lang="zh-CN" altLang="zh-CN" sz="2200" b="1" u="sng" spc="-100" dirty="0">
                <a:latin typeface="+mn-ea"/>
              </a:rPr>
              <a:t>、</a:t>
            </a:r>
            <a:r>
              <a:rPr lang="en-US" altLang="zh-CN" sz="2200" b="1" u="sng" spc="-100" dirty="0" err="1">
                <a:latin typeface="+mn-ea"/>
              </a:rPr>
              <a:t>ALUAsrc</a:t>
            </a:r>
            <a:r>
              <a:rPr lang="zh-CN" altLang="zh-CN" sz="2200" b="1" u="sng" spc="-100" dirty="0">
                <a:latin typeface="+mn-ea"/>
              </a:rPr>
              <a:t>＝</a:t>
            </a:r>
            <a:r>
              <a:rPr lang="en-US" altLang="zh-CN" sz="2200" b="1" u="sng" spc="-100" dirty="0">
                <a:latin typeface="+mn-ea"/>
              </a:rPr>
              <a:t>1</a:t>
            </a:r>
            <a:r>
              <a:rPr lang="zh-CN" altLang="zh-CN" sz="2200" b="1" u="sng" spc="-100" dirty="0">
                <a:latin typeface="+mn-ea"/>
              </a:rPr>
              <a:t>、</a:t>
            </a:r>
            <a:r>
              <a:rPr lang="en-US" altLang="zh-CN" sz="2200" b="1" u="sng" spc="-100" dirty="0" err="1">
                <a:latin typeface="+mn-ea"/>
              </a:rPr>
              <a:t>ALUBsrc</a:t>
            </a:r>
            <a:r>
              <a:rPr lang="zh-CN" altLang="zh-CN" sz="2200" b="1" u="sng" spc="-100" dirty="0">
                <a:latin typeface="+mn-ea"/>
              </a:rPr>
              <a:t>＝</a:t>
            </a:r>
            <a:r>
              <a:rPr lang="en-US" altLang="zh-CN" sz="2200" b="1" u="sng" spc="-100" dirty="0">
                <a:latin typeface="+mn-ea"/>
              </a:rPr>
              <a:t>0</a:t>
            </a:r>
            <a:r>
              <a:rPr lang="zh-CN" altLang="zh-CN" sz="2200" b="1" u="sng" spc="-100" dirty="0">
                <a:latin typeface="+mn-ea"/>
              </a:rPr>
              <a:t>、</a:t>
            </a:r>
            <a:r>
              <a:rPr lang="en-US" altLang="zh-CN" sz="2200" b="1" u="sng" spc="-100" dirty="0" err="1">
                <a:latin typeface="+mn-ea"/>
              </a:rPr>
              <a:t>ALUctr</a:t>
            </a:r>
            <a:r>
              <a:rPr lang="zh-CN" altLang="zh-CN" sz="2200" b="1" u="sng" spc="-100" dirty="0">
                <a:latin typeface="+mn-ea"/>
              </a:rPr>
              <a:t>＝</a:t>
            </a:r>
            <a:r>
              <a:rPr lang="en-US" altLang="zh-CN" sz="2200" b="1" u="sng" spc="-100" dirty="0">
                <a:latin typeface="+mn-ea"/>
              </a:rPr>
              <a:t>0</a:t>
            </a:r>
            <a:r>
              <a:rPr lang="zh-CN" altLang="zh-CN" sz="2200" b="1" u="sng" spc="-100" dirty="0">
                <a:latin typeface="+mn-ea"/>
              </a:rPr>
              <a:t>、</a:t>
            </a:r>
            <a:r>
              <a:rPr lang="en-US" altLang="zh-CN" sz="2200" b="1" u="sng" spc="-100" dirty="0" err="1">
                <a:latin typeface="+mn-ea"/>
              </a:rPr>
              <a:t>ALUOWr</a:t>
            </a:r>
            <a:endParaRPr lang="zh-CN" altLang="zh-CN" sz="2200" b="1" u="sng" dirty="0">
              <a:latin typeface="+mn-ea"/>
              <a:ea typeface="+mn-ea"/>
            </a:endParaRPr>
          </a:p>
        </p:txBody>
      </p:sp>
      <p:grpSp>
        <p:nvGrpSpPr>
          <p:cNvPr id="9" name="Group 76"/>
          <p:cNvGrpSpPr>
            <a:grpSpLocks/>
          </p:cNvGrpSpPr>
          <p:nvPr/>
        </p:nvGrpSpPr>
        <p:grpSpPr bwMode="auto">
          <a:xfrm>
            <a:off x="1907381" y="6453336"/>
            <a:ext cx="360363" cy="287337"/>
            <a:chOff x="1133" y="4020"/>
            <a:chExt cx="227" cy="181"/>
          </a:xfrm>
        </p:grpSpPr>
        <p:sp>
          <p:nvSpPr>
            <p:cNvPr id="13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u="sng"/>
            </a:p>
          </p:txBody>
        </p:sp>
        <p:sp>
          <p:nvSpPr>
            <p:cNvPr id="14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u="sng" dirty="0">
                  <a:solidFill>
                    <a:schemeClr val="bg2"/>
                  </a:solidFill>
                  <a:latin typeface="宋体" pitchFamily="2" charset="-122"/>
                </a:rPr>
                <a:t>43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648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u="sng" smtClean="0"/>
              <a:pPr/>
              <a:t>49</a:t>
            </a:fld>
            <a:endParaRPr lang="en-US" altLang="zh-CN" u="sng" dirty="0"/>
          </a:p>
        </p:txBody>
      </p:sp>
      <p:sp>
        <p:nvSpPr>
          <p:cNvPr id="3" name="Text Box 116"/>
          <p:cNvSpPr txBox="1">
            <a:spLocks noChangeArrowheads="1"/>
          </p:cNvSpPr>
          <p:nvPr/>
        </p:nvSpPr>
        <p:spPr bwMode="auto">
          <a:xfrm>
            <a:off x="179263" y="282714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tabLst>
                <a:tab pos="2628265" algn="ctr"/>
                <a:tab pos="5292725" algn="r"/>
              </a:tabLst>
            </a:pPr>
            <a:r>
              <a:rPr kumimoji="1" lang="zh-CN" altLang="en-US" sz="2400" b="1" u="sng" dirty="0">
                <a:solidFill>
                  <a:srgbClr val="C00000"/>
                </a:solidFill>
                <a:latin typeface="宋体" pitchFamily="2" charset="-122"/>
              </a:rPr>
              <a:t>   *指令执行过程的状态转换图：</a:t>
            </a:r>
            <a:r>
              <a:rPr kumimoji="1" lang="zh-CN" altLang="en-US" sz="2400" b="1" u="sng" dirty="0">
                <a:latin typeface="宋体" pitchFamily="2" charset="-122"/>
              </a:rPr>
              <a:t>不同指令的</a:t>
            </a:r>
            <a:r>
              <a:rPr lang="zh-CN" altLang="en-US" b="1" u="sng" dirty="0">
                <a:latin typeface="宋体" pitchFamily="2" charset="-122"/>
              </a:rPr>
              <a:t>状态数不同</a:t>
            </a:r>
            <a:endParaRPr lang="zh-CN" altLang="zh-CN" b="1" u="sng" kern="100" spc="-100" dirty="0">
              <a:latin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479634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u="sng"/>
          </a:p>
        </p:txBody>
      </p:sp>
      <p:grpSp>
        <p:nvGrpSpPr>
          <p:cNvPr id="166" name="Group 76"/>
          <p:cNvGrpSpPr>
            <a:grpSpLocks/>
          </p:cNvGrpSpPr>
          <p:nvPr/>
        </p:nvGrpSpPr>
        <p:grpSpPr bwMode="auto">
          <a:xfrm>
            <a:off x="7235973" y="6453336"/>
            <a:ext cx="360363" cy="287337"/>
            <a:chOff x="1133" y="4020"/>
            <a:chExt cx="227" cy="181"/>
          </a:xfrm>
        </p:grpSpPr>
        <p:sp>
          <p:nvSpPr>
            <p:cNvPr id="167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u="sng"/>
            </a:p>
          </p:txBody>
        </p:sp>
        <p:sp>
          <p:nvSpPr>
            <p:cNvPr id="168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u="sng" dirty="0">
                  <a:solidFill>
                    <a:schemeClr val="bg2"/>
                  </a:solidFill>
                  <a:latin typeface="宋体" pitchFamily="2" charset="-122"/>
                </a:rPr>
                <a:t>43</a:t>
              </a:r>
            </a:p>
          </p:txBody>
        </p:sp>
      </p:grpSp>
      <p:sp>
        <p:nvSpPr>
          <p:cNvPr id="60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220766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sng"/>
          </a:p>
        </p:txBody>
      </p:sp>
      <p:sp>
        <p:nvSpPr>
          <p:cNvPr id="62" name="AutoShape 499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10800000">
            <a:off x="6300886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sng"/>
          </a:p>
        </p:txBody>
      </p:sp>
      <p:sp>
        <p:nvSpPr>
          <p:cNvPr id="65" name="Text Box 116"/>
          <p:cNvSpPr txBox="1">
            <a:spLocks noChangeArrowheads="1"/>
          </p:cNvSpPr>
          <p:nvPr/>
        </p:nvSpPr>
        <p:spPr bwMode="auto">
          <a:xfrm>
            <a:off x="179512" y="5170729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tabLst>
                <a:tab pos="2628265" algn="ctr"/>
                <a:tab pos="5292725" algn="r"/>
              </a:tabLst>
            </a:pPr>
            <a:r>
              <a:rPr kumimoji="1" lang="zh-CN" altLang="en-US" sz="2400" b="1" u="sng" dirty="0">
                <a:solidFill>
                  <a:srgbClr val="FF3399"/>
                </a:solidFill>
                <a:latin typeface="宋体" pitchFamily="2" charset="-122"/>
              </a:rPr>
              <a:t>   </a:t>
            </a:r>
            <a:r>
              <a:rPr kumimoji="1" lang="en-US" altLang="zh-CN" sz="2400" b="1" u="sng" dirty="0">
                <a:solidFill>
                  <a:srgbClr val="FF3399"/>
                </a:solidFill>
                <a:latin typeface="宋体" pitchFamily="2" charset="-122"/>
              </a:rPr>
              <a:t>※</a:t>
            </a:r>
            <a:r>
              <a:rPr kumimoji="1" lang="zh-CN" altLang="en-US" sz="2400" b="1" u="sng" dirty="0">
                <a:solidFill>
                  <a:srgbClr val="FF3399"/>
                </a:solidFill>
                <a:latin typeface="宋体" pitchFamily="2" charset="-122"/>
              </a:rPr>
              <a:t>状态转换图是</a:t>
            </a:r>
            <a:r>
              <a:rPr kumimoji="1" lang="en-US" altLang="zh-CN" sz="2400" b="1" u="sng" dirty="0">
                <a:solidFill>
                  <a:srgbClr val="FF3399"/>
                </a:solidFill>
                <a:latin typeface="宋体" pitchFamily="2" charset="-122"/>
              </a:rPr>
              <a:t>CPU</a:t>
            </a:r>
            <a:r>
              <a:rPr kumimoji="1" lang="zh-CN" altLang="en-US" sz="2400" b="1" u="sng" dirty="0">
                <a:solidFill>
                  <a:srgbClr val="FF3399"/>
                </a:solidFill>
                <a:latin typeface="宋体" pitchFamily="2" charset="-122"/>
              </a:rPr>
              <a:t>的功能需求，是控制器的设计目标！</a:t>
            </a:r>
            <a:endParaRPr lang="zh-CN" altLang="zh-CN" b="1" u="sng" kern="100" spc="-100" dirty="0">
              <a:solidFill>
                <a:srgbClr val="FF3399"/>
              </a:solidFill>
              <a:latin typeface="+mn-ea"/>
            </a:endParaRPr>
          </a:p>
        </p:txBody>
      </p:sp>
      <p:sp>
        <p:nvSpPr>
          <p:cNvPr id="67" name="AutoShape 49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sng"/>
          </a:p>
        </p:txBody>
      </p:sp>
      <p:sp>
        <p:nvSpPr>
          <p:cNvPr id="69" name="AutoShape 499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sng"/>
          </a:p>
        </p:txBody>
      </p:sp>
      <p:grpSp>
        <p:nvGrpSpPr>
          <p:cNvPr id="71" name="组合 70"/>
          <p:cNvGrpSpPr/>
          <p:nvPr/>
        </p:nvGrpSpPr>
        <p:grpSpPr>
          <a:xfrm>
            <a:off x="755573" y="908720"/>
            <a:ext cx="8064898" cy="4176464"/>
            <a:chOff x="755573" y="1844824"/>
            <a:chExt cx="8064898" cy="4176464"/>
          </a:xfrm>
        </p:grpSpPr>
        <p:sp>
          <p:nvSpPr>
            <p:cNvPr id="72" name="Text Box 63"/>
            <p:cNvSpPr txBox="1">
              <a:spLocks noChangeArrowheads="1"/>
            </p:cNvSpPr>
            <p:nvPr/>
          </p:nvSpPr>
          <p:spPr bwMode="auto">
            <a:xfrm>
              <a:off x="4211957" y="5013176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u="sng" dirty="0" err="1">
                  <a:solidFill>
                    <a:srgbClr val="990099"/>
                  </a:solidFill>
                  <a:latin typeface="宋体" pitchFamily="2" charset="-122"/>
                </a:rPr>
                <a:t>wb_m</a:t>
              </a:r>
              <a:endParaRPr lang="zh-CN" altLang="en-US" sz="1800" b="1" u="sng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cxnSp>
          <p:nvCxnSpPr>
            <p:cNvPr id="73" name="直接箭头连接符 72"/>
            <p:cNvCxnSpPr>
              <a:stCxn id="111" idx="3"/>
              <a:endCxn id="112" idx="1"/>
            </p:cNvCxnSpPr>
            <p:nvPr/>
          </p:nvCxnSpPr>
          <p:spPr bwMode="auto">
            <a:xfrm>
              <a:off x="3131837" y="2530940"/>
              <a:ext cx="50405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5" name="直接箭头连接符 74"/>
            <p:cNvCxnSpPr>
              <a:endCxn id="120" idx="0"/>
            </p:cNvCxnSpPr>
            <p:nvPr/>
          </p:nvCxnSpPr>
          <p:spPr bwMode="auto">
            <a:xfrm flipH="1">
              <a:off x="3145339" y="2924943"/>
              <a:ext cx="1071530" cy="5760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6" name="直接箭头连接符 75"/>
            <p:cNvCxnSpPr>
              <a:stCxn id="112" idx="2"/>
              <a:endCxn id="122" idx="0"/>
            </p:cNvCxnSpPr>
            <p:nvPr/>
          </p:nvCxnSpPr>
          <p:spPr bwMode="auto">
            <a:xfrm>
              <a:off x="4716013" y="2924945"/>
              <a:ext cx="675295" cy="57606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7" name="直接箭头连接符 76"/>
            <p:cNvCxnSpPr/>
            <p:nvPr/>
          </p:nvCxnSpPr>
          <p:spPr bwMode="auto">
            <a:xfrm>
              <a:off x="5796134" y="2924943"/>
              <a:ext cx="1229737" cy="5760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8" name="直接箭头连接符 77"/>
            <p:cNvCxnSpPr>
              <a:stCxn id="112" idx="3"/>
              <a:endCxn id="114" idx="1"/>
            </p:cNvCxnSpPr>
            <p:nvPr/>
          </p:nvCxnSpPr>
          <p:spPr bwMode="auto">
            <a:xfrm flipV="1">
              <a:off x="5796133" y="2530939"/>
              <a:ext cx="576064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9" name="直接箭头连接符 78"/>
            <p:cNvCxnSpPr>
              <a:stCxn id="118" idx="2"/>
              <a:endCxn id="119" idx="0"/>
            </p:cNvCxnSpPr>
            <p:nvPr/>
          </p:nvCxnSpPr>
          <p:spPr bwMode="auto">
            <a:xfrm>
              <a:off x="1439649" y="4509120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0" name="直接箭头连接符 79"/>
            <p:cNvCxnSpPr>
              <a:stCxn id="122" idx="2"/>
            </p:cNvCxnSpPr>
            <p:nvPr/>
          </p:nvCxnSpPr>
          <p:spPr bwMode="auto">
            <a:xfrm flipH="1">
              <a:off x="4932038" y="4005064"/>
              <a:ext cx="459270" cy="5049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1" name="直接箭头连接符 80"/>
            <p:cNvCxnSpPr>
              <a:stCxn id="122" idx="2"/>
            </p:cNvCxnSpPr>
            <p:nvPr/>
          </p:nvCxnSpPr>
          <p:spPr bwMode="auto">
            <a:xfrm>
              <a:off x="5391308" y="4005064"/>
              <a:ext cx="566746" cy="5049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2" name="直接箭头连接符 81"/>
            <p:cNvCxnSpPr/>
            <p:nvPr/>
          </p:nvCxnSpPr>
          <p:spPr bwMode="auto">
            <a:xfrm>
              <a:off x="4932037" y="5013176"/>
              <a:ext cx="1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3" name="直接箭头连接符 82"/>
            <p:cNvCxnSpPr/>
            <p:nvPr/>
          </p:nvCxnSpPr>
          <p:spPr bwMode="auto">
            <a:xfrm>
              <a:off x="6588221" y="5013176"/>
              <a:ext cx="0" cy="100811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4" name="直接箭头连接符 83"/>
            <p:cNvCxnSpPr>
              <a:stCxn id="119" idx="2"/>
            </p:cNvCxnSpPr>
            <p:nvPr/>
          </p:nvCxnSpPr>
          <p:spPr bwMode="auto">
            <a:xfrm>
              <a:off x="1439649" y="5589240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5" name="直接箭头连接符 84"/>
            <p:cNvCxnSpPr>
              <a:stCxn id="121" idx="2"/>
            </p:cNvCxnSpPr>
            <p:nvPr/>
          </p:nvCxnSpPr>
          <p:spPr bwMode="auto">
            <a:xfrm>
              <a:off x="3145339" y="5589240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6" name="直接箭头连接符 85"/>
            <p:cNvCxnSpPr/>
            <p:nvPr/>
          </p:nvCxnSpPr>
          <p:spPr bwMode="auto">
            <a:xfrm>
              <a:off x="1403645" y="6021288"/>
              <a:ext cx="74168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7" name="直接箭头连接符 86"/>
            <p:cNvCxnSpPr/>
            <p:nvPr/>
          </p:nvCxnSpPr>
          <p:spPr bwMode="auto">
            <a:xfrm>
              <a:off x="4932037" y="5805264"/>
              <a:ext cx="1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8" name="直接箭头连接符 87"/>
            <p:cNvCxnSpPr>
              <a:stCxn id="131" idx="2"/>
            </p:cNvCxnSpPr>
            <p:nvPr/>
          </p:nvCxnSpPr>
          <p:spPr bwMode="auto">
            <a:xfrm>
              <a:off x="7779154" y="4005064"/>
              <a:ext cx="0" cy="20162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9" name="直接箭头连接符 88"/>
            <p:cNvCxnSpPr/>
            <p:nvPr/>
          </p:nvCxnSpPr>
          <p:spPr bwMode="auto">
            <a:xfrm flipV="1">
              <a:off x="8820469" y="1844824"/>
              <a:ext cx="0" cy="417646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0" name="直接箭头连接符 89"/>
            <p:cNvCxnSpPr/>
            <p:nvPr/>
          </p:nvCxnSpPr>
          <p:spPr bwMode="auto">
            <a:xfrm>
              <a:off x="1979712" y="1844824"/>
              <a:ext cx="0" cy="29211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1" name="Text Box 63"/>
            <p:cNvSpPr txBox="1">
              <a:spLocks noChangeArrowheads="1"/>
            </p:cNvSpPr>
            <p:nvPr/>
          </p:nvSpPr>
          <p:spPr bwMode="auto">
            <a:xfrm>
              <a:off x="755573" y="1844824"/>
              <a:ext cx="333948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u="sng" dirty="0">
                  <a:solidFill>
                    <a:srgbClr val="990099"/>
                  </a:solidFill>
                  <a:latin typeface="宋体" pitchFamily="2" charset="-122"/>
                </a:rPr>
                <a:t>if</a:t>
              </a:r>
              <a:endParaRPr lang="zh-CN" altLang="en-US" sz="1800" b="1" u="sng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92" name="Text Box 63"/>
            <p:cNvSpPr txBox="1">
              <a:spLocks noChangeArrowheads="1"/>
            </p:cNvSpPr>
            <p:nvPr/>
          </p:nvSpPr>
          <p:spPr bwMode="auto">
            <a:xfrm>
              <a:off x="827581" y="3212976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u="sng" dirty="0" err="1">
                  <a:solidFill>
                    <a:srgbClr val="990099"/>
                  </a:solidFill>
                  <a:latin typeface="宋体" pitchFamily="2" charset="-122"/>
                </a:rPr>
                <a:t>ex_r</a:t>
              </a:r>
              <a:endParaRPr lang="zh-CN" altLang="en-US" sz="1800" b="1" u="sng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93" name="Text Box 63"/>
            <p:cNvSpPr txBox="1">
              <a:spLocks noChangeArrowheads="1"/>
            </p:cNvSpPr>
            <p:nvPr/>
          </p:nvSpPr>
          <p:spPr bwMode="auto">
            <a:xfrm>
              <a:off x="827581" y="4522042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u="sng" dirty="0" err="1">
                  <a:solidFill>
                    <a:srgbClr val="990099"/>
                  </a:solidFill>
                  <a:latin typeface="宋体" pitchFamily="2" charset="-122"/>
                </a:rPr>
                <a:t>wb_r</a:t>
              </a:r>
              <a:endParaRPr lang="zh-CN" altLang="en-US" sz="1800" b="1" u="sng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94" name="Text Box 63"/>
            <p:cNvSpPr txBox="1">
              <a:spLocks noChangeArrowheads="1"/>
            </p:cNvSpPr>
            <p:nvPr/>
          </p:nvSpPr>
          <p:spPr bwMode="auto">
            <a:xfrm>
              <a:off x="2555773" y="4522042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u="sng" dirty="0" err="1">
                  <a:solidFill>
                    <a:srgbClr val="990099"/>
                  </a:solidFill>
                  <a:latin typeface="宋体" pitchFamily="2" charset="-122"/>
                </a:rPr>
                <a:t>wb_i</a:t>
              </a:r>
              <a:endParaRPr lang="zh-CN" altLang="en-US" sz="1800" b="1" u="sng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96" name="Text Box 63"/>
            <p:cNvSpPr txBox="1">
              <a:spLocks noChangeArrowheads="1"/>
            </p:cNvSpPr>
            <p:nvPr/>
          </p:nvSpPr>
          <p:spPr bwMode="auto">
            <a:xfrm>
              <a:off x="2555773" y="3212976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u="sng" dirty="0" err="1">
                  <a:solidFill>
                    <a:srgbClr val="990099"/>
                  </a:solidFill>
                  <a:latin typeface="宋体" pitchFamily="2" charset="-122"/>
                </a:rPr>
                <a:t>ex_i</a:t>
              </a:r>
              <a:endParaRPr lang="zh-CN" altLang="en-US" sz="1800" b="1" u="sng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97" name="Text Box 63"/>
            <p:cNvSpPr txBox="1">
              <a:spLocks noChangeArrowheads="1"/>
            </p:cNvSpPr>
            <p:nvPr/>
          </p:nvSpPr>
          <p:spPr bwMode="auto">
            <a:xfrm>
              <a:off x="3661985" y="1844824"/>
              <a:ext cx="333948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u="sng" dirty="0">
                  <a:solidFill>
                    <a:srgbClr val="990099"/>
                  </a:solidFill>
                  <a:latin typeface="宋体" pitchFamily="2" charset="-122"/>
                </a:rPr>
                <a:t>id</a:t>
              </a:r>
              <a:endParaRPr lang="zh-CN" altLang="en-US" sz="1800" b="1" u="sng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98" name="Text Box 63"/>
            <p:cNvSpPr txBox="1">
              <a:spLocks noChangeArrowheads="1"/>
            </p:cNvSpPr>
            <p:nvPr/>
          </p:nvSpPr>
          <p:spPr bwMode="auto">
            <a:xfrm>
              <a:off x="4211957" y="3212976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u="sng" dirty="0" err="1">
                  <a:solidFill>
                    <a:srgbClr val="990099"/>
                  </a:solidFill>
                  <a:latin typeface="宋体" pitchFamily="2" charset="-122"/>
                </a:rPr>
                <a:t>ex_m</a:t>
              </a:r>
              <a:endParaRPr lang="zh-CN" altLang="en-US" sz="1800" b="1" u="sng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99" name="Text Box 63"/>
            <p:cNvSpPr txBox="1">
              <a:spLocks noChangeArrowheads="1"/>
            </p:cNvSpPr>
            <p:nvPr/>
          </p:nvSpPr>
          <p:spPr bwMode="auto">
            <a:xfrm>
              <a:off x="7020269" y="3212976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u="sng" dirty="0" err="1">
                  <a:solidFill>
                    <a:srgbClr val="990099"/>
                  </a:solidFill>
                  <a:latin typeface="宋体" pitchFamily="2" charset="-122"/>
                </a:rPr>
                <a:t>ex_j</a:t>
              </a:r>
              <a:endParaRPr lang="zh-CN" altLang="en-US" sz="1800" b="1" u="sng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00" name="Text Box 63"/>
            <p:cNvSpPr txBox="1">
              <a:spLocks noChangeArrowheads="1"/>
            </p:cNvSpPr>
            <p:nvPr/>
          </p:nvSpPr>
          <p:spPr bwMode="auto">
            <a:xfrm>
              <a:off x="6372197" y="1844824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u="sng" dirty="0" err="1">
                  <a:solidFill>
                    <a:srgbClr val="990099"/>
                  </a:solidFill>
                  <a:latin typeface="宋体" pitchFamily="2" charset="-122"/>
                </a:rPr>
                <a:t>ex_b</a:t>
              </a:r>
              <a:endParaRPr lang="en-US" altLang="zh-CN" sz="1800" b="1" u="sng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02" name="Text Box 63"/>
            <p:cNvSpPr txBox="1">
              <a:spLocks noChangeArrowheads="1"/>
            </p:cNvSpPr>
            <p:nvPr/>
          </p:nvSpPr>
          <p:spPr bwMode="auto">
            <a:xfrm>
              <a:off x="4209501" y="4221087"/>
              <a:ext cx="650528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u="sng" dirty="0" err="1">
                  <a:solidFill>
                    <a:srgbClr val="990099"/>
                  </a:solidFill>
                  <a:latin typeface="宋体" pitchFamily="2" charset="-122"/>
                </a:rPr>
                <a:t>mem_r</a:t>
              </a:r>
              <a:endParaRPr lang="zh-CN" altLang="en-US" sz="1800" b="1" u="sng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03" name="Text Box 63"/>
            <p:cNvSpPr txBox="1">
              <a:spLocks noChangeArrowheads="1"/>
            </p:cNvSpPr>
            <p:nvPr/>
          </p:nvSpPr>
          <p:spPr bwMode="auto">
            <a:xfrm>
              <a:off x="6081709" y="4221087"/>
              <a:ext cx="650528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u="sng" dirty="0" err="1">
                  <a:solidFill>
                    <a:srgbClr val="990099"/>
                  </a:solidFill>
                  <a:latin typeface="宋体" pitchFamily="2" charset="-122"/>
                </a:rPr>
                <a:t>mem_w</a:t>
              </a:r>
              <a:endParaRPr lang="zh-CN" altLang="en-US" sz="1800" b="1" u="sng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05" name="Text Box 63"/>
            <p:cNvSpPr txBox="1">
              <a:spLocks noChangeArrowheads="1"/>
            </p:cNvSpPr>
            <p:nvPr/>
          </p:nvSpPr>
          <p:spPr bwMode="auto">
            <a:xfrm>
              <a:off x="1835693" y="2996952"/>
              <a:ext cx="928816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u="sng" dirty="0">
                  <a:solidFill>
                    <a:srgbClr val="C00000"/>
                  </a:solidFill>
                  <a:latin typeface="宋体" pitchFamily="2" charset="-122"/>
                </a:rPr>
                <a:t>add/sub</a:t>
              </a:r>
              <a:endParaRPr lang="zh-CN" altLang="en-US" sz="1800" b="1" u="sng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sp>
          <p:nvSpPr>
            <p:cNvPr id="106" name="Text Box 63"/>
            <p:cNvSpPr txBox="1">
              <a:spLocks noChangeArrowheads="1"/>
            </p:cNvSpPr>
            <p:nvPr/>
          </p:nvSpPr>
          <p:spPr bwMode="auto">
            <a:xfrm>
              <a:off x="4067941" y="2924944"/>
              <a:ext cx="46440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u="sng" dirty="0" err="1">
                  <a:solidFill>
                    <a:srgbClr val="C00000"/>
                  </a:solidFill>
                  <a:latin typeface="宋体" pitchFamily="2" charset="-122"/>
                </a:rPr>
                <a:t>ori</a:t>
              </a:r>
              <a:endParaRPr lang="zh-CN" altLang="en-US" sz="1800" b="1" u="sng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sp>
          <p:nvSpPr>
            <p:cNvPr id="107" name="Text Box 63"/>
            <p:cNvSpPr txBox="1">
              <a:spLocks noChangeArrowheads="1"/>
            </p:cNvSpPr>
            <p:nvPr/>
          </p:nvSpPr>
          <p:spPr bwMode="auto">
            <a:xfrm>
              <a:off x="4953687" y="2924944"/>
              <a:ext cx="698433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u="sng" dirty="0" err="1">
                  <a:solidFill>
                    <a:srgbClr val="C00000"/>
                  </a:solidFill>
                  <a:latin typeface="宋体" pitchFamily="2" charset="-122"/>
                </a:rPr>
                <a:t>lw</a:t>
              </a:r>
              <a:r>
                <a:rPr lang="en-US" altLang="zh-CN" sz="1800" b="1" u="sng" dirty="0">
                  <a:solidFill>
                    <a:srgbClr val="C00000"/>
                  </a:solidFill>
                  <a:latin typeface="宋体" pitchFamily="2" charset="-122"/>
                </a:rPr>
                <a:t>/</a:t>
              </a:r>
              <a:r>
                <a:rPr lang="en-US" altLang="zh-CN" sz="1800" b="1" u="sng" dirty="0" err="1">
                  <a:solidFill>
                    <a:srgbClr val="C00000"/>
                  </a:solidFill>
                  <a:latin typeface="宋体" pitchFamily="2" charset="-122"/>
                </a:rPr>
                <a:t>sw</a:t>
              </a:r>
              <a:endParaRPr lang="zh-CN" altLang="en-US" sz="1800" b="1" u="sng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sp>
          <p:nvSpPr>
            <p:cNvPr id="108" name="Text Box 63"/>
            <p:cNvSpPr txBox="1">
              <a:spLocks noChangeArrowheads="1"/>
            </p:cNvSpPr>
            <p:nvPr/>
          </p:nvSpPr>
          <p:spPr bwMode="auto">
            <a:xfrm>
              <a:off x="5868144" y="2708920"/>
              <a:ext cx="179826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u="sng" dirty="0">
                  <a:solidFill>
                    <a:srgbClr val="C00000"/>
                  </a:solidFill>
                  <a:latin typeface="宋体" pitchFamily="2" charset="-122"/>
                </a:rPr>
                <a:t>j</a:t>
              </a:r>
              <a:endParaRPr lang="zh-CN" altLang="en-US" sz="1800" b="1" u="sng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sp>
          <p:nvSpPr>
            <p:cNvPr id="110" name="Text Box 63"/>
            <p:cNvSpPr txBox="1">
              <a:spLocks noChangeArrowheads="1"/>
            </p:cNvSpPr>
            <p:nvPr/>
          </p:nvSpPr>
          <p:spPr bwMode="auto">
            <a:xfrm>
              <a:off x="5843028" y="2280056"/>
              <a:ext cx="409877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u="sng" dirty="0" err="1">
                  <a:solidFill>
                    <a:srgbClr val="C00000"/>
                  </a:solidFill>
                  <a:latin typeface="宋体" pitchFamily="2" charset="-122"/>
                </a:rPr>
                <a:t>beq</a:t>
              </a:r>
              <a:endParaRPr lang="zh-CN" altLang="en-US" sz="1800" b="1" u="sng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sp>
          <p:nvSpPr>
            <p:cNvPr id="111" name="Text Box 323"/>
            <p:cNvSpPr txBox="1">
              <a:spLocks noChangeArrowheads="1"/>
            </p:cNvSpPr>
            <p:nvPr/>
          </p:nvSpPr>
          <p:spPr bwMode="auto">
            <a:xfrm>
              <a:off x="755573" y="2136935"/>
              <a:ext cx="2376264" cy="788009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u="sng" spc="-100" dirty="0" err="1">
                  <a:latin typeface="+mn-ea"/>
                  <a:ea typeface="+mn-ea"/>
                </a:rPr>
                <a:t>IMRd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, WMFC, </a:t>
              </a:r>
              <a:r>
                <a:rPr lang="en-US" altLang="zh-CN" sz="1600" b="1" u="sng" spc="-100" dirty="0" err="1">
                  <a:latin typeface="+mn-ea"/>
                  <a:ea typeface="+mn-ea"/>
                </a:rPr>
                <a:t>IRWr</a:t>
              </a:r>
              <a:endParaRPr lang="en-US" altLang="zh-CN" sz="1600" b="1" u="sng" spc="-100" dirty="0">
                <a:latin typeface="+mn-ea"/>
                <a:ea typeface="+mn-ea"/>
              </a:endParaRPr>
            </a:p>
            <a:p>
              <a:pPr algn="l"/>
              <a:r>
                <a:rPr lang="en-US" altLang="zh-CN" sz="1600" b="1" u="sng" spc="-100" dirty="0" err="1">
                  <a:latin typeface="+mn-ea"/>
                  <a:ea typeface="+mn-ea"/>
                </a:rPr>
                <a:t>ALUAsrc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u="sng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(3), </a:t>
              </a:r>
              <a:r>
                <a:rPr lang="en-US" altLang="zh-CN" sz="1600" b="1" u="sng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u="sng" spc="-100" dirty="0" err="1">
                  <a:latin typeface="+mn-ea"/>
                  <a:ea typeface="+mn-ea"/>
                </a:rPr>
                <a:t>PCsrc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u="sng" spc="-100" dirty="0" err="1">
                  <a:latin typeface="+mn-ea"/>
                  <a:ea typeface="+mn-ea"/>
                </a:rPr>
                <a:t>PCWr</a:t>
              </a:r>
              <a:endParaRPr lang="zh-CN" altLang="en-US" sz="1600" b="1" u="sng" spc="-100" dirty="0">
                <a:latin typeface="+mn-ea"/>
                <a:ea typeface="+mn-ea"/>
              </a:endParaRPr>
            </a:p>
          </p:txBody>
        </p:sp>
        <p:sp>
          <p:nvSpPr>
            <p:cNvPr id="112" name="Text Box 323"/>
            <p:cNvSpPr txBox="1">
              <a:spLocks noChangeArrowheads="1"/>
            </p:cNvSpPr>
            <p:nvPr/>
          </p:nvSpPr>
          <p:spPr bwMode="auto">
            <a:xfrm>
              <a:off x="3635893" y="2136935"/>
              <a:ext cx="2160240" cy="78801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u="sng" spc="-100" dirty="0" err="1">
                  <a:latin typeface="+mn-ea"/>
                  <a:ea typeface="+mn-ea"/>
                </a:rPr>
                <a:t>ALUAsrc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u="sng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u="sng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u="sng" spc="-100" dirty="0" err="1">
                  <a:latin typeface="+mn-ea"/>
                  <a:ea typeface="+mn-ea"/>
                </a:rPr>
                <a:t>ALUOWr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, </a:t>
              </a:r>
              <a:r>
                <a:rPr lang="en-US" altLang="zh-CN" sz="1600" b="1" u="sng" spc="-100" dirty="0" err="1">
                  <a:latin typeface="+mn-ea"/>
                  <a:ea typeface="+mn-ea"/>
                </a:rPr>
                <a:t>Extctr</a:t>
              </a:r>
              <a:endParaRPr lang="en-US" altLang="zh-CN" sz="1600" b="1" u="sng" spc="-100" dirty="0">
                <a:latin typeface="+mn-ea"/>
                <a:ea typeface="+mn-ea"/>
              </a:endParaRPr>
            </a:p>
          </p:txBody>
        </p:sp>
        <p:sp>
          <p:nvSpPr>
            <p:cNvPr id="114" name="Text Box 323"/>
            <p:cNvSpPr txBox="1">
              <a:spLocks noChangeArrowheads="1"/>
            </p:cNvSpPr>
            <p:nvPr/>
          </p:nvSpPr>
          <p:spPr bwMode="auto">
            <a:xfrm>
              <a:off x="6372197" y="2136933"/>
              <a:ext cx="2160240" cy="788011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u="sng" spc="-100" dirty="0" err="1">
                  <a:latin typeface="+mn-ea"/>
                  <a:ea typeface="+mn-ea"/>
                </a:rPr>
                <a:t>ALUAsrc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u="sng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(2),  </a:t>
              </a:r>
              <a:r>
                <a:rPr lang="en-US" altLang="zh-CN" sz="1600" b="1" u="sng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(3), </a:t>
              </a:r>
              <a:r>
                <a:rPr lang="en-US" altLang="zh-CN" sz="1600" b="1" u="sng" spc="-100" dirty="0" err="1">
                  <a:latin typeface="+mn-ea"/>
                  <a:ea typeface="+mn-ea"/>
                </a:rPr>
                <a:t>PCsrc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u="sng" spc="-100" dirty="0" err="1">
                  <a:latin typeface="+mn-ea"/>
                  <a:ea typeface="+mn-ea"/>
                </a:rPr>
                <a:t>PCWrB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, End</a:t>
              </a:r>
              <a:endParaRPr lang="zh-CN" altLang="en-US" sz="1600" b="1" u="sng" spc="-100" dirty="0">
                <a:latin typeface="+mn-ea"/>
                <a:ea typeface="+mn-ea"/>
              </a:endParaRPr>
            </a:p>
          </p:txBody>
        </p:sp>
        <p:sp>
          <p:nvSpPr>
            <p:cNvPr id="118" name="Text Box 323"/>
            <p:cNvSpPr txBox="1">
              <a:spLocks noChangeArrowheads="1"/>
            </p:cNvSpPr>
            <p:nvPr/>
          </p:nvSpPr>
          <p:spPr bwMode="auto">
            <a:xfrm>
              <a:off x="827581" y="3501008"/>
              <a:ext cx="1224136" cy="100811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u="sng" spc="-100" dirty="0" err="1">
                  <a:latin typeface="+mn-ea"/>
                  <a:ea typeface="+mn-ea"/>
                </a:rPr>
                <a:t>ALUAsrc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u="sng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(2), </a:t>
              </a:r>
              <a:r>
                <a:rPr lang="en-US" altLang="zh-CN" sz="1600" b="1" u="sng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(0/1), </a:t>
              </a:r>
              <a:r>
                <a:rPr lang="en-US" altLang="zh-CN" sz="1600" b="1" u="sng" spc="-100" dirty="0" err="1">
                  <a:latin typeface="+mn-ea"/>
                  <a:ea typeface="+mn-ea"/>
                </a:rPr>
                <a:t>ALUOWr</a:t>
              </a:r>
              <a:endParaRPr lang="en-US" altLang="zh-CN" sz="1600" b="1" u="sng" spc="-100" dirty="0">
                <a:latin typeface="+mn-ea"/>
                <a:ea typeface="+mn-ea"/>
              </a:endParaRPr>
            </a:p>
          </p:txBody>
        </p:sp>
        <p:sp>
          <p:nvSpPr>
            <p:cNvPr id="119" name="Text Box 323"/>
            <p:cNvSpPr txBox="1">
              <a:spLocks noChangeArrowheads="1"/>
            </p:cNvSpPr>
            <p:nvPr/>
          </p:nvSpPr>
          <p:spPr bwMode="auto">
            <a:xfrm>
              <a:off x="827581" y="4797152"/>
              <a:ext cx="1224136" cy="79208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u="sng" spc="-100" dirty="0" err="1">
                  <a:latin typeface="+mn-ea"/>
                  <a:ea typeface="+mn-ea"/>
                </a:rPr>
                <a:t>RegAsrc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u="sng" spc="-100" dirty="0" err="1">
                  <a:latin typeface="+mn-ea"/>
                  <a:ea typeface="+mn-ea"/>
                </a:rPr>
                <a:t>RegDsrc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u="sng" spc="-100" dirty="0" err="1">
                  <a:latin typeface="+mn-ea"/>
                  <a:ea typeface="+mn-ea"/>
                </a:rPr>
                <a:t>RegWr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, End</a:t>
              </a:r>
            </a:p>
          </p:txBody>
        </p:sp>
        <p:sp>
          <p:nvSpPr>
            <p:cNvPr id="120" name="Text Box 323"/>
            <p:cNvSpPr txBox="1">
              <a:spLocks noChangeArrowheads="1"/>
            </p:cNvSpPr>
            <p:nvPr/>
          </p:nvSpPr>
          <p:spPr bwMode="auto">
            <a:xfrm>
              <a:off x="2555773" y="3501008"/>
              <a:ext cx="1179131" cy="100900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u="sng" spc="-100" dirty="0" err="1">
                  <a:latin typeface="+mn-ea"/>
                  <a:ea typeface="+mn-ea"/>
                </a:rPr>
                <a:t>ALUAsrc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u="sng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u="sng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(2), </a:t>
              </a:r>
              <a:r>
                <a:rPr lang="en-US" altLang="zh-CN" sz="1600" b="1" u="sng" spc="-100" dirty="0" err="1">
                  <a:latin typeface="+mn-ea"/>
                  <a:ea typeface="+mn-ea"/>
                </a:rPr>
                <a:t>ALUOWr</a:t>
              </a:r>
              <a:endParaRPr lang="zh-CN" altLang="en-US" sz="1600" b="1" u="sng" spc="-100" dirty="0">
                <a:latin typeface="+mn-ea"/>
                <a:ea typeface="+mn-ea"/>
              </a:endParaRPr>
            </a:p>
          </p:txBody>
        </p:sp>
        <p:sp>
          <p:nvSpPr>
            <p:cNvPr id="121" name="Text Box 323"/>
            <p:cNvSpPr txBox="1">
              <a:spLocks noChangeArrowheads="1"/>
            </p:cNvSpPr>
            <p:nvPr/>
          </p:nvSpPr>
          <p:spPr bwMode="auto">
            <a:xfrm>
              <a:off x="2555773" y="4797153"/>
              <a:ext cx="1179131" cy="792087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u="sng" spc="-100" dirty="0" err="1">
                  <a:latin typeface="+mn-ea"/>
                  <a:ea typeface="+mn-ea"/>
                </a:rPr>
                <a:t>RegAsrc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u="sng" spc="-100" dirty="0" err="1">
                  <a:latin typeface="+mn-ea"/>
                  <a:ea typeface="+mn-ea"/>
                </a:rPr>
                <a:t>RegDsrc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u="sng" spc="-100" dirty="0" err="1">
                  <a:latin typeface="+mn-ea"/>
                  <a:ea typeface="+mn-ea"/>
                </a:rPr>
                <a:t>RegWr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, End</a:t>
              </a:r>
            </a:p>
          </p:txBody>
        </p:sp>
        <p:sp>
          <p:nvSpPr>
            <p:cNvPr id="122" name="Text Box 323"/>
            <p:cNvSpPr txBox="1">
              <a:spLocks noChangeArrowheads="1"/>
            </p:cNvSpPr>
            <p:nvPr/>
          </p:nvSpPr>
          <p:spPr bwMode="auto">
            <a:xfrm>
              <a:off x="4194395" y="3501008"/>
              <a:ext cx="2393826" cy="50405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u="sng" spc="-100" dirty="0" err="1">
                  <a:latin typeface="+mn-ea"/>
                  <a:ea typeface="+mn-ea"/>
                </a:rPr>
                <a:t>ALUAsrc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u="sng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u="sng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u="sng" spc="-100" dirty="0" err="1">
                  <a:latin typeface="+mn-ea"/>
                  <a:ea typeface="+mn-ea"/>
                </a:rPr>
                <a:t>ALUOWr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, </a:t>
              </a:r>
              <a:r>
                <a:rPr lang="en-US" altLang="zh-CN" sz="1600" b="1" u="sng" spc="-100" dirty="0" err="1">
                  <a:latin typeface="+mn-ea"/>
                  <a:ea typeface="+mn-ea"/>
                </a:rPr>
                <a:t>Extctr</a:t>
              </a:r>
              <a:endParaRPr lang="zh-CN" altLang="en-US" sz="1600" b="1" u="sng" spc="-100" dirty="0">
                <a:latin typeface="+mn-ea"/>
                <a:ea typeface="+mn-ea"/>
              </a:endParaRPr>
            </a:p>
          </p:txBody>
        </p:sp>
        <p:sp>
          <p:nvSpPr>
            <p:cNvPr id="123" name="Text Box 323"/>
            <p:cNvSpPr txBox="1">
              <a:spLocks noChangeArrowheads="1"/>
            </p:cNvSpPr>
            <p:nvPr/>
          </p:nvSpPr>
          <p:spPr bwMode="auto">
            <a:xfrm>
              <a:off x="4216867" y="4509119"/>
              <a:ext cx="1165219" cy="504057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u="sng" spc="-100" dirty="0" err="1">
                  <a:latin typeface="+mn-ea"/>
                  <a:ea typeface="+mn-ea"/>
                </a:rPr>
                <a:t>MemRd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, WMFC</a:t>
              </a:r>
              <a:endParaRPr lang="zh-CN" altLang="en-US" sz="1600" b="1" u="sng" spc="-100" dirty="0">
                <a:latin typeface="+mn-ea"/>
                <a:ea typeface="+mn-ea"/>
              </a:endParaRPr>
            </a:p>
          </p:txBody>
        </p:sp>
        <p:sp>
          <p:nvSpPr>
            <p:cNvPr id="124" name="Text Box 323"/>
            <p:cNvSpPr txBox="1">
              <a:spLocks noChangeArrowheads="1"/>
            </p:cNvSpPr>
            <p:nvPr/>
          </p:nvSpPr>
          <p:spPr bwMode="auto">
            <a:xfrm>
              <a:off x="5640913" y="4509121"/>
              <a:ext cx="1091324" cy="50405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u="sng" spc="-100" dirty="0" err="1">
                  <a:latin typeface="+mn-ea"/>
                  <a:ea typeface="+mn-ea"/>
                </a:rPr>
                <a:t>MemWr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,</a:t>
              </a:r>
              <a:endParaRPr lang="zh-CN" altLang="en-US" sz="1600" b="1" u="sng" spc="-100" dirty="0">
                <a:latin typeface="+mn-ea"/>
                <a:ea typeface="+mn-ea"/>
              </a:endParaRPr>
            </a:p>
            <a:p>
              <a:pPr algn="l"/>
              <a:r>
                <a:rPr lang="en-US" altLang="zh-CN" sz="1600" b="1" u="sng" spc="-100" dirty="0">
                  <a:latin typeface="+mn-ea"/>
                  <a:ea typeface="+mn-ea"/>
                </a:rPr>
                <a:t>WMFC, End</a:t>
              </a:r>
              <a:endParaRPr lang="zh-CN" altLang="en-US" sz="1600" b="1" u="sng" spc="-100" dirty="0">
                <a:latin typeface="+mn-ea"/>
                <a:ea typeface="+mn-ea"/>
              </a:endParaRPr>
            </a:p>
          </p:txBody>
        </p:sp>
        <p:sp>
          <p:nvSpPr>
            <p:cNvPr id="130" name="Text Box 323"/>
            <p:cNvSpPr txBox="1">
              <a:spLocks noChangeArrowheads="1"/>
            </p:cNvSpPr>
            <p:nvPr/>
          </p:nvSpPr>
          <p:spPr bwMode="auto">
            <a:xfrm>
              <a:off x="4211957" y="5301208"/>
              <a:ext cx="2160240" cy="50405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u="sng" spc="-100" dirty="0" err="1">
                  <a:latin typeface="+mn-ea"/>
                  <a:ea typeface="+mn-ea"/>
                </a:rPr>
                <a:t>MemRd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, </a:t>
              </a:r>
              <a:r>
                <a:rPr lang="en-US" altLang="zh-CN" sz="1600" b="1" u="sng" spc="-100" dirty="0" err="1">
                  <a:latin typeface="+mn-ea"/>
                  <a:ea typeface="+mn-ea"/>
                </a:rPr>
                <a:t>RegAsrc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u="sng" spc="-100" dirty="0" err="1">
                  <a:latin typeface="+mn-ea"/>
                  <a:ea typeface="+mn-ea"/>
                </a:rPr>
                <a:t>RegDsrc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u="sng" spc="-100" dirty="0" err="1">
                  <a:latin typeface="+mn-ea"/>
                  <a:ea typeface="+mn-ea"/>
                </a:rPr>
                <a:t>RegWr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, End</a:t>
              </a:r>
            </a:p>
          </p:txBody>
        </p:sp>
        <p:sp>
          <p:nvSpPr>
            <p:cNvPr id="131" name="Text Box 323"/>
            <p:cNvSpPr txBox="1">
              <a:spLocks noChangeArrowheads="1"/>
            </p:cNvSpPr>
            <p:nvPr/>
          </p:nvSpPr>
          <p:spPr bwMode="auto">
            <a:xfrm>
              <a:off x="7025871" y="3501008"/>
              <a:ext cx="1506566" cy="50405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u="sng" spc="-100" dirty="0" err="1">
                  <a:latin typeface="+mn-ea"/>
                  <a:ea typeface="+mn-ea"/>
                </a:rPr>
                <a:t>PCsrc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(2), </a:t>
              </a:r>
              <a:r>
                <a:rPr lang="en-US" altLang="zh-CN" sz="1600" b="1" u="sng" spc="-100" dirty="0" err="1">
                  <a:latin typeface="+mn-ea"/>
                  <a:ea typeface="+mn-ea"/>
                </a:rPr>
                <a:t>PCWr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, End</a:t>
              </a:r>
            </a:p>
          </p:txBody>
        </p:sp>
        <p:cxnSp>
          <p:nvCxnSpPr>
            <p:cNvPr id="133" name="直接箭头连接符 132"/>
            <p:cNvCxnSpPr/>
            <p:nvPr/>
          </p:nvCxnSpPr>
          <p:spPr bwMode="auto">
            <a:xfrm flipH="1">
              <a:off x="2051717" y="2924944"/>
              <a:ext cx="1584176" cy="57606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4" name="Text Box 63"/>
            <p:cNvSpPr txBox="1">
              <a:spLocks noChangeArrowheads="1"/>
            </p:cNvSpPr>
            <p:nvPr/>
          </p:nvSpPr>
          <p:spPr bwMode="auto">
            <a:xfrm>
              <a:off x="4886316" y="4089993"/>
              <a:ext cx="1115930" cy="2035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u="sng" dirty="0" err="1">
                  <a:solidFill>
                    <a:srgbClr val="C00000"/>
                  </a:solidFill>
                  <a:latin typeface="宋体" pitchFamily="2" charset="-122"/>
                </a:rPr>
                <a:t>lw</a:t>
              </a:r>
              <a:r>
                <a:rPr lang="en-US" altLang="zh-CN" sz="1800" b="1" u="sng" dirty="0">
                  <a:solidFill>
                    <a:srgbClr val="C00000"/>
                  </a:solidFill>
                  <a:latin typeface="宋体" pitchFamily="2" charset="-122"/>
                </a:rPr>
                <a:t>     </a:t>
              </a:r>
              <a:r>
                <a:rPr lang="en-US" altLang="zh-CN" sz="1800" b="1" u="sng" dirty="0" err="1">
                  <a:solidFill>
                    <a:srgbClr val="C00000"/>
                  </a:solidFill>
                  <a:latin typeface="宋体" pitchFamily="2" charset="-122"/>
                </a:rPr>
                <a:t>sw</a:t>
              </a:r>
              <a:endParaRPr lang="zh-CN" altLang="en-US" sz="1800" b="1" u="sng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cxnSp>
          <p:nvCxnSpPr>
            <p:cNvPr id="135" name="直接箭头连接符 100"/>
            <p:cNvCxnSpPr>
              <a:stCxn id="114" idx="2"/>
            </p:cNvCxnSpPr>
            <p:nvPr/>
          </p:nvCxnSpPr>
          <p:spPr bwMode="auto">
            <a:xfrm rot="16200000" flipH="1">
              <a:off x="7961752" y="2415509"/>
              <a:ext cx="349284" cy="136815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6" name="直接箭头连接符 135"/>
            <p:cNvCxnSpPr/>
            <p:nvPr/>
          </p:nvCxnSpPr>
          <p:spPr bwMode="auto">
            <a:xfrm flipH="1">
              <a:off x="1979712" y="1844824"/>
              <a:ext cx="6840757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7" name="直接箭头连接符 136"/>
            <p:cNvCxnSpPr>
              <a:stCxn id="120" idx="2"/>
              <a:endCxn id="121" idx="0"/>
            </p:cNvCxnSpPr>
            <p:nvPr/>
          </p:nvCxnSpPr>
          <p:spPr bwMode="auto">
            <a:xfrm>
              <a:off x="3145339" y="4510012"/>
              <a:ext cx="0" cy="28714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66" name="Text Box 648"/>
          <p:cNvSpPr txBox="1">
            <a:spLocks noChangeArrowheads="1"/>
          </p:cNvSpPr>
          <p:nvPr/>
        </p:nvSpPr>
        <p:spPr bwMode="auto">
          <a:xfrm>
            <a:off x="179388" y="5877272"/>
            <a:ext cx="8785225" cy="42473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zh-CN" b="1" u="sng" dirty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zh-CN" altLang="en-US" b="1" u="sng" dirty="0">
                <a:solidFill>
                  <a:srgbClr val="CC3300"/>
                </a:solidFill>
                <a:latin typeface="宋体" pitchFamily="2" charset="-122"/>
              </a:rPr>
              <a:t>作业</a:t>
            </a:r>
            <a:r>
              <a:rPr lang="en-US" altLang="zh-CN" b="1" u="sng" dirty="0">
                <a:solidFill>
                  <a:srgbClr val="CC3300"/>
                </a:solidFill>
                <a:latin typeface="宋体" pitchFamily="2" charset="-122"/>
              </a:rPr>
              <a:t>5-2</a:t>
            </a:r>
            <a:r>
              <a:rPr lang="zh-CN" altLang="en-US" b="1" u="sng" dirty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en-US" altLang="zh-CN" b="1" u="sng" dirty="0">
                <a:latin typeface="宋体" pitchFamily="2" charset="-122"/>
              </a:rPr>
              <a:t>P237—</a:t>
            </a:r>
            <a:r>
              <a:rPr lang="en-US" altLang="zh-CN" b="1" u="sng" dirty="0">
                <a:solidFill>
                  <a:srgbClr val="CC3300"/>
                </a:solidFill>
                <a:latin typeface="宋体" pitchFamily="2" charset="-122"/>
              </a:rPr>
              <a:t> </a:t>
            </a:r>
            <a:r>
              <a:rPr lang="en-US" altLang="zh-CN" b="1" u="sng" dirty="0">
                <a:latin typeface="宋体" pitchFamily="2" charset="-122"/>
              </a:rPr>
              <a:t>10</a:t>
            </a:r>
            <a:r>
              <a:rPr lang="zh-CN" altLang="en-US" b="1" u="sng" dirty="0">
                <a:latin typeface="宋体" pitchFamily="2" charset="-122"/>
              </a:rPr>
              <a:t>、</a:t>
            </a:r>
            <a:r>
              <a:rPr lang="en-US" altLang="zh-CN" b="1" u="sng" dirty="0">
                <a:latin typeface="宋体" pitchFamily="2" charset="-122"/>
              </a:rPr>
              <a:t>11</a:t>
            </a:r>
            <a:r>
              <a:rPr lang="zh-CN" altLang="en-US" b="1" u="sng" dirty="0">
                <a:latin typeface="宋体" pitchFamily="2" charset="-122"/>
              </a:rPr>
              <a:t>、</a:t>
            </a:r>
            <a:r>
              <a:rPr lang="en-US" altLang="zh-CN" b="1" u="sng" dirty="0">
                <a:latin typeface="宋体" pitchFamily="2" charset="-122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86527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1E4CC-94A2-469E-B562-0B3A0175774B}" type="slidenum">
              <a:rPr lang="en-US" altLang="zh-CN"/>
              <a:pPr/>
              <a:t>5</a:t>
            </a:fld>
            <a:endParaRPr lang="en-US" altLang="zh-CN" dirty="0"/>
          </a:p>
        </p:txBody>
      </p:sp>
      <p:sp>
        <p:nvSpPr>
          <p:cNvPr id="286795" name="Text Box 75"/>
          <p:cNvSpPr txBox="1">
            <a:spLocks noChangeArrowheads="1"/>
          </p:cNvSpPr>
          <p:nvPr/>
        </p:nvSpPr>
        <p:spPr bwMode="auto">
          <a:xfrm>
            <a:off x="179388" y="863501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CPU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的基本组成</a:t>
            </a:r>
          </a:p>
        </p:txBody>
      </p:sp>
      <p:sp>
        <p:nvSpPr>
          <p:cNvPr id="286816" name="Text Box 96"/>
          <p:cNvSpPr txBox="1">
            <a:spLocks noChangeArrowheads="1"/>
          </p:cNvSpPr>
          <p:nvPr/>
        </p:nvSpPr>
        <p:spPr bwMode="auto">
          <a:xfrm>
            <a:off x="179388" y="330705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基本结构：</a:t>
            </a:r>
            <a:r>
              <a:rPr lang="zh-CN" altLang="en-US" b="1" dirty="0">
                <a:latin typeface="宋体" pitchFamily="2" charset="-122"/>
              </a:rPr>
              <a:t>运算器、</a:t>
            </a:r>
            <a:r>
              <a:rPr lang="en-US" altLang="zh-CN" b="1" dirty="0">
                <a:latin typeface="宋体" pitchFamily="2" charset="-122"/>
              </a:rPr>
              <a:t>BIU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MMU</a:t>
            </a:r>
            <a:r>
              <a:rPr lang="zh-CN" altLang="en-US" b="1" dirty="0">
                <a:latin typeface="宋体" pitchFamily="2" charset="-122"/>
              </a:rPr>
              <a:t>、指令部件、</a:t>
            </a:r>
            <a:r>
              <a:rPr lang="en-US" altLang="zh-CN" b="1" dirty="0">
                <a:latin typeface="宋体" pitchFamily="2" charset="-122"/>
              </a:rPr>
              <a:t>CU</a:t>
            </a:r>
            <a:r>
              <a:rPr lang="zh-CN" altLang="en-US" b="1" dirty="0">
                <a:latin typeface="宋体" pitchFamily="2" charset="-122"/>
              </a:rPr>
              <a:t>、中断机构</a:t>
            </a:r>
          </a:p>
        </p:txBody>
      </p:sp>
      <p:sp>
        <p:nvSpPr>
          <p:cNvPr id="286800" name="Text Box 80"/>
          <p:cNvSpPr txBox="1">
            <a:spLocks noChangeArrowheads="1"/>
          </p:cNvSpPr>
          <p:nvPr/>
        </p:nvSpPr>
        <p:spPr bwMode="auto">
          <a:xfrm>
            <a:off x="179387" y="1320092"/>
            <a:ext cx="6156325" cy="2111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基本部件：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指令控制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             </a:t>
            </a:r>
            <a:r>
              <a:rPr lang="en-US" altLang="zh-CN" sz="2200" b="1" baseline="-25000" dirty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操作及时间控制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sz="2200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         </a:t>
            </a:r>
            <a:r>
              <a:rPr lang="zh-CN" altLang="en-US" sz="2200" b="1" baseline="-25000" dirty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数据加工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1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             </a:t>
            </a:r>
            <a:r>
              <a:rPr lang="en-US" altLang="zh-CN" sz="2200" b="1" baseline="-25000" dirty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外部访问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             </a:t>
            </a:r>
            <a:r>
              <a:rPr lang="en-US" altLang="zh-CN" sz="2200" b="1" baseline="-25000" dirty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中断处理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286915" name="Text Box 195"/>
          <p:cNvSpPr txBox="1">
            <a:spLocks noChangeArrowheads="1"/>
          </p:cNvSpPr>
          <p:nvPr/>
        </p:nvSpPr>
        <p:spPr bwMode="auto">
          <a:xfrm>
            <a:off x="4644008" y="1772816"/>
            <a:ext cx="446348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200" b="1" dirty="0">
                <a:latin typeface="宋体" pitchFamily="2" charset="-122"/>
              </a:rPr>
              <a:t>时序信号、操作控制信号形成电路</a:t>
            </a:r>
          </a:p>
        </p:txBody>
      </p:sp>
      <p:sp>
        <p:nvSpPr>
          <p:cNvPr id="287105" name="Text Box 385"/>
          <p:cNvSpPr txBox="1">
            <a:spLocks noChangeArrowheads="1"/>
          </p:cNvSpPr>
          <p:nvPr/>
        </p:nvSpPr>
        <p:spPr bwMode="auto">
          <a:xfrm>
            <a:off x="3851920" y="1340768"/>
            <a:ext cx="3744912" cy="45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PC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IR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ID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287108" name="Text Box 388"/>
          <p:cNvSpPr txBox="1">
            <a:spLocks noChangeArrowheads="1"/>
          </p:cNvSpPr>
          <p:nvPr/>
        </p:nvSpPr>
        <p:spPr bwMode="auto">
          <a:xfrm>
            <a:off x="3851920" y="2145622"/>
            <a:ext cx="3888432" cy="46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200" b="1" dirty="0">
                <a:latin typeface="宋体" pitchFamily="2" charset="-122"/>
              </a:rPr>
              <a:t>ALU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FPU</a:t>
            </a:r>
            <a:r>
              <a:rPr lang="zh-CN" altLang="en-US" sz="2200" b="1" dirty="0">
                <a:latin typeface="宋体" pitchFamily="2" charset="-122"/>
              </a:rPr>
              <a:t>、状态</a:t>
            </a:r>
            <a:r>
              <a:rPr lang="en-US" altLang="zh-CN" sz="2200" b="1" dirty="0">
                <a:latin typeface="宋体" pitchFamily="2" charset="-122"/>
              </a:rPr>
              <a:t>REG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REG</a:t>
            </a:r>
            <a:r>
              <a:rPr lang="zh-CN" altLang="en-US" sz="2200" b="1" dirty="0">
                <a:latin typeface="宋体" pitchFamily="2" charset="-122"/>
              </a:rPr>
              <a:t>组等</a:t>
            </a:r>
          </a:p>
        </p:txBody>
      </p:sp>
      <p:sp>
        <p:nvSpPr>
          <p:cNvPr id="287109" name="Text Box 389"/>
          <p:cNvSpPr txBox="1">
            <a:spLocks noChangeArrowheads="1"/>
          </p:cNvSpPr>
          <p:nvPr/>
        </p:nvSpPr>
        <p:spPr bwMode="auto">
          <a:xfrm>
            <a:off x="3852465" y="2924944"/>
            <a:ext cx="1871663" cy="419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200" b="1" dirty="0">
                <a:latin typeface="宋体" pitchFamily="2" charset="-122"/>
              </a:rPr>
              <a:t>中断机构</a:t>
            </a:r>
          </a:p>
        </p:txBody>
      </p:sp>
      <p:sp>
        <p:nvSpPr>
          <p:cNvPr id="287118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119" name="AutoShape 3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122" name="AutoShape 402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10800000">
            <a:off x="622887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125" name="AutoShape 40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2442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127" name="AutoShape 407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263" y="6452442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" name="Text Box 42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</a:t>
            </a:r>
            <a:r>
              <a:rPr lang="en-US" altLang="zh-CN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的组成</a:t>
            </a:r>
          </a:p>
        </p:txBody>
      </p:sp>
      <p:sp>
        <p:nvSpPr>
          <p:cNvPr id="79" name="Text Box 389"/>
          <p:cNvSpPr txBox="1">
            <a:spLocks noChangeArrowheads="1"/>
          </p:cNvSpPr>
          <p:nvPr/>
        </p:nvSpPr>
        <p:spPr bwMode="auto">
          <a:xfrm>
            <a:off x="3851920" y="2532209"/>
            <a:ext cx="4287564" cy="46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200" b="1" dirty="0">
                <a:latin typeface="宋体" pitchFamily="2" charset="-122"/>
              </a:rPr>
              <a:t>总线逻辑电路、缓冲寄存器，</a:t>
            </a:r>
            <a:r>
              <a:rPr lang="en-US" altLang="zh-CN" sz="2200" b="1" dirty="0">
                <a:latin typeface="宋体" pitchFamily="2" charset="-122"/>
              </a:rPr>
              <a:t>MMU</a:t>
            </a:r>
            <a:endParaRPr lang="zh-CN" altLang="en-US" sz="2200" b="1" dirty="0">
              <a:latin typeface="宋体" pitchFamily="2" charset="-122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1259632" y="3860949"/>
            <a:ext cx="7354652" cy="2520379"/>
            <a:chOff x="1475656" y="2132856"/>
            <a:chExt cx="7354652" cy="2520379"/>
          </a:xfrm>
        </p:grpSpPr>
        <p:sp>
          <p:nvSpPr>
            <p:cNvPr id="81" name="Rectangle 274"/>
            <p:cNvSpPr>
              <a:spLocks noChangeArrowheads="1"/>
            </p:cNvSpPr>
            <p:nvPr/>
          </p:nvSpPr>
          <p:spPr bwMode="auto">
            <a:xfrm>
              <a:off x="6660232" y="2204864"/>
              <a:ext cx="1368152" cy="720972"/>
            </a:xfrm>
            <a:prstGeom prst="rect">
              <a:avLst/>
            </a:prstGeom>
            <a:solidFill>
              <a:srgbClr val="CCCCFF"/>
            </a:solidFill>
            <a:ln w="12700">
              <a:noFill/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Rectangle 274"/>
            <p:cNvSpPr>
              <a:spLocks noChangeArrowheads="1"/>
            </p:cNvSpPr>
            <p:nvPr/>
          </p:nvSpPr>
          <p:spPr bwMode="auto">
            <a:xfrm>
              <a:off x="5076056" y="2204864"/>
              <a:ext cx="1584176" cy="360933"/>
            </a:xfrm>
            <a:prstGeom prst="rect">
              <a:avLst/>
            </a:prstGeom>
            <a:solidFill>
              <a:srgbClr val="CCCCFF"/>
            </a:solidFill>
            <a:ln w="12700">
              <a:noFill/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Rectangle 274"/>
            <p:cNvSpPr>
              <a:spLocks noChangeArrowheads="1"/>
            </p:cNvSpPr>
            <p:nvPr/>
          </p:nvSpPr>
          <p:spPr bwMode="auto">
            <a:xfrm>
              <a:off x="3864210" y="2205489"/>
              <a:ext cx="1212714" cy="79190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Rectangle 274"/>
            <p:cNvSpPr>
              <a:spLocks noChangeArrowheads="1"/>
            </p:cNvSpPr>
            <p:nvPr/>
          </p:nvSpPr>
          <p:spPr bwMode="auto">
            <a:xfrm>
              <a:off x="5220072" y="3284984"/>
              <a:ext cx="2337172" cy="1223751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" name="Rectangle 274"/>
            <p:cNvSpPr>
              <a:spLocks noChangeArrowheads="1"/>
            </p:cNvSpPr>
            <p:nvPr/>
          </p:nvSpPr>
          <p:spPr bwMode="auto">
            <a:xfrm>
              <a:off x="3848980" y="3285889"/>
              <a:ext cx="1155068" cy="1006859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Text Box 227"/>
            <p:cNvSpPr txBox="1">
              <a:spLocks noChangeArrowheads="1"/>
            </p:cNvSpPr>
            <p:nvPr/>
          </p:nvSpPr>
          <p:spPr bwMode="auto">
            <a:xfrm>
              <a:off x="7739832" y="3068960"/>
              <a:ext cx="288552" cy="108200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中断机构</a:t>
              </a:r>
            </a:p>
          </p:txBody>
        </p:sp>
        <p:sp>
          <p:nvSpPr>
            <p:cNvPr id="87" name="Text Box 254"/>
            <p:cNvSpPr txBox="1">
              <a:spLocks noChangeArrowheads="1"/>
            </p:cNvSpPr>
            <p:nvPr/>
          </p:nvSpPr>
          <p:spPr bwMode="auto">
            <a:xfrm>
              <a:off x="3995936" y="3356992"/>
              <a:ext cx="866576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PC</a:t>
              </a:r>
            </a:p>
          </p:txBody>
        </p:sp>
        <p:sp>
          <p:nvSpPr>
            <p:cNvPr id="88" name="Text Box 255"/>
            <p:cNvSpPr txBox="1">
              <a:spLocks noChangeArrowheads="1"/>
            </p:cNvSpPr>
            <p:nvPr/>
          </p:nvSpPr>
          <p:spPr bwMode="auto">
            <a:xfrm>
              <a:off x="3997522" y="3933751"/>
              <a:ext cx="864989" cy="28733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IR</a:t>
              </a:r>
            </a:p>
          </p:txBody>
        </p:sp>
        <p:sp>
          <p:nvSpPr>
            <p:cNvPr id="89" name="Text Box 256"/>
            <p:cNvSpPr txBox="1">
              <a:spLocks noChangeArrowheads="1"/>
            </p:cNvSpPr>
            <p:nvPr/>
          </p:nvSpPr>
          <p:spPr bwMode="auto">
            <a:xfrm>
              <a:off x="5468268" y="3862239"/>
              <a:ext cx="286519" cy="43239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90" name="Text Box 257"/>
            <p:cNvSpPr txBox="1">
              <a:spLocks noChangeArrowheads="1"/>
            </p:cNvSpPr>
            <p:nvPr/>
          </p:nvSpPr>
          <p:spPr bwMode="auto">
            <a:xfrm>
              <a:off x="5468268" y="3356992"/>
              <a:ext cx="1944440" cy="2889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时序信号形成电路</a:t>
              </a:r>
            </a:p>
          </p:txBody>
        </p:sp>
        <p:sp>
          <p:nvSpPr>
            <p:cNvPr id="91" name="Text Box 258"/>
            <p:cNvSpPr txBox="1">
              <a:spLocks noChangeArrowheads="1"/>
            </p:cNvSpPr>
            <p:nvPr/>
          </p:nvSpPr>
          <p:spPr bwMode="auto">
            <a:xfrm>
              <a:off x="6044332" y="3863628"/>
              <a:ext cx="1368896" cy="5746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err="1">
                  <a:latin typeface="+mn-lt"/>
                </a:rPr>
                <a:t>μ</a:t>
              </a:r>
              <a:r>
                <a:rPr lang="en-US" altLang="zh-CN" sz="1800" b="1" dirty="0" err="1">
                  <a:latin typeface="宋体" pitchFamily="2" charset="-122"/>
                </a:rPr>
                <a:t>OP</a:t>
              </a:r>
              <a:r>
                <a:rPr lang="zh-CN" altLang="en-US" sz="1800" b="1" dirty="0">
                  <a:latin typeface="宋体" pitchFamily="2" charset="-122"/>
                </a:rPr>
                <a:t>控制信号形成电路</a:t>
              </a:r>
            </a:p>
          </p:txBody>
        </p:sp>
        <p:sp>
          <p:nvSpPr>
            <p:cNvPr id="92" name="Text Box 271"/>
            <p:cNvSpPr txBox="1">
              <a:spLocks noChangeArrowheads="1"/>
            </p:cNvSpPr>
            <p:nvPr/>
          </p:nvSpPr>
          <p:spPr bwMode="auto">
            <a:xfrm>
              <a:off x="6477125" y="4475311"/>
              <a:ext cx="576064" cy="1446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</a:rPr>
                <a:t>……</a:t>
              </a:r>
            </a:p>
          </p:txBody>
        </p:sp>
        <p:sp>
          <p:nvSpPr>
            <p:cNvPr id="93" name="Rectangle 274"/>
            <p:cNvSpPr>
              <a:spLocks noChangeArrowheads="1"/>
            </p:cNvSpPr>
            <p:nvPr/>
          </p:nvSpPr>
          <p:spPr bwMode="auto">
            <a:xfrm>
              <a:off x="1619672" y="2205658"/>
              <a:ext cx="1368152" cy="2087437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" name="Text Box 291"/>
            <p:cNvSpPr txBox="1">
              <a:spLocks noChangeArrowheads="1"/>
            </p:cNvSpPr>
            <p:nvPr/>
          </p:nvSpPr>
          <p:spPr bwMode="auto">
            <a:xfrm>
              <a:off x="3997522" y="2276872"/>
              <a:ext cx="864989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MDR</a:t>
              </a:r>
            </a:p>
          </p:txBody>
        </p:sp>
        <p:sp>
          <p:nvSpPr>
            <p:cNvPr id="96" name="Text Box 292"/>
            <p:cNvSpPr txBox="1">
              <a:spLocks noChangeArrowheads="1"/>
            </p:cNvSpPr>
            <p:nvPr/>
          </p:nvSpPr>
          <p:spPr bwMode="auto">
            <a:xfrm>
              <a:off x="3997522" y="2636912"/>
              <a:ext cx="864989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MAR</a:t>
              </a:r>
            </a:p>
          </p:txBody>
        </p:sp>
        <p:sp>
          <p:nvSpPr>
            <p:cNvPr id="97" name="Text Box 293"/>
            <p:cNvSpPr txBox="1">
              <a:spLocks noChangeArrowheads="1"/>
            </p:cNvSpPr>
            <p:nvPr/>
          </p:nvSpPr>
          <p:spPr bwMode="auto">
            <a:xfrm>
              <a:off x="7341221" y="2276748"/>
              <a:ext cx="687164" cy="57626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总线逻辑</a:t>
              </a:r>
            </a:p>
          </p:txBody>
        </p:sp>
        <p:sp>
          <p:nvSpPr>
            <p:cNvPr id="98" name="Rectangle 299"/>
            <p:cNvSpPr>
              <a:spLocks noChangeArrowheads="1"/>
            </p:cNvSpPr>
            <p:nvPr/>
          </p:nvSpPr>
          <p:spPr bwMode="auto">
            <a:xfrm>
              <a:off x="1475656" y="2132856"/>
              <a:ext cx="6552728" cy="252037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" name="Text Box 333"/>
            <p:cNvSpPr txBox="1">
              <a:spLocks noChangeArrowheads="1"/>
            </p:cNvSpPr>
            <p:nvPr/>
          </p:nvSpPr>
          <p:spPr bwMode="auto">
            <a:xfrm>
              <a:off x="3275013" y="2205658"/>
              <a:ext cx="288875" cy="201662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数据通路结构</a:t>
              </a:r>
            </a:p>
          </p:txBody>
        </p:sp>
        <p:sp>
          <p:nvSpPr>
            <p:cNvPr id="101" name="Text Box 391"/>
            <p:cNvSpPr txBox="1">
              <a:spLocks noChangeArrowheads="1"/>
            </p:cNvSpPr>
            <p:nvPr/>
          </p:nvSpPr>
          <p:spPr bwMode="auto">
            <a:xfrm>
              <a:off x="6733059" y="2492896"/>
              <a:ext cx="503237" cy="25247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BIU</a:t>
              </a:r>
            </a:p>
          </p:txBody>
        </p:sp>
        <p:sp>
          <p:nvSpPr>
            <p:cNvPr id="102" name="Text Box 392"/>
            <p:cNvSpPr txBox="1">
              <a:spLocks noChangeArrowheads="1"/>
            </p:cNvSpPr>
            <p:nvPr/>
          </p:nvSpPr>
          <p:spPr bwMode="auto">
            <a:xfrm>
              <a:off x="5220072" y="3645720"/>
              <a:ext cx="288032" cy="2093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CU</a:t>
              </a:r>
            </a:p>
          </p:txBody>
        </p:sp>
        <p:cxnSp>
          <p:nvCxnSpPr>
            <p:cNvPr id="103" name="直接箭头连接符 102"/>
            <p:cNvCxnSpPr/>
            <p:nvPr/>
          </p:nvCxnSpPr>
          <p:spPr bwMode="auto">
            <a:xfrm>
              <a:off x="8032079" y="2419371"/>
              <a:ext cx="319733" cy="0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104" name="直接箭头连接符 103"/>
            <p:cNvCxnSpPr/>
            <p:nvPr/>
          </p:nvCxnSpPr>
          <p:spPr bwMode="auto">
            <a:xfrm flipV="1">
              <a:off x="4859772" y="2491825"/>
              <a:ext cx="2481448" cy="1071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5" name="直接箭头连接符 104"/>
            <p:cNvCxnSpPr/>
            <p:nvPr/>
          </p:nvCxnSpPr>
          <p:spPr bwMode="auto">
            <a:xfrm flipH="1">
              <a:off x="4859772" y="2348185"/>
              <a:ext cx="2481448" cy="695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6" name="直接箭头连接符 105"/>
            <p:cNvCxnSpPr/>
            <p:nvPr/>
          </p:nvCxnSpPr>
          <p:spPr bwMode="auto">
            <a:xfrm>
              <a:off x="3563888" y="2348185"/>
              <a:ext cx="431155" cy="695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7" name="直接箭头连接符 106"/>
            <p:cNvCxnSpPr/>
            <p:nvPr/>
          </p:nvCxnSpPr>
          <p:spPr bwMode="auto">
            <a:xfrm flipH="1" flipV="1">
              <a:off x="3563888" y="2492649"/>
              <a:ext cx="429568" cy="1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8" name="直接箭头连接符 107"/>
            <p:cNvCxnSpPr/>
            <p:nvPr/>
          </p:nvCxnSpPr>
          <p:spPr bwMode="auto">
            <a:xfrm>
              <a:off x="3563888" y="2852117"/>
              <a:ext cx="431155" cy="819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9" name="Text Box 292"/>
            <p:cNvSpPr txBox="1">
              <a:spLocks noChangeArrowheads="1"/>
            </p:cNvSpPr>
            <p:nvPr/>
          </p:nvSpPr>
          <p:spPr bwMode="auto">
            <a:xfrm>
              <a:off x="5508104" y="2636912"/>
              <a:ext cx="792324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MMU</a:t>
              </a:r>
            </a:p>
          </p:txBody>
        </p:sp>
        <p:cxnSp>
          <p:nvCxnSpPr>
            <p:cNvPr id="110" name="直接箭头连接符 109"/>
            <p:cNvCxnSpPr/>
            <p:nvPr/>
          </p:nvCxnSpPr>
          <p:spPr bwMode="auto">
            <a:xfrm>
              <a:off x="3563888" y="3430191"/>
              <a:ext cx="431155" cy="695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1" name="直接箭头连接符 110"/>
            <p:cNvCxnSpPr/>
            <p:nvPr/>
          </p:nvCxnSpPr>
          <p:spPr bwMode="auto">
            <a:xfrm flipH="1" flipV="1">
              <a:off x="3563888" y="3574655"/>
              <a:ext cx="429568" cy="1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2" name="直接箭头连接符 111"/>
            <p:cNvCxnSpPr/>
            <p:nvPr/>
          </p:nvCxnSpPr>
          <p:spPr bwMode="auto">
            <a:xfrm flipV="1">
              <a:off x="3563888" y="4077866"/>
              <a:ext cx="431155" cy="570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3" name="直接箭头连接符 112"/>
            <p:cNvCxnSpPr/>
            <p:nvPr/>
          </p:nvCxnSpPr>
          <p:spPr bwMode="auto">
            <a:xfrm>
              <a:off x="2844701" y="2348880"/>
              <a:ext cx="431155" cy="695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4" name="直接箭头连接符 113"/>
            <p:cNvCxnSpPr/>
            <p:nvPr/>
          </p:nvCxnSpPr>
          <p:spPr bwMode="auto">
            <a:xfrm flipH="1" flipV="1">
              <a:off x="2844701" y="2708919"/>
              <a:ext cx="429568" cy="1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5" name="直接箭头连接符 114"/>
            <p:cNvCxnSpPr/>
            <p:nvPr/>
          </p:nvCxnSpPr>
          <p:spPr bwMode="auto">
            <a:xfrm>
              <a:off x="2844701" y="2492201"/>
              <a:ext cx="431155" cy="695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6" name="AutoShape 189"/>
            <p:cNvSpPr>
              <a:spLocks noChangeArrowheads="1"/>
            </p:cNvSpPr>
            <p:nvPr/>
          </p:nvSpPr>
          <p:spPr bwMode="auto">
            <a:xfrm>
              <a:off x="1763688" y="3285889"/>
              <a:ext cx="1077368" cy="359135"/>
            </a:xfrm>
            <a:custGeom>
              <a:avLst/>
              <a:gdLst>
                <a:gd name="G0" fmla="+- 4060 0 0"/>
                <a:gd name="G1" fmla="+- 21600 0 4060"/>
                <a:gd name="G2" fmla="*/ 4060 1 2"/>
                <a:gd name="G3" fmla="+- 21600 0 G2"/>
                <a:gd name="G4" fmla="+/ 4060 21600 2"/>
                <a:gd name="G5" fmla="+/ G1 0 2"/>
                <a:gd name="G6" fmla="*/ 21600 21600 4060"/>
                <a:gd name="G7" fmla="*/ G6 1 2"/>
                <a:gd name="G8" fmla="+- 21600 0 G7"/>
                <a:gd name="G9" fmla="*/ 21600 1 2"/>
                <a:gd name="G10" fmla="+- 4060 0 G9"/>
                <a:gd name="G11" fmla="?: G10 G8 0"/>
                <a:gd name="G12" fmla="?: G10 G7 21600"/>
                <a:gd name="T0" fmla="*/ 19570 w 21600"/>
                <a:gd name="T1" fmla="*/ 10800 h 21600"/>
                <a:gd name="T2" fmla="*/ 10800 w 21600"/>
                <a:gd name="T3" fmla="*/ 21600 h 21600"/>
                <a:gd name="T4" fmla="*/ 2030 w 21600"/>
                <a:gd name="T5" fmla="*/ 10800 h 21600"/>
                <a:gd name="T6" fmla="*/ 10800 w 21600"/>
                <a:gd name="T7" fmla="*/ 0 h 21600"/>
                <a:gd name="T8" fmla="*/ 3830 w 21600"/>
                <a:gd name="T9" fmla="*/ 3830 h 21600"/>
                <a:gd name="T10" fmla="*/ 17770 w 21600"/>
                <a:gd name="T11" fmla="*/ 1777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4060" y="21600"/>
                  </a:lnTo>
                  <a:lnTo>
                    <a:pt x="1754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>
                  <a:latin typeface="+mn-ea"/>
                  <a:ea typeface="+mn-ea"/>
                </a:rPr>
                <a:t>ALU</a:t>
              </a:r>
              <a:endParaRPr lang="zh-CN" altLang="en-US" sz="2000" b="1" dirty="0">
                <a:latin typeface="+mn-ea"/>
                <a:ea typeface="+mn-ea"/>
              </a:endParaRPr>
            </a:p>
          </p:txBody>
        </p:sp>
        <p:cxnSp>
          <p:nvCxnSpPr>
            <p:cNvPr id="117" name="直接箭头连接符 97"/>
            <p:cNvCxnSpPr/>
            <p:nvPr/>
          </p:nvCxnSpPr>
          <p:spPr bwMode="auto">
            <a:xfrm rot="10800000" flipV="1">
              <a:off x="1979712" y="2995758"/>
              <a:ext cx="1290913" cy="289225"/>
            </a:xfrm>
            <a:prstGeom prst="bentConnector3">
              <a:avLst>
                <a:gd name="adj1" fmla="val 100000"/>
              </a:avLst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8" name="直接箭头连接符 98"/>
            <p:cNvCxnSpPr/>
            <p:nvPr/>
          </p:nvCxnSpPr>
          <p:spPr bwMode="auto">
            <a:xfrm rot="10800000" flipV="1">
              <a:off x="2625168" y="3140273"/>
              <a:ext cx="650689" cy="144710"/>
            </a:xfrm>
            <a:prstGeom prst="bentConnector3">
              <a:avLst>
                <a:gd name="adj1" fmla="val 99598"/>
              </a:avLst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9" name="直接箭头连接符 98"/>
            <p:cNvCxnSpPr/>
            <p:nvPr/>
          </p:nvCxnSpPr>
          <p:spPr bwMode="auto">
            <a:xfrm>
              <a:off x="2302372" y="3644777"/>
              <a:ext cx="968252" cy="144263"/>
            </a:xfrm>
            <a:prstGeom prst="bentConnector3">
              <a:avLst>
                <a:gd name="adj1" fmla="val -460"/>
              </a:avLst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0" name="直接箭头连接符 119"/>
            <p:cNvCxnSpPr/>
            <p:nvPr/>
          </p:nvCxnSpPr>
          <p:spPr bwMode="auto">
            <a:xfrm flipH="1" flipV="1">
              <a:off x="2627784" y="4148385"/>
              <a:ext cx="645592" cy="1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1" name="直接箭头连接符 120"/>
            <p:cNvCxnSpPr/>
            <p:nvPr/>
          </p:nvCxnSpPr>
          <p:spPr bwMode="auto">
            <a:xfrm>
              <a:off x="2627784" y="4005064"/>
              <a:ext cx="647179" cy="0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2" name="直接箭头连接符 121"/>
            <p:cNvCxnSpPr/>
            <p:nvPr/>
          </p:nvCxnSpPr>
          <p:spPr bwMode="auto">
            <a:xfrm>
              <a:off x="5754787" y="3925381"/>
              <a:ext cx="28954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3" name="直接箭头连接符 122"/>
            <p:cNvCxnSpPr/>
            <p:nvPr/>
          </p:nvCxnSpPr>
          <p:spPr bwMode="auto">
            <a:xfrm>
              <a:off x="5756300" y="4222279"/>
              <a:ext cx="28954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4" name="Text Box 271"/>
            <p:cNvSpPr txBox="1">
              <a:spLocks noChangeArrowheads="1"/>
            </p:cNvSpPr>
            <p:nvPr/>
          </p:nvSpPr>
          <p:spPr bwMode="auto">
            <a:xfrm rot="16200000">
              <a:off x="5680237" y="4001443"/>
              <a:ext cx="296898" cy="1447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/>
                <a:t>…</a:t>
              </a:r>
            </a:p>
          </p:txBody>
        </p:sp>
        <p:cxnSp>
          <p:nvCxnSpPr>
            <p:cNvPr id="125" name="直接箭头连接符 117"/>
            <p:cNvCxnSpPr>
              <a:stCxn id="94" idx="2"/>
            </p:cNvCxnSpPr>
            <p:nvPr/>
          </p:nvCxnSpPr>
          <p:spPr bwMode="auto">
            <a:xfrm rot="16200000" flipH="1">
              <a:off x="4048076" y="2367334"/>
              <a:ext cx="144710" cy="3850828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6" name="直接箭头连接符 125"/>
            <p:cNvCxnSpPr/>
            <p:nvPr/>
          </p:nvCxnSpPr>
          <p:spPr bwMode="auto">
            <a:xfrm>
              <a:off x="6981180" y="3654772"/>
              <a:ext cx="0" cy="20885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7" name="直接箭头连接符 126"/>
            <p:cNvCxnSpPr/>
            <p:nvPr/>
          </p:nvCxnSpPr>
          <p:spPr bwMode="auto">
            <a:xfrm>
              <a:off x="6549132" y="3646215"/>
              <a:ext cx="0" cy="20885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8" name="Text Box 271"/>
            <p:cNvSpPr txBox="1">
              <a:spLocks noChangeArrowheads="1"/>
            </p:cNvSpPr>
            <p:nvPr/>
          </p:nvSpPr>
          <p:spPr bwMode="auto">
            <a:xfrm>
              <a:off x="6621140" y="3653069"/>
              <a:ext cx="296898" cy="1447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/>
                <a:t>…</a:t>
              </a:r>
            </a:p>
          </p:txBody>
        </p:sp>
        <p:cxnSp>
          <p:nvCxnSpPr>
            <p:cNvPr id="129" name="直接箭头连接符 128"/>
            <p:cNvCxnSpPr/>
            <p:nvPr/>
          </p:nvCxnSpPr>
          <p:spPr bwMode="auto">
            <a:xfrm flipH="1">
              <a:off x="7412708" y="4077072"/>
              <a:ext cx="3271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0" name="直接箭头连接符 129"/>
            <p:cNvCxnSpPr/>
            <p:nvPr/>
          </p:nvCxnSpPr>
          <p:spPr bwMode="auto">
            <a:xfrm>
              <a:off x="3563888" y="3212976"/>
              <a:ext cx="4175944" cy="993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1" name="直接箭头连接符 130"/>
            <p:cNvCxnSpPr/>
            <p:nvPr/>
          </p:nvCxnSpPr>
          <p:spPr bwMode="auto">
            <a:xfrm flipH="1">
              <a:off x="3563888" y="3140968"/>
              <a:ext cx="4175944" cy="0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2" name="直接箭头连接符 131"/>
            <p:cNvCxnSpPr/>
            <p:nvPr/>
          </p:nvCxnSpPr>
          <p:spPr bwMode="auto">
            <a:xfrm>
              <a:off x="4862512" y="4073828"/>
              <a:ext cx="60575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3" name="直接箭头连接符 132"/>
            <p:cNvCxnSpPr/>
            <p:nvPr/>
          </p:nvCxnSpPr>
          <p:spPr bwMode="auto">
            <a:xfrm flipH="1">
              <a:off x="7124874" y="4438303"/>
              <a:ext cx="322" cy="18625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4" name="直接箭头连接符 133"/>
            <p:cNvCxnSpPr/>
            <p:nvPr/>
          </p:nvCxnSpPr>
          <p:spPr bwMode="auto">
            <a:xfrm>
              <a:off x="6405116" y="4437112"/>
              <a:ext cx="0" cy="18744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5" name="Text Box 392"/>
            <p:cNvSpPr txBox="1">
              <a:spLocks noChangeArrowheads="1"/>
            </p:cNvSpPr>
            <p:nvPr/>
          </p:nvSpPr>
          <p:spPr bwMode="auto">
            <a:xfrm>
              <a:off x="3923928" y="3645023"/>
              <a:ext cx="1006526" cy="2803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指令部件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36" name="直接箭头连接符 135"/>
            <p:cNvCxnSpPr/>
            <p:nvPr/>
          </p:nvCxnSpPr>
          <p:spPr bwMode="auto">
            <a:xfrm>
              <a:off x="3861916" y="2205657"/>
              <a:ext cx="4166468" cy="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7" name="直接箭头连接符 136"/>
            <p:cNvCxnSpPr/>
            <p:nvPr/>
          </p:nvCxnSpPr>
          <p:spPr bwMode="auto">
            <a:xfrm>
              <a:off x="3861916" y="2205658"/>
              <a:ext cx="0" cy="79129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8" name="直接箭头连接符 137"/>
            <p:cNvCxnSpPr/>
            <p:nvPr/>
          </p:nvCxnSpPr>
          <p:spPr bwMode="auto">
            <a:xfrm>
              <a:off x="3861916" y="2996954"/>
              <a:ext cx="1215008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9" name="直接箭头连接符 138"/>
            <p:cNvCxnSpPr/>
            <p:nvPr/>
          </p:nvCxnSpPr>
          <p:spPr bwMode="auto">
            <a:xfrm flipH="1">
              <a:off x="5076056" y="2564904"/>
              <a:ext cx="868" cy="43165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0" name="直接箭头连接符 139"/>
            <p:cNvCxnSpPr/>
            <p:nvPr/>
          </p:nvCxnSpPr>
          <p:spPr bwMode="auto">
            <a:xfrm>
              <a:off x="5076924" y="2564879"/>
              <a:ext cx="1583308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1" name="直接箭头连接符 140"/>
            <p:cNvCxnSpPr/>
            <p:nvPr/>
          </p:nvCxnSpPr>
          <p:spPr bwMode="auto">
            <a:xfrm>
              <a:off x="6660232" y="2925837"/>
              <a:ext cx="1368152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2" name="直接箭头连接符 141"/>
            <p:cNvCxnSpPr/>
            <p:nvPr/>
          </p:nvCxnSpPr>
          <p:spPr bwMode="auto">
            <a:xfrm flipH="1">
              <a:off x="6659364" y="2564904"/>
              <a:ext cx="868" cy="36093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3" name="直接箭头连接符 142"/>
            <p:cNvCxnSpPr>
              <a:endCxn id="109" idx="1"/>
            </p:cNvCxnSpPr>
            <p:nvPr/>
          </p:nvCxnSpPr>
          <p:spPr bwMode="auto">
            <a:xfrm>
              <a:off x="4860032" y="2780928"/>
              <a:ext cx="648072" cy="447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4" name="直接箭头连接符 143"/>
            <p:cNvCxnSpPr>
              <a:stCxn id="109" idx="3"/>
            </p:cNvCxnSpPr>
            <p:nvPr/>
          </p:nvCxnSpPr>
          <p:spPr bwMode="auto">
            <a:xfrm>
              <a:off x="6300428" y="2781375"/>
              <a:ext cx="1040792" cy="0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5" name="直接箭头连接符 173"/>
            <p:cNvCxnSpPr>
              <a:stCxn id="109" idx="2"/>
              <a:endCxn id="86" idx="0"/>
            </p:cNvCxnSpPr>
            <p:nvPr/>
          </p:nvCxnSpPr>
          <p:spPr bwMode="auto">
            <a:xfrm rot="16200000" flipH="1">
              <a:off x="6822626" y="2007477"/>
              <a:ext cx="143123" cy="1979842"/>
            </a:xfrm>
            <a:prstGeom prst="bentConnector3">
              <a:avLst>
                <a:gd name="adj1" fmla="val 33361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6" name="直接箭头连接符 145"/>
            <p:cNvCxnSpPr/>
            <p:nvPr/>
          </p:nvCxnSpPr>
          <p:spPr bwMode="auto">
            <a:xfrm flipH="1">
              <a:off x="8028384" y="3645024"/>
              <a:ext cx="3271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7" name="直接箭头连接符 146"/>
            <p:cNvCxnSpPr/>
            <p:nvPr/>
          </p:nvCxnSpPr>
          <p:spPr bwMode="auto">
            <a:xfrm>
              <a:off x="8028384" y="3861048"/>
              <a:ext cx="3271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8" name="直接箭头连接符 147"/>
            <p:cNvCxnSpPr/>
            <p:nvPr/>
          </p:nvCxnSpPr>
          <p:spPr bwMode="auto">
            <a:xfrm>
              <a:off x="8028384" y="2593482"/>
              <a:ext cx="3271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9" name="直接箭头连接符 148"/>
            <p:cNvCxnSpPr/>
            <p:nvPr/>
          </p:nvCxnSpPr>
          <p:spPr bwMode="auto">
            <a:xfrm>
              <a:off x="8032079" y="2781375"/>
              <a:ext cx="284337" cy="0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0" name="直接箭头连接符 149"/>
            <p:cNvCxnSpPr/>
            <p:nvPr/>
          </p:nvCxnSpPr>
          <p:spPr bwMode="auto">
            <a:xfrm>
              <a:off x="2122488" y="3654772"/>
              <a:ext cx="1240" cy="27897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1" name="Text Box 392"/>
            <p:cNvSpPr txBox="1">
              <a:spLocks noChangeArrowheads="1"/>
            </p:cNvSpPr>
            <p:nvPr/>
          </p:nvSpPr>
          <p:spPr bwMode="auto">
            <a:xfrm>
              <a:off x="8316416" y="2276872"/>
              <a:ext cx="513892" cy="6480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 err="1">
                  <a:latin typeface="宋体" pitchFamily="2" charset="-122"/>
                </a:rPr>
                <a:t>DBus</a:t>
              </a:r>
              <a:endParaRPr lang="en-US" altLang="zh-CN" sz="1600" b="1" dirty="0">
                <a:latin typeface="宋体" pitchFamily="2" charset="-122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1600" b="1" dirty="0" err="1">
                  <a:latin typeface="宋体" pitchFamily="2" charset="-122"/>
                </a:rPr>
                <a:t>Cbus</a:t>
              </a:r>
              <a:endParaRPr lang="en-US" altLang="zh-CN" sz="1600" b="1" dirty="0">
                <a:latin typeface="宋体" pitchFamily="2" charset="-122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1600" b="1" dirty="0" err="1">
                  <a:latin typeface="宋体" pitchFamily="2" charset="-122"/>
                </a:rPr>
                <a:t>Abus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152" name="Text Box 392"/>
            <p:cNvSpPr txBox="1">
              <a:spLocks noChangeArrowheads="1"/>
            </p:cNvSpPr>
            <p:nvPr/>
          </p:nvSpPr>
          <p:spPr bwMode="auto">
            <a:xfrm>
              <a:off x="8316416" y="3504252"/>
              <a:ext cx="513892" cy="5008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请求</a:t>
              </a:r>
              <a:endParaRPr lang="en-US" altLang="zh-CN" sz="1600" b="1" dirty="0">
                <a:latin typeface="宋体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响应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94" name="Text Box 276"/>
            <p:cNvSpPr txBox="1">
              <a:spLocks noChangeArrowheads="1"/>
            </p:cNvSpPr>
            <p:nvPr/>
          </p:nvSpPr>
          <p:spPr bwMode="auto">
            <a:xfrm>
              <a:off x="1762249" y="3933056"/>
              <a:ext cx="865535" cy="28733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状态</a:t>
              </a:r>
              <a:r>
                <a:rPr lang="en-US" altLang="zh-CN" sz="1800" b="1" dirty="0">
                  <a:latin typeface="宋体" pitchFamily="2" charset="-122"/>
                </a:rPr>
                <a:t>REG</a:t>
              </a:r>
            </a:p>
          </p:txBody>
        </p:sp>
        <p:sp>
          <p:nvSpPr>
            <p:cNvPr id="99" name="Text Box 314"/>
            <p:cNvSpPr txBox="1">
              <a:spLocks noChangeArrowheads="1"/>
            </p:cNvSpPr>
            <p:nvPr/>
          </p:nvSpPr>
          <p:spPr bwMode="auto">
            <a:xfrm>
              <a:off x="1764308" y="2276872"/>
              <a:ext cx="1079500" cy="5031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寄存器组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87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8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8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8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86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16" grpId="0"/>
      <p:bldP spid="286800" grpId="0"/>
      <p:bldP spid="286915" grpId="0"/>
      <p:bldP spid="287105" grpId="0"/>
      <p:bldP spid="287108" grpId="0"/>
      <p:bldP spid="287109" grpId="0"/>
      <p:bldP spid="7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42875"/>
            <a:ext cx="7777163" cy="6572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32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实验四  </a:t>
            </a:r>
            <a:r>
              <a:rPr lang="en-US" sz="32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CPU</a:t>
            </a:r>
            <a:r>
              <a:rPr lang="zh-CN" altLang="en-US" sz="32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数据通路实验</a:t>
            </a:r>
          </a:p>
        </p:txBody>
      </p:sp>
      <p:sp>
        <p:nvSpPr>
          <p:cNvPr id="63491" name="Text Box 5"/>
          <p:cNvSpPr txBox="1">
            <a:spLocks noChangeArrowheads="1"/>
          </p:cNvSpPr>
          <p:nvPr/>
        </p:nvSpPr>
        <p:spPr bwMode="auto">
          <a:xfrm>
            <a:off x="357188" y="849313"/>
            <a:ext cx="8458200" cy="592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zh-CN" sz="2400" dirty="0">
                <a:solidFill>
                  <a:srgbClr val="008080"/>
                </a:solidFill>
              </a:rPr>
              <a:t>◆  </a:t>
            </a:r>
            <a:r>
              <a:rPr lang="zh-CN" altLang="en-US" sz="2400" dirty="0"/>
              <a:t>实验目的 </a:t>
            </a:r>
            <a:endParaRPr lang="zh-CN" altLang="en-US" sz="2400" b="0" dirty="0">
              <a:solidFill>
                <a:schemeClr val="tx1"/>
              </a:solidFill>
              <a:latin typeface="宋体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）掌握</a:t>
            </a:r>
            <a:r>
              <a:rPr lang="en-US" altLang="zh-CN" sz="2400" dirty="0"/>
              <a:t>CPU</a:t>
            </a:r>
            <a:r>
              <a:rPr lang="zh-CN" altLang="en-US" sz="2400" dirty="0"/>
              <a:t>数据通路的逻辑组成。</a:t>
            </a:r>
          </a:p>
          <a:p>
            <a:pPr algn="l">
              <a:lnSpc>
                <a:spcPct val="120000"/>
              </a:lnSpc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）了解指令功能的实现过程及其控制方法。</a:t>
            </a:r>
          </a:p>
          <a:p>
            <a:pPr algn="l">
              <a:lnSpc>
                <a:spcPct val="120000"/>
              </a:lnSpc>
            </a:pPr>
            <a:r>
              <a:rPr lang="en-US" altLang="zh-CN" sz="2400" dirty="0">
                <a:solidFill>
                  <a:srgbClr val="008080"/>
                </a:solidFill>
              </a:rPr>
              <a:t>◆ </a:t>
            </a:r>
            <a:r>
              <a:rPr lang="zh-CN" altLang="en-US" sz="2400" dirty="0"/>
              <a:t>实验内容</a:t>
            </a:r>
          </a:p>
          <a:p>
            <a:pPr algn="l">
              <a:lnSpc>
                <a:spcPct val="120000"/>
              </a:lnSpc>
            </a:pPr>
            <a:r>
              <a:rPr lang="zh-CN" altLang="en-US" sz="2400" dirty="0"/>
              <a:t>（</a:t>
            </a:r>
            <a:r>
              <a:rPr lang="en-US" altLang="zh-CN" sz="2400" dirty="0">
                <a:latin typeface="+mn-lt"/>
              </a:rPr>
              <a:t>1</a:t>
            </a:r>
            <a:r>
              <a:rPr lang="zh-CN" altLang="en-US" sz="2400" dirty="0">
                <a:latin typeface="+mn-lt"/>
              </a:rPr>
              <a:t>）设计一个单总线结构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（</a:t>
            </a:r>
            <a:r>
              <a:rPr lang="en-US" altLang="zh-CN" sz="2400" dirty="0" err="1">
                <a:solidFill>
                  <a:schemeClr val="tx1"/>
                </a:solidFill>
                <a:latin typeface="+mn-lt"/>
              </a:rPr>
              <a:t>Demo_IS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）</a:t>
            </a:r>
            <a:r>
              <a:rPr lang="zh-CN" altLang="en-US" sz="2400" dirty="0">
                <a:latin typeface="+mn-lt"/>
              </a:rPr>
              <a:t>的</a:t>
            </a:r>
            <a:r>
              <a:rPr lang="en-US" altLang="zh-CN" sz="2400" dirty="0">
                <a:latin typeface="+mn-lt"/>
              </a:rPr>
              <a:t>CPU</a:t>
            </a:r>
            <a:r>
              <a:rPr lang="zh-CN" altLang="en-US" sz="2400" dirty="0">
                <a:latin typeface="+mn-lt"/>
              </a:rPr>
              <a:t>数据通路，部件包括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4</a:t>
            </a:r>
            <a:r>
              <a:rPr lang="zh-CN" altLang="en-US" sz="2400" dirty="0">
                <a:solidFill>
                  <a:srgbClr val="FF0000"/>
                </a:solidFill>
                <a:latin typeface="+mn-lt"/>
              </a:rPr>
              <a:t>种功能的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8</a:t>
            </a:r>
            <a:r>
              <a:rPr lang="zh-CN" altLang="en-US" sz="2400" dirty="0">
                <a:solidFill>
                  <a:srgbClr val="FF0000"/>
                </a:solidFill>
                <a:latin typeface="+mn-lt"/>
              </a:rPr>
              <a:t>位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ALU</a:t>
            </a:r>
            <a:r>
              <a:rPr lang="zh-CN" altLang="en-US" sz="2400" dirty="0">
                <a:latin typeface="+mn-lt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4×8</a:t>
            </a:r>
            <a:r>
              <a:rPr lang="zh-CN" altLang="en-US" sz="2400" dirty="0">
                <a:solidFill>
                  <a:srgbClr val="FF0000"/>
                </a:solidFill>
                <a:latin typeface="+mn-lt"/>
              </a:rPr>
              <a:t>位的寄存器文件</a:t>
            </a:r>
            <a:r>
              <a:rPr lang="zh-CN" altLang="en-US" sz="2400" dirty="0">
                <a:latin typeface="+mn-lt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256×8</a:t>
            </a:r>
            <a:r>
              <a:rPr lang="zh-CN" altLang="en-US" sz="2400" dirty="0">
                <a:solidFill>
                  <a:srgbClr val="FF0000"/>
                </a:solidFill>
                <a:latin typeface="+mn-lt"/>
              </a:rPr>
              <a:t>位的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RAM</a:t>
            </a:r>
            <a:r>
              <a:rPr lang="zh-CN" altLang="en-US" sz="2400" dirty="0">
                <a:latin typeface="+mn-lt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8</a:t>
            </a:r>
            <a:r>
              <a:rPr lang="zh-CN" altLang="en-US" sz="2400" dirty="0">
                <a:solidFill>
                  <a:srgbClr val="FF0000"/>
                </a:solidFill>
                <a:latin typeface="+mn-lt"/>
              </a:rPr>
              <a:t>位计数器</a:t>
            </a:r>
            <a:r>
              <a:rPr lang="zh-CN" altLang="en-US" sz="2400" dirty="0">
                <a:latin typeface="+mn-lt"/>
              </a:rPr>
              <a:t>各一个。</a:t>
            </a:r>
          </a:p>
          <a:p>
            <a:pPr algn="l">
              <a:lnSpc>
                <a:spcPct val="120000"/>
              </a:lnSpc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）给出相关部件控制信号，分别实现取数、加法、条件转移指令的功能。</a:t>
            </a:r>
          </a:p>
          <a:p>
            <a:pPr algn="l">
              <a:lnSpc>
                <a:spcPct val="120000"/>
              </a:lnSpc>
            </a:pPr>
            <a:r>
              <a:rPr lang="en-US" altLang="zh-CN" sz="2400" dirty="0">
                <a:solidFill>
                  <a:srgbClr val="008080"/>
                </a:solidFill>
              </a:rPr>
              <a:t>◆ </a:t>
            </a:r>
            <a:r>
              <a:rPr lang="zh-CN" altLang="en-US" sz="2400" dirty="0"/>
              <a:t>实验原理及方案</a:t>
            </a:r>
          </a:p>
          <a:p>
            <a:pPr algn="l">
              <a:lnSpc>
                <a:spcPct val="120000"/>
              </a:lnSpc>
            </a:pPr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CPU</a:t>
            </a:r>
            <a:r>
              <a:rPr lang="zh-CN" altLang="en-US" sz="2400" dirty="0"/>
              <a:t>数据通路的设计</a:t>
            </a:r>
          </a:p>
          <a:p>
            <a:pPr algn="l">
              <a:lnSpc>
                <a:spcPct val="120000"/>
              </a:lnSpc>
            </a:pPr>
            <a:r>
              <a:rPr lang="en-US" altLang="zh-CN" sz="2400" dirty="0">
                <a:solidFill>
                  <a:srgbClr val="008080"/>
                </a:solidFill>
              </a:rPr>
              <a:t> </a:t>
            </a:r>
            <a:r>
              <a:rPr lang="en-US" altLang="zh-CN" sz="2400" b="0" dirty="0">
                <a:solidFill>
                  <a:srgbClr val="008080"/>
                </a:solidFill>
                <a:sym typeface="Symbol" pitchFamily="18" charset="2"/>
              </a:rPr>
              <a:t></a:t>
            </a:r>
            <a:r>
              <a:rPr lang="en-US" altLang="zh-CN" sz="2400" dirty="0">
                <a:solidFill>
                  <a:srgbClr val="008080"/>
                </a:solidFill>
              </a:rPr>
              <a:t> </a:t>
            </a:r>
            <a:r>
              <a:rPr lang="en-US" altLang="zh-CN" sz="2400" dirty="0"/>
              <a:t>CPU</a:t>
            </a:r>
            <a:r>
              <a:rPr lang="zh-CN" altLang="en-US" sz="2400" dirty="0"/>
              <a:t>数据通路：指</a:t>
            </a:r>
            <a:r>
              <a:rPr lang="en-US" altLang="zh-CN" sz="2400" dirty="0"/>
              <a:t>CPU</a:t>
            </a:r>
            <a:r>
              <a:rPr lang="zh-CN" altLang="en-US" sz="2400" dirty="0"/>
              <a:t>内部传递数据的物理通道，以及通道上的部件。</a:t>
            </a:r>
            <a:endParaRPr lang="zh-CN" altLang="en-US" dirty="0">
              <a:solidFill>
                <a:schemeClr val="tx1"/>
              </a:solidFill>
              <a:latin typeface="宋体" charset="-122"/>
            </a:endParaRP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D9F6E18D-FF9A-4BD5-BDFA-25F6368EE484}" type="slidenum">
              <a:rPr lang="en-US" altLang="zh-CN" smtClean="0"/>
              <a:pPr/>
              <a:t>50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191209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5"/>
          <p:cNvSpPr txBox="1">
            <a:spLocks noChangeArrowheads="1"/>
          </p:cNvSpPr>
          <p:nvPr/>
        </p:nvSpPr>
        <p:spPr bwMode="auto">
          <a:xfrm>
            <a:off x="785813" y="1087438"/>
            <a:ext cx="7572375" cy="441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en-US" altLang="zh-CN" sz="2400" b="0" dirty="0">
                <a:solidFill>
                  <a:srgbClr val="008080"/>
                </a:solidFill>
                <a:sym typeface="Symbol" pitchFamily="18" charset="2"/>
              </a:rPr>
              <a:t> </a:t>
            </a:r>
            <a:r>
              <a:rPr lang="zh-CN" altLang="en-US" sz="2400" dirty="0"/>
              <a:t>单总线结构的数据通路：指所有部件通过同一个总线传递数据，即所有部件的数据入端（简称入端）、数据出端（简称出端）均连接在同一个总线上。为保证数据传输的正确性，</a:t>
            </a:r>
            <a:r>
              <a:rPr lang="zh-CN" altLang="en-US" sz="2400" dirty="0">
                <a:solidFill>
                  <a:srgbClr val="FF0000"/>
                </a:solidFill>
              </a:rPr>
              <a:t>单总线通路要求同时只能有一个部件输出数据、可以有多个部件接收数据</a:t>
            </a:r>
            <a:r>
              <a:rPr lang="zh-CN" altLang="en-US" sz="2400" dirty="0"/>
              <a:t>，多个数据传递操作必须串行实现。</a:t>
            </a:r>
            <a:endParaRPr lang="en-US" altLang="zh-CN" sz="2400" dirty="0"/>
          </a:p>
          <a:p>
            <a:pPr algn="l">
              <a:lnSpc>
                <a:spcPct val="130000"/>
              </a:lnSpc>
            </a:pPr>
            <a:r>
              <a:rPr lang="en-US" altLang="zh-CN" sz="2400" b="0" dirty="0">
                <a:solidFill>
                  <a:srgbClr val="008080"/>
                </a:solidFill>
                <a:sym typeface="Symbol" pitchFamily="18" charset="2"/>
              </a:rPr>
              <a:t> </a:t>
            </a:r>
            <a:r>
              <a:rPr lang="zh-CN" altLang="en-US" sz="2400" dirty="0"/>
              <a:t>本实验要求的是设计单总线结构数据通路，数据宽度为</a:t>
            </a:r>
            <a:r>
              <a:rPr lang="en-US" altLang="zh-CN" sz="2400" dirty="0"/>
              <a:t>8</a:t>
            </a:r>
            <a:r>
              <a:rPr lang="zh-CN" altLang="en-US" sz="2400" dirty="0"/>
              <a:t>位，包括</a:t>
            </a:r>
            <a:r>
              <a:rPr lang="en-US" altLang="zh-CN" sz="2400" dirty="0"/>
              <a:t>ALU</a:t>
            </a:r>
            <a:r>
              <a:rPr lang="zh-CN" altLang="en-US" sz="2400" dirty="0"/>
              <a:t>、寄存器文件、</a:t>
            </a:r>
            <a:r>
              <a:rPr lang="en-US" altLang="zh-CN" sz="2400" dirty="0"/>
              <a:t>RAM</a:t>
            </a:r>
            <a:r>
              <a:rPr lang="zh-CN" altLang="en-US" sz="2400" dirty="0"/>
              <a:t>、计数器</a:t>
            </a:r>
            <a:r>
              <a:rPr lang="en-US" altLang="zh-CN" sz="2400" dirty="0"/>
              <a:t>4</a:t>
            </a:r>
            <a:r>
              <a:rPr lang="zh-CN" altLang="en-US" sz="2400" dirty="0"/>
              <a:t>个功能部件。</a:t>
            </a:r>
          </a:p>
        </p:txBody>
      </p:sp>
      <p:sp>
        <p:nvSpPr>
          <p:cNvPr id="3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D9F6E18D-FF9A-4BD5-BDFA-25F6368EE484}" type="slidenum">
              <a:rPr lang="en-US" altLang="zh-CN" smtClean="0"/>
              <a:pPr/>
              <a:t>51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3893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553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9562848"/>
              </p:ext>
            </p:extLst>
          </p:nvPr>
        </p:nvGraphicFramePr>
        <p:xfrm>
          <a:off x="71438" y="3212976"/>
          <a:ext cx="8964612" cy="271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565" r:id="rId3" imgW="5092792" imgH="1535111" progId="Visio.Drawing.11">
                  <p:embed/>
                </p:oleObj>
              </mc:Choice>
              <mc:Fallback>
                <p:oleObj r:id="rId3" imgW="5092792" imgH="153511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8" y="3212976"/>
                        <a:ext cx="8964612" cy="271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0" name="Text Box 5"/>
          <p:cNvSpPr txBox="1">
            <a:spLocks noChangeArrowheads="1"/>
          </p:cNvSpPr>
          <p:nvPr/>
        </p:nvSpPr>
        <p:spPr bwMode="auto">
          <a:xfrm>
            <a:off x="357188" y="500063"/>
            <a:ext cx="8215312" cy="252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en-US" altLang="zh-CN" sz="2400" b="0" dirty="0">
                <a:solidFill>
                  <a:srgbClr val="008080"/>
                </a:solidFill>
                <a:sym typeface="Symbol" pitchFamily="18" charset="2"/>
              </a:rPr>
              <a:t> </a:t>
            </a:r>
            <a:r>
              <a:rPr lang="zh-CN" altLang="en-US" sz="2400" dirty="0"/>
              <a:t>数据通路可以采用如图下所示的方案，其中，</a:t>
            </a:r>
            <a:r>
              <a:rPr lang="zh-CN" altLang="en-US" sz="2400" dirty="0">
                <a:solidFill>
                  <a:srgbClr val="0000FF"/>
                </a:solidFill>
              </a:rPr>
              <a:t>三态门</a:t>
            </a:r>
            <a:r>
              <a:rPr lang="zh-CN" altLang="en-US" sz="1800" dirty="0"/>
              <a:t>（记为</a:t>
            </a:r>
            <a:r>
              <a:rPr lang="en-US" altLang="zh-CN" sz="1800" dirty="0"/>
              <a:t>TSL</a:t>
            </a:r>
            <a:r>
              <a:rPr lang="zh-CN" altLang="en-US" sz="1800" dirty="0"/>
              <a:t>）</a:t>
            </a:r>
            <a:r>
              <a:rPr lang="zh-CN" altLang="en-US" sz="2400" dirty="0"/>
              <a:t>是依据总线操作特性</a:t>
            </a:r>
            <a:r>
              <a:rPr lang="zh-CN" altLang="en-US" sz="1800" dirty="0"/>
              <a:t>（同时只有一个部件能发送数据）</a:t>
            </a:r>
            <a:r>
              <a:rPr lang="zh-CN" altLang="en-US" sz="2400" dirty="0"/>
              <a:t>而设置的；</a:t>
            </a:r>
            <a:r>
              <a:rPr lang="zh-CN" altLang="en-US" sz="2400" dirty="0">
                <a:solidFill>
                  <a:srgbClr val="0000FF"/>
                </a:solidFill>
              </a:rPr>
              <a:t>锁存器</a:t>
            </a:r>
            <a:r>
              <a:rPr lang="zh-CN" altLang="en-US" sz="2400" dirty="0"/>
              <a:t>是为解决部件的多个端口在单总线上数据接收冲突而设置的；</a:t>
            </a:r>
            <a:r>
              <a:rPr lang="en-US" altLang="zh-CN" sz="2400" dirty="0">
                <a:solidFill>
                  <a:srgbClr val="000099"/>
                </a:solidFill>
              </a:rPr>
              <a:t>REG_S</a:t>
            </a:r>
            <a:r>
              <a:rPr lang="zh-CN" altLang="en-US" sz="2400" dirty="0">
                <a:solidFill>
                  <a:srgbClr val="000099"/>
                </a:solidFill>
              </a:rPr>
              <a:t>为状态寄存器</a:t>
            </a:r>
            <a:r>
              <a:rPr lang="zh-CN" altLang="en-US" sz="2400" dirty="0"/>
              <a:t>，存放关系运算所需的标志位（如</a:t>
            </a:r>
            <a:r>
              <a:rPr lang="en-US" altLang="zh-CN" sz="2400" dirty="0"/>
              <a:t>ZF</a:t>
            </a:r>
            <a:r>
              <a:rPr lang="zh-CN" altLang="en-US" sz="2400" dirty="0"/>
              <a:t>）；其它部件与总线的数据输入、数据输出接口记为</a:t>
            </a:r>
            <a:r>
              <a:rPr lang="en-US" altLang="zh-CN" sz="2400" dirty="0"/>
              <a:t>BUS_I</a:t>
            </a:r>
            <a:r>
              <a:rPr lang="zh-CN" altLang="en-US" sz="2400" dirty="0"/>
              <a:t>、</a:t>
            </a:r>
            <a:r>
              <a:rPr lang="en-US" altLang="zh-CN" sz="2400" dirty="0"/>
              <a:t>BUS_O</a:t>
            </a:r>
            <a:r>
              <a:rPr lang="zh-CN" altLang="en-US" sz="2400" dirty="0"/>
              <a:t>，</a:t>
            </a:r>
            <a:r>
              <a:rPr lang="zh-CN" altLang="en-US" sz="2400" dirty="0">
                <a:solidFill>
                  <a:srgbClr val="0000FF"/>
                </a:solidFill>
              </a:rPr>
              <a:t>输入、输出分开便于观察实验结果</a:t>
            </a:r>
            <a:r>
              <a:rPr lang="zh-CN" altLang="en-US" sz="2400" dirty="0"/>
              <a:t>。</a:t>
            </a:r>
            <a:endParaRPr lang="zh-CN" altLang="en-US" dirty="0">
              <a:solidFill>
                <a:schemeClr val="tx1"/>
              </a:solidFill>
              <a:latin typeface="宋体" charset="-122"/>
            </a:endParaRP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D9F6E18D-FF9A-4BD5-BDFA-25F6368EE484}" type="slidenum">
              <a:rPr lang="en-US" altLang="zh-CN" smtClean="0"/>
              <a:pPr/>
              <a:t>52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0571283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5"/>
          <p:cNvSpPr txBox="1">
            <a:spLocks noChangeArrowheads="1"/>
          </p:cNvSpPr>
          <p:nvPr/>
        </p:nvSpPr>
        <p:spPr bwMode="auto">
          <a:xfrm>
            <a:off x="357188" y="369888"/>
            <a:ext cx="8429625" cy="312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lang="en-US" altLang="zh-CN" sz="2400" b="0" dirty="0">
                <a:solidFill>
                  <a:srgbClr val="008080"/>
                </a:solidFill>
                <a:sym typeface="Symbol" pitchFamily="18" charset="2"/>
              </a:rPr>
              <a:t> </a:t>
            </a:r>
            <a:r>
              <a:rPr lang="en-US" altLang="zh-CN" sz="2400" dirty="0"/>
              <a:t>ALU</a:t>
            </a:r>
            <a:r>
              <a:rPr lang="zh-CN" altLang="en-US" sz="2400" dirty="0"/>
              <a:t>的操作控制信号线</a:t>
            </a:r>
            <a:r>
              <a:rPr lang="en-US" altLang="zh-CN" sz="2400" dirty="0"/>
              <a:t>(2</a:t>
            </a:r>
            <a:r>
              <a:rPr lang="zh-CN" altLang="en-US" sz="2400" dirty="0"/>
              <a:t>根</a:t>
            </a:r>
            <a:r>
              <a:rPr lang="en-US" altLang="zh-CN" sz="2400" dirty="0"/>
              <a:t>)</a:t>
            </a:r>
            <a:r>
              <a:rPr lang="zh-CN" altLang="en-US" sz="2400" dirty="0"/>
              <a:t>为</a:t>
            </a:r>
            <a:r>
              <a:rPr lang="en-US" altLang="zh-CN" sz="2400" dirty="0">
                <a:solidFill>
                  <a:srgbClr val="FF0000"/>
                </a:solidFill>
              </a:rPr>
              <a:t>op[2]</a:t>
            </a:r>
            <a:r>
              <a:rPr lang="zh-CN" altLang="en-US" sz="2400" dirty="0"/>
              <a:t>，</a:t>
            </a:r>
            <a:r>
              <a:rPr lang="en-US" altLang="zh-CN" sz="2400" dirty="0"/>
              <a:t>REGs</a:t>
            </a:r>
            <a:r>
              <a:rPr lang="zh-CN" altLang="en-US" sz="2400" dirty="0"/>
              <a:t>的写地址信号线</a:t>
            </a:r>
            <a:r>
              <a:rPr lang="en-US" altLang="zh-CN" sz="2400" dirty="0"/>
              <a:t>(2</a:t>
            </a:r>
            <a:r>
              <a:rPr lang="zh-CN" altLang="en-US" sz="2400" dirty="0"/>
              <a:t>根</a:t>
            </a:r>
            <a:r>
              <a:rPr lang="en-US" altLang="zh-CN" sz="2400" dirty="0"/>
              <a:t>)</a:t>
            </a:r>
            <a:r>
              <a:rPr lang="zh-CN" altLang="en-US" sz="2400" dirty="0"/>
              <a:t>、读地址信号线</a:t>
            </a:r>
            <a:r>
              <a:rPr lang="en-US" altLang="zh-CN" sz="2400" dirty="0"/>
              <a:t>(2</a:t>
            </a:r>
            <a:r>
              <a:rPr lang="zh-CN" altLang="en-US" sz="2400" dirty="0"/>
              <a:t>根</a:t>
            </a:r>
            <a:r>
              <a:rPr lang="en-US" altLang="zh-CN" sz="2400" dirty="0"/>
              <a:t>)</a:t>
            </a:r>
            <a:r>
              <a:rPr lang="zh-CN" altLang="en-US" sz="2400" dirty="0"/>
              <a:t>分别为</a:t>
            </a:r>
            <a:r>
              <a:rPr lang="en-US" altLang="zh-CN" sz="2400" dirty="0">
                <a:solidFill>
                  <a:srgbClr val="FF0000"/>
                </a:solidFill>
              </a:rPr>
              <a:t>WA[2]</a:t>
            </a:r>
            <a:r>
              <a:rPr lang="zh-CN" altLang="en-US" sz="2400" dirty="0"/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RA[2]</a:t>
            </a:r>
            <a:r>
              <a:rPr lang="zh-CN" altLang="en-US" sz="2400" dirty="0"/>
              <a:t>，</a:t>
            </a:r>
            <a:r>
              <a:rPr lang="en-US" altLang="zh-CN" sz="2400" dirty="0"/>
              <a:t>REGs</a:t>
            </a:r>
            <a:r>
              <a:rPr lang="zh-CN" altLang="en-US" sz="2400" dirty="0"/>
              <a:t>、</a:t>
            </a:r>
            <a:r>
              <a:rPr lang="en-US" altLang="zh-CN" sz="2400" dirty="0"/>
              <a:t>RAM</a:t>
            </a:r>
            <a:r>
              <a:rPr lang="zh-CN" altLang="en-US" sz="2400" dirty="0"/>
              <a:t>的写操作控制信号线分别为</a:t>
            </a:r>
            <a:r>
              <a:rPr lang="en-US" altLang="zh-CN" sz="2400" dirty="0" err="1">
                <a:solidFill>
                  <a:srgbClr val="FF0000"/>
                </a:solidFill>
              </a:rPr>
              <a:t>r</a:t>
            </a:r>
            <a:r>
              <a:rPr lang="en-US" altLang="zh-CN" sz="2400" dirty="0" err="1"/>
              <a:t>_wr</a:t>
            </a:r>
            <a:r>
              <a:rPr lang="zh-CN" altLang="en-US" sz="2400" dirty="0"/>
              <a:t>、</a:t>
            </a:r>
            <a:r>
              <a:rPr lang="en-US" altLang="zh-CN" sz="2400" dirty="0" err="1">
                <a:solidFill>
                  <a:srgbClr val="FF0000"/>
                </a:solidFill>
              </a:rPr>
              <a:t>m</a:t>
            </a:r>
            <a:r>
              <a:rPr lang="en-US" altLang="zh-CN" sz="2400" dirty="0" err="1"/>
              <a:t>_wr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pPr algn="l">
              <a:spcBef>
                <a:spcPts val="600"/>
              </a:spcBef>
            </a:pPr>
            <a:r>
              <a:rPr lang="en-US" altLang="zh-CN" sz="2400" b="0" dirty="0">
                <a:solidFill>
                  <a:srgbClr val="008080"/>
                </a:solidFill>
                <a:sym typeface="Symbol" pitchFamily="18" charset="2"/>
              </a:rPr>
              <a:t> </a:t>
            </a:r>
            <a:r>
              <a:rPr lang="zh-CN" altLang="en-US" sz="2400" dirty="0">
                <a:solidFill>
                  <a:schemeClr val="tx1"/>
                </a:solidFill>
                <a:sym typeface="Symbol" pitchFamily="18" charset="2"/>
              </a:rPr>
              <a:t>程序</a:t>
            </a:r>
            <a:r>
              <a:rPr lang="zh-CN" altLang="en-US" sz="2400" dirty="0"/>
              <a:t>计数器的数据引脚有入端</a:t>
            </a:r>
            <a:r>
              <a:rPr lang="en-US" altLang="zh-CN" sz="2400" dirty="0"/>
              <a:t>D</a:t>
            </a:r>
            <a:r>
              <a:rPr lang="zh-CN" altLang="en-US" sz="2400" dirty="0"/>
              <a:t>、出端</a:t>
            </a:r>
            <a:r>
              <a:rPr lang="en-US" altLang="zh-CN" sz="2400" dirty="0"/>
              <a:t>Q</a:t>
            </a:r>
            <a:r>
              <a:rPr lang="zh-CN" altLang="en-US" sz="2400" dirty="0"/>
              <a:t>，控制引脚有置数</a:t>
            </a:r>
            <a:r>
              <a:rPr lang="en-US" altLang="zh-CN" sz="2400" dirty="0" err="1">
                <a:solidFill>
                  <a:srgbClr val="FF0000"/>
                </a:solidFill>
              </a:rPr>
              <a:t>ldn</a:t>
            </a:r>
            <a:r>
              <a:rPr lang="zh-CN" altLang="en-US" sz="1800" dirty="0"/>
              <a:t>（低电平有效</a:t>
            </a:r>
            <a:r>
              <a:rPr lang="en-US" altLang="zh-CN" sz="1800" dirty="0"/>
              <a:t>)</a:t>
            </a:r>
            <a:r>
              <a:rPr lang="zh-CN" altLang="en-US" sz="2400" dirty="0"/>
              <a:t>、时钟</a:t>
            </a:r>
            <a:r>
              <a:rPr lang="en-US" altLang="zh-CN" sz="2400" dirty="0">
                <a:solidFill>
                  <a:srgbClr val="FF0000"/>
                </a:solidFill>
              </a:rPr>
              <a:t>CP</a:t>
            </a:r>
            <a:r>
              <a:rPr lang="zh-CN" altLang="en-US" sz="2400" dirty="0"/>
              <a:t>、同步</a:t>
            </a:r>
            <a:r>
              <a:rPr lang="en-US" altLang="zh-CN" sz="2400" dirty="0"/>
              <a:t>/</a:t>
            </a:r>
            <a:r>
              <a:rPr lang="zh-CN" altLang="en-US" sz="2400" dirty="0"/>
              <a:t>异步清零</a:t>
            </a:r>
            <a:r>
              <a:rPr lang="en-US" altLang="zh-CN" sz="2400" dirty="0">
                <a:solidFill>
                  <a:srgbClr val="FF0000"/>
                </a:solidFill>
              </a:rPr>
              <a:t>CLRN</a:t>
            </a:r>
            <a:r>
              <a:rPr lang="zh-CN" altLang="en-US" sz="1800" dirty="0"/>
              <a:t>（低电平有效</a:t>
            </a:r>
            <a:r>
              <a:rPr lang="en-US" altLang="zh-CN" sz="1800" dirty="0"/>
              <a:t>)</a:t>
            </a:r>
            <a:r>
              <a:rPr lang="zh-CN" altLang="en-US" sz="2400" dirty="0"/>
              <a:t>等。计数器的真值表如下：</a:t>
            </a:r>
            <a:r>
              <a:rPr lang="en-US" altLang="zh-CN" sz="2400" dirty="0">
                <a:solidFill>
                  <a:srgbClr val="000099"/>
                </a:solidFill>
              </a:rPr>
              <a:t>CLRN=0</a:t>
            </a:r>
            <a:r>
              <a:rPr lang="zh-CN" altLang="en-US" sz="2400" dirty="0">
                <a:solidFill>
                  <a:srgbClr val="000099"/>
                </a:solidFill>
              </a:rPr>
              <a:t>时，</a:t>
            </a:r>
            <a:r>
              <a:rPr lang="en-US" altLang="zh-CN" sz="2400" dirty="0">
                <a:solidFill>
                  <a:srgbClr val="000099"/>
                </a:solidFill>
              </a:rPr>
              <a:t>Q=0</a:t>
            </a:r>
            <a:r>
              <a:rPr lang="zh-CN" altLang="en-US" sz="1800" dirty="0">
                <a:solidFill>
                  <a:srgbClr val="000099"/>
                </a:solidFill>
              </a:rPr>
              <a:t>（清零）</a:t>
            </a:r>
            <a:r>
              <a:rPr lang="zh-CN" altLang="en-US" sz="2400" dirty="0"/>
              <a:t>；</a:t>
            </a:r>
            <a:r>
              <a:rPr lang="en-US" altLang="zh-CN" sz="2400" dirty="0">
                <a:solidFill>
                  <a:srgbClr val="990099"/>
                </a:solidFill>
              </a:rPr>
              <a:t>CLRN=1</a:t>
            </a:r>
            <a:r>
              <a:rPr lang="zh-CN" altLang="en-US" sz="2400" dirty="0">
                <a:solidFill>
                  <a:srgbClr val="990099"/>
                </a:solidFill>
              </a:rPr>
              <a:t>、</a:t>
            </a:r>
            <a:r>
              <a:rPr lang="en-US" altLang="zh-CN" sz="2400" dirty="0">
                <a:solidFill>
                  <a:srgbClr val="990099"/>
                </a:solidFill>
              </a:rPr>
              <a:t>LDN=0</a:t>
            </a:r>
            <a:r>
              <a:rPr lang="zh-CN" altLang="en-US" sz="2400" dirty="0">
                <a:solidFill>
                  <a:srgbClr val="990099"/>
                </a:solidFill>
              </a:rPr>
              <a:t>、</a:t>
            </a:r>
            <a:r>
              <a:rPr lang="en-US" altLang="zh-CN" sz="2400" dirty="0">
                <a:solidFill>
                  <a:srgbClr val="990099"/>
                </a:solidFill>
              </a:rPr>
              <a:t>CP</a:t>
            </a:r>
            <a:r>
              <a:rPr lang="zh-CN" altLang="en-US" sz="2400" dirty="0">
                <a:solidFill>
                  <a:srgbClr val="990099"/>
                </a:solidFill>
              </a:rPr>
              <a:t>上升沿时，</a:t>
            </a:r>
            <a:r>
              <a:rPr lang="en-US" altLang="zh-CN" sz="2400" dirty="0">
                <a:solidFill>
                  <a:srgbClr val="990099"/>
                </a:solidFill>
              </a:rPr>
              <a:t>Q=D</a:t>
            </a:r>
            <a:r>
              <a:rPr lang="zh-CN" altLang="en-US" sz="1800" dirty="0">
                <a:solidFill>
                  <a:srgbClr val="990099"/>
                </a:solidFill>
              </a:rPr>
              <a:t>（置数）</a:t>
            </a:r>
            <a:r>
              <a:rPr lang="zh-CN" altLang="en-US" sz="2400" dirty="0"/>
              <a:t>；</a:t>
            </a:r>
            <a:r>
              <a:rPr lang="en-US" altLang="zh-CN" sz="2400" dirty="0">
                <a:solidFill>
                  <a:srgbClr val="FF0000"/>
                </a:solidFill>
              </a:rPr>
              <a:t>CLRN=1</a:t>
            </a:r>
            <a:r>
              <a:rPr lang="zh-CN" altLang="en-US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LDN=1</a:t>
            </a:r>
            <a:r>
              <a:rPr lang="zh-CN" altLang="en-US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CP</a:t>
            </a:r>
            <a:r>
              <a:rPr lang="zh-CN" altLang="en-US" sz="2400" dirty="0">
                <a:solidFill>
                  <a:srgbClr val="FF0000"/>
                </a:solidFill>
              </a:rPr>
              <a:t>上升沿时，</a:t>
            </a:r>
            <a:r>
              <a:rPr lang="en-US" altLang="zh-CN" sz="2400" dirty="0">
                <a:solidFill>
                  <a:srgbClr val="FF0000"/>
                </a:solidFill>
              </a:rPr>
              <a:t>Q=Q+1</a:t>
            </a:r>
            <a:r>
              <a:rPr lang="zh-CN" altLang="en-US" sz="2400" dirty="0">
                <a:solidFill>
                  <a:srgbClr val="FF0000"/>
                </a:solidFill>
              </a:rPr>
              <a:t>（计数）</a:t>
            </a:r>
            <a:r>
              <a:rPr lang="zh-CN" altLang="en-US" sz="2400" dirty="0"/>
              <a:t>；其余情况</a:t>
            </a:r>
            <a:r>
              <a:rPr lang="en-US" altLang="zh-CN" sz="2400" dirty="0"/>
              <a:t>Q</a:t>
            </a:r>
            <a:r>
              <a:rPr lang="zh-CN" altLang="en-US" sz="2400" dirty="0"/>
              <a:t>保持不变。</a:t>
            </a:r>
            <a:endParaRPr lang="zh-CN" altLang="en-US" dirty="0">
              <a:solidFill>
                <a:schemeClr val="tx1"/>
              </a:solidFill>
              <a:latin typeface="宋体" charset="-122"/>
            </a:endParaRPr>
          </a:p>
        </p:txBody>
      </p:sp>
      <p:graphicFrame>
        <p:nvGraphicFramePr>
          <p:cNvPr id="6656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3024740"/>
              </p:ext>
            </p:extLst>
          </p:nvPr>
        </p:nvGraphicFramePr>
        <p:xfrm>
          <a:off x="107950" y="3501008"/>
          <a:ext cx="8964613" cy="271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591" r:id="rId3" imgW="5092792" imgH="1535111" progId="Visio.Drawing.11">
                  <p:embed/>
                </p:oleObj>
              </mc:Choice>
              <mc:Fallback>
                <p:oleObj r:id="rId3" imgW="5092792" imgH="153511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3501008"/>
                        <a:ext cx="8964613" cy="271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D9F6E18D-FF9A-4BD5-BDFA-25F6368EE484}" type="slidenum">
              <a:rPr lang="en-US" altLang="zh-CN" smtClean="0"/>
              <a:pPr/>
              <a:t>53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830058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5"/>
          <p:cNvSpPr txBox="1">
            <a:spLocks noChangeArrowheads="1"/>
          </p:cNvSpPr>
          <p:nvPr/>
        </p:nvSpPr>
        <p:spPr bwMode="auto">
          <a:xfrm>
            <a:off x="500063" y="214313"/>
            <a:ext cx="8215312" cy="637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lang="en-US" altLang="zh-CN" sz="2400" dirty="0"/>
              <a:t>2</a:t>
            </a:r>
            <a:r>
              <a:rPr lang="zh-CN" altLang="en-US" sz="2400" dirty="0"/>
              <a:t>、指令功能的实现</a:t>
            </a:r>
          </a:p>
          <a:p>
            <a:pPr algn="l"/>
            <a:r>
              <a:rPr lang="en-US" altLang="zh-CN" sz="2400" b="0" dirty="0">
                <a:solidFill>
                  <a:srgbClr val="008080"/>
                </a:solidFill>
                <a:sym typeface="Symbol" pitchFamily="18" charset="2"/>
              </a:rPr>
              <a:t> </a:t>
            </a:r>
            <a:r>
              <a:rPr lang="zh-CN" altLang="en-US" sz="2400" dirty="0"/>
              <a:t>要求实现取数、加法、条件转移指令的功能：</a:t>
            </a:r>
          </a:p>
          <a:p>
            <a:pPr algn="l"/>
            <a:r>
              <a:rPr lang="en-US" altLang="zh-CN" sz="2400" dirty="0"/>
              <a:t>    </a:t>
            </a:r>
            <a:r>
              <a:rPr lang="zh-CN" altLang="en-US" sz="2400" dirty="0">
                <a:solidFill>
                  <a:srgbClr val="FF0000"/>
                </a:solidFill>
              </a:rPr>
              <a:t>取数：  </a:t>
            </a:r>
            <a:r>
              <a:rPr lang="en-US" altLang="zh-CN" sz="2400" dirty="0">
                <a:solidFill>
                  <a:srgbClr val="FF0000"/>
                </a:solidFill>
              </a:rPr>
              <a:t>LD  --  RD</a:t>
            </a:r>
            <a:r>
              <a:rPr lang="zh-CN" altLang="en-US" sz="2400" dirty="0">
                <a:solidFill>
                  <a:srgbClr val="FF0000"/>
                </a:solidFill>
              </a:rPr>
              <a:t>←</a:t>
            </a:r>
            <a:r>
              <a:rPr lang="en-US" altLang="zh-CN" sz="2400" dirty="0">
                <a:solidFill>
                  <a:srgbClr val="FF0000"/>
                </a:solidFill>
              </a:rPr>
              <a:t>[(RS)] </a:t>
            </a:r>
            <a:r>
              <a:rPr lang="en-US" sz="2400" dirty="0">
                <a:solidFill>
                  <a:srgbClr val="FF0000"/>
                </a:solidFill>
              </a:rPr>
              <a:t>；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algn="l"/>
            <a:r>
              <a:rPr lang="en-US" sz="2400" dirty="0"/>
              <a:t>    </a:t>
            </a:r>
            <a:r>
              <a:rPr lang="zh-CN" altLang="en-US" sz="2400" dirty="0"/>
              <a:t>加法：  </a:t>
            </a:r>
            <a:r>
              <a:rPr lang="en-US" altLang="zh-CN" sz="2400" dirty="0"/>
              <a:t>ADD -- RD</a:t>
            </a:r>
            <a:r>
              <a:rPr lang="zh-CN" altLang="en-US" sz="2400" dirty="0"/>
              <a:t>←</a:t>
            </a:r>
            <a:r>
              <a:rPr lang="en-US" altLang="zh-CN" sz="2400" dirty="0"/>
              <a:t>(RD)+(RS)</a:t>
            </a:r>
            <a:r>
              <a:rPr lang="zh-CN" altLang="en-US" sz="2400" dirty="0"/>
              <a:t>及</a:t>
            </a:r>
            <a:r>
              <a:rPr lang="en-US" altLang="zh-CN" sz="2400" dirty="0"/>
              <a:t>RD</a:t>
            </a:r>
            <a:r>
              <a:rPr lang="zh-CN" altLang="en-US" sz="2400" dirty="0"/>
              <a:t>←</a:t>
            </a:r>
            <a:r>
              <a:rPr lang="en-US" altLang="zh-CN" sz="2400" dirty="0"/>
              <a:t>(RD)+M[(RS)]</a:t>
            </a:r>
            <a:r>
              <a:rPr lang="en-US" sz="2400" dirty="0"/>
              <a:t>；</a:t>
            </a:r>
            <a:endParaRPr lang="zh-CN" altLang="en-US" sz="2400" dirty="0"/>
          </a:p>
          <a:p>
            <a:pPr algn="l"/>
            <a:r>
              <a:rPr lang="en-US" sz="2400" dirty="0"/>
              <a:t>    </a:t>
            </a:r>
            <a:r>
              <a:rPr lang="zh-CN" altLang="en-US" sz="2400" dirty="0">
                <a:solidFill>
                  <a:srgbClr val="000099"/>
                </a:solidFill>
              </a:rPr>
              <a:t>条件转移：</a:t>
            </a:r>
            <a:r>
              <a:rPr lang="en-US" altLang="zh-CN" sz="2400" dirty="0">
                <a:solidFill>
                  <a:srgbClr val="000099"/>
                </a:solidFill>
              </a:rPr>
              <a:t>JZ -- ZF=1</a:t>
            </a:r>
            <a:r>
              <a:rPr lang="zh-CN" altLang="en-US" sz="2400" dirty="0">
                <a:solidFill>
                  <a:srgbClr val="000099"/>
                </a:solidFill>
              </a:rPr>
              <a:t>时，</a:t>
            </a:r>
            <a:r>
              <a:rPr lang="en-US" altLang="zh-CN" sz="2400" dirty="0">
                <a:solidFill>
                  <a:srgbClr val="000099"/>
                </a:solidFill>
              </a:rPr>
              <a:t>PC</a:t>
            </a:r>
            <a:r>
              <a:rPr lang="zh-CN" altLang="en-US" sz="2400" dirty="0">
                <a:solidFill>
                  <a:srgbClr val="000099"/>
                </a:solidFill>
              </a:rPr>
              <a:t>←</a:t>
            </a:r>
            <a:r>
              <a:rPr lang="en-US" altLang="zh-CN" sz="2400" dirty="0">
                <a:solidFill>
                  <a:srgbClr val="000099"/>
                </a:solidFill>
              </a:rPr>
              <a:t>(PC)+</a:t>
            </a:r>
            <a:r>
              <a:rPr lang="en-US" altLang="zh-CN" sz="2400" dirty="0" err="1">
                <a:solidFill>
                  <a:srgbClr val="000099"/>
                </a:solidFill>
              </a:rPr>
              <a:t>disp</a:t>
            </a:r>
            <a:r>
              <a:rPr lang="zh-CN" altLang="en-US" sz="2400" dirty="0">
                <a:solidFill>
                  <a:srgbClr val="000099"/>
                </a:solidFill>
              </a:rPr>
              <a:t>；</a:t>
            </a:r>
            <a:endParaRPr lang="en-US" altLang="zh-CN" sz="2400" dirty="0">
              <a:solidFill>
                <a:srgbClr val="000099"/>
              </a:solidFill>
            </a:endParaRPr>
          </a:p>
          <a:p>
            <a:pPr algn="l"/>
            <a:r>
              <a:rPr lang="en-US" sz="2400" dirty="0">
                <a:solidFill>
                  <a:srgbClr val="000099"/>
                </a:solidFill>
              </a:rPr>
              <a:t>                                 </a:t>
            </a:r>
            <a:r>
              <a:rPr lang="en-US" altLang="zh-CN" sz="2400" dirty="0">
                <a:solidFill>
                  <a:srgbClr val="000099"/>
                </a:solidFill>
              </a:rPr>
              <a:t>ZF=0</a:t>
            </a:r>
            <a:r>
              <a:rPr lang="zh-CN" altLang="en-US" sz="2400" dirty="0">
                <a:solidFill>
                  <a:srgbClr val="000099"/>
                </a:solidFill>
              </a:rPr>
              <a:t>时，</a:t>
            </a:r>
            <a:r>
              <a:rPr lang="en-US" altLang="zh-CN" sz="2400" dirty="0">
                <a:solidFill>
                  <a:srgbClr val="000099"/>
                </a:solidFill>
              </a:rPr>
              <a:t>PC</a:t>
            </a:r>
            <a:r>
              <a:rPr lang="zh-CN" altLang="en-US" sz="2400" dirty="0">
                <a:solidFill>
                  <a:srgbClr val="000099"/>
                </a:solidFill>
              </a:rPr>
              <a:t>←</a:t>
            </a:r>
            <a:r>
              <a:rPr lang="en-US" altLang="zh-CN" sz="2400" dirty="0">
                <a:solidFill>
                  <a:srgbClr val="000099"/>
                </a:solidFill>
              </a:rPr>
              <a:t>(PC)+1</a:t>
            </a:r>
            <a:r>
              <a:rPr lang="en-US" sz="2400" dirty="0">
                <a:solidFill>
                  <a:srgbClr val="000099"/>
                </a:solidFill>
              </a:rPr>
              <a:t>。</a:t>
            </a:r>
            <a:endParaRPr lang="zh-CN" altLang="en-US" sz="2400" dirty="0">
              <a:solidFill>
                <a:srgbClr val="000099"/>
              </a:solidFill>
            </a:endParaRPr>
          </a:p>
          <a:p>
            <a:pPr algn="l"/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）指令格式参数的产生</a:t>
            </a:r>
          </a:p>
          <a:p>
            <a:pPr algn="l"/>
            <a:r>
              <a:rPr lang="en-US" altLang="zh-CN" sz="2400" b="0" dirty="0">
                <a:solidFill>
                  <a:srgbClr val="008080"/>
                </a:solidFill>
                <a:sym typeface="Symbol" pitchFamily="18" charset="2"/>
              </a:rPr>
              <a:t> </a:t>
            </a:r>
            <a:r>
              <a:rPr lang="zh-CN" altLang="en-US" sz="2400" dirty="0"/>
              <a:t>取指令阶段的任务：实现</a:t>
            </a:r>
            <a:r>
              <a:rPr lang="en-US" altLang="zh-CN" sz="2400" dirty="0">
                <a:solidFill>
                  <a:srgbClr val="FF0000"/>
                </a:solidFill>
              </a:rPr>
              <a:t>IR</a:t>
            </a:r>
            <a:r>
              <a:rPr lang="zh-CN" altLang="en-US" sz="2400" dirty="0">
                <a:solidFill>
                  <a:srgbClr val="FF0000"/>
                </a:solidFill>
              </a:rPr>
              <a:t>←</a:t>
            </a:r>
            <a:r>
              <a:rPr lang="en-US" altLang="zh-CN" sz="2400" dirty="0">
                <a:solidFill>
                  <a:srgbClr val="FF0000"/>
                </a:solidFill>
              </a:rPr>
              <a:t>[(PC)]</a:t>
            </a:r>
            <a:r>
              <a:rPr lang="zh-CN" altLang="en-US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PC</a:t>
            </a:r>
            <a:r>
              <a:rPr lang="zh-CN" altLang="en-US" sz="2400" dirty="0">
                <a:solidFill>
                  <a:srgbClr val="FF0000"/>
                </a:solidFill>
              </a:rPr>
              <a:t>←</a:t>
            </a:r>
            <a:r>
              <a:rPr lang="en-US" altLang="zh-CN" sz="2400" dirty="0">
                <a:solidFill>
                  <a:srgbClr val="FF0000"/>
                </a:solidFill>
              </a:rPr>
              <a:t>(PC)+1</a:t>
            </a:r>
            <a:r>
              <a:rPr lang="zh-CN" altLang="en-US" sz="2400" dirty="0"/>
              <a:t>，执行指令阶段的任务是实现指令约定的操作功能。理论上，指令格式的参数</a:t>
            </a:r>
            <a:r>
              <a:rPr lang="en-US" altLang="zh-CN" sz="2400" dirty="0"/>
              <a:t>OPER</a:t>
            </a:r>
            <a:r>
              <a:rPr lang="en-US" altLang="zh-CN" sz="1800" dirty="0"/>
              <a:t>(</a:t>
            </a:r>
            <a:r>
              <a:rPr lang="zh-CN" altLang="en-US" sz="1800" dirty="0"/>
              <a:t>操作类型</a:t>
            </a:r>
            <a:r>
              <a:rPr lang="en-US" altLang="zh-CN" sz="1800" dirty="0"/>
              <a:t>)</a:t>
            </a:r>
            <a:r>
              <a:rPr lang="zh-CN" altLang="en-US" sz="2400" dirty="0"/>
              <a:t>、</a:t>
            </a:r>
            <a:r>
              <a:rPr lang="en-US" altLang="zh-CN" sz="2400" dirty="0"/>
              <a:t>RS</a:t>
            </a:r>
            <a:r>
              <a:rPr lang="zh-CN" altLang="en-US" sz="2400" dirty="0"/>
              <a:t>、</a:t>
            </a:r>
            <a:r>
              <a:rPr lang="en-US" altLang="zh-CN" sz="2400" dirty="0"/>
              <a:t>RD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disp</a:t>
            </a:r>
            <a:r>
              <a:rPr lang="zh-CN" altLang="en-US" sz="2400" dirty="0"/>
              <a:t>均来自</a:t>
            </a:r>
            <a:r>
              <a:rPr lang="en-US" altLang="zh-CN" sz="2400" dirty="0"/>
              <a:t>IR</a:t>
            </a:r>
            <a:r>
              <a:rPr lang="zh-CN" altLang="en-US" sz="2400" dirty="0"/>
              <a:t>，</a:t>
            </a:r>
            <a:r>
              <a:rPr lang="en-US" altLang="zh-CN" sz="2400" dirty="0"/>
              <a:t>ZF</a:t>
            </a:r>
            <a:r>
              <a:rPr lang="zh-CN" altLang="en-US" sz="2400" dirty="0"/>
              <a:t>来自状态寄存器；</a:t>
            </a:r>
            <a:endParaRPr lang="en-US" altLang="zh-CN" sz="2400" dirty="0"/>
          </a:p>
          <a:p>
            <a:pPr algn="l"/>
            <a:r>
              <a:rPr lang="en-US" altLang="zh-CN" sz="2400" b="0" dirty="0">
                <a:solidFill>
                  <a:srgbClr val="008080"/>
                </a:solidFill>
                <a:sym typeface="Symbol" pitchFamily="18" charset="2"/>
              </a:rPr>
              <a:t> </a:t>
            </a:r>
            <a:r>
              <a:rPr lang="zh-CN" altLang="en-US" sz="2400" dirty="0"/>
              <a:t>本实验中，为简化实验难度，</a:t>
            </a:r>
            <a:r>
              <a:rPr lang="zh-CN" altLang="en-US" sz="2400" dirty="0">
                <a:solidFill>
                  <a:srgbClr val="0000FF"/>
                </a:solidFill>
              </a:rPr>
              <a:t>指令格式的参数通过引脚输入产生</a:t>
            </a:r>
            <a:r>
              <a:rPr lang="zh-CN" altLang="en-US" sz="2400" dirty="0"/>
              <a:t>，如参数</a:t>
            </a:r>
            <a:r>
              <a:rPr lang="en-US" altLang="zh-CN" sz="2400" dirty="0">
                <a:solidFill>
                  <a:srgbClr val="FF0000"/>
                </a:solidFill>
              </a:rPr>
              <a:t>OPER</a:t>
            </a:r>
            <a:r>
              <a:rPr lang="zh-CN" altLang="en-US" sz="2400" dirty="0">
                <a:solidFill>
                  <a:srgbClr val="FF0000"/>
                </a:solidFill>
              </a:rPr>
              <a:t>隐含约定</a:t>
            </a:r>
            <a:r>
              <a:rPr lang="zh-CN" altLang="en-US" sz="1800" dirty="0">
                <a:solidFill>
                  <a:schemeClr val="tx1"/>
                </a:solidFill>
              </a:rPr>
              <a:t>（每次</a:t>
            </a:r>
            <a:r>
              <a:rPr lang="zh-CN" altLang="en-US" sz="1800" dirty="0"/>
              <a:t>仿真测试一种指令、</a:t>
            </a:r>
            <a:r>
              <a:rPr lang="en-US" altLang="zh-CN" sz="1800" dirty="0"/>
              <a:t>ADD</a:t>
            </a:r>
            <a:r>
              <a:rPr lang="zh-CN" altLang="en-US" sz="1800" dirty="0"/>
              <a:t>指令用引脚</a:t>
            </a:r>
            <a:r>
              <a:rPr lang="en-US" altLang="zh-CN" sz="1800" dirty="0"/>
              <a:t>op[2]</a:t>
            </a:r>
            <a:r>
              <a:rPr lang="zh-CN" altLang="en-US" sz="1800" dirty="0"/>
              <a:t>表示）</a:t>
            </a:r>
            <a:r>
              <a:rPr lang="zh-CN" altLang="en-US" sz="2400" dirty="0"/>
              <a:t>，</a:t>
            </a:r>
            <a:r>
              <a:rPr lang="en-US" altLang="zh-CN" sz="2400" dirty="0"/>
              <a:t>RS</a:t>
            </a:r>
            <a:r>
              <a:rPr lang="zh-CN" altLang="en-US" sz="2400" dirty="0"/>
              <a:t>、</a:t>
            </a:r>
            <a:r>
              <a:rPr lang="en-US" altLang="zh-CN" sz="2400" dirty="0"/>
              <a:t>RD</a:t>
            </a:r>
            <a:r>
              <a:rPr lang="zh-CN" altLang="en-US" sz="2400" dirty="0"/>
              <a:t>用引脚</a:t>
            </a:r>
            <a:r>
              <a:rPr lang="en-US" altLang="zh-CN" sz="2400" dirty="0"/>
              <a:t>RS[2]</a:t>
            </a:r>
            <a:r>
              <a:rPr lang="zh-CN" altLang="en-US" sz="2400" dirty="0"/>
              <a:t>、</a:t>
            </a:r>
            <a:r>
              <a:rPr lang="en-US" altLang="zh-CN" sz="2400" dirty="0"/>
              <a:t>RD[2]</a:t>
            </a:r>
            <a:r>
              <a:rPr lang="zh-CN" altLang="en-US" sz="2400" dirty="0"/>
              <a:t>产生，</a:t>
            </a:r>
            <a:r>
              <a:rPr lang="en-US" altLang="zh-CN" sz="2400" dirty="0" err="1"/>
              <a:t>disp</a:t>
            </a:r>
            <a:r>
              <a:rPr lang="zh-CN" altLang="en-US" sz="2400" dirty="0"/>
              <a:t>用引脚</a:t>
            </a:r>
            <a:r>
              <a:rPr lang="en-US" altLang="zh-CN" sz="2400" dirty="0"/>
              <a:t>BUS_I[8]</a:t>
            </a:r>
            <a:r>
              <a:rPr lang="zh-CN" altLang="en-US" sz="2400" dirty="0"/>
              <a:t>产生，</a:t>
            </a:r>
            <a:r>
              <a:rPr lang="en-US" altLang="zh-CN" sz="2400" dirty="0"/>
              <a:t>ZF</a:t>
            </a:r>
            <a:r>
              <a:rPr lang="zh-CN" altLang="en-US" sz="2400" dirty="0"/>
              <a:t>状态用引脚</a:t>
            </a:r>
            <a:r>
              <a:rPr lang="en-US" altLang="zh-CN" sz="2400" dirty="0"/>
              <a:t>ZF</a:t>
            </a:r>
            <a:r>
              <a:rPr lang="zh-CN" altLang="en-US" sz="2400" dirty="0"/>
              <a:t>产生。</a:t>
            </a:r>
            <a:r>
              <a:rPr lang="zh-CN" altLang="en-US" sz="1800" dirty="0"/>
              <a:t>（指令操作的参数与部件的引脚不一定都是一一对应的，如</a:t>
            </a:r>
            <a:r>
              <a:rPr lang="en-US" altLang="zh-CN" sz="1800" dirty="0"/>
              <a:t>RA[2]</a:t>
            </a:r>
            <a:r>
              <a:rPr lang="zh-CN" altLang="en-US" sz="1800" dirty="0"/>
              <a:t>可能来自</a:t>
            </a:r>
            <a:r>
              <a:rPr lang="en-US" altLang="zh-CN" sz="1800" dirty="0"/>
              <a:t>RS[2]</a:t>
            </a:r>
            <a:r>
              <a:rPr lang="zh-CN" altLang="en-US" sz="1800" dirty="0"/>
              <a:t>或</a:t>
            </a:r>
            <a:r>
              <a:rPr lang="en-US" altLang="zh-CN" sz="1800" dirty="0"/>
              <a:t>RD[2]</a:t>
            </a:r>
            <a:r>
              <a:rPr lang="zh-CN" altLang="en-US" sz="1800" dirty="0"/>
              <a:t>，</a:t>
            </a:r>
            <a:r>
              <a:rPr lang="en-US" altLang="zh-CN" sz="1800" dirty="0"/>
              <a:t>WA[2]</a:t>
            </a:r>
            <a:r>
              <a:rPr lang="zh-CN" altLang="en-US" sz="1800" dirty="0"/>
              <a:t>只能来自</a:t>
            </a:r>
            <a:r>
              <a:rPr lang="en-US" altLang="zh-CN" sz="1800" dirty="0"/>
              <a:t>RD[2]</a:t>
            </a:r>
            <a:r>
              <a:rPr lang="en-US" sz="1800" dirty="0"/>
              <a:t>）</a:t>
            </a:r>
            <a:r>
              <a:rPr lang="zh-CN" altLang="en-US" sz="2400" dirty="0"/>
              <a:t>。</a:t>
            </a:r>
          </a:p>
        </p:txBody>
      </p:sp>
      <p:sp>
        <p:nvSpPr>
          <p:cNvPr id="3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D9F6E18D-FF9A-4BD5-BDFA-25F6368EE484}" type="slidenum">
              <a:rPr lang="en-US" altLang="zh-CN" smtClean="0"/>
              <a:pPr/>
              <a:t>54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535957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5"/>
          <p:cNvSpPr txBox="1">
            <a:spLocks noChangeArrowheads="1"/>
          </p:cNvSpPr>
          <p:nvPr/>
        </p:nvSpPr>
        <p:spPr bwMode="auto">
          <a:xfrm>
            <a:off x="357188" y="714375"/>
            <a:ext cx="8429625" cy="537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）指令功能的实现</a:t>
            </a:r>
          </a:p>
          <a:p>
            <a:pPr algn="l">
              <a:lnSpc>
                <a:spcPct val="110000"/>
              </a:lnSpc>
            </a:pPr>
            <a:r>
              <a:rPr lang="en-US" altLang="zh-CN" sz="2400" b="0" dirty="0">
                <a:solidFill>
                  <a:srgbClr val="008080"/>
                </a:solidFill>
                <a:sym typeface="Symbol" pitchFamily="18" charset="2"/>
              </a:rPr>
              <a:t> </a:t>
            </a:r>
            <a:r>
              <a:rPr lang="zh-CN" altLang="en-US" sz="2400" dirty="0"/>
              <a:t>每个指令的功能可表示为一个微操作步序列，每个微操作步由一个或几个可同时实现的微操作组成。只要按序实现某微操作步序列中各微操作的功能，即可实现该指令的功能。</a:t>
            </a:r>
          </a:p>
          <a:p>
            <a:pPr algn="l">
              <a:lnSpc>
                <a:spcPct val="110000"/>
              </a:lnSpc>
            </a:pPr>
            <a:r>
              <a:rPr lang="en-US" altLang="zh-CN" sz="2400" b="0" dirty="0">
                <a:solidFill>
                  <a:srgbClr val="008080"/>
                </a:solidFill>
                <a:sym typeface="Symbol" pitchFamily="18" charset="2"/>
              </a:rPr>
              <a:t> </a:t>
            </a:r>
            <a:r>
              <a:rPr lang="zh-CN" altLang="en-US" sz="2400" dirty="0"/>
              <a:t>通过控制相关部件（给出控制信号）来实现微操作的功能，如</a:t>
            </a:r>
            <a:r>
              <a:rPr lang="zh-CN" altLang="en-US" sz="2400" dirty="0">
                <a:solidFill>
                  <a:srgbClr val="FF0000"/>
                </a:solidFill>
              </a:rPr>
              <a:t>锁存器</a:t>
            </a:r>
            <a:r>
              <a:rPr lang="en-US" altLang="zh-CN" sz="2400" dirty="0">
                <a:solidFill>
                  <a:srgbClr val="FF0000"/>
                </a:solidFill>
              </a:rPr>
              <a:t>Z</a:t>
            </a:r>
            <a:r>
              <a:rPr lang="zh-CN" altLang="en-US" sz="2400" dirty="0">
                <a:solidFill>
                  <a:srgbClr val="FF0000"/>
                </a:solidFill>
              </a:rPr>
              <a:t>→</a:t>
            </a:r>
            <a:r>
              <a:rPr lang="en-US" altLang="zh-CN" sz="2400" dirty="0">
                <a:solidFill>
                  <a:srgbClr val="FF0000"/>
                </a:solidFill>
              </a:rPr>
              <a:t>R1</a:t>
            </a:r>
            <a:r>
              <a:rPr lang="zh-CN" altLang="en-US" sz="2400" dirty="0">
                <a:solidFill>
                  <a:srgbClr val="FF0000"/>
                </a:solidFill>
              </a:rPr>
              <a:t>的数据传送操作</a:t>
            </a:r>
            <a:r>
              <a:rPr lang="zh-CN" altLang="en-US" sz="2400" dirty="0"/>
              <a:t>：控制信号如下：</a:t>
            </a:r>
            <a:r>
              <a:rPr lang="zh-CN" altLang="en-US" sz="2400" dirty="0">
                <a:solidFill>
                  <a:srgbClr val="000099"/>
                </a:solidFill>
              </a:rPr>
              <a:t>三态门</a:t>
            </a:r>
            <a:r>
              <a:rPr lang="en-US" altLang="zh-CN" sz="2400" dirty="0">
                <a:solidFill>
                  <a:srgbClr val="000099"/>
                </a:solidFill>
              </a:rPr>
              <a:t>2</a:t>
            </a:r>
            <a:r>
              <a:rPr lang="zh-CN" altLang="en-US" sz="2400" dirty="0">
                <a:solidFill>
                  <a:srgbClr val="000099"/>
                </a:solidFill>
              </a:rPr>
              <a:t>控制信号</a:t>
            </a:r>
            <a:r>
              <a:rPr lang="en-US" altLang="zh-CN" sz="2400" dirty="0">
                <a:solidFill>
                  <a:srgbClr val="000099"/>
                </a:solidFill>
              </a:rPr>
              <a:t>=1(</a:t>
            </a:r>
            <a:r>
              <a:rPr lang="zh-CN" altLang="en-US" sz="2400" dirty="0">
                <a:solidFill>
                  <a:srgbClr val="000099"/>
                </a:solidFill>
              </a:rPr>
              <a:t>有效</a:t>
            </a:r>
            <a:r>
              <a:rPr lang="en-US" altLang="zh-CN" sz="2400" dirty="0">
                <a:solidFill>
                  <a:srgbClr val="000099"/>
                </a:solidFill>
              </a:rPr>
              <a:t>)</a:t>
            </a:r>
            <a:r>
              <a:rPr lang="zh-CN" altLang="en-US" sz="2400" dirty="0">
                <a:solidFill>
                  <a:srgbClr val="000099"/>
                </a:solidFill>
              </a:rPr>
              <a:t>、</a:t>
            </a:r>
            <a:r>
              <a:rPr lang="en-US" altLang="zh-CN" sz="2400" dirty="0">
                <a:solidFill>
                  <a:srgbClr val="000099"/>
                </a:solidFill>
              </a:rPr>
              <a:t>WA[2]=01</a:t>
            </a:r>
            <a:r>
              <a:rPr lang="zh-CN" altLang="en-US" sz="2400" dirty="0">
                <a:solidFill>
                  <a:srgbClr val="000099"/>
                </a:solidFill>
              </a:rPr>
              <a:t>、</a:t>
            </a:r>
            <a:r>
              <a:rPr lang="en-US" altLang="zh-CN" sz="2400" dirty="0" err="1">
                <a:solidFill>
                  <a:srgbClr val="000099"/>
                </a:solidFill>
              </a:rPr>
              <a:t>r_wr</a:t>
            </a:r>
            <a:r>
              <a:rPr lang="en-US" altLang="zh-CN" sz="2400" dirty="0">
                <a:solidFill>
                  <a:srgbClr val="000099"/>
                </a:solidFill>
              </a:rPr>
              <a:t>=1(</a:t>
            </a:r>
            <a:r>
              <a:rPr lang="zh-CN" altLang="en-US" sz="2400" dirty="0">
                <a:solidFill>
                  <a:srgbClr val="000099"/>
                </a:solidFill>
              </a:rPr>
              <a:t>有效</a:t>
            </a:r>
            <a:r>
              <a:rPr lang="en-US" altLang="zh-CN" sz="2400" dirty="0">
                <a:solidFill>
                  <a:srgbClr val="000099"/>
                </a:solidFill>
              </a:rPr>
              <a:t>)</a:t>
            </a:r>
            <a:r>
              <a:rPr lang="zh-CN" altLang="en-US" sz="2400" dirty="0"/>
              <a:t>。</a:t>
            </a:r>
          </a:p>
          <a:p>
            <a:pPr algn="l">
              <a:lnSpc>
                <a:spcPct val="110000"/>
              </a:lnSpc>
            </a:pPr>
            <a:r>
              <a:rPr lang="en-US" altLang="zh-CN" sz="2400" b="0" dirty="0">
                <a:solidFill>
                  <a:srgbClr val="008080"/>
                </a:solidFill>
                <a:sym typeface="Symbol" pitchFamily="18" charset="2"/>
              </a:rPr>
              <a:t> </a:t>
            </a:r>
            <a:r>
              <a:rPr lang="zh-CN" altLang="en-US" sz="2400" dirty="0"/>
              <a:t>指令功能→微操作步序列的分解，需要基于数据通路，使用</a:t>
            </a:r>
            <a:r>
              <a:rPr lang="en-US" altLang="zh-CN" sz="2400" dirty="0"/>
              <a:t>CPU</a:t>
            </a:r>
            <a:r>
              <a:rPr lang="zh-CN" altLang="en-US" sz="2400" dirty="0"/>
              <a:t>的</a:t>
            </a:r>
            <a:r>
              <a:rPr lang="en-US" altLang="zh-CN" sz="2400" dirty="0"/>
              <a:t>4</a:t>
            </a:r>
            <a:r>
              <a:rPr lang="zh-CN" altLang="en-US" sz="2400" dirty="0"/>
              <a:t>种基本操作实现。分别为</a:t>
            </a:r>
            <a:r>
              <a:rPr lang="zh-CN" altLang="en-US" sz="2400" dirty="0">
                <a:solidFill>
                  <a:srgbClr val="FF0000"/>
                </a:solidFill>
              </a:rPr>
              <a:t>寄存器间数据传送</a:t>
            </a:r>
            <a:r>
              <a:rPr lang="zh-CN" altLang="en-US" sz="2400" dirty="0"/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ALU</a:t>
            </a:r>
            <a:r>
              <a:rPr lang="zh-CN" altLang="en-US" sz="2400" dirty="0">
                <a:solidFill>
                  <a:srgbClr val="FF0000"/>
                </a:solidFill>
              </a:rPr>
              <a:t>运算</a:t>
            </a:r>
            <a:r>
              <a:rPr lang="zh-CN" altLang="en-US" sz="2400" dirty="0"/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MEM</a:t>
            </a:r>
            <a:r>
              <a:rPr lang="zh-CN" altLang="en-US" sz="2400" dirty="0">
                <a:solidFill>
                  <a:srgbClr val="FF0000"/>
                </a:solidFill>
              </a:rPr>
              <a:t>读</a:t>
            </a:r>
            <a:r>
              <a:rPr lang="zh-CN" altLang="en-US" sz="2400" dirty="0"/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MEM</a:t>
            </a:r>
            <a:r>
              <a:rPr lang="zh-CN" altLang="en-US" sz="2400" dirty="0">
                <a:solidFill>
                  <a:srgbClr val="FF0000"/>
                </a:solidFill>
              </a:rPr>
              <a:t>写</a:t>
            </a:r>
            <a:r>
              <a:rPr lang="zh-CN" altLang="en-US" sz="2400" dirty="0"/>
              <a:t>，基于单总线通路，第</a:t>
            </a:r>
            <a:r>
              <a:rPr lang="en-US" altLang="zh-CN" sz="2400" dirty="0"/>
              <a:t>1</a:t>
            </a:r>
            <a:r>
              <a:rPr lang="zh-CN" altLang="en-US" sz="2400" dirty="0"/>
              <a:t>种基本操作可用一个微操作实现，后</a:t>
            </a:r>
            <a:r>
              <a:rPr lang="en-US" altLang="zh-CN" sz="2400" dirty="0"/>
              <a:t>3</a:t>
            </a:r>
            <a:r>
              <a:rPr lang="zh-CN" altLang="en-US" sz="2400" dirty="0"/>
              <a:t>种均需用二个微操作实现。</a:t>
            </a:r>
          </a:p>
          <a:p>
            <a:pPr algn="l">
              <a:lnSpc>
                <a:spcPct val="110000"/>
              </a:lnSpc>
            </a:pPr>
            <a:r>
              <a:rPr lang="en-US" altLang="zh-CN" sz="2400" b="0" dirty="0">
                <a:solidFill>
                  <a:srgbClr val="008080"/>
                </a:solidFill>
                <a:sym typeface="Symbol" pitchFamily="18" charset="2"/>
              </a:rPr>
              <a:t> </a:t>
            </a:r>
            <a:r>
              <a:rPr lang="zh-CN" altLang="en-US" sz="2400" dirty="0"/>
              <a:t>根据取数</a:t>
            </a:r>
            <a:r>
              <a:rPr lang="en-US" altLang="zh-CN" sz="2400" dirty="0"/>
              <a:t>LD</a:t>
            </a:r>
            <a:r>
              <a:rPr lang="zh-CN" altLang="en-US" sz="2400" dirty="0"/>
              <a:t>、加法</a:t>
            </a:r>
            <a:r>
              <a:rPr lang="en-US" altLang="zh-CN" sz="2400" dirty="0"/>
              <a:t>ADD</a:t>
            </a:r>
            <a:r>
              <a:rPr lang="zh-CN" altLang="en-US" sz="2400" dirty="0"/>
              <a:t>、条件转移</a:t>
            </a:r>
            <a:r>
              <a:rPr lang="en-US" altLang="zh-CN" sz="2400" dirty="0"/>
              <a:t>JZ</a:t>
            </a:r>
            <a:r>
              <a:rPr lang="zh-CN" altLang="en-US" sz="2400" dirty="0"/>
              <a:t>指令的功能约定，可以分别写出指令执行时的微操作步序列。</a:t>
            </a:r>
          </a:p>
        </p:txBody>
      </p:sp>
      <p:sp>
        <p:nvSpPr>
          <p:cNvPr id="3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D9F6E18D-FF9A-4BD5-BDFA-25F6368EE484}" type="slidenum">
              <a:rPr lang="en-US" altLang="zh-CN" smtClean="0"/>
              <a:pPr/>
              <a:t>55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597207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5"/>
          <p:cNvSpPr txBox="1">
            <a:spLocks noChangeArrowheads="1"/>
          </p:cNvSpPr>
          <p:nvPr/>
        </p:nvSpPr>
        <p:spPr bwMode="auto">
          <a:xfrm>
            <a:off x="142875" y="571500"/>
            <a:ext cx="8458200" cy="936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zh-CN" sz="2400">
                <a:solidFill>
                  <a:srgbClr val="008080"/>
                </a:solidFill>
              </a:rPr>
              <a:t>◆  </a:t>
            </a:r>
            <a:r>
              <a:rPr lang="zh-CN" altLang="en-US" sz="2400"/>
              <a:t>实验步骤与实现方案 </a:t>
            </a:r>
            <a:endParaRPr lang="en-US" altLang="zh-CN" sz="2400"/>
          </a:p>
          <a:p>
            <a:pPr algn="l">
              <a:lnSpc>
                <a:spcPct val="120000"/>
              </a:lnSpc>
            </a:pPr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）数据通路设计</a:t>
            </a:r>
            <a:endParaRPr lang="zh-CN" altLang="en-US" sz="2400" b="0">
              <a:solidFill>
                <a:schemeClr val="tx1"/>
              </a:solidFill>
              <a:latin typeface="宋体" charset="-122"/>
            </a:endParaRPr>
          </a:p>
        </p:txBody>
      </p:sp>
      <p:pic>
        <p:nvPicPr>
          <p:cNvPr id="696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14500"/>
            <a:ext cx="9145588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D9F6E18D-FF9A-4BD5-BDFA-25F6368EE484}" type="slidenum">
              <a:rPr lang="en-US" altLang="zh-CN" smtClean="0"/>
              <a:pPr/>
              <a:t>56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01807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3338"/>
            <a:ext cx="91440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D9F6E18D-FF9A-4BD5-BDFA-25F6368EE484}" type="slidenum">
              <a:rPr lang="en-US" altLang="zh-CN" smtClean="0"/>
              <a:pPr/>
              <a:t>57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21540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4838"/>
            <a:ext cx="9144000" cy="561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D9F6E18D-FF9A-4BD5-BDFA-25F6368EE484}" type="slidenum">
              <a:rPr lang="en-US" altLang="zh-CN" smtClean="0"/>
              <a:pPr/>
              <a:t>58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403513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28688"/>
            <a:ext cx="9140825" cy="485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D9F6E18D-FF9A-4BD5-BDFA-25F6368EE484}" type="slidenum">
              <a:rPr lang="en-US" altLang="zh-CN" smtClean="0"/>
              <a:pPr/>
              <a:t>59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06682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94DC-E66F-4A49-A83A-6262F0E1F719}" type="slidenum">
              <a:rPr lang="en-US" altLang="zh-CN"/>
              <a:pPr/>
              <a:t>6</a:t>
            </a:fld>
            <a:endParaRPr lang="en-US" altLang="zh-CN" dirty="0"/>
          </a:p>
        </p:txBody>
      </p:sp>
      <p:sp>
        <p:nvSpPr>
          <p:cNvPr id="287979" name="Text Box 235"/>
          <p:cNvSpPr txBox="1">
            <a:spLocks noChangeArrowheads="1"/>
          </p:cNvSpPr>
          <p:nvPr/>
        </p:nvSpPr>
        <p:spPr bwMode="auto">
          <a:xfrm>
            <a:off x="179388" y="332656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CPU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的寄存器组织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用户可见寄存器：   </a:t>
            </a:r>
            <a:r>
              <a:rPr lang="zh-CN" altLang="en-US" sz="2000" b="1" dirty="0">
                <a:latin typeface="宋体" pitchFamily="2" charset="-122"/>
              </a:rPr>
              <a:t>─程序中存放地址及数据</a:t>
            </a:r>
          </a:p>
        </p:txBody>
      </p:sp>
      <p:sp>
        <p:nvSpPr>
          <p:cNvPr id="287999" name="Text Box 255"/>
          <p:cNvSpPr txBox="1">
            <a:spLocks noChangeArrowheads="1"/>
          </p:cNvSpPr>
          <p:nvPr/>
        </p:nvSpPr>
        <p:spPr bwMode="auto">
          <a:xfrm>
            <a:off x="179388" y="4075460"/>
            <a:ext cx="878522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598738" indent="-2598738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状态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REG(PSR)—</a:t>
            </a:r>
            <a:r>
              <a:rPr lang="zh-CN" altLang="en-US" b="1" dirty="0">
                <a:latin typeface="宋体" pitchFamily="2" charset="-122"/>
              </a:rPr>
              <a:t>存放程序执行的状态，又称标志</a:t>
            </a:r>
            <a:r>
              <a:rPr lang="en-US" altLang="zh-CN" b="1" dirty="0">
                <a:latin typeface="宋体" pitchFamily="2" charset="-122"/>
              </a:rPr>
              <a:t>REG</a:t>
            </a:r>
          </a:p>
          <a:p>
            <a:pPr marL="2598738" indent="-2598738"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结果状态标志：</a:t>
            </a:r>
            <a:r>
              <a:rPr lang="en-US" altLang="zh-CN" b="1" dirty="0">
                <a:latin typeface="宋体" pitchFamily="2" charset="-122"/>
              </a:rPr>
              <a:t>ZF/CF/SF/OF</a:t>
            </a:r>
            <a:r>
              <a:rPr lang="zh-CN" altLang="en-US" b="1" dirty="0">
                <a:latin typeface="宋体" pitchFamily="2" charset="-122"/>
              </a:rPr>
              <a:t>，常用作条件码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可修改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  <a:p>
            <a:pPr marL="2598738" indent="-2598738" algn="l"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         执行方式标志：</a:t>
            </a:r>
            <a:r>
              <a:rPr lang="zh-CN" altLang="en-US" b="1" dirty="0">
                <a:latin typeface="宋体" pitchFamily="2" charset="-122"/>
              </a:rPr>
              <a:t>跟踪标志</a:t>
            </a:r>
            <a:r>
              <a:rPr lang="en-US" altLang="zh-CN" b="1" dirty="0">
                <a:latin typeface="宋体" pitchFamily="2" charset="-122"/>
              </a:rPr>
              <a:t>TF</a:t>
            </a:r>
            <a:r>
              <a:rPr lang="zh-CN" altLang="en-US" b="1" dirty="0">
                <a:latin typeface="宋体" pitchFamily="2" charset="-122"/>
              </a:rPr>
              <a:t>、中断允许标志</a:t>
            </a:r>
            <a:r>
              <a:rPr lang="en-US" altLang="zh-CN" b="1" dirty="0">
                <a:latin typeface="宋体" pitchFamily="2" charset="-122"/>
              </a:rPr>
              <a:t>IF</a:t>
            </a:r>
          </a:p>
          <a:p>
            <a:pPr marL="2598738" indent="-2598738" algn="l"/>
            <a:r>
              <a:rPr lang="en-US" altLang="zh-CN" sz="2000" b="1" dirty="0">
                <a:latin typeface="宋体" pitchFamily="2" charset="-122"/>
              </a:rPr>
              <a:t>                       (</a:t>
            </a:r>
            <a:r>
              <a:rPr lang="zh-CN" altLang="en-US" sz="2000" b="1" dirty="0">
                <a:latin typeface="宋体" pitchFamily="2" charset="-122"/>
              </a:rPr>
              <a:t>如</a:t>
            </a:r>
            <a:r>
              <a:rPr lang="en-US" altLang="zh-CN" sz="2000" b="1" dirty="0">
                <a:latin typeface="宋体" pitchFamily="2" charset="-122"/>
              </a:rPr>
              <a:t>TF</a:t>
            </a:r>
            <a:r>
              <a:rPr lang="zh-CN" altLang="en-US" sz="2000" b="1" dirty="0">
                <a:latin typeface="宋体" pitchFamily="2" charset="-122"/>
              </a:rPr>
              <a:t>＝</a:t>
            </a:r>
            <a:r>
              <a:rPr lang="en-US" altLang="zh-CN" sz="2000" b="1" dirty="0">
                <a:latin typeface="宋体" pitchFamily="2" charset="-122"/>
              </a:rPr>
              <a:t>1</a:t>
            </a:r>
            <a:r>
              <a:rPr lang="zh-CN" altLang="en-US" sz="2000" b="1" dirty="0">
                <a:latin typeface="宋体" pitchFamily="2" charset="-122"/>
              </a:rPr>
              <a:t>时单步执行</a:t>
            </a:r>
            <a:r>
              <a:rPr lang="en-US" altLang="zh-CN" sz="2000" b="1" dirty="0">
                <a:latin typeface="宋体" pitchFamily="2" charset="-122"/>
              </a:rPr>
              <a:t>) (</a:t>
            </a:r>
            <a:r>
              <a:rPr lang="zh-CN" altLang="en-US" sz="2000" b="1" dirty="0">
                <a:latin typeface="宋体" pitchFamily="2" charset="-122"/>
              </a:rPr>
              <a:t>如</a:t>
            </a:r>
            <a:r>
              <a:rPr lang="en-US" altLang="zh-CN" sz="2000" b="1" dirty="0">
                <a:latin typeface="宋体" pitchFamily="2" charset="-122"/>
              </a:rPr>
              <a:t>IF</a:t>
            </a:r>
            <a:r>
              <a:rPr lang="zh-CN" altLang="en-US" sz="2000" b="1" dirty="0">
                <a:latin typeface="宋体" pitchFamily="2" charset="-122"/>
              </a:rPr>
              <a:t>＝</a:t>
            </a:r>
            <a:r>
              <a:rPr lang="en-US" altLang="zh-CN" sz="2000" b="1" dirty="0">
                <a:latin typeface="宋体" pitchFamily="2" charset="-122"/>
              </a:rPr>
              <a:t>0</a:t>
            </a:r>
            <a:r>
              <a:rPr lang="zh-CN" altLang="en-US" sz="2000" b="1" dirty="0">
                <a:latin typeface="宋体" pitchFamily="2" charset="-122"/>
              </a:rPr>
              <a:t>时禁止中断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288061" name="Text Box 317"/>
          <p:cNvSpPr txBox="1">
            <a:spLocks noChangeArrowheads="1"/>
          </p:cNvSpPr>
          <p:nvPr/>
        </p:nvSpPr>
        <p:spPr bwMode="auto">
          <a:xfrm>
            <a:off x="179388" y="1268760"/>
            <a:ext cx="871378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598738" indent="-2598738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数据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REG—</a:t>
            </a:r>
            <a:r>
              <a:rPr lang="zh-CN" altLang="en-US" b="1" dirty="0">
                <a:latin typeface="宋体" pitchFamily="2" charset="-122"/>
              </a:rPr>
              <a:t>存放操作数</a:t>
            </a:r>
            <a:r>
              <a:rPr lang="en-US" altLang="zh-CN" b="1" dirty="0">
                <a:latin typeface="宋体" pitchFamily="2" charset="-122"/>
              </a:rPr>
              <a:t>(OPD)</a:t>
            </a:r>
            <a:r>
              <a:rPr lang="zh-CN" altLang="en-US" b="1" dirty="0">
                <a:latin typeface="宋体" pitchFamily="2" charset="-122"/>
              </a:rPr>
              <a:t>，长度＝机器字长</a:t>
            </a:r>
            <a:r>
              <a:rPr lang="en-US" altLang="zh-CN" b="1" i="1" dirty="0">
                <a:latin typeface="+mn-lt"/>
              </a:rPr>
              <a:t>n</a:t>
            </a:r>
          </a:p>
          <a:p>
            <a:pPr marL="2598738" indent="-2598738"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累加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REG(AC)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b="1" dirty="0">
                <a:latin typeface="宋体" pitchFamily="2" charset="-122"/>
              </a:rPr>
              <a:t>指令中同时用作源及目的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en-US" altLang="zh-CN" b="1" dirty="0">
                <a:latin typeface="宋体" pitchFamily="2" charset="-122"/>
              </a:rPr>
              <a:t>REG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88062" name="Text Box 318"/>
          <p:cNvSpPr txBox="1">
            <a:spLocks noChangeArrowheads="1"/>
          </p:cNvSpPr>
          <p:nvPr/>
        </p:nvSpPr>
        <p:spPr bwMode="auto">
          <a:xfrm>
            <a:off x="179388" y="2269321"/>
            <a:ext cx="885710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598738" indent="-2598738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地址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REG—</a:t>
            </a:r>
            <a:r>
              <a:rPr lang="zh-CN" altLang="en-US" b="1" dirty="0">
                <a:latin typeface="宋体" pitchFamily="2" charset="-122"/>
              </a:rPr>
              <a:t>存放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地址或指令地址，</a:t>
            </a:r>
          </a:p>
          <a:p>
            <a:pPr marL="2598738" indent="-2598738"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       长度</a:t>
            </a:r>
            <a:r>
              <a:rPr lang="en-US" altLang="zh-CN" b="1" dirty="0">
                <a:latin typeface="宋体" pitchFamily="2" charset="-122"/>
              </a:rPr>
              <a:t>＝</a:t>
            </a:r>
            <a:r>
              <a:rPr lang="zh-CN" altLang="en-US" b="1" dirty="0">
                <a:latin typeface="宋体" pitchFamily="2" charset="-122"/>
              </a:rPr>
              <a:t>逻辑地址位数</a:t>
            </a:r>
            <a:r>
              <a:rPr lang="en-US" altLang="zh-CN" b="1" i="1" dirty="0">
                <a:latin typeface="+mn-lt"/>
              </a:rPr>
              <a:t>m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</a:rPr>
              <a:t>或段号、段内地址的位数</a:t>
            </a:r>
            <a:r>
              <a:rPr lang="en-US" altLang="zh-CN" sz="2200" b="1" dirty="0">
                <a:latin typeface="宋体" pitchFamily="2" charset="-122"/>
              </a:rPr>
              <a:t>)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288064" name="Text Box 320"/>
          <p:cNvSpPr txBox="1">
            <a:spLocks noChangeArrowheads="1"/>
          </p:cNvSpPr>
          <p:nvPr/>
        </p:nvSpPr>
        <p:spPr bwMode="auto">
          <a:xfrm>
            <a:off x="179388" y="3240435"/>
            <a:ext cx="8713787" cy="96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598738" indent="-2598738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通用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REG(GPR)—</a:t>
            </a:r>
            <a:r>
              <a:rPr lang="zh-CN" altLang="en-US" b="1" dirty="0">
                <a:latin typeface="宋体" pitchFamily="2" charset="-122"/>
              </a:rPr>
              <a:t>可用作</a:t>
            </a:r>
            <a:r>
              <a:rPr lang="zh-CN" altLang="en-US" b="1" u="sng" dirty="0">
                <a:latin typeface="宋体" pitchFamily="2" charset="-122"/>
              </a:rPr>
              <a:t>数据</a:t>
            </a:r>
            <a:r>
              <a:rPr lang="en-US" altLang="zh-CN" b="1" u="sng" dirty="0">
                <a:latin typeface="宋体" pitchFamily="2" charset="-122"/>
              </a:rPr>
              <a:t>REG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和</a:t>
            </a:r>
            <a:r>
              <a:rPr lang="zh-CN" altLang="en-US" b="1" u="sng" dirty="0">
                <a:latin typeface="宋体" pitchFamily="2" charset="-122"/>
              </a:rPr>
              <a:t>地址</a:t>
            </a:r>
            <a:r>
              <a:rPr lang="en-US" altLang="zh-CN" b="1" u="sng" dirty="0">
                <a:latin typeface="宋体" pitchFamily="2" charset="-122"/>
              </a:rPr>
              <a:t>REG</a:t>
            </a:r>
            <a:endParaRPr lang="zh-CN" altLang="en-US" b="1" dirty="0">
              <a:latin typeface="宋体" pitchFamily="2" charset="-122"/>
            </a:endParaRPr>
          </a:p>
          <a:p>
            <a:pPr marL="2598738" indent="-2598738" algn="l">
              <a:lnSpc>
                <a:spcPct val="110000"/>
              </a:lnSpc>
            </a:pPr>
            <a:r>
              <a:rPr lang="zh-CN" altLang="en-US" b="1" dirty="0">
                <a:latin typeface="宋体" pitchFamily="2" charset="-122"/>
              </a:rPr>
              <a:t>                             </a:t>
            </a:r>
            <a:r>
              <a:rPr lang="zh-CN" altLang="en-US" dirty="0">
                <a:latin typeface="宋体" pitchFamily="2" charset="-122"/>
              </a:rPr>
              <a:t>└───┴─</a:t>
            </a:r>
            <a:r>
              <a:rPr lang="zh-CN" altLang="en-US" b="1" dirty="0">
                <a:latin typeface="宋体" pitchFamily="2" charset="-122"/>
              </a:rPr>
              <a:t>→</a:t>
            </a:r>
            <a:r>
              <a:rPr lang="zh-CN" altLang="en-US" sz="2000" b="1" dirty="0">
                <a:solidFill>
                  <a:srgbClr val="FF3399"/>
                </a:solidFill>
                <a:latin typeface="宋体" pitchFamily="2" charset="-122"/>
              </a:rPr>
              <a:t>长度相同</a:t>
            </a:r>
            <a:r>
              <a:rPr lang="en-US" altLang="zh-CN" sz="2000" b="1" dirty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en-US" altLang="zh-CN" sz="2000" b="1" i="1" dirty="0">
                <a:solidFill>
                  <a:srgbClr val="FF3399"/>
                </a:solidFill>
                <a:latin typeface="+mn-lt"/>
              </a:rPr>
              <a:t>m</a:t>
            </a:r>
            <a:r>
              <a:rPr lang="zh-CN" altLang="en-US" sz="2000" b="1" dirty="0">
                <a:solidFill>
                  <a:srgbClr val="FF3399"/>
                </a:solidFill>
                <a:latin typeface="宋体" pitchFamily="2" charset="-122"/>
              </a:rPr>
              <a:t>≤</a:t>
            </a:r>
            <a:r>
              <a:rPr lang="en-US" altLang="zh-CN" sz="2000" b="1" i="1" dirty="0">
                <a:solidFill>
                  <a:srgbClr val="FF3399"/>
                </a:solidFill>
                <a:latin typeface="+mn-lt"/>
              </a:rPr>
              <a:t>n</a:t>
            </a:r>
            <a:r>
              <a:rPr lang="en-US" altLang="zh-CN" sz="2000" b="1" dirty="0">
                <a:solidFill>
                  <a:srgbClr val="FF3399"/>
                </a:solidFill>
                <a:latin typeface="宋体" pitchFamily="2" charset="-122"/>
              </a:rPr>
              <a:t>)</a:t>
            </a:r>
            <a:endParaRPr lang="zh-CN" altLang="en-US" sz="2000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288065" name="AutoShape 32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69" name="AutoShape 32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065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8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8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8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7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999" grpId="0"/>
      <p:bldP spid="288061" grpId="0"/>
      <p:bldP spid="288062" grpId="0"/>
      <p:bldP spid="28806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74613"/>
            <a:ext cx="8324850" cy="671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1" name="Text Box 5"/>
          <p:cNvSpPr txBox="1">
            <a:spLocks noChangeArrowheads="1"/>
          </p:cNvSpPr>
          <p:nvPr/>
        </p:nvSpPr>
        <p:spPr bwMode="auto">
          <a:xfrm>
            <a:off x="142875" y="71438"/>
            <a:ext cx="5786438" cy="5349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）各部件的控制信号：</a:t>
            </a:r>
            <a:endParaRPr lang="zh-CN" altLang="en-US" sz="2400" b="0">
              <a:solidFill>
                <a:schemeClr val="tx1"/>
              </a:solidFill>
              <a:latin typeface="宋体" charset="-122"/>
            </a:endParaRP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D9F6E18D-FF9A-4BD5-BDFA-25F6368EE484}" type="slidenum">
              <a:rPr lang="en-US" altLang="zh-CN" smtClean="0"/>
              <a:pPr/>
              <a:t>60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75153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375"/>
            <a:ext cx="9144000" cy="591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5" name="Text Box 5"/>
          <p:cNvSpPr txBox="1">
            <a:spLocks noChangeArrowheads="1"/>
          </p:cNvSpPr>
          <p:nvPr/>
        </p:nvSpPr>
        <p:spPr bwMode="auto">
          <a:xfrm>
            <a:off x="142875" y="71438"/>
            <a:ext cx="5143500" cy="493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）指令微操作设计</a:t>
            </a:r>
            <a:endParaRPr lang="zh-CN" altLang="en-US" sz="2400" b="0" dirty="0">
              <a:solidFill>
                <a:schemeClr val="tx1"/>
              </a:solidFill>
              <a:latin typeface="宋体" charset="-122"/>
            </a:endParaRPr>
          </a:p>
        </p:txBody>
      </p:sp>
      <p:sp>
        <p:nvSpPr>
          <p:cNvPr id="74756" name="TextBox 1"/>
          <p:cNvSpPr txBox="1">
            <a:spLocks noChangeArrowheads="1"/>
          </p:cNvSpPr>
          <p:nvPr/>
        </p:nvSpPr>
        <p:spPr bwMode="auto">
          <a:xfrm>
            <a:off x="5795963" y="981075"/>
            <a:ext cx="17494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sz="1200">
                <a:solidFill>
                  <a:srgbClr val="0000FF"/>
                </a:solidFill>
              </a:rPr>
              <a:t>（；关闭</a:t>
            </a:r>
            <a:r>
              <a:rPr lang="en-US" altLang="zh-CN" sz="1200">
                <a:solidFill>
                  <a:srgbClr val="0000FF"/>
                </a:solidFill>
              </a:rPr>
              <a:t>REG</a:t>
            </a:r>
            <a:r>
              <a:rPr lang="zh-CN" altLang="en-US" sz="1200">
                <a:solidFill>
                  <a:srgbClr val="0000FF"/>
                </a:solidFill>
              </a:rPr>
              <a:t>三态门）</a:t>
            </a:r>
          </a:p>
        </p:txBody>
      </p:sp>
      <p:sp>
        <p:nvSpPr>
          <p:cNvPr id="74757" name="TextBox 4"/>
          <p:cNvSpPr txBox="1">
            <a:spLocks noChangeArrowheads="1"/>
          </p:cNvSpPr>
          <p:nvPr/>
        </p:nvSpPr>
        <p:spPr bwMode="auto">
          <a:xfrm>
            <a:off x="755650" y="1166813"/>
            <a:ext cx="12461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sz="1000" dirty="0">
                <a:solidFill>
                  <a:srgbClr val="0000FF"/>
                </a:solidFill>
              </a:rPr>
              <a:t>（；置</a:t>
            </a:r>
            <a:r>
              <a:rPr lang="en-US" altLang="zh-CN" sz="1000" dirty="0">
                <a:solidFill>
                  <a:srgbClr val="0000FF"/>
                </a:solidFill>
              </a:rPr>
              <a:t>RS</a:t>
            </a:r>
            <a:r>
              <a:rPr lang="zh-CN" altLang="en-US" sz="1000" dirty="0">
                <a:solidFill>
                  <a:srgbClr val="0000FF"/>
                </a:solidFill>
              </a:rPr>
              <a:t>读地址）</a:t>
            </a:r>
          </a:p>
        </p:txBody>
      </p:sp>
      <p:sp>
        <p:nvSpPr>
          <p:cNvPr id="74758" name="TextBox 5"/>
          <p:cNvSpPr txBox="1">
            <a:spLocks noChangeArrowheads="1"/>
          </p:cNvSpPr>
          <p:nvPr/>
        </p:nvSpPr>
        <p:spPr bwMode="auto">
          <a:xfrm>
            <a:off x="755650" y="1527175"/>
            <a:ext cx="12684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sz="1000">
                <a:solidFill>
                  <a:srgbClr val="0000FF"/>
                </a:solidFill>
              </a:rPr>
              <a:t>（；置</a:t>
            </a:r>
            <a:r>
              <a:rPr lang="en-US" altLang="zh-CN" sz="1000">
                <a:solidFill>
                  <a:srgbClr val="0000FF"/>
                </a:solidFill>
              </a:rPr>
              <a:t>RD</a:t>
            </a:r>
            <a:r>
              <a:rPr lang="zh-CN" altLang="en-US" sz="1000">
                <a:solidFill>
                  <a:srgbClr val="0000FF"/>
                </a:solidFill>
              </a:rPr>
              <a:t>写地址）</a:t>
            </a:r>
          </a:p>
        </p:txBody>
      </p:sp>
      <p:sp>
        <p:nvSpPr>
          <p:cNvPr id="7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D9F6E18D-FF9A-4BD5-BDFA-25F6368EE484}" type="slidenum">
              <a:rPr lang="en-US" altLang="zh-CN" smtClean="0"/>
              <a:pPr/>
              <a:t>61</a:t>
            </a:fld>
            <a:endParaRPr lang="en-US" altLang="zh-CN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3193309"/>
              </p:ext>
            </p:extLst>
          </p:nvPr>
        </p:nvGraphicFramePr>
        <p:xfrm>
          <a:off x="4427984" y="3700710"/>
          <a:ext cx="4572000" cy="1384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592" r:id="rId4" imgW="5092792" imgH="1535111" progId="Visio.Drawing.11">
                  <p:embed/>
                </p:oleObj>
              </mc:Choice>
              <mc:Fallback>
                <p:oleObj r:id="rId4" imgW="5092792" imgH="1535111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3700710"/>
                        <a:ext cx="4572000" cy="13844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04541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03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79" name="Text Box 5"/>
          <p:cNvSpPr txBox="1">
            <a:spLocks noChangeArrowheads="1"/>
          </p:cNvSpPr>
          <p:nvPr/>
        </p:nvSpPr>
        <p:spPr bwMode="auto">
          <a:xfrm>
            <a:off x="142875" y="3036888"/>
            <a:ext cx="5143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zh-CN" altLang="en-US" sz="2400" dirty="0"/>
              <a:t>）指令操作数设定</a:t>
            </a:r>
            <a:endParaRPr lang="zh-CN" altLang="en-US" sz="2400" b="0" dirty="0">
              <a:solidFill>
                <a:schemeClr val="tx1"/>
              </a:solidFill>
              <a:latin typeface="宋体" charset="-122"/>
            </a:endParaRPr>
          </a:p>
        </p:txBody>
      </p:sp>
      <p:sp>
        <p:nvSpPr>
          <p:cNvPr id="75780" name="Text Box 5"/>
          <p:cNvSpPr txBox="1">
            <a:spLocks noChangeArrowheads="1"/>
          </p:cNvSpPr>
          <p:nvPr/>
        </p:nvSpPr>
        <p:spPr bwMode="auto">
          <a:xfrm>
            <a:off x="142875" y="5894388"/>
            <a:ext cx="5143500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/>
              <a:t>（</a:t>
            </a:r>
            <a:r>
              <a:rPr lang="en-US" altLang="zh-CN" sz="2400"/>
              <a:t>5</a:t>
            </a:r>
            <a:r>
              <a:rPr lang="zh-CN" altLang="en-US" sz="2400"/>
              <a:t>）实验结果显示（仿真波形图）</a:t>
            </a:r>
            <a:endParaRPr lang="zh-CN" altLang="en-US" sz="2400" b="0">
              <a:solidFill>
                <a:schemeClr val="tx1"/>
              </a:solidFill>
              <a:latin typeface="宋体" charset="-122"/>
            </a:endParaRPr>
          </a:p>
        </p:txBody>
      </p:sp>
      <p:grpSp>
        <p:nvGrpSpPr>
          <p:cNvPr id="75781" name="组合 9"/>
          <p:cNvGrpSpPr>
            <a:grpSpLocks/>
          </p:cNvGrpSpPr>
          <p:nvPr/>
        </p:nvGrpSpPr>
        <p:grpSpPr bwMode="auto">
          <a:xfrm>
            <a:off x="0" y="3573463"/>
            <a:ext cx="9144000" cy="2443162"/>
            <a:chOff x="0" y="3573016"/>
            <a:chExt cx="9144000" cy="2443162"/>
          </a:xfrm>
        </p:grpSpPr>
        <p:pic>
          <p:nvPicPr>
            <p:cNvPr id="7578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573016"/>
              <a:ext cx="9144000" cy="2443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783" name="Text Box 5"/>
            <p:cNvSpPr txBox="1">
              <a:spLocks noChangeArrowheads="1"/>
            </p:cNvSpPr>
            <p:nvPr/>
          </p:nvSpPr>
          <p:spPr bwMode="auto">
            <a:xfrm>
              <a:off x="6156176" y="4077072"/>
              <a:ext cx="792088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1800"/>
                <a:t>50</a:t>
              </a:r>
              <a:endParaRPr lang="zh-CN" altLang="en-US" sz="1800" b="0">
                <a:solidFill>
                  <a:schemeClr val="tx1"/>
                </a:solidFill>
                <a:latin typeface="宋体" charset="-122"/>
              </a:endParaRPr>
            </a:p>
          </p:txBody>
        </p:sp>
        <p:sp>
          <p:nvSpPr>
            <p:cNvPr id="75784" name="Text Box 5"/>
            <p:cNvSpPr txBox="1">
              <a:spLocks noChangeArrowheads="1"/>
            </p:cNvSpPr>
            <p:nvPr/>
          </p:nvSpPr>
          <p:spPr bwMode="auto">
            <a:xfrm>
              <a:off x="6156176" y="4404224"/>
              <a:ext cx="792088" cy="392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1800"/>
                <a:t>100</a:t>
              </a:r>
              <a:endParaRPr lang="zh-CN" altLang="en-US" sz="1800" b="0">
                <a:solidFill>
                  <a:schemeClr val="tx1"/>
                </a:solidFill>
                <a:latin typeface="宋体" charset="-122"/>
              </a:endParaRPr>
            </a:p>
          </p:txBody>
        </p:sp>
        <p:sp>
          <p:nvSpPr>
            <p:cNvPr id="75785" name="Text Box 5"/>
            <p:cNvSpPr txBox="1">
              <a:spLocks noChangeArrowheads="1"/>
            </p:cNvSpPr>
            <p:nvPr/>
          </p:nvSpPr>
          <p:spPr bwMode="auto">
            <a:xfrm>
              <a:off x="2051720" y="5373216"/>
              <a:ext cx="792088" cy="392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1800"/>
                <a:t>100</a:t>
              </a:r>
              <a:endParaRPr lang="zh-CN" altLang="en-US" sz="1800" b="0">
                <a:solidFill>
                  <a:schemeClr val="tx1"/>
                </a:solidFill>
                <a:latin typeface="宋体" charset="-122"/>
              </a:endParaRPr>
            </a:p>
          </p:txBody>
        </p:sp>
        <p:sp>
          <p:nvSpPr>
            <p:cNvPr id="75786" name="Text Box 5"/>
            <p:cNvSpPr txBox="1">
              <a:spLocks noChangeArrowheads="1"/>
            </p:cNvSpPr>
            <p:nvPr/>
          </p:nvSpPr>
          <p:spPr bwMode="auto">
            <a:xfrm>
              <a:off x="6156176" y="5373216"/>
              <a:ext cx="792088" cy="392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1800"/>
                <a:t>180</a:t>
              </a:r>
              <a:endParaRPr lang="zh-CN" altLang="en-US" sz="1800" b="0">
                <a:solidFill>
                  <a:schemeClr val="tx1"/>
                </a:solidFill>
                <a:latin typeface="宋体" charset="-122"/>
              </a:endParaRPr>
            </a:p>
          </p:txBody>
        </p:sp>
      </p:grpSp>
      <p:sp>
        <p:nvSpPr>
          <p:cNvPr id="11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D9F6E18D-FF9A-4BD5-BDFA-25F6368EE484}" type="slidenum">
              <a:rPr lang="en-US" altLang="zh-CN" smtClean="0"/>
              <a:pPr/>
              <a:t>62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80811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63</a:t>
            </a:fld>
            <a:endParaRPr lang="en-US" altLang="zh-CN"/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838200" y="228600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600" b="1" dirty="0">
                <a:latin typeface="宋体" pitchFamily="2" charset="-122"/>
              </a:rPr>
              <a:t>§5.3  </a:t>
            </a:r>
            <a:r>
              <a:rPr lang="zh-CN" altLang="en-US" sz="3600" b="1" dirty="0">
                <a:latin typeface="宋体" pitchFamily="2" charset="-122"/>
              </a:rPr>
              <a:t>控制器的组成</a:t>
            </a:r>
            <a:r>
              <a:rPr lang="en-US" altLang="zh-CN" sz="3600" b="1" dirty="0">
                <a:latin typeface="宋体" pitchFamily="2" charset="-122"/>
              </a:rPr>
              <a:t>(</a:t>
            </a:r>
            <a:r>
              <a:rPr lang="zh-CN" altLang="en-US" sz="3600" b="1" dirty="0">
                <a:latin typeface="宋体" pitchFamily="2" charset="-122"/>
              </a:rPr>
              <a:t>本章核心</a:t>
            </a:r>
            <a:r>
              <a:rPr lang="en-US" altLang="zh-CN" sz="3600" b="1" dirty="0">
                <a:latin typeface="宋体" pitchFamily="2" charset="-122"/>
              </a:rPr>
              <a:t>)</a:t>
            </a:r>
            <a:endParaRPr lang="zh-CN" altLang="en-US" sz="3600" b="1" dirty="0">
              <a:latin typeface="宋体" pitchFamily="2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9388" y="1037679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一、控制器的基本结构</a:t>
            </a:r>
          </a:p>
        </p:txBody>
      </p:sp>
      <p:sp>
        <p:nvSpPr>
          <p:cNvPr id="199" name="Text Box 132"/>
          <p:cNvSpPr txBox="1">
            <a:spLocks noChangeArrowheads="1"/>
          </p:cNvSpPr>
          <p:nvPr/>
        </p:nvSpPr>
        <p:spPr bwMode="auto">
          <a:xfrm>
            <a:off x="179388" y="2060848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基本组成：</a:t>
            </a:r>
            <a:r>
              <a:rPr lang="zh-CN" altLang="en-US" b="1" dirty="0">
                <a:latin typeface="宋体" pitchFamily="2" charset="-122"/>
              </a:rPr>
              <a:t>由指令部件、控制单元</a:t>
            </a:r>
            <a:r>
              <a:rPr lang="en-US" altLang="zh-CN" b="1" dirty="0">
                <a:latin typeface="宋体" pitchFamily="2" charset="-122"/>
              </a:rPr>
              <a:t>CU</a:t>
            </a:r>
            <a:r>
              <a:rPr lang="zh-CN" altLang="en-US" b="1" dirty="0">
                <a:latin typeface="宋体" pitchFamily="2" charset="-122"/>
              </a:rPr>
              <a:t>、中断机构组成</a:t>
            </a:r>
          </a:p>
        </p:txBody>
      </p:sp>
      <p:sp>
        <p:nvSpPr>
          <p:cNvPr id="250" name="Text Box 132"/>
          <p:cNvSpPr txBox="1">
            <a:spLocks noChangeArrowheads="1"/>
          </p:cNvSpPr>
          <p:nvPr/>
        </p:nvSpPr>
        <p:spPr bwMode="auto">
          <a:xfrm>
            <a:off x="179512" y="4952084"/>
            <a:ext cx="8856984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spc="-140" dirty="0">
                <a:solidFill>
                  <a:srgbClr val="C00000"/>
                </a:solidFill>
                <a:latin typeface="宋体" pitchFamily="2" charset="-122"/>
              </a:rPr>
              <a:t>工作原理：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循环</a:t>
            </a:r>
            <a:r>
              <a:rPr lang="zh-CN" altLang="en-US" b="1" dirty="0">
                <a:latin typeface="宋体" pitchFamily="2" charset="-122"/>
              </a:rPr>
              <a:t>地、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有序</a:t>
            </a:r>
            <a:r>
              <a:rPr lang="zh-CN" altLang="en-US" b="1" dirty="0">
                <a:latin typeface="宋体" pitchFamily="2" charset="-122"/>
              </a:rPr>
              <a:t>地</a:t>
            </a:r>
            <a:r>
              <a:rPr lang="zh-CN" altLang="en-US" b="1" u="sng" dirty="0">
                <a:solidFill>
                  <a:schemeClr val="accent2"/>
                </a:solidFill>
                <a:latin typeface="宋体" pitchFamily="2" charset="-122"/>
              </a:rPr>
              <a:t>产生</a:t>
            </a:r>
            <a:r>
              <a:rPr lang="zh-CN" altLang="en-US" b="1" dirty="0">
                <a:latin typeface="宋体" pitchFamily="2" charset="-122"/>
              </a:rPr>
              <a:t>工作流程</a:t>
            </a:r>
            <a:r>
              <a:rPr lang="zh-CN" altLang="en-US" b="1" u="sng" dirty="0">
                <a:latin typeface="宋体" pitchFamily="2" charset="-122"/>
              </a:rPr>
              <a:t>所需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en-US" altLang="zh-CN" dirty="0" err="1">
                <a:solidFill>
                  <a:srgbClr val="FF3399"/>
                </a:solidFill>
              </a:rPr>
              <a:t>μ</a:t>
            </a:r>
            <a:r>
              <a:rPr lang="en-US" altLang="zh-CN" b="1" dirty="0" err="1">
                <a:solidFill>
                  <a:srgbClr val="FF3399"/>
                </a:solidFill>
                <a:latin typeface="宋体" pitchFamily="2" charset="-122"/>
              </a:rPr>
              <a:t>OP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控制信号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80000"/>
              </a:lnSpc>
            </a:pPr>
            <a:r>
              <a:rPr lang="zh-CN" altLang="en-US" sz="1800" b="1" dirty="0">
                <a:latin typeface="宋体" pitchFamily="2" charset="-122"/>
              </a:rPr>
              <a:t>                    ↑        ↑      ↑              ↑</a:t>
            </a:r>
            <a:endParaRPr lang="en-US" altLang="zh-CN" sz="1800" b="1" dirty="0">
              <a:latin typeface="宋体" pitchFamily="2" charset="-122"/>
            </a:endParaRPr>
          </a:p>
          <a:p>
            <a:pPr algn="l">
              <a:lnSpc>
                <a:spcPct val="80000"/>
              </a:lnSpc>
            </a:pPr>
            <a:r>
              <a:rPr lang="zh-CN" altLang="en-US" sz="1800" b="1" dirty="0">
                <a:latin typeface="宋体" pitchFamily="2" charset="-122"/>
              </a:rPr>
              <a:t>                指令控制 </a:t>
            </a:r>
            <a:r>
              <a:rPr lang="en-US" altLang="zh-CN" sz="1800" b="1" dirty="0">
                <a:latin typeface="宋体" pitchFamily="2" charset="-122"/>
              </a:rPr>
              <a:t> </a:t>
            </a:r>
            <a:r>
              <a:rPr lang="zh-CN" altLang="en-US" sz="1800" b="1" dirty="0">
                <a:latin typeface="宋体" pitchFamily="2" charset="-122"/>
              </a:rPr>
              <a:t>时间控制</a:t>
            </a:r>
            <a:r>
              <a:rPr lang="en-US" altLang="zh-CN" sz="1800" b="1" dirty="0">
                <a:latin typeface="宋体" pitchFamily="2" charset="-122"/>
              </a:rPr>
              <a:t>  </a:t>
            </a:r>
            <a:r>
              <a:rPr lang="zh-CN" altLang="en-US" sz="1800" b="1" dirty="0">
                <a:latin typeface="宋体" pitchFamily="2" charset="-122"/>
              </a:rPr>
              <a:t>操作控制    指令周期或中断周期</a:t>
            </a:r>
          </a:p>
        </p:txBody>
      </p:sp>
      <p:sp>
        <p:nvSpPr>
          <p:cNvPr id="258" name="Text Box 132"/>
          <p:cNvSpPr txBox="1">
            <a:spLocks noChangeArrowheads="1"/>
          </p:cNvSpPr>
          <p:nvPr/>
        </p:nvSpPr>
        <p:spPr bwMode="auto">
          <a:xfrm>
            <a:off x="179512" y="1583581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功能：</a:t>
            </a:r>
            <a:r>
              <a:rPr lang="zh-CN" altLang="en-US" b="1" dirty="0">
                <a:latin typeface="宋体" pitchFamily="2" charset="-122"/>
              </a:rPr>
              <a:t>指令控制、操作控制、时间控制、异常及中断处理</a:t>
            </a:r>
          </a:p>
        </p:txBody>
      </p:sp>
      <p:sp>
        <p:nvSpPr>
          <p:cNvPr id="259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80406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1475656" y="2636912"/>
            <a:ext cx="6915708" cy="2231553"/>
            <a:chOff x="1835696" y="2924944"/>
            <a:chExt cx="6915708" cy="2231553"/>
          </a:xfrm>
        </p:grpSpPr>
        <p:sp>
          <p:nvSpPr>
            <p:cNvPr id="201" name="Rectangle 274"/>
            <p:cNvSpPr>
              <a:spLocks noChangeArrowheads="1"/>
            </p:cNvSpPr>
            <p:nvPr/>
          </p:nvSpPr>
          <p:spPr bwMode="auto">
            <a:xfrm>
              <a:off x="3278796" y="3195192"/>
              <a:ext cx="3024336" cy="132060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" name="Rectangle 274"/>
            <p:cNvSpPr>
              <a:spLocks noChangeArrowheads="1"/>
            </p:cNvSpPr>
            <p:nvPr/>
          </p:nvSpPr>
          <p:spPr bwMode="auto">
            <a:xfrm>
              <a:off x="1835696" y="3175682"/>
              <a:ext cx="1155068" cy="1006859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3" name="Text Box 227"/>
            <p:cNvSpPr txBox="1">
              <a:spLocks noChangeArrowheads="1"/>
            </p:cNvSpPr>
            <p:nvPr/>
          </p:nvSpPr>
          <p:spPr bwMode="auto">
            <a:xfrm>
              <a:off x="7275748" y="3291656"/>
              <a:ext cx="360040" cy="115212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中断机构</a:t>
              </a:r>
            </a:p>
          </p:txBody>
        </p:sp>
        <p:sp>
          <p:nvSpPr>
            <p:cNvPr id="204" name="Text Box 254"/>
            <p:cNvSpPr txBox="1">
              <a:spLocks noChangeArrowheads="1"/>
            </p:cNvSpPr>
            <p:nvPr/>
          </p:nvSpPr>
          <p:spPr bwMode="auto">
            <a:xfrm>
              <a:off x="1982652" y="3246785"/>
              <a:ext cx="866576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PC</a:t>
              </a:r>
            </a:p>
          </p:txBody>
        </p:sp>
        <p:sp>
          <p:nvSpPr>
            <p:cNvPr id="205" name="Text Box 255"/>
            <p:cNvSpPr txBox="1">
              <a:spLocks noChangeArrowheads="1"/>
            </p:cNvSpPr>
            <p:nvPr/>
          </p:nvSpPr>
          <p:spPr bwMode="auto">
            <a:xfrm>
              <a:off x="1984238" y="3823544"/>
              <a:ext cx="864989" cy="28733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IR</a:t>
              </a:r>
            </a:p>
          </p:txBody>
        </p:sp>
        <p:sp>
          <p:nvSpPr>
            <p:cNvPr id="206" name="Text Box 256"/>
            <p:cNvSpPr txBox="1">
              <a:spLocks noChangeArrowheads="1"/>
            </p:cNvSpPr>
            <p:nvPr/>
          </p:nvSpPr>
          <p:spPr bwMode="auto">
            <a:xfrm>
              <a:off x="3424325" y="3796903"/>
              <a:ext cx="286519" cy="43239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207" name="Text Box 257"/>
            <p:cNvSpPr txBox="1">
              <a:spLocks noChangeArrowheads="1"/>
            </p:cNvSpPr>
            <p:nvPr/>
          </p:nvSpPr>
          <p:spPr bwMode="auto">
            <a:xfrm>
              <a:off x="4142668" y="3291656"/>
              <a:ext cx="1944440" cy="2889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时序信号形成电路</a:t>
              </a:r>
            </a:p>
          </p:txBody>
        </p:sp>
        <p:sp>
          <p:nvSpPr>
            <p:cNvPr id="208" name="Text Box 258"/>
            <p:cNvSpPr txBox="1">
              <a:spLocks noChangeArrowheads="1"/>
            </p:cNvSpPr>
            <p:nvPr/>
          </p:nvSpPr>
          <p:spPr bwMode="auto">
            <a:xfrm>
              <a:off x="4214900" y="3798292"/>
              <a:ext cx="1368896" cy="6454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err="1">
                  <a:latin typeface="+mn-lt"/>
                </a:rPr>
                <a:t>μ</a:t>
              </a:r>
              <a:r>
                <a:rPr lang="en-US" altLang="zh-CN" sz="1800" b="1" dirty="0" err="1">
                  <a:latin typeface="宋体" pitchFamily="2" charset="-122"/>
                </a:rPr>
                <a:t>OP</a:t>
              </a:r>
              <a:r>
                <a:rPr lang="zh-CN" altLang="en-US" sz="1800" b="1" dirty="0">
                  <a:latin typeface="宋体" pitchFamily="2" charset="-122"/>
                </a:rPr>
                <a:t>控制信号形成电路</a:t>
              </a:r>
            </a:p>
          </p:txBody>
        </p:sp>
        <p:sp>
          <p:nvSpPr>
            <p:cNvPr id="209" name="Text Box 271"/>
            <p:cNvSpPr txBox="1">
              <a:spLocks noChangeArrowheads="1"/>
            </p:cNvSpPr>
            <p:nvPr/>
          </p:nvSpPr>
          <p:spPr bwMode="auto">
            <a:xfrm>
              <a:off x="4574940" y="4515792"/>
              <a:ext cx="576064" cy="1446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</a:rPr>
                <a:t>……</a:t>
              </a:r>
            </a:p>
          </p:txBody>
        </p:sp>
        <p:sp>
          <p:nvSpPr>
            <p:cNvPr id="210" name="Text Box 392"/>
            <p:cNvSpPr txBox="1">
              <a:spLocks noChangeArrowheads="1"/>
            </p:cNvSpPr>
            <p:nvPr/>
          </p:nvSpPr>
          <p:spPr bwMode="auto">
            <a:xfrm>
              <a:off x="3357669" y="3322784"/>
              <a:ext cx="288032" cy="2093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CU</a:t>
              </a:r>
            </a:p>
          </p:txBody>
        </p:sp>
        <p:cxnSp>
          <p:nvCxnSpPr>
            <p:cNvPr id="211" name="直接箭头连接符 210"/>
            <p:cNvCxnSpPr/>
            <p:nvPr/>
          </p:nvCxnSpPr>
          <p:spPr bwMode="auto">
            <a:xfrm>
              <a:off x="3710844" y="3867717"/>
              <a:ext cx="504056" cy="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2" name="直接箭头连接符 211"/>
            <p:cNvCxnSpPr/>
            <p:nvPr/>
          </p:nvCxnSpPr>
          <p:spPr bwMode="auto">
            <a:xfrm>
              <a:off x="3710844" y="4155752"/>
              <a:ext cx="505569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13" name="Text Box 271"/>
            <p:cNvSpPr txBox="1">
              <a:spLocks noChangeArrowheads="1"/>
            </p:cNvSpPr>
            <p:nvPr/>
          </p:nvSpPr>
          <p:spPr bwMode="auto">
            <a:xfrm rot="16200000">
              <a:off x="3634781" y="3936107"/>
              <a:ext cx="296898" cy="1447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CC3300"/>
                  </a:solidFill>
                </a:rPr>
                <a:t>…</a:t>
              </a:r>
            </a:p>
          </p:txBody>
        </p:sp>
        <p:cxnSp>
          <p:nvCxnSpPr>
            <p:cNvPr id="214" name="直接箭头连接符 117"/>
            <p:cNvCxnSpPr/>
            <p:nvPr/>
          </p:nvCxnSpPr>
          <p:spPr bwMode="auto">
            <a:xfrm>
              <a:off x="2990764" y="4371776"/>
              <a:ext cx="1225649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5" name="直接箭头连接符 214"/>
            <p:cNvCxnSpPr/>
            <p:nvPr/>
          </p:nvCxnSpPr>
          <p:spPr bwMode="auto">
            <a:xfrm>
              <a:off x="5078996" y="3589436"/>
              <a:ext cx="0" cy="20885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6" name="直接箭头连接符 215"/>
            <p:cNvCxnSpPr/>
            <p:nvPr/>
          </p:nvCxnSpPr>
          <p:spPr bwMode="auto">
            <a:xfrm>
              <a:off x="4646948" y="3580879"/>
              <a:ext cx="0" cy="20885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17" name="Text Box 271"/>
            <p:cNvSpPr txBox="1">
              <a:spLocks noChangeArrowheads="1"/>
            </p:cNvSpPr>
            <p:nvPr/>
          </p:nvSpPr>
          <p:spPr bwMode="auto">
            <a:xfrm>
              <a:off x="4718956" y="3587733"/>
              <a:ext cx="296898" cy="1447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/>
                <a:t>…</a:t>
              </a:r>
            </a:p>
          </p:txBody>
        </p:sp>
        <p:cxnSp>
          <p:nvCxnSpPr>
            <p:cNvPr id="218" name="直接箭头连接符 217"/>
            <p:cNvCxnSpPr>
              <a:endCxn id="208" idx="3"/>
            </p:cNvCxnSpPr>
            <p:nvPr/>
          </p:nvCxnSpPr>
          <p:spPr bwMode="auto">
            <a:xfrm flipH="1">
              <a:off x="5583796" y="4121038"/>
              <a:ext cx="1691952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9" name="直接箭头连接符 218"/>
            <p:cNvCxnSpPr/>
            <p:nvPr/>
          </p:nvCxnSpPr>
          <p:spPr bwMode="auto">
            <a:xfrm>
              <a:off x="2843808" y="3966517"/>
              <a:ext cx="580517" cy="0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0" name="直接箭头连接符 219"/>
            <p:cNvCxnSpPr/>
            <p:nvPr/>
          </p:nvCxnSpPr>
          <p:spPr bwMode="auto">
            <a:xfrm>
              <a:off x="5223012" y="4443784"/>
              <a:ext cx="0" cy="42537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221" name="直接箭头连接符 220"/>
            <p:cNvCxnSpPr/>
            <p:nvPr/>
          </p:nvCxnSpPr>
          <p:spPr bwMode="auto">
            <a:xfrm flipH="1">
              <a:off x="4499542" y="4443784"/>
              <a:ext cx="3390" cy="42537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222" name="Text Box 392"/>
            <p:cNvSpPr txBox="1">
              <a:spLocks noChangeArrowheads="1"/>
            </p:cNvSpPr>
            <p:nvPr/>
          </p:nvSpPr>
          <p:spPr bwMode="auto">
            <a:xfrm>
              <a:off x="1910644" y="3534816"/>
              <a:ext cx="1006526" cy="2803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指令部件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223" name="直接箭头连接符 173"/>
            <p:cNvCxnSpPr/>
            <p:nvPr/>
          </p:nvCxnSpPr>
          <p:spPr bwMode="auto">
            <a:xfrm flipV="1">
              <a:off x="7452320" y="4437112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4" name="直接箭头连接符 223"/>
            <p:cNvCxnSpPr/>
            <p:nvPr/>
          </p:nvCxnSpPr>
          <p:spPr bwMode="auto">
            <a:xfrm flipH="1">
              <a:off x="7635788" y="3723704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5" name="直接箭头连接符 224"/>
            <p:cNvCxnSpPr/>
            <p:nvPr/>
          </p:nvCxnSpPr>
          <p:spPr bwMode="auto">
            <a:xfrm>
              <a:off x="7635788" y="3939728"/>
              <a:ext cx="216024" cy="45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26" name="Text Box 392"/>
            <p:cNvSpPr txBox="1">
              <a:spLocks noChangeArrowheads="1"/>
            </p:cNvSpPr>
            <p:nvPr/>
          </p:nvSpPr>
          <p:spPr bwMode="auto">
            <a:xfrm>
              <a:off x="7851812" y="3579688"/>
              <a:ext cx="899592" cy="5008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中断请求</a:t>
              </a:r>
              <a:endParaRPr lang="en-US" altLang="zh-CN" sz="1600" b="1" dirty="0">
                <a:latin typeface="宋体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中断响应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228" name="直接箭头连接符 117"/>
            <p:cNvCxnSpPr/>
            <p:nvPr/>
          </p:nvCxnSpPr>
          <p:spPr bwMode="auto">
            <a:xfrm rot="5400000" flipH="1" flipV="1">
              <a:off x="3740602" y="3465654"/>
              <a:ext cx="516324" cy="287808"/>
            </a:xfrm>
            <a:prstGeom prst="bentConnector3">
              <a:avLst>
                <a:gd name="adj1" fmla="val 100351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229" name="直接箭头连接符 117"/>
            <p:cNvCxnSpPr/>
            <p:nvPr/>
          </p:nvCxnSpPr>
          <p:spPr bwMode="auto">
            <a:xfrm rot="5400000" flipH="1" flipV="1">
              <a:off x="3728734" y="3741818"/>
              <a:ext cx="648072" cy="179796"/>
            </a:xfrm>
            <a:prstGeom prst="bentConnector3">
              <a:avLst>
                <a:gd name="adj1" fmla="val 99798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sp>
          <p:nvSpPr>
            <p:cNvPr id="230" name="Text Box 392"/>
            <p:cNvSpPr txBox="1">
              <a:spLocks noChangeArrowheads="1"/>
            </p:cNvSpPr>
            <p:nvPr/>
          </p:nvSpPr>
          <p:spPr bwMode="auto">
            <a:xfrm>
              <a:off x="1984238" y="4254549"/>
              <a:ext cx="1003586" cy="2093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程序状态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231" name="直接箭头连接符 123"/>
            <p:cNvCxnSpPr/>
            <p:nvPr/>
          </p:nvCxnSpPr>
          <p:spPr bwMode="auto">
            <a:xfrm>
              <a:off x="5367028" y="4443784"/>
              <a:ext cx="1077180" cy="216644"/>
            </a:xfrm>
            <a:prstGeom prst="bentConnector3">
              <a:avLst>
                <a:gd name="adj1" fmla="val -461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2" name="直接箭头连接符 124"/>
            <p:cNvCxnSpPr/>
            <p:nvPr/>
          </p:nvCxnSpPr>
          <p:spPr bwMode="auto">
            <a:xfrm>
              <a:off x="5511366" y="4443784"/>
              <a:ext cx="216024" cy="144016"/>
            </a:xfrm>
            <a:prstGeom prst="bentConnector3">
              <a:avLst>
                <a:gd name="adj1" fmla="val -1873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3" name="直接箭头连接符 232"/>
            <p:cNvCxnSpPr/>
            <p:nvPr/>
          </p:nvCxnSpPr>
          <p:spPr bwMode="auto">
            <a:xfrm flipH="1" flipV="1">
              <a:off x="5727068" y="3579689"/>
              <a:ext cx="322" cy="100811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234" name="直接箭头连接符 117"/>
            <p:cNvCxnSpPr/>
            <p:nvPr/>
          </p:nvCxnSpPr>
          <p:spPr bwMode="auto">
            <a:xfrm rot="16200000" flipV="1">
              <a:off x="5797625" y="3692487"/>
              <a:ext cx="718034" cy="139068"/>
            </a:xfrm>
            <a:prstGeom prst="bentConnector3">
              <a:avLst>
                <a:gd name="adj1" fmla="val 99524"/>
              </a:avLst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235" name="直接箭头连接符 173"/>
            <p:cNvCxnSpPr/>
            <p:nvPr/>
          </p:nvCxnSpPr>
          <p:spPr bwMode="auto">
            <a:xfrm>
              <a:off x="5003382" y="2931616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236" name="Text Box 392"/>
            <p:cNvSpPr txBox="1">
              <a:spLocks noChangeArrowheads="1"/>
            </p:cNvSpPr>
            <p:nvPr/>
          </p:nvSpPr>
          <p:spPr bwMode="auto">
            <a:xfrm>
              <a:off x="6376040" y="3890580"/>
              <a:ext cx="863196" cy="2093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机器状态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237" name="直接箭头连接符 164"/>
            <p:cNvCxnSpPr/>
            <p:nvPr/>
          </p:nvCxnSpPr>
          <p:spPr bwMode="auto">
            <a:xfrm flipV="1">
              <a:off x="6444208" y="4299771"/>
              <a:ext cx="828600" cy="356701"/>
            </a:xfrm>
            <a:prstGeom prst="bentConnector3">
              <a:avLst>
                <a:gd name="adj1" fmla="val -886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238" name="Text Box 392"/>
            <p:cNvSpPr txBox="1">
              <a:spLocks noChangeArrowheads="1"/>
            </p:cNvSpPr>
            <p:nvPr/>
          </p:nvSpPr>
          <p:spPr bwMode="auto">
            <a:xfrm>
              <a:off x="5004948" y="2924944"/>
              <a:ext cx="863196" cy="1866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>
                  <a:latin typeface="宋体" pitchFamily="2" charset="-122"/>
                </a:rPr>
                <a:t>操作状态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239" name="Text Box 392"/>
            <p:cNvSpPr txBox="1">
              <a:spLocks noChangeArrowheads="1"/>
            </p:cNvSpPr>
            <p:nvPr/>
          </p:nvSpPr>
          <p:spPr bwMode="auto">
            <a:xfrm>
              <a:off x="6516216" y="4509120"/>
              <a:ext cx="939552" cy="2813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>
                  <a:latin typeface="宋体" pitchFamily="2" charset="-122"/>
                </a:rPr>
                <a:t>异常请求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253" name="Text Box 392"/>
            <p:cNvSpPr txBox="1">
              <a:spLocks noChangeArrowheads="1"/>
            </p:cNvSpPr>
            <p:nvPr/>
          </p:nvSpPr>
          <p:spPr bwMode="auto">
            <a:xfrm>
              <a:off x="2664190" y="4587800"/>
              <a:ext cx="1835802" cy="2093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所有的</a:t>
              </a:r>
              <a:r>
                <a:rPr lang="en-US" altLang="zh-CN" sz="1600" dirty="0" err="1"/>
                <a:t>μ</a:t>
              </a:r>
              <a:r>
                <a:rPr lang="en-US" altLang="zh-CN" sz="1600" b="1" dirty="0" err="1">
                  <a:latin typeface="宋体" pitchFamily="2" charset="-122"/>
                </a:rPr>
                <a:t>OP</a:t>
              </a:r>
              <a:r>
                <a:rPr lang="zh-CN" altLang="en-US" sz="1600" b="1" dirty="0">
                  <a:latin typeface="宋体" pitchFamily="2" charset="-122"/>
                </a:rPr>
                <a:t>控制信号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49" name="Text Box 255"/>
            <p:cNvSpPr txBox="1">
              <a:spLocks noChangeArrowheads="1"/>
            </p:cNvSpPr>
            <p:nvPr/>
          </p:nvSpPr>
          <p:spPr bwMode="auto">
            <a:xfrm>
              <a:off x="3275856" y="4869160"/>
              <a:ext cx="4359932" cy="287337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数据通路等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61" name="直接箭头连接符 117"/>
            <p:cNvCxnSpPr>
              <a:stCxn id="49" idx="1"/>
            </p:cNvCxnSpPr>
            <p:nvPr/>
          </p:nvCxnSpPr>
          <p:spPr bwMode="auto">
            <a:xfrm rot="10800000" flipH="1">
              <a:off x="3275856" y="2931617"/>
              <a:ext cx="1727526" cy="2081212"/>
            </a:xfrm>
            <a:prstGeom prst="bentConnector4">
              <a:avLst>
                <a:gd name="adj1" fmla="val -91159"/>
                <a:gd name="adj2" fmla="val 100073"/>
              </a:avLst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69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140646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71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9" grpId="0"/>
      <p:bldP spid="250" grpId="0"/>
      <p:bldP spid="25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64</a:t>
            </a:fld>
            <a:endParaRPr lang="en-US" altLang="zh-CN"/>
          </a:p>
        </p:txBody>
      </p:sp>
      <p:sp>
        <p:nvSpPr>
          <p:cNvPr id="106" name="Text Box 303"/>
          <p:cNvSpPr txBox="1">
            <a:spLocks noChangeArrowheads="1"/>
          </p:cNvSpPr>
          <p:nvPr/>
        </p:nvSpPr>
        <p:spPr bwMode="auto">
          <a:xfrm>
            <a:off x="142844" y="35472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控制器类型：</a:t>
            </a:r>
          </a:p>
        </p:txBody>
      </p:sp>
      <p:graphicFrame>
        <p:nvGraphicFramePr>
          <p:cNvPr id="117" name="表格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927143"/>
              </p:ext>
            </p:extLst>
          </p:nvPr>
        </p:nvGraphicFramePr>
        <p:xfrm>
          <a:off x="1080369" y="931955"/>
          <a:ext cx="7704856" cy="3654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8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78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9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硬布线控制器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微程序控制器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0" spc="-14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μ</a:t>
                      </a:r>
                      <a:r>
                        <a:rPr lang="en-US" altLang="zh-CN" sz="2000" b="1" spc="-14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</a:t>
                      </a:r>
                      <a:r>
                        <a:rPr lang="zh-CN" altLang="en-US" sz="2000" b="1" spc="-14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控制信号的描述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有限状态机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微程序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spc="-14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μ</a:t>
                      </a:r>
                      <a:r>
                        <a:rPr lang="en-US" altLang="zh-CN" sz="2000" b="1" spc="-14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</a:t>
                      </a:r>
                      <a:r>
                        <a:rPr lang="zh-CN" altLang="en-US" sz="2000" b="1" spc="-14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控制信号的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产生</a:t>
                      </a: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组合逻辑电路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与时序信号相关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微指令执行部件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与时序信号无关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时序信号的周期</a:t>
                      </a: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个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指令周期＋中断周期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如：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MIPS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指令周期＝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kumimoji="1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T</a:t>
                      </a:r>
                      <a:r>
                        <a:rPr kumimoji="1" lang="en-US" altLang="zh-CN" sz="1800" b="1" i="0" u="none" strike="noStrike" cap="none" normalizeH="0" baseline="-18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  <a:endParaRPr kumimoji="1" lang="zh-CN" altLang="zh-CN" sz="1800" b="1" i="0" u="none" strike="noStrike" cap="none" normalizeH="0" baseline="-1800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个微指令周期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说明：⑴某指令</a:t>
                      </a:r>
                      <a:r>
                        <a:rPr lang="en-US" altLang="zh-CN" sz="2000" b="0" spc="-14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μ</a:t>
                      </a:r>
                      <a:r>
                        <a:rPr lang="en-US" altLang="zh-CN" sz="2000" b="1" spc="-14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</a:t>
                      </a:r>
                      <a:r>
                        <a:rPr lang="zh-CN" altLang="en-US" sz="2000" b="1" spc="-14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序列</a:t>
                      </a:r>
                      <a:r>
                        <a:rPr lang="zh-CN" altLang="en-US" sz="2000" b="1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的步数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＝该指令周期的状态数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⑵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个微程序等价于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条指令的</a:t>
                      </a:r>
                      <a:r>
                        <a:rPr lang="en-US" altLang="zh-CN" sz="2000" b="0" spc="-14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μ</a:t>
                      </a:r>
                      <a:r>
                        <a:rPr lang="en-US" altLang="zh-CN" sz="2000" b="1" spc="-14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</a:t>
                      </a:r>
                      <a:r>
                        <a:rPr lang="zh-CN" altLang="en-US" sz="2000" b="1" spc="-14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序列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⑶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条微指令周期相当于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个</a:t>
                      </a:r>
                      <a:r>
                        <a:rPr lang="en-US" altLang="zh-CN" sz="2000" b="0" spc="-14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μ</a:t>
                      </a:r>
                      <a:r>
                        <a:rPr lang="en-US" altLang="zh-CN" sz="2000" b="1" spc="-14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</a:t>
                      </a:r>
                      <a:r>
                        <a:rPr lang="zh-CN" altLang="en-US" sz="2000" b="1" spc="-14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的时延</a:t>
                      </a:r>
                      <a:endParaRPr lang="en-US" altLang="zh-CN" sz="2000" b="1" spc="-14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⑷时序信号的单位为时钟周期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8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5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76"/>
          <p:cNvGrpSpPr>
            <a:grpSpLocks/>
          </p:cNvGrpSpPr>
          <p:nvPr/>
        </p:nvGrpSpPr>
        <p:grpSpPr bwMode="auto">
          <a:xfrm>
            <a:off x="5220072" y="6453336"/>
            <a:ext cx="360363" cy="287337"/>
            <a:chOff x="1133" y="4020"/>
            <a:chExt cx="227" cy="181"/>
          </a:xfrm>
        </p:grpSpPr>
        <p:sp>
          <p:nvSpPr>
            <p:cNvPr id="7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47</a:t>
              </a:r>
            </a:p>
          </p:txBody>
        </p:sp>
      </p:grpSp>
      <p:sp>
        <p:nvSpPr>
          <p:cNvPr id="10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0460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65</a:t>
            </a:fld>
            <a:endParaRPr lang="en-US" altLang="zh-CN"/>
          </a:p>
        </p:txBody>
      </p:sp>
      <p:sp>
        <p:nvSpPr>
          <p:cNvPr id="89" name="Text Box 4"/>
          <p:cNvSpPr txBox="1">
            <a:spLocks noChangeArrowheads="1"/>
          </p:cNvSpPr>
          <p:nvPr/>
        </p:nvSpPr>
        <p:spPr bwMode="auto">
          <a:xfrm>
            <a:off x="179388" y="317599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二、时序信号的形成</a:t>
            </a:r>
          </a:p>
        </p:txBody>
      </p:sp>
      <p:sp>
        <p:nvSpPr>
          <p:cNvPr id="90" name="Text Box 303"/>
          <p:cNvSpPr txBox="1">
            <a:spLocks noChangeArrowheads="1"/>
          </p:cNvSpPr>
          <p:nvPr/>
        </p:nvSpPr>
        <p:spPr bwMode="auto">
          <a:xfrm>
            <a:off x="179263" y="836712"/>
            <a:ext cx="878522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*时序信号：</a:t>
            </a:r>
            <a:r>
              <a:rPr lang="zh-CN" altLang="en-US" b="1" dirty="0">
                <a:latin typeface="宋体" pitchFamily="2" charset="-122"/>
              </a:rPr>
              <a:t>表示</a:t>
            </a:r>
            <a:r>
              <a:rPr lang="zh-CN" altLang="en-US" b="1" u="sng" dirty="0">
                <a:latin typeface="宋体" pitchFamily="2" charset="-122"/>
              </a:rPr>
              <a:t>时</a:t>
            </a:r>
            <a:r>
              <a:rPr lang="zh-CN" altLang="en-US" b="1" dirty="0">
                <a:latin typeface="宋体" pitchFamily="2" charset="-122"/>
              </a:rPr>
              <a:t>长、次</a:t>
            </a:r>
            <a:r>
              <a:rPr lang="zh-CN" altLang="en-US" b="1" u="sng" dirty="0">
                <a:latin typeface="宋体" pitchFamily="2" charset="-122"/>
              </a:rPr>
              <a:t>序</a:t>
            </a:r>
            <a:r>
              <a:rPr lang="zh-CN" altLang="en-US" b="1" dirty="0">
                <a:latin typeface="宋体" pitchFamily="2" charset="-122"/>
              </a:rPr>
              <a:t>，信号间无间隙及重叠</a:t>
            </a:r>
            <a:endParaRPr lang="en-US" altLang="zh-CN" b="1" dirty="0">
              <a:latin typeface="宋体" pitchFamily="2" charset="-122"/>
            </a:endParaRPr>
          </a:p>
          <a:p>
            <a:pPr algn="l"/>
            <a:r>
              <a:rPr lang="en-US" altLang="zh-CN" sz="2000" b="1" dirty="0">
                <a:latin typeface="宋体" pitchFamily="2" charset="-122"/>
              </a:rPr>
              <a:t>                   (1</a:t>
            </a:r>
            <a:r>
              <a:rPr lang="zh-CN" altLang="en-US" sz="2000" b="1" dirty="0">
                <a:latin typeface="宋体" pitchFamily="2" charset="-122"/>
              </a:rPr>
              <a:t>个</a:t>
            </a:r>
            <a:r>
              <a:rPr lang="en-US" altLang="zh-CN" sz="2000" spc="-140" dirty="0" err="1"/>
              <a:t>μ</a:t>
            </a:r>
            <a:r>
              <a:rPr lang="en-US" altLang="zh-CN" sz="2000" b="1" spc="-140" dirty="0" err="1">
                <a:latin typeface="+mn-ea"/>
              </a:rPr>
              <a:t>OP</a:t>
            </a:r>
            <a:r>
              <a:rPr lang="en-US" altLang="zh-CN" sz="2000" b="1" dirty="0">
                <a:latin typeface="宋体" pitchFamily="2" charset="-122"/>
              </a:rPr>
              <a:t>)  (</a:t>
            </a:r>
            <a:r>
              <a:rPr lang="en-US" altLang="zh-CN" sz="2000" spc="-140" dirty="0" err="1"/>
              <a:t>μ</a:t>
            </a:r>
            <a:r>
              <a:rPr lang="en-US" altLang="zh-CN" sz="2000" b="1" spc="-140" dirty="0" err="1">
                <a:latin typeface="+mn-ea"/>
              </a:rPr>
              <a:t>OP</a:t>
            </a:r>
            <a:r>
              <a:rPr lang="zh-CN" altLang="en-US" sz="2000" b="1" spc="-140" dirty="0">
                <a:latin typeface="+mn-ea"/>
              </a:rPr>
              <a:t>序列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5" name="Text Box 303"/>
          <p:cNvSpPr txBox="1">
            <a:spLocks noChangeArrowheads="1"/>
          </p:cNvSpPr>
          <p:nvPr/>
        </p:nvSpPr>
        <p:spPr bwMode="auto">
          <a:xfrm>
            <a:off x="179263" y="1700808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、时序系统的组织</a:t>
            </a:r>
          </a:p>
        </p:txBody>
      </p:sp>
      <p:sp>
        <p:nvSpPr>
          <p:cNvPr id="6" name="Text Box 303"/>
          <p:cNvSpPr txBox="1">
            <a:spLocks noChangeArrowheads="1"/>
          </p:cNvSpPr>
          <p:nvPr/>
        </p:nvSpPr>
        <p:spPr bwMode="auto">
          <a:xfrm>
            <a:off x="179512" y="213517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*时序信号类型：</a:t>
            </a:r>
            <a:r>
              <a:rPr lang="zh-CN" altLang="en-US" b="1" dirty="0">
                <a:latin typeface="宋体" pitchFamily="2" charset="-122"/>
              </a:rPr>
              <a:t>机器周期、节拍、工作脉冲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划分依据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 </a:t>
            </a:r>
            <a:r>
              <a:rPr lang="zh-CN" altLang="en-US" sz="2200" b="1" dirty="0">
                <a:latin typeface="宋体" pitchFamily="2" charset="-122"/>
              </a:rPr>
              <a:t>基本功能、  </a:t>
            </a:r>
            <a:r>
              <a:rPr lang="en-US" altLang="zh-CN" sz="2200" spc="-140" dirty="0" err="1"/>
              <a:t>μ</a:t>
            </a:r>
            <a:r>
              <a:rPr lang="en-US" altLang="zh-CN" sz="2200" b="1" spc="-140" dirty="0" err="1">
                <a:latin typeface="+mn-ea"/>
              </a:rPr>
              <a:t>OP</a:t>
            </a:r>
            <a:r>
              <a:rPr lang="zh-CN" altLang="en-US" sz="2200" b="1" spc="-140" dirty="0">
                <a:latin typeface="+mn-ea"/>
              </a:rPr>
              <a:t>、  同步脉冲</a:t>
            </a:r>
            <a:r>
              <a:rPr lang="en-US" altLang="zh-CN" sz="1800" b="1" spc="-140" dirty="0">
                <a:latin typeface="+mn-ea"/>
              </a:rPr>
              <a:t>(</a:t>
            </a:r>
            <a:r>
              <a:rPr lang="zh-CN" altLang="en-US" sz="1800" b="1" spc="-140" dirty="0">
                <a:latin typeface="+mn-ea"/>
              </a:rPr>
              <a:t>如电位</a:t>
            </a:r>
            <a:r>
              <a:rPr lang="en-US" altLang="zh-CN" sz="1800" b="1" spc="-140" dirty="0">
                <a:latin typeface="+mn-ea"/>
              </a:rPr>
              <a:t>-</a:t>
            </a:r>
            <a:r>
              <a:rPr lang="zh-CN" altLang="en-US" sz="1800" b="1" spc="-140" dirty="0">
                <a:latin typeface="+mn-ea"/>
              </a:rPr>
              <a:t>脉冲制</a:t>
            </a:r>
            <a:r>
              <a:rPr lang="en-US" altLang="zh-CN" sz="1800" b="1" spc="-140" dirty="0">
                <a:latin typeface="+mn-ea"/>
              </a:rPr>
              <a:t>)</a:t>
            </a:r>
            <a:endParaRPr lang="zh-CN" altLang="en-US" sz="2200" b="1" dirty="0">
              <a:latin typeface="宋体" pitchFamily="2" charset="-122"/>
            </a:endParaRPr>
          </a:p>
        </p:txBody>
      </p:sp>
      <p:grpSp>
        <p:nvGrpSpPr>
          <p:cNvPr id="151" name="组合 150"/>
          <p:cNvGrpSpPr/>
          <p:nvPr/>
        </p:nvGrpSpPr>
        <p:grpSpPr>
          <a:xfrm>
            <a:off x="1402482" y="3068960"/>
            <a:ext cx="6193854" cy="2952328"/>
            <a:chOff x="250354" y="836712"/>
            <a:chExt cx="6193854" cy="2952328"/>
          </a:xfrm>
        </p:grpSpPr>
        <p:sp>
          <p:nvSpPr>
            <p:cNvPr id="152" name="Text Box 108"/>
            <p:cNvSpPr txBox="1">
              <a:spLocks noChangeArrowheads="1"/>
            </p:cNvSpPr>
            <p:nvPr/>
          </p:nvSpPr>
          <p:spPr bwMode="auto">
            <a:xfrm>
              <a:off x="250354" y="1124744"/>
              <a:ext cx="1657350" cy="2664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118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机器周期</a:t>
              </a:r>
              <a:r>
                <a:rPr lang="en-US" altLang="zh-CN" sz="1800" b="1" dirty="0">
                  <a:latin typeface="宋体" pitchFamily="2" charset="-122"/>
                </a:rPr>
                <a:t>(</a:t>
              </a:r>
              <a:r>
                <a:rPr lang="zh-CN" altLang="en-US" sz="1800" b="1" dirty="0">
                  <a:latin typeface="宋体" pitchFamily="2" charset="-122"/>
                </a:rPr>
                <a:t>取指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机器周期</a:t>
              </a:r>
              <a:r>
                <a:rPr lang="en-US" altLang="zh-CN" sz="1800" b="1" dirty="0">
                  <a:latin typeface="宋体" pitchFamily="2" charset="-122"/>
                </a:rPr>
                <a:t>(</a:t>
              </a:r>
              <a:r>
                <a:rPr lang="zh-CN" altLang="en-US" sz="1800" b="1" dirty="0">
                  <a:latin typeface="宋体" pitchFamily="2" charset="-122"/>
                </a:rPr>
                <a:t>译码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机器周期</a:t>
              </a:r>
              <a:r>
                <a:rPr lang="en-US" altLang="zh-CN" sz="1800" b="1" dirty="0">
                  <a:latin typeface="宋体" pitchFamily="2" charset="-122"/>
                </a:rPr>
                <a:t>(</a:t>
              </a:r>
              <a:r>
                <a:rPr lang="zh-CN" altLang="en-US" sz="1800" b="1" dirty="0">
                  <a:latin typeface="宋体" pitchFamily="2" charset="-122"/>
                </a:rPr>
                <a:t>执行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节拍</a:t>
              </a:r>
              <a:r>
                <a:rPr lang="en-US" altLang="zh-CN" sz="1800" b="1" dirty="0">
                  <a:latin typeface="宋体" pitchFamily="2" charset="-122"/>
                </a:rPr>
                <a:t>T</a:t>
              </a:r>
              <a:r>
                <a:rPr lang="en-US" altLang="zh-CN" sz="1800" b="1" baseline="-14000" dirty="0">
                  <a:latin typeface="宋体" pitchFamily="2" charset="-122"/>
                </a:rPr>
                <a:t>0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节拍</a:t>
              </a:r>
              <a:r>
                <a:rPr lang="en-US" altLang="zh-CN" sz="1800" b="1" dirty="0">
                  <a:latin typeface="宋体" pitchFamily="2" charset="-122"/>
                </a:rPr>
                <a:t>T</a:t>
              </a:r>
              <a:r>
                <a:rPr lang="en-US" altLang="zh-CN" sz="1800" b="1" baseline="-14000" dirty="0">
                  <a:latin typeface="宋体" pitchFamily="2" charset="-122"/>
                </a:rPr>
                <a:t>1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节拍</a:t>
              </a:r>
              <a:r>
                <a:rPr lang="en-US" altLang="zh-CN" sz="1800" b="1" dirty="0">
                  <a:latin typeface="宋体" pitchFamily="2" charset="-122"/>
                </a:rPr>
                <a:t>T</a:t>
              </a:r>
              <a:r>
                <a:rPr lang="en-US" altLang="zh-CN" sz="1800" b="1" baseline="-14000" dirty="0">
                  <a:latin typeface="宋体" pitchFamily="2" charset="-122"/>
                </a:rPr>
                <a:t>2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solidFill>
                    <a:srgbClr val="CC3300"/>
                  </a:solidFill>
                  <a:latin typeface="宋体" pitchFamily="2" charset="-122"/>
                </a:rPr>
                <a:t>CPU</a:t>
              </a:r>
              <a:r>
                <a:rPr lang="zh-CN" altLang="en-US" sz="1800" b="1" dirty="0">
                  <a:solidFill>
                    <a:srgbClr val="CC3300"/>
                  </a:solidFill>
                  <a:latin typeface="宋体" pitchFamily="2" charset="-122"/>
                </a:rPr>
                <a:t>主时钟信号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工作脉冲</a:t>
              </a:r>
              <a:r>
                <a:rPr lang="en-US" altLang="zh-CN" sz="1800" b="1" dirty="0">
                  <a:latin typeface="宋体" pitchFamily="2" charset="-122"/>
                </a:rPr>
                <a:t>P</a:t>
              </a:r>
              <a:r>
                <a:rPr lang="en-US" altLang="zh-CN" sz="1800" b="1" baseline="-14000" dirty="0">
                  <a:latin typeface="宋体" pitchFamily="2" charset="-122"/>
                </a:rPr>
                <a:t>0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工作脉冲</a:t>
              </a:r>
              <a:r>
                <a:rPr lang="en-US" altLang="zh-CN" sz="1800" b="1" dirty="0">
                  <a:latin typeface="宋体" pitchFamily="2" charset="-122"/>
                </a:rPr>
                <a:t>P</a:t>
              </a:r>
              <a:r>
                <a:rPr lang="en-US" altLang="zh-CN" sz="1800" b="1" baseline="-14000" dirty="0">
                  <a:latin typeface="宋体" pitchFamily="2" charset="-122"/>
                </a:rPr>
                <a:t>1</a:t>
              </a:r>
            </a:p>
          </p:txBody>
        </p:sp>
        <p:cxnSp>
          <p:nvCxnSpPr>
            <p:cNvPr id="153" name="直接连接符 152"/>
            <p:cNvCxnSpPr/>
            <p:nvPr/>
          </p:nvCxnSpPr>
          <p:spPr>
            <a:xfrm>
              <a:off x="1979712" y="1124744"/>
              <a:ext cx="0" cy="2664296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/>
            <p:cNvCxnSpPr/>
            <p:nvPr/>
          </p:nvCxnSpPr>
          <p:spPr>
            <a:xfrm>
              <a:off x="5868144" y="1124744"/>
              <a:ext cx="0" cy="2664296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/>
            <p:nvPr/>
          </p:nvCxnSpPr>
          <p:spPr>
            <a:xfrm>
              <a:off x="3275856" y="1124744"/>
              <a:ext cx="0" cy="2664296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/>
            <p:cNvCxnSpPr/>
            <p:nvPr/>
          </p:nvCxnSpPr>
          <p:spPr>
            <a:xfrm>
              <a:off x="4572000" y="1124744"/>
              <a:ext cx="0" cy="2664296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/>
            <p:nvPr/>
          </p:nvCxnSpPr>
          <p:spPr>
            <a:xfrm flipH="1">
              <a:off x="2407568" y="2060848"/>
              <a:ext cx="2096" cy="1728192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/>
            <p:nvPr/>
          </p:nvCxnSpPr>
          <p:spPr>
            <a:xfrm flipH="1">
              <a:off x="2841712" y="2060848"/>
              <a:ext cx="2096" cy="1728192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/>
            <p:cNvSpPr txBox="1"/>
            <p:nvPr/>
          </p:nvSpPr>
          <p:spPr>
            <a:xfrm>
              <a:off x="3491880" y="836712"/>
              <a:ext cx="1005502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l"/>
              <a:r>
                <a:rPr lang="zh-CN" altLang="en-US" sz="1800" b="1" dirty="0">
                  <a:latin typeface="+mn-ea"/>
                  <a:ea typeface="+mn-ea"/>
                  <a:cs typeface="Times New Roman" pitchFamily="18" charset="0"/>
                </a:rPr>
                <a:t>指令周期</a:t>
              </a:r>
            </a:p>
          </p:txBody>
        </p:sp>
        <p:cxnSp>
          <p:nvCxnSpPr>
            <p:cNvPr id="160" name="直接连接符 159"/>
            <p:cNvCxnSpPr/>
            <p:nvPr/>
          </p:nvCxnSpPr>
          <p:spPr>
            <a:xfrm>
              <a:off x="1979712" y="908720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/>
            <p:nvPr/>
          </p:nvCxnSpPr>
          <p:spPr>
            <a:xfrm>
              <a:off x="2195736" y="2929714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/>
            <p:nvPr/>
          </p:nvCxnSpPr>
          <p:spPr>
            <a:xfrm>
              <a:off x="1979712" y="2924944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/>
          </p:nvCxnSpPr>
          <p:spPr>
            <a:xfrm>
              <a:off x="1979712" y="2924944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/>
            <p:nvPr/>
          </p:nvCxnSpPr>
          <p:spPr>
            <a:xfrm>
              <a:off x="1907704" y="3140968"/>
              <a:ext cx="72008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>
              <a:off x="2195736" y="3140968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/>
          </p:nvCxnSpPr>
          <p:spPr>
            <a:xfrm>
              <a:off x="2627784" y="2929714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/>
          </p:nvCxnSpPr>
          <p:spPr>
            <a:xfrm>
              <a:off x="2411760" y="2924944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/>
          </p:nvCxnSpPr>
          <p:spPr>
            <a:xfrm>
              <a:off x="2411760" y="2924944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/>
          </p:nvCxnSpPr>
          <p:spPr>
            <a:xfrm>
              <a:off x="2627784" y="3140968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>
              <a:off x="3059832" y="2929714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>
              <a:off x="2843808" y="2924944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>
              <a:off x="2843808" y="2924944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>
              <a:off x="3059832" y="3140968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/>
          </p:nvCxnSpPr>
          <p:spPr>
            <a:xfrm>
              <a:off x="3491880" y="2929714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/>
          </p:nvCxnSpPr>
          <p:spPr>
            <a:xfrm>
              <a:off x="3275856" y="2924944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/>
          </p:nvCxnSpPr>
          <p:spPr>
            <a:xfrm>
              <a:off x="3275856" y="2924944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/>
          </p:nvCxnSpPr>
          <p:spPr>
            <a:xfrm>
              <a:off x="3491880" y="3140968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/>
            <p:cNvCxnSpPr/>
            <p:nvPr/>
          </p:nvCxnSpPr>
          <p:spPr>
            <a:xfrm>
              <a:off x="3923928" y="2929714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/>
            <p:nvPr/>
          </p:nvCxnSpPr>
          <p:spPr>
            <a:xfrm>
              <a:off x="3707904" y="2924944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/>
          </p:nvCxnSpPr>
          <p:spPr>
            <a:xfrm>
              <a:off x="3707904" y="2924944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/>
          </p:nvCxnSpPr>
          <p:spPr>
            <a:xfrm>
              <a:off x="3923928" y="3140968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>
              <a:off x="4355976" y="2929714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>
              <a:off x="4139952" y="2924944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/>
          </p:nvCxnSpPr>
          <p:spPr>
            <a:xfrm>
              <a:off x="4139952" y="2924944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/>
          </p:nvCxnSpPr>
          <p:spPr>
            <a:xfrm>
              <a:off x="4355976" y="3140968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/>
          </p:nvCxnSpPr>
          <p:spPr>
            <a:xfrm>
              <a:off x="4788024" y="2929714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/>
          </p:nvCxnSpPr>
          <p:spPr>
            <a:xfrm>
              <a:off x="4572000" y="2924944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/>
            <p:nvPr/>
          </p:nvCxnSpPr>
          <p:spPr>
            <a:xfrm>
              <a:off x="4572000" y="2924944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/>
            <p:nvPr/>
          </p:nvCxnSpPr>
          <p:spPr>
            <a:xfrm>
              <a:off x="4788024" y="3140968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/>
            <p:cNvCxnSpPr/>
            <p:nvPr/>
          </p:nvCxnSpPr>
          <p:spPr>
            <a:xfrm>
              <a:off x="5220072" y="2929714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/>
            <p:cNvCxnSpPr/>
            <p:nvPr/>
          </p:nvCxnSpPr>
          <p:spPr>
            <a:xfrm>
              <a:off x="5004048" y="2924944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/>
            <p:nvPr/>
          </p:nvCxnSpPr>
          <p:spPr>
            <a:xfrm>
              <a:off x="5004048" y="2924944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/>
            <p:nvPr/>
          </p:nvCxnSpPr>
          <p:spPr>
            <a:xfrm>
              <a:off x="5220072" y="3140968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/>
            <p:nvPr/>
          </p:nvCxnSpPr>
          <p:spPr>
            <a:xfrm>
              <a:off x="5652120" y="2929714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/>
            <p:nvPr/>
          </p:nvCxnSpPr>
          <p:spPr>
            <a:xfrm>
              <a:off x="5436096" y="2924944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/>
            <p:cNvCxnSpPr/>
            <p:nvPr/>
          </p:nvCxnSpPr>
          <p:spPr>
            <a:xfrm>
              <a:off x="5436096" y="2924944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/>
            <p:cNvCxnSpPr/>
            <p:nvPr/>
          </p:nvCxnSpPr>
          <p:spPr>
            <a:xfrm>
              <a:off x="5652120" y="3140968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/>
            <p:cNvCxnSpPr/>
            <p:nvPr/>
          </p:nvCxnSpPr>
          <p:spPr>
            <a:xfrm>
              <a:off x="6084168" y="2929714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98"/>
            <p:cNvCxnSpPr/>
            <p:nvPr/>
          </p:nvCxnSpPr>
          <p:spPr>
            <a:xfrm>
              <a:off x="5868144" y="2924944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/>
            <p:cNvCxnSpPr/>
            <p:nvPr/>
          </p:nvCxnSpPr>
          <p:spPr>
            <a:xfrm>
              <a:off x="5868144" y="2924944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/>
            <p:cNvCxnSpPr/>
            <p:nvPr/>
          </p:nvCxnSpPr>
          <p:spPr>
            <a:xfrm>
              <a:off x="6084168" y="3140968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/>
            <p:cNvCxnSpPr/>
            <p:nvPr/>
          </p:nvCxnSpPr>
          <p:spPr>
            <a:xfrm>
              <a:off x="6300192" y="2924944"/>
              <a:ext cx="144016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/>
            <p:cNvCxnSpPr/>
            <p:nvPr/>
          </p:nvCxnSpPr>
          <p:spPr>
            <a:xfrm>
              <a:off x="6300192" y="2924944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/>
            <p:cNvCxnSpPr/>
            <p:nvPr/>
          </p:nvCxnSpPr>
          <p:spPr>
            <a:xfrm>
              <a:off x="2411760" y="2065618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/>
            <p:cNvCxnSpPr/>
            <p:nvPr/>
          </p:nvCxnSpPr>
          <p:spPr>
            <a:xfrm>
              <a:off x="1979712" y="2060848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/>
            <p:cNvCxnSpPr/>
            <p:nvPr/>
          </p:nvCxnSpPr>
          <p:spPr>
            <a:xfrm>
              <a:off x="1979712" y="2060848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/>
            <p:cNvCxnSpPr/>
            <p:nvPr/>
          </p:nvCxnSpPr>
          <p:spPr>
            <a:xfrm>
              <a:off x="1907704" y="2276872"/>
              <a:ext cx="7200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/>
            <p:cNvCxnSpPr/>
            <p:nvPr/>
          </p:nvCxnSpPr>
          <p:spPr>
            <a:xfrm>
              <a:off x="2411760" y="2276872"/>
              <a:ext cx="86409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/>
            <p:nvPr/>
          </p:nvCxnSpPr>
          <p:spPr>
            <a:xfrm>
              <a:off x="2843808" y="2353650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/>
            <p:nvPr/>
          </p:nvCxnSpPr>
          <p:spPr>
            <a:xfrm>
              <a:off x="2407568" y="2348880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/>
            <p:nvPr/>
          </p:nvCxnSpPr>
          <p:spPr>
            <a:xfrm>
              <a:off x="2407568" y="2348880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907704" y="2564904"/>
              <a:ext cx="499864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连接符 212"/>
            <p:cNvCxnSpPr/>
            <p:nvPr/>
          </p:nvCxnSpPr>
          <p:spPr>
            <a:xfrm>
              <a:off x="2839616" y="2564904"/>
              <a:ext cx="872480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连接符 213"/>
            <p:cNvCxnSpPr/>
            <p:nvPr/>
          </p:nvCxnSpPr>
          <p:spPr>
            <a:xfrm>
              <a:off x="3275856" y="2641682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连接符 214"/>
            <p:cNvCxnSpPr/>
            <p:nvPr/>
          </p:nvCxnSpPr>
          <p:spPr>
            <a:xfrm>
              <a:off x="2843808" y="2636912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连接符 215"/>
            <p:cNvCxnSpPr/>
            <p:nvPr/>
          </p:nvCxnSpPr>
          <p:spPr>
            <a:xfrm>
              <a:off x="2843808" y="2636912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/>
            <p:cNvCxnSpPr/>
            <p:nvPr/>
          </p:nvCxnSpPr>
          <p:spPr>
            <a:xfrm>
              <a:off x="1907704" y="2852936"/>
              <a:ext cx="931912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3275856" y="2852936"/>
              <a:ext cx="86409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218"/>
            <p:cNvCxnSpPr/>
            <p:nvPr/>
          </p:nvCxnSpPr>
          <p:spPr>
            <a:xfrm>
              <a:off x="3707904" y="2065618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/>
            <p:cNvCxnSpPr/>
            <p:nvPr/>
          </p:nvCxnSpPr>
          <p:spPr>
            <a:xfrm>
              <a:off x="3275856" y="2060848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/>
            <p:nvPr/>
          </p:nvCxnSpPr>
          <p:spPr>
            <a:xfrm>
              <a:off x="3275856" y="2060848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连接符 221"/>
            <p:cNvCxnSpPr/>
            <p:nvPr/>
          </p:nvCxnSpPr>
          <p:spPr>
            <a:xfrm>
              <a:off x="3712096" y="2276872"/>
              <a:ext cx="86409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接连接符 222"/>
            <p:cNvCxnSpPr/>
            <p:nvPr/>
          </p:nvCxnSpPr>
          <p:spPr>
            <a:xfrm>
              <a:off x="4139952" y="2353650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3707904" y="2348880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24"/>
            <p:cNvCxnSpPr/>
            <p:nvPr/>
          </p:nvCxnSpPr>
          <p:spPr>
            <a:xfrm>
              <a:off x="3707904" y="2348880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/>
            <p:nvPr/>
          </p:nvCxnSpPr>
          <p:spPr>
            <a:xfrm>
              <a:off x="4139952" y="2564904"/>
              <a:ext cx="86828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连接符 226"/>
            <p:cNvCxnSpPr/>
            <p:nvPr/>
          </p:nvCxnSpPr>
          <p:spPr>
            <a:xfrm>
              <a:off x="4572000" y="2641682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227"/>
            <p:cNvCxnSpPr/>
            <p:nvPr/>
          </p:nvCxnSpPr>
          <p:spPr>
            <a:xfrm>
              <a:off x="4139952" y="2636912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28"/>
            <p:cNvCxnSpPr/>
            <p:nvPr/>
          </p:nvCxnSpPr>
          <p:spPr>
            <a:xfrm>
              <a:off x="4139952" y="2636912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4572000" y="2852936"/>
              <a:ext cx="86409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连接符 230"/>
            <p:cNvCxnSpPr/>
            <p:nvPr/>
          </p:nvCxnSpPr>
          <p:spPr>
            <a:xfrm>
              <a:off x="5004048" y="2065618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/>
          </p:nvCxnSpPr>
          <p:spPr>
            <a:xfrm>
              <a:off x="4572000" y="2060848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/>
            <p:nvPr/>
          </p:nvCxnSpPr>
          <p:spPr>
            <a:xfrm>
              <a:off x="4572000" y="2060848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/>
            <p:nvPr/>
          </p:nvCxnSpPr>
          <p:spPr>
            <a:xfrm>
              <a:off x="5008240" y="2276872"/>
              <a:ext cx="86409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/>
            <p:nvPr/>
          </p:nvCxnSpPr>
          <p:spPr>
            <a:xfrm>
              <a:off x="5436096" y="2353650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235"/>
            <p:cNvCxnSpPr/>
            <p:nvPr/>
          </p:nvCxnSpPr>
          <p:spPr>
            <a:xfrm>
              <a:off x="5004048" y="2348880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连接符 236"/>
            <p:cNvCxnSpPr/>
            <p:nvPr/>
          </p:nvCxnSpPr>
          <p:spPr>
            <a:xfrm>
              <a:off x="5004048" y="2348880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连接符 237"/>
            <p:cNvCxnSpPr/>
            <p:nvPr/>
          </p:nvCxnSpPr>
          <p:spPr>
            <a:xfrm>
              <a:off x="5436096" y="2564904"/>
              <a:ext cx="86409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连接符 238"/>
            <p:cNvCxnSpPr/>
            <p:nvPr/>
          </p:nvCxnSpPr>
          <p:spPr>
            <a:xfrm>
              <a:off x="5868144" y="2641682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/>
            <p:nvPr/>
          </p:nvCxnSpPr>
          <p:spPr>
            <a:xfrm>
              <a:off x="5436096" y="2636912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/>
            <p:cNvCxnSpPr/>
            <p:nvPr/>
          </p:nvCxnSpPr>
          <p:spPr>
            <a:xfrm>
              <a:off x="5436096" y="2636912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连接符 241"/>
            <p:cNvCxnSpPr/>
            <p:nvPr/>
          </p:nvCxnSpPr>
          <p:spPr>
            <a:xfrm>
              <a:off x="5868144" y="2852936"/>
              <a:ext cx="576064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连接符 242"/>
            <p:cNvCxnSpPr/>
            <p:nvPr/>
          </p:nvCxnSpPr>
          <p:spPr>
            <a:xfrm>
              <a:off x="5868144" y="2065618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连接符 243"/>
            <p:cNvCxnSpPr/>
            <p:nvPr/>
          </p:nvCxnSpPr>
          <p:spPr>
            <a:xfrm>
              <a:off x="6296000" y="2065618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连接符 244"/>
            <p:cNvCxnSpPr/>
            <p:nvPr/>
          </p:nvCxnSpPr>
          <p:spPr>
            <a:xfrm>
              <a:off x="5863952" y="2060848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连接符 245"/>
            <p:cNvCxnSpPr/>
            <p:nvPr/>
          </p:nvCxnSpPr>
          <p:spPr>
            <a:xfrm>
              <a:off x="6300192" y="2276872"/>
              <a:ext cx="14401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>
              <a:off x="6300192" y="2348880"/>
              <a:ext cx="14401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连接符 247"/>
            <p:cNvCxnSpPr/>
            <p:nvPr/>
          </p:nvCxnSpPr>
          <p:spPr>
            <a:xfrm>
              <a:off x="6300192" y="2348880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/>
            <p:cNvCxnSpPr/>
            <p:nvPr/>
          </p:nvCxnSpPr>
          <p:spPr>
            <a:xfrm>
              <a:off x="2195736" y="321774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连接符 249"/>
            <p:cNvCxnSpPr/>
            <p:nvPr/>
          </p:nvCxnSpPr>
          <p:spPr>
            <a:xfrm>
              <a:off x="1979712" y="321297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接连接符 250"/>
            <p:cNvCxnSpPr/>
            <p:nvPr/>
          </p:nvCxnSpPr>
          <p:spPr>
            <a:xfrm>
              <a:off x="1979712" y="321297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连接符 251"/>
            <p:cNvCxnSpPr/>
            <p:nvPr/>
          </p:nvCxnSpPr>
          <p:spPr>
            <a:xfrm>
              <a:off x="1907704" y="3429000"/>
              <a:ext cx="72008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/>
            <p:cNvCxnSpPr/>
            <p:nvPr/>
          </p:nvCxnSpPr>
          <p:spPr>
            <a:xfrm>
              <a:off x="2195736" y="342900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连接符 253"/>
            <p:cNvCxnSpPr/>
            <p:nvPr/>
          </p:nvCxnSpPr>
          <p:spPr>
            <a:xfrm>
              <a:off x="2627784" y="321774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接连接符 254"/>
            <p:cNvCxnSpPr/>
            <p:nvPr/>
          </p:nvCxnSpPr>
          <p:spPr>
            <a:xfrm>
              <a:off x="2411760" y="321297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连接符 255"/>
            <p:cNvCxnSpPr/>
            <p:nvPr/>
          </p:nvCxnSpPr>
          <p:spPr>
            <a:xfrm>
              <a:off x="2411760" y="321297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连接符 256"/>
            <p:cNvCxnSpPr/>
            <p:nvPr/>
          </p:nvCxnSpPr>
          <p:spPr>
            <a:xfrm>
              <a:off x="2627784" y="342900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连接符 257"/>
            <p:cNvCxnSpPr/>
            <p:nvPr/>
          </p:nvCxnSpPr>
          <p:spPr>
            <a:xfrm>
              <a:off x="3059832" y="321774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接连接符 258"/>
            <p:cNvCxnSpPr/>
            <p:nvPr/>
          </p:nvCxnSpPr>
          <p:spPr>
            <a:xfrm>
              <a:off x="2843808" y="321297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连接符 259"/>
            <p:cNvCxnSpPr/>
            <p:nvPr/>
          </p:nvCxnSpPr>
          <p:spPr>
            <a:xfrm>
              <a:off x="2843808" y="321297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连接符 260"/>
            <p:cNvCxnSpPr/>
            <p:nvPr/>
          </p:nvCxnSpPr>
          <p:spPr>
            <a:xfrm>
              <a:off x="3059832" y="342900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接连接符 261"/>
            <p:cNvCxnSpPr/>
            <p:nvPr/>
          </p:nvCxnSpPr>
          <p:spPr>
            <a:xfrm>
              <a:off x="3491880" y="321774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接连接符 262"/>
            <p:cNvCxnSpPr/>
            <p:nvPr/>
          </p:nvCxnSpPr>
          <p:spPr>
            <a:xfrm>
              <a:off x="3275856" y="321297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接连接符 263"/>
            <p:cNvCxnSpPr/>
            <p:nvPr/>
          </p:nvCxnSpPr>
          <p:spPr>
            <a:xfrm>
              <a:off x="3275856" y="321297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接连接符 264"/>
            <p:cNvCxnSpPr/>
            <p:nvPr/>
          </p:nvCxnSpPr>
          <p:spPr>
            <a:xfrm>
              <a:off x="3491880" y="342900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接连接符 265"/>
            <p:cNvCxnSpPr/>
            <p:nvPr/>
          </p:nvCxnSpPr>
          <p:spPr>
            <a:xfrm>
              <a:off x="3923928" y="321774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接连接符 266"/>
            <p:cNvCxnSpPr/>
            <p:nvPr/>
          </p:nvCxnSpPr>
          <p:spPr>
            <a:xfrm>
              <a:off x="3707904" y="321297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接连接符 267"/>
            <p:cNvCxnSpPr/>
            <p:nvPr/>
          </p:nvCxnSpPr>
          <p:spPr>
            <a:xfrm>
              <a:off x="3707904" y="321297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接连接符 268"/>
            <p:cNvCxnSpPr/>
            <p:nvPr/>
          </p:nvCxnSpPr>
          <p:spPr>
            <a:xfrm>
              <a:off x="3923928" y="342900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连接符 269"/>
            <p:cNvCxnSpPr/>
            <p:nvPr/>
          </p:nvCxnSpPr>
          <p:spPr>
            <a:xfrm>
              <a:off x="4355976" y="321774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连接符 270"/>
            <p:cNvCxnSpPr/>
            <p:nvPr/>
          </p:nvCxnSpPr>
          <p:spPr>
            <a:xfrm>
              <a:off x="4139952" y="321297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接连接符 271"/>
            <p:cNvCxnSpPr/>
            <p:nvPr/>
          </p:nvCxnSpPr>
          <p:spPr>
            <a:xfrm>
              <a:off x="4139952" y="321297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接连接符 272"/>
            <p:cNvCxnSpPr/>
            <p:nvPr/>
          </p:nvCxnSpPr>
          <p:spPr>
            <a:xfrm>
              <a:off x="4355976" y="342900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接连接符 273"/>
            <p:cNvCxnSpPr/>
            <p:nvPr/>
          </p:nvCxnSpPr>
          <p:spPr>
            <a:xfrm>
              <a:off x="4788024" y="321774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接连接符 274"/>
            <p:cNvCxnSpPr/>
            <p:nvPr/>
          </p:nvCxnSpPr>
          <p:spPr>
            <a:xfrm>
              <a:off x="4572000" y="321297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接连接符 275"/>
            <p:cNvCxnSpPr/>
            <p:nvPr/>
          </p:nvCxnSpPr>
          <p:spPr>
            <a:xfrm>
              <a:off x="4572000" y="321297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接连接符 276"/>
            <p:cNvCxnSpPr/>
            <p:nvPr/>
          </p:nvCxnSpPr>
          <p:spPr>
            <a:xfrm>
              <a:off x="4788024" y="342900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接连接符 277"/>
            <p:cNvCxnSpPr/>
            <p:nvPr/>
          </p:nvCxnSpPr>
          <p:spPr>
            <a:xfrm>
              <a:off x="5220072" y="321774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接连接符 278"/>
            <p:cNvCxnSpPr/>
            <p:nvPr/>
          </p:nvCxnSpPr>
          <p:spPr>
            <a:xfrm>
              <a:off x="5004048" y="321297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接连接符 279"/>
            <p:cNvCxnSpPr/>
            <p:nvPr/>
          </p:nvCxnSpPr>
          <p:spPr>
            <a:xfrm>
              <a:off x="5004048" y="321297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接连接符 280"/>
            <p:cNvCxnSpPr/>
            <p:nvPr/>
          </p:nvCxnSpPr>
          <p:spPr>
            <a:xfrm>
              <a:off x="5220072" y="342900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接连接符 281"/>
            <p:cNvCxnSpPr/>
            <p:nvPr/>
          </p:nvCxnSpPr>
          <p:spPr>
            <a:xfrm>
              <a:off x="5652120" y="321774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接连接符 282"/>
            <p:cNvCxnSpPr/>
            <p:nvPr/>
          </p:nvCxnSpPr>
          <p:spPr>
            <a:xfrm>
              <a:off x="5436096" y="321297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接连接符 283"/>
            <p:cNvCxnSpPr/>
            <p:nvPr/>
          </p:nvCxnSpPr>
          <p:spPr>
            <a:xfrm>
              <a:off x="5436096" y="321297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接连接符 284"/>
            <p:cNvCxnSpPr/>
            <p:nvPr/>
          </p:nvCxnSpPr>
          <p:spPr>
            <a:xfrm>
              <a:off x="5652120" y="342900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接连接符 285"/>
            <p:cNvCxnSpPr/>
            <p:nvPr/>
          </p:nvCxnSpPr>
          <p:spPr>
            <a:xfrm>
              <a:off x="6084168" y="321774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接连接符 286"/>
            <p:cNvCxnSpPr/>
            <p:nvPr/>
          </p:nvCxnSpPr>
          <p:spPr>
            <a:xfrm>
              <a:off x="5868144" y="321297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接连接符 287"/>
            <p:cNvCxnSpPr/>
            <p:nvPr/>
          </p:nvCxnSpPr>
          <p:spPr>
            <a:xfrm>
              <a:off x="5868144" y="321297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接连接符 288"/>
            <p:cNvCxnSpPr/>
            <p:nvPr/>
          </p:nvCxnSpPr>
          <p:spPr>
            <a:xfrm>
              <a:off x="6084168" y="342900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接连接符 289"/>
            <p:cNvCxnSpPr/>
            <p:nvPr/>
          </p:nvCxnSpPr>
          <p:spPr>
            <a:xfrm>
              <a:off x="6300192" y="3212976"/>
              <a:ext cx="144016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连接符 290"/>
            <p:cNvCxnSpPr/>
            <p:nvPr/>
          </p:nvCxnSpPr>
          <p:spPr>
            <a:xfrm>
              <a:off x="6300192" y="321297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连接符 291"/>
            <p:cNvCxnSpPr/>
            <p:nvPr/>
          </p:nvCxnSpPr>
          <p:spPr>
            <a:xfrm>
              <a:off x="2411760" y="3505778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连接符 292"/>
            <p:cNvCxnSpPr/>
            <p:nvPr/>
          </p:nvCxnSpPr>
          <p:spPr>
            <a:xfrm>
              <a:off x="2195736" y="35010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连接符 293"/>
            <p:cNvCxnSpPr/>
            <p:nvPr/>
          </p:nvCxnSpPr>
          <p:spPr>
            <a:xfrm>
              <a:off x="2195736" y="3501008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连接符 294"/>
            <p:cNvCxnSpPr/>
            <p:nvPr/>
          </p:nvCxnSpPr>
          <p:spPr>
            <a:xfrm>
              <a:off x="1907704" y="3501008"/>
              <a:ext cx="72008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连接符 295"/>
            <p:cNvCxnSpPr/>
            <p:nvPr/>
          </p:nvCxnSpPr>
          <p:spPr>
            <a:xfrm>
              <a:off x="2411760" y="371703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连接符 296"/>
            <p:cNvCxnSpPr/>
            <p:nvPr/>
          </p:nvCxnSpPr>
          <p:spPr>
            <a:xfrm>
              <a:off x="2843808" y="3505778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连接符 297"/>
            <p:cNvCxnSpPr/>
            <p:nvPr/>
          </p:nvCxnSpPr>
          <p:spPr>
            <a:xfrm>
              <a:off x="2627784" y="35010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连接符 298"/>
            <p:cNvCxnSpPr/>
            <p:nvPr/>
          </p:nvCxnSpPr>
          <p:spPr>
            <a:xfrm>
              <a:off x="2627784" y="3501008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299"/>
            <p:cNvCxnSpPr/>
            <p:nvPr/>
          </p:nvCxnSpPr>
          <p:spPr>
            <a:xfrm>
              <a:off x="2843808" y="371703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连接符 300"/>
            <p:cNvCxnSpPr/>
            <p:nvPr/>
          </p:nvCxnSpPr>
          <p:spPr>
            <a:xfrm>
              <a:off x="3275856" y="3505778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/>
            <p:nvPr/>
          </p:nvCxnSpPr>
          <p:spPr>
            <a:xfrm>
              <a:off x="3059832" y="35010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>
              <a:off x="3059832" y="3501008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/>
            <p:nvPr/>
          </p:nvCxnSpPr>
          <p:spPr>
            <a:xfrm>
              <a:off x="3275856" y="371703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连接符 304"/>
            <p:cNvCxnSpPr/>
            <p:nvPr/>
          </p:nvCxnSpPr>
          <p:spPr>
            <a:xfrm>
              <a:off x="3707904" y="3505778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连接符 305"/>
            <p:cNvCxnSpPr/>
            <p:nvPr/>
          </p:nvCxnSpPr>
          <p:spPr>
            <a:xfrm>
              <a:off x="3491880" y="35010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接连接符 306"/>
            <p:cNvCxnSpPr/>
            <p:nvPr/>
          </p:nvCxnSpPr>
          <p:spPr>
            <a:xfrm>
              <a:off x="3491880" y="3501008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接连接符 307"/>
            <p:cNvCxnSpPr/>
            <p:nvPr/>
          </p:nvCxnSpPr>
          <p:spPr>
            <a:xfrm>
              <a:off x="3707904" y="371703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/>
            <p:nvPr/>
          </p:nvCxnSpPr>
          <p:spPr>
            <a:xfrm>
              <a:off x="4139952" y="3505778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连接符 309"/>
            <p:cNvCxnSpPr/>
            <p:nvPr/>
          </p:nvCxnSpPr>
          <p:spPr>
            <a:xfrm>
              <a:off x="3923928" y="35010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连接符 310"/>
            <p:cNvCxnSpPr/>
            <p:nvPr/>
          </p:nvCxnSpPr>
          <p:spPr>
            <a:xfrm>
              <a:off x="3923928" y="3501008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接连接符 311"/>
            <p:cNvCxnSpPr/>
            <p:nvPr/>
          </p:nvCxnSpPr>
          <p:spPr>
            <a:xfrm>
              <a:off x="4139952" y="371703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/>
            <p:nvPr/>
          </p:nvCxnSpPr>
          <p:spPr>
            <a:xfrm>
              <a:off x="4572000" y="3505778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接连接符 313"/>
            <p:cNvCxnSpPr/>
            <p:nvPr/>
          </p:nvCxnSpPr>
          <p:spPr>
            <a:xfrm>
              <a:off x="4355976" y="35010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接连接符 314"/>
            <p:cNvCxnSpPr/>
            <p:nvPr/>
          </p:nvCxnSpPr>
          <p:spPr>
            <a:xfrm>
              <a:off x="4355976" y="3501008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接连接符 315"/>
            <p:cNvCxnSpPr/>
            <p:nvPr/>
          </p:nvCxnSpPr>
          <p:spPr>
            <a:xfrm>
              <a:off x="4572000" y="371703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接连接符 316"/>
            <p:cNvCxnSpPr/>
            <p:nvPr/>
          </p:nvCxnSpPr>
          <p:spPr>
            <a:xfrm>
              <a:off x="5004048" y="3505778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接连接符 317"/>
            <p:cNvCxnSpPr/>
            <p:nvPr/>
          </p:nvCxnSpPr>
          <p:spPr>
            <a:xfrm>
              <a:off x="4788024" y="35010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接连接符 318"/>
            <p:cNvCxnSpPr/>
            <p:nvPr/>
          </p:nvCxnSpPr>
          <p:spPr>
            <a:xfrm>
              <a:off x="4788024" y="3501008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/>
            <p:cNvCxnSpPr/>
            <p:nvPr/>
          </p:nvCxnSpPr>
          <p:spPr>
            <a:xfrm>
              <a:off x="5004048" y="371703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/>
            <p:cNvCxnSpPr/>
            <p:nvPr/>
          </p:nvCxnSpPr>
          <p:spPr>
            <a:xfrm>
              <a:off x="5436096" y="3505778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连接符 321"/>
            <p:cNvCxnSpPr/>
            <p:nvPr/>
          </p:nvCxnSpPr>
          <p:spPr>
            <a:xfrm>
              <a:off x="5220072" y="35010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接连接符 322"/>
            <p:cNvCxnSpPr/>
            <p:nvPr/>
          </p:nvCxnSpPr>
          <p:spPr>
            <a:xfrm>
              <a:off x="5220072" y="3501008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接连接符 323"/>
            <p:cNvCxnSpPr/>
            <p:nvPr/>
          </p:nvCxnSpPr>
          <p:spPr>
            <a:xfrm>
              <a:off x="5436096" y="371703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接连接符 324"/>
            <p:cNvCxnSpPr/>
            <p:nvPr/>
          </p:nvCxnSpPr>
          <p:spPr>
            <a:xfrm>
              <a:off x="5868144" y="3505778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/>
            <p:cNvCxnSpPr/>
            <p:nvPr/>
          </p:nvCxnSpPr>
          <p:spPr>
            <a:xfrm>
              <a:off x="5652120" y="35010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接连接符 326"/>
            <p:cNvCxnSpPr/>
            <p:nvPr/>
          </p:nvCxnSpPr>
          <p:spPr>
            <a:xfrm>
              <a:off x="5652120" y="3501008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接连接符 327"/>
            <p:cNvCxnSpPr/>
            <p:nvPr/>
          </p:nvCxnSpPr>
          <p:spPr>
            <a:xfrm>
              <a:off x="5868144" y="371703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接连接符 328"/>
            <p:cNvCxnSpPr/>
            <p:nvPr/>
          </p:nvCxnSpPr>
          <p:spPr>
            <a:xfrm>
              <a:off x="6300192" y="3505778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接连接符 329"/>
            <p:cNvCxnSpPr/>
            <p:nvPr/>
          </p:nvCxnSpPr>
          <p:spPr>
            <a:xfrm>
              <a:off x="6084168" y="35010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接连接符 330"/>
            <p:cNvCxnSpPr/>
            <p:nvPr/>
          </p:nvCxnSpPr>
          <p:spPr>
            <a:xfrm>
              <a:off x="6084168" y="3501008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接连接符 331"/>
            <p:cNvCxnSpPr/>
            <p:nvPr/>
          </p:nvCxnSpPr>
          <p:spPr>
            <a:xfrm>
              <a:off x="6300192" y="3717032"/>
              <a:ext cx="144016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接连接符 332"/>
            <p:cNvCxnSpPr/>
            <p:nvPr/>
          </p:nvCxnSpPr>
          <p:spPr>
            <a:xfrm>
              <a:off x="1979712" y="3501008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接连接符 333"/>
            <p:cNvCxnSpPr/>
            <p:nvPr/>
          </p:nvCxnSpPr>
          <p:spPr>
            <a:xfrm>
              <a:off x="1979712" y="371226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接连接符 334"/>
            <p:cNvCxnSpPr/>
            <p:nvPr/>
          </p:nvCxnSpPr>
          <p:spPr>
            <a:xfrm>
              <a:off x="5868144" y="1777586"/>
              <a:ext cx="0" cy="2112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直接连接符 335"/>
            <p:cNvCxnSpPr/>
            <p:nvPr/>
          </p:nvCxnSpPr>
          <p:spPr>
            <a:xfrm>
              <a:off x="4572000" y="1772816"/>
              <a:ext cx="129614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直接连接符 336"/>
            <p:cNvCxnSpPr/>
            <p:nvPr/>
          </p:nvCxnSpPr>
          <p:spPr>
            <a:xfrm>
              <a:off x="4572000" y="1772816"/>
              <a:ext cx="0" cy="21602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直接连接符 337"/>
            <p:cNvCxnSpPr/>
            <p:nvPr/>
          </p:nvCxnSpPr>
          <p:spPr>
            <a:xfrm>
              <a:off x="1907704" y="1988840"/>
              <a:ext cx="266429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直接连接符 338"/>
            <p:cNvCxnSpPr/>
            <p:nvPr/>
          </p:nvCxnSpPr>
          <p:spPr>
            <a:xfrm>
              <a:off x="5868144" y="1988840"/>
              <a:ext cx="57606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直接连接符 339"/>
            <p:cNvCxnSpPr/>
            <p:nvPr/>
          </p:nvCxnSpPr>
          <p:spPr>
            <a:xfrm>
              <a:off x="6300192" y="1988840"/>
              <a:ext cx="14401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直接连接符 340"/>
            <p:cNvCxnSpPr/>
            <p:nvPr/>
          </p:nvCxnSpPr>
          <p:spPr>
            <a:xfrm>
              <a:off x="4572000" y="1489554"/>
              <a:ext cx="0" cy="2112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直接连接符 341"/>
            <p:cNvCxnSpPr/>
            <p:nvPr/>
          </p:nvCxnSpPr>
          <p:spPr>
            <a:xfrm>
              <a:off x="3275856" y="1484784"/>
              <a:ext cx="129614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直接连接符 342"/>
            <p:cNvCxnSpPr/>
            <p:nvPr/>
          </p:nvCxnSpPr>
          <p:spPr>
            <a:xfrm>
              <a:off x="3275856" y="1484784"/>
              <a:ext cx="0" cy="21602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直接连接符 343"/>
            <p:cNvCxnSpPr/>
            <p:nvPr/>
          </p:nvCxnSpPr>
          <p:spPr>
            <a:xfrm>
              <a:off x="1907704" y="1700808"/>
              <a:ext cx="1368152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直接连接符 344"/>
            <p:cNvCxnSpPr/>
            <p:nvPr/>
          </p:nvCxnSpPr>
          <p:spPr>
            <a:xfrm>
              <a:off x="4572000" y="1700808"/>
              <a:ext cx="187220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直接连接符 345"/>
            <p:cNvCxnSpPr/>
            <p:nvPr/>
          </p:nvCxnSpPr>
          <p:spPr>
            <a:xfrm>
              <a:off x="3275856" y="1201522"/>
              <a:ext cx="0" cy="2112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接连接符 346"/>
            <p:cNvCxnSpPr/>
            <p:nvPr/>
          </p:nvCxnSpPr>
          <p:spPr>
            <a:xfrm>
              <a:off x="1979712" y="1196752"/>
              <a:ext cx="129614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直接连接符 347"/>
            <p:cNvCxnSpPr/>
            <p:nvPr/>
          </p:nvCxnSpPr>
          <p:spPr>
            <a:xfrm>
              <a:off x="1979712" y="1196752"/>
              <a:ext cx="0" cy="21602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直接连接符 348"/>
            <p:cNvCxnSpPr/>
            <p:nvPr/>
          </p:nvCxnSpPr>
          <p:spPr>
            <a:xfrm>
              <a:off x="1907704" y="1412776"/>
              <a:ext cx="7200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直接连接符 349"/>
            <p:cNvCxnSpPr/>
            <p:nvPr/>
          </p:nvCxnSpPr>
          <p:spPr>
            <a:xfrm>
              <a:off x="3275856" y="1412776"/>
              <a:ext cx="259228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直接连接符 350"/>
            <p:cNvCxnSpPr/>
            <p:nvPr/>
          </p:nvCxnSpPr>
          <p:spPr>
            <a:xfrm>
              <a:off x="5868144" y="1196752"/>
              <a:ext cx="57606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直接连接符 351"/>
            <p:cNvCxnSpPr/>
            <p:nvPr/>
          </p:nvCxnSpPr>
          <p:spPr>
            <a:xfrm>
              <a:off x="5868144" y="1196752"/>
              <a:ext cx="0" cy="21602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接连接符 352"/>
            <p:cNvCxnSpPr/>
            <p:nvPr/>
          </p:nvCxnSpPr>
          <p:spPr>
            <a:xfrm>
              <a:off x="5868144" y="908720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直接连接符 353"/>
            <p:cNvCxnSpPr/>
            <p:nvPr/>
          </p:nvCxnSpPr>
          <p:spPr>
            <a:xfrm>
              <a:off x="4499992" y="980728"/>
              <a:ext cx="1372344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直接连接符 354"/>
            <p:cNvCxnSpPr/>
            <p:nvPr/>
          </p:nvCxnSpPr>
          <p:spPr>
            <a:xfrm flipH="1">
              <a:off x="1989336" y="980728"/>
              <a:ext cx="13585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6" name="Group 76"/>
          <p:cNvGrpSpPr>
            <a:grpSpLocks/>
          </p:cNvGrpSpPr>
          <p:nvPr/>
        </p:nvGrpSpPr>
        <p:grpSpPr bwMode="auto">
          <a:xfrm>
            <a:off x="3995936" y="6453336"/>
            <a:ext cx="360363" cy="287337"/>
            <a:chOff x="1133" y="4020"/>
            <a:chExt cx="227" cy="181"/>
          </a:xfrm>
        </p:grpSpPr>
        <p:sp>
          <p:nvSpPr>
            <p:cNvPr id="357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29</a:t>
              </a:r>
            </a:p>
          </p:txBody>
        </p:sp>
      </p:grpSp>
      <p:grpSp>
        <p:nvGrpSpPr>
          <p:cNvPr id="359" name="Group 76"/>
          <p:cNvGrpSpPr>
            <a:grpSpLocks/>
          </p:cNvGrpSpPr>
          <p:nvPr/>
        </p:nvGrpSpPr>
        <p:grpSpPr bwMode="auto">
          <a:xfrm>
            <a:off x="5147741" y="6453336"/>
            <a:ext cx="360363" cy="287337"/>
            <a:chOff x="1133" y="4020"/>
            <a:chExt cx="227" cy="181"/>
          </a:xfrm>
        </p:grpSpPr>
        <p:sp>
          <p:nvSpPr>
            <p:cNvPr id="360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1" name="Text Box 78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22</a:t>
              </a:r>
            </a:p>
          </p:txBody>
        </p:sp>
      </p:grpSp>
      <p:sp>
        <p:nvSpPr>
          <p:cNvPr id="362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58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3200" y="6320408"/>
            <a:ext cx="1905000" cy="457200"/>
          </a:xfrm>
        </p:spPr>
        <p:txBody>
          <a:bodyPr/>
          <a:lstStyle/>
          <a:p>
            <a:fld id="{D9F6E18D-FF9A-4BD5-BDFA-25F6368EE484}" type="slidenum">
              <a:rPr lang="en-US" altLang="zh-CN" u="sng" smtClean="0"/>
              <a:pPr/>
              <a:t>66</a:t>
            </a:fld>
            <a:endParaRPr lang="en-US" altLang="zh-CN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9" name="Text Box 303"/>
              <p:cNvSpPr txBox="1">
                <a:spLocks noChangeArrowheads="1"/>
              </p:cNvSpPr>
              <p:nvPr/>
            </p:nvSpPr>
            <p:spPr bwMode="auto">
              <a:xfrm>
                <a:off x="179512" y="397113"/>
                <a:ext cx="8856984" cy="22980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25000"/>
                  </a:lnSpc>
                </a:pPr>
                <a:r>
                  <a:rPr lang="en-US" altLang="zh-CN" b="1" u="sng" dirty="0">
                    <a:solidFill>
                      <a:srgbClr val="C00000"/>
                    </a:solidFill>
                    <a:latin typeface="宋体" pitchFamily="2" charset="-122"/>
                  </a:rPr>
                  <a:t>   </a:t>
                </a:r>
                <a:r>
                  <a:rPr lang="zh-CN" altLang="en-US" b="1" u="sng" dirty="0">
                    <a:solidFill>
                      <a:srgbClr val="C00000"/>
                    </a:solidFill>
                    <a:latin typeface="宋体" pitchFamily="2" charset="-122"/>
                  </a:rPr>
                  <a:t>*早期计算机的时序系统：</a:t>
                </a:r>
                <a:r>
                  <a:rPr lang="zh-CN" altLang="en-US" sz="2200" b="1" u="sng" dirty="0">
                    <a:latin typeface="宋体" pitchFamily="2" charset="-122"/>
                  </a:rPr>
                  <a:t>三级时序</a:t>
                </a:r>
                <a:r>
                  <a:rPr lang="en-US" altLang="zh-CN" sz="2200" b="1" u="sng" dirty="0">
                    <a:latin typeface="宋体" pitchFamily="2" charset="-122"/>
                  </a:rPr>
                  <a:t>(</a:t>
                </a:r>
                <a:r>
                  <a:rPr lang="zh-CN" altLang="en-US" sz="2200" b="1" u="sng" dirty="0">
                    <a:latin typeface="宋体" pitchFamily="2" charset="-122"/>
                  </a:rPr>
                  <a:t>机器周期</a:t>
                </a:r>
                <a:r>
                  <a:rPr lang="en-US" altLang="zh-CN" sz="2200" b="1" u="sng" dirty="0">
                    <a:latin typeface="宋体" pitchFamily="2" charset="-122"/>
                  </a:rPr>
                  <a:t>/</a:t>
                </a:r>
                <a:r>
                  <a:rPr lang="zh-CN" altLang="en-US" sz="2200" b="1" u="sng" dirty="0">
                    <a:latin typeface="宋体" pitchFamily="2" charset="-122"/>
                  </a:rPr>
                  <a:t>节拍</a:t>
                </a:r>
                <a:r>
                  <a:rPr lang="en-US" altLang="zh-CN" sz="2200" b="1" u="sng" dirty="0">
                    <a:latin typeface="宋体" pitchFamily="2" charset="-122"/>
                  </a:rPr>
                  <a:t>/</a:t>
                </a:r>
                <a:r>
                  <a:rPr lang="zh-CN" altLang="en-US" sz="2200" b="1" u="sng" dirty="0">
                    <a:latin typeface="宋体" pitchFamily="2" charset="-122"/>
                  </a:rPr>
                  <a:t>工作脉冲</a:t>
                </a:r>
                <a:r>
                  <a:rPr lang="en-US" altLang="zh-CN" sz="2200" b="1" u="sng" dirty="0">
                    <a:latin typeface="宋体" pitchFamily="2" charset="-122"/>
                  </a:rPr>
                  <a:t>)</a:t>
                </a:r>
              </a:p>
              <a:p>
                <a:pPr algn="l">
                  <a:lnSpc>
                    <a:spcPct val="125000"/>
                  </a:lnSpc>
                </a:pPr>
                <a:r>
                  <a:rPr lang="en-US" altLang="zh-CN" b="1" u="sng" dirty="0">
                    <a:solidFill>
                      <a:schemeClr val="accent2"/>
                    </a:solidFill>
                    <a:latin typeface="宋体" pitchFamily="2" charset="-122"/>
                  </a:rPr>
                  <a:t>      </a:t>
                </a:r>
                <a:r>
                  <a:rPr lang="zh-CN" altLang="en-US" b="1" u="sng" dirty="0">
                    <a:solidFill>
                      <a:schemeClr val="accent2"/>
                    </a:solidFill>
                    <a:latin typeface="宋体" pitchFamily="2" charset="-122"/>
                  </a:rPr>
                  <a:t>信号的个数</a:t>
                </a:r>
                <a:r>
                  <a:rPr lang="en-US" altLang="zh-CN" b="1" u="sng" dirty="0">
                    <a:solidFill>
                      <a:schemeClr val="accent2"/>
                    </a:solidFill>
                    <a:latin typeface="宋体" pitchFamily="2" charset="-122"/>
                  </a:rPr>
                  <a:t>—</a:t>
                </a:r>
                <a:r>
                  <a:rPr lang="zh-CN" altLang="en-US" b="1" u="sng" dirty="0">
                    <a:latin typeface="宋体" pitchFamily="2" charset="-122"/>
                  </a:rPr>
                  <a:t>按最复杂情况设置</a:t>
                </a:r>
                <a:endParaRPr lang="en-US" altLang="zh-CN" b="1" u="sng" dirty="0">
                  <a:latin typeface="宋体" pitchFamily="2" charset="-122"/>
                </a:endParaRPr>
              </a:p>
              <a:p>
                <a:pPr algn="l">
                  <a:lnSpc>
                    <a:spcPct val="125000"/>
                  </a:lnSpc>
                </a:pPr>
                <a:r>
                  <a:rPr lang="zh-CN" altLang="en-US" sz="2200" b="1" u="sng" dirty="0">
                    <a:latin typeface="宋体" pitchFamily="2" charset="-122"/>
                  </a:rPr>
                  <a:t>           </a:t>
                </a:r>
                <a:r>
                  <a:rPr lang="zh-CN" altLang="en-US" sz="2200" b="1" u="sng" dirty="0">
                    <a:solidFill>
                      <a:srgbClr val="990099"/>
                    </a:solidFill>
                    <a:latin typeface="宋体" pitchFamily="2" charset="-122"/>
                  </a:rPr>
                  <a:t>例：</a:t>
                </a:r>
                <a:r>
                  <a:rPr lang="zh-CN" altLang="en-US" sz="2000" b="1" u="sng" dirty="0">
                    <a:latin typeface="宋体" pitchFamily="2" charset="-122"/>
                  </a:rPr>
                  <a:t>指令周期</a:t>
                </a:r>
                <a14:m>
                  <m:oMath xmlns:m="http://schemas.openxmlformats.org/officeDocument/2006/math">
                    <m:r>
                      <a:rPr lang="zh-CN" altLang="en-US" sz="2000" b="1" u="sng">
                        <a:latin typeface="Cambria Math"/>
                      </a:rPr>
                      <m:t>＝</m:t>
                    </m:r>
                    <m:nary>
                      <m:naryPr>
                        <m:chr m:val="∑"/>
                        <m:ctrlPr>
                          <a:rPr lang="en-US" altLang="zh-CN" sz="2000" b="1" i="1" u="sng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1" i="1" u="sng">
                            <a:latin typeface="Cambria Math"/>
                          </a:rPr>
                          <m:t>𝒊</m:t>
                        </m:r>
                        <m:r>
                          <a:rPr lang="en-US" altLang="zh-CN" sz="2000" b="1" i="1" u="sng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sz="2000" b="1" i="1" u="sng">
                            <a:latin typeface="Cambria Math"/>
                          </a:rPr>
                          <m:t>𝒙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b="1" i="1" u="sng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zh-CN" altLang="en-US" sz="2000" b="1" u="sng">
                                <a:latin typeface="Cambria Math"/>
                              </a:rPr>
                              <m:t>机器周期</m:t>
                            </m:r>
                          </m:e>
                          <m:sub>
                            <m:r>
                              <a:rPr lang="en-US" altLang="zh-CN" sz="2000" b="1" i="1" u="sng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000" b="1" u="sng" dirty="0">
                    <a:latin typeface="宋体" pitchFamily="2" charset="-122"/>
                  </a:rPr>
                  <a:t>，机器周期</a:t>
                </a:r>
                <a14:m>
                  <m:oMath xmlns:m="http://schemas.openxmlformats.org/officeDocument/2006/math">
                    <m:r>
                      <a:rPr lang="zh-CN" altLang="en-US" sz="2000" b="1" u="sng">
                        <a:latin typeface="Cambria Math"/>
                      </a:rPr>
                      <m:t>＝</m:t>
                    </m:r>
                    <m:nary>
                      <m:naryPr>
                        <m:chr m:val="∑"/>
                        <m:ctrlPr>
                          <a:rPr lang="en-US" altLang="zh-CN" sz="2000" b="1" i="1" u="sng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1" i="1" u="sng">
                            <a:latin typeface="Cambria Math"/>
                          </a:rPr>
                          <m:t>𝒊</m:t>
                        </m:r>
                        <m:r>
                          <a:rPr lang="en-US" altLang="zh-CN" sz="2000" b="1" i="1" u="sng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sz="2000" b="1" i="1" u="sng">
                            <a:latin typeface="Cambria Math"/>
                          </a:rPr>
                          <m:t>𝒎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b="1" i="1" u="sng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zh-CN" altLang="en-US" sz="2000" b="1" u="sng">
                                <a:latin typeface="Cambria Math"/>
                              </a:rPr>
                              <m:t>节拍</m:t>
                            </m:r>
                          </m:e>
                          <m:sub>
                            <m:r>
                              <a:rPr lang="en-US" altLang="zh-CN" sz="2000" b="1" i="1" u="sng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000" b="1" u="sng" dirty="0">
                    <a:latin typeface="宋体" pitchFamily="2" charset="-122"/>
                  </a:rPr>
                  <a:t>，</a:t>
                </a:r>
                <a:endParaRPr lang="en-US" altLang="zh-CN" sz="2000" b="1" u="sng" dirty="0">
                  <a:latin typeface="宋体" pitchFamily="2" charset="-122"/>
                </a:endParaRPr>
              </a:p>
              <a:p>
                <a:pPr algn="l">
                  <a:lnSpc>
                    <a:spcPct val="125000"/>
                  </a:lnSpc>
                </a:pPr>
                <a:r>
                  <a:rPr lang="zh-CN" altLang="en-US" sz="2000" b="1" u="sng" dirty="0">
                    <a:latin typeface="宋体" pitchFamily="2" charset="-122"/>
                  </a:rPr>
                  <a:t>                                         </a:t>
                </a:r>
                <a:r>
                  <a:rPr lang="zh-CN" altLang="en-US" sz="1600" b="1" u="sng" dirty="0">
                    <a:latin typeface="宋体" pitchFamily="2" charset="-122"/>
                  </a:rPr>
                  <a:t>   </a:t>
                </a:r>
                <a:r>
                  <a:rPr lang="zh-CN" altLang="en-US" sz="2000" b="1" u="sng" dirty="0">
                    <a:latin typeface="宋体" pitchFamily="2" charset="-122"/>
                  </a:rPr>
                  <a:t>  节拍</a:t>
                </a:r>
                <a14:m>
                  <m:oMath xmlns:m="http://schemas.openxmlformats.org/officeDocument/2006/math">
                    <m:r>
                      <a:rPr lang="zh-CN" altLang="en-US" sz="2000" b="1" u="sng">
                        <a:latin typeface="Cambria Math"/>
                      </a:rPr>
                      <m:t>＝</m:t>
                    </m:r>
                    <m:nary>
                      <m:naryPr>
                        <m:chr m:val="∑"/>
                        <m:ctrlPr>
                          <a:rPr lang="en-US" altLang="zh-CN" sz="2000" b="1" i="1" u="sng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1" i="1" u="sng">
                            <a:latin typeface="Cambria Math"/>
                          </a:rPr>
                          <m:t>𝒊</m:t>
                        </m:r>
                        <m:r>
                          <a:rPr lang="en-US" altLang="zh-CN" sz="2000" b="1" i="1" u="sng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sz="2000" b="1" i="1" u="sng">
                            <a:latin typeface="Cambria Math"/>
                          </a:rPr>
                          <m:t>𝒌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b="1" i="1" u="sng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zh-CN" altLang="en-US" sz="2000" b="1" u="sng">
                                <a:latin typeface="Cambria Math"/>
                              </a:rPr>
                              <m:t>工作脉冲</m:t>
                            </m:r>
                          </m:e>
                          <m:sub>
                            <m:r>
                              <a:rPr lang="en-US" altLang="zh-CN" sz="2000" b="1" i="1" u="sng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2000" b="1" u="sng" dirty="0">
                  <a:latin typeface="宋体" pitchFamily="2" charset="-122"/>
                </a:endParaRPr>
              </a:p>
              <a:p>
                <a:pPr algn="l">
                  <a:lnSpc>
                    <a:spcPct val="125000"/>
                  </a:lnSpc>
                </a:pPr>
                <a:r>
                  <a:rPr lang="zh-CN" altLang="en-US" sz="2200" b="1" u="sng" dirty="0">
                    <a:solidFill>
                      <a:srgbClr val="990099"/>
                    </a:solidFill>
                    <a:latin typeface="宋体" pitchFamily="2" charset="-122"/>
                  </a:rPr>
                  <a:t>           注：</a:t>
                </a:r>
                <a:r>
                  <a:rPr lang="zh-CN" altLang="en-US" sz="2200" b="1" u="sng" dirty="0">
                    <a:latin typeface="宋体" pitchFamily="2" charset="-122"/>
                  </a:rPr>
                  <a:t>机器周期的个数需多设置</a:t>
                </a:r>
                <a:r>
                  <a:rPr lang="en-US" altLang="zh-CN" sz="2200" b="1" u="sng" dirty="0">
                    <a:latin typeface="宋体" pitchFamily="2" charset="-122"/>
                  </a:rPr>
                  <a:t>1</a:t>
                </a:r>
                <a:r>
                  <a:rPr lang="zh-CN" altLang="en-US" sz="2200" b="1" u="sng" dirty="0">
                    <a:latin typeface="宋体" pitchFamily="2" charset="-122"/>
                  </a:rPr>
                  <a:t>个</a:t>
                </a:r>
                <a:r>
                  <a:rPr lang="en-US" altLang="zh-CN" sz="2000" b="1" u="sng" dirty="0">
                    <a:latin typeface="宋体" pitchFamily="2" charset="-122"/>
                  </a:rPr>
                  <a:t>(</a:t>
                </a:r>
                <a:r>
                  <a:rPr lang="zh-CN" altLang="en-US" sz="2000" b="1" u="sng" dirty="0">
                    <a:latin typeface="宋体" pitchFamily="2" charset="-122"/>
                  </a:rPr>
                  <a:t>用于中断周期</a:t>
                </a:r>
                <a:r>
                  <a:rPr lang="en-US" altLang="zh-CN" sz="2000" b="1" u="sng" dirty="0">
                    <a:latin typeface="宋体" pitchFamily="2" charset="-122"/>
                  </a:rPr>
                  <a:t>)</a:t>
                </a:r>
              </a:p>
            </p:txBody>
          </p:sp>
        </mc:Choice>
        <mc:Fallback xmlns="">
          <p:sp>
            <p:nvSpPr>
              <p:cNvPr id="349" name="Text Box 3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397113"/>
                <a:ext cx="8856984" cy="2298001"/>
              </a:xfrm>
              <a:prstGeom prst="rect">
                <a:avLst/>
              </a:prstGeom>
              <a:blipFill>
                <a:blip r:embed="rId2"/>
                <a:stretch>
                  <a:fillRect t="-1061" b="-1061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0" name="Text Box 303"/>
          <p:cNvSpPr txBox="1">
            <a:spLocks noChangeArrowheads="1"/>
          </p:cNvSpPr>
          <p:nvPr/>
        </p:nvSpPr>
        <p:spPr bwMode="auto">
          <a:xfrm>
            <a:off x="179512" y="2586970"/>
            <a:ext cx="8785225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u="sng" dirty="0">
                <a:solidFill>
                  <a:schemeClr val="accent2"/>
                </a:solidFill>
                <a:latin typeface="宋体" pitchFamily="2" charset="-122"/>
              </a:rPr>
              <a:t>      信号的周期</a:t>
            </a:r>
            <a:r>
              <a:rPr lang="en-US" altLang="zh-CN" b="1" u="sng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sng" dirty="0">
                <a:latin typeface="宋体" pitchFamily="2" charset="-122"/>
              </a:rPr>
              <a:t>有定长、变长</a:t>
            </a:r>
            <a:r>
              <a:rPr lang="en-US" altLang="zh-CN" b="1" u="sng" dirty="0">
                <a:latin typeface="宋体" pitchFamily="2" charset="-122"/>
              </a:rPr>
              <a:t>2</a:t>
            </a:r>
            <a:r>
              <a:rPr lang="zh-CN" altLang="en-US" b="1" u="sng" dirty="0">
                <a:latin typeface="宋体" pitchFamily="2" charset="-122"/>
              </a:rPr>
              <a:t>种类型，</a:t>
            </a:r>
            <a:endParaRPr lang="en-US" altLang="zh-CN" b="1" u="sng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u="sng" dirty="0">
                <a:solidFill>
                  <a:srgbClr val="990099"/>
                </a:solidFill>
                <a:latin typeface="宋体" pitchFamily="2" charset="-122"/>
              </a:rPr>
              <a:t>          </a:t>
            </a:r>
            <a:r>
              <a:rPr lang="zh-CN" altLang="en-US" sz="2200" b="1" u="sng" dirty="0">
                <a:solidFill>
                  <a:srgbClr val="990099"/>
                </a:solidFill>
                <a:latin typeface="宋体" pitchFamily="2" charset="-122"/>
              </a:rPr>
              <a:t>应用：</a:t>
            </a:r>
            <a:r>
              <a:rPr lang="zh-CN" altLang="en-US" sz="2200" b="1" u="sng" dirty="0">
                <a:latin typeface="宋体" pitchFamily="2" charset="-122"/>
              </a:rPr>
              <a:t>不同指令周期的</a:t>
            </a:r>
            <a:r>
              <a:rPr lang="en-US" altLang="zh-CN" sz="2200" b="1" i="1" u="sng" dirty="0">
                <a:latin typeface="+mn-lt"/>
              </a:rPr>
              <a:t>x</a:t>
            </a:r>
            <a:r>
              <a:rPr lang="zh-CN" altLang="en-US" sz="2200" b="1" u="sng" dirty="0">
                <a:latin typeface="宋体" pitchFamily="2" charset="-122"/>
              </a:rPr>
              <a:t>、</a:t>
            </a:r>
            <a:r>
              <a:rPr lang="en-US" altLang="zh-CN" sz="2200" b="1" i="1" u="sng" dirty="0">
                <a:latin typeface="+mn-lt"/>
              </a:rPr>
              <a:t>m</a:t>
            </a:r>
            <a:r>
              <a:rPr lang="zh-CN" altLang="en-US" sz="2200" b="1" u="sng" dirty="0">
                <a:latin typeface="宋体" pitchFamily="2" charset="-122"/>
              </a:rPr>
              <a:t>不同</a:t>
            </a:r>
            <a:r>
              <a:rPr lang="en-US" altLang="zh-CN" sz="2200" b="1" u="sng" dirty="0">
                <a:latin typeface="宋体" pitchFamily="2" charset="-122"/>
              </a:rPr>
              <a:t>(</a:t>
            </a:r>
            <a:r>
              <a:rPr lang="zh-CN" altLang="en-US" sz="2200" b="1" u="sng" dirty="0">
                <a:latin typeface="宋体" pitchFamily="2" charset="-122"/>
              </a:rPr>
              <a:t>性能好</a:t>
            </a:r>
            <a:r>
              <a:rPr lang="en-US" altLang="zh-CN" sz="2200" b="1" u="sng" dirty="0">
                <a:latin typeface="宋体" pitchFamily="2" charset="-122"/>
              </a:rPr>
              <a:t>)</a:t>
            </a:r>
            <a:r>
              <a:rPr lang="zh-CN" altLang="en-US" sz="2200" b="1" u="sng" dirty="0">
                <a:latin typeface="宋体" pitchFamily="2" charset="-122"/>
              </a:rPr>
              <a:t>，</a:t>
            </a:r>
            <a:endParaRPr lang="en-US" altLang="zh-CN" sz="2200" b="1" u="sng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i="1" u="sng" dirty="0">
                <a:latin typeface="宋体" pitchFamily="2" charset="-122"/>
              </a:rPr>
              <a:t>                </a:t>
            </a:r>
            <a:r>
              <a:rPr lang="en-US" altLang="zh-CN" sz="2200" b="1" i="1" u="sng" dirty="0">
                <a:latin typeface="+mn-lt"/>
              </a:rPr>
              <a:t>k</a:t>
            </a:r>
            <a:r>
              <a:rPr lang="zh-CN" altLang="en-US" sz="2200" b="1" u="sng" dirty="0">
                <a:latin typeface="宋体" pitchFamily="2" charset="-122"/>
              </a:rPr>
              <a:t>为常数</a:t>
            </a:r>
            <a:r>
              <a:rPr lang="en-US" altLang="zh-CN" sz="2200" b="1" u="sng" dirty="0">
                <a:latin typeface="宋体" pitchFamily="2" charset="-122"/>
              </a:rPr>
              <a:t>(</a:t>
            </a:r>
            <a:r>
              <a:rPr lang="zh-CN" altLang="en-US" sz="2200" b="1" u="sng" dirty="0">
                <a:latin typeface="宋体" pitchFamily="2" charset="-122"/>
              </a:rPr>
              <a:t>与指令类型无关</a:t>
            </a:r>
            <a:r>
              <a:rPr lang="en-US" altLang="zh-CN" sz="2200" b="1" u="sng" dirty="0">
                <a:latin typeface="宋体" pitchFamily="2" charset="-122"/>
              </a:rPr>
              <a:t>)</a:t>
            </a:r>
          </a:p>
        </p:txBody>
      </p:sp>
      <p:sp>
        <p:nvSpPr>
          <p:cNvPr id="352" name="Text Box 303"/>
          <p:cNvSpPr txBox="1">
            <a:spLocks noChangeArrowheads="1"/>
          </p:cNvSpPr>
          <p:nvPr/>
        </p:nvSpPr>
        <p:spPr bwMode="auto">
          <a:xfrm>
            <a:off x="179512" y="3933056"/>
            <a:ext cx="8785225" cy="2052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u="sng" dirty="0">
                <a:solidFill>
                  <a:schemeClr val="accent2"/>
                </a:solidFill>
                <a:latin typeface="宋体" pitchFamily="2" charset="-122"/>
              </a:rPr>
              <a:t>      信号表示的功能</a:t>
            </a:r>
            <a:r>
              <a:rPr lang="en-US" altLang="zh-CN" b="1" u="sng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sng" dirty="0">
                <a:latin typeface="宋体" pitchFamily="2" charset="-122"/>
              </a:rPr>
              <a:t>可表示时间次序、操作步骤</a:t>
            </a:r>
            <a:endParaRPr lang="en-US" altLang="zh-CN" b="1" u="sng" dirty="0">
              <a:latin typeface="宋体" pitchFamily="2" charset="-122"/>
            </a:endParaRPr>
          </a:p>
          <a:p>
            <a:pPr algn="l"/>
            <a:r>
              <a:rPr lang="en-US" altLang="zh-CN" sz="1800" b="1" u="sng" dirty="0">
                <a:latin typeface="宋体" pitchFamily="2" charset="-122"/>
              </a:rPr>
              <a:t>                                      (</a:t>
            </a:r>
            <a:r>
              <a:rPr lang="zh-CN" altLang="en-US" sz="1800" b="1" u="sng" dirty="0">
                <a:latin typeface="宋体" pitchFamily="2" charset="-122"/>
              </a:rPr>
              <a:t>易理解</a:t>
            </a:r>
            <a:r>
              <a:rPr lang="en-US" altLang="zh-CN" sz="1800" b="1" u="sng" dirty="0">
                <a:latin typeface="宋体" pitchFamily="2" charset="-122"/>
              </a:rPr>
              <a:t>)    (</a:t>
            </a:r>
            <a:r>
              <a:rPr lang="zh-CN" altLang="en-US" sz="1800" b="1" u="sng" dirty="0">
                <a:latin typeface="宋体" pitchFamily="2" charset="-122"/>
              </a:rPr>
              <a:t>可简化电路</a:t>
            </a:r>
            <a:r>
              <a:rPr lang="en-US" altLang="zh-CN" sz="1800" b="1" u="sng" dirty="0">
                <a:latin typeface="宋体" pitchFamily="2" charset="-122"/>
              </a:rPr>
              <a:t>)</a:t>
            </a:r>
            <a:endParaRPr lang="en-US" altLang="zh-CN" sz="2200" b="1" u="sng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u="sng" dirty="0">
                <a:solidFill>
                  <a:srgbClr val="990099"/>
                </a:solidFill>
                <a:latin typeface="宋体" pitchFamily="2" charset="-122"/>
              </a:rPr>
              <a:t>           例：</a:t>
            </a:r>
            <a:r>
              <a:rPr lang="zh-CN" altLang="en-US" sz="2200" b="1" u="sng" dirty="0">
                <a:latin typeface="宋体" pitchFamily="2" charset="-122"/>
              </a:rPr>
              <a:t>时序信号有</a:t>
            </a:r>
            <a:r>
              <a:rPr lang="en-US" altLang="zh-CN" sz="2200" b="1" u="sng" dirty="0">
                <a:latin typeface="宋体" pitchFamily="2" charset="-122"/>
              </a:rPr>
              <a:t>5</a:t>
            </a:r>
            <a:r>
              <a:rPr lang="zh-CN" altLang="en-US" sz="2200" b="1" u="sng" dirty="0">
                <a:latin typeface="宋体" pitchFamily="2" charset="-122"/>
              </a:rPr>
              <a:t>个，</a:t>
            </a:r>
            <a:r>
              <a:rPr lang="en-US" altLang="zh-CN" sz="2200" b="1" u="sng" dirty="0">
                <a:latin typeface="宋体" pitchFamily="2" charset="-122"/>
              </a:rPr>
              <a:t>add</a:t>
            </a:r>
            <a:r>
              <a:rPr lang="zh-CN" altLang="en-US" sz="2200" b="1" u="sng" dirty="0">
                <a:latin typeface="宋体" pitchFamily="2" charset="-122"/>
              </a:rPr>
              <a:t>指令中</a:t>
            </a:r>
            <a:r>
              <a:rPr lang="en-US" altLang="zh-CN" sz="2200" b="1" u="sng" dirty="0" err="1">
                <a:latin typeface="宋体" pitchFamily="2" charset="-122"/>
              </a:rPr>
              <a:t>wb_r</a:t>
            </a:r>
            <a:r>
              <a:rPr lang="zh-CN" altLang="en-US" sz="2200" b="1" u="sng" dirty="0">
                <a:latin typeface="宋体" pitchFamily="2" charset="-122"/>
              </a:rPr>
              <a:t>的表示方法</a:t>
            </a:r>
            <a:endParaRPr lang="en-US" altLang="zh-CN" sz="2200" b="1" u="sng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u="sng" dirty="0">
                <a:latin typeface="宋体" pitchFamily="2" charset="-122"/>
              </a:rPr>
              <a:t>               </a:t>
            </a:r>
            <a:r>
              <a:rPr lang="zh-CN" altLang="en-US" sz="2200" b="1" u="sng" dirty="0">
                <a:latin typeface="宋体" pitchFamily="2" charset="-122"/>
              </a:rPr>
              <a:t>用</a:t>
            </a:r>
            <a:r>
              <a:rPr lang="en-US" altLang="zh-CN" sz="2200" b="1" u="sng" dirty="0">
                <a:latin typeface="宋体" pitchFamily="2" charset="-122"/>
              </a:rPr>
              <a:t>t4</a:t>
            </a:r>
            <a:r>
              <a:rPr lang="zh-CN" altLang="en-US" sz="2200" b="1" u="sng" dirty="0">
                <a:latin typeface="宋体" pitchFamily="2" charset="-122"/>
              </a:rPr>
              <a:t>表示时</a:t>
            </a:r>
            <a:r>
              <a:rPr lang="en-US" altLang="zh-CN" sz="2200" b="1" u="sng" dirty="0">
                <a:latin typeface="宋体" pitchFamily="2" charset="-122"/>
              </a:rPr>
              <a:t>--GPRs</a:t>
            </a:r>
            <a:r>
              <a:rPr lang="zh-CN" altLang="en-US" sz="2200" b="1" u="sng" dirty="0">
                <a:latin typeface="宋体" pitchFamily="2" charset="-122"/>
              </a:rPr>
              <a:t>的</a:t>
            </a:r>
            <a:r>
              <a:rPr lang="en-US" altLang="zh-CN" sz="2000" b="1" u="sng" dirty="0" err="1">
                <a:latin typeface="+mn-ea"/>
                <a:cs typeface="Times New Roman" pitchFamily="18" charset="0"/>
              </a:rPr>
              <a:t>RegWr</a:t>
            </a:r>
            <a:r>
              <a:rPr lang="zh-CN" altLang="en-US" sz="2000" b="1" u="sng" dirty="0">
                <a:latin typeface="+mn-ea"/>
                <a:cs typeface="Times New Roman" pitchFamily="18" charset="0"/>
              </a:rPr>
              <a:t>＝</a:t>
            </a:r>
            <a:r>
              <a:rPr lang="en-US" altLang="zh-CN" sz="2000" b="1" u="sng" dirty="0">
                <a:latin typeface="+mn-ea"/>
                <a:cs typeface="Times New Roman" pitchFamily="18" charset="0"/>
              </a:rPr>
              <a:t>(</a:t>
            </a:r>
            <a:r>
              <a:rPr lang="en-US" altLang="zh-CN" sz="2000" b="1" u="sng" dirty="0" err="1">
                <a:latin typeface="+mn-ea"/>
                <a:cs typeface="Times New Roman" pitchFamily="18" charset="0"/>
              </a:rPr>
              <a:t>add+ori</a:t>
            </a:r>
            <a:r>
              <a:rPr lang="en-US" altLang="zh-CN" sz="2000" b="1" u="sng" dirty="0">
                <a:latin typeface="+mn-ea"/>
                <a:cs typeface="Times New Roman" pitchFamily="18" charset="0"/>
              </a:rPr>
              <a:t>)</a:t>
            </a:r>
            <a:r>
              <a:rPr lang="en-US" altLang="zh-CN" sz="2000" b="1" u="sng" dirty="0">
                <a:solidFill>
                  <a:srgbClr val="CC3300"/>
                </a:solidFill>
                <a:latin typeface="+mn-lt"/>
                <a:ea typeface="Microsoft JhengHei" panose="020B0604030504040204" pitchFamily="34" charset="-120"/>
                <a:cs typeface="Times New Roman" pitchFamily="18" charset="0"/>
              </a:rPr>
              <a:t>·</a:t>
            </a:r>
            <a:r>
              <a:rPr lang="en-US" altLang="zh-CN" sz="2000" b="1" u="sng" dirty="0">
                <a:solidFill>
                  <a:srgbClr val="CC3300"/>
                </a:solidFill>
                <a:latin typeface="+mn-ea"/>
                <a:cs typeface="Times New Roman" pitchFamily="18" charset="0"/>
              </a:rPr>
              <a:t>t4</a:t>
            </a:r>
            <a:r>
              <a:rPr lang="en-US" altLang="zh-CN" sz="2000" b="1" u="sng" dirty="0">
                <a:solidFill>
                  <a:srgbClr val="FF3399"/>
                </a:solidFill>
                <a:latin typeface="+mn-ea"/>
                <a:cs typeface="Times New Roman" pitchFamily="18" charset="0"/>
              </a:rPr>
              <a:t>+</a:t>
            </a:r>
            <a:r>
              <a:rPr lang="en-US" altLang="zh-CN" sz="2000" b="1" u="sng" dirty="0">
                <a:latin typeface="+mn-ea"/>
                <a:cs typeface="Times New Roman" pitchFamily="18" charset="0"/>
              </a:rPr>
              <a:t>lw</a:t>
            </a:r>
            <a:r>
              <a:rPr lang="en-US" altLang="zh-CN" sz="2000" b="1" u="sng" dirty="0">
                <a:ea typeface="Microsoft JhengHei" panose="020B0604030504040204" pitchFamily="34" charset="-120"/>
                <a:cs typeface="Times New Roman" pitchFamily="18" charset="0"/>
              </a:rPr>
              <a:t> </a:t>
            </a:r>
            <a:r>
              <a:rPr lang="en-US" altLang="zh-CN" sz="2000" b="1" u="sng" dirty="0">
                <a:solidFill>
                  <a:srgbClr val="CC3300"/>
                </a:solidFill>
                <a:ea typeface="Microsoft JhengHei" panose="020B0604030504040204" pitchFamily="34" charset="-120"/>
                <a:cs typeface="Times New Roman" pitchFamily="18" charset="0"/>
              </a:rPr>
              <a:t>·</a:t>
            </a:r>
            <a:r>
              <a:rPr lang="en-US" altLang="zh-CN" sz="2000" b="1" u="sng" dirty="0">
                <a:solidFill>
                  <a:srgbClr val="CC3300"/>
                </a:solidFill>
                <a:latin typeface="+mn-ea"/>
                <a:cs typeface="Times New Roman" pitchFamily="18" charset="0"/>
              </a:rPr>
              <a:t>t5</a:t>
            </a:r>
            <a:r>
              <a:rPr lang="en-US" altLang="zh-CN" sz="2000" b="1" u="sng" dirty="0">
                <a:solidFill>
                  <a:srgbClr val="FF3399"/>
                </a:solidFill>
                <a:latin typeface="+mn-ea"/>
                <a:cs typeface="Times New Roman" pitchFamily="18" charset="0"/>
              </a:rPr>
              <a:t>+</a:t>
            </a:r>
            <a:endParaRPr lang="en-US" altLang="zh-CN" sz="2200" b="1" u="sng" dirty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u="sng" dirty="0">
                <a:latin typeface="宋体" pitchFamily="2" charset="-122"/>
              </a:rPr>
              <a:t>               </a:t>
            </a:r>
            <a:r>
              <a:rPr lang="zh-CN" altLang="en-US" sz="2200" b="1" u="sng" dirty="0">
                <a:latin typeface="宋体" pitchFamily="2" charset="-122"/>
              </a:rPr>
              <a:t>用</a:t>
            </a:r>
            <a:r>
              <a:rPr lang="en-US" altLang="zh-CN" sz="2200" b="1" u="sng" dirty="0">
                <a:latin typeface="宋体" pitchFamily="2" charset="-122"/>
              </a:rPr>
              <a:t>t5</a:t>
            </a:r>
            <a:r>
              <a:rPr lang="zh-CN" altLang="en-US" sz="2200" b="1" u="sng" dirty="0">
                <a:latin typeface="宋体" pitchFamily="2" charset="-122"/>
              </a:rPr>
              <a:t>表示时</a:t>
            </a:r>
            <a:r>
              <a:rPr lang="en-US" altLang="zh-CN" sz="2200" b="1" u="sng" dirty="0">
                <a:latin typeface="宋体" pitchFamily="2" charset="-122"/>
              </a:rPr>
              <a:t>--GPRs</a:t>
            </a:r>
            <a:r>
              <a:rPr lang="zh-CN" altLang="en-US" sz="2200" b="1" u="sng" dirty="0">
                <a:latin typeface="宋体" pitchFamily="2" charset="-122"/>
              </a:rPr>
              <a:t>的</a:t>
            </a:r>
            <a:r>
              <a:rPr lang="en-US" altLang="zh-CN" sz="2200" b="1" u="sng" dirty="0" err="1">
                <a:latin typeface="+mn-ea"/>
                <a:cs typeface="Times New Roman" pitchFamily="18" charset="0"/>
              </a:rPr>
              <a:t>RegWr</a:t>
            </a:r>
            <a:r>
              <a:rPr lang="zh-CN" altLang="en-US" sz="2200" b="1" u="sng" dirty="0">
                <a:latin typeface="+mn-ea"/>
                <a:cs typeface="Times New Roman" pitchFamily="18" charset="0"/>
              </a:rPr>
              <a:t>＝</a:t>
            </a:r>
            <a:r>
              <a:rPr lang="en-US" altLang="zh-CN" sz="2200" b="1" u="sng" dirty="0">
                <a:latin typeface="+mn-ea"/>
                <a:cs typeface="Times New Roman" pitchFamily="18" charset="0"/>
              </a:rPr>
              <a:t>(</a:t>
            </a:r>
            <a:r>
              <a:rPr lang="en-US" altLang="zh-CN" sz="2200" b="1" u="sng" dirty="0" err="1">
                <a:latin typeface="+mn-ea"/>
                <a:cs typeface="Times New Roman" pitchFamily="18" charset="0"/>
              </a:rPr>
              <a:t>add+ori</a:t>
            </a:r>
            <a:r>
              <a:rPr lang="en-US" altLang="zh-CN" sz="2200" b="1" u="sng" dirty="0">
                <a:latin typeface="+mn-ea"/>
                <a:cs typeface="Times New Roman" pitchFamily="18" charset="0"/>
              </a:rPr>
              <a:t>+…)</a:t>
            </a:r>
            <a:r>
              <a:rPr lang="en-US" altLang="zh-CN" sz="2000" b="1" u="sng" dirty="0">
                <a:solidFill>
                  <a:srgbClr val="CC3300"/>
                </a:solidFill>
                <a:ea typeface="Microsoft JhengHei" panose="020B0604030504040204" pitchFamily="34" charset="-120"/>
                <a:cs typeface="Times New Roman" pitchFamily="18" charset="0"/>
              </a:rPr>
              <a:t>·</a:t>
            </a:r>
            <a:r>
              <a:rPr lang="en-US" altLang="zh-CN" sz="2200" b="1" u="sng" dirty="0">
                <a:solidFill>
                  <a:srgbClr val="CC3300"/>
                </a:solidFill>
                <a:latin typeface="+mn-ea"/>
                <a:cs typeface="Times New Roman" pitchFamily="18" charset="0"/>
              </a:rPr>
              <a:t>t5</a:t>
            </a:r>
            <a:endParaRPr lang="en-US" altLang="zh-CN" sz="2200" b="1" u="sng" dirty="0">
              <a:solidFill>
                <a:srgbClr val="CC3300"/>
              </a:solidFill>
              <a:latin typeface="宋体" pitchFamily="2" charset="-122"/>
            </a:endParaRPr>
          </a:p>
        </p:txBody>
      </p:sp>
      <p:grpSp>
        <p:nvGrpSpPr>
          <p:cNvPr id="353" name="Group 76"/>
          <p:cNvGrpSpPr>
            <a:grpSpLocks/>
          </p:cNvGrpSpPr>
          <p:nvPr/>
        </p:nvGrpSpPr>
        <p:grpSpPr bwMode="auto">
          <a:xfrm>
            <a:off x="6156176" y="6525344"/>
            <a:ext cx="360363" cy="287337"/>
            <a:chOff x="1133" y="4020"/>
            <a:chExt cx="227" cy="181"/>
          </a:xfrm>
        </p:grpSpPr>
        <p:sp>
          <p:nvSpPr>
            <p:cNvPr id="354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u="sng"/>
            </a:p>
          </p:txBody>
        </p:sp>
        <p:sp>
          <p:nvSpPr>
            <p:cNvPr id="355" name="Text Box 78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u="sng" dirty="0">
                  <a:solidFill>
                    <a:schemeClr val="bg2"/>
                  </a:solidFill>
                  <a:latin typeface="宋体" pitchFamily="2" charset="-122"/>
                </a:rPr>
                <a:t>47</a:t>
              </a:r>
            </a:p>
          </p:txBody>
        </p:sp>
      </p:grpSp>
      <p:sp>
        <p:nvSpPr>
          <p:cNvPr id="356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52603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sng"/>
          </a:p>
        </p:txBody>
      </p:sp>
      <p:sp>
        <p:nvSpPr>
          <p:cNvPr id="357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524450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sng"/>
          </a:p>
        </p:txBody>
      </p:sp>
    </p:spTree>
    <p:extLst>
      <p:ext uri="{BB962C8B-B14F-4D97-AF65-F5344CB8AC3E}">
        <p14:creationId xmlns:p14="http://schemas.microsoft.com/office/powerpoint/2010/main" val="401291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" grpId="0"/>
      <p:bldP spid="35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u="sng" smtClean="0"/>
              <a:pPr/>
              <a:t>67</a:t>
            </a:fld>
            <a:endParaRPr lang="en-US" altLang="zh-CN" u="sng"/>
          </a:p>
        </p:txBody>
      </p:sp>
      <p:sp>
        <p:nvSpPr>
          <p:cNvPr id="3" name="Text Box 303"/>
          <p:cNvSpPr txBox="1">
            <a:spLocks noChangeArrowheads="1"/>
          </p:cNvSpPr>
          <p:nvPr/>
        </p:nvSpPr>
        <p:spPr bwMode="auto">
          <a:xfrm>
            <a:off x="179512" y="325105"/>
            <a:ext cx="8856984" cy="1413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sng" dirty="0">
                <a:solidFill>
                  <a:srgbClr val="C00000"/>
                </a:solidFill>
                <a:latin typeface="宋体" pitchFamily="2" charset="-122"/>
              </a:rPr>
              <a:t>*现代计算机的时序系统：</a:t>
            </a:r>
            <a:r>
              <a:rPr lang="zh-CN" altLang="en-US" sz="2200" b="1" u="sng" dirty="0">
                <a:latin typeface="宋体" pitchFamily="2" charset="-122"/>
              </a:rPr>
              <a:t>节拍</a:t>
            </a:r>
            <a:r>
              <a:rPr lang="en-US" altLang="zh-CN" sz="2200" b="1" u="sng" dirty="0">
                <a:latin typeface="宋体" pitchFamily="2" charset="-122"/>
              </a:rPr>
              <a:t>/</a:t>
            </a:r>
            <a:r>
              <a:rPr lang="zh-CN" altLang="en-US" sz="2200" b="1" u="sng" dirty="0">
                <a:latin typeface="宋体" pitchFamily="2" charset="-122"/>
              </a:rPr>
              <a:t>工作脉冲两级时序</a:t>
            </a:r>
            <a:endParaRPr lang="en-US" altLang="zh-CN" b="1" u="sng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sng" dirty="0">
                <a:solidFill>
                  <a:schemeClr val="accent2"/>
                </a:solidFill>
                <a:latin typeface="宋体" pitchFamily="2" charset="-122"/>
              </a:rPr>
              <a:t>信号的个数</a:t>
            </a:r>
            <a:r>
              <a:rPr lang="en-US" altLang="zh-CN" b="1" u="sng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sng" dirty="0">
                <a:latin typeface="宋体" pitchFamily="2" charset="-122"/>
              </a:rPr>
              <a:t>按最复杂情况设置</a:t>
            </a:r>
            <a:endParaRPr lang="en-US" altLang="zh-CN" b="1" u="sng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u="sng" dirty="0">
                <a:solidFill>
                  <a:schemeClr val="accent2"/>
                </a:solidFill>
                <a:latin typeface="宋体" pitchFamily="2" charset="-122"/>
              </a:rPr>
              <a:t>      信号的周期</a:t>
            </a:r>
            <a:r>
              <a:rPr lang="en-US" altLang="zh-CN" b="1" u="sng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sng" dirty="0">
                <a:latin typeface="宋体" pitchFamily="2" charset="-122"/>
              </a:rPr>
              <a:t>常采用变长类型</a:t>
            </a:r>
            <a:endParaRPr lang="en-US" altLang="zh-CN" sz="2000" b="1" u="sng" dirty="0">
              <a:latin typeface="宋体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479634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u="sng"/>
          </a:p>
        </p:txBody>
      </p:sp>
      <p:grpSp>
        <p:nvGrpSpPr>
          <p:cNvPr id="493" name="组合 492"/>
          <p:cNvGrpSpPr/>
          <p:nvPr/>
        </p:nvGrpSpPr>
        <p:grpSpPr>
          <a:xfrm>
            <a:off x="395536" y="2348880"/>
            <a:ext cx="8428198" cy="2664296"/>
            <a:chOff x="538386" y="2996952"/>
            <a:chExt cx="8428198" cy="2664296"/>
          </a:xfrm>
        </p:grpSpPr>
        <p:sp>
          <p:nvSpPr>
            <p:cNvPr id="7" name="Text Box 108"/>
            <p:cNvSpPr txBox="1">
              <a:spLocks noChangeArrowheads="1"/>
            </p:cNvSpPr>
            <p:nvPr/>
          </p:nvSpPr>
          <p:spPr bwMode="auto">
            <a:xfrm>
              <a:off x="538386" y="3284984"/>
              <a:ext cx="1225302" cy="2376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18000"/>
                </a:lnSpc>
              </a:pPr>
              <a:r>
                <a:rPr lang="zh-CN" altLang="en-US" sz="1800" b="1" u="sng" dirty="0">
                  <a:latin typeface="宋体" pitchFamily="2" charset="-122"/>
                </a:rPr>
                <a:t>节拍脉冲</a:t>
              </a:r>
              <a:r>
                <a:rPr lang="en-US" altLang="zh-CN" sz="1800" b="1" u="sng" dirty="0">
                  <a:latin typeface="宋体" pitchFamily="2" charset="-122"/>
                </a:rPr>
                <a:t>CP</a:t>
              </a:r>
            </a:p>
            <a:p>
              <a:pPr algn="r">
                <a:lnSpc>
                  <a:spcPct val="105000"/>
                </a:lnSpc>
              </a:pPr>
              <a:r>
                <a:rPr lang="en-US" altLang="zh-CN" sz="1800" b="1" u="sng" dirty="0">
                  <a:latin typeface="宋体" pitchFamily="2" charset="-122"/>
                </a:rPr>
                <a:t>(</a:t>
              </a:r>
              <a:r>
                <a:rPr lang="zh-CN" altLang="en-US" sz="1800" b="1" u="sng" dirty="0">
                  <a:latin typeface="宋体" pitchFamily="2" charset="-122"/>
                </a:rPr>
                <a:t>取指</a:t>
              </a:r>
              <a:r>
                <a:rPr lang="en-US" altLang="zh-CN" sz="1800" b="1" u="sng" dirty="0">
                  <a:latin typeface="宋体" pitchFamily="2" charset="-122"/>
                </a:rPr>
                <a:t>)T</a:t>
              </a:r>
              <a:r>
                <a:rPr lang="en-US" altLang="zh-CN" sz="1800" b="1" u="sng" baseline="-14000" dirty="0">
                  <a:latin typeface="宋体" pitchFamily="2" charset="-122"/>
                </a:rPr>
                <a:t>0</a:t>
              </a:r>
            </a:p>
            <a:p>
              <a:pPr algn="r">
                <a:lnSpc>
                  <a:spcPct val="105000"/>
                </a:lnSpc>
              </a:pPr>
              <a:r>
                <a:rPr lang="en-US" altLang="zh-CN" sz="1800" b="1" u="sng" dirty="0">
                  <a:latin typeface="宋体" pitchFamily="2" charset="-122"/>
                </a:rPr>
                <a:t>(</a:t>
              </a:r>
              <a:r>
                <a:rPr lang="zh-CN" altLang="en-US" sz="1800" b="1" u="sng" dirty="0">
                  <a:latin typeface="宋体" pitchFamily="2" charset="-122"/>
                </a:rPr>
                <a:t>译码</a:t>
              </a:r>
              <a:r>
                <a:rPr lang="en-US" altLang="zh-CN" sz="1800" b="1" u="sng" dirty="0">
                  <a:latin typeface="宋体" pitchFamily="2" charset="-122"/>
                </a:rPr>
                <a:t>)T</a:t>
              </a:r>
              <a:r>
                <a:rPr lang="en-US" altLang="zh-CN" sz="1800" b="1" u="sng" baseline="-14000" dirty="0">
                  <a:latin typeface="宋体" pitchFamily="2" charset="-122"/>
                </a:rPr>
                <a:t>1</a:t>
              </a:r>
            </a:p>
            <a:p>
              <a:pPr algn="r">
                <a:lnSpc>
                  <a:spcPct val="105000"/>
                </a:lnSpc>
              </a:pPr>
              <a:r>
                <a:rPr lang="en-US" altLang="zh-CN" sz="1800" b="1" u="sng" dirty="0">
                  <a:latin typeface="宋体" pitchFamily="2" charset="-122"/>
                </a:rPr>
                <a:t>(</a:t>
              </a:r>
              <a:r>
                <a:rPr lang="zh-CN" altLang="en-US" sz="1800" b="1" u="sng" dirty="0">
                  <a:latin typeface="宋体" pitchFamily="2" charset="-122"/>
                </a:rPr>
                <a:t>执行</a:t>
              </a:r>
              <a:r>
                <a:rPr lang="en-US" altLang="zh-CN" sz="1800" b="1" u="sng" dirty="0">
                  <a:latin typeface="宋体" pitchFamily="2" charset="-122"/>
                </a:rPr>
                <a:t>)T</a:t>
              </a:r>
              <a:r>
                <a:rPr lang="en-US" altLang="zh-CN" sz="1800" b="1" u="sng" baseline="-14000" dirty="0">
                  <a:latin typeface="宋体" pitchFamily="2" charset="-122"/>
                </a:rPr>
                <a:t>2</a:t>
              </a:r>
            </a:p>
            <a:p>
              <a:pPr algn="r">
                <a:lnSpc>
                  <a:spcPct val="105000"/>
                </a:lnSpc>
              </a:pPr>
              <a:r>
                <a:rPr lang="en-US" altLang="zh-CN" sz="1800" b="1" u="sng" dirty="0">
                  <a:latin typeface="宋体" pitchFamily="2" charset="-122"/>
                </a:rPr>
                <a:t>(</a:t>
              </a:r>
              <a:r>
                <a:rPr lang="zh-CN" altLang="en-US" sz="1800" b="1" u="sng" dirty="0">
                  <a:latin typeface="宋体" pitchFamily="2" charset="-122"/>
                </a:rPr>
                <a:t>访存</a:t>
              </a:r>
              <a:r>
                <a:rPr lang="en-US" altLang="zh-CN" sz="1800" b="1" u="sng" dirty="0">
                  <a:latin typeface="宋体" pitchFamily="2" charset="-122"/>
                </a:rPr>
                <a:t>)T</a:t>
              </a:r>
              <a:r>
                <a:rPr lang="en-US" altLang="zh-CN" sz="1800" b="1" u="sng" baseline="-14000" dirty="0">
                  <a:latin typeface="宋体" pitchFamily="2" charset="-122"/>
                </a:rPr>
                <a:t>3</a:t>
              </a:r>
            </a:p>
            <a:p>
              <a:pPr algn="r">
                <a:lnSpc>
                  <a:spcPct val="105000"/>
                </a:lnSpc>
              </a:pPr>
              <a:r>
                <a:rPr lang="en-US" altLang="zh-CN" sz="1800" b="1" u="sng" dirty="0">
                  <a:latin typeface="宋体" pitchFamily="2" charset="-122"/>
                </a:rPr>
                <a:t>(</a:t>
              </a:r>
              <a:r>
                <a:rPr lang="zh-CN" altLang="en-US" sz="1800" b="1" u="sng" dirty="0">
                  <a:latin typeface="宋体" pitchFamily="2" charset="-122"/>
                </a:rPr>
                <a:t>写回</a:t>
              </a:r>
              <a:r>
                <a:rPr lang="en-US" altLang="zh-CN" sz="1800" b="1" u="sng" dirty="0">
                  <a:latin typeface="宋体" pitchFamily="2" charset="-122"/>
                </a:rPr>
                <a:t>)T</a:t>
              </a:r>
              <a:r>
                <a:rPr lang="en-US" altLang="zh-CN" sz="1800" b="1" u="sng" baseline="-14000" dirty="0">
                  <a:latin typeface="宋体" pitchFamily="2" charset="-122"/>
                </a:rPr>
                <a:t>4</a:t>
              </a:r>
              <a:endParaRPr lang="en-US" altLang="zh-CN" sz="1800" b="1" u="sng" dirty="0">
                <a:latin typeface="宋体" pitchFamily="2" charset="-122"/>
              </a:endParaRPr>
            </a:p>
            <a:p>
              <a:pPr algn="r">
                <a:lnSpc>
                  <a:spcPct val="105000"/>
                </a:lnSpc>
              </a:pPr>
              <a:r>
                <a:rPr lang="en-US" altLang="zh-CN" sz="1800" b="1" u="sng" dirty="0">
                  <a:latin typeface="宋体" pitchFamily="2" charset="-122"/>
                </a:rPr>
                <a:t>(</a:t>
              </a:r>
              <a:r>
                <a:rPr lang="zh-CN" altLang="en-US" sz="1800" b="1" u="sng" dirty="0">
                  <a:latin typeface="宋体" pitchFamily="2" charset="-122"/>
                </a:rPr>
                <a:t>＝</a:t>
              </a:r>
              <a:r>
                <a:rPr lang="en-US" altLang="zh-CN" sz="1800" b="1" u="sng" dirty="0">
                  <a:latin typeface="宋体" pitchFamily="2" charset="-122"/>
                </a:rPr>
                <a:t>CP)P</a:t>
              </a:r>
              <a:r>
                <a:rPr lang="en-US" altLang="zh-CN" sz="1800" b="1" u="sng" baseline="-14000" dirty="0">
                  <a:latin typeface="宋体" pitchFamily="2" charset="-122"/>
                </a:rPr>
                <a:t>0</a:t>
              </a:r>
            </a:p>
            <a:p>
              <a:pPr algn="r">
                <a:lnSpc>
                  <a:spcPct val="105000"/>
                </a:lnSpc>
              </a:pPr>
              <a:r>
                <a:rPr lang="en-US" altLang="zh-CN" sz="1800" b="1" u="sng" dirty="0">
                  <a:latin typeface="宋体" pitchFamily="2" charset="-122"/>
                </a:rPr>
                <a:t>(</a:t>
              </a:r>
              <a:r>
                <a:rPr lang="zh-CN" altLang="en-US" sz="1800" b="1" u="sng" dirty="0">
                  <a:latin typeface="宋体" pitchFamily="2" charset="-122"/>
                </a:rPr>
                <a:t>＝</a:t>
              </a:r>
              <a:r>
                <a:rPr lang="en-US" altLang="zh-CN" sz="1800" b="1" u="sng" dirty="0">
                  <a:latin typeface="宋体" pitchFamily="2" charset="-122"/>
                </a:rPr>
                <a:t>CP)P</a:t>
              </a:r>
              <a:r>
                <a:rPr lang="en-US" altLang="zh-CN" sz="1800" b="1" u="sng" baseline="-14000" dirty="0">
                  <a:latin typeface="宋体" pitchFamily="2" charset="-122"/>
                </a:rPr>
                <a:t>1</a:t>
              </a:r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8818376" y="3645024"/>
              <a:ext cx="4192" cy="2016224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5794040" y="3573016"/>
              <a:ext cx="0" cy="2088232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907704" y="3573016"/>
              <a:ext cx="0" cy="2088232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3635896" y="3573016"/>
              <a:ext cx="0" cy="2088232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195736" y="2996952"/>
              <a:ext cx="1258044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l"/>
              <a:r>
                <a:rPr lang="en-US" altLang="zh-CN" sz="1800" b="1" u="sng" dirty="0">
                  <a:latin typeface="+mn-ea"/>
                  <a:ea typeface="+mn-ea"/>
                  <a:cs typeface="Times New Roman" pitchFamily="18" charset="0"/>
                </a:rPr>
                <a:t>R-</a:t>
              </a:r>
              <a:r>
                <a:rPr lang="zh-CN" altLang="en-US" sz="1800" b="1" u="sng" dirty="0">
                  <a:latin typeface="+mn-ea"/>
                  <a:ea typeface="+mn-ea"/>
                  <a:cs typeface="Times New Roman" pitchFamily="18" charset="0"/>
                </a:rPr>
                <a:t>指令周期</a:t>
              </a: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1907704" y="3068960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2123728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1907704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1907704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1835696" y="3573016"/>
              <a:ext cx="72008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2123728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2555776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2339752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2339752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2555776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2987824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2771800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2771800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2987824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3419872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3203848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3203848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3419872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3851920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3635896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3635896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3851920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4283968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4067944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4067944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4283968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4716016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4499992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4499992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716016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5148064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4932040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4932040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5148064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5580112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5364088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5364088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580112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6012160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5796136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5796136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6012160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6228184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2339752" y="3649794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1907704" y="3645024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1907704" y="3645024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1835696" y="3861048"/>
              <a:ext cx="7200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2341848" y="3861048"/>
              <a:ext cx="130033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2771800" y="3937826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2335560" y="3933056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2335560" y="3933056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1837792" y="4149080"/>
              <a:ext cx="499864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2769704" y="4149080"/>
              <a:ext cx="130452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3203848" y="4225858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2771800" y="4221088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2771800" y="4221088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1837792" y="4437112"/>
              <a:ext cx="931912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3205944" y="4437112"/>
              <a:ext cx="130033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4067944" y="3649794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3637992" y="3645024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3635896" y="3645024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4074232" y="3861048"/>
              <a:ext cx="1724000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4499992" y="3937826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4067944" y="3933056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4067944" y="3933056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4502088" y="4149080"/>
              <a:ext cx="1728192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4932040" y="4225858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4499992" y="4221088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4499992" y="4221088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4934136" y="4437112"/>
              <a:ext cx="1728192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6230280" y="3649794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5798232" y="3645024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5796136" y="3645024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6234472" y="3861048"/>
              <a:ext cx="1291952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6662328" y="3937826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6230280" y="3933056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6230280" y="3933056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6662328" y="4149080"/>
              <a:ext cx="1296144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7094376" y="4225858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>
              <a:off x="6662328" y="4221088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6662328" y="4221088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>
              <a:off x="7094376" y="4437112"/>
              <a:ext cx="1296144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>
              <a:off x="7524328" y="3649794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7522232" y="3645024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>
              <a:off x="8822568" y="3645024"/>
              <a:ext cx="14401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>
              <a:off x="8822568" y="3645024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/>
            <p:cNvCxnSpPr/>
            <p:nvPr/>
          </p:nvCxnSpPr>
          <p:spPr>
            <a:xfrm>
              <a:off x="3635896" y="3068960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/>
            <p:nvPr/>
          </p:nvCxnSpPr>
          <p:spPr>
            <a:xfrm>
              <a:off x="3419872" y="3143260"/>
              <a:ext cx="2139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/>
            <p:nvPr/>
          </p:nvCxnSpPr>
          <p:spPr>
            <a:xfrm flipH="1">
              <a:off x="1907704" y="3140968"/>
              <a:ext cx="216024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218"/>
            <p:cNvCxnSpPr/>
            <p:nvPr/>
          </p:nvCxnSpPr>
          <p:spPr>
            <a:xfrm>
              <a:off x="1835696" y="4725144"/>
              <a:ext cx="3095830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/>
            <p:nvPr/>
          </p:nvCxnSpPr>
          <p:spPr>
            <a:xfrm>
              <a:off x="5364088" y="4513890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连接符 221"/>
            <p:cNvCxnSpPr/>
            <p:nvPr/>
          </p:nvCxnSpPr>
          <p:spPr>
            <a:xfrm>
              <a:off x="4932040" y="4509120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接连接符 222"/>
            <p:cNvCxnSpPr/>
            <p:nvPr/>
          </p:nvCxnSpPr>
          <p:spPr>
            <a:xfrm>
              <a:off x="4932040" y="4509120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5366184" y="4725144"/>
              <a:ext cx="1724000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24"/>
            <p:cNvCxnSpPr/>
            <p:nvPr/>
          </p:nvCxnSpPr>
          <p:spPr>
            <a:xfrm>
              <a:off x="7526424" y="4513890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/>
            <p:nvPr/>
          </p:nvCxnSpPr>
          <p:spPr>
            <a:xfrm>
              <a:off x="7094376" y="4509120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连接符 226"/>
            <p:cNvCxnSpPr/>
            <p:nvPr/>
          </p:nvCxnSpPr>
          <p:spPr>
            <a:xfrm>
              <a:off x="7094376" y="4509120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227"/>
            <p:cNvCxnSpPr/>
            <p:nvPr/>
          </p:nvCxnSpPr>
          <p:spPr>
            <a:xfrm>
              <a:off x="7526424" y="4725144"/>
              <a:ext cx="1440160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28"/>
            <p:cNvCxnSpPr/>
            <p:nvPr/>
          </p:nvCxnSpPr>
          <p:spPr>
            <a:xfrm>
              <a:off x="3635896" y="4801922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3203848" y="4797152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连接符 230"/>
            <p:cNvCxnSpPr/>
            <p:nvPr/>
          </p:nvCxnSpPr>
          <p:spPr>
            <a:xfrm>
              <a:off x="3203848" y="4797152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/>
          </p:nvCxnSpPr>
          <p:spPr>
            <a:xfrm>
              <a:off x="1835696" y="5013176"/>
              <a:ext cx="136605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/>
            <p:nvPr/>
          </p:nvCxnSpPr>
          <p:spPr>
            <a:xfrm>
              <a:off x="3637992" y="5013176"/>
              <a:ext cx="1728192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/>
            <p:nvPr/>
          </p:nvCxnSpPr>
          <p:spPr>
            <a:xfrm>
              <a:off x="5798232" y="4801922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/>
            <p:nvPr/>
          </p:nvCxnSpPr>
          <p:spPr>
            <a:xfrm>
              <a:off x="5366184" y="4797152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235"/>
            <p:cNvCxnSpPr/>
            <p:nvPr/>
          </p:nvCxnSpPr>
          <p:spPr>
            <a:xfrm>
              <a:off x="5364088" y="4797152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连接符 236"/>
            <p:cNvCxnSpPr/>
            <p:nvPr/>
          </p:nvCxnSpPr>
          <p:spPr>
            <a:xfrm>
              <a:off x="5798232" y="5013176"/>
              <a:ext cx="3168352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连接符 255"/>
            <p:cNvCxnSpPr/>
            <p:nvPr/>
          </p:nvCxnSpPr>
          <p:spPr>
            <a:xfrm>
              <a:off x="7958472" y="3645024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连接符 256"/>
            <p:cNvCxnSpPr/>
            <p:nvPr/>
          </p:nvCxnSpPr>
          <p:spPr>
            <a:xfrm>
              <a:off x="8390520" y="3933056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连接符 257"/>
            <p:cNvCxnSpPr/>
            <p:nvPr/>
          </p:nvCxnSpPr>
          <p:spPr>
            <a:xfrm>
              <a:off x="7958472" y="3928286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接连接符 258"/>
            <p:cNvCxnSpPr/>
            <p:nvPr/>
          </p:nvCxnSpPr>
          <p:spPr>
            <a:xfrm>
              <a:off x="7958472" y="3928286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连接符 259"/>
            <p:cNvCxnSpPr/>
            <p:nvPr/>
          </p:nvCxnSpPr>
          <p:spPr>
            <a:xfrm>
              <a:off x="8390520" y="4144310"/>
              <a:ext cx="576064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连接符 260"/>
            <p:cNvCxnSpPr/>
            <p:nvPr/>
          </p:nvCxnSpPr>
          <p:spPr>
            <a:xfrm>
              <a:off x="8822568" y="4221088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接连接符 261"/>
            <p:cNvCxnSpPr/>
            <p:nvPr/>
          </p:nvCxnSpPr>
          <p:spPr>
            <a:xfrm>
              <a:off x="8390520" y="4216318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接连接符 262"/>
            <p:cNvCxnSpPr/>
            <p:nvPr/>
          </p:nvCxnSpPr>
          <p:spPr>
            <a:xfrm>
              <a:off x="8390520" y="4216318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接连接符 263"/>
            <p:cNvCxnSpPr/>
            <p:nvPr/>
          </p:nvCxnSpPr>
          <p:spPr>
            <a:xfrm>
              <a:off x="8822568" y="4432342"/>
              <a:ext cx="14401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连接符 270"/>
            <p:cNvCxnSpPr/>
            <p:nvPr/>
          </p:nvCxnSpPr>
          <p:spPr>
            <a:xfrm>
              <a:off x="7958472" y="3861048"/>
              <a:ext cx="86409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接连接符 274"/>
            <p:cNvCxnSpPr/>
            <p:nvPr/>
          </p:nvCxnSpPr>
          <p:spPr>
            <a:xfrm flipH="1">
              <a:off x="7522232" y="3573016"/>
              <a:ext cx="2096" cy="2088232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接连接符 282"/>
            <p:cNvCxnSpPr/>
            <p:nvPr/>
          </p:nvCxnSpPr>
          <p:spPr>
            <a:xfrm flipH="1">
              <a:off x="1200324" y="5366866"/>
              <a:ext cx="216024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接连接符 287"/>
            <p:cNvCxnSpPr/>
            <p:nvPr/>
          </p:nvCxnSpPr>
          <p:spPr>
            <a:xfrm>
              <a:off x="6444208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接连接符 288"/>
            <p:cNvCxnSpPr/>
            <p:nvPr/>
          </p:nvCxnSpPr>
          <p:spPr>
            <a:xfrm>
              <a:off x="6228184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接连接符 289"/>
            <p:cNvCxnSpPr/>
            <p:nvPr/>
          </p:nvCxnSpPr>
          <p:spPr>
            <a:xfrm>
              <a:off x="6444208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连接符 290"/>
            <p:cNvCxnSpPr/>
            <p:nvPr/>
          </p:nvCxnSpPr>
          <p:spPr>
            <a:xfrm>
              <a:off x="6876256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连接符 291"/>
            <p:cNvCxnSpPr/>
            <p:nvPr/>
          </p:nvCxnSpPr>
          <p:spPr>
            <a:xfrm>
              <a:off x="6660232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连接符 292"/>
            <p:cNvCxnSpPr/>
            <p:nvPr/>
          </p:nvCxnSpPr>
          <p:spPr>
            <a:xfrm>
              <a:off x="6660232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连接符 293"/>
            <p:cNvCxnSpPr/>
            <p:nvPr/>
          </p:nvCxnSpPr>
          <p:spPr>
            <a:xfrm>
              <a:off x="6876256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连接符 294"/>
            <p:cNvCxnSpPr/>
            <p:nvPr/>
          </p:nvCxnSpPr>
          <p:spPr>
            <a:xfrm>
              <a:off x="7308304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连接符 295"/>
            <p:cNvCxnSpPr/>
            <p:nvPr/>
          </p:nvCxnSpPr>
          <p:spPr>
            <a:xfrm>
              <a:off x="7092280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连接符 296"/>
            <p:cNvCxnSpPr/>
            <p:nvPr/>
          </p:nvCxnSpPr>
          <p:spPr>
            <a:xfrm>
              <a:off x="7092280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连接符 297"/>
            <p:cNvCxnSpPr/>
            <p:nvPr/>
          </p:nvCxnSpPr>
          <p:spPr>
            <a:xfrm>
              <a:off x="7308304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连接符 298"/>
            <p:cNvCxnSpPr/>
            <p:nvPr/>
          </p:nvCxnSpPr>
          <p:spPr>
            <a:xfrm>
              <a:off x="7740352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299"/>
            <p:cNvCxnSpPr/>
            <p:nvPr/>
          </p:nvCxnSpPr>
          <p:spPr>
            <a:xfrm>
              <a:off x="7524328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连接符 300"/>
            <p:cNvCxnSpPr/>
            <p:nvPr/>
          </p:nvCxnSpPr>
          <p:spPr>
            <a:xfrm>
              <a:off x="7524328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/>
            <p:nvPr/>
          </p:nvCxnSpPr>
          <p:spPr>
            <a:xfrm>
              <a:off x="7740352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>
              <a:off x="8172400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/>
            <p:nvPr/>
          </p:nvCxnSpPr>
          <p:spPr>
            <a:xfrm>
              <a:off x="7956376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连接符 304"/>
            <p:cNvCxnSpPr/>
            <p:nvPr/>
          </p:nvCxnSpPr>
          <p:spPr>
            <a:xfrm>
              <a:off x="7956376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连接符 305"/>
            <p:cNvCxnSpPr/>
            <p:nvPr/>
          </p:nvCxnSpPr>
          <p:spPr>
            <a:xfrm>
              <a:off x="8172400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接连接符 306"/>
            <p:cNvCxnSpPr/>
            <p:nvPr/>
          </p:nvCxnSpPr>
          <p:spPr>
            <a:xfrm>
              <a:off x="8604448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接连接符 307"/>
            <p:cNvCxnSpPr/>
            <p:nvPr/>
          </p:nvCxnSpPr>
          <p:spPr>
            <a:xfrm>
              <a:off x="8388424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/>
            <p:nvPr/>
          </p:nvCxnSpPr>
          <p:spPr>
            <a:xfrm>
              <a:off x="8388424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连接符 309"/>
            <p:cNvCxnSpPr/>
            <p:nvPr/>
          </p:nvCxnSpPr>
          <p:spPr>
            <a:xfrm>
              <a:off x="8604448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接连接符 311"/>
            <p:cNvCxnSpPr/>
            <p:nvPr/>
          </p:nvCxnSpPr>
          <p:spPr>
            <a:xfrm>
              <a:off x="8820472" y="3356992"/>
              <a:ext cx="146112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/>
            <p:nvPr/>
          </p:nvCxnSpPr>
          <p:spPr>
            <a:xfrm>
              <a:off x="8820472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接连接符 318"/>
            <p:cNvCxnSpPr/>
            <p:nvPr/>
          </p:nvCxnSpPr>
          <p:spPr>
            <a:xfrm>
              <a:off x="2123728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/>
            <p:cNvCxnSpPr/>
            <p:nvPr/>
          </p:nvCxnSpPr>
          <p:spPr>
            <a:xfrm>
              <a:off x="1907704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/>
            <p:cNvCxnSpPr/>
            <p:nvPr/>
          </p:nvCxnSpPr>
          <p:spPr>
            <a:xfrm>
              <a:off x="1907704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连接符 321"/>
            <p:cNvCxnSpPr/>
            <p:nvPr/>
          </p:nvCxnSpPr>
          <p:spPr>
            <a:xfrm>
              <a:off x="1835696" y="5301208"/>
              <a:ext cx="72008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接连接符 322"/>
            <p:cNvCxnSpPr/>
            <p:nvPr/>
          </p:nvCxnSpPr>
          <p:spPr>
            <a:xfrm>
              <a:off x="2123728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接连接符 323"/>
            <p:cNvCxnSpPr/>
            <p:nvPr/>
          </p:nvCxnSpPr>
          <p:spPr>
            <a:xfrm>
              <a:off x="2555776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接连接符 324"/>
            <p:cNvCxnSpPr/>
            <p:nvPr/>
          </p:nvCxnSpPr>
          <p:spPr>
            <a:xfrm>
              <a:off x="2339752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/>
            <p:cNvCxnSpPr/>
            <p:nvPr/>
          </p:nvCxnSpPr>
          <p:spPr>
            <a:xfrm>
              <a:off x="2339752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接连接符 326"/>
            <p:cNvCxnSpPr/>
            <p:nvPr/>
          </p:nvCxnSpPr>
          <p:spPr>
            <a:xfrm>
              <a:off x="2555776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接连接符 327"/>
            <p:cNvCxnSpPr/>
            <p:nvPr/>
          </p:nvCxnSpPr>
          <p:spPr>
            <a:xfrm>
              <a:off x="2987824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接连接符 328"/>
            <p:cNvCxnSpPr/>
            <p:nvPr/>
          </p:nvCxnSpPr>
          <p:spPr>
            <a:xfrm>
              <a:off x="2771800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接连接符 329"/>
            <p:cNvCxnSpPr/>
            <p:nvPr/>
          </p:nvCxnSpPr>
          <p:spPr>
            <a:xfrm>
              <a:off x="2771800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接连接符 330"/>
            <p:cNvCxnSpPr/>
            <p:nvPr/>
          </p:nvCxnSpPr>
          <p:spPr>
            <a:xfrm>
              <a:off x="2987824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接连接符 331"/>
            <p:cNvCxnSpPr/>
            <p:nvPr/>
          </p:nvCxnSpPr>
          <p:spPr>
            <a:xfrm>
              <a:off x="3419872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接连接符 332"/>
            <p:cNvCxnSpPr/>
            <p:nvPr/>
          </p:nvCxnSpPr>
          <p:spPr>
            <a:xfrm>
              <a:off x="3203848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接连接符 333"/>
            <p:cNvCxnSpPr/>
            <p:nvPr/>
          </p:nvCxnSpPr>
          <p:spPr>
            <a:xfrm>
              <a:off x="3203848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接连接符 334"/>
            <p:cNvCxnSpPr/>
            <p:nvPr/>
          </p:nvCxnSpPr>
          <p:spPr>
            <a:xfrm>
              <a:off x="3419872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直接连接符 335"/>
            <p:cNvCxnSpPr/>
            <p:nvPr/>
          </p:nvCxnSpPr>
          <p:spPr>
            <a:xfrm>
              <a:off x="3854016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直接连接符 336"/>
            <p:cNvCxnSpPr/>
            <p:nvPr/>
          </p:nvCxnSpPr>
          <p:spPr>
            <a:xfrm>
              <a:off x="3637992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直接连接符 337"/>
            <p:cNvCxnSpPr/>
            <p:nvPr/>
          </p:nvCxnSpPr>
          <p:spPr>
            <a:xfrm>
              <a:off x="3637992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直接连接符 338"/>
            <p:cNvCxnSpPr/>
            <p:nvPr/>
          </p:nvCxnSpPr>
          <p:spPr>
            <a:xfrm>
              <a:off x="3851920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直接连接符 339"/>
            <p:cNvCxnSpPr/>
            <p:nvPr/>
          </p:nvCxnSpPr>
          <p:spPr>
            <a:xfrm>
              <a:off x="4283968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直接连接符 340"/>
            <p:cNvCxnSpPr/>
            <p:nvPr/>
          </p:nvCxnSpPr>
          <p:spPr>
            <a:xfrm>
              <a:off x="4067944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直接连接符 341"/>
            <p:cNvCxnSpPr/>
            <p:nvPr/>
          </p:nvCxnSpPr>
          <p:spPr>
            <a:xfrm>
              <a:off x="4067944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直接连接符 342"/>
            <p:cNvCxnSpPr/>
            <p:nvPr/>
          </p:nvCxnSpPr>
          <p:spPr>
            <a:xfrm>
              <a:off x="4283968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直接连接符 343"/>
            <p:cNvCxnSpPr/>
            <p:nvPr/>
          </p:nvCxnSpPr>
          <p:spPr>
            <a:xfrm>
              <a:off x="4716016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直接连接符 344"/>
            <p:cNvCxnSpPr/>
            <p:nvPr/>
          </p:nvCxnSpPr>
          <p:spPr>
            <a:xfrm>
              <a:off x="4499992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直接连接符 345"/>
            <p:cNvCxnSpPr/>
            <p:nvPr/>
          </p:nvCxnSpPr>
          <p:spPr>
            <a:xfrm>
              <a:off x="4499992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接连接符 346"/>
            <p:cNvCxnSpPr/>
            <p:nvPr/>
          </p:nvCxnSpPr>
          <p:spPr>
            <a:xfrm>
              <a:off x="4716016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直接连接符 347"/>
            <p:cNvCxnSpPr/>
            <p:nvPr/>
          </p:nvCxnSpPr>
          <p:spPr>
            <a:xfrm>
              <a:off x="5148064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直接连接符 348"/>
            <p:cNvCxnSpPr/>
            <p:nvPr/>
          </p:nvCxnSpPr>
          <p:spPr>
            <a:xfrm>
              <a:off x="4932040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直接连接符 349"/>
            <p:cNvCxnSpPr/>
            <p:nvPr/>
          </p:nvCxnSpPr>
          <p:spPr>
            <a:xfrm>
              <a:off x="4932040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直接连接符 350"/>
            <p:cNvCxnSpPr/>
            <p:nvPr/>
          </p:nvCxnSpPr>
          <p:spPr>
            <a:xfrm>
              <a:off x="5148064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直接连接符 351"/>
            <p:cNvCxnSpPr/>
            <p:nvPr/>
          </p:nvCxnSpPr>
          <p:spPr>
            <a:xfrm>
              <a:off x="5580112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接连接符 352"/>
            <p:cNvCxnSpPr/>
            <p:nvPr/>
          </p:nvCxnSpPr>
          <p:spPr>
            <a:xfrm>
              <a:off x="5364088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直接连接符 353"/>
            <p:cNvCxnSpPr/>
            <p:nvPr/>
          </p:nvCxnSpPr>
          <p:spPr>
            <a:xfrm>
              <a:off x="5364088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直接连接符 354"/>
            <p:cNvCxnSpPr/>
            <p:nvPr/>
          </p:nvCxnSpPr>
          <p:spPr>
            <a:xfrm>
              <a:off x="5580112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直接连接符 355"/>
            <p:cNvCxnSpPr/>
            <p:nvPr/>
          </p:nvCxnSpPr>
          <p:spPr>
            <a:xfrm>
              <a:off x="6012160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直接连接符 356"/>
            <p:cNvCxnSpPr/>
            <p:nvPr/>
          </p:nvCxnSpPr>
          <p:spPr>
            <a:xfrm>
              <a:off x="5796136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直接连接符 357"/>
            <p:cNvCxnSpPr/>
            <p:nvPr/>
          </p:nvCxnSpPr>
          <p:spPr>
            <a:xfrm>
              <a:off x="5796136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直接连接符 358"/>
            <p:cNvCxnSpPr/>
            <p:nvPr/>
          </p:nvCxnSpPr>
          <p:spPr>
            <a:xfrm>
              <a:off x="6012160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直接连接符 359"/>
            <p:cNvCxnSpPr/>
            <p:nvPr/>
          </p:nvCxnSpPr>
          <p:spPr>
            <a:xfrm>
              <a:off x="6228184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直接连接符 360"/>
            <p:cNvCxnSpPr/>
            <p:nvPr/>
          </p:nvCxnSpPr>
          <p:spPr>
            <a:xfrm>
              <a:off x="6444208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接连接符 361"/>
            <p:cNvCxnSpPr/>
            <p:nvPr/>
          </p:nvCxnSpPr>
          <p:spPr>
            <a:xfrm>
              <a:off x="6228184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接连接符 362"/>
            <p:cNvCxnSpPr/>
            <p:nvPr/>
          </p:nvCxnSpPr>
          <p:spPr>
            <a:xfrm>
              <a:off x="6444208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接连接符 363"/>
            <p:cNvCxnSpPr/>
            <p:nvPr/>
          </p:nvCxnSpPr>
          <p:spPr>
            <a:xfrm>
              <a:off x="6876256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直接连接符 364"/>
            <p:cNvCxnSpPr/>
            <p:nvPr/>
          </p:nvCxnSpPr>
          <p:spPr>
            <a:xfrm>
              <a:off x="6660232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接连接符 365"/>
            <p:cNvCxnSpPr/>
            <p:nvPr/>
          </p:nvCxnSpPr>
          <p:spPr>
            <a:xfrm>
              <a:off x="6660232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接连接符 366"/>
            <p:cNvCxnSpPr/>
            <p:nvPr/>
          </p:nvCxnSpPr>
          <p:spPr>
            <a:xfrm>
              <a:off x="6876256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直接连接符 367"/>
            <p:cNvCxnSpPr/>
            <p:nvPr/>
          </p:nvCxnSpPr>
          <p:spPr>
            <a:xfrm>
              <a:off x="7308304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直接连接符 368"/>
            <p:cNvCxnSpPr/>
            <p:nvPr/>
          </p:nvCxnSpPr>
          <p:spPr>
            <a:xfrm>
              <a:off x="7092280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直接连接符 369"/>
            <p:cNvCxnSpPr/>
            <p:nvPr/>
          </p:nvCxnSpPr>
          <p:spPr>
            <a:xfrm>
              <a:off x="7092280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直接连接符 370"/>
            <p:cNvCxnSpPr/>
            <p:nvPr/>
          </p:nvCxnSpPr>
          <p:spPr>
            <a:xfrm>
              <a:off x="7308304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直接连接符 371"/>
            <p:cNvCxnSpPr/>
            <p:nvPr/>
          </p:nvCxnSpPr>
          <p:spPr>
            <a:xfrm>
              <a:off x="7740352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直接连接符 372"/>
            <p:cNvCxnSpPr/>
            <p:nvPr/>
          </p:nvCxnSpPr>
          <p:spPr>
            <a:xfrm>
              <a:off x="7524328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直接连接符 373"/>
            <p:cNvCxnSpPr/>
            <p:nvPr/>
          </p:nvCxnSpPr>
          <p:spPr>
            <a:xfrm>
              <a:off x="7524328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直接连接符 374"/>
            <p:cNvCxnSpPr/>
            <p:nvPr/>
          </p:nvCxnSpPr>
          <p:spPr>
            <a:xfrm>
              <a:off x="7740352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直接连接符 375"/>
            <p:cNvCxnSpPr/>
            <p:nvPr/>
          </p:nvCxnSpPr>
          <p:spPr>
            <a:xfrm>
              <a:off x="8172400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直接连接符 376"/>
            <p:cNvCxnSpPr/>
            <p:nvPr/>
          </p:nvCxnSpPr>
          <p:spPr>
            <a:xfrm>
              <a:off x="7956376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直接连接符 377"/>
            <p:cNvCxnSpPr/>
            <p:nvPr/>
          </p:nvCxnSpPr>
          <p:spPr>
            <a:xfrm>
              <a:off x="7956376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直接连接符 378"/>
            <p:cNvCxnSpPr/>
            <p:nvPr/>
          </p:nvCxnSpPr>
          <p:spPr>
            <a:xfrm>
              <a:off x="8172400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直接连接符 379"/>
            <p:cNvCxnSpPr/>
            <p:nvPr/>
          </p:nvCxnSpPr>
          <p:spPr>
            <a:xfrm>
              <a:off x="8604448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接连接符 380"/>
            <p:cNvCxnSpPr/>
            <p:nvPr/>
          </p:nvCxnSpPr>
          <p:spPr>
            <a:xfrm>
              <a:off x="8388424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直接连接符 381"/>
            <p:cNvCxnSpPr/>
            <p:nvPr/>
          </p:nvCxnSpPr>
          <p:spPr>
            <a:xfrm>
              <a:off x="8388424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直接连接符 382"/>
            <p:cNvCxnSpPr/>
            <p:nvPr/>
          </p:nvCxnSpPr>
          <p:spPr>
            <a:xfrm>
              <a:off x="8604448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直接连接符 383"/>
            <p:cNvCxnSpPr/>
            <p:nvPr/>
          </p:nvCxnSpPr>
          <p:spPr>
            <a:xfrm>
              <a:off x="8820472" y="5085184"/>
              <a:ext cx="146112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直接连接符 384"/>
            <p:cNvCxnSpPr/>
            <p:nvPr/>
          </p:nvCxnSpPr>
          <p:spPr>
            <a:xfrm>
              <a:off x="8820472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直接连接符 385"/>
            <p:cNvCxnSpPr/>
            <p:nvPr/>
          </p:nvCxnSpPr>
          <p:spPr>
            <a:xfrm>
              <a:off x="2337656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直接连接符 386"/>
            <p:cNvCxnSpPr/>
            <p:nvPr/>
          </p:nvCxnSpPr>
          <p:spPr>
            <a:xfrm>
              <a:off x="2121632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直接连接符 387"/>
            <p:cNvCxnSpPr/>
            <p:nvPr/>
          </p:nvCxnSpPr>
          <p:spPr>
            <a:xfrm>
              <a:off x="2121632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直接连接符 388"/>
            <p:cNvCxnSpPr/>
            <p:nvPr/>
          </p:nvCxnSpPr>
          <p:spPr>
            <a:xfrm>
              <a:off x="1835696" y="5589240"/>
              <a:ext cx="285936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直接连接符 389"/>
            <p:cNvCxnSpPr/>
            <p:nvPr/>
          </p:nvCxnSpPr>
          <p:spPr>
            <a:xfrm>
              <a:off x="2337656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直接连接符 390"/>
            <p:cNvCxnSpPr/>
            <p:nvPr/>
          </p:nvCxnSpPr>
          <p:spPr>
            <a:xfrm>
              <a:off x="2769704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直接连接符 391"/>
            <p:cNvCxnSpPr/>
            <p:nvPr/>
          </p:nvCxnSpPr>
          <p:spPr>
            <a:xfrm>
              <a:off x="2553680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直接连接符 392"/>
            <p:cNvCxnSpPr/>
            <p:nvPr/>
          </p:nvCxnSpPr>
          <p:spPr>
            <a:xfrm>
              <a:off x="2553680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直接连接符 393"/>
            <p:cNvCxnSpPr/>
            <p:nvPr/>
          </p:nvCxnSpPr>
          <p:spPr>
            <a:xfrm>
              <a:off x="2769704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接连接符 394"/>
            <p:cNvCxnSpPr/>
            <p:nvPr/>
          </p:nvCxnSpPr>
          <p:spPr>
            <a:xfrm>
              <a:off x="3201752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直接连接符 395"/>
            <p:cNvCxnSpPr/>
            <p:nvPr/>
          </p:nvCxnSpPr>
          <p:spPr>
            <a:xfrm>
              <a:off x="2985728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直接连接符 396"/>
            <p:cNvCxnSpPr/>
            <p:nvPr/>
          </p:nvCxnSpPr>
          <p:spPr>
            <a:xfrm>
              <a:off x="2985728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接连接符 397"/>
            <p:cNvCxnSpPr/>
            <p:nvPr/>
          </p:nvCxnSpPr>
          <p:spPr>
            <a:xfrm>
              <a:off x="3201752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接连接符 398"/>
            <p:cNvCxnSpPr/>
            <p:nvPr/>
          </p:nvCxnSpPr>
          <p:spPr>
            <a:xfrm>
              <a:off x="3635896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直接连接符 399"/>
            <p:cNvCxnSpPr/>
            <p:nvPr/>
          </p:nvCxnSpPr>
          <p:spPr>
            <a:xfrm>
              <a:off x="3417776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直接连接符 400"/>
            <p:cNvCxnSpPr/>
            <p:nvPr/>
          </p:nvCxnSpPr>
          <p:spPr>
            <a:xfrm>
              <a:off x="3417776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接连接符 401"/>
            <p:cNvCxnSpPr/>
            <p:nvPr/>
          </p:nvCxnSpPr>
          <p:spPr>
            <a:xfrm>
              <a:off x="3635896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直接连接符 402"/>
            <p:cNvCxnSpPr/>
            <p:nvPr/>
          </p:nvCxnSpPr>
          <p:spPr>
            <a:xfrm>
              <a:off x="4065848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直接连接符 403"/>
            <p:cNvCxnSpPr/>
            <p:nvPr/>
          </p:nvCxnSpPr>
          <p:spPr>
            <a:xfrm>
              <a:off x="3849824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直接连接符 404"/>
            <p:cNvCxnSpPr/>
            <p:nvPr/>
          </p:nvCxnSpPr>
          <p:spPr>
            <a:xfrm>
              <a:off x="3851920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直接连接符 405"/>
            <p:cNvCxnSpPr/>
            <p:nvPr/>
          </p:nvCxnSpPr>
          <p:spPr>
            <a:xfrm>
              <a:off x="4065848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直接连接符 406"/>
            <p:cNvCxnSpPr/>
            <p:nvPr/>
          </p:nvCxnSpPr>
          <p:spPr>
            <a:xfrm>
              <a:off x="4497896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接连接符 407"/>
            <p:cNvCxnSpPr/>
            <p:nvPr/>
          </p:nvCxnSpPr>
          <p:spPr>
            <a:xfrm>
              <a:off x="4281872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直接连接符 408"/>
            <p:cNvCxnSpPr/>
            <p:nvPr/>
          </p:nvCxnSpPr>
          <p:spPr>
            <a:xfrm>
              <a:off x="4281872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直接连接符 409"/>
            <p:cNvCxnSpPr/>
            <p:nvPr/>
          </p:nvCxnSpPr>
          <p:spPr>
            <a:xfrm>
              <a:off x="4497896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直接连接符 410"/>
            <p:cNvCxnSpPr/>
            <p:nvPr/>
          </p:nvCxnSpPr>
          <p:spPr>
            <a:xfrm>
              <a:off x="4929944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接连接符 411"/>
            <p:cNvCxnSpPr/>
            <p:nvPr/>
          </p:nvCxnSpPr>
          <p:spPr>
            <a:xfrm>
              <a:off x="4713920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直接连接符 412"/>
            <p:cNvCxnSpPr/>
            <p:nvPr/>
          </p:nvCxnSpPr>
          <p:spPr>
            <a:xfrm>
              <a:off x="4713920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直接连接符 413"/>
            <p:cNvCxnSpPr/>
            <p:nvPr/>
          </p:nvCxnSpPr>
          <p:spPr>
            <a:xfrm>
              <a:off x="4929944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直接连接符 414"/>
            <p:cNvCxnSpPr/>
            <p:nvPr/>
          </p:nvCxnSpPr>
          <p:spPr>
            <a:xfrm>
              <a:off x="5361992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直接连接符 415"/>
            <p:cNvCxnSpPr/>
            <p:nvPr/>
          </p:nvCxnSpPr>
          <p:spPr>
            <a:xfrm>
              <a:off x="5145968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直接连接符 416"/>
            <p:cNvCxnSpPr/>
            <p:nvPr/>
          </p:nvCxnSpPr>
          <p:spPr>
            <a:xfrm>
              <a:off x="5145968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直接连接符 417"/>
            <p:cNvCxnSpPr/>
            <p:nvPr/>
          </p:nvCxnSpPr>
          <p:spPr>
            <a:xfrm>
              <a:off x="5361992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直接连接符 418"/>
            <p:cNvCxnSpPr/>
            <p:nvPr/>
          </p:nvCxnSpPr>
          <p:spPr>
            <a:xfrm>
              <a:off x="5794040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直接连接符 419"/>
            <p:cNvCxnSpPr/>
            <p:nvPr/>
          </p:nvCxnSpPr>
          <p:spPr>
            <a:xfrm>
              <a:off x="5578016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直接连接符 420"/>
            <p:cNvCxnSpPr/>
            <p:nvPr/>
          </p:nvCxnSpPr>
          <p:spPr>
            <a:xfrm>
              <a:off x="5578016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直接连接符 421"/>
            <p:cNvCxnSpPr/>
            <p:nvPr/>
          </p:nvCxnSpPr>
          <p:spPr>
            <a:xfrm>
              <a:off x="5794040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直接连接符 422"/>
            <p:cNvCxnSpPr/>
            <p:nvPr/>
          </p:nvCxnSpPr>
          <p:spPr>
            <a:xfrm>
              <a:off x="6226088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直接连接符 423"/>
            <p:cNvCxnSpPr/>
            <p:nvPr/>
          </p:nvCxnSpPr>
          <p:spPr>
            <a:xfrm>
              <a:off x="6010064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直接连接符 424"/>
            <p:cNvCxnSpPr/>
            <p:nvPr/>
          </p:nvCxnSpPr>
          <p:spPr>
            <a:xfrm>
              <a:off x="6010064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直接连接符 425"/>
            <p:cNvCxnSpPr/>
            <p:nvPr/>
          </p:nvCxnSpPr>
          <p:spPr>
            <a:xfrm>
              <a:off x="6226088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直接连接符 426"/>
            <p:cNvCxnSpPr/>
            <p:nvPr/>
          </p:nvCxnSpPr>
          <p:spPr>
            <a:xfrm>
              <a:off x="6442112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直接连接符 427"/>
            <p:cNvCxnSpPr/>
            <p:nvPr/>
          </p:nvCxnSpPr>
          <p:spPr>
            <a:xfrm>
              <a:off x="6658136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直接连接符 428"/>
            <p:cNvCxnSpPr/>
            <p:nvPr/>
          </p:nvCxnSpPr>
          <p:spPr>
            <a:xfrm>
              <a:off x="6442112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直接连接符 429"/>
            <p:cNvCxnSpPr/>
            <p:nvPr/>
          </p:nvCxnSpPr>
          <p:spPr>
            <a:xfrm>
              <a:off x="6658136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直接连接符 430"/>
            <p:cNvCxnSpPr/>
            <p:nvPr/>
          </p:nvCxnSpPr>
          <p:spPr>
            <a:xfrm>
              <a:off x="7090184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直接连接符 431"/>
            <p:cNvCxnSpPr/>
            <p:nvPr/>
          </p:nvCxnSpPr>
          <p:spPr>
            <a:xfrm>
              <a:off x="6874160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直接连接符 432"/>
            <p:cNvCxnSpPr/>
            <p:nvPr/>
          </p:nvCxnSpPr>
          <p:spPr>
            <a:xfrm>
              <a:off x="6874160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直接连接符 433"/>
            <p:cNvCxnSpPr/>
            <p:nvPr/>
          </p:nvCxnSpPr>
          <p:spPr>
            <a:xfrm>
              <a:off x="7090184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直接连接符 434"/>
            <p:cNvCxnSpPr/>
            <p:nvPr/>
          </p:nvCxnSpPr>
          <p:spPr>
            <a:xfrm>
              <a:off x="7522232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直接连接符 435"/>
            <p:cNvCxnSpPr/>
            <p:nvPr/>
          </p:nvCxnSpPr>
          <p:spPr>
            <a:xfrm>
              <a:off x="7306208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直接连接符 436"/>
            <p:cNvCxnSpPr/>
            <p:nvPr/>
          </p:nvCxnSpPr>
          <p:spPr>
            <a:xfrm>
              <a:off x="7306208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直接连接符 437"/>
            <p:cNvCxnSpPr/>
            <p:nvPr/>
          </p:nvCxnSpPr>
          <p:spPr>
            <a:xfrm>
              <a:off x="7522232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直接连接符 438"/>
            <p:cNvCxnSpPr/>
            <p:nvPr/>
          </p:nvCxnSpPr>
          <p:spPr>
            <a:xfrm>
              <a:off x="7954280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直接连接符 439"/>
            <p:cNvCxnSpPr/>
            <p:nvPr/>
          </p:nvCxnSpPr>
          <p:spPr>
            <a:xfrm>
              <a:off x="7738256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直接连接符 440"/>
            <p:cNvCxnSpPr/>
            <p:nvPr/>
          </p:nvCxnSpPr>
          <p:spPr>
            <a:xfrm>
              <a:off x="7738256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直接连接符 441"/>
            <p:cNvCxnSpPr/>
            <p:nvPr/>
          </p:nvCxnSpPr>
          <p:spPr>
            <a:xfrm>
              <a:off x="7954280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直接连接符 442"/>
            <p:cNvCxnSpPr/>
            <p:nvPr/>
          </p:nvCxnSpPr>
          <p:spPr>
            <a:xfrm>
              <a:off x="8386328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直接连接符 443"/>
            <p:cNvCxnSpPr/>
            <p:nvPr/>
          </p:nvCxnSpPr>
          <p:spPr>
            <a:xfrm>
              <a:off x="8170304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直接连接符 444"/>
            <p:cNvCxnSpPr/>
            <p:nvPr/>
          </p:nvCxnSpPr>
          <p:spPr>
            <a:xfrm>
              <a:off x="8170304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直接连接符 445"/>
            <p:cNvCxnSpPr/>
            <p:nvPr/>
          </p:nvCxnSpPr>
          <p:spPr>
            <a:xfrm>
              <a:off x="8386328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直接连接符 446"/>
            <p:cNvCxnSpPr/>
            <p:nvPr/>
          </p:nvCxnSpPr>
          <p:spPr>
            <a:xfrm>
              <a:off x="8818376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直接连接符 447"/>
            <p:cNvCxnSpPr/>
            <p:nvPr/>
          </p:nvCxnSpPr>
          <p:spPr>
            <a:xfrm>
              <a:off x="8602352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直接连接符 448"/>
            <p:cNvCxnSpPr/>
            <p:nvPr/>
          </p:nvCxnSpPr>
          <p:spPr>
            <a:xfrm>
              <a:off x="8602352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直接连接符 450"/>
            <p:cNvCxnSpPr/>
            <p:nvPr/>
          </p:nvCxnSpPr>
          <p:spPr>
            <a:xfrm>
              <a:off x="8820472" y="5589240"/>
              <a:ext cx="146112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4" name="TextBox 473"/>
            <p:cNvSpPr txBox="1"/>
            <p:nvPr/>
          </p:nvSpPr>
          <p:spPr>
            <a:xfrm>
              <a:off x="4106044" y="2996952"/>
              <a:ext cx="1258044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lw</a:t>
              </a:r>
              <a:r>
                <a:rPr lang="zh-CN" altLang="en-US" sz="1800" b="1" u="sng" dirty="0">
                  <a:latin typeface="+mn-ea"/>
                  <a:ea typeface="+mn-ea"/>
                  <a:cs typeface="Times New Roman" pitchFamily="18" charset="0"/>
                </a:rPr>
                <a:t>指令周期</a:t>
              </a:r>
            </a:p>
          </p:txBody>
        </p:sp>
        <p:cxnSp>
          <p:nvCxnSpPr>
            <p:cNvPr id="475" name="直接连接符 474"/>
            <p:cNvCxnSpPr/>
            <p:nvPr/>
          </p:nvCxnSpPr>
          <p:spPr>
            <a:xfrm>
              <a:off x="5366184" y="3143260"/>
              <a:ext cx="429952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直接连接符 475"/>
            <p:cNvCxnSpPr/>
            <p:nvPr/>
          </p:nvCxnSpPr>
          <p:spPr>
            <a:xfrm flipH="1">
              <a:off x="3633800" y="3143260"/>
              <a:ext cx="43204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直接连接符 476"/>
            <p:cNvCxnSpPr/>
            <p:nvPr/>
          </p:nvCxnSpPr>
          <p:spPr>
            <a:xfrm>
              <a:off x="5796136" y="3068960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" name="TextBox 480"/>
            <p:cNvSpPr txBox="1"/>
            <p:nvPr/>
          </p:nvSpPr>
          <p:spPr>
            <a:xfrm>
              <a:off x="6084168" y="2996952"/>
              <a:ext cx="1258044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l"/>
              <a:r>
                <a:rPr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sw</a:t>
              </a:r>
              <a:r>
                <a:rPr lang="zh-CN" altLang="en-US" sz="1800" b="1" u="sng" dirty="0">
                  <a:latin typeface="+mn-ea"/>
                  <a:ea typeface="+mn-ea"/>
                  <a:cs typeface="Times New Roman" pitchFamily="18" charset="0"/>
                </a:rPr>
                <a:t>指令周期</a:t>
              </a:r>
            </a:p>
          </p:txBody>
        </p:sp>
        <p:cxnSp>
          <p:nvCxnSpPr>
            <p:cNvPr id="482" name="直接连接符 481"/>
            <p:cNvCxnSpPr/>
            <p:nvPr/>
          </p:nvCxnSpPr>
          <p:spPr>
            <a:xfrm>
              <a:off x="7308304" y="3143260"/>
              <a:ext cx="218120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直接连接符 482"/>
            <p:cNvCxnSpPr/>
            <p:nvPr/>
          </p:nvCxnSpPr>
          <p:spPr>
            <a:xfrm flipH="1">
              <a:off x="5794040" y="3143260"/>
              <a:ext cx="220216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直接连接符 483"/>
            <p:cNvCxnSpPr/>
            <p:nvPr/>
          </p:nvCxnSpPr>
          <p:spPr>
            <a:xfrm>
              <a:off x="7526424" y="3068960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7" name="TextBox 486"/>
            <p:cNvSpPr txBox="1"/>
            <p:nvPr/>
          </p:nvSpPr>
          <p:spPr>
            <a:xfrm>
              <a:off x="7740352" y="2996952"/>
              <a:ext cx="862000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beq</a:t>
              </a:r>
              <a:r>
                <a:rPr lang="zh-CN" altLang="en-US" sz="1800" b="1" u="sng" dirty="0">
                  <a:latin typeface="+mn-ea"/>
                  <a:ea typeface="+mn-ea"/>
                  <a:cs typeface="Times New Roman" pitchFamily="18" charset="0"/>
                </a:rPr>
                <a:t>指令</a:t>
              </a:r>
            </a:p>
          </p:txBody>
        </p:sp>
        <p:cxnSp>
          <p:nvCxnSpPr>
            <p:cNvPr id="488" name="直接连接符 487"/>
            <p:cNvCxnSpPr/>
            <p:nvPr/>
          </p:nvCxnSpPr>
          <p:spPr>
            <a:xfrm>
              <a:off x="8602352" y="3143260"/>
              <a:ext cx="216024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直接连接符 488"/>
            <p:cNvCxnSpPr/>
            <p:nvPr/>
          </p:nvCxnSpPr>
          <p:spPr>
            <a:xfrm flipH="1">
              <a:off x="7524328" y="3143260"/>
              <a:ext cx="2139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直接连接符 489"/>
            <p:cNvCxnSpPr/>
            <p:nvPr/>
          </p:nvCxnSpPr>
          <p:spPr>
            <a:xfrm>
              <a:off x="8818376" y="3068960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4" name="Text Box 303"/>
          <p:cNvSpPr txBox="1">
            <a:spLocks noChangeArrowheads="1"/>
          </p:cNvSpPr>
          <p:nvPr/>
        </p:nvSpPr>
        <p:spPr bwMode="auto">
          <a:xfrm>
            <a:off x="179512" y="1772816"/>
            <a:ext cx="8856984" cy="502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      例：</a:t>
            </a:r>
            <a:r>
              <a:rPr lang="zh-CN" altLang="en-US" sz="2200" b="1" u="sng" dirty="0">
                <a:latin typeface="宋体" pitchFamily="2" charset="-122"/>
              </a:rPr>
              <a:t>支持</a:t>
            </a:r>
            <a:r>
              <a:rPr lang="en-US" altLang="zh-CN" sz="2200" b="1" u="sng" dirty="0">
                <a:latin typeface="宋体" pitchFamily="2" charset="-122"/>
              </a:rPr>
              <a:t>7</a:t>
            </a:r>
            <a:r>
              <a:rPr lang="zh-CN" altLang="en-US" sz="2200" b="1" u="sng" dirty="0">
                <a:latin typeface="宋体" pitchFamily="2" charset="-122"/>
              </a:rPr>
              <a:t>条</a:t>
            </a:r>
            <a:r>
              <a:rPr lang="en-US" altLang="zh-CN" sz="2200" b="1" u="sng" dirty="0">
                <a:latin typeface="宋体" pitchFamily="2" charset="-122"/>
              </a:rPr>
              <a:t>MIPS</a:t>
            </a:r>
            <a:r>
              <a:rPr lang="zh-CN" altLang="en-US" sz="2200" b="1" u="sng" dirty="0">
                <a:latin typeface="宋体" pitchFamily="2" charset="-122"/>
              </a:rPr>
              <a:t>指令的时序系统，每个</a:t>
            </a:r>
            <a:r>
              <a:rPr lang="en-US" altLang="zh-CN" sz="2200" u="sng" spc="-140" dirty="0" err="1"/>
              <a:t>μ</a:t>
            </a:r>
            <a:r>
              <a:rPr lang="en-US" altLang="zh-CN" sz="2200" b="1" u="sng" spc="-140" dirty="0" err="1">
                <a:latin typeface="+mn-ea"/>
              </a:rPr>
              <a:t>OP</a:t>
            </a:r>
            <a:r>
              <a:rPr lang="zh-CN" altLang="en-US" sz="2200" b="1" u="sng" spc="-140" dirty="0">
                <a:latin typeface="+mn-ea"/>
              </a:rPr>
              <a:t>在一个</a:t>
            </a:r>
            <a:r>
              <a:rPr lang="en-US" altLang="zh-CN" sz="2200" b="1" u="sng" spc="-140" dirty="0">
                <a:latin typeface="+mn-ea"/>
              </a:rPr>
              <a:t>CP</a:t>
            </a:r>
            <a:r>
              <a:rPr lang="zh-CN" altLang="en-US" sz="2200" b="1" u="sng" spc="-140" dirty="0">
                <a:latin typeface="+mn-ea"/>
              </a:rPr>
              <a:t>内完成</a:t>
            </a:r>
            <a:endParaRPr lang="en-US" altLang="zh-CN" sz="2200" b="1" u="sng" dirty="0">
              <a:latin typeface="宋体" pitchFamily="2" charset="-122"/>
            </a:endParaRPr>
          </a:p>
        </p:txBody>
      </p:sp>
      <p:sp>
        <p:nvSpPr>
          <p:cNvPr id="499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5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sng"/>
          </a:p>
        </p:txBody>
      </p:sp>
      <p:sp>
        <p:nvSpPr>
          <p:cNvPr id="501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065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sng"/>
          </a:p>
        </p:txBody>
      </p:sp>
      <p:grpSp>
        <p:nvGrpSpPr>
          <p:cNvPr id="311" name="Group 76"/>
          <p:cNvGrpSpPr>
            <a:grpSpLocks/>
          </p:cNvGrpSpPr>
          <p:nvPr/>
        </p:nvGrpSpPr>
        <p:grpSpPr bwMode="auto">
          <a:xfrm>
            <a:off x="6156176" y="6453336"/>
            <a:ext cx="360363" cy="287337"/>
            <a:chOff x="1133" y="4020"/>
            <a:chExt cx="227" cy="181"/>
          </a:xfrm>
        </p:grpSpPr>
        <p:sp>
          <p:nvSpPr>
            <p:cNvPr id="314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u="sng"/>
            </a:p>
          </p:txBody>
        </p:sp>
        <p:sp>
          <p:nvSpPr>
            <p:cNvPr id="315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u="sng" dirty="0">
                  <a:solidFill>
                    <a:schemeClr val="bg2"/>
                  </a:solidFill>
                  <a:latin typeface="宋体" pitchFamily="2" charset="-122"/>
                </a:rPr>
                <a:t>47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465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u="sng" smtClean="0"/>
              <a:pPr/>
              <a:t>68</a:t>
            </a:fld>
            <a:endParaRPr lang="en-US" altLang="zh-CN" u="sng"/>
          </a:p>
        </p:txBody>
      </p:sp>
      <p:sp>
        <p:nvSpPr>
          <p:cNvPr id="3" name="Text Box 303"/>
          <p:cNvSpPr txBox="1">
            <a:spLocks noChangeArrowheads="1"/>
          </p:cNvSpPr>
          <p:nvPr/>
        </p:nvSpPr>
        <p:spPr bwMode="auto">
          <a:xfrm>
            <a:off x="179263" y="282714"/>
            <a:ext cx="8785225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、时序信号形成电路的组成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*时序信号形成电路组成：</a:t>
            </a:r>
            <a:r>
              <a:rPr lang="zh-CN" altLang="en-US" b="1" dirty="0">
                <a:latin typeface="宋体" pitchFamily="2" charset="-122"/>
              </a:rPr>
              <a:t>环形信号发生器、定时逻辑</a:t>
            </a:r>
            <a:endParaRPr lang="en-US" altLang="zh-CN" b="1" dirty="0">
              <a:latin typeface="宋体" pitchFamily="2" charset="-122"/>
            </a:endParaRPr>
          </a:p>
          <a:p>
            <a:pPr algn="l"/>
            <a:r>
              <a:rPr lang="en-US" altLang="zh-CN" sz="1800" b="1" dirty="0">
                <a:latin typeface="宋体" pitchFamily="2" charset="-122"/>
              </a:rPr>
              <a:t>                                  (</a:t>
            </a:r>
            <a:r>
              <a:rPr lang="zh-CN" altLang="en-US" sz="1800" b="1" dirty="0">
                <a:latin typeface="宋体" pitchFamily="2" charset="-122"/>
              </a:rPr>
              <a:t>产生节拍、工作脉冲</a:t>
            </a:r>
            <a:r>
              <a:rPr lang="en-US" altLang="zh-CN" sz="1800" b="1" dirty="0">
                <a:latin typeface="宋体" pitchFamily="2" charset="-122"/>
              </a:rPr>
              <a:t>) (</a:t>
            </a:r>
            <a:r>
              <a:rPr lang="zh-CN" altLang="en-US" sz="1800" b="1" dirty="0">
                <a:latin typeface="宋体" pitchFamily="2" charset="-122"/>
              </a:rPr>
              <a:t>控制信号时长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479634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u="sng"/>
          </a:p>
        </p:txBody>
      </p:sp>
      <p:grpSp>
        <p:nvGrpSpPr>
          <p:cNvPr id="134" name="组合 133"/>
          <p:cNvGrpSpPr/>
          <p:nvPr/>
        </p:nvGrpSpPr>
        <p:grpSpPr>
          <a:xfrm>
            <a:off x="1121085" y="1628800"/>
            <a:ext cx="7411355" cy="1874689"/>
            <a:chOff x="971600" y="3861048"/>
            <a:chExt cx="7411355" cy="1874689"/>
          </a:xfrm>
        </p:grpSpPr>
        <p:sp>
          <p:nvSpPr>
            <p:cNvPr id="109" name="矩形 108"/>
            <p:cNvSpPr/>
            <p:nvPr/>
          </p:nvSpPr>
          <p:spPr>
            <a:xfrm>
              <a:off x="1583866" y="3933057"/>
              <a:ext cx="2412268" cy="1115976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58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u="sng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4644009" y="3933057"/>
              <a:ext cx="2952328" cy="144016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u="sng"/>
            </a:p>
          </p:txBody>
        </p:sp>
        <p:sp>
          <p:nvSpPr>
            <p:cNvPr id="100" name="矩形 99"/>
            <p:cNvSpPr/>
            <p:nvPr/>
          </p:nvSpPr>
          <p:spPr>
            <a:xfrm>
              <a:off x="6732240" y="4797152"/>
              <a:ext cx="792087" cy="504056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u="sng"/>
            </a:p>
          </p:txBody>
        </p:sp>
        <p:sp>
          <p:nvSpPr>
            <p:cNvPr id="7" name="Text Box 236"/>
            <p:cNvSpPr txBox="1">
              <a:spLocks noChangeArrowheads="1"/>
            </p:cNvSpPr>
            <p:nvPr/>
          </p:nvSpPr>
          <p:spPr bwMode="auto">
            <a:xfrm>
              <a:off x="1763887" y="4005065"/>
              <a:ext cx="1512168" cy="3600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sng" dirty="0">
                  <a:latin typeface="宋体" pitchFamily="2" charset="-122"/>
                </a:rPr>
                <a:t>启停控制逻辑</a:t>
              </a:r>
            </a:p>
          </p:txBody>
        </p:sp>
        <p:sp>
          <p:nvSpPr>
            <p:cNvPr id="8" name="Text Box 237"/>
            <p:cNvSpPr txBox="1">
              <a:spLocks noChangeArrowheads="1"/>
            </p:cNvSpPr>
            <p:nvPr/>
          </p:nvSpPr>
          <p:spPr bwMode="auto">
            <a:xfrm>
              <a:off x="6372236" y="4005065"/>
              <a:ext cx="1150938" cy="64807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sng" dirty="0">
                  <a:latin typeface="宋体" pitchFamily="2" charset="-122"/>
                </a:rPr>
                <a:t>环形信号发生器</a:t>
              </a:r>
            </a:p>
          </p:txBody>
        </p:sp>
        <p:sp>
          <p:nvSpPr>
            <p:cNvPr id="19" name="Text Box 248"/>
            <p:cNvSpPr txBox="1">
              <a:spLocks noChangeArrowheads="1"/>
            </p:cNvSpPr>
            <p:nvPr/>
          </p:nvSpPr>
          <p:spPr bwMode="auto">
            <a:xfrm rot="16200000">
              <a:off x="7523982" y="4221435"/>
              <a:ext cx="360039" cy="215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u="sng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23" name="Text Box 252"/>
            <p:cNvSpPr txBox="1">
              <a:spLocks noChangeArrowheads="1"/>
            </p:cNvSpPr>
            <p:nvPr/>
          </p:nvSpPr>
          <p:spPr bwMode="auto">
            <a:xfrm>
              <a:off x="7816010" y="4018259"/>
              <a:ext cx="566945" cy="70735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0" rIns="18000" bIns="10800" anchor="t" anchorCtr="0"/>
            <a:lstStyle/>
            <a:p>
              <a:pPr algn="l"/>
              <a:r>
                <a:rPr lang="en-US" altLang="zh-CN" sz="1800" b="1" u="sng" dirty="0">
                  <a:solidFill>
                    <a:schemeClr val="accent2"/>
                  </a:solidFill>
                  <a:latin typeface="宋体" pitchFamily="2" charset="-122"/>
                </a:rPr>
                <a:t>T</a:t>
              </a:r>
              <a:r>
                <a:rPr lang="en-US" altLang="zh-CN" b="1" u="sng" baseline="-14000" dirty="0">
                  <a:solidFill>
                    <a:schemeClr val="accent2"/>
                  </a:solidFill>
                  <a:latin typeface="宋体" pitchFamily="2" charset="-122"/>
                </a:rPr>
                <a:t>0</a:t>
              </a:r>
              <a:r>
                <a:rPr lang="en-US" altLang="zh-CN" sz="1800" b="1" u="sng" dirty="0">
                  <a:solidFill>
                    <a:schemeClr val="accent2"/>
                  </a:solidFill>
                  <a:latin typeface="宋体" pitchFamily="2" charset="-122"/>
                </a:rPr>
                <a:t> </a:t>
              </a:r>
            </a:p>
            <a:p>
              <a:pPr algn="l">
                <a:spcBef>
                  <a:spcPts val="600"/>
                </a:spcBef>
              </a:pPr>
              <a:r>
                <a:rPr lang="en-US" altLang="zh-CN" sz="1800" b="1" u="sng" dirty="0">
                  <a:solidFill>
                    <a:schemeClr val="accent2"/>
                  </a:solidFill>
                  <a:latin typeface="宋体" pitchFamily="2" charset="-122"/>
                </a:rPr>
                <a:t>T</a:t>
              </a:r>
              <a:r>
                <a:rPr lang="en-US" altLang="zh-CN" b="1" i="1" u="sng" baseline="-14000" dirty="0">
                  <a:solidFill>
                    <a:schemeClr val="accent2"/>
                  </a:solidFill>
                </a:rPr>
                <a:t>m</a:t>
              </a:r>
              <a:r>
                <a:rPr lang="en-US" altLang="zh-CN" b="1" u="sng" baseline="-14000" dirty="0">
                  <a:solidFill>
                    <a:schemeClr val="accent2"/>
                  </a:solidFill>
                  <a:latin typeface="+mn-ea"/>
                  <a:ea typeface="+mn-ea"/>
                </a:rPr>
                <a:t>-1</a:t>
              </a:r>
            </a:p>
          </p:txBody>
        </p:sp>
        <p:sp>
          <p:nvSpPr>
            <p:cNvPr id="24" name="Text Box 253"/>
            <p:cNvSpPr txBox="1">
              <a:spLocks noChangeArrowheads="1"/>
            </p:cNvSpPr>
            <p:nvPr/>
          </p:nvSpPr>
          <p:spPr bwMode="auto">
            <a:xfrm>
              <a:off x="7833652" y="4725615"/>
              <a:ext cx="291408" cy="50358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0" rIns="18000" bIns="10800" anchor="t" anchorCtr="0"/>
            <a:lstStyle/>
            <a:p>
              <a:pPr algn="l"/>
              <a:r>
                <a:rPr lang="en-US" altLang="zh-CN" sz="1800" b="1" u="sng" dirty="0">
                  <a:solidFill>
                    <a:srgbClr val="990099"/>
                  </a:solidFill>
                  <a:latin typeface="宋体" pitchFamily="2" charset="-122"/>
                </a:rPr>
                <a:t>P</a:t>
              </a:r>
              <a:r>
                <a:rPr lang="en-US" altLang="zh-CN" sz="1800" b="1" u="sng" baseline="-14000" dirty="0">
                  <a:solidFill>
                    <a:srgbClr val="990099"/>
                  </a:solidFill>
                  <a:latin typeface="宋体" pitchFamily="2" charset="-122"/>
                </a:rPr>
                <a:t>0</a:t>
              </a:r>
              <a:endParaRPr lang="en-US" altLang="zh-CN" sz="1800" b="1" u="sng" dirty="0">
                <a:solidFill>
                  <a:srgbClr val="990099"/>
                </a:solidFill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u="sng" dirty="0">
                  <a:solidFill>
                    <a:srgbClr val="990099"/>
                  </a:solidFill>
                  <a:latin typeface="宋体" pitchFamily="2" charset="-122"/>
                </a:rPr>
                <a:t>P</a:t>
              </a:r>
              <a:r>
                <a:rPr lang="en-US" altLang="zh-CN" sz="1800" b="1" u="sng" baseline="-14000" dirty="0">
                  <a:solidFill>
                    <a:srgbClr val="990099"/>
                  </a:solidFill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27" name="Text Box 256"/>
            <p:cNvSpPr txBox="1">
              <a:spLocks noChangeArrowheads="1"/>
            </p:cNvSpPr>
            <p:nvPr/>
          </p:nvSpPr>
          <p:spPr bwMode="auto">
            <a:xfrm>
              <a:off x="971600" y="3861048"/>
              <a:ext cx="504056" cy="5762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zh-CN" altLang="en-US" sz="1800" b="1" u="sng" dirty="0">
                  <a:latin typeface="宋体" pitchFamily="2" charset="-122"/>
                </a:rPr>
                <a:t>启动</a:t>
              </a:r>
            </a:p>
            <a:p>
              <a:pPr algn="l"/>
              <a:r>
                <a:rPr lang="zh-CN" altLang="en-US" sz="1800" b="1" u="sng" dirty="0">
                  <a:latin typeface="宋体" pitchFamily="2" charset="-122"/>
                </a:rPr>
                <a:t>停机</a:t>
              </a:r>
            </a:p>
          </p:txBody>
        </p:sp>
        <p:sp>
          <p:nvSpPr>
            <p:cNvPr id="31" name="Text Box 260"/>
            <p:cNvSpPr txBox="1">
              <a:spLocks noChangeArrowheads="1"/>
            </p:cNvSpPr>
            <p:nvPr/>
          </p:nvSpPr>
          <p:spPr bwMode="auto">
            <a:xfrm>
              <a:off x="3636094" y="4293567"/>
              <a:ext cx="288032" cy="35956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u="sng" dirty="0">
                  <a:latin typeface="宋体" pitchFamily="2" charset="-122"/>
                </a:rPr>
                <a:t>&amp;</a:t>
              </a:r>
            </a:p>
          </p:txBody>
        </p:sp>
        <p:sp>
          <p:nvSpPr>
            <p:cNvPr id="52" name="Text Box 238"/>
            <p:cNvSpPr txBox="1">
              <a:spLocks noChangeArrowheads="1"/>
            </p:cNvSpPr>
            <p:nvPr/>
          </p:nvSpPr>
          <p:spPr bwMode="auto">
            <a:xfrm>
              <a:off x="4788024" y="4293096"/>
              <a:ext cx="1008111" cy="36004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sng" dirty="0">
                  <a:latin typeface="宋体" pitchFamily="2" charset="-122"/>
                </a:rPr>
                <a:t>定时逻辑</a:t>
              </a:r>
            </a:p>
          </p:txBody>
        </p:sp>
        <p:sp>
          <p:nvSpPr>
            <p:cNvPr id="53" name="Text Box 236"/>
            <p:cNvSpPr txBox="1">
              <a:spLocks noChangeArrowheads="1"/>
            </p:cNvSpPr>
            <p:nvPr/>
          </p:nvSpPr>
          <p:spPr bwMode="auto">
            <a:xfrm>
              <a:off x="2339950" y="4581128"/>
              <a:ext cx="936104" cy="3600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sng" dirty="0">
                  <a:latin typeface="宋体" pitchFamily="2" charset="-122"/>
                </a:rPr>
                <a:t>脉冲源</a:t>
              </a:r>
            </a:p>
          </p:txBody>
        </p:sp>
        <p:cxnSp>
          <p:nvCxnSpPr>
            <p:cNvPr id="55" name="直接箭头连接符 54"/>
            <p:cNvCxnSpPr>
              <a:stCxn id="31" idx="3"/>
              <a:endCxn id="52" idx="1"/>
            </p:cNvCxnSpPr>
            <p:nvPr/>
          </p:nvCxnSpPr>
          <p:spPr bwMode="auto">
            <a:xfrm flipV="1">
              <a:off x="3924126" y="4473116"/>
              <a:ext cx="863898" cy="23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直接箭头连接符 56"/>
            <p:cNvCxnSpPr/>
            <p:nvPr/>
          </p:nvCxnSpPr>
          <p:spPr bwMode="auto">
            <a:xfrm>
              <a:off x="1475854" y="4077072"/>
              <a:ext cx="28783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9" name="直接箭头连接符 58"/>
            <p:cNvCxnSpPr/>
            <p:nvPr/>
          </p:nvCxnSpPr>
          <p:spPr bwMode="auto">
            <a:xfrm>
              <a:off x="1475854" y="4293096"/>
              <a:ext cx="288033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2" name="直接箭头连接符 61"/>
            <p:cNvCxnSpPr>
              <a:stCxn id="53" idx="3"/>
            </p:cNvCxnSpPr>
            <p:nvPr/>
          </p:nvCxnSpPr>
          <p:spPr bwMode="auto">
            <a:xfrm flipV="1">
              <a:off x="3276054" y="4581130"/>
              <a:ext cx="360040" cy="180018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5" name="直接箭头连接符 64"/>
            <p:cNvCxnSpPr/>
            <p:nvPr/>
          </p:nvCxnSpPr>
          <p:spPr bwMode="auto">
            <a:xfrm rot="16200000" flipH="1">
              <a:off x="3456074" y="4185083"/>
              <a:ext cx="180021" cy="180020"/>
            </a:xfrm>
            <a:prstGeom prst="bentConnector3">
              <a:avLst>
                <a:gd name="adj1" fmla="val 102288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71" name="直接箭头连接符 70"/>
            <p:cNvCxnSpPr>
              <a:stCxn id="96" idx="6"/>
            </p:cNvCxnSpPr>
            <p:nvPr/>
          </p:nvCxnSpPr>
          <p:spPr bwMode="auto">
            <a:xfrm flipV="1">
              <a:off x="7380312" y="5084948"/>
              <a:ext cx="431355" cy="95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8" name="直接箭头连接符 77"/>
            <p:cNvCxnSpPr>
              <a:stCxn id="52" idx="3"/>
            </p:cNvCxnSpPr>
            <p:nvPr/>
          </p:nvCxnSpPr>
          <p:spPr bwMode="auto">
            <a:xfrm>
              <a:off x="5796135" y="4473116"/>
              <a:ext cx="57606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2" name="直接箭头连接符 81"/>
            <p:cNvCxnSpPr>
              <a:stCxn id="7" idx="3"/>
            </p:cNvCxnSpPr>
            <p:nvPr/>
          </p:nvCxnSpPr>
          <p:spPr bwMode="auto">
            <a:xfrm>
              <a:off x="3276055" y="4185085"/>
              <a:ext cx="3095347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0" name="Text Box 260"/>
            <p:cNvSpPr txBox="1">
              <a:spLocks noChangeArrowheads="1"/>
            </p:cNvSpPr>
            <p:nvPr/>
          </p:nvSpPr>
          <p:spPr bwMode="auto">
            <a:xfrm>
              <a:off x="7099903" y="4941168"/>
              <a:ext cx="209992" cy="2875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u="sng" dirty="0">
                  <a:latin typeface="宋体" pitchFamily="2" charset="-122"/>
                </a:rPr>
                <a:t>1</a:t>
              </a:r>
            </a:p>
          </p:txBody>
        </p:sp>
        <p:cxnSp>
          <p:nvCxnSpPr>
            <p:cNvPr id="91" name="直接箭头连接符 64"/>
            <p:cNvCxnSpPr/>
            <p:nvPr/>
          </p:nvCxnSpPr>
          <p:spPr bwMode="auto">
            <a:xfrm>
              <a:off x="6129620" y="4473114"/>
              <a:ext cx="1682742" cy="396048"/>
            </a:xfrm>
            <a:prstGeom prst="bentConnector3">
              <a:avLst>
                <a:gd name="adj1" fmla="val -78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sp>
          <p:nvSpPr>
            <p:cNvPr id="96" name="椭圆 95"/>
            <p:cNvSpPr/>
            <p:nvPr/>
          </p:nvSpPr>
          <p:spPr bwMode="auto">
            <a:xfrm>
              <a:off x="7309895" y="5053514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97" name="直接箭头连接符 64"/>
            <p:cNvCxnSpPr>
              <a:endCxn id="90" idx="1"/>
            </p:cNvCxnSpPr>
            <p:nvPr/>
          </p:nvCxnSpPr>
          <p:spPr bwMode="auto">
            <a:xfrm>
              <a:off x="6864569" y="4869160"/>
              <a:ext cx="235334" cy="215789"/>
            </a:xfrm>
            <a:prstGeom prst="bentConnector3">
              <a:avLst>
                <a:gd name="adj1" fmla="val 478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102" name="直接箭头连接符 101"/>
            <p:cNvCxnSpPr/>
            <p:nvPr/>
          </p:nvCxnSpPr>
          <p:spPr bwMode="auto">
            <a:xfrm>
              <a:off x="7523175" y="4149080"/>
              <a:ext cx="289187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4" name="直接箭头连接符 103"/>
            <p:cNvCxnSpPr/>
            <p:nvPr/>
          </p:nvCxnSpPr>
          <p:spPr bwMode="auto">
            <a:xfrm>
              <a:off x="7524328" y="4509120"/>
              <a:ext cx="289187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0" name="Text Box 320"/>
            <p:cNvSpPr txBox="1">
              <a:spLocks noChangeArrowheads="1"/>
            </p:cNvSpPr>
            <p:nvPr/>
          </p:nvSpPr>
          <p:spPr bwMode="auto">
            <a:xfrm>
              <a:off x="4139952" y="4221088"/>
              <a:ext cx="432049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u="sng" dirty="0">
                  <a:latin typeface="宋体" pitchFamily="2" charset="-122"/>
                </a:rPr>
                <a:t>CLK</a:t>
              </a:r>
              <a:endParaRPr lang="zh-CN" altLang="en-US" sz="1800" b="1" u="sng" baseline="-20000" dirty="0">
                <a:latin typeface="宋体" pitchFamily="2" charset="-122"/>
              </a:endParaRPr>
            </a:p>
          </p:txBody>
        </p:sp>
        <p:sp>
          <p:nvSpPr>
            <p:cNvPr id="111" name="Text Box 320"/>
            <p:cNvSpPr txBox="1">
              <a:spLocks noChangeArrowheads="1"/>
            </p:cNvSpPr>
            <p:nvPr/>
          </p:nvSpPr>
          <p:spPr bwMode="auto">
            <a:xfrm>
              <a:off x="5940152" y="4221088"/>
              <a:ext cx="288629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u="sng" dirty="0">
                  <a:latin typeface="宋体" pitchFamily="2" charset="-122"/>
                </a:rPr>
                <a:t>CP</a:t>
              </a:r>
              <a:endParaRPr lang="zh-CN" altLang="en-US" sz="1800" b="1" u="sng" baseline="-20000" dirty="0">
                <a:latin typeface="宋体" pitchFamily="2" charset="-122"/>
              </a:endParaRPr>
            </a:p>
          </p:txBody>
        </p:sp>
        <p:sp>
          <p:nvSpPr>
            <p:cNvPr id="112" name="Text Box 320"/>
            <p:cNvSpPr txBox="1">
              <a:spLocks noChangeArrowheads="1"/>
            </p:cNvSpPr>
            <p:nvPr/>
          </p:nvSpPr>
          <p:spPr bwMode="auto">
            <a:xfrm>
              <a:off x="4067944" y="3933057"/>
              <a:ext cx="504639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u="sng" dirty="0" err="1">
                  <a:latin typeface="宋体" pitchFamily="2" charset="-122"/>
                </a:rPr>
                <a:t>ClrN</a:t>
              </a:r>
              <a:endParaRPr lang="zh-CN" altLang="en-US" sz="1800" b="1" u="sng" dirty="0">
                <a:latin typeface="宋体" pitchFamily="2" charset="-122"/>
              </a:endParaRPr>
            </a:p>
          </p:txBody>
        </p:sp>
        <p:cxnSp>
          <p:nvCxnSpPr>
            <p:cNvPr id="119" name="直接箭头连接符 118"/>
            <p:cNvCxnSpPr/>
            <p:nvPr/>
          </p:nvCxnSpPr>
          <p:spPr bwMode="auto">
            <a:xfrm flipV="1">
              <a:off x="4932040" y="4653138"/>
              <a:ext cx="0" cy="79208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3" name="直接箭头连接符 122"/>
            <p:cNvCxnSpPr/>
            <p:nvPr/>
          </p:nvCxnSpPr>
          <p:spPr bwMode="auto">
            <a:xfrm flipV="1">
              <a:off x="5652120" y="4653136"/>
              <a:ext cx="0" cy="79208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7" name="直接箭头连接符 126"/>
            <p:cNvCxnSpPr/>
            <p:nvPr/>
          </p:nvCxnSpPr>
          <p:spPr bwMode="auto">
            <a:xfrm flipV="1">
              <a:off x="6588224" y="4653136"/>
              <a:ext cx="0" cy="79208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8" name="Text Box 320"/>
            <p:cNvSpPr txBox="1">
              <a:spLocks noChangeArrowheads="1"/>
            </p:cNvSpPr>
            <p:nvPr/>
          </p:nvSpPr>
          <p:spPr bwMode="auto">
            <a:xfrm>
              <a:off x="4211960" y="5445224"/>
              <a:ext cx="1008111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sng" dirty="0">
                  <a:latin typeface="宋体" pitchFamily="2" charset="-122"/>
                </a:rPr>
                <a:t>定时方式</a:t>
              </a:r>
            </a:p>
          </p:txBody>
        </p:sp>
        <p:sp>
          <p:nvSpPr>
            <p:cNvPr id="129" name="Text Box 320"/>
            <p:cNvSpPr txBox="1">
              <a:spLocks noChangeArrowheads="1"/>
            </p:cNvSpPr>
            <p:nvPr/>
          </p:nvSpPr>
          <p:spPr bwMode="auto">
            <a:xfrm>
              <a:off x="5292080" y="5442743"/>
              <a:ext cx="1008111" cy="290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sng" dirty="0">
                  <a:latin typeface="宋体" pitchFamily="2" charset="-122"/>
                </a:rPr>
                <a:t>操作状态</a:t>
              </a:r>
            </a:p>
          </p:txBody>
        </p:sp>
        <p:sp>
          <p:nvSpPr>
            <p:cNvPr id="130" name="Text Box 320"/>
            <p:cNvSpPr txBox="1">
              <a:spLocks noChangeArrowheads="1"/>
            </p:cNvSpPr>
            <p:nvPr/>
          </p:nvSpPr>
          <p:spPr bwMode="auto">
            <a:xfrm>
              <a:off x="6372200" y="5445224"/>
              <a:ext cx="1008111" cy="290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sng" dirty="0">
                  <a:latin typeface="宋体" pitchFamily="2" charset="-122"/>
                </a:rPr>
                <a:t>变长参数</a:t>
              </a:r>
            </a:p>
          </p:txBody>
        </p:sp>
        <p:sp>
          <p:nvSpPr>
            <p:cNvPr id="131" name="Text Box 320"/>
            <p:cNvSpPr txBox="1">
              <a:spLocks noChangeArrowheads="1"/>
            </p:cNvSpPr>
            <p:nvPr/>
          </p:nvSpPr>
          <p:spPr bwMode="auto">
            <a:xfrm>
              <a:off x="1619870" y="5085184"/>
              <a:ext cx="23042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sng" dirty="0">
                  <a:latin typeface="宋体" pitchFamily="2" charset="-122"/>
                </a:rPr>
                <a:t>主时钟脉冲形成部件</a:t>
              </a:r>
            </a:p>
          </p:txBody>
        </p:sp>
      </p:grpSp>
      <p:sp>
        <p:nvSpPr>
          <p:cNvPr id="137" name="Text Box 77"/>
          <p:cNvSpPr txBox="1">
            <a:spLocks noChangeArrowheads="1"/>
          </p:cNvSpPr>
          <p:nvPr/>
        </p:nvSpPr>
        <p:spPr bwMode="auto">
          <a:xfrm>
            <a:off x="144493" y="3501008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sng" dirty="0">
                <a:solidFill>
                  <a:srgbClr val="C00000"/>
                </a:solidFill>
                <a:latin typeface="宋体" pitchFamily="2" charset="-122"/>
              </a:rPr>
              <a:t>信号发生器组成：</a:t>
            </a:r>
            <a:r>
              <a:rPr lang="zh-CN" altLang="en-US" b="1" u="sng" dirty="0">
                <a:latin typeface="宋体" pitchFamily="2" charset="-122"/>
              </a:rPr>
              <a:t>有移位</a:t>
            </a:r>
            <a:r>
              <a:rPr lang="en-US" altLang="zh-CN" b="1" u="sng" dirty="0">
                <a:latin typeface="宋体" pitchFamily="2" charset="-122"/>
              </a:rPr>
              <a:t>REG</a:t>
            </a:r>
            <a:r>
              <a:rPr lang="zh-CN" altLang="en-US" b="1" u="sng" dirty="0">
                <a:latin typeface="宋体" pitchFamily="2" charset="-122"/>
              </a:rPr>
              <a:t>、计数器＋译码器</a:t>
            </a:r>
            <a:r>
              <a:rPr lang="en-US" altLang="zh-CN" b="1" u="sng" dirty="0">
                <a:latin typeface="宋体" pitchFamily="2" charset="-122"/>
              </a:rPr>
              <a:t>2</a:t>
            </a:r>
            <a:r>
              <a:rPr lang="zh-CN" altLang="en-US" b="1" u="sng" dirty="0">
                <a:latin typeface="宋体" pitchFamily="2" charset="-122"/>
              </a:rPr>
              <a:t>种</a:t>
            </a:r>
          </a:p>
        </p:txBody>
      </p:sp>
      <p:grpSp>
        <p:nvGrpSpPr>
          <p:cNvPr id="224" name="组合 223"/>
          <p:cNvGrpSpPr/>
          <p:nvPr/>
        </p:nvGrpSpPr>
        <p:grpSpPr>
          <a:xfrm>
            <a:off x="827571" y="3933056"/>
            <a:ext cx="3960453" cy="2088232"/>
            <a:chOff x="1187624" y="3212976"/>
            <a:chExt cx="3960453" cy="2088232"/>
          </a:xfrm>
        </p:grpSpPr>
        <p:sp>
          <p:nvSpPr>
            <p:cNvPr id="225" name="矩形 224"/>
            <p:cNvSpPr/>
            <p:nvPr/>
          </p:nvSpPr>
          <p:spPr>
            <a:xfrm>
              <a:off x="1187624" y="3645024"/>
              <a:ext cx="3312368" cy="165618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u="sng"/>
            </a:p>
          </p:txBody>
        </p:sp>
        <p:sp>
          <p:nvSpPr>
            <p:cNvPr id="261" name="Rectangle 128"/>
            <p:cNvSpPr>
              <a:spLocks noChangeArrowheads="1"/>
            </p:cNvSpPr>
            <p:nvPr/>
          </p:nvSpPr>
          <p:spPr bwMode="auto">
            <a:xfrm>
              <a:off x="1403648" y="3789040"/>
              <a:ext cx="648072" cy="79208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0" rIns="18000" bIns="0" anchor="t" anchorCtr="0"/>
            <a:lstStyle/>
            <a:p>
              <a:pPr algn="l">
                <a:lnSpc>
                  <a:spcPct val="85000"/>
                </a:lnSpc>
              </a:pPr>
              <a:r>
                <a:rPr lang="en-US" altLang="zh-CN" sz="1800" b="1" u="sng" baseline="-25000" dirty="0">
                  <a:latin typeface="+mn-ea"/>
                  <a:ea typeface="+mn-ea"/>
                </a:rPr>
                <a:t>  </a:t>
              </a:r>
              <a:r>
                <a:rPr lang="en-US" altLang="zh-CN" sz="1800" b="1" u="sng" dirty="0">
                  <a:latin typeface="+mn-ea"/>
                  <a:ea typeface="+mn-ea"/>
                </a:rPr>
                <a:t>Q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u="sng" dirty="0">
                  <a:latin typeface="+mn-ea"/>
                  <a:ea typeface="+mn-ea"/>
                </a:rPr>
                <a:t>R   S</a:t>
              </a:r>
            </a:p>
            <a:p>
              <a:pPr algn="l">
                <a:spcBef>
                  <a:spcPts val="300"/>
                </a:spcBef>
              </a:pPr>
              <a:r>
                <a:rPr lang="en-US" altLang="zh-CN" sz="1200" b="1" u="sng" dirty="0">
                  <a:latin typeface="+mn-ea"/>
                  <a:ea typeface="+mn-ea"/>
                </a:rPr>
                <a:t> </a:t>
              </a:r>
              <a:r>
                <a:rPr lang="en-US" altLang="zh-CN" sz="1800" b="1" u="sng" dirty="0">
                  <a:latin typeface="+mn-ea"/>
                  <a:ea typeface="+mn-ea"/>
                </a:rPr>
                <a:t>D</a:t>
              </a:r>
              <a:endParaRPr lang="zh-CN" altLang="en-US" sz="1800" b="1" u="sng" dirty="0">
                <a:latin typeface="+mn-ea"/>
                <a:ea typeface="+mn-ea"/>
              </a:endParaRPr>
            </a:p>
          </p:txBody>
        </p:sp>
        <p:sp>
          <p:nvSpPr>
            <p:cNvPr id="262" name="Rectangle 128"/>
            <p:cNvSpPr>
              <a:spLocks noChangeArrowheads="1"/>
            </p:cNvSpPr>
            <p:nvPr/>
          </p:nvSpPr>
          <p:spPr bwMode="auto">
            <a:xfrm>
              <a:off x="2483768" y="3789040"/>
              <a:ext cx="648072" cy="79208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0" rIns="18000" bIns="0" anchor="t" anchorCtr="0"/>
            <a:lstStyle/>
            <a:p>
              <a:pPr algn="l">
                <a:lnSpc>
                  <a:spcPct val="85000"/>
                </a:lnSpc>
              </a:pPr>
              <a:r>
                <a:rPr lang="en-US" altLang="zh-CN" sz="1800" b="1" u="sng" baseline="-25000" dirty="0">
                  <a:latin typeface="+mn-ea"/>
                  <a:ea typeface="+mn-ea"/>
                </a:rPr>
                <a:t>  </a:t>
              </a:r>
              <a:r>
                <a:rPr lang="en-US" altLang="zh-CN" sz="1800" b="1" u="sng" dirty="0">
                  <a:latin typeface="+mn-ea"/>
                  <a:ea typeface="+mn-ea"/>
                </a:rPr>
                <a:t>Q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u="sng" dirty="0">
                  <a:latin typeface="+mn-ea"/>
                  <a:ea typeface="+mn-ea"/>
                </a:rPr>
                <a:t>R   S</a:t>
              </a:r>
            </a:p>
            <a:p>
              <a:pPr algn="l">
                <a:spcBef>
                  <a:spcPts val="300"/>
                </a:spcBef>
              </a:pPr>
              <a:r>
                <a:rPr lang="en-US" altLang="zh-CN" sz="1200" b="1" u="sng" dirty="0">
                  <a:latin typeface="+mn-ea"/>
                  <a:ea typeface="+mn-ea"/>
                </a:rPr>
                <a:t> </a:t>
              </a:r>
              <a:r>
                <a:rPr lang="en-US" altLang="zh-CN" sz="1800" b="1" u="sng" dirty="0">
                  <a:latin typeface="+mn-ea"/>
                  <a:ea typeface="+mn-ea"/>
                </a:rPr>
                <a:t>D</a:t>
              </a:r>
              <a:endParaRPr lang="zh-CN" altLang="en-US" sz="1800" b="1" u="sng" dirty="0">
                <a:latin typeface="+mn-ea"/>
                <a:ea typeface="+mn-ea"/>
              </a:endParaRPr>
            </a:p>
          </p:txBody>
        </p:sp>
        <p:sp>
          <p:nvSpPr>
            <p:cNvPr id="263" name="Rectangle 128"/>
            <p:cNvSpPr>
              <a:spLocks noChangeArrowheads="1"/>
            </p:cNvSpPr>
            <p:nvPr/>
          </p:nvSpPr>
          <p:spPr bwMode="auto">
            <a:xfrm>
              <a:off x="3779912" y="3789040"/>
              <a:ext cx="648072" cy="79208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0" rIns="18000" bIns="0" anchor="t" anchorCtr="0"/>
            <a:lstStyle/>
            <a:p>
              <a:pPr algn="l">
                <a:lnSpc>
                  <a:spcPct val="85000"/>
                </a:lnSpc>
              </a:pPr>
              <a:r>
                <a:rPr lang="en-US" altLang="zh-CN" sz="1800" b="1" u="sng" baseline="-25000" dirty="0">
                  <a:latin typeface="+mn-ea"/>
                  <a:ea typeface="+mn-ea"/>
                </a:rPr>
                <a:t>  </a:t>
              </a:r>
              <a:r>
                <a:rPr lang="en-US" altLang="zh-CN" sz="1800" b="1" u="sng" dirty="0">
                  <a:latin typeface="+mn-ea"/>
                  <a:ea typeface="+mn-ea"/>
                </a:rPr>
                <a:t>Q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u="sng" dirty="0">
                  <a:latin typeface="+mn-ea"/>
                  <a:ea typeface="+mn-ea"/>
                </a:rPr>
                <a:t>R   S</a:t>
              </a:r>
            </a:p>
            <a:p>
              <a:pPr algn="l">
                <a:spcBef>
                  <a:spcPts val="300"/>
                </a:spcBef>
              </a:pPr>
              <a:r>
                <a:rPr lang="en-US" altLang="zh-CN" sz="1200" b="1" u="sng" dirty="0">
                  <a:latin typeface="+mn-ea"/>
                  <a:ea typeface="+mn-ea"/>
                </a:rPr>
                <a:t> </a:t>
              </a:r>
              <a:r>
                <a:rPr lang="en-US" altLang="zh-CN" sz="1800" b="1" u="sng" dirty="0">
                  <a:latin typeface="+mn-ea"/>
                  <a:ea typeface="+mn-ea"/>
                </a:rPr>
                <a:t>D</a:t>
              </a:r>
              <a:endParaRPr lang="zh-CN" altLang="en-US" sz="1800" b="1" u="sng" dirty="0">
                <a:latin typeface="+mn-ea"/>
                <a:ea typeface="+mn-ea"/>
              </a:endParaRPr>
            </a:p>
          </p:txBody>
        </p:sp>
        <p:sp>
          <p:nvSpPr>
            <p:cNvPr id="226" name="Text Box 82"/>
            <p:cNvSpPr txBox="1">
              <a:spLocks noChangeArrowheads="1"/>
            </p:cNvSpPr>
            <p:nvPr/>
          </p:nvSpPr>
          <p:spPr bwMode="auto">
            <a:xfrm>
              <a:off x="1547366" y="3212976"/>
              <a:ext cx="267297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 u="sng" dirty="0">
                  <a:latin typeface="宋体" pitchFamily="2" charset="-122"/>
                </a:rPr>
                <a:t>T</a:t>
              </a:r>
              <a:r>
                <a:rPr lang="en-US" altLang="zh-CN" sz="1800" b="1" u="sng" baseline="-18000" dirty="0">
                  <a:latin typeface="宋体" pitchFamily="2" charset="-122"/>
                </a:rPr>
                <a:t>2</a:t>
              </a:r>
              <a:r>
                <a:rPr lang="en-US" altLang="zh-CN" sz="1800" b="1" u="sng" dirty="0">
                  <a:latin typeface="宋体" pitchFamily="2" charset="-122"/>
                </a:rPr>
                <a:t>   </a:t>
              </a:r>
              <a:r>
                <a:rPr lang="en-US" altLang="zh-CN" sz="1400" b="1" u="sng" dirty="0">
                  <a:latin typeface="宋体" pitchFamily="2" charset="-122"/>
                </a:rPr>
                <a:t>   </a:t>
              </a:r>
              <a:r>
                <a:rPr lang="en-US" altLang="zh-CN" sz="1800" b="1" u="sng" dirty="0">
                  <a:latin typeface="宋体" pitchFamily="2" charset="-122"/>
                </a:rPr>
                <a:t>  T</a:t>
              </a:r>
              <a:r>
                <a:rPr lang="en-US" altLang="zh-CN" sz="1800" b="1" u="sng" baseline="-18000" dirty="0">
                  <a:latin typeface="宋体" pitchFamily="2" charset="-122"/>
                </a:rPr>
                <a:t>1</a:t>
              </a:r>
              <a:r>
                <a:rPr lang="en-US" altLang="zh-CN" sz="1800" b="1" u="sng" dirty="0">
                  <a:latin typeface="宋体" pitchFamily="2" charset="-122"/>
                </a:rPr>
                <a:t>   </a:t>
              </a:r>
              <a:r>
                <a:rPr lang="en-US" altLang="zh-CN" sz="1400" b="1" u="sng" dirty="0">
                  <a:latin typeface="宋体" pitchFamily="2" charset="-122"/>
                </a:rPr>
                <a:t>  </a:t>
              </a:r>
              <a:r>
                <a:rPr lang="en-US" altLang="zh-CN" sz="1800" b="1" u="sng" dirty="0">
                  <a:latin typeface="宋体" pitchFamily="2" charset="-122"/>
                </a:rPr>
                <a:t>     T</a:t>
              </a:r>
              <a:r>
                <a:rPr lang="en-US" altLang="zh-CN" sz="1800" b="1" u="sng" baseline="-18000" dirty="0">
                  <a:latin typeface="宋体" pitchFamily="2" charset="-122"/>
                </a:rPr>
                <a:t>0</a:t>
              </a:r>
            </a:p>
          </p:txBody>
        </p:sp>
        <p:cxnSp>
          <p:nvCxnSpPr>
            <p:cNvPr id="227" name="直接箭头连接符 226"/>
            <p:cNvCxnSpPr/>
            <p:nvPr/>
          </p:nvCxnSpPr>
          <p:spPr bwMode="auto">
            <a:xfrm flipV="1">
              <a:off x="1619672" y="3501008"/>
              <a:ext cx="0" cy="28803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8" name="直接箭头连接符 76"/>
            <p:cNvCxnSpPr/>
            <p:nvPr/>
          </p:nvCxnSpPr>
          <p:spPr bwMode="auto">
            <a:xfrm rot="10800000">
              <a:off x="1547664" y="4581130"/>
              <a:ext cx="648072" cy="432046"/>
            </a:xfrm>
            <a:prstGeom prst="bentConnector3">
              <a:avLst>
                <a:gd name="adj1" fmla="val 10095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229" name="直接箭头连接符 228"/>
            <p:cNvCxnSpPr/>
            <p:nvPr/>
          </p:nvCxnSpPr>
          <p:spPr bwMode="auto">
            <a:xfrm flipV="1">
              <a:off x="1844080" y="4473681"/>
              <a:ext cx="63624" cy="10744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0" name="直接箭头连接符 229"/>
            <p:cNvCxnSpPr/>
            <p:nvPr/>
          </p:nvCxnSpPr>
          <p:spPr bwMode="auto">
            <a:xfrm flipH="1" flipV="1">
              <a:off x="1907704" y="4470798"/>
              <a:ext cx="72008" cy="1103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1" name="直接箭头连接符 230"/>
            <p:cNvCxnSpPr/>
            <p:nvPr/>
          </p:nvCxnSpPr>
          <p:spPr bwMode="auto">
            <a:xfrm flipV="1">
              <a:off x="1907704" y="4581128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2" name="直接箭头连接符 231"/>
            <p:cNvCxnSpPr/>
            <p:nvPr/>
          </p:nvCxnSpPr>
          <p:spPr bwMode="auto">
            <a:xfrm flipH="1">
              <a:off x="1258590" y="4869160"/>
              <a:ext cx="302537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3" name="直接箭头连接符 232"/>
            <p:cNvCxnSpPr/>
            <p:nvPr/>
          </p:nvCxnSpPr>
          <p:spPr bwMode="auto">
            <a:xfrm flipV="1">
              <a:off x="2699792" y="3501008"/>
              <a:ext cx="0" cy="28803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4" name="直接箭头连接符 233"/>
            <p:cNvCxnSpPr/>
            <p:nvPr/>
          </p:nvCxnSpPr>
          <p:spPr bwMode="auto">
            <a:xfrm flipV="1">
              <a:off x="2924200" y="4473681"/>
              <a:ext cx="63624" cy="10744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5" name="直接箭头连接符 234"/>
            <p:cNvCxnSpPr/>
            <p:nvPr/>
          </p:nvCxnSpPr>
          <p:spPr bwMode="auto">
            <a:xfrm flipH="1" flipV="1">
              <a:off x="2987824" y="4470798"/>
              <a:ext cx="72008" cy="1103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6" name="直接箭头连接符 235"/>
            <p:cNvCxnSpPr/>
            <p:nvPr/>
          </p:nvCxnSpPr>
          <p:spPr bwMode="auto">
            <a:xfrm>
              <a:off x="2987824" y="4582714"/>
              <a:ext cx="0" cy="1424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237" name="直接箭头连接符 236"/>
            <p:cNvCxnSpPr/>
            <p:nvPr/>
          </p:nvCxnSpPr>
          <p:spPr bwMode="auto">
            <a:xfrm flipH="1" flipV="1">
              <a:off x="2195736" y="3717032"/>
              <a:ext cx="1" cy="144016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8" name="直接箭头连接符 114"/>
            <p:cNvCxnSpPr>
              <a:endCxn id="239" idx="2"/>
            </p:cNvCxnSpPr>
            <p:nvPr/>
          </p:nvCxnSpPr>
          <p:spPr bwMode="auto">
            <a:xfrm rot="5400000" flipH="1" flipV="1">
              <a:off x="2017922" y="4473731"/>
              <a:ext cx="717260" cy="73598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sp>
          <p:nvSpPr>
            <p:cNvPr id="239" name="椭圆 238"/>
            <p:cNvSpPr/>
            <p:nvPr/>
          </p:nvSpPr>
          <p:spPr bwMode="auto">
            <a:xfrm>
              <a:off x="2413351" y="4119508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40" name="直接箭头连接符 239"/>
            <p:cNvCxnSpPr/>
            <p:nvPr/>
          </p:nvCxnSpPr>
          <p:spPr bwMode="auto">
            <a:xfrm flipH="1">
              <a:off x="3276378" y="5013176"/>
              <a:ext cx="14349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1" name="直接箭头连接符 240"/>
            <p:cNvCxnSpPr/>
            <p:nvPr/>
          </p:nvCxnSpPr>
          <p:spPr bwMode="auto">
            <a:xfrm flipH="1">
              <a:off x="1907704" y="4725144"/>
              <a:ext cx="273573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2" name="直接箭头连接符 241"/>
            <p:cNvCxnSpPr/>
            <p:nvPr/>
          </p:nvCxnSpPr>
          <p:spPr bwMode="auto">
            <a:xfrm flipV="1">
              <a:off x="3995936" y="3501008"/>
              <a:ext cx="0" cy="28803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3" name="直接箭头连接符 134"/>
            <p:cNvCxnSpPr>
              <a:stCxn id="258" idx="6"/>
            </p:cNvCxnSpPr>
            <p:nvPr/>
          </p:nvCxnSpPr>
          <p:spPr bwMode="auto">
            <a:xfrm flipV="1">
              <a:off x="3808801" y="4579542"/>
              <a:ext cx="115127" cy="506666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4" name="直接箭头连接符 243"/>
            <p:cNvCxnSpPr/>
            <p:nvPr/>
          </p:nvCxnSpPr>
          <p:spPr bwMode="auto">
            <a:xfrm flipV="1">
              <a:off x="4220344" y="4473681"/>
              <a:ext cx="63624" cy="10744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5" name="直接箭头连接符 244"/>
            <p:cNvCxnSpPr/>
            <p:nvPr/>
          </p:nvCxnSpPr>
          <p:spPr bwMode="auto">
            <a:xfrm flipH="1" flipV="1">
              <a:off x="4283968" y="4470798"/>
              <a:ext cx="72008" cy="1103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6" name="直接箭头连接符 245"/>
            <p:cNvCxnSpPr/>
            <p:nvPr/>
          </p:nvCxnSpPr>
          <p:spPr bwMode="auto">
            <a:xfrm>
              <a:off x="4283968" y="4582714"/>
              <a:ext cx="0" cy="1424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247" name="直接箭头连接符 114"/>
            <p:cNvCxnSpPr>
              <a:endCxn id="248" idx="2"/>
            </p:cNvCxnSpPr>
            <p:nvPr/>
          </p:nvCxnSpPr>
          <p:spPr bwMode="auto">
            <a:xfrm rot="5400000" flipH="1" flipV="1">
              <a:off x="3314066" y="4473731"/>
              <a:ext cx="717260" cy="73598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sp>
          <p:nvSpPr>
            <p:cNvPr id="248" name="椭圆 247"/>
            <p:cNvSpPr/>
            <p:nvPr/>
          </p:nvSpPr>
          <p:spPr bwMode="auto">
            <a:xfrm>
              <a:off x="3709495" y="4119508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49" name="直接箭头连接符 114"/>
            <p:cNvCxnSpPr>
              <a:endCxn id="250" idx="2"/>
            </p:cNvCxnSpPr>
            <p:nvPr/>
          </p:nvCxnSpPr>
          <p:spPr bwMode="auto">
            <a:xfrm rot="5400000" flipH="1" flipV="1">
              <a:off x="937802" y="4473731"/>
              <a:ext cx="717260" cy="73598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sp>
          <p:nvSpPr>
            <p:cNvPr id="250" name="椭圆 249"/>
            <p:cNvSpPr/>
            <p:nvPr/>
          </p:nvSpPr>
          <p:spPr bwMode="auto">
            <a:xfrm>
              <a:off x="1333231" y="4119508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51" name="直接箭头连接符 149"/>
            <p:cNvCxnSpPr/>
            <p:nvPr/>
          </p:nvCxnSpPr>
          <p:spPr bwMode="auto">
            <a:xfrm rot="10800000">
              <a:off x="4283968" y="4869160"/>
              <a:ext cx="359470" cy="144014"/>
            </a:xfrm>
            <a:prstGeom prst="bentConnector3">
              <a:avLst>
                <a:gd name="adj1" fmla="val 99462"/>
              </a:avLst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52" name="直接箭头连接符 251"/>
            <p:cNvCxnSpPr/>
            <p:nvPr/>
          </p:nvCxnSpPr>
          <p:spPr bwMode="auto">
            <a:xfrm flipH="1" flipV="1">
              <a:off x="3275856" y="3717032"/>
              <a:ext cx="522" cy="129614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53" name="直接箭头连接符 76"/>
            <p:cNvCxnSpPr/>
            <p:nvPr/>
          </p:nvCxnSpPr>
          <p:spPr bwMode="auto">
            <a:xfrm rot="10800000">
              <a:off x="2627785" y="4581128"/>
              <a:ext cx="648072" cy="432046"/>
            </a:xfrm>
            <a:prstGeom prst="bentConnector3">
              <a:avLst>
                <a:gd name="adj1" fmla="val 10095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254" name="直接箭头连接符 253"/>
            <p:cNvCxnSpPr/>
            <p:nvPr/>
          </p:nvCxnSpPr>
          <p:spPr bwMode="auto">
            <a:xfrm flipH="1">
              <a:off x="2195737" y="3717032"/>
              <a:ext cx="50353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sm" len="sm"/>
            </a:ln>
            <a:effectLst/>
          </p:spPr>
        </p:cxnSp>
        <p:cxnSp>
          <p:nvCxnSpPr>
            <p:cNvPr id="255" name="直接箭头连接符 254"/>
            <p:cNvCxnSpPr/>
            <p:nvPr/>
          </p:nvCxnSpPr>
          <p:spPr bwMode="auto">
            <a:xfrm flipH="1">
              <a:off x="3275856" y="3717032"/>
              <a:ext cx="72008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sm" len="sm"/>
            </a:ln>
            <a:effectLst/>
          </p:spPr>
        </p:cxnSp>
        <p:sp>
          <p:nvSpPr>
            <p:cNvPr id="256" name="Text Box 260"/>
            <p:cNvSpPr txBox="1">
              <a:spLocks noChangeArrowheads="1"/>
            </p:cNvSpPr>
            <p:nvPr/>
          </p:nvSpPr>
          <p:spPr bwMode="auto">
            <a:xfrm>
              <a:off x="3419873" y="4941168"/>
              <a:ext cx="324830" cy="28961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400" b="1" u="sng" dirty="0">
                  <a:latin typeface="宋体" pitchFamily="2" charset="-122"/>
                </a:rPr>
                <a:t>≥</a:t>
              </a:r>
              <a:r>
                <a:rPr lang="en-US" altLang="zh-CN" sz="1600" b="1" u="sng" dirty="0">
                  <a:latin typeface="宋体" pitchFamily="2" charset="-122"/>
                </a:rPr>
                <a:t>1</a:t>
              </a:r>
              <a:endParaRPr lang="en-US" altLang="zh-CN" sz="1400" b="1" u="sng" dirty="0">
                <a:latin typeface="宋体" pitchFamily="2" charset="-122"/>
              </a:endParaRPr>
            </a:p>
          </p:txBody>
        </p:sp>
        <p:cxnSp>
          <p:nvCxnSpPr>
            <p:cNvPr id="257" name="直接箭头连接符 256"/>
            <p:cNvCxnSpPr/>
            <p:nvPr/>
          </p:nvCxnSpPr>
          <p:spPr bwMode="auto">
            <a:xfrm flipH="1">
              <a:off x="2195736" y="5157192"/>
              <a:ext cx="122361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58" name="椭圆 257"/>
            <p:cNvSpPr/>
            <p:nvPr/>
          </p:nvSpPr>
          <p:spPr bwMode="auto">
            <a:xfrm>
              <a:off x="3738384" y="5053816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59" name="Text Box 320"/>
            <p:cNvSpPr txBox="1">
              <a:spLocks noChangeArrowheads="1"/>
            </p:cNvSpPr>
            <p:nvPr/>
          </p:nvSpPr>
          <p:spPr bwMode="auto">
            <a:xfrm>
              <a:off x="4645965" y="4581128"/>
              <a:ext cx="288629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u="sng" dirty="0">
                  <a:latin typeface="宋体" pitchFamily="2" charset="-122"/>
                </a:rPr>
                <a:t>CP</a:t>
              </a:r>
              <a:endParaRPr lang="zh-CN" altLang="en-US" sz="1800" b="1" u="sng" baseline="-20000" dirty="0">
                <a:latin typeface="宋体" pitchFamily="2" charset="-122"/>
              </a:endParaRPr>
            </a:p>
          </p:txBody>
        </p:sp>
        <p:sp>
          <p:nvSpPr>
            <p:cNvPr id="260" name="Text Box 320"/>
            <p:cNvSpPr txBox="1">
              <a:spLocks noChangeArrowheads="1"/>
            </p:cNvSpPr>
            <p:nvPr/>
          </p:nvSpPr>
          <p:spPr bwMode="auto">
            <a:xfrm>
              <a:off x="4643438" y="4869160"/>
              <a:ext cx="504639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u="sng" dirty="0" err="1">
                  <a:latin typeface="宋体" pitchFamily="2" charset="-122"/>
                </a:rPr>
                <a:t>ClrN</a:t>
              </a:r>
              <a:endParaRPr lang="zh-CN" altLang="en-US" sz="1800" b="1" u="sng" dirty="0">
                <a:latin typeface="宋体" pitchFamily="2" charset="-122"/>
              </a:endParaRPr>
            </a:p>
          </p:txBody>
        </p:sp>
      </p:grpSp>
      <p:grpSp>
        <p:nvGrpSpPr>
          <p:cNvPr id="264" name="组合 263"/>
          <p:cNvGrpSpPr/>
          <p:nvPr/>
        </p:nvGrpSpPr>
        <p:grpSpPr>
          <a:xfrm>
            <a:off x="4931457" y="4077072"/>
            <a:ext cx="3961023" cy="1944216"/>
            <a:chOff x="4931457" y="3356992"/>
            <a:chExt cx="3961023" cy="1944216"/>
          </a:xfrm>
        </p:grpSpPr>
        <p:sp>
          <p:nvSpPr>
            <p:cNvPr id="265" name="矩形 264"/>
            <p:cNvSpPr/>
            <p:nvPr/>
          </p:nvSpPr>
          <p:spPr>
            <a:xfrm>
              <a:off x="5546096" y="3356992"/>
              <a:ext cx="2915476" cy="194421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u="sng"/>
            </a:p>
          </p:txBody>
        </p:sp>
        <p:sp>
          <p:nvSpPr>
            <p:cNvPr id="266" name="Text Box 148"/>
            <p:cNvSpPr txBox="1">
              <a:spLocks noChangeArrowheads="1"/>
            </p:cNvSpPr>
            <p:nvPr/>
          </p:nvSpPr>
          <p:spPr bwMode="auto">
            <a:xfrm>
              <a:off x="7958656" y="3429000"/>
              <a:ext cx="360040" cy="114300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vert" lIns="18000" tIns="10800" rIns="18000" bIns="10800" anchor="ctr"/>
            <a:lstStyle/>
            <a:p>
              <a:r>
                <a:rPr lang="en-US" altLang="zh-CN" sz="1800" b="1" u="sng" dirty="0">
                  <a:latin typeface="宋体" pitchFamily="2" charset="-122"/>
                </a:rPr>
                <a:t>2-4</a:t>
              </a:r>
              <a:r>
                <a:rPr lang="zh-CN" altLang="en-US" sz="1800" b="1" u="sng" dirty="0">
                  <a:latin typeface="宋体" pitchFamily="2" charset="-122"/>
                </a:rPr>
                <a:t>译码器</a:t>
              </a:r>
              <a:endParaRPr lang="zh-CN" altLang="en-US" sz="1800" b="1" u="sng" baseline="-20000" dirty="0">
                <a:latin typeface="宋体" pitchFamily="2" charset="-122"/>
              </a:endParaRPr>
            </a:p>
          </p:txBody>
        </p:sp>
        <p:sp>
          <p:nvSpPr>
            <p:cNvPr id="267" name="Text Box 149"/>
            <p:cNvSpPr txBox="1">
              <a:spLocks noChangeArrowheads="1"/>
            </p:cNvSpPr>
            <p:nvPr/>
          </p:nvSpPr>
          <p:spPr bwMode="auto">
            <a:xfrm>
              <a:off x="8606728" y="3429000"/>
              <a:ext cx="285752" cy="926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10800" anchor="t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u="sng" dirty="0">
                  <a:latin typeface="宋体" pitchFamily="2" charset="-122"/>
                </a:rPr>
                <a:t>T</a:t>
              </a:r>
              <a:r>
                <a:rPr lang="en-US" altLang="zh-CN" sz="1800" b="1" u="sng" baseline="-20000" dirty="0">
                  <a:latin typeface="宋体" pitchFamily="2" charset="-122"/>
                </a:rPr>
                <a:t>0</a:t>
              </a:r>
            </a:p>
            <a:p>
              <a:pPr algn="l">
                <a:lnSpc>
                  <a:spcPct val="125000"/>
                </a:lnSpc>
              </a:pPr>
              <a:r>
                <a:rPr lang="en-US" altLang="zh-CN" sz="1800" b="1" u="sng" dirty="0">
                  <a:latin typeface="宋体" pitchFamily="2" charset="-122"/>
                </a:rPr>
                <a:t>T</a:t>
              </a:r>
              <a:r>
                <a:rPr lang="en-US" altLang="zh-CN" sz="1800" b="1" u="sng" baseline="-20000" dirty="0">
                  <a:latin typeface="宋体" pitchFamily="2" charset="-122"/>
                </a:rPr>
                <a:t>1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u="sng" dirty="0">
                  <a:latin typeface="宋体" pitchFamily="2" charset="-122"/>
                </a:rPr>
                <a:t>T</a:t>
              </a:r>
              <a:r>
                <a:rPr lang="en-US" altLang="zh-CN" sz="1800" b="1" u="sng" baseline="-20000" dirty="0">
                  <a:latin typeface="宋体" pitchFamily="2" charset="-122"/>
                </a:rPr>
                <a:t>2</a:t>
              </a:r>
            </a:p>
            <a:p>
              <a:pPr algn="l"/>
              <a:endParaRPr lang="en-US" altLang="zh-CN" sz="1800" b="1" u="sng" baseline="-20000" dirty="0">
                <a:latin typeface="宋体" pitchFamily="2" charset="-122"/>
              </a:endParaRPr>
            </a:p>
          </p:txBody>
        </p:sp>
        <p:sp>
          <p:nvSpPr>
            <p:cNvPr id="268" name="Text Box 157"/>
            <p:cNvSpPr txBox="1">
              <a:spLocks noChangeArrowheads="1"/>
            </p:cNvSpPr>
            <p:nvPr/>
          </p:nvSpPr>
          <p:spPr bwMode="auto">
            <a:xfrm>
              <a:off x="6446488" y="4790312"/>
              <a:ext cx="440432" cy="2857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u="sng" dirty="0">
                  <a:latin typeface="宋体" pitchFamily="2" charset="-122"/>
                </a:rPr>
                <a:t>≥</a:t>
              </a:r>
              <a:r>
                <a:rPr lang="en-US" altLang="zh-CN" sz="1800" b="1" u="sng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269" name="Text Box 163"/>
            <p:cNvSpPr txBox="1">
              <a:spLocks noChangeArrowheads="1"/>
            </p:cNvSpPr>
            <p:nvPr/>
          </p:nvSpPr>
          <p:spPr bwMode="auto">
            <a:xfrm>
              <a:off x="5649840" y="3714752"/>
              <a:ext cx="2000264" cy="857256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l"/>
              <a:r>
                <a:rPr lang="en-US" altLang="zh-CN" sz="1800" b="1" u="sng" dirty="0">
                  <a:latin typeface="宋体" pitchFamily="2" charset="-122"/>
                </a:rPr>
                <a:t>LDN</a:t>
              </a:r>
              <a:r>
                <a:rPr lang="en-US" altLang="zh-CN" sz="1800" b="1" u="sng" dirty="0"/>
                <a:t> </a:t>
              </a:r>
            </a:p>
            <a:p>
              <a:r>
                <a:rPr lang="en-US" altLang="zh-CN" sz="1800" b="1" u="sng" dirty="0">
                  <a:latin typeface="宋体" pitchFamily="2" charset="-122"/>
                </a:rPr>
                <a:t>D[1..0] </a:t>
              </a:r>
              <a:r>
                <a:rPr lang="en-US" altLang="zh-CN" sz="1400" b="1" u="sng" dirty="0">
                  <a:latin typeface="宋体" pitchFamily="2" charset="-122"/>
                </a:rPr>
                <a:t> </a:t>
              </a:r>
              <a:r>
                <a:rPr lang="en-US" altLang="zh-CN" sz="1800" b="1" u="sng" dirty="0">
                  <a:latin typeface="宋体" pitchFamily="2" charset="-122"/>
                </a:rPr>
                <a:t> Q[1..0]</a:t>
              </a:r>
            </a:p>
            <a:p>
              <a:pPr algn="l"/>
              <a:r>
                <a:rPr lang="en-US" altLang="zh-CN" sz="1800" b="1" u="sng" dirty="0">
                  <a:latin typeface="宋体" pitchFamily="2" charset="-122"/>
                </a:rPr>
                <a:t>CP    CLRN</a:t>
              </a:r>
            </a:p>
          </p:txBody>
        </p:sp>
        <p:sp>
          <p:nvSpPr>
            <p:cNvPr id="270" name="Text Box 163"/>
            <p:cNvSpPr txBox="1">
              <a:spLocks noChangeArrowheads="1"/>
            </p:cNvSpPr>
            <p:nvPr/>
          </p:nvSpPr>
          <p:spPr bwMode="auto">
            <a:xfrm>
              <a:off x="7255106" y="4788032"/>
              <a:ext cx="1063590" cy="2880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l"/>
              <a:r>
                <a:rPr lang="zh-CN" altLang="en-US" sz="1800" b="1" u="sng" dirty="0">
                  <a:latin typeface="宋体" pitchFamily="2" charset="-122"/>
                </a:rPr>
                <a:t>归零电路</a:t>
              </a:r>
              <a:endParaRPr lang="en-US" altLang="zh-CN" sz="1800" b="1" u="sng" dirty="0">
                <a:latin typeface="宋体" pitchFamily="2" charset="-122"/>
              </a:endParaRPr>
            </a:p>
          </p:txBody>
        </p:sp>
        <p:cxnSp>
          <p:nvCxnSpPr>
            <p:cNvPr id="271" name="直接箭头连接符 270"/>
            <p:cNvCxnSpPr/>
            <p:nvPr/>
          </p:nvCxnSpPr>
          <p:spPr bwMode="auto">
            <a:xfrm>
              <a:off x="8318696" y="3562308"/>
              <a:ext cx="285752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2" name="直接箭头连接符 271"/>
            <p:cNvCxnSpPr/>
            <p:nvPr/>
          </p:nvCxnSpPr>
          <p:spPr bwMode="auto">
            <a:xfrm>
              <a:off x="8318696" y="3851928"/>
              <a:ext cx="285752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3" name="直接箭头连接符 272"/>
            <p:cNvCxnSpPr/>
            <p:nvPr/>
          </p:nvCxnSpPr>
          <p:spPr bwMode="auto">
            <a:xfrm>
              <a:off x="8318696" y="4139960"/>
              <a:ext cx="285752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4" name="直接箭头连接符 273"/>
            <p:cNvCxnSpPr/>
            <p:nvPr/>
          </p:nvCxnSpPr>
          <p:spPr bwMode="auto">
            <a:xfrm>
              <a:off x="8318696" y="4427992"/>
              <a:ext cx="285752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5" name="直接箭头连接符 274"/>
            <p:cNvCxnSpPr/>
            <p:nvPr/>
          </p:nvCxnSpPr>
          <p:spPr bwMode="auto">
            <a:xfrm>
              <a:off x="6734520" y="5220080"/>
              <a:ext cx="108012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76" name="直接箭头连接符 275"/>
            <p:cNvCxnSpPr/>
            <p:nvPr/>
          </p:nvCxnSpPr>
          <p:spPr bwMode="auto">
            <a:xfrm>
              <a:off x="6662512" y="4572801"/>
              <a:ext cx="0" cy="14471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77" name="直接箭头连接符 276"/>
            <p:cNvCxnSpPr/>
            <p:nvPr/>
          </p:nvCxnSpPr>
          <p:spPr bwMode="auto">
            <a:xfrm>
              <a:off x="7651692" y="4067952"/>
              <a:ext cx="30696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8" name="直接箭头连接符 277"/>
            <p:cNvCxnSpPr/>
            <p:nvPr/>
          </p:nvCxnSpPr>
          <p:spPr bwMode="auto">
            <a:xfrm>
              <a:off x="7650104" y="4283976"/>
              <a:ext cx="30855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9" name="直接箭头连接符 278"/>
            <p:cNvCxnSpPr/>
            <p:nvPr/>
          </p:nvCxnSpPr>
          <p:spPr bwMode="auto">
            <a:xfrm>
              <a:off x="7742632" y="4070772"/>
              <a:ext cx="0" cy="71726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280" name="直接箭头连接符 279"/>
            <p:cNvCxnSpPr/>
            <p:nvPr/>
          </p:nvCxnSpPr>
          <p:spPr bwMode="auto">
            <a:xfrm>
              <a:off x="7814640" y="4283976"/>
              <a:ext cx="0" cy="50123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281" name="直接箭头连接符 280"/>
            <p:cNvCxnSpPr/>
            <p:nvPr/>
          </p:nvCxnSpPr>
          <p:spPr bwMode="auto">
            <a:xfrm>
              <a:off x="7814640" y="5076064"/>
              <a:ext cx="0" cy="14820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82" name="直接箭头连接符 281"/>
            <p:cNvCxnSpPr/>
            <p:nvPr/>
          </p:nvCxnSpPr>
          <p:spPr bwMode="auto">
            <a:xfrm>
              <a:off x="6734520" y="5076064"/>
              <a:ext cx="0" cy="14820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83" name="直接箭头连接符 282"/>
            <p:cNvCxnSpPr/>
            <p:nvPr/>
          </p:nvCxnSpPr>
          <p:spPr bwMode="auto">
            <a:xfrm>
              <a:off x="5440618" y="5220080"/>
              <a:ext cx="114988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84" name="直接箭头连接符 283"/>
            <p:cNvCxnSpPr/>
            <p:nvPr/>
          </p:nvCxnSpPr>
          <p:spPr bwMode="auto">
            <a:xfrm>
              <a:off x="6590504" y="5076064"/>
              <a:ext cx="0" cy="14820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85" name="椭圆 284"/>
            <p:cNvSpPr/>
            <p:nvPr/>
          </p:nvSpPr>
          <p:spPr bwMode="auto">
            <a:xfrm>
              <a:off x="6626360" y="4716024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86" name="Text Box 320"/>
            <p:cNvSpPr txBox="1">
              <a:spLocks noChangeArrowheads="1"/>
            </p:cNvSpPr>
            <p:nvPr/>
          </p:nvSpPr>
          <p:spPr bwMode="auto">
            <a:xfrm>
              <a:off x="5148064" y="4293096"/>
              <a:ext cx="288629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u="sng" dirty="0">
                  <a:latin typeface="宋体" pitchFamily="2" charset="-122"/>
                </a:rPr>
                <a:t>CP</a:t>
              </a:r>
              <a:endParaRPr lang="zh-CN" altLang="en-US" sz="1800" b="1" u="sng" baseline="-20000" dirty="0">
                <a:latin typeface="宋体" pitchFamily="2" charset="-122"/>
              </a:endParaRPr>
            </a:p>
          </p:txBody>
        </p:sp>
        <p:sp>
          <p:nvSpPr>
            <p:cNvPr id="287" name="Text Box 320"/>
            <p:cNvSpPr txBox="1">
              <a:spLocks noChangeArrowheads="1"/>
            </p:cNvSpPr>
            <p:nvPr/>
          </p:nvSpPr>
          <p:spPr bwMode="auto">
            <a:xfrm>
              <a:off x="4931457" y="5082703"/>
              <a:ext cx="504639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u="sng" dirty="0" err="1">
                  <a:latin typeface="宋体" pitchFamily="2" charset="-122"/>
                </a:rPr>
                <a:t>ClrN</a:t>
              </a:r>
              <a:endParaRPr lang="zh-CN" altLang="en-US" sz="1800" b="1" u="sng" dirty="0">
                <a:latin typeface="宋体" pitchFamily="2" charset="-122"/>
              </a:endParaRPr>
            </a:p>
          </p:txBody>
        </p:sp>
        <p:cxnSp>
          <p:nvCxnSpPr>
            <p:cNvPr id="288" name="直接箭头连接符 287"/>
            <p:cNvCxnSpPr/>
            <p:nvPr/>
          </p:nvCxnSpPr>
          <p:spPr bwMode="auto">
            <a:xfrm>
              <a:off x="5440618" y="4437112"/>
              <a:ext cx="21150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289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sng"/>
          </a:p>
        </p:txBody>
      </p:sp>
      <p:sp>
        <p:nvSpPr>
          <p:cNvPr id="291" name="线形标注 2 290"/>
          <p:cNvSpPr/>
          <p:nvPr/>
        </p:nvSpPr>
        <p:spPr bwMode="auto">
          <a:xfrm>
            <a:off x="1189201" y="6093296"/>
            <a:ext cx="1726615" cy="321471"/>
          </a:xfrm>
          <a:prstGeom prst="borderCallout2">
            <a:avLst>
              <a:gd name="adj1" fmla="val 50268"/>
              <a:gd name="adj2" fmla="val 100224"/>
              <a:gd name="adj3" fmla="val 48493"/>
              <a:gd name="adj4" fmla="val 106664"/>
              <a:gd name="adj5" fmla="val -43051"/>
              <a:gd name="adj6" fmla="val 116338"/>
            </a:avLst>
          </a:prstGeom>
          <a:solidFill>
            <a:srgbClr val="CCFFFF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800" b="1" u="sng" dirty="0">
                <a:latin typeface="宋体" pitchFamily="2" charset="-122"/>
              </a:rPr>
              <a:t>末尾状态的表示</a:t>
            </a:r>
          </a:p>
        </p:txBody>
      </p:sp>
      <p:sp>
        <p:nvSpPr>
          <p:cNvPr id="292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sng"/>
          </a:p>
        </p:txBody>
      </p:sp>
      <p:sp>
        <p:nvSpPr>
          <p:cNvPr id="113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185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sng"/>
          </a:p>
        </p:txBody>
      </p:sp>
    </p:spTree>
    <p:extLst>
      <p:ext uri="{BB962C8B-B14F-4D97-AF65-F5344CB8AC3E}">
        <p14:creationId xmlns:p14="http://schemas.microsoft.com/office/powerpoint/2010/main" val="351761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/>
      <p:bldP spid="291" grpId="0" animBg="1"/>
      <p:bldP spid="291" grpId="1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69</a:t>
            </a:fld>
            <a:endParaRPr lang="en-US" altLang="zh-CN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4" name="Text Box 303"/>
          <p:cNvSpPr txBox="1">
            <a:spLocks noChangeArrowheads="1"/>
          </p:cNvSpPr>
          <p:nvPr/>
        </p:nvSpPr>
        <p:spPr bwMode="auto">
          <a:xfrm>
            <a:off x="179263" y="282714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dirty="0">
                <a:solidFill>
                  <a:srgbClr val="FF3399"/>
                </a:solidFill>
              </a:rPr>
              <a:t> </a:t>
            </a:r>
            <a:r>
              <a:rPr lang="en-US" altLang="zh-CN" dirty="0" err="1">
                <a:solidFill>
                  <a:srgbClr val="FF3399"/>
                </a:solidFill>
              </a:rPr>
              <a:t>μ</a:t>
            </a:r>
            <a:r>
              <a:rPr lang="en-US" altLang="zh-CN" b="1" dirty="0" err="1">
                <a:solidFill>
                  <a:srgbClr val="FF3399"/>
                </a:solidFill>
                <a:latin typeface="+mn-ea"/>
              </a:rPr>
              <a:t>OP</a:t>
            </a:r>
            <a:r>
              <a:rPr lang="zh-CN" altLang="en-US" b="1" dirty="0">
                <a:solidFill>
                  <a:srgbClr val="FF3399"/>
                </a:solidFill>
                <a:latin typeface="+mn-ea"/>
              </a:rPr>
              <a:t>的定时方式      </a:t>
            </a:r>
            <a:r>
              <a:rPr lang="en-US" altLang="zh-CN" sz="2200" b="1" dirty="0">
                <a:latin typeface="+mn-ea"/>
              </a:rPr>
              <a:t>--</a:t>
            </a:r>
            <a:r>
              <a:rPr lang="zh-CN" altLang="en-US" sz="2200" b="1" dirty="0">
                <a:latin typeface="+mn-ea"/>
              </a:rPr>
              <a:t>又称控制器的控制方式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latin typeface="宋体" pitchFamily="2" charset="-122"/>
              </a:rPr>
              <a:t>指</a:t>
            </a:r>
            <a:r>
              <a:rPr lang="en-US" altLang="zh-CN" dirty="0" err="1"/>
              <a:t>μ</a:t>
            </a:r>
            <a:r>
              <a:rPr lang="en-US" altLang="zh-CN" b="1" dirty="0" err="1">
                <a:latin typeface="+mn-ea"/>
              </a:rPr>
              <a:t>OP</a:t>
            </a:r>
            <a:r>
              <a:rPr lang="zh-CN" altLang="en-US" b="1" dirty="0">
                <a:latin typeface="+mn-ea"/>
              </a:rPr>
              <a:t>序列中各</a:t>
            </a:r>
            <a:r>
              <a:rPr lang="en-US" altLang="zh-CN" dirty="0" err="1"/>
              <a:t>μ</a:t>
            </a:r>
            <a:r>
              <a:rPr lang="en-US" altLang="zh-CN" b="1" dirty="0" err="1">
                <a:latin typeface="+mn-ea"/>
              </a:rPr>
              <a:t>OP</a:t>
            </a:r>
            <a:r>
              <a:rPr lang="zh-CN" altLang="en-US" b="1" dirty="0">
                <a:latin typeface="+mn-ea"/>
              </a:rPr>
              <a:t>时长的控制方法，即</a:t>
            </a:r>
            <a:r>
              <a:rPr lang="en-US" altLang="zh-CN" b="1" dirty="0">
                <a:solidFill>
                  <a:schemeClr val="accent2"/>
                </a:solidFill>
                <a:latin typeface="+mn-ea"/>
              </a:rPr>
              <a:t>CP</a:t>
            </a: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时长</a:t>
            </a:r>
            <a:r>
              <a:rPr lang="zh-CN" altLang="en-US" b="1" dirty="0">
                <a:latin typeface="+mn-ea"/>
              </a:rPr>
              <a:t>的控制方式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332" name="Text Box 168"/>
          <p:cNvSpPr txBox="1">
            <a:spLocks noChangeArrowheads="1"/>
          </p:cNvSpPr>
          <p:nvPr/>
        </p:nvSpPr>
        <p:spPr bwMode="auto">
          <a:xfrm>
            <a:off x="179263" y="1196752"/>
            <a:ext cx="8857233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*同步控制方式：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</a:t>
            </a:r>
            <a:r>
              <a:rPr lang="zh-CN" altLang="en-US" b="1" dirty="0">
                <a:latin typeface="宋体" pitchFamily="2" charset="-122"/>
              </a:rPr>
              <a:t>各</a:t>
            </a:r>
            <a:r>
              <a:rPr lang="en-US" altLang="zh-CN" spc="-50" dirty="0" err="1"/>
              <a:t>μ</a:t>
            </a:r>
            <a:r>
              <a:rPr lang="en-US" altLang="zh-CN" b="1" spc="-50" dirty="0" err="1">
                <a:latin typeface="宋体" pitchFamily="2" charset="-122"/>
              </a:rPr>
              <a:t>OP</a:t>
            </a:r>
            <a:r>
              <a:rPr lang="zh-CN" altLang="en-US" b="1" spc="-50" dirty="0">
                <a:latin typeface="宋体" pitchFamily="2" charset="-122"/>
              </a:rPr>
              <a:t>的时序只受</a:t>
            </a:r>
            <a:r>
              <a:rPr lang="zh-CN" altLang="en-US" b="1" spc="-50" dirty="0">
                <a:solidFill>
                  <a:srgbClr val="990099"/>
                </a:solidFill>
                <a:latin typeface="宋体" pitchFamily="2" charset="-122"/>
              </a:rPr>
              <a:t>统一的</a:t>
            </a:r>
            <a:r>
              <a:rPr lang="zh-CN" altLang="en-US" b="1" u="sng" spc="-50" dirty="0">
                <a:latin typeface="宋体" pitchFamily="2" charset="-122"/>
              </a:rPr>
              <a:t>基准时钟信号</a:t>
            </a:r>
            <a:r>
              <a:rPr lang="en-US" altLang="zh-CN" sz="2000" b="1" spc="-50" dirty="0">
                <a:latin typeface="宋体" pitchFamily="2" charset="-122"/>
              </a:rPr>
              <a:t>(</a:t>
            </a:r>
            <a:r>
              <a:rPr lang="zh-CN" altLang="en-US" sz="2000" b="1" spc="-50" dirty="0">
                <a:solidFill>
                  <a:srgbClr val="FF3399"/>
                </a:solidFill>
                <a:latin typeface="宋体" pitchFamily="2" charset="-122"/>
              </a:rPr>
              <a:t>主时钟脉冲信号</a:t>
            </a:r>
            <a:r>
              <a:rPr lang="en-US" altLang="zh-CN" sz="2000" b="1" spc="-50" dirty="0">
                <a:latin typeface="宋体" pitchFamily="2" charset="-122"/>
              </a:rPr>
              <a:t>)</a:t>
            </a:r>
            <a:r>
              <a:rPr lang="zh-CN" altLang="en-US" b="1" spc="-50" dirty="0">
                <a:latin typeface="宋体" pitchFamily="2" charset="-122"/>
              </a:rPr>
              <a:t>控制</a:t>
            </a: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定时原理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sz="2200" dirty="0" err="1"/>
              <a:t>μ</a:t>
            </a:r>
            <a:r>
              <a:rPr lang="en-US" altLang="zh-CN" sz="2200" b="1" dirty="0" err="1">
                <a:latin typeface="宋体" pitchFamily="2" charset="-122"/>
              </a:rPr>
              <a:t>OPCmd</a:t>
            </a:r>
            <a:r>
              <a:rPr lang="zh-CN" altLang="en-US" sz="2200" b="1" dirty="0">
                <a:latin typeface="宋体" pitchFamily="2" charset="-122"/>
              </a:rPr>
              <a:t>发出</a:t>
            </a:r>
            <a:r>
              <a:rPr lang="zh-CN" altLang="en-US" sz="2200" b="1" u="sng" dirty="0">
                <a:latin typeface="宋体" pitchFamily="2" charset="-122"/>
              </a:rPr>
              <a:t>与时钟信号同步</a:t>
            </a:r>
            <a:r>
              <a:rPr lang="zh-CN" altLang="en-US" sz="2200" b="1" dirty="0">
                <a:latin typeface="宋体" pitchFamily="2" charset="-122"/>
              </a:rPr>
              <a:t>，节拍周期</a:t>
            </a:r>
            <a:r>
              <a:rPr lang="en-US" altLang="zh-CN" sz="2200" b="1" i="1" dirty="0">
                <a:latin typeface="宋体" pitchFamily="2" charset="-122"/>
              </a:rPr>
              <a:t>T</a:t>
            </a:r>
            <a:r>
              <a:rPr lang="en-US" altLang="zh-CN" sz="2200" b="1" baseline="-16000" dirty="0">
                <a:latin typeface="宋体" pitchFamily="2" charset="-122"/>
              </a:rPr>
              <a:t>CP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</a:rPr>
              <a:t>1</a:t>
            </a:r>
            <a:r>
              <a:rPr lang="en-US" altLang="zh-CN" sz="2200" b="1" i="1" dirty="0">
                <a:latin typeface="宋体" pitchFamily="2" charset="-122"/>
              </a:rPr>
              <a:t>T</a:t>
            </a:r>
            <a:r>
              <a:rPr lang="en-US" altLang="zh-CN" sz="2200" b="1" baseline="-18000" dirty="0">
                <a:latin typeface="宋体" pitchFamily="2" charset="-122"/>
              </a:rPr>
              <a:t>C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27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定时逻辑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特点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334" name="Text Box 32"/>
          <p:cNvSpPr txBox="1">
            <a:spLocks noChangeArrowheads="1"/>
          </p:cNvSpPr>
          <p:nvPr/>
        </p:nvSpPr>
        <p:spPr bwMode="auto">
          <a:xfrm>
            <a:off x="2771800" y="4283365"/>
            <a:ext cx="489654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CP</a:t>
            </a:r>
            <a:r>
              <a:rPr lang="zh-CN" altLang="en-US" b="1" dirty="0">
                <a:latin typeface="宋体" pitchFamily="2" charset="-122"/>
              </a:rPr>
              <a:t>与时钟信号</a:t>
            </a:r>
            <a:r>
              <a:rPr lang="en-US" altLang="zh-CN" b="1" dirty="0">
                <a:latin typeface="宋体" pitchFamily="2" charset="-122"/>
              </a:rPr>
              <a:t>CLK</a:t>
            </a:r>
            <a:r>
              <a:rPr lang="zh-CN" altLang="en-US" b="1" dirty="0">
                <a:latin typeface="宋体" pitchFamily="2" charset="-122"/>
              </a:rPr>
              <a:t>同步，即</a:t>
            </a:r>
            <a:r>
              <a:rPr lang="en-US" altLang="zh-CN" b="1" dirty="0">
                <a:latin typeface="宋体" pitchFamily="2" charset="-122"/>
              </a:rPr>
              <a:t>CP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CLK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328" name="Text Box 161"/>
          <p:cNvSpPr txBox="1">
            <a:spLocks noChangeArrowheads="1"/>
          </p:cNvSpPr>
          <p:nvPr/>
        </p:nvSpPr>
        <p:spPr bwMode="auto">
          <a:xfrm>
            <a:off x="1979712" y="4726883"/>
            <a:ext cx="626494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</a:t>
            </a:r>
            <a:r>
              <a:rPr lang="zh-CN" altLang="en-US" sz="2200" b="1" dirty="0">
                <a:latin typeface="宋体" pitchFamily="2" charset="-122"/>
              </a:rPr>
              <a:t>控制简单、时间浪费大，适合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CPU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内部</a:t>
            </a:r>
            <a:r>
              <a:rPr lang="zh-CN" altLang="en-US" sz="2200" b="1" dirty="0">
                <a:latin typeface="宋体" pitchFamily="2" charset="-122"/>
              </a:rPr>
              <a:t>的</a:t>
            </a:r>
            <a:r>
              <a:rPr lang="en-US" altLang="zh-CN" sz="2200" dirty="0" err="1"/>
              <a:t>μ</a:t>
            </a:r>
            <a:r>
              <a:rPr lang="en-US" altLang="zh-CN" sz="2200" b="1" dirty="0" err="1">
                <a:latin typeface="+mn-ea"/>
              </a:rPr>
              <a:t>OP</a:t>
            </a:r>
            <a:r>
              <a:rPr lang="zh-CN" altLang="en-US" sz="2200" b="1" dirty="0">
                <a:latin typeface="+mn-ea"/>
              </a:rPr>
              <a:t>定时</a:t>
            </a:r>
            <a:endParaRPr lang="en-US" altLang="zh-CN" sz="2200" b="1" dirty="0">
              <a:latin typeface="+mn-ea"/>
            </a:endParaRPr>
          </a:p>
          <a:p>
            <a:pPr algn="l"/>
            <a:r>
              <a:rPr lang="en-US" altLang="zh-CN" sz="1800" b="1" dirty="0">
                <a:latin typeface="+mn-ea"/>
              </a:rPr>
              <a:t>                                (</a:t>
            </a:r>
            <a:r>
              <a:rPr lang="zh-CN" altLang="en-US" sz="1800" b="1" dirty="0">
                <a:latin typeface="+mn-ea"/>
              </a:rPr>
              <a:t>时延相近</a:t>
            </a:r>
            <a:r>
              <a:rPr lang="en-US" altLang="zh-CN" sz="1800" b="1" dirty="0">
                <a:latin typeface="+mn-ea"/>
              </a:rPr>
              <a:t>)</a:t>
            </a:r>
            <a:endParaRPr lang="zh-CN" altLang="en-US" sz="1800" b="1" dirty="0">
              <a:latin typeface="宋体" pitchFamily="2" charset="-122"/>
            </a:endParaRPr>
          </a:p>
        </p:txBody>
      </p:sp>
      <p:grpSp>
        <p:nvGrpSpPr>
          <p:cNvPr id="348" name="组合 347"/>
          <p:cNvGrpSpPr/>
          <p:nvPr/>
        </p:nvGrpSpPr>
        <p:grpSpPr>
          <a:xfrm>
            <a:off x="2519772" y="2636912"/>
            <a:ext cx="3780420" cy="1584176"/>
            <a:chOff x="683568" y="2636912"/>
            <a:chExt cx="3780420" cy="1584176"/>
          </a:xfrm>
        </p:grpSpPr>
        <p:cxnSp>
          <p:nvCxnSpPr>
            <p:cNvPr id="349" name="直接连接符 348"/>
            <p:cNvCxnSpPr/>
            <p:nvPr/>
          </p:nvCxnSpPr>
          <p:spPr>
            <a:xfrm flipH="1">
              <a:off x="2627201" y="2924944"/>
              <a:ext cx="583" cy="1296144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0" name="Text Box 108"/>
            <p:cNvSpPr txBox="1">
              <a:spLocks noChangeArrowheads="1"/>
            </p:cNvSpPr>
            <p:nvPr/>
          </p:nvSpPr>
          <p:spPr bwMode="auto">
            <a:xfrm>
              <a:off x="683568" y="2636912"/>
              <a:ext cx="936104" cy="1584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18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CLK</a:t>
              </a:r>
            </a:p>
            <a:p>
              <a:pPr algn="r">
                <a:lnSpc>
                  <a:spcPct val="155000"/>
                </a:lnSpc>
              </a:pPr>
              <a:r>
                <a:rPr lang="en-US" altLang="zh-CN" sz="1800" dirty="0"/>
                <a:t>μ</a:t>
              </a:r>
              <a:r>
                <a:rPr lang="en-US" altLang="zh-CN" sz="1800" b="1" dirty="0">
                  <a:latin typeface="宋体" pitchFamily="2" charset="-122"/>
                </a:rPr>
                <a:t>OPCmd1</a:t>
              </a:r>
            </a:p>
            <a:p>
              <a:pPr algn="r">
                <a:lnSpc>
                  <a:spcPct val="155000"/>
                </a:lnSpc>
              </a:pPr>
              <a:r>
                <a:rPr lang="en-US" altLang="zh-CN" sz="1800" dirty="0"/>
                <a:t>μ</a:t>
              </a:r>
              <a:r>
                <a:rPr lang="en-US" altLang="zh-CN" sz="1800" b="1" dirty="0">
                  <a:latin typeface="宋体" pitchFamily="2" charset="-122"/>
                </a:rPr>
                <a:t>OPCmd2</a:t>
              </a:r>
            </a:p>
            <a:p>
              <a:pPr algn="r">
                <a:lnSpc>
                  <a:spcPct val="155000"/>
                </a:lnSpc>
              </a:pPr>
              <a:r>
                <a:rPr lang="en-US" altLang="zh-CN" sz="1800" dirty="0"/>
                <a:t>μ</a:t>
              </a:r>
              <a:r>
                <a:rPr lang="en-US" altLang="zh-CN" sz="1800" b="1" dirty="0">
                  <a:latin typeface="宋体" pitchFamily="2" charset="-122"/>
                </a:rPr>
                <a:t>OPCmd3</a:t>
              </a:r>
            </a:p>
            <a:p>
              <a:pPr algn="r">
                <a:lnSpc>
                  <a:spcPct val="105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351" name="直接连接符 350"/>
            <p:cNvCxnSpPr/>
            <p:nvPr/>
          </p:nvCxnSpPr>
          <p:spPr>
            <a:xfrm>
              <a:off x="4355976" y="2924944"/>
              <a:ext cx="0" cy="1296144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直接连接符 351"/>
            <p:cNvCxnSpPr/>
            <p:nvPr/>
          </p:nvCxnSpPr>
          <p:spPr>
            <a:xfrm flipH="1">
              <a:off x="1764271" y="2924944"/>
              <a:ext cx="583" cy="1296144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接连接符 352"/>
            <p:cNvCxnSpPr/>
            <p:nvPr/>
          </p:nvCxnSpPr>
          <p:spPr>
            <a:xfrm>
              <a:off x="3493046" y="2924944"/>
              <a:ext cx="0" cy="1296144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直接连接符 353"/>
            <p:cNvCxnSpPr/>
            <p:nvPr/>
          </p:nvCxnSpPr>
          <p:spPr>
            <a:xfrm>
              <a:off x="1764854" y="2636912"/>
              <a:ext cx="43414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直接连接符 354"/>
            <p:cNvCxnSpPr/>
            <p:nvPr/>
          </p:nvCxnSpPr>
          <p:spPr>
            <a:xfrm>
              <a:off x="1763688" y="2636912"/>
              <a:ext cx="1166" cy="28803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直接连接符 355"/>
            <p:cNvCxnSpPr/>
            <p:nvPr/>
          </p:nvCxnSpPr>
          <p:spPr>
            <a:xfrm>
              <a:off x="1692846" y="2924944"/>
              <a:ext cx="72008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直接连接符 356"/>
            <p:cNvCxnSpPr/>
            <p:nvPr/>
          </p:nvCxnSpPr>
          <p:spPr>
            <a:xfrm>
              <a:off x="4355976" y="2636912"/>
              <a:ext cx="108012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直接连接符 357"/>
            <p:cNvCxnSpPr/>
            <p:nvPr/>
          </p:nvCxnSpPr>
          <p:spPr>
            <a:xfrm flipH="1">
              <a:off x="2624758" y="3073730"/>
              <a:ext cx="3026" cy="283262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直接连接符 358"/>
            <p:cNvCxnSpPr/>
            <p:nvPr/>
          </p:nvCxnSpPr>
          <p:spPr>
            <a:xfrm>
              <a:off x="1764854" y="3068960"/>
              <a:ext cx="859904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直接连接符 359"/>
            <p:cNvCxnSpPr/>
            <p:nvPr/>
          </p:nvCxnSpPr>
          <p:spPr>
            <a:xfrm flipH="1">
              <a:off x="1763688" y="3068960"/>
              <a:ext cx="1166" cy="288032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直接连接符 360"/>
            <p:cNvCxnSpPr/>
            <p:nvPr/>
          </p:nvCxnSpPr>
          <p:spPr>
            <a:xfrm>
              <a:off x="1692846" y="3356992"/>
              <a:ext cx="72008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接连接符 361"/>
            <p:cNvCxnSpPr/>
            <p:nvPr/>
          </p:nvCxnSpPr>
          <p:spPr>
            <a:xfrm>
              <a:off x="2623592" y="3356992"/>
              <a:ext cx="869454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接连接符 362"/>
            <p:cNvCxnSpPr/>
            <p:nvPr/>
          </p:nvCxnSpPr>
          <p:spPr>
            <a:xfrm flipH="1">
              <a:off x="3491879" y="3505778"/>
              <a:ext cx="1" cy="283262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接连接符 363"/>
            <p:cNvCxnSpPr/>
            <p:nvPr/>
          </p:nvCxnSpPr>
          <p:spPr>
            <a:xfrm>
              <a:off x="2623591" y="3501008"/>
              <a:ext cx="869455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直接连接符 364"/>
            <p:cNvCxnSpPr/>
            <p:nvPr/>
          </p:nvCxnSpPr>
          <p:spPr>
            <a:xfrm>
              <a:off x="2623591" y="3501008"/>
              <a:ext cx="0" cy="288032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接连接符 365"/>
            <p:cNvCxnSpPr/>
            <p:nvPr/>
          </p:nvCxnSpPr>
          <p:spPr>
            <a:xfrm>
              <a:off x="1694942" y="3789040"/>
              <a:ext cx="931329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接连接符 366"/>
            <p:cNvCxnSpPr/>
            <p:nvPr/>
          </p:nvCxnSpPr>
          <p:spPr>
            <a:xfrm>
              <a:off x="3483496" y="3789040"/>
              <a:ext cx="980492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直接连接符 367"/>
            <p:cNvCxnSpPr/>
            <p:nvPr/>
          </p:nvCxnSpPr>
          <p:spPr>
            <a:xfrm>
              <a:off x="2195736" y="2636912"/>
              <a:ext cx="1166" cy="28803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直接连接符 368"/>
            <p:cNvCxnSpPr/>
            <p:nvPr/>
          </p:nvCxnSpPr>
          <p:spPr>
            <a:xfrm>
              <a:off x="2193640" y="2924944"/>
              <a:ext cx="43414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直接连接符 369"/>
            <p:cNvCxnSpPr/>
            <p:nvPr/>
          </p:nvCxnSpPr>
          <p:spPr>
            <a:xfrm>
              <a:off x="2628950" y="2636912"/>
              <a:ext cx="43414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直接连接符 370"/>
            <p:cNvCxnSpPr/>
            <p:nvPr/>
          </p:nvCxnSpPr>
          <p:spPr>
            <a:xfrm>
              <a:off x="2627784" y="2636912"/>
              <a:ext cx="1166" cy="28803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直接连接符 371"/>
            <p:cNvCxnSpPr/>
            <p:nvPr/>
          </p:nvCxnSpPr>
          <p:spPr>
            <a:xfrm>
              <a:off x="3059832" y="2636912"/>
              <a:ext cx="1166" cy="28803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直接连接符 372"/>
            <p:cNvCxnSpPr/>
            <p:nvPr/>
          </p:nvCxnSpPr>
          <p:spPr>
            <a:xfrm>
              <a:off x="3057736" y="2924944"/>
              <a:ext cx="43414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直接连接符 373"/>
            <p:cNvCxnSpPr/>
            <p:nvPr/>
          </p:nvCxnSpPr>
          <p:spPr>
            <a:xfrm>
              <a:off x="3493046" y="2636912"/>
              <a:ext cx="43414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直接连接符 374"/>
            <p:cNvCxnSpPr/>
            <p:nvPr/>
          </p:nvCxnSpPr>
          <p:spPr>
            <a:xfrm>
              <a:off x="3491880" y="2636912"/>
              <a:ext cx="1166" cy="28803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直接连接符 375"/>
            <p:cNvCxnSpPr/>
            <p:nvPr/>
          </p:nvCxnSpPr>
          <p:spPr>
            <a:xfrm>
              <a:off x="3923928" y="2636912"/>
              <a:ext cx="1166" cy="28803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直接连接符 376"/>
            <p:cNvCxnSpPr/>
            <p:nvPr/>
          </p:nvCxnSpPr>
          <p:spPr>
            <a:xfrm>
              <a:off x="3921832" y="2924944"/>
              <a:ext cx="43414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直接连接符 377"/>
            <p:cNvCxnSpPr/>
            <p:nvPr/>
          </p:nvCxnSpPr>
          <p:spPr>
            <a:xfrm>
              <a:off x="4354810" y="2636912"/>
              <a:ext cx="1166" cy="28803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直接连接符 378"/>
            <p:cNvCxnSpPr/>
            <p:nvPr/>
          </p:nvCxnSpPr>
          <p:spPr>
            <a:xfrm flipH="1">
              <a:off x="3496072" y="3937826"/>
              <a:ext cx="1" cy="283262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直接连接符 379"/>
            <p:cNvCxnSpPr/>
            <p:nvPr/>
          </p:nvCxnSpPr>
          <p:spPr>
            <a:xfrm>
              <a:off x="2627784" y="3933056"/>
              <a:ext cx="869455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接连接符 380"/>
            <p:cNvCxnSpPr/>
            <p:nvPr/>
          </p:nvCxnSpPr>
          <p:spPr>
            <a:xfrm>
              <a:off x="2627784" y="3933056"/>
              <a:ext cx="0" cy="288032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直接连接符 381"/>
            <p:cNvCxnSpPr/>
            <p:nvPr/>
          </p:nvCxnSpPr>
          <p:spPr>
            <a:xfrm>
              <a:off x="1695873" y="4221088"/>
              <a:ext cx="933077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直接连接符 382"/>
            <p:cNvCxnSpPr/>
            <p:nvPr/>
          </p:nvCxnSpPr>
          <p:spPr>
            <a:xfrm>
              <a:off x="3497239" y="4221088"/>
              <a:ext cx="966749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直接连接符 383"/>
            <p:cNvCxnSpPr/>
            <p:nvPr/>
          </p:nvCxnSpPr>
          <p:spPr>
            <a:xfrm>
              <a:off x="4355976" y="3073730"/>
              <a:ext cx="0" cy="283262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直接连接符 384"/>
            <p:cNvCxnSpPr/>
            <p:nvPr/>
          </p:nvCxnSpPr>
          <p:spPr>
            <a:xfrm>
              <a:off x="3493046" y="3068960"/>
              <a:ext cx="859904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直接连接符 385"/>
            <p:cNvCxnSpPr/>
            <p:nvPr/>
          </p:nvCxnSpPr>
          <p:spPr>
            <a:xfrm flipH="1">
              <a:off x="3491880" y="3068960"/>
              <a:ext cx="1166" cy="288032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直接连接符 386"/>
            <p:cNvCxnSpPr/>
            <p:nvPr/>
          </p:nvCxnSpPr>
          <p:spPr>
            <a:xfrm>
              <a:off x="4355976" y="3356992"/>
              <a:ext cx="108012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8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5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0" name="AutoShape 49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140646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5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0"/>
      <p:bldP spid="334" grpId="0"/>
      <p:bldP spid="3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6CBD6-8443-4A16-B13F-F178D676DA18}" type="slidenum">
              <a:rPr lang="en-US" altLang="zh-CN"/>
              <a:pPr/>
              <a:t>7</a:t>
            </a:fld>
            <a:endParaRPr lang="en-US" altLang="zh-CN" dirty="0"/>
          </a:p>
        </p:txBody>
      </p:sp>
      <p:sp>
        <p:nvSpPr>
          <p:cNvPr id="473103" name="Text Box 15"/>
          <p:cNvSpPr txBox="1">
            <a:spLocks noChangeArrowheads="1"/>
          </p:cNvSpPr>
          <p:nvPr/>
        </p:nvSpPr>
        <p:spPr bwMode="auto">
          <a:xfrm>
            <a:off x="179388" y="3326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598738" indent="-2598738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专用寄存器：  </a:t>
            </a:r>
            <a:r>
              <a:rPr lang="zh-CN" altLang="en-US" sz="1800" b="1" dirty="0">
                <a:latin typeface="宋体" pitchFamily="2" charset="-122"/>
              </a:rPr>
              <a:t>─控制</a:t>
            </a:r>
            <a:r>
              <a:rPr lang="en-US" altLang="zh-CN" sz="1800" b="1" dirty="0">
                <a:latin typeface="宋体" pitchFamily="2" charset="-122"/>
              </a:rPr>
              <a:t>CPU</a:t>
            </a:r>
            <a:r>
              <a:rPr lang="zh-CN" altLang="en-US" sz="1800" b="1" dirty="0">
                <a:latin typeface="宋体" pitchFamily="2" charset="-122"/>
              </a:rPr>
              <a:t>的操作和运算</a:t>
            </a:r>
          </a:p>
        </p:txBody>
      </p:sp>
      <p:sp>
        <p:nvSpPr>
          <p:cNvPr id="473104" name="Text Box 16"/>
          <p:cNvSpPr txBox="1">
            <a:spLocks noChangeArrowheads="1"/>
          </p:cNvSpPr>
          <p:nvPr/>
        </p:nvSpPr>
        <p:spPr bwMode="auto">
          <a:xfrm>
            <a:off x="179388" y="838349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598738" indent="-2598738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PC—</a:t>
            </a:r>
            <a:r>
              <a:rPr lang="zh-CN" altLang="en-US" b="1" dirty="0">
                <a:latin typeface="宋体" pitchFamily="2" charset="-122"/>
              </a:rPr>
              <a:t>存放指令地址，用作循环变量</a:t>
            </a:r>
          </a:p>
          <a:p>
            <a:pPr marL="2598738" indent="-2598738" algn="l">
              <a:lnSpc>
                <a:spcPct val="125000"/>
              </a:lnSpc>
            </a:pPr>
            <a:r>
              <a:rPr lang="zh-CN" altLang="en-US" dirty="0">
                <a:latin typeface="宋体" pitchFamily="2" charset="-122"/>
              </a:rPr>
              <a:t>     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IR—</a:t>
            </a:r>
            <a:r>
              <a:rPr lang="zh-CN" altLang="en-US" b="1" dirty="0">
                <a:latin typeface="宋体" pitchFamily="2" charset="-122"/>
              </a:rPr>
              <a:t>存放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当前</a:t>
            </a:r>
            <a:r>
              <a:rPr lang="zh-CN" altLang="en-US" b="1" dirty="0">
                <a:latin typeface="宋体" pitchFamily="2" charset="-122"/>
              </a:rPr>
              <a:t>指令内容</a:t>
            </a:r>
            <a:endParaRPr lang="zh-CN" altLang="en-US" dirty="0">
              <a:latin typeface="宋体" pitchFamily="2" charset="-122"/>
            </a:endParaRPr>
          </a:p>
        </p:txBody>
      </p:sp>
      <p:sp>
        <p:nvSpPr>
          <p:cNvPr id="473128" name="Text Box 40"/>
          <p:cNvSpPr txBox="1">
            <a:spLocks noChangeArrowheads="1"/>
          </p:cNvSpPr>
          <p:nvPr/>
        </p:nvSpPr>
        <p:spPr bwMode="auto">
          <a:xfrm>
            <a:off x="2484438" y="2293112"/>
            <a:ext cx="1943100" cy="288925"/>
          </a:xfrm>
          <a:prstGeom prst="rect">
            <a:avLst/>
          </a:prstGeom>
          <a:solidFill>
            <a:srgbClr val="99CCFF">
              <a:alpha val="80000"/>
            </a:srgbClr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>
              <a:lnSpc>
                <a:spcPct val="90000"/>
              </a:lnSpc>
            </a:pPr>
            <a:r>
              <a:rPr lang="zh-CN" altLang="en-US" sz="1800" b="1" dirty="0">
                <a:solidFill>
                  <a:srgbClr val="990099"/>
                </a:solidFill>
                <a:latin typeface="宋体" pitchFamily="2" charset="-122"/>
              </a:rPr>
              <a:t>无用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上条内容</a:t>
            </a:r>
            <a:r>
              <a:rPr lang="en-US" altLang="zh-CN" sz="1800" b="1" dirty="0">
                <a:latin typeface="宋体" pitchFamily="2" charset="-122"/>
              </a:rPr>
              <a:t>)</a:t>
            </a:r>
          </a:p>
        </p:txBody>
      </p:sp>
      <p:grpSp>
        <p:nvGrpSpPr>
          <p:cNvPr id="473171" name="Group 83"/>
          <p:cNvGrpSpPr>
            <a:grpSpLocks/>
          </p:cNvGrpSpPr>
          <p:nvPr/>
        </p:nvGrpSpPr>
        <p:grpSpPr bwMode="auto">
          <a:xfrm>
            <a:off x="1619250" y="1934338"/>
            <a:ext cx="6121400" cy="1352550"/>
            <a:chOff x="1020" y="1208"/>
            <a:chExt cx="3856" cy="852"/>
          </a:xfrm>
        </p:grpSpPr>
        <p:sp>
          <p:nvSpPr>
            <p:cNvPr id="473109" name="Text Box 21"/>
            <p:cNvSpPr txBox="1">
              <a:spLocks noChangeArrowheads="1"/>
            </p:cNvSpPr>
            <p:nvPr/>
          </p:nvSpPr>
          <p:spPr bwMode="auto">
            <a:xfrm>
              <a:off x="1021" y="1433"/>
              <a:ext cx="453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IR:</a:t>
              </a:r>
            </a:p>
          </p:txBody>
        </p:sp>
        <p:sp>
          <p:nvSpPr>
            <p:cNvPr id="473117" name="Text Box 29"/>
            <p:cNvSpPr txBox="1">
              <a:spLocks noChangeArrowheads="1"/>
            </p:cNvSpPr>
            <p:nvPr/>
          </p:nvSpPr>
          <p:spPr bwMode="auto">
            <a:xfrm>
              <a:off x="2789" y="1434"/>
              <a:ext cx="2087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当前</a:t>
              </a:r>
              <a:r>
                <a:rPr lang="zh-CN" altLang="en-US" sz="1800" b="1" dirty="0">
                  <a:latin typeface="宋体" pitchFamily="2" charset="-122"/>
                </a:rPr>
                <a:t>指令内容</a:t>
              </a:r>
            </a:p>
          </p:txBody>
        </p:sp>
        <p:sp>
          <p:nvSpPr>
            <p:cNvPr id="473106" name="Text Box 18"/>
            <p:cNvSpPr txBox="1">
              <a:spLocks noChangeArrowheads="1"/>
            </p:cNvSpPr>
            <p:nvPr/>
          </p:nvSpPr>
          <p:spPr bwMode="auto">
            <a:xfrm>
              <a:off x="1020" y="1208"/>
              <a:ext cx="453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PC:</a:t>
              </a:r>
            </a:p>
          </p:txBody>
        </p:sp>
        <p:sp>
          <p:nvSpPr>
            <p:cNvPr id="473127" name="Text Box 39"/>
            <p:cNvSpPr txBox="1">
              <a:spLocks noChangeArrowheads="1"/>
            </p:cNvSpPr>
            <p:nvPr/>
          </p:nvSpPr>
          <p:spPr bwMode="auto">
            <a:xfrm>
              <a:off x="1565" y="1208"/>
              <a:ext cx="1224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当前</a:t>
              </a:r>
              <a:r>
                <a:rPr lang="zh-CN" altLang="en-US" sz="1800" b="1" dirty="0">
                  <a:latin typeface="宋体" pitchFamily="2" charset="-122"/>
                </a:rPr>
                <a:t>指令地址</a:t>
              </a:r>
            </a:p>
          </p:txBody>
        </p:sp>
        <p:sp>
          <p:nvSpPr>
            <p:cNvPr id="473129" name="Text Box 41"/>
            <p:cNvSpPr txBox="1">
              <a:spLocks noChangeArrowheads="1"/>
            </p:cNvSpPr>
            <p:nvPr/>
          </p:nvSpPr>
          <p:spPr bwMode="auto">
            <a:xfrm>
              <a:off x="1949" y="1651"/>
              <a:ext cx="2767" cy="40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>
                  <a:latin typeface="宋体" pitchFamily="2" charset="-122"/>
                </a:rPr>
                <a:t>取指令     </a:t>
              </a:r>
              <a:r>
                <a:rPr lang="zh-CN" altLang="en-US" sz="1000" b="1" dirty="0">
                  <a:latin typeface="宋体" pitchFamily="2" charset="-122"/>
                </a:rPr>
                <a:t> </a:t>
              </a:r>
              <a:r>
                <a:rPr lang="zh-CN" altLang="en-US" sz="1800" b="1" dirty="0">
                  <a:latin typeface="宋体" pitchFamily="2" charset="-122"/>
                </a:rPr>
                <a:t>分析指令</a:t>
              </a:r>
            </a:p>
            <a:p>
              <a:pPr algn="l">
                <a:lnSpc>
                  <a:spcPct val="11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  </a:t>
              </a:r>
              <a:r>
                <a:rPr lang="zh-CN" altLang="en-US" sz="1000" b="1" dirty="0">
                  <a:latin typeface="宋体" pitchFamily="2" charset="-122"/>
                </a:rPr>
                <a:t> </a:t>
              </a:r>
              <a:r>
                <a:rPr lang="zh-CN" altLang="en-US" sz="1800" b="1" dirty="0">
                  <a:latin typeface="宋体" pitchFamily="2" charset="-122"/>
                </a:rPr>
                <a:t>取指令阶段          </a:t>
              </a:r>
              <a:r>
                <a:rPr lang="zh-CN" altLang="en-US" sz="1000" b="1" dirty="0">
                  <a:latin typeface="宋体" pitchFamily="2" charset="-122"/>
                </a:rPr>
                <a:t>   </a:t>
              </a:r>
              <a:r>
                <a:rPr lang="zh-CN" altLang="en-US" sz="1800" b="1" dirty="0">
                  <a:latin typeface="宋体" pitchFamily="2" charset="-122"/>
                </a:rPr>
                <a:t>执行指令阶段</a:t>
              </a:r>
            </a:p>
          </p:txBody>
        </p:sp>
        <p:sp>
          <p:nvSpPr>
            <p:cNvPr id="473133" name="Line 45"/>
            <p:cNvSpPr>
              <a:spLocks noChangeShapeType="1"/>
            </p:cNvSpPr>
            <p:nvPr/>
          </p:nvSpPr>
          <p:spPr bwMode="auto">
            <a:xfrm>
              <a:off x="1565" y="1651"/>
              <a:ext cx="0" cy="364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34" name="Line 46"/>
            <p:cNvSpPr>
              <a:spLocks noChangeShapeType="1"/>
            </p:cNvSpPr>
            <p:nvPr/>
          </p:nvSpPr>
          <p:spPr bwMode="auto">
            <a:xfrm>
              <a:off x="3424" y="1651"/>
              <a:ext cx="0" cy="408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35" name="Line 47"/>
            <p:cNvSpPr>
              <a:spLocks noChangeShapeType="1"/>
            </p:cNvSpPr>
            <p:nvPr/>
          </p:nvSpPr>
          <p:spPr bwMode="auto">
            <a:xfrm>
              <a:off x="4876" y="1651"/>
              <a:ext cx="0" cy="409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36" name="Line 48"/>
            <p:cNvSpPr>
              <a:spLocks noChangeShapeType="1"/>
            </p:cNvSpPr>
            <p:nvPr/>
          </p:nvSpPr>
          <p:spPr bwMode="auto">
            <a:xfrm flipH="1">
              <a:off x="1565" y="1741"/>
              <a:ext cx="36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37" name="Line 49"/>
            <p:cNvSpPr>
              <a:spLocks noChangeShapeType="1"/>
            </p:cNvSpPr>
            <p:nvPr/>
          </p:nvSpPr>
          <p:spPr bwMode="auto">
            <a:xfrm>
              <a:off x="2472" y="1741"/>
              <a:ext cx="317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38" name="Line 50"/>
            <p:cNvSpPr>
              <a:spLocks noChangeShapeType="1"/>
            </p:cNvSpPr>
            <p:nvPr/>
          </p:nvSpPr>
          <p:spPr bwMode="auto">
            <a:xfrm flipH="1">
              <a:off x="3424" y="1947"/>
              <a:ext cx="27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39" name="Line 51"/>
            <p:cNvSpPr>
              <a:spLocks noChangeShapeType="1"/>
            </p:cNvSpPr>
            <p:nvPr/>
          </p:nvSpPr>
          <p:spPr bwMode="auto">
            <a:xfrm>
              <a:off x="4604" y="1947"/>
              <a:ext cx="27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40" name="Line 52"/>
            <p:cNvSpPr>
              <a:spLocks noChangeShapeType="1"/>
            </p:cNvSpPr>
            <p:nvPr/>
          </p:nvSpPr>
          <p:spPr bwMode="auto">
            <a:xfrm flipH="1">
              <a:off x="1565" y="1947"/>
              <a:ext cx="5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41" name="Line 53"/>
            <p:cNvSpPr>
              <a:spLocks noChangeShapeType="1"/>
            </p:cNvSpPr>
            <p:nvPr/>
          </p:nvSpPr>
          <p:spPr bwMode="auto">
            <a:xfrm>
              <a:off x="2789" y="1651"/>
              <a:ext cx="0" cy="18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42" name="Line 54"/>
            <p:cNvSpPr>
              <a:spLocks noChangeShapeType="1"/>
            </p:cNvSpPr>
            <p:nvPr/>
          </p:nvSpPr>
          <p:spPr bwMode="auto">
            <a:xfrm>
              <a:off x="2925" y="1947"/>
              <a:ext cx="49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3152" name="Text Box 64"/>
          <p:cNvSpPr txBox="1">
            <a:spLocks noChangeArrowheads="1"/>
          </p:cNvSpPr>
          <p:nvPr/>
        </p:nvSpPr>
        <p:spPr bwMode="auto">
          <a:xfrm>
            <a:off x="179388" y="3286621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598738" indent="-2598738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MAR—</a:t>
            </a:r>
            <a:r>
              <a:rPr lang="zh-CN" altLang="en-US" b="1" dirty="0">
                <a:latin typeface="宋体" pitchFamily="2" charset="-122"/>
              </a:rPr>
              <a:t>存放</a:t>
            </a:r>
            <a:r>
              <a:rPr lang="en-US" altLang="zh-CN" b="1" dirty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外部访问的部件地址</a:t>
            </a:r>
            <a:r>
              <a:rPr lang="en-US" altLang="zh-CN" b="1" dirty="0">
                <a:latin typeface="宋体" pitchFamily="2" charset="-122"/>
              </a:rPr>
              <a:t>(MEM</a:t>
            </a:r>
            <a:r>
              <a:rPr lang="zh-CN" altLang="en-US" b="1" dirty="0">
                <a:latin typeface="宋体" pitchFamily="2" charset="-122"/>
              </a:rPr>
              <a:t>或</a:t>
            </a:r>
            <a:r>
              <a:rPr lang="en-US" altLang="zh-CN" b="1" dirty="0">
                <a:latin typeface="宋体" pitchFamily="2" charset="-122"/>
              </a:rPr>
              <a:t>I/O</a:t>
            </a:r>
            <a:r>
              <a:rPr lang="zh-CN" altLang="en-US" b="1" dirty="0">
                <a:latin typeface="宋体" pitchFamily="2" charset="-122"/>
              </a:rPr>
              <a:t>设备</a:t>
            </a:r>
            <a:r>
              <a:rPr lang="en-US" altLang="zh-CN" b="1" dirty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  <a:p>
            <a:pPr marL="2598738" indent="-2598738"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MDR—</a:t>
            </a:r>
            <a:r>
              <a:rPr lang="zh-CN" altLang="en-US" b="1" dirty="0">
                <a:latin typeface="宋体" pitchFamily="2" charset="-122"/>
              </a:rPr>
              <a:t>存放</a:t>
            </a:r>
            <a:r>
              <a:rPr lang="en-US" altLang="zh-CN" b="1" dirty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已读出或欲写入的数据</a:t>
            </a:r>
            <a:endParaRPr lang="zh-CN" altLang="en-US" sz="2000" b="1" u="sng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473126" name="Text Box 38"/>
          <p:cNvSpPr txBox="1">
            <a:spLocks noChangeArrowheads="1"/>
          </p:cNvSpPr>
          <p:nvPr/>
        </p:nvSpPr>
        <p:spPr bwMode="auto">
          <a:xfrm>
            <a:off x="4427538" y="1932749"/>
            <a:ext cx="3313112" cy="287338"/>
          </a:xfrm>
          <a:prstGeom prst="rect">
            <a:avLst/>
          </a:prstGeom>
          <a:solidFill>
            <a:srgbClr val="FFCC99">
              <a:alpha val="80000"/>
            </a:srgbClr>
          </a:solidFill>
          <a:ln w="19050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>
              <a:lnSpc>
                <a:spcPct val="90000"/>
              </a:lnSpc>
            </a:pPr>
            <a:r>
              <a:rPr lang="zh-CN" altLang="en-US" sz="1800" b="1" dirty="0">
                <a:solidFill>
                  <a:srgbClr val="990099"/>
                </a:solidFill>
                <a:latin typeface="宋体" pitchFamily="2" charset="-122"/>
              </a:rPr>
              <a:t>下条</a:t>
            </a:r>
            <a:r>
              <a:rPr lang="zh-CN" altLang="en-US" sz="1800" b="1" dirty="0">
                <a:latin typeface="宋体" pitchFamily="2" charset="-122"/>
              </a:rPr>
              <a:t>指令地址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循环的要求</a:t>
            </a:r>
            <a:r>
              <a:rPr lang="en-US" altLang="zh-CN" sz="1800" b="1" dirty="0">
                <a:latin typeface="宋体" pitchFamily="2" charset="-122"/>
              </a:rPr>
              <a:t>)</a:t>
            </a:r>
          </a:p>
        </p:txBody>
      </p:sp>
      <p:sp>
        <p:nvSpPr>
          <p:cNvPr id="473160" name="Text Box 72"/>
          <p:cNvSpPr txBox="1">
            <a:spLocks noChangeArrowheads="1"/>
          </p:cNvSpPr>
          <p:nvPr/>
        </p:nvSpPr>
        <p:spPr bwMode="auto">
          <a:xfrm>
            <a:off x="179388" y="546729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598738" indent="-2598738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控制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REG—</a:t>
            </a:r>
            <a:r>
              <a:rPr lang="zh-CN" altLang="en-US" b="1" dirty="0">
                <a:latin typeface="宋体" pitchFamily="2" charset="-122"/>
              </a:rPr>
              <a:t>系统模式</a:t>
            </a:r>
            <a:r>
              <a:rPr lang="en-US" altLang="zh-CN" b="1" dirty="0">
                <a:latin typeface="宋体" pitchFamily="2" charset="-122"/>
              </a:rPr>
              <a:t>REG</a:t>
            </a:r>
            <a:r>
              <a:rPr lang="zh-CN" altLang="en-US" b="1" dirty="0">
                <a:latin typeface="宋体" pitchFamily="2" charset="-122"/>
              </a:rPr>
              <a:t>、段</a:t>
            </a:r>
            <a:r>
              <a:rPr lang="en-US" altLang="zh-CN" b="1" dirty="0">
                <a:latin typeface="宋体" pitchFamily="2" charset="-122"/>
              </a:rPr>
              <a:t>REG</a:t>
            </a:r>
            <a:r>
              <a:rPr lang="zh-CN" altLang="en-US" b="1" dirty="0">
                <a:latin typeface="宋体" pitchFamily="2" charset="-122"/>
              </a:rPr>
              <a:t>等</a:t>
            </a:r>
            <a:endParaRPr lang="zh-CN" altLang="en-US" b="1" dirty="0"/>
          </a:p>
        </p:txBody>
      </p:sp>
      <p:grpSp>
        <p:nvGrpSpPr>
          <p:cNvPr id="473164" name="Group 76"/>
          <p:cNvGrpSpPr>
            <a:grpSpLocks/>
          </p:cNvGrpSpPr>
          <p:nvPr/>
        </p:nvGrpSpPr>
        <p:grpSpPr bwMode="auto">
          <a:xfrm>
            <a:off x="3995613" y="6453336"/>
            <a:ext cx="360363" cy="287337"/>
            <a:chOff x="1133" y="4020"/>
            <a:chExt cx="227" cy="181"/>
          </a:xfrm>
        </p:grpSpPr>
        <p:sp>
          <p:nvSpPr>
            <p:cNvPr id="473165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166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4</a:t>
              </a:r>
            </a:p>
          </p:txBody>
        </p:sp>
      </p:grpSp>
      <p:sp>
        <p:nvSpPr>
          <p:cNvPr id="473167" name="AutoShape 7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9" y="6454031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AutoShape 83"/>
          <p:cNvSpPr>
            <a:spLocks noChangeArrowheads="1"/>
          </p:cNvSpPr>
          <p:nvPr/>
        </p:nvSpPr>
        <p:spPr bwMode="auto">
          <a:xfrm>
            <a:off x="6444208" y="1484784"/>
            <a:ext cx="1803755" cy="360040"/>
          </a:xfrm>
          <a:prstGeom prst="wedgeRectCallout">
            <a:avLst>
              <a:gd name="adj1" fmla="val -68867"/>
              <a:gd name="adj2" fmla="val 54067"/>
            </a:avLst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r>
              <a:rPr lang="zh-CN" altLang="en-US" sz="1800" b="1" dirty="0">
                <a:latin typeface="宋体" pitchFamily="2" charset="-122"/>
              </a:rPr>
              <a:t>改变时间可任意</a:t>
            </a:r>
          </a:p>
        </p:txBody>
      </p:sp>
      <p:sp>
        <p:nvSpPr>
          <p:cNvPr id="36" name="Text Box 636"/>
          <p:cNvSpPr txBox="1">
            <a:spLocks noChangeArrowheads="1"/>
          </p:cNvSpPr>
          <p:nvPr/>
        </p:nvSpPr>
        <p:spPr bwMode="auto">
          <a:xfrm>
            <a:off x="142844" y="4171146"/>
            <a:ext cx="878687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    MAR/MDR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的作用：</a:t>
            </a:r>
            <a:r>
              <a:rPr lang="zh-CN" altLang="en-US" b="1" dirty="0">
                <a:latin typeface="宋体" pitchFamily="2" charset="-122"/>
              </a:rPr>
              <a:t>可使外部操作与内部操作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并行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性能</a:t>
            </a:r>
            <a:r>
              <a:rPr lang="en-US" altLang="zh-CN" sz="1800" b="1" dirty="0">
                <a:latin typeface="宋体" pitchFamily="2" charset="-122"/>
              </a:rPr>
              <a:t>)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691680" y="2827536"/>
            <a:ext cx="6984776" cy="4561904"/>
            <a:chOff x="1691680" y="2780928"/>
            <a:chExt cx="6984776" cy="4561904"/>
          </a:xfrm>
        </p:grpSpPr>
        <p:sp>
          <p:nvSpPr>
            <p:cNvPr id="38" name="Text Box 682"/>
            <p:cNvSpPr txBox="1">
              <a:spLocks noChangeArrowheads="1"/>
            </p:cNvSpPr>
            <p:nvPr/>
          </p:nvSpPr>
          <p:spPr bwMode="auto">
            <a:xfrm>
              <a:off x="1691680" y="4653136"/>
              <a:ext cx="1171508" cy="28803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kumimoji="0"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MAR</a:t>
              </a:r>
              <a:r>
                <a:rPr kumimoji="0" lang="zh-CN" altLang="en-US" sz="1800" b="1" dirty="0">
                  <a:solidFill>
                    <a:srgbClr val="000000"/>
                  </a:solidFill>
                  <a:latin typeface="宋体" pitchFamily="2" charset="-122"/>
                </a:rPr>
                <a:t>←</a:t>
              </a:r>
              <a:r>
                <a:rPr kumimoji="0"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(PC)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9" name="Text Box 682"/>
            <p:cNvSpPr txBox="1">
              <a:spLocks noChangeArrowheads="1"/>
            </p:cNvSpPr>
            <p:nvPr/>
          </p:nvSpPr>
          <p:spPr bwMode="auto">
            <a:xfrm>
              <a:off x="2863188" y="4653137"/>
              <a:ext cx="4589132" cy="28803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Abus</a:t>
              </a:r>
              <a:r>
                <a:rPr lang="zh-CN" altLang="en-US" sz="1800" b="1" dirty="0">
                  <a:latin typeface="宋体" pitchFamily="2" charset="-122"/>
                </a:rPr>
                <a:t>←</a:t>
              </a:r>
              <a:r>
                <a:rPr lang="en-US" altLang="zh-CN" sz="1800" b="1" dirty="0">
                  <a:latin typeface="宋体" pitchFamily="2" charset="-122"/>
                </a:rPr>
                <a:t>(MAR)</a:t>
              </a:r>
              <a:r>
                <a:rPr lang="zh-CN" altLang="en-US" sz="1800" b="1" dirty="0">
                  <a:latin typeface="宋体" pitchFamily="2" charset="-122"/>
                </a:rPr>
                <a:t>、</a:t>
              </a:r>
              <a:r>
                <a:rPr lang="en-US" altLang="zh-CN" sz="1800" b="1" dirty="0" err="1">
                  <a:latin typeface="宋体" pitchFamily="2" charset="-122"/>
                </a:rPr>
                <a:t>Cbus</a:t>
              </a:r>
              <a:r>
                <a:rPr lang="zh-CN" altLang="en-US" sz="1800" b="1" dirty="0">
                  <a:latin typeface="宋体" pitchFamily="2" charset="-122"/>
                </a:rPr>
                <a:t>←</a:t>
              </a:r>
              <a:r>
                <a:rPr lang="en-US" altLang="zh-CN" sz="1800" b="1" dirty="0">
                  <a:latin typeface="宋体" pitchFamily="2" charset="-122"/>
                </a:rPr>
                <a:t>Read</a:t>
              </a:r>
              <a:r>
                <a:rPr lang="zh-CN" altLang="en-US" sz="1800" b="1" dirty="0">
                  <a:latin typeface="宋体" pitchFamily="2" charset="-122"/>
                </a:rPr>
                <a:t>、</a:t>
              </a:r>
              <a:r>
                <a:rPr lang="en-US" altLang="zh-CN" sz="1800" b="1" dirty="0">
                  <a:latin typeface="宋体" pitchFamily="2" charset="-122"/>
                </a:rPr>
                <a:t>MDR</a:t>
              </a:r>
              <a:r>
                <a:rPr lang="zh-CN" altLang="en-US" sz="1800" b="1" dirty="0">
                  <a:latin typeface="宋体" pitchFamily="2" charset="-122"/>
                </a:rPr>
                <a:t>←</a:t>
              </a:r>
              <a:r>
                <a:rPr kumimoji="0" lang="en-US" altLang="zh-CN" sz="1800" b="1" dirty="0">
                  <a:latin typeface="宋体" pitchFamily="2" charset="-122"/>
                </a:rPr>
                <a:t>M[(MAR)]</a:t>
              </a:r>
            </a:p>
          </p:txBody>
        </p:sp>
        <p:sp>
          <p:nvSpPr>
            <p:cNvPr id="40" name="Text Box 682"/>
            <p:cNvSpPr txBox="1">
              <a:spLocks noChangeArrowheads="1"/>
            </p:cNvSpPr>
            <p:nvPr/>
          </p:nvSpPr>
          <p:spPr bwMode="auto">
            <a:xfrm>
              <a:off x="7452320" y="4653136"/>
              <a:ext cx="1224136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>
                <a:lnSpc>
                  <a:spcPct val="90000"/>
                </a:lnSpc>
              </a:pPr>
              <a:r>
                <a:rPr kumimoji="0"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IR</a:t>
              </a:r>
              <a:r>
                <a:rPr kumimoji="0" lang="zh-CN" altLang="en-US" sz="1800" b="1" dirty="0">
                  <a:solidFill>
                    <a:srgbClr val="000000"/>
                  </a:solidFill>
                  <a:latin typeface="宋体" pitchFamily="2" charset="-122"/>
                </a:rPr>
                <a:t>←</a:t>
              </a:r>
              <a:r>
                <a:rPr kumimoji="0"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(MDR)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1" name="Text Box 682"/>
            <p:cNvSpPr txBox="1">
              <a:spLocks noChangeArrowheads="1"/>
            </p:cNvSpPr>
            <p:nvPr/>
          </p:nvSpPr>
          <p:spPr bwMode="auto">
            <a:xfrm>
              <a:off x="2771775" y="5085184"/>
              <a:ext cx="4714875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>
                <a:lnSpc>
                  <a:spcPct val="90000"/>
                </a:lnSpc>
              </a:pPr>
              <a:r>
                <a:rPr kumimoji="0" lang="zh-CN" altLang="en-US" sz="1800" b="1" dirty="0">
                  <a:latin typeface="宋体" pitchFamily="2" charset="-122"/>
                </a:rPr>
                <a:t>数据通路的操作</a:t>
              </a:r>
              <a:r>
                <a:rPr kumimoji="0"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可同时进行</a:t>
              </a:r>
              <a:r>
                <a:rPr kumimoji="0" lang="en-US" altLang="zh-CN" sz="1800" b="1" dirty="0">
                  <a:latin typeface="宋体" pitchFamily="2" charset="-122"/>
                </a:rPr>
                <a:t>[</a:t>
              </a:r>
              <a:r>
                <a:rPr kumimoji="0" lang="zh-CN" altLang="en-US" sz="1800" b="1" dirty="0">
                  <a:latin typeface="宋体" pitchFamily="2" charset="-122"/>
                </a:rPr>
                <a:t>如</a:t>
              </a:r>
              <a:r>
                <a:rPr kumimoji="0" lang="en-US" altLang="zh-CN" sz="1800" b="1" dirty="0">
                  <a:latin typeface="宋体" pitchFamily="2" charset="-122"/>
                </a:rPr>
                <a:t>PC</a:t>
              </a:r>
              <a:r>
                <a:rPr kumimoji="0" lang="zh-CN" altLang="en-US" sz="1800" b="1" dirty="0">
                  <a:latin typeface="宋体" pitchFamily="2" charset="-122"/>
                </a:rPr>
                <a:t>←</a:t>
              </a:r>
              <a:r>
                <a:rPr kumimoji="0" lang="en-US" altLang="zh-CN" sz="1800" b="1" dirty="0">
                  <a:latin typeface="宋体" pitchFamily="2" charset="-122"/>
                </a:rPr>
                <a:t>(PC</a:t>
              </a:r>
              <a:r>
                <a:rPr kumimoji="0"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)</a:t>
              </a:r>
              <a:r>
                <a:rPr kumimoji="0" lang="zh-CN" altLang="en-US" sz="1800" b="1" dirty="0">
                  <a:solidFill>
                    <a:srgbClr val="000000"/>
                  </a:solidFill>
                  <a:latin typeface="宋体" pitchFamily="2" charset="-122"/>
                </a:rPr>
                <a:t>＋</a:t>
              </a:r>
              <a:r>
                <a:rPr kumimoji="0" lang="en-US" altLang="zh-CN" sz="1800" dirty="0">
                  <a:solidFill>
                    <a:srgbClr val="00000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“</a:t>
              </a:r>
              <a:r>
                <a:rPr kumimoji="0"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1</a:t>
              </a:r>
              <a:r>
                <a:rPr kumimoji="0" lang="en-US" altLang="zh-CN" sz="1800" dirty="0">
                  <a:solidFill>
                    <a:srgbClr val="00000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”</a:t>
              </a:r>
              <a:r>
                <a:rPr kumimoji="0" lang="en-US" altLang="zh-CN" sz="1800" b="1" dirty="0">
                  <a:latin typeface="宋体" pitchFamily="2" charset="-122"/>
                </a:rPr>
                <a:t>]</a:t>
              </a:r>
            </a:p>
          </p:txBody>
        </p:sp>
        <p:sp>
          <p:nvSpPr>
            <p:cNvPr id="42" name="右大括号 41"/>
            <p:cNvSpPr/>
            <p:nvPr/>
          </p:nvSpPr>
          <p:spPr bwMode="auto">
            <a:xfrm>
              <a:off x="5112630" y="2780928"/>
              <a:ext cx="107442" cy="4561904"/>
            </a:xfrm>
            <a:prstGeom prst="rightBrace">
              <a:avLst>
                <a:gd name="adj1" fmla="val 26111"/>
                <a:gd name="adj2" fmla="val 50308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73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7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7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73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73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104" grpId="0"/>
      <p:bldP spid="473126" grpId="0" animBg="1"/>
      <p:bldP spid="35" grpId="0" animBg="1"/>
      <p:bldP spid="36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70</a:t>
            </a:fld>
            <a:endParaRPr lang="en-US" altLang="zh-CN"/>
          </a:p>
        </p:txBody>
      </p:sp>
      <p:sp>
        <p:nvSpPr>
          <p:cNvPr id="3" name="Text Box 168"/>
          <p:cNvSpPr txBox="1">
            <a:spLocks noChangeArrowheads="1"/>
          </p:cNvSpPr>
          <p:nvPr/>
        </p:nvSpPr>
        <p:spPr bwMode="auto">
          <a:xfrm>
            <a:off x="179512" y="260648"/>
            <a:ext cx="8856984" cy="4939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*异步控制方式：  </a:t>
            </a:r>
            <a:r>
              <a:rPr lang="en-US" altLang="zh-CN" sz="2200" b="1" dirty="0">
                <a:latin typeface="宋体" pitchFamily="2" charset="-122"/>
              </a:rPr>
              <a:t>--</a:t>
            </a:r>
            <a:r>
              <a:rPr lang="zh-CN" altLang="en-US" sz="2200" b="1" dirty="0">
                <a:latin typeface="宋体" pitchFamily="2" charset="-122"/>
              </a:rPr>
              <a:t>又称应答方式或握手方式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各</a:t>
            </a:r>
            <a:r>
              <a:rPr lang="en-US" altLang="zh-CN" dirty="0" err="1"/>
              <a:t>μ</a:t>
            </a:r>
            <a:r>
              <a:rPr lang="en-US" altLang="zh-CN" b="1" dirty="0" err="1">
                <a:latin typeface="宋体" pitchFamily="2" charset="-122"/>
              </a:rPr>
              <a:t>OP</a:t>
            </a:r>
            <a:r>
              <a:rPr lang="zh-CN" altLang="en-US" b="1" dirty="0">
                <a:latin typeface="宋体" pitchFamily="2" charset="-122"/>
              </a:rPr>
              <a:t>的时序只受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专门的</a:t>
            </a:r>
            <a:r>
              <a:rPr lang="zh-CN" altLang="en-US" b="1" u="sng" dirty="0">
                <a:latin typeface="宋体" pitchFamily="2" charset="-122"/>
              </a:rPr>
              <a:t>联络信号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应答信号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控制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定时原理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sz="2200" dirty="0" err="1"/>
              <a:t>μ</a:t>
            </a:r>
            <a:r>
              <a:rPr lang="en-US" altLang="zh-CN" sz="2200" b="1" dirty="0" err="1">
                <a:latin typeface="宋体" pitchFamily="2" charset="-122"/>
              </a:rPr>
              <a:t>OPCmd</a:t>
            </a:r>
            <a:r>
              <a:rPr lang="zh-CN" altLang="en-US" sz="2200" b="1" dirty="0">
                <a:latin typeface="宋体" pitchFamily="2" charset="-122"/>
              </a:rPr>
              <a:t>串行发出，</a:t>
            </a:r>
            <a:r>
              <a:rPr lang="zh-CN" altLang="en-US" sz="2200" b="1" u="sng" dirty="0">
                <a:latin typeface="宋体" pitchFamily="2" charset="-122"/>
              </a:rPr>
              <a:t>收到应答信号</a:t>
            </a:r>
            <a:r>
              <a:rPr lang="zh-CN" altLang="en-US" sz="2200" b="1" dirty="0">
                <a:latin typeface="宋体" pitchFamily="2" charset="-122"/>
              </a:rPr>
              <a:t>时本</a:t>
            </a:r>
            <a:r>
              <a:rPr lang="en-US" altLang="zh-CN" sz="2200" dirty="0" err="1"/>
              <a:t>μ</a:t>
            </a:r>
            <a:r>
              <a:rPr lang="en-US" altLang="zh-CN" sz="2200" b="1" dirty="0" err="1">
                <a:latin typeface="宋体" pitchFamily="2" charset="-122"/>
              </a:rPr>
              <a:t>OP</a:t>
            </a:r>
            <a:r>
              <a:rPr lang="zh-CN" altLang="en-US" sz="2200" b="1" dirty="0">
                <a:latin typeface="宋体" pitchFamily="2" charset="-122"/>
              </a:rPr>
              <a:t>完成，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i="1" dirty="0">
                <a:latin typeface="宋体" pitchFamily="2" charset="-122"/>
              </a:rPr>
              <a:t>                 </a:t>
            </a:r>
            <a:r>
              <a:rPr lang="zh-CN" altLang="en-US" sz="2200" b="1" dirty="0">
                <a:latin typeface="宋体" pitchFamily="2" charset="-122"/>
              </a:rPr>
              <a:t>节拍周期</a:t>
            </a:r>
            <a:r>
              <a:rPr lang="en-US" altLang="zh-CN" sz="2200" b="1" i="1" dirty="0">
                <a:latin typeface="宋体" pitchFamily="2" charset="-122"/>
              </a:rPr>
              <a:t>T</a:t>
            </a:r>
            <a:r>
              <a:rPr lang="en-US" altLang="zh-CN" sz="2200" b="1" baseline="-16000" dirty="0">
                <a:latin typeface="宋体" pitchFamily="2" charset="-122"/>
              </a:rPr>
              <a:t>CP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i="1" dirty="0">
                <a:latin typeface="宋体" pitchFamily="2" charset="-122"/>
              </a:rPr>
              <a:t>T</a:t>
            </a:r>
            <a:r>
              <a:rPr lang="zh-CN" altLang="en-US" sz="2200" b="1" baseline="-16000" dirty="0">
                <a:latin typeface="宋体" pitchFamily="2" charset="-122"/>
              </a:rPr>
              <a:t>收到应答</a:t>
            </a:r>
            <a:r>
              <a:rPr lang="zh-CN" altLang="en-US" sz="2200" b="1" dirty="0">
                <a:latin typeface="宋体" pitchFamily="2" charset="-122"/>
              </a:rPr>
              <a:t>－</a:t>
            </a:r>
            <a:r>
              <a:rPr lang="en-US" altLang="zh-CN" sz="2200" b="1" i="1" dirty="0">
                <a:latin typeface="宋体" pitchFamily="2" charset="-122"/>
              </a:rPr>
              <a:t>T</a:t>
            </a:r>
            <a:r>
              <a:rPr lang="zh-CN" altLang="en-US" sz="2200" b="1" baseline="-16000" dirty="0">
                <a:latin typeface="宋体" pitchFamily="2" charset="-122"/>
              </a:rPr>
              <a:t>发出命令</a:t>
            </a:r>
            <a:endParaRPr lang="en-US" altLang="zh-CN" b="1" baseline="-16000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21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定时逻辑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特点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grpSp>
        <p:nvGrpSpPr>
          <p:cNvPr id="69" name="组合 68"/>
          <p:cNvGrpSpPr/>
          <p:nvPr/>
        </p:nvGrpSpPr>
        <p:grpSpPr>
          <a:xfrm>
            <a:off x="2195736" y="2204864"/>
            <a:ext cx="4896544" cy="1872208"/>
            <a:chOff x="539552" y="3573016"/>
            <a:chExt cx="4896544" cy="1872208"/>
          </a:xfrm>
        </p:grpSpPr>
        <p:cxnSp>
          <p:nvCxnSpPr>
            <p:cNvPr id="70" name="直接连接符 69"/>
            <p:cNvCxnSpPr/>
            <p:nvPr/>
          </p:nvCxnSpPr>
          <p:spPr>
            <a:xfrm>
              <a:off x="2049624" y="3579366"/>
              <a:ext cx="0" cy="1865858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 Box 108"/>
            <p:cNvSpPr txBox="1">
              <a:spLocks noChangeArrowheads="1"/>
            </p:cNvSpPr>
            <p:nvPr/>
          </p:nvSpPr>
          <p:spPr bwMode="auto">
            <a:xfrm>
              <a:off x="539552" y="3579366"/>
              <a:ext cx="1224136" cy="1584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05000"/>
                </a:lnSpc>
              </a:pPr>
              <a:r>
                <a:rPr lang="en-US" altLang="zh-CN" sz="1800" dirty="0">
                  <a:latin typeface="+mn-lt"/>
                </a:rPr>
                <a:t>μ</a:t>
              </a:r>
              <a:r>
                <a:rPr lang="en-US" altLang="zh-CN" sz="1800" b="1" dirty="0">
                  <a:latin typeface="宋体" pitchFamily="2" charset="-122"/>
                </a:rPr>
                <a:t>OPCmd1</a:t>
              </a:r>
            </a:p>
            <a:p>
              <a:pPr algn="r">
                <a:lnSpc>
                  <a:spcPct val="165000"/>
                </a:lnSpc>
              </a:pPr>
              <a:r>
                <a:rPr lang="en-US" altLang="zh-CN" sz="1800" dirty="0"/>
                <a:t>μ</a:t>
              </a:r>
              <a:r>
                <a:rPr lang="en-US" altLang="zh-CN" sz="1800" b="1" dirty="0">
                  <a:latin typeface="宋体" pitchFamily="2" charset="-122"/>
                </a:rPr>
                <a:t>OPCmd2</a:t>
              </a:r>
            </a:p>
            <a:p>
              <a:pPr algn="r">
                <a:lnSpc>
                  <a:spcPct val="16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应答</a:t>
              </a:r>
              <a:r>
                <a:rPr lang="en-US" altLang="zh-CN" sz="1800" b="1" dirty="0">
                  <a:latin typeface="宋体" pitchFamily="2" charset="-122"/>
                </a:rPr>
                <a:t>ACK1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r">
                <a:lnSpc>
                  <a:spcPct val="16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应答</a:t>
              </a:r>
              <a:r>
                <a:rPr lang="en-US" altLang="zh-CN" sz="1800" b="1" dirty="0">
                  <a:latin typeface="宋体" pitchFamily="2" charset="-122"/>
                </a:rPr>
                <a:t>ACK2</a:t>
              </a:r>
              <a:endParaRPr lang="en-US" altLang="zh-CN" sz="1800" b="1" baseline="-14000" dirty="0">
                <a:latin typeface="宋体" pitchFamily="2" charset="-122"/>
              </a:endParaRPr>
            </a:p>
          </p:txBody>
        </p:sp>
        <p:cxnSp>
          <p:nvCxnSpPr>
            <p:cNvPr id="72" name="直接连接符 71"/>
            <p:cNvCxnSpPr/>
            <p:nvPr/>
          </p:nvCxnSpPr>
          <p:spPr>
            <a:xfrm>
              <a:off x="1835696" y="4443462"/>
              <a:ext cx="432048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3995936" y="4006086"/>
              <a:ext cx="1080120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1835696" y="4299446"/>
              <a:ext cx="1942120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V="1">
              <a:off x="3779912" y="4006086"/>
              <a:ext cx="216024" cy="293362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H="1" flipV="1">
              <a:off x="2267745" y="4443462"/>
              <a:ext cx="212724" cy="288032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2480469" y="4731494"/>
              <a:ext cx="867395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 flipV="1">
              <a:off x="3347864" y="4443462"/>
              <a:ext cx="216024" cy="288032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3563888" y="4443462"/>
              <a:ext cx="1872208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 flipH="1" flipV="1">
              <a:off x="5076056" y="4006086"/>
              <a:ext cx="216024" cy="293362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5292080" y="4299446"/>
              <a:ext cx="144016" cy="1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2267744" y="3573016"/>
              <a:ext cx="1291431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1835696" y="3872726"/>
              <a:ext cx="216024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V="1">
              <a:off x="2051720" y="3573016"/>
              <a:ext cx="216024" cy="299712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 flipH="1" flipV="1">
              <a:off x="3559175" y="3573016"/>
              <a:ext cx="220737" cy="299712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3779912" y="3872726"/>
              <a:ext cx="1656184" cy="2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1835696" y="4875510"/>
              <a:ext cx="1944216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 flipH="1" flipV="1">
              <a:off x="3779912" y="4875510"/>
              <a:ext cx="216024" cy="288032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3995936" y="5163542"/>
              <a:ext cx="864096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 flipV="1">
              <a:off x="4860032" y="4875510"/>
              <a:ext cx="216024" cy="288032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5076056" y="4875510"/>
              <a:ext cx="360040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3777816" y="3573016"/>
              <a:ext cx="0" cy="1872208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5285792" y="3579366"/>
              <a:ext cx="0" cy="1865858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2267744" y="3573016"/>
              <a:ext cx="0" cy="870446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 flipH="1">
              <a:off x="3563888" y="3573016"/>
              <a:ext cx="1" cy="870446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弧形 95"/>
            <p:cNvSpPr/>
            <p:nvPr/>
          </p:nvSpPr>
          <p:spPr bwMode="auto">
            <a:xfrm>
              <a:off x="1763688" y="3723684"/>
              <a:ext cx="721036" cy="929452"/>
            </a:xfrm>
            <a:prstGeom prst="arc">
              <a:avLst>
                <a:gd name="adj1" fmla="val 16489910"/>
                <a:gd name="adj2" fmla="val 3613017"/>
              </a:avLst>
            </a:prstGeom>
            <a:noFill/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7" name="弧形 96"/>
            <p:cNvSpPr/>
            <p:nvPr/>
          </p:nvSpPr>
          <p:spPr bwMode="auto">
            <a:xfrm>
              <a:off x="1905000" y="3645024"/>
              <a:ext cx="507716" cy="726430"/>
            </a:xfrm>
            <a:prstGeom prst="arc">
              <a:avLst>
                <a:gd name="adj1" fmla="val 7312201"/>
                <a:gd name="adj2" fmla="val 16768993"/>
              </a:avLst>
            </a:prstGeom>
            <a:noFill/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8" name="弧形 97"/>
            <p:cNvSpPr/>
            <p:nvPr/>
          </p:nvSpPr>
          <p:spPr bwMode="auto">
            <a:xfrm>
              <a:off x="3346908" y="3722872"/>
              <a:ext cx="577020" cy="1004004"/>
            </a:xfrm>
            <a:prstGeom prst="arc">
              <a:avLst>
                <a:gd name="adj1" fmla="val 7074430"/>
                <a:gd name="adj2" fmla="val 16360453"/>
              </a:avLst>
            </a:prstGeom>
            <a:noFill/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9" name="弧形 98"/>
            <p:cNvSpPr/>
            <p:nvPr/>
          </p:nvSpPr>
          <p:spPr bwMode="auto">
            <a:xfrm>
              <a:off x="3345656" y="3645024"/>
              <a:ext cx="542267" cy="929452"/>
            </a:xfrm>
            <a:prstGeom prst="arc">
              <a:avLst>
                <a:gd name="adj1" fmla="val 16128712"/>
                <a:gd name="adj2" fmla="val 184775"/>
              </a:avLst>
            </a:prstGeom>
            <a:noFill/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411760" y="5157192"/>
              <a:ext cx="1047874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zh-CN" altLang="en-US" sz="1800" b="1" dirty="0">
                  <a:latin typeface="+mn-ea"/>
                  <a:ea typeface="+mn-ea"/>
                  <a:cs typeface="Times New Roman" pitchFamily="18" charset="0"/>
                </a:rPr>
                <a:t>节拍周期</a:t>
              </a:r>
            </a:p>
          </p:txBody>
        </p:sp>
        <p:cxnSp>
          <p:nvCxnSpPr>
            <p:cNvPr id="101" name="直接连接符 100"/>
            <p:cNvCxnSpPr/>
            <p:nvPr/>
          </p:nvCxnSpPr>
          <p:spPr>
            <a:xfrm>
              <a:off x="3459634" y="5303500"/>
              <a:ext cx="32027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 flipH="1">
              <a:off x="2051720" y="5301208"/>
              <a:ext cx="360040" cy="2292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3995936" y="5157192"/>
              <a:ext cx="1080120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zh-CN" altLang="en-US" sz="1800" b="1" dirty="0">
                  <a:latin typeface="+mn-ea"/>
                  <a:ea typeface="+mn-ea"/>
                  <a:cs typeface="Times New Roman" pitchFamily="18" charset="0"/>
                </a:rPr>
                <a:t>节拍周期</a:t>
              </a:r>
            </a:p>
          </p:txBody>
        </p:sp>
        <p:cxnSp>
          <p:nvCxnSpPr>
            <p:cNvPr id="104" name="直接连接符 103"/>
            <p:cNvCxnSpPr/>
            <p:nvPr/>
          </p:nvCxnSpPr>
          <p:spPr>
            <a:xfrm>
              <a:off x="5079814" y="5303500"/>
              <a:ext cx="212266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 flipH="1">
              <a:off x="3777816" y="5301208"/>
              <a:ext cx="218120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Text Box 161"/>
          <p:cNvSpPr txBox="1">
            <a:spLocks noChangeArrowheads="1"/>
          </p:cNvSpPr>
          <p:nvPr/>
        </p:nvSpPr>
        <p:spPr bwMode="auto">
          <a:xfrm>
            <a:off x="1979712" y="4581128"/>
            <a:ext cx="655272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</a:t>
            </a:r>
            <a:r>
              <a:rPr lang="zh-CN" altLang="en-US" sz="2200" b="1" dirty="0">
                <a:latin typeface="宋体" pitchFamily="2" charset="-122"/>
              </a:rPr>
              <a:t>时间浪费小、控制复杂，适合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CPU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与外部</a:t>
            </a:r>
            <a:r>
              <a:rPr lang="zh-CN" altLang="en-US" sz="2200" b="1" dirty="0">
                <a:latin typeface="宋体" pitchFamily="2" charset="-122"/>
              </a:rPr>
              <a:t>的</a:t>
            </a:r>
            <a:r>
              <a:rPr lang="en-US" altLang="zh-CN" sz="2200" dirty="0" err="1"/>
              <a:t>μ</a:t>
            </a:r>
            <a:r>
              <a:rPr lang="en-US" altLang="zh-CN" sz="2200" b="1" dirty="0" err="1">
                <a:latin typeface="+mn-ea"/>
              </a:rPr>
              <a:t>OP</a:t>
            </a:r>
            <a:r>
              <a:rPr lang="zh-CN" altLang="en-US" sz="2200" b="1" dirty="0">
                <a:latin typeface="+mn-ea"/>
              </a:rPr>
              <a:t>定时</a:t>
            </a:r>
            <a:endParaRPr lang="en-US" altLang="zh-CN" sz="2200" b="1" dirty="0">
              <a:latin typeface="+mn-ea"/>
            </a:endParaRPr>
          </a:p>
          <a:p>
            <a:pPr algn="l"/>
            <a:r>
              <a:rPr lang="en-US" altLang="zh-CN" sz="1800" b="1" dirty="0">
                <a:latin typeface="+mn-ea"/>
              </a:rPr>
              <a:t>                                (</a:t>
            </a:r>
            <a:r>
              <a:rPr lang="zh-CN" altLang="en-US" sz="1800" b="1" dirty="0">
                <a:latin typeface="+mn-ea"/>
              </a:rPr>
              <a:t>时延相差较大</a:t>
            </a:r>
            <a:r>
              <a:rPr lang="en-US" altLang="zh-CN" sz="1800" b="1" dirty="0">
                <a:latin typeface="+mn-ea"/>
              </a:rPr>
              <a:t>)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108" name="Text Box 32"/>
          <p:cNvSpPr txBox="1">
            <a:spLocks noChangeArrowheads="1"/>
          </p:cNvSpPr>
          <p:nvPr/>
        </p:nvSpPr>
        <p:spPr bwMode="auto">
          <a:xfrm>
            <a:off x="2771551" y="4149080"/>
            <a:ext cx="532884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CP</a:t>
            </a:r>
            <a:r>
              <a:rPr lang="zh-CN" altLang="en-US" b="1" dirty="0">
                <a:latin typeface="宋体" pitchFamily="2" charset="-122"/>
              </a:rPr>
              <a:t>与应答信号同步，即</a:t>
            </a:r>
            <a:r>
              <a:rPr lang="en-US" altLang="zh-CN" b="1" dirty="0">
                <a:latin typeface="宋体" pitchFamily="2" charset="-122"/>
              </a:rPr>
              <a:t>CP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 err="1">
                <a:latin typeface="宋体" pitchFamily="2" charset="-122"/>
              </a:rPr>
              <a:t>ACK</a:t>
            </a:r>
            <a:r>
              <a:rPr lang="en-US" altLang="zh-CN" b="1" i="1" baseline="-16000" dirty="0" err="1">
                <a:latin typeface="+mn-lt"/>
              </a:rPr>
              <a:t>i</a:t>
            </a:r>
            <a:endParaRPr lang="zh-CN" altLang="en-US" b="1" i="1" baseline="-16000" dirty="0">
              <a:latin typeface="+mn-lt"/>
            </a:endParaRPr>
          </a:p>
        </p:txBody>
      </p:sp>
      <p:sp>
        <p:nvSpPr>
          <p:cNvPr id="109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5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76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  <p:bldP spid="108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71</a:t>
            </a:fld>
            <a:endParaRPr lang="en-US" altLang="zh-CN" dirty="0"/>
          </a:p>
        </p:txBody>
      </p:sp>
      <p:sp>
        <p:nvSpPr>
          <p:cNvPr id="3" name="Text Box 168"/>
          <p:cNvSpPr txBox="1">
            <a:spLocks noChangeArrowheads="1"/>
          </p:cNvSpPr>
          <p:nvPr/>
        </p:nvSpPr>
        <p:spPr bwMode="auto">
          <a:xfrm>
            <a:off x="179263" y="260648"/>
            <a:ext cx="878522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*联合控制方式：  </a:t>
            </a:r>
            <a:r>
              <a:rPr lang="en-US" altLang="zh-CN" sz="2200" b="1" dirty="0">
                <a:latin typeface="宋体" pitchFamily="2" charset="-122"/>
              </a:rPr>
              <a:t>--</a:t>
            </a:r>
            <a:r>
              <a:rPr lang="zh-CN" altLang="en-US" sz="2200" b="1" dirty="0">
                <a:latin typeface="宋体" pitchFamily="2" charset="-122"/>
              </a:rPr>
              <a:t>又称半同步方式</a:t>
            </a:r>
            <a:endParaRPr lang="en-US" altLang="zh-CN" sz="2200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latin typeface="宋体" pitchFamily="2" charset="-122"/>
              </a:rPr>
              <a:t>各</a:t>
            </a:r>
            <a:r>
              <a:rPr lang="en-US" altLang="zh-CN" dirty="0" err="1"/>
              <a:t>μ</a:t>
            </a:r>
            <a:r>
              <a:rPr lang="en-US" altLang="zh-CN" b="1" dirty="0" err="1">
                <a:latin typeface="宋体" pitchFamily="2" charset="-122"/>
              </a:rPr>
              <a:t>OP</a:t>
            </a:r>
            <a:r>
              <a:rPr lang="zh-CN" altLang="en-US" b="1" dirty="0">
                <a:latin typeface="宋体" pitchFamily="2" charset="-122"/>
              </a:rPr>
              <a:t>的时序受</a:t>
            </a:r>
            <a:r>
              <a:rPr lang="zh-CN" altLang="en-US" b="1" u="sng" dirty="0">
                <a:latin typeface="宋体" pitchFamily="2" charset="-122"/>
              </a:rPr>
              <a:t>基准时钟信号</a:t>
            </a:r>
            <a:r>
              <a:rPr lang="zh-CN" altLang="en-US" b="1" dirty="0">
                <a:latin typeface="宋体" pitchFamily="2" charset="-122"/>
              </a:rPr>
              <a:t>及</a:t>
            </a:r>
            <a:r>
              <a:rPr lang="zh-CN" altLang="en-US" b="1" u="sng" dirty="0">
                <a:latin typeface="宋体" pitchFamily="2" charset="-122"/>
              </a:rPr>
              <a:t>联络信号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共同</a:t>
            </a:r>
            <a:r>
              <a:rPr lang="zh-CN" altLang="en-US" b="1" dirty="0">
                <a:latin typeface="宋体" pitchFamily="2" charset="-122"/>
              </a:rPr>
              <a:t>控制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定时原理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基础</a:t>
            </a:r>
            <a:r>
              <a:rPr lang="zh-CN" altLang="en-US" b="1" dirty="0">
                <a:latin typeface="宋体" pitchFamily="2" charset="-122"/>
              </a:rPr>
              <a:t>为同步控制方式，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支持</a:t>
            </a:r>
            <a:r>
              <a:rPr lang="zh-CN" altLang="en-US" b="1" dirty="0">
                <a:latin typeface="宋体" pitchFamily="2" charset="-122"/>
              </a:rPr>
              <a:t>异步控制方式；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14000"/>
              </a:lnSpc>
            </a:pPr>
            <a:r>
              <a:rPr lang="en-US" altLang="zh-CN" b="1" dirty="0">
                <a:latin typeface="宋体" pitchFamily="2" charset="-122"/>
              </a:rPr>
              <a:t>                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en-US" altLang="zh-CN" b="1" baseline="-16000" dirty="0">
                <a:latin typeface="宋体" pitchFamily="2" charset="-122"/>
              </a:rPr>
              <a:t>CP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i="1" dirty="0" err="1"/>
              <a:t>k</a:t>
            </a:r>
            <a:r>
              <a:rPr lang="en-US" altLang="zh-CN" b="1" i="1" dirty="0" err="1">
                <a:latin typeface="宋体" pitchFamily="2" charset="-122"/>
              </a:rPr>
              <a:t>T</a:t>
            </a:r>
            <a:r>
              <a:rPr lang="en-US" altLang="zh-CN" b="1" baseline="-18000" dirty="0" err="1">
                <a:latin typeface="宋体" pitchFamily="2" charset="-122"/>
              </a:rPr>
              <a:t>C</a:t>
            </a:r>
            <a:r>
              <a:rPr lang="zh-CN" altLang="en-US" b="1" dirty="0">
                <a:latin typeface="宋体" pitchFamily="2" charset="-122"/>
              </a:rPr>
              <a:t>，整数</a:t>
            </a:r>
            <a:r>
              <a:rPr lang="en-US" altLang="zh-CN" b="1" i="1" dirty="0"/>
              <a:t> k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同步时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或＞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异步时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控制方式转换的实现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定时逻辑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1800" b="1" dirty="0">
              <a:latin typeface="宋体" pitchFamily="2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44492" y="2989401"/>
            <a:ext cx="8785225" cy="975011"/>
            <a:chOff x="144492" y="2996952"/>
            <a:chExt cx="8785225" cy="975011"/>
          </a:xfrm>
        </p:grpSpPr>
        <p:sp>
          <p:nvSpPr>
            <p:cNvPr id="13" name="Text Box 77"/>
            <p:cNvSpPr txBox="1">
              <a:spLocks noChangeArrowheads="1"/>
            </p:cNvSpPr>
            <p:nvPr/>
          </p:nvSpPr>
          <p:spPr bwMode="auto">
            <a:xfrm>
              <a:off x="144492" y="2996952"/>
              <a:ext cx="8785225" cy="9750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25000"/>
                </a:lnSpc>
              </a:pPr>
              <a:r>
                <a:rPr lang="en-US" altLang="zh-CN" b="1" dirty="0">
                  <a:latin typeface="宋体" pitchFamily="2" charset="-122"/>
                </a:rPr>
                <a:t>          </a:t>
              </a:r>
              <a:r>
                <a:rPr lang="zh-CN" altLang="en-US" b="1" dirty="0">
                  <a:latin typeface="宋体" pitchFamily="2" charset="-122"/>
                </a:rPr>
                <a:t>则 </a:t>
              </a:r>
              <a:r>
                <a:rPr lang="en-US" altLang="zh-CN" b="1" dirty="0">
                  <a:latin typeface="宋体" pitchFamily="2" charset="-122"/>
                </a:rPr>
                <a:t>WMFC</a:t>
              </a:r>
              <a:r>
                <a:rPr lang="zh-CN" altLang="en-US" b="1" dirty="0">
                  <a:latin typeface="宋体" pitchFamily="2" charset="-122"/>
                </a:rPr>
                <a:t>＝</a:t>
              </a:r>
              <a:r>
                <a:rPr lang="en-US" altLang="zh-CN" b="1" dirty="0">
                  <a:latin typeface="宋体" pitchFamily="2" charset="-122"/>
                </a:rPr>
                <a:t>0</a:t>
              </a:r>
              <a:r>
                <a:rPr lang="zh-CN" altLang="en-US" b="1" dirty="0">
                  <a:latin typeface="宋体" pitchFamily="2" charset="-122"/>
                </a:rPr>
                <a:t>时</a:t>
              </a:r>
              <a:r>
                <a:rPr lang="en-US" altLang="zh-CN" b="1" dirty="0">
                  <a:latin typeface="宋体" pitchFamily="2" charset="-122"/>
                </a:rPr>
                <a:t>CP</a:t>
              </a:r>
              <a:r>
                <a:rPr lang="zh-CN" altLang="en-US" b="1" dirty="0">
                  <a:latin typeface="宋体" pitchFamily="2" charset="-122"/>
                </a:rPr>
                <a:t>＝</a:t>
              </a:r>
              <a:r>
                <a:rPr lang="en-US" altLang="zh-CN" b="1" dirty="0">
                  <a:latin typeface="宋体" pitchFamily="2" charset="-122"/>
                </a:rPr>
                <a:t>CLK</a:t>
              </a:r>
              <a:r>
                <a:rPr lang="zh-CN" altLang="en-US" b="1" dirty="0">
                  <a:latin typeface="宋体" pitchFamily="2" charset="-122"/>
                </a:rPr>
                <a:t>，</a:t>
              </a:r>
              <a:r>
                <a:rPr lang="en-US" altLang="zh-CN" b="1" dirty="0">
                  <a:latin typeface="宋体" pitchFamily="2" charset="-122"/>
                </a:rPr>
                <a:t>WMFC</a:t>
              </a:r>
              <a:r>
                <a:rPr lang="zh-CN" altLang="en-US" b="1" dirty="0">
                  <a:latin typeface="宋体" pitchFamily="2" charset="-122"/>
                </a:rPr>
                <a:t>＝</a:t>
              </a:r>
              <a:r>
                <a:rPr lang="en-US" altLang="zh-CN" b="1" dirty="0">
                  <a:latin typeface="宋体" pitchFamily="2" charset="-122"/>
                </a:rPr>
                <a:t>1</a:t>
              </a:r>
              <a:r>
                <a:rPr lang="zh-CN" altLang="en-US" b="1" dirty="0">
                  <a:latin typeface="宋体" pitchFamily="2" charset="-122"/>
                </a:rPr>
                <a:t>时</a:t>
              </a:r>
              <a:r>
                <a:rPr lang="en-US" altLang="zh-CN" b="1" dirty="0">
                  <a:latin typeface="宋体" pitchFamily="2" charset="-122"/>
                </a:rPr>
                <a:t>CP</a:t>
              </a:r>
              <a:r>
                <a:rPr lang="zh-CN" altLang="en-US" b="1" dirty="0">
                  <a:latin typeface="宋体" pitchFamily="2" charset="-122"/>
                </a:rPr>
                <a:t>＝</a:t>
              </a:r>
              <a:r>
                <a:rPr lang="en-US" altLang="zh-CN" b="1" dirty="0" err="1">
                  <a:latin typeface="宋体" pitchFamily="2" charset="-122"/>
                </a:rPr>
                <a:t>mfc</a:t>
              </a:r>
              <a:r>
                <a:rPr lang="en-US" altLang="zh-CN" b="1" dirty="0">
                  <a:latin typeface="+mn-lt"/>
                </a:rPr>
                <a:t> · </a:t>
              </a:r>
              <a:r>
                <a:rPr lang="en-US" altLang="zh-CN" b="1" dirty="0">
                  <a:latin typeface="+mn-ea"/>
                  <a:ea typeface="+mn-ea"/>
                </a:rPr>
                <a:t>CLK</a:t>
              </a:r>
              <a:r>
                <a:rPr lang="zh-CN" altLang="en-US" b="1" dirty="0">
                  <a:latin typeface="+mn-ea"/>
                  <a:ea typeface="+mn-ea"/>
                </a:rPr>
                <a:t>；</a:t>
              </a:r>
              <a:endParaRPr lang="en-US" altLang="zh-CN" b="1" dirty="0">
                <a:latin typeface="+mn-ea"/>
                <a:ea typeface="+mn-ea"/>
              </a:endParaRPr>
            </a:p>
            <a:p>
              <a:pPr algn="l">
                <a:lnSpc>
                  <a:spcPct val="114000"/>
                </a:lnSpc>
              </a:pPr>
              <a:r>
                <a:rPr lang="en-US" altLang="zh-CN" b="1" dirty="0">
                  <a:latin typeface="+mn-ea"/>
                  <a:ea typeface="+mn-ea"/>
                </a:rPr>
                <a:t>          </a:t>
              </a:r>
              <a:r>
                <a:rPr lang="zh-CN" altLang="en-US" b="1" dirty="0">
                  <a:latin typeface="+mn-ea"/>
                  <a:ea typeface="+mn-ea"/>
                </a:rPr>
                <a:t>即 </a:t>
              </a:r>
              <a:r>
                <a:rPr lang="en-US" altLang="zh-CN" b="1" dirty="0">
                  <a:latin typeface="+mn-ea"/>
                  <a:ea typeface="+mn-ea"/>
                </a:rPr>
                <a:t>CP</a:t>
              </a:r>
              <a:r>
                <a:rPr lang="zh-CN" altLang="en-US" b="1" dirty="0">
                  <a:latin typeface="宋体" pitchFamily="2" charset="-122"/>
                </a:rPr>
                <a:t>＝</a:t>
              </a:r>
              <a:r>
                <a:rPr lang="en-US" altLang="zh-CN" b="1" dirty="0">
                  <a:latin typeface="宋体" pitchFamily="2" charset="-122"/>
                </a:rPr>
                <a:t>(WMFC</a:t>
              </a:r>
              <a:r>
                <a:rPr lang="zh-CN" altLang="en-US" b="1" dirty="0">
                  <a:latin typeface="宋体" pitchFamily="2" charset="-122"/>
                </a:rPr>
                <a:t>＋</a:t>
              </a:r>
              <a:r>
                <a:rPr lang="en-US" altLang="zh-CN" b="1" dirty="0">
                  <a:latin typeface="宋体" pitchFamily="2" charset="-122"/>
                </a:rPr>
                <a:t>WMFC</a:t>
              </a:r>
              <a:r>
                <a:rPr lang="en-US" altLang="zh-CN" b="1" dirty="0"/>
                <a:t> · </a:t>
              </a:r>
              <a:r>
                <a:rPr lang="en-US" altLang="zh-CN" b="1" dirty="0" err="1">
                  <a:latin typeface="宋体" pitchFamily="2" charset="-122"/>
                </a:rPr>
                <a:t>mfc</a:t>
              </a:r>
              <a:r>
                <a:rPr lang="en-US" altLang="zh-CN" b="1" dirty="0">
                  <a:latin typeface="宋体" pitchFamily="2" charset="-122"/>
                </a:rPr>
                <a:t>)</a:t>
              </a:r>
              <a:r>
                <a:rPr lang="en-US" altLang="zh-CN" b="1" dirty="0"/>
                <a:t>· </a:t>
              </a:r>
              <a:r>
                <a:rPr lang="en-US" altLang="zh-CN" b="1" dirty="0">
                  <a:latin typeface="+mn-ea"/>
                  <a:ea typeface="+mn-ea"/>
                </a:rPr>
                <a:t>CLK</a:t>
              </a:r>
            </a:p>
          </p:txBody>
        </p:sp>
        <p:cxnSp>
          <p:nvCxnSpPr>
            <p:cNvPr id="18" name="直接连接符 17"/>
            <p:cNvCxnSpPr/>
            <p:nvPr/>
          </p:nvCxnSpPr>
          <p:spPr>
            <a:xfrm flipH="1">
              <a:off x="3009596" y="3543080"/>
              <a:ext cx="620857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组合 78"/>
          <p:cNvGrpSpPr/>
          <p:nvPr/>
        </p:nvGrpSpPr>
        <p:grpSpPr>
          <a:xfrm>
            <a:off x="611561" y="3933056"/>
            <a:ext cx="3528391" cy="1514650"/>
            <a:chOff x="899593" y="4365103"/>
            <a:chExt cx="3528391" cy="1514650"/>
          </a:xfrm>
        </p:grpSpPr>
        <p:sp>
          <p:nvSpPr>
            <p:cNvPr id="24" name="矩形 23"/>
            <p:cNvSpPr/>
            <p:nvPr/>
          </p:nvSpPr>
          <p:spPr>
            <a:xfrm>
              <a:off x="1475656" y="4365103"/>
              <a:ext cx="2448272" cy="1152129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" name="Text Box 260"/>
            <p:cNvSpPr txBox="1">
              <a:spLocks noChangeArrowheads="1"/>
            </p:cNvSpPr>
            <p:nvPr/>
          </p:nvSpPr>
          <p:spPr bwMode="auto">
            <a:xfrm>
              <a:off x="3563888" y="4437583"/>
              <a:ext cx="288032" cy="7556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&amp;</a:t>
              </a:r>
            </a:p>
          </p:txBody>
        </p:sp>
        <p:sp>
          <p:nvSpPr>
            <p:cNvPr id="26" name="Text Box 320"/>
            <p:cNvSpPr txBox="1">
              <a:spLocks noChangeArrowheads="1"/>
            </p:cNvSpPr>
            <p:nvPr/>
          </p:nvSpPr>
          <p:spPr bwMode="auto">
            <a:xfrm>
              <a:off x="899593" y="4437112"/>
              <a:ext cx="504056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itchFamily="2" charset="-122"/>
                </a:rPr>
                <a:t>CLK</a:t>
              </a:r>
              <a:endParaRPr lang="zh-CN" altLang="en-US" sz="1800" b="1" baseline="-20000" dirty="0">
                <a:latin typeface="宋体" pitchFamily="2" charset="-122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 bwMode="auto">
            <a:xfrm>
              <a:off x="2627784" y="4869160"/>
              <a:ext cx="2295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8" name="直接箭头连接符 27"/>
            <p:cNvCxnSpPr/>
            <p:nvPr/>
          </p:nvCxnSpPr>
          <p:spPr bwMode="auto">
            <a:xfrm flipV="1">
              <a:off x="2123728" y="5517232"/>
              <a:ext cx="0" cy="1470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直接箭头连接符 28"/>
            <p:cNvCxnSpPr/>
            <p:nvPr/>
          </p:nvCxnSpPr>
          <p:spPr bwMode="auto">
            <a:xfrm>
              <a:off x="1382260" y="4581128"/>
              <a:ext cx="218162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1" name="Text Box 260"/>
            <p:cNvSpPr txBox="1">
              <a:spLocks noChangeArrowheads="1"/>
            </p:cNvSpPr>
            <p:nvPr/>
          </p:nvSpPr>
          <p:spPr bwMode="auto">
            <a:xfrm>
              <a:off x="2857308" y="4725145"/>
              <a:ext cx="346540" cy="7200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≥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33" name="Text Box 260"/>
            <p:cNvSpPr txBox="1">
              <a:spLocks noChangeArrowheads="1"/>
            </p:cNvSpPr>
            <p:nvPr/>
          </p:nvSpPr>
          <p:spPr bwMode="auto">
            <a:xfrm>
              <a:off x="2357083" y="4725144"/>
              <a:ext cx="198693" cy="2880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35" name="直接箭头连接符 34"/>
            <p:cNvCxnSpPr/>
            <p:nvPr/>
          </p:nvCxnSpPr>
          <p:spPr bwMode="auto">
            <a:xfrm flipV="1">
              <a:off x="1691680" y="5517232"/>
              <a:ext cx="0" cy="1470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" name="直接箭头连接符 35"/>
            <p:cNvCxnSpPr/>
            <p:nvPr/>
          </p:nvCxnSpPr>
          <p:spPr bwMode="auto">
            <a:xfrm>
              <a:off x="2555776" y="5301208"/>
              <a:ext cx="30153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37" name="Text Box 260"/>
            <p:cNvSpPr txBox="1">
              <a:spLocks noChangeArrowheads="1"/>
            </p:cNvSpPr>
            <p:nvPr/>
          </p:nvSpPr>
          <p:spPr bwMode="auto">
            <a:xfrm>
              <a:off x="2357083" y="5085185"/>
              <a:ext cx="198693" cy="36003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&amp;</a:t>
              </a:r>
            </a:p>
          </p:txBody>
        </p:sp>
        <p:sp>
          <p:nvSpPr>
            <p:cNvPr id="40" name="椭圆 39"/>
            <p:cNvSpPr/>
            <p:nvPr/>
          </p:nvSpPr>
          <p:spPr bwMode="auto">
            <a:xfrm>
              <a:off x="2557367" y="4834469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45" name="直接箭头连接符 44"/>
            <p:cNvCxnSpPr/>
            <p:nvPr/>
          </p:nvCxnSpPr>
          <p:spPr bwMode="auto">
            <a:xfrm>
              <a:off x="1691680" y="5157192"/>
              <a:ext cx="665403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46" name="直接箭头连接符 45"/>
            <p:cNvCxnSpPr/>
            <p:nvPr/>
          </p:nvCxnSpPr>
          <p:spPr bwMode="auto">
            <a:xfrm flipV="1">
              <a:off x="2123728" y="5373216"/>
              <a:ext cx="229524" cy="144016"/>
            </a:xfrm>
            <a:prstGeom prst="bentConnector3">
              <a:avLst>
                <a:gd name="adj1" fmla="val -905"/>
              </a:avLst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7" name="直接箭头连接符 46"/>
            <p:cNvCxnSpPr/>
            <p:nvPr/>
          </p:nvCxnSpPr>
          <p:spPr bwMode="auto">
            <a:xfrm flipV="1">
              <a:off x="1691680" y="4869160"/>
              <a:ext cx="661572" cy="648072"/>
            </a:xfrm>
            <a:prstGeom prst="bentConnector3">
              <a:avLst>
                <a:gd name="adj1" fmla="val 89"/>
              </a:avLst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9" name="直接箭头连接符 48"/>
            <p:cNvCxnSpPr/>
            <p:nvPr/>
          </p:nvCxnSpPr>
          <p:spPr bwMode="auto">
            <a:xfrm>
              <a:off x="3203848" y="5085185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2" name="直接箭头连接符 51"/>
            <p:cNvCxnSpPr/>
            <p:nvPr/>
          </p:nvCxnSpPr>
          <p:spPr bwMode="auto">
            <a:xfrm>
              <a:off x="3851920" y="4869160"/>
              <a:ext cx="2578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8" name="Text Box 320"/>
            <p:cNvSpPr txBox="1">
              <a:spLocks noChangeArrowheads="1"/>
            </p:cNvSpPr>
            <p:nvPr/>
          </p:nvSpPr>
          <p:spPr bwMode="auto">
            <a:xfrm>
              <a:off x="4103319" y="4759907"/>
              <a:ext cx="324665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itchFamily="2" charset="-122"/>
                </a:rPr>
                <a:t>CP</a:t>
              </a:r>
              <a:endParaRPr lang="zh-CN" altLang="en-US" sz="1800" b="1" baseline="-20000" dirty="0">
                <a:latin typeface="宋体" pitchFamily="2" charset="-122"/>
              </a:endParaRPr>
            </a:p>
          </p:txBody>
        </p:sp>
        <p:sp>
          <p:nvSpPr>
            <p:cNvPr id="61" name="Text Box 320"/>
            <p:cNvSpPr txBox="1">
              <a:spLocks noChangeArrowheads="1"/>
            </p:cNvSpPr>
            <p:nvPr/>
          </p:nvSpPr>
          <p:spPr bwMode="auto">
            <a:xfrm>
              <a:off x="1979712" y="5658767"/>
              <a:ext cx="432049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err="1">
                  <a:latin typeface="宋体" pitchFamily="2" charset="-122"/>
                </a:rPr>
                <a:t>mfc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62" name="Text Box 320"/>
            <p:cNvSpPr txBox="1">
              <a:spLocks noChangeArrowheads="1"/>
            </p:cNvSpPr>
            <p:nvPr/>
          </p:nvSpPr>
          <p:spPr bwMode="auto">
            <a:xfrm>
              <a:off x="1382260" y="5661248"/>
              <a:ext cx="597452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itchFamily="2" charset="-122"/>
                </a:rPr>
                <a:t>WMFC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</p:grpSp>
      <p:grpSp>
        <p:nvGrpSpPr>
          <p:cNvPr id="197" name="组合 196"/>
          <p:cNvGrpSpPr/>
          <p:nvPr/>
        </p:nvGrpSpPr>
        <p:grpSpPr>
          <a:xfrm>
            <a:off x="4644008" y="3933056"/>
            <a:ext cx="4248472" cy="2081882"/>
            <a:chOff x="4644008" y="4005064"/>
            <a:chExt cx="4248472" cy="2081882"/>
          </a:xfrm>
        </p:grpSpPr>
        <p:sp>
          <p:nvSpPr>
            <p:cNvPr id="195" name="Text Box 109"/>
            <p:cNvSpPr txBox="1">
              <a:spLocks noChangeArrowheads="1"/>
            </p:cNvSpPr>
            <p:nvPr/>
          </p:nvSpPr>
          <p:spPr bwMode="auto">
            <a:xfrm>
              <a:off x="7026560" y="4365104"/>
              <a:ext cx="1145840" cy="499286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bg1">
                  <a:lumMod val="50000"/>
                </a:schemeClr>
              </a:solidFill>
              <a:prstDash val="sysDot"/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 anchorCtr="0"/>
            <a:lstStyle/>
            <a:p>
              <a:r>
                <a:rPr lang="zh-CN" altLang="en-US" sz="1600" dirty="0">
                  <a:latin typeface="宋体" pitchFamily="2" charset="-122"/>
                </a:rPr>
                <a:t>异步方式</a:t>
              </a:r>
            </a:p>
          </p:txBody>
        </p:sp>
        <p:cxnSp>
          <p:nvCxnSpPr>
            <p:cNvPr id="107" name="直接连接符 106"/>
            <p:cNvCxnSpPr/>
            <p:nvPr/>
          </p:nvCxnSpPr>
          <p:spPr>
            <a:xfrm flipH="1">
              <a:off x="5289984" y="4293096"/>
              <a:ext cx="2096" cy="179385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 flipH="1">
              <a:off x="6586128" y="4293096"/>
              <a:ext cx="2096" cy="179385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 Box 108"/>
            <p:cNvSpPr txBox="1">
              <a:spLocks noChangeArrowheads="1"/>
            </p:cNvSpPr>
            <p:nvPr/>
          </p:nvSpPr>
          <p:spPr bwMode="auto">
            <a:xfrm>
              <a:off x="4644008" y="4005064"/>
              <a:ext cx="505222" cy="2081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18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CLK</a:t>
              </a: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WMFC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mfc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CP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T</a:t>
              </a:r>
              <a:r>
                <a:rPr lang="en-US" altLang="zh-CN" sz="1800" b="1" baseline="-14000" dirty="0">
                  <a:latin typeface="宋体" pitchFamily="2" charset="-122"/>
                </a:rPr>
                <a:t>0</a:t>
              </a: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T</a:t>
              </a:r>
              <a:r>
                <a:rPr lang="en-US" altLang="zh-CN" sz="1800" b="1" baseline="-14000" dirty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T</a:t>
              </a:r>
              <a:r>
                <a:rPr lang="en-US" altLang="zh-CN" sz="1800" b="1" baseline="-14000" dirty="0">
                  <a:latin typeface="宋体" pitchFamily="2" charset="-122"/>
                </a:rPr>
                <a:t>2</a:t>
              </a:r>
            </a:p>
          </p:txBody>
        </p:sp>
        <p:cxnSp>
          <p:nvCxnSpPr>
            <p:cNvPr id="110" name="直接连接符 109"/>
            <p:cNvCxnSpPr/>
            <p:nvPr/>
          </p:nvCxnSpPr>
          <p:spPr>
            <a:xfrm>
              <a:off x="5506008" y="408184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>
              <a:off x="5289984" y="407707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>
              <a:off x="5289984" y="407707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>
              <a:off x="5217976" y="4293096"/>
              <a:ext cx="72008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>
              <a:off x="5506008" y="429309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>
              <a:off x="5938056" y="408184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>
              <a:off x="5722032" y="407707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>
              <a:off x="5722032" y="407707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5938056" y="429309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>
              <a:off x="6370104" y="408184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6154080" y="407707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>
              <a:off x="6154080" y="407707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>
              <a:off x="6370104" y="429309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>
              <a:off x="6802152" y="408184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/>
          </p:nvCxnSpPr>
          <p:spPr>
            <a:xfrm>
              <a:off x="6586128" y="407707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/>
          </p:nvCxnSpPr>
          <p:spPr>
            <a:xfrm>
              <a:off x="6586128" y="407707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>
              <a:off x="6802152" y="429309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/>
            <p:nvPr/>
          </p:nvCxnSpPr>
          <p:spPr>
            <a:xfrm>
              <a:off x="7234200" y="408184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>
              <a:off x="7018176" y="407707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/>
            <p:nvPr/>
          </p:nvCxnSpPr>
          <p:spPr>
            <a:xfrm>
              <a:off x="7018176" y="407707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/>
            <p:nvPr/>
          </p:nvCxnSpPr>
          <p:spPr>
            <a:xfrm>
              <a:off x="7234200" y="429309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/>
            <p:nvPr/>
          </p:nvCxnSpPr>
          <p:spPr>
            <a:xfrm>
              <a:off x="7666248" y="408184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/>
            <p:nvPr/>
          </p:nvCxnSpPr>
          <p:spPr>
            <a:xfrm>
              <a:off x="7450224" y="407707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/>
            <p:nvPr/>
          </p:nvCxnSpPr>
          <p:spPr>
            <a:xfrm>
              <a:off x="7450224" y="407707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>
              <a:off x="7666248" y="429309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>
              <a:off x="8098296" y="408184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>
              <a:off x="7882272" y="407707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/>
            <p:nvPr/>
          </p:nvCxnSpPr>
          <p:spPr>
            <a:xfrm>
              <a:off x="7882272" y="407707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/>
            <p:nvPr/>
          </p:nvCxnSpPr>
          <p:spPr>
            <a:xfrm>
              <a:off x="8098296" y="429309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/>
            <p:nvPr/>
          </p:nvCxnSpPr>
          <p:spPr>
            <a:xfrm>
              <a:off x="8314320" y="407707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/>
          </p:nvCxnSpPr>
          <p:spPr>
            <a:xfrm>
              <a:off x="8314320" y="407707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/>
          </p:nvCxnSpPr>
          <p:spPr>
            <a:xfrm>
              <a:off x="5722032" y="5233970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>
              <a:off x="5289984" y="5229200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>
              <a:off x="5289984" y="5229200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/>
            <p:nvPr/>
          </p:nvCxnSpPr>
          <p:spPr>
            <a:xfrm>
              <a:off x="5217976" y="5445224"/>
              <a:ext cx="7200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>
              <a:off x="5724128" y="5445224"/>
              <a:ext cx="866192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>
              <a:off x="6154080" y="5522002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>
              <a:off x="5717840" y="5517232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>
              <a:off x="5717840" y="5517232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/>
            <p:cNvCxnSpPr/>
            <p:nvPr/>
          </p:nvCxnSpPr>
          <p:spPr>
            <a:xfrm>
              <a:off x="5220072" y="5733256"/>
              <a:ext cx="499864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/>
            <p:nvPr/>
          </p:nvCxnSpPr>
          <p:spPr>
            <a:xfrm>
              <a:off x="6151984" y="5733256"/>
              <a:ext cx="870384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>
              <a:off x="6586128" y="5810034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/>
            <p:nvPr/>
          </p:nvCxnSpPr>
          <p:spPr>
            <a:xfrm>
              <a:off x="6154080" y="5805264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/>
            <p:nvPr/>
          </p:nvCxnSpPr>
          <p:spPr>
            <a:xfrm>
              <a:off x="6154080" y="5805264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/>
            <p:cNvCxnSpPr/>
            <p:nvPr/>
          </p:nvCxnSpPr>
          <p:spPr>
            <a:xfrm>
              <a:off x="5220072" y="6021288"/>
              <a:ext cx="931912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/>
            <p:nvPr/>
          </p:nvCxnSpPr>
          <p:spPr>
            <a:xfrm>
              <a:off x="7020272" y="5233970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/>
            <p:cNvCxnSpPr/>
            <p:nvPr/>
          </p:nvCxnSpPr>
          <p:spPr>
            <a:xfrm>
              <a:off x="6590320" y="5229200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/>
            <p:nvPr/>
          </p:nvCxnSpPr>
          <p:spPr>
            <a:xfrm>
              <a:off x="6588224" y="5229200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/>
            <p:nvPr/>
          </p:nvCxnSpPr>
          <p:spPr>
            <a:xfrm>
              <a:off x="7020272" y="5517232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>
              <a:off x="5220072" y="4581128"/>
              <a:ext cx="1806488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>
              <a:off x="7020272" y="4365104"/>
              <a:ext cx="0" cy="216024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/>
            <p:nvPr/>
          </p:nvCxnSpPr>
          <p:spPr>
            <a:xfrm>
              <a:off x="5220072" y="4653136"/>
              <a:ext cx="1872208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/>
            <p:nvPr/>
          </p:nvCxnSpPr>
          <p:spPr>
            <a:xfrm>
              <a:off x="7092280" y="465313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/>
          </p:nvCxnSpPr>
          <p:spPr>
            <a:xfrm>
              <a:off x="5508104" y="4945938"/>
              <a:ext cx="0" cy="2112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/>
            <p:nvPr/>
          </p:nvCxnSpPr>
          <p:spPr>
            <a:xfrm>
              <a:off x="5292080" y="4941168"/>
              <a:ext cx="21602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>
              <a:off x="5292080" y="4941168"/>
              <a:ext cx="0" cy="21602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/>
          </p:nvCxnSpPr>
          <p:spPr>
            <a:xfrm>
              <a:off x="5220072" y="5157192"/>
              <a:ext cx="7200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/>
          </p:nvCxnSpPr>
          <p:spPr>
            <a:xfrm>
              <a:off x="5508104" y="5157192"/>
              <a:ext cx="21602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/>
          </p:nvCxnSpPr>
          <p:spPr>
            <a:xfrm>
              <a:off x="5940152" y="4945938"/>
              <a:ext cx="0" cy="2112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/>
          </p:nvCxnSpPr>
          <p:spPr>
            <a:xfrm>
              <a:off x="5724128" y="4941168"/>
              <a:ext cx="21602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>
              <a:off x="5724128" y="4941168"/>
              <a:ext cx="0" cy="21602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>
              <a:off x="5940152" y="5157192"/>
              <a:ext cx="21602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>
              <a:off x="6372200" y="4945938"/>
              <a:ext cx="0" cy="2112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>
              <a:off x="6156176" y="4941168"/>
              <a:ext cx="21602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/>
          </p:nvCxnSpPr>
          <p:spPr>
            <a:xfrm>
              <a:off x="6156176" y="4941168"/>
              <a:ext cx="0" cy="21602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/>
          </p:nvCxnSpPr>
          <p:spPr>
            <a:xfrm>
              <a:off x="6372200" y="5157192"/>
              <a:ext cx="21602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/>
          </p:nvCxnSpPr>
          <p:spPr>
            <a:xfrm>
              <a:off x="6804248" y="4945938"/>
              <a:ext cx="0" cy="2112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/>
          </p:nvCxnSpPr>
          <p:spPr>
            <a:xfrm>
              <a:off x="6588224" y="4941168"/>
              <a:ext cx="21602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/>
            <p:cNvCxnSpPr/>
            <p:nvPr/>
          </p:nvCxnSpPr>
          <p:spPr>
            <a:xfrm>
              <a:off x="6588224" y="4941168"/>
              <a:ext cx="0" cy="21602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/>
            <p:nvPr/>
          </p:nvCxnSpPr>
          <p:spPr>
            <a:xfrm>
              <a:off x="6804248" y="5157192"/>
              <a:ext cx="21602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/>
          </p:nvCxnSpPr>
          <p:spPr>
            <a:xfrm>
              <a:off x="7092280" y="4945938"/>
              <a:ext cx="0" cy="2112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/>
          </p:nvCxnSpPr>
          <p:spPr>
            <a:xfrm>
              <a:off x="7020272" y="4941168"/>
              <a:ext cx="7200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>
              <a:off x="7020272" y="4941168"/>
              <a:ext cx="0" cy="21602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>
              <a:off x="8532440" y="408184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/>
          </p:nvCxnSpPr>
          <p:spPr>
            <a:xfrm>
              <a:off x="8532440" y="429309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/>
          </p:nvCxnSpPr>
          <p:spPr>
            <a:xfrm>
              <a:off x="8748464" y="4077072"/>
              <a:ext cx="144016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/>
          </p:nvCxnSpPr>
          <p:spPr>
            <a:xfrm>
              <a:off x="8748464" y="407707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/>
          </p:nvCxnSpPr>
          <p:spPr>
            <a:xfrm>
              <a:off x="7026560" y="4365104"/>
              <a:ext cx="504056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/>
            <p:nvPr/>
          </p:nvCxnSpPr>
          <p:spPr>
            <a:xfrm>
              <a:off x="7098568" y="4869160"/>
              <a:ext cx="432048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/>
            <p:nvPr/>
          </p:nvCxnSpPr>
          <p:spPr>
            <a:xfrm>
              <a:off x="7098568" y="5157192"/>
              <a:ext cx="43204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/>
            <p:cNvCxnSpPr/>
            <p:nvPr/>
          </p:nvCxnSpPr>
          <p:spPr>
            <a:xfrm>
              <a:off x="7018176" y="5445224"/>
              <a:ext cx="512440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/>
            <p:cNvCxnSpPr/>
            <p:nvPr/>
          </p:nvCxnSpPr>
          <p:spPr>
            <a:xfrm>
              <a:off x="7026560" y="5517232"/>
              <a:ext cx="512440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/>
            <p:nvPr/>
          </p:nvCxnSpPr>
          <p:spPr>
            <a:xfrm>
              <a:off x="6594512" y="6021288"/>
              <a:ext cx="936104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3" name="矩形 192"/>
          <p:cNvSpPr/>
          <p:nvPr/>
        </p:nvSpPr>
        <p:spPr>
          <a:xfrm>
            <a:off x="2699792" y="2553434"/>
            <a:ext cx="6221943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以</a:t>
            </a:r>
            <a:r>
              <a:rPr lang="en-US" altLang="zh-CN" sz="2200" b="1" dirty="0">
                <a:latin typeface="宋体" pitchFamily="2" charset="-122"/>
              </a:rPr>
              <a:t>MEM</a:t>
            </a:r>
            <a:r>
              <a:rPr lang="zh-CN" altLang="en-US" sz="2200" b="1" dirty="0">
                <a:latin typeface="宋体" pitchFamily="2" charset="-122"/>
              </a:rPr>
              <a:t>读写</a:t>
            </a:r>
            <a:r>
              <a:rPr lang="en-US" altLang="zh-CN" sz="2200" dirty="0" err="1"/>
              <a:t>μ</a:t>
            </a:r>
            <a:r>
              <a:rPr lang="en-US" altLang="zh-CN" sz="2200" b="1" dirty="0" err="1">
                <a:latin typeface="宋体" pitchFamily="2" charset="-122"/>
              </a:rPr>
              <a:t>OP</a:t>
            </a:r>
            <a:r>
              <a:rPr lang="zh-CN" altLang="en-US" sz="2200" b="1" dirty="0">
                <a:latin typeface="宋体" pitchFamily="2" charset="-122"/>
              </a:rPr>
              <a:t>为例，设信号为</a:t>
            </a:r>
            <a:r>
              <a:rPr lang="en-US" altLang="zh-CN" sz="2200" b="1" dirty="0" err="1">
                <a:latin typeface="宋体" pitchFamily="2" charset="-122"/>
              </a:rPr>
              <a:t>mfc</a:t>
            </a:r>
            <a:r>
              <a:rPr lang="zh-CN" altLang="en-US" sz="2200" b="1" dirty="0">
                <a:latin typeface="宋体" pitchFamily="2" charset="-122"/>
              </a:rPr>
              <a:t>及</a:t>
            </a:r>
            <a:r>
              <a:rPr lang="en-US" altLang="zh-CN" sz="2200" b="1" dirty="0">
                <a:latin typeface="宋体" pitchFamily="2" charset="-122"/>
              </a:rPr>
              <a:t>WMFC</a:t>
            </a:r>
            <a:r>
              <a:rPr lang="en-US" altLang="zh-CN" sz="1800" b="1" dirty="0">
                <a:latin typeface="宋体" pitchFamily="2" charset="-122"/>
              </a:rPr>
              <a:t>(0</a:t>
            </a:r>
            <a:r>
              <a:rPr lang="zh-CN" altLang="en-US" sz="1800" b="1" dirty="0">
                <a:latin typeface="宋体" pitchFamily="2" charset="-122"/>
              </a:rPr>
              <a:t>为同步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94" name="Text Box 77"/>
          <p:cNvSpPr txBox="1">
            <a:spLocks noChangeArrowheads="1"/>
          </p:cNvSpPr>
          <p:nvPr/>
        </p:nvSpPr>
        <p:spPr bwMode="auto">
          <a:xfrm>
            <a:off x="144494" y="5518971"/>
            <a:ext cx="4571522" cy="502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应用方法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>
                <a:latin typeface="宋体" pitchFamily="2" charset="-122"/>
              </a:rPr>
              <a:t>用</a:t>
            </a:r>
            <a:r>
              <a:rPr lang="en-US" altLang="zh-CN" sz="2200" dirty="0" err="1"/>
              <a:t>μ</a:t>
            </a:r>
            <a:r>
              <a:rPr lang="en-US" altLang="zh-CN" sz="2200" b="1" dirty="0" err="1">
                <a:latin typeface="宋体" pitchFamily="2" charset="-122"/>
              </a:rPr>
              <a:t>OP</a:t>
            </a:r>
            <a:r>
              <a:rPr lang="zh-CN" altLang="en-US" sz="2200" b="1" dirty="0">
                <a:latin typeface="宋体" pitchFamily="2" charset="-122"/>
              </a:rPr>
              <a:t>设置方式</a:t>
            </a:r>
            <a:endParaRPr lang="en-US" altLang="zh-CN" sz="2200" b="1" dirty="0">
              <a:latin typeface="宋体" pitchFamily="2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>
            <a:off x="4537104" y="2060848"/>
            <a:ext cx="3237156" cy="1062122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  <p:grpSp>
        <p:nvGrpSpPr>
          <p:cNvPr id="80" name="组合 79"/>
          <p:cNvGrpSpPr/>
          <p:nvPr/>
        </p:nvGrpSpPr>
        <p:grpSpPr>
          <a:xfrm>
            <a:off x="7521091" y="4224263"/>
            <a:ext cx="1361864" cy="1793850"/>
            <a:chOff x="4139952" y="2492896"/>
            <a:chExt cx="1361864" cy="1793850"/>
          </a:xfrm>
        </p:grpSpPr>
        <p:cxnSp>
          <p:nvCxnSpPr>
            <p:cNvPr id="81" name="直接连接符 80"/>
            <p:cNvCxnSpPr/>
            <p:nvPr/>
          </p:nvCxnSpPr>
          <p:spPr>
            <a:xfrm>
              <a:off x="5364088" y="2492896"/>
              <a:ext cx="0" cy="179385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4139952" y="4221088"/>
              <a:ext cx="789992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4139952" y="3645024"/>
              <a:ext cx="121365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4925752" y="3721802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4148336" y="3717032"/>
              <a:ext cx="77741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4925752" y="2780928"/>
              <a:ext cx="576064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5357800" y="4009834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4925752" y="4005064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4925752" y="4005064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4925752" y="2569674"/>
              <a:ext cx="0" cy="211254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4139952" y="2564904"/>
              <a:ext cx="783704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4781736" y="2852936"/>
              <a:ext cx="720080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4781736" y="285770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4139952" y="3068960"/>
              <a:ext cx="64178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>
              <a:off x="4139952" y="3356992"/>
              <a:ext cx="7858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5141776" y="3145738"/>
              <a:ext cx="0" cy="2112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>
              <a:off x="4925752" y="3140968"/>
              <a:ext cx="21602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>
              <a:off x="4925752" y="3140968"/>
              <a:ext cx="0" cy="21602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>
              <a:off x="5141776" y="3356992"/>
              <a:ext cx="21602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5357800" y="3140968"/>
              <a:ext cx="14401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>
              <a:off x="5357800" y="3140968"/>
              <a:ext cx="0" cy="21602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>
              <a:off x="4925752" y="3933056"/>
              <a:ext cx="576064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>
              <a:off x="5357800" y="4221088"/>
              <a:ext cx="14401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>
              <a:off x="5357800" y="3429000"/>
              <a:ext cx="14401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>
              <a:off x="5357800" y="3429000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8" name="Text Box 32"/>
          <p:cNvSpPr txBox="1">
            <a:spLocks noChangeArrowheads="1"/>
          </p:cNvSpPr>
          <p:nvPr/>
        </p:nvSpPr>
        <p:spPr bwMode="auto">
          <a:xfrm>
            <a:off x="4283968" y="2060848"/>
            <a:ext cx="453675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延长节拍信号</a:t>
            </a:r>
            <a:r>
              <a:rPr lang="en-US" altLang="zh-CN" b="1" dirty="0">
                <a:latin typeface="宋体" pitchFamily="2" charset="-122"/>
              </a:rPr>
              <a:t>CP</a:t>
            </a:r>
            <a:r>
              <a:rPr lang="zh-CN" altLang="en-US" b="1" dirty="0">
                <a:latin typeface="宋体" pitchFamily="2" charset="-122"/>
              </a:rPr>
              <a:t>，用</a:t>
            </a:r>
            <a:r>
              <a:rPr lang="en-US" altLang="zh-CN" dirty="0" err="1"/>
              <a:t>μ</a:t>
            </a:r>
            <a:r>
              <a:rPr lang="en-US" altLang="zh-CN" b="1" dirty="0" err="1">
                <a:latin typeface="宋体" pitchFamily="2" charset="-122"/>
              </a:rPr>
              <a:t>OPCmd</a:t>
            </a:r>
            <a:r>
              <a:rPr lang="zh-CN" altLang="en-US" b="1" dirty="0">
                <a:latin typeface="宋体" pitchFamily="2" charset="-122"/>
              </a:rPr>
              <a:t>控制</a:t>
            </a:r>
            <a:endParaRPr lang="zh-CN" altLang="en-US" b="1" i="1" baseline="-16000" dirty="0">
              <a:latin typeface="+mn-lt"/>
            </a:endParaRPr>
          </a:p>
        </p:txBody>
      </p:sp>
      <p:sp>
        <p:nvSpPr>
          <p:cNvPr id="201" name="Text Box 77"/>
          <p:cNvSpPr txBox="1">
            <a:spLocks noChangeArrowheads="1"/>
          </p:cNvSpPr>
          <p:nvPr/>
        </p:nvSpPr>
        <p:spPr bwMode="auto">
          <a:xfrm>
            <a:off x="144494" y="5951019"/>
            <a:ext cx="874798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特点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>
                <a:latin typeface="宋体" pitchFamily="2" charset="-122"/>
              </a:rPr>
              <a:t>可有效处理</a:t>
            </a:r>
            <a:r>
              <a:rPr lang="en-US" altLang="zh-CN" sz="2200" dirty="0" err="1"/>
              <a:t>μ</a:t>
            </a:r>
            <a:r>
              <a:rPr lang="en-US" altLang="zh-CN" sz="2200" b="1" dirty="0" err="1">
                <a:latin typeface="+mn-ea"/>
              </a:rPr>
              <a:t>OP</a:t>
            </a:r>
            <a:r>
              <a:rPr lang="zh-CN" altLang="en-US" sz="2200" b="1" dirty="0">
                <a:latin typeface="+mn-ea"/>
              </a:rPr>
              <a:t>时延不同问题</a:t>
            </a:r>
            <a:r>
              <a:rPr lang="zh-CN" altLang="en-US" sz="2200" b="1" dirty="0">
                <a:latin typeface="宋体" pitchFamily="2" charset="-122"/>
              </a:rPr>
              <a:t>，适合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CPU</a:t>
            </a:r>
            <a:r>
              <a:rPr lang="zh-CN" altLang="en-US" sz="2200" b="1" dirty="0">
                <a:latin typeface="宋体" pitchFamily="2" charset="-122"/>
              </a:rPr>
              <a:t>的所有</a:t>
            </a:r>
            <a:r>
              <a:rPr lang="en-US" altLang="zh-CN" sz="2200" dirty="0" err="1"/>
              <a:t>μ</a:t>
            </a:r>
            <a:r>
              <a:rPr lang="en-US" altLang="zh-CN" sz="2200" b="1" dirty="0" err="1">
                <a:latin typeface="+mn-ea"/>
              </a:rPr>
              <a:t>OP</a:t>
            </a:r>
            <a:r>
              <a:rPr lang="zh-CN" altLang="en-US" sz="2200" b="1" dirty="0">
                <a:latin typeface="+mn-ea"/>
              </a:rPr>
              <a:t>定时</a:t>
            </a:r>
            <a:endParaRPr lang="en-US" altLang="zh-CN" sz="2200" b="1" dirty="0">
              <a:latin typeface="宋体" pitchFamily="2" charset="-122"/>
            </a:endParaRPr>
          </a:p>
        </p:txBody>
      </p:sp>
      <p:grpSp>
        <p:nvGrpSpPr>
          <p:cNvPr id="203" name="Group 76"/>
          <p:cNvGrpSpPr>
            <a:grpSpLocks/>
          </p:cNvGrpSpPr>
          <p:nvPr/>
        </p:nvGrpSpPr>
        <p:grpSpPr bwMode="auto">
          <a:xfrm>
            <a:off x="4067621" y="6453336"/>
            <a:ext cx="360363" cy="287337"/>
            <a:chOff x="1133" y="4020"/>
            <a:chExt cx="227" cy="181"/>
          </a:xfrm>
        </p:grpSpPr>
        <p:sp>
          <p:nvSpPr>
            <p:cNvPr id="204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54</a:t>
              </a:r>
            </a:p>
          </p:txBody>
        </p:sp>
      </p:grpSp>
      <p:grpSp>
        <p:nvGrpSpPr>
          <p:cNvPr id="206" name="Group 76"/>
          <p:cNvGrpSpPr>
            <a:grpSpLocks/>
          </p:cNvGrpSpPr>
          <p:nvPr/>
        </p:nvGrpSpPr>
        <p:grpSpPr bwMode="auto">
          <a:xfrm>
            <a:off x="5147741" y="6453336"/>
            <a:ext cx="360363" cy="287337"/>
            <a:chOff x="1133" y="4020"/>
            <a:chExt cx="227" cy="181"/>
          </a:xfrm>
        </p:grpSpPr>
        <p:sp>
          <p:nvSpPr>
            <p:cNvPr id="207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" name="Text Box 78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22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719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/>
      <p:bldP spid="194" grpId="0"/>
      <p:bldP spid="198" grpId="0"/>
      <p:bldP spid="201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72</a:t>
            </a:fld>
            <a:endParaRPr lang="en-US" altLang="zh-CN"/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179388" y="31760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三、</a:t>
            </a:r>
            <a:r>
              <a:rPr lang="en-US" altLang="zh-CN" sz="2800" b="1" dirty="0" err="1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uOP</a:t>
            </a:r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控制信号的形成</a:t>
            </a:r>
          </a:p>
        </p:txBody>
      </p:sp>
      <p:sp>
        <p:nvSpPr>
          <p:cNvPr id="21" name="Text Box 132"/>
          <p:cNvSpPr txBox="1">
            <a:spLocks noChangeArrowheads="1"/>
          </p:cNvSpPr>
          <p:nvPr/>
        </p:nvSpPr>
        <p:spPr bwMode="auto">
          <a:xfrm>
            <a:off x="179512" y="896233"/>
            <a:ext cx="8785101" cy="1054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*CU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的任务</a:t>
            </a:r>
            <a:r>
              <a:rPr lang="zh-CN" altLang="en-US" b="1" spc="-140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spc="-50" dirty="0">
                <a:solidFill>
                  <a:srgbClr val="990099"/>
                </a:solidFill>
                <a:latin typeface="宋体" pitchFamily="2" charset="-122"/>
              </a:rPr>
              <a:t>循环</a:t>
            </a:r>
            <a:r>
              <a:rPr lang="zh-CN" altLang="en-US" b="1" spc="-50" dirty="0">
                <a:latin typeface="宋体" pitchFamily="2" charset="-122"/>
              </a:rPr>
              <a:t>地、</a:t>
            </a:r>
            <a:r>
              <a:rPr lang="zh-CN" altLang="en-US" b="1" spc="-50" dirty="0">
                <a:solidFill>
                  <a:srgbClr val="990099"/>
                </a:solidFill>
                <a:latin typeface="宋体" pitchFamily="2" charset="-122"/>
              </a:rPr>
              <a:t>有序</a:t>
            </a:r>
            <a:r>
              <a:rPr lang="zh-CN" altLang="en-US" b="1" spc="-50" dirty="0">
                <a:latin typeface="宋体" pitchFamily="2" charset="-122"/>
              </a:rPr>
              <a:t>地</a:t>
            </a:r>
            <a:r>
              <a:rPr lang="zh-CN" altLang="en-US" b="1" u="sng" spc="-50" dirty="0">
                <a:solidFill>
                  <a:schemeClr val="accent2"/>
                </a:solidFill>
                <a:latin typeface="宋体" pitchFamily="2" charset="-122"/>
              </a:rPr>
              <a:t>产生</a:t>
            </a:r>
            <a:r>
              <a:rPr lang="zh-CN" altLang="en-US" b="1" spc="-50" dirty="0">
                <a:latin typeface="宋体" pitchFamily="2" charset="-122"/>
              </a:rPr>
              <a:t>工作流程</a:t>
            </a:r>
            <a:r>
              <a:rPr lang="zh-CN" altLang="en-US" b="1" u="sng" spc="-50" dirty="0">
                <a:latin typeface="宋体" pitchFamily="2" charset="-122"/>
              </a:rPr>
              <a:t>所需</a:t>
            </a:r>
            <a:r>
              <a:rPr lang="zh-CN" altLang="en-US" b="1" spc="-50" dirty="0">
                <a:latin typeface="宋体" pitchFamily="2" charset="-122"/>
              </a:rPr>
              <a:t>的</a:t>
            </a:r>
            <a:r>
              <a:rPr lang="en-US" altLang="zh-CN" spc="-50" dirty="0" err="1">
                <a:solidFill>
                  <a:srgbClr val="FF3399"/>
                </a:solidFill>
              </a:rPr>
              <a:t>μ</a:t>
            </a:r>
            <a:r>
              <a:rPr lang="en-US" altLang="zh-CN" b="1" spc="-50" dirty="0" err="1">
                <a:solidFill>
                  <a:srgbClr val="FF3399"/>
                </a:solidFill>
                <a:latin typeface="宋体" pitchFamily="2" charset="-122"/>
              </a:rPr>
              <a:t>OP</a:t>
            </a:r>
            <a:r>
              <a:rPr lang="zh-CN" altLang="en-US" b="1" spc="-50" dirty="0">
                <a:solidFill>
                  <a:srgbClr val="FF3399"/>
                </a:solidFill>
                <a:latin typeface="宋体" pitchFamily="2" charset="-122"/>
              </a:rPr>
              <a:t>控制信号</a:t>
            </a:r>
            <a:endParaRPr lang="en-US" altLang="zh-CN" b="1" spc="-50" dirty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zh-CN" altLang="en-US" b="1" spc="-50" dirty="0">
                <a:solidFill>
                  <a:schemeClr val="accent2"/>
                </a:solidFill>
                <a:latin typeface="宋体" pitchFamily="2" charset="-122"/>
              </a:rPr>
              <a:t>        实现</a:t>
            </a:r>
            <a:r>
              <a:rPr lang="en-US" altLang="zh-CN" b="1" spc="-50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000" b="1" dirty="0">
                <a:latin typeface="宋体" pitchFamily="2" charset="-122"/>
              </a:rPr>
              <a:t>时序信号形成电路  </a:t>
            </a:r>
            <a:r>
              <a:rPr lang="en-US" altLang="zh-CN" sz="2000" spc="-50" dirty="0" err="1"/>
              <a:t>μ</a:t>
            </a:r>
            <a:r>
              <a:rPr lang="en-US" altLang="zh-CN" sz="2000" b="1" spc="-50" dirty="0" err="1">
                <a:latin typeface="宋体" pitchFamily="2" charset="-122"/>
              </a:rPr>
              <a:t>OP</a:t>
            </a:r>
            <a:r>
              <a:rPr lang="zh-CN" altLang="en-US" sz="2000" b="1" spc="-50" dirty="0">
                <a:latin typeface="宋体" pitchFamily="2" charset="-122"/>
              </a:rPr>
              <a:t>控制</a:t>
            </a:r>
            <a:r>
              <a:rPr lang="zh-CN" altLang="en-US" sz="2000" b="1" dirty="0">
                <a:latin typeface="宋体" pitchFamily="2" charset="-122"/>
              </a:rPr>
              <a:t>信号形成电路</a:t>
            </a:r>
          </a:p>
        </p:txBody>
      </p:sp>
      <p:grpSp>
        <p:nvGrpSpPr>
          <p:cNvPr id="105" name="组合 104"/>
          <p:cNvGrpSpPr/>
          <p:nvPr/>
        </p:nvGrpSpPr>
        <p:grpSpPr>
          <a:xfrm>
            <a:off x="2483768" y="1340768"/>
            <a:ext cx="2808312" cy="216024"/>
            <a:chOff x="2483768" y="1340768"/>
            <a:chExt cx="2808312" cy="216024"/>
          </a:xfrm>
        </p:grpSpPr>
        <p:sp>
          <p:nvSpPr>
            <p:cNvPr id="22" name="右大括号 21"/>
            <p:cNvSpPr/>
            <p:nvPr/>
          </p:nvSpPr>
          <p:spPr bwMode="auto">
            <a:xfrm rot="5400000">
              <a:off x="3383868" y="440668"/>
              <a:ext cx="144016" cy="1944216"/>
            </a:xfrm>
            <a:prstGeom prst="rightBrace">
              <a:avLst>
                <a:gd name="adj1" fmla="val 42725"/>
                <a:gd name="adj2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6" name="直接箭头连接符 25"/>
            <p:cNvCxnSpPr/>
            <p:nvPr/>
          </p:nvCxnSpPr>
          <p:spPr bwMode="auto">
            <a:xfrm flipH="1" flipV="1">
              <a:off x="4898587" y="1340768"/>
              <a:ext cx="393493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5" name="Text Box 132"/>
          <p:cNvSpPr txBox="1">
            <a:spLocks noChangeArrowheads="1"/>
          </p:cNvSpPr>
          <p:nvPr/>
        </p:nvSpPr>
        <p:spPr bwMode="auto">
          <a:xfrm>
            <a:off x="179512" y="1844824"/>
            <a:ext cx="8856984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err="1">
                <a:solidFill>
                  <a:srgbClr val="C00000"/>
                </a:solidFill>
              </a:rPr>
              <a:t>μ</a:t>
            </a:r>
            <a:r>
              <a:rPr lang="en-US" altLang="zh-CN" b="1" dirty="0" err="1">
                <a:solidFill>
                  <a:srgbClr val="C00000"/>
                </a:solidFill>
                <a:latin typeface="宋体" pitchFamily="2" charset="-122"/>
              </a:rPr>
              <a:t>OP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控制信号形成电路组成：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输入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指令操作、程序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机器状态、时序信号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6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输出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所有的</a:t>
            </a:r>
            <a:r>
              <a:rPr lang="en-US" altLang="zh-CN" dirty="0" err="1"/>
              <a:t>μ</a:t>
            </a:r>
            <a:r>
              <a:rPr lang="en-US" altLang="zh-CN" b="1" dirty="0" err="1">
                <a:latin typeface="宋体" pitchFamily="2" charset="-122"/>
              </a:rPr>
              <a:t>OP</a:t>
            </a:r>
            <a:r>
              <a:rPr lang="zh-CN" altLang="en-US" b="1" dirty="0">
                <a:latin typeface="宋体" pitchFamily="2" charset="-122"/>
              </a:rPr>
              <a:t>控制信号，来自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状态转换图</a:t>
            </a:r>
          </a:p>
        </p:txBody>
      </p:sp>
      <p:grpSp>
        <p:nvGrpSpPr>
          <p:cNvPr id="103" name="组合 102"/>
          <p:cNvGrpSpPr/>
          <p:nvPr/>
        </p:nvGrpSpPr>
        <p:grpSpPr>
          <a:xfrm>
            <a:off x="1979712" y="2852936"/>
            <a:ext cx="5544616" cy="1868594"/>
            <a:chOff x="2627784" y="3429000"/>
            <a:chExt cx="5544616" cy="1868594"/>
          </a:xfrm>
        </p:grpSpPr>
        <p:sp>
          <p:nvSpPr>
            <p:cNvPr id="41" name="Text Box 242"/>
            <p:cNvSpPr txBox="1">
              <a:spLocks noChangeArrowheads="1"/>
            </p:cNvSpPr>
            <p:nvPr/>
          </p:nvSpPr>
          <p:spPr bwMode="auto">
            <a:xfrm>
              <a:off x="4139952" y="3429002"/>
              <a:ext cx="2016224" cy="357188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时序信号形成电路</a:t>
              </a:r>
            </a:p>
          </p:txBody>
        </p:sp>
        <p:cxnSp>
          <p:nvCxnSpPr>
            <p:cNvPr id="43" name="直接箭头连接符 42"/>
            <p:cNvCxnSpPr/>
            <p:nvPr/>
          </p:nvCxnSpPr>
          <p:spPr bwMode="auto">
            <a:xfrm rot="5400000">
              <a:off x="4501926" y="3928272"/>
              <a:ext cx="285752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7" name="直接箭头连接符 46"/>
            <p:cNvCxnSpPr/>
            <p:nvPr/>
          </p:nvCxnSpPr>
          <p:spPr bwMode="auto">
            <a:xfrm rot="5400000">
              <a:off x="4932386" y="3931122"/>
              <a:ext cx="285752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8" name="Text Box 211"/>
            <p:cNvSpPr txBox="1">
              <a:spLocks noChangeArrowheads="1"/>
            </p:cNvSpPr>
            <p:nvPr/>
          </p:nvSpPr>
          <p:spPr bwMode="auto">
            <a:xfrm>
              <a:off x="4716016" y="3789040"/>
              <a:ext cx="282575" cy="2143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accent2"/>
                  </a:solidFill>
                </a:rPr>
                <a:t>…</a:t>
              </a:r>
              <a:endParaRPr lang="en-US" altLang="zh-CN" sz="1800" b="1" baseline="-20000" dirty="0">
                <a:solidFill>
                  <a:schemeClr val="accent2"/>
                </a:solidFill>
              </a:endParaRPr>
            </a:p>
          </p:txBody>
        </p:sp>
        <p:cxnSp>
          <p:nvCxnSpPr>
            <p:cNvPr id="49" name="直接箭头连接符 48"/>
            <p:cNvCxnSpPr/>
            <p:nvPr/>
          </p:nvCxnSpPr>
          <p:spPr bwMode="auto">
            <a:xfrm rot="5400000">
              <a:off x="5222006" y="3931122"/>
              <a:ext cx="285752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直接箭头连接符 49"/>
            <p:cNvCxnSpPr/>
            <p:nvPr/>
          </p:nvCxnSpPr>
          <p:spPr bwMode="auto">
            <a:xfrm rot="5400000">
              <a:off x="5510038" y="3933972"/>
              <a:ext cx="285752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1" name="Text Box 211"/>
            <p:cNvSpPr txBox="1">
              <a:spLocks noChangeArrowheads="1"/>
            </p:cNvSpPr>
            <p:nvPr/>
          </p:nvSpPr>
          <p:spPr bwMode="auto">
            <a:xfrm>
              <a:off x="5364088" y="3791890"/>
              <a:ext cx="282575" cy="2143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990099"/>
                  </a:solidFill>
                </a:rPr>
                <a:t>…</a:t>
              </a:r>
              <a:endParaRPr lang="en-US" altLang="zh-CN" sz="1800" b="1" baseline="-20000" dirty="0">
                <a:solidFill>
                  <a:srgbClr val="990099"/>
                </a:solidFill>
              </a:endParaRPr>
            </a:p>
          </p:txBody>
        </p:sp>
        <p:cxnSp>
          <p:nvCxnSpPr>
            <p:cNvPr id="55" name="直接箭头连接符 54"/>
            <p:cNvCxnSpPr/>
            <p:nvPr/>
          </p:nvCxnSpPr>
          <p:spPr bwMode="auto">
            <a:xfrm flipV="1">
              <a:off x="3635896" y="4149080"/>
              <a:ext cx="711696" cy="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直接箭头连接符 56"/>
            <p:cNvCxnSpPr/>
            <p:nvPr/>
          </p:nvCxnSpPr>
          <p:spPr bwMode="auto">
            <a:xfrm>
              <a:off x="3635896" y="4509120"/>
              <a:ext cx="711696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8" name="Text Box 211"/>
            <p:cNvSpPr txBox="1">
              <a:spLocks noChangeArrowheads="1"/>
            </p:cNvSpPr>
            <p:nvPr/>
          </p:nvSpPr>
          <p:spPr bwMode="auto">
            <a:xfrm rot="16200000">
              <a:off x="3853794" y="4219215"/>
              <a:ext cx="354584" cy="2143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/>
                <a:t>…</a:t>
              </a:r>
              <a:endParaRPr lang="en-US" altLang="zh-CN" sz="1800" b="1" baseline="-20000" dirty="0"/>
            </a:p>
          </p:txBody>
        </p:sp>
        <p:cxnSp>
          <p:nvCxnSpPr>
            <p:cNvPr id="59" name="直接箭头连接符 58"/>
            <p:cNvCxnSpPr/>
            <p:nvPr/>
          </p:nvCxnSpPr>
          <p:spPr bwMode="auto">
            <a:xfrm flipV="1">
              <a:off x="3635896" y="4725144"/>
              <a:ext cx="720080" cy="1807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 Box 320"/>
            <p:cNvSpPr txBox="1">
              <a:spLocks noChangeArrowheads="1"/>
            </p:cNvSpPr>
            <p:nvPr/>
          </p:nvSpPr>
          <p:spPr bwMode="auto">
            <a:xfrm>
              <a:off x="2666684" y="4149080"/>
              <a:ext cx="969212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指令操作</a:t>
              </a:r>
            </a:p>
          </p:txBody>
        </p:sp>
        <p:sp>
          <p:nvSpPr>
            <p:cNvPr id="61" name="Text Box 320"/>
            <p:cNvSpPr txBox="1">
              <a:spLocks noChangeArrowheads="1"/>
            </p:cNvSpPr>
            <p:nvPr/>
          </p:nvSpPr>
          <p:spPr bwMode="auto">
            <a:xfrm>
              <a:off x="2627784" y="4584742"/>
              <a:ext cx="997832" cy="284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程序状态</a:t>
              </a:r>
            </a:p>
          </p:txBody>
        </p:sp>
        <p:cxnSp>
          <p:nvCxnSpPr>
            <p:cNvPr id="62" name="直接箭头连接符 61"/>
            <p:cNvCxnSpPr/>
            <p:nvPr/>
          </p:nvCxnSpPr>
          <p:spPr bwMode="auto">
            <a:xfrm>
              <a:off x="5580112" y="4797152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3" name="直接箭头连接符 62"/>
            <p:cNvCxnSpPr/>
            <p:nvPr/>
          </p:nvCxnSpPr>
          <p:spPr bwMode="auto">
            <a:xfrm>
              <a:off x="4716016" y="4797152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7" name="Text Box 211"/>
            <p:cNvSpPr txBox="1">
              <a:spLocks noChangeArrowheads="1"/>
            </p:cNvSpPr>
            <p:nvPr/>
          </p:nvSpPr>
          <p:spPr bwMode="auto">
            <a:xfrm>
              <a:off x="4868416" y="4766706"/>
              <a:ext cx="567680" cy="2143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</a:rPr>
                <a:t>……</a:t>
              </a:r>
              <a:endParaRPr lang="en-US" altLang="zh-CN" sz="1800" b="1" baseline="-20000" dirty="0">
                <a:solidFill>
                  <a:srgbClr val="FF3399"/>
                </a:solidFill>
              </a:endParaRPr>
            </a:p>
          </p:txBody>
        </p:sp>
        <p:cxnSp>
          <p:nvCxnSpPr>
            <p:cNvPr id="72" name="直接箭头连接符 71"/>
            <p:cNvCxnSpPr/>
            <p:nvPr/>
          </p:nvCxnSpPr>
          <p:spPr bwMode="auto">
            <a:xfrm flipH="1">
              <a:off x="6012160" y="4437112"/>
              <a:ext cx="648072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5" name="Text Box 320"/>
            <p:cNvSpPr txBox="1">
              <a:spLocks noChangeArrowheads="1"/>
            </p:cNvSpPr>
            <p:nvPr/>
          </p:nvSpPr>
          <p:spPr bwMode="auto">
            <a:xfrm>
              <a:off x="6300192" y="4221088"/>
              <a:ext cx="1872208" cy="582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机器状态</a:t>
              </a:r>
              <a:endParaRPr lang="en-US" altLang="zh-CN" sz="1800" b="1" dirty="0">
                <a:latin typeface="宋体" pitchFamily="2" charset="-122"/>
              </a:endParaRPr>
            </a:p>
            <a:p>
              <a:r>
                <a:rPr lang="en-US" altLang="zh-CN" sz="1600" b="1" dirty="0">
                  <a:latin typeface="宋体" pitchFamily="2" charset="-122"/>
                </a:rPr>
                <a:t>(</a:t>
              </a:r>
              <a:r>
                <a:rPr lang="zh-CN" altLang="en-US" sz="1600" b="1" dirty="0">
                  <a:latin typeface="宋体" pitchFamily="2" charset="-122"/>
                </a:rPr>
                <a:t>如中断</a:t>
              </a:r>
              <a:r>
                <a:rPr lang="en-US" altLang="zh-CN" sz="1600" b="1" dirty="0">
                  <a:latin typeface="宋体" pitchFamily="2" charset="-122"/>
                </a:rPr>
                <a:t>/</a:t>
              </a:r>
              <a:r>
                <a:rPr lang="zh-CN" altLang="en-US" sz="1600" b="1" dirty="0">
                  <a:latin typeface="宋体" pitchFamily="2" charset="-122"/>
                </a:rPr>
                <a:t>异常请求</a:t>
              </a:r>
              <a:r>
                <a:rPr lang="en-US" altLang="zh-CN" sz="1600" b="1" dirty="0">
                  <a:latin typeface="宋体" pitchFamily="2" charset="-122"/>
                </a:rPr>
                <a:t>)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cxnSp>
          <p:nvCxnSpPr>
            <p:cNvPr id="76" name="直接箭头连接符 75"/>
            <p:cNvCxnSpPr/>
            <p:nvPr/>
          </p:nvCxnSpPr>
          <p:spPr bwMode="auto">
            <a:xfrm flipH="1">
              <a:off x="6156176" y="3645024"/>
              <a:ext cx="495672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7" name="Text Box 320"/>
            <p:cNvSpPr txBox="1">
              <a:spLocks noChangeArrowheads="1"/>
            </p:cNvSpPr>
            <p:nvPr/>
          </p:nvSpPr>
          <p:spPr bwMode="auto">
            <a:xfrm>
              <a:off x="6300192" y="3429000"/>
              <a:ext cx="1728192" cy="6236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操作状态</a:t>
              </a:r>
              <a:endParaRPr lang="en-US" altLang="zh-CN" sz="1800" b="1" dirty="0">
                <a:latin typeface="宋体" pitchFamily="2" charset="-122"/>
              </a:endParaRPr>
            </a:p>
            <a:p>
              <a:r>
                <a:rPr lang="en-US" altLang="zh-CN" sz="1600" b="1" dirty="0">
                  <a:latin typeface="宋体" pitchFamily="2" charset="-122"/>
                </a:rPr>
                <a:t>(</a:t>
              </a:r>
              <a:r>
                <a:rPr lang="zh-CN" altLang="en-US" sz="1600" b="1" dirty="0">
                  <a:latin typeface="宋体" pitchFamily="2" charset="-122"/>
                </a:rPr>
                <a:t>如部件状态信号</a:t>
              </a:r>
              <a:r>
                <a:rPr lang="en-US" altLang="zh-CN" sz="1600" b="1" dirty="0">
                  <a:latin typeface="宋体" pitchFamily="2" charset="-122"/>
                </a:rPr>
                <a:t>)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cxnSp>
          <p:nvCxnSpPr>
            <p:cNvPr id="83" name="直接箭头连接符 82"/>
            <p:cNvCxnSpPr/>
            <p:nvPr/>
          </p:nvCxnSpPr>
          <p:spPr bwMode="auto">
            <a:xfrm rot="5400000" flipH="1" flipV="1">
              <a:off x="3649007" y="4012720"/>
              <a:ext cx="765866" cy="216023"/>
            </a:xfrm>
            <a:prstGeom prst="bentConnector3">
              <a:avLst>
                <a:gd name="adj1" fmla="val 100271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86" name="直接箭头连接符 85"/>
            <p:cNvCxnSpPr/>
            <p:nvPr/>
          </p:nvCxnSpPr>
          <p:spPr bwMode="auto">
            <a:xfrm rot="5400000" flipH="1" flipV="1">
              <a:off x="3635043" y="3645881"/>
              <a:ext cx="648071" cy="358328"/>
            </a:xfrm>
            <a:prstGeom prst="bentConnector3">
              <a:avLst>
                <a:gd name="adj1" fmla="val 100126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sp>
          <p:nvSpPr>
            <p:cNvPr id="33" name="Text Box 238"/>
            <p:cNvSpPr txBox="1">
              <a:spLocks noChangeArrowheads="1"/>
            </p:cNvSpPr>
            <p:nvPr/>
          </p:nvSpPr>
          <p:spPr bwMode="auto">
            <a:xfrm>
              <a:off x="4355976" y="4077642"/>
              <a:ext cx="1656184" cy="72122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spc="-50" dirty="0" err="1"/>
                <a:t>μ</a:t>
              </a:r>
              <a:r>
                <a:rPr lang="en-US" altLang="zh-CN" sz="1800" b="1" dirty="0" err="1">
                  <a:latin typeface="宋体" pitchFamily="2" charset="-122"/>
                </a:rPr>
                <a:t>OP</a:t>
              </a:r>
              <a:r>
                <a:rPr lang="zh-CN" altLang="en-US" sz="1800" b="1" dirty="0">
                  <a:latin typeface="宋体" pitchFamily="2" charset="-122"/>
                </a:rPr>
                <a:t>控制信号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形成电路</a:t>
              </a:r>
              <a:endParaRPr lang="zh-CN" altLang="en-US" sz="1800" b="1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02" name="Text Box 320"/>
            <p:cNvSpPr txBox="1">
              <a:spLocks noChangeArrowheads="1"/>
            </p:cNvSpPr>
            <p:nvPr/>
          </p:nvSpPr>
          <p:spPr bwMode="auto">
            <a:xfrm>
              <a:off x="4031940" y="5013176"/>
              <a:ext cx="2196244" cy="284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solidFill>
                    <a:srgbClr val="FF3399"/>
                  </a:solidFill>
                  <a:latin typeface="宋体" pitchFamily="2" charset="-122"/>
                </a:rPr>
                <a:t>所有的</a:t>
              </a:r>
              <a:r>
                <a:rPr lang="en-US" altLang="zh-CN" sz="1800" dirty="0" err="1">
                  <a:solidFill>
                    <a:srgbClr val="FF3399"/>
                  </a:solidFill>
                </a:rPr>
                <a:t>μ</a:t>
              </a:r>
              <a:r>
                <a:rPr lang="en-US" altLang="zh-CN" sz="1800" b="1" dirty="0" err="1">
                  <a:solidFill>
                    <a:srgbClr val="FF3399"/>
                  </a:solidFill>
                  <a:latin typeface="宋体" pitchFamily="2" charset="-122"/>
                </a:rPr>
                <a:t>OP</a:t>
              </a:r>
              <a:r>
                <a:rPr lang="zh-CN" altLang="en-US" sz="1800" b="1" dirty="0">
                  <a:solidFill>
                    <a:srgbClr val="FF3399"/>
                  </a:solidFill>
                  <a:latin typeface="宋体" pitchFamily="2" charset="-122"/>
                </a:rPr>
                <a:t>控制信号</a:t>
              </a:r>
            </a:p>
          </p:txBody>
        </p:sp>
      </p:grpSp>
      <p:sp>
        <p:nvSpPr>
          <p:cNvPr id="104" name="Text Box 132"/>
          <p:cNvSpPr txBox="1">
            <a:spLocks noChangeArrowheads="1"/>
          </p:cNvSpPr>
          <p:nvPr/>
        </p:nvSpPr>
        <p:spPr bwMode="auto">
          <a:xfrm>
            <a:off x="179512" y="5127139"/>
            <a:ext cx="8785101" cy="1254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spc="-50" dirty="0">
                <a:solidFill>
                  <a:schemeClr val="accent2"/>
                </a:solidFill>
                <a:latin typeface="宋体" pitchFamily="2" charset="-122"/>
              </a:rPr>
              <a:t>      内部逻辑</a:t>
            </a:r>
            <a:r>
              <a:rPr lang="en-US" altLang="zh-CN" b="1" spc="-50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spc="-50" dirty="0">
                <a:latin typeface="宋体" pitchFamily="2" charset="-122"/>
              </a:rPr>
              <a:t>组合逻辑</a:t>
            </a:r>
            <a:r>
              <a:rPr lang="en-US" altLang="zh-CN" sz="1800" b="1" spc="-50" dirty="0">
                <a:latin typeface="宋体" pitchFamily="2" charset="-122"/>
              </a:rPr>
              <a:t>(</a:t>
            </a:r>
            <a:r>
              <a:rPr lang="zh-CN" altLang="en-US" sz="1800" b="1" spc="-50" dirty="0">
                <a:latin typeface="宋体" pitchFamily="2" charset="-122"/>
              </a:rPr>
              <a:t>硬布线控制器</a:t>
            </a:r>
            <a:r>
              <a:rPr lang="en-US" altLang="zh-CN" sz="1800" b="1" spc="-50" dirty="0">
                <a:latin typeface="宋体" pitchFamily="2" charset="-122"/>
              </a:rPr>
              <a:t>)</a:t>
            </a:r>
            <a:r>
              <a:rPr lang="zh-CN" altLang="en-US" b="1" spc="-50" dirty="0">
                <a:latin typeface="宋体" pitchFamily="2" charset="-122"/>
              </a:rPr>
              <a:t>，存储逻辑</a:t>
            </a:r>
            <a:r>
              <a:rPr lang="en-US" altLang="zh-CN" sz="1800" b="1" spc="-50" dirty="0">
                <a:latin typeface="宋体" pitchFamily="2" charset="-122"/>
              </a:rPr>
              <a:t>(</a:t>
            </a:r>
            <a:r>
              <a:rPr lang="zh-CN" altLang="en-US" sz="1800" b="1" spc="-50" dirty="0">
                <a:latin typeface="宋体" pitchFamily="2" charset="-122"/>
              </a:rPr>
              <a:t>微程序控制器</a:t>
            </a:r>
            <a:r>
              <a:rPr lang="en-US" altLang="zh-CN" sz="1800" b="1" spc="-50" dirty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sz="2200" b="1" spc="-50" dirty="0">
                <a:solidFill>
                  <a:srgbClr val="990099"/>
                </a:solidFill>
                <a:latin typeface="宋体" pitchFamily="2" charset="-122"/>
              </a:rPr>
              <a:t>            </a:t>
            </a:r>
            <a:r>
              <a:rPr lang="zh-CN" altLang="en-US" sz="2200" b="1" spc="-50" dirty="0">
                <a:solidFill>
                  <a:srgbClr val="990099"/>
                </a:solidFill>
                <a:latin typeface="宋体" pitchFamily="2" charset="-122"/>
              </a:rPr>
              <a:t>实质： </a:t>
            </a:r>
            <a:r>
              <a:rPr lang="zh-CN" altLang="en-US" sz="2200" b="1" spc="-50" dirty="0">
                <a:latin typeface="宋体" pitchFamily="2" charset="-122"/>
              </a:rPr>
              <a:t>编码器                 微主机</a:t>
            </a:r>
            <a:endParaRPr lang="en-US" altLang="zh-CN" sz="2200" b="1" spc="-50" dirty="0">
              <a:latin typeface="宋体" pitchFamily="2" charset="-122"/>
            </a:endParaRPr>
          </a:p>
          <a:p>
            <a:pPr algn="l"/>
            <a:r>
              <a:rPr lang="en-US" altLang="zh-CN" sz="1800" b="1" spc="-50" dirty="0">
                <a:latin typeface="宋体" pitchFamily="2" charset="-122"/>
              </a:rPr>
              <a:t>                    (</a:t>
            </a:r>
            <a:r>
              <a:rPr lang="zh-CN" altLang="en-US" sz="1800" b="1" spc="-50" dirty="0">
                <a:latin typeface="宋体" pitchFamily="2" charset="-122"/>
              </a:rPr>
              <a:t>每个输出都是输入的函数</a:t>
            </a:r>
            <a:r>
              <a:rPr lang="en-US" altLang="zh-CN" sz="1800" b="1" spc="-50" dirty="0">
                <a:latin typeface="宋体" pitchFamily="2" charset="-122"/>
              </a:rPr>
              <a:t>)    (</a:t>
            </a:r>
            <a:r>
              <a:rPr lang="zh-CN" altLang="en-US" sz="1800" b="1" spc="-50" dirty="0">
                <a:latin typeface="宋体" pitchFamily="2" charset="-122"/>
              </a:rPr>
              <a:t>输出由执行微指令产生</a:t>
            </a:r>
            <a:r>
              <a:rPr lang="en-US" altLang="zh-CN" sz="1800" b="1" spc="-50" dirty="0">
                <a:latin typeface="宋体" pitchFamily="2" charset="-122"/>
              </a:rPr>
              <a:t>)</a:t>
            </a:r>
            <a:endParaRPr lang="zh-CN" altLang="en-US" sz="1800" b="1" dirty="0">
              <a:latin typeface="宋体" pitchFamily="2" charset="-122"/>
            </a:endParaRPr>
          </a:p>
        </p:txBody>
      </p:sp>
      <p:grpSp>
        <p:nvGrpSpPr>
          <p:cNvPr id="106" name="Group 76"/>
          <p:cNvGrpSpPr>
            <a:grpSpLocks/>
          </p:cNvGrpSpPr>
          <p:nvPr/>
        </p:nvGrpSpPr>
        <p:grpSpPr bwMode="auto">
          <a:xfrm>
            <a:off x="6156176" y="6453336"/>
            <a:ext cx="360363" cy="287337"/>
            <a:chOff x="1133" y="4020"/>
            <a:chExt cx="227" cy="181"/>
          </a:xfrm>
        </p:grpSpPr>
        <p:sp>
          <p:nvSpPr>
            <p:cNvPr id="107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49</a:t>
              </a:r>
            </a:p>
          </p:txBody>
        </p:sp>
      </p:grpSp>
      <p:grpSp>
        <p:nvGrpSpPr>
          <p:cNvPr id="109" name="Group 76"/>
          <p:cNvGrpSpPr>
            <a:grpSpLocks/>
          </p:cNvGrpSpPr>
          <p:nvPr/>
        </p:nvGrpSpPr>
        <p:grpSpPr bwMode="auto">
          <a:xfrm>
            <a:off x="4067621" y="6453336"/>
            <a:ext cx="360363" cy="287337"/>
            <a:chOff x="1133" y="4020"/>
            <a:chExt cx="227" cy="181"/>
          </a:xfrm>
        </p:grpSpPr>
        <p:sp>
          <p:nvSpPr>
            <p:cNvPr id="110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" name="Text Box 78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47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055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45" grpId="0"/>
      <p:bldP spid="104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u="sng" smtClean="0"/>
              <a:pPr/>
              <a:t>73</a:t>
            </a:fld>
            <a:endParaRPr lang="en-US" altLang="zh-CN" u="sng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838200" y="214290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600" b="1" u="sng" dirty="0">
                <a:latin typeface="宋体" pitchFamily="2" charset="-122"/>
              </a:rPr>
              <a:t>§6.3  </a:t>
            </a:r>
            <a:r>
              <a:rPr lang="zh-CN" altLang="en-US" sz="3600" b="1" u="sng" dirty="0">
                <a:latin typeface="宋体" pitchFamily="2" charset="-122"/>
              </a:rPr>
              <a:t>硬布线控制器的设计</a:t>
            </a:r>
          </a:p>
        </p:txBody>
      </p:sp>
      <p:sp>
        <p:nvSpPr>
          <p:cNvPr id="5" name="Text Box 80"/>
          <p:cNvSpPr txBox="1">
            <a:spLocks noChangeArrowheads="1"/>
          </p:cNvSpPr>
          <p:nvPr/>
        </p:nvSpPr>
        <p:spPr bwMode="auto">
          <a:xfrm>
            <a:off x="179388" y="977786"/>
            <a:ext cx="8785225" cy="96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sng" dirty="0">
                <a:solidFill>
                  <a:srgbClr val="C00000"/>
                </a:solidFill>
                <a:latin typeface="宋体" pitchFamily="2" charset="-122"/>
              </a:rPr>
              <a:t>硬布线</a:t>
            </a:r>
            <a:r>
              <a:rPr lang="en-US" altLang="zh-CN" b="1" u="sng" dirty="0">
                <a:solidFill>
                  <a:srgbClr val="C00000"/>
                </a:solidFill>
                <a:latin typeface="宋体" pitchFamily="2" charset="-122"/>
              </a:rPr>
              <a:t>CU</a:t>
            </a:r>
            <a:r>
              <a:rPr lang="zh-CN" altLang="en-US" b="1" u="sng" dirty="0">
                <a:solidFill>
                  <a:srgbClr val="C00000"/>
                </a:solidFill>
                <a:latin typeface="宋体" pitchFamily="2" charset="-122"/>
              </a:rPr>
              <a:t>的实现要求：</a:t>
            </a:r>
            <a:endParaRPr lang="en-US" altLang="zh-CN" b="1" u="sng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u="sng" dirty="0">
                <a:latin typeface="宋体" pitchFamily="2" charset="-122"/>
              </a:rPr>
              <a:t>      </a:t>
            </a:r>
            <a:r>
              <a:rPr lang="zh-CN" altLang="en-US" b="1" u="sng" dirty="0">
                <a:solidFill>
                  <a:srgbClr val="990099"/>
                </a:solidFill>
              </a:rPr>
              <a:t>两级</a:t>
            </a:r>
            <a:r>
              <a:rPr lang="zh-CN" altLang="en-US" b="1" u="sng" dirty="0"/>
              <a:t>时序信号，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组合逻辑</a:t>
            </a:r>
            <a:r>
              <a:rPr lang="zh-CN" altLang="en-US" b="1" u="sng" dirty="0">
                <a:latin typeface="宋体" pitchFamily="2" charset="-122"/>
              </a:rPr>
              <a:t>形成</a:t>
            </a:r>
            <a:r>
              <a:rPr lang="en-US" altLang="zh-CN" u="sng" dirty="0" err="1"/>
              <a:t>μ</a:t>
            </a:r>
            <a:r>
              <a:rPr lang="en-US" altLang="zh-CN" b="1" u="sng" dirty="0" err="1">
                <a:latin typeface="宋体" pitchFamily="2" charset="-122"/>
              </a:rPr>
              <a:t>OP</a:t>
            </a:r>
            <a:r>
              <a:rPr lang="zh-CN" altLang="en-US" b="1" u="sng" dirty="0">
                <a:latin typeface="宋体" pitchFamily="2" charset="-122"/>
              </a:rPr>
              <a:t>控制信号</a:t>
            </a:r>
            <a:endParaRPr lang="en-US" altLang="zh-CN" b="1" u="sng" dirty="0">
              <a:latin typeface="宋体" pitchFamily="2" charset="-122"/>
            </a:endParaRPr>
          </a:p>
        </p:txBody>
      </p:sp>
      <p:sp>
        <p:nvSpPr>
          <p:cNvPr id="6" name="Text Box 303"/>
          <p:cNvSpPr txBox="1">
            <a:spLocks noChangeArrowheads="1"/>
          </p:cNvSpPr>
          <p:nvPr/>
        </p:nvSpPr>
        <p:spPr bwMode="auto">
          <a:xfrm>
            <a:off x="142844" y="1909281"/>
            <a:ext cx="8785225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sng" dirty="0">
                <a:solidFill>
                  <a:srgbClr val="C00000"/>
                </a:solidFill>
                <a:latin typeface="宋体" pitchFamily="2" charset="-122"/>
              </a:rPr>
              <a:t>硬布线</a:t>
            </a:r>
            <a:r>
              <a:rPr lang="en-US" altLang="zh-CN" b="1" u="sng" dirty="0">
                <a:solidFill>
                  <a:srgbClr val="C00000"/>
                </a:solidFill>
                <a:latin typeface="宋体" pitchFamily="2" charset="-122"/>
              </a:rPr>
              <a:t>CU</a:t>
            </a:r>
            <a:r>
              <a:rPr lang="zh-CN" altLang="en-US" b="1" u="sng" dirty="0">
                <a:solidFill>
                  <a:srgbClr val="C00000"/>
                </a:solidFill>
                <a:latin typeface="宋体" pitchFamily="2" charset="-122"/>
              </a:rPr>
              <a:t>的实现方法：</a:t>
            </a:r>
            <a:endParaRPr lang="en-US" altLang="zh-CN" b="1" u="sng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chemeClr val="accent2"/>
                </a:solidFill>
                <a:latin typeface="宋体" pitchFamily="2" charset="-122"/>
              </a:rPr>
              <a:t>       </a:t>
            </a:r>
            <a:r>
              <a:rPr lang="zh-CN" altLang="en-US" b="1" u="sng" dirty="0">
                <a:solidFill>
                  <a:schemeClr val="accent2"/>
                </a:solidFill>
                <a:latin typeface="宋体" pitchFamily="2" charset="-122"/>
              </a:rPr>
              <a:t>有限状态机</a:t>
            </a:r>
            <a:r>
              <a:rPr lang="en-US" altLang="zh-CN" b="1" u="sng" dirty="0">
                <a:solidFill>
                  <a:schemeClr val="accent2"/>
                </a:solidFill>
                <a:latin typeface="宋体" pitchFamily="2" charset="-122"/>
              </a:rPr>
              <a:t>(FSM)</a:t>
            </a:r>
            <a:r>
              <a:rPr lang="zh-CN" altLang="en-US" b="1" u="sng" dirty="0">
                <a:solidFill>
                  <a:schemeClr val="accent2"/>
                </a:solidFill>
                <a:latin typeface="宋体" pitchFamily="2" charset="-122"/>
              </a:rPr>
              <a:t>模型</a:t>
            </a:r>
            <a:r>
              <a:rPr lang="en-US" altLang="zh-CN" b="1" u="sng" dirty="0">
                <a:solidFill>
                  <a:schemeClr val="accent2"/>
                </a:solidFill>
                <a:latin typeface="宋体" pitchFamily="2" charset="-122"/>
              </a:rPr>
              <a:t>— </a:t>
            </a:r>
            <a:r>
              <a:rPr lang="zh-CN" altLang="en-US" b="1" u="sng" dirty="0">
                <a:latin typeface="宋体" pitchFamily="2" charset="-122"/>
              </a:rPr>
              <a:t>当前状态＋</a:t>
            </a:r>
            <a:r>
              <a:rPr lang="en-US" altLang="zh-CN" b="1" u="sng" dirty="0">
                <a:latin typeface="宋体" pitchFamily="2" charset="-122"/>
              </a:rPr>
              <a:t>2</a:t>
            </a:r>
            <a:r>
              <a:rPr lang="zh-CN" altLang="en-US" b="1" u="sng" dirty="0">
                <a:latin typeface="宋体" pitchFamily="2" charset="-122"/>
              </a:rPr>
              <a:t>个函数</a:t>
            </a:r>
            <a:endParaRPr lang="en-US" altLang="zh-CN" b="1" u="sng" dirty="0">
              <a:latin typeface="宋体" pitchFamily="2" charset="-122"/>
            </a:endParaRPr>
          </a:p>
        </p:txBody>
      </p:sp>
      <p:sp>
        <p:nvSpPr>
          <p:cNvPr id="19" name="Text Box 303"/>
          <p:cNvSpPr txBox="1">
            <a:spLocks noChangeArrowheads="1"/>
          </p:cNvSpPr>
          <p:nvPr/>
        </p:nvSpPr>
        <p:spPr bwMode="auto">
          <a:xfrm>
            <a:off x="179512" y="4102621"/>
            <a:ext cx="8784976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chemeClr val="accent2"/>
                </a:solidFill>
                <a:latin typeface="宋体" pitchFamily="2" charset="-122"/>
              </a:rPr>
              <a:t>       FSM</a:t>
            </a:r>
            <a:r>
              <a:rPr lang="zh-CN" altLang="en-US" b="1" u="sng" dirty="0">
                <a:solidFill>
                  <a:schemeClr val="accent2"/>
                </a:solidFill>
                <a:latin typeface="宋体" pitchFamily="2" charset="-122"/>
              </a:rPr>
              <a:t>模型的应用</a:t>
            </a:r>
            <a:r>
              <a:rPr lang="en-US" altLang="zh-CN" b="1" u="sng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chemeClr val="accent2"/>
                </a:solidFill>
                <a:latin typeface="宋体" pitchFamily="2" charset="-122"/>
              </a:rPr>
              <a:t>          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当前状态：</a:t>
            </a:r>
            <a:r>
              <a:rPr lang="zh-CN" altLang="en-US" b="1" u="sng" dirty="0">
                <a:latin typeface="宋体" pitchFamily="2" charset="-122"/>
              </a:rPr>
              <a:t>所有的时序信号，用</a:t>
            </a:r>
            <a:r>
              <a:rPr lang="zh-CN" altLang="en-US" b="1" u="sng" dirty="0">
                <a:solidFill>
                  <a:srgbClr val="CC3300"/>
                </a:solidFill>
                <a:latin typeface="宋体" pitchFamily="2" charset="-122"/>
              </a:rPr>
              <a:t>状态部件</a:t>
            </a:r>
            <a:r>
              <a:rPr lang="zh-CN" altLang="en-US" b="1" u="sng" dirty="0">
                <a:latin typeface="宋体" pitchFamily="2" charset="-122"/>
              </a:rPr>
              <a:t>保存</a:t>
            </a:r>
            <a:endParaRPr lang="en-US" altLang="zh-CN" b="1" u="sng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          下一状态产生函数：</a:t>
            </a:r>
            <a:r>
              <a:rPr lang="zh-CN" altLang="en-US" b="1" u="sng" spc="-100" dirty="0">
                <a:latin typeface="宋体" pitchFamily="2" charset="-122"/>
              </a:rPr>
              <a:t>环形信号发生器的内部逻辑</a:t>
            </a:r>
            <a:endParaRPr lang="en-US" altLang="zh-CN" b="1" u="sng" spc="-100" dirty="0">
              <a:latin typeface="宋体" pitchFamily="2" charset="-122"/>
            </a:endParaRPr>
          </a:p>
          <a:p>
            <a:pPr algn="l"/>
            <a:r>
              <a:rPr lang="en-US" altLang="zh-CN" b="1" u="sng" dirty="0">
                <a:solidFill>
                  <a:srgbClr val="990099"/>
                </a:solidFill>
                <a:latin typeface="宋体" pitchFamily="2" charset="-122"/>
              </a:rPr>
              <a:t>          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输出信号产生函数：</a:t>
            </a:r>
            <a:r>
              <a:rPr lang="en-US" altLang="zh-CN" u="sng" spc="-100" dirty="0" err="1"/>
              <a:t>μ</a:t>
            </a:r>
            <a:r>
              <a:rPr lang="en-US" altLang="zh-CN" b="1" u="sng" spc="-100" dirty="0" err="1">
                <a:latin typeface="宋体" pitchFamily="2" charset="-122"/>
              </a:rPr>
              <a:t>OP</a:t>
            </a:r>
            <a:r>
              <a:rPr lang="zh-CN" altLang="en-US" b="1" u="sng" spc="-100" dirty="0">
                <a:latin typeface="宋体" pitchFamily="2" charset="-122"/>
              </a:rPr>
              <a:t>控制信号形成电路的内部逻辑</a:t>
            </a:r>
          </a:p>
        </p:txBody>
      </p:sp>
      <p:grpSp>
        <p:nvGrpSpPr>
          <p:cNvPr id="77" name="组合 76"/>
          <p:cNvGrpSpPr/>
          <p:nvPr/>
        </p:nvGrpSpPr>
        <p:grpSpPr>
          <a:xfrm>
            <a:off x="1763688" y="2924944"/>
            <a:ext cx="6778262" cy="1152128"/>
            <a:chOff x="1763688" y="2924944"/>
            <a:chExt cx="6778262" cy="1152128"/>
          </a:xfrm>
        </p:grpSpPr>
        <p:sp>
          <p:nvSpPr>
            <p:cNvPr id="76" name="矩形 75"/>
            <p:cNvSpPr/>
            <p:nvPr/>
          </p:nvSpPr>
          <p:spPr>
            <a:xfrm>
              <a:off x="1873259" y="2996952"/>
              <a:ext cx="5290342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u="sng"/>
            </a:p>
          </p:txBody>
        </p:sp>
        <p:sp>
          <p:nvSpPr>
            <p:cNvPr id="8" name="Text Box 132"/>
            <p:cNvSpPr txBox="1">
              <a:spLocks noChangeArrowheads="1"/>
            </p:cNvSpPr>
            <p:nvPr/>
          </p:nvSpPr>
          <p:spPr bwMode="auto">
            <a:xfrm>
              <a:off x="2051720" y="3068961"/>
              <a:ext cx="1656184" cy="36004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u="sng" dirty="0">
                  <a:latin typeface="宋体" pitchFamily="2" charset="-122"/>
                </a:rPr>
                <a:t>当前状态</a:t>
              </a:r>
              <a:endParaRPr lang="zh-CN" altLang="en-US" sz="1600" b="1" u="sng" dirty="0">
                <a:latin typeface="宋体" pitchFamily="2" charset="-122"/>
              </a:endParaRPr>
            </a:p>
          </p:txBody>
        </p:sp>
        <p:sp>
          <p:nvSpPr>
            <p:cNvPr id="9" name="Text Box 147"/>
            <p:cNvSpPr txBox="1">
              <a:spLocks noChangeArrowheads="1"/>
            </p:cNvSpPr>
            <p:nvPr/>
          </p:nvSpPr>
          <p:spPr bwMode="auto">
            <a:xfrm>
              <a:off x="2339752" y="3759572"/>
              <a:ext cx="1152128" cy="3175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u="sng" dirty="0">
                  <a:latin typeface="宋体" pitchFamily="2" charset="-122"/>
                </a:rPr>
                <a:t>输入信号</a:t>
              </a:r>
              <a:endParaRPr lang="zh-CN" altLang="en-US" sz="1600" b="1" u="sng" dirty="0">
                <a:latin typeface="宋体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4371226" y="3060008"/>
              <a:ext cx="2647671" cy="457200"/>
            </a:xfrm>
            <a:prstGeom prst="ellipse">
              <a:avLst/>
            </a:prstGeom>
            <a:solidFill>
              <a:srgbClr val="FFCC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36000" rIns="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800" b="1" u="sng" dirty="0"/>
                <a:t>下一状态产生函数</a:t>
              </a:r>
              <a:endParaRPr kumimoji="1" lang="zh-CN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1" name="椭圆 10"/>
            <p:cNvSpPr/>
            <p:nvPr/>
          </p:nvSpPr>
          <p:spPr bwMode="auto">
            <a:xfrm>
              <a:off x="4377184" y="3630032"/>
              <a:ext cx="2641713" cy="447040"/>
            </a:xfrm>
            <a:prstGeom prst="ellipse">
              <a:avLst/>
            </a:prstGeom>
            <a:solidFill>
              <a:srgbClr val="FFCC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36000" rIns="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800" b="1" u="sng" dirty="0"/>
                <a:t>输出信号产生函数</a:t>
              </a:r>
              <a:endParaRPr kumimoji="1" lang="zh-CN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 bwMode="auto">
            <a:xfrm flipV="1">
              <a:off x="3707904" y="3212976"/>
              <a:ext cx="720204" cy="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直接箭头连接符 31"/>
            <p:cNvCxnSpPr/>
            <p:nvPr/>
          </p:nvCxnSpPr>
          <p:spPr bwMode="auto">
            <a:xfrm rot="16200000" flipH="1">
              <a:off x="4013942" y="3374995"/>
              <a:ext cx="576058" cy="252027"/>
            </a:xfrm>
            <a:prstGeom prst="bentConnector3">
              <a:avLst>
                <a:gd name="adj1" fmla="val 99384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14" name="直接箭头连接符 13"/>
            <p:cNvCxnSpPr/>
            <p:nvPr/>
          </p:nvCxnSpPr>
          <p:spPr bwMode="auto">
            <a:xfrm>
              <a:off x="3491880" y="3933056"/>
              <a:ext cx="93610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直接箭头连接符 38"/>
            <p:cNvCxnSpPr/>
            <p:nvPr/>
          </p:nvCxnSpPr>
          <p:spPr bwMode="auto">
            <a:xfrm rot="5400000" flipH="1" flipV="1">
              <a:off x="3905926" y="3410998"/>
              <a:ext cx="576064" cy="468052"/>
            </a:xfrm>
            <a:prstGeom prst="bentConnector3">
              <a:avLst>
                <a:gd name="adj1" fmla="val 99383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16" name="直接箭头连接符 15"/>
            <p:cNvCxnSpPr>
              <a:stCxn id="11" idx="6"/>
            </p:cNvCxnSpPr>
            <p:nvPr/>
          </p:nvCxnSpPr>
          <p:spPr bwMode="auto">
            <a:xfrm>
              <a:off x="7018897" y="3853552"/>
              <a:ext cx="301323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" name="Text Box 147"/>
            <p:cNvSpPr txBox="1">
              <a:spLocks noChangeArrowheads="1"/>
            </p:cNvSpPr>
            <p:nvPr/>
          </p:nvSpPr>
          <p:spPr bwMode="auto">
            <a:xfrm>
              <a:off x="7308304" y="3687564"/>
              <a:ext cx="1233646" cy="3175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u="sng" dirty="0">
                  <a:latin typeface="宋体" pitchFamily="2" charset="-122"/>
                </a:rPr>
                <a:t>输出信号</a:t>
              </a:r>
              <a:endParaRPr lang="zh-CN" altLang="en-US" sz="1600" b="1" u="sng" dirty="0">
                <a:latin typeface="宋体" pitchFamily="2" charset="-122"/>
              </a:endParaRPr>
            </a:p>
          </p:txBody>
        </p:sp>
        <p:cxnSp>
          <p:nvCxnSpPr>
            <p:cNvPr id="18" name="直接箭头连接符 47"/>
            <p:cNvCxnSpPr>
              <a:stCxn id="10" idx="6"/>
            </p:cNvCxnSpPr>
            <p:nvPr/>
          </p:nvCxnSpPr>
          <p:spPr bwMode="auto">
            <a:xfrm flipV="1">
              <a:off x="7018897" y="2924944"/>
              <a:ext cx="289407" cy="36366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" name="直接箭头连接符 19"/>
            <p:cNvCxnSpPr/>
            <p:nvPr/>
          </p:nvCxnSpPr>
          <p:spPr bwMode="auto">
            <a:xfrm>
              <a:off x="1763688" y="2924944"/>
              <a:ext cx="554461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" name="直接箭头连接符 47"/>
            <p:cNvCxnSpPr>
              <a:endCxn id="8" idx="1"/>
            </p:cNvCxnSpPr>
            <p:nvPr/>
          </p:nvCxnSpPr>
          <p:spPr bwMode="auto">
            <a:xfrm rot="16200000" flipH="1">
              <a:off x="1745687" y="2942948"/>
              <a:ext cx="324036" cy="288030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87" name="组合 86"/>
          <p:cNvGrpSpPr/>
          <p:nvPr/>
        </p:nvGrpSpPr>
        <p:grpSpPr>
          <a:xfrm>
            <a:off x="6300192" y="4221088"/>
            <a:ext cx="2056448" cy="1152128"/>
            <a:chOff x="6300192" y="4221088"/>
            <a:chExt cx="2056448" cy="1152128"/>
          </a:xfrm>
        </p:grpSpPr>
        <p:sp>
          <p:nvSpPr>
            <p:cNvPr id="80" name="右大括号 79"/>
            <p:cNvSpPr/>
            <p:nvPr/>
          </p:nvSpPr>
          <p:spPr bwMode="auto">
            <a:xfrm>
              <a:off x="8172400" y="4725144"/>
              <a:ext cx="153526" cy="648072"/>
            </a:xfrm>
            <a:prstGeom prst="rightBrace">
              <a:avLst>
                <a:gd name="adj1" fmla="val 29231"/>
                <a:gd name="adj2" fmla="val 50000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6300192" y="4221088"/>
              <a:ext cx="2043748" cy="28803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rgbClr val="99009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800" b="1" u="sng" dirty="0">
                  <a:solidFill>
                    <a:schemeClr val="tx1"/>
                  </a:solidFill>
                  <a:latin typeface="宋体" pitchFamily="2" charset="-122"/>
                </a:rPr>
                <a:t>时序信号形成电路</a:t>
              </a:r>
            </a:p>
          </p:txBody>
        </p:sp>
        <p:cxnSp>
          <p:nvCxnSpPr>
            <p:cNvPr id="83" name="直接箭头连接符 82"/>
            <p:cNvCxnSpPr>
              <a:stCxn id="81" idx="3"/>
            </p:cNvCxnSpPr>
            <p:nvPr/>
          </p:nvCxnSpPr>
          <p:spPr bwMode="auto">
            <a:xfrm>
              <a:off x="8343940" y="4365104"/>
              <a:ext cx="12700" cy="684076"/>
            </a:xfrm>
            <a:prstGeom prst="bentConnector4">
              <a:avLst>
                <a:gd name="adj1" fmla="val 1620000"/>
                <a:gd name="adj2" fmla="val 99926"/>
              </a:avLst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88" name="Group 76"/>
          <p:cNvGrpSpPr>
            <a:grpSpLocks/>
          </p:cNvGrpSpPr>
          <p:nvPr/>
        </p:nvGrpSpPr>
        <p:grpSpPr bwMode="auto">
          <a:xfrm>
            <a:off x="6155853" y="6453336"/>
            <a:ext cx="360363" cy="287337"/>
            <a:chOff x="1133" y="4020"/>
            <a:chExt cx="227" cy="181"/>
          </a:xfrm>
        </p:grpSpPr>
        <p:sp>
          <p:nvSpPr>
            <p:cNvPr id="89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u="sng"/>
            </a:p>
          </p:txBody>
        </p:sp>
        <p:sp>
          <p:nvSpPr>
            <p:cNvPr id="90" name="Text Box 78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u="sng" dirty="0">
                  <a:solidFill>
                    <a:schemeClr val="bg2"/>
                  </a:solidFill>
                  <a:latin typeface="宋体" pitchFamily="2" charset="-122"/>
                </a:rPr>
                <a:t>53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850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19514"/>
            <a:ext cx="1905000" cy="457200"/>
          </a:xfrm>
        </p:spPr>
        <p:txBody>
          <a:bodyPr/>
          <a:lstStyle/>
          <a:p>
            <a:fld id="{0644DA26-B31B-4A5A-A4B5-BACAE3D171F4}" type="slidenum">
              <a:rPr lang="en-US" altLang="zh-CN" u="sng"/>
              <a:pPr/>
              <a:t>74</a:t>
            </a:fld>
            <a:endParaRPr lang="en-US" altLang="zh-CN" u="sng"/>
          </a:p>
        </p:txBody>
      </p:sp>
      <p:sp>
        <p:nvSpPr>
          <p:cNvPr id="359509" name="Text Box 85"/>
          <p:cNvSpPr txBox="1">
            <a:spLocks noChangeArrowheads="1"/>
          </p:cNvSpPr>
          <p:nvPr/>
        </p:nvSpPr>
        <p:spPr bwMode="auto">
          <a:xfrm>
            <a:off x="179388" y="337796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u="sng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</a:t>
            </a:r>
            <a:r>
              <a:rPr lang="en-US" altLang="zh-CN" sz="2800" b="1" u="sng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CU</a:t>
            </a:r>
            <a:r>
              <a:rPr lang="zh-CN" altLang="en-US" sz="2800" b="1" u="sng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的设计步骤</a:t>
            </a:r>
            <a:endParaRPr lang="zh-CN" altLang="en-US" b="1" u="sng" dirty="0">
              <a:latin typeface="宋体" pitchFamily="2" charset="-122"/>
            </a:endParaRPr>
          </a:p>
        </p:txBody>
      </p:sp>
      <p:sp>
        <p:nvSpPr>
          <p:cNvPr id="359514" name="Text Box 90"/>
          <p:cNvSpPr txBox="1">
            <a:spLocks noChangeArrowheads="1"/>
          </p:cNvSpPr>
          <p:nvPr/>
        </p:nvSpPr>
        <p:spPr bwMode="auto">
          <a:xfrm>
            <a:off x="179388" y="909314"/>
            <a:ext cx="8785225" cy="1413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sng" dirty="0">
                <a:solidFill>
                  <a:srgbClr val="C00000"/>
                </a:solidFill>
                <a:latin typeface="宋体" pitchFamily="2" charset="-122"/>
              </a:rPr>
              <a:t>第</a:t>
            </a:r>
            <a:r>
              <a:rPr lang="en-US" altLang="zh-CN" b="1" u="sng" dirty="0">
                <a:solidFill>
                  <a:srgbClr val="C00000"/>
                </a:solidFill>
                <a:latin typeface="宋体" pitchFamily="2" charset="-122"/>
              </a:rPr>
              <a:t>1</a:t>
            </a:r>
            <a:r>
              <a:rPr lang="zh-CN" altLang="en-US" b="1" u="sng" dirty="0">
                <a:solidFill>
                  <a:srgbClr val="C00000"/>
                </a:solidFill>
                <a:latin typeface="宋体" pitchFamily="2" charset="-122"/>
              </a:rPr>
              <a:t>步</a:t>
            </a:r>
            <a:r>
              <a:rPr lang="en-US" altLang="zh-CN" b="1" u="sng" dirty="0">
                <a:solidFill>
                  <a:srgbClr val="C00000"/>
                </a:solidFill>
                <a:latin typeface="宋体" pitchFamily="2" charset="-122"/>
              </a:rPr>
              <a:t>—</a:t>
            </a:r>
            <a:r>
              <a:rPr lang="zh-CN" altLang="en-US" b="1" u="sng" dirty="0">
                <a:solidFill>
                  <a:srgbClr val="C00000"/>
                </a:solidFill>
                <a:latin typeface="宋体" pitchFamily="2" charset="-122"/>
              </a:rPr>
              <a:t>形成状态转换图        </a:t>
            </a:r>
            <a:r>
              <a:rPr lang="en-US" altLang="zh-CN" b="1" u="sng" dirty="0">
                <a:latin typeface="宋体" pitchFamily="2" charset="-122"/>
              </a:rPr>
              <a:t>--</a:t>
            </a:r>
            <a:r>
              <a:rPr lang="zh-CN" altLang="en-US" sz="2200" b="1" u="sng" dirty="0">
                <a:latin typeface="宋体" pitchFamily="2" charset="-122"/>
              </a:rPr>
              <a:t>基于数据通路</a:t>
            </a:r>
            <a:endParaRPr lang="en-US" altLang="zh-CN" sz="2200" b="1" u="sng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u="sng" dirty="0">
                <a:latin typeface="宋体" pitchFamily="2" charset="-122"/>
              </a:rPr>
              <a:t>      根据各指令功能需求，</a:t>
            </a:r>
            <a:r>
              <a:rPr lang="zh-CN" altLang="en-US" b="1" u="sng" dirty="0">
                <a:solidFill>
                  <a:schemeClr val="accent2"/>
                </a:solidFill>
                <a:latin typeface="宋体" pitchFamily="2" charset="-122"/>
              </a:rPr>
              <a:t>列出并汇总</a:t>
            </a:r>
            <a:endParaRPr lang="en-US" altLang="zh-CN" b="1" u="sng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u="sng" dirty="0">
                <a:latin typeface="宋体" pitchFamily="2" charset="-122"/>
              </a:rPr>
              <a:t> 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     要求：</a:t>
            </a:r>
            <a:r>
              <a:rPr lang="zh-CN" altLang="en-US" sz="2200" b="1" u="sng" dirty="0">
                <a:latin typeface="宋体" pitchFamily="2" charset="-122"/>
              </a:rPr>
              <a:t>注明状态转换条件</a:t>
            </a:r>
            <a:r>
              <a:rPr lang="en-US" altLang="zh-CN" sz="1800" b="1" u="sng" dirty="0">
                <a:latin typeface="宋体" pitchFamily="2" charset="-122"/>
              </a:rPr>
              <a:t>(OP</a:t>
            </a:r>
            <a:r>
              <a:rPr lang="zh-CN" altLang="en-US" sz="1800" b="1" u="sng" dirty="0">
                <a:latin typeface="宋体" pitchFamily="2" charset="-122"/>
              </a:rPr>
              <a:t>及寻址方式、程序状态、机器状态</a:t>
            </a:r>
            <a:r>
              <a:rPr lang="en-US" altLang="zh-CN" sz="1800" b="1" u="sng" dirty="0">
                <a:latin typeface="宋体" pitchFamily="2" charset="-122"/>
              </a:rPr>
              <a:t>)</a:t>
            </a:r>
            <a:endParaRPr lang="zh-CN" altLang="en-US" sz="1800" b="1" u="sng" dirty="0">
              <a:latin typeface="宋体" pitchFamily="2" charset="-122"/>
            </a:endParaRPr>
          </a:p>
        </p:txBody>
      </p:sp>
      <p:sp>
        <p:nvSpPr>
          <p:cNvPr id="359515" name="Text Box 91"/>
          <p:cNvSpPr txBox="1">
            <a:spLocks noChangeArrowheads="1"/>
          </p:cNvSpPr>
          <p:nvPr/>
        </p:nvSpPr>
        <p:spPr bwMode="auto">
          <a:xfrm>
            <a:off x="179388" y="2310818"/>
            <a:ext cx="8785225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sng" dirty="0">
                <a:solidFill>
                  <a:srgbClr val="C00000"/>
                </a:solidFill>
                <a:latin typeface="宋体" pitchFamily="2" charset="-122"/>
              </a:rPr>
              <a:t>第</a:t>
            </a:r>
            <a:r>
              <a:rPr lang="en-US" altLang="zh-CN" b="1" u="sng" dirty="0">
                <a:solidFill>
                  <a:srgbClr val="C00000"/>
                </a:solidFill>
                <a:latin typeface="宋体" pitchFamily="2" charset="-122"/>
              </a:rPr>
              <a:t>2</a:t>
            </a:r>
            <a:r>
              <a:rPr lang="zh-CN" altLang="en-US" b="1" u="sng" dirty="0">
                <a:solidFill>
                  <a:srgbClr val="C00000"/>
                </a:solidFill>
                <a:latin typeface="宋体" pitchFamily="2" charset="-122"/>
              </a:rPr>
              <a:t>步</a:t>
            </a:r>
            <a:r>
              <a:rPr lang="en-US" altLang="zh-CN" b="1" u="sng" dirty="0">
                <a:solidFill>
                  <a:srgbClr val="C00000"/>
                </a:solidFill>
                <a:latin typeface="宋体" pitchFamily="2" charset="-122"/>
              </a:rPr>
              <a:t>—</a:t>
            </a:r>
            <a:r>
              <a:rPr lang="zh-CN" altLang="en-US" b="1" u="sng" dirty="0">
                <a:solidFill>
                  <a:srgbClr val="C00000"/>
                </a:solidFill>
                <a:latin typeface="宋体" pitchFamily="2" charset="-122"/>
              </a:rPr>
              <a:t>组织时序系统          </a:t>
            </a:r>
            <a:r>
              <a:rPr lang="en-US" altLang="zh-CN" b="1" u="sng" dirty="0">
                <a:latin typeface="宋体" pitchFamily="2" charset="-122"/>
              </a:rPr>
              <a:t>--</a:t>
            </a:r>
            <a:r>
              <a:rPr lang="zh-CN" altLang="en-US" sz="2200" b="1" u="sng" dirty="0">
                <a:latin typeface="宋体" pitchFamily="2" charset="-122"/>
              </a:rPr>
              <a:t>基于状态转换图</a:t>
            </a:r>
          </a:p>
          <a:p>
            <a:pPr algn="l">
              <a:lnSpc>
                <a:spcPct val="125000"/>
              </a:lnSpc>
            </a:pPr>
            <a:r>
              <a:rPr lang="zh-CN" altLang="en-US" b="1" u="sng" dirty="0">
                <a:latin typeface="宋体" pitchFamily="2" charset="-122"/>
              </a:rPr>
              <a:t>      </a:t>
            </a:r>
            <a:r>
              <a:rPr lang="zh-CN" altLang="en-US" b="1" u="sng" spc="-100" dirty="0">
                <a:solidFill>
                  <a:schemeClr val="accent2"/>
                </a:solidFill>
                <a:latin typeface="宋体" pitchFamily="2" charset="-122"/>
              </a:rPr>
              <a:t>确定</a:t>
            </a:r>
            <a:r>
              <a:rPr lang="zh-CN" altLang="en-US" b="1" u="sng" spc="-100" dirty="0">
                <a:latin typeface="宋体" pitchFamily="2" charset="-122"/>
              </a:rPr>
              <a:t>时序信号个数</a:t>
            </a:r>
            <a:r>
              <a:rPr lang="en-US" altLang="zh-CN" sz="2000" b="1" u="sng" spc="-100" dirty="0">
                <a:latin typeface="宋体" pitchFamily="2" charset="-122"/>
              </a:rPr>
              <a:t>(</a:t>
            </a:r>
            <a:r>
              <a:rPr lang="zh-CN" altLang="en-US" sz="2000" b="1" u="sng" spc="-100" dirty="0">
                <a:latin typeface="宋体" pitchFamily="2" charset="-122"/>
              </a:rPr>
              <a:t>含功能</a:t>
            </a:r>
            <a:r>
              <a:rPr lang="en-US" altLang="zh-CN" sz="2000" b="1" u="sng" spc="-100" dirty="0">
                <a:latin typeface="宋体" pitchFamily="2" charset="-122"/>
              </a:rPr>
              <a:t>)</a:t>
            </a:r>
            <a:r>
              <a:rPr lang="zh-CN" altLang="en-US" b="1" u="sng" spc="-100" dirty="0">
                <a:latin typeface="宋体" pitchFamily="2" charset="-122"/>
              </a:rPr>
              <a:t>、各种时序信号序列、定时方式</a:t>
            </a:r>
            <a:endParaRPr lang="en-US" altLang="zh-CN" b="1" u="sng" spc="-100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000" b="1" u="sng" dirty="0">
                <a:latin typeface="宋体" pitchFamily="2" charset="-122"/>
              </a:rPr>
              <a:t>           (</a:t>
            </a:r>
            <a:r>
              <a:rPr lang="zh-CN" altLang="en-US" sz="2000" b="1" u="sng" dirty="0">
                <a:latin typeface="宋体" pitchFamily="2" charset="-122"/>
              </a:rPr>
              <a:t>最长路径</a:t>
            </a:r>
            <a:r>
              <a:rPr lang="en-US" altLang="zh-CN" sz="1800" b="1" u="sng" dirty="0">
                <a:latin typeface="宋体" pitchFamily="2" charset="-122"/>
              </a:rPr>
              <a:t>[2</a:t>
            </a:r>
            <a:r>
              <a:rPr lang="zh-CN" altLang="en-US" sz="1800" b="1" u="sng" dirty="0">
                <a:latin typeface="宋体" pitchFamily="2" charset="-122"/>
              </a:rPr>
              <a:t>级</a:t>
            </a:r>
            <a:r>
              <a:rPr lang="en-US" altLang="zh-CN" sz="1800" b="1" u="sng" dirty="0">
                <a:latin typeface="宋体" pitchFamily="2" charset="-122"/>
              </a:rPr>
              <a:t>]/</a:t>
            </a:r>
            <a:r>
              <a:rPr lang="zh-CN" altLang="en-US" sz="1800" b="1" u="sng" dirty="0">
                <a:latin typeface="宋体" pitchFamily="2" charset="-122"/>
              </a:rPr>
              <a:t>步骤</a:t>
            </a:r>
            <a:r>
              <a:rPr lang="en-US" altLang="zh-CN" sz="2000" b="1" u="sng" dirty="0">
                <a:latin typeface="宋体" pitchFamily="2" charset="-122"/>
              </a:rPr>
              <a:t>) </a:t>
            </a:r>
            <a:r>
              <a:rPr lang="zh-CN" altLang="en-US" sz="2000" b="1" u="sng" dirty="0">
                <a:latin typeface="宋体" pitchFamily="2" charset="-122"/>
              </a:rPr>
              <a:t>      </a:t>
            </a:r>
            <a:r>
              <a:rPr lang="en-US" altLang="zh-CN" sz="2000" b="1" u="sng" dirty="0">
                <a:latin typeface="宋体" pitchFamily="2" charset="-122"/>
              </a:rPr>
              <a:t>(</a:t>
            </a:r>
            <a:r>
              <a:rPr lang="zh-CN" altLang="en-US" sz="2000" b="1" u="sng" dirty="0">
                <a:latin typeface="宋体" pitchFamily="2" charset="-122"/>
              </a:rPr>
              <a:t>变长周期</a:t>
            </a:r>
            <a:r>
              <a:rPr lang="en-US" altLang="zh-CN" sz="2000" b="1" u="sng" dirty="0">
                <a:latin typeface="宋体" pitchFamily="2" charset="-122"/>
              </a:rPr>
              <a:t>)</a:t>
            </a:r>
            <a:r>
              <a:rPr lang="zh-CN" altLang="en-US" sz="2000" b="1" u="sng" dirty="0">
                <a:latin typeface="宋体" pitchFamily="2" charset="-122"/>
              </a:rPr>
              <a:t>         </a:t>
            </a:r>
            <a:r>
              <a:rPr lang="en-US" altLang="zh-CN" sz="2000" b="1" u="sng" dirty="0">
                <a:latin typeface="宋体" pitchFamily="2" charset="-122"/>
              </a:rPr>
              <a:t>(</a:t>
            </a:r>
            <a:r>
              <a:rPr lang="zh-CN" altLang="en-US" sz="2000" b="1" u="sng" dirty="0">
                <a:latin typeface="宋体" pitchFamily="2" charset="-122"/>
              </a:rPr>
              <a:t>联合方式</a:t>
            </a:r>
            <a:r>
              <a:rPr lang="en-US" altLang="zh-CN" sz="2000" b="1" u="sng" dirty="0">
                <a:latin typeface="宋体" pitchFamily="2" charset="-122"/>
              </a:rPr>
              <a:t>)</a:t>
            </a:r>
            <a:endParaRPr lang="en-US" altLang="zh-CN" b="1" u="sng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rgbClr val="990099"/>
                </a:solidFill>
                <a:latin typeface="宋体" pitchFamily="2" charset="-122"/>
              </a:rPr>
              <a:t>      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要求：</a:t>
            </a:r>
            <a:r>
              <a:rPr lang="zh-CN" altLang="en-US" sz="2200" b="1" u="sng" dirty="0">
                <a:latin typeface="宋体" pitchFamily="2" charset="-122"/>
              </a:rPr>
              <a:t>每种信号序列都需包含适用条件</a:t>
            </a:r>
            <a:r>
              <a:rPr lang="en-US" altLang="zh-CN" sz="2000" b="1" u="sng" dirty="0">
                <a:latin typeface="宋体" pitchFamily="2" charset="-122"/>
              </a:rPr>
              <a:t>(</a:t>
            </a:r>
            <a:r>
              <a:rPr lang="zh-CN" altLang="en-US" sz="2000" b="1" u="sng" dirty="0">
                <a:latin typeface="宋体" pitchFamily="2" charset="-122"/>
              </a:rPr>
              <a:t>同状态转换条件</a:t>
            </a:r>
            <a:r>
              <a:rPr lang="en-US" altLang="zh-CN" sz="2000" b="1" u="sng" dirty="0">
                <a:latin typeface="宋体" pitchFamily="2" charset="-122"/>
              </a:rPr>
              <a:t>)</a:t>
            </a:r>
          </a:p>
        </p:txBody>
      </p:sp>
      <p:sp>
        <p:nvSpPr>
          <p:cNvPr id="359516" name="Text Box 92"/>
          <p:cNvSpPr txBox="1">
            <a:spLocks noChangeArrowheads="1"/>
          </p:cNvSpPr>
          <p:nvPr/>
        </p:nvSpPr>
        <p:spPr bwMode="auto">
          <a:xfrm>
            <a:off x="179388" y="4175517"/>
            <a:ext cx="8857108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sng" dirty="0">
                <a:solidFill>
                  <a:srgbClr val="C00000"/>
                </a:solidFill>
                <a:latin typeface="宋体" pitchFamily="2" charset="-122"/>
              </a:rPr>
              <a:t>第</a:t>
            </a:r>
            <a:r>
              <a:rPr lang="en-US" altLang="zh-CN" b="1" u="sng" dirty="0">
                <a:solidFill>
                  <a:srgbClr val="C00000"/>
                </a:solidFill>
                <a:latin typeface="宋体" pitchFamily="2" charset="-122"/>
              </a:rPr>
              <a:t>3</a:t>
            </a:r>
            <a:r>
              <a:rPr lang="zh-CN" altLang="en-US" b="1" u="sng" dirty="0">
                <a:solidFill>
                  <a:srgbClr val="C00000"/>
                </a:solidFill>
                <a:latin typeface="宋体" pitchFamily="2" charset="-122"/>
              </a:rPr>
              <a:t>步</a:t>
            </a:r>
            <a:r>
              <a:rPr lang="en-US" altLang="zh-CN" b="1" u="sng" dirty="0">
                <a:solidFill>
                  <a:srgbClr val="C00000"/>
                </a:solidFill>
                <a:latin typeface="宋体" pitchFamily="2" charset="-122"/>
              </a:rPr>
              <a:t>—</a:t>
            </a:r>
            <a:r>
              <a:rPr lang="zh-CN" altLang="en-US" b="1" u="sng" dirty="0">
                <a:solidFill>
                  <a:srgbClr val="C00000"/>
                </a:solidFill>
                <a:latin typeface="宋体" pitchFamily="2" charset="-122"/>
              </a:rPr>
              <a:t>设计时序信号形成电路  </a:t>
            </a:r>
            <a:r>
              <a:rPr lang="en-US" altLang="zh-CN" b="1" u="sng" dirty="0">
                <a:latin typeface="宋体" pitchFamily="2" charset="-122"/>
              </a:rPr>
              <a:t>--</a:t>
            </a:r>
            <a:r>
              <a:rPr lang="zh-CN" altLang="en-US" sz="2200" b="1" u="sng" dirty="0">
                <a:latin typeface="宋体" pitchFamily="2" charset="-122"/>
              </a:rPr>
              <a:t>基于时序信号序列</a:t>
            </a:r>
            <a:endParaRPr lang="en-US" altLang="zh-CN" sz="2200" b="1" u="sng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u="sng" dirty="0">
                <a:latin typeface="宋体" pitchFamily="2" charset="-122"/>
              </a:rPr>
              <a:t>      </a:t>
            </a:r>
            <a:r>
              <a:rPr lang="zh-CN" altLang="en-US" b="1" u="sng" dirty="0">
                <a:solidFill>
                  <a:schemeClr val="accent2"/>
                </a:solidFill>
                <a:latin typeface="宋体" pitchFamily="2" charset="-122"/>
              </a:rPr>
              <a:t>⑴确定</a:t>
            </a:r>
            <a:r>
              <a:rPr lang="zh-CN" altLang="en-US" b="1" u="sng" dirty="0">
                <a:latin typeface="宋体" pitchFamily="2" charset="-122"/>
              </a:rPr>
              <a:t>每个时序信号的下一状态产生函数</a:t>
            </a:r>
          </a:p>
          <a:p>
            <a:pPr algn="l">
              <a:lnSpc>
                <a:spcPct val="125000"/>
              </a:lnSpc>
            </a:pPr>
            <a:r>
              <a:rPr lang="zh-CN" altLang="en-US" b="1" u="sng" dirty="0">
                <a:solidFill>
                  <a:schemeClr val="accent2"/>
                </a:solidFill>
                <a:latin typeface="宋体" pitchFamily="2" charset="-122"/>
              </a:rPr>
              <a:t>      ⑵实现</a:t>
            </a:r>
            <a:r>
              <a:rPr lang="zh-CN" altLang="en-US" b="1" u="sng" dirty="0">
                <a:latin typeface="宋体" pitchFamily="2" charset="-122"/>
              </a:rPr>
              <a:t>信号表示、下一状态函数、复位逻辑、定时逻辑</a:t>
            </a:r>
            <a:endParaRPr lang="en-US" altLang="zh-CN" b="1" u="sng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1800" b="1" u="sng" dirty="0">
                <a:latin typeface="宋体" pitchFamily="2" charset="-122"/>
              </a:rPr>
              <a:t>                 (</a:t>
            </a:r>
            <a:r>
              <a:rPr lang="zh-CN" altLang="en-US" sz="1800" b="1" u="sng" dirty="0">
                <a:latin typeface="宋体" pitchFamily="2" charset="-122"/>
              </a:rPr>
              <a:t>触发器</a:t>
            </a:r>
            <a:r>
              <a:rPr lang="en-US" altLang="zh-CN" sz="1800" b="1" u="sng" dirty="0">
                <a:latin typeface="宋体" pitchFamily="2" charset="-122"/>
              </a:rPr>
              <a:t>)       (</a:t>
            </a:r>
            <a:r>
              <a:rPr lang="zh-CN" altLang="en-US" sz="1800" b="1" u="sng" dirty="0">
                <a:latin typeface="宋体" pitchFamily="2" charset="-122"/>
              </a:rPr>
              <a:t>组合逻辑</a:t>
            </a:r>
            <a:r>
              <a:rPr lang="en-US" altLang="zh-CN" sz="1800" b="1" u="sng" dirty="0">
                <a:latin typeface="宋体" pitchFamily="2" charset="-122"/>
              </a:rPr>
              <a:t>)    (</a:t>
            </a:r>
            <a:r>
              <a:rPr lang="zh-CN" altLang="en-US" sz="1800" b="1" u="sng" dirty="0">
                <a:latin typeface="宋体" pitchFamily="2" charset="-122"/>
              </a:rPr>
              <a:t>末尾状态表示</a:t>
            </a:r>
            <a:r>
              <a:rPr lang="en-US" altLang="zh-CN" sz="1800" b="1" u="sng" dirty="0">
                <a:latin typeface="宋体" pitchFamily="2" charset="-122"/>
              </a:rPr>
              <a:t>) (CP</a:t>
            </a:r>
            <a:r>
              <a:rPr lang="zh-CN" altLang="en-US" sz="1800" b="1" u="sng" dirty="0">
                <a:latin typeface="宋体" pitchFamily="2" charset="-122"/>
              </a:rPr>
              <a:t>与</a:t>
            </a:r>
            <a:r>
              <a:rPr lang="en-US" altLang="zh-CN" sz="1800" b="1" u="sng" dirty="0">
                <a:latin typeface="宋体" pitchFamily="2" charset="-122"/>
              </a:rPr>
              <a:t>CLK</a:t>
            </a:r>
            <a:r>
              <a:rPr lang="zh-CN" altLang="en-US" sz="1800" b="1" u="sng" dirty="0">
                <a:latin typeface="宋体" pitchFamily="2" charset="-122"/>
              </a:rPr>
              <a:t>关系</a:t>
            </a:r>
            <a:r>
              <a:rPr lang="en-US" altLang="zh-CN" sz="1800" b="1" u="sng" dirty="0">
                <a:latin typeface="宋体" pitchFamily="2" charset="-122"/>
              </a:rPr>
              <a:t>)</a:t>
            </a:r>
            <a:endParaRPr lang="zh-CN" altLang="en-US" sz="1800" b="1" u="sng" dirty="0">
              <a:latin typeface="宋体" pitchFamily="2" charset="-122"/>
            </a:endParaRPr>
          </a:p>
        </p:txBody>
      </p:sp>
      <p:sp>
        <p:nvSpPr>
          <p:cNvPr id="359518" name="AutoShape 9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6084863" y="6523557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sng"/>
          </a:p>
        </p:txBody>
      </p:sp>
      <p:grpSp>
        <p:nvGrpSpPr>
          <p:cNvPr id="10" name="Group 76"/>
          <p:cNvGrpSpPr>
            <a:grpSpLocks/>
          </p:cNvGrpSpPr>
          <p:nvPr/>
        </p:nvGrpSpPr>
        <p:grpSpPr bwMode="auto">
          <a:xfrm>
            <a:off x="2915493" y="6524450"/>
            <a:ext cx="360363" cy="287337"/>
            <a:chOff x="1133" y="4020"/>
            <a:chExt cx="227" cy="181"/>
          </a:xfrm>
        </p:grpSpPr>
        <p:sp>
          <p:nvSpPr>
            <p:cNvPr id="11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u="sng"/>
            </a:p>
          </p:txBody>
        </p:sp>
        <p:sp>
          <p:nvSpPr>
            <p:cNvPr id="13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u="sng" dirty="0">
                  <a:solidFill>
                    <a:schemeClr val="bg2"/>
                  </a:solidFill>
                  <a:latin typeface="宋体" pitchFamily="2" charset="-122"/>
                </a:rPr>
                <a:t>47</a:t>
              </a:r>
            </a:p>
          </p:txBody>
        </p:sp>
      </p:grpSp>
      <p:sp>
        <p:nvSpPr>
          <p:cNvPr id="15" name="AutoShape 94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10800000">
            <a:off x="4068639" y="6524450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sn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9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514" grpId="0"/>
      <p:bldP spid="359515" grpId="0"/>
      <p:bldP spid="359516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u="sng" smtClean="0"/>
              <a:pPr/>
              <a:t>75</a:t>
            </a:fld>
            <a:endParaRPr lang="en-US" altLang="zh-CN" u="sng"/>
          </a:p>
        </p:txBody>
      </p:sp>
      <p:sp>
        <p:nvSpPr>
          <p:cNvPr id="4" name="Text Box 93"/>
          <p:cNvSpPr txBox="1">
            <a:spLocks noChangeArrowheads="1"/>
          </p:cNvSpPr>
          <p:nvPr/>
        </p:nvSpPr>
        <p:spPr bwMode="auto">
          <a:xfrm>
            <a:off x="179388" y="3429000"/>
            <a:ext cx="8785225" cy="1413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sng" dirty="0">
                <a:solidFill>
                  <a:srgbClr val="C00000"/>
                </a:solidFill>
                <a:latin typeface="宋体" pitchFamily="2" charset="-122"/>
              </a:rPr>
              <a:t>第</a:t>
            </a:r>
            <a:r>
              <a:rPr lang="en-US" altLang="zh-CN" b="1" u="sng" dirty="0">
                <a:solidFill>
                  <a:srgbClr val="C00000"/>
                </a:solidFill>
                <a:latin typeface="宋体" pitchFamily="2" charset="-122"/>
              </a:rPr>
              <a:t>5</a:t>
            </a:r>
            <a:r>
              <a:rPr lang="zh-CN" altLang="en-US" b="1" u="sng" dirty="0">
                <a:solidFill>
                  <a:srgbClr val="C00000"/>
                </a:solidFill>
                <a:latin typeface="宋体" pitchFamily="2" charset="-122"/>
              </a:rPr>
              <a:t>步</a:t>
            </a:r>
            <a:r>
              <a:rPr lang="en-US" altLang="zh-CN" b="1" u="sng" dirty="0">
                <a:solidFill>
                  <a:srgbClr val="C00000"/>
                </a:solidFill>
                <a:latin typeface="宋体" pitchFamily="2" charset="-122"/>
              </a:rPr>
              <a:t>—</a:t>
            </a:r>
            <a:r>
              <a:rPr lang="zh-CN" altLang="en-US" b="1" u="sng" dirty="0">
                <a:solidFill>
                  <a:srgbClr val="C00000"/>
                </a:solidFill>
                <a:latin typeface="+mn-ea"/>
                <a:ea typeface="+mn-ea"/>
              </a:rPr>
              <a:t>整合成</a:t>
            </a:r>
            <a:r>
              <a:rPr lang="en-US" altLang="zh-CN" b="1" u="sng" dirty="0">
                <a:solidFill>
                  <a:srgbClr val="C00000"/>
                </a:solidFill>
                <a:latin typeface="+mn-ea"/>
                <a:ea typeface="+mn-ea"/>
              </a:rPr>
              <a:t>CU</a:t>
            </a:r>
          </a:p>
          <a:p>
            <a:pPr algn="l">
              <a:lnSpc>
                <a:spcPct val="125000"/>
              </a:lnSpc>
            </a:pPr>
            <a:r>
              <a:rPr lang="en-US" altLang="zh-CN" b="1" u="sng" dirty="0">
                <a:latin typeface="+mn-ea"/>
                <a:ea typeface="+mn-ea"/>
              </a:rPr>
              <a:t>      </a:t>
            </a:r>
            <a:r>
              <a:rPr lang="zh-CN" altLang="en-US" b="1" u="sng" dirty="0">
                <a:solidFill>
                  <a:schemeClr val="accent2"/>
                </a:solidFill>
                <a:latin typeface="+mn-ea"/>
                <a:ea typeface="+mn-ea"/>
              </a:rPr>
              <a:t>连接</a:t>
            </a:r>
            <a:r>
              <a:rPr lang="en-US" altLang="zh-CN" b="1" u="sng" dirty="0">
                <a:latin typeface="+mn-ea"/>
                <a:ea typeface="+mn-ea"/>
              </a:rPr>
              <a:t>ID</a:t>
            </a:r>
            <a:r>
              <a:rPr lang="zh-CN" altLang="en-US" b="1" u="sng" dirty="0">
                <a:latin typeface="+mn-ea"/>
                <a:ea typeface="+mn-ea"/>
              </a:rPr>
              <a:t>、时序信号形成电路、</a:t>
            </a:r>
            <a:r>
              <a:rPr lang="en-US" altLang="zh-CN" u="sng" spc="-100" dirty="0"/>
              <a:t> </a:t>
            </a:r>
            <a:r>
              <a:rPr lang="en-US" altLang="zh-CN" u="sng" spc="-100" dirty="0" err="1"/>
              <a:t>μ</a:t>
            </a:r>
            <a:r>
              <a:rPr lang="en-US" altLang="zh-CN" b="1" u="sng" dirty="0" err="1">
                <a:latin typeface="+mn-ea"/>
              </a:rPr>
              <a:t>OP</a:t>
            </a:r>
            <a:r>
              <a:rPr lang="zh-CN" altLang="en-US" b="1" u="sng" dirty="0"/>
              <a:t>控制信号形成电路</a:t>
            </a:r>
            <a:endParaRPr lang="en-US" altLang="zh-CN" b="1" u="sng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rgbClr val="990099"/>
                </a:solidFill>
                <a:latin typeface="+mn-ea"/>
                <a:ea typeface="+mn-ea"/>
              </a:rPr>
              <a:t>      </a:t>
            </a:r>
            <a:r>
              <a:rPr lang="zh-CN" altLang="en-US" b="1" u="sng" dirty="0">
                <a:solidFill>
                  <a:srgbClr val="990099"/>
                </a:solidFill>
                <a:latin typeface="+mn-ea"/>
                <a:ea typeface="+mn-ea"/>
              </a:rPr>
              <a:t>说明：</a:t>
            </a:r>
            <a:r>
              <a:rPr lang="en-US" altLang="zh-CN" b="1" u="sng" dirty="0">
                <a:latin typeface="+mn-ea"/>
                <a:ea typeface="+mn-ea"/>
              </a:rPr>
              <a:t>ID</a:t>
            </a:r>
            <a:r>
              <a:rPr lang="zh-CN" altLang="en-US" b="1" u="sng" dirty="0">
                <a:latin typeface="+mn-ea"/>
                <a:ea typeface="+mn-ea"/>
              </a:rPr>
              <a:t>设计未提及</a:t>
            </a:r>
            <a:r>
              <a:rPr lang="en-US" altLang="zh-CN" sz="2000" b="1" u="sng" dirty="0">
                <a:latin typeface="+mn-ea"/>
                <a:ea typeface="+mn-ea"/>
              </a:rPr>
              <a:t>(</a:t>
            </a:r>
            <a:r>
              <a:rPr lang="zh-CN" altLang="en-US" sz="2000" b="1" u="sng" dirty="0">
                <a:latin typeface="+mn-ea"/>
                <a:ea typeface="+mn-ea"/>
              </a:rPr>
              <a:t>太简单</a:t>
            </a:r>
            <a:r>
              <a:rPr lang="en-US" altLang="zh-CN" sz="2000" b="1" u="sng" dirty="0">
                <a:latin typeface="+mn-ea"/>
                <a:ea typeface="+mn-ea"/>
              </a:rPr>
              <a:t>)</a:t>
            </a:r>
          </a:p>
        </p:txBody>
      </p:sp>
      <p:sp>
        <p:nvSpPr>
          <p:cNvPr id="5" name="Text Box 93"/>
          <p:cNvSpPr txBox="1">
            <a:spLocks noChangeArrowheads="1"/>
          </p:cNvSpPr>
          <p:nvPr/>
        </p:nvSpPr>
        <p:spPr bwMode="auto">
          <a:xfrm>
            <a:off x="179388" y="332656"/>
            <a:ext cx="8785225" cy="3208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sng" dirty="0">
                <a:solidFill>
                  <a:srgbClr val="C00000"/>
                </a:solidFill>
                <a:latin typeface="宋体" pitchFamily="2" charset="-122"/>
              </a:rPr>
              <a:t>第</a:t>
            </a:r>
            <a:r>
              <a:rPr lang="en-US" altLang="zh-CN" b="1" u="sng" dirty="0">
                <a:solidFill>
                  <a:srgbClr val="C00000"/>
                </a:solidFill>
                <a:latin typeface="宋体" pitchFamily="2" charset="-122"/>
              </a:rPr>
              <a:t>4</a:t>
            </a:r>
            <a:r>
              <a:rPr lang="zh-CN" altLang="en-US" b="1" u="sng" dirty="0">
                <a:solidFill>
                  <a:srgbClr val="C00000"/>
                </a:solidFill>
                <a:latin typeface="宋体" pitchFamily="2" charset="-122"/>
              </a:rPr>
              <a:t>步</a:t>
            </a:r>
            <a:r>
              <a:rPr lang="en-US" altLang="zh-CN" b="1" u="sng" dirty="0">
                <a:solidFill>
                  <a:srgbClr val="C00000"/>
                </a:solidFill>
                <a:latin typeface="宋体" pitchFamily="2" charset="-122"/>
              </a:rPr>
              <a:t>—</a:t>
            </a:r>
            <a:r>
              <a:rPr lang="zh-CN" altLang="en-US" b="1" u="sng" dirty="0">
                <a:solidFill>
                  <a:srgbClr val="C00000"/>
                </a:solidFill>
                <a:latin typeface="宋体" pitchFamily="2" charset="-122"/>
              </a:rPr>
              <a:t>设计</a:t>
            </a:r>
            <a:r>
              <a:rPr lang="en-US" altLang="zh-CN" u="sng" spc="-100" dirty="0" err="1">
                <a:solidFill>
                  <a:srgbClr val="C00000"/>
                </a:solidFill>
              </a:rPr>
              <a:t>μ</a:t>
            </a:r>
            <a:r>
              <a:rPr lang="en-US" altLang="zh-CN" b="1" u="sng" dirty="0" err="1">
                <a:solidFill>
                  <a:srgbClr val="C00000"/>
                </a:solidFill>
                <a:latin typeface="+mn-ea"/>
                <a:ea typeface="+mn-ea"/>
              </a:rPr>
              <a:t>OP</a:t>
            </a:r>
            <a:r>
              <a:rPr lang="zh-CN" altLang="en-US" b="1" u="sng" dirty="0">
                <a:solidFill>
                  <a:srgbClr val="C00000"/>
                </a:solidFill>
              </a:rPr>
              <a:t>控制信号形成电路  </a:t>
            </a:r>
            <a:r>
              <a:rPr lang="en-US" altLang="zh-CN" b="1" u="sng" dirty="0">
                <a:latin typeface="宋体" pitchFamily="2" charset="-122"/>
              </a:rPr>
              <a:t>--</a:t>
            </a:r>
            <a:r>
              <a:rPr lang="zh-CN" altLang="en-US" sz="2200" b="1" u="sng" dirty="0">
                <a:latin typeface="宋体" pitchFamily="2" charset="-122"/>
              </a:rPr>
              <a:t>基于状态图及信号序列</a:t>
            </a:r>
            <a:endParaRPr lang="en-US" altLang="zh-CN" b="1" u="sng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u="sng" dirty="0">
                <a:latin typeface="+mn-ea"/>
                <a:ea typeface="+mn-ea"/>
              </a:rPr>
              <a:t>      </a:t>
            </a:r>
            <a:r>
              <a:rPr lang="zh-CN" altLang="en-US" b="1" u="sng" dirty="0">
                <a:solidFill>
                  <a:schemeClr val="accent2"/>
                </a:solidFill>
                <a:latin typeface="+mn-ea"/>
                <a:ea typeface="+mn-ea"/>
              </a:rPr>
              <a:t>⑴</a:t>
            </a:r>
            <a:r>
              <a:rPr lang="zh-CN" altLang="zh-CN" b="1" u="sng" dirty="0">
                <a:solidFill>
                  <a:schemeClr val="accent2"/>
                </a:solidFill>
                <a:latin typeface="+mn-ea"/>
                <a:ea typeface="+mn-ea"/>
              </a:rPr>
              <a:t>列出</a:t>
            </a:r>
            <a:r>
              <a:rPr lang="en-US" altLang="zh-CN" u="sng" dirty="0" err="1">
                <a:latin typeface="+mn-lt"/>
                <a:ea typeface="+mn-ea"/>
              </a:rPr>
              <a:t>μ</a:t>
            </a:r>
            <a:r>
              <a:rPr lang="en-US" altLang="zh-CN" b="1" u="sng" dirty="0" err="1">
                <a:latin typeface="+mn-ea"/>
                <a:ea typeface="+mn-ea"/>
              </a:rPr>
              <a:t>OPCmd</a:t>
            </a:r>
            <a:r>
              <a:rPr lang="zh-CN" altLang="zh-CN" b="1" u="sng" dirty="0">
                <a:latin typeface="+mn-ea"/>
                <a:ea typeface="+mn-ea"/>
              </a:rPr>
              <a:t>的使用时间表</a:t>
            </a:r>
            <a:r>
              <a:rPr lang="zh-CN" altLang="en-US" b="1" u="sng" dirty="0">
                <a:latin typeface="+mn-ea"/>
                <a:ea typeface="+mn-ea"/>
              </a:rPr>
              <a:t>：</a:t>
            </a:r>
            <a:endParaRPr lang="en-US" altLang="zh-CN" b="1" u="sng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u="sng" dirty="0">
                <a:latin typeface="+mn-ea"/>
                <a:ea typeface="+mn-ea"/>
              </a:rPr>
              <a:t>          </a:t>
            </a:r>
            <a:r>
              <a:rPr lang="zh-CN" altLang="en-US" sz="2200" b="1" u="sng" dirty="0">
                <a:latin typeface="+mn-ea"/>
                <a:ea typeface="+mn-ea"/>
              </a:rPr>
              <a:t>画出使用时间表</a:t>
            </a:r>
            <a:r>
              <a:rPr lang="en-US" altLang="zh-CN" sz="2000" b="1" u="sng" dirty="0">
                <a:latin typeface="+mn-ea"/>
                <a:ea typeface="+mn-ea"/>
              </a:rPr>
              <a:t>(</a:t>
            </a:r>
            <a:r>
              <a:rPr lang="zh-CN" altLang="en-US" sz="2000" b="1" u="sng" dirty="0">
                <a:latin typeface="+mn-ea"/>
                <a:ea typeface="+mn-ea"/>
              </a:rPr>
              <a:t>行为所有</a:t>
            </a:r>
            <a:r>
              <a:rPr lang="en-US" altLang="zh-CN" sz="2000" u="sng" dirty="0" err="1"/>
              <a:t>μ</a:t>
            </a:r>
            <a:r>
              <a:rPr lang="en-US" altLang="zh-CN" sz="2000" b="1" u="sng" dirty="0" err="1">
                <a:latin typeface="+mn-ea"/>
              </a:rPr>
              <a:t>OPCmd</a:t>
            </a:r>
            <a:r>
              <a:rPr lang="zh-CN" altLang="en-US" sz="2000" b="1" u="sng" dirty="0">
                <a:latin typeface="+mn-ea"/>
              </a:rPr>
              <a:t>、列为所有时序信号</a:t>
            </a:r>
            <a:r>
              <a:rPr lang="en-US" altLang="zh-CN" sz="2000" b="1" u="sng" dirty="0">
                <a:latin typeface="+mn-ea"/>
              </a:rPr>
              <a:t>)</a:t>
            </a:r>
            <a:r>
              <a:rPr lang="zh-CN" altLang="en-US" sz="2200" b="1" u="sng" dirty="0">
                <a:latin typeface="+mn-ea"/>
              </a:rPr>
              <a:t>，</a:t>
            </a:r>
            <a:endParaRPr lang="en-US" altLang="zh-CN" sz="2200" b="1" u="sng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u="sng" dirty="0">
                <a:latin typeface="+mn-ea"/>
                <a:ea typeface="+mn-ea"/>
              </a:rPr>
              <a:t>          </a:t>
            </a:r>
            <a:r>
              <a:rPr lang="zh-CN" altLang="en-US" sz="2200" b="1" u="sng" dirty="0">
                <a:latin typeface="+mn-ea"/>
                <a:ea typeface="+mn-ea"/>
              </a:rPr>
              <a:t>给每个状态打上时间戳</a:t>
            </a:r>
            <a:r>
              <a:rPr lang="en-US" altLang="zh-CN" sz="2000" b="1" u="sng" dirty="0">
                <a:latin typeface="+mn-ea"/>
                <a:ea typeface="+mn-ea"/>
              </a:rPr>
              <a:t>(</a:t>
            </a:r>
            <a:r>
              <a:rPr lang="zh-CN" altLang="en-US" sz="2000" b="1" u="sng" dirty="0">
                <a:latin typeface="+mn-ea"/>
                <a:ea typeface="+mn-ea"/>
              </a:rPr>
              <a:t>状态转换条件用时序信号表示</a:t>
            </a:r>
            <a:r>
              <a:rPr lang="en-US" altLang="zh-CN" sz="2000" b="1" u="sng" dirty="0">
                <a:latin typeface="+mn-ea"/>
                <a:ea typeface="+mn-ea"/>
              </a:rPr>
              <a:t>)</a:t>
            </a:r>
            <a:r>
              <a:rPr lang="zh-CN" altLang="en-US" sz="2200" b="1" u="sng" dirty="0">
                <a:latin typeface="+mn-ea"/>
                <a:ea typeface="+mn-ea"/>
              </a:rPr>
              <a:t>，</a:t>
            </a:r>
            <a:endParaRPr lang="en-US" altLang="zh-CN" sz="2200" b="1" u="sng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u="sng" dirty="0">
                <a:latin typeface="+mn-ea"/>
                <a:ea typeface="+mn-ea"/>
              </a:rPr>
              <a:t>          </a:t>
            </a:r>
            <a:r>
              <a:rPr lang="zh-CN" altLang="en-US" sz="2200" b="1" u="sng" dirty="0">
                <a:latin typeface="+mn-ea"/>
                <a:ea typeface="+mn-ea"/>
              </a:rPr>
              <a:t>将每个</a:t>
            </a:r>
            <a:r>
              <a:rPr lang="zh-CN" altLang="en-US" sz="2200" b="1" u="sng" dirty="0">
                <a:latin typeface="+mn-ea"/>
              </a:rPr>
              <a:t>状态的每个</a:t>
            </a:r>
            <a:r>
              <a:rPr lang="en-US" altLang="zh-CN" sz="2200" u="sng" dirty="0" err="1"/>
              <a:t>μ</a:t>
            </a:r>
            <a:r>
              <a:rPr lang="en-US" altLang="zh-CN" sz="2200" b="1" u="sng" dirty="0" err="1">
                <a:latin typeface="+mn-ea"/>
              </a:rPr>
              <a:t>OPCmd</a:t>
            </a:r>
            <a:r>
              <a:rPr lang="zh-CN" altLang="en-US" sz="2200" b="1" u="sng" dirty="0">
                <a:latin typeface="+mn-ea"/>
              </a:rPr>
              <a:t>的转换条件</a:t>
            </a:r>
            <a:r>
              <a:rPr lang="zh-CN" altLang="en-US" sz="2200" b="1" u="sng" dirty="0">
                <a:latin typeface="+mn-ea"/>
                <a:ea typeface="+mn-ea"/>
              </a:rPr>
              <a:t>填入表中</a:t>
            </a:r>
            <a:endParaRPr lang="en-US" altLang="zh-CN" sz="2200" b="1" u="sng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en-US" b="1" u="sng" dirty="0">
                <a:latin typeface="+mn-ea"/>
                <a:ea typeface="+mn-ea"/>
              </a:rPr>
              <a:t>      </a:t>
            </a:r>
            <a:r>
              <a:rPr lang="zh-CN" altLang="en-US" b="1" u="sng" dirty="0">
                <a:solidFill>
                  <a:schemeClr val="accent2"/>
                </a:solidFill>
                <a:latin typeface="+mn-ea"/>
                <a:ea typeface="+mn-ea"/>
              </a:rPr>
              <a:t>⑵</a:t>
            </a:r>
            <a:r>
              <a:rPr lang="zh-CN" altLang="zh-CN" b="1" u="sng" dirty="0">
                <a:solidFill>
                  <a:schemeClr val="accent2"/>
                </a:solidFill>
                <a:latin typeface="+mn-ea"/>
                <a:ea typeface="+mn-ea"/>
              </a:rPr>
              <a:t>获得</a:t>
            </a:r>
            <a:r>
              <a:rPr lang="en-US" altLang="zh-CN" u="sng" dirty="0" err="1">
                <a:latin typeface="+mn-lt"/>
                <a:ea typeface="+mn-ea"/>
              </a:rPr>
              <a:t>μ</a:t>
            </a:r>
            <a:r>
              <a:rPr lang="en-US" altLang="zh-CN" b="1" u="sng" dirty="0" err="1">
                <a:latin typeface="+mn-ea"/>
                <a:ea typeface="+mn-ea"/>
              </a:rPr>
              <a:t>OPCmd</a:t>
            </a:r>
            <a:r>
              <a:rPr lang="zh-CN" altLang="zh-CN" b="1" u="sng" dirty="0">
                <a:latin typeface="+mn-ea"/>
                <a:ea typeface="+mn-ea"/>
              </a:rPr>
              <a:t>的逻辑表达式</a:t>
            </a:r>
            <a:r>
              <a:rPr lang="en-US" altLang="zh-CN" sz="2000" b="1" u="sng" dirty="0">
                <a:latin typeface="+mn-ea"/>
                <a:ea typeface="+mn-ea"/>
              </a:rPr>
              <a:t>(</a:t>
            </a:r>
            <a:r>
              <a:rPr lang="zh-CN" altLang="en-US" sz="2000" b="1" u="sng" dirty="0">
                <a:latin typeface="+mn-ea"/>
                <a:ea typeface="+mn-ea"/>
              </a:rPr>
              <a:t>按行汇总、化简</a:t>
            </a:r>
            <a:r>
              <a:rPr lang="en-US" altLang="zh-CN" sz="2000" b="1" u="sng" dirty="0">
                <a:latin typeface="+mn-ea"/>
                <a:ea typeface="+mn-ea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zh-CN" altLang="en-US" b="1" u="sng" dirty="0">
                <a:latin typeface="+mn-ea"/>
                <a:ea typeface="+mn-ea"/>
              </a:rPr>
              <a:t>      </a:t>
            </a:r>
            <a:r>
              <a:rPr lang="zh-CN" altLang="en-US" b="1" u="sng" dirty="0">
                <a:solidFill>
                  <a:schemeClr val="accent2"/>
                </a:solidFill>
                <a:latin typeface="+mn-ea"/>
                <a:ea typeface="+mn-ea"/>
              </a:rPr>
              <a:t>⑶实现</a:t>
            </a:r>
            <a:r>
              <a:rPr lang="en-US" altLang="zh-CN" u="sng" dirty="0" err="1">
                <a:latin typeface="+mn-lt"/>
                <a:ea typeface="+mn-ea"/>
              </a:rPr>
              <a:t>μ</a:t>
            </a:r>
            <a:r>
              <a:rPr lang="en-US" altLang="zh-CN" b="1" u="sng" dirty="0" err="1">
                <a:latin typeface="+mn-ea"/>
                <a:ea typeface="+mn-ea"/>
              </a:rPr>
              <a:t>OPCmd</a:t>
            </a:r>
            <a:r>
              <a:rPr lang="zh-CN" altLang="zh-CN" b="1" u="sng" dirty="0">
                <a:latin typeface="+mn-ea"/>
                <a:ea typeface="+mn-ea"/>
              </a:rPr>
              <a:t>的逻辑表达式</a:t>
            </a:r>
            <a:r>
              <a:rPr lang="en-US" altLang="zh-CN" sz="2000" b="1" u="sng" dirty="0">
                <a:latin typeface="+mn-ea"/>
                <a:ea typeface="+mn-ea"/>
              </a:rPr>
              <a:t>(</a:t>
            </a:r>
            <a:r>
              <a:rPr lang="zh-CN" altLang="en-US" sz="2000" b="1" u="sng" dirty="0">
                <a:latin typeface="+mn-ea"/>
                <a:ea typeface="+mn-ea"/>
              </a:rPr>
              <a:t>每个</a:t>
            </a:r>
            <a:r>
              <a:rPr lang="en-US" altLang="zh-CN" sz="2000" u="sng" dirty="0" err="1"/>
              <a:t>μ</a:t>
            </a:r>
            <a:r>
              <a:rPr lang="en-US" altLang="zh-CN" sz="2000" b="1" u="sng" dirty="0" err="1">
                <a:latin typeface="+mn-ea"/>
              </a:rPr>
              <a:t>OPCmd</a:t>
            </a:r>
            <a:r>
              <a:rPr lang="zh-CN" altLang="en-US" sz="2000" b="1" u="sng" dirty="0">
                <a:latin typeface="+mn-ea"/>
              </a:rPr>
              <a:t>一个电路</a:t>
            </a:r>
            <a:r>
              <a:rPr lang="en-US" altLang="zh-CN" sz="2000" b="1" u="sng" dirty="0">
                <a:latin typeface="+mn-ea"/>
              </a:rPr>
              <a:t>)</a:t>
            </a:r>
            <a:endParaRPr lang="zh-CN" altLang="en-US" sz="2000" b="1" u="sng" dirty="0">
              <a:latin typeface="+mn-ea"/>
              <a:ea typeface="+mn-ea"/>
            </a:endParaRPr>
          </a:p>
        </p:txBody>
      </p:sp>
      <p:sp>
        <p:nvSpPr>
          <p:cNvPr id="6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156870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sng"/>
          </a:p>
        </p:txBody>
      </p:sp>
      <p:sp>
        <p:nvSpPr>
          <p:cNvPr id="10" name="AutoShape 94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sng"/>
          </a:p>
        </p:txBody>
      </p:sp>
      <p:grpSp>
        <p:nvGrpSpPr>
          <p:cNvPr id="14" name="Group 76"/>
          <p:cNvGrpSpPr>
            <a:grpSpLocks/>
          </p:cNvGrpSpPr>
          <p:nvPr/>
        </p:nvGrpSpPr>
        <p:grpSpPr bwMode="auto">
          <a:xfrm>
            <a:off x="2915493" y="6453336"/>
            <a:ext cx="360363" cy="287337"/>
            <a:chOff x="1133" y="4020"/>
            <a:chExt cx="227" cy="181"/>
          </a:xfrm>
        </p:grpSpPr>
        <p:sp>
          <p:nvSpPr>
            <p:cNvPr id="15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u="sng"/>
            </a:p>
          </p:txBody>
        </p:sp>
        <p:sp>
          <p:nvSpPr>
            <p:cNvPr id="16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u="sng" dirty="0">
                  <a:solidFill>
                    <a:schemeClr val="bg2"/>
                  </a:solidFill>
                  <a:latin typeface="宋体" pitchFamily="2" charset="-122"/>
                </a:rPr>
                <a:t>47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458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u="sng" smtClean="0"/>
              <a:pPr/>
              <a:t>76</a:t>
            </a:fld>
            <a:endParaRPr lang="en-US" altLang="zh-CN" u="sng"/>
          </a:p>
        </p:txBody>
      </p:sp>
      <p:sp>
        <p:nvSpPr>
          <p:cNvPr id="3" name="Text Box 133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u="sng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二、单周期</a:t>
            </a:r>
            <a:r>
              <a:rPr lang="en-US" altLang="zh-CN" sz="2800" b="1" u="sng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CU</a:t>
            </a:r>
            <a:r>
              <a:rPr lang="zh-CN" altLang="en-US" sz="2800" b="1" u="sng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的设计</a:t>
            </a:r>
            <a:endParaRPr lang="zh-CN" altLang="en-US" b="1" u="sng" dirty="0">
              <a:latin typeface="宋体" pitchFamily="2" charset="-122"/>
            </a:endParaRPr>
          </a:p>
        </p:txBody>
      </p:sp>
      <p:sp>
        <p:nvSpPr>
          <p:cNvPr id="4" name="Text Box 90"/>
          <p:cNvSpPr txBox="1">
            <a:spLocks noChangeArrowheads="1"/>
          </p:cNvSpPr>
          <p:nvPr/>
        </p:nvSpPr>
        <p:spPr bwMode="auto">
          <a:xfrm>
            <a:off x="179388" y="871552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sng" dirty="0">
                <a:solidFill>
                  <a:srgbClr val="C00000"/>
                </a:solidFill>
                <a:latin typeface="宋体" pitchFamily="2" charset="-122"/>
              </a:rPr>
              <a:t>*设计背景：</a:t>
            </a:r>
            <a:r>
              <a:rPr lang="zh-CN" altLang="en-US" b="1" u="sng" dirty="0">
                <a:latin typeface="宋体" pitchFamily="2" charset="-122"/>
              </a:rPr>
              <a:t>支持</a:t>
            </a:r>
            <a:r>
              <a:rPr lang="en-US" altLang="zh-CN" b="1" u="sng" dirty="0">
                <a:latin typeface="宋体" pitchFamily="2" charset="-122"/>
              </a:rPr>
              <a:t>7</a:t>
            </a:r>
            <a:r>
              <a:rPr lang="zh-CN" altLang="en-US" b="1" u="sng" dirty="0">
                <a:latin typeface="宋体" pitchFamily="2" charset="-122"/>
              </a:rPr>
              <a:t>条</a:t>
            </a:r>
            <a:r>
              <a:rPr lang="en-US" altLang="zh-CN" b="1" u="sng" dirty="0">
                <a:latin typeface="宋体" pitchFamily="2" charset="-122"/>
              </a:rPr>
              <a:t>MIPS</a:t>
            </a:r>
            <a:r>
              <a:rPr lang="zh-CN" altLang="en-US" b="1" u="sng" dirty="0">
                <a:latin typeface="宋体" pitchFamily="2" charset="-122"/>
              </a:rPr>
              <a:t>指令的数据通路</a:t>
            </a:r>
            <a:endParaRPr lang="en-US" altLang="zh-CN" b="1" u="sng" dirty="0">
              <a:latin typeface="宋体" pitchFamily="2" charset="-122"/>
            </a:endParaRPr>
          </a:p>
        </p:txBody>
      </p:sp>
      <p:grpSp>
        <p:nvGrpSpPr>
          <p:cNvPr id="5" name="Group 76"/>
          <p:cNvGrpSpPr>
            <a:grpSpLocks/>
          </p:cNvGrpSpPr>
          <p:nvPr/>
        </p:nvGrpSpPr>
        <p:grpSpPr bwMode="auto">
          <a:xfrm>
            <a:off x="2915816" y="6453336"/>
            <a:ext cx="360363" cy="287337"/>
            <a:chOff x="1133" y="4020"/>
            <a:chExt cx="227" cy="181"/>
          </a:xfrm>
        </p:grpSpPr>
        <p:sp>
          <p:nvSpPr>
            <p:cNvPr id="6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u="sng"/>
            </a:p>
          </p:txBody>
        </p:sp>
        <p:sp>
          <p:nvSpPr>
            <p:cNvPr id="7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u="sng" dirty="0">
                  <a:solidFill>
                    <a:schemeClr val="bg2"/>
                  </a:solidFill>
                  <a:latin typeface="宋体" pitchFamily="2" charset="-122"/>
                </a:rPr>
                <a:t>39</a:t>
              </a:r>
            </a:p>
          </p:txBody>
        </p:sp>
      </p:grpSp>
      <p:sp>
        <p:nvSpPr>
          <p:cNvPr id="8" name="Text Box 90"/>
          <p:cNvSpPr txBox="1">
            <a:spLocks noChangeArrowheads="1"/>
          </p:cNvSpPr>
          <p:nvPr/>
        </p:nvSpPr>
        <p:spPr bwMode="auto">
          <a:xfrm>
            <a:off x="179388" y="1340768"/>
            <a:ext cx="8785225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sng" dirty="0">
                <a:solidFill>
                  <a:srgbClr val="C00000"/>
                </a:solidFill>
                <a:latin typeface="宋体" pitchFamily="2" charset="-122"/>
              </a:rPr>
              <a:t>*形成状态转换图：</a:t>
            </a:r>
            <a:r>
              <a:rPr lang="en-US" altLang="zh-CN" sz="2200" u="sng" spc="-100" dirty="0" err="1"/>
              <a:t>μ</a:t>
            </a:r>
            <a:r>
              <a:rPr lang="en-US" altLang="zh-CN" sz="2200" b="1" u="sng" spc="-100" dirty="0" err="1">
                <a:latin typeface="+mn-ea"/>
              </a:rPr>
              <a:t>OPCmd</a:t>
            </a:r>
            <a:r>
              <a:rPr lang="zh-CN" altLang="en-US" sz="2200" b="1" u="sng" spc="-100" dirty="0">
                <a:latin typeface="+mn-ea"/>
              </a:rPr>
              <a:t>序列仅</a:t>
            </a:r>
            <a:r>
              <a:rPr lang="en-US" altLang="zh-CN" sz="2200" b="1" u="sng" spc="-100" dirty="0">
                <a:latin typeface="宋体" pitchFamily="2" charset="-122"/>
              </a:rPr>
              <a:t>1</a:t>
            </a:r>
            <a:r>
              <a:rPr lang="zh-CN" altLang="en-US" sz="2200" b="1" u="sng" spc="-100" dirty="0">
                <a:latin typeface="宋体" pitchFamily="2" charset="-122"/>
              </a:rPr>
              <a:t>步，状态转换条件为操作码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479634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u="sng"/>
          </a:p>
        </p:txBody>
      </p:sp>
      <p:grpSp>
        <p:nvGrpSpPr>
          <p:cNvPr id="64" name="组合 63"/>
          <p:cNvGrpSpPr/>
          <p:nvPr/>
        </p:nvGrpSpPr>
        <p:grpSpPr>
          <a:xfrm>
            <a:off x="1187625" y="1844824"/>
            <a:ext cx="7128791" cy="1584176"/>
            <a:chOff x="1331641" y="2852936"/>
            <a:chExt cx="7128791" cy="1584176"/>
          </a:xfrm>
        </p:grpSpPr>
        <p:cxnSp>
          <p:nvCxnSpPr>
            <p:cNvPr id="18" name="直接箭头连接符 17"/>
            <p:cNvCxnSpPr>
              <a:endCxn id="23" idx="0"/>
            </p:cNvCxnSpPr>
            <p:nvPr/>
          </p:nvCxnSpPr>
          <p:spPr bwMode="auto">
            <a:xfrm>
              <a:off x="4772844" y="2852938"/>
              <a:ext cx="0" cy="21602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" name="Text Box 132"/>
            <p:cNvSpPr txBox="1">
              <a:spLocks noChangeArrowheads="1"/>
            </p:cNvSpPr>
            <p:nvPr/>
          </p:nvSpPr>
          <p:spPr bwMode="auto">
            <a:xfrm>
              <a:off x="1331641" y="3717032"/>
              <a:ext cx="864095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r>
                <a:rPr lang="en-US" altLang="zh-CN" sz="1800" b="1" u="sng" dirty="0">
                  <a:latin typeface="宋体" pitchFamily="2" charset="-122"/>
                </a:rPr>
                <a:t>add</a:t>
              </a:r>
              <a:r>
                <a:rPr lang="zh-CN" altLang="en-US" sz="1600" b="1" u="sng" dirty="0">
                  <a:latin typeface="宋体" pitchFamily="2" charset="-122"/>
                </a:rPr>
                <a:t>的</a:t>
              </a:r>
              <a:r>
                <a:rPr lang="en-US" altLang="zh-CN" sz="1800" u="sng" dirty="0" err="1"/>
                <a:t>μ</a:t>
              </a:r>
              <a:r>
                <a:rPr lang="en-US" altLang="zh-CN" sz="1800" b="1" u="sng" dirty="0" err="1">
                  <a:latin typeface="+mn-ea"/>
                </a:rPr>
                <a:t>OPCmd</a:t>
              </a:r>
              <a:endParaRPr lang="en-US" altLang="zh-CN" sz="1800" b="1" u="sng" dirty="0">
                <a:latin typeface="宋体" pitchFamily="2" charset="-122"/>
              </a:endParaRPr>
            </a:p>
          </p:txBody>
        </p:sp>
        <p:cxnSp>
          <p:nvCxnSpPr>
            <p:cNvPr id="12" name="直接箭头连接符 11"/>
            <p:cNvCxnSpPr>
              <a:endCxn id="17" idx="0"/>
            </p:cNvCxnSpPr>
            <p:nvPr/>
          </p:nvCxnSpPr>
          <p:spPr bwMode="auto">
            <a:xfrm>
              <a:off x="3782691" y="3429000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" name="Text Box 132"/>
            <p:cNvSpPr txBox="1">
              <a:spLocks noChangeArrowheads="1"/>
            </p:cNvSpPr>
            <p:nvPr/>
          </p:nvSpPr>
          <p:spPr bwMode="auto">
            <a:xfrm>
              <a:off x="2339753" y="3717032"/>
              <a:ext cx="864095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r>
                <a:rPr lang="en-US" altLang="zh-CN" sz="1600" b="1" u="sng" dirty="0">
                  <a:latin typeface="宋体" pitchFamily="2" charset="-122"/>
                </a:rPr>
                <a:t>sub</a:t>
              </a:r>
              <a:r>
                <a:rPr lang="zh-CN" altLang="en-US" sz="1600" b="1" u="sng" dirty="0">
                  <a:latin typeface="宋体" pitchFamily="2" charset="-122"/>
                </a:rPr>
                <a:t>的</a:t>
              </a:r>
              <a:r>
                <a:rPr lang="en-US" altLang="zh-CN" sz="1800" u="sng" dirty="0" err="1"/>
                <a:t>μ</a:t>
              </a:r>
              <a:r>
                <a:rPr lang="en-US" altLang="zh-CN" sz="1800" b="1" u="sng" dirty="0" err="1">
                  <a:latin typeface="+mn-ea"/>
                </a:rPr>
                <a:t>OPCmd</a:t>
              </a:r>
              <a:endParaRPr lang="en-US" altLang="zh-CN" sz="1800" b="1" u="sng" dirty="0">
                <a:latin typeface="宋体" pitchFamily="2" charset="-122"/>
              </a:endParaRPr>
            </a:p>
          </p:txBody>
        </p:sp>
        <p:sp>
          <p:nvSpPr>
            <p:cNvPr id="17" name="Text Box 132"/>
            <p:cNvSpPr txBox="1">
              <a:spLocks noChangeArrowheads="1"/>
            </p:cNvSpPr>
            <p:nvPr/>
          </p:nvSpPr>
          <p:spPr bwMode="auto">
            <a:xfrm>
              <a:off x="3350643" y="3717032"/>
              <a:ext cx="864095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r>
                <a:rPr lang="en-US" altLang="zh-CN" sz="1600" b="1" u="sng" dirty="0" err="1">
                  <a:latin typeface="宋体" pitchFamily="2" charset="-122"/>
                </a:rPr>
                <a:t>ori</a:t>
              </a:r>
              <a:r>
                <a:rPr lang="zh-CN" altLang="en-US" sz="1600" b="1" u="sng" dirty="0">
                  <a:latin typeface="宋体" pitchFamily="2" charset="-122"/>
                </a:rPr>
                <a:t>的</a:t>
              </a:r>
              <a:r>
                <a:rPr lang="en-US" altLang="zh-CN" sz="1800" u="sng" dirty="0" err="1"/>
                <a:t>μ</a:t>
              </a:r>
              <a:r>
                <a:rPr lang="en-US" altLang="zh-CN" sz="1800" b="1" u="sng" dirty="0" err="1">
                  <a:latin typeface="+mn-ea"/>
                </a:rPr>
                <a:t>OPCmd</a:t>
              </a:r>
              <a:endParaRPr lang="en-US" altLang="zh-CN" sz="1800" b="1" u="sng" dirty="0">
                <a:latin typeface="宋体" pitchFamily="2" charset="-122"/>
              </a:endParaRPr>
            </a:p>
          </p:txBody>
        </p:sp>
        <p:sp>
          <p:nvSpPr>
            <p:cNvPr id="19" name="Text Box 132"/>
            <p:cNvSpPr txBox="1">
              <a:spLocks noChangeArrowheads="1"/>
            </p:cNvSpPr>
            <p:nvPr/>
          </p:nvSpPr>
          <p:spPr bwMode="auto">
            <a:xfrm>
              <a:off x="4358755" y="3717032"/>
              <a:ext cx="864095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r>
                <a:rPr lang="en-US" altLang="zh-CN" sz="1600" b="1" u="sng" dirty="0" err="1">
                  <a:latin typeface="宋体" pitchFamily="2" charset="-122"/>
                </a:rPr>
                <a:t>lw</a:t>
              </a:r>
              <a:r>
                <a:rPr lang="zh-CN" altLang="en-US" sz="1600" b="1" u="sng" dirty="0">
                  <a:latin typeface="宋体" pitchFamily="2" charset="-122"/>
                </a:rPr>
                <a:t>的</a:t>
              </a:r>
              <a:r>
                <a:rPr lang="en-US" altLang="zh-CN" sz="1800" u="sng" dirty="0" err="1"/>
                <a:t>μ</a:t>
              </a:r>
              <a:r>
                <a:rPr lang="en-US" altLang="zh-CN" sz="1800" b="1" u="sng" dirty="0" err="1">
                  <a:latin typeface="+mn-ea"/>
                </a:rPr>
                <a:t>OPCmd</a:t>
              </a:r>
              <a:endParaRPr lang="en-US" altLang="zh-CN" sz="1800" b="1" u="sng" dirty="0">
                <a:latin typeface="宋体" pitchFamily="2" charset="-122"/>
              </a:endParaRPr>
            </a:p>
          </p:txBody>
        </p:sp>
        <p:sp>
          <p:nvSpPr>
            <p:cNvPr id="20" name="Text Box 132"/>
            <p:cNvSpPr txBox="1">
              <a:spLocks noChangeArrowheads="1"/>
            </p:cNvSpPr>
            <p:nvPr/>
          </p:nvSpPr>
          <p:spPr bwMode="auto">
            <a:xfrm>
              <a:off x="5361311" y="3717032"/>
              <a:ext cx="864095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r>
                <a:rPr lang="en-US" altLang="zh-CN" sz="1600" b="1" u="sng" dirty="0" err="1">
                  <a:latin typeface="宋体" pitchFamily="2" charset="-122"/>
                </a:rPr>
                <a:t>sw</a:t>
              </a:r>
              <a:r>
                <a:rPr lang="zh-CN" altLang="en-US" sz="1600" b="1" u="sng" dirty="0">
                  <a:latin typeface="宋体" pitchFamily="2" charset="-122"/>
                </a:rPr>
                <a:t>的</a:t>
              </a:r>
              <a:r>
                <a:rPr lang="en-US" altLang="zh-CN" sz="1800" u="sng" dirty="0" err="1"/>
                <a:t>μ</a:t>
              </a:r>
              <a:r>
                <a:rPr lang="en-US" altLang="zh-CN" sz="1800" b="1" u="sng" dirty="0" err="1">
                  <a:latin typeface="+mn-ea"/>
                </a:rPr>
                <a:t>OPCmd</a:t>
              </a:r>
              <a:endParaRPr lang="en-US" altLang="zh-CN" sz="1800" b="1" u="sng" dirty="0">
                <a:latin typeface="宋体" pitchFamily="2" charset="-122"/>
              </a:endParaRPr>
            </a:p>
          </p:txBody>
        </p:sp>
        <p:sp>
          <p:nvSpPr>
            <p:cNvPr id="21" name="Text Box 132"/>
            <p:cNvSpPr txBox="1">
              <a:spLocks noChangeArrowheads="1"/>
            </p:cNvSpPr>
            <p:nvPr/>
          </p:nvSpPr>
          <p:spPr bwMode="auto">
            <a:xfrm>
              <a:off x="6372201" y="3717032"/>
              <a:ext cx="864095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r>
                <a:rPr lang="en-US" altLang="zh-CN" sz="1600" b="1" u="sng" dirty="0" err="1">
                  <a:latin typeface="宋体" pitchFamily="2" charset="-122"/>
                </a:rPr>
                <a:t>beq</a:t>
              </a:r>
              <a:r>
                <a:rPr lang="zh-CN" altLang="en-US" sz="1600" b="1" u="sng" dirty="0">
                  <a:latin typeface="宋体" pitchFamily="2" charset="-122"/>
                </a:rPr>
                <a:t>的</a:t>
              </a:r>
              <a:r>
                <a:rPr lang="en-US" altLang="zh-CN" sz="1800" u="sng" dirty="0" err="1"/>
                <a:t>μ</a:t>
              </a:r>
              <a:r>
                <a:rPr lang="en-US" altLang="zh-CN" sz="1800" b="1" u="sng" dirty="0" err="1">
                  <a:latin typeface="+mn-ea"/>
                </a:rPr>
                <a:t>OPCmd</a:t>
              </a:r>
              <a:endParaRPr lang="en-US" altLang="zh-CN" sz="1800" b="1" u="sng" dirty="0">
                <a:latin typeface="宋体" pitchFamily="2" charset="-122"/>
              </a:endParaRPr>
            </a:p>
          </p:txBody>
        </p:sp>
        <p:sp>
          <p:nvSpPr>
            <p:cNvPr id="22" name="Text Box 132"/>
            <p:cNvSpPr txBox="1">
              <a:spLocks noChangeArrowheads="1"/>
            </p:cNvSpPr>
            <p:nvPr/>
          </p:nvSpPr>
          <p:spPr bwMode="auto">
            <a:xfrm>
              <a:off x="7380313" y="3717032"/>
              <a:ext cx="864095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r>
                <a:rPr lang="en-US" altLang="zh-CN" sz="1600" b="1" u="sng" dirty="0">
                  <a:latin typeface="宋体" pitchFamily="2" charset="-122"/>
                </a:rPr>
                <a:t>j</a:t>
              </a:r>
              <a:r>
                <a:rPr lang="zh-CN" altLang="en-US" sz="1600" b="1" u="sng" dirty="0">
                  <a:latin typeface="宋体" pitchFamily="2" charset="-122"/>
                </a:rPr>
                <a:t>的</a:t>
              </a:r>
              <a:r>
                <a:rPr lang="en-US" altLang="zh-CN" sz="1800" u="sng" dirty="0" err="1"/>
                <a:t>μ</a:t>
              </a:r>
              <a:r>
                <a:rPr lang="en-US" altLang="zh-CN" sz="1800" b="1" u="sng" dirty="0" err="1">
                  <a:latin typeface="+mn-ea"/>
                </a:rPr>
                <a:t>OPCmd</a:t>
              </a:r>
              <a:endParaRPr lang="en-US" altLang="zh-CN" sz="1800" b="1" u="sng" dirty="0">
                <a:latin typeface="宋体" pitchFamily="2" charset="-122"/>
              </a:endParaRPr>
            </a:p>
          </p:txBody>
        </p:sp>
        <p:sp>
          <p:nvSpPr>
            <p:cNvPr id="23" name="Text Box 132"/>
            <p:cNvSpPr txBox="1">
              <a:spLocks noChangeArrowheads="1"/>
            </p:cNvSpPr>
            <p:nvPr/>
          </p:nvSpPr>
          <p:spPr bwMode="auto">
            <a:xfrm>
              <a:off x="2309392" y="3068960"/>
              <a:ext cx="4926904" cy="36004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1600" b="1" u="sng" dirty="0">
                  <a:latin typeface="宋体" pitchFamily="2" charset="-122"/>
                </a:rPr>
                <a:t>取指令及译码</a:t>
              </a:r>
              <a:r>
                <a:rPr lang="en-US" altLang="zh-CN" sz="1600" b="1" u="sng" dirty="0">
                  <a:latin typeface="宋体" pitchFamily="2" charset="-122"/>
                </a:rPr>
                <a:t>(</a:t>
              </a:r>
              <a:r>
                <a:rPr lang="zh-CN" altLang="en-US" sz="1800" b="1" u="sng" dirty="0">
                  <a:latin typeface="+mn-ea"/>
                  <a:ea typeface="+mn-ea"/>
                </a:rPr>
                <a:t>由写</a:t>
              </a:r>
              <a:r>
                <a:rPr lang="en-US" altLang="zh-CN" sz="1800" b="1" u="sng" dirty="0">
                  <a:latin typeface="+mn-ea"/>
                  <a:ea typeface="+mn-ea"/>
                </a:rPr>
                <a:t>PC</a:t>
              </a:r>
              <a:r>
                <a:rPr lang="zh-CN" altLang="en-US" sz="1800" b="1" u="sng" dirty="0">
                  <a:latin typeface="+mn-ea"/>
                  <a:ea typeface="+mn-ea"/>
                </a:rPr>
                <a:t>的</a:t>
              </a:r>
              <a:r>
                <a:rPr lang="el-GR" altLang="zh-CN" sz="1800" u="sng" dirty="0">
                  <a:latin typeface="+mn-lt"/>
                  <a:ea typeface="+mn-ea"/>
                </a:rPr>
                <a:t>μ</a:t>
              </a:r>
              <a:r>
                <a:rPr lang="en-US" altLang="zh-CN" sz="1800" b="1" u="sng" dirty="0">
                  <a:latin typeface="+mn-ea"/>
                  <a:ea typeface="+mn-ea"/>
                </a:rPr>
                <a:t>OP</a:t>
              </a:r>
              <a:r>
                <a:rPr lang="zh-CN" altLang="en-US" sz="1800" b="1" u="sng" dirty="0">
                  <a:latin typeface="+mn-ea"/>
                  <a:ea typeface="+mn-ea"/>
                </a:rPr>
                <a:t>触发、没有</a:t>
              </a:r>
              <a:r>
                <a:rPr lang="en-US" altLang="zh-CN" sz="1800" u="sng" dirty="0" err="1"/>
                <a:t>μ</a:t>
              </a:r>
              <a:r>
                <a:rPr lang="en-US" altLang="zh-CN" sz="1800" b="1" u="sng" dirty="0" err="1">
                  <a:latin typeface="+mn-ea"/>
                </a:rPr>
                <a:t>OPCmd</a:t>
              </a:r>
              <a:r>
                <a:rPr lang="en-US" altLang="zh-CN" sz="1800" b="1" u="sng" dirty="0">
                  <a:latin typeface="+mn-ea"/>
                </a:rPr>
                <a:t>)</a:t>
              </a:r>
              <a:endParaRPr lang="en-US" altLang="zh-CN" sz="1800" b="1" u="sng" dirty="0">
                <a:latin typeface="宋体" pitchFamily="2" charset="-122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 bwMode="auto">
            <a:xfrm>
              <a:off x="4790802" y="3437384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" name="直接箭头连接符 27"/>
            <p:cNvCxnSpPr/>
            <p:nvPr/>
          </p:nvCxnSpPr>
          <p:spPr bwMode="auto">
            <a:xfrm>
              <a:off x="5796136" y="3429000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直接箭头连接符 28"/>
            <p:cNvCxnSpPr/>
            <p:nvPr/>
          </p:nvCxnSpPr>
          <p:spPr bwMode="auto">
            <a:xfrm>
              <a:off x="6804248" y="3437384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直接箭头连接符 29"/>
            <p:cNvCxnSpPr/>
            <p:nvPr/>
          </p:nvCxnSpPr>
          <p:spPr bwMode="auto">
            <a:xfrm flipH="1">
              <a:off x="1763688" y="3437384"/>
              <a:ext cx="545704" cy="2796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直接箭头连接符 30"/>
            <p:cNvCxnSpPr/>
            <p:nvPr/>
          </p:nvCxnSpPr>
          <p:spPr bwMode="auto">
            <a:xfrm>
              <a:off x="2771800" y="3429000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直接箭头连接符 32"/>
            <p:cNvCxnSpPr>
              <a:endCxn id="22" idx="0"/>
            </p:cNvCxnSpPr>
            <p:nvPr/>
          </p:nvCxnSpPr>
          <p:spPr bwMode="auto">
            <a:xfrm>
              <a:off x="7236296" y="3429000"/>
              <a:ext cx="576065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6" name="Text Box 147"/>
            <p:cNvSpPr txBox="1">
              <a:spLocks noChangeArrowheads="1"/>
            </p:cNvSpPr>
            <p:nvPr/>
          </p:nvSpPr>
          <p:spPr bwMode="auto">
            <a:xfrm>
              <a:off x="1547664" y="3380873"/>
              <a:ext cx="576064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sng" dirty="0">
                  <a:solidFill>
                    <a:srgbClr val="990099"/>
                  </a:solidFill>
                  <a:latin typeface="宋体" pitchFamily="2" charset="-122"/>
                </a:rPr>
                <a:t>add</a:t>
              </a:r>
              <a:endParaRPr lang="zh-CN" altLang="en-US" sz="1400" b="1" u="sng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37" name="Text Box 147"/>
            <p:cNvSpPr txBox="1">
              <a:spLocks noChangeArrowheads="1"/>
            </p:cNvSpPr>
            <p:nvPr/>
          </p:nvSpPr>
          <p:spPr bwMode="auto">
            <a:xfrm>
              <a:off x="2267744" y="3452881"/>
              <a:ext cx="504056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sng" dirty="0">
                  <a:solidFill>
                    <a:srgbClr val="990099"/>
                  </a:solidFill>
                  <a:latin typeface="宋体" pitchFamily="2" charset="-122"/>
                </a:rPr>
                <a:t>sub</a:t>
              </a:r>
              <a:endParaRPr lang="zh-CN" altLang="en-US" sz="1400" b="1" u="sng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38" name="Text Box 147"/>
            <p:cNvSpPr txBox="1">
              <a:spLocks noChangeArrowheads="1"/>
            </p:cNvSpPr>
            <p:nvPr/>
          </p:nvSpPr>
          <p:spPr bwMode="auto">
            <a:xfrm>
              <a:off x="3275856" y="3452881"/>
              <a:ext cx="504056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sng" dirty="0" err="1">
                  <a:solidFill>
                    <a:srgbClr val="990099"/>
                  </a:solidFill>
                  <a:latin typeface="宋体" pitchFamily="2" charset="-122"/>
                </a:rPr>
                <a:t>ori</a:t>
              </a:r>
              <a:endParaRPr lang="zh-CN" altLang="en-US" sz="1400" b="1" u="sng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39" name="Text Box 147"/>
            <p:cNvSpPr txBox="1">
              <a:spLocks noChangeArrowheads="1"/>
            </p:cNvSpPr>
            <p:nvPr/>
          </p:nvSpPr>
          <p:spPr bwMode="auto">
            <a:xfrm>
              <a:off x="4283968" y="3452881"/>
              <a:ext cx="504056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sng" dirty="0" err="1">
                  <a:solidFill>
                    <a:srgbClr val="990099"/>
                  </a:solidFill>
                  <a:latin typeface="宋体" pitchFamily="2" charset="-122"/>
                </a:rPr>
                <a:t>lw</a:t>
              </a:r>
              <a:endParaRPr lang="zh-CN" altLang="en-US" sz="1400" b="1" u="sng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40" name="Text Box 147"/>
            <p:cNvSpPr txBox="1">
              <a:spLocks noChangeArrowheads="1"/>
            </p:cNvSpPr>
            <p:nvPr/>
          </p:nvSpPr>
          <p:spPr bwMode="auto">
            <a:xfrm>
              <a:off x="5292080" y="3429000"/>
              <a:ext cx="504056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sng" dirty="0" err="1">
                  <a:solidFill>
                    <a:srgbClr val="990099"/>
                  </a:solidFill>
                  <a:latin typeface="宋体" pitchFamily="2" charset="-122"/>
                </a:rPr>
                <a:t>sw</a:t>
              </a:r>
              <a:endParaRPr lang="zh-CN" altLang="en-US" sz="1400" b="1" u="sng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41" name="Text Box 147"/>
            <p:cNvSpPr txBox="1">
              <a:spLocks noChangeArrowheads="1"/>
            </p:cNvSpPr>
            <p:nvPr/>
          </p:nvSpPr>
          <p:spPr bwMode="auto">
            <a:xfrm>
              <a:off x="6300192" y="3452881"/>
              <a:ext cx="504056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sng" dirty="0" err="1">
                  <a:solidFill>
                    <a:srgbClr val="990099"/>
                  </a:solidFill>
                  <a:latin typeface="宋体" pitchFamily="2" charset="-122"/>
                </a:rPr>
                <a:t>beq</a:t>
              </a:r>
              <a:endParaRPr lang="zh-CN" altLang="en-US" sz="1400" b="1" u="sng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42" name="Text Box 147"/>
            <p:cNvSpPr txBox="1">
              <a:spLocks noChangeArrowheads="1"/>
            </p:cNvSpPr>
            <p:nvPr/>
          </p:nvSpPr>
          <p:spPr bwMode="auto">
            <a:xfrm>
              <a:off x="7092280" y="3429000"/>
              <a:ext cx="216024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sng" dirty="0">
                  <a:solidFill>
                    <a:srgbClr val="990099"/>
                  </a:solidFill>
                  <a:latin typeface="宋体" pitchFamily="2" charset="-122"/>
                </a:rPr>
                <a:t>j</a:t>
              </a:r>
              <a:endParaRPr lang="zh-CN" altLang="en-US" sz="1400" b="1" u="sng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cxnSp>
          <p:nvCxnSpPr>
            <p:cNvPr id="46" name="直接箭头连接符 45"/>
            <p:cNvCxnSpPr/>
            <p:nvPr/>
          </p:nvCxnSpPr>
          <p:spPr bwMode="auto">
            <a:xfrm>
              <a:off x="1748134" y="4437112"/>
              <a:ext cx="671229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9" name="直接箭头连接符 48"/>
            <p:cNvCxnSpPr/>
            <p:nvPr/>
          </p:nvCxnSpPr>
          <p:spPr bwMode="auto">
            <a:xfrm>
              <a:off x="1751172" y="429309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直接箭头连接符 50"/>
            <p:cNvCxnSpPr/>
            <p:nvPr/>
          </p:nvCxnSpPr>
          <p:spPr bwMode="auto">
            <a:xfrm>
              <a:off x="2771800" y="429309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直接箭头连接符 51"/>
            <p:cNvCxnSpPr/>
            <p:nvPr/>
          </p:nvCxnSpPr>
          <p:spPr bwMode="auto">
            <a:xfrm>
              <a:off x="3767396" y="429309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直接箭头连接符 52"/>
            <p:cNvCxnSpPr/>
            <p:nvPr/>
          </p:nvCxnSpPr>
          <p:spPr bwMode="auto">
            <a:xfrm>
              <a:off x="4788024" y="429309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4" name="直接箭头连接符 53"/>
            <p:cNvCxnSpPr/>
            <p:nvPr/>
          </p:nvCxnSpPr>
          <p:spPr bwMode="auto">
            <a:xfrm>
              <a:off x="5783620" y="429309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5" name="直接箭头连接符 54"/>
            <p:cNvCxnSpPr/>
            <p:nvPr/>
          </p:nvCxnSpPr>
          <p:spPr bwMode="auto">
            <a:xfrm>
              <a:off x="6804248" y="429309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6" name="直接箭头连接符 55"/>
            <p:cNvCxnSpPr/>
            <p:nvPr/>
          </p:nvCxnSpPr>
          <p:spPr bwMode="auto">
            <a:xfrm>
              <a:off x="7812360" y="429309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直接箭头连接符 56"/>
            <p:cNvCxnSpPr/>
            <p:nvPr/>
          </p:nvCxnSpPr>
          <p:spPr bwMode="auto">
            <a:xfrm>
              <a:off x="4772844" y="2852936"/>
              <a:ext cx="368758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9" name="直接箭头连接符 58"/>
            <p:cNvCxnSpPr/>
            <p:nvPr/>
          </p:nvCxnSpPr>
          <p:spPr bwMode="auto">
            <a:xfrm>
              <a:off x="8460432" y="2852936"/>
              <a:ext cx="0" cy="158417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65" name="Text Box 91"/>
          <p:cNvSpPr txBox="1">
            <a:spLocks noChangeArrowheads="1"/>
          </p:cNvSpPr>
          <p:nvPr/>
        </p:nvSpPr>
        <p:spPr bwMode="auto">
          <a:xfrm>
            <a:off x="156239" y="3556936"/>
            <a:ext cx="8785225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sng" dirty="0">
                <a:solidFill>
                  <a:srgbClr val="C00000"/>
                </a:solidFill>
                <a:latin typeface="宋体" pitchFamily="2" charset="-122"/>
              </a:rPr>
              <a:t>*组织时序系统：</a:t>
            </a:r>
            <a:r>
              <a:rPr lang="en-US" altLang="zh-CN" b="1" u="sng" dirty="0">
                <a:latin typeface="宋体" pitchFamily="2" charset="-122"/>
              </a:rPr>
              <a:t>0</a:t>
            </a:r>
            <a:r>
              <a:rPr lang="zh-CN" altLang="en-US" b="1" u="sng" dirty="0">
                <a:latin typeface="宋体" pitchFamily="2" charset="-122"/>
              </a:rPr>
              <a:t>个节拍</a:t>
            </a:r>
            <a:r>
              <a:rPr lang="zh-CN" altLang="en-US" b="1" u="sng" spc="-100" dirty="0">
                <a:latin typeface="宋体" pitchFamily="2" charset="-122"/>
              </a:rPr>
              <a:t>信号</a:t>
            </a:r>
            <a:r>
              <a:rPr lang="en-US" altLang="zh-CN" sz="2000" b="1" u="sng" spc="-100" dirty="0">
                <a:latin typeface="宋体" pitchFamily="2" charset="-122"/>
              </a:rPr>
              <a:t>(</a:t>
            </a:r>
            <a:r>
              <a:rPr lang="zh-CN" altLang="en-US" sz="2000" b="1" u="sng" spc="-100" dirty="0">
                <a:latin typeface="宋体" pitchFamily="2" charset="-122"/>
              </a:rPr>
              <a:t>路径长度为</a:t>
            </a:r>
            <a:r>
              <a:rPr lang="en-US" altLang="zh-CN" sz="2000" b="1" u="sng" spc="-100" dirty="0">
                <a:latin typeface="宋体" pitchFamily="2" charset="-122"/>
              </a:rPr>
              <a:t>1)</a:t>
            </a:r>
            <a:r>
              <a:rPr lang="zh-CN" altLang="en-US" b="1" u="sng" spc="-100" dirty="0">
                <a:latin typeface="宋体" pitchFamily="2" charset="-122"/>
              </a:rPr>
              <a:t>、</a:t>
            </a:r>
            <a:r>
              <a:rPr lang="en-US" altLang="zh-CN" b="1" u="sng" spc="-100" dirty="0">
                <a:latin typeface="宋体" pitchFamily="2" charset="-122"/>
              </a:rPr>
              <a:t>2</a:t>
            </a:r>
            <a:r>
              <a:rPr lang="zh-CN" altLang="en-US" b="1" u="sng" spc="-100" dirty="0">
                <a:latin typeface="宋体" pitchFamily="2" charset="-122"/>
              </a:rPr>
              <a:t>个工作脉冲，</a:t>
            </a:r>
            <a:endParaRPr lang="en-US" altLang="zh-CN" b="1" u="sng" spc="-100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u="sng" spc="-100" dirty="0">
                <a:latin typeface="宋体" pitchFamily="2" charset="-122"/>
              </a:rPr>
              <a:t>                    </a:t>
            </a:r>
            <a:r>
              <a:rPr lang="zh-CN" altLang="en-US" b="1" u="sng" spc="-100" dirty="0">
                <a:latin typeface="宋体" pitchFamily="2" charset="-122"/>
              </a:rPr>
              <a:t>无时序信号序列，同步方式定时</a:t>
            </a:r>
            <a:endParaRPr lang="en-US" altLang="zh-CN" b="1" u="sng" spc="-100" dirty="0">
              <a:latin typeface="宋体" pitchFamily="2" charset="-122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179388" y="4437112"/>
            <a:ext cx="8857108" cy="1413849"/>
            <a:chOff x="179388" y="4437112"/>
            <a:chExt cx="8857108" cy="1413849"/>
          </a:xfrm>
        </p:grpSpPr>
        <p:sp>
          <p:nvSpPr>
            <p:cNvPr id="66" name="Text Box 92"/>
            <p:cNvSpPr txBox="1">
              <a:spLocks noChangeArrowheads="1"/>
            </p:cNvSpPr>
            <p:nvPr/>
          </p:nvSpPr>
          <p:spPr bwMode="auto">
            <a:xfrm>
              <a:off x="179388" y="4437112"/>
              <a:ext cx="8857108" cy="14138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25000"/>
                </a:lnSpc>
              </a:pPr>
              <a:r>
                <a:rPr lang="en-US" altLang="zh-CN" b="1" u="sng" dirty="0">
                  <a:solidFill>
                    <a:srgbClr val="C00000"/>
                  </a:solidFill>
                  <a:latin typeface="宋体" pitchFamily="2" charset="-122"/>
                </a:rPr>
                <a:t>   </a:t>
              </a:r>
              <a:r>
                <a:rPr lang="zh-CN" altLang="en-US" b="1" u="sng" dirty="0">
                  <a:solidFill>
                    <a:srgbClr val="C00000"/>
                  </a:solidFill>
                  <a:latin typeface="宋体" pitchFamily="2" charset="-122"/>
                </a:rPr>
                <a:t>*设计时序信号形成电路：</a:t>
              </a:r>
              <a:endParaRPr lang="en-US" altLang="zh-CN" b="1" u="sng" dirty="0">
                <a:solidFill>
                  <a:srgbClr val="C00000"/>
                </a:solidFill>
                <a:latin typeface="宋体" pitchFamily="2" charset="-122"/>
              </a:endParaRPr>
            </a:p>
            <a:p>
              <a:pPr algn="l">
                <a:lnSpc>
                  <a:spcPct val="125000"/>
                </a:lnSpc>
              </a:pPr>
              <a:r>
                <a:rPr lang="en-US" altLang="zh-CN" b="1" u="sng" dirty="0">
                  <a:latin typeface="宋体" pitchFamily="2" charset="-122"/>
                </a:rPr>
                <a:t>      </a:t>
              </a:r>
              <a:r>
                <a:rPr lang="zh-CN" altLang="en-US" b="1" u="sng" dirty="0">
                  <a:solidFill>
                    <a:schemeClr val="accent2"/>
                  </a:solidFill>
                  <a:latin typeface="宋体" pitchFamily="2" charset="-122"/>
                </a:rPr>
                <a:t>⑴</a:t>
              </a:r>
              <a:r>
                <a:rPr lang="zh-CN" altLang="en-US" b="1" u="sng" dirty="0">
                  <a:latin typeface="宋体" pitchFamily="2" charset="-122"/>
                </a:rPr>
                <a:t>无节拍信号，下一状态＝当前状态</a:t>
              </a:r>
              <a:r>
                <a:rPr lang="en-US" altLang="zh-CN" b="1" u="sng" dirty="0">
                  <a:latin typeface="宋体" pitchFamily="2" charset="-122"/>
                </a:rPr>
                <a:t>   </a:t>
              </a:r>
            </a:p>
            <a:p>
              <a:pPr algn="l">
                <a:lnSpc>
                  <a:spcPct val="125000"/>
                </a:lnSpc>
              </a:pPr>
              <a:r>
                <a:rPr lang="zh-CN" altLang="en-US" b="1" u="sng" dirty="0">
                  <a:latin typeface="宋体" pitchFamily="2" charset="-122"/>
                </a:rPr>
                <a:t>      </a:t>
              </a:r>
              <a:r>
                <a:rPr lang="zh-CN" altLang="en-US" b="1" u="sng" dirty="0">
                  <a:solidFill>
                    <a:schemeClr val="accent2"/>
                  </a:solidFill>
                  <a:latin typeface="宋体" pitchFamily="2" charset="-122"/>
                </a:rPr>
                <a:t>⑵</a:t>
              </a:r>
              <a:r>
                <a:rPr lang="zh-CN" altLang="en-US" b="1" u="sng" dirty="0">
                  <a:latin typeface="宋体" pitchFamily="2" charset="-122"/>
                </a:rPr>
                <a:t>无需信号发生器、</a:t>
              </a:r>
              <a:r>
                <a:rPr lang="en-US" altLang="zh-CN" b="1" u="sng" dirty="0">
                  <a:latin typeface="宋体" pitchFamily="2" charset="-122"/>
                </a:rPr>
                <a:t>P0</a:t>
              </a:r>
              <a:r>
                <a:rPr lang="zh-CN" altLang="en-US" b="1" u="sng" dirty="0">
                  <a:latin typeface="宋体" pitchFamily="2" charset="-122"/>
                </a:rPr>
                <a:t>＝</a:t>
              </a:r>
              <a:r>
                <a:rPr lang="en-US" altLang="zh-CN" b="1" u="sng" dirty="0">
                  <a:latin typeface="宋体" pitchFamily="2" charset="-122"/>
                </a:rPr>
                <a:t>CP</a:t>
              </a:r>
              <a:r>
                <a:rPr lang="zh-CN" altLang="en-US" b="1" u="sng" dirty="0">
                  <a:latin typeface="宋体" pitchFamily="2" charset="-122"/>
                </a:rPr>
                <a:t>、</a:t>
              </a:r>
              <a:r>
                <a:rPr lang="en-US" altLang="zh-CN" b="1" u="sng" dirty="0">
                  <a:latin typeface="宋体" pitchFamily="2" charset="-122"/>
                </a:rPr>
                <a:t>P1</a:t>
              </a:r>
              <a:r>
                <a:rPr lang="zh-CN" altLang="en-US" b="1" u="sng" dirty="0">
                  <a:latin typeface="宋体" pitchFamily="2" charset="-122"/>
                </a:rPr>
                <a:t>＝</a:t>
              </a:r>
              <a:r>
                <a:rPr lang="en-US" altLang="zh-CN" b="1" u="sng" dirty="0">
                  <a:latin typeface="宋体" pitchFamily="2" charset="-122"/>
                </a:rPr>
                <a:t>CP</a:t>
              </a:r>
              <a:r>
                <a:rPr lang="zh-CN" altLang="en-US" b="1" u="sng" dirty="0">
                  <a:latin typeface="宋体" pitchFamily="2" charset="-122"/>
                </a:rPr>
                <a:t>，</a:t>
              </a:r>
              <a:r>
                <a:rPr lang="en-US" altLang="zh-CN" b="1" u="sng" dirty="0">
                  <a:latin typeface="宋体" pitchFamily="2" charset="-122"/>
                </a:rPr>
                <a:t>CP</a:t>
              </a:r>
              <a:r>
                <a:rPr lang="zh-CN" altLang="en-US" b="1" u="sng" dirty="0">
                  <a:latin typeface="宋体" pitchFamily="2" charset="-122"/>
                </a:rPr>
                <a:t>＝</a:t>
              </a:r>
              <a:r>
                <a:rPr lang="en-US" altLang="zh-CN" b="1" u="sng" dirty="0">
                  <a:latin typeface="宋体" pitchFamily="2" charset="-122"/>
                </a:rPr>
                <a:t>CLK</a:t>
              </a:r>
            </a:p>
          </p:txBody>
        </p:sp>
        <p:cxnSp>
          <p:nvCxnSpPr>
            <p:cNvPr id="67" name="直接连接符 66"/>
            <p:cNvCxnSpPr/>
            <p:nvPr/>
          </p:nvCxnSpPr>
          <p:spPr>
            <a:xfrm flipH="1">
              <a:off x="5808783" y="5479132"/>
              <a:ext cx="318818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AutoShape 9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6228185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sng"/>
          </a:p>
        </p:txBody>
      </p:sp>
      <p:grpSp>
        <p:nvGrpSpPr>
          <p:cNvPr id="75" name="Group 76"/>
          <p:cNvGrpSpPr>
            <a:grpSpLocks/>
          </p:cNvGrpSpPr>
          <p:nvPr/>
        </p:nvGrpSpPr>
        <p:grpSpPr bwMode="auto">
          <a:xfrm>
            <a:off x="4067944" y="6453336"/>
            <a:ext cx="360363" cy="287337"/>
            <a:chOff x="1133" y="4020"/>
            <a:chExt cx="227" cy="181"/>
          </a:xfrm>
        </p:grpSpPr>
        <p:sp>
          <p:nvSpPr>
            <p:cNvPr id="76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u="sng"/>
            </a:p>
          </p:txBody>
        </p:sp>
        <p:sp>
          <p:nvSpPr>
            <p:cNvPr id="77" name="Text Box 78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u="sng" dirty="0">
                  <a:solidFill>
                    <a:schemeClr val="bg2"/>
                  </a:solidFill>
                  <a:latin typeface="宋体" pitchFamily="2" charset="-122"/>
                </a:rPr>
                <a:t>59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866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5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77</a:t>
            </a:fld>
            <a:endParaRPr lang="en-US" altLang="zh-CN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280745"/>
              </p:ext>
            </p:extLst>
          </p:nvPr>
        </p:nvGraphicFramePr>
        <p:xfrm>
          <a:off x="323530" y="2149648"/>
          <a:ext cx="8568950" cy="25034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8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Branch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Jump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Extctr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ALUBsrc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ALUctr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RegAsrc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RegDsrc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RegWr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MemRd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MemWr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6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sub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8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ori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8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lw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8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sw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8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beq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8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j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 Box 116"/>
          <p:cNvSpPr txBox="1">
            <a:spLocks noChangeArrowheads="1"/>
          </p:cNvSpPr>
          <p:nvPr/>
        </p:nvSpPr>
        <p:spPr bwMode="auto">
          <a:xfrm>
            <a:off x="35496" y="1566033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tabLst>
                <a:tab pos="2628265" algn="ctr"/>
                <a:tab pos="5292725" algn="r"/>
              </a:tabLst>
            </a:pPr>
            <a:r>
              <a:rPr kumimoji="1" lang="zh-CN" altLang="en-US" sz="2400" b="1" dirty="0">
                <a:solidFill>
                  <a:srgbClr val="C00000"/>
                </a:solidFill>
                <a:latin typeface="宋体" pitchFamily="2" charset="-122"/>
              </a:rPr>
              <a:t>   *指令执行过程的状态转换图：</a:t>
            </a:r>
            <a:endParaRPr lang="zh-CN" altLang="zh-CN" b="1" kern="100" spc="-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413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24959" y="6392416"/>
            <a:ext cx="1905000" cy="457200"/>
          </a:xfrm>
        </p:spPr>
        <p:txBody>
          <a:bodyPr/>
          <a:lstStyle/>
          <a:p>
            <a:fld id="{D9F6E18D-FF9A-4BD5-BDFA-25F6368EE484}" type="slidenum">
              <a:rPr lang="en-US" altLang="zh-CN" u="sng" smtClean="0"/>
              <a:pPr/>
              <a:t>78</a:t>
            </a:fld>
            <a:endParaRPr lang="en-US" altLang="zh-CN" u="sng"/>
          </a:p>
        </p:txBody>
      </p:sp>
      <p:sp>
        <p:nvSpPr>
          <p:cNvPr id="3" name="Text Box 93"/>
          <p:cNvSpPr txBox="1">
            <a:spLocks noChangeArrowheads="1"/>
          </p:cNvSpPr>
          <p:nvPr/>
        </p:nvSpPr>
        <p:spPr bwMode="auto">
          <a:xfrm>
            <a:off x="251147" y="404664"/>
            <a:ext cx="8785225" cy="96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sng" dirty="0">
                <a:solidFill>
                  <a:srgbClr val="C00000"/>
                </a:solidFill>
                <a:latin typeface="宋体" pitchFamily="2" charset="-122"/>
              </a:rPr>
              <a:t>*设计</a:t>
            </a:r>
            <a:r>
              <a:rPr lang="en-US" altLang="zh-CN" u="sng" spc="-100" dirty="0" err="1">
                <a:solidFill>
                  <a:srgbClr val="C00000"/>
                </a:solidFill>
              </a:rPr>
              <a:t>μ</a:t>
            </a:r>
            <a:r>
              <a:rPr lang="en-US" altLang="zh-CN" b="1" u="sng" dirty="0" err="1">
                <a:solidFill>
                  <a:srgbClr val="C00000"/>
                </a:solidFill>
                <a:latin typeface="+mn-ea"/>
                <a:ea typeface="+mn-ea"/>
              </a:rPr>
              <a:t>OP</a:t>
            </a:r>
            <a:r>
              <a:rPr lang="zh-CN" altLang="en-US" b="1" u="sng" dirty="0">
                <a:solidFill>
                  <a:srgbClr val="C00000"/>
                </a:solidFill>
              </a:rPr>
              <a:t>控制信号形成电路：</a:t>
            </a:r>
            <a:endParaRPr lang="en-US" altLang="zh-CN" b="1" u="sng" dirty="0">
              <a:solidFill>
                <a:srgbClr val="C00000"/>
              </a:solidFill>
            </a:endParaRPr>
          </a:p>
          <a:p>
            <a:pPr algn="l">
              <a:lnSpc>
                <a:spcPct val="125000"/>
              </a:lnSpc>
            </a:pPr>
            <a:r>
              <a:rPr lang="en-US" altLang="zh-CN" b="1" u="sng" dirty="0">
                <a:latin typeface="+mn-ea"/>
                <a:ea typeface="+mn-ea"/>
              </a:rPr>
              <a:t>      </a:t>
            </a:r>
            <a:r>
              <a:rPr lang="zh-CN" altLang="en-US" b="1" u="sng" dirty="0">
                <a:solidFill>
                  <a:schemeClr val="accent2"/>
                </a:solidFill>
                <a:latin typeface="+mn-ea"/>
                <a:ea typeface="+mn-ea"/>
              </a:rPr>
              <a:t>⑴</a:t>
            </a:r>
            <a:r>
              <a:rPr lang="en-US" altLang="zh-CN" u="sng" dirty="0" err="1">
                <a:latin typeface="+mn-lt"/>
                <a:ea typeface="+mn-ea"/>
              </a:rPr>
              <a:t>μ</a:t>
            </a:r>
            <a:r>
              <a:rPr lang="en-US" altLang="zh-CN" b="1" u="sng" dirty="0" err="1">
                <a:latin typeface="+mn-ea"/>
                <a:ea typeface="+mn-ea"/>
              </a:rPr>
              <a:t>OPCmd</a:t>
            </a:r>
            <a:r>
              <a:rPr lang="zh-CN" altLang="zh-CN" b="1" u="sng" dirty="0">
                <a:latin typeface="+mn-ea"/>
                <a:ea typeface="+mn-ea"/>
              </a:rPr>
              <a:t>使用时间表</a:t>
            </a:r>
            <a:r>
              <a:rPr lang="zh-CN" altLang="en-US" b="1" u="sng" dirty="0">
                <a:latin typeface="+mn-ea"/>
                <a:ea typeface="+mn-ea"/>
              </a:rPr>
              <a:t>只有</a:t>
            </a:r>
            <a:r>
              <a:rPr lang="en-US" altLang="zh-CN" b="1" u="sng" dirty="0">
                <a:latin typeface="+mn-ea"/>
                <a:ea typeface="+mn-ea"/>
              </a:rPr>
              <a:t>1</a:t>
            </a:r>
            <a:r>
              <a:rPr lang="zh-CN" altLang="en-US" b="1" u="sng" dirty="0">
                <a:latin typeface="+mn-ea"/>
                <a:ea typeface="+mn-ea"/>
              </a:rPr>
              <a:t>列，无时间戳</a:t>
            </a:r>
            <a:endParaRPr lang="en-US" altLang="zh-CN" b="1" u="sng" dirty="0">
              <a:latin typeface="+mn-ea"/>
              <a:ea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239361"/>
              </p:ext>
            </p:extLst>
          </p:nvPr>
        </p:nvGraphicFramePr>
        <p:xfrm>
          <a:off x="1547415" y="1352424"/>
          <a:ext cx="7200800" cy="121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59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Extctr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628265" algn="ctr"/>
                          <a:tab pos="5292725" algn="r"/>
                        </a:tabLst>
                        <a:defRPr/>
                      </a:pPr>
                      <a:r>
                        <a:rPr lang="en-US" altLang="zh-CN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lw</a:t>
                      </a:r>
                      <a:r>
                        <a:rPr lang="zh-CN" alt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sw</a:t>
                      </a:r>
                      <a:endParaRPr lang="zh-CN" alt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RegAsrc</a:t>
                      </a:r>
                      <a:endParaRPr lang="zh-CN" alt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</a:t>
                      </a:r>
                      <a:r>
                        <a:rPr lang="zh-CN" alt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sub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7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ALUBsrc</a:t>
                      </a:r>
                      <a:endParaRPr lang="zh-CN" alt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</a:t>
                      </a:r>
                      <a:r>
                        <a:rPr lang="zh-CN" alt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sub</a:t>
                      </a:r>
                      <a:r>
                        <a:rPr lang="zh-CN" alt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beq</a:t>
                      </a:r>
                      <a:endParaRPr lang="en-US" alt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RegDsrc</a:t>
                      </a:r>
                      <a:endParaRPr lang="zh-CN" alt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</a:t>
                      </a:r>
                      <a:r>
                        <a:rPr lang="zh-CN" alt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sub</a:t>
                      </a:r>
                      <a:r>
                        <a:rPr lang="zh-CN" alt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1800" b="1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ori</a:t>
                      </a:r>
                      <a:endParaRPr lang="zh-CN" alt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2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ALUctr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[1]=</a:t>
                      </a:r>
                      <a:r>
                        <a:rPr lang="en-US" altLang="zh-CN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ori</a:t>
                      </a:r>
                      <a:r>
                        <a:rPr lang="zh-CN" alt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beq</a:t>
                      </a: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,[0]=sub</a:t>
                      </a:r>
                      <a:r>
                        <a:rPr lang="zh-CN" alt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beq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altLang="zh-CN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RegWr</a:t>
                      </a:r>
                      <a:endParaRPr lang="zh-CN" alt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628265" algn="ctr"/>
                          <a:tab pos="5292725" algn="r"/>
                        </a:tabLst>
                        <a:defRPr/>
                      </a:pP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</a:t>
                      </a:r>
                      <a:r>
                        <a:rPr lang="zh-CN" alt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sub</a:t>
                      </a:r>
                      <a:r>
                        <a:rPr lang="zh-CN" alt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1800" b="1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ori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lw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53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MemRd</a:t>
                      </a:r>
                      <a:endParaRPr lang="zh-CN" altLang="en-US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 err="1">
                          <a:latin typeface="+mn-ea"/>
                          <a:ea typeface="+mn-ea"/>
                        </a:rPr>
                        <a:t>lw</a:t>
                      </a:r>
                      <a:endParaRPr lang="zh-CN" altLang="en-US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MemWr</a:t>
                      </a:r>
                      <a:endParaRPr lang="zh-CN" alt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 err="1">
                          <a:latin typeface="+mn-ea"/>
                          <a:ea typeface="+mn-ea"/>
                        </a:rPr>
                        <a:t>sw</a:t>
                      </a:r>
                      <a:endParaRPr lang="zh-CN" altLang="en-US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 Box 93"/>
          <p:cNvSpPr txBox="1">
            <a:spLocks noChangeArrowheads="1"/>
          </p:cNvSpPr>
          <p:nvPr/>
        </p:nvSpPr>
        <p:spPr bwMode="auto">
          <a:xfrm>
            <a:off x="251271" y="2578441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u="sng" dirty="0">
                <a:latin typeface="+mn-ea"/>
                <a:ea typeface="+mn-ea"/>
              </a:rPr>
              <a:t>      </a:t>
            </a:r>
            <a:r>
              <a:rPr lang="zh-CN" altLang="en-US" b="1" u="sng" dirty="0">
                <a:solidFill>
                  <a:schemeClr val="accent2"/>
                </a:solidFill>
                <a:latin typeface="+mn-ea"/>
                <a:ea typeface="+mn-ea"/>
              </a:rPr>
              <a:t>⑵⑶</a:t>
            </a:r>
            <a:r>
              <a:rPr lang="en-US" altLang="zh-CN" sz="2000" b="1" u="sng" dirty="0" err="1">
                <a:latin typeface="+mn-ea"/>
                <a:ea typeface="+mn-ea"/>
              </a:rPr>
              <a:t>Extctr</a:t>
            </a:r>
            <a:r>
              <a:rPr lang="zh-CN" altLang="zh-CN" sz="2000" b="1" u="sng" dirty="0">
                <a:latin typeface="+mn-ea"/>
                <a:ea typeface="+mn-ea"/>
              </a:rPr>
              <a:t>＝</a:t>
            </a:r>
            <a:r>
              <a:rPr lang="en-US" altLang="zh-CN" sz="2000" b="1" u="sng" dirty="0" err="1">
                <a:latin typeface="+mn-ea"/>
                <a:ea typeface="+mn-ea"/>
              </a:rPr>
              <a:t>lw</a:t>
            </a:r>
            <a:r>
              <a:rPr lang="zh-CN" altLang="zh-CN" sz="2000" b="1" u="sng" dirty="0">
                <a:latin typeface="+mn-ea"/>
                <a:ea typeface="+mn-ea"/>
              </a:rPr>
              <a:t>＋</a:t>
            </a:r>
            <a:r>
              <a:rPr lang="en-US" altLang="zh-CN" sz="2000" b="1" u="sng" dirty="0" err="1">
                <a:latin typeface="+mn-ea"/>
                <a:ea typeface="+mn-ea"/>
              </a:rPr>
              <a:t>sw</a:t>
            </a:r>
            <a:r>
              <a:rPr lang="zh-CN" altLang="zh-CN" sz="2000" b="1" u="sng" dirty="0">
                <a:latin typeface="+mn-ea"/>
                <a:ea typeface="+mn-ea"/>
              </a:rPr>
              <a:t>，</a:t>
            </a:r>
            <a:r>
              <a:rPr lang="en-US" altLang="zh-CN" sz="2000" b="1" u="sng" dirty="0" err="1">
                <a:latin typeface="+mn-ea"/>
                <a:ea typeface="+mn-ea"/>
              </a:rPr>
              <a:t>ALUctr</a:t>
            </a:r>
            <a:r>
              <a:rPr lang="en-US" altLang="zh-CN" sz="2000" b="1" u="sng" dirty="0">
                <a:latin typeface="+mn-ea"/>
                <a:ea typeface="+mn-ea"/>
              </a:rPr>
              <a:t>[1]</a:t>
            </a:r>
            <a:r>
              <a:rPr lang="zh-CN" altLang="zh-CN" sz="2000" b="1" u="sng" dirty="0">
                <a:latin typeface="+mn-ea"/>
                <a:ea typeface="+mn-ea"/>
              </a:rPr>
              <a:t>＝</a:t>
            </a:r>
            <a:r>
              <a:rPr lang="en-US" altLang="zh-CN" sz="2000" b="1" u="sng" dirty="0" err="1">
                <a:latin typeface="+mn-ea"/>
                <a:ea typeface="+mn-ea"/>
              </a:rPr>
              <a:t>ori</a:t>
            </a:r>
            <a:r>
              <a:rPr lang="zh-CN" altLang="zh-CN" sz="2000" b="1" u="sng" dirty="0">
                <a:latin typeface="+mn-ea"/>
                <a:ea typeface="+mn-ea"/>
              </a:rPr>
              <a:t>＋</a:t>
            </a:r>
            <a:r>
              <a:rPr lang="en-US" altLang="zh-CN" sz="2000" b="1" u="sng" dirty="0" err="1">
                <a:latin typeface="+mn-ea"/>
                <a:ea typeface="+mn-ea"/>
              </a:rPr>
              <a:t>beq</a:t>
            </a:r>
            <a:r>
              <a:rPr lang="zh-CN" altLang="zh-CN" sz="2000" b="1" u="sng" dirty="0">
                <a:latin typeface="+mn-ea"/>
                <a:ea typeface="+mn-ea"/>
              </a:rPr>
              <a:t>，</a:t>
            </a:r>
            <a:r>
              <a:rPr lang="en-US" altLang="zh-CN" sz="2000" b="1" u="sng" dirty="0" err="1">
                <a:latin typeface="+mn-ea"/>
                <a:ea typeface="+mn-ea"/>
              </a:rPr>
              <a:t>MemRd</a:t>
            </a:r>
            <a:r>
              <a:rPr lang="zh-CN" altLang="zh-CN" sz="2000" b="1" u="sng" dirty="0">
                <a:latin typeface="+mn-ea"/>
                <a:ea typeface="+mn-ea"/>
              </a:rPr>
              <a:t>＝</a:t>
            </a:r>
            <a:r>
              <a:rPr lang="en-US" altLang="zh-CN" sz="2000" b="1" u="sng" dirty="0" err="1">
                <a:latin typeface="+mn-ea"/>
                <a:ea typeface="+mn-ea"/>
              </a:rPr>
              <a:t>lw</a:t>
            </a:r>
            <a:r>
              <a:rPr lang="zh-CN" altLang="zh-CN" sz="2000" b="1" u="sng" dirty="0">
                <a:latin typeface="+mn-ea"/>
                <a:ea typeface="+mn-ea"/>
              </a:rPr>
              <a:t>，</a:t>
            </a:r>
            <a:r>
              <a:rPr lang="en-US" altLang="zh-CN" sz="2000" b="1" u="sng" dirty="0">
                <a:latin typeface="+mn-ea"/>
                <a:ea typeface="+mn-ea"/>
              </a:rPr>
              <a:t>…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51393" y="-86816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u="sng"/>
          </a:p>
        </p:txBody>
      </p:sp>
      <p:grpSp>
        <p:nvGrpSpPr>
          <p:cNvPr id="122" name="组合 121"/>
          <p:cNvGrpSpPr/>
          <p:nvPr/>
        </p:nvGrpSpPr>
        <p:grpSpPr>
          <a:xfrm>
            <a:off x="1187375" y="5661248"/>
            <a:ext cx="6048672" cy="792087"/>
            <a:chOff x="1115616" y="5589239"/>
            <a:chExt cx="6048672" cy="792087"/>
          </a:xfrm>
        </p:grpSpPr>
        <p:sp>
          <p:nvSpPr>
            <p:cNvPr id="102" name="矩形 101"/>
            <p:cNvSpPr/>
            <p:nvPr/>
          </p:nvSpPr>
          <p:spPr>
            <a:xfrm>
              <a:off x="3923928" y="5815309"/>
              <a:ext cx="2160933" cy="566017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u="sng"/>
            </a:p>
          </p:txBody>
        </p:sp>
        <p:sp>
          <p:nvSpPr>
            <p:cNvPr id="103" name="Text Box 253"/>
            <p:cNvSpPr txBox="1">
              <a:spLocks noChangeArrowheads="1"/>
            </p:cNvSpPr>
            <p:nvPr/>
          </p:nvSpPr>
          <p:spPr bwMode="auto">
            <a:xfrm>
              <a:off x="6228184" y="5589239"/>
              <a:ext cx="291408" cy="50358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l"/>
              <a:r>
                <a:rPr lang="en-US" altLang="zh-CN" sz="1800" b="1" u="sng" dirty="0">
                  <a:latin typeface="宋体" pitchFamily="2" charset="-122"/>
                </a:rPr>
                <a:t>P</a:t>
              </a:r>
              <a:r>
                <a:rPr lang="en-US" altLang="zh-CN" sz="1800" b="1" u="sng" baseline="-14000" dirty="0">
                  <a:latin typeface="宋体" pitchFamily="2" charset="-122"/>
                </a:rPr>
                <a:t>0</a:t>
              </a:r>
              <a:endParaRPr lang="en-US" altLang="zh-CN" sz="1800" b="1" u="sng" dirty="0">
                <a:latin typeface="宋体" pitchFamily="2" charset="-122"/>
              </a:endParaRPr>
            </a:p>
            <a:p>
              <a:pPr algn="l">
                <a:lnSpc>
                  <a:spcPct val="80000"/>
                </a:lnSpc>
              </a:pPr>
              <a:r>
                <a:rPr lang="en-US" altLang="zh-CN" sz="1800" b="1" u="sng" dirty="0">
                  <a:latin typeface="宋体" pitchFamily="2" charset="-122"/>
                </a:rPr>
                <a:t>P</a:t>
              </a:r>
              <a:r>
                <a:rPr lang="en-US" altLang="zh-CN" sz="1800" b="1" u="sng" baseline="-14000" dirty="0">
                  <a:latin typeface="+mn-ea"/>
                  <a:ea typeface="+mn-ea"/>
                </a:rPr>
                <a:t>1</a:t>
              </a:r>
            </a:p>
          </p:txBody>
        </p:sp>
        <p:cxnSp>
          <p:nvCxnSpPr>
            <p:cNvPr id="104" name="直接箭头连接符 103"/>
            <p:cNvCxnSpPr/>
            <p:nvPr/>
          </p:nvCxnSpPr>
          <p:spPr bwMode="auto">
            <a:xfrm>
              <a:off x="5940152" y="6093295"/>
              <a:ext cx="144709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05" name="Text Box 260"/>
            <p:cNvSpPr txBox="1">
              <a:spLocks noChangeArrowheads="1"/>
            </p:cNvSpPr>
            <p:nvPr/>
          </p:nvSpPr>
          <p:spPr bwMode="auto">
            <a:xfrm>
              <a:off x="5660436" y="5959326"/>
              <a:ext cx="209992" cy="2875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u="sng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106" name="椭圆 105"/>
            <p:cNvSpPr/>
            <p:nvPr/>
          </p:nvSpPr>
          <p:spPr bwMode="auto">
            <a:xfrm>
              <a:off x="5870428" y="6056432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07" name="直接箭头连接符 64"/>
            <p:cNvCxnSpPr/>
            <p:nvPr/>
          </p:nvCxnSpPr>
          <p:spPr bwMode="auto">
            <a:xfrm>
              <a:off x="5220074" y="5877273"/>
              <a:ext cx="440361" cy="210593"/>
            </a:xfrm>
            <a:prstGeom prst="bentConnector3">
              <a:avLst>
                <a:gd name="adj1" fmla="val 396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108" name="直接箭头连接符 107"/>
            <p:cNvCxnSpPr/>
            <p:nvPr/>
          </p:nvCxnSpPr>
          <p:spPr bwMode="auto">
            <a:xfrm>
              <a:off x="6084168" y="5877271"/>
              <a:ext cx="108012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9" name="直接箭头连接符 108"/>
            <p:cNvCxnSpPr/>
            <p:nvPr/>
          </p:nvCxnSpPr>
          <p:spPr bwMode="auto">
            <a:xfrm flipV="1">
              <a:off x="3923928" y="5877271"/>
              <a:ext cx="2160240" cy="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110" name="直接箭头连接符 109"/>
            <p:cNvCxnSpPr/>
            <p:nvPr/>
          </p:nvCxnSpPr>
          <p:spPr bwMode="auto">
            <a:xfrm>
              <a:off x="6084168" y="6093295"/>
              <a:ext cx="108012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1" name="直接箭头连接符 110"/>
            <p:cNvCxnSpPr/>
            <p:nvPr/>
          </p:nvCxnSpPr>
          <p:spPr bwMode="auto">
            <a:xfrm>
              <a:off x="2339752" y="5877271"/>
              <a:ext cx="1584176" cy="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2" name="Text Box 147"/>
            <p:cNvSpPr txBox="1">
              <a:spLocks noChangeArrowheads="1"/>
            </p:cNvSpPr>
            <p:nvPr/>
          </p:nvSpPr>
          <p:spPr bwMode="auto">
            <a:xfrm>
              <a:off x="1115616" y="5757136"/>
              <a:ext cx="1224136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400" b="1" u="sng" dirty="0">
                  <a:latin typeface="宋体" pitchFamily="2" charset="-122"/>
                </a:rPr>
                <a:t>主时钟脉冲</a:t>
              </a:r>
              <a:r>
                <a:rPr lang="en-US" altLang="zh-CN" sz="1400" b="1" u="sng" dirty="0">
                  <a:latin typeface="宋体" pitchFamily="2" charset="-122"/>
                </a:rPr>
                <a:t>CLK</a:t>
              </a:r>
              <a:endParaRPr lang="zh-CN" altLang="en-US" sz="1400" b="1" u="sng" dirty="0">
                <a:latin typeface="宋体" pitchFamily="2" charset="-122"/>
              </a:endParaRPr>
            </a:p>
          </p:txBody>
        </p:sp>
        <p:sp>
          <p:nvSpPr>
            <p:cNvPr id="113" name="Text Box 147"/>
            <p:cNvSpPr txBox="1">
              <a:spLocks noChangeArrowheads="1"/>
            </p:cNvSpPr>
            <p:nvPr/>
          </p:nvSpPr>
          <p:spPr bwMode="auto">
            <a:xfrm>
              <a:off x="4119761" y="5930751"/>
              <a:ext cx="864096" cy="42199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sng" dirty="0">
                  <a:latin typeface="宋体" pitchFamily="2" charset="-122"/>
                </a:rPr>
                <a:t>时序信号形成电路</a:t>
              </a:r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2555527" y="4221088"/>
            <a:ext cx="4680520" cy="1512168"/>
            <a:chOff x="2483768" y="4149079"/>
            <a:chExt cx="4680520" cy="1512168"/>
          </a:xfrm>
        </p:grpSpPr>
        <p:sp>
          <p:nvSpPr>
            <p:cNvPr id="65" name="矩形 64"/>
            <p:cNvSpPr/>
            <p:nvPr/>
          </p:nvSpPr>
          <p:spPr>
            <a:xfrm>
              <a:off x="2735796" y="4437111"/>
              <a:ext cx="3348372" cy="122413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u="sng"/>
            </a:p>
          </p:txBody>
        </p:sp>
        <p:cxnSp>
          <p:nvCxnSpPr>
            <p:cNvPr id="66" name="直接箭头连接符 65"/>
            <p:cNvCxnSpPr/>
            <p:nvPr/>
          </p:nvCxnSpPr>
          <p:spPr bwMode="auto">
            <a:xfrm>
              <a:off x="2843808" y="4437111"/>
              <a:ext cx="0" cy="72008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8" name="直接箭头连接符 67"/>
            <p:cNvCxnSpPr/>
            <p:nvPr/>
          </p:nvCxnSpPr>
          <p:spPr bwMode="auto">
            <a:xfrm>
              <a:off x="3275856" y="4437111"/>
              <a:ext cx="0" cy="72008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9" name="直接箭头连接符 68"/>
            <p:cNvCxnSpPr/>
            <p:nvPr/>
          </p:nvCxnSpPr>
          <p:spPr bwMode="auto">
            <a:xfrm>
              <a:off x="3707904" y="4437111"/>
              <a:ext cx="0" cy="72008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0" name="直接箭头连接符 69"/>
            <p:cNvCxnSpPr/>
            <p:nvPr/>
          </p:nvCxnSpPr>
          <p:spPr bwMode="auto">
            <a:xfrm>
              <a:off x="4139952" y="4437111"/>
              <a:ext cx="0" cy="115212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1" name="直接箭头连接符 70"/>
            <p:cNvCxnSpPr/>
            <p:nvPr/>
          </p:nvCxnSpPr>
          <p:spPr bwMode="auto">
            <a:xfrm>
              <a:off x="4572000" y="4437111"/>
              <a:ext cx="0" cy="115212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2" name="直接箭头连接符 71"/>
            <p:cNvCxnSpPr/>
            <p:nvPr/>
          </p:nvCxnSpPr>
          <p:spPr bwMode="auto">
            <a:xfrm>
              <a:off x="5004048" y="4437111"/>
              <a:ext cx="0" cy="115212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3" name="直接箭头连接符 72"/>
            <p:cNvCxnSpPr/>
            <p:nvPr/>
          </p:nvCxnSpPr>
          <p:spPr bwMode="auto">
            <a:xfrm>
              <a:off x="5436096" y="4437111"/>
              <a:ext cx="0" cy="115212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74" name="Text Box 147"/>
            <p:cNvSpPr txBox="1">
              <a:spLocks noChangeArrowheads="1"/>
            </p:cNvSpPr>
            <p:nvPr/>
          </p:nvSpPr>
          <p:spPr bwMode="auto">
            <a:xfrm>
              <a:off x="2483768" y="4172960"/>
              <a:ext cx="2952328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u="sng" dirty="0">
                  <a:solidFill>
                    <a:srgbClr val="990099"/>
                  </a:solidFill>
                  <a:latin typeface="宋体" pitchFamily="2" charset="-122"/>
                </a:rPr>
                <a:t>add</a:t>
              </a:r>
              <a:r>
                <a:rPr lang="en-US" altLang="zh-CN" sz="1800" b="1" u="sng" dirty="0">
                  <a:solidFill>
                    <a:srgbClr val="990099"/>
                  </a:solidFill>
                  <a:latin typeface="宋体" pitchFamily="2" charset="-122"/>
                </a:rPr>
                <a:t> </a:t>
              </a:r>
              <a:r>
                <a:rPr lang="en-US" altLang="zh-CN" sz="1600" b="1" u="sng" dirty="0">
                  <a:solidFill>
                    <a:srgbClr val="990099"/>
                  </a:solidFill>
                  <a:latin typeface="宋体" pitchFamily="2" charset="-122"/>
                </a:rPr>
                <a:t>sub</a:t>
              </a:r>
              <a:r>
                <a:rPr lang="en-US" altLang="zh-CN" sz="2000" b="1" u="sng" dirty="0">
                  <a:solidFill>
                    <a:srgbClr val="990099"/>
                  </a:solidFill>
                  <a:latin typeface="宋体" pitchFamily="2" charset="-122"/>
                </a:rPr>
                <a:t> </a:t>
              </a:r>
              <a:r>
                <a:rPr lang="en-US" altLang="zh-CN" sz="1600" b="1" u="sng" dirty="0" err="1">
                  <a:solidFill>
                    <a:srgbClr val="990099"/>
                  </a:solidFill>
                  <a:latin typeface="宋体" pitchFamily="2" charset="-122"/>
                </a:rPr>
                <a:t>ori</a:t>
              </a:r>
              <a:r>
                <a:rPr lang="en-US" altLang="zh-CN" sz="1600" b="1" u="sng" dirty="0">
                  <a:solidFill>
                    <a:srgbClr val="990099"/>
                  </a:solidFill>
                  <a:latin typeface="宋体" pitchFamily="2" charset="-122"/>
                </a:rPr>
                <a:t>  </a:t>
              </a:r>
              <a:r>
                <a:rPr lang="en-US" altLang="zh-CN" sz="1600" b="1" u="sng" dirty="0" err="1">
                  <a:solidFill>
                    <a:srgbClr val="990099"/>
                  </a:solidFill>
                  <a:latin typeface="宋体" pitchFamily="2" charset="-122"/>
                </a:rPr>
                <a:t>lw</a:t>
              </a:r>
              <a:r>
                <a:rPr lang="en-US" altLang="zh-CN" sz="1800" b="1" u="sng" dirty="0">
                  <a:solidFill>
                    <a:srgbClr val="990099"/>
                  </a:solidFill>
                  <a:latin typeface="宋体" pitchFamily="2" charset="-122"/>
                </a:rPr>
                <a:t>  </a:t>
              </a:r>
              <a:r>
                <a:rPr lang="en-US" altLang="zh-CN" sz="1600" b="1" u="sng" dirty="0" err="1">
                  <a:solidFill>
                    <a:srgbClr val="990099"/>
                  </a:solidFill>
                  <a:latin typeface="宋体" pitchFamily="2" charset="-122"/>
                </a:rPr>
                <a:t>sw</a:t>
              </a:r>
              <a:r>
                <a:rPr lang="en-US" altLang="zh-CN" sz="2000" b="1" u="sng" dirty="0">
                  <a:solidFill>
                    <a:srgbClr val="990099"/>
                  </a:solidFill>
                  <a:latin typeface="宋体" pitchFamily="2" charset="-122"/>
                </a:rPr>
                <a:t> </a:t>
              </a:r>
              <a:r>
                <a:rPr lang="en-US" altLang="zh-CN" sz="1600" b="1" u="sng" dirty="0" err="1">
                  <a:solidFill>
                    <a:srgbClr val="990099"/>
                  </a:solidFill>
                  <a:latin typeface="宋体" pitchFamily="2" charset="-122"/>
                </a:rPr>
                <a:t>beq</a:t>
              </a:r>
              <a:r>
                <a:rPr lang="en-US" altLang="zh-CN" sz="1600" b="1" u="sng" dirty="0">
                  <a:solidFill>
                    <a:srgbClr val="990099"/>
                  </a:solidFill>
                  <a:latin typeface="宋体" pitchFamily="2" charset="-122"/>
                </a:rPr>
                <a:t>   j </a:t>
              </a:r>
              <a:endParaRPr lang="zh-CN" altLang="en-US" sz="1200" b="1" u="sng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75" name="Text Box 260"/>
            <p:cNvSpPr txBox="1">
              <a:spLocks noChangeArrowheads="1"/>
            </p:cNvSpPr>
            <p:nvPr/>
          </p:nvSpPr>
          <p:spPr bwMode="auto">
            <a:xfrm>
              <a:off x="5652120" y="4509119"/>
              <a:ext cx="360040" cy="2880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sng" dirty="0">
                  <a:latin typeface="宋体" pitchFamily="2" charset="-122"/>
                </a:rPr>
                <a:t>≥</a:t>
              </a:r>
              <a:r>
                <a:rPr lang="en-US" altLang="zh-CN" sz="1800" b="1" u="sng" dirty="0">
                  <a:latin typeface="宋体" pitchFamily="2" charset="-122"/>
                </a:rPr>
                <a:t>1</a:t>
              </a:r>
              <a:endParaRPr lang="en-US" altLang="zh-CN" sz="1600" b="1" u="sng" dirty="0">
                <a:latin typeface="宋体" pitchFamily="2" charset="-122"/>
              </a:endParaRPr>
            </a:p>
          </p:txBody>
        </p:sp>
        <p:cxnSp>
          <p:nvCxnSpPr>
            <p:cNvPr id="76" name="直接箭头连接符 75"/>
            <p:cNvCxnSpPr/>
            <p:nvPr/>
          </p:nvCxnSpPr>
          <p:spPr bwMode="auto">
            <a:xfrm>
              <a:off x="4139952" y="4581127"/>
              <a:ext cx="1512168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77" name="直接箭头连接符 76"/>
            <p:cNvCxnSpPr/>
            <p:nvPr/>
          </p:nvCxnSpPr>
          <p:spPr bwMode="auto">
            <a:xfrm>
              <a:off x="4572000" y="4733527"/>
              <a:ext cx="108012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sp>
          <p:nvSpPr>
            <p:cNvPr id="78" name="Text Box 260"/>
            <p:cNvSpPr txBox="1">
              <a:spLocks noChangeArrowheads="1"/>
            </p:cNvSpPr>
            <p:nvPr/>
          </p:nvSpPr>
          <p:spPr bwMode="auto">
            <a:xfrm>
              <a:off x="5652120" y="4869159"/>
              <a:ext cx="360040" cy="2880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sng" dirty="0">
                  <a:latin typeface="宋体" pitchFamily="2" charset="-122"/>
                </a:rPr>
                <a:t>≥</a:t>
              </a:r>
              <a:r>
                <a:rPr lang="en-US" altLang="zh-CN" sz="1800" b="1" u="sng" dirty="0">
                  <a:latin typeface="宋体" pitchFamily="2" charset="-122"/>
                </a:rPr>
                <a:t>1</a:t>
              </a:r>
              <a:endParaRPr lang="en-US" altLang="zh-CN" sz="1600" b="1" u="sng" dirty="0">
                <a:latin typeface="宋体" pitchFamily="2" charset="-122"/>
              </a:endParaRPr>
            </a:p>
          </p:txBody>
        </p:sp>
        <p:cxnSp>
          <p:nvCxnSpPr>
            <p:cNvPr id="79" name="直接箭头连接符 78"/>
            <p:cNvCxnSpPr/>
            <p:nvPr/>
          </p:nvCxnSpPr>
          <p:spPr bwMode="auto">
            <a:xfrm>
              <a:off x="2843808" y="4941167"/>
              <a:ext cx="2808312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80" name="直接箭头连接符 79"/>
            <p:cNvCxnSpPr/>
            <p:nvPr/>
          </p:nvCxnSpPr>
          <p:spPr bwMode="auto">
            <a:xfrm>
              <a:off x="5004048" y="5093567"/>
              <a:ext cx="648072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81" name="直接箭头连接符 80"/>
            <p:cNvCxnSpPr/>
            <p:nvPr/>
          </p:nvCxnSpPr>
          <p:spPr bwMode="auto">
            <a:xfrm>
              <a:off x="3275856" y="5013175"/>
              <a:ext cx="237626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82" name="直接箭头连接符 81"/>
            <p:cNvCxnSpPr/>
            <p:nvPr/>
          </p:nvCxnSpPr>
          <p:spPr bwMode="auto">
            <a:xfrm>
              <a:off x="4572000" y="5517231"/>
              <a:ext cx="144016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83" name="直接箭头连接符 82"/>
            <p:cNvCxnSpPr/>
            <p:nvPr/>
          </p:nvCxnSpPr>
          <p:spPr bwMode="auto">
            <a:xfrm>
              <a:off x="6012160" y="4653135"/>
              <a:ext cx="1152128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4" name="直接箭头连接符 83"/>
            <p:cNvCxnSpPr/>
            <p:nvPr/>
          </p:nvCxnSpPr>
          <p:spPr bwMode="auto">
            <a:xfrm>
              <a:off x="6012160" y="5013175"/>
              <a:ext cx="1152128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5" name="Text Box 211"/>
            <p:cNvSpPr txBox="1">
              <a:spLocks noChangeArrowheads="1"/>
            </p:cNvSpPr>
            <p:nvPr/>
          </p:nvSpPr>
          <p:spPr bwMode="auto">
            <a:xfrm>
              <a:off x="5652120" y="5200299"/>
              <a:ext cx="360040" cy="18002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sng" dirty="0"/>
                <a:t>…</a:t>
              </a:r>
              <a:endParaRPr lang="en-US" altLang="zh-CN" sz="1800" b="1" u="sng" baseline="-20000" dirty="0"/>
            </a:p>
          </p:txBody>
        </p:sp>
        <p:sp>
          <p:nvSpPr>
            <p:cNvPr id="86" name="Text Box 147"/>
            <p:cNvSpPr txBox="1">
              <a:spLocks noChangeArrowheads="1"/>
            </p:cNvSpPr>
            <p:nvPr/>
          </p:nvSpPr>
          <p:spPr bwMode="auto">
            <a:xfrm>
              <a:off x="6228184" y="4437111"/>
              <a:ext cx="792088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u="sng" dirty="0" err="1">
                  <a:latin typeface="宋体" pitchFamily="2" charset="-122"/>
                </a:rPr>
                <a:t>Extctr</a:t>
              </a:r>
              <a:endParaRPr lang="zh-CN" altLang="en-US" sz="1400" b="1" u="sng" dirty="0">
                <a:latin typeface="宋体" pitchFamily="2" charset="-122"/>
              </a:endParaRPr>
            </a:p>
          </p:txBody>
        </p:sp>
        <p:sp>
          <p:nvSpPr>
            <p:cNvPr id="87" name="Text Box 147"/>
            <p:cNvSpPr txBox="1">
              <a:spLocks noChangeArrowheads="1"/>
            </p:cNvSpPr>
            <p:nvPr/>
          </p:nvSpPr>
          <p:spPr bwMode="auto">
            <a:xfrm>
              <a:off x="6228184" y="4797151"/>
              <a:ext cx="864096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u="sng" dirty="0" err="1">
                  <a:latin typeface="宋体" pitchFamily="2" charset="-122"/>
                </a:rPr>
                <a:t>ALUBsrc</a:t>
              </a:r>
              <a:endParaRPr lang="zh-CN" altLang="en-US" sz="1400" b="1" u="sng" dirty="0">
                <a:latin typeface="宋体" pitchFamily="2" charset="-122"/>
              </a:endParaRPr>
            </a:p>
          </p:txBody>
        </p:sp>
        <p:sp>
          <p:nvSpPr>
            <p:cNvPr id="88" name="Text Box 147"/>
            <p:cNvSpPr txBox="1">
              <a:spLocks noChangeArrowheads="1"/>
            </p:cNvSpPr>
            <p:nvPr/>
          </p:nvSpPr>
          <p:spPr bwMode="auto">
            <a:xfrm>
              <a:off x="6245304" y="5301207"/>
              <a:ext cx="702960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u="sng" dirty="0" err="1">
                  <a:latin typeface="宋体" pitchFamily="2" charset="-122"/>
                </a:rPr>
                <a:t>MemWr</a:t>
              </a:r>
              <a:endParaRPr lang="zh-CN" altLang="en-US" sz="1400" b="1" u="sng" dirty="0">
                <a:latin typeface="宋体" pitchFamily="2" charset="-122"/>
              </a:endParaRPr>
            </a:p>
          </p:txBody>
        </p:sp>
        <p:sp>
          <p:nvSpPr>
            <p:cNvPr id="89" name="Text Box 211"/>
            <p:cNvSpPr txBox="1">
              <a:spLocks noChangeArrowheads="1"/>
            </p:cNvSpPr>
            <p:nvPr/>
          </p:nvSpPr>
          <p:spPr bwMode="auto">
            <a:xfrm>
              <a:off x="6300192" y="5013175"/>
              <a:ext cx="360040" cy="18002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sng" dirty="0"/>
                <a:t>…</a:t>
              </a:r>
              <a:endParaRPr lang="en-US" altLang="zh-CN" sz="1800" b="1" u="sng" baseline="-20000" dirty="0"/>
            </a:p>
          </p:txBody>
        </p:sp>
        <p:cxnSp>
          <p:nvCxnSpPr>
            <p:cNvPr id="94" name="直接箭头连接符 93"/>
            <p:cNvCxnSpPr/>
            <p:nvPr/>
          </p:nvCxnSpPr>
          <p:spPr bwMode="auto">
            <a:xfrm>
              <a:off x="6012160" y="5517231"/>
              <a:ext cx="1152128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5" name="直接箭头连接符 94"/>
            <p:cNvCxnSpPr/>
            <p:nvPr/>
          </p:nvCxnSpPr>
          <p:spPr bwMode="auto">
            <a:xfrm>
              <a:off x="2843808" y="4149079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6" name="直接箭头连接符 95"/>
            <p:cNvCxnSpPr/>
            <p:nvPr/>
          </p:nvCxnSpPr>
          <p:spPr bwMode="auto">
            <a:xfrm>
              <a:off x="3275856" y="4149079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7" name="直接箭头连接符 96"/>
            <p:cNvCxnSpPr/>
            <p:nvPr/>
          </p:nvCxnSpPr>
          <p:spPr bwMode="auto">
            <a:xfrm>
              <a:off x="3699376" y="4149079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8" name="直接箭头连接符 97"/>
            <p:cNvCxnSpPr/>
            <p:nvPr/>
          </p:nvCxnSpPr>
          <p:spPr bwMode="auto">
            <a:xfrm>
              <a:off x="4139952" y="4149079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9" name="直接箭头连接符 98"/>
            <p:cNvCxnSpPr/>
            <p:nvPr/>
          </p:nvCxnSpPr>
          <p:spPr bwMode="auto">
            <a:xfrm>
              <a:off x="4572000" y="4149079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0" name="直接箭头连接符 99"/>
            <p:cNvCxnSpPr/>
            <p:nvPr/>
          </p:nvCxnSpPr>
          <p:spPr bwMode="auto">
            <a:xfrm>
              <a:off x="5012576" y="4149079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1" name="直接箭头连接符 100"/>
            <p:cNvCxnSpPr/>
            <p:nvPr/>
          </p:nvCxnSpPr>
          <p:spPr bwMode="auto">
            <a:xfrm>
              <a:off x="5436096" y="4149079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7" name="Text Box 147"/>
            <p:cNvSpPr txBox="1">
              <a:spLocks noChangeArrowheads="1"/>
            </p:cNvSpPr>
            <p:nvPr/>
          </p:nvSpPr>
          <p:spPr bwMode="auto">
            <a:xfrm>
              <a:off x="2861908" y="5192751"/>
              <a:ext cx="1206036" cy="44417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u="sng" dirty="0" err="1"/>
                <a:t>μ</a:t>
              </a:r>
              <a:r>
                <a:rPr lang="en-US" altLang="zh-CN" sz="1600" b="1" u="sng" dirty="0" err="1">
                  <a:latin typeface="+mn-ea"/>
                </a:rPr>
                <a:t>OP</a:t>
              </a:r>
              <a:r>
                <a:rPr lang="zh-CN" altLang="en-US" sz="1600" b="1" u="sng" dirty="0">
                  <a:latin typeface="+mn-ea"/>
                </a:rPr>
                <a:t>控制</a:t>
              </a:r>
              <a:r>
                <a:rPr lang="zh-CN" altLang="en-US" sz="1600" b="1" u="sng" dirty="0">
                  <a:latin typeface="宋体" pitchFamily="2" charset="-122"/>
                </a:rPr>
                <a:t>信号形成电路</a:t>
              </a:r>
            </a:p>
          </p:txBody>
        </p:sp>
      </p:grpSp>
      <p:sp>
        <p:nvSpPr>
          <p:cNvPr id="120" name="Text Box 93"/>
          <p:cNvSpPr txBox="1">
            <a:spLocks noChangeArrowheads="1"/>
          </p:cNvSpPr>
          <p:nvPr/>
        </p:nvSpPr>
        <p:spPr bwMode="auto">
          <a:xfrm>
            <a:off x="251147" y="3068960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u="sng" dirty="0">
                <a:solidFill>
                  <a:srgbClr val="C00000"/>
                </a:solidFill>
                <a:latin typeface="+mn-ea"/>
                <a:ea typeface="+mn-ea"/>
              </a:rPr>
              <a:t>整合成</a:t>
            </a:r>
            <a:r>
              <a:rPr lang="en-US" altLang="zh-CN" b="1" u="sng" dirty="0">
                <a:solidFill>
                  <a:srgbClr val="C00000"/>
                </a:solidFill>
                <a:latin typeface="+mn-ea"/>
                <a:ea typeface="+mn-ea"/>
              </a:rPr>
              <a:t>CU</a:t>
            </a:r>
            <a:r>
              <a:rPr lang="zh-CN" altLang="en-US" b="1" u="sng" dirty="0">
                <a:solidFill>
                  <a:srgbClr val="C00000"/>
                </a:solidFill>
                <a:latin typeface="+mn-ea"/>
                <a:ea typeface="+mn-ea"/>
              </a:rPr>
              <a:t>：</a:t>
            </a:r>
            <a:r>
              <a:rPr lang="zh-CN" altLang="en-US" b="1" u="sng" dirty="0">
                <a:latin typeface="+mn-ea"/>
                <a:ea typeface="+mn-ea"/>
              </a:rPr>
              <a:t>连接相关</a:t>
            </a:r>
            <a:r>
              <a:rPr lang="zh-CN" altLang="en-US" b="1" u="sng" dirty="0"/>
              <a:t>电路</a:t>
            </a:r>
            <a:endParaRPr lang="en-US" altLang="zh-CN" sz="2000" b="1" u="sng" dirty="0">
              <a:latin typeface="+mn-ea"/>
              <a:ea typeface="+mn-ea"/>
            </a:endParaRPr>
          </a:p>
        </p:txBody>
      </p:sp>
      <p:grpSp>
        <p:nvGrpSpPr>
          <p:cNvPr id="126" name="组合 125"/>
          <p:cNvGrpSpPr/>
          <p:nvPr/>
        </p:nvGrpSpPr>
        <p:grpSpPr>
          <a:xfrm>
            <a:off x="2555527" y="3573016"/>
            <a:ext cx="5040560" cy="2952328"/>
            <a:chOff x="2483768" y="3501008"/>
            <a:chExt cx="5040560" cy="2952328"/>
          </a:xfrm>
        </p:grpSpPr>
        <p:sp>
          <p:nvSpPr>
            <p:cNvPr id="64" name="矩形 63"/>
            <p:cNvSpPr/>
            <p:nvPr/>
          </p:nvSpPr>
          <p:spPr>
            <a:xfrm>
              <a:off x="2483768" y="3501008"/>
              <a:ext cx="3689528" cy="2952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u="sng"/>
            </a:p>
          </p:txBody>
        </p:sp>
        <p:sp>
          <p:nvSpPr>
            <p:cNvPr id="67" name="Text Box 132"/>
            <p:cNvSpPr txBox="1">
              <a:spLocks noChangeArrowheads="1"/>
            </p:cNvSpPr>
            <p:nvPr/>
          </p:nvSpPr>
          <p:spPr bwMode="auto">
            <a:xfrm>
              <a:off x="2735796" y="3835647"/>
              <a:ext cx="2772308" cy="313432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u="sng" dirty="0">
                  <a:latin typeface="宋体" pitchFamily="2" charset="-122"/>
                </a:rPr>
                <a:t>指令译码器</a:t>
              </a:r>
              <a:r>
                <a:rPr lang="en-US" altLang="zh-CN" sz="1800" b="1" u="sng" dirty="0">
                  <a:latin typeface="宋体" pitchFamily="2" charset="-122"/>
                </a:rPr>
                <a:t>ID</a:t>
              </a:r>
              <a:endParaRPr lang="zh-CN" altLang="en-US" sz="1600" b="1" u="sng" dirty="0">
                <a:latin typeface="宋体" pitchFamily="2" charset="-122"/>
              </a:endParaRPr>
            </a:p>
          </p:txBody>
        </p:sp>
        <p:sp>
          <p:nvSpPr>
            <p:cNvPr id="90" name="Text Box 132"/>
            <p:cNvSpPr txBox="1">
              <a:spLocks noChangeArrowheads="1"/>
            </p:cNvSpPr>
            <p:nvPr/>
          </p:nvSpPr>
          <p:spPr bwMode="auto">
            <a:xfrm>
              <a:off x="7164288" y="3501008"/>
              <a:ext cx="360040" cy="29523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sng" dirty="0">
                  <a:latin typeface="宋体" pitchFamily="2" charset="-122"/>
                </a:rPr>
                <a:t>单周期数据通路</a:t>
              </a:r>
            </a:p>
          </p:txBody>
        </p:sp>
        <p:cxnSp>
          <p:nvCxnSpPr>
            <p:cNvPr id="91" name="直接箭头连接符 90"/>
            <p:cNvCxnSpPr/>
            <p:nvPr/>
          </p:nvCxnSpPr>
          <p:spPr bwMode="auto">
            <a:xfrm>
              <a:off x="5508104" y="3933055"/>
              <a:ext cx="165618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2" name="直接箭头连接符 91"/>
            <p:cNvCxnSpPr/>
            <p:nvPr/>
          </p:nvCxnSpPr>
          <p:spPr bwMode="auto">
            <a:xfrm>
              <a:off x="5508104" y="4005063"/>
              <a:ext cx="165618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3" name="Text Box 147"/>
            <p:cNvSpPr txBox="1">
              <a:spLocks noChangeArrowheads="1"/>
            </p:cNvSpPr>
            <p:nvPr/>
          </p:nvSpPr>
          <p:spPr bwMode="auto">
            <a:xfrm>
              <a:off x="6228184" y="3717031"/>
              <a:ext cx="772368" cy="52811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u="sng" dirty="0">
                  <a:latin typeface="宋体" pitchFamily="2" charset="-122"/>
                </a:rPr>
                <a:t>Branch</a:t>
              </a:r>
            </a:p>
            <a:p>
              <a:pPr algn="l">
                <a:lnSpc>
                  <a:spcPct val="125000"/>
                </a:lnSpc>
              </a:pPr>
              <a:r>
                <a:rPr lang="en-US" altLang="zh-CN" sz="1800" b="1" u="sng" dirty="0">
                  <a:latin typeface="宋体" pitchFamily="2" charset="-122"/>
                </a:rPr>
                <a:t>Jump</a:t>
              </a:r>
              <a:endParaRPr lang="zh-CN" altLang="en-US" sz="1800" b="1" u="sng" dirty="0">
                <a:latin typeface="宋体" pitchFamily="2" charset="-122"/>
              </a:endParaRPr>
            </a:p>
          </p:txBody>
        </p:sp>
        <p:cxnSp>
          <p:nvCxnSpPr>
            <p:cNvPr id="114" name="直接箭头连接符 113"/>
            <p:cNvCxnSpPr/>
            <p:nvPr/>
          </p:nvCxnSpPr>
          <p:spPr bwMode="auto">
            <a:xfrm>
              <a:off x="4355018" y="3645023"/>
              <a:ext cx="0" cy="19062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5" name="直接箭头连接符 114"/>
            <p:cNvCxnSpPr/>
            <p:nvPr/>
          </p:nvCxnSpPr>
          <p:spPr bwMode="auto">
            <a:xfrm>
              <a:off x="4211960" y="3573014"/>
              <a:ext cx="0" cy="25957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6" name="Text Box 147"/>
            <p:cNvSpPr txBox="1">
              <a:spLocks noChangeArrowheads="1"/>
            </p:cNvSpPr>
            <p:nvPr/>
          </p:nvSpPr>
          <p:spPr bwMode="auto">
            <a:xfrm>
              <a:off x="3887924" y="3617369"/>
              <a:ext cx="972108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400" b="1" u="sng" dirty="0">
                  <a:latin typeface="宋体" pitchFamily="2" charset="-122"/>
                </a:rPr>
                <a:t>op </a:t>
              </a:r>
              <a:r>
                <a:rPr lang="zh-CN" altLang="en-US" sz="1400" b="1" u="sng" dirty="0">
                  <a:latin typeface="宋体" pitchFamily="2" charset="-122"/>
                </a:rPr>
                <a:t>   </a:t>
              </a:r>
              <a:r>
                <a:rPr lang="en-US" altLang="zh-CN" sz="1400" b="1" u="sng" dirty="0" err="1">
                  <a:latin typeface="宋体" pitchFamily="2" charset="-122"/>
                </a:rPr>
                <a:t>func</a:t>
              </a:r>
              <a:endParaRPr lang="zh-CN" altLang="en-US" sz="1400" b="1" u="sng" dirty="0">
                <a:latin typeface="宋体" pitchFamily="2" charset="-122"/>
              </a:endParaRPr>
            </a:p>
          </p:txBody>
        </p:sp>
        <p:cxnSp>
          <p:nvCxnSpPr>
            <p:cNvPr id="118" name="直接箭头连接符 117"/>
            <p:cNvCxnSpPr/>
            <p:nvPr/>
          </p:nvCxnSpPr>
          <p:spPr bwMode="auto">
            <a:xfrm flipV="1">
              <a:off x="4355976" y="3645021"/>
              <a:ext cx="2808312" cy="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119" name="直接箭头连接符 118"/>
            <p:cNvCxnSpPr/>
            <p:nvPr/>
          </p:nvCxnSpPr>
          <p:spPr bwMode="auto">
            <a:xfrm flipV="1">
              <a:off x="4211960" y="3573015"/>
              <a:ext cx="2952328" cy="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sp>
          <p:nvSpPr>
            <p:cNvPr id="125" name="Text Box 147"/>
            <p:cNvSpPr txBox="1">
              <a:spLocks noChangeArrowheads="1"/>
            </p:cNvSpPr>
            <p:nvPr/>
          </p:nvSpPr>
          <p:spPr bwMode="auto">
            <a:xfrm>
              <a:off x="2915816" y="6056433"/>
              <a:ext cx="360040" cy="2528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u="sng" dirty="0">
                  <a:latin typeface="宋体" pitchFamily="2" charset="-122"/>
                </a:rPr>
                <a:t>CU</a:t>
              </a:r>
              <a:endParaRPr lang="zh-CN" altLang="en-US" sz="1600" b="1" u="sng" dirty="0">
                <a:latin typeface="宋体" pitchFamily="2" charset="-122"/>
              </a:endParaRPr>
            </a:p>
          </p:txBody>
        </p:sp>
      </p:grpSp>
      <p:grpSp>
        <p:nvGrpSpPr>
          <p:cNvPr id="127" name="Group 76"/>
          <p:cNvGrpSpPr>
            <a:grpSpLocks/>
          </p:cNvGrpSpPr>
          <p:nvPr/>
        </p:nvGrpSpPr>
        <p:grpSpPr bwMode="auto">
          <a:xfrm>
            <a:off x="5147815" y="6597352"/>
            <a:ext cx="360363" cy="287337"/>
            <a:chOff x="1133" y="4020"/>
            <a:chExt cx="227" cy="181"/>
          </a:xfrm>
        </p:grpSpPr>
        <p:sp>
          <p:nvSpPr>
            <p:cNvPr id="128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u="sng"/>
            </a:p>
          </p:txBody>
        </p:sp>
        <p:sp>
          <p:nvSpPr>
            <p:cNvPr id="129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u="sng" dirty="0">
                  <a:solidFill>
                    <a:schemeClr val="bg2"/>
                  </a:solidFill>
                  <a:latin typeface="宋体" pitchFamily="2" charset="-122"/>
                </a:rPr>
                <a:t>60</a:t>
              </a:r>
            </a:p>
          </p:txBody>
        </p:sp>
      </p:grpSp>
      <p:sp>
        <p:nvSpPr>
          <p:cNvPr id="130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299944" y="659804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sng"/>
          </a:p>
        </p:txBody>
      </p:sp>
    </p:spTree>
    <p:extLst>
      <p:ext uri="{BB962C8B-B14F-4D97-AF65-F5344CB8AC3E}">
        <p14:creationId xmlns:p14="http://schemas.microsoft.com/office/powerpoint/2010/main" val="333350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0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u="sng" smtClean="0"/>
              <a:pPr/>
              <a:t>79</a:t>
            </a:fld>
            <a:endParaRPr lang="en-US" altLang="zh-CN" u="sng"/>
          </a:p>
        </p:txBody>
      </p:sp>
      <p:sp>
        <p:nvSpPr>
          <p:cNvPr id="173" name="Text Box 133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u="sng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三、多周期</a:t>
            </a:r>
            <a:r>
              <a:rPr lang="en-US" altLang="zh-CN" sz="2800" b="1" u="sng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CU</a:t>
            </a:r>
            <a:r>
              <a:rPr lang="zh-CN" altLang="en-US" sz="2800" b="1" u="sng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的设计</a:t>
            </a:r>
            <a:endParaRPr lang="zh-CN" altLang="en-US" b="1" u="sng" dirty="0">
              <a:latin typeface="宋体" pitchFamily="2" charset="-122"/>
            </a:endParaRPr>
          </a:p>
        </p:txBody>
      </p:sp>
      <p:sp>
        <p:nvSpPr>
          <p:cNvPr id="174" name="Text Box 90"/>
          <p:cNvSpPr txBox="1">
            <a:spLocks noChangeArrowheads="1"/>
          </p:cNvSpPr>
          <p:nvPr/>
        </p:nvSpPr>
        <p:spPr bwMode="auto">
          <a:xfrm>
            <a:off x="179388" y="871552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sng" dirty="0">
                <a:solidFill>
                  <a:srgbClr val="C00000"/>
                </a:solidFill>
                <a:latin typeface="宋体" pitchFamily="2" charset="-122"/>
              </a:rPr>
              <a:t>*设计背景：</a:t>
            </a:r>
            <a:r>
              <a:rPr lang="zh-CN" altLang="en-US" b="1" u="sng" spc="-100" dirty="0">
                <a:latin typeface="宋体" pitchFamily="2" charset="-122"/>
              </a:rPr>
              <a:t>支持</a:t>
            </a:r>
            <a:r>
              <a:rPr lang="en-US" altLang="zh-CN" b="1" u="sng" spc="-100" dirty="0">
                <a:latin typeface="宋体" pitchFamily="2" charset="-122"/>
              </a:rPr>
              <a:t>7</a:t>
            </a:r>
            <a:r>
              <a:rPr lang="zh-CN" altLang="en-US" b="1" u="sng" spc="-100" dirty="0">
                <a:latin typeface="宋体" pitchFamily="2" charset="-122"/>
              </a:rPr>
              <a:t>条</a:t>
            </a:r>
            <a:r>
              <a:rPr lang="en-US" altLang="zh-CN" b="1" u="sng" spc="-100" dirty="0">
                <a:latin typeface="宋体" pitchFamily="2" charset="-122"/>
              </a:rPr>
              <a:t>MIPS</a:t>
            </a:r>
            <a:r>
              <a:rPr lang="zh-CN" altLang="en-US" b="1" u="sng" spc="-100" dirty="0">
                <a:latin typeface="宋体" pitchFamily="2" charset="-122"/>
              </a:rPr>
              <a:t>指令的数据通路，且</a:t>
            </a:r>
            <a:r>
              <a:rPr lang="en-US" altLang="zh-CN" b="1" u="sng" spc="-100" dirty="0">
                <a:latin typeface="宋体" pitchFamily="2" charset="-122"/>
              </a:rPr>
              <a:t>MEM</a:t>
            </a:r>
            <a:r>
              <a:rPr lang="zh-CN" altLang="en-US" b="1" u="sng" spc="-100" dirty="0">
                <a:latin typeface="宋体" pitchFamily="2" charset="-122"/>
              </a:rPr>
              <a:t>时延可变</a:t>
            </a:r>
            <a:endParaRPr lang="en-US" altLang="zh-CN" sz="2000" b="1" u="sng" spc="-100" dirty="0">
              <a:latin typeface="宋体" pitchFamily="2" charset="-122"/>
            </a:endParaRPr>
          </a:p>
        </p:txBody>
      </p:sp>
      <p:sp>
        <p:nvSpPr>
          <p:cNvPr id="175" name="Text Box 90"/>
          <p:cNvSpPr txBox="1">
            <a:spLocks noChangeArrowheads="1"/>
          </p:cNvSpPr>
          <p:nvPr/>
        </p:nvSpPr>
        <p:spPr bwMode="auto">
          <a:xfrm>
            <a:off x="179388" y="1340768"/>
            <a:ext cx="8785225" cy="502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sng" dirty="0">
                <a:solidFill>
                  <a:srgbClr val="C00000"/>
                </a:solidFill>
                <a:latin typeface="宋体" pitchFamily="2" charset="-122"/>
              </a:rPr>
              <a:t>*形成状态转换图：</a:t>
            </a:r>
            <a:r>
              <a:rPr lang="en-US" altLang="zh-CN" sz="2200" u="sng" spc="-100" dirty="0" err="1"/>
              <a:t>μ</a:t>
            </a:r>
            <a:r>
              <a:rPr lang="en-US" altLang="zh-CN" sz="2200" b="1" u="sng" spc="-100" dirty="0" err="1">
                <a:latin typeface="+mn-ea"/>
              </a:rPr>
              <a:t>OPCmd</a:t>
            </a:r>
            <a:r>
              <a:rPr lang="zh-CN" altLang="en-US" sz="2200" b="1" u="sng" spc="-100" dirty="0">
                <a:latin typeface="+mn-ea"/>
              </a:rPr>
              <a:t>序列≤</a:t>
            </a:r>
            <a:r>
              <a:rPr lang="en-US" altLang="zh-CN" sz="2200" b="1" u="sng" spc="-100" dirty="0">
                <a:latin typeface="+mn-ea"/>
              </a:rPr>
              <a:t>5</a:t>
            </a:r>
            <a:r>
              <a:rPr lang="zh-CN" altLang="en-US" sz="2200" b="1" u="sng" spc="-100" dirty="0">
                <a:latin typeface="宋体" pitchFamily="2" charset="-122"/>
              </a:rPr>
              <a:t>步，状态转换条件为操作码</a:t>
            </a:r>
          </a:p>
        </p:txBody>
      </p:sp>
      <p:grpSp>
        <p:nvGrpSpPr>
          <p:cNvPr id="182" name="Group 76"/>
          <p:cNvGrpSpPr>
            <a:grpSpLocks/>
          </p:cNvGrpSpPr>
          <p:nvPr/>
        </p:nvGrpSpPr>
        <p:grpSpPr bwMode="auto">
          <a:xfrm>
            <a:off x="1907381" y="6453336"/>
            <a:ext cx="360363" cy="287337"/>
            <a:chOff x="1133" y="4020"/>
            <a:chExt cx="227" cy="181"/>
          </a:xfrm>
        </p:grpSpPr>
        <p:sp>
          <p:nvSpPr>
            <p:cNvPr id="183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u="sng"/>
            </a:p>
          </p:txBody>
        </p:sp>
        <p:sp>
          <p:nvSpPr>
            <p:cNvPr id="184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u="sng" dirty="0">
                  <a:solidFill>
                    <a:schemeClr val="bg2"/>
                  </a:solidFill>
                  <a:latin typeface="宋体" pitchFamily="2" charset="-122"/>
                </a:rPr>
                <a:t>43</a:t>
              </a:r>
            </a:p>
          </p:txBody>
        </p:sp>
      </p:grpSp>
      <p:grpSp>
        <p:nvGrpSpPr>
          <p:cNvPr id="185" name="Group 76"/>
          <p:cNvGrpSpPr>
            <a:grpSpLocks/>
          </p:cNvGrpSpPr>
          <p:nvPr/>
        </p:nvGrpSpPr>
        <p:grpSpPr bwMode="auto">
          <a:xfrm>
            <a:off x="2915493" y="6453336"/>
            <a:ext cx="360363" cy="287337"/>
            <a:chOff x="1133" y="4020"/>
            <a:chExt cx="227" cy="181"/>
          </a:xfrm>
        </p:grpSpPr>
        <p:sp>
          <p:nvSpPr>
            <p:cNvPr id="186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u="sng"/>
            </a:p>
          </p:txBody>
        </p:sp>
        <p:sp>
          <p:nvSpPr>
            <p:cNvPr id="187" name="Text Box 78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u="sng" dirty="0">
                  <a:solidFill>
                    <a:schemeClr val="bg2"/>
                  </a:solidFill>
                  <a:latin typeface="宋体" pitchFamily="2" charset="-122"/>
                </a:rPr>
                <a:t>47</a:t>
              </a:r>
            </a:p>
          </p:txBody>
        </p:sp>
      </p:grpSp>
      <p:grpSp>
        <p:nvGrpSpPr>
          <p:cNvPr id="241" name="组合 240"/>
          <p:cNvGrpSpPr/>
          <p:nvPr/>
        </p:nvGrpSpPr>
        <p:grpSpPr>
          <a:xfrm>
            <a:off x="755573" y="1916832"/>
            <a:ext cx="8064898" cy="4176464"/>
            <a:chOff x="755573" y="1844824"/>
            <a:chExt cx="8064898" cy="4176464"/>
          </a:xfrm>
        </p:grpSpPr>
        <p:sp>
          <p:nvSpPr>
            <p:cNvPr id="242" name="Text Box 63"/>
            <p:cNvSpPr txBox="1">
              <a:spLocks noChangeArrowheads="1"/>
            </p:cNvSpPr>
            <p:nvPr/>
          </p:nvSpPr>
          <p:spPr bwMode="auto">
            <a:xfrm>
              <a:off x="4211957" y="5013176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u="sng" dirty="0" err="1">
                  <a:solidFill>
                    <a:srgbClr val="990099"/>
                  </a:solidFill>
                  <a:latin typeface="宋体" pitchFamily="2" charset="-122"/>
                </a:rPr>
                <a:t>wb_m</a:t>
              </a:r>
              <a:endParaRPr lang="zh-CN" altLang="en-US" sz="1800" b="1" u="sng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cxnSp>
          <p:nvCxnSpPr>
            <p:cNvPr id="243" name="直接箭头连接符 242"/>
            <p:cNvCxnSpPr>
              <a:stCxn id="276" idx="3"/>
              <a:endCxn id="277" idx="1"/>
            </p:cNvCxnSpPr>
            <p:nvPr/>
          </p:nvCxnSpPr>
          <p:spPr bwMode="auto">
            <a:xfrm>
              <a:off x="3131837" y="2530940"/>
              <a:ext cx="50405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4" name="直接箭头连接符 243"/>
            <p:cNvCxnSpPr>
              <a:endCxn id="281" idx="0"/>
            </p:cNvCxnSpPr>
            <p:nvPr/>
          </p:nvCxnSpPr>
          <p:spPr bwMode="auto">
            <a:xfrm flipH="1">
              <a:off x="3145339" y="2924943"/>
              <a:ext cx="1071530" cy="5760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5" name="直接箭头连接符 244"/>
            <p:cNvCxnSpPr>
              <a:stCxn id="277" idx="2"/>
              <a:endCxn id="283" idx="0"/>
            </p:cNvCxnSpPr>
            <p:nvPr/>
          </p:nvCxnSpPr>
          <p:spPr bwMode="auto">
            <a:xfrm>
              <a:off x="4716013" y="2924945"/>
              <a:ext cx="675295" cy="57606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6" name="直接箭头连接符 245"/>
            <p:cNvCxnSpPr/>
            <p:nvPr/>
          </p:nvCxnSpPr>
          <p:spPr bwMode="auto">
            <a:xfrm>
              <a:off x="5796134" y="2924943"/>
              <a:ext cx="1229737" cy="5760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7" name="直接箭头连接符 246"/>
            <p:cNvCxnSpPr>
              <a:stCxn id="277" idx="3"/>
              <a:endCxn id="278" idx="1"/>
            </p:cNvCxnSpPr>
            <p:nvPr/>
          </p:nvCxnSpPr>
          <p:spPr bwMode="auto">
            <a:xfrm flipV="1">
              <a:off x="5796133" y="2530939"/>
              <a:ext cx="576064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8" name="直接箭头连接符 247"/>
            <p:cNvCxnSpPr>
              <a:stCxn id="279" idx="2"/>
              <a:endCxn id="280" idx="0"/>
            </p:cNvCxnSpPr>
            <p:nvPr/>
          </p:nvCxnSpPr>
          <p:spPr bwMode="auto">
            <a:xfrm>
              <a:off x="1439649" y="4509120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9" name="直接箭头连接符 248"/>
            <p:cNvCxnSpPr>
              <a:stCxn id="283" idx="2"/>
            </p:cNvCxnSpPr>
            <p:nvPr/>
          </p:nvCxnSpPr>
          <p:spPr bwMode="auto">
            <a:xfrm flipH="1">
              <a:off x="4932038" y="4005064"/>
              <a:ext cx="459270" cy="5049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0" name="直接箭头连接符 249"/>
            <p:cNvCxnSpPr>
              <a:stCxn id="283" idx="2"/>
            </p:cNvCxnSpPr>
            <p:nvPr/>
          </p:nvCxnSpPr>
          <p:spPr bwMode="auto">
            <a:xfrm>
              <a:off x="5391308" y="4005064"/>
              <a:ext cx="566746" cy="5049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1" name="直接箭头连接符 250"/>
            <p:cNvCxnSpPr/>
            <p:nvPr/>
          </p:nvCxnSpPr>
          <p:spPr bwMode="auto">
            <a:xfrm>
              <a:off x="4932037" y="5013176"/>
              <a:ext cx="1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2" name="直接箭头连接符 251"/>
            <p:cNvCxnSpPr/>
            <p:nvPr/>
          </p:nvCxnSpPr>
          <p:spPr bwMode="auto">
            <a:xfrm>
              <a:off x="6588221" y="5013176"/>
              <a:ext cx="0" cy="100811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3" name="直接箭头连接符 252"/>
            <p:cNvCxnSpPr>
              <a:stCxn id="280" idx="2"/>
            </p:cNvCxnSpPr>
            <p:nvPr/>
          </p:nvCxnSpPr>
          <p:spPr bwMode="auto">
            <a:xfrm>
              <a:off x="1439649" y="5589240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4" name="直接箭头连接符 253"/>
            <p:cNvCxnSpPr>
              <a:stCxn id="282" idx="2"/>
            </p:cNvCxnSpPr>
            <p:nvPr/>
          </p:nvCxnSpPr>
          <p:spPr bwMode="auto">
            <a:xfrm>
              <a:off x="3145339" y="5589240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5" name="直接箭头连接符 254"/>
            <p:cNvCxnSpPr/>
            <p:nvPr/>
          </p:nvCxnSpPr>
          <p:spPr bwMode="auto">
            <a:xfrm>
              <a:off x="1403645" y="6021288"/>
              <a:ext cx="74168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56" name="直接箭头连接符 255"/>
            <p:cNvCxnSpPr/>
            <p:nvPr/>
          </p:nvCxnSpPr>
          <p:spPr bwMode="auto">
            <a:xfrm>
              <a:off x="4932037" y="5805264"/>
              <a:ext cx="1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7" name="直接箭头连接符 256"/>
            <p:cNvCxnSpPr>
              <a:stCxn id="287" idx="2"/>
            </p:cNvCxnSpPr>
            <p:nvPr/>
          </p:nvCxnSpPr>
          <p:spPr bwMode="auto">
            <a:xfrm>
              <a:off x="7779154" y="4005064"/>
              <a:ext cx="0" cy="20162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8" name="直接箭头连接符 257"/>
            <p:cNvCxnSpPr/>
            <p:nvPr/>
          </p:nvCxnSpPr>
          <p:spPr bwMode="auto">
            <a:xfrm flipV="1">
              <a:off x="8820469" y="1844824"/>
              <a:ext cx="0" cy="417646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59" name="直接箭头连接符 258"/>
            <p:cNvCxnSpPr/>
            <p:nvPr/>
          </p:nvCxnSpPr>
          <p:spPr bwMode="auto">
            <a:xfrm>
              <a:off x="1979712" y="1844824"/>
              <a:ext cx="0" cy="29211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60" name="Text Box 63"/>
            <p:cNvSpPr txBox="1">
              <a:spLocks noChangeArrowheads="1"/>
            </p:cNvSpPr>
            <p:nvPr/>
          </p:nvSpPr>
          <p:spPr bwMode="auto">
            <a:xfrm>
              <a:off x="755573" y="1844824"/>
              <a:ext cx="333948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u="sng" dirty="0">
                  <a:solidFill>
                    <a:srgbClr val="990099"/>
                  </a:solidFill>
                  <a:latin typeface="宋体" pitchFamily="2" charset="-122"/>
                </a:rPr>
                <a:t>if</a:t>
              </a:r>
              <a:endParaRPr lang="zh-CN" altLang="en-US" sz="1800" b="1" u="sng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61" name="Text Box 63"/>
            <p:cNvSpPr txBox="1">
              <a:spLocks noChangeArrowheads="1"/>
            </p:cNvSpPr>
            <p:nvPr/>
          </p:nvSpPr>
          <p:spPr bwMode="auto">
            <a:xfrm>
              <a:off x="827581" y="3212976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u="sng" dirty="0" err="1">
                  <a:solidFill>
                    <a:srgbClr val="990099"/>
                  </a:solidFill>
                  <a:latin typeface="宋体" pitchFamily="2" charset="-122"/>
                </a:rPr>
                <a:t>ex_r</a:t>
              </a:r>
              <a:endParaRPr lang="zh-CN" altLang="en-US" sz="1800" b="1" u="sng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62" name="Text Box 63"/>
            <p:cNvSpPr txBox="1">
              <a:spLocks noChangeArrowheads="1"/>
            </p:cNvSpPr>
            <p:nvPr/>
          </p:nvSpPr>
          <p:spPr bwMode="auto">
            <a:xfrm>
              <a:off x="827581" y="4522042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u="sng" dirty="0" err="1">
                  <a:solidFill>
                    <a:srgbClr val="990099"/>
                  </a:solidFill>
                  <a:latin typeface="宋体" pitchFamily="2" charset="-122"/>
                </a:rPr>
                <a:t>wb_r</a:t>
              </a:r>
              <a:endParaRPr lang="zh-CN" altLang="en-US" sz="1800" b="1" u="sng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63" name="Text Box 63"/>
            <p:cNvSpPr txBox="1">
              <a:spLocks noChangeArrowheads="1"/>
            </p:cNvSpPr>
            <p:nvPr/>
          </p:nvSpPr>
          <p:spPr bwMode="auto">
            <a:xfrm>
              <a:off x="2555773" y="4522042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u="sng" dirty="0" err="1">
                  <a:solidFill>
                    <a:srgbClr val="990099"/>
                  </a:solidFill>
                  <a:latin typeface="宋体" pitchFamily="2" charset="-122"/>
                </a:rPr>
                <a:t>wb_i</a:t>
              </a:r>
              <a:endParaRPr lang="zh-CN" altLang="en-US" sz="1800" b="1" u="sng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64" name="Text Box 63"/>
            <p:cNvSpPr txBox="1">
              <a:spLocks noChangeArrowheads="1"/>
            </p:cNvSpPr>
            <p:nvPr/>
          </p:nvSpPr>
          <p:spPr bwMode="auto">
            <a:xfrm>
              <a:off x="2555773" y="3212976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u="sng" dirty="0" err="1">
                  <a:solidFill>
                    <a:srgbClr val="990099"/>
                  </a:solidFill>
                  <a:latin typeface="宋体" pitchFamily="2" charset="-122"/>
                </a:rPr>
                <a:t>ex_i</a:t>
              </a:r>
              <a:endParaRPr lang="zh-CN" altLang="en-US" sz="1800" b="1" u="sng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65" name="Text Box 63"/>
            <p:cNvSpPr txBox="1">
              <a:spLocks noChangeArrowheads="1"/>
            </p:cNvSpPr>
            <p:nvPr/>
          </p:nvSpPr>
          <p:spPr bwMode="auto">
            <a:xfrm>
              <a:off x="3661985" y="1844824"/>
              <a:ext cx="333948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u="sng" dirty="0">
                  <a:solidFill>
                    <a:srgbClr val="990099"/>
                  </a:solidFill>
                  <a:latin typeface="宋体" pitchFamily="2" charset="-122"/>
                </a:rPr>
                <a:t>id</a:t>
              </a:r>
              <a:endParaRPr lang="zh-CN" altLang="en-US" sz="1800" b="1" u="sng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66" name="Text Box 63"/>
            <p:cNvSpPr txBox="1">
              <a:spLocks noChangeArrowheads="1"/>
            </p:cNvSpPr>
            <p:nvPr/>
          </p:nvSpPr>
          <p:spPr bwMode="auto">
            <a:xfrm>
              <a:off x="4211957" y="3212976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u="sng" dirty="0" err="1">
                  <a:solidFill>
                    <a:srgbClr val="990099"/>
                  </a:solidFill>
                  <a:latin typeface="宋体" pitchFamily="2" charset="-122"/>
                </a:rPr>
                <a:t>ex_m</a:t>
              </a:r>
              <a:endParaRPr lang="zh-CN" altLang="en-US" sz="1800" b="1" u="sng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67" name="Text Box 63"/>
            <p:cNvSpPr txBox="1">
              <a:spLocks noChangeArrowheads="1"/>
            </p:cNvSpPr>
            <p:nvPr/>
          </p:nvSpPr>
          <p:spPr bwMode="auto">
            <a:xfrm>
              <a:off x="7020269" y="3212976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u="sng" dirty="0" err="1">
                  <a:solidFill>
                    <a:srgbClr val="990099"/>
                  </a:solidFill>
                  <a:latin typeface="宋体" pitchFamily="2" charset="-122"/>
                </a:rPr>
                <a:t>ex_j</a:t>
              </a:r>
              <a:endParaRPr lang="zh-CN" altLang="en-US" sz="1800" b="1" u="sng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68" name="Text Box 63"/>
            <p:cNvSpPr txBox="1">
              <a:spLocks noChangeArrowheads="1"/>
            </p:cNvSpPr>
            <p:nvPr/>
          </p:nvSpPr>
          <p:spPr bwMode="auto">
            <a:xfrm>
              <a:off x="6372197" y="1844824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u="sng" dirty="0" err="1">
                  <a:solidFill>
                    <a:srgbClr val="990099"/>
                  </a:solidFill>
                  <a:latin typeface="宋体" pitchFamily="2" charset="-122"/>
                </a:rPr>
                <a:t>ex_b</a:t>
              </a:r>
              <a:endParaRPr lang="en-US" altLang="zh-CN" sz="1800" b="1" u="sng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69" name="Text Box 63"/>
            <p:cNvSpPr txBox="1">
              <a:spLocks noChangeArrowheads="1"/>
            </p:cNvSpPr>
            <p:nvPr/>
          </p:nvSpPr>
          <p:spPr bwMode="auto">
            <a:xfrm>
              <a:off x="4209501" y="4221087"/>
              <a:ext cx="650528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u="sng" dirty="0" err="1">
                  <a:solidFill>
                    <a:srgbClr val="990099"/>
                  </a:solidFill>
                  <a:latin typeface="宋体" pitchFamily="2" charset="-122"/>
                </a:rPr>
                <a:t>mem_r</a:t>
              </a:r>
              <a:endParaRPr lang="zh-CN" altLang="en-US" sz="1800" b="1" u="sng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70" name="Text Box 63"/>
            <p:cNvSpPr txBox="1">
              <a:spLocks noChangeArrowheads="1"/>
            </p:cNvSpPr>
            <p:nvPr/>
          </p:nvSpPr>
          <p:spPr bwMode="auto">
            <a:xfrm>
              <a:off x="6081709" y="4221087"/>
              <a:ext cx="650528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u="sng" dirty="0" err="1">
                  <a:solidFill>
                    <a:srgbClr val="990099"/>
                  </a:solidFill>
                  <a:latin typeface="宋体" pitchFamily="2" charset="-122"/>
                </a:rPr>
                <a:t>mem_w</a:t>
              </a:r>
              <a:endParaRPr lang="zh-CN" altLang="en-US" sz="1800" b="1" u="sng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71" name="Text Box 63"/>
            <p:cNvSpPr txBox="1">
              <a:spLocks noChangeArrowheads="1"/>
            </p:cNvSpPr>
            <p:nvPr/>
          </p:nvSpPr>
          <p:spPr bwMode="auto">
            <a:xfrm>
              <a:off x="1835693" y="2996952"/>
              <a:ext cx="928816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u="sng" dirty="0">
                  <a:solidFill>
                    <a:srgbClr val="C00000"/>
                  </a:solidFill>
                  <a:latin typeface="宋体" pitchFamily="2" charset="-122"/>
                </a:rPr>
                <a:t>add/sub</a:t>
              </a:r>
              <a:endParaRPr lang="zh-CN" altLang="en-US" sz="1800" b="1" u="sng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sp>
          <p:nvSpPr>
            <p:cNvPr id="272" name="Text Box 63"/>
            <p:cNvSpPr txBox="1">
              <a:spLocks noChangeArrowheads="1"/>
            </p:cNvSpPr>
            <p:nvPr/>
          </p:nvSpPr>
          <p:spPr bwMode="auto">
            <a:xfrm>
              <a:off x="4067941" y="2924944"/>
              <a:ext cx="46440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u="sng" dirty="0" err="1">
                  <a:solidFill>
                    <a:srgbClr val="C00000"/>
                  </a:solidFill>
                  <a:latin typeface="宋体" pitchFamily="2" charset="-122"/>
                </a:rPr>
                <a:t>ori</a:t>
              </a:r>
              <a:endParaRPr lang="zh-CN" altLang="en-US" sz="1800" b="1" u="sng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sp>
          <p:nvSpPr>
            <p:cNvPr id="273" name="Text Box 63"/>
            <p:cNvSpPr txBox="1">
              <a:spLocks noChangeArrowheads="1"/>
            </p:cNvSpPr>
            <p:nvPr/>
          </p:nvSpPr>
          <p:spPr bwMode="auto">
            <a:xfrm>
              <a:off x="4953687" y="2924944"/>
              <a:ext cx="698433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u="sng" dirty="0" err="1">
                  <a:solidFill>
                    <a:srgbClr val="C00000"/>
                  </a:solidFill>
                  <a:latin typeface="宋体" pitchFamily="2" charset="-122"/>
                </a:rPr>
                <a:t>lw</a:t>
              </a:r>
              <a:r>
                <a:rPr lang="en-US" altLang="zh-CN" sz="1800" b="1" u="sng" dirty="0">
                  <a:solidFill>
                    <a:srgbClr val="C00000"/>
                  </a:solidFill>
                  <a:latin typeface="宋体" pitchFamily="2" charset="-122"/>
                </a:rPr>
                <a:t>/</a:t>
              </a:r>
              <a:r>
                <a:rPr lang="en-US" altLang="zh-CN" sz="1800" b="1" u="sng" dirty="0" err="1">
                  <a:solidFill>
                    <a:srgbClr val="C00000"/>
                  </a:solidFill>
                  <a:latin typeface="宋体" pitchFamily="2" charset="-122"/>
                </a:rPr>
                <a:t>sw</a:t>
              </a:r>
              <a:endParaRPr lang="zh-CN" altLang="en-US" sz="1800" b="1" u="sng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sp>
          <p:nvSpPr>
            <p:cNvPr id="274" name="Text Box 63"/>
            <p:cNvSpPr txBox="1">
              <a:spLocks noChangeArrowheads="1"/>
            </p:cNvSpPr>
            <p:nvPr/>
          </p:nvSpPr>
          <p:spPr bwMode="auto">
            <a:xfrm>
              <a:off x="5868144" y="2708920"/>
              <a:ext cx="179826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u="sng" dirty="0">
                  <a:solidFill>
                    <a:srgbClr val="C00000"/>
                  </a:solidFill>
                  <a:latin typeface="宋体" pitchFamily="2" charset="-122"/>
                </a:rPr>
                <a:t>j</a:t>
              </a:r>
              <a:endParaRPr lang="zh-CN" altLang="en-US" sz="1800" b="1" u="sng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sp>
          <p:nvSpPr>
            <p:cNvPr id="275" name="Text Box 63"/>
            <p:cNvSpPr txBox="1">
              <a:spLocks noChangeArrowheads="1"/>
            </p:cNvSpPr>
            <p:nvPr/>
          </p:nvSpPr>
          <p:spPr bwMode="auto">
            <a:xfrm>
              <a:off x="5843028" y="2280056"/>
              <a:ext cx="409877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u="sng" dirty="0" err="1">
                  <a:solidFill>
                    <a:srgbClr val="C00000"/>
                  </a:solidFill>
                  <a:latin typeface="宋体" pitchFamily="2" charset="-122"/>
                </a:rPr>
                <a:t>beq</a:t>
              </a:r>
              <a:endParaRPr lang="zh-CN" altLang="en-US" sz="1800" b="1" u="sng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sp>
          <p:nvSpPr>
            <p:cNvPr id="276" name="Text Box 323"/>
            <p:cNvSpPr txBox="1">
              <a:spLocks noChangeArrowheads="1"/>
            </p:cNvSpPr>
            <p:nvPr/>
          </p:nvSpPr>
          <p:spPr bwMode="auto">
            <a:xfrm>
              <a:off x="755573" y="2136935"/>
              <a:ext cx="2376264" cy="788009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u="sng" spc="-100" dirty="0" err="1">
                  <a:latin typeface="+mn-ea"/>
                  <a:ea typeface="+mn-ea"/>
                </a:rPr>
                <a:t>IMRd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, WMFC, </a:t>
              </a:r>
              <a:r>
                <a:rPr lang="en-US" altLang="zh-CN" sz="1600" b="1" u="sng" spc="-100" dirty="0" err="1">
                  <a:latin typeface="+mn-ea"/>
                  <a:ea typeface="+mn-ea"/>
                </a:rPr>
                <a:t>IRWr</a:t>
              </a:r>
              <a:endParaRPr lang="en-US" altLang="zh-CN" sz="1600" b="1" u="sng" spc="-100" dirty="0">
                <a:latin typeface="+mn-ea"/>
                <a:ea typeface="+mn-ea"/>
              </a:endParaRPr>
            </a:p>
            <a:p>
              <a:pPr algn="l"/>
              <a:r>
                <a:rPr lang="en-US" altLang="zh-CN" sz="1600" b="1" u="sng" spc="-100" dirty="0" err="1">
                  <a:latin typeface="+mn-ea"/>
                  <a:ea typeface="+mn-ea"/>
                </a:rPr>
                <a:t>ALUAsrc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u="sng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(3), </a:t>
              </a:r>
              <a:r>
                <a:rPr lang="en-US" altLang="zh-CN" sz="1600" b="1" u="sng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u="sng" spc="-100" dirty="0" err="1">
                  <a:latin typeface="+mn-ea"/>
                  <a:ea typeface="+mn-ea"/>
                </a:rPr>
                <a:t>PCsrc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u="sng" spc="-100" dirty="0" err="1">
                  <a:latin typeface="+mn-ea"/>
                  <a:ea typeface="+mn-ea"/>
                </a:rPr>
                <a:t>PCWr</a:t>
              </a:r>
              <a:endParaRPr lang="zh-CN" altLang="en-US" sz="1600" b="1" u="sng" spc="-100" dirty="0">
                <a:latin typeface="+mn-ea"/>
                <a:ea typeface="+mn-ea"/>
              </a:endParaRPr>
            </a:p>
          </p:txBody>
        </p:sp>
        <p:sp>
          <p:nvSpPr>
            <p:cNvPr id="277" name="Text Box 323"/>
            <p:cNvSpPr txBox="1">
              <a:spLocks noChangeArrowheads="1"/>
            </p:cNvSpPr>
            <p:nvPr/>
          </p:nvSpPr>
          <p:spPr bwMode="auto">
            <a:xfrm>
              <a:off x="3635893" y="2136935"/>
              <a:ext cx="2160240" cy="78801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u="sng" spc="-100" dirty="0" err="1">
                  <a:latin typeface="+mn-ea"/>
                  <a:ea typeface="+mn-ea"/>
                </a:rPr>
                <a:t>ALUAsrc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u="sng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u="sng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u="sng" spc="-100" dirty="0" err="1">
                  <a:latin typeface="+mn-ea"/>
                  <a:ea typeface="+mn-ea"/>
                </a:rPr>
                <a:t>ALUOWr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, </a:t>
              </a:r>
              <a:r>
                <a:rPr lang="en-US" altLang="zh-CN" sz="1600" b="1" u="sng" spc="-100" dirty="0" err="1">
                  <a:latin typeface="+mn-ea"/>
                  <a:ea typeface="+mn-ea"/>
                </a:rPr>
                <a:t>Extctr</a:t>
              </a:r>
              <a:endParaRPr lang="en-US" altLang="zh-CN" sz="1600" b="1" u="sng" spc="-100" dirty="0">
                <a:latin typeface="+mn-ea"/>
                <a:ea typeface="+mn-ea"/>
              </a:endParaRPr>
            </a:p>
          </p:txBody>
        </p:sp>
        <p:sp>
          <p:nvSpPr>
            <p:cNvPr id="278" name="Text Box 323"/>
            <p:cNvSpPr txBox="1">
              <a:spLocks noChangeArrowheads="1"/>
            </p:cNvSpPr>
            <p:nvPr/>
          </p:nvSpPr>
          <p:spPr bwMode="auto">
            <a:xfrm>
              <a:off x="6372197" y="2136933"/>
              <a:ext cx="2160240" cy="788011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u="sng" spc="-100" dirty="0" err="1">
                  <a:latin typeface="+mn-ea"/>
                  <a:ea typeface="+mn-ea"/>
                </a:rPr>
                <a:t>ALUAsrc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u="sng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(2),  </a:t>
              </a:r>
              <a:r>
                <a:rPr lang="en-US" altLang="zh-CN" sz="1600" b="1" u="sng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(3), </a:t>
              </a:r>
              <a:r>
                <a:rPr lang="en-US" altLang="zh-CN" sz="1600" b="1" u="sng" spc="-100" dirty="0" err="1">
                  <a:latin typeface="+mn-ea"/>
                  <a:ea typeface="+mn-ea"/>
                </a:rPr>
                <a:t>PCsrc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u="sng" spc="-100" dirty="0" err="1">
                  <a:latin typeface="+mn-ea"/>
                  <a:ea typeface="+mn-ea"/>
                </a:rPr>
                <a:t>PCWrB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, End</a:t>
              </a:r>
              <a:endParaRPr lang="zh-CN" altLang="en-US" sz="1600" b="1" u="sng" spc="-100" dirty="0">
                <a:latin typeface="+mn-ea"/>
                <a:ea typeface="+mn-ea"/>
              </a:endParaRPr>
            </a:p>
          </p:txBody>
        </p:sp>
        <p:sp>
          <p:nvSpPr>
            <p:cNvPr id="279" name="Text Box 323"/>
            <p:cNvSpPr txBox="1">
              <a:spLocks noChangeArrowheads="1"/>
            </p:cNvSpPr>
            <p:nvPr/>
          </p:nvSpPr>
          <p:spPr bwMode="auto">
            <a:xfrm>
              <a:off x="827581" y="3501008"/>
              <a:ext cx="1224136" cy="100811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u="sng" spc="-100" dirty="0" err="1">
                  <a:latin typeface="+mn-ea"/>
                  <a:ea typeface="+mn-ea"/>
                </a:rPr>
                <a:t>ALUAsrc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u="sng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(2), </a:t>
              </a:r>
              <a:r>
                <a:rPr lang="en-US" altLang="zh-CN" sz="1600" b="1" u="sng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(0/1), </a:t>
              </a:r>
              <a:r>
                <a:rPr lang="en-US" altLang="zh-CN" sz="1600" b="1" u="sng" spc="-100" dirty="0" err="1">
                  <a:latin typeface="+mn-ea"/>
                  <a:ea typeface="+mn-ea"/>
                </a:rPr>
                <a:t>ALUOWr</a:t>
              </a:r>
              <a:endParaRPr lang="en-US" altLang="zh-CN" sz="1600" b="1" u="sng" spc="-100" dirty="0">
                <a:latin typeface="+mn-ea"/>
                <a:ea typeface="+mn-ea"/>
              </a:endParaRPr>
            </a:p>
          </p:txBody>
        </p:sp>
        <p:sp>
          <p:nvSpPr>
            <p:cNvPr id="280" name="Text Box 323"/>
            <p:cNvSpPr txBox="1">
              <a:spLocks noChangeArrowheads="1"/>
            </p:cNvSpPr>
            <p:nvPr/>
          </p:nvSpPr>
          <p:spPr bwMode="auto">
            <a:xfrm>
              <a:off x="827581" y="4797152"/>
              <a:ext cx="1224136" cy="79208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u="sng" spc="-100" dirty="0" err="1">
                  <a:latin typeface="+mn-ea"/>
                  <a:ea typeface="+mn-ea"/>
                </a:rPr>
                <a:t>RegAsrc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u="sng" spc="-100" dirty="0" err="1">
                  <a:latin typeface="+mn-ea"/>
                  <a:ea typeface="+mn-ea"/>
                </a:rPr>
                <a:t>RegDsrc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u="sng" spc="-100" dirty="0" err="1">
                  <a:latin typeface="+mn-ea"/>
                  <a:ea typeface="+mn-ea"/>
                </a:rPr>
                <a:t>RegWr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, End</a:t>
              </a:r>
            </a:p>
          </p:txBody>
        </p:sp>
        <p:sp>
          <p:nvSpPr>
            <p:cNvPr id="281" name="Text Box 323"/>
            <p:cNvSpPr txBox="1">
              <a:spLocks noChangeArrowheads="1"/>
            </p:cNvSpPr>
            <p:nvPr/>
          </p:nvSpPr>
          <p:spPr bwMode="auto">
            <a:xfrm>
              <a:off x="2555773" y="3501008"/>
              <a:ext cx="1179131" cy="100900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u="sng" spc="-100" dirty="0" err="1">
                  <a:latin typeface="+mn-ea"/>
                  <a:ea typeface="+mn-ea"/>
                </a:rPr>
                <a:t>ALUAsrc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u="sng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u="sng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(2), </a:t>
              </a:r>
              <a:r>
                <a:rPr lang="en-US" altLang="zh-CN" sz="1600" b="1" u="sng" spc="-100" dirty="0" err="1">
                  <a:latin typeface="+mn-ea"/>
                  <a:ea typeface="+mn-ea"/>
                </a:rPr>
                <a:t>ALUOWr</a:t>
              </a:r>
              <a:endParaRPr lang="zh-CN" altLang="en-US" sz="1600" b="1" u="sng" spc="-100" dirty="0">
                <a:latin typeface="+mn-ea"/>
                <a:ea typeface="+mn-ea"/>
              </a:endParaRPr>
            </a:p>
          </p:txBody>
        </p:sp>
        <p:sp>
          <p:nvSpPr>
            <p:cNvPr id="282" name="Text Box 323"/>
            <p:cNvSpPr txBox="1">
              <a:spLocks noChangeArrowheads="1"/>
            </p:cNvSpPr>
            <p:nvPr/>
          </p:nvSpPr>
          <p:spPr bwMode="auto">
            <a:xfrm>
              <a:off x="2555773" y="4797153"/>
              <a:ext cx="1179131" cy="792087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u="sng" spc="-100" dirty="0" err="1">
                  <a:latin typeface="+mn-ea"/>
                  <a:ea typeface="+mn-ea"/>
                </a:rPr>
                <a:t>RegAsrc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u="sng" spc="-100" dirty="0" err="1">
                  <a:latin typeface="+mn-ea"/>
                  <a:ea typeface="+mn-ea"/>
                </a:rPr>
                <a:t>RegDsrc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u="sng" spc="-100" dirty="0" err="1">
                  <a:latin typeface="+mn-ea"/>
                  <a:ea typeface="+mn-ea"/>
                </a:rPr>
                <a:t>RegWr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, End</a:t>
              </a:r>
            </a:p>
          </p:txBody>
        </p:sp>
        <p:sp>
          <p:nvSpPr>
            <p:cNvPr id="283" name="Text Box 323"/>
            <p:cNvSpPr txBox="1">
              <a:spLocks noChangeArrowheads="1"/>
            </p:cNvSpPr>
            <p:nvPr/>
          </p:nvSpPr>
          <p:spPr bwMode="auto">
            <a:xfrm>
              <a:off x="4194395" y="3501008"/>
              <a:ext cx="2393826" cy="50405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u="sng" spc="-100" dirty="0" err="1">
                  <a:latin typeface="+mn-ea"/>
                  <a:ea typeface="+mn-ea"/>
                </a:rPr>
                <a:t>ALUAsrc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u="sng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u="sng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u="sng" spc="-100" dirty="0" err="1">
                  <a:latin typeface="+mn-ea"/>
                  <a:ea typeface="+mn-ea"/>
                </a:rPr>
                <a:t>ALUOWr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, </a:t>
              </a:r>
              <a:r>
                <a:rPr lang="en-US" altLang="zh-CN" sz="1600" b="1" u="sng" spc="-100" dirty="0" err="1">
                  <a:latin typeface="+mn-ea"/>
                  <a:ea typeface="+mn-ea"/>
                </a:rPr>
                <a:t>Extctr</a:t>
              </a:r>
              <a:endParaRPr lang="zh-CN" altLang="en-US" sz="1600" b="1" u="sng" spc="-100" dirty="0">
                <a:latin typeface="+mn-ea"/>
                <a:ea typeface="+mn-ea"/>
              </a:endParaRPr>
            </a:p>
          </p:txBody>
        </p:sp>
        <p:sp>
          <p:nvSpPr>
            <p:cNvPr id="284" name="Text Box 323"/>
            <p:cNvSpPr txBox="1">
              <a:spLocks noChangeArrowheads="1"/>
            </p:cNvSpPr>
            <p:nvPr/>
          </p:nvSpPr>
          <p:spPr bwMode="auto">
            <a:xfrm>
              <a:off x="4216867" y="4509119"/>
              <a:ext cx="1165219" cy="504057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u="sng" spc="-100" dirty="0" err="1">
                  <a:latin typeface="+mn-ea"/>
                  <a:ea typeface="+mn-ea"/>
                </a:rPr>
                <a:t>MemRd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, WMFC</a:t>
              </a:r>
              <a:endParaRPr lang="zh-CN" altLang="en-US" sz="1600" b="1" u="sng" spc="-100" dirty="0">
                <a:latin typeface="+mn-ea"/>
                <a:ea typeface="+mn-ea"/>
              </a:endParaRPr>
            </a:p>
          </p:txBody>
        </p:sp>
        <p:sp>
          <p:nvSpPr>
            <p:cNvPr id="285" name="Text Box 323"/>
            <p:cNvSpPr txBox="1">
              <a:spLocks noChangeArrowheads="1"/>
            </p:cNvSpPr>
            <p:nvPr/>
          </p:nvSpPr>
          <p:spPr bwMode="auto">
            <a:xfrm>
              <a:off x="5640913" y="4509121"/>
              <a:ext cx="1091324" cy="50405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u="sng" spc="-100" dirty="0" err="1">
                  <a:latin typeface="+mn-ea"/>
                  <a:ea typeface="+mn-ea"/>
                </a:rPr>
                <a:t>MemWr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,</a:t>
              </a:r>
              <a:endParaRPr lang="zh-CN" altLang="en-US" sz="1600" b="1" u="sng" spc="-100" dirty="0">
                <a:latin typeface="+mn-ea"/>
                <a:ea typeface="+mn-ea"/>
              </a:endParaRPr>
            </a:p>
            <a:p>
              <a:pPr algn="l"/>
              <a:r>
                <a:rPr lang="en-US" altLang="zh-CN" sz="1600" b="1" u="sng" spc="-100" dirty="0">
                  <a:latin typeface="+mn-ea"/>
                  <a:ea typeface="+mn-ea"/>
                </a:rPr>
                <a:t>WMFC, End</a:t>
              </a:r>
              <a:endParaRPr lang="zh-CN" altLang="en-US" sz="1600" b="1" u="sng" spc="-100" dirty="0">
                <a:latin typeface="+mn-ea"/>
                <a:ea typeface="+mn-ea"/>
              </a:endParaRPr>
            </a:p>
          </p:txBody>
        </p:sp>
        <p:sp>
          <p:nvSpPr>
            <p:cNvPr id="286" name="Text Box 323"/>
            <p:cNvSpPr txBox="1">
              <a:spLocks noChangeArrowheads="1"/>
            </p:cNvSpPr>
            <p:nvPr/>
          </p:nvSpPr>
          <p:spPr bwMode="auto">
            <a:xfrm>
              <a:off x="4211957" y="5301208"/>
              <a:ext cx="2160240" cy="50405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u="sng" spc="-100" dirty="0" err="1">
                  <a:latin typeface="+mn-ea"/>
                  <a:ea typeface="+mn-ea"/>
                </a:rPr>
                <a:t>MemRd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, </a:t>
              </a:r>
              <a:r>
                <a:rPr lang="en-US" altLang="zh-CN" sz="1600" b="1" u="sng" spc="-100" dirty="0" err="1">
                  <a:latin typeface="+mn-ea"/>
                  <a:ea typeface="+mn-ea"/>
                </a:rPr>
                <a:t>RegAsrc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u="sng" spc="-100" dirty="0" err="1">
                  <a:latin typeface="+mn-ea"/>
                  <a:ea typeface="+mn-ea"/>
                </a:rPr>
                <a:t>RegDsrc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u="sng" spc="-100" dirty="0" err="1">
                  <a:latin typeface="+mn-ea"/>
                  <a:ea typeface="+mn-ea"/>
                </a:rPr>
                <a:t>RegWr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, End</a:t>
              </a:r>
            </a:p>
          </p:txBody>
        </p:sp>
        <p:sp>
          <p:nvSpPr>
            <p:cNvPr id="287" name="Text Box 323"/>
            <p:cNvSpPr txBox="1">
              <a:spLocks noChangeArrowheads="1"/>
            </p:cNvSpPr>
            <p:nvPr/>
          </p:nvSpPr>
          <p:spPr bwMode="auto">
            <a:xfrm>
              <a:off x="7025871" y="3501008"/>
              <a:ext cx="1506566" cy="50405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u="sng" spc="-100" dirty="0" err="1">
                  <a:latin typeface="+mn-ea"/>
                  <a:ea typeface="+mn-ea"/>
                </a:rPr>
                <a:t>PCsrc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(2), </a:t>
              </a:r>
              <a:r>
                <a:rPr lang="en-US" altLang="zh-CN" sz="1600" b="1" u="sng" spc="-100" dirty="0" err="1">
                  <a:latin typeface="+mn-ea"/>
                  <a:ea typeface="+mn-ea"/>
                </a:rPr>
                <a:t>PCWr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, End</a:t>
              </a:r>
            </a:p>
          </p:txBody>
        </p:sp>
        <p:cxnSp>
          <p:nvCxnSpPr>
            <p:cNvPr id="288" name="直接箭头连接符 287"/>
            <p:cNvCxnSpPr/>
            <p:nvPr/>
          </p:nvCxnSpPr>
          <p:spPr bwMode="auto">
            <a:xfrm flipH="1">
              <a:off x="2051717" y="2924944"/>
              <a:ext cx="1584176" cy="57606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9" name="Text Box 63"/>
            <p:cNvSpPr txBox="1">
              <a:spLocks noChangeArrowheads="1"/>
            </p:cNvSpPr>
            <p:nvPr/>
          </p:nvSpPr>
          <p:spPr bwMode="auto">
            <a:xfrm>
              <a:off x="4886316" y="4089993"/>
              <a:ext cx="1115930" cy="2035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u="sng" dirty="0" err="1">
                  <a:solidFill>
                    <a:srgbClr val="C00000"/>
                  </a:solidFill>
                  <a:latin typeface="宋体" pitchFamily="2" charset="-122"/>
                </a:rPr>
                <a:t>lw</a:t>
              </a:r>
              <a:r>
                <a:rPr lang="en-US" altLang="zh-CN" sz="1800" b="1" u="sng" dirty="0">
                  <a:solidFill>
                    <a:srgbClr val="C00000"/>
                  </a:solidFill>
                  <a:latin typeface="宋体" pitchFamily="2" charset="-122"/>
                </a:rPr>
                <a:t>     </a:t>
              </a:r>
              <a:r>
                <a:rPr lang="en-US" altLang="zh-CN" sz="1800" b="1" u="sng" dirty="0" err="1">
                  <a:solidFill>
                    <a:srgbClr val="C00000"/>
                  </a:solidFill>
                  <a:latin typeface="宋体" pitchFamily="2" charset="-122"/>
                </a:rPr>
                <a:t>sw</a:t>
              </a:r>
              <a:endParaRPr lang="zh-CN" altLang="en-US" sz="1800" b="1" u="sng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cxnSp>
          <p:nvCxnSpPr>
            <p:cNvPr id="290" name="直接箭头连接符 100"/>
            <p:cNvCxnSpPr>
              <a:stCxn id="278" idx="2"/>
            </p:cNvCxnSpPr>
            <p:nvPr/>
          </p:nvCxnSpPr>
          <p:spPr bwMode="auto">
            <a:xfrm rot="16200000" flipH="1">
              <a:off x="7961752" y="2415509"/>
              <a:ext cx="349284" cy="136815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1" name="直接箭头连接符 290"/>
            <p:cNvCxnSpPr/>
            <p:nvPr/>
          </p:nvCxnSpPr>
          <p:spPr bwMode="auto">
            <a:xfrm flipH="1">
              <a:off x="1979712" y="1844824"/>
              <a:ext cx="6840757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92" name="直接箭头连接符 291"/>
            <p:cNvCxnSpPr>
              <a:stCxn id="281" idx="2"/>
              <a:endCxn id="282" idx="0"/>
            </p:cNvCxnSpPr>
            <p:nvPr/>
          </p:nvCxnSpPr>
          <p:spPr bwMode="auto">
            <a:xfrm>
              <a:off x="3145339" y="4510012"/>
              <a:ext cx="0" cy="28714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93" name="AutoShape 94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9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sng"/>
          </a:p>
        </p:txBody>
      </p:sp>
      <p:grpSp>
        <p:nvGrpSpPr>
          <p:cNvPr id="294" name="Group 76"/>
          <p:cNvGrpSpPr>
            <a:grpSpLocks/>
          </p:cNvGrpSpPr>
          <p:nvPr/>
        </p:nvGrpSpPr>
        <p:grpSpPr bwMode="auto">
          <a:xfrm>
            <a:off x="4067944" y="6453336"/>
            <a:ext cx="360363" cy="287337"/>
            <a:chOff x="1133" y="4020"/>
            <a:chExt cx="227" cy="181"/>
          </a:xfrm>
        </p:grpSpPr>
        <p:sp>
          <p:nvSpPr>
            <p:cNvPr id="295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u="sng"/>
            </a:p>
          </p:txBody>
        </p:sp>
        <p:sp>
          <p:nvSpPr>
            <p:cNvPr id="296" name="Text Box 78">
              <a:hlinkClick r:id="rId5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u="sng" dirty="0">
                  <a:solidFill>
                    <a:schemeClr val="bg2"/>
                  </a:solidFill>
                  <a:latin typeface="宋体" pitchFamily="2" charset="-122"/>
                </a:rPr>
                <a:t>59</a:t>
              </a:r>
            </a:p>
          </p:txBody>
        </p:sp>
      </p:grpSp>
      <p:sp>
        <p:nvSpPr>
          <p:cNvPr id="297" name="AutoShape 9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sng"/>
          </a:p>
        </p:txBody>
      </p:sp>
    </p:spTree>
    <p:extLst>
      <p:ext uri="{BB962C8B-B14F-4D97-AF65-F5344CB8AC3E}">
        <p14:creationId xmlns:p14="http://schemas.microsoft.com/office/powerpoint/2010/main" val="255507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4EC7-1C56-4464-93D4-BFE47A8250B9}" type="slidenum">
              <a:rPr lang="en-US" altLang="zh-CN"/>
              <a:pPr/>
              <a:t>8</a:t>
            </a:fld>
            <a:endParaRPr lang="en-US" altLang="zh-CN" dirty="0"/>
          </a:p>
        </p:txBody>
      </p:sp>
      <p:sp>
        <p:nvSpPr>
          <p:cNvPr id="289834" name="Text Box 42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三、</a:t>
            </a:r>
            <a:r>
              <a:rPr lang="en-US" altLang="zh-CN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的工作流程</a:t>
            </a:r>
          </a:p>
        </p:txBody>
      </p:sp>
      <p:sp>
        <p:nvSpPr>
          <p:cNvPr id="289835" name="Text Box 43"/>
          <p:cNvSpPr txBox="1">
            <a:spLocks noChangeArrowheads="1"/>
          </p:cNvSpPr>
          <p:nvPr/>
        </p:nvSpPr>
        <p:spPr bwMode="auto">
          <a:xfrm>
            <a:off x="179512" y="90872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指令周期：</a:t>
            </a:r>
            <a:r>
              <a:rPr lang="en-US" altLang="zh-CN" b="1" dirty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取出并执行一条指令所需的时间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     </a:t>
            </a:r>
            <a:r>
              <a:rPr lang="zh-CN" altLang="en-US" b="1" dirty="0">
                <a:latin typeface="宋体" pitchFamily="2" charset="-122"/>
              </a:rPr>
              <a:t>即指令周期＝取指周期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含分析指令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＋执行周期</a:t>
            </a:r>
          </a:p>
        </p:txBody>
      </p:sp>
      <p:sp>
        <p:nvSpPr>
          <p:cNvPr id="289882" name="AutoShape 9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835150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Text Box 43"/>
          <p:cNvSpPr txBox="1">
            <a:spLocks noChangeArrowheads="1"/>
          </p:cNvSpPr>
          <p:nvPr/>
        </p:nvSpPr>
        <p:spPr bwMode="auto">
          <a:xfrm>
            <a:off x="179513" y="1807656"/>
            <a:ext cx="558105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异常及中断的检测与处理：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检测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硬件实现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处理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响应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硬件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、处理、返回</a:t>
            </a:r>
            <a:endParaRPr lang="en-US" altLang="zh-CN" b="1" dirty="0">
              <a:latin typeface="宋体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5796136" y="1893972"/>
            <a:ext cx="2664296" cy="1319004"/>
            <a:chOff x="2555776" y="4054212"/>
            <a:chExt cx="2664296" cy="1319004"/>
          </a:xfrm>
        </p:grpSpPr>
        <p:cxnSp>
          <p:nvCxnSpPr>
            <p:cNvPr id="3" name="直接箭头连接符 2"/>
            <p:cNvCxnSpPr/>
            <p:nvPr/>
          </p:nvCxnSpPr>
          <p:spPr bwMode="auto">
            <a:xfrm>
              <a:off x="2555776" y="4653136"/>
              <a:ext cx="1080120" cy="0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直接箭头连接符 52"/>
            <p:cNvCxnSpPr/>
            <p:nvPr/>
          </p:nvCxnSpPr>
          <p:spPr bwMode="auto">
            <a:xfrm>
              <a:off x="3707904" y="4653136"/>
              <a:ext cx="1512168" cy="0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4" name="直接箭头连接符 53"/>
            <p:cNvCxnSpPr/>
            <p:nvPr/>
          </p:nvCxnSpPr>
          <p:spPr bwMode="auto">
            <a:xfrm flipH="1">
              <a:off x="3311860" y="4653136"/>
              <a:ext cx="324036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直接箭头连接符 56"/>
            <p:cNvCxnSpPr/>
            <p:nvPr/>
          </p:nvCxnSpPr>
          <p:spPr bwMode="auto">
            <a:xfrm>
              <a:off x="3311860" y="5085184"/>
              <a:ext cx="78903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0" name="直接箭头连接符 59"/>
            <p:cNvCxnSpPr/>
            <p:nvPr/>
          </p:nvCxnSpPr>
          <p:spPr bwMode="auto">
            <a:xfrm flipH="1" flipV="1">
              <a:off x="3707904" y="4653136"/>
              <a:ext cx="392992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8" name="Text Box 102"/>
            <p:cNvSpPr txBox="1">
              <a:spLocks noChangeArrowheads="1"/>
            </p:cNvSpPr>
            <p:nvPr/>
          </p:nvSpPr>
          <p:spPr bwMode="auto">
            <a:xfrm>
              <a:off x="2843808" y="4725144"/>
              <a:ext cx="544299" cy="238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响应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9" name="Text Box 102"/>
            <p:cNvSpPr txBox="1">
              <a:spLocks noChangeArrowheads="1"/>
            </p:cNvSpPr>
            <p:nvPr/>
          </p:nvSpPr>
          <p:spPr bwMode="auto">
            <a:xfrm>
              <a:off x="3995936" y="4748004"/>
              <a:ext cx="576188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返回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0" name="Text Box 102"/>
            <p:cNvSpPr txBox="1">
              <a:spLocks noChangeArrowheads="1"/>
            </p:cNvSpPr>
            <p:nvPr/>
          </p:nvSpPr>
          <p:spPr bwMode="auto">
            <a:xfrm>
              <a:off x="3452824" y="5085184"/>
              <a:ext cx="54311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>
                  <a:latin typeface="宋体" pitchFamily="2" charset="-122"/>
                </a:rPr>
                <a:t>处理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4" name="Text Box 102"/>
            <p:cNvSpPr txBox="1">
              <a:spLocks noChangeArrowheads="1"/>
            </p:cNvSpPr>
            <p:nvPr/>
          </p:nvSpPr>
          <p:spPr bwMode="auto">
            <a:xfrm>
              <a:off x="2555776" y="4365104"/>
              <a:ext cx="988584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>
                  <a:latin typeface="宋体" pitchFamily="2" charset="-122"/>
                </a:rPr>
                <a:t>当前程序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8" name="Text Box 102"/>
            <p:cNvSpPr txBox="1">
              <a:spLocks noChangeArrowheads="1"/>
            </p:cNvSpPr>
            <p:nvPr/>
          </p:nvSpPr>
          <p:spPr bwMode="auto">
            <a:xfrm>
              <a:off x="3727432" y="4365104"/>
              <a:ext cx="14206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>
                  <a:latin typeface="宋体" pitchFamily="2" charset="-122"/>
                </a:rPr>
                <a:t>当前程序</a:t>
              </a:r>
              <a:r>
                <a:rPr lang="en-US" altLang="zh-CN" sz="1800" b="1" dirty="0">
                  <a:latin typeface="宋体" pitchFamily="2" charset="-122"/>
                </a:rPr>
                <a:t>(</a:t>
              </a:r>
              <a:r>
                <a:rPr lang="zh-CN" altLang="en-US" sz="1800" b="1" dirty="0">
                  <a:latin typeface="宋体" pitchFamily="2" charset="-122"/>
                </a:rPr>
                <a:t>续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</a:p>
          </p:txBody>
        </p:sp>
        <p:cxnSp>
          <p:nvCxnSpPr>
            <p:cNvPr id="81" name="直接箭头连接符 80"/>
            <p:cNvCxnSpPr/>
            <p:nvPr/>
          </p:nvCxnSpPr>
          <p:spPr bwMode="auto">
            <a:xfrm>
              <a:off x="3563888" y="4293096"/>
              <a:ext cx="0" cy="3261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sp>
          <p:nvSpPr>
            <p:cNvPr id="87" name="Text Box 102"/>
            <p:cNvSpPr txBox="1">
              <a:spLocks noChangeArrowheads="1"/>
            </p:cNvSpPr>
            <p:nvPr/>
          </p:nvSpPr>
          <p:spPr bwMode="auto">
            <a:xfrm>
              <a:off x="3068216" y="4054212"/>
              <a:ext cx="783704" cy="238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有请求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  <p:sp>
        <p:nvSpPr>
          <p:cNvPr id="90" name="Text Box 71"/>
          <p:cNvSpPr txBox="1">
            <a:spLocks noChangeArrowheads="1"/>
          </p:cNvSpPr>
          <p:nvPr/>
        </p:nvSpPr>
        <p:spPr bwMode="auto">
          <a:xfrm>
            <a:off x="179388" y="321297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*CPU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的工作流程：</a:t>
            </a:r>
            <a:r>
              <a:rPr lang="zh-CN" altLang="en-US" b="1" dirty="0">
                <a:latin typeface="宋体" pitchFamily="2" charset="-122"/>
              </a:rPr>
              <a:t>循环的指令周期、中断周期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可缺省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91" name="组合 90"/>
          <p:cNvGrpSpPr/>
          <p:nvPr/>
        </p:nvGrpSpPr>
        <p:grpSpPr>
          <a:xfrm>
            <a:off x="1114247" y="3746952"/>
            <a:ext cx="3887241" cy="2418355"/>
            <a:chOff x="1764507" y="1082657"/>
            <a:chExt cx="3887241" cy="2418355"/>
          </a:xfrm>
        </p:grpSpPr>
        <p:sp>
          <p:nvSpPr>
            <p:cNvPr id="92" name="Text Box 74"/>
            <p:cNvSpPr txBox="1">
              <a:spLocks noChangeArrowheads="1"/>
            </p:cNvSpPr>
            <p:nvPr/>
          </p:nvSpPr>
          <p:spPr bwMode="auto">
            <a:xfrm>
              <a:off x="3059113" y="1556792"/>
              <a:ext cx="1293812" cy="2847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/>
                <a:t>取指令</a:t>
              </a:r>
            </a:p>
          </p:txBody>
        </p:sp>
        <p:sp>
          <p:nvSpPr>
            <p:cNvPr id="93" name="Text Box 76"/>
            <p:cNvSpPr txBox="1">
              <a:spLocks noChangeArrowheads="1"/>
            </p:cNvSpPr>
            <p:nvPr/>
          </p:nvSpPr>
          <p:spPr bwMode="auto">
            <a:xfrm>
              <a:off x="3059113" y="2132857"/>
              <a:ext cx="1293812" cy="28803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/>
                <a:t>执行指令</a:t>
              </a:r>
            </a:p>
          </p:txBody>
        </p:sp>
        <p:sp>
          <p:nvSpPr>
            <p:cNvPr id="94" name="Text Box 77"/>
            <p:cNvSpPr txBox="1">
              <a:spLocks noChangeArrowheads="1"/>
            </p:cNvSpPr>
            <p:nvPr/>
          </p:nvSpPr>
          <p:spPr bwMode="auto">
            <a:xfrm>
              <a:off x="4356348" y="3085805"/>
              <a:ext cx="1295400" cy="271187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/>
                <a:t>中断周期</a:t>
              </a:r>
            </a:p>
          </p:txBody>
        </p:sp>
        <p:sp>
          <p:nvSpPr>
            <p:cNvPr id="95" name="AutoShape 79"/>
            <p:cNvSpPr>
              <a:spLocks noChangeArrowheads="1"/>
            </p:cNvSpPr>
            <p:nvPr/>
          </p:nvSpPr>
          <p:spPr bwMode="auto">
            <a:xfrm>
              <a:off x="3276352" y="1082657"/>
              <a:ext cx="863600" cy="258111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1800" b="1" dirty="0"/>
                <a:t>启动</a:t>
              </a:r>
            </a:p>
          </p:txBody>
        </p:sp>
        <p:sp>
          <p:nvSpPr>
            <p:cNvPr id="96" name="Text Box 105"/>
            <p:cNvSpPr txBox="1">
              <a:spLocks noChangeArrowheads="1"/>
            </p:cNvSpPr>
            <p:nvPr/>
          </p:nvSpPr>
          <p:spPr bwMode="auto">
            <a:xfrm>
              <a:off x="4718204" y="2530964"/>
              <a:ext cx="215900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 dirty="0">
                  <a:latin typeface="宋体" pitchFamily="2" charset="-122"/>
                </a:rPr>
                <a:t>Y</a:t>
              </a:r>
            </a:p>
          </p:txBody>
        </p:sp>
        <p:sp>
          <p:nvSpPr>
            <p:cNvPr id="97" name="AutoShape 107"/>
            <p:cNvSpPr>
              <a:spLocks noChangeArrowheads="1"/>
            </p:cNvSpPr>
            <p:nvPr/>
          </p:nvSpPr>
          <p:spPr bwMode="auto">
            <a:xfrm>
              <a:off x="2700164" y="2629054"/>
              <a:ext cx="2016223" cy="367898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1800" b="1" dirty="0"/>
                <a:t>有中断请求？</a:t>
              </a:r>
            </a:p>
          </p:txBody>
        </p:sp>
        <p:sp>
          <p:nvSpPr>
            <p:cNvPr id="98" name="Text Box 110"/>
            <p:cNvSpPr txBox="1">
              <a:spLocks noChangeArrowheads="1"/>
            </p:cNvSpPr>
            <p:nvPr/>
          </p:nvSpPr>
          <p:spPr bwMode="auto">
            <a:xfrm>
              <a:off x="3492500" y="3017733"/>
              <a:ext cx="215900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 dirty="0">
                  <a:latin typeface="宋体" pitchFamily="2" charset="-122"/>
                </a:rPr>
                <a:t>N</a:t>
              </a:r>
            </a:p>
          </p:txBody>
        </p:sp>
        <p:sp>
          <p:nvSpPr>
            <p:cNvPr id="99" name="AutoShape 114"/>
            <p:cNvSpPr>
              <a:spLocks/>
            </p:cNvSpPr>
            <p:nvPr/>
          </p:nvSpPr>
          <p:spPr bwMode="auto">
            <a:xfrm>
              <a:off x="2412207" y="1556920"/>
              <a:ext cx="71933" cy="863969"/>
            </a:xfrm>
            <a:prstGeom prst="leftBrace">
              <a:avLst>
                <a:gd name="adj1" fmla="val 47585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" name="Text Box 115"/>
            <p:cNvSpPr txBox="1">
              <a:spLocks noChangeArrowheads="1"/>
            </p:cNvSpPr>
            <p:nvPr/>
          </p:nvSpPr>
          <p:spPr bwMode="auto">
            <a:xfrm>
              <a:off x="1764507" y="1700808"/>
              <a:ext cx="647700" cy="5040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指令周期</a:t>
              </a:r>
            </a:p>
          </p:txBody>
        </p:sp>
        <p:sp>
          <p:nvSpPr>
            <p:cNvPr id="101" name="AutoShape 117"/>
            <p:cNvSpPr>
              <a:spLocks/>
            </p:cNvSpPr>
            <p:nvPr/>
          </p:nvSpPr>
          <p:spPr bwMode="auto">
            <a:xfrm>
              <a:off x="2412207" y="3085804"/>
              <a:ext cx="71437" cy="272849"/>
            </a:xfrm>
            <a:prstGeom prst="leftBrace">
              <a:avLst>
                <a:gd name="adj1" fmla="val 24714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" name="Text Box 119"/>
            <p:cNvSpPr txBox="1">
              <a:spLocks noChangeArrowheads="1"/>
            </p:cNvSpPr>
            <p:nvPr/>
          </p:nvSpPr>
          <p:spPr bwMode="auto">
            <a:xfrm>
              <a:off x="1764507" y="2949404"/>
              <a:ext cx="647700" cy="551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中断周期</a:t>
              </a:r>
            </a:p>
          </p:txBody>
        </p:sp>
        <p:cxnSp>
          <p:nvCxnSpPr>
            <p:cNvPr id="103" name="直接箭头连接符 102"/>
            <p:cNvCxnSpPr>
              <a:stCxn id="92" idx="2"/>
              <a:endCxn id="93" idx="0"/>
            </p:cNvCxnSpPr>
            <p:nvPr/>
          </p:nvCxnSpPr>
          <p:spPr bwMode="auto">
            <a:xfrm>
              <a:off x="3706019" y="1841524"/>
              <a:ext cx="0" cy="29133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4" name="直接箭头连接符 103"/>
            <p:cNvCxnSpPr>
              <a:stCxn id="95" idx="2"/>
              <a:endCxn id="92" idx="0"/>
            </p:cNvCxnSpPr>
            <p:nvPr/>
          </p:nvCxnSpPr>
          <p:spPr bwMode="auto">
            <a:xfrm flipH="1">
              <a:off x="3706019" y="1340768"/>
              <a:ext cx="2133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5" name="直接箭头连接符 104"/>
            <p:cNvCxnSpPr>
              <a:stCxn id="93" idx="2"/>
              <a:endCxn id="97" idx="0"/>
            </p:cNvCxnSpPr>
            <p:nvPr/>
          </p:nvCxnSpPr>
          <p:spPr bwMode="auto">
            <a:xfrm>
              <a:off x="3706019" y="2420889"/>
              <a:ext cx="2257" cy="2081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6" name="直接箭头连接符 97"/>
            <p:cNvCxnSpPr>
              <a:stCxn id="97" idx="2"/>
            </p:cNvCxnSpPr>
            <p:nvPr/>
          </p:nvCxnSpPr>
          <p:spPr bwMode="auto">
            <a:xfrm rot="5400000">
              <a:off x="2880183" y="2672917"/>
              <a:ext cx="504059" cy="1152129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7" name="直接箭头连接符 98"/>
            <p:cNvCxnSpPr>
              <a:stCxn id="97" idx="3"/>
              <a:endCxn id="94" idx="0"/>
            </p:cNvCxnSpPr>
            <p:nvPr/>
          </p:nvCxnSpPr>
          <p:spPr bwMode="auto">
            <a:xfrm>
              <a:off x="4716387" y="2813003"/>
              <a:ext cx="287661" cy="27280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8" name="直接箭头连接符 98"/>
            <p:cNvCxnSpPr>
              <a:stCxn id="94" idx="2"/>
            </p:cNvCxnSpPr>
            <p:nvPr/>
          </p:nvCxnSpPr>
          <p:spPr bwMode="auto">
            <a:xfrm rot="5400000">
              <a:off x="4283025" y="2779987"/>
              <a:ext cx="144019" cy="1298029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9" name="直接箭头连接符 98"/>
            <p:cNvCxnSpPr/>
            <p:nvPr/>
          </p:nvCxnSpPr>
          <p:spPr bwMode="auto">
            <a:xfrm rot="5400000" flipH="1" flipV="1">
              <a:off x="2086967" y="1881960"/>
              <a:ext cx="2088232" cy="1149871"/>
            </a:xfrm>
            <a:prstGeom prst="bentConnector3">
              <a:avLst>
                <a:gd name="adj1" fmla="val 100275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15" name="Group 76"/>
          <p:cNvGrpSpPr>
            <a:grpSpLocks/>
          </p:cNvGrpSpPr>
          <p:nvPr/>
        </p:nvGrpSpPr>
        <p:grpSpPr bwMode="auto">
          <a:xfrm>
            <a:off x="2987824" y="6454031"/>
            <a:ext cx="360363" cy="287337"/>
            <a:chOff x="1133" y="4020"/>
            <a:chExt cx="227" cy="181"/>
          </a:xfrm>
        </p:grpSpPr>
        <p:sp>
          <p:nvSpPr>
            <p:cNvPr id="116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3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706088" y="3746952"/>
            <a:ext cx="1371079" cy="1194216"/>
            <a:chOff x="5145013" y="3746952"/>
            <a:chExt cx="1371079" cy="1194216"/>
          </a:xfrm>
        </p:grpSpPr>
        <p:sp>
          <p:nvSpPr>
            <p:cNvPr id="118" name="AutoShape 79"/>
            <p:cNvSpPr>
              <a:spLocks noChangeArrowheads="1"/>
            </p:cNvSpPr>
            <p:nvPr/>
          </p:nvSpPr>
          <p:spPr bwMode="auto">
            <a:xfrm>
              <a:off x="5652492" y="3746952"/>
              <a:ext cx="863600" cy="258111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1800" b="1" dirty="0"/>
                <a:t>停机</a:t>
              </a:r>
            </a:p>
          </p:txBody>
        </p:sp>
        <p:cxnSp>
          <p:nvCxnSpPr>
            <p:cNvPr id="119" name="直接箭头连接符 98"/>
            <p:cNvCxnSpPr>
              <a:endCxn id="118" idx="2"/>
            </p:cNvCxnSpPr>
            <p:nvPr/>
          </p:nvCxnSpPr>
          <p:spPr bwMode="auto">
            <a:xfrm flipV="1">
              <a:off x="5145013" y="4005063"/>
              <a:ext cx="939279" cy="936105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0" name="Text Box 119"/>
            <p:cNvSpPr txBox="1">
              <a:spLocks noChangeArrowheads="1"/>
            </p:cNvSpPr>
            <p:nvPr/>
          </p:nvSpPr>
          <p:spPr bwMode="auto">
            <a:xfrm>
              <a:off x="5364460" y="4293096"/>
              <a:ext cx="723566" cy="504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>
                  <a:latin typeface="宋体" pitchFamily="2" charset="-122"/>
                </a:rPr>
                <a:t>停机</a:t>
              </a:r>
              <a:endParaRPr lang="en-US" altLang="zh-CN" sz="1600" b="1" dirty="0">
                <a:latin typeface="宋体" pitchFamily="2" charset="-122"/>
              </a:endParaRPr>
            </a:p>
            <a:p>
              <a:r>
                <a:rPr lang="zh-CN" altLang="en-US" sz="1600" b="1" dirty="0">
                  <a:latin typeface="宋体" pitchFamily="2" charset="-122"/>
                </a:rPr>
                <a:t>指令时</a:t>
              </a:r>
            </a:p>
          </p:txBody>
        </p:sp>
      </p:grpSp>
      <p:sp>
        <p:nvSpPr>
          <p:cNvPr id="123" name="Text Box 43"/>
          <p:cNvSpPr txBox="1">
            <a:spLocks noChangeArrowheads="1"/>
          </p:cNvSpPr>
          <p:nvPr/>
        </p:nvSpPr>
        <p:spPr bwMode="auto">
          <a:xfrm>
            <a:off x="5220072" y="4327936"/>
            <a:ext cx="3744541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时间控制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主时钟脉冲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CPU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的分类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单周期</a:t>
            </a:r>
            <a:r>
              <a:rPr lang="en-US" altLang="zh-CN" b="1" dirty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、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   多周期</a:t>
            </a:r>
            <a:r>
              <a:rPr lang="en-US" altLang="zh-CN" b="1" dirty="0">
                <a:latin typeface="宋体" pitchFamily="2" charset="-122"/>
              </a:rPr>
              <a:t>CPU</a:t>
            </a:r>
          </a:p>
        </p:txBody>
      </p:sp>
      <p:sp>
        <p:nvSpPr>
          <p:cNvPr id="124" name="线形标注 2 123"/>
          <p:cNvSpPr/>
          <p:nvPr/>
        </p:nvSpPr>
        <p:spPr bwMode="auto">
          <a:xfrm>
            <a:off x="4282152" y="4907729"/>
            <a:ext cx="1802016" cy="321471"/>
          </a:xfrm>
          <a:prstGeom prst="borderCallout2">
            <a:avLst>
              <a:gd name="adj1" fmla="val 51914"/>
              <a:gd name="adj2" fmla="val -593"/>
              <a:gd name="adj3" fmla="val 52386"/>
              <a:gd name="adj4" fmla="val -14498"/>
              <a:gd name="adj5" fmla="val 86891"/>
              <a:gd name="adj6" fmla="val -66626"/>
            </a:avLst>
          </a:prstGeom>
          <a:solidFill>
            <a:srgbClr val="CCFFFF"/>
          </a:solidFill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800" b="1" dirty="0">
                <a:solidFill>
                  <a:schemeClr val="accent2"/>
                </a:solidFill>
                <a:latin typeface="宋体" pitchFamily="2" charset="-122"/>
              </a:rPr>
              <a:t>检测</a:t>
            </a:r>
            <a:r>
              <a:rPr lang="zh-CN" altLang="en-US" sz="1800" b="1" dirty="0">
                <a:latin typeface="宋体" pitchFamily="2" charset="-122"/>
              </a:rPr>
              <a:t>异常及中断</a:t>
            </a:r>
          </a:p>
        </p:txBody>
      </p:sp>
      <p:grpSp>
        <p:nvGrpSpPr>
          <p:cNvPr id="59" name="组合 58"/>
          <p:cNvGrpSpPr/>
          <p:nvPr/>
        </p:nvGrpSpPr>
        <p:grpSpPr>
          <a:xfrm>
            <a:off x="5292080" y="3645025"/>
            <a:ext cx="1852680" cy="540058"/>
            <a:chOff x="5292080" y="3573017"/>
            <a:chExt cx="1852680" cy="540058"/>
          </a:xfrm>
        </p:grpSpPr>
        <p:sp>
          <p:nvSpPr>
            <p:cNvPr id="139" name="Text Box 102"/>
            <p:cNvSpPr txBox="1">
              <a:spLocks noChangeArrowheads="1"/>
            </p:cNvSpPr>
            <p:nvPr/>
          </p:nvSpPr>
          <p:spPr bwMode="auto">
            <a:xfrm>
              <a:off x="5292080" y="3789040"/>
              <a:ext cx="1852680" cy="3240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2000" b="1" dirty="0">
                  <a:latin typeface="宋体" pitchFamily="2" charset="-122"/>
                </a:rPr>
                <a:t>检测异常及中断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58" name="左大括号 57"/>
            <p:cNvSpPr/>
            <p:nvPr/>
          </p:nvSpPr>
          <p:spPr bwMode="auto">
            <a:xfrm rot="5400000">
              <a:off x="6038400" y="2826697"/>
              <a:ext cx="360039" cy="1852680"/>
            </a:xfrm>
            <a:prstGeom prst="leftBrace">
              <a:avLst>
                <a:gd name="adj1" fmla="val 18915"/>
                <a:gd name="adj2" fmla="val 93309"/>
              </a:avLst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52" name="AutoShape 90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9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35" grpId="0"/>
      <p:bldP spid="50" grpId="0"/>
      <p:bldP spid="90" grpId="0"/>
      <p:bldP spid="123" grpId="0"/>
      <p:bldP spid="124" grpId="0" animBg="1"/>
      <p:bldP spid="124" grpId="1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u="sng" smtClean="0"/>
              <a:pPr/>
              <a:t>80</a:t>
            </a:fld>
            <a:endParaRPr lang="en-US" altLang="zh-CN" u="sng" dirty="0"/>
          </a:p>
        </p:txBody>
      </p:sp>
      <p:sp>
        <p:nvSpPr>
          <p:cNvPr id="124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sng"/>
          </a:p>
        </p:txBody>
      </p:sp>
      <p:sp>
        <p:nvSpPr>
          <p:cNvPr id="128" name="Text Box 91"/>
          <p:cNvSpPr txBox="1">
            <a:spLocks noChangeArrowheads="1"/>
          </p:cNvSpPr>
          <p:nvPr/>
        </p:nvSpPr>
        <p:spPr bwMode="auto">
          <a:xfrm>
            <a:off x="179388" y="325105"/>
            <a:ext cx="8785225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sng" dirty="0">
                <a:solidFill>
                  <a:srgbClr val="C00000"/>
                </a:solidFill>
                <a:latin typeface="宋体" pitchFamily="2" charset="-122"/>
              </a:rPr>
              <a:t>*组织时序系统：</a:t>
            </a:r>
            <a:r>
              <a:rPr lang="en-US" altLang="zh-CN" b="1" u="sng" dirty="0">
                <a:latin typeface="宋体" pitchFamily="2" charset="-122"/>
              </a:rPr>
              <a:t>5</a:t>
            </a:r>
            <a:r>
              <a:rPr lang="zh-CN" altLang="en-US" b="1" u="sng" dirty="0">
                <a:latin typeface="宋体" pitchFamily="2" charset="-122"/>
              </a:rPr>
              <a:t>个节拍</a:t>
            </a:r>
            <a:r>
              <a:rPr lang="zh-CN" altLang="en-US" b="1" u="sng" spc="-100" dirty="0">
                <a:latin typeface="宋体" pitchFamily="2" charset="-122"/>
              </a:rPr>
              <a:t>信号</a:t>
            </a:r>
            <a:r>
              <a:rPr lang="en-US" altLang="zh-CN" sz="2000" b="1" u="sng" spc="-100" dirty="0">
                <a:latin typeface="宋体" pitchFamily="2" charset="-122"/>
              </a:rPr>
              <a:t>(</a:t>
            </a:r>
            <a:r>
              <a:rPr lang="zh-CN" altLang="en-US" sz="2000" b="1" u="sng" spc="-100" dirty="0">
                <a:latin typeface="宋体" pitchFamily="2" charset="-122"/>
              </a:rPr>
              <a:t>表示操作步骤</a:t>
            </a:r>
            <a:r>
              <a:rPr lang="en-US" altLang="zh-CN" sz="2000" b="1" u="sng" spc="-100" dirty="0">
                <a:latin typeface="宋体" pitchFamily="2" charset="-122"/>
              </a:rPr>
              <a:t>)</a:t>
            </a:r>
            <a:r>
              <a:rPr lang="zh-CN" altLang="en-US" b="1" u="sng" spc="-100" dirty="0">
                <a:latin typeface="宋体" pitchFamily="2" charset="-122"/>
              </a:rPr>
              <a:t>、</a:t>
            </a:r>
            <a:r>
              <a:rPr lang="en-US" altLang="zh-CN" b="1" u="sng" spc="-100" dirty="0">
                <a:latin typeface="宋体" pitchFamily="2" charset="-122"/>
              </a:rPr>
              <a:t>2</a:t>
            </a:r>
            <a:r>
              <a:rPr lang="zh-CN" altLang="en-US" b="1" u="sng" spc="-100" dirty="0">
                <a:latin typeface="宋体" pitchFamily="2" charset="-122"/>
              </a:rPr>
              <a:t>个工作脉冲，</a:t>
            </a:r>
            <a:endParaRPr lang="en-US" altLang="zh-CN" b="1" u="sng" spc="-100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u="sng" spc="-100" dirty="0">
                <a:latin typeface="宋体" pitchFamily="2" charset="-122"/>
              </a:rPr>
              <a:t>                    4</a:t>
            </a:r>
            <a:r>
              <a:rPr lang="zh-CN" altLang="en-US" b="1" u="sng" spc="-100" dirty="0">
                <a:latin typeface="宋体" pitchFamily="2" charset="-122"/>
              </a:rPr>
              <a:t>种时序信号序列，联合方式定时</a:t>
            </a:r>
            <a:endParaRPr lang="en-US" altLang="zh-CN" b="1" u="sng" spc="-100" dirty="0">
              <a:latin typeface="宋体" pitchFamily="2" charset="-122"/>
            </a:endParaRPr>
          </a:p>
        </p:txBody>
      </p:sp>
      <p:grpSp>
        <p:nvGrpSpPr>
          <p:cNvPr id="133" name="组合 132"/>
          <p:cNvGrpSpPr/>
          <p:nvPr/>
        </p:nvGrpSpPr>
        <p:grpSpPr>
          <a:xfrm>
            <a:off x="395536" y="1340768"/>
            <a:ext cx="8428198" cy="2664296"/>
            <a:chOff x="538386" y="2996952"/>
            <a:chExt cx="8428198" cy="2664296"/>
          </a:xfrm>
        </p:grpSpPr>
        <p:sp>
          <p:nvSpPr>
            <p:cNvPr id="134" name="Text Box 108"/>
            <p:cNvSpPr txBox="1">
              <a:spLocks noChangeArrowheads="1"/>
            </p:cNvSpPr>
            <p:nvPr/>
          </p:nvSpPr>
          <p:spPr bwMode="auto">
            <a:xfrm>
              <a:off x="538386" y="3284984"/>
              <a:ext cx="1225302" cy="2376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18000"/>
                </a:lnSpc>
              </a:pPr>
              <a:r>
                <a:rPr lang="zh-CN" altLang="en-US" sz="1800" b="1" u="sng" dirty="0">
                  <a:latin typeface="宋体" pitchFamily="2" charset="-122"/>
                </a:rPr>
                <a:t>节拍脉冲</a:t>
              </a:r>
              <a:r>
                <a:rPr lang="en-US" altLang="zh-CN" sz="1800" b="1" u="sng" dirty="0">
                  <a:latin typeface="宋体" pitchFamily="2" charset="-122"/>
                </a:rPr>
                <a:t>CP</a:t>
              </a:r>
            </a:p>
            <a:p>
              <a:pPr algn="r">
                <a:lnSpc>
                  <a:spcPct val="105000"/>
                </a:lnSpc>
              </a:pPr>
              <a:r>
                <a:rPr lang="en-US" altLang="zh-CN" sz="1800" b="1" u="sng" dirty="0">
                  <a:latin typeface="宋体" pitchFamily="2" charset="-122"/>
                </a:rPr>
                <a:t>(</a:t>
              </a:r>
              <a:r>
                <a:rPr lang="zh-CN" altLang="en-US" sz="1800" b="1" u="sng" dirty="0">
                  <a:latin typeface="宋体" pitchFamily="2" charset="-122"/>
                </a:rPr>
                <a:t>取指</a:t>
              </a:r>
              <a:r>
                <a:rPr lang="en-US" altLang="zh-CN" sz="1800" b="1" u="sng" dirty="0">
                  <a:latin typeface="宋体" pitchFamily="2" charset="-122"/>
                </a:rPr>
                <a:t>)T</a:t>
              </a:r>
              <a:r>
                <a:rPr lang="en-US" altLang="zh-CN" sz="1800" b="1" u="sng" baseline="-14000" dirty="0">
                  <a:latin typeface="宋体" pitchFamily="2" charset="-122"/>
                </a:rPr>
                <a:t>0</a:t>
              </a:r>
            </a:p>
            <a:p>
              <a:pPr algn="r">
                <a:lnSpc>
                  <a:spcPct val="105000"/>
                </a:lnSpc>
              </a:pPr>
              <a:r>
                <a:rPr lang="en-US" altLang="zh-CN" sz="1800" b="1" u="sng" dirty="0">
                  <a:latin typeface="宋体" pitchFamily="2" charset="-122"/>
                </a:rPr>
                <a:t>(</a:t>
              </a:r>
              <a:r>
                <a:rPr lang="zh-CN" altLang="en-US" sz="1800" b="1" u="sng" dirty="0">
                  <a:latin typeface="宋体" pitchFamily="2" charset="-122"/>
                </a:rPr>
                <a:t>译码</a:t>
              </a:r>
              <a:r>
                <a:rPr lang="en-US" altLang="zh-CN" sz="1800" b="1" u="sng" dirty="0">
                  <a:latin typeface="宋体" pitchFamily="2" charset="-122"/>
                </a:rPr>
                <a:t>)T</a:t>
              </a:r>
              <a:r>
                <a:rPr lang="en-US" altLang="zh-CN" sz="1800" b="1" u="sng" baseline="-14000" dirty="0">
                  <a:latin typeface="宋体" pitchFamily="2" charset="-122"/>
                </a:rPr>
                <a:t>1</a:t>
              </a:r>
            </a:p>
            <a:p>
              <a:pPr algn="r">
                <a:lnSpc>
                  <a:spcPct val="105000"/>
                </a:lnSpc>
              </a:pPr>
              <a:r>
                <a:rPr lang="en-US" altLang="zh-CN" sz="1800" b="1" u="sng" dirty="0">
                  <a:latin typeface="宋体" pitchFamily="2" charset="-122"/>
                </a:rPr>
                <a:t>(</a:t>
              </a:r>
              <a:r>
                <a:rPr lang="zh-CN" altLang="en-US" sz="1800" b="1" u="sng" dirty="0">
                  <a:latin typeface="宋体" pitchFamily="2" charset="-122"/>
                </a:rPr>
                <a:t>执行</a:t>
              </a:r>
              <a:r>
                <a:rPr lang="en-US" altLang="zh-CN" sz="1800" b="1" u="sng" dirty="0">
                  <a:latin typeface="宋体" pitchFamily="2" charset="-122"/>
                </a:rPr>
                <a:t>)T</a:t>
              </a:r>
              <a:r>
                <a:rPr lang="en-US" altLang="zh-CN" sz="1800" b="1" u="sng" baseline="-14000" dirty="0">
                  <a:latin typeface="宋体" pitchFamily="2" charset="-122"/>
                </a:rPr>
                <a:t>2</a:t>
              </a:r>
            </a:p>
            <a:p>
              <a:pPr algn="r">
                <a:lnSpc>
                  <a:spcPct val="105000"/>
                </a:lnSpc>
              </a:pPr>
              <a:r>
                <a:rPr lang="en-US" altLang="zh-CN" sz="1800" b="1" u="sng" dirty="0">
                  <a:latin typeface="宋体" pitchFamily="2" charset="-122"/>
                </a:rPr>
                <a:t>(</a:t>
              </a:r>
              <a:r>
                <a:rPr lang="zh-CN" altLang="en-US" sz="1800" b="1" u="sng" dirty="0">
                  <a:latin typeface="宋体" pitchFamily="2" charset="-122"/>
                </a:rPr>
                <a:t>访存</a:t>
              </a:r>
              <a:r>
                <a:rPr lang="en-US" altLang="zh-CN" sz="1800" b="1" u="sng" dirty="0">
                  <a:latin typeface="宋体" pitchFamily="2" charset="-122"/>
                </a:rPr>
                <a:t>)T</a:t>
              </a:r>
              <a:r>
                <a:rPr lang="en-US" altLang="zh-CN" sz="1800" b="1" u="sng" baseline="-14000" dirty="0">
                  <a:latin typeface="宋体" pitchFamily="2" charset="-122"/>
                </a:rPr>
                <a:t>3</a:t>
              </a:r>
            </a:p>
            <a:p>
              <a:pPr algn="r">
                <a:lnSpc>
                  <a:spcPct val="105000"/>
                </a:lnSpc>
              </a:pPr>
              <a:r>
                <a:rPr lang="en-US" altLang="zh-CN" sz="1800" b="1" u="sng" dirty="0">
                  <a:latin typeface="宋体" pitchFamily="2" charset="-122"/>
                </a:rPr>
                <a:t>(</a:t>
              </a:r>
              <a:r>
                <a:rPr lang="zh-CN" altLang="en-US" sz="1800" b="1" u="sng" dirty="0">
                  <a:latin typeface="宋体" pitchFamily="2" charset="-122"/>
                </a:rPr>
                <a:t>写回</a:t>
              </a:r>
              <a:r>
                <a:rPr lang="en-US" altLang="zh-CN" sz="1800" b="1" u="sng" dirty="0">
                  <a:latin typeface="宋体" pitchFamily="2" charset="-122"/>
                </a:rPr>
                <a:t>)T</a:t>
              </a:r>
              <a:r>
                <a:rPr lang="en-US" altLang="zh-CN" sz="1800" b="1" u="sng" baseline="-14000" dirty="0">
                  <a:latin typeface="宋体" pitchFamily="2" charset="-122"/>
                </a:rPr>
                <a:t>4</a:t>
              </a:r>
              <a:endParaRPr lang="en-US" altLang="zh-CN" sz="1800" b="1" u="sng" dirty="0">
                <a:latin typeface="宋体" pitchFamily="2" charset="-122"/>
              </a:endParaRPr>
            </a:p>
            <a:p>
              <a:pPr algn="r">
                <a:lnSpc>
                  <a:spcPct val="105000"/>
                </a:lnSpc>
              </a:pPr>
              <a:r>
                <a:rPr lang="en-US" altLang="zh-CN" sz="1800" b="1" u="sng" dirty="0">
                  <a:latin typeface="宋体" pitchFamily="2" charset="-122"/>
                </a:rPr>
                <a:t>(</a:t>
              </a:r>
              <a:r>
                <a:rPr lang="zh-CN" altLang="en-US" sz="1800" b="1" u="sng" dirty="0">
                  <a:latin typeface="宋体" pitchFamily="2" charset="-122"/>
                </a:rPr>
                <a:t>＝</a:t>
              </a:r>
              <a:r>
                <a:rPr lang="en-US" altLang="zh-CN" sz="1800" b="1" u="sng" dirty="0">
                  <a:latin typeface="宋体" pitchFamily="2" charset="-122"/>
                </a:rPr>
                <a:t>CP)P</a:t>
              </a:r>
              <a:r>
                <a:rPr lang="en-US" altLang="zh-CN" sz="1800" b="1" u="sng" baseline="-14000" dirty="0">
                  <a:latin typeface="宋体" pitchFamily="2" charset="-122"/>
                </a:rPr>
                <a:t>0</a:t>
              </a:r>
            </a:p>
            <a:p>
              <a:pPr algn="r">
                <a:lnSpc>
                  <a:spcPct val="105000"/>
                </a:lnSpc>
              </a:pPr>
              <a:r>
                <a:rPr lang="en-US" altLang="zh-CN" sz="1800" b="1" u="sng" dirty="0">
                  <a:latin typeface="宋体" pitchFamily="2" charset="-122"/>
                </a:rPr>
                <a:t>(</a:t>
              </a:r>
              <a:r>
                <a:rPr lang="zh-CN" altLang="en-US" sz="1800" b="1" u="sng" dirty="0">
                  <a:latin typeface="宋体" pitchFamily="2" charset="-122"/>
                </a:rPr>
                <a:t>＝</a:t>
              </a:r>
              <a:r>
                <a:rPr lang="en-US" altLang="zh-CN" sz="1800" b="1" u="sng" dirty="0">
                  <a:latin typeface="宋体" pitchFamily="2" charset="-122"/>
                </a:rPr>
                <a:t>CP)P</a:t>
              </a:r>
              <a:r>
                <a:rPr lang="en-US" altLang="zh-CN" sz="1800" b="1" u="sng" baseline="-14000" dirty="0">
                  <a:latin typeface="宋体" pitchFamily="2" charset="-122"/>
                </a:rPr>
                <a:t>1</a:t>
              </a:r>
            </a:p>
          </p:txBody>
        </p:sp>
        <p:cxnSp>
          <p:nvCxnSpPr>
            <p:cNvPr id="135" name="直接连接符 134"/>
            <p:cNvCxnSpPr/>
            <p:nvPr/>
          </p:nvCxnSpPr>
          <p:spPr>
            <a:xfrm flipH="1">
              <a:off x="8818376" y="3645024"/>
              <a:ext cx="4192" cy="2016224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>
              <a:off x="5794040" y="3573016"/>
              <a:ext cx="0" cy="2088232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/>
            <p:nvPr/>
          </p:nvCxnSpPr>
          <p:spPr>
            <a:xfrm>
              <a:off x="1907704" y="3573016"/>
              <a:ext cx="0" cy="2088232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/>
            <p:nvPr/>
          </p:nvCxnSpPr>
          <p:spPr>
            <a:xfrm>
              <a:off x="3635896" y="3573016"/>
              <a:ext cx="0" cy="2088232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/>
            <p:cNvSpPr txBox="1"/>
            <p:nvPr/>
          </p:nvSpPr>
          <p:spPr>
            <a:xfrm>
              <a:off x="2195736" y="2996952"/>
              <a:ext cx="1258044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l"/>
              <a:r>
                <a:rPr lang="en-US" altLang="zh-CN" sz="1800" b="1" u="sng" dirty="0">
                  <a:solidFill>
                    <a:srgbClr val="FF0000"/>
                  </a:solidFill>
                  <a:latin typeface="+mn-ea"/>
                  <a:ea typeface="+mn-ea"/>
                  <a:cs typeface="Times New Roman" pitchFamily="18" charset="0"/>
                </a:rPr>
                <a:t>R-</a:t>
              </a:r>
              <a:r>
                <a:rPr lang="zh-CN" altLang="en-US" sz="1800" b="1" u="sng" dirty="0">
                  <a:solidFill>
                    <a:srgbClr val="FF0000"/>
                  </a:solidFill>
                  <a:latin typeface="+mn-ea"/>
                  <a:ea typeface="+mn-ea"/>
                  <a:cs typeface="Times New Roman" pitchFamily="18" charset="0"/>
                </a:rPr>
                <a:t>指令周期</a:t>
              </a:r>
            </a:p>
          </p:txBody>
        </p:sp>
        <p:cxnSp>
          <p:nvCxnSpPr>
            <p:cNvPr id="140" name="直接连接符 139"/>
            <p:cNvCxnSpPr/>
            <p:nvPr/>
          </p:nvCxnSpPr>
          <p:spPr>
            <a:xfrm>
              <a:off x="1907704" y="3068960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/>
          </p:nvCxnSpPr>
          <p:spPr>
            <a:xfrm>
              <a:off x="2123728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>
              <a:off x="1907704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>
              <a:off x="1907704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/>
            <p:nvPr/>
          </p:nvCxnSpPr>
          <p:spPr>
            <a:xfrm>
              <a:off x="1835696" y="3573016"/>
              <a:ext cx="72008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>
              <a:off x="2123728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>
              <a:off x="2555776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>
              <a:off x="2339752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>
              <a:off x="2339752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/>
            <p:cNvCxnSpPr/>
            <p:nvPr/>
          </p:nvCxnSpPr>
          <p:spPr>
            <a:xfrm>
              <a:off x="2555776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/>
            <p:nvPr/>
          </p:nvCxnSpPr>
          <p:spPr>
            <a:xfrm>
              <a:off x="2987824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>
              <a:off x="2771800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/>
            <p:nvPr/>
          </p:nvCxnSpPr>
          <p:spPr>
            <a:xfrm>
              <a:off x="2771800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/>
            <p:nvPr/>
          </p:nvCxnSpPr>
          <p:spPr>
            <a:xfrm>
              <a:off x="2987824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/>
            <p:cNvCxnSpPr/>
            <p:nvPr/>
          </p:nvCxnSpPr>
          <p:spPr>
            <a:xfrm>
              <a:off x="3419872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/>
            <p:nvPr/>
          </p:nvCxnSpPr>
          <p:spPr>
            <a:xfrm>
              <a:off x="3203848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/>
            <p:cNvCxnSpPr/>
            <p:nvPr/>
          </p:nvCxnSpPr>
          <p:spPr>
            <a:xfrm>
              <a:off x="3203848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/>
            <p:nvPr/>
          </p:nvCxnSpPr>
          <p:spPr>
            <a:xfrm>
              <a:off x="3419872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/>
            <p:nvPr/>
          </p:nvCxnSpPr>
          <p:spPr>
            <a:xfrm>
              <a:off x="3851920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>
              <a:off x="3635896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>
              <a:off x="3635896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/>
            <p:nvPr/>
          </p:nvCxnSpPr>
          <p:spPr>
            <a:xfrm>
              <a:off x="3851920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/>
            <p:nvPr/>
          </p:nvCxnSpPr>
          <p:spPr>
            <a:xfrm>
              <a:off x="4283968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/>
          </p:nvCxnSpPr>
          <p:spPr>
            <a:xfrm>
              <a:off x="4067944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/>
            <p:nvPr/>
          </p:nvCxnSpPr>
          <p:spPr>
            <a:xfrm>
              <a:off x="4067944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>
              <a:off x="4283968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/>
          </p:nvCxnSpPr>
          <p:spPr>
            <a:xfrm>
              <a:off x="4716016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/>
          </p:nvCxnSpPr>
          <p:spPr>
            <a:xfrm>
              <a:off x="4499992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/>
          </p:nvCxnSpPr>
          <p:spPr>
            <a:xfrm>
              <a:off x="4499992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/>
          </p:nvCxnSpPr>
          <p:spPr>
            <a:xfrm>
              <a:off x="4716016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>
              <a:off x="5148064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>
              <a:off x="4932040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>
              <a:off x="4932040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>
              <a:off x="5148064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/>
          </p:nvCxnSpPr>
          <p:spPr>
            <a:xfrm>
              <a:off x="5580112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/>
          </p:nvCxnSpPr>
          <p:spPr>
            <a:xfrm>
              <a:off x="5364088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/>
          </p:nvCxnSpPr>
          <p:spPr>
            <a:xfrm>
              <a:off x="5364088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/>
          </p:nvCxnSpPr>
          <p:spPr>
            <a:xfrm>
              <a:off x="5580112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/>
            <p:cNvCxnSpPr/>
            <p:nvPr/>
          </p:nvCxnSpPr>
          <p:spPr>
            <a:xfrm>
              <a:off x="6012160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/>
            <p:nvPr/>
          </p:nvCxnSpPr>
          <p:spPr>
            <a:xfrm>
              <a:off x="5796136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/>
          </p:nvCxnSpPr>
          <p:spPr>
            <a:xfrm>
              <a:off x="5796136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/>
          </p:nvCxnSpPr>
          <p:spPr>
            <a:xfrm>
              <a:off x="6012160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>
              <a:off x="6228184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>
              <a:off x="2339752" y="3649794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/>
          </p:nvCxnSpPr>
          <p:spPr>
            <a:xfrm>
              <a:off x="1907704" y="3645024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/>
          </p:nvCxnSpPr>
          <p:spPr>
            <a:xfrm>
              <a:off x="1907704" y="3645024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/>
          </p:nvCxnSpPr>
          <p:spPr>
            <a:xfrm>
              <a:off x="1835696" y="3861048"/>
              <a:ext cx="7200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/>
          </p:nvCxnSpPr>
          <p:spPr>
            <a:xfrm>
              <a:off x="2341848" y="3861048"/>
              <a:ext cx="130033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/>
            <p:nvPr/>
          </p:nvCxnSpPr>
          <p:spPr>
            <a:xfrm>
              <a:off x="2771800" y="3937826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/>
            <p:nvPr/>
          </p:nvCxnSpPr>
          <p:spPr>
            <a:xfrm>
              <a:off x="2335560" y="3933056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/>
            <p:cNvCxnSpPr/>
            <p:nvPr/>
          </p:nvCxnSpPr>
          <p:spPr>
            <a:xfrm>
              <a:off x="2335560" y="3933056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/>
            <p:cNvCxnSpPr/>
            <p:nvPr/>
          </p:nvCxnSpPr>
          <p:spPr>
            <a:xfrm>
              <a:off x="1837792" y="4149080"/>
              <a:ext cx="499864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/>
            <p:nvPr/>
          </p:nvCxnSpPr>
          <p:spPr>
            <a:xfrm>
              <a:off x="2769704" y="4149080"/>
              <a:ext cx="130452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/>
            <p:nvPr/>
          </p:nvCxnSpPr>
          <p:spPr>
            <a:xfrm>
              <a:off x="3203848" y="4225858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/>
            <p:nvPr/>
          </p:nvCxnSpPr>
          <p:spPr>
            <a:xfrm>
              <a:off x="2771800" y="4221088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/>
            <p:nvPr/>
          </p:nvCxnSpPr>
          <p:spPr>
            <a:xfrm>
              <a:off x="2771800" y="4221088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/>
            <p:cNvCxnSpPr/>
            <p:nvPr/>
          </p:nvCxnSpPr>
          <p:spPr>
            <a:xfrm>
              <a:off x="1837792" y="4437112"/>
              <a:ext cx="931912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/>
            <p:cNvCxnSpPr/>
            <p:nvPr/>
          </p:nvCxnSpPr>
          <p:spPr>
            <a:xfrm>
              <a:off x="3205944" y="4437112"/>
              <a:ext cx="130033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/>
            <p:cNvCxnSpPr/>
            <p:nvPr/>
          </p:nvCxnSpPr>
          <p:spPr>
            <a:xfrm>
              <a:off x="4067944" y="3649794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98"/>
            <p:cNvCxnSpPr/>
            <p:nvPr/>
          </p:nvCxnSpPr>
          <p:spPr>
            <a:xfrm>
              <a:off x="3637992" y="3645024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/>
            <p:cNvCxnSpPr/>
            <p:nvPr/>
          </p:nvCxnSpPr>
          <p:spPr>
            <a:xfrm>
              <a:off x="3635896" y="3645024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/>
            <p:cNvCxnSpPr/>
            <p:nvPr/>
          </p:nvCxnSpPr>
          <p:spPr>
            <a:xfrm>
              <a:off x="4074232" y="3861048"/>
              <a:ext cx="1724000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/>
            <p:cNvCxnSpPr/>
            <p:nvPr/>
          </p:nvCxnSpPr>
          <p:spPr>
            <a:xfrm>
              <a:off x="4499992" y="3937826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/>
            <p:cNvCxnSpPr/>
            <p:nvPr/>
          </p:nvCxnSpPr>
          <p:spPr>
            <a:xfrm>
              <a:off x="4067944" y="3933056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/>
            <p:cNvCxnSpPr/>
            <p:nvPr/>
          </p:nvCxnSpPr>
          <p:spPr>
            <a:xfrm>
              <a:off x="4067944" y="3933056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/>
            <p:cNvCxnSpPr/>
            <p:nvPr/>
          </p:nvCxnSpPr>
          <p:spPr>
            <a:xfrm>
              <a:off x="4502088" y="4149080"/>
              <a:ext cx="1728192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/>
            <p:cNvCxnSpPr/>
            <p:nvPr/>
          </p:nvCxnSpPr>
          <p:spPr>
            <a:xfrm>
              <a:off x="4932040" y="4225858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/>
            <p:cNvCxnSpPr/>
            <p:nvPr/>
          </p:nvCxnSpPr>
          <p:spPr>
            <a:xfrm>
              <a:off x="4499992" y="4221088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/>
            <p:cNvCxnSpPr/>
            <p:nvPr/>
          </p:nvCxnSpPr>
          <p:spPr>
            <a:xfrm>
              <a:off x="4499992" y="4221088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/>
            <p:nvPr/>
          </p:nvCxnSpPr>
          <p:spPr>
            <a:xfrm>
              <a:off x="4934136" y="4437112"/>
              <a:ext cx="1728192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/>
            <p:nvPr/>
          </p:nvCxnSpPr>
          <p:spPr>
            <a:xfrm>
              <a:off x="6230280" y="3649794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/>
            <p:nvPr/>
          </p:nvCxnSpPr>
          <p:spPr>
            <a:xfrm>
              <a:off x="5798232" y="3645024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5796136" y="3645024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连接符 212"/>
            <p:cNvCxnSpPr/>
            <p:nvPr/>
          </p:nvCxnSpPr>
          <p:spPr>
            <a:xfrm>
              <a:off x="6234472" y="3861048"/>
              <a:ext cx="1291952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连接符 213"/>
            <p:cNvCxnSpPr/>
            <p:nvPr/>
          </p:nvCxnSpPr>
          <p:spPr>
            <a:xfrm>
              <a:off x="6662328" y="3937826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连接符 214"/>
            <p:cNvCxnSpPr/>
            <p:nvPr/>
          </p:nvCxnSpPr>
          <p:spPr>
            <a:xfrm>
              <a:off x="6230280" y="3933056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连接符 215"/>
            <p:cNvCxnSpPr/>
            <p:nvPr/>
          </p:nvCxnSpPr>
          <p:spPr>
            <a:xfrm>
              <a:off x="6230280" y="3933056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/>
            <p:cNvCxnSpPr/>
            <p:nvPr/>
          </p:nvCxnSpPr>
          <p:spPr>
            <a:xfrm>
              <a:off x="6662328" y="4149080"/>
              <a:ext cx="1296144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7094376" y="4225858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218"/>
            <p:cNvCxnSpPr/>
            <p:nvPr/>
          </p:nvCxnSpPr>
          <p:spPr>
            <a:xfrm>
              <a:off x="6662328" y="4221088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/>
            <p:cNvCxnSpPr/>
            <p:nvPr/>
          </p:nvCxnSpPr>
          <p:spPr>
            <a:xfrm>
              <a:off x="6662328" y="4221088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/>
            <p:nvPr/>
          </p:nvCxnSpPr>
          <p:spPr>
            <a:xfrm>
              <a:off x="7094376" y="4437112"/>
              <a:ext cx="1296144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连接符 221"/>
            <p:cNvCxnSpPr/>
            <p:nvPr/>
          </p:nvCxnSpPr>
          <p:spPr>
            <a:xfrm>
              <a:off x="7524328" y="3649794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接连接符 222"/>
            <p:cNvCxnSpPr/>
            <p:nvPr/>
          </p:nvCxnSpPr>
          <p:spPr>
            <a:xfrm>
              <a:off x="7522232" y="3645024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8822568" y="3645024"/>
              <a:ext cx="14401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24"/>
            <p:cNvCxnSpPr/>
            <p:nvPr/>
          </p:nvCxnSpPr>
          <p:spPr>
            <a:xfrm>
              <a:off x="8822568" y="3645024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/>
            <p:nvPr/>
          </p:nvCxnSpPr>
          <p:spPr>
            <a:xfrm>
              <a:off x="3635896" y="3068960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连接符 226"/>
            <p:cNvCxnSpPr/>
            <p:nvPr/>
          </p:nvCxnSpPr>
          <p:spPr>
            <a:xfrm>
              <a:off x="3419872" y="3143260"/>
              <a:ext cx="2139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227"/>
            <p:cNvCxnSpPr/>
            <p:nvPr/>
          </p:nvCxnSpPr>
          <p:spPr>
            <a:xfrm flipH="1">
              <a:off x="1907704" y="3140968"/>
              <a:ext cx="216024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28"/>
            <p:cNvCxnSpPr/>
            <p:nvPr/>
          </p:nvCxnSpPr>
          <p:spPr>
            <a:xfrm>
              <a:off x="1835696" y="4725144"/>
              <a:ext cx="3095830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5364088" y="4513890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连接符 230"/>
            <p:cNvCxnSpPr/>
            <p:nvPr/>
          </p:nvCxnSpPr>
          <p:spPr>
            <a:xfrm>
              <a:off x="4932040" y="4509120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/>
          </p:nvCxnSpPr>
          <p:spPr>
            <a:xfrm>
              <a:off x="4932040" y="4509120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/>
            <p:nvPr/>
          </p:nvCxnSpPr>
          <p:spPr>
            <a:xfrm>
              <a:off x="5366184" y="4725144"/>
              <a:ext cx="1724000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/>
            <p:nvPr/>
          </p:nvCxnSpPr>
          <p:spPr>
            <a:xfrm>
              <a:off x="7526424" y="4513890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/>
            <p:nvPr/>
          </p:nvCxnSpPr>
          <p:spPr>
            <a:xfrm>
              <a:off x="7094376" y="4509120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235"/>
            <p:cNvCxnSpPr/>
            <p:nvPr/>
          </p:nvCxnSpPr>
          <p:spPr>
            <a:xfrm>
              <a:off x="7094376" y="4509120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连接符 236"/>
            <p:cNvCxnSpPr/>
            <p:nvPr/>
          </p:nvCxnSpPr>
          <p:spPr>
            <a:xfrm>
              <a:off x="7526424" y="4725144"/>
              <a:ext cx="1440160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连接符 237"/>
            <p:cNvCxnSpPr/>
            <p:nvPr/>
          </p:nvCxnSpPr>
          <p:spPr>
            <a:xfrm>
              <a:off x="3635896" y="4801922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连接符 238"/>
            <p:cNvCxnSpPr/>
            <p:nvPr/>
          </p:nvCxnSpPr>
          <p:spPr>
            <a:xfrm>
              <a:off x="3203848" y="4797152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/>
            <p:nvPr/>
          </p:nvCxnSpPr>
          <p:spPr>
            <a:xfrm>
              <a:off x="3203848" y="4797152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/>
            <p:cNvCxnSpPr/>
            <p:nvPr/>
          </p:nvCxnSpPr>
          <p:spPr>
            <a:xfrm>
              <a:off x="1835696" y="5013176"/>
              <a:ext cx="136605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连接符 241"/>
            <p:cNvCxnSpPr/>
            <p:nvPr/>
          </p:nvCxnSpPr>
          <p:spPr>
            <a:xfrm>
              <a:off x="3637992" y="5013176"/>
              <a:ext cx="1728192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连接符 242"/>
            <p:cNvCxnSpPr/>
            <p:nvPr/>
          </p:nvCxnSpPr>
          <p:spPr>
            <a:xfrm>
              <a:off x="5798232" y="4801922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连接符 243"/>
            <p:cNvCxnSpPr/>
            <p:nvPr/>
          </p:nvCxnSpPr>
          <p:spPr>
            <a:xfrm>
              <a:off x="5366184" y="4797152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连接符 244"/>
            <p:cNvCxnSpPr/>
            <p:nvPr/>
          </p:nvCxnSpPr>
          <p:spPr>
            <a:xfrm>
              <a:off x="5364088" y="4797152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连接符 245"/>
            <p:cNvCxnSpPr/>
            <p:nvPr/>
          </p:nvCxnSpPr>
          <p:spPr>
            <a:xfrm>
              <a:off x="5798232" y="5013176"/>
              <a:ext cx="3168352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>
              <a:off x="7958472" y="3645024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连接符 247"/>
            <p:cNvCxnSpPr/>
            <p:nvPr/>
          </p:nvCxnSpPr>
          <p:spPr>
            <a:xfrm>
              <a:off x="8390520" y="3933056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/>
            <p:cNvCxnSpPr/>
            <p:nvPr/>
          </p:nvCxnSpPr>
          <p:spPr>
            <a:xfrm>
              <a:off x="7958472" y="3928286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连接符 249"/>
            <p:cNvCxnSpPr/>
            <p:nvPr/>
          </p:nvCxnSpPr>
          <p:spPr>
            <a:xfrm>
              <a:off x="7958472" y="3928286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接连接符 250"/>
            <p:cNvCxnSpPr/>
            <p:nvPr/>
          </p:nvCxnSpPr>
          <p:spPr>
            <a:xfrm>
              <a:off x="8390520" y="4144310"/>
              <a:ext cx="576064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连接符 251"/>
            <p:cNvCxnSpPr/>
            <p:nvPr/>
          </p:nvCxnSpPr>
          <p:spPr>
            <a:xfrm>
              <a:off x="8822568" y="4221088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/>
            <p:cNvCxnSpPr/>
            <p:nvPr/>
          </p:nvCxnSpPr>
          <p:spPr>
            <a:xfrm>
              <a:off x="8390520" y="4216318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连接符 253"/>
            <p:cNvCxnSpPr/>
            <p:nvPr/>
          </p:nvCxnSpPr>
          <p:spPr>
            <a:xfrm>
              <a:off x="8390520" y="4216318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接连接符 254"/>
            <p:cNvCxnSpPr/>
            <p:nvPr/>
          </p:nvCxnSpPr>
          <p:spPr>
            <a:xfrm>
              <a:off x="8822568" y="4432342"/>
              <a:ext cx="14401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连接符 255"/>
            <p:cNvCxnSpPr/>
            <p:nvPr/>
          </p:nvCxnSpPr>
          <p:spPr>
            <a:xfrm>
              <a:off x="7958472" y="3861048"/>
              <a:ext cx="86409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连接符 256"/>
            <p:cNvCxnSpPr/>
            <p:nvPr/>
          </p:nvCxnSpPr>
          <p:spPr>
            <a:xfrm flipH="1">
              <a:off x="7522232" y="3573016"/>
              <a:ext cx="2096" cy="2088232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连接符 257"/>
            <p:cNvCxnSpPr/>
            <p:nvPr/>
          </p:nvCxnSpPr>
          <p:spPr>
            <a:xfrm flipH="1">
              <a:off x="1200324" y="5366866"/>
              <a:ext cx="216024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接连接符 258"/>
            <p:cNvCxnSpPr/>
            <p:nvPr/>
          </p:nvCxnSpPr>
          <p:spPr>
            <a:xfrm>
              <a:off x="6444208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连接符 259"/>
            <p:cNvCxnSpPr/>
            <p:nvPr/>
          </p:nvCxnSpPr>
          <p:spPr>
            <a:xfrm>
              <a:off x="6228184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连接符 260"/>
            <p:cNvCxnSpPr/>
            <p:nvPr/>
          </p:nvCxnSpPr>
          <p:spPr>
            <a:xfrm>
              <a:off x="6444208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接连接符 261"/>
            <p:cNvCxnSpPr/>
            <p:nvPr/>
          </p:nvCxnSpPr>
          <p:spPr>
            <a:xfrm>
              <a:off x="6876256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接连接符 262"/>
            <p:cNvCxnSpPr/>
            <p:nvPr/>
          </p:nvCxnSpPr>
          <p:spPr>
            <a:xfrm>
              <a:off x="6660232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接连接符 263"/>
            <p:cNvCxnSpPr/>
            <p:nvPr/>
          </p:nvCxnSpPr>
          <p:spPr>
            <a:xfrm>
              <a:off x="6660232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接连接符 264"/>
            <p:cNvCxnSpPr/>
            <p:nvPr/>
          </p:nvCxnSpPr>
          <p:spPr>
            <a:xfrm>
              <a:off x="6876256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接连接符 265"/>
            <p:cNvCxnSpPr/>
            <p:nvPr/>
          </p:nvCxnSpPr>
          <p:spPr>
            <a:xfrm>
              <a:off x="7308304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接连接符 266"/>
            <p:cNvCxnSpPr/>
            <p:nvPr/>
          </p:nvCxnSpPr>
          <p:spPr>
            <a:xfrm>
              <a:off x="7092280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接连接符 267"/>
            <p:cNvCxnSpPr/>
            <p:nvPr/>
          </p:nvCxnSpPr>
          <p:spPr>
            <a:xfrm>
              <a:off x="7092280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接连接符 268"/>
            <p:cNvCxnSpPr/>
            <p:nvPr/>
          </p:nvCxnSpPr>
          <p:spPr>
            <a:xfrm>
              <a:off x="7308304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连接符 269"/>
            <p:cNvCxnSpPr/>
            <p:nvPr/>
          </p:nvCxnSpPr>
          <p:spPr>
            <a:xfrm>
              <a:off x="7740352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连接符 270"/>
            <p:cNvCxnSpPr/>
            <p:nvPr/>
          </p:nvCxnSpPr>
          <p:spPr>
            <a:xfrm>
              <a:off x="7524328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接连接符 271"/>
            <p:cNvCxnSpPr/>
            <p:nvPr/>
          </p:nvCxnSpPr>
          <p:spPr>
            <a:xfrm>
              <a:off x="7524328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接连接符 272"/>
            <p:cNvCxnSpPr/>
            <p:nvPr/>
          </p:nvCxnSpPr>
          <p:spPr>
            <a:xfrm>
              <a:off x="7740352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接连接符 273"/>
            <p:cNvCxnSpPr/>
            <p:nvPr/>
          </p:nvCxnSpPr>
          <p:spPr>
            <a:xfrm>
              <a:off x="8172400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接连接符 274"/>
            <p:cNvCxnSpPr/>
            <p:nvPr/>
          </p:nvCxnSpPr>
          <p:spPr>
            <a:xfrm>
              <a:off x="7956376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接连接符 275"/>
            <p:cNvCxnSpPr/>
            <p:nvPr/>
          </p:nvCxnSpPr>
          <p:spPr>
            <a:xfrm>
              <a:off x="7956376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接连接符 276"/>
            <p:cNvCxnSpPr/>
            <p:nvPr/>
          </p:nvCxnSpPr>
          <p:spPr>
            <a:xfrm>
              <a:off x="8172400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接连接符 277"/>
            <p:cNvCxnSpPr/>
            <p:nvPr/>
          </p:nvCxnSpPr>
          <p:spPr>
            <a:xfrm>
              <a:off x="8604448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接连接符 278"/>
            <p:cNvCxnSpPr/>
            <p:nvPr/>
          </p:nvCxnSpPr>
          <p:spPr>
            <a:xfrm>
              <a:off x="8388424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接连接符 279"/>
            <p:cNvCxnSpPr/>
            <p:nvPr/>
          </p:nvCxnSpPr>
          <p:spPr>
            <a:xfrm>
              <a:off x="8388424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接连接符 280"/>
            <p:cNvCxnSpPr/>
            <p:nvPr/>
          </p:nvCxnSpPr>
          <p:spPr>
            <a:xfrm>
              <a:off x="8604448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接连接符 281"/>
            <p:cNvCxnSpPr/>
            <p:nvPr/>
          </p:nvCxnSpPr>
          <p:spPr>
            <a:xfrm>
              <a:off x="8820472" y="3356992"/>
              <a:ext cx="146112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接连接符 282"/>
            <p:cNvCxnSpPr/>
            <p:nvPr/>
          </p:nvCxnSpPr>
          <p:spPr>
            <a:xfrm>
              <a:off x="8820472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接连接符 283"/>
            <p:cNvCxnSpPr/>
            <p:nvPr/>
          </p:nvCxnSpPr>
          <p:spPr>
            <a:xfrm>
              <a:off x="2123728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接连接符 284"/>
            <p:cNvCxnSpPr/>
            <p:nvPr/>
          </p:nvCxnSpPr>
          <p:spPr>
            <a:xfrm>
              <a:off x="1907704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接连接符 285"/>
            <p:cNvCxnSpPr/>
            <p:nvPr/>
          </p:nvCxnSpPr>
          <p:spPr>
            <a:xfrm>
              <a:off x="1907704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接连接符 286"/>
            <p:cNvCxnSpPr/>
            <p:nvPr/>
          </p:nvCxnSpPr>
          <p:spPr>
            <a:xfrm>
              <a:off x="1835696" y="5301208"/>
              <a:ext cx="72008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接连接符 287"/>
            <p:cNvCxnSpPr/>
            <p:nvPr/>
          </p:nvCxnSpPr>
          <p:spPr>
            <a:xfrm>
              <a:off x="2123728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接连接符 288"/>
            <p:cNvCxnSpPr/>
            <p:nvPr/>
          </p:nvCxnSpPr>
          <p:spPr>
            <a:xfrm>
              <a:off x="2555776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接连接符 289"/>
            <p:cNvCxnSpPr/>
            <p:nvPr/>
          </p:nvCxnSpPr>
          <p:spPr>
            <a:xfrm>
              <a:off x="2339752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连接符 290"/>
            <p:cNvCxnSpPr/>
            <p:nvPr/>
          </p:nvCxnSpPr>
          <p:spPr>
            <a:xfrm>
              <a:off x="2339752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连接符 291"/>
            <p:cNvCxnSpPr/>
            <p:nvPr/>
          </p:nvCxnSpPr>
          <p:spPr>
            <a:xfrm>
              <a:off x="2555776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连接符 292"/>
            <p:cNvCxnSpPr/>
            <p:nvPr/>
          </p:nvCxnSpPr>
          <p:spPr>
            <a:xfrm>
              <a:off x="2987824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连接符 293"/>
            <p:cNvCxnSpPr/>
            <p:nvPr/>
          </p:nvCxnSpPr>
          <p:spPr>
            <a:xfrm>
              <a:off x="2771800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连接符 294"/>
            <p:cNvCxnSpPr/>
            <p:nvPr/>
          </p:nvCxnSpPr>
          <p:spPr>
            <a:xfrm>
              <a:off x="2771800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连接符 295"/>
            <p:cNvCxnSpPr/>
            <p:nvPr/>
          </p:nvCxnSpPr>
          <p:spPr>
            <a:xfrm>
              <a:off x="2987824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连接符 296"/>
            <p:cNvCxnSpPr/>
            <p:nvPr/>
          </p:nvCxnSpPr>
          <p:spPr>
            <a:xfrm>
              <a:off x="3419872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连接符 297"/>
            <p:cNvCxnSpPr/>
            <p:nvPr/>
          </p:nvCxnSpPr>
          <p:spPr>
            <a:xfrm>
              <a:off x="3203848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连接符 298"/>
            <p:cNvCxnSpPr/>
            <p:nvPr/>
          </p:nvCxnSpPr>
          <p:spPr>
            <a:xfrm>
              <a:off x="3203848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299"/>
            <p:cNvCxnSpPr/>
            <p:nvPr/>
          </p:nvCxnSpPr>
          <p:spPr>
            <a:xfrm>
              <a:off x="3419872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连接符 300"/>
            <p:cNvCxnSpPr/>
            <p:nvPr/>
          </p:nvCxnSpPr>
          <p:spPr>
            <a:xfrm>
              <a:off x="3854016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/>
            <p:nvPr/>
          </p:nvCxnSpPr>
          <p:spPr>
            <a:xfrm>
              <a:off x="3637992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>
              <a:off x="3637992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/>
            <p:nvPr/>
          </p:nvCxnSpPr>
          <p:spPr>
            <a:xfrm>
              <a:off x="3851920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连接符 304"/>
            <p:cNvCxnSpPr/>
            <p:nvPr/>
          </p:nvCxnSpPr>
          <p:spPr>
            <a:xfrm>
              <a:off x="4283968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连接符 305"/>
            <p:cNvCxnSpPr/>
            <p:nvPr/>
          </p:nvCxnSpPr>
          <p:spPr>
            <a:xfrm>
              <a:off x="4067944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接连接符 306"/>
            <p:cNvCxnSpPr/>
            <p:nvPr/>
          </p:nvCxnSpPr>
          <p:spPr>
            <a:xfrm>
              <a:off x="4067944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接连接符 307"/>
            <p:cNvCxnSpPr/>
            <p:nvPr/>
          </p:nvCxnSpPr>
          <p:spPr>
            <a:xfrm>
              <a:off x="4283968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/>
            <p:nvPr/>
          </p:nvCxnSpPr>
          <p:spPr>
            <a:xfrm>
              <a:off x="4716016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连接符 309"/>
            <p:cNvCxnSpPr/>
            <p:nvPr/>
          </p:nvCxnSpPr>
          <p:spPr>
            <a:xfrm>
              <a:off x="4499992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连接符 310"/>
            <p:cNvCxnSpPr/>
            <p:nvPr/>
          </p:nvCxnSpPr>
          <p:spPr>
            <a:xfrm>
              <a:off x="4499992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接连接符 311"/>
            <p:cNvCxnSpPr/>
            <p:nvPr/>
          </p:nvCxnSpPr>
          <p:spPr>
            <a:xfrm>
              <a:off x="4716016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/>
            <p:nvPr/>
          </p:nvCxnSpPr>
          <p:spPr>
            <a:xfrm>
              <a:off x="5148064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接连接符 313"/>
            <p:cNvCxnSpPr/>
            <p:nvPr/>
          </p:nvCxnSpPr>
          <p:spPr>
            <a:xfrm>
              <a:off x="4932040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接连接符 314"/>
            <p:cNvCxnSpPr/>
            <p:nvPr/>
          </p:nvCxnSpPr>
          <p:spPr>
            <a:xfrm>
              <a:off x="4932040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接连接符 315"/>
            <p:cNvCxnSpPr/>
            <p:nvPr/>
          </p:nvCxnSpPr>
          <p:spPr>
            <a:xfrm>
              <a:off x="5148064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接连接符 316"/>
            <p:cNvCxnSpPr/>
            <p:nvPr/>
          </p:nvCxnSpPr>
          <p:spPr>
            <a:xfrm>
              <a:off x="5580112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接连接符 317"/>
            <p:cNvCxnSpPr/>
            <p:nvPr/>
          </p:nvCxnSpPr>
          <p:spPr>
            <a:xfrm>
              <a:off x="5364088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接连接符 318"/>
            <p:cNvCxnSpPr/>
            <p:nvPr/>
          </p:nvCxnSpPr>
          <p:spPr>
            <a:xfrm>
              <a:off x="5364088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/>
            <p:cNvCxnSpPr/>
            <p:nvPr/>
          </p:nvCxnSpPr>
          <p:spPr>
            <a:xfrm>
              <a:off x="5580112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/>
            <p:cNvCxnSpPr/>
            <p:nvPr/>
          </p:nvCxnSpPr>
          <p:spPr>
            <a:xfrm>
              <a:off x="6012160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连接符 321"/>
            <p:cNvCxnSpPr/>
            <p:nvPr/>
          </p:nvCxnSpPr>
          <p:spPr>
            <a:xfrm>
              <a:off x="5796136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接连接符 322"/>
            <p:cNvCxnSpPr/>
            <p:nvPr/>
          </p:nvCxnSpPr>
          <p:spPr>
            <a:xfrm>
              <a:off x="5796136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接连接符 323"/>
            <p:cNvCxnSpPr/>
            <p:nvPr/>
          </p:nvCxnSpPr>
          <p:spPr>
            <a:xfrm>
              <a:off x="6012160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接连接符 324"/>
            <p:cNvCxnSpPr/>
            <p:nvPr/>
          </p:nvCxnSpPr>
          <p:spPr>
            <a:xfrm>
              <a:off x="6228184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/>
            <p:cNvCxnSpPr/>
            <p:nvPr/>
          </p:nvCxnSpPr>
          <p:spPr>
            <a:xfrm>
              <a:off x="6444208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接连接符 326"/>
            <p:cNvCxnSpPr/>
            <p:nvPr/>
          </p:nvCxnSpPr>
          <p:spPr>
            <a:xfrm>
              <a:off x="6228184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接连接符 327"/>
            <p:cNvCxnSpPr/>
            <p:nvPr/>
          </p:nvCxnSpPr>
          <p:spPr>
            <a:xfrm>
              <a:off x="6444208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接连接符 328"/>
            <p:cNvCxnSpPr/>
            <p:nvPr/>
          </p:nvCxnSpPr>
          <p:spPr>
            <a:xfrm>
              <a:off x="6876256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接连接符 329"/>
            <p:cNvCxnSpPr/>
            <p:nvPr/>
          </p:nvCxnSpPr>
          <p:spPr>
            <a:xfrm>
              <a:off x="6660232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接连接符 330"/>
            <p:cNvCxnSpPr/>
            <p:nvPr/>
          </p:nvCxnSpPr>
          <p:spPr>
            <a:xfrm>
              <a:off x="6660232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接连接符 331"/>
            <p:cNvCxnSpPr/>
            <p:nvPr/>
          </p:nvCxnSpPr>
          <p:spPr>
            <a:xfrm>
              <a:off x="6876256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接连接符 332"/>
            <p:cNvCxnSpPr/>
            <p:nvPr/>
          </p:nvCxnSpPr>
          <p:spPr>
            <a:xfrm>
              <a:off x="7308304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接连接符 333"/>
            <p:cNvCxnSpPr/>
            <p:nvPr/>
          </p:nvCxnSpPr>
          <p:spPr>
            <a:xfrm>
              <a:off x="7092280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接连接符 334"/>
            <p:cNvCxnSpPr/>
            <p:nvPr/>
          </p:nvCxnSpPr>
          <p:spPr>
            <a:xfrm>
              <a:off x="7092280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直接连接符 335"/>
            <p:cNvCxnSpPr/>
            <p:nvPr/>
          </p:nvCxnSpPr>
          <p:spPr>
            <a:xfrm>
              <a:off x="7308304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直接连接符 336"/>
            <p:cNvCxnSpPr/>
            <p:nvPr/>
          </p:nvCxnSpPr>
          <p:spPr>
            <a:xfrm>
              <a:off x="7740352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直接连接符 337"/>
            <p:cNvCxnSpPr/>
            <p:nvPr/>
          </p:nvCxnSpPr>
          <p:spPr>
            <a:xfrm>
              <a:off x="7524328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直接连接符 338"/>
            <p:cNvCxnSpPr/>
            <p:nvPr/>
          </p:nvCxnSpPr>
          <p:spPr>
            <a:xfrm>
              <a:off x="7524328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直接连接符 339"/>
            <p:cNvCxnSpPr/>
            <p:nvPr/>
          </p:nvCxnSpPr>
          <p:spPr>
            <a:xfrm>
              <a:off x="7740352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直接连接符 340"/>
            <p:cNvCxnSpPr/>
            <p:nvPr/>
          </p:nvCxnSpPr>
          <p:spPr>
            <a:xfrm>
              <a:off x="8172400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直接连接符 341"/>
            <p:cNvCxnSpPr/>
            <p:nvPr/>
          </p:nvCxnSpPr>
          <p:spPr>
            <a:xfrm>
              <a:off x="7956376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直接连接符 342"/>
            <p:cNvCxnSpPr/>
            <p:nvPr/>
          </p:nvCxnSpPr>
          <p:spPr>
            <a:xfrm>
              <a:off x="7956376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直接连接符 343"/>
            <p:cNvCxnSpPr/>
            <p:nvPr/>
          </p:nvCxnSpPr>
          <p:spPr>
            <a:xfrm>
              <a:off x="8172400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直接连接符 344"/>
            <p:cNvCxnSpPr/>
            <p:nvPr/>
          </p:nvCxnSpPr>
          <p:spPr>
            <a:xfrm>
              <a:off x="8604448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直接连接符 345"/>
            <p:cNvCxnSpPr/>
            <p:nvPr/>
          </p:nvCxnSpPr>
          <p:spPr>
            <a:xfrm>
              <a:off x="8388424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接连接符 346"/>
            <p:cNvCxnSpPr/>
            <p:nvPr/>
          </p:nvCxnSpPr>
          <p:spPr>
            <a:xfrm>
              <a:off x="8388424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直接连接符 347"/>
            <p:cNvCxnSpPr/>
            <p:nvPr/>
          </p:nvCxnSpPr>
          <p:spPr>
            <a:xfrm>
              <a:off x="8604448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直接连接符 348"/>
            <p:cNvCxnSpPr/>
            <p:nvPr/>
          </p:nvCxnSpPr>
          <p:spPr>
            <a:xfrm>
              <a:off x="8820472" y="5085184"/>
              <a:ext cx="146112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直接连接符 349"/>
            <p:cNvCxnSpPr/>
            <p:nvPr/>
          </p:nvCxnSpPr>
          <p:spPr>
            <a:xfrm>
              <a:off x="8820472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直接连接符 350"/>
            <p:cNvCxnSpPr/>
            <p:nvPr/>
          </p:nvCxnSpPr>
          <p:spPr>
            <a:xfrm>
              <a:off x="2337656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直接连接符 351"/>
            <p:cNvCxnSpPr/>
            <p:nvPr/>
          </p:nvCxnSpPr>
          <p:spPr>
            <a:xfrm>
              <a:off x="2121632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接连接符 352"/>
            <p:cNvCxnSpPr/>
            <p:nvPr/>
          </p:nvCxnSpPr>
          <p:spPr>
            <a:xfrm>
              <a:off x="2121632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直接连接符 353"/>
            <p:cNvCxnSpPr/>
            <p:nvPr/>
          </p:nvCxnSpPr>
          <p:spPr>
            <a:xfrm>
              <a:off x="1835696" y="5589240"/>
              <a:ext cx="285936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直接连接符 354"/>
            <p:cNvCxnSpPr/>
            <p:nvPr/>
          </p:nvCxnSpPr>
          <p:spPr>
            <a:xfrm>
              <a:off x="2337656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直接连接符 355"/>
            <p:cNvCxnSpPr/>
            <p:nvPr/>
          </p:nvCxnSpPr>
          <p:spPr>
            <a:xfrm>
              <a:off x="2769704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直接连接符 356"/>
            <p:cNvCxnSpPr/>
            <p:nvPr/>
          </p:nvCxnSpPr>
          <p:spPr>
            <a:xfrm>
              <a:off x="2553680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直接连接符 357"/>
            <p:cNvCxnSpPr/>
            <p:nvPr/>
          </p:nvCxnSpPr>
          <p:spPr>
            <a:xfrm>
              <a:off x="2553680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直接连接符 358"/>
            <p:cNvCxnSpPr/>
            <p:nvPr/>
          </p:nvCxnSpPr>
          <p:spPr>
            <a:xfrm>
              <a:off x="2769704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直接连接符 359"/>
            <p:cNvCxnSpPr/>
            <p:nvPr/>
          </p:nvCxnSpPr>
          <p:spPr>
            <a:xfrm>
              <a:off x="3201752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直接连接符 360"/>
            <p:cNvCxnSpPr/>
            <p:nvPr/>
          </p:nvCxnSpPr>
          <p:spPr>
            <a:xfrm>
              <a:off x="2985728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接连接符 361"/>
            <p:cNvCxnSpPr/>
            <p:nvPr/>
          </p:nvCxnSpPr>
          <p:spPr>
            <a:xfrm>
              <a:off x="2985728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接连接符 362"/>
            <p:cNvCxnSpPr/>
            <p:nvPr/>
          </p:nvCxnSpPr>
          <p:spPr>
            <a:xfrm>
              <a:off x="3201752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接连接符 363"/>
            <p:cNvCxnSpPr/>
            <p:nvPr/>
          </p:nvCxnSpPr>
          <p:spPr>
            <a:xfrm>
              <a:off x="3635896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直接连接符 364"/>
            <p:cNvCxnSpPr/>
            <p:nvPr/>
          </p:nvCxnSpPr>
          <p:spPr>
            <a:xfrm>
              <a:off x="3417776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接连接符 365"/>
            <p:cNvCxnSpPr/>
            <p:nvPr/>
          </p:nvCxnSpPr>
          <p:spPr>
            <a:xfrm>
              <a:off x="3417776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接连接符 366"/>
            <p:cNvCxnSpPr/>
            <p:nvPr/>
          </p:nvCxnSpPr>
          <p:spPr>
            <a:xfrm>
              <a:off x="3635896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直接连接符 367"/>
            <p:cNvCxnSpPr/>
            <p:nvPr/>
          </p:nvCxnSpPr>
          <p:spPr>
            <a:xfrm>
              <a:off x="4065848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直接连接符 368"/>
            <p:cNvCxnSpPr/>
            <p:nvPr/>
          </p:nvCxnSpPr>
          <p:spPr>
            <a:xfrm>
              <a:off x="3849824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直接连接符 369"/>
            <p:cNvCxnSpPr/>
            <p:nvPr/>
          </p:nvCxnSpPr>
          <p:spPr>
            <a:xfrm>
              <a:off x="3851920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直接连接符 370"/>
            <p:cNvCxnSpPr/>
            <p:nvPr/>
          </p:nvCxnSpPr>
          <p:spPr>
            <a:xfrm>
              <a:off x="4065848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直接连接符 371"/>
            <p:cNvCxnSpPr/>
            <p:nvPr/>
          </p:nvCxnSpPr>
          <p:spPr>
            <a:xfrm>
              <a:off x="4497896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直接连接符 372"/>
            <p:cNvCxnSpPr/>
            <p:nvPr/>
          </p:nvCxnSpPr>
          <p:spPr>
            <a:xfrm>
              <a:off x="4281872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直接连接符 373"/>
            <p:cNvCxnSpPr/>
            <p:nvPr/>
          </p:nvCxnSpPr>
          <p:spPr>
            <a:xfrm>
              <a:off x="4281872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直接连接符 374"/>
            <p:cNvCxnSpPr/>
            <p:nvPr/>
          </p:nvCxnSpPr>
          <p:spPr>
            <a:xfrm>
              <a:off x="4497896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直接连接符 375"/>
            <p:cNvCxnSpPr/>
            <p:nvPr/>
          </p:nvCxnSpPr>
          <p:spPr>
            <a:xfrm>
              <a:off x="4929944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直接连接符 376"/>
            <p:cNvCxnSpPr/>
            <p:nvPr/>
          </p:nvCxnSpPr>
          <p:spPr>
            <a:xfrm>
              <a:off x="4713920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直接连接符 377"/>
            <p:cNvCxnSpPr/>
            <p:nvPr/>
          </p:nvCxnSpPr>
          <p:spPr>
            <a:xfrm>
              <a:off x="4713920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直接连接符 378"/>
            <p:cNvCxnSpPr/>
            <p:nvPr/>
          </p:nvCxnSpPr>
          <p:spPr>
            <a:xfrm>
              <a:off x="4929944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直接连接符 379"/>
            <p:cNvCxnSpPr/>
            <p:nvPr/>
          </p:nvCxnSpPr>
          <p:spPr>
            <a:xfrm>
              <a:off x="5361992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接连接符 380"/>
            <p:cNvCxnSpPr/>
            <p:nvPr/>
          </p:nvCxnSpPr>
          <p:spPr>
            <a:xfrm>
              <a:off x="5145968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直接连接符 381"/>
            <p:cNvCxnSpPr/>
            <p:nvPr/>
          </p:nvCxnSpPr>
          <p:spPr>
            <a:xfrm>
              <a:off x="5145968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直接连接符 382"/>
            <p:cNvCxnSpPr/>
            <p:nvPr/>
          </p:nvCxnSpPr>
          <p:spPr>
            <a:xfrm>
              <a:off x="5361992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直接连接符 383"/>
            <p:cNvCxnSpPr/>
            <p:nvPr/>
          </p:nvCxnSpPr>
          <p:spPr>
            <a:xfrm>
              <a:off x="5794040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直接连接符 384"/>
            <p:cNvCxnSpPr/>
            <p:nvPr/>
          </p:nvCxnSpPr>
          <p:spPr>
            <a:xfrm>
              <a:off x="5578016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直接连接符 385"/>
            <p:cNvCxnSpPr/>
            <p:nvPr/>
          </p:nvCxnSpPr>
          <p:spPr>
            <a:xfrm>
              <a:off x="5578016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直接连接符 386"/>
            <p:cNvCxnSpPr/>
            <p:nvPr/>
          </p:nvCxnSpPr>
          <p:spPr>
            <a:xfrm>
              <a:off x="5794040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直接连接符 387"/>
            <p:cNvCxnSpPr/>
            <p:nvPr/>
          </p:nvCxnSpPr>
          <p:spPr>
            <a:xfrm>
              <a:off x="6226088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直接连接符 388"/>
            <p:cNvCxnSpPr/>
            <p:nvPr/>
          </p:nvCxnSpPr>
          <p:spPr>
            <a:xfrm>
              <a:off x="6010064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直接连接符 389"/>
            <p:cNvCxnSpPr/>
            <p:nvPr/>
          </p:nvCxnSpPr>
          <p:spPr>
            <a:xfrm>
              <a:off x="6010064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直接连接符 390"/>
            <p:cNvCxnSpPr/>
            <p:nvPr/>
          </p:nvCxnSpPr>
          <p:spPr>
            <a:xfrm>
              <a:off x="6226088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直接连接符 391"/>
            <p:cNvCxnSpPr/>
            <p:nvPr/>
          </p:nvCxnSpPr>
          <p:spPr>
            <a:xfrm>
              <a:off x="6442112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直接连接符 392"/>
            <p:cNvCxnSpPr/>
            <p:nvPr/>
          </p:nvCxnSpPr>
          <p:spPr>
            <a:xfrm>
              <a:off x="6658136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直接连接符 393"/>
            <p:cNvCxnSpPr/>
            <p:nvPr/>
          </p:nvCxnSpPr>
          <p:spPr>
            <a:xfrm>
              <a:off x="6442112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接连接符 394"/>
            <p:cNvCxnSpPr/>
            <p:nvPr/>
          </p:nvCxnSpPr>
          <p:spPr>
            <a:xfrm>
              <a:off x="6658136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直接连接符 395"/>
            <p:cNvCxnSpPr/>
            <p:nvPr/>
          </p:nvCxnSpPr>
          <p:spPr>
            <a:xfrm>
              <a:off x="7090184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直接连接符 396"/>
            <p:cNvCxnSpPr/>
            <p:nvPr/>
          </p:nvCxnSpPr>
          <p:spPr>
            <a:xfrm>
              <a:off x="6874160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接连接符 397"/>
            <p:cNvCxnSpPr/>
            <p:nvPr/>
          </p:nvCxnSpPr>
          <p:spPr>
            <a:xfrm>
              <a:off x="6874160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接连接符 398"/>
            <p:cNvCxnSpPr/>
            <p:nvPr/>
          </p:nvCxnSpPr>
          <p:spPr>
            <a:xfrm>
              <a:off x="7090184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直接连接符 399"/>
            <p:cNvCxnSpPr/>
            <p:nvPr/>
          </p:nvCxnSpPr>
          <p:spPr>
            <a:xfrm>
              <a:off x="7522232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直接连接符 400"/>
            <p:cNvCxnSpPr/>
            <p:nvPr/>
          </p:nvCxnSpPr>
          <p:spPr>
            <a:xfrm>
              <a:off x="7306208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接连接符 401"/>
            <p:cNvCxnSpPr/>
            <p:nvPr/>
          </p:nvCxnSpPr>
          <p:spPr>
            <a:xfrm>
              <a:off x="7306208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直接连接符 402"/>
            <p:cNvCxnSpPr/>
            <p:nvPr/>
          </p:nvCxnSpPr>
          <p:spPr>
            <a:xfrm>
              <a:off x="7522232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直接连接符 403"/>
            <p:cNvCxnSpPr/>
            <p:nvPr/>
          </p:nvCxnSpPr>
          <p:spPr>
            <a:xfrm>
              <a:off x="7954280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直接连接符 404"/>
            <p:cNvCxnSpPr/>
            <p:nvPr/>
          </p:nvCxnSpPr>
          <p:spPr>
            <a:xfrm>
              <a:off x="7738256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直接连接符 405"/>
            <p:cNvCxnSpPr/>
            <p:nvPr/>
          </p:nvCxnSpPr>
          <p:spPr>
            <a:xfrm>
              <a:off x="7738256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直接连接符 406"/>
            <p:cNvCxnSpPr/>
            <p:nvPr/>
          </p:nvCxnSpPr>
          <p:spPr>
            <a:xfrm>
              <a:off x="7954280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接连接符 407"/>
            <p:cNvCxnSpPr/>
            <p:nvPr/>
          </p:nvCxnSpPr>
          <p:spPr>
            <a:xfrm>
              <a:off x="8386328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直接连接符 408"/>
            <p:cNvCxnSpPr/>
            <p:nvPr/>
          </p:nvCxnSpPr>
          <p:spPr>
            <a:xfrm>
              <a:off x="8170304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直接连接符 409"/>
            <p:cNvCxnSpPr/>
            <p:nvPr/>
          </p:nvCxnSpPr>
          <p:spPr>
            <a:xfrm>
              <a:off x="8170304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直接连接符 410"/>
            <p:cNvCxnSpPr/>
            <p:nvPr/>
          </p:nvCxnSpPr>
          <p:spPr>
            <a:xfrm>
              <a:off x="8386328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接连接符 411"/>
            <p:cNvCxnSpPr/>
            <p:nvPr/>
          </p:nvCxnSpPr>
          <p:spPr>
            <a:xfrm>
              <a:off x="8818376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直接连接符 412"/>
            <p:cNvCxnSpPr/>
            <p:nvPr/>
          </p:nvCxnSpPr>
          <p:spPr>
            <a:xfrm>
              <a:off x="8602352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直接连接符 413"/>
            <p:cNvCxnSpPr/>
            <p:nvPr/>
          </p:nvCxnSpPr>
          <p:spPr>
            <a:xfrm>
              <a:off x="8602352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直接连接符 414"/>
            <p:cNvCxnSpPr/>
            <p:nvPr/>
          </p:nvCxnSpPr>
          <p:spPr>
            <a:xfrm>
              <a:off x="8820472" y="5589240"/>
              <a:ext cx="146112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6" name="TextBox 415"/>
            <p:cNvSpPr txBox="1"/>
            <p:nvPr/>
          </p:nvSpPr>
          <p:spPr>
            <a:xfrm>
              <a:off x="4106044" y="2996952"/>
              <a:ext cx="1258044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lw</a:t>
              </a:r>
              <a:r>
                <a:rPr lang="zh-CN" altLang="en-US" sz="1800" b="1" u="sng" dirty="0">
                  <a:latin typeface="+mn-ea"/>
                  <a:ea typeface="+mn-ea"/>
                  <a:cs typeface="Times New Roman" pitchFamily="18" charset="0"/>
                </a:rPr>
                <a:t>指令周期</a:t>
              </a:r>
            </a:p>
          </p:txBody>
        </p:sp>
        <p:cxnSp>
          <p:nvCxnSpPr>
            <p:cNvPr id="417" name="直接连接符 416"/>
            <p:cNvCxnSpPr/>
            <p:nvPr/>
          </p:nvCxnSpPr>
          <p:spPr>
            <a:xfrm>
              <a:off x="5366184" y="3143260"/>
              <a:ext cx="429952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直接连接符 417"/>
            <p:cNvCxnSpPr/>
            <p:nvPr/>
          </p:nvCxnSpPr>
          <p:spPr>
            <a:xfrm flipH="1">
              <a:off x="3633800" y="3143260"/>
              <a:ext cx="43204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直接连接符 418"/>
            <p:cNvCxnSpPr/>
            <p:nvPr/>
          </p:nvCxnSpPr>
          <p:spPr>
            <a:xfrm>
              <a:off x="5796136" y="3068960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0" name="TextBox 419"/>
            <p:cNvSpPr txBox="1"/>
            <p:nvPr/>
          </p:nvSpPr>
          <p:spPr>
            <a:xfrm>
              <a:off x="6084168" y="2996952"/>
              <a:ext cx="1258044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l"/>
              <a:r>
                <a:rPr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sw</a:t>
              </a:r>
              <a:r>
                <a:rPr lang="zh-CN" altLang="en-US" sz="1800" b="1" u="sng" dirty="0">
                  <a:latin typeface="+mn-ea"/>
                  <a:ea typeface="+mn-ea"/>
                  <a:cs typeface="Times New Roman" pitchFamily="18" charset="0"/>
                </a:rPr>
                <a:t>指令周期</a:t>
              </a:r>
            </a:p>
          </p:txBody>
        </p:sp>
        <p:cxnSp>
          <p:nvCxnSpPr>
            <p:cNvPr id="421" name="直接连接符 420"/>
            <p:cNvCxnSpPr/>
            <p:nvPr/>
          </p:nvCxnSpPr>
          <p:spPr>
            <a:xfrm>
              <a:off x="7308304" y="3143260"/>
              <a:ext cx="218120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直接连接符 421"/>
            <p:cNvCxnSpPr/>
            <p:nvPr/>
          </p:nvCxnSpPr>
          <p:spPr>
            <a:xfrm flipH="1">
              <a:off x="5794040" y="3143260"/>
              <a:ext cx="220216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直接连接符 422"/>
            <p:cNvCxnSpPr/>
            <p:nvPr/>
          </p:nvCxnSpPr>
          <p:spPr>
            <a:xfrm>
              <a:off x="7526424" y="3068960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4" name="TextBox 423"/>
            <p:cNvSpPr txBox="1"/>
            <p:nvPr/>
          </p:nvSpPr>
          <p:spPr>
            <a:xfrm>
              <a:off x="7740352" y="2996952"/>
              <a:ext cx="862000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en-US" altLang="zh-CN" sz="1800" b="1" u="sng" dirty="0" err="1">
                  <a:latin typeface="+mn-ea"/>
                  <a:ea typeface="+mn-ea"/>
                  <a:cs typeface="Times New Roman" pitchFamily="18" charset="0"/>
                </a:rPr>
                <a:t>beq</a:t>
              </a:r>
              <a:r>
                <a:rPr lang="zh-CN" altLang="en-US" sz="1800" b="1" u="sng" dirty="0">
                  <a:latin typeface="+mn-ea"/>
                  <a:ea typeface="+mn-ea"/>
                  <a:cs typeface="Times New Roman" pitchFamily="18" charset="0"/>
                </a:rPr>
                <a:t>指令</a:t>
              </a:r>
            </a:p>
          </p:txBody>
        </p:sp>
        <p:cxnSp>
          <p:nvCxnSpPr>
            <p:cNvPr id="425" name="直接连接符 424"/>
            <p:cNvCxnSpPr/>
            <p:nvPr/>
          </p:nvCxnSpPr>
          <p:spPr>
            <a:xfrm>
              <a:off x="8602352" y="3143260"/>
              <a:ext cx="216024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直接连接符 425"/>
            <p:cNvCxnSpPr/>
            <p:nvPr/>
          </p:nvCxnSpPr>
          <p:spPr>
            <a:xfrm flipH="1">
              <a:off x="7524328" y="3143260"/>
              <a:ext cx="2139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直接连接符 426"/>
            <p:cNvCxnSpPr/>
            <p:nvPr/>
          </p:nvCxnSpPr>
          <p:spPr>
            <a:xfrm>
              <a:off x="8818376" y="3068960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8" name="Group 76"/>
          <p:cNvGrpSpPr>
            <a:grpSpLocks/>
          </p:cNvGrpSpPr>
          <p:nvPr/>
        </p:nvGrpSpPr>
        <p:grpSpPr bwMode="auto">
          <a:xfrm>
            <a:off x="4067944" y="6453336"/>
            <a:ext cx="360363" cy="287337"/>
            <a:chOff x="1133" y="4020"/>
            <a:chExt cx="227" cy="181"/>
          </a:xfrm>
        </p:grpSpPr>
        <p:sp>
          <p:nvSpPr>
            <p:cNvPr id="429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u="sng"/>
            </a:p>
          </p:txBody>
        </p:sp>
        <p:sp>
          <p:nvSpPr>
            <p:cNvPr id="430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u="sng" dirty="0">
                  <a:solidFill>
                    <a:schemeClr val="bg2"/>
                  </a:solidFill>
                  <a:latin typeface="宋体" pitchFamily="2" charset="-122"/>
                </a:rPr>
                <a:t>59</a:t>
              </a:r>
            </a:p>
          </p:txBody>
        </p:sp>
      </p:grpSp>
      <p:sp>
        <p:nvSpPr>
          <p:cNvPr id="442" name="Text Box 92"/>
          <p:cNvSpPr txBox="1">
            <a:spLocks noChangeArrowheads="1"/>
          </p:cNvSpPr>
          <p:nvPr/>
        </p:nvSpPr>
        <p:spPr bwMode="auto">
          <a:xfrm>
            <a:off x="179388" y="4089846"/>
            <a:ext cx="87851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sng" dirty="0">
                <a:solidFill>
                  <a:srgbClr val="C00000"/>
                </a:solidFill>
                <a:latin typeface="宋体" pitchFamily="2" charset="-122"/>
              </a:rPr>
              <a:t>*设计时序信号形成电路：</a:t>
            </a:r>
            <a:endParaRPr lang="en-US" altLang="zh-CN" b="1" u="sng" dirty="0">
              <a:solidFill>
                <a:srgbClr val="C00000"/>
              </a:solidFill>
              <a:latin typeface="宋体" pitchFamily="2" charset="-122"/>
            </a:endParaRPr>
          </a:p>
          <a:p>
            <a:pPr algn="l"/>
            <a:r>
              <a:rPr lang="en-US" altLang="zh-CN" b="1" u="sng" dirty="0">
                <a:latin typeface="宋体" pitchFamily="2" charset="-122"/>
              </a:rPr>
              <a:t>      </a:t>
            </a:r>
            <a:r>
              <a:rPr lang="zh-CN" altLang="en-US" b="1" u="sng" dirty="0">
                <a:solidFill>
                  <a:schemeClr val="accent2"/>
                </a:solidFill>
                <a:latin typeface="宋体" pitchFamily="2" charset="-122"/>
              </a:rPr>
              <a:t>⑴确定</a:t>
            </a:r>
            <a:r>
              <a:rPr lang="zh-CN" altLang="en-US" b="1" u="sng" dirty="0">
                <a:latin typeface="宋体" pitchFamily="2" charset="-122"/>
              </a:rPr>
              <a:t>下一状态产生函数：</a:t>
            </a:r>
            <a:endParaRPr lang="en-US" altLang="zh-CN" b="1" u="sng" dirty="0">
              <a:latin typeface="宋体" pitchFamily="2" charset="-122"/>
            </a:endParaRPr>
          </a:p>
        </p:txBody>
      </p:sp>
      <p:grpSp>
        <p:nvGrpSpPr>
          <p:cNvPr id="443" name="组合 442"/>
          <p:cNvGrpSpPr/>
          <p:nvPr/>
        </p:nvGrpSpPr>
        <p:grpSpPr>
          <a:xfrm>
            <a:off x="1547540" y="4990817"/>
            <a:ext cx="7128916" cy="1246495"/>
            <a:chOff x="179388" y="4005064"/>
            <a:chExt cx="7128916" cy="1246495"/>
          </a:xfrm>
        </p:grpSpPr>
        <p:sp>
          <p:nvSpPr>
            <p:cNvPr id="444" name="Text Box 92"/>
            <p:cNvSpPr txBox="1">
              <a:spLocks noChangeArrowheads="1"/>
            </p:cNvSpPr>
            <p:nvPr/>
          </p:nvSpPr>
          <p:spPr bwMode="auto">
            <a:xfrm>
              <a:off x="179388" y="4005064"/>
              <a:ext cx="7128916" cy="1246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25000"/>
                </a:lnSpc>
              </a:pPr>
              <a:r>
                <a:rPr lang="en-US" altLang="zh-CN" sz="2000" b="1" u="sng" dirty="0">
                  <a:latin typeface="+mn-ea"/>
                  <a:ea typeface="+mn-ea"/>
                </a:rPr>
                <a:t>T</a:t>
              </a:r>
              <a:r>
                <a:rPr lang="en-US" altLang="zh-CN" sz="2000" b="1" u="sng" baseline="-18000" dirty="0">
                  <a:latin typeface="+mn-ea"/>
                  <a:ea typeface="+mn-ea"/>
                </a:rPr>
                <a:t>1</a:t>
              </a:r>
              <a:r>
                <a:rPr lang="zh-CN" altLang="zh-CN" sz="2000" b="1" u="sng" dirty="0">
                  <a:latin typeface="+mn-ea"/>
                  <a:ea typeface="+mn-ea"/>
                </a:rPr>
                <a:t>＝</a:t>
              </a:r>
              <a:r>
                <a:rPr lang="en-US" altLang="zh-CN" sz="2000" b="1" u="sng" dirty="0">
                  <a:latin typeface="+mn-ea"/>
                  <a:ea typeface="+mn-ea"/>
                </a:rPr>
                <a:t>T</a:t>
              </a:r>
              <a:r>
                <a:rPr lang="en-US" altLang="zh-CN" sz="2000" b="1" u="sng" baseline="-18000" dirty="0">
                  <a:latin typeface="+mn-ea"/>
                  <a:ea typeface="+mn-ea"/>
                </a:rPr>
                <a:t>0</a:t>
              </a:r>
              <a:r>
                <a:rPr lang="zh-CN" altLang="zh-CN" sz="2000" b="1" u="sng" dirty="0">
                  <a:latin typeface="+mn-ea"/>
                  <a:ea typeface="+mn-ea"/>
                </a:rPr>
                <a:t>，</a:t>
              </a:r>
              <a:r>
                <a:rPr lang="en-US" altLang="zh-CN" sz="2000" b="1" u="sng" dirty="0">
                  <a:latin typeface="+mn-ea"/>
                  <a:ea typeface="+mn-ea"/>
                </a:rPr>
                <a:t>T</a:t>
              </a:r>
              <a:r>
                <a:rPr lang="en-US" altLang="zh-CN" sz="2000" b="1" u="sng" baseline="-18000" dirty="0">
                  <a:latin typeface="+mn-ea"/>
                  <a:ea typeface="+mn-ea"/>
                </a:rPr>
                <a:t>2</a:t>
              </a:r>
              <a:r>
                <a:rPr lang="zh-CN" altLang="zh-CN" sz="2000" b="1" u="sng" dirty="0">
                  <a:latin typeface="+mn-ea"/>
                  <a:ea typeface="+mn-ea"/>
                </a:rPr>
                <a:t>＝</a:t>
              </a:r>
              <a:r>
                <a:rPr lang="en-US" altLang="zh-CN" sz="2000" b="1" u="sng" dirty="0">
                  <a:latin typeface="+mn-ea"/>
                  <a:ea typeface="+mn-ea"/>
                </a:rPr>
                <a:t>T</a:t>
              </a:r>
              <a:r>
                <a:rPr lang="en-US" altLang="zh-CN" sz="2000" b="1" u="sng" baseline="-18000" dirty="0">
                  <a:latin typeface="+mn-ea"/>
                  <a:ea typeface="+mn-ea"/>
                </a:rPr>
                <a:t>1</a:t>
              </a:r>
              <a:r>
                <a:rPr lang="zh-CN" altLang="zh-CN" sz="2000" b="1" u="sng" dirty="0">
                  <a:latin typeface="+mn-ea"/>
                  <a:ea typeface="+mn-ea"/>
                </a:rPr>
                <a:t>，</a:t>
              </a:r>
              <a:r>
                <a:rPr lang="en-US" altLang="zh-CN" sz="2000" b="1" u="sng" dirty="0">
                  <a:latin typeface="+mn-ea"/>
                  <a:ea typeface="+mn-ea"/>
                </a:rPr>
                <a:t>T</a:t>
              </a:r>
              <a:r>
                <a:rPr lang="en-US" altLang="zh-CN" sz="2000" b="1" u="sng" baseline="-18000" dirty="0">
                  <a:latin typeface="+mn-ea"/>
                  <a:ea typeface="+mn-ea"/>
                </a:rPr>
                <a:t>3</a:t>
              </a:r>
              <a:r>
                <a:rPr lang="zh-CN" altLang="zh-CN" sz="2000" b="1" u="sng" dirty="0">
                  <a:latin typeface="+mn-ea"/>
                  <a:ea typeface="+mn-ea"/>
                </a:rPr>
                <a:t>＝</a:t>
              </a:r>
              <a:r>
                <a:rPr lang="en-US" altLang="zh-CN" sz="2000" b="1" u="sng" dirty="0">
                  <a:latin typeface="+mn-ea"/>
                  <a:ea typeface="+mn-ea"/>
                </a:rPr>
                <a:t>(</a:t>
              </a:r>
              <a:r>
                <a:rPr lang="en-US" altLang="zh-CN" sz="2000" b="1" u="sng" dirty="0" err="1">
                  <a:latin typeface="+mn-ea"/>
                  <a:ea typeface="+mn-ea"/>
                </a:rPr>
                <a:t>lw</a:t>
              </a:r>
              <a:r>
                <a:rPr lang="zh-CN" altLang="zh-CN" sz="2000" b="1" u="sng" dirty="0">
                  <a:latin typeface="+mn-ea"/>
                  <a:ea typeface="+mn-ea"/>
                </a:rPr>
                <a:t>＋</a:t>
              </a:r>
              <a:r>
                <a:rPr lang="en-US" altLang="zh-CN" sz="2000" b="1" u="sng" dirty="0" err="1">
                  <a:latin typeface="+mn-ea"/>
                  <a:ea typeface="+mn-ea"/>
                </a:rPr>
                <a:t>sw</a:t>
              </a:r>
              <a:r>
                <a:rPr lang="en-US" altLang="zh-CN" sz="2000" b="1" u="sng" dirty="0">
                  <a:latin typeface="+mn-ea"/>
                  <a:ea typeface="+mn-ea"/>
                </a:rPr>
                <a:t>)</a:t>
              </a:r>
              <a:r>
                <a:rPr lang="en-US" altLang="zh-CN" sz="2000" b="1" u="sng" dirty="0">
                  <a:latin typeface="+mn-ea"/>
                  <a:ea typeface="+mn-ea"/>
                  <a:sym typeface="Symbol"/>
                </a:rPr>
                <a:t></a:t>
              </a:r>
              <a:r>
                <a:rPr lang="en-US" altLang="zh-CN" sz="2000" b="1" u="sng" dirty="0">
                  <a:latin typeface="+mn-ea"/>
                  <a:ea typeface="+mn-ea"/>
                </a:rPr>
                <a:t>T</a:t>
              </a:r>
              <a:r>
                <a:rPr lang="en-US" altLang="zh-CN" sz="2000" b="1" u="sng" baseline="-18000" dirty="0">
                  <a:latin typeface="+mn-ea"/>
                  <a:ea typeface="+mn-ea"/>
                </a:rPr>
                <a:t>2</a:t>
              </a:r>
              <a:r>
                <a:rPr lang="zh-CN" altLang="zh-CN" sz="2000" b="1" u="sng" dirty="0">
                  <a:latin typeface="+mn-ea"/>
                  <a:ea typeface="+mn-ea"/>
                </a:rPr>
                <a:t>，</a:t>
              </a:r>
              <a:endParaRPr lang="en-US" altLang="zh-CN" sz="2000" b="1" u="sng" dirty="0">
                <a:latin typeface="+mn-ea"/>
                <a:ea typeface="+mn-ea"/>
              </a:endParaRPr>
            </a:p>
            <a:p>
              <a:pPr algn="l">
                <a:lnSpc>
                  <a:spcPct val="125000"/>
                </a:lnSpc>
              </a:pPr>
              <a:r>
                <a:rPr lang="en-US" altLang="zh-CN" sz="2000" b="1" u="sng" dirty="0">
                  <a:latin typeface="+mn-ea"/>
                  <a:ea typeface="+mn-ea"/>
                </a:rPr>
                <a:t>T</a:t>
              </a:r>
              <a:r>
                <a:rPr lang="en-US" altLang="zh-CN" sz="2000" b="1" u="sng" baseline="-18000" dirty="0">
                  <a:latin typeface="+mn-ea"/>
                  <a:ea typeface="+mn-ea"/>
                </a:rPr>
                <a:t>4</a:t>
              </a:r>
              <a:r>
                <a:rPr lang="zh-CN" altLang="zh-CN" sz="2000" b="1" u="sng" dirty="0">
                  <a:latin typeface="+mn-ea"/>
                  <a:ea typeface="+mn-ea"/>
                </a:rPr>
                <a:t>＝</a:t>
              </a:r>
              <a:r>
                <a:rPr lang="en-US" altLang="zh-CN" sz="2000" b="1" u="sng" dirty="0">
                  <a:latin typeface="+mn-ea"/>
                  <a:ea typeface="+mn-ea"/>
                </a:rPr>
                <a:t>(</a:t>
              </a:r>
              <a:r>
                <a:rPr lang="en-US" altLang="zh-CN" sz="2000" b="1" u="sng" dirty="0">
                  <a:solidFill>
                    <a:srgbClr val="FF0000"/>
                  </a:solidFill>
                  <a:latin typeface="+mn-ea"/>
                  <a:ea typeface="+mn-ea"/>
                </a:rPr>
                <a:t>add</a:t>
              </a:r>
              <a:r>
                <a:rPr lang="zh-CN" altLang="zh-CN" sz="2000" b="1" u="sng" dirty="0">
                  <a:solidFill>
                    <a:srgbClr val="FF0000"/>
                  </a:solidFill>
                  <a:latin typeface="+mn-ea"/>
                  <a:ea typeface="+mn-ea"/>
                </a:rPr>
                <a:t>＋</a:t>
              </a:r>
              <a:r>
                <a:rPr lang="en-US" altLang="zh-CN" sz="2000" b="1" u="sng" dirty="0">
                  <a:solidFill>
                    <a:srgbClr val="FF0000"/>
                  </a:solidFill>
                  <a:latin typeface="+mn-ea"/>
                  <a:ea typeface="+mn-ea"/>
                </a:rPr>
                <a:t>sub</a:t>
              </a:r>
              <a:r>
                <a:rPr lang="zh-CN" altLang="zh-CN" sz="2000" b="1" u="sng" dirty="0">
                  <a:solidFill>
                    <a:srgbClr val="FF0000"/>
                  </a:solidFill>
                  <a:latin typeface="+mn-ea"/>
                  <a:ea typeface="+mn-ea"/>
                </a:rPr>
                <a:t>＋</a:t>
              </a:r>
              <a:r>
                <a:rPr lang="en-US" altLang="zh-CN" sz="2000" b="1" u="sng" dirty="0" err="1">
                  <a:solidFill>
                    <a:srgbClr val="FF0000"/>
                  </a:solidFill>
                  <a:latin typeface="+mn-ea"/>
                  <a:ea typeface="+mn-ea"/>
                </a:rPr>
                <a:t>ori</a:t>
              </a:r>
              <a:r>
                <a:rPr lang="en-US" altLang="zh-CN" sz="2000" b="1" u="sng" dirty="0">
                  <a:latin typeface="+mn-ea"/>
                  <a:ea typeface="+mn-ea"/>
                </a:rPr>
                <a:t>)</a:t>
              </a:r>
              <a:r>
                <a:rPr lang="en-US" altLang="zh-CN" sz="2000" b="1" u="sng" dirty="0">
                  <a:latin typeface="+mn-ea"/>
                  <a:ea typeface="+mn-ea"/>
                  <a:sym typeface="Symbol"/>
                </a:rPr>
                <a:t></a:t>
              </a:r>
              <a:r>
                <a:rPr lang="en-US" altLang="zh-CN" sz="2000" b="1" u="sng" dirty="0">
                  <a:latin typeface="+mn-ea"/>
                  <a:ea typeface="+mn-ea"/>
                </a:rPr>
                <a:t>T</a:t>
              </a:r>
              <a:r>
                <a:rPr lang="en-US" altLang="zh-CN" sz="2000" b="1" u="sng" baseline="-18000" dirty="0">
                  <a:latin typeface="+mn-ea"/>
                  <a:ea typeface="+mn-ea"/>
                </a:rPr>
                <a:t>2</a:t>
              </a:r>
              <a:r>
                <a:rPr lang="zh-CN" altLang="zh-CN" sz="2000" b="1" u="sng" dirty="0">
                  <a:latin typeface="+mn-ea"/>
                  <a:ea typeface="+mn-ea"/>
                </a:rPr>
                <a:t>＋</a:t>
              </a:r>
              <a:r>
                <a:rPr lang="en-US" altLang="zh-CN" sz="2000" b="1" u="sng" dirty="0">
                  <a:latin typeface="+mn-ea"/>
                  <a:ea typeface="+mn-ea"/>
                </a:rPr>
                <a:t>lw</a:t>
              </a:r>
              <a:r>
                <a:rPr lang="en-US" altLang="zh-CN" sz="2000" b="1" u="sng" dirty="0">
                  <a:latin typeface="+mn-ea"/>
                  <a:ea typeface="+mn-ea"/>
                  <a:sym typeface="Symbol"/>
                </a:rPr>
                <a:t></a:t>
              </a:r>
              <a:r>
                <a:rPr lang="en-US" altLang="zh-CN" sz="2000" b="1" u="sng" dirty="0">
                  <a:latin typeface="+mn-ea"/>
                  <a:ea typeface="+mn-ea"/>
                </a:rPr>
                <a:t>T</a:t>
              </a:r>
              <a:r>
                <a:rPr lang="en-US" altLang="zh-CN" sz="2000" b="1" u="sng" baseline="-18000" dirty="0">
                  <a:latin typeface="+mn-ea"/>
                  <a:ea typeface="+mn-ea"/>
                </a:rPr>
                <a:t>3</a:t>
              </a:r>
              <a:r>
                <a:rPr lang="zh-CN" altLang="zh-CN" sz="2000" b="1" u="sng" dirty="0">
                  <a:latin typeface="+mn-ea"/>
                  <a:ea typeface="+mn-ea"/>
                </a:rPr>
                <a:t>，</a:t>
              </a:r>
              <a:endParaRPr lang="en-US" altLang="zh-CN" sz="2000" b="1" u="sng" dirty="0">
                <a:latin typeface="+mn-ea"/>
                <a:ea typeface="+mn-ea"/>
              </a:endParaRPr>
            </a:p>
            <a:p>
              <a:pPr algn="l">
                <a:lnSpc>
                  <a:spcPct val="125000"/>
                </a:lnSpc>
              </a:pPr>
              <a:r>
                <a:rPr lang="en-US" altLang="zh-CN" sz="2000" b="1" u="sng" dirty="0">
                  <a:latin typeface="+mn-ea"/>
                  <a:ea typeface="+mn-ea"/>
                </a:rPr>
                <a:t>T</a:t>
              </a:r>
              <a:r>
                <a:rPr lang="en-US" altLang="zh-CN" sz="2000" b="1" u="sng" baseline="-25000" dirty="0">
                  <a:latin typeface="+mn-ea"/>
                  <a:ea typeface="+mn-ea"/>
                </a:rPr>
                <a:t>0</a:t>
              </a:r>
              <a:r>
                <a:rPr lang="zh-CN" altLang="zh-CN" sz="2000" b="1" u="sng" dirty="0">
                  <a:latin typeface="+mn-ea"/>
                  <a:ea typeface="+mn-ea"/>
                </a:rPr>
                <a:t>＝</a:t>
              </a:r>
              <a:r>
                <a:rPr lang="en-US" altLang="zh-CN" sz="2000" b="1" u="sng" dirty="0">
                  <a:latin typeface="+mn-ea"/>
                  <a:ea typeface="+mn-ea"/>
                </a:rPr>
                <a:t>(add</a:t>
              </a:r>
              <a:r>
                <a:rPr lang="zh-CN" altLang="zh-CN" sz="2000" b="1" u="sng" dirty="0">
                  <a:latin typeface="+mn-ea"/>
                  <a:ea typeface="+mn-ea"/>
                </a:rPr>
                <a:t>＋</a:t>
              </a:r>
              <a:r>
                <a:rPr lang="en-US" altLang="zh-CN" sz="2000" b="1" u="sng" dirty="0">
                  <a:latin typeface="+mn-ea"/>
                  <a:ea typeface="+mn-ea"/>
                </a:rPr>
                <a:t>sub</a:t>
              </a:r>
              <a:r>
                <a:rPr lang="zh-CN" altLang="zh-CN" sz="2000" b="1" u="sng" dirty="0">
                  <a:latin typeface="+mn-ea"/>
                  <a:ea typeface="+mn-ea"/>
                </a:rPr>
                <a:t>＋</a:t>
              </a:r>
              <a:r>
                <a:rPr lang="en-US" altLang="zh-CN" sz="2000" b="1" u="sng" dirty="0" err="1">
                  <a:latin typeface="+mn-ea"/>
                  <a:ea typeface="+mn-ea"/>
                </a:rPr>
                <a:t>ori</a:t>
              </a:r>
              <a:r>
                <a:rPr lang="zh-CN" altLang="zh-CN" sz="2000" b="1" u="sng" dirty="0">
                  <a:latin typeface="+mn-ea"/>
                  <a:ea typeface="+mn-ea"/>
                </a:rPr>
                <a:t>＋</a:t>
              </a:r>
              <a:r>
                <a:rPr lang="en-US" altLang="zh-CN" sz="2000" b="1" u="sng" dirty="0" err="1">
                  <a:latin typeface="+mn-ea"/>
                  <a:ea typeface="+mn-ea"/>
                </a:rPr>
                <a:t>lw</a:t>
              </a:r>
              <a:r>
                <a:rPr lang="en-US" altLang="zh-CN" sz="2000" b="1" u="sng" dirty="0">
                  <a:latin typeface="+mn-ea"/>
                  <a:ea typeface="+mn-ea"/>
                </a:rPr>
                <a:t>)</a:t>
              </a:r>
              <a:r>
                <a:rPr lang="en-US" altLang="zh-CN" sz="2000" b="1" u="sng" dirty="0">
                  <a:latin typeface="+mn-ea"/>
                  <a:ea typeface="+mn-ea"/>
                  <a:sym typeface="Symbol"/>
                </a:rPr>
                <a:t></a:t>
              </a:r>
              <a:r>
                <a:rPr lang="en-US" altLang="zh-CN" sz="2000" b="1" u="sng" dirty="0">
                  <a:latin typeface="+mn-ea"/>
                  <a:ea typeface="+mn-ea"/>
                </a:rPr>
                <a:t>T</a:t>
              </a:r>
              <a:r>
                <a:rPr lang="en-US" altLang="zh-CN" sz="2000" b="1" u="sng" baseline="-18000" dirty="0">
                  <a:latin typeface="+mn-ea"/>
                  <a:ea typeface="+mn-ea"/>
                </a:rPr>
                <a:t>4</a:t>
              </a:r>
              <a:r>
                <a:rPr lang="zh-CN" altLang="zh-CN" sz="2000" b="1" u="sng" dirty="0">
                  <a:latin typeface="+mn-ea"/>
                  <a:ea typeface="+mn-ea"/>
                </a:rPr>
                <a:t>＋</a:t>
              </a:r>
              <a:r>
                <a:rPr lang="en-US" altLang="zh-CN" sz="2000" b="1" u="sng" dirty="0">
                  <a:latin typeface="+mn-ea"/>
                  <a:ea typeface="+mn-ea"/>
                </a:rPr>
                <a:t>sw</a:t>
              </a:r>
              <a:r>
                <a:rPr lang="en-US" altLang="zh-CN" sz="2000" b="1" u="sng" dirty="0">
                  <a:latin typeface="+mn-ea"/>
                  <a:ea typeface="+mn-ea"/>
                  <a:sym typeface="Symbol"/>
                </a:rPr>
                <a:t></a:t>
              </a:r>
              <a:r>
                <a:rPr lang="en-US" altLang="zh-CN" sz="2000" b="1" u="sng" dirty="0">
                  <a:latin typeface="+mn-ea"/>
                  <a:ea typeface="+mn-ea"/>
                </a:rPr>
                <a:t>T</a:t>
              </a:r>
              <a:r>
                <a:rPr lang="en-US" altLang="zh-CN" sz="2000" b="1" u="sng" baseline="-18000" dirty="0">
                  <a:latin typeface="+mn-ea"/>
                  <a:ea typeface="+mn-ea"/>
                </a:rPr>
                <a:t>3</a:t>
              </a:r>
              <a:r>
                <a:rPr lang="zh-CN" altLang="zh-CN" sz="2000" b="1" u="sng" dirty="0">
                  <a:latin typeface="+mn-ea"/>
                  <a:ea typeface="+mn-ea"/>
                </a:rPr>
                <a:t>＋</a:t>
              </a:r>
              <a:r>
                <a:rPr lang="en-US" altLang="zh-CN" sz="2000" b="1" u="sng" dirty="0">
                  <a:latin typeface="+mn-ea"/>
                  <a:ea typeface="+mn-ea"/>
                </a:rPr>
                <a:t>(</a:t>
              </a:r>
              <a:r>
                <a:rPr lang="en-US" altLang="zh-CN" sz="2000" b="1" u="sng" dirty="0" err="1">
                  <a:latin typeface="+mn-ea"/>
                  <a:ea typeface="+mn-ea"/>
                </a:rPr>
                <a:t>beq</a:t>
              </a:r>
              <a:r>
                <a:rPr lang="zh-CN" altLang="zh-CN" sz="2000" b="1" u="sng" dirty="0">
                  <a:latin typeface="+mn-ea"/>
                  <a:ea typeface="+mn-ea"/>
                </a:rPr>
                <a:t>＋</a:t>
              </a:r>
              <a:r>
                <a:rPr lang="en-US" altLang="zh-CN" sz="2000" b="1" u="sng" dirty="0">
                  <a:latin typeface="+mn-ea"/>
                  <a:ea typeface="+mn-ea"/>
                </a:rPr>
                <a:t>j)</a:t>
              </a:r>
              <a:r>
                <a:rPr lang="en-US" altLang="zh-CN" sz="2000" b="1" u="sng" dirty="0">
                  <a:latin typeface="+mn-ea"/>
                  <a:ea typeface="+mn-ea"/>
                  <a:sym typeface="Symbol"/>
                </a:rPr>
                <a:t></a:t>
              </a:r>
              <a:r>
                <a:rPr lang="en-US" altLang="zh-CN" sz="2000" b="1" u="sng" dirty="0">
                  <a:latin typeface="+mn-ea"/>
                  <a:ea typeface="+mn-ea"/>
                </a:rPr>
                <a:t>T</a:t>
              </a:r>
              <a:r>
                <a:rPr lang="en-US" altLang="zh-CN" sz="2000" b="1" u="sng" baseline="-18000" dirty="0">
                  <a:latin typeface="+mn-ea"/>
                  <a:ea typeface="+mn-ea"/>
                </a:rPr>
                <a:t>2</a:t>
              </a:r>
              <a:r>
                <a:rPr lang="zh-CN" altLang="zh-CN" sz="2000" b="1" u="sng" dirty="0">
                  <a:latin typeface="+mn-ea"/>
                  <a:ea typeface="+mn-ea"/>
                </a:rPr>
                <a:t>＋</a:t>
              </a:r>
              <a:r>
                <a:rPr lang="en-US" altLang="zh-CN" sz="2000" b="1" u="sng" dirty="0">
                  <a:latin typeface="+mn-ea"/>
                </a:rPr>
                <a:t>T</a:t>
              </a:r>
              <a:r>
                <a:rPr lang="en-US" altLang="zh-CN" sz="2000" b="1" u="sng" baseline="-18000" dirty="0">
                  <a:latin typeface="+mn-ea"/>
                </a:rPr>
                <a:t>0</a:t>
              </a:r>
              <a:r>
                <a:rPr lang="en-US" altLang="zh-CN" sz="2000" u="sng" dirty="0">
                  <a:sym typeface="Symbol"/>
                </a:rPr>
                <a:t></a:t>
              </a:r>
              <a:r>
                <a:rPr lang="en-US" altLang="zh-CN" sz="2000" b="1" u="sng" dirty="0">
                  <a:latin typeface="+mn-ea"/>
                </a:rPr>
                <a:t>T</a:t>
              </a:r>
              <a:r>
                <a:rPr lang="en-US" altLang="zh-CN" sz="2000" b="1" u="sng" baseline="-18000" dirty="0">
                  <a:latin typeface="+mn-ea"/>
                </a:rPr>
                <a:t>1</a:t>
              </a:r>
              <a:r>
                <a:rPr lang="en-US" altLang="zh-CN" sz="2000" u="sng" dirty="0">
                  <a:sym typeface="Symbol"/>
                </a:rPr>
                <a:t></a:t>
              </a:r>
              <a:r>
                <a:rPr lang="en-US" altLang="zh-CN" sz="2000" b="1" u="sng" dirty="0">
                  <a:latin typeface="+mn-ea"/>
                </a:rPr>
                <a:t>T</a:t>
              </a:r>
              <a:r>
                <a:rPr lang="en-US" altLang="zh-CN" sz="2000" b="1" u="sng" baseline="-18000" dirty="0">
                  <a:latin typeface="+mn-ea"/>
                </a:rPr>
                <a:t>2</a:t>
              </a:r>
              <a:r>
                <a:rPr lang="en-US" altLang="zh-CN" sz="2000" u="sng" dirty="0">
                  <a:sym typeface="Symbol"/>
                </a:rPr>
                <a:t></a:t>
              </a:r>
              <a:r>
                <a:rPr lang="en-US" altLang="zh-CN" sz="2000" b="1" u="sng" dirty="0">
                  <a:latin typeface="+mn-ea"/>
                </a:rPr>
                <a:t>T</a:t>
              </a:r>
              <a:r>
                <a:rPr lang="en-US" altLang="zh-CN" sz="2000" b="1" u="sng" baseline="-18000" dirty="0">
                  <a:latin typeface="+mn-ea"/>
                </a:rPr>
                <a:t>3</a:t>
              </a:r>
              <a:endParaRPr lang="en-US" altLang="zh-CN" sz="2000" b="1" u="sng" dirty="0">
                <a:latin typeface="+mn-ea"/>
                <a:ea typeface="+mn-ea"/>
              </a:endParaRPr>
            </a:p>
          </p:txBody>
        </p:sp>
        <p:cxnSp>
          <p:nvCxnSpPr>
            <p:cNvPr id="445" name="直接连接符 444"/>
            <p:cNvCxnSpPr/>
            <p:nvPr/>
          </p:nvCxnSpPr>
          <p:spPr>
            <a:xfrm flipH="1">
              <a:off x="6074643" y="4869160"/>
              <a:ext cx="203612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直接连接符 445"/>
            <p:cNvCxnSpPr/>
            <p:nvPr/>
          </p:nvCxnSpPr>
          <p:spPr>
            <a:xfrm flipH="1">
              <a:off x="6348766" y="4869160"/>
              <a:ext cx="203612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直接连接符 446"/>
            <p:cNvCxnSpPr/>
            <p:nvPr/>
          </p:nvCxnSpPr>
          <p:spPr>
            <a:xfrm flipH="1">
              <a:off x="6628332" y="4869160"/>
              <a:ext cx="203612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直接连接符 447"/>
            <p:cNvCxnSpPr/>
            <p:nvPr/>
          </p:nvCxnSpPr>
          <p:spPr>
            <a:xfrm flipH="1">
              <a:off x="6903665" y="4869160"/>
              <a:ext cx="203612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9" name="AutoShape 9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6228879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sng"/>
          </a:p>
        </p:txBody>
      </p:sp>
      <p:sp>
        <p:nvSpPr>
          <p:cNvPr id="450" name="AutoShape 9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7308305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sng"/>
          </a:p>
        </p:txBody>
      </p:sp>
    </p:spTree>
    <p:extLst>
      <p:ext uri="{BB962C8B-B14F-4D97-AF65-F5344CB8AC3E}">
        <p14:creationId xmlns:p14="http://schemas.microsoft.com/office/powerpoint/2010/main" val="347957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u="sng" smtClean="0"/>
              <a:pPr/>
              <a:t>81</a:t>
            </a:fld>
            <a:endParaRPr lang="en-US" altLang="zh-CN" u="sng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479634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u="sng"/>
          </a:p>
        </p:txBody>
      </p:sp>
      <p:grpSp>
        <p:nvGrpSpPr>
          <p:cNvPr id="319" name="组合 318"/>
          <p:cNvGrpSpPr/>
          <p:nvPr/>
        </p:nvGrpSpPr>
        <p:grpSpPr>
          <a:xfrm>
            <a:off x="467544" y="3501008"/>
            <a:ext cx="2376264" cy="2304256"/>
            <a:chOff x="467544" y="3212976"/>
            <a:chExt cx="2376264" cy="2304256"/>
          </a:xfrm>
        </p:grpSpPr>
        <p:sp>
          <p:nvSpPr>
            <p:cNvPr id="245" name="矩形 244"/>
            <p:cNvSpPr/>
            <p:nvPr/>
          </p:nvSpPr>
          <p:spPr>
            <a:xfrm>
              <a:off x="1259632" y="3212976"/>
              <a:ext cx="1583851" cy="792087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u="sng"/>
            </a:p>
          </p:txBody>
        </p:sp>
        <p:sp>
          <p:nvSpPr>
            <p:cNvPr id="246" name="Text Box 260"/>
            <p:cNvSpPr txBox="1">
              <a:spLocks noChangeArrowheads="1"/>
            </p:cNvSpPr>
            <p:nvPr/>
          </p:nvSpPr>
          <p:spPr bwMode="auto">
            <a:xfrm>
              <a:off x="2555776" y="3285777"/>
              <a:ext cx="216408" cy="46678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sng" dirty="0">
                  <a:latin typeface="宋体" pitchFamily="2" charset="-122"/>
                </a:rPr>
                <a:t>&amp;</a:t>
              </a:r>
            </a:p>
          </p:txBody>
        </p:sp>
        <p:sp>
          <p:nvSpPr>
            <p:cNvPr id="247" name="Text Box 320"/>
            <p:cNvSpPr txBox="1">
              <a:spLocks noChangeArrowheads="1"/>
            </p:cNvSpPr>
            <p:nvPr/>
          </p:nvSpPr>
          <p:spPr bwMode="auto">
            <a:xfrm>
              <a:off x="467544" y="3247739"/>
              <a:ext cx="504056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u="sng" dirty="0">
                  <a:latin typeface="宋体" pitchFamily="2" charset="-122"/>
                </a:rPr>
                <a:t>CLK</a:t>
              </a:r>
              <a:endParaRPr lang="zh-CN" altLang="en-US" sz="1800" b="1" u="sng" baseline="-20000" dirty="0">
                <a:latin typeface="宋体" pitchFamily="2" charset="-122"/>
              </a:endParaRPr>
            </a:p>
          </p:txBody>
        </p:sp>
        <p:cxnSp>
          <p:nvCxnSpPr>
            <p:cNvPr id="248" name="直接箭头连接符 247"/>
            <p:cNvCxnSpPr/>
            <p:nvPr/>
          </p:nvCxnSpPr>
          <p:spPr bwMode="auto">
            <a:xfrm>
              <a:off x="1746357" y="3537456"/>
              <a:ext cx="233355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9" name="直接箭头连接符 248"/>
            <p:cNvCxnSpPr/>
            <p:nvPr/>
          </p:nvCxnSpPr>
          <p:spPr bwMode="auto">
            <a:xfrm rot="16200000" flipV="1">
              <a:off x="1115187" y="4509224"/>
              <a:ext cx="1296678" cy="288356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0" name="直接箭头连接符 249"/>
            <p:cNvCxnSpPr/>
            <p:nvPr/>
          </p:nvCxnSpPr>
          <p:spPr bwMode="auto">
            <a:xfrm flipV="1">
              <a:off x="1259632" y="3356992"/>
              <a:ext cx="1296144" cy="79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51" name="Text Box 260"/>
            <p:cNvSpPr txBox="1">
              <a:spLocks noChangeArrowheads="1"/>
            </p:cNvSpPr>
            <p:nvPr/>
          </p:nvSpPr>
          <p:spPr bwMode="auto">
            <a:xfrm>
              <a:off x="1979712" y="3433925"/>
              <a:ext cx="360039" cy="49913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400" b="1" u="sng" dirty="0">
                  <a:latin typeface="宋体" pitchFamily="2" charset="-122"/>
                </a:rPr>
                <a:t>≥</a:t>
              </a:r>
              <a:r>
                <a:rPr lang="en-US" altLang="zh-CN" sz="1800" b="1" u="sng" dirty="0">
                  <a:latin typeface="宋体" pitchFamily="2" charset="-122"/>
                </a:rPr>
                <a:t>1</a:t>
              </a:r>
              <a:endParaRPr lang="en-US" altLang="zh-CN" sz="1600" b="1" u="sng" dirty="0">
                <a:latin typeface="宋体" pitchFamily="2" charset="-122"/>
              </a:endParaRPr>
            </a:p>
          </p:txBody>
        </p:sp>
        <p:sp>
          <p:nvSpPr>
            <p:cNvPr id="252" name="Text Box 260"/>
            <p:cNvSpPr txBox="1">
              <a:spLocks noChangeArrowheads="1"/>
            </p:cNvSpPr>
            <p:nvPr/>
          </p:nvSpPr>
          <p:spPr bwMode="auto">
            <a:xfrm>
              <a:off x="1475656" y="3429001"/>
              <a:ext cx="198693" cy="216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u="sng" dirty="0">
                  <a:latin typeface="宋体" pitchFamily="2" charset="-122"/>
                </a:rPr>
                <a:t>1</a:t>
              </a:r>
              <a:endParaRPr lang="en-US" altLang="zh-CN" sz="1400" b="1" u="sng" dirty="0">
                <a:latin typeface="宋体" pitchFamily="2" charset="-122"/>
              </a:endParaRPr>
            </a:p>
          </p:txBody>
        </p:sp>
        <p:cxnSp>
          <p:nvCxnSpPr>
            <p:cNvPr id="253" name="直接箭头连接符 252"/>
            <p:cNvCxnSpPr/>
            <p:nvPr/>
          </p:nvCxnSpPr>
          <p:spPr bwMode="auto">
            <a:xfrm flipV="1">
              <a:off x="1331640" y="4005064"/>
              <a:ext cx="0" cy="129667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4" name="直接箭头连接符 253"/>
            <p:cNvCxnSpPr/>
            <p:nvPr/>
          </p:nvCxnSpPr>
          <p:spPr bwMode="auto">
            <a:xfrm flipV="1">
              <a:off x="1619348" y="3867449"/>
              <a:ext cx="144340" cy="137614"/>
            </a:xfrm>
            <a:prstGeom prst="bentConnector3">
              <a:avLst>
                <a:gd name="adj1" fmla="val 727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55" name="Text Box 260"/>
            <p:cNvSpPr txBox="1">
              <a:spLocks noChangeArrowheads="1"/>
            </p:cNvSpPr>
            <p:nvPr/>
          </p:nvSpPr>
          <p:spPr bwMode="auto">
            <a:xfrm>
              <a:off x="1763689" y="3645025"/>
              <a:ext cx="216024" cy="2880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u="sng" dirty="0">
                  <a:latin typeface="宋体" pitchFamily="2" charset="-122"/>
                </a:rPr>
                <a:t>&amp;</a:t>
              </a:r>
            </a:p>
          </p:txBody>
        </p:sp>
        <p:sp>
          <p:nvSpPr>
            <p:cNvPr id="256" name="椭圆 255"/>
            <p:cNvSpPr/>
            <p:nvPr/>
          </p:nvSpPr>
          <p:spPr bwMode="auto">
            <a:xfrm>
              <a:off x="1675940" y="3501008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57" name="直接箭头连接符 256"/>
            <p:cNvCxnSpPr/>
            <p:nvPr/>
          </p:nvCxnSpPr>
          <p:spPr bwMode="auto">
            <a:xfrm>
              <a:off x="1331640" y="3742286"/>
              <a:ext cx="43204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259" name="直接箭头连接符 46"/>
            <p:cNvCxnSpPr/>
            <p:nvPr/>
          </p:nvCxnSpPr>
          <p:spPr bwMode="auto">
            <a:xfrm rot="5400000" flipH="1" flipV="1">
              <a:off x="1162665" y="3692072"/>
              <a:ext cx="481968" cy="144015"/>
            </a:xfrm>
            <a:prstGeom prst="bentConnector3">
              <a:avLst>
                <a:gd name="adj1" fmla="val 99539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60" name="直接箭头连接符 259"/>
            <p:cNvCxnSpPr/>
            <p:nvPr/>
          </p:nvCxnSpPr>
          <p:spPr bwMode="auto">
            <a:xfrm>
              <a:off x="2339752" y="3684641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64" name="Text Box 320"/>
            <p:cNvSpPr txBox="1">
              <a:spLocks noChangeArrowheads="1"/>
            </p:cNvSpPr>
            <p:nvPr/>
          </p:nvSpPr>
          <p:spPr bwMode="auto">
            <a:xfrm>
              <a:off x="1115616" y="5298727"/>
              <a:ext cx="1151777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 u="sng" dirty="0">
                  <a:latin typeface="宋体" pitchFamily="2" charset="-122"/>
                </a:rPr>
                <a:t>WMFC </a:t>
              </a:r>
              <a:r>
                <a:rPr lang="en-US" altLang="zh-CN" sz="1800" b="1" u="sng" dirty="0" err="1">
                  <a:latin typeface="宋体" pitchFamily="2" charset="-122"/>
                </a:rPr>
                <a:t>mfc</a:t>
              </a:r>
              <a:endParaRPr lang="zh-CN" altLang="en-US" sz="1800" b="1" u="sng" dirty="0">
                <a:latin typeface="宋体" pitchFamily="2" charset="-122"/>
              </a:endParaRPr>
            </a:p>
          </p:txBody>
        </p:sp>
        <p:cxnSp>
          <p:nvCxnSpPr>
            <p:cNvPr id="281" name="直接箭头连接符 280"/>
            <p:cNvCxnSpPr/>
            <p:nvPr/>
          </p:nvCxnSpPr>
          <p:spPr bwMode="auto">
            <a:xfrm>
              <a:off x="969888" y="3356992"/>
              <a:ext cx="28974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90" name="TextBox 289"/>
            <p:cNvSpPr txBox="1"/>
            <p:nvPr/>
          </p:nvSpPr>
          <p:spPr>
            <a:xfrm>
              <a:off x="1871700" y="4021008"/>
              <a:ext cx="972108" cy="27208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t" anchorCtr="0">
              <a:noAutofit/>
            </a:bodyPr>
            <a:lstStyle/>
            <a:p>
              <a:r>
                <a:rPr lang="zh-CN" altLang="en-US" sz="1800" b="1" u="sng" dirty="0">
                  <a:latin typeface="+mn-ea"/>
                  <a:ea typeface="+mn-ea"/>
                  <a:cs typeface="Times New Roman" pitchFamily="18" charset="0"/>
                </a:rPr>
                <a:t>定时逻辑</a:t>
              </a:r>
            </a:p>
          </p:txBody>
        </p:sp>
      </p:grpSp>
      <p:sp>
        <p:nvSpPr>
          <p:cNvPr id="321" name="Text Box 92"/>
          <p:cNvSpPr txBox="1">
            <a:spLocks noChangeArrowheads="1"/>
          </p:cNvSpPr>
          <p:nvPr/>
        </p:nvSpPr>
        <p:spPr bwMode="auto">
          <a:xfrm>
            <a:off x="179388" y="332656"/>
            <a:ext cx="885710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u="sng" dirty="0">
                <a:solidFill>
                  <a:schemeClr val="accent2"/>
                </a:solidFill>
                <a:latin typeface="宋体" pitchFamily="2" charset="-122"/>
              </a:rPr>
              <a:t>     ⑵电路实现：</a:t>
            </a:r>
            <a:r>
              <a:rPr lang="zh-CN" altLang="en-US" b="1" u="sng" dirty="0">
                <a:latin typeface="宋体" pitchFamily="2" charset="-122"/>
              </a:rPr>
              <a:t>信号表示</a:t>
            </a:r>
            <a:r>
              <a:rPr lang="en-US" altLang="zh-CN" b="1" u="sng" dirty="0">
                <a:latin typeface="宋体" pitchFamily="2" charset="-122"/>
              </a:rPr>
              <a:t>(5</a:t>
            </a:r>
            <a:r>
              <a:rPr lang="zh-CN" altLang="en-US" b="1" u="sng" dirty="0">
                <a:latin typeface="宋体" pitchFamily="2" charset="-122"/>
              </a:rPr>
              <a:t>个触发器</a:t>
            </a:r>
            <a:r>
              <a:rPr lang="en-US" altLang="zh-CN" b="1" u="sng" dirty="0">
                <a:latin typeface="宋体" pitchFamily="2" charset="-122"/>
              </a:rPr>
              <a:t>)</a:t>
            </a:r>
            <a:r>
              <a:rPr lang="zh-CN" altLang="en-US" b="1" u="sng" dirty="0">
                <a:latin typeface="宋体" pitchFamily="2" charset="-122"/>
              </a:rPr>
              <a:t>，</a:t>
            </a:r>
            <a:endParaRPr lang="en-US" altLang="zh-CN" b="1" u="sng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u="sng" dirty="0">
                <a:latin typeface="宋体" pitchFamily="2" charset="-122"/>
              </a:rPr>
              <a:t>                  </a:t>
            </a:r>
            <a:r>
              <a:rPr lang="zh-CN" altLang="en-US" b="1" u="sng" dirty="0">
                <a:latin typeface="宋体" pitchFamily="2" charset="-122"/>
              </a:rPr>
              <a:t>下一状态产生函数</a:t>
            </a:r>
            <a:r>
              <a:rPr lang="en-US" altLang="zh-CN" b="1" u="sng" dirty="0">
                <a:latin typeface="宋体" pitchFamily="2" charset="-122"/>
              </a:rPr>
              <a:t>(5</a:t>
            </a:r>
            <a:r>
              <a:rPr lang="zh-CN" altLang="en-US" b="1" u="sng" dirty="0">
                <a:latin typeface="宋体" pitchFamily="2" charset="-122"/>
              </a:rPr>
              <a:t>个组合逻辑电路</a:t>
            </a:r>
            <a:r>
              <a:rPr lang="en-US" altLang="zh-CN" b="1" u="sng" dirty="0">
                <a:latin typeface="宋体" pitchFamily="2" charset="-122"/>
              </a:rPr>
              <a:t>)</a:t>
            </a:r>
            <a:r>
              <a:rPr lang="zh-CN" altLang="en-US" b="1" u="sng" dirty="0">
                <a:latin typeface="宋体" pitchFamily="2" charset="-122"/>
              </a:rPr>
              <a:t>，</a:t>
            </a:r>
            <a:endParaRPr lang="en-US" altLang="zh-CN" b="1" u="sng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u="sng" dirty="0">
                <a:latin typeface="宋体" pitchFamily="2" charset="-122"/>
              </a:rPr>
              <a:t>                  复位逻辑</a:t>
            </a:r>
            <a:r>
              <a:rPr lang="en-US" altLang="zh-CN" b="1" u="sng" dirty="0">
                <a:latin typeface="宋体" pitchFamily="2" charset="-122"/>
              </a:rPr>
              <a:t>(</a:t>
            </a:r>
            <a:r>
              <a:rPr lang="zh-CN" altLang="en-US" b="1" u="sng" dirty="0">
                <a:latin typeface="宋体" pitchFamily="2" charset="-122"/>
              </a:rPr>
              <a:t>复位触发器</a:t>
            </a:r>
            <a:r>
              <a:rPr lang="en-US" altLang="zh-CN" b="1" u="sng" dirty="0">
                <a:latin typeface="宋体" pitchFamily="2" charset="-122"/>
              </a:rPr>
              <a:t>)</a:t>
            </a:r>
            <a:r>
              <a:rPr lang="zh-CN" altLang="en-US" b="1" u="sng" dirty="0">
                <a:latin typeface="宋体" pitchFamily="2" charset="-122"/>
              </a:rPr>
              <a:t>，</a:t>
            </a:r>
            <a:endParaRPr lang="en-US" altLang="zh-CN" b="1" u="sng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u="sng" dirty="0">
                <a:latin typeface="宋体" pitchFamily="2" charset="-122"/>
              </a:rPr>
              <a:t>                  定时逻辑</a:t>
            </a:r>
            <a:r>
              <a:rPr lang="en-US" altLang="zh-CN" b="1" u="sng" dirty="0">
                <a:latin typeface="宋体" pitchFamily="2" charset="-122"/>
              </a:rPr>
              <a:t>(</a:t>
            </a:r>
            <a:r>
              <a:rPr lang="zh-CN" altLang="en-US" b="1" u="sng" dirty="0">
                <a:latin typeface="宋体" pitchFamily="2" charset="-122"/>
              </a:rPr>
              <a:t>同步</a:t>
            </a:r>
            <a:r>
              <a:rPr lang="en-US" altLang="zh-CN" b="1" u="sng" dirty="0">
                <a:latin typeface="宋体" pitchFamily="2" charset="-122"/>
              </a:rPr>
              <a:t>/</a:t>
            </a:r>
            <a:r>
              <a:rPr lang="zh-CN" altLang="en-US" b="1" u="sng" dirty="0">
                <a:latin typeface="宋体" pitchFamily="2" charset="-122"/>
              </a:rPr>
              <a:t>异步分类定时</a:t>
            </a:r>
            <a:r>
              <a:rPr lang="en-US" altLang="zh-CN" b="1" u="sng" dirty="0">
                <a:latin typeface="宋体" pitchFamily="2" charset="-122"/>
              </a:rPr>
              <a:t>)</a:t>
            </a:r>
          </a:p>
        </p:txBody>
      </p:sp>
      <p:grpSp>
        <p:nvGrpSpPr>
          <p:cNvPr id="322" name="Group 76"/>
          <p:cNvGrpSpPr>
            <a:grpSpLocks/>
          </p:cNvGrpSpPr>
          <p:nvPr/>
        </p:nvGrpSpPr>
        <p:grpSpPr bwMode="auto">
          <a:xfrm>
            <a:off x="4067944" y="6453336"/>
            <a:ext cx="360363" cy="287337"/>
            <a:chOff x="1133" y="4020"/>
            <a:chExt cx="227" cy="181"/>
          </a:xfrm>
        </p:grpSpPr>
        <p:sp>
          <p:nvSpPr>
            <p:cNvPr id="323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u="sng"/>
            </a:p>
          </p:txBody>
        </p:sp>
        <p:sp>
          <p:nvSpPr>
            <p:cNvPr id="324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u="sng" dirty="0">
                  <a:solidFill>
                    <a:schemeClr val="bg2"/>
                  </a:solidFill>
                  <a:latin typeface="宋体" pitchFamily="2" charset="-122"/>
                </a:rPr>
                <a:t>59</a:t>
              </a:r>
            </a:p>
          </p:txBody>
        </p:sp>
      </p:grpSp>
      <p:sp>
        <p:nvSpPr>
          <p:cNvPr id="325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22887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sng"/>
          </a:p>
        </p:txBody>
      </p:sp>
      <p:grpSp>
        <p:nvGrpSpPr>
          <p:cNvPr id="329" name="组合 328"/>
          <p:cNvGrpSpPr/>
          <p:nvPr/>
        </p:nvGrpSpPr>
        <p:grpSpPr>
          <a:xfrm>
            <a:off x="395536" y="2276872"/>
            <a:ext cx="8352928" cy="3529285"/>
            <a:chOff x="395536" y="2276872"/>
            <a:chExt cx="8352928" cy="3529285"/>
          </a:xfrm>
        </p:grpSpPr>
        <p:sp>
          <p:nvSpPr>
            <p:cNvPr id="49" name="Text Box 320"/>
            <p:cNvSpPr txBox="1">
              <a:spLocks noChangeArrowheads="1"/>
            </p:cNvSpPr>
            <p:nvPr/>
          </p:nvSpPr>
          <p:spPr bwMode="auto">
            <a:xfrm>
              <a:off x="395536" y="4617133"/>
              <a:ext cx="504639" cy="2520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u="sng" dirty="0" err="1">
                  <a:latin typeface="宋体" pitchFamily="2" charset="-122"/>
                </a:rPr>
                <a:t>ClrN</a:t>
              </a:r>
              <a:endParaRPr lang="zh-CN" altLang="en-US" sz="1800" b="1" u="sng" dirty="0">
                <a:latin typeface="宋体" pitchFamily="2" charset="-122"/>
              </a:endParaRPr>
            </a:p>
          </p:txBody>
        </p:sp>
        <p:cxnSp>
          <p:nvCxnSpPr>
            <p:cNvPr id="279" name="直接箭头连接符 278"/>
            <p:cNvCxnSpPr/>
            <p:nvPr/>
          </p:nvCxnSpPr>
          <p:spPr bwMode="auto">
            <a:xfrm>
              <a:off x="971600" y="4797152"/>
              <a:ext cx="215985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4" name="矩形 13"/>
            <p:cNvSpPr/>
            <p:nvPr/>
          </p:nvSpPr>
          <p:spPr>
            <a:xfrm>
              <a:off x="3347088" y="2708920"/>
              <a:ext cx="5329368" cy="266429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u="sng"/>
            </a:p>
          </p:txBody>
        </p:sp>
        <p:sp>
          <p:nvSpPr>
            <p:cNvPr id="15" name="Text Box 82"/>
            <p:cNvSpPr txBox="1">
              <a:spLocks noChangeArrowheads="1"/>
            </p:cNvSpPr>
            <p:nvPr/>
          </p:nvSpPr>
          <p:spPr bwMode="auto">
            <a:xfrm>
              <a:off x="2789131" y="2276872"/>
              <a:ext cx="5527285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100" b="1" u="sng" dirty="0">
                  <a:latin typeface="+mn-lt"/>
                </a:rPr>
                <a:t> </a:t>
              </a:r>
              <a:r>
                <a:rPr lang="en-US" altLang="zh-CN" sz="1800" b="1" u="sng" dirty="0">
                  <a:latin typeface="宋体" pitchFamily="2" charset="-122"/>
                </a:rPr>
                <a:t>P</a:t>
              </a:r>
              <a:r>
                <a:rPr lang="en-US" altLang="zh-CN" sz="1800" b="1" u="sng" baseline="-18000" dirty="0">
                  <a:latin typeface="宋体" pitchFamily="2" charset="-122"/>
                </a:rPr>
                <a:t>1</a:t>
              </a:r>
              <a:r>
                <a:rPr lang="en-US" altLang="zh-CN" sz="1600" b="1" u="sng" dirty="0">
                  <a:latin typeface="宋体" pitchFamily="2" charset="-122"/>
                </a:rPr>
                <a:t> </a:t>
              </a:r>
              <a:r>
                <a:rPr lang="en-US" altLang="zh-CN" sz="1800" b="1" u="sng" dirty="0">
                  <a:latin typeface="宋体" pitchFamily="2" charset="-122"/>
                </a:rPr>
                <a:t>P</a:t>
              </a:r>
              <a:r>
                <a:rPr lang="en-US" altLang="zh-CN" sz="1800" b="1" u="sng" baseline="-18000" dirty="0">
                  <a:latin typeface="宋体" pitchFamily="2" charset="-122"/>
                </a:rPr>
                <a:t>0</a:t>
              </a:r>
              <a:r>
                <a:rPr lang="en-US" altLang="zh-CN" sz="1800" b="1" u="sng" dirty="0">
                  <a:latin typeface="宋体" pitchFamily="2" charset="-122"/>
                </a:rPr>
                <a:t>   </a:t>
              </a:r>
              <a:r>
                <a:rPr lang="en-US" altLang="zh-CN" sz="1400" b="1" u="sng" dirty="0">
                  <a:latin typeface="宋体" pitchFamily="2" charset="-122"/>
                </a:rPr>
                <a:t> </a:t>
              </a:r>
              <a:r>
                <a:rPr lang="en-US" altLang="zh-CN" sz="1800" b="1" u="sng" dirty="0">
                  <a:latin typeface="宋体" pitchFamily="2" charset="-122"/>
                </a:rPr>
                <a:t>T</a:t>
              </a:r>
              <a:r>
                <a:rPr lang="en-US" altLang="zh-CN" sz="1800" b="1" u="sng" baseline="-18000" dirty="0">
                  <a:latin typeface="宋体" pitchFamily="2" charset="-122"/>
                </a:rPr>
                <a:t>4</a:t>
              </a:r>
              <a:r>
                <a:rPr lang="en-US" altLang="zh-CN" sz="1800" b="1" u="sng" dirty="0">
                  <a:latin typeface="宋体" pitchFamily="2" charset="-122"/>
                </a:rPr>
                <a:t>       T</a:t>
              </a:r>
              <a:r>
                <a:rPr lang="en-US" altLang="zh-CN" sz="1800" b="1" u="sng" baseline="-18000" dirty="0">
                  <a:latin typeface="宋体" pitchFamily="2" charset="-122"/>
                </a:rPr>
                <a:t>3</a:t>
              </a:r>
              <a:r>
                <a:rPr lang="en-US" altLang="zh-CN" sz="1800" b="1" u="sng" dirty="0">
                  <a:latin typeface="宋体" pitchFamily="2" charset="-122"/>
                </a:rPr>
                <a:t>       T</a:t>
              </a:r>
              <a:r>
                <a:rPr lang="en-US" altLang="zh-CN" sz="1800" b="1" u="sng" baseline="-18000" dirty="0">
                  <a:latin typeface="宋体" pitchFamily="2" charset="-122"/>
                </a:rPr>
                <a:t>2</a:t>
              </a:r>
              <a:r>
                <a:rPr lang="en-US" altLang="zh-CN" sz="1800" b="1" u="sng" dirty="0">
                  <a:latin typeface="宋体" pitchFamily="2" charset="-122"/>
                </a:rPr>
                <a:t>       T</a:t>
              </a:r>
              <a:r>
                <a:rPr lang="en-US" altLang="zh-CN" sz="1800" b="1" u="sng" baseline="-18000" dirty="0">
                  <a:latin typeface="宋体" pitchFamily="2" charset="-122"/>
                </a:rPr>
                <a:t>1</a:t>
              </a:r>
              <a:r>
                <a:rPr lang="en-US" altLang="zh-CN" sz="1800" b="1" u="sng" dirty="0">
                  <a:latin typeface="宋体" pitchFamily="2" charset="-122"/>
                </a:rPr>
                <a:t>       T</a:t>
              </a:r>
              <a:r>
                <a:rPr lang="en-US" altLang="zh-CN" sz="1800" b="1" u="sng" baseline="-18000" dirty="0">
                  <a:latin typeface="宋体" pitchFamily="2" charset="-122"/>
                </a:rPr>
                <a:t>0</a:t>
              </a:r>
            </a:p>
          </p:txBody>
        </p:sp>
        <p:cxnSp>
          <p:nvCxnSpPr>
            <p:cNvPr id="16" name="直接箭头连接符 15"/>
            <p:cNvCxnSpPr/>
            <p:nvPr/>
          </p:nvCxnSpPr>
          <p:spPr bwMode="auto">
            <a:xfrm flipV="1">
              <a:off x="3852696" y="2564904"/>
              <a:ext cx="0" cy="28803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直接箭头连接符 20"/>
            <p:cNvCxnSpPr/>
            <p:nvPr/>
          </p:nvCxnSpPr>
          <p:spPr bwMode="auto">
            <a:xfrm flipH="1">
              <a:off x="3347088" y="3933056"/>
              <a:ext cx="420860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直接箭头连接符 21"/>
            <p:cNvCxnSpPr/>
            <p:nvPr/>
          </p:nvCxnSpPr>
          <p:spPr bwMode="auto">
            <a:xfrm flipV="1">
              <a:off x="4860032" y="2564904"/>
              <a:ext cx="0" cy="28803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直接箭头连接符 24"/>
            <p:cNvCxnSpPr/>
            <p:nvPr/>
          </p:nvCxnSpPr>
          <p:spPr bwMode="auto">
            <a:xfrm>
              <a:off x="5148064" y="3646610"/>
              <a:ext cx="0" cy="1424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26" name="直接箭头连接符 25"/>
            <p:cNvCxnSpPr/>
            <p:nvPr/>
          </p:nvCxnSpPr>
          <p:spPr bwMode="auto">
            <a:xfrm flipV="1">
              <a:off x="4427208" y="2780928"/>
              <a:ext cx="1" cy="20162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27" name="直接箭头连接符 114"/>
            <p:cNvCxnSpPr>
              <a:endCxn id="28" idx="2"/>
            </p:cNvCxnSpPr>
            <p:nvPr/>
          </p:nvCxnSpPr>
          <p:spPr bwMode="auto">
            <a:xfrm rot="5400000" flipH="1" flipV="1">
              <a:off x="4196561" y="3556027"/>
              <a:ext cx="717260" cy="36799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sp>
          <p:nvSpPr>
            <p:cNvPr id="28" name="椭圆 27"/>
            <p:cNvSpPr/>
            <p:nvPr/>
          </p:nvSpPr>
          <p:spPr bwMode="auto">
            <a:xfrm>
              <a:off x="4573591" y="3183404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0" name="直接箭头连接符 29"/>
            <p:cNvCxnSpPr/>
            <p:nvPr/>
          </p:nvCxnSpPr>
          <p:spPr bwMode="auto">
            <a:xfrm flipH="1">
              <a:off x="3347088" y="3789040"/>
              <a:ext cx="482453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1" name="直接箭头连接符 30"/>
            <p:cNvCxnSpPr/>
            <p:nvPr/>
          </p:nvCxnSpPr>
          <p:spPr bwMode="auto">
            <a:xfrm flipV="1">
              <a:off x="5868143" y="2564904"/>
              <a:ext cx="0" cy="28803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直接箭头连接符 34"/>
            <p:cNvCxnSpPr/>
            <p:nvPr/>
          </p:nvCxnSpPr>
          <p:spPr bwMode="auto">
            <a:xfrm>
              <a:off x="6156175" y="3646610"/>
              <a:ext cx="0" cy="1424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36" name="直接箭头连接符 114"/>
            <p:cNvCxnSpPr>
              <a:endCxn id="37" idx="2"/>
            </p:cNvCxnSpPr>
            <p:nvPr/>
          </p:nvCxnSpPr>
          <p:spPr bwMode="auto">
            <a:xfrm rot="5400000" flipH="1" flipV="1">
              <a:off x="5204672" y="3556027"/>
              <a:ext cx="717260" cy="36799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sp>
          <p:nvSpPr>
            <p:cNvPr id="37" name="椭圆 36"/>
            <p:cNvSpPr/>
            <p:nvPr/>
          </p:nvSpPr>
          <p:spPr bwMode="auto">
            <a:xfrm>
              <a:off x="5581702" y="3183404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8" name="直接箭头连接符 114"/>
            <p:cNvCxnSpPr>
              <a:endCxn id="39" idx="2"/>
            </p:cNvCxnSpPr>
            <p:nvPr/>
          </p:nvCxnSpPr>
          <p:spPr bwMode="auto">
            <a:xfrm rot="5400000" flipH="1" flipV="1">
              <a:off x="3189225" y="3556027"/>
              <a:ext cx="717260" cy="36799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sp>
          <p:nvSpPr>
            <p:cNvPr id="39" name="椭圆 38"/>
            <p:cNvSpPr/>
            <p:nvPr/>
          </p:nvSpPr>
          <p:spPr bwMode="auto">
            <a:xfrm>
              <a:off x="3566255" y="3183404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41" name="直接箭头连接符 40"/>
            <p:cNvCxnSpPr/>
            <p:nvPr/>
          </p:nvCxnSpPr>
          <p:spPr bwMode="auto">
            <a:xfrm flipH="1" flipV="1">
              <a:off x="5436096" y="2780928"/>
              <a:ext cx="522" cy="194422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43" name="直接箭头连接符 42"/>
            <p:cNvCxnSpPr/>
            <p:nvPr/>
          </p:nvCxnSpPr>
          <p:spPr bwMode="auto">
            <a:xfrm flipH="1">
              <a:off x="4427208" y="2780928"/>
              <a:ext cx="432303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sm" len="sm"/>
            </a:ln>
            <a:effectLst/>
          </p:spPr>
        </p:cxnSp>
        <p:cxnSp>
          <p:nvCxnSpPr>
            <p:cNvPr id="44" name="直接箭头连接符 43"/>
            <p:cNvCxnSpPr/>
            <p:nvPr/>
          </p:nvCxnSpPr>
          <p:spPr bwMode="auto">
            <a:xfrm flipH="1">
              <a:off x="5436096" y="2780928"/>
              <a:ext cx="432047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sm" len="sm"/>
            </a:ln>
            <a:effectLst/>
          </p:spPr>
        </p:cxnSp>
        <p:cxnSp>
          <p:nvCxnSpPr>
            <p:cNvPr id="46" name="直接箭头连接符 45"/>
            <p:cNvCxnSpPr/>
            <p:nvPr/>
          </p:nvCxnSpPr>
          <p:spPr bwMode="auto">
            <a:xfrm flipH="1">
              <a:off x="6804248" y="4077041"/>
              <a:ext cx="647549" cy="3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sp>
          <p:nvSpPr>
            <p:cNvPr id="50" name="Rectangle 128"/>
            <p:cNvSpPr>
              <a:spLocks noChangeArrowheads="1"/>
            </p:cNvSpPr>
            <p:nvPr/>
          </p:nvSpPr>
          <p:spPr bwMode="auto">
            <a:xfrm>
              <a:off x="3636672" y="2852936"/>
              <a:ext cx="648072" cy="79208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0" rIns="18000" bIns="0" anchor="t" anchorCtr="0"/>
            <a:lstStyle/>
            <a:p>
              <a:pPr algn="l">
                <a:lnSpc>
                  <a:spcPct val="85000"/>
                </a:lnSpc>
              </a:pPr>
              <a:r>
                <a:rPr lang="en-US" altLang="zh-CN" sz="1800" b="1" u="sng" baseline="-25000" dirty="0">
                  <a:latin typeface="+mn-ea"/>
                  <a:ea typeface="+mn-ea"/>
                </a:rPr>
                <a:t>  </a:t>
              </a:r>
              <a:r>
                <a:rPr lang="en-US" altLang="zh-CN" sz="1800" b="1" u="sng" dirty="0">
                  <a:latin typeface="+mn-ea"/>
                  <a:ea typeface="+mn-ea"/>
                </a:rPr>
                <a:t>Q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u="sng" dirty="0">
                  <a:latin typeface="+mn-ea"/>
                  <a:ea typeface="+mn-ea"/>
                </a:rPr>
                <a:t>R   S</a:t>
              </a:r>
            </a:p>
            <a:p>
              <a:pPr algn="l">
                <a:spcBef>
                  <a:spcPts val="300"/>
                </a:spcBef>
              </a:pPr>
              <a:r>
                <a:rPr lang="en-US" altLang="zh-CN" sz="1200" b="1" u="sng" dirty="0">
                  <a:latin typeface="+mn-ea"/>
                  <a:ea typeface="+mn-ea"/>
                </a:rPr>
                <a:t> </a:t>
              </a:r>
              <a:r>
                <a:rPr lang="en-US" altLang="zh-CN" sz="1800" b="1" u="sng" dirty="0">
                  <a:latin typeface="+mn-ea"/>
                  <a:ea typeface="+mn-ea"/>
                </a:rPr>
                <a:t>D</a:t>
              </a:r>
              <a:endParaRPr lang="zh-CN" altLang="en-US" sz="1800" b="1" u="sng" dirty="0">
                <a:latin typeface="+mn-ea"/>
                <a:ea typeface="+mn-ea"/>
              </a:endParaRPr>
            </a:p>
          </p:txBody>
        </p:sp>
        <p:sp>
          <p:nvSpPr>
            <p:cNvPr id="51" name="Rectangle 128"/>
            <p:cNvSpPr>
              <a:spLocks noChangeArrowheads="1"/>
            </p:cNvSpPr>
            <p:nvPr/>
          </p:nvSpPr>
          <p:spPr bwMode="auto">
            <a:xfrm>
              <a:off x="4644008" y="2852936"/>
              <a:ext cx="648072" cy="79208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0" rIns="18000" bIns="0" anchor="t" anchorCtr="0"/>
            <a:lstStyle/>
            <a:p>
              <a:pPr algn="l">
                <a:lnSpc>
                  <a:spcPct val="85000"/>
                </a:lnSpc>
              </a:pPr>
              <a:r>
                <a:rPr lang="en-US" altLang="zh-CN" sz="1800" b="1" u="sng" baseline="-25000" dirty="0">
                  <a:latin typeface="+mn-ea"/>
                  <a:ea typeface="+mn-ea"/>
                </a:rPr>
                <a:t>  </a:t>
              </a:r>
              <a:r>
                <a:rPr lang="en-US" altLang="zh-CN" sz="1800" b="1" u="sng" dirty="0">
                  <a:latin typeface="+mn-ea"/>
                  <a:ea typeface="+mn-ea"/>
                </a:rPr>
                <a:t>Q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u="sng" dirty="0">
                  <a:latin typeface="+mn-ea"/>
                  <a:ea typeface="+mn-ea"/>
                </a:rPr>
                <a:t>R   S</a:t>
              </a:r>
            </a:p>
            <a:p>
              <a:pPr algn="l">
                <a:spcBef>
                  <a:spcPts val="300"/>
                </a:spcBef>
              </a:pPr>
              <a:r>
                <a:rPr lang="en-US" altLang="zh-CN" sz="1200" b="1" u="sng" dirty="0">
                  <a:latin typeface="+mn-ea"/>
                  <a:ea typeface="+mn-ea"/>
                </a:rPr>
                <a:t> </a:t>
              </a:r>
              <a:r>
                <a:rPr lang="en-US" altLang="zh-CN" sz="1800" b="1" u="sng" dirty="0">
                  <a:latin typeface="+mn-ea"/>
                  <a:ea typeface="+mn-ea"/>
                </a:rPr>
                <a:t>D</a:t>
              </a:r>
              <a:endParaRPr lang="zh-CN" altLang="en-US" sz="1800" b="1" u="sng" dirty="0">
                <a:latin typeface="+mn-ea"/>
                <a:ea typeface="+mn-ea"/>
              </a:endParaRPr>
            </a:p>
          </p:txBody>
        </p:sp>
        <p:sp>
          <p:nvSpPr>
            <p:cNvPr id="52" name="Rectangle 128"/>
            <p:cNvSpPr>
              <a:spLocks noChangeArrowheads="1"/>
            </p:cNvSpPr>
            <p:nvPr/>
          </p:nvSpPr>
          <p:spPr bwMode="auto">
            <a:xfrm>
              <a:off x="5652119" y="2852936"/>
              <a:ext cx="648072" cy="79208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0" rIns="18000" bIns="0" anchor="t" anchorCtr="0"/>
            <a:lstStyle/>
            <a:p>
              <a:pPr algn="l">
                <a:lnSpc>
                  <a:spcPct val="85000"/>
                </a:lnSpc>
              </a:pPr>
              <a:r>
                <a:rPr lang="en-US" altLang="zh-CN" sz="1800" b="1" u="sng" baseline="-25000" dirty="0">
                  <a:latin typeface="+mn-ea"/>
                  <a:ea typeface="+mn-ea"/>
                </a:rPr>
                <a:t>  </a:t>
              </a:r>
              <a:r>
                <a:rPr lang="en-US" altLang="zh-CN" sz="1800" b="1" u="sng" dirty="0">
                  <a:latin typeface="+mn-ea"/>
                  <a:ea typeface="+mn-ea"/>
                </a:rPr>
                <a:t>Q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u="sng" dirty="0">
                  <a:latin typeface="+mn-ea"/>
                  <a:ea typeface="+mn-ea"/>
                </a:rPr>
                <a:t>R   S</a:t>
              </a:r>
            </a:p>
            <a:p>
              <a:pPr algn="l">
                <a:spcBef>
                  <a:spcPts val="300"/>
                </a:spcBef>
              </a:pPr>
              <a:r>
                <a:rPr lang="en-US" altLang="zh-CN" sz="1200" b="1" u="sng" dirty="0">
                  <a:latin typeface="+mn-ea"/>
                  <a:ea typeface="+mn-ea"/>
                </a:rPr>
                <a:t> </a:t>
              </a:r>
              <a:r>
                <a:rPr lang="en-US" altLang="zh-CN" sz="1800" b="1" u="sng" dirty="0">
                  <a:latin typeface="+mn-ea"/>
                  <a:ea typeface="+mn-ea"/>
                </a:rPr>
                <a:t>D</a:t>
              </a:r>
              <a:endParaRPr lang="zh-CN" altLang="en-US" sz="1800" b="1" u="sng" dirty="0">
                <a:latin typeface="+mn-ea"/>
                <a:ea typeface="+mn-ea"/>
              </a:endParaRPr>
            </a:p>
          </p:txBody>
        </p:sp>
        <p:cxnSp>
          <p:nvCxnSpPr>
            <p:cNvPr id="54" name="直接箭头连接符 53"/>
            <p:cNvCxnSpPr/>
            <p:nvPr/>
          </p:nvCxnSpPr>
          <p:spPr bwMode="auto">
            <a:xfrm flipV="1">
              <a:off x="6876255" y="2564904"/>
              <a:ext cx="0" cy="28803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直接箭头连接符 56"/>
            <p:cNvCxnSpPr/>
            <p:nvPr/>
          </p:nvCxnSpPr>
          <p:spPr bwMode="auto">
            <a:xfrm>
              <a:off x="7164287" y="3646610"/>
              <a:ext cx="0" cy="1424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58" name="直接箭头连接符 114"/>
            <p:cNvCxnSpPr>
              <a:endCxn id="59" idx="2"/>
            </p:cNvCxnSpPr>
            <p:nvPr/>
          </p:nvCxnSpPr>
          <p:spPr bwMode="auto">
            <a:xfrm rot="5400000" flipH="1" flipV="1">
              <a:off x="6212387" y="3555629"/>
              <a:ext cx="717260" cy="3759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sp>
          <p:nvSpPr>
            <p:cNvPr id="59" name="椭圆 58"/>
            <p:cNvSpPr/>
            <p:nvPr/>
          </p:nvSpPr>
          <p:spPr bwMode="auto">
            <a:xfrm>
              <a:off x="6589814" y="3183404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60" name="直接箭头连接符 59"/>
            <p:cNvCxnSpPr/>
            <p:nvPr/>
          </p:nvCxnSpPr>
          <p:spPr bwMode="auto">
            <a:xfrm flipV="1">
              <a:off x="7884367" y="2564904"/>
              <a:ext cx="0" cy="28803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3" name="直接箭头连接符 62"/>
            <p:cNvCxnSpPr/>
            <p:nvPr/>
          </p:nvCxnSpPr>
          <p:spPr bwMode="auto">
            <a:xfrm>
              <a:off x="8172399" y="3646610"/>
              <a:ext cx="0" cy="1424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</p:cxnSp>
        <p:cxnSp>
          <p:nvCxnSpPr>
            <p:cNvPr id="64" name="直接箭头连接符 114"/>
            <p:cNvCxnSpPr>
              <a:endCxn id="65" idx="2"/>
            </p:cNvCxnSpPr>
            <p:nvPr/>
          </p:nvCxnSpPr>
          <p:spPr bwMode="auto">
            <a:xfrm rot="5400000" flipH="1" flipV="1">
              <a:off x="7220896" y="3556027"/>
              <a:ext cx="717260" cy="36799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sp>
          <p:nvSpPr>
            <p:cNvPr id="65" name="椭圆 64"/>
            <p:cNvSpPr/>
            <p:nvPr/>
          </p:nvSpPr>
          <p:spPr bwMode="auto">
            <a:xfrm>
              <a:off x="7597926" y="3183404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66" name="直接箭头连接符 65"/>
            <p:cNvCxnSpPr/>
            <p:nvPr/>
          </p:nvCxnSpPr>
          <p:spPr bwMode="auto">
            <a:xfrm flipH="1">
              <a:off x="6443686" y="2780928"/>
              <a:ext cx="43204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sm" len="sm"/>
            </a:ln>
            <a:effectLst/>
          </p:spPr>
        </p:cxnSp>
        <p:cxnSp>
          <p:nvCxnSpPr>
            <p:cNvPr id="67" name="直接箭头连接符 66"/>
            <p:cNvCxnSpPr/>
            <p:nvPr/>
          </p:nvCxnSpPr>
          <p:spPr bwMode="auto">
            <a:xfrm flipH="1">
              <a:off x="7451798" y="2780928"/>
              <a:ext cx="43257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sm" len="sm"/>
            </a:ln>
            <a:effectLst/>
          </p:spPr>
        </p:cxnSp>
        <p:sp>
          <p:nvSpPr>
            <p:cNvPr id="68" name="Rectangle 128"/>
            <p:cNvSpPr>
              <a:spLocks noChangeArrowheads="1"/>
            </p:cNvSpPr>
            <p:nvPr/>
          </p:nvSpPr>
          <p:spPr bwMode="auto">
            <a:xfrm>
              <a:off x="6660231" y="2852936"/>
              <a:ext cx="648072" cy="79208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0" rIns="18000" bIns="0" anchor="t" anchorCtr="0"/>
            <a:lstStyle/>
            <a:p>
              <a:pPr algn="l">
                <a:lnSpc>
                  <a:spcPct val="85000"/>
                </a:lnSpc>
              </a:pPr>
              <a:r>
                <a:rPr lang="en-US" altLang="zh-CN" sz="1800" b="1" u="sng" baseline="-25000" dirty="0">
                  <a:latin typeface="+mn-ea"/>
                  <a:ea typeface="+mn-ea"/>
                </a:rPr>
                <a:t>  </a:t>
              </a:r>
              <a:r>
                <a:rPr lang="en-US" altLang="zh-CN" sz="1800" b="1" u="sng" dirty="0">
                  <a:latin typeface="+mn-ea"/>
                  <a:ea typeface="+mn-ea"/>
                </a:rPr>
                <a:t>Q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u="sng" dirty="0">
                  <a:latin typeface="+mn-ea"/>
                  <a:ea typeface="+mn-ea"/>
                </a:rPr>
                <a:t>R   S</a:t>
              </a:r>
            </a:p>
            <a:p>
              <a:pPr algn="l">
                <a:spcBef>
                  <a:spcPts val="300"/>
                </a:spcBef>
              </a:pPr>
              <a:r>
                <a:rPr lang="en-US" altLang="zh-CN" sz="1200" b="1" u="sng" dirty="0">
                  <a:latin typeface="+mn-ea"/>
                  <a:ea typeface="+mn-ea"/>
                </a:rPr>
                <a:t> </a:t>
              </a:r>
              <a:r>
                <a:rPr lang="en-US" altLang="zh-CN" sz="1800" b="1" u="sng" dirty="0">
                  <a:latin typeface="+mn-ea"/>
                  <a:ea typeface="+mn-ea"/>
                </a:rPr>
                <a:t>D</a:t>
              </a:r>
              <a:endParaRPr lang="zh-CN" altLang="en-US" sz="1800" b="1" u="sng" dirty="0">
                <a:latin typeface="+mn-ea"/>
                <a:ea typeface="+mn-ea"/>
              </a:endParaRPr>
            </a:p>
          </p:txBody>
        </p:sp>
        <p:sp>
          <p:nvSpPr>
            <p:cNvPr id="69" name="Rectangle 128"/>
            <p:cNvSpPr>
              <a:spLocks noChangeArrowheads="1"/>
            </p:cNvSpPr>
            <p:nvPr/>
          </p:nvSpPr>
          <p:spPr bwMode="auto">
            <a:xfrm>
              <a:off x="7668343" y="2852936"/>
              <a:ext cx="648072" cy="79208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0" rIns="18000" bIns="0" anchor="t" anchorCtr="0"/>
            <a:lstStyle/>
            <a:p>
              <a:pPr algn="l">
                <a:lnSpc>
                  <a:spcPct val="85000"/>
                </a:lnSpc>
              </a:pPr>
              <a:r>
                <a:rPr lang="en-US" altLang="zh-CN" sz="1800" b="1" u="sng" baseline="-25000" dirty="0">
                  <a:latin typeface="+mn-ea"/>
                  <a:ea typeface="+mn-ea"/>
                </a:rPr>
                <a:t>  </a:t>
              </a:r>
              <a:r>
                <a:rPr lang="en-US" altLang="zh-CN" sz="1800" b="1" u="sng" dirty="0">
                  <a:latin typeface="+mn-ea"/>
                  <a:ea typeface="+mn-ea"/>
                </a:rPr>
                <a:t>Q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u="sng" dirty="0">
                  <a:latin typeface="+mn-ea"/>
                  <a:ea typeface="+mn-ea"/>
                </a:rPr>
                <a:t>R   S</a:t>
              </a:r>
            </a:p>
            <a:p>
              <a:pPr algn="l">
                <a:spcBef>
                  <a:spcPts val="300"/>
                </a:spcBef>
              </a:pPr>
              <a:r>
                <a:rPr lang="en-US" altLang="zh-CN" sz="1200" b="1" u="sng" dirty="0">
                  <a:latin typeface="+mn-ea"/>
                  <a:ea typeface="+mn-ea"/>
                </a:rPr>
                <a:t> </a:t>
              </a:r>
              <a:r>
                <a:rPr lang="en-US" altLang="zh-CN" sz="1800" b="1" u="sng" dirty="0">
                  <a:latin typeface="+mn-ea"/>
                  <a:ea typeface="+mn-ea"/>
                </a:rPr>
                <a:t>D</a:t>
              </a:r>
              <a:endParaRPr lang="zh-CN" altLang="en-US" sz="1800" b="1" u="sng" dirty="0">
                <a:latin typeface="+mn-ea"/>
                <a:ea typeface="+mn-ea"/>
              </a:endParaRPr>
            </a:p>
          </p:txBody>
        </p:sp>
        <p:cxnSp>
          <p:nvCxnSpPr>
            <p:cNvPr id="78" name="直接箭头连接符 77"/>
            <p:cNvCxnSpPr/>
            <p:nvPr/>
          </p:nvCxnSpPr>
          <p:spPr bwMode="auto">
            <a:xfrm flipH="1" flipV="1">
              <a:off x="6443686" y="2780928"/>
              <a:ext cx="522" cy="129614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2" name="直接箭头连接符 81"/>
            <p:cNvCxnSpPr/>
            <p:nvPr/>
          </p:nvCxnSpPr>
          <p:spPr bwMode="auto">
            <a:xfrm flipV="1">
              <a:off x="7451798" y="2780928"/>
              <a:ext cx="0" cy="129614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87" name="Text Box 260"/>
            <p:cNvSpPr txBox="1">
              <a:spLocks noChangeArrowheads="1"/>
            </p:cNvSpPr>
            <p:nvPr/>
          </p:nvSpPr>
          <p:spPr bwMode="auto">
            <a:xfrm>
              <a:off x="3491880" y="4077072"/>
              <a:ext cx="576064" cy="1816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400" b="1" u="sng" dirty="0">
                  <a:latin typeface="宋体" pitchFamily="2" charset="-122"/>
                </a:rPr>
                <a:t>≥</a:t>
              </a:r>
              <a:r>
                <a:rPr lang="en-US" altLang="zh-CN" sz="1600" b="1" u="sng" dirty="0">
                  <a:latin typeface="宋体" pitchFamily="2" charset="-122"/>
                </a:rPr>
                <a:t>1</a:t>
              </a:r>
              <a:endParaRPr lang="en-US" altLang="zh-CN" sz="1400" b="1" u="sng" dirty="0">
                <a:latin typeface="宋体" pitchFamily="2" charset="-122"/>
              </a:endParaRPr>
            </a:p>
          </p:txBody>
        </p:sp>
        <p:sp>
          <p:nvSpPr>
            <p:cNvPr id="88" name="Text Box 260"/>
            <p:cNvSpPr txBox="1">
              <a:spLocks noChangeArrowheads="1"/>
            </p:cNvSpPr>
            <p:nvPr/>
          </p:nvSpPr>
          <p:spPr bwMode="auto">
            <a:xfrm>
              <a:off x="3491880" y="4258727"/>
              <a:ext cx="288032" cy="1783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u="sng" dirty="0">
                  <a:latin typeface="宋体" pitchFamily="2" charset="-122"/>
                </a:rPr>
                <a:t>&amp;</a:t>
              </a:r>
            </a:p>
          </p:txBody>
        </p:sp>
        <p:cxnSp>
          <p:nvCxnSpPr>
            <p:cNvPr id="89" name="直接箭头连接符 88"/>
            <p:cNvCxnSpPr/>
            <p:nvPr/>
          </p:nvCxnSpPr>
          <p:spPr bwMode="auto">
            <a:xfrm flipV="1">
              <a:off x="3707904" y="4437110"/>
              <a:ext cx="0" cy="36004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1" name="直接箭头连接符 90"/>
            <p:cNvCxnSpPr/>
            <p:nvPr/>
          </p:nvCxnSpPr>
          <p:spPr bwMode="auto">
            <a:xfrm flipV="1">
              <a:off x="3563888" y="4437114"/>
              <a:ext cx="1" cy="50405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92" name="Text Box 260"/>
            <p:cNvSpPr txBox="1">
              <a:spLocks noChangeArrowheads="1"/>
            </p:cNvSpPr>
            <p:nvPr/>
          </p:nvSpPr>
          <p:spPr bwMode="auto">
            <a:xfrm>
              <a:off x="3779912" y="4258727"/>
              <a:ext cx="288032" cy="1783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u="sng" dirty="0">
                  <a:latin typeface="宋体" pitchFamily="2" charset="-122"/>
                </a:rPr>
                <a:t>&amp;</a:t>
              </a:r>
            </a:p>
          </p:txBody>
        </p:sp>
        <p:cxnSp>
          <p:nvCxnSpPr>
            <p:cNvPr id="93" name="直接箭头连接符 92"/>
            <p:cNvCxnSpPr/>
            <p:nvPr/>
          </p:nvCxnSpPr>
          <p:spPr bwMode="auto">
            <a:xfrm flipV="1">
              <a:off x="3995935" y="4437113"/>
              <a:ext cx="1" cy="28555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4" name="直接箭头连接符 93"/>
            <p:cNvCxnSpPr/>
            <p:nvPr/>
          </p:nvCxnSpPr>
          <p:spPr bwMode="auto">
            <a:xfrm flipV="1">
              <a:off x="3851919" y="4437116"/>
              <a:ext cx="1" cy="64806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5" name="直接箭头连接符 94"/>
            <p:cNvCxnSpPr/>
            <p:nvPr/>
          </p:nvCxnSpPr>
          <p:spPr bwMode="auto">
            <a:xfrm flipV="1">
              <a:off x="3779912" y="3645022"/>
              <a:ext cx="0" cy="43205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97" name="Text Box 260"/>
            <p:cNvSpPr txBox="1">
              <a:spLocks noChangeArrowheads="1"/>
            </p:cNvSpPr>
            <p:nvPr/>
          </p:nvSpPr>
          <p:spPr bwMode="auto">
            <a:xfrm>
              <a:off x="4572000" y="4077072"/>
              <a:ext cx="502464" cy="1783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u="sng" dirty="0">
                  <a:latin typeface="宋体" pitchFamily="2" charset="-122"/>
                </a:rPr>
                <a:t>&amp;</a:t>
              </a:r>
            </a:p>
          </p:txBody>
        </p:sp>
        <p:sp>
          <p:nvSpPr>
            <p:cNvPr id="98" name="Text Box 260"/>
            <p:cNvSpPr txBox="1">
              <a:spLocks noChangeArrowheads="1"/>
            </p:cNvSpPr>
            <p:nvPr/>
          </p:nvSpPr>
          <p:spPr bwMode="auto">
            <a:xfrm>
              <a:off x="4573590" y="4258728"/>
              <a:ext cx="358449" cy="1759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400" b="1" u="sng" dirty="0">
                  <a:latin typeface="宋体" pitchFamily="2" charset="-122"/>
                </a:rPr>
                <a:t>≥</a:t>
              </a:r>
              <a:r>
                <a:rPr lang="en-US" altLang="zh-CN" sz="1600" b="1" u="sng" dirty="0">
                  <a:latin typeface="宋体" pitchFamily="2" charset="-122"/>
                </a:rPr>
                <a:t>1</a:t>
              </a:r>
              <a:endParaRPr lang="en-US" altLang="zh-CN" sz="1400" b="1" u="sng" dirty="0">
                <a:latin typeface="宋体" pitchFamily="2" charset="-122"/>
              </a:endParaRPr>
            </a:p>
          </p:txBody>
        </p:sp>
        <p:cxnSp>
          <p:nvCxnSpPr>
            <p:cNvPr id="99" name="直接箭头连接符 98"/>
            <p:cNvCxnSpPr/>
            <p:nvPr/>
          </p:nvCxnSpPr>
          <p:spPr bwMode="auto">
            <a:xfrm flipH="1">
              <a:off x="6804248" y="4581127"/>
              <a:ext cx="792089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2" name="直接箭头连接符 101"/>
            <p:cNvCxnSpPr/>
            <p:nvPr/>
          </p:nvCxnSpPr>
          <p:spPr bwMode="auto">
            <a:xfrm flipV="1">
              <a:off x="4643359" y="4437114"/>
              <a:ext cx="650" cy="107922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3" name="直接箭头连接符 102"/>
            <p:cNvCxnSpPr/>
            <p:nvPr/>
          </p:nvCxnSpPr>
          <p:spPr bwMode="auto">
            <a:xfrm flipV="1">
              <a:off x="5004047" y="4258727"/>
              <a:ext cx="0" cy="46393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104" name="直接箭头连接符 103"/>
            <p:cNvCxnSpPr/>
            <p:nvPr/>
          </p:nvCxnSpPr>
          <p:spPr bwMode="auto">
            <a:xfrm flipV="1">
              <a:off x="4860032" y="4437112"/>
              <a:ext cx="0" cy="108012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6" name="直接箭头连接符 105"/>
            <p:cNvCxnSpPr/>
            <p:nvPr/>
          </p:nvCxnSpPr>
          <p:spPr bwMode="auto">
            <a:xfrm flipV="1">
              <a:off x="4788024" y="3645024"/>
              <a:ext cx="0" cy="43205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7" name="直接箭头连接符 106"/>
            <p:cNvCxnSpPr/>
            <p:nvPr/>
          </p:nvCxnSpPr>
          <p:spPr bwMode="auto">
            <a:xfrm flipV="1">
              <a:off x="5796136" y="3645024"/>
              <a:ext cx="0" cy="100812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8" name="直接箭头连接符 107"/>
            <p:cNvCxnSpPr/>
            <p:nvPr/>
          </p:nvCxnSpPr>
          <p:spPr bwMode="auto">
            <a:xfrm flipV="1">
              <a:off x="7812360" y="3645024"/>
              <a:ext cx="0" cy="43205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09" name="Text Box 260"/>
            <p:cNvSpPr txBox="1">
              <a:spLocks noChangeArrowheads="1"/>
            </p:cNvSpPr>
            <p:nvPr/>
          </p:nvSpPr>
          <p:spPr bwMode="auto">
            <a:xfrm>
              <a:off x="7524651" y="4077072"/>
              <a:ext cx="1007785" cy="1816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400" b="1" u="sng" dirty="0">
                  <a:latin typeface="宋体" pitchFamily="2" charset="-122"/>
                </a:rPr>
                <a:t>≥</a:t>
              </a:r>
              <a:r>
                <a:rPr lang="en-US" altLang="zh-CN" sz="1600" b="1" u="sng" dirty="0">
                  <a:latin typeface="宋体" pitchFamily="2" charset="-122"/>
                </a:rPr>
                <a:t>1</a:t>
              </a:r>
              <a:endParaRPr lang="en-US" altLang="zh-CN" sz="1400" b="1" u="sng" dirty="0">
                <a:latin typeface="宋体" pitchFamily="2" charset="-122"/>
              </a:endParaRPr>
            </a:p>
          </p:txBody>
        </p:sp>
        <p:sp>
          <p:nvSpPr>
            <p:cNvPr id="110" name="Text Box 260"/>
            <p:cNvSpPr txBox="1">
              <a:spLocks noChangeArrowheads="1"/>
            </p:cNvSpPr>
            <p:nvPr/>
          </p:nvSpPr>
          <p:spPr bwMode="auto">
            <a:xfrm>
              <a:off x="7524651" y="4258727"/>
              <a:ext cx="359715" cy="1783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u="sng" dirty="0">
                  <a:latin typeface="宋体" pitchFamily="2" charset="-122"/>
                </a:rPr>
                <a:t>&amp;</a:t>
              </a:r>
            </a:p>
          </p:txBody>
        </p:sp>
        <p:cxnSp>
          <p:nvCxnSpPr>
            <p:cNvPr id="111" name="直接箭头连接符 110"/>
            <p:cNvCxnSpPr/>
            <p:nvPr/>
          </p:nvCxnSpPr>
          <p:spPr bwMode="auto">
            <a:xfrm flipH="1" flipV="1">
              <a:off x="8028383" y="4437110"/>
              <a:ext cx="1142" cy="64807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2" name="直接箭头连接符 111"/>
            <p:cNvCxnSpPr/>
            <p:nvPr/>
          </p:nvCxnSpPr>
          <p:spPr bwMode="auto">
            <a:xfrm flipV="1">
              <a:off x="7956373" y="4437113"/>
              <a:ext cx="1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13" name="Text Box 260"/>
            <p:cNvSpPr txBox="1">
              <a:spLocks noChangeArrowheads="1"/>
            </p:cNvSpPr>
            <p:nvPr/>
          </p:nvSpPr>
          <p:spPr bwMode="auto">
            <a:xfrm>
              <a:off x="8100390" y="4258727"/>
              <a:ext cx="216025" cy="1783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u="sng" dirty="0">
                  <a:latin typeface="宋体" pitchFamily="2" charset="-122"/>
                </a:rPr>
                <a:t>&amp;</a:t>
              </a:r>
            </a:p>
          </p:txBody>
        </p:sp>
        <p:cxnSp>
          <p:nvCxnSpPr>
            <p:cNvPr id="114" name="直接箭头连接符 113"/>
            <p:cNvCxnSpPr/>
            <p:nvPr/>
          </p:nvCxnSpPr>
          <p:spPr bwMode="auto">
            <a:xfrm flipV="1">
              <a:off x="8460432" y="4444337"/>
              <a:ext cx="0" cy="5688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5" name="直接箭头连接符 114"/>
            <p:cNvCxnSpPr/>
            <p:nvPr/>
          </p:nvCxnSpPr>
          <p:spPr bwMode="auto">
            <a:xfrm flipV="1">
              <a:off x="8388423" y="4437117"/>
              <a:ext cx="1" cy="28554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16" name="Text Box 260"/>
            <p:cNvSpPr txBox="1">
              <a:spLocks noChangeArrowheads="1"/>
            </p:cNvSpPr>
            <p:nvPr/>
          </p:nvSpPr>
          <p:spPr bwMode="auto">
            <a:xfrm>
              <a:off x="7884366" y="4258727"/>
              <a:ext cx="216025" cy="1783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u="sng" dirty="0">
                  <a:latin typeface="宋体" pitchFamily="2" charset="-122"/>
                </a:rPr>
                <a:t>&amp;</a:t>
              </a:r>
            </a:p>
          </p:txBody>
        </p:sp>
        <p:sp>
          <p:nvSpPr>
            <p:cNvPr id="117" name="Text Box 260"/>
            <p:cNvSpPr txBox="1">
              <a:spLocks noChangeArrowheads="1"/>
            </p:cNvSpPr>
            <p:nvPr/>
          </p:nvSpPr>
          <p:spPr bwMode="auto">
            <a:xfrm>
              <a:off x="8316416" y="4258727"/>
              <a:ext cx="216024" cy="1783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u="sng" dirty="0">
                  <a:latin typeface="宋体" pitchFamily="2" charset="-122"/>
                </a:rPr>
                <a:t>&amp;</a:t>
              </a:r>
            </a:p>
          </p:txBody>
        </p:sp>
        <p:cxnSp>
          <p:nvCxnSpPr>
            <p:cNvPr id="118" name="直接箭头连接符 117"/>
            <p:cNvCxnSpPr/>
            <p:nvPr/>
          </p:nvCxnSpPr>
          <p:spPr bwMode="auto">
            <a:xfrm flipV="1">
              <a:off x="8244407" y="4437113"/>
              <a:ext cx="1" cy="50405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9" name="直接箭头连接符 118"/>
            <p:cNvCxnSpPr/>
            <p:nvPr/>
          </p:nvCxnSpPr>
          <p:spPr bwMode="auto">
            <a:xfrm flipH="1" flipV="1">
              <a:off x="8172399" y="4437116"/>
              <a:ext cx="570" cy="36003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20" name="直接箭头连接符 119"/>
            <p:cNvCxnSpPr/>
            <p:nvPr/>
          </p:nvCxnSpPr>
          <p:spPr bwMode="auto">
            <a:xfrm flipV="1">
              <a:off x="7668083" y="4509121"/>
              <a:ext cx="261" cy="14401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22" name="直接箭头连接符 121"/>
            <p:cNvCxnSpPr/>
            <p:nvPr/>
          </p:nvCxnSpPr>
          <p:spPr bwMode="auto">
            <a:xfrm flipV="1">
              <a:off x="7812360" y="4509124"/>
              <a:ext cx="2" cy="28802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123" name="直接箭头连接符 122"/>
            <p:cNvCxnSpPr/>
            <p:nvPr/>
          </p:nvCxnSpPr>
          <p:spPr bwMode="auto">
            <a:xfrm flipV="1">
              <a:off x="7740353" y="4509126"/>
              <a:ext cx="1" cy="21602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sp>
          <p:nvSpPr>
            <p:cNvPr id="124" name="椭圆 123"/>
            <p:cNvSpPr/>
            <p:nvPr/>
          </p:nvSpPr>
          <p:spPr bwMode="auto">
            <a:xfrm>
              <a:off x="7556820" y="4444337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5" name="椭圆 124"/>
            <p:cNvSpPr/>
            <p:nvPr/>
          </p:nvSpPr>
          <p:spPr bwMode="auto">
            <a:xfrm>
              <a:off x="7633099" y="4444337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6" name="椭圆 125"/>
            <p:cNvSpPr/>
            <p:nvPr/>
          </p:nvSpPr>
          <p:spPr bwMode="auto">
            <a:xfrm>
              <a:off x="7702500" y="4444337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7" name="椭圆 126"/>
            <p:cNvSpPr/>
            <p:nvPr/>
          </p:nvSpPr>
          <p:spPr bwMode="auto">
            <a:xfrm>
              <a:off x="7772917" y="4444337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30" name="直接箭头连接符 129"/>
            <p:cNvCxnSpPr/>
            <p:nvPr/>
          </p:nvCxnSpPr>
          <p:spPr bwMode="auto">
            <a:xfrm flipV="1">
              <a:off x="6804248" y="3645025"/>
              <a:ext cx="0" cy="9348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8" name="直接箭头连接符 137"/>
            <p:cNvCxnSpPr/>
            <p:nvPr/>
          </p:nvCxnSpPr>
          <p:spPr bwMode="auto">
            <a:xfrm flipV="1">
              <a:off x="7596337" y="4509121"/>
              <a:ext cx="0" cy="7200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0" name="直接箭头连接符 139"/>
            <p:cNvCxnSpPr/>
            <p:nvPr/>
          </p:nvCxnSpPr>
          <p:spPr bwMode="auto">
            <a:xfrm flipH="1">
              <a:off x="5796136" y="4653136"/>
              <a:ext cx="1873350" cy="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1" name="直接箭头连接符 140"/>
            <p:cNvCxnSpPr/>
            <p:nvPr/>
          </p:nvCxnSpPr>
          <p:spPr bwMode="auto">
            <a:xfrm flipH="1">
              <a:off x="3995935" y="4725145"/>
              <a:ext cx="4392491" cy="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2" name="直接箭头连接符 141"/>
            <p:cNvCxnSpPr/>
            <p:nvPr/>
          </p:nvCxnSpPr>
          <p:spPr bwMode="auto">
            <a:xfrm flipH="1">
              <a:off x="3707904" y="4797152"/>
              <a:ext cx="446449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5" name="直接箭头连接符 144"/>
            <p:cNvCxnSpPr/>
            <p:nvPr/>
          </p:nvCxnSpPr>
          <p:spPr bwMode="auto">
            <a:xfrm flipH="1">
              <a:off x="3419872" y="4869160"/>
              <a:ext cx="4537646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51" name="直接箭头连接符 150"/>
            <p:cNvCxnSpPr/>
            <p:nvPr/>
          </p:nvCxnSpPr>
          <p:spPr bwMode="auto">
            <a:xfrm flipH="1">
              <a:off x="4860032" y="4941168"/>
              <a:ext cx="3384377" cy="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155" name="直接箭头连接符 154"/>
            <p:cNvCxnSpPr/>
            <p:nvPr/>
          </p:nvCxnSpPr>
          <p:spPr bwMode="auto">
            <a:xfrm flipH="1">
              <a:off x="6300192" y="5085183"/>
              <a:ext cx="172933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60" name="直接箭头连接符 159"/>
            <p:cNvCxnSpPr/>
            <p:nvPr/>
          </p:nvCxnSpPr>
          <p:spPr bwMode="auto">
            <a:xfrm flipH="1">
              <a:off x="5796136" y="4077072"/>
              <a:ext cx="647549" cy="3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sp>
          <p:nvSpPr>
            <p:cNvPr id="184" name="Text Box 260"/>
            <p:cNvSpPr txBox="1">
              <a:spLocks noChangeArrowheads="1"/>
            </p:cNvSpPr>
            <p:nvPr/>
          </p:nvSpPr>
          <p:spPr bwMode="auto">
            <a:xfrm>
              <a:off x="5941743" y="4981288"/>
              <a:ext cx="358449" cy="1759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400" b="1" u="sng" dirty="0">
                  <a:latin typeface="宋体" pitchFamily="2" charset="-122"/>
                </a:rPr>
                <a:t>≥</a:t>
              </a:r>
              <a:r>
                <a:rPr lang="en-US" altLang="zh-CN" sz="1600" b="1" u="sng" dirty="0">
                  <a:latin typeface="宋体" pitchFamily="2" charset="-122"/>
                </a:rPr>
                <a:t>1</a:t>
              </a:r>
              <a:endParaRPr lang="en-US" altLang="zh-CN" sz="1400" b="1" u="sng" dirty="0">
                <a:latin typeface="宋体" pitchFamily="2" charset="-122"/>
              </a:endParaRPr>
            </a:p>
          </p:txBody>
        </p:sp>
        <p:cxnSp>
          <p:nvCxnSpPr>
            <p:cNvPr id="187" name="直接箭头连接符 186"/>
            <p:cNvCxnSpPr/>
            <p:nvPr/>
          </p:nvCxnSpPr>
          <p:spPr bwMode="auto">
            <a:xfrm flipH="1">
              <a:off x="4643359" y="5085184"/>
              <a:ext cx="1296793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190" name="直接箭头连接符 189"/>
            <p:cNvCxnSpPr/>
            <p:nvPr/>
          </p:nvCxnSpPr>
          <p:spPr bwMode="auto">
            <a:xfrm flipH="1">
              <a:off x="3851919" y="5013176"/>
              <a:ext cx="208888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sp>
          <p:nvSpPr>
            <p:cNvPr id="193" name="Text Box 260"/>
            <p:cNvSpPr txBox="1">
              <a:spLocks noChangeArrowheads="1"/>
            </p:cNvSpPr>
            <p:nvPr/>
          </p:nvSpPr>
          <p:spPr bwMode="auto">
            <a:xfrm>
              <a:off x="3491880" y="5085184"/>
              <a:ext cx="792088" cy="18001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400" b="1" u="sng" dirty="0">
                  <a:latin typeface="宋体" pitchFamily="2" charset="-122"/>
                </a:rPr>
                <a:t>≥</a:t>
              </a:r>
              <a:r>
                <a:rPr lang="en-US" altLang="zh-CN" sz="1600" b="1" u="sng" dirty="0">
                  <a:latin typeface="宋体" pitchFamily="2" charset="-122"/>
                </a:rPr>
                <a:t>1</a:t>
              </a:r>
              <a:endParaRPr lang="en-US" altLang="zh-CN" sz="1400" b="1" u="sng" dirty="0">
                <a:latin typeface="宋体" pitchFamily="2" charset="-122"/>
              </a:endParaRPr>
            </a:p>
          </p:txBody>
        </p:sp>
        <p:cxnSp>
          <p:nvCxnSpPr>
            <p:cNvPr id="194" name="直接箭头连接符 193"/>
            <p:cNvCxnSpPr/>
            <p:nvPr/>
          </p:nvCxnSpPr>
          <p:spPr bwMode="auto">
            <a:xfrm flipV="1">
              <a:off x="3860304" y="5265204"/>
              <a:ext cx="0" cy="25202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0" name="直接箭头连接符 199"/>
            <p:cNvCxnSpPr/>
            <p:nvPr/>
          </p:nvCxnSpPr>
          <p:spPr bwMode="auto">
            <a:xfrm flipV="1">
              <a:off x="4211960" y="5265204"/>
              <a:ext cx="0" cy="25202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1" name="直接箭头连接符 200"/>
            <p:cNvCxnSpPr/>
            <p:nvPr/>
          </p:nvCxnSpPr>
          <p:spPr bwMode="auto">
            <a:xfrm flipV="1">
              <a:off x="3563888" y="5265204"/>
              <a:ext cx="0" cy="25202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08" name="Text Box 63"/>
            <p:cNvSpPr txBox="1">
              <a:spLocks noChangeArrowheads="1"/>
            </p:cNvSpPr>
            <p:nvPr/>
          </p:nvSpPr>
          <p:spPr bwMode="auto">
            <a:xfrm>
              <a:off x="3347864" y="5517232"/>
              <a:ext cx="5257361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u="sng" spc="-100" dirty="0">
                  <a:latin typeface="宋体" pitchFamily="2" charset="-122"/>
                </a:rPr>
                <a:t>add sub </a:t>
              </a:r>
              <a:r>
                <a:rPr lang="en-US" altLang="zh-CN" sz="1600" b="1" u="sng" spc="-100" dirty="0" err="1">
                  <a:latin typeface="宋体" pitchFamily="2" charset="-122"/>
                </a:rPr>
                <a:t>ori</a:t>
              </a:r>
              <a:r>
                <a:rPr lang="en-US" altLang="zh-CN" sz="1600" b="1" u="sng" spc="-100" dirty="0">
                  <a:latin typeface="宋体" pitchFamily="2" charset="-122"/>
                </a:rPr>
                <a:t> </a:t>
              </a:r>
              <a:r>
                <a:rPr lang="en-US" altLang="zh-CN" sz="1000" b="1" u="sng" spc="-100" dirty="0">
                  <a:latin typeface="宋体" pitchFamily="2" charset="-122"/>
                </a:rPr>
                <a:t> </a:t>
              </a:r>
              <a:r>
                <a:rPr lang="en-US" altLang="zh-CN" sz="1600" b="1" u="sng" spc="-100" dirty="0" err="1">
                  <a:latin typeface="宋体" pitchFamily="2" charset="-122"/>
                </a:rPr>
                <a:t>lw</a:t>
              </a:r>
              <a:r>
                <a:rPr lang="en-US" altLang="zh-CN" sz="1600" b="1" u="sng" spc="-100" dirty="0">
                  <a:latin typeface="宋体" pitchFamily="2" charset="-122"/>
                </a:rPr>
                <a:t> </a:t>
              </a:r>
              <a:r>
                <a:rPr lang="en-US" altLang="zh-CN" sz="1600" b="1" u="sng" spc="-100" dirty="0" err="1">
                  <a:latin typeface="宋体" pitchFamily="2" charset="-122"/>
                </a:rPr>
                <a:t>sw</a:t>
              </a:r>
              <a:r>
                <a:rPr lang="en-US" altLang="zh-CN" sz="1600" b="1" u="sng" spc="-100" dirty="0">
                  <a:latin typeface="宋体" pitchFamily="2" charset="-122"/>
                </a:rPr>
                <a:t>                                   </a:t>
              </a:r>
              <a:r>
                <a:rPr lang="en-US" altLang="zh-CN" sz="1600" b="1" u="sng" spc="-100" dirty="0" err="1">
                  <a:latin typeface="宋体" pitchFamily="2" charset="-122"/>
                </a:rPr>
                <a:t>beq</a:t>
              </a:r>
              <a:r>
                <a:rPr lang="en-US" altLang="zh-CN" sz="1600" b="1" u="sng" spc="-100" dirty="0">
                  <a:latin typeface="宋体" pitchFamily="2" charset="-122"/>
                </a:rPr>
                <a:t> j</a:t>
              </a:r>
              <a:endParaRPr lang="zh-CN" altLang="en-US" sz="1600" b="1" u="sng" spc="-100" dirty="0">
                <a:latin typeface="宋体" pitchFamily="2" charset="-122"/>
              </a:endParaRPr>
            </a:p>
          </p:txBody>
        </p:sp>
        <p:cxnSp>
          <p:nvCxnSpPr>
            <p:cNvPr id="214" name="直接箭头连接符 213"/>
            <p:cNvCxnSpPr/>
            <p:nvPr/>
          </p:nvCxnSpPr>
          <p:spPr bwMode="auto">
            <a:xfrm>
              <a:off x="3563888" y="4941168"/>
              <a:ext cx="1080121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219" name="直接箭头连接符 218"/>
            <p:cNvCxnSpPr/>
            <p:nvPr/>
          </p:nvCxnSpPr>
          <p:spPr bwMode="auto">
            <a:xfrm flipV="1">
              <a:off x="3419872" y="2780928"/>
              <a:ext cx="1" cy="20882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220" name="直接箭头连接符 219"/>
            <p:cNvCxnSpPr/>
            <p:nvPr/>
          </p:nvCxnSpPr>
          <p:spPr bwMode="auto">
            <a:xfrm flipH="1">
              <a:off x="3419872" y="2780928"/>
              <a:ext cx="432303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sm" len="sm"/>
            </a:ln>
            <a:effectLst/>
          </p:spPr>
        </p:cxnSp>
        <p:sp>
          <p:nvSpPr>
            <p:cNvPr id="223" name="Text Box 260"/>
            <p:cNvSpPr txBox="1">
              <a:spLocks noChangeArrowheads="1"/>
            </p:cNvSpPr>
            <p:nvPr/>
          </p:nvSpPr>
          <p:spPr bwMode="auto">
            <a:xfrm>
              <a:off x="8245999" y="5013176"/>
              <a:ext cx="358449" cy="1759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400" b="1" u="sng" dirty="0">
                  <a:latin typeface="宋体" pitchFamily="2" charset="-122"/>
                </a:rPr>
                <a:t>≥</a:t>
              </a:r>
              <a:r>
                <a:rPr lang="en-US" altLang="zh-CN" sz="1600" b="1" u="sng" dirty="0">
                  <a:latin typeface="宋体" pitchFamily="2" charset="-122"/>
                </a:rPr>
                <a:t>1</a:t>
              </a:r>
              <a:endParaRPr lang="en-US" altLang="zh-CN" sz="1400" b="1" u="sng" dirty="0">
                <a:latin typeface="宋体" pitchFamily="2" charset="-122"/>
              </a:endParaRPr>
            </a:p>
          </p:txBody>
        </p:sp>
        <p:cxnSp>
          <p:nvCxnSpPr>
            <p:cNvPr id="224" name="直接箭头连接符 223"/>
            <p:cNvCxnSpPr/>
            <p:nvPr/>
          </p:nvCxnSpPr>
          <p:spPr bwMode="auto">
            <a:xfrm flipH="1" flipV="1">
              <a:off x="8316415" y="5189080"/>
              <a:ext cx="1" cy="32815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5" name="直接箭头连接符 224"/>
            <p:cNvCxnSpPr/>
            <p:nvPr/>
          </p:nvCxnSpPr>
          <p:spPr bwMode="auto">
            <a:xfrm flipV="1">
              <a:off x="8532436" y="5193196"/>
              <a:ext cx="4" cy="32314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6" name="直接箭头连接符 235"/>
            <p:cNvCxnSpPr/>
            <p:nvPr/>
          </p:nvCxnSpPr>
          <p:spPr bwMode="auto">
            <a:xfrm>
              <a:off x="4139952" y="3645024"/>
              <a:ext cx="0" cy="1424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18" name="直接箭头连接符 17"/>
            <p:cNvCxnSpPr/>
            <p:nvPr/>
          </p:nvCxnSpPr>
          <p:spPr bwMode="auto">
            <a:xfrm flipV="1">
              <a:off x="4077104" y="3537577"/>
              <a:ext cx="63624" cy="10744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" name="直接箭头连接符 18"/>
            <p:cNvCxnSpPr/>
            <p:nvPr/>
          </p:nvCxnSpPr>
          <p:spPr bwMode="auto">
            <a:xfrm flipH="1" flipV="1">
              <a:off x="4140728" y="3534694"/>
              <a:ext cx="72008" cy="1103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" name="直接箭头连接符 22"/>
            <p:cNvCxnSpPr/>
            <p:nvPr/>
          </p:nvCxnSpPr>
          <p:spPr bwMode="auto">
            <a:xfrm flipV="1">
              <a:off x="5084440" y="3537577"/>
              <a:ext cx="63624" cy="10744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" name="直接箭头连接符 23"/>
            <p:cNvCxnSpPr/>
            <p:nvPr/>
          </p:nvCxnSpPr>
          <p:spPr bwMode="auto">
            <a:xfrm flipH="1" flipV="1">
              <a:off x="5148064" y="3534694"/>
              <a:ext cx="72008" cy="1103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3" name="直接箭头连接符 32"/>
            <p:cNvCxnSpPr/>
            <p:nvPr/>
          </p:nvCxnSpPr>
          <p:spPr bwMode="auto">
            <a:xfrm flipV="1">
              <a:off x="6092551" y="3537577"/>
              <a:ext cx="63624" cy="10744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4" name="直接箭头连接符 33"/>
            <p:cNvCxnSpPr/>
            <p:nvPr/>
          </p:nvCxnSpPr>
          <p:spPr bwMode="auto">
            <a:xfrm flipH="1" flipV="1">
              <a:off x="6156175" y="3534694"/>
              <a:ext cx="72008" cy="1103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5" name="直接箭头连接符 54"/>
            <p:cNvCxnSpPr/>
            <p:nvPr/>
          </p:nvCxnSpPr>
          <p:spPr bwMode="auto">
            <a:xfrm flipV="1">
              <a:off x="7100663" y="3537577"/>
              <a:ext cx="63624" cy="10744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6" name="直接箭头连接符 55"/>
            <p:cNvCxnSpPr/>
            <p:nvPr/>
          </p:nvCxnSpPr>
          <p:spPr bwMode="auto">
            <a:xfrm flipH="1" flipV="1">
              <a:off x="7164287" y="3534694"/>
              <a:ext cx="72008" cy="1103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1" name="直接箭头连接符 60"/>
            <p:cNvCxnSpPr/>
            <p:nvPr/>
          </p:nvCxnSpPr>
          <p:spPr bwMode="auto">
            <a:xfrm flipV="1">
              <a:off x="8108775" y="3537577"/>
              <a:ext cx="63624" cy="10744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2" name="直接箭头连接符 61"/>
            <p:cNvCxnSpPr/>
            <p:nvPr/>
          </p:nvCxnSpPr>
          <p:spPr bwMode="auto">
            <a:xfrm flipH="1" flipV="1">
              <a:off x="8172399" y="3534694"/>
              <a:ext cx="72008" cy="1103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39" name="TextBox 238"/>
            <p:cNvSpPr txBox="1"/>
            <p:nvPr/>
          </p:nvSpPr>
          <p:spPr>
            <a:xfrm>
              <a:off x="6444211" y="5101128"/>
              <a:ext cx="1584173" cy="27208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t" anchorCtr="0">
              <a:noAutofit/>
            </a:bodyPr>
            <a:lstStyle/>
            <a:p>
              <a:r>
                <a:rPr lang="zh-CN" altLang="en-US" sz="1600" b="1" u="sng" dirty="0">
                  <a:latin typeface="+mn-ea"/>
                  <a:ea typeface="+mn-ea"/>
                  <a:cs typeface="Times New Roman" pitchFamily="18" charset="0"/>
                </a:rPr>
                <a:t>环形信号发生器</a:t>
              </a:r>
            </a:p>
          </p:txBody>
        </p:sp>
        <p:cxnSp>
          <p:nvCxnSpPr>
            <p:cNvPr id="243" name="直接箭头连接符 242"/>
            <p:cNvCxnSpPr/>
            <p:nvPr/>
          </p:nvCxnSpPr>
          <p:spPr bwMode="auto">
            <a:xfrm flipV="1">
              <a:off x="3131452" y="3933056"/>
              <a:ext cx="216412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62" name="Text Box 320"/>
            <p:cNvSpPr txBox="1">
              <a:spLocks noChangeArrowheads="1"/>
            </p:cNvSpPr>
            <p:nvPr/>
          </p:nvSpPr>
          <p:spPr bwMode="auto">
            <a:xfrm>
              <a:off x="2859366" y="3551733"/>
              <a:ext cx="324665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u="sng" dirty="0">
                  <a:latin typeface="宋体" pitchFamily="2" charset="-122"/>
                </a:rPr>
                <a:t>CP</a:t>
              </a:r>
              <a:endParaRPr lang="zh-CN" altLang="en-US" sz="1800" b="1" u="sng" baseline="-20000" dirty="0">
                <a:latin typeface="宋体" pitchFamily="2" charset="-122"/>
              </a:endParaRPr>
            </a:p>
          </p:txBody>
        </p:sp>
        <p:cxnSp>
          <p:nvCxnSpPr>
            <p:cNvPr id="265" name="直接箭头连接符 264"/>
            <p:cNvCxnSpPr/>
            <p:nvPr/>
          </p:nvCxnSpPr>
          <p:spPr bwMode="auto">
            <a:xfrm flipV="1">
              <a:off x="3131840" y="3927996"/>
              <a:ext cx="0" cy="86915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0" name="直接箭头连接符 239"/>
            <p:cNvCxnSpPr/>
            <p:nvPr/>
          </p:nvCxnSpPr>
          <p:spPr bwMode="auto">
            <a:xfrm>
              <a:off x="2771800" y="3789040"/>
              <a:ext cx="57528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6" name="直接箭头连接符 295"/>
            <p:cNvCxnSpPr/>
            <p:nvPr/>
          </p:nvCxnSpPr>
          <p:spPr bwMode="auto">
            <a:xfrm flipV="1">
              <a:off x="3203848" y="2564904"/>
              <a:ext cx="0" cy="122413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sp>
          <p:nvSpPr>
            <p:cNvPr id="300" name="Text Box 260"/>
            <p:cNvSpPr txBox="1">
              <a:spLocks noChangeArrowheads="1"/>
            </p:cNvSpPr>
            <p:nvPr/>
          </p:nvSpPr>
          <p:spPr bwMode="auto">
            <a:xfrm>
              <a:off x="2789131" y="2852936"/>
              <a:ext cx="232567" cy="216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u="sng" dirty="0">
                  <a:latin typeface="宋体" pitchFamily="2" charset="-122"/>
                </a:rPr>
                <a:t>1</a:t>
              </a:r>
              <a:endParaRPr lang="en-US" altLang="zh-CN" sz="1400" b="1" u="sng" dirty="0">
                <a:latin typeface="宋体" pitchFamily="2" charset="-122"/>
              </a:endParaRPr>
            </a:p>
          </p:txBody>
        </p:sp>
        <p:sp>
          <p:nvSpPr>
            <p:cNvPr id="301" name="椭圆 300"/>
            <p:cNvSpPr/>
            <p:nvPr/>
          </p:nvSpPr>
          <p:spPr bwMode="auto">
            <a:xfrm>
              <a:off x="2879307" y="2788153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02" name="直接箭头连接符 301"/>
            <p:cNvCxnSpPr>
              <a:endCxn id="300" idx="2"/>
            </p:cNvCxnSpPr>
            <p:nvPr/>
          </p:nvCxnSpPr>
          <p:spPr bwMode="auto">
            <a:xfrm rot="10800000">
              <a:off x="2905416" y="3068960"/>
              <a:ext cx="298433" cy="144019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304" name="直接箭头连接符 303"/>
            <p:cNvCxnSpPr/>
            <p:nvPr/>
          </p:nvCxnSpPr>
          <p:spPr bwMode="auto">
            <a:xfrm flipV="1">
              <a:off x="2915816" y="2564904"/>
              <a:ext cx="0" cy="22325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15" name="矩形 314"/>
            <p:cNvSpPr/>
            <p:nvPr/>
          </p:nvSpPr>
          <p:spPr>
            <a:xfrm>
              <a:off x="1115616" y="2676529"/>
              <a:ext cx="7632848" cy="276869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u="sng"/>
            </a:p>
          </p:txBody>
        </p:sp>
        <p:sp>
          <p:nvSpPr>
            <p:cNvPr id="326" name="Text Box 147"/>
            <p:cNvSpPr txBox="1">
              <a:spLocks noChangeArrowheads="1"/>
            </p:cNvSpPr>
            <p:nvPr/>
          </p:nvSpPr>
          <p:spPr bwMode="auto">
            <a:xfrm>
              <a:off x="1269293" y="2741490"/>
              <a:ext cx="1142467" cy="54349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u="sng" dirty="0">
                  <a:latin typeface="宋体" pitchFamily="2" charset="-122"/>
                </a:rPr>
                <a:t>时序信号形成电路</a:t>
              </a:r>
            </a:p>
          </p:txBody>
        </p:sp>
      </p:grpSp>
      <p:sp>
        <p:nvSpPr>
          <p:cNvPr id="330" name="AutoShape 9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7308305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sng"/>
          </a:p>
        </p:txBody>
      </p:sp>
    </p:spTree>
    <p:extLst>
      <p:ext uri="{BB962C8B-B14F-4D97-AF65-F5344CB8AC3E}">
        <p14:creationId xmlns:p14="http://schemas.microsoft.com/office/powerpoint/2010/main" val="350019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u="sng" smtClean="0"/>
              <a:pPr/>
              <a:t>82</a:t>
            </a:fld>
            <a:endParaRPr lang="en-US" altLang="zh-CN" u="sng"/>
          </a:p>
        </p:txBody>
      </p:sp>
      <p:sp>
        <p:nvSpPr>
          <p:cNvPr id="11" name="Text Box 93"/>
          <p:cNvSpPr txBox="1">
            <a:spLocks noChangeArrowheads="1"/>
          </p:cNvSpPr>
          <p:nvPr/>
        </p:nvSpPr>
        <p:spPr bwMode="auto">
          <a:xfrm>
            <a:off x="179388" y="260648"/>
            <a:ext cx="8785225" cy="96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sng" dirty="0">
                <a:solidFill>
                  <a:srgbClr val="C00000"/>
                </a:solidFill>
                <a:latin typeface="宋体" pitchFamily="2" charset="-122"/>
              </a:rPr>
              <a:t>*设计</a:t>
            </a:r>
            <a:r>
              <a:rPr lang="en-US" altLang="zh-CN" u="sng" spc="-100" dirty="0" err="1">
                <a:solidFill>
                  <a:srgbClr val="C00000"/>
                </a:solidFill>
              </a:rPr>
              <a:t>μ</a:t>
            </a:r>
            <a:r>
              <a:rPr lang="en-US" altLang="zh-CN" b="1" u="sng" dirty="0" err="1">
                <a:solidFill>
                  <a:srgbClr val="C00000"/>
                </a:solidFill>
                <a:latin typeface="+mn-ea"/>
                <a:ea typeface="+mn-ea"/>
              </a:rPr>
              <a:t>OP</a:t>
            </a:r>
            <a:r>
              <a:rPr lang="zh-CN" altLang="en-US" b="1" u="sng" dirty="0">
                <a:solidFill>
                  <a:srgbClr val="C00000"/>
                </a:solidFill>
              </a:rPr>
              <a:t>控制信号形成电路：</a:t>
            </a:r>
            <a:endParaRPr lang="en-US" altLang="zh-CN" b="1" u="sng" dirty="0">
              <a:solidFill>
                <a:srgbClr val="C00000"/>
              </a:solidFill>
            </a:endParaRPr>
          </a:p>
          <a:p>
            <a:pPr algn="l">
              <a:lnSpc>
                <a:spcPct val="125000"/>
              </a:lnSpc>
            </a:pPr>
            <a:r>
              <a:rPr lang="en-US" altLang="zh-CN" b="1" u="sng" dirty="0">
                <a:latin typeface="+mn-ea"/>
                <a:ea typeface="+mn-ea"/>
              </a:rPr>
              <a:t>      </a:t>
            </a:r>
            <a:r>
              <a:rPr lang="zh-CN" altLang="en-US" b="1" u="sng" dirty="0">
                <a:solidFill>
                  <a:schemeClr val="accent2"/>
                </a:solidFill>
                <a:latin typeface="+mn-ea"/>
                <a:ea typeface="+mn-ea"/>
              </a:rPr>
              <a:t>⑴</a:t>
            </a:r>
            <a:r>
              <a:rPr lang="en-US" altLang="zh-CN" u="sng" dirty="0" err="1">
                <a:latin typeface="+mn-lt"/>
                <a:ea typeface="+mn-ea"/>
              </a:rPr>
              <a:t>μ</a:t>
            </a:r>
            <a:r>
              <a:rPr lang="en-US" altLang="zh-CN" b="1" u="sng" dirty="0" err="1">
                <a:latin typeface="+mn-ea"/>
                <a:ea typeface="+mn-ea"/>
              </a:rPr>
              <a:t>OPCmd</a:t>
            </a:r>
            <a:r>
              <a:rPr lang="zh-CN" altLang="zh-CN" b="1" u="sng" dirty="0">
                <a:latin typeface="+mn-ea"/>
                <a:ea typeface="+mn-ea"/>
              </a:rPr>
              <a:t>使用时间表</a:t>
            </a:r>
            <a:r>
              <a:rPr lang="zh-CN" altLang="en-US" b="1" u="sng" dirty="0">
                <a:latin typeface="+mn-ea"/>
                <a:ea typeface="+mn-ea"/>
              </a:rPr>
              <a:t>有</a:t>
            </a:r>
            <a:r>
              <a:rPr lang="en-US" altLang="zh-CN" b="1" u="sng" dirty="0">
                <a:latin typeface="+mn-ea"/>
                <a:ea typeface="+mn-ea"/>
              </a:rPr>
              <a:t>17</a:t>
            </a:r>
            <a:r>
              <a:rPr lang="zh-CN" altLang="en-US" b="1" u="sng" dirty="0">
                <a:latin typeface="+mn-ea"/>
                <a:ea typeface="+mn-ea"/>
              </a:rPr>
              <a:t>行</a:t>
            </a:r>
            <a:r>
              <a:rPr lang="en-US" altLang="zh-CN" b="1" u="sng" dirty="0">
                <a:latin typeface="+mn-ea"/>
                <a:ea typeface="+mn-ea"/>
              </a:rPr>
              <a:t>5</a:t>
            </a:r>
            <a:r>
              <a:rPr lang="zh-CN" altLang="en-US" b="1" u="sng" dirty="0">
                <a:latin typeface="+mn-ea"/>
                <a:ea typeface="+mn-ea"/>
              </a:rPr>
              <a:t>列，状态转换条件为操作码</a:t>
            </a:r>
            <a:endParaRPr lang="en-US" altLang="zh-CN" b="1" u="sng" dirty="0">
              <a:latin typeface="+mn-ea"/>
              <a:ea typeface="+mn-ea"/>
            </a:endParaRPr>
          </a:p>
        </p:txBody>
      </p:sp>
      <p:grpSp>
        <p:nvGrpSpPr>
          <p:cNvPr id="14" name="Group 76"/>
          <p:cNvGrpSpPr>
            <a:grpSpLocks/>
          </p:cNvGrpSpPr>
          <p:nvPr/>
        </p:nvGrpSpPr>
        <p:grpSpPr bwMode="auto">
          <a:xfrm>
            <a:off x="5076056" y="6453336"/>
            <a:ext cx="360363" cy="287337"/>
            <a:chOff x="1133" y="4020"/>
            <a:chExt cx="227" cy="181"/>
          </a:xfrm>
        </p:grpSpPr>
        <p:sp>
          <p:nvSpPr>
            <p:cNvPr id="15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u="sng"/>
            </a:p>
          </p:txBody>
        </p:sp>
        <p:sp>
          <p:nvSpPr>
            <p:cNvPr id="16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u="sng" dirty="0">
                  <a:solidFill>
                    <a:schemeClr val="bg2"/>
                  </a:solidFill>
                  <a:latin typeface="宋体" pitchFamily="2" charset="-122"/>
                </a:rPr>
                <a:t>60</a:t>
              </a:r>
            </a:p>
          </p:txBody>
        </p:sp>
      </p:grp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495478"/>
              </p:ext>
            </p:extLst>
          </p:nvPr>
        </p:nvGraphicFramePr>
        <p:xfrm>
          <a:off x="395536" y="1237124"/>
          <a:ext cx="8496944" cy="50721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7556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</a:t>
                      </a:r>
                      <a:r>
                        <a:rPr lang="en-US" sz="1800" b="1" kern="100" baseline="-18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baseline="-180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</a:t>
                      </a:r>
                      <a:r>
                        <a:rPr lang="en-US" sz="1800" b="1" kern="100" baseline="-18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 baseline="-180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</a:t>
                      </a:r>
                      <a:r>
                        <a:rPr lang="en-US" sz="1800" b="1" kern="100" baseline="-18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zh-CN" sz="1800" b="1" kern="100" baseline="-180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</a:t>
                      </a:r>
                      <a:r>
                        <a:rPr lang="en-US" sz="1800" b="1" kern="100" baseline="-18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zh-CN" sz="1800" b="1" kern="100" baseline="-180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</a:t>
                      </a:r>
                      <a:r>
                        <a:rPr lang="en-US" sz="1800" b="1" kern="100" baseline="-18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zh-CN" sz="1800" b="1" kern="100" baseline="-180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PCsrc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All(1)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beq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(0)</a:t>
                      </a: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j(2)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PCWr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All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j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PCWrB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beq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IMRd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All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IRWr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All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RegAsrc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add|sub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(1)</a:t>
                      </a: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ori|lw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(0)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RegDsrc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add|sub|ori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(1)</a:t>
                      </a: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lw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(0)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RegWr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add|sub|ori|lw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Extctr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All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lw|sw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ALUAsrc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All(1)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All(1)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add|sub|ori|lw|sw|beq(0)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ALUBsrc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All(3)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All(0)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add|sub|beq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(2)</a:t>
                      </a: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+…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ALUctr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All(0)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All(0)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add|lw|sw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(0)</a:t>
                      </a: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sub(1)</a:t>
                      </a: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+…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ALUOWr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All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add|sub|ori|lw|sw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MemRd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lw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lw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MemWr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sw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WMFC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All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lw|sw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End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beq|j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sw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add|sub|ori|lw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grpSp>
        <p:nvGrpSpPr>
          <p:cNvPr id="18" name="Group 76"/>
          <p:cNvGrpSpPr>
            <a:grpSpLocks/>
          </p:cNvGrpSpPr>
          <p:nvPr/>
        </p:nvGrpSpPr>
        <p:grpSpPr bwMode="auto">
          <a:xfrm>
            <a:off x="6156176" y="6453336"/>
            <a:ext cx="360363" cy="287337"/>
            <a:chOff x="1133" y="4020"/>
            <a:chExt cx="227" cy="181"/>
          </a:xfrm>
        </p:grpSpPr>
        <p:sp>
          <p:nvSpPr>
            <p:cNvPr id="19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u="sng"/>
            </a:p>
          </p:txBody>
        </p:sp>
        <p:sp>
          <p:nvSpPr>
            <p:cNvPr id="20" name="Text Box 78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u="sng" dirty="0">
                  <a:solidFill>
                    <a:schemeClr val="bg2"/>
                  </a:solidFill>
                  <a:latin typeface="宋体" pitchFamily="2" charset="-122"/>
                </a:rPr>
                <a:t>63</a:t>
              </a:r>
            </a:p>
          </p:txBody>
        </p:sp>
      </p:grpSp>
      <p:grpSp>
        <p:nvGrpSpPr>
          <p:cNvPr id="21" name="Group 76"/>
          <p:cNvGrpSpPr>
            <a:grpSpLocks/>
          </p:cNvGrpSpPr>
          <p:nvPr/>
        </p:nvGrpSpPr>
        <p:grpSpPr bwMode="auto">
          <a:xfrm>
            <a:off x="7235973" y="6453336"/>
            <a:ext cx="360363" cy="287337"/>
            <a:chOff x="1133" y="4020"/>
            <a:chExt cx="227" cy="181"/>
          </a:xfrm>
        </p:grpSpPr>
        <p:sp>
          <p:nvSpPr>
            <p:cNvPr id="22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u="sng"/>
            </a:p>
          </p:txBody>
        </p:sp>
        <p:sp>
          <p:nvSpPr>
            <p:cNvPr id="23" name="Text Box 78">
              <a:hlinkClick r:id="rId4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u="sng" dirty="0">
                  <a:solidFill>
                    <a:schemeClr val="bg2"/>
                  </a:solidFill>
                  <a:latin typeface="宋体" pitchFamily="2" charset="-122"/>
                </a:rPr>
                <a:t>64</a:t>
              </a:r>
            </a:p>
          </p:txBody>
        </p:sp>
      </p:grpSp>
      <p:sp>
        <p:nvSpPr>
          <p:cNvPr id="24" name="AutoShape 9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7945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sng"/>
          </a:p>
        </p:txBody>
      </p:sp>
    </p:spTree>
    <p:extLst>
      <p:ext uri="{BB962C8B-B14F-4D97-AF65-F5344CB8AC3E}">
        <p14:creationId xmlns:p14="http://schemas.microsoft.com/office/powerpoint/2010/main" val="178768696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u="sng" smtClean="0"/>
              <a:pPr/>
              <a:t>83</a:t>
            </a:fld>
            <a:endParaRPr lang="en-US" altLang="zh-CN" u="sng"/>
          </a:p>
        </p:txBody>
      </p:sp>
      <p:sp>
        <p:nvSpPr>
          <p:cNvPr id="4" name="Text Box 93"/>
          <p:cNvSpPr txBox="1">
            <a:spLocks noChangeArrowheads="1"/>
          </p:cNvSpPr>
          <p:nvPr/>
        </p:nvSpPr>
        <p:spPr bwMode="auto">
          <a:xfrm>
            <a:off x="179512" y="329714"/>
            <a:ext cx="8785225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u="sng" dirty="0">
                <a:latin typeface="+mn-ea"/>
                <a:ea typeface="+mn-ea"/>
              </a:rPr>
              <a:t>      </a:t>
            </a:r>
            <a:r>
              <a:rPr lang="zh-CN" altLang="en-US" b="1" u="sng" dirty="0">
                <a:solidFill>
                  <a:schemeClr val="accent2"/>
                </a:solidFill>
                <a:latin typeface="+mn-ea"/>
                <a:ea typeface="+mn-ea"/>
              </a:rPr>
              <a:t>⑵</a:t>
            </a:r>
            <a:r>
              <a:rPr lang="zh-CN" altLang="en-US" b="1" u="sng" dirty="0">
                <a:latin typeface="+mn-ea"/>
                <a:ea typeface="+mn-ea"/>
              </a:rPr>
              <a:t>按行汇总使用时间表，</a:t>
            </a:r>
            <a:r>
              <a:rPr lang="en-US" altLang="zh-CN" u="sng" dirty="0" err="1"/>
              <a:t>μ</a:t>
            </a:r>
            <a:r>
              <a:rPr lang="en-US" altLang="zh-CN" b="1" u="sng" dirty="0" err="1">
                <a:latin typeface="+mn-ea"/>
              </a:rPr>
              <a:t>OPCmd</a:t>
            </a:r>
            <a:r>
              <a:rPr lang="zh-CN" altLang="zh-CN" b="1" u="sng" dirty="0">
                <a:latin typeface="+mn-ea"/>
              </a:rPr>
              <a:t>的逻辑表达式</a:t>
            </a:r>
            <a:r>
              <a:rPr lang="zh-CN" altLang="en-US" b="1" u="sng" dirty="0">
                <a:latin typeface="+mn-ea"/>
              </a:rPr>
              <a:t>为：</a:t>
            </a:r>
            <a:endParaRPr lang="en-US" altLang="zh-CN" b="1" u="sng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5" name="Text Box 93"/>
          <p:cNvSpPr txBox="1">
            <a:spLocks noChangeArrowheads="1"/>
          </p:cNvSpPr>
          <p:nvPr/>
        </p:nvSpPr>
        <p:spPr bwMode="auto">
          <a:xfrm>
            <a:off x="179263" y="764704"/>
            <a:ext cx="8713217" cy="125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4000"/>
              </a:lnSpc>
            </a:pPr>
            <a:r>
              <a:rPr lang="en-US" altLang="zh-CN" sz="2200" b="1" u="sng" dirty="0">
                <a:latin typeface="+mn-ea"/>
                <a:ea typeface="+mn-ea"/>
              </a:rPr>
              <a:t>           </a:t>
            </a:r>
            <a:r>
              <a:rPr lang="en-US" altLang="zh-CN" sz="2200" b="1" u="sng" dirty="0" err="1">
                <a:latin typeface="+mn-ea"/>
                <a:ea typeface="+mn-ea"/>
              </a:rPr>
              <a:t>PCsrc</a:t>
            </a:r>
            <a:r>
              <a:rPr lang="en-US" altLang="zh-CN" sz="2200" b="1" u="sng" dirty="0">
                <a:latin typeface="+mn-ea"/>
                <a:ea typeface="+mn-ea"/>
              </a:rPr>
              <a:t>[1]</a:t>
            </a:r>
            <a:r>
              <a:rPr lang="zh-CN" altLang="zh-CN" sz="2200" b="1" u="sng" dirty="0">
                <a:latin typeface="+mn-ea"/>
                <a:ea typeface="+mn-ea"/>
              </a:rPr>
              <a:t>＝</a:t>
            </a:r>
            <a:r>
              <a:rPr lang="en-US" altLang="zh-CN" sz="2200" b="1" u="sng" dirty="0">
                <a:latin typeface="+mn-ea"/>
                <a:ea typeface="+mn-ea"/>
              </a:rPr>
              <a:t>T</a:t>
            </a:r>
            <a:r>
              <a:rPr lang="en-US" altLang="zh-CN" sz="2200" b="1" u="sng" baseline="-18000" dirty="0">
                <a:latin typeface="+mn-ea"/>
                <a:ea typeface="+mn-ea"/>
              </a:rPr>
              <a:t>2</a:t>
            </a:r>
            <a:r>
              <a:rPr lang="en-US" altLang="zh-CN" sz="1400" b="1" u="sng" baseline="-18000" dirty="0">
                <a:latin typeface="+mn-ea"/>
                <a:ea typeface="+mn-ea"/>
              </a:rPr>
              <a:t> </a:t>
            </a:r>
            <a:r>
              <a:rPr lang="en-US" altLang="zh-CN" sz="2200" b="1" u="sng" dirty="0">
                <a:latin typeface="+mn-ea"/>
                <a:ea typeface="+mn-ea"/>
                <a:sym typeface="Symbol"/>
              </a:rPr>
              <a:t></a:t>
            </a:r>
            <a:r>
              <a:rPr lang="en-US" altLang="zh-CN" sz="2200" b="1" u="sng" dirty="0">
                <a:latin typeface="+mn-ea"/>
                <a:ea typeface="+mn-ea"/>
              </a:rPr>
              <a:t>j</a:t>
            </a:r>
            <a:r>
              <a:rPr lang="zh-CN" altLang="zh-CN" sz="2200" b="1" u="sng" dirty="0">
                <a:latin typeface="+mn-ea"/>
                <a:ea typeface="+mn-ea"/>
              </a:rPr>
              <a:t>，</a:t>
            </a:r>
            <a:r>
              <a:rPr lang="en-US" altLang="zh-CN" sz="2200" b="1" u="sng" dirty="0" err="1">
                <a:latin typeface="+mn-ea"/>
                <a:ea typeface="+mn-ea"/>
              </a:rPr>
              <a:t>PCsrc</a:t>
            </a:r>
            <a:r>
              <a:rPr lang="en-US" altLang="zh-CN" sz="2200" b="1" u="sng" dirty="0">
                <a:latin typeface="+mn-ea"/>
                <a:ea typeface="+mn-ea"/>
              </a:rPr>
              <a:t>[0]</a:t>
            </a:r>
            <a:r>
              <a:rPr lang="zh-CN" altLang="zh-CN" sz="2200" b="1" u="sng" dirty="0">
                <a:latin typeface="+mn-ea"/>
                <a:ea typeface="+mn-ea"/>
              </a:rPr>
              <a:t>＝</a:t>
            </a:r>
            <a:r>
              <a:rPr lang="en-US" altLang="zh-CN" sz="2200" b="1" u="sng" dirty="0">
                <a:latin typeface="+mn-ea"/>
                <a:ea typeface="+mn-ea"/>
              </a:rPr>
              <a:t>T</a:t>
            </a:r>
            <a:r>
              <a:rPr lang="en-US" altLang="zh-CN" sz="2200" b="1" u="sng" baseline="-18000" dirty="0">
                <a:latin typeface="+mn-ea"/>
                <a:ea typeface="+mn-ea"/>
              </a:rPr>
              <a:t>0</a:t>
            </a:r>
            <a:r>
              <a:rPr lang="zh-CN" altLang="zh-CN" sz="2200" b="1" u="sng" dirty="0">
                <a:latin typeface="+mn-ea"/>
                <a:ea typeface="+mn-ea"/>
              </a:rPr>
              <a:t>，</a:t>
            </a:r>
            <a:r>
              <a:rPr lang="en-US" altLang="zh-CN" sz="2200" b="1" u="sng" dirty="0" err="1">
                <a:latin typeface="+mn-ea"/>
                <a:ea typeface="+mn-ea"/>
              </a:rPr>
              <a:t>PCWr</a:t>
            </a:r>
            <a:r>
              <a:rPr lang="zh-CN" altLang="zh-CN" sz="2200" b="1" u="sng" dirty="0">
                <a:latin typeface="+mn-ea"/>
                <a:ea typeface="+mn-ea"/>
              </a:rPr>
              <a:t>＝</a:t>
            </a:r>
            <a:r>
              <a:rPr lang="en-US" altLang="zh-CN" sz="2200" b="1" u="sng" dirty="0">
                <a:latin typeface="+mn-ea"/>
                <a:ea typeface="+mn-ea"/>
              </a:rPr>
              <a:t>T</a:t>
            </a:r>
            <a:r>
              <a:rPr lang="en-US" altLang="zh-CN" sz="2200" b="1" u="sng" baseline="-18000" dirty="0">
                <a:latin typeface="+mn-ea"/>
                <a:ea typeface="+mn-ea"/>
              </a:rPr>
              <a:t>0</a:t>
            </a:r>
            <a:r>
              <a:rPr lang="en-US" altLang="zh-CN" sz="2200" b="1" u="sng" dirty="0">
                <a:latin typeface="+mn-ea"/>
                <a:ea typeface="+mn-ea"/>
              </a:rPr>
              <a:t>+T</a:t>
            </a:r>
            <a:r>
              <a:rPr lang="en-US" altLang="zh-CN" sz="2200" b="1" u="sng" baseline="-18000" dirty="0">
                <a:latin typeface="+mn-ea"/>
                <a:ea typeface="+mn-ea"/>
              </a:rPr>
              <a:t>2</a:t>
            </a:r>
            <a:r>
              <a:rPr lang="en-US" altLang="zh-CN" sz="1400" b="1" u="sng" baseline="-25000" dirty="0">
                <a:latin typeface="+mn-ea"/>
                <a:ea typeface="+mn-ea"/>
              </a:rPr>
              <a:t> </a:t>
            </a:r>
            <a:r>
              <a:rPr lang="en-US" altLang="zh-CN" sz="2200" b="1" u="sng" dirty="0">
                <a:latin typeface="+mn-ea"/>
                <a:ea typeface="+mn-ea"/>
                <a:sym typeface="Symbol"/>
              </a:rPr>
              <a:t></a:t>
            </a:r>
            <a:r>
              <a:rPr lang="en-US" altLang="zh-CN" sz="2200" b="1" u="sng" dirty="0">
                <a:latin typeface="+mn-ea"/>
                <a:ea typeface="+mn-ea"/>
              </a:rPr>
              <a:t>j</a:t>
            </a:r>
            <a:r>
              <a:rPr lang="zh-CN" altLang="zh-CN" sz="2200" b="1" u="sng" dirty="0">
                <a:latin typeface="+mn-ea"/>
                <a:ea typeface="+mn-ea"/>
              </a:rPr>
              <a:t>，</a:t>
            </a:r>
          </a:p>
          <a:p>
            <a:pPr algn="l">
              <a:lnSpc>
                <a:spcPct val="114000"/>
              </a:lnSpc>
            </a:pPr>
            <a:r>
              <a:rPr lang="en-US" altLang="zh-CN" sz="2200" b="1" u="sng" dirty="0">
                <a:latin typeface="+mn-ea"/>
                <a:ea typeface="+mn-ea"/>
              </a:rPr>
              <a:t>           </a:t>
            </a:r>
            <a:r>
              <a:rPr lang="en-US" altLang="zh-CN" sz="2200" b="1" u="sng" dirty="0" err="1">
                <a:latin typeface="+mn-ea"/>
                <a:ea typeface="+mn-ea"/>
              </a:rPr>
              <a:t>RegWr</a:t>
            </a:r>
            <a:r>
              <a:rPr lang="zh-CN" altLang="zh-CN" sz="2200" b="1" u="sng" dirty="0">
                <a:latin typeface="+mn-ea"/>
                <a:ea typeface="+mn-ea"/>
              </a:rPr>
              <a:t>＝</a:t>
            </a:r>
            <a:r>
              <a:rPr lang="en-US" altLang="zh-CN" sz="2200" b="1" u="sng" dirty="0">
                <a:latin typeface="+mn-ea"/>
                <a:ea typeface="+mn-ea"/>
              </a:rPr>
              <a:t>T</a:t>
            </a:r>
            <a:r>
              <a:rPr lang="en-US" altLang="zh-CN" sz="2200" b="1" u="sng" baseline="-18000" dirty="0">
                <a:latin typeface="+mn-ea"/>
                <a:ea typeface="+mn-ea"/>
              </a:rPr>
              <a:t>4</a:t>
            </a:r>
            <a:r>
              <a:rPr lang="en-US" altLang="zh-CN" sz="1400" b="1" u="sng" baseline="-25000" dirty="0">
                <a:latin typeface="+mn-ea"/>
                <a:ea typeface="+mn-ea"/>
              </a:rPr>
              <a:t> </a:t>
            </a:r>
            <a:r>
              <a:rPr lang="en-US" altLang="zh-CN" sz="2200" b="1" u="sng" dirty="0">
                <a:latin typeface="+mn-ea"/>
                <a:ea typeface="+mn-ea"/>
                <a:sym typeface="Symbol"/>
              </a:rPr>
              <a:t></a:t>
            </a:r>
            <a:r>
              <a:rPr lang="en-US" altLang="zh-CN" sz="2200" b="1" u="sng" dirty="0">
                <a:latin typeface="+mn-ea"/>
                <a:ea typeface="+mn-ea"/>
              </a:rPr>
              <a:t>(</a:t>
            </a:r>
            <a:r>
              <a:rPr lang="en-US" altLang="zh-CN" sz="2200" b="1" u="sng" dirty="0" err="1">
                <a:latin typeface="+mn-ea"/>
                <a:ea typeface="+mn-ea"/>
              </a:rPr>
              <a:t>add+sub+ori+lw</a:t>
            </a:r>
            <a:r>
              <a:rPr lang="en-US" altLang="zh-CN" sz="2200" b="1" u="sng" dirty="0">
                <a:latin typeface="+mn-ea"/>
                <a:ea typeface="+mn-ea"/>
              </a:rPr>
              <a:t>)</a:t>
            </a:r>
            <a:r>
              <a:rPr lang="zh-CN" altLang="zh-CN" sz="2200" b="1" u="sng" dirty="0">
                <a:latin typeface="+mn-ea"/>
                <a:ea typeface="+mn-ea"/>
              </a:rPr>
              <a:t>，</a:t>
            </a:r>
            <a:r>
              <a:rPr lang="en-US" altLang="zh-CN" sz="2200" b="1" u="sng" dirty="0">
                <a:latin typeface="+mn-ea"/>
                <a:ea typeface="+mn-ea"/>
              </a:rPr>
              <a:t>…</a:t>
            </a:r>
            <a:r>
              <a:rPr lang="zh-CN" altLang="zh-CN" sz="2200" b="1" u="sng" dirty="0">
                <a:latin typeface="+mn-ea"/>
                <a:ea typeface="+mn-ea"/>
              </a:rPr>
              <a:t>，</a:t>
            </a:r>
          </a:p>
          <a:p>
            <a:pPr algn="l">
              <a:lnSpc>
                <a:spcPct val="114000"/>
              </a:lnSpc>
            </a:pPr>
            <a:r>
              <a:rPr lang="en-US" altLang="zh-CN" sz="2200" b="1" u="sng" dirty="0">
                <a:latin typeface="+mn-ea"/>
                <a:ea typeface="+mn-ea"/>
              </a:rPr>
              <a:t>           End</a:t>
            </a:r>
            <a:r>
              <a:rPr lang="zh-CN" altLang="zh-CN" sz="2200" b="1" u="sng" dirty="0">
                <a:latin typeface="+mn-ea"/>
                <a:ea typeface="+mn-ea"/>
              </a:rPr>
              <a:t>＝</a:t>
            </a:r>
            <a:r>
              <a:rPr lang="en-US" altLang="zh-CN" sz="2200" b="1" u="sng" dirty="0">
                <a:latin typeface="+mn-ea"/>
                <a:ea typeface="+mn-ea"/>
              </a:rPr>
              <a:t>T</a:t>
            </a:r>
            <a:r>
              <a:rPr lang="en-US" altLang="zh-CN" sz="2200" b="1" u="sng" baseline="-18000" dirty="0">
                <a:latin typeface="+mn-ea"/>
                <a:ea typeface="+mn-ea"/>
              </a:rPr>
              <a:t>2</a:t>
            </a:r>
            <a:r>
              <a:rPr lang="en-US" altLang="zh-CN" sz="1400" b="1" u="sng" baseline="-25000" dirty="0">
                <a:latin typeface="+mn-ea"/>
                <a:ea typeface="+mn-ea"/>
              </a:rPr>
              <a:t> </a:t>
            </a:r>
            <a:r>
              <a:rPr lang="en-US" altLang="zh-CN" sz="2200" b="1" u="sng" dirty="0">
                <a:latin typeface="+mn-ea"/>
                <a:ea typeface="+mn-ea"/>
                <a:sym typeface="Symbol"/>
              </a:rPr>
              <a:t></a:t>
            </a:r>
            <a:r>
              <a:rPr lang="en-US" altLang="zh-CN" sz="2200" b="1" u="sng" dirty="0">
                <a:latin typeface="+mn-ea"/>
                <a:ea typeface="+mn-ea"/>
              </a:rPr>
              <a:t>(</a:t>
            </a:r>
            <a:r>
              <a:rPr lang="en-US" altLang="zh-CN" sz="2200" b="1" u="sng" dirty="0" err="1">
                <a:latin typeface="+mn-ea"/>
                <a:ea typeface="+mn-ea"/>
              </a:rPr>
              <a:t>beq+j</a:t>
            </a:r>
            <a:r>
              <a:rPr lang="en-US" altLang="zh-CN" sz="2200" b="1" u="sng" dirty="0">
                <a:latin typeface="+mn-ea"/>
                <a:ea typeface="+mn-ea"/>
              </a:rPr>
              <a:t>)+T</a:t>
            </a:r>
            <a:r>
              <a:rPr lang="en-US" altLang="zh-CN" sz="2200" b="1" u="sng" baseline="-18000" dirty="0">
                <a:latin typeface="+mn-ea"/>
                <a:ea typeface="+mn-ea"/>
              </a:rPr>
              <a:t>3</a:t>
            </a:r>
            <a:r>
              <a:rPr lang="en-US" altLang="zh-CN" sz="1400" b="1" u="sng" baseline="-25000" dirty="0">
                <a:latin typeface="+mn-ea"/>
                <a:ea typeface="+mn-ea"/>
              </a:rPr>
              <a:t> </a:t>
            </a:r>
            <a:r>
              <a:rPr lang="en-US" altLang="zh-CN" sz="2200" b="1" u="sng" dirty="0">
                <a:latin typeface="+mn-ea"/>
                <a:ea typeface="+mn-ea"/>
                <a:sym typeface="Symbol"/>
              </a:rPr>
              <a:t></a:t>
            </a:r>
            <a:r>
              <a:rPr lang="en-US" altLang="zh-CN" sz="2200" b="1" u="sng" baseline="-25000" dirty="0">
                <a:latin typeface="+mn-ea"/>
                <a:ea typeface="+mn-ea"/>
              </a:rPr>
              <a:t> </a:t>
            </a:r>
            <a:r>
              <a:rPr lang="en-US" altLang="zh-CN" sz="2200" b="1" u="sng" dirty="0">
                <a:latin typeface="+mn-ea"/>
                <a:ea typeface="+mn-ea"/>
              </a:rPr>
              <a:t>sw+T</a:t>
            </a:r>
            <a:r>
              <a:rPr lang="en-US" altLang="zh-CN" sz="2200" b="1" u="sng" baseline="-18000" dirty="0">
                <a:latin typeface="+mn-ea"/>
                <a:ea typeface="+mn-ea"/>
              </a:rPr>
              <a:t>4</a:t>
            </a:r>
            <a:r>
              <a:rPr lang="en-US" altLang="zh-CN" sz="1400" b="1" u="sng" baseline="-25000" dirty="0">
                <a:latin typeface="+mn-ea"/>
                <a:ea typeface="+mn-ea"/>
              </a:rPr>
              <a:t> </a:t>
            </a:r>
            <a:r>
              <a:rPr lang="en-US" altLang="zh-CN" sz="2200" b="1" u="sng" dirty="0">
                <a:latin typeface="+mn-ea"/>
                <a:ea typeface="+mn-ea"/>
                <a:sym typeface="Symbol"/>
              </a:rPr>
              <a:t></a:t>
            </a:r>
            <a:r>
              <a:rPr lang="en-US" altLang="zh-CN" sz="2200" b="1" u="sng" dirty="0">
                <a:latin typeface="+mn-ea"/>
                <a:ea typeface="+mn-ea"/>
              </a:rPr>
              <a:t>(</a:t>
            </a:r>
            <a:r>
              <a:rPr lang="en-US" altLang="zh-CN" sz="2200" b="1" u="sng" dirty="0" err="1">
                <a:latin typeface="+mn-ea"/>
                <a:ea typeface="+mn-ea"/>
              </a:rPr>
              <a:t>add+sub+ori+lw</a:t>
            </a:r>
            <a:r>
              <a:rPr lang="en-US" altLang="zh-CN" sz="2200" b="1" u="sng" dirty="0">
                <a:latin typeface="+mn-ea"/>
                <a:ea typeface="+mn-ea"/>
              </a:rPr>
              <a:t>)</a:t>
            </a:r>
            <a:endParaRPr lang="zh-CN" altLang="zh-CN" sz="2200" b="1" u="sng" dirty="0">
              <a:latin typeface="+mn-ea"/>
              <a:ea typeface="+mn-ea"/>
            </a:endParaRPr>
          </a:p>
        </p:txBody>
      </p:sp>
      <p:sp>
        <p:nvSpPr>
          <p:cNvPr id="6" name="Text Box 93"/>
          <p:cNvSpPr txBox="1">
            <a:spLocks noChangeArrowheads="1"/>
          </p:cNvSpPr>
          <p:nvPr/>
        </p:nvSpPr>
        <p:spPr bwMode="auto">
          <a:xfrm>
            <a:off x="179512" y="1916832"/>
            <a:ext cx="8785225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u="sng" dirty="0">
                <a:latin typeface="+mn-ea"/>
                <a:ea typeface="+mn-ea"/>
              </a:rPr>
              <a:t>      </a:t>
            </a:r>
            <a:r>
              <a:rPr lang="zh-CN" altLang="en-US" b="1" u="sng" dirty="0">
                <a:solidFill>
                  <a:schemeClr val="accent2"/>
                </a:solidFill>
                <a:latin typeface="+mn-ea"/>
                <a:ea typeface="+mn-ea"/>
              </a:rPr>
              <a:t>⑶</a:t>
            </a:r>
            <a:r>
              <a:rPr lang="zh-CN" altLang="en-US" b="1" u="sng" dirty="0">
                <a:latin typeface="+mn-ea"/>
                <a:ea typeface="+mn-ea"/>
              </a:rPr>
              <a:t>用组合逻辑电路实现每个</a:t>
            </a:r>
            <a:r>
              <a:rPr lang="en-US" altLang="zh-CN" u="sng" dirty="0" err="1"/>
              <a:t>μ</a:t>
            </a:r>
            <a:r>
              <a:rPr lang="en-US" altLang="zh-CN" b="1" u="sng" dirty="0" err="1">
                <a:latin typeface="+mn-ea"/>
              </a:rPr>
              <a:t>OPCmd</a:t>
            </a:r>
            <a:endParaRPr lang="en-US" altLang="zh-CN" b="1" u="sng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259632" y="2492896"/>
            <a:ext cx="6696744" cy="3456384"/>
            <a:chOff x="1835696" y="2852936"/>
            <a:chExt cx="6696744" cy="3456384"/>
          </a:xfrm>
        </p:grpSpPr>
        <p:sp>
          <p:nvSpPr>
            <p:cNvPr id="8" name="矩形 7"/>
            <p:cNvSpPr/>
            <p:nvPr/>
          </p:nvSpPr>
          <p:spPr>
            <a:xfrm>
              <a:off x="1835696" y="3933055"/>
              <a:ext cx="6696744" cy="1872209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u="sng"/>
            </a:p>
          </p:txBody>
        </p:sp>
        <p:sp>
          <p:nvSpPr>
            <p:cNvPr id="9" name="矩形 8"/>
            <p:cNvSpPr/>
            <p:nvPr/>
          </p:nvSpPr>
          <p:spPr>
            <a:xfrm>
              <a:off x="5940152" y="4005064"/>
              <a:ext cx="2448272" cy="1728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u="sng"/>
            </a:p>
          </p:txBody>
        </p:sp>
        <p:sp>
          <p:nvSpPr>
            <p:cNvPr id="10" name="矩形 9"/>
            <p:cNvSpPr/>
            <p:nvPr/>
          </p:nvSpPr>
          <p:spPr>
            <a:xfrm>
              <a:off x="1907704" y="4005064"/>
              <a:ext cx="3528392" cy="1728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u="sng"/>
            </a:p>
          </p:txBody>
        </p:sp>
        <p:cxnSp>
          <p:nvCxnSpPr>
            <p:cNvPr id="11" name="直接箭头连接符 10"/>
            <p:cNvCxnSpPr/>
            <p:nvPr/>
          </p:nvCxnSpPr>
          <p:spPr bwMode="auto">
            <a:xfrm>
              <a:off x="2339752" y="3645024"/>
              <a:ext cx="0" cy="20882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2" name="直接箭头连接符 11"/>
            <p:cNvCxnSpPr/>
            <p:nvPr/>
          </p:nvCxnSpPr>
          <p:spPr bwMode="auto">
            <a:xfrm>
              <a:off x="2051720" y="3645024"/>
              <a:ext cx="0" cy="20882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" name="直接箭头连接符 12"/>
            <p:cNvCxnSpPr/>
            <p:nvPr/>
          </p:nvCxnSpPr>
          <p:spPr bwMode="auto">
            <a:xfrm>
              <a:off x="2627784" y="3645024"/>
              <a:ext cx="0" cy="20882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4" name="Text Box 147"/>
            <p:cNvSpPr txBox="1">
              <a:spLocks noChangeArrowheads="1"/>
            </p:cNvSpPr>
            <p:nvPr/>
          </p:nvSpPr>
          <p:spPr bwMode="auto">
            <a:xfrm>
              <a:off x="1871700" y="3645024"/>
              <a:ext cx="3564396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u="sng" spc="220" dirty="0">
                  <a:solidFill>
                    <a:srgbClr val="990099"/>
                  </a:solidFill>
                  <a:latin typeface="宋体" pitchFamily="2" charset="-122"/>
                </a:rPr>
                <a:t>a s o l s b j</a:t>
              </a:r>
              <a:r>
                <a:rPr lang="en-US" altLang="zh-CN" sz="1800" b="1" u="sng" dirty="0">
                  <a:solidFill>
                    <a:srgbClr val="990099"/>
                  </a:solidFill>
                  <a:latin typeface="宋体" pitchFamily="2" charset="-122"/>
                </a:rPr>
                <a:t>  </a:t>
              </a:r>
              <a:r>
                <a:rPr lang="en-US" altLang="zh-CN" sz="1800" b="1" u="sng" spc="-50" dirty="0">
                  <a:solidFill>
                    <a:schemeClr val="accent2"/>
                  </a:solidFill>
                  <a:latin typeface="宋体" pitchFamily="2" charset="-122"/>
                </a:rPr>
                <a:t>T</a:t>
              </a:r>
              <a:r>
                <a:rPr lang="en-US" altLang="zh-CN" sz="1800" b="1" u="sng" spc="-50" baseline="-18000" dirty="0">
                  <a:solidFill>
                    <a:schemeClr val="accent2"/>
                  </a:solidFill>
                  <a:latin typeface="宋体" pitchFamily="2" charset="-122"/>
                </a:rPr>
                <a:t>0</a:t>
              </a:r>
              <a:r>
                <a:rPr lang="en-US" altLang="zh-CN" sz="1800" b="1" u="sng" spc="-50" dirty="0">
                  <a:solidFill>
                    <a:schemeClr val="accent2"/>
                  </a:solidFill>
                  <a:latin typeface="宋体" pitchFamily="2" charset="-122"/>
                </a:rPr>
                <a:t> T</a:t>
              </a:r>
              <a:r>
                <a:rPr lang="en-US" altLang="zh-CN" sz="1800" b="1" u="sng" spc="-50" baseline="-18000" dirty="0">
                  <a:solidFill>
                    <a:schemeClr val="accent2"/>
                  </a:solidFill>
                  <a:latin typeface="宋体" pitchFamily="2" charset="-122"/>
                </a:rPr>
                <a:t>1</a:t>
              </a:r>
              <a:r>
                <a:rPr lang="en-US" altLang="zh-CN" sz="1800" b="1" u="sng" spc="-50" dirty="0">
                  <a:solidFill>
                    <a:schemeClr val="accent2"/>
                  </a:solidFill>
                  <a:latin typeface="宋体" pitchFamily="2" charset="-122"/>
                </a:rPr>
                <a:t> T</a:t>
              </a:r>
              <a:r>
                <a:rPr lang="en-US" altLang="zh-CN" sz="1800" b="1" u="sng" spc="-50" baseline="-18000" dirty="0">
                  <a:solidFill>
                    <a:schemeClr val="accent2"/>
                  </a:solidFill>
                  <a:latin typeface="宋体" pitchFamily="2" charset="-122"/>
                </a:rPr>
                <a:t>2</a:t>
              </a:r>
              <a:r>
                <a:rPr lang="en-US" altLang="zh-CN" sz="1800" b="1" u="sng" spc="-50" dirty="0">
                  <a:solidFill>
                    <a:schemeClr val="accent2"/>
                  </a:solidFill>
                  <a:latin typeface="宋体" pitchFamily="2" charset="-122"/>
                </a:rPr>
                <a:t> T</a:t>
              </a:r>
              <a:r>
                <a:rPr lang="en-US" altLang="zh-CN" sz="1800" b="1" u="sng" spc="-50" baseline="-18000" dirty="0">
                  <a:solidFill>
                    <a:schemeClr val="accent2"/>
                  </a:solidFill>
                  <a:latin typeface="宋体" pitchFamily="2" charset="-122"/>
                </a:rPr>
                <a:t>3</a:t>
              </a:r>
              <a:r>
                <a:rPr lang="en-US" altLang="zh-CN" sz="1800" b="1" u="sng" spc="-50" dirty="0">
                  <a:solidFill>
                    <a:schemeClr val="accent2"/>
                  </a:solidFill>
                  <a:latin typeface="宋体" pitchFamily="2" charset="-122"/>
                </a:rPr>
                <a:t> T</a:t>
              </a:r>
              <a:r>
                <a:rPr lang="en-US" altLang="zh-CN" sz="1800" b="1" u="sng" spc="-50" baseline="-18000" dirty="0">
                  <a:solidFill>
                    <a:schemeClr val="accent2"/>
                  </a:solidFill>
                  <a:latin typeface="宋体" pitchFamily="2" charset="-122"/>
                </a:rPr>
                <a:t>4</a:t>
              </a:r>
              <a:r>
                <a:rPr lang="en-US" altLang="zh-CN" sz="1800" b="1" u="sng" dirty="0">
                  <a:solidFill>
                    <a:schemeClr val="accent2"/>
                  </a:solidFill>
                  <a:latin typeface="宋体" pitchFamily="2" charset="-122"/>
                </a:rPr>
                <a:t> </a:t>
              </a:r>
              <a:endParaRPr lang="zh-CN" altLang="en-US" sz="1800" b="1" u="sng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15" name="Text Box 132"/>
            <p:cNvSpPr txBox="1">
              <a:spLocks noChangeArrowheads="1"/>
            </p:cNvSpPr>
            <p:nvPr/>
          </p:nvSpPr>
          <p:spPr bwMode="auto">
            <a:xfrm>
              <a:off x="1907704" y="3354738"/>
              <a:ext cx="1944216" cy="290286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u="sng" dirty="0">
                  <a:latin typeface="宋体" pitchFamily="2" charset="-122"/>
                </a:rPr>
                <a:t>指令译码器</a:t>
              </a:r>
              <a:r>
                <a:rPr lang="en-US" altLang="zh-CN" sz="1800" b="1" u="sng" dirty="0">
                  <a:latin typeface="宋体" pitchFamily="2" charset="-122"/>
                </a:rPr>
                <a:t>ID</a:t>
              </a:r>
              <a:endParaRPr lang="zh-CN" altLang="en-US" sz="1600" b="1" u="sng" dirty="0">
                <a:latin typeface="宋体" pitchFamily="2" charset="-122"/>
              </a:endParaRPr>
            </a:p>
          </p:txBody>
        </p:sp>
        <p:sp>
          <p:nvSpPr>
            <p:cNvPr id="16" name="Text Box 132"/>
            <p:cNvSpPr txBox="1">
              <a:spLocks noChangeArrowheads="1"/>
            </p:cNvSpPr>
            <p:nvPr/>
          </p:nvSpPr>
          <p:spPr bwMode="auto">
            <a:xfrm>
              <a:off x="5940152" y="3356992"/>
              <a:ext cx="1800200" cy="2880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sng" dirty="0">
                  <a:latin typeface="宋体" pitchFamily="2" charset="-122"/>
                </a:rPr>
                <a:t>多周期数据通路</a:t>
              </a:r>
            </a:p>
          </p:txBody>
        </p:sp>
        <p:cxnSp>
          <p:nvCxnSpPr>
            <p:cNvPr id="17" name="直接箭头连接符 16"/>
            <p:cNvCxnSpPr/>
            <p:nvPr/>
          </p:nvCxnSpPr>
          <p:spPr bwMode="auto">
            <a:xfrm flipH="1">
              <a:off x="5076056" y="2996952"/>
              <a:ext cx="2806737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直接箭头连接符 17"/>
            <p:cNvCxnSpPr/>
            <p:nvPr/>
          </p:nvCxnSpPr>
          <p:spPr bwMode="auto">
            <a:xfrm>
              <a:off x="5508104" y="3501008"/>
              <a:ext cx="432048" cy="142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直接箭头连接符 18"/>
            <p:cNvCxnSpPr/>
            <p:nvPr/>
          </p:nvCxnSpPr>
          <p:spPr bwMode="auto">
            <a:xfrm>
              <a:off x="3166886" y="2924944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直接箭头连接符 19"/>
            <p:cNvCxnSpPr/>
            <p:nvPr/>
          </p:nvCxnSpPr>
          <p:spPr bwMode="auto">
            <a:xfrm>
              <a:off x="3023828" y="2852936"/>
              <a:ext cx="0" cy="50099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1" name="Text Box 147"/>
            <p:cNvSpPr txBox="1">
              <a:spLocks noChangeArrowheads="1"/>
            </p:cNvSpPr>
            <p:nvPr/>
          </p:nvSpPr>
          <p:spPr bwMode="auto">
            <a:xfrm>
              <a:off x="2654454" y="3068960"/>
              <a:ext cx="1125458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sng" dirty="0">
                  <a:latin typeface="宋体" pitchFamily="2" charset="-122"/>
                </a:rPr>
                <a:t>op </a:t>
              </a:r>
              <a:r>
                <a:rPr lang="zh-CN" altLang="en-US" sz="1800" b="1" u="sng" dirty="0">
                  <a:latin typeface="宋体" pitchFamily="2" charset="-122"/>
                </a:rPr>
                <a:t>  </a:t>
              </a:r>
              <a:r>
                <a:rPr lang="en-US" altLang="zh-CN" sz="1800" b="1" u="sng" dirty="0" err="1">
                  <a:latin typeface="宋体" pitchFamily="2" charset="-122"/>
                </a:rPr>
                <a:t>func</a:t>
              </a:r>
              <a:endParaRPr lang="zh-CN" altLang="en-US" sz="1800" b="1" u="sng" dirty="0">
                <a:latin typeface="宋体" pitchFamily="2" charset="-122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 bwMode="auto">
            <a:xfrm>
              <a:off x="3023828" y="2852936"/>
              <a:ext cx="4068452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23" name="直接箭头连接符 22"/>
            <p:cNvCxnSpPr/>
            <p:nvPr/>
          </p:nvCxnSpPr>
          <p:spPr bwMode="auto">
            <a:xfrm>
              <a:off x="2915816" y="3645024"/>
              <a:ext cx="0" cy="20882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" name="直接箭头连接符 23"/>
            <p:cNvCxnSpPr/>
            <p:nvPr/>
          </p:nvCxnSpPr>
          <p:spPr bwMode="auto">
            <a:xfrm>
              <a:off x="3203848" y="3645024"/>
              <a:ext cx="0" cy="20882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5" name="直接箭头连接符 24"/>
            <p:cNvCxnSpPr/>
            <p:nvPr/>
          </p:nvCxnSpPr>
          <p:spPr bwMode="auto">
            <a:xfrm>
              <a:off x="3491880" y="3645024"/>
              <a:ext cx="0" cy="20882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6" name="直接箭头连接符 25"/>
            <p:cNvCxnSpPr/>
            <p:nvPr/>
          </p:nvCxnSpPr>
          <p:spPr bwMode="auto">
            <a:xfrm>
              <a:off x="3779912" y="3645024"/>
              <a:ext cx="0" cy="20882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7" name="直接箭头连接符 26"/>
            <p:cNvCxnSpPr/>
            <p:nvPr/>
          </p:nvCxnSpPr>
          <p:spPr bwMode="auto">
            <a:xfrm>
              <a:off x="4211960" y="3645024"/>
              <a:ext cx="0" cy="20882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8" name="直接箭头连接符 27"/>
            <p:cNvCxnSpPr/>
            <p:nvPr/>
          </p:nvCxnSpPr>
          <p:spPr bwMode="auto">
            <a:xfrm>
              <a:off x="4499992" y="3645024"/>
              <a:ext cx="0" cy="20882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9" name="直接箭头连接符 28"/>
            <p:cNvCxnSpPr/>
            <p:nvPr/>
          </p:nvCxnSpPr>
          <p:spPr bwMode="auto">
            <a:xfrm>
              <a:off x="4788024" y="3645024"/>
              <a:ext cx="0" cy="20882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0" name="直接箭头连接符 29"/>
            <p:cNvCxnSpPr/>
            <p:nvPr/>
          </p:nvCxnSpPr>
          <p:spPr bwMode="auto">
            <a:xfrm>
              <a:off x="5364088" y="3645024"/>
              <a:ext cx="0" cy="20882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1" name="直接箭头连接符 30"/>
            <p:cNvCxnSpPr/>
            <p:nvPr/>
          </p:nvCxnSpPr>
          <p:spPr bwMode="auto">
            <a:xfrm>
              <a:off x="5076056" y="3645024"/>
              <a:ext cx="0" cy="20882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32" name="Text Box 132"/>
            <p:cNvSpPr txBox="1">
              <a:spLocks noChangeArrowheads="1"/>
            </p:cNvSpPr>
            <p:nvPr/>
          </p:nvSpPr>
          <p:spPr bwMode="auto">
            <a:xfrm>
              <a:off x="3995936" y="3356990"/>
              <a:ext cx="1512168" cy="289459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u="sng" dirty="0">
                  <a:latin typeface="宋体" pitchFamily="2" charset="-122"/>
                </a:rPr>
                <a:t>时序信号电路</a:t>
              </a:r>
              <a:endParaRPr lang="zh-CN" altLang="en-US" sz="1600" b="1" u="sng" dirty="0">
                <a:latin typeface="宋体" pitchFamily="2" charset="-122"/>
              </a:endParaRPr>
            </a:p>
          </p:txBody>
        </p:sp>
        <p:sp>
          <p:nvSpPr>
            <p:cNvPr id="33" name="Text Box 147"/>
            <p:cNvSpPr txBox="1">
              <a:spLocks noChangeArrowheads="1"/>
            </p:cNvSpPr>
            <p:nvPr/>
          </p:nvSpPr>
          <p:spPr bwMode="auto">
            <a:xfrm>
              <a:off x="5580113" y="3236856"/>
              <a:ext cx="288032" cy="624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 u="sng" dirty="0">
                  <a:latin typeface="宋体" pitchFamily="2" charset="-122"/>
                </a:rPr>
                <a:t>P</a:t>
              </a:r>
              <a:r>
                <a:rPr lang="en-US" altLang="zh-CN" sz="1800" b="1" u="sng" baseline="-18000" dirty="0">
                  <a:latin typeface="宋体" pitchFamily="2" charset="-122"/>
                </a:rPr>
                <a:t>1</a:t>
              </a:r>
              <a:endParaRPr lang="en-US" altLang="zh-CN" sz="1800" b="1" u="sng" dirty="0">
                <a:latin typeface="宋体" pitchFamily="2" charset="-122"/>
              </a:endParaRPr>
            </a:p>
            <a:p>
              <a:pPr algn="l">
                <a:lnSpc>
                  <a:spcPct val="140000"/>
                </a:lnSpc>
              </a:pPr>
              <a:r>
                <a:rPr lang="en-US" altLang="zh-CN" sz="1800" b="1" u="sng" dirty="0">
                  <a:latin typeface="宋体" pitchFamily="2" charset="-122"/>
                </a:rPr>
                <a:t>P</a:t>
              </a:r>
              <a:r>
                <a:rPr lang="en-US" altLang="zh-CN" sz="1800" b="1" u="sng" baseline="-18000" dirty="0">
                  <a:latin typeface="宋体" pitchFamily="2" charset="-122"/>
                </a:rPr>
                <a:t>0</a:t>
              </a:r>
              <a:endParaRPr lang="zh-CN" altLang="en-US" sz="1400" b="1" u="sng" baseline="-18000" dirty="0">
                <a:latin typeface="宋体" pitchFamily="2" charset="-122"/>
              </a:endParaRPr>
            </a:p>
          </p:txBody>
        </p:sp>
        <p:cxnSp>
          <p:nvCxnSpPr>
            <p:cNvPr id="34" name="直接箭头连接符 33"/>
            <p:cNvCxnSpPr/>
            <p:nvPr/>
          </p:nvCxnSpPr>
          <p:spPr bwMode="auto">
            <a:xfrm flipV="1">
              <a:off x="1979712" y="4075879"/>
              <a:ext cx="6336704" cy="119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5" name="直接箭头连接符 34"/>
            <p:cNvCxnSpPr/>
            <p:nvPr/>
          </p:nvCxnSpPr>
          <p:spPr bwMode="auto">
            <a:xfrm>
              <a:off x="6012160" y="3645024"/>
              <a:ext cx="330" cy="223224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36" name="直接箭头连接符 35"/>
            <p:cNvCxnSpPr/>
            <p:nvPr/>
          </p:nvCxnSpPr>
          <p:spPr bwMode="auto">
            <a:xfrm>
              <a:off x="6299862" y="3646449"/>
              <a:ext cx="0" cy="241547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37" name="直接箭头连接符 36"/>
            <p:cNvCxnSpPr/>
            <p:nvPr/>
          </p:nvCxnSpPr>
          <p:spPr bwMode="auto">
            <a:xfrm>
              <a:off x="6588224" y="3645024"/>
              <a:ext cx="0" cy="223224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38" name="直接箭头连接符 37"/>
            <p:cNvCxnSpPr/>
            <p:nvPr/>
          </p:nvCxnSpPr>
          <p:spPr bwMode="auto">
            <a:xfrm>
              <a:off x="6876256" y="3645024"/>
              <a:ext cx="0" cy="244827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39" name="直接箭头连接符 38"/>
            <p:cNvCxnSpPr/>
            <p:nvPr/>
          </p:nvCxnSpPr>
          <p:spPr bwMode="auto">
            <a:xfrm>
              <a:off x="7164288" y="3645024"/>
              <a:ext cx="0" cy="223224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40" name="直接箭头连接符 39"/>
            <p:cNvCxnSpPr/>
            <p:nvPr/>
          </p:nvCxnSpPr>
          <p:spPr bwMode="auto">
            <a:xfrm>
              <a:off x="7596336" y="3645024"/>
              <a:ext cx="2617" cy="244827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41" name="直接箭头连接符 40"/>
            <p:cNvCxnSpPr/>
            <p:nvPr/>
          </p:nvCxnSpPr>
          <p:spPr bwMode="auto">
            <a:xfrm>
              <a:off x="5508104" y="3573016"/>
              <a:ext cx="432048" cy="142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直接箭头连接符 41"/>
            <p:cNvCxnSpPr/>
            <p:nvPr/>
          </p:nvCxnSpPr>
          <p:spPr bwMode="auto">
            <a:xfrm flipV="1">
              <a:off x="1979712" y="4227996"/>
              <a:ext cx="6336704" cy="147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3" name="直接箭头连接符 42"/>
            <p:cNvCxnSpPr/>
            <p:nvPr/>
          </p:nvCxnSpPr>
          <p:spPr bwMode="auto">
            <a:xfrm>
              <a:off x="1979712" y="4356720"/>
              <a:ext cx="633670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4" name="直接箭头连接符 43"/>
            <p:cNvCxnSpPr/>
            <p:nvPr/>
          </p:nvCxnSpPr>
          <p:spPr bwMode="auto">
            <a:xfrm>
              <a:off x="1979712" y="4509120"/>
              <a:ext cx="633670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5" name="直接箭头连接符 44"/>
            <p:cNvCxnSpPr/>
            <p:nvPr/>
          </p:nvCxnSpPr>
          <p:spPr bwMode="auto">
            <a:xfrm flipV="1">
              <a:off x="1979712" y="4649755"/>
              <a:ext cx="6336704" cy="338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6" name="直接箭头连接符 45"/>
            <p:cNvCxnSpPr/>
            <p:nvPr/>
          </p:nvCxnSpPr>
          <p:spPr bwMode="auto">
            <a:xfrm>
              <a:off x="1979712" y="4805537"/>
              <a:ext cx="6336704" cy="42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7" name="直接箭头连接符 46"/>
            <p:cNvCxnSpPr/>
            <p:nvPr/>
          </p:nvCxnSpPr>
          <p:spPr bwMode="auto">
            <a:xfrm>
              <a:off x="1979712" y="4932784"/>
              <a:ext cx="633670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8" name="直接箭头连接符 47"/>
            <p:cNvCxnSpPr/>
            <p:nvPr/>
          </p:nvCxnSpPr>
          <p:spPr bwMode="auto">
            <a:xfrm flipV="1">
              <a:off x="1979712" y="5083609"/>
              <a:ext cx="6336704" cy="157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9" name="直接箭头连接符 48"/>
            <p:cNvCxnSpPr/>
            <p:nvPr/>
          </p:nvCxnSpPr>
          <p:spPr bwMode="auto">
            <a:xfrm flipV="1">
              <a:off x="1979712" y="5228389"/>
              <a:ext cx="6336704" cy="81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0" name="直接箭头连接符 49"/>
            <p:cNvCxnSpPr/>
            <p:nvPr/>
          </p:nvCxnSpPr>
          <p:spPr bwMode="auto">
            <a:xfrm>
              <a:off x="1979712" y="5381600"/>
              <a:ext cx="633670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1" name="直接箭头连接符 50"/>
            <p:cNvCxnSpPr/>
            <p:nvPr/>
          </p:nvCxnSpPr>
          <p:spPr bwMode="auto">
            <a:xfrm>
              <a:off x="1979712" y="5508848"/>
              <a:ext cx="633670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2" name="直接箭头连接符 51"/>
            <p:cNvCxnSpPr/>
            <p:nvPr/>
          </p:nvCxnSpPr>
          <p:spPr bwMode="auto">
            <a:xfrm>
              <a:off x="1979712" y="5661248"/>
              <a:ext cx="633670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53" name="椭圆 52"/>
            <p:cNvSpPr/>
            <p:nvPr/>
          </p:nvSpPr>
          <p:spPr bwMode="auto">
            <a:xfrm>
              <a:off x="2021240" y="4328249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4" name="椭圆 53"/>
            <p:cNvSpPr/>
            <p:nvPr/>
          </p:nvSpPr>
          <p:spPr bwMode="auto">
            <a:xfrm>
              <a:off x="2312422" y="4480649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5" name="椭圆 54"/>
            <p:cNvSpPr/>
            <p:nvPr/>
          </p:nvSpPr>
          <p:spPr bwMode="auto">
            <a:xfrm>
              <a:off x="2597304" y="4622755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6" name="椭圆 55"/>
            <p:cNvSpPr/>
            <p:nvPr/>
          </p:nvSpPr>
          <p:spPr bwMode="auto">
            <a:xfrm>
              <a:off x="2888486" y="4775155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7" name="椭圆 56"/>
            <p:cNvSpPr/>
            <p:nvPr/>
          </p:nvSpPr>
          <p:spPr bwMode="auto">
            <a:xfrm>
              <a:off x="2889528" y="5631150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8" name="椭圆 57"/>
            <p:cNvSpPr/>
            <p:nvPr/>
          </p:nvSpPr>
          <p:spPr bwMode="auto">
            <a:xfrm>
              <a:off x="3176518" y="5478472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9" name="椭圆 58"/>
            <p:cNvSpPr/>
            <p:nvPr/>
          </p:nvSpPr>
          <p:spPr bwMode="auto">
            <a:xfrm>
              <a:off x="3467115" y="5351780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0" name="椭圆 59"/>
            <p:cNvSpPr/>
            <p:nvPr/>
          </p:nvSpPr>
          <p:spPr bwMode="auto">
            <a:xfrm>
              <a:off x="3754105" y="5199102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1" name="椭圆 60"/>
            <p:cNvSpPr/>
            <p:nvPr/>
          </p:nvSpPr>
          <p:spPr bwMode="auto">
            <a:xfrm>
              <a:off x="3753242" y="5056609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2" name="椭圆 61"/>
            <p:cNvSpPr/>
            <p:nvPr/>
          </p:nvSpPr>
          <p:spPr bwMode="auto">
            <a:xfrm>
              <a:off x="3753242" y="4050402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3" name="椭圆 62"/>
            <p:cNvSpPr/>
            <p:nvPr/>
          </p:nvSpPr>
          <p:spPr bwMode="auto">
            <a:xfrm>
              <a:off x="4184630" y="4202802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4" name="椭圆 63"/>
            <p:cNvSpPr/>
            <p:nvPr/>
          </p:nvSpPr>
          <p:spPr bwMode="auto">
            <a:xfrm>
              <a:off x="4758789" y="4048879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5" name="椭圆 64"/>
            <p:cNvSpPr/>
            <p:nvPr/>
          </p:nvSpPr>
          <p:spPr bwMode="auto">
            <a:xfrm>
              <a:off x="4472280" y="4904313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6" name="椭圆 65"/>
            <p:cNvSpPr/>
            <p:nvPr/>
          </p:nvSpPr>
          <p:spPr bwMode="auto">
            <a:xfrm>
              <a:off x="4758789" y="5351601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7" name="椭圆 66"/>
            <p:cNvSpPr/>
            <p:nvPr/>
          </p:nvSpPr>
          <p:spPr bwMode="auto">
            <a:xfrm>
              <a:off x="5050631" y="5632013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8" name="椭圆 67"/>
            <p:cNvSpPr/>
            <p:nvPr/>
          </p:nvSpPr>
          <p:spPr bwMode="auto">
            <a:xfrm>
              <a:off x="5049768" y="5479995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9" name="椭圆 68"/>
            <p:cNvSpPr/>
            <p:nvPr/>
          </p:nvSpPr>
          <p:spPr bwMode="auto">
            <a:xfrm>
              <a:off x="5049386" y="5058514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0" name="椭圆 69"/>
            <p:cNvSpPr/>
            <p:nvPr/>
          </p:nvSpPr>
          <p:spPr bwMode="auto">
            <a:xfrm>
              <a:off x="5336758" y="4480927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1" name="椭圆 70"/>
            <p:cNvSpPr/>
            <p:nvPr/>
          </p:nvSpPr>
          <p:spPr bwMode="auto">
            <a:xfrm>
              <a:off x="5335895" y="4328909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2" name="椭圆 71"/>
            <p:cNvSpPr/>
            <p:nvPr/>
          </p:nvSpPr>
          <p:spPr bwMode="auto">
            <a:xfrm>
              <a:off x="5336758" y="4778965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3" name="椭圆 72"/>
            <p:cNvSpPr/>
            <p:nvPr/>
          </p:nvSpPr>
          <p:spPr bwMode="auto">
            <a:xfrm>
              <a:off x="5335895" y="4626947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4" name="椭圆 73"/>
            <p:cNvSpPr/>
            <p:nvPr/>
          </p:nvSpPr>
          <p:spPr bwMode="auto">
            <a:xfrm>
              <a:off x="5337418" y="5201389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5" name="椭圆 74"/>
            <p:cNvSpPr/>
            <p:nvPr/>
          </p:nvSpPr>
          <p:spPr bwMode="auto">
            <a:xfrm>
              <a:off x="5985490" y="4050402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6" name="椭圆 75"/>
            <p:cNvSpPr/>
            <p:nvPr/>
          </p:nvSpPr>
          <p:spPr bwMode="auto">
            <a:xfrm>
              <a:off x="6272862" y="4202802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7" name="椭圆 76"/>
            <p:cNvSpPr/>
            <p:nvPr/>
          </p:nvSpPr>
          <p:spPr bwMode="auto">
            <a:xfrm>
              <a:off x="6558989" y="4202420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8" name="椭圆 77"/>
            <p:cNvSpPr/>
            <p:nvPr/>
          </p:nvSpPr>
          <p:spPr bwMode="auto">
            <a:xfrm>
              <a:off x="6558126" y="4050402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9" name="椭圆 78"/>
            <p:cNvSpPr/>
            <p:nvPr/>
          </p:nvSpPr>
          <p:spPr bwMode="auto">
            <a:xfrm>
              <a:off x="6850831" y="4479404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0" name="椭圆 79"/>
            <p:cNvSpPr/>
            <p:nvPr/>
          </p:nvSpPr>
          <p:spPr bwMode="auto">
            <a:xfrm>
              <a:off x="6849968" y="4327386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1" name="椭圆 80"/>
            <p:cNvSpPr/>
            <p:nvPr/>
          </p:nvSpPr>
          <p:spPr bwMode="auto">
            <a:xfrm>
              <a:off x="6850831" y="4777442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2" name="椭圆 81"/>
            <p:cNvSpPr/>
            <p:nvPr/>
          </p:nvSpPr>
          <p:spPr bwMode="auto">
            <a:xfrm>
              <a:off x="6849968" y="4625424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3" name="椭圆 82"/>
            <p:cNvSpPr/>
            <p:nvPr/>
          </p:nvSpPr>
          <p:spPr bwMode="auto">
            <a:xfrm>
              <a:off x="7136958" y="4200996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4" name="椭圆 83"/>
            <p:cNvSpPr/>
            <p:nvPr/>
          </p:nvSpPr>
          <p:spPr bwMode="auto">
            <a:xfrm>
              <a:off x="7136958" y="4903068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5" name="椭圆 84"/>
            <p:cNvSpPr/>
            <p:nvPr/>
          </p:nvSpPr>
          <p:spPr bwMode="auto">
            <a:xfrm>
              <a:off x="7569006" y="5199583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6" name="椭圆 85"/>
            <p:cNvSpPr/>
            <p:nvPr/>
          </p:nvSpPr>
          <p:spPr bwMode="auto">
            <a:xfrm>
              <a:off x="7571953" y="5057090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87" name="直接箭头连接符 86"/>
            <p:cNvCxnSpPr/>
            <p:nvPr/>
          </p:nvCxnSpPr>
          <p:spPr bwMode="auto">
            <a:xfrm>
              <a:off x="7884038" y="2996952"/>
              <a:ext cx="1702" cy="288032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8" name="直接箭头连接符 87"/>
            <p:cNvCxnSpPr/>
            <p:nvPr/>
          </p:nvCxnSpPr>
          <p:spPr bwMode="auto">
            <a:xfrm>
              <a:off x="8244408" y="3645024"/>
              <a:ext cx="1575" cy="244827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sp>
          <p:nvSpPr>
            <p:cNvPr id="89" name="Text Box 132"/>
            <p:cNvSpPr txBox="1">
              <a:spLocks noChangeArrowheads="1"/>
            </p:cNvSpPr>
            <p:nvPr/>
          </p:nvSpPr>
          <p:spPr bwMode="auto">
            <a:xfrm>
              <a:off x="8028384" y="3138715"/>
              <a:ext cx="504056" cy="50631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sng" dirty="0">
                  <a:latin typeface="宋体" pitchFamily="2" charset="-122"/>
                </a:rPr>
                <a:t>中断机构</a:t>
              </a:r>
            </a:p>
          </p:txBody>
        </p:sp>
        <p:sp>
          <p:nvSpPr>
            <p:cNvPr id="90" name="椭圆 89"/>
            <p:cNvSpPr/>
            <p:nvPr/>
          </p:nvSpPr>
          <p:spPr bwMode="auto">
            <a:xfrm>
              <a:off x="7857038" y="4200133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1" name="椭圆 90"/>
            <p:cNvSpPr/>
            <p:nvPr/>
          </p:nvSpPr>
          <p:spPr bwMode="auto">
            <a:xfrm>
              <a:off x="8218983" y="4048497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2" name="椭圆 91"/>
            <p:cNvSpPr/>
            <p:nvPr/>
          </p:nvSpPr>
          <p:spPr bwMode="auto">
            <a:xfrm>
              <a:off x="7855793" y="5633918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3" name="椭圆 92"/>
            <p:cNvSpPr/>
            <p:nvPr/>
          </p:nvSpPr>
          <p:spPr bwMode="auto">
            <a:xfrm>
              <a:off x="7858740" y="5479995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4" name="椭圆 93"/>
            <p:cNvSpPr/>
            <p:nvPr/>
          </p:nvSpPr>
          <p:spPr bwMode="auto">
            <a:xfrm>
              <a:off x="8217941" y="4480927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5" name="椭圆 94"/>
            <p:cNvSpPr/>
            <p:nvPr/>
          </p:nvSpPr>
          <p:spPr bwMode="auto">
            <a:xfrm>
              <a:off x="8217078" y="4328909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6" name="椭圆 95"/>
            <p:cNvSpPr/>
            <p:nvPr/>
          </p:nvSpPr>
          <p:spPr bwMode="auto">
            <a:xfrm>
              <a:off x="8217941" y="4777214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7" name="椭圆 96"/>
            <p:cNvSpPr/>
            <p:nvPr/>
          </p:nvSpPr>
          <p:spPr bwMode="auto">
            <a:xfrm>
              <a:off x="8218983" y="4621386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8" name="椭圆 97"/>
            <p:cNvSpPr/>
            <p:nvPr/>
          </p:nvSpPr>
          <p:spPr bwMode="auto">
            <a:xfrm>
              <a:off x="8215833" y="5479514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9" name="椭圆 98"/>
            <p:cNvSpPr/>
            <p:nvPr/>
          </p:nvSpPr>
          <p:spPr bwMode="auto">
            <a:xfrm>
              <a:off x="8218780" y="5351219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00" name="直接箭头连接符 99"/>
            <p:cNvCxnSpPr/>
            <p:nvPr/>
          </p:nvCxnSpPr>
          <p:spPr bwMode="auto">
            <a:xfrm>
              <a:off x="5076056" y="2996952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1" name="直接箭头连接符 201"/>
            <p:cNvCxnSpPr>
              <a:stCxn id="102" idx="1"/>
            </p:cNvCxnSpPr>
            <p:nvPr/>
          </p:nvCxnSpPr>
          <p:spPr bwMode="auto">
            <a:xfrm rot="10800000" flipV="1">
              <a:off x="5292080" y="3159788"/>
              <a:ext cx="216024" cy="197204"/>
            </a:xfrm>
            <a:prstGeom prst="bentConnector3">
              <a:avLst>
                <a:gd name="adj1" fmla="val 101735"/>
              </a:avLst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2" name="Text Box 260"/>
            <p:cNvSpPr txBox="1">
              <a:spLocks noChangeArrowheads="1"/>
            </p:cNvSpPr>
            <p:nvPr/>
          </p:nvSpPr>
          <p:spPr bwMode="auto">
            <a:xfrm>
              <a:off x="5508104" y="3068960"/>
              <a:ext cx="360040" cy="1816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400" b="1" u="sng" dirty="0">
                  <a:latin typeface="宋体" pitchFamily="2" charset="-122"/>
                </a:rPr>
                <a:t>≥</a:t>
              </a:r>
              <a:r>
                <a:rPr lang="en-US" altLang="zh-CN" sz="1600" b="1" u="sng" dirty="0">
                  <a:latin typeface="宋体" pitchFamily="2" charset="-122"/>
                </a:rPr>
                <a:t>1</a:t>
              </a:r>
              <a:endParaRPr lang="en-US" altLang="zh-CN" sz="1400" b="1" u="sng" dirty="0">
                <a:latin typeface="宋体" pitchFamily="2" charset="-122"/>
              </a:endParaRPr>
            </a:p>
          </p:txBody>
        </p:sp>
        <p:cxnSp>
          <p:nvCxnSpPr>
            <p:cNvPr id="103" name="直接箭头连接符 201"/>
            <p:cNvCxnSpPr/>
            <p:nvPr/>
          </p:nvCxnSpPr>
          <p:spPr bwMode="auto">
            <a:xfrm rot="10800000">
              <a:off x="5880958" y="3194161"/>
              <a:ext cx="334412" cy="159771"/>
            </a:xfrm>
            <a:prstGeom prst="bentConnector3">
              <a:avLst>
                <a:gd name="adj1" fmla="val 406"/>
              </a:avLst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4" name="直接箭头连接符 201"/>
            <p:cNvCxnSpPr/>
            <p:nvPr/>
          </p:nvCxnSpPr>
          <p:spPr bwMode="auto">
            <a:xfrm rot="10800000">
              <a:off x="5868144" y="3125215"/>
              <a:ext cx="504056" cy="231779"/>
            </a:xfrm>
            <a:prstGeom prst="bentConnector3">
              <a:avLst>
                <a:gd name="adj1" fmla="val -1577"/>
              </a:avLst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5" name="直接箭头连接符 104"/>
            <p:cNvCxnSpPr/>
            <p:nvPr/>
          </p:nvCxnSpPr>
          <p:spPr bwMode="auto">
            <a:xfrm flipV="1">
              <a:off x="6948264" y="2924944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6" name="直接箭头连接符 105"/>
            <p:cNvCxnSpPr/>
            <p:nvPr/>
          </p:nvCxnSpPr>
          <p:spPr bwMode="auto">
            <a:xfrm flipV="1">
              <a:off x="7092280" y="2852936"/>
              <a:ext cx="0" cy="50405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7" name="直接箭头连接符 106"/>
            <p:cNvCxnSpPr/>
            <p:nvPr/>
          </p:nvCxnSpPr>
          <p:spPr bwMode="auto">
            <a:xfrm>
              <a:off x="3166886" y="2924944"/>
              <a:ext cx="3781378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sp>
          <p:nvSpPr>
            <p:cNvPr id="108" name="矩形 107"/>
            <p:cNvSpPr/>
            <p:nvPr/>
          </p:nvSpPr>
          <p:spPr>
            <a:xfrm>
              <a:off x="5508105" y="5877272"/>
              <a:ext cx="2952328" cy="432048"/>
            </a:xfrm>
            <a:prstGeom prst="rect">
              <a:avLst/>
            </a:prstGeom>
          </p:spPr>
          <p:txBody>
            <a:bodyPr wrap="square" lIns="0" tIns="0" rIns="0" bIns="0" anchor="ctr" anchorCtr="0">
              <a:no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600" b="1" u="sng" spc="-100" dirty="0" err="1">
                  <a:latin typeface="+mn-ea"/>
                  <a:ea typeface="+mn-ea"/>
                </a:rPr>
                <a:t>PCsrc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[1]  </a:t>
              </a:r>
              <a:r>
                <a:rPr lang="en-US" altLang="zh-CN" sz="1600" b="1" u="sng" spc="-100" dirty="0" err="1">
                  <a:latin typeface="+mn-ea"/>
                  <a:ea typeface="+mn-ea"/>
                </a:rPr>
                <a:t>PCWr</a:t>
              </a:r>
              <a:r>
                <a:rPr lang="en-US" altLang="zh-CN" sz="1200" b="1" u="sng" spc="-100" dirty="0">
                  <a:latin typeface="+mn-ea"/>
                  <a:ea typeface="+mn-ea"/>
                </a:rPr>
                <a:t>  </a:t>
              </a:r>
              <a:r>
                <a:rPr lang="en-US" altLang="zh-CN" sz="1600" b="1" u="sng" spc="-100" dirty="0" err="1">
                  <a:latin typeface="+mn-ea"/>
                  <a:ea typeface="+mn-ea"/>
                </a:rPr>
                <a:t>ALUAsrc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  WMFC</a:t>
              </a:r>
            </a:p>
            <a:p>
              <a:pPr algn="l">
                <a:lnSpc>
                  <a:spcPct val="80000"/>
                </a:lnSpc>
              </a:pPr>
              <a:r>
                <a:rPr lang="en-US" altLang="zh-CN" sz="1600" b="1" u="sng" spc="-100" dirty="0">
                  <a:latin typeface="+mn-ea"/>
                  <a:ea typeface="+mn-ea"/>
                </a:rPr>
                <a:t>   </a:t>
              </a:r>
              <a:r>
                <a:rPr lang="en-US" altLang="zh-CN" sz="1600" b="1" u="sng" spc="-100" dirty="0" err="1">
                  <a:latin typeface="+mn-ea"/>
                  <a:ea typeface="+mn-ea"/>
                </a:rPr>
                <a:t>PCsrc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[0]  </a:t>
              </a:r>
              <a:r>
                <a:rPr lang="en-US" altLang="zh-CN" sz="1600" b="1" u="sng" spc="-100" dirty="0" err="1">
                  <a:latin typeface="+mn-ea"/>
                  <a:ea typeface="+mn-ea"/>
                </a:rPr>
                <a:t>RegWr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  </a:t>
              </a:r>
              <a:r>
                <a:rPr lang="en-US" altLang="zh-CN" sz="1600" b="1" u="sng" spc="-100" dirty="0" err="1">
                  <a:latin typeface="+mn-ea"/>
                  <a:ea typeface="+mn-ea"/>
                </a:rPr>
                <a:t>MemRd</a:t>
              </a:r>
              <a:r>
                <a:rPr lang="en-US" altLang="zh-CN" sz="1600" b="1" u="sng" spc="-100" dirty="0">
                  <a:latin typeface="+mn-ea"/>
                  <a:ea typeface="+mn-ea"/>
                </a:rPr>
                <a:t>    End</a:t>
              </a:r>
              <a:endParaRPr lang="zh-CN" altLang="en-US" sz="1600" b="1" u="sng" spc="-100" dirty="0">
                <a:latin typeface="+mn-ea"/>
                <a:ea typeface="+mn-ea"/>
              </a:endParaRPr>
            </a:p>
          </p:txBody>
        </p:sp>
        <p:cxnSp>
          <p:nvCxnSpPr>
            <p:cNvPr id="109" name="直接箭头连接符 108"/>
            <p:cNvCxnSpPr/>
            <p:nvPr/>
          </p:nvCxnSpPr>
          <p:spPr bwMode="auto">
            <a:xfrm>
              <a:off x="4716016" y="3176972"/>
              <a:ext cx="0" cy="18002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0" name="直接箭头连接符 109"/>
            <p:cNvCxnSpPr/>
            <p:nvPr/>
          </p:nvCxnSpPr>
          <p:spPr bwMode="auto">
            <a:xfrm>
              <a:off x="4139952" y="3176972"/>
              <a:ext cx="0" cy="18227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1" name="Text Box 147"/>
            <p:cNvSpPr txBox="1">
              <a:spLocks noChangeArrowheads="1"/>
            </p:cNvSpPr>
            <p:nvPr/>
          </p:nvSpPr>
          <p:spPr bwMode="auto">
            <a:xfrm>
              <a:off x="3923928" y="2961096"/>
              <a:ext cx="1043158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sng" dirty="0" err="1">
                  <a:latin typeface="宋体" pitchFamily="2" charset="-122"/>
                </a:rPr>
                <a:t>ClrN</a:t>
              </a:r>
              <a:r>
                <a:rPr lang="en-US" altLang="zh-CN" sz="1800" b="1" u="sng" dirty="0">
                  <a:latin typeface="宋体" pitchFamily="2" charset="-122"/>
                </a:rPr>
                <a:t> CLK</a:t>
              </a:r>
              <a:endParaRPr lang="zh-CN" altLang="en-US" sz="1800" b="1" u="sng" dirty="0">
                <a:latin typeface="宋体" pitchFamily="2" charset="-122"/>
              </a:endParaRPr>
            </a:p>
          </p:txBody>
        </p:sp>
        <p:sp>
          <p:nvSpPr>
            <p:cNvPr id="112" name="Text Box 147"/>
            <p:cNvSpPr txBox="1">
              <a:spLocks noChangeArrowheads="1"/>
            </p:cNvSpPr>
            <p:nvPr/>
          </p:nvSpPr>
          <p:spPr bwMode="auto">
            <a:xfrm>
              <a:off x="1961710" y="5871211"/>
              <a:ext cx="2250250" cy="22208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u="sng" dirty="0" err="1"/>
                <a:t>μ</a:t>
              </a:r>
              <a:r>
                <a:rPr lang="en-US" altLang="zh-CN" sz="1800" b="1" u="sng" dirty="0" err="1">
                  <a:latin typeface="+mn-ea"/>
                </a:rPr>
                <a:t>OP</a:t>
              </a:r>
              <a:r>
                <a:rPr lang="zh-CN" altLang="en-US" sz="1800" b="1" u="sng" dirty="0">
                  <a:latin typeface="+mn-ea"/>
                </a:rPr>
                <a:t>控制</a:t>
              </a:r>
              <a:r>
                <a:rPr lang="zh-CN" altLang="en-US" sz="1800" b="1" u="sng" dirty="0">
                  <a:latin typeface="宋体" pitchFamily="2" charset="-122"/>
                </a:rPr>
                <a:t>信号形成电路</a:t>
              </a:r>
            </a:p>
          </p:txBody>
        </p:sp>
      </p:grpSp>
      <p:grpSp>
        <p:nvGrpSpPr>
          <p:cNvPr id="113" name="Group 76"/>
          <p:cNvGrpSpPr>
            <a:grpSpLocks/>
          </p:cNvGrpSpPr>
          <p:nvPr/>
        </p:nvGrpSpPr>
        <p:grpSpPr bwMode="auto">
          <a:xfrm>
            <a:off x="5076056" y="6454031"/>
            <a:ext cx="360363" cy="287337"/>
            <a:chOff x="1133" y="4020"/>
            <a:chExt cx="227" cy="181"/>
          </a:xfrm>
        </p:grpSpPr>
        <p:sp>
          <p:nvSpPr>
            <p:cNvPr id="114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u="sng"/>
            </a:p>
          </p:txBody>
        </p:sp>
        <p:sp>
          <p:nvSpPr>
            <p:cNvPr id="115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u="sng" dirty="0">
                  <a:solidFill>
                    <a:schemeClr val="bg2"/>
                  </a:solidFill>
                  <a:latin typeface="宋体" pitchFamily="2" charset="-122"/>
                </a:rPr>
                <a:t>60</a:t>
              </a:r>
            </a:p>
          </p:txBody>
        </p:sp>
      </p:grpSp>
      <p:sp>
        <p:nvSpPr>
          <p:cNvPr id="116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sng"/>
          </a:p>
        </p:txBody>
      </p:sp>
      <p:sp>
        <p:nvSpPr>
          <p:cNvPr id="121" name="AutoShape 9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sng"/>
          </a:p>
        </p:txBody>
      </p:sp>
      <p:sp>
        <p:nvSpPr>
          <p:cNvPr id="122" name="AutoShape 9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sng"/>
          </a:p>
        </p:txBody>
      </p:sp>
      <p:sp>
        <p:nvSpPr>
          <p:cNvPr id="119" name="Text Box 648"/>
          <p:cNvSpPr txBox="1">
            <a:spLocks noChangeArrowheads="1"/>
          </p:cNvSpPr>
          <p:nvPr/>
        </p:nvSpPr>
        <p:spPr bwMode="auto">
          <a:xfrm>
            <a:off x="179388" y="5956596"/>
            <a:ext cx="8785225" cy="42473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zh-CN" b="1" u="sng" dirty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zh-CN" altLang="en-US" b="1" u="sng" dirty="0">
                <a:solidFill>
                  <a:srgbClr val="CC3300"/>
                </a:solidFill>
                <a:latin typeface="宋体" pitchFamily="2" charset="-122"/>
              </a:rPr>
              <a:t>作业</a:t>
            </a:r>
            <a:r>
              <a:rPr lang="en-US" altLang="zh-CN" b="1" u="sng" dirty="0">
                <a:solidFill>
                  <a:srgbClr val="CC3300"/>
                </a:solidFill>
                <a:latin typeface="宋体" pitchFamily="2" charset="-122"/>
              </a:rPr>
              <a:t>5-3</a:t>
            </a:r>
            <a:r>
              <a:rPr lang="zh-CN" altLang="en-US" b="1" u="sng" dirty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en-US" altLang="zh-CN" b="1" u="sng" dirty="0">
                <a:latin typeface="宋体" pitchFamily="2" charset="-122"/>
              </a:rPr>
              <a:t>P237—</a:t>
            </a:r>
            <a:r>
              <a:rPr lang="en-US" altLang="zh-CN" b="1" u="sng" dirty="0">
                <a:solidFill>
                  <a:srgbClr val="CC3300"/>
                </a:solidFill>
                <a:latin typeface="宋体" pitchFamily="2" charset="-122"/>
              </a:rPr>
              <a:t> </a:t>
            </a:r>
            <a:r>
              <a:rPr lang="en-US" altLang="zh-CN" b="1" u="sng" dirty="0">
                <a:latin typeface="宋体" pitchFamily="2" charset="-122"/>
              </a:rPr>
              <a:t>17</a:t>
            </a:r>
            <a:r>
              <a:rPr lang="zh-CN" altLang="en-US" b="1" u="sng" dirty="0">
                <a:latin typeface="宋体" pitchFamily="2" charset="-122"/>
              </a:rPr>
              <a:t>、</a:t>
            </a:r>
            <a:r>
              <a:rPr lang="en-US" altLang="zh-CN" b="1" u="sng" dirty="0">
                <a:latin typeface="宋体" pitchFamily="2" charset="-122"/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76466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9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D2E7-D43C-45A3-B0E6-DDB3BD36F932}" type="slidenum">
              <a:rPr lang="en-US" altLang="zh-CN"/>
              <a:pPr/>
              <a:t>84</a:t>
            </a:fld>
            <a:endParaRPr lang="en-US" altLang="zh-CN" dirty="0"/>
          </a:p>
        </p:txBody>
      </p:sp>
      <p:sp>
        <p:nvSpPr>
          <p:cNvPr id="167027" name="Text Box 115"/>
          <p:cNvSpPr txBox="1">
            <a:spLocks noChangeArrowheads="1"/>
          </p:cNvSpPr>
          <p:nvPr/>
        </p:nvSpPr>
        <p:spPr bwMode="auto">
          <a:xfrm>
            <a:off x="838200" y="214290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600" b="1" dirty="0">
                <a:latin typeface="宋体" pitchFamily="2" charset="-122"/>
              </a:rPr>
              <a:t>§6.4  </a:t>
            </a:r>
            <a:r>
              <a:rPr lang="zh-CN" altLang="en-US" sz="3600" b="1" dirty="0">
                <a:latin typeface="宋体" pitchFamily="2" charset="-122"/>
              </a:rPr>
              <a:t>微程序控制器的设计</a:t>
            </a:r>
          </a:p>
        </p:txBody>
      </p:sp>
      <p:sp>
        <p:nvSpPr>
          <p:cNvPr id="167029" name="Text Box 117"/>
          <p:cNvSpPr txBox="1">
            <a:spLocks noChangeArrowheads="1"/>
          </p:cNvSpPr>
          <p:nvPr/>
        </p:nvSpPr>
        <p:spPr bwMode="auto">
          <a:xfrm>
            <a:off x="179388" y="965200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一、微程序控制思想</a:t>
            </a:r>
            <a:endParaRPr lang="zh-CN" altLang="en-US" sz="2800" b="1" dirty="0">
              <a:latin typeface="宋体" pitchFamily="2" charset="-122"/>
              <a:ea typeface="黑体" pitchFamily="2" charset="-122"/>
            </a:endParaRPr>
          </a:p>
        </p:txBody>
      </p:sp>
      <p:sp>
        <p:nvSpPr>
          <p:cNvPr id="167089" name="Text Box 177"/>
          <p:cNvSpPr txBox="1">
            <a:spLocks noChangeArrowheads="1"/>
          </p:cNvSpPr>
          <p:nvPr/>
        </p:nvSpPr>
        <p:spPr bwMode="auto">
          <a:xfrm>
            <a:off x="179388" y="1484784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微程序控制思想：     </a:t>
            </a:r>
            <a:r>
              <a:rPr lang="en-US" altLang="zh-CN" b="1" dirty="0">
                <a:latin typeface="宋体" pitchFamily="2" charset="-122"/>
              </a:rPr>
              <a:t>—</a:t>
            </a:r>
            <a:r>
              <a:rPr lang="zh-CN" altLang="en-US" sz="2200" b="1" dirty="0">
                <a:latin typeface="宋体" pitchFamily="2" charset="-122"/>
              </a:rPr>
              <a:t>类似于存储程序工作方式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①</a:t>
            </a:r>
            <a:r>
              <a:rPr lang="zh-CN" altLang="en-US" b="1" dirty="0">
                <a:latin typeface="宋体" pitchFamily="2" charset="-122"/>
              </a:rPr>
              <a:t>每条</a:t>
            </a:r>
            <a:r>
              <a:rPr lang="zh-CN" altLang="en-US" b="1" u="sng" dirty="0">
                <a:latin typeface="宋体" pitchFamily="2" charset="-122"/>
              </a:rPr>
              <a:t>指令的执行过程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en-US" altLang="zh-CN" sz="2000" dirty="0" err="1"/>
              <a:t>μ</a:t>
            </a:r>
            <a:r>
              <a:rPr lang="en-US" altLang="zh-CN" sz="2000" b="1" dirty="0" err="1">
                <a:latin typeface="+mn-ea"/>
              </a:rPr>
              <a:t>OPCmd</a:t>
            </a:r>
            <a:r>
              <a:rPr lang="zh-CN" altLang="en-US" sz="2000" b="1" dirty="0">
                <a:latin typeface="宋体" pitchFamily="2" charset="-122"/>
              </a:rPr>
              <a:t>序列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都用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微程序</a:t>
            </a:r>
            <a:r>
              <a:rPr lang="zh-CN" altLang="en-US" b="1" dirty="0">
                <a:latin typeface="宋体" pitchFamily="2" charset="-122"/>
              </a:rPr>
              <a:t>表示，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</a:t>
            </a:r>
            <a:r>
              <a:rPr lang="zh-CN" altLang="en-US" b="1" dirty="0">
                <a:latin typeface="宋体" pitchFamily="2" charset="-122"/>
              </a:rPr>
              <a:t>所有微程序都</a:t>
            </a:r>
            <a:r>
              <a:rPr lang="zh-CN" altLang="en-US" b="1" u="sng" dirty="0">
                <a:solidFill>
                  <a:schemeClr val="accent2"/>
                </a:solidFill>
                <a:latin typeface="宋体" pitchFamily="2" charset="-122"/>
              </a:rPr>
              <a:t>存放</a:t>
            </a:r>
            <a:r>
              <a:rPr lang="zh-CN" altLang="en-US" b="1" dirty="0">
                <a:latin typeface="宋体" pitchFamily="2" charset="-122"/>
              </a:rPr>
              <a:t>在专用</a:t>
            </a:r>
            <a:r>
              <a:rPr lang="en-US" altLang="zh-CN" b="1" dirty="0">
                <a:latin typeface="宋体" pitchFamily="2" charset="-122"/>
              </a:rPr>
              <a:t>MEM</a:t>
            </a:r>
            <a:r>
              <a:rPr lang="zh-CN" altLang="en-US" b="1" dirty="0">
                <a:latin typeface="宋体" pitchFamily="2" charset="-122"/>
              </a:rPr>
              <a:t>中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②CU</a:t>
            </a:r>
            <a:r>
              <a:rPr lang="zh-CN" altLang="en-US" b="1" dirty="0">
                <a:latin typeface="宋体" pitchFamily="2" charset="-122"/>
              </a:rPr>
              <a:t>自动、逐条</a:t>
            </a:r>
            <a:r>
              <a:rPr lang="zh-CN" altLang="en-US" b="1" u="sng" dirty="0">
                <a:solidFill>
                  <a:schemeClr val="accent2"/>
                </a:solidFill>
                <a:latin typeface="宋体" pitchFamily="2" charset="-122"/>
              </a:rPr>
              <a:t>取出并执行</a:t>
            </a:r>
            <a:r>
              <a:rPr lang="zh-CN" altLang="en-US" b="1" dirty="0">
                <a:latin typeface="宋体" pitchFamily="2" charset="-122"/>
              </a:rPr>
              <a:t>微指令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产生</a:t>
            </a:r>
            <a:r>
              <a:rPr lang="en-US" altLang="zh-CN" sz="2000" dirty="0" err="1"/>
              <a:t>μ</a:t>
            </a:r>
            <a:r>
              <a:rPr lang="en-US" altLang="zh-CN" sz="2000" b="1" dirty="0" err="1">
                <a:latin typeface="+mn-ea"/>
              </a:rPr>
              <a:t>OP</a:t>
            </a:r>
            <a:r>
              <a:rPr lang="zh-CN" altLang="en-US" sz="2000" b="1" dirty="0">
                <a:latin typeface="+mn-ea"/>
              </a:rPr>
              <a:t>控制信号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167091" name="Text Box 179"/>
          <p:cNvSpPr txBox="1">
            <a:spLocks noChangeArrowheads="1"/>
          </p:cNvSpPr>
          <p:nvPr/>
        </p:nvSpPr>
        <p:spPr bwMode="auto">
          <a:xfrm>
            <a:off x="179388" y="3284984"/>
            <a:ext cx="878522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*相关术语：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微命令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部件的</a:t>
            </a:r>
            <a:r>
              <a:rPr lang="zh-CN" altLang="en-US" b="1" u="sng" dirty="0">
                <a:latin typeface="宋体" pitchFamily="2" charset="-122"/>
              </a:rPr>
              <a:t>操作控制信号</a:t>
            </a:r>
            <a:r>
              <a:rPr lang="zh-CN" altLang="en-US" b="1" dirty="0">
                <a:latin typeface="宋体" pitchFamily="2" charset="-122"/>
              </a:rPr>
              <a:t>        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～</a:t>
            </a:r>
            <a:r>
              <a:rPr lang="en-US" altLang="zh-CN" sz="2000" b="1" dirty="0">
                <a:latin typeface="+mn-ea"/>
              </a:rPr>
              <a:t>1</a:t>
            </a:r>
            <a:r>
              <a:rPr lang="zh-CN" altLang="en-US" sz="2000" b="1" dirty="0">
                <a:latin typeface="+mn-ea"/>
              </a:rPr>
              <a:t>个</a:t>
            </a:r>
            <a:r>
              <a:rPr lang="en-US" altLang="zh-CN" sz="2000" dirty="0" err="1"/>
              <a:t>μ</a:t>
            </a:r>
            <a:r>
              <a:rPr lang="en-US" altLang="zh-CN" sz="2000" b="1" dirty="0" err="1">
                <a:latin typeface="+mn-ea"/>
              </a:rPr>
              <a:t>OPCmd</a:t>
            </a:r>
            <a:r>
              <a:rPr lang="en-US" altLang="zh-CN" sz="2000" b="1" dirty="0">
                <a:latin typeface="+mn-ea"/>
              </a:rPr>
              <a:t>)</a:t>
            </a:r>
            <a:endParaRPr lang="en-US" altLang="zh-CN" sz="2200" b="1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en-US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微指令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用格式及编码表示、可同时执行的</a:t>
            </a:r>
            <a:r>
              <a:rPr lang="zh-CN" altLang="en-US" b="1" u="sng" dirty="0">
                <a:latin typeface="宋体" pitchFamily="2" charset="-122"/>
              </a:rPr>
              <a:t>一组微命令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微程序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实现特定功能的</a:t>
            </a:r>
            <a:r>
              <a:rPr lang="zh-CN" altLang="en-US" b="1" u="sng" dirty="0">
                <a:latin typeface="宋体" pitchFamily="2" charset="-122"/>
              </a:rPr>
              <a:t>微指令序列</a:t>
            </a:r>
            <a:r>
              <a:rPr lang="zh-CN" altLang="en-US" b="1" dirty="0">
                <a:latin typeface="宋体" pitchFamily="2" charset="-122"/>
              </a:rPr>
              <a:t>  </a:t>
            </a:r>
            <a:r>
              <a:rPr lang="en-US" altLang="zh-CN" sz="2000" b="1" dirty="0">
                <a:latin typeface="+mn-ea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～</a:t>
            </a:r>
            <a:r>
              <a:rPr lang="en-US" altLang="zh-CN" sz="2000" dirty="0" err="1"/>
              <a:t>μ</a:t>
            </a:r>
            <a:r>
              <a:rPr lang="en-US" altLang="zh-CN" sz="2000" b="1" dirty="0" err="1">
                <a:latin typeface="+mn-ea"/>
              </a:rPr>
              <a:t>OPCmd</a:t>
            </a:r>
            <a:r>
              <a:rPr lang="zh-CN" altLang="en-US" sz="2000" b="1" dirty="0">
                <a:latin typeface="+mn-ea"/>
              </a:rPr>
              <a:t>序列</a:t>
            </a:r>
            <a:r>
              <a:rPr lang="en-US" altLang="zh-CN" sz="2000" b="1" dirty="0">
                <a:latin typeface="+mn-ea"/>
              </a:rPr>
              <a:t>)</a:t>
            </a:r>
            <a:endParaRPr lang="zh-CN" altLang="en-US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控制存储器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(CS)—</a:t>
            </a:r>
            <a:r>
              <a:rPr lang="zh-CN" altLang="en-US" b="1" spc="-100" dirty="0">
                <a:latin typeface="宋体" pitchFamily="2" charset="-122"/>
              </a:rPr>
              <a:t>专用于存放微程序的</a:t>
            </a:r>
            <a:r>
              <a:rPr lang="en-US" altLang="zh-CN" b="1" spc="-100" dirty="0">
                <a:latin typeface="宋体" pitchFamily="2" charset="-122"/>
              </a:rPr>
              <a:t>ROM</a:t>
            </a:r>
            <a:r>
              <a:rPr lang="zh-CN" altLang="en-US" b="1" spc="-100" dirty="0">
                <a:latin typeface="宋体" pitchFamily="2" charset="-122"/>
              </a:rPr>
              <a:t>，按</a:t>
            </a:r>
            <a:r>
              <a:rPr lang="zh-CN" altLang="en-US" b="1" spc="-100" dirty="0">
                <a:solidFill>
                  <a:schemeClr val="accent2"/>
                </a:solidFill>
                <a:latin typeface="宋体" pitchFamily="2" charset="-122"/>
              </a:rPr>
              <a:t>微地址</a:t>
            </a:r>
            <a:r>
              <a:rPr lang="zh-CN" altLang="en-US" b="1" spc="-100" dirty="0">
                <a:latin typeface="宋体" pitchFamily="2" charset="-122"/>
              </a:rPr>
              <a:t>访问</a:t>
            </a:r>
          </a:p>
        </p:txBody>
      </p:sp>
      <p:sp>
        <p:nvSpPr>
          <p:cNvPr id="167093" name="AutoShape 181"/>
          <p:cNvSpPr>
            <a:spLocks noChangeArrowheads="1"/>
          </p:cNvSpPr>
          <p:nvPr/>
        </p:nvSpPr>
        <p:spPr bwMode="auto">
          <a:xfrm>
            <a:off x="4860032" y="3356992"/>
            <a:ext cx="1728192" cy="357190"/>
          </a:xfrm>
          <a:prstGeom prst="wedgeRectCallout">
            <a:avLst>
              <a:gd name="adj1" fmla="val -69716"/>
              <a:gd name="adj2" fmla="val -54341"/>
            </a:avLst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r>
              <a:rPr lang="zh-CN" altLang="en-US" sz="2000" b="1" dirty="0">
                <a:latin typeface="宋体" pitchFamily="2" charset="-122"/>
              </a:rPr>
              <a:t>简化</a:t>
            </a:r>
            <a:r>
              <a:rPr lang="en-US" altLang="zh-CN" sz="2000" b="1" dirty="0">
                <a:latin typeface="宋体" pitchFamily="2" charset="-122"/>
              </a:rPr>
              <a:t>CU</a:t>
            </a:r>
            <a:r>
              <a:rPr lang="zh-CN" altLang="en-US" sz="2000" b="1" dirty="0">
                <a:latin typeface="宋体" pitchFamily="2" charset="-122"/>
              </a:rPr>
              <a:t>的实现</a:t>
            </a:r>
          </a:p>
        </p:txBody>
      </p:sp>
      <p:sp>
        <p:nvSpPr>
          <p:cNvPr id="167117" name="AutoShape 20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 Box 183"/>
          <p:cNvSpPr txBox="1">
            <a:spLocks noChangeArrowheads="1"/>
          </p:cNvSpPr>
          <p:nvPr/>
        </p:nvSpPr>
        <p:spPr bwMode="auto">
          <a:xfrm>
            <a:off x="179388" y="558924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微指令周期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从</a:t>
            </a:r>
            <a:r>
              <a:rPr lang="en-US" altLang="zh-CN" b="1" dirty="0">
                <a:latin typeface="宋体" pitchFamily="2" charset="-122"/>
              </a:rPr>
              <a:t>CS</a:t>
            </a:r>
            <a:r>
              <a:rPr lang="zh-CN" altLang="en-US" b="1" dirty="0">
                <a:latin typeface="宋体" pitchFamily="2" charset="-122"/>
              </a:rPr>
              <a:t>中</a:t>
            </a:r>
            <a:r>
              <a:rPr lang="zh-CN" altLang="en-US" b="1" u="sng" dirty="0">
                <a:latin typeface="宋体" pitchFamily="2" charset="-122"/>
              </a:rPr>
              <a:t>取出并执行</a:t>
            </a:r>
            <a:r>
              <a:rPr lang="zh-CN" altLang="en-US" b="1" dirty="0">
                <a:latin typeface="宋体" pitchFamily="2" charset="-122"/>
              </a:rPr>
              <a:t>一条微指令的时间</a:t>
            </a:r>
          </a:p>
        </p:txBody>
      </p:sp>
      <p:sp>
        <p:nvSpPr>
          <p:cNvPr id="17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7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7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67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7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7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029" grpId="0" animBg="1"/>
      <p:bldP spid="167089" grpId="0"/>
      <p:bldP spid="167091" grpId="0"/>
      <p:bldP spid="167093" grpId="0" animBg="1"/>
      <p:bldP spid="16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8EE5-A72D-4B74-A2C0-9AC81EA35334}" type="slidenum">
              <a:rPr lang="en-US" altLang="zh-CN"/>
              <a:pPr/>
              <a:t>85</a:t>
            </a:fld>
            <a:endParaRPr lang="en-US" altLang="zh-CN"/>
          </a:p>
        </p:txBody>
      </p:sp>
      <p:sp>
        <p:nvSpPr>
          <p:cNvPr id="517124" name="Text Box 4"/>
          <p:cNvSpPr txBox="1">
            <a:spLocks noChangeArrowheads="1"/>
          </p:cNvSpPr>
          <p:nvPr/>
        </p:nvSpPr>
        <p:spPr bwMode="auto">
          <a:xfrm>
            <a:off x="179262" y="270197"/>
            <a:ext cx="885723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*CPU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工作流程的微程序结构：</a:t>
            </a:r>
            <a:endParaRPr lang="en-US" altLang="zh-CN" sz="2200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微程序种类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spc="-100" dirty="0">
                <a:latin typeface="宋体" pitchFamily="2" charset="-122"/>
              </a:rPr>
              <a:t>取指、中断等</a:t>
            </a:r>
            <a:r>
              <a:rPr lang="zh-CN" altLang="en-US" b="1" u="sng" spc="-100" dirty="0">
                <a:solidFill>
                  <a:srgbClr val="990099"/>
                </a:solidFill>
                <a:latin typeface="宋体" pitchFamily="2" charset="-122"/>
              </a:rPr>
              <a:t>公用</a:t>
            </a:r>
            <a:r>
              <a:rPr lang="zh-CN" altLang="en-US" b="1" spc="-100" dirty="0">
                <a:latin typeface="宋体" pitchFamily="2" charset="-122"/>
              </a:rPr>
              <a:t>微程序，</a:t>
            </a:r>
            <a:r>
              <a:rPr lang="zh-CN" altLang="en-US" b="1" u="sng" spc="-100" dirty="0">
                <a:solidFill>
                  <a:srgbClr val="990099"/>
                </a:solidFill>
                <a:latin typeface="宋体" pitchFamily="2" charset="-122"/>
              </a:rPr>
              <a:t>各指令</a:t>
            </a:r>
            <a:r>
              <a:rPr lang="zh-CN" altLang="en-US" b="1" spc="-100" dirty="0">
                <a:latin typeface="宋体" pitchFamily="2" charset="-122"/>
              </a:rPr>
              <a:t>功能微程序</a:t>
            </a:r>
            <a:endParaRPr lang="zh-CN" altLang="en-US" sz="2200" b="1" spc="-100" dirty="0">
              <a:solidFill>
                <a:srgbClr val="CC3300"/>
              </a:solidFill>
              <a:latin typeface="宋体" pitchFamily="2" charset="-122"/>
            </a:endParaRPr>
          </a:p>
        </p:txBody>
      </p:sp>
      <p:sp>
        <p:nvSpPr>
          <p:cNvPr id="517211" name="Text Box 91"/>
          <p:cNvSpPr txBox="1">
            <a:spLocks noChangeArrowheads="1"/>
          </p:cNvSpPr>
          <p:nvPr/>
        </p:nvSpPr>
        <p:spPr bwMode="auto">
          <a:xfrm>
            <a:off x="179388" y="4869160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微指令格式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grpSp>
        <p:nvGrpSpPr>
          <p:cNvPr id="517213" name="Group 93"/>
          <p:cNvGrpSpPr>
            <a:grpSpLocks/>
          </p:cNvGrpSpPr>
          <p:nvPr/>
        </p:nvGrpSpPr>
        <p:grpSpPr bwMode="auto">
          <a:xfrm>
            <a:off x="3235796" y="4940845"/>
            <a:ext cx="4000500" cy="360363"/>
            <a:chOff x="2250" y="3580"/>
            <a:chExt cx="2520" cy="227"/>
          </a:xfrm>
        </p:grpSpPr>
        <p:sp>
          <p:nvSpPr>
            <p:cNvPr id="517127" name="Text Box 7"/>
            <p:cNvSpPr txBox="1">
              <a:spLocks noChangeArrowheads="1"/>
            </p:cNvSpPr>
            <p:nvPr/>
          </p:nvSpPr>
          <p:spPr bwMode="auto">
            <a:xfrm>
              <a:off x="2250" y="3580"/>
              <a:ext cx="1440" cy="227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>
                  <a:latin typeface="宋体" pitchFamily="2" charset="-122"/>
                </a:rPr>
                <a:t>操作控制字段</a:t>
              </a:r>
            </a:p>
          </p:txBody>
        </p:sp>
        <p:sp>
          <p:nvSpPr>
            <p:cNvPr id="517212" name="Text Box 92"/>
            <p:cNvSpPr txBox="1">
              <a:spLocks noChangeArrowheads="1"/>
            </p:cNvSpPr>
            <p:nvPr/>
          </p:nvSpPr>
          <p:spPr bwMode="auto">
            <a:xfrm>
              <a:off x="3690" y="3580"/>
              <a:ext cx="1080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>
                  <a:latin typeface="宋体" pitchFamily="2" charset="-122"/>
                </a:rPr>
                <a:t>顺序控制字段</a:t>
              </a:r>
            </a:p>
          </p:txBody>
        </p:sp>
      </p:grpSp>
      <p:sp>
        <p:nvSpPr>
          <p:cNvPr id="517217" name="AutoShape 9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9" y="6454031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6" name="组合 65"/>
          <p:cNvGrpSpPr/>
          <p:nvPr/>
        </p:nvGrpSpPr>
        <p:grpSpPr>
          <a:xfrm>
            <a:off x="1357290" y="1214454"/>
            <a:ext cx="3602038" cy="3582698"/>
            <a:chOff x="1403350" y="1000124"/>
            <a:chExt cx="3602038" cy="3582698"/>
          </a:xfrm>
        </p:grpSpPr>
        <p:sp>
          <p:nvSpPr>
            <p:cNvPr id="67" name="Text Box 11"/>
            <p:cNvSpPr txBox="1">
              <a:spLocks noChangeArrowheads="1"/>
            </p:cNvSpPr>
            <p:nvPr/>
          </p:nvSpPr>
          <p:spPr bwMode="auto">
            <a:xfrm>
              <a:off x="1835150" y="1316036"/>
              <a:ext cx="1441450" cy="326678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      …</a:t>
              </a:r>
            </a:p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微命令 </a:t>
              </a:r>
              <a:r>
                <a:rPr lang="zh-CN" altLang="en-US" sz="1800" b="1" baseline="-25000" dirty="0">
                  <a:latin typeface="宋体" pitchFamily="2" charset="-122"/>
                </a:rPr>
                <a:t> </a:t>
              </a:r>
              <a:r>
                <a:rPr lang="en-US" altLang="zh-CN" sz="1800" b="1" dirty="0">
                  <a:latin typeface="宋体" pitchFamily="2" charset="-122"/>
                </a:rPr>
                <a:t>M+1</a:t>
              </a:r>
            </a:p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微命令 </a:t>
              </a:r>
              <a:r>
                <a:rPr lang="zh-CN" altLang="en-US" sz="1800" b="1" baseline="-25000" dirty="0">
                  <a:latin typeface="宋体" pitchFamily="2" charset="-122"/>
                </a:rPr>
                <a:t> </a:t>
              </a:r>
              <a:r>
                <a:rPr lang="en-US" altLang="zh-CN" sz="1800" b="1" dirty="0">
                  <a:latin typeface="宋体" pitchFamily="2" charset="-122"/>
                </a:rPr>
                <a:t>M+2</a:t>
              </a:r>
            </a:p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微命令 </a:t>
              </a:r>
              <a:r>
                <a:rPr lang="zh-CN" altLang="en-US" sz="1800" b="1" baseline="-25000" dirty="0">
                  <a:latin typeface="宋体" pitchFamily="2" charset="-122"/>
                </a:rPr>
                <a:t> </a:t>
              </a:r>
              <a:r>
                <a:rPr lang="zh-CN" altLang="en-US" sz="1800" b="1" dirty="0">
                  <a:latin typeface="宋体" pitchFamily="2" charset="-122"/>
                </a:rPr>
                <a:t>***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      …</a:t>
              </a:r>
            </a:p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微命令 </a:t>
              </a:r>
              <a:r>
                <a:rPr lang="zh-CN" altLang="en-US" sz="1800" b="1" baseline="-25000" dirty="0">
                  <a:latin typeface="宋体" pitchFamily="2" charset="-122"/>
                </a:rPr>
                <a:t> </a:t>
              </a:r>
              <a:r>
                <a:rPr lang="en-US" altLang="zh-CN" sz="1800" b="1" dirty="0">
                  <a:latin typeface="宋体" pitchFamily="2" charset="-122"/>
                </a:rPr>
                <a:t>M</a:t>
              </a:r>
              <a:endParaRPr lang="zh-CN" altLang="en-US" sz="1800" b="1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微命令 </a:t>
              </a:r>
              <a:r>
                <a:rPr lang="zh-CN" altLang="en-US" sz="1800" b="1" baseline="-25000" dirty="0">
                  <a:latin typeface="宋体" pitchFamily="2" charset="-122"/>
                </a:rPr>
                <a:t> </a:t>
              </a:r>
              <a:r>
                <a:rPr lang="en-US" altLang="zh-CN" sz="1800" b="1" dirty="0">
                  <a:latin typeface="宋体" pitchFamily="2" charset="-122"/>
                </a:rPr>
                <a:t>P+1</a:t>
              </a:r>
            </a:p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微命令 </a:t>
              </a:r>
              <a:r>
                <a:rPr lang="zh-CN" altLang="en-US" sz="1800" b="1" baseline="-25000" dirty="0">
                  <a:latin typeface="宋体" pitchFamily="2" charset="-122"/>
                </a:rPr>
                <a:t> </a:t>
              </a:r>
              <a:r>
                <a:rPr lang="en-US" altLang="zh-CN" sz="1800" b="1" dirty="0">
                  <a:latin typeface="宋体" pitchFamily="2" charset="-122"/>
                </a:rPr>
                <a:t>P+2</a:t>
              </a:r>
            </a:p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微命令 </a:t>
              </a:r>
              <a:r>
                <a:rPr lang="zh-CN" altLang="en-US" sz="1800" b="1" baseline="-25000" dirty="0">
                  <a:latin typeface="宋体" pitchFamily="2" charset="-122"/>
                </a:rPr>
                <a:t> </a:t>
              </a:r>
              <a:r>
                <a:rPr lang="en-US" altLang="zh-CN" sz="1800" b="1" dirty="0">
                  <a:latin typeface="宋体" pitchFamily="2" charset="-122"/>
                </a:rPr>
                <a:t>M</a:t>
              </a:r>
              <a:r>
                <a:rPr lang="zh-CN" altLang="en-US" sz="1800" b="1" dirty="0">
                  <a:latin typeface="宋体" pitchFamily="2" charset="-122"/>
                </a:rPr>
                <a:t>或</a:t>
              </a:r>
              <a:r>
                <a:rPr lang="en-US" altLang="zh-CN" sz="1800" b="1" dirty="0">
                  <a:latin typeface="宋体" pitchFamily="2" charset="-122"/>
                </a:rPr>
                <a:t>N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      …</a:t>
              </a:r>
            </a:p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微命令 </a:t>
              </a:r>
              <a:r>
                <a:rPr lang="zh-CN" altLang="en-US" sz="1800" b="1" baseline="-25000" dirty="0">
                  <a:latin typeface="宋体" pitchFamily="2" charset="-122"/>
                </a:rPr>
                <a:t> </a:t>
              </a:r>
              <a:r>
                <a:rPr lang="en-US" altLang="zh-CN" sz="1800" b="1" dirty="0">
                  <a:latin typeface="宋体" pitchFamily="2" charset="-122"/>
                </a:rPr>
                <a:t>Q+1</a:t>
              </a:r>
            </a:p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微命令 </a:t>
              </a:r>
              <a:r>
                <a:rPr lang="zh-CN" altLang="en-US" sz="1800" b="1" baseline="-25000" dirty="0">
                  <a:latin typeface="宋体" pitchFamily="2" charset="-122"/>
                </a:rPr>
                <a:t> </a:t>
              </a:r>
              <a:r>
                <a:rPr lang="en-US" altLang="zh-CN" sz="1800" b="1" dirty="0">
                  <a:latin typeface="宋体" pitchFamily="2" charset="-122"/>
                </a:rPr>
                <a:t>M</a:t>
              </a:r>
              <a:r>
                <a:rPr lang="zh-CN" altLang="en-US" sz="1800" b="1" dirty="0">
                  <a:latin typeface="宋体" pitchFamily="2" charset="-122"/>
                </a:rPr>
                <a:t>或</a:t>
              </a:r>
              <a:r>
                <a:rPr lang="en-US" altLang="zh-CN" sz="1800" b="1" dirty="0">
                  <a:latin typeface="宋体" pitchFamily="2" charset="-122"/>
                </a:rPr>
                <a:t>N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      …</a:t>
              </a:r>
            </a:p>
          </p:txBody>
        </p:sp>
        <p:sp>
          <p:nvSpPr>
            <p:cNvPr id="68" name="Text Box 12"/>
            <p:cNvSpPr txBox="1">
              <a:spLocks noChangeArrowheads="1"/>
            </p:cNvSpPr>
            <p:nvPr/>
          </p:nvSpPr>
          <p:spPr bwMode="auto">
            <a:xfrm>
              <a:off x="1403350" y="1555749"/>
              <a:ext cx="433388" cy="302707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M+1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M+2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N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P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P+1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P+2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Q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Q+1</a:t>
              </a:r>
            </a:p>
          </p:txBody>
        </p:sp>
        <p:sp>
          <p:nvSpPr>
            <p:cNvPr id="69" name="Text Box 13"/>
            <p:cNvSpPr txBox="1">
              <a:spLocks noChangeArrowheads="1"/>
            </p:cNvSpPr>
            <p:nvPr/>
          </p:nvSpPr>
          <p:spPr bwMode="auto">
            <a:xfrm>
              <a:off x="1835150" y="1000124"/>
              <a:ext cx="1450966" cy="2825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>
                  <a:latin typeface="宋体" pitchFamily="2" charset="-122"/>
                </a:rPr>
                <a:t>控制存储器</a:t>
              </a:r>
              <a:r>
                <a:rPr lang="en-US" altLang="zh-CN" sz="1800" b="1" dirty="0">
                  <a:latin typeface="宋体" pitchFamily="2" charset="-122"/>
                </a:rPr>
                <a:t>CS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70" name="AutoShape 14"/>
            <p:cNvSpPr>
              <a:spLocks/>
            </p:cNvSpPr>
            <p:nvPr/>
          </p:nvSpPr>
          <p:spPr bwMode="auto">
            <a:xfrm>
              <a:off x="3348038" y="1574799"/>
              <a:ext cx="73025" cy="703320"/>
            </a:xfrm>
            <a:prstGeom prst="rightBrace">
              <a:avLst>
                <a:gd name="adj1" fmla="val 84074"/>
                <a:gd name="adj2" fmla="val 50000"/>
              </a:avLst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990099"/>
                </a:solidFill>
              </a:endParaRPr>
            </a:p>
          </p:txBody>
        </p:sp>
        <p:sp>
          <p:nvSpPr>
            <p:cNvPr id="74" name="Text Box 15"/>
            <p:cNvSpPr txBox="1">
              <a:spLocks noChangeArrowheads="1"/>
            </p:cNvSpPr>
            <p:nvPr/>
          </p:nvSpPr>
          <p:spPr bwMode="auto">
            <a:xfrm>
              <a:off x="3422650" y="1844673"/>
              <a:ext cx="1220788" cy="21748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取指微程序</a:t>
              </a:r>
            </a:p>
          </p:txBody>
        </p:sp>
        <p:sp>
          <p:nvSpPr>
            <p:cNvPr id="75" name="Line 16"/>
            <p:cNvSpPr>
              <a:spLocks noChangeShapeType="1"/>
            </p:cNvSpPr>
            <p:nvPr/>
          </p:nvSpPr>
          <p:spPr bwMode="auto">
            <a:xfrm>
              <a:off x="1835150" y="2060573"/>
              <a:ext cx="1441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17"/>
            <p:cNvSpPr>
              <a:spLocks noChangeShapeType="1"/>
            </p:cNvSpPr>
            <p:nvPr/>
          </p:nvSpPr>
          <p:spPr bwMode="auto">
            <a:xfrm>
              <a:off x="2700338" y="1327149"/>
              <a:ext cx="0" cy="325567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AutoShape 18"/>
            <p:cNvSpPr>
              <a:spLocks/>
            </p:cNvSpPr>
            <p:nvPr/>
          </p:nvSpPr>
          <p:spPr bwMode="auto">
            <a:xfrm>
              <a:off x="3349625" y="2347910"/>
              <a:ext cx="71438" cy="433387"/>
            </a:xfrm>
            <a:prstGeom prst="rightBrace">
              <a:avLst>
                <a:gd name="adj1" fmla="val 50556"/>
                <a:gd name="adj2" fmla="val 50000"/>
              </a:avLst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990099"/>
                </a:solidFill>
              </a:endParaRPr>
            </a:p>
          </p:txBody>
        </p:sp>
        <p:sp>
          <p:nvSpPr>
            <p:cNvPr id="80" name="Text Box 19"/>
            <p:cNvSpPr txBox="1">
              <a:spLocks noChangeArrowheads="1"/>
            </p:cNvSpPr>
            <p:nvPr/>
          </p:nvSpPr>
          <p:spPr bwMode="auto">
            <a:xfrm>
              <a:off x="3422650" y="2420935"/>
              <a:ext cx="1220788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中断微程序</a:t>
              </a:r>
            </a:p>
          </p:txBody>
        </p:sp>
        <p:sp>
          <p:nvSpPr>
            <p:cNvPr id="81" name="AutoShape 20"/>
            <p:cNvSpPr>
              <a:spLocks/>
            </p:cNvSpPr>
            <p:nvPr/>
          </p:nvSpPr>
          <p:spPr bwMode="auto">
            <a:xfrm>
              <a:off x="3349625" y="2824766"/>
              <a:ext cx="71438" cy="699481"/>
            </a:xfrm>
            <a:prstGeom prst="rightBrace">
              <a:avLst>
                <a:gd name="adj1" fmla="val 81159"/>
                <a:gd name="adj2" fmla="val 50000"/>
              </a:avLst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990099"/>
                </a:solidFill>
              </a:endParaRPr>
            </a:p>
          </p:txBody>
        </p:sp>
        <p:sp>
          <p:nvSpPr>
            <p:cNvPr id="82" name="Text Box 21"/>
            <p:cNvSpPr txBox="1">
              <a:spLocks noChangeArrowheads="1"/>
            </p:cNvSpPr>
            <p:nvPr/>
          </p:nvSpPr>
          <p:spPr bwMode="auto">
            <a:xfrm>
              <a:off x="3422650" y="3108630"/>
              <a:ext cx="1582738" cy="21748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add</a:t>
              </a:r>
              <a:r>
                <a:rPr lang="zh-CN" altLang="en-US" sz="1800" b="1" dirty="0">
                  <a:latin typeface="宋体" pitchFamily="2" charset="-122"/>
                </a:rPr>
                <a:t>指令微程序</a:t>
              </a:r>
            </a:p>
          </p:txBody>
        </p:sp>
        <p:sp>
          <p:nvSpPr>
            <p:cNvPr id="83" name="Text Box 24"/>
            <p:cNvSpPr txBox="1">
              <a:spLocks noChangeArrowheads="1"/>
            </p:cNvSpPr>
            <p:nvPr/>
          </p:nvSpPr>
          <p:spPr bwMode="auto">
            <a:xfrm>
              <a:off x="3422650" y="3973817"/>
              <a:ext cx="1582738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j</a:t>
              </a:r>
              <a:r>
                <a:rPr lang="zh-CN" altLang="en-US" sz="1800" b="1" dirty="0">
                  <a:latin typeface="宋体" pitchFamily="2" charset="-122"/>
                </a:rPr>
                <a:t>指令微程序</a:t>
              </a:r>
            </a:p>
          </p:txBody>
        </p:sp>
        <p:sp>
          <p:nvSpPr>
            <p:cNvPr id="84" name="AutoShape 25"/>
            <p:cNvSpPr>
              <a:spLocks/>
            </p:cNvSpPr>
            <p:nvPr/>
          </p:nvSpPr>
          <p:spPr bwMode="auto">
            <a:xfrm>
              <a:off x="3348038" y="3799490"/>
              <a:ext cx="71438" cy="469294"/>
            </a:xfrm>
            <a:prstGeom prst="rightBrace">
              <a:avLst>
                <a:gd name="adj1" fmla="val 55556"/>
                <a:gd name="adj2" fmla="val 50000"/>
              </a:avLst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990099"/>
                </a:solidFill>
              </a:endParaRPr>
            </a:p>
          </p:txBody>
        </p:sp>
        <p:sp>
          <p:nvSpPr>
            <p:cNvPr id="85" name="Line 26"/>
            <p:cNvSpPr>
              <a:spLocks noChangeShapeType="1"/>
            </p:cNvSpPr>
            <p:nvPr/>
          </p:nvSpPr>
          <p:spPr bwMode="auto">
            <a:xfrm>
              <a:off x="1835150" y="2305048"/>
              <a:ext cx="1441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27"/>
            <p:cNvSpPr>
              <a:spLocks noChangeShapeType="1"/>
            </p:cNvSpPr>
            <p:nvPr/>
          </p:nvSpPr>
          <p:spPr bwMode="auto">
            <a:xfrm>
              <a:off x="1835150" y="1811336"/>
              <a:ext cx="1441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28"/>
            <p:cNvSpPr>
              <a:spLocks noChangeShapeType="1"/>
            </p:cNvSpPr>
            <p:nvPr/>
          </p:nvSpPr>
          <p:spPr bwMode="auto">
            <a:xfrm>
              <a:off x="1835150" y="2805110"/>
              <a:ext cx="1441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29"/>
            <p:cNvSpPr>
              <a:spLocks noChangeShapeType="1"/>
            </p:cNvSpPr>
            <p:nvPr/>
          </p:nvSpPr>
          <p:spPr bwMode="auto">
            <a:xfrm>
              <a:off x="1835150" y="3049585"/>
              <a:ext cx="1441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30"/>
            <p:cNvSpPr>
              <a:spLocks noChangeShapeType="1"/>
            </p:cNvSpPr>
            <p:nvPr/>
          </p:nvSpPr>
          <p:spPr bwMode="auto">
            <a:xfrm>
              <a:off x="1835150" y="2555873"/>
              <a:ext cx="1441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31"/>
            <p:cNvSpPr>
              <a:spLocks noChangeShapeType="1"/>
            </p:cNvSpPr>
            <p:nvPr/>
          </p:nvSpPr>
          <p:spPr bwMode="auto">
            <a:xfrm>
              <a:off x="1835150" y="3543297"/>
              <a:ext cx="1441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32"/>
            <p:cNvSpPr>
              <a:spLocks noChangeShapeType="1"/>
            </p:cNvSpPr>
            <p:nvPr/>
          </p:nvSpPr>
          <p:spPr bwMode="auto">
            <a:xfrm>
              <a:off x="1835150" y="3787772"/>
              <a:ext cx="1441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33"/>
            <p:cNvSpPr>
              <a:spLocks noChangeShapeType="1"/>
            </p:cNvSpPr>
            <p:nvPr/>
          </p:nvSpPr>
          <p:spPr bwMode="auto">
            <a:xfrm>
              <a:off x="1835150" y="3294060"/>
              <a:ext cx="1441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34"/>
            <p:cNvSpPr>
              <a:spLocks noChangeShapeType="1"/>
            </p:cNvSpPr>
            <p:nvPr/>
          </p:nvSpPr>
          <p:spPr bwMode="auto">
            <a:xfrm>
              <a:off x="1835150" y="4287834"/>
              <a:ext cx="1441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36"/>
            <p:cNvSpPr>
              <a:spLocks noChangeShapeType="1"/>
            </p:cNvSpPr>
            <p:nvPr/>
          </p:nvSpPr>
          <p:spPr bwMode="auto">
            <a:xfrm>
              <a:off x="1835150" y="4038596"/>
              <a:ext cx="1441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27"/>
            <p:cNvSpPr>
              <a:spLocks noChangeShapeType="1"/>
            </p:cNvSpPr>
            <p:nvPr/>
          </p:nvSpPr>
          <p:spPr bwMode="auto">
            <a:xfrm>
              <a:off x="1844666" y="1571612"/>
              <a:ext cx="1441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5355798" y="1428736"/>
            <a:ext cx="2689166" cy="3152542"/>
            <a:chOff x="5355798" y="1071514"/>
            <a:chExt cx="2689166" cy="3152542"/>
          </a:xfrm>
        </p:grpSpPr>
        <p:sp>
          <p:nvSpPr>
            <p:cNvPr id="97" name="Text Box 88"/>
            <p:cNvSpPr txBox="1">
              <a:spLocks noChangeArrowheads="1"/>
            </p:cNvSpPr>
            <p:nvPr/>
          </p:nvSpPr>
          <p:spPr bwMode="auto">
            <a:xfrm>
              <a:off x="5854710" y="3338249"/>
              <a:ext cx="1646248" cy="357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 dirty="0">
                  <a:solidFill>
                    <a:srgbClr val="CC3300"/>
                  </a:solidFill>
                  <a:latin typeface="+mn-lt"/>
                </a:rPr>
                <a:t>…</a:t>
              </a:r>
              <a:r>
                <a:rPr lang="en-US" altLang="zh-CN" sz="1800" b="1" dirty="0">
                  <a:latin typeface="+mn-lt"/>
                </a:rPr>
                <a:t>  </a:t>
              </a:r>
              <a:r>
                <a:rPr lang="en-US" altLang="zh-CN" sz="1800" b="1" dirty="0">
                  <a:solidFill>
                    <a:srgbClr val="FF3399"/>
                  </a:solidFill>
                  <a:latin typeface="+mn-lt"/>
                </a:rPr>
                <a:t>…             </a:t>
              </a:r>
              <a:r>
                <a:rPr lang="en-US" altLang="zh-CN" sz="1800" b="1" dirty="0">
                  <a:latin typeface="+mn-lt"/>
                </a:rPr>
                <a:t>…</a:t>
              </a:r>
              <a:endParaRPr lang="zh-CN" altLang="en-US" sz="1800" b="1" dirty="0">
                <a:latin typeface="+mn-lt"/>
              </a:endParaRPr>
            </a:p>
          </p:txBody>
        </p:sp>
        <p:sp>
          <p:nvSpPr>
            <p:cNvPr id="98" name="Line 38"/>
            <p:cNvSpPr>
              <a:spLocks noChangeShapeType="1"/>
            </p:cNvSpPr>
            <p:nvPr/>
          </p:nvSpPr>
          <p:spPr bwMode="auto">
            <a:xfrm>
              <a:off x="5854710" y="2151015"/>
              <a:ext cx="3174" cy="1569804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39"/>
            <p:cNvSpPr>
              <a:spLocks noChangeShapeType="1"/>
            </p:cNvSpPr>
            <p:nvPr/>
          </p:nvSpPr>
          <p:spPr bwMode="auto">
            <a:xfrm flipH="1">
              <a:off x="5927073" y="2151014"/>
              <a:ext cx="341991" cy="11142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41"/>
            <p:cNvSpPr>
              <a:spLocks noChangeShapeType="1"/>
            </p:cNvSpPr>
            <p:nvPr/>
          </p:nvSpPr>
          <p:spPr bwMode="auto">
            <a:xfrm>
              <a:off x="6286512" y="4223906"/>
              <a:ext cx="122400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42"/>
            <p:cNvSpPr>
              <a:spLocks noChangeShapeType="1"/>
            </p:cNvSpPr>
            <p:nvPr/>
          </p:nvSpPr>
          <p:spPr bwMode="auto">
            <a:xfrm>
              <a:off x="7500958" y="1431877"/>
              <a:ext cx="9554" cy="2792029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Line 43"/>
            <p:cNvSpPr>
              <a:spLocks noChangeShapeType="1"/>
            </p:cNvSpPr>
            <p:nvPr/>
          </p:nvSpPr>
          <p:spPr bwMode="auto">
            <a:xfrm flipH="1">
              <a:off x="6342090" y="1431877"/>
              <a:ext cx="115200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58"/>
            <p:cNvSpPr>
              <a:spLocks noChangeShapeType="1"/>
            </p:cNvSpPr>
            <p:nvPr/>
          </p:nvSpPr>
          <p:spPr bwMode="auto">
            <a:xfrm>
              <a:off x="6712892" y="2639928"/>
              <a:ext cx="28800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Line 59"/>
            <p:cNvSpPr>
              <a:spLocks noChangeShapeType="1"/>
            </p:cNvSpPr>
            <p:nvPr/>
          </p:nvSpPr>
          <p:spPr bwMode="auto">
            <a:xfrm flipH="1" flipV="1">
              <a:off x="6715140" y="1431877"/>
              <a:ext cx="0" cy="1204666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60"/>
            <p:cNvSpPr>
              <a:spLocks noChangeShapeType="1"/>
            </p:cNvSpPr>
            <p:nvPr/>
          </p:nvSpPr>
          <p:spPr bwMode="auto">
            <a:xfrm>
              <a:off x="6286512" y="3431818"/>
              <a:ext cx="122400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Text Box 64"/>
            <p:cNvSpPr txBox="1">
              <a:spLocks noChangeArrowheads="1"/>
            </p:cNvSpPr>
            <p:nvPr/>
          </p:nvSpPr>
          <p:spPr bwMode="auto">
            <a:xfrm>
              <a:off x="5355798" y="1071514"/>
              <a:ext cx="2672586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itchFamily="2" charset="-122"/>
                </a:rPr>
                <a:t>CPU</a:t>
              </a:r>
              <a:r>
                <a:rPr lang="zh-CN" altLang="en-US" sz="1800" b="1" dirty="0">
                  <a:latin typeface="宋体" pitchFamily="2" charset="-122"/>
                </a:rPr>
                <a:t>工作流程的执行顺序</a:t>
              </a:r>
            </a:p>
          </p:txBody>
        </p:sp>
        <p:sp>
          <p:nvSpPr>
            <p:cNvPr id="107" name="AutoShape 68"/>
            <p:cNvSpPr>
              <a:spLocks noChangeArrowheads="1"/>
            </p:cNvSpPr>
            <p:nvPr/>
          </p:nvSpPr>
          <p:spPr bwMode="auto">
            <a:xfrm>
              <a:off x="6184927" y="1431877"/>
              <a:ext cx="157163" cy="719138"/>
            </a:xfrm>
            <a:prstGeom prst="downArrow">
              <a:avLst>
                <a:gd name="adj1" fmla="val 53688"/>
                <a:gd name="adj2" fmla="val 47245"/>
              </a:avLst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08" name="AutoShape 70"/>
            <p:cNvSpPr>
              <a:spLocks noChangeArrowheads="1"/>
            </p:cNvSpPr>
            <p:nvPr/>
          </p:nvSpPr>
          <p:spPr bwMode="auto">
            <a:xfrm>
              <a:off x="6197627" y="2711168"/>
              <a:ext cx="144463" cy="720725"/>
            </a:xfrm>
            <a:prstGeom prst="downArrow">
              <a:avLst>
                <a:gd name="adj1" fmla="val 52129"/>
                <a:gd name="adj2" fmla="val 52754"/>
              </a:avLst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09" name="AutoShape 71"/>
            <p:cNvSpPr>
              <a:spLocks noChangeArrowheads="1"/>
            </p:cNvSpPr>
            <p:nvPr/>
          </p:nvSpPr>
          <p:spPr bwMode="auto">
            <a:xfrm>
              <a:off x="6197627" y="3720818"/>
              <a:ext cx="144463" cy="503238"/>
            </a:xfrm>
            <a:prstGeom prst="downArrow">
              <a:avLst>
                <a:gd name="adj1" fmla="val 52759"/>
                <a:gd name="adj2" fmla="val 39560"/>
              </a:avLst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10" name="Line 75"/>
            <p:cNvSpPr>
              <a:spLocks noChangeShapeType="1"/>
            </p:cNvSpPr>
            <p:nvPr/>
          </p:nvSpPr>
          <p:spPr bwMode="auto">
            <a:xfrm>
              <a:off x="5856297" y="2711168"/>
              <a:ext cx="394777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77"/>
            <p:cNvSpPr>
              <a:spLocks noChangeShapeType="1"/>
            </p:cNvSpPr>
            <p:nvPr/>
          </p:nvSpPr>
          <p:spPr bwMode="auto">
            <a:xfrm>
              <a:off x="5854710" y="3720818"/>
              <a:ext cx="39600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AutoShape 78"/>
            <p:cNvSpPr>
              <a:spLocks noChangeArrowheads="1"/>
            </p:cNvSpPr>
            <p:nvPr/>
          </p:nvSpPr>
          <p:spPr bwMode="auto">
            <a:xfrm>
              <a:off x="6932627" y="2205017"/>
              <a:ext cx="144463" cy="433323"/>
            </a:xfrm>
            <a:prstGeom prst="downArrow">
              <a:avLst>
                <a:gd name="adj1" fmla="val 56619"/>
                <a:gd name="adj2" fmla="val 39560"/>
              </a:avLst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13" name="Line 79"/>
            <p:cNvSpPr>
              <a:spLocks noChangeShapeType="1"/>
            </p:cNvSpPr>
            <p:nvPr/>
          </p:nvSpPr>
          <p:spPr bwMode="auto">
            <a:xfrm flipH="1">
              <a:off x="7075502" y="2207682"/>
              <a:ext cx="360363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AutoShape 82"/>
            <p:cNvSpPr>
              <a:spLocks noChangeArrowheads="1"/>
            </p:cNvSpPr>
            <p:nvPr/>
          </p:nvSpPr>
          <p:spPr bwMode="auto">
            <a:xfrm>
              <a:off x="5784859" y="2090881"/>
              <a:ext cx="144463" cy="144463"/>
            </a:xfrm>
            <a:prstGeom prst="flowChartDecision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" name="AutoShape 84"/>
            <p:cNvSpPr>
              <a:spLocks noChangeArrowheads="1"/>
            </p:cNvSpPr>
            <p:nvPr/>
          </p:nvSpPr>
          <p:spPr bwMode="auto">
            <a:xfrm>
              <a:off x="7435864" y="2135227"/>
              <a:ext cx="144463" cy="144463"/>
            </a:xfrm>
            <a:prstGeom prst="flowChartDecision">
              <a:avLst/>
            </a:prstGeom>
            <a:solidFill>
              <a:srgbClr val="CC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" name="Text Box 86"/>
            <p:cNvSpPr txBox="1">
              <a:spLocks noChangeArrowheads="1"/>
            </p:cNvSpPr>
            <p:nvPr/>
          </p:nvSpPr>
          <p:spPr bwMode="auto">
            <a:xfrm>
              <a:off x="7596336" y="1991658"/>
              <a:ext cx="448628" cy="45938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600" b="1" dirty="0">
                  <a:latin typeface="宋体" pitchFamily="2" charset="-122"/>
                </a:rPr>
                <a:t>中断请求</a:t>
              </a:r>
            </a:p>
          </p:txBody>
        </p:sp>
        <p:sp>
          <p:nvSpPr>
            <p:cNvPr id="117" name="Text Box 88"/>
            <p:cNvSpPr txBox="1">
              <a:spLocks noChangeArrowheads="1"/>
            </p:cNvSpPr>
            <p:nvPr/>
          </p:nvSpPr>
          <p:spPr bwMode="auto">
            <a:xfrm>
              <a:off x="5436096" y="1847642"/>
              <a:ext cx="720080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600" b="1" dirty="0">
                  <a:latin typeface="宋体" pitchFamily="2" charset="-122"/>
                </a:rPr>
                <a:t>操作码</a:t>
              </a:r>
            </a:p>
          </p:txBody>
        </p:sp>
      </p:grpSp>
      <p:sp>
        <p:nvSpPr>
          <p:cNvPr id="57" name="Text Box 66"/>
          <p:cNvSpPr txBox="1">
            <a:spLocks noChangeArrowheads="1"/>
          </p:cNvSpPr>
          <p:nvPr/>
        </p:nvSpPr>
        <p:spPr bwMode="auto">
          <a:xfrm>
            <a:off x="179512" y="5365665"/>
            <a:ext cx="878522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微程序结构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最后一条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微指令为跳转型</a:t>
            </a:r>
            <a:r>
              <a:rPr lang="zh-CN" altLang="en-US" b="1" dirty="0">
                <a:latin typeface="宋体" pitchFamily="2" charset="-122"/>
              </a:rPr>
              <a:t>，其余为顺序型</a:t>
            </a:r>
            <a:endParaRPr lang="en-US" altLang="zh-CN" b="1" dirty="0">
              <a:latin typeface="宋体" pitchFamily="2" charset="-122"/>
            </a:endParaRPr>
          </a:p>
          <a:p>
            <a:pPr algn="l"/>
            <a:r>
              <a:rPr lang="en-US" altLang="zh-CN" sz="2000" b="1" dirty="0">
                <a:latin typeface="宋体" pitchFamily="2" charset="-122"/>
              </a:rPr>
              <a:t>                      (</a:t>
            </a:r>
            <a:r>
              <a:rPr lang="zh-CN" altLang="en-US" sz="2000" b="1" dirty="0">
                <a:latin typeface="宋体" pitchFamily="2" charset="-122"/>
              </a:rPr>
              <a:t>微程序的功能所决定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7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517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211" grpId="0"/>
      <p:bldP spid="57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410BA-B66A-4881-B6A5-3896E11F57A0}" type="slidenum">
              <a:rPr lang="en-US" altLang="zh-CN"/>
              <a:pPr/>
              <a:t>86</a:t>
            </a:fld>
            <a:endParaRPr lang="en-US" altLang="zh-CN" dirty="0"/>
          </a:p>
        </p:txBody>
      </p:sp>
      <p:sp>
        <p:nvSpPr>
          <p:cNvPr id="515114" name="Text Box 42"/>
          <p:cNvSpPr txBox="1">
            <a:spLocks noChangeArrowheads="1"/>
          </p:cNvSpPr>
          <p:nvPr/>
        </p:nvSpPr>
        <p:spPr bwMode="auto">
          <a:xfrm>
            <a:off x="179388" y="389608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二、微程序</a:t>
            </a:r>
            <a:r>
              <a:rPr lang="en-US" altLang="zh-CN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CU</a:t>
            </a:r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的组成与工作原理</a:t>
            </a:r>
            <a:endParaRPr lang="zh-CN" altLang="en-US" sz="2800" b="1" dirty="0">
              <a:latin typeface="宋体" pitchFamily="2" charset="-122"/>
              <a:ea typeface="黑体" pitchFamily="2" charset="-122"/>
            </a:endParaRPr>
          </a:p>
        </p:txBody>
      </p:sp>
      <p:sp>
        <p:nvSpPr>
          <p:cNvPr id="515115" name="Text Box 43"/>
          <p:cNvSpPr txBox="1">
            <a:spLocks noChangeArrowheads="1"/>
          </p:cNvSpPr>
          <p:nvPr/>
        </p:nvSpPr>
        <p:spPr bwMode="auto">
          <a:xfrm>
            <a:off x="179388" y="98072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基本组成：</a:t>
            </a:r>
            <a:r>
              <a:rPr lang="zh-CN" altLang="en-US" b="1" dirty="0">
                <a:latin typeface="宋体" pitchFamily="2" charset="-122"/>
              </a:rPr>
              <a:t>结构与硬布线</a:t>
            </a:r>
            <a:r>
              <a:rPr lang="en-US" altLang="zh-CN" b="1" dirty="0">
                <a:latin typeface="宋体" pitchFamily="2" charset="-122"/>
              </a:rPr>
              <a:t>CU</a:t>
            </a:r>
            <a:r>
              <a:rPr lang="zh-CN" altLang="en-US" b="1" dirty="0">
                <a:latin typeface="宋体" pitchFamily="2" charset="-122"/>
              </a:rPr>
              <a:t>相同，内部电路有差别</a:t>
            </a:r>
          </a:p>
        </p:txBody>
      </p:sp>
      <p:sp>
        <p:nvSpPr>
          <p:cNvPr id="515246" name="Text Box 174"/>
          <p:cNvSpPr txBox="1">
            <a:spLocks noChangeArrowheads="1"/>
          </p:cNvSpPr>
          <p:nvPr/>
        </p:nvSpPr>
        <p:spPr bwMode="auto">
          <a:xfrm>
            <a:off x="179388" y="5044097"/>
            <a:ext cx="8785225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时序信号形成电路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一级时序           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～两级时序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    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      信号的周期：</a:t>
            </a:r>
            <a:r>
              <a:rPr lang="en-US" altLang="zh-CN" sz="2200" b="1" dirty="0">
                <a:latin typeface="宋体" pitchFamily="2" charset="-122"/>
              </a:rPr>
              <a:t>1</a:t>
            </a:r>
            <a:r>
              <a:rPr lang="zh-CN" altLang="en-US" sz="2200" b="1" dirty="0">
                <a:latin typeface="宋体" pitchFamily="2" charset="-122"/>
              </a:rPr>
              <a:t>个微指令周期，比</a:t>
            </a:r>
            <a:r>
              <a:rPr lang="en-US" altLang="zh-CN" sz="2000" dirty="0" err="1"/>
              <a:t>μ</a:t>
            </a:r>
            <a:r>
              <a:rPr lang="en-US" altLang="zh-CN" sz="2000" b="1" dirty="0" err="1">
                <a:latin typeface="宋体" pitchFamily="2" charset="-122"/>
              </a:rPr>
              <a:t>OPCmd</a:t>
            </a:r>
            <a:r>
              <a:rPr lang="zh-CN" altLang="en-US" sz="2000" b="1" dirty="0">
                <a:latin typeface="宋体" pitchFamily="2" charset="-122"/>
              </a:rPr>
              <a:t>多</a:t>
            </a:r>
            <a:r>
              <a:rPr lang="en-US" altLang="zh-CN" sz="2000" b="1" dirty="0">
                <a:latin typeface="宋体" pitchFamily="2" charset="-122"/>
              </a:rPr>
              <a:t>1</a:t>
            </a:r>
            <a:r>
              <a:rPr lang="zh-CN" altLang="en-US" sz="2000" b="1" dirty="0">
                <a:latin typeface="宋体" pitchFamily="2" charset="-122"/>
              </a:rPr>
              <a:t>个工作脉冲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515261" name="AutoShape 18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AutoShape 18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9" y="6452442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9" name="组合 98"/>
          <p:cNvGrpSpPr/>
          <p:nvPr/>
        </p:nvGrpSpPr>
        <p:grpSpPr>
          <a:xfrm>
            <a:off x="833723" y="1556792"/>
            <a:ext cx="7698717" cy="2592288"/>
            <a:chOff x="833723" y="2132856"/>
            <a:chExt cx="7698717" cy="2592288"/>
          </a:xfrm>
        </p:grpSpPr>
        <p:sp>
          <p:nvSpPr>
            <p:cNvPr id="100" name="Text Box 101"/>
            <p:cNvSpPr txBox="1">
              <a:spLocks noChangeArrowheads="1"/>
            </p:cNvSpPr>
            <p:nvPr/>
          </p:nvSpPr>
          <p:spPr bwMode="auto">
            <a:xfrm>
              <a:off x="2123728" y="3429000"/>
              <a:ext cx="1008112" cy="578897"/>
            </a:xfrm>
            <a:prstGeom prst="rect">
              <a:avLst/>
            </a:prstGeom>
            <a:solidFill>
              <a:srgbClr val="CC99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时序信号形成电路</a:t>
              </a:r>
            </a:p>
          </p:txBody>
        </p:sp>
        <p:sp>
          <p:nvSpPr>
            <p:cNvPr id="101" name="Rectangle 120" descr="轮廓式菱形"/>
            <p:cNvSpPr>
              <a:spLocks noChangeArrowheads="1"/>
            </p:cNvSpPr>
            <p:nvPr/>
          </p:nvSpPr>
          <p:spPr bwMode="auto">
            <a:xfrm>
              <a:off x="3419872" y="2204864"/>
              <a:ext cx="5040560" cy="194578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" name="Text Box 142"/>
            <p:cNvSpPr txBox="1">
              <a:spLocks noChangeArrowheads="1"/>
            </p:cNvSpPr>
            <p:nvPr/>
          </p:nvSpPr>
          <p:spPr bwMode="auto">
            <a:xfrm>
              <a:off x="4707631" y="2564904"/>
              <a:ext cx="720080" cy="28733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err="1"/>
                <a:t>μ</a:t>
              </a:r>
              <a:r>
                <a:rPr lang="en-US" altLang="zh-CN" sz="1800" b="1" dirty="0" err="1">
                  <a:latin typeface="宋体" pitchFamily="2" charset="-122"/>
                </a:rPr>
                <a:t>AR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03" name="Text Box 143"/>
            <p:cNvSpPr txBox="1">
              <a:spLocks noChangeArrowheads="1"/>
            </p:cNvSpPr>
            <p:nvPr/>
          </p:nvSpPr>
          <p:spPr bwMode="auto">
            <a:xfrm>
              <a:off x="5787752" y="2423443"/>
              <a:ext cx="2448272" cy="6477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latin typeface="宋体" pitchFamily="2" charset="-122"/>
                </a:rPr>
                <a:t>控制存储器</a:t>
              </a:r>
              <a:r>
                <a:rPr lang="en-US" altLang="zh-CN" sz="2000" b="1" dirty="0">
                  <a:latin typeface="宋体" pitchFamily="2" charset="-122"/>
                </a:rPr>
                <a:t>CS</a:t>
              </a:r>
            </a:p>
          </p:txBody>
        </p:sp>
        <p:sp>
          <p:nvSpPr>
            <p:cNvPr id="104" name="Text Box 144"/>
            <p:cNvSpPr txBox="1">
              <a:spLocks noChangeArrowheads="1"/>
            </p:cNvSpPr>
            <p:nvPr/>
          </p:nvSpPr>
          <p:spPr bwMode="auto">
            <a:xfrm>
              <a:off x="5283695" y="3287043"/>
              <a:ext cx="504056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dirty="0" err="1"/>
                <a:t>μ</a:t>
              </a:r>
              <a:r>
                <a:rPr lang="en-US" altLang="zh-CN" sz="1800" b="1" dirty="0" err="1">
                  <a:latin typeface="宋体" pitchFamily="2" charset="-122"/>
                </a:rPr>
                <a:t>IR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05" name="Text Box 155"/>
            <p:cNvSpPr txBox="1">
              <a:spLocks noChangeArrowheads="1"/>
            </p:cNvSpPr>
            <p:nvPr/>
          </p:nvSpPr>
          <p:spPr bwMode="auto">
            <a:xfrm>
              <a:off x="3553240" y="2492896"/>
              <a:ext cx="794351" cy="93768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微地址形成</a:t>
              </a:r>
              <a:endParaRPr lang="en-US" altLang="zh-CN" sz="1800" b="1" dirty="0">
                <a:latin typeface="宋体" pitchFamily="2" charset="-122"/>
              </a:endParaRPr>
            </a:p>
            <a:p>
              <a:r>
                <a:rPr lang="zh-CN" altLang="en-US" sz="1800" b="1" dirty="0">
                  <a:latin typeface="宋体" pitchFamily="2" charset="-122"/>
                </a:rPr>
                <a:t>电路</a:t>
              </a:r>
            </a:p>
          </p:txBody>
        </p:sp>
        <p:sp>
          <p:nvSpPr>
            <p:cNvPr id="106" name="Text Box 158"/>
            <p:cNvSpPr txBox="1">
              <a:spLocks noChangeArrowheads="1"/>
            </p:cNvSpPr>
            <p:nvPr/>
          </p:nvSpPr>
          <p:spPr bwMode="auto">
            <a:xfrm>
              <a:off x="5715383" y="3791868"/>
              <a:ext cx="1512528" cy="2873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微命令译码器</a:t>
              </a:r>
            </a:p>
          </p:txBody>
        </p:sp>
        <p:sp>
          <p:nvSpPr>
            <p:cNvPr id="107" name="Text Box 162"/>
            <p:cNvSpPr txBox="1">
              <a:spLocks noChangeArrowheads="1"/>
            </p:cNvSpPr>
            <p:nvPr/>
          </p:nvSpPr>
          <p:spPr bwMode="auto">
            <a:xfrm>
              <a:off x="5499720" y="4437112"/>
              <a:ext cx="208859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/>
                <a:t>所有</a:t>
              </a:r>
              <a:r>
                <a:rPr lang="zh-CN" altLang="en-US" sz="1800" b="1" dirty="0">
                  <a:latin typeface="+mn-ea"/>
                  <a:ea typeface="+mn-ea"/>
                </a:rPr>
                <a:t>的</a:t>
              </a:r>
              <a:r>
                <a:rPr lang="en-US" altLang="zh-CN" sz="1800" dirty="0" err="1"/>
                <a:t>μ</a:t>
              </a:r>
              <a:r>
                <a:rPr lang="en-US" altLang="zh-CN" sz="1800" b="1" dirty="0" err="1">
                  <a:latin typeface="+mn-ea"/>
                  <a:ea typeface="+mn-ea"/>
                </a:rPr>
                <a:t>OP</a:t>
              </a:r>
              <a:r>
                <a:rPr lang="zh-CN" altLang="en-US" sz="1800" b="1" dirty="0"/>
                <a:t>控制信号</a:t>
              </a:r>
            </a:p>
          </p:txBody>
        </p:sp>
        <p:sp>
          <p:nvSpPr>
            <p:cNvPr id="108" name="Text Box 169"/>
            <p:cNvSpPr txBox="1">
              <a:spLocks noChangeArrowheads="1"/>
            </p:cNvSpPr>
            <p:nvPr/>
          </p:nvSpPr>
          <p:spPr bwMode="auto">
            <a:xfrm>
              <a:off x="6221758" y="4221088"/>
              <a:ext cx="646113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  <a:latin typeface="+mn-ea"/>
                  <a:ea typeface="+mn-ea"/>
                </a:rPr>
                <a:t>……</a:t>
              </a:r>
            </a:p>
          </p:txBody>
        </p:sp>
        <p:sp>
          <p:nvSpPr>
            <p:cNvPr id="109" name="Text Box 170"/>
            <p:cNvSpPr txBox="1">
              <a:spLocks noChangeArrowheads="1"/>
            </p:cNvSpPr>
            <p:nvPr/>
          </p:nvSpPr>
          <p:spPr bwMode="auto">
            <a:xfrm>
              <a:off x="3696976" y="3501008"/>
              <a:ext cx="1366838" cy="5778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dirty="0" err="1"/>
                <a:t>μ</a:t>
              </a:r>
              <a:r>
                <a:rPr lang="en-US" altLang="zh-CN" sz="1800" b="1" dirty="0" err="1">
                  <a:latin typeface="宋体" pitchFamily="2" charset="-122"/>
                </a:rPr>
                <a:t>OP</a:t>
              </a:r>
              <a:r>
                <a:rPr lang="zh-CN" altLang="en-US" sz="1800" b="1" dirty="0">
                  <a:latin typeface="宋体" pitchFamily="2" charset="-122"/>
                </a:rPr>
                <a:t>控制信号</a:t>
              </a:r>
              <a:endParaRPr lang="en-US" altLang="zh-CN" sz="1800" b="1" dirty="0">
                <a:latin typeface="宋体" pitchFamily="2" charset="-122"/>
              </a:endParaRPr>
            </a:p>
            <a:p>
              <a:r>
                <a:rPr lang="zh-CN" altLang="en-US" sz="1800" b="1" dirty="0">
                  <a:latin typeface="宋体" pitchFamily="2" charset="-122"/>
                </a:rPr>
                <a:t>形成电路</a:t>
              </a:r>
            </a:p>
          </p:txBody>
        </p:sp>
        <p:sp>
          <p:nvSpPr>
            <p:cNvPr id="110" name="Text Box 171"/>
            <p:cNvSpPr txBox="1">
              <a:spLocks noChangeArrowheads="1"/>
            </p:cNvSpPr>
            <p:nvPr/>
          </p:nvSpPr>
          <p:spPr bwMode="auto">
            <a:xfrm>
              <a:off x="5787752" y="3287044"/>
              <a:ext cx="1373150" cy="285750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操作控制</a:t>
              </a:r>
            </a:p>
          </p:txBody>
        </p:sp>
        <p:sp>
          <p:nvSpPr>
            <p:cNvPr id="111" name="Text Box 172"/>
            <p:cNvSpPr txBox="1">
              <a:spLocks noChangeArrowheads="1"/>
            </p:cNvSpPr>
            <p:nvPr/>
          </p:nvSpPr>
          <p:spPr bwMode="auto">
            <a:xfrm>
              <a:off x="7159313" y="3284091"/>
              <a:ext cx="1076710" cy="288925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顺序控制</a:t>
              </a:r>
            </a:p>
          </p:txBody>
        </p:sp>
        <p:cxnSp>
          <p:nvCxnSpPr>
            <p:cNvPr id="112" name="直接箭头连接符 111"/>
            <p:cNvCxnSpPr/>
            <p:nvPr/>
          </p:nvCxnSpPr>
          <p:spPr bwMode="auto">
            <a:xfrm>
              <a:off x="5427711" y="2708920"/>
              <a:ext cx="360041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3" name="直接箭头连接符 112"/>
            <p:cNvCxnSpPr/>
            <p:nvPr/>
          </p:nvCxnSpPr>
          <p:spPr bwMode="auto">
            <a:xfrm>
              <a:off x="7157726" y="3071143"/>
              <a:ext cx="3175" cy="2159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4" name="直接箭头连接符 113"/>
            <p:cNvCxnSpPr/>
            <p:nvPr/>
          </p:nvCxnSpPr>
          <p:spPr bwMode="auto">
            <a:xfrm>
              <a:off x="6504656" y="3573140"/>
              <a:ext cx="3175" cy="2159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5" name="直接箭头连接符 114"/>
            <p:cNvCxnSpPr/>
            <p:nvPr/>
          </p:nvCxnSpPr>
          <p:spPr bwMode="auto">
            <a:xfrm>
              <a:off x="4347591" y="2708920"/>
              <a:ext cx="360041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6" name="直接连接符 64"/>
            <p:cNvCxnSpPr>
              <a:stCxn id="111" idx="2"/>
              <a:endCxn id="105" idx="0"/>
            </p:cNvCxnSpPr>
            <p:nvPr/>
          </p:nvCxnSpPr>
          <p:spPr bwMode="auto">
            <a:xfrm rot="5400000" flipH="1">
              <a:off x="5283982" y="1159330"/>
              <a:ext cx="1080120" cy="3747252"/>
            </a:xfrm>
            <a:prstGeom prst="bentConnector5">
              <a:avLst>
                <a:gd name="adj1" fmla="val -21164"/>
                <a:gd name="adj2" fmla="val -17254"/>
                <a:gd name="adj3" fmla="val 117872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7" name="直接箭头连接符 116"/>
            <p:cNvCxnSpPr/>
            <p:nvPr/>
          </p:nvCxnSpPr>
          <p:spPr bwMode="auto">
            <a:xfrm>
              <a:off x="6147791" y="4077072"/>
              <a:ext cx="0" cy="3599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8" name="直接箭头连接符 117"/>
            <p:cNvCxnSpPr/>
            <p:nvPr/>
          </p:nvCxnSpPr>
          <p:spPr bwMode="auto">
            <a:xfrm>
              <a:off x="6939879" y="4077072"/>
              <a:ext cx="0" cy="3599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9" name="直接箭头连接符 118"/>
            <p:cNvCxnSpPr/>
            <p:nvPr/>
          </p:nvCxnSpPr>
          <p:spPr bwMode="auto">
            <a:xfrm>
              <a:off x="3059832" y="2564904"/>
              <a:ext cx="480987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0" name="直接箭头连接符 119"/>
            <p:cNvCxnSpPr/>
            <p:nvPr/>
          </p:nvCxnSpPr>
          <p:spPr bwMode="auto">
            <a:xfrm>
              <a:off x="3051448" y="2852936"/>
              <a:ext cx="50179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1" name="Text Box 134"/>
            <p:cNvSpPr txBox="1">
              <a:spLocks noChangeArrowheads="1"/>
            </p:cNvSpPr>
            <p:nvPr/>
          </p:nvSpPr>
          <p:spPr bwMode="auto">
            <a:xfrm>
              <a:off x="2555776" y="2460955"/>
              <a:ext cx="504056" cy="488233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cxnSp>
          <p:nvCxnSpPr>
            <p:cNvPr id="122" name="直接箭头连接符 121"/>
            <p:cNvCxnSpPr/>
            <p:nvPr/>
          </p:nvCxnSpPr>
          <p:spPr bwMode="auto">
            <a:xfrm>
              <a:off x="1840432" y="2714511"/>
              <a:ext cx="713203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3" name="直接箭头连接符 122"/>
            <p:cNvCxnSpPr/>
            <p:nvPr/>
          </p:nvCxnSpPr>
          <p:spPr bwMode="auto">
            <a:xfrm>
              <a:off x="1840432" y="3068960"/>
              <a:ext cx="171280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4" name="直接箭头连接符 123"/>
            <p:cNvCxnSpPr/>
            <p:nvPr/>
          </p:nvCxnSpPr>
          <p:spPr bwMode="auto">
            <a:xfrm>
              <a:off x="1840432" y="3284091"/>
              <a:ext cx="1715072" cy="89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5" name="直接连接符 89"/>
            <p:cNvCxnSpPr/>
            <p:nvPr/>
          </p:nvCxnSpPr>
          <p:spPr bwMode="auto">
            <a:xfrm>
              <a:off x="2888258" y="4007897"/>
              <a:ext cx="387598" cy="141183"/>
            </a:xfrm>
            <a:prstGeom prst="bentConnector3">
              <a:avLst>
                <a:gd name="adj1" fmla="val -2425"/>
              </a:avLst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6" name="直接箭头连接符 125"/>
            <p:cNvCxnSpPr/>
            <p:nvPr/>
          </p:nvCxnSpPr>
          <p:spPr bwMode="auto">
            <a:xfrm>
              <a:off x="2411760" y="4006333"/>
              <a:ext cx="0" cy="43077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7" name="直接箭头连接符 126"/>
            <p:cNvCxnSpPr/>
            <p:nvPr/>
          </p:nvCxnSpPr>
          <p:spPr bwMode="auto">
            <a:xfrm>
              <a:off x="2768562" y="4007897"/>
              <a:ext cx="3238" cy="42921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8" name="Text Box 169"/>
            <p:cNvSpPr txBox="1">
              <a:spLocks noChangeArrowheads="1"/>
            </p:cNvSpPr>
            <p:nvPr/>
          </p:nvSpPr>
          <p:spPr bwMode="auto">
            <a:xfrm>
              <a:off x="2411760" y="4221088"/>
              <a:ext cx="356802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990099"/>
                  </a:solidFill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29" name="Text Box 162"/>
            <p:cNvSpPr txBox="1">
              <a:spLocks noChangeArrowheads="1"/>
            </p:cNvSpPr>
            <p:nvPr/>
          </p:nvSpPr>
          <p:spPr bwMode="auto">
            <a:xfrm>
              <a:off x="1755304" y="4437112"/>
              <a:ext cx="1691056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/>
                <a:t>所有</a:t>
              </a:r>
              <a:r>
                <a:rPr lang="zh-CN" altLang="en-US" sz="1800" b="1" dirty="0">
                  <a:latin typeface="+mn-ea"/>
                  <a:ea typeface="+mn-ea"/>
                </a:rPr>
                <a:t>的工作脉冲</a:t>
              </a:r>
              <a:endParaRPr lang="zh-CN" altLang="en-US" sz="1800" b="1" dirty="0"/>
            </a:p>
          </p:txBody>
        </p:sp>
        <p:sp>
          <p:nvSpPr>
            <p:cNvPr id="130" name="Text Box 162"/>
            <p:cNvSpPr txBox="1">
              <a:spLocks noChangeArrowheads="1"/>
            </p:cNvSpPr>
            <p:nvPr/>
          </p:nvSpPr>
          <p:spPr bwMode="auto">
            <a:xfrm>
              <a:off x="1034063" y="2564904"/>
              <a:ext cx="807772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/>
                <a:t>指令字</a:t>
              </a:r>
            </a:p>
          </p:txBody>
        </p:sp>
        <p:cxnSp>
          <p:nvCxnSpPr>
            <p:cNvPr id="131" name="直接箭头连接符 130"/>
            <p:cNvCxnSpPr/>
            <p:nvPr/>
          </p:nvCxnSpPr>
          <p:spPr bwMode="auto">
            <a:xfrm>
              <a:off x="1840432" y="3573016"/>
              <a:ext cx="28329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2" name="直接箭头连接符 131"/>
            <p:cNvCxnSpPr/>
            <p:nvPr/>
          </p:nvCxnSpPr>
          <p:spPr bwMode="auto">
            <a:xfrm>
              <a:off x="1840432" y="3861048"/>
              <a:ext cx="28329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3" name="Text Box 162"/>
            <p:cNvSpPr txBox="1">
              <a:spLocks noChangeArrowheads="1"/>
            </p:cNvSpPr>
            <p:nvPr/>
          </p:nvSpPr>
          <p:spPr bwMode="auto">
            <a:xfrm>
              <a:off x="833723" y="2888453"/>
              <a:ext cx="1008112" cy="54054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/>
                <a:t>程序状态</a:t>
              </a:r>
              <a:endParaRPr lang="en-US" altLang="zh-CN" sz="1800" b="1" dirty="0"/>
            </a:p>
            <a:p>
              <a:r>
                <a:rPr lang="zh-CN" altLang="en-US" sz="1800" b="1" dirty="0"/>
                <a:t>机器状态</a:t>
              </a:r>
            </a:p>
          </p:txBody>
        </p:sp>
        <p:sp>
          <p:nvSpPr>
            <p:cNvPr id="134" name="Text Box 169"/>
            <p:cNvSpPr txBox="1">
              <a:spLocks noChangeArrowheads="1"/>
            </p:cNvSpPr>
            <p:nvPr/>
          </p:nvSpPr>
          <p:spPr bwMode="auto">
            <a:xfrm rot="16200000">
              <a:off x="3096072" y="2600797"/>
              <a:ext cx="287684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35" name="Text Box 162"/>
            <p:cNvSpPr txBox="1">
              <a:spLocks noChangeArrowheads="1"/>
            </p:cNvSpPr>
            <p:nvPr/>
          </p:nvSpPr>
          <p:spPr bwMode="auto">
            <a:xfrm>
              <a:off x="833723" y="3429000"/>
              <a:ext cx="1008112" cy="2893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/>
                <a:t>操作状态</a:t>
              </a:r>
              <a:endParaRPr lang="en-US" altLang="zh-CN" sz="1800" b="1" dirty="0"/>
            </a:p>
          </p:txBody>
        </p:sp>
        <p:sp>
          <p:nvSpPr>
            <p:cNvPr id="136" name="Text Box 162"/>
            <p:cNvSpPr txBox="1">
              <a:spLocks noChangeArrowheads="1"/>
            </p:cNvSpPr>
            <p:nvPr/>
          </p:nvSpPr>
          <p:spPr bwMode="auto">
            <a:xfrm>
              <a:off x="1403648" y="3717032"/>
              <a:ext cx="434416" cy="2893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CLK</a:t>
              </a:r>
            </a:p>
          </p:txBody>
        </p:sp>
        <p:sp>
          <p:nvSpPr>
            <p:cNvPr id="137" name="Rectangle 120" descr="轮廓式菱形"/>
            <p:cNvSpPr>
              <a:spLocks noChangeArrowheads="1"/>
            </p:cNvSpPr>
            <p:nvPr/>
          </p:nvSpPr>
          <p:spPr bwMode="auto">
            <a:xfrm>
              <a:off x="1982080" y="2132856"/>
              <a:ext cx="6550360" cy="2088233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38" name="直接箭头连接符 176"/>
            <p:cNvCxnSpPr/>
            <p:nvPr/>
          </p:nvCxnSpPr>
          <p:spPr bwMode="auto">
            <a:xfrm rot="5400000" flipH="1" flipV="1">
              <a:off x="3239853" y="3969063"/>
              <a:ext cx="216023" cy="144013"/>
            </a:xfrm>
            <a:prstGeom prst="bentConnector3">
              <a:avLst>
                <a:gd name="adj1" fmla="val 101735"/>
              </a:avLst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" name="组合 2"/>
          <p:cNvGrpSpPr/>
          <p:nvPr/>
        </p:nvGrpSpPr>
        <p:grpSpPr>
          <a:xfrm>
            <a:off x="190963" y="4149080"/>
            <a:ext cx="8821768" cy="1000274"/>
            <a:chOff x="179388" y="4149080"/>
            <a:chExt cx="8821768" cy="1000274"/>
          </a:xfrm>
        </p:grpSpPr>
        <p:sp>
          <p:nvSpPr>
            <p:cNvPr id="515116" name="Text Box 44"/>
            <p:cNvSpPr txBox="1">
              <a:spLocks noChangeArrowheads="1"/>
            </p:cNvSpPr>
            <p:nvPr/>
          </p:nvSpPr>
          <p:spPr bwMode="auto">
            <a:xfrm>
              <a:off x="179388" y="4149080"/>
              <a:ext cx="8821768" cy="1000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25000"/>
                </a:lnSpc>
              </a:pPr>
              <a:r>
                <a:rPr lang="en-US" altLang="zh-CN" b="1" dirty="0">
                  <a:solidFill>
                    <a:schemeClr val="accent2"/>
                  </a:solidFill>
                  <a:latin typeface="宋体" pitchFamily="2" charset="-122"/>
                </a:rPr>
                <a:t>      </a:t>
              </a:r>
              <a:r>
                <a:rPr lang="en-US" altLang="zh-CN" dirty="0" err="1">
                  <a:solidFill>
                    <a:schemeClr val="accent2"/>
                  </a:solidFill>
                </a:rPr>
                <a:t>μ</a:t>
              </a:r>
              <a:r>
                <a:rPr lang="en-US" altLang="zh-CN" b="1" dirty="0" err="1">
                  <a:solidFill>
                    <a:schemeClr val="accent2"/>
                  </a:solidFill>
                  <a:latin typeface="宋体" pitchFamily="2" charset="-122"/>
                </a:rPr>
                <a:t>OP</a:t>
              </a:r>
              <a:r>
                <a:rPr lang="zh-CN" altLang="en-US" b="1" dirty="0">
                  <a:solidFill>
                    <a:schemeClr val="accent2"/>
                  </a:solidFill>
                  <a:latin typeface="宋体" pitchFamily="2" charset="-122"/>
                </a:rPr>
                <a:t>控制信号形成电路</a:t>
              </a:r>
              <a:r>
                <a:rPr lang="en-US" altLang="zh-CN" b="1" dirty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zh-CN" altLang="en-US" b="1" dirty="0">
                  <a:latin typeface="宋体" pitchFamily="2" charset="-122"/>
                </a:rPr>
                <a:t>微指令部件＋</a:t>
              </a:r>
              <a:r>
                <a:rPr lang="en-US" altLang="zh-CN" b="1" dirty="0">
                  <a:latin typeface="宋体" pitchFamily="2" charset="-122"/>
                </a:rPr>
                <a:t>CS</a:t>
              </a:r>
              <a:r>
                <a:rPr lang="zh-CN" altLang="en-US" b="1" dirty="0">
                  <a:latin typeface="宋体" pitchFamily="2" charset="-122"/>
                </a:rPr>
                <a:t>  </a:t>
              </a:r>
              <a:r>
                <a:rPr lang="en-US" altLang="zh-CN" sz="2000" b="1" dirty="0">
                  <a:latin typeface="宋体" pitchFamily="2" charset="-122"/>
                </a:rPr>
                <a:t>(</a:t>
              </a:r>
              <a:r>
                <a:rPr lang="zh-CN" altLang="en-US" sz="2000" b="1" dirty="0">
                  <a:latin typeface="宋体" pitchFamily="2" charset="-122"/>
                </a:rPr>
                <a:t>～组合逻辑电路</a:t>
              </a:r>
              <a:r>
                <a:rPr lang="en-US" altLang="zh-CN" sz="2000" b="1" dirty="0">
                  <a:latin typeface="宋体" pitchFamily="2" charset="-122"/>
                </a:rPr>
                <a:t>)</a:t>
              </a:r>
              <a:endParaRPr lang="en-US" altLang="zh-CN" b="1" dirty="0">
                <a:latin typeface="宋体" pitchFamily="2" charset="-122"/>
              </a:endParaRPr>
            </a:p>
            <a:p>
              <a:pPr algn="l">
                <a:lnSpc>
                  <a:spcPct val="135000"/>
                </a:lnSpc>
              </a:pPr>
              <a:r>
                <a:rPr lang="en-US" altLang="zh-CN" sz="2000" b="1" dirty="0">
                  <a:solidFill>
                    <a:schemeClr val="accent2"/>
                  </a:solidFill>
                  <a:latin typeface="宋体" pitchFamily="2" charset="-122"/>
                </a:rPr>
                <a:t>                  </a:t>
              </a:r>
              <a:r>
                <a:rPr lang="en-US" altLang="zh-CN" sz="2000" dirty="0" err="1"/>
                <a:t>μ</a:t>
              </a:r>
              <a:r>
                <a:rPr lang="en-US" altLang="zh-CN" sz="2000" b="1" dirty="0" err="1">
                  <a:latin typeface="宋体" pitchFamily="2" charset="-122"/>
                </a:rPr>
                <a:t>AR</a:t>
              </a:r>
              <a:r>
                <a:rPr lang="zh-CN" altLang="en-US" sz="2000" b="1" dirty="0">
                  <a:latin typeface="宋体" pitchFamily="2" charset="-122"/>
                </a:rPr>
                <a:t>、</a:t>
              </a:r>
              <a:r>
                <a:rPr lang="en-US" altLang="zh-CN" sz="2000" dirty="0" err="1"/>
                <a:t>μ</a:t>
              </a:r>
              <a:r>
                <a:rPr lang="en-US" altLang="zh-CN" sz="2000" b="1" dirty="0" err="1">
                  <a:latin typeface="宋体" pitchFamily="2" charset="-122"/>
                </a:rPr>
                <a:t>IR</a:t>
              </a:r>
              <a:r>
                <a:rPr lang="zh-CN" altLang="en-US" sz="2000" b="1" dirty="0">
                  <a:latin typeface="宋体" pitchFamily="2" charset="-122"/>
                </a:rPr>
                <a:t>、微命令译码器、微地址形成电路</a:t>
              </a:r>
            </a:p>
          </p:txBody>
        </p:sp>
        <p:sp>
          <p:nvSpPr>
            <p:cNvPr id="2" name="左大括号 1"/>
            <p:cNvSpPr/>
            <p:nvPr/>
          </p:nvSpPr>
          <p:spPr bwMode="auto">
            <a:xfrm rot="5400000">
              <a:off x="4986300" y="2259124"/>
              <a:ext cx="107504" cy="4824536"/>
            </a:xfrm>
            <a:prstGeom prst="leftBrace">
              <a:avLst>
                <a:gd name="adj1" fmla="val 36993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56" name="Group 176"/>
          <p:cNvGrpSpPr>
            <a:grpSpLocks/>
          </p:cNvGrpSpPr>
          <p:nvPr/>
        </p:nvGrpSpPr>
        <p:grpSpPr bwMode="auto">
          <a:xfrm>
            <a:off x="1907704" y="6454031"/>
            <a:ext cx="360363" cy="287337"/>
            <a:chOff x="1133" y="4020"/>
            <a:chExt cx="227" cy="181"/>
          </a:xfrm>
        </p:grpSpPr>
        <p:sp>
          <p:nvSpPr>
            <p:cNvPr id="58" name="AutoShape 1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Text Box 178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67</a:t>
              </a:r>
            </a:p>
          </p:txBody>
        </p:sp>
      </p:grpSp>
      <p:sp>
        <p:nvSpPr>
          <p:cNvPr id="60" name="AutoShape 181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220767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5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51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115" grpId="0"/>
      <p:bldP spid="515246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87</a:t>
            </a:fld>
            <a:endParaRPr lang="en-US" altLang="zh-CN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3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960688" indent="-2960688"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*工作原理：</a:t>
            </a:r>
            <a:r>
              <a:rPr lang="zh-CN" altLang="en-US" b="1" dirty="0">
                <a:latin typeface="宋体" pitchFamily="2" charset="-122"/>
              </a:rPr>
              <a:t>循环地</a:t>
            </a:r>
            <a:r>
              <a:rPr lang="zh-CN" altLang="en-US" b="1" u="sng" dirty="0">
                <a:solidFill>
                  <a:schemeClr val="accent2"/>
                </a:solidFill>
                <a:latin typeface="宋体" pitchFamily="2" charset="-122"/>
              </a:rPr>
              <a:t>取出并执行</a:t>
            </a:r>
            <a:r>
              <a:rPr lang="zh-CN" altLang="en-US" b="1" dirty="0">
                <a:latin typeface="宋体" pitchFamily="2" charset="-122"/>
              </a:rPr>
              <a:t>微指令</a:t>
            </a:r>
          </a:p>
        </p:txBody>
      </p:sp>
      <p:sp>
        <p:nvSpPr>
          <p:cNvPr id="6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53" name="组合 152"/>
          <p:cNvGrpSpPr/>
          <p:nvPr/>
        </p:nvGrpSpPr>
        <p:grpSpPr>
          <a:xfrm>
            <a:off x="1259632" y="908720"/>
            <a:ext cx="6192689" cy="719584"/>
            <a:chOff x="971600" y="2420888"/>
            <a:chExt cx="6192689" cy="719584"/>
          </a:xfrm>
        </p:grpSpPr>
        <p:sp>
          <p:nvSpPr>
            <p:cNvPr id="67" name="Rectangle 71"/>
            <p:cNvSpPr>
              <a:spLocks noChangeArrowheads="1"/>
            </p:cNvSpPr>
            <p:nvPr/>
          </p:nvSpPr>
          <p:spPr bwMode="auto">
            <a:xfrm>
              <a:off x="971600" y="2420888"/>
              <a:ext cx="6192689" cy="7195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Text Box 73"/>
            <p:cNvSpPr txBox="1">
              <a:spLocks noChangeArrowheads="1"/>
            </p:cNvSpPr>
            <p:nvPr/>
          </p:nvSpPr>
          <p:spPr bwMode="auto">
            <a:xfrm>
              <a:off x="1043608" y="2636019"/>
              <a:ext cx="1152525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>
                  <a:latin typeface="宋体" pitchFamily="2" charset="-122"/>
                </a:rPr>
                <a:t>CPU</a:t>
              </a:r>
              <a:r>
                <a:rPr lang="zh-CN" altLang="en-US" sz="1800" b="1" dirty="0">
                  <a:latin typeface="宋体" pitchFamily="2" charset="-122"/>
                </a:rPr>
                <a:t>加电时</a:t>
              </a:r>
            </a:p>
          </p:txBody>
        </p:sp>
        <p:sp>
          <p:nvSpPr>
            <p:cNvPr id="69" name="Text Box 78"/>
            <p:cNvSpPr txBox="1">
              <a:spLocks noChangeArrowheads="1"/>
            </p:cNvSpPr>
            <p:nvPr/>
          </p:nvSpPr>
          <p:spPr bwMode="auto">
            <a:xfrm>
              <a:off x="4860032" y="2492896"/>
              <a:ext cx="1656184" cy="57608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en-US" altLang="zh-CN" sz="1800" b="1" dirty="0">
                  <a:latin typeface="宋体" pitchFamily="2" charset="-122"/>
                </a:rPr>
                <a:t>PC</a:t>
              </a:r>
              <a:r>
                <a:rPr lang="zh-CN" altLang="en-US" sz="1800" b="1" dirty="0">
                  <a:latin typeface="宋体" pitchFamily="2" charset="-122"/>
                </a:rPr>
                <a:t>←引导程序</a:t>
              </a:r>
              <a:endParaRPr lang="en-US" altLang="zh-CN" sz="1800" b="1" dirty="0">
                <a:latin typeface="宋体" pitchFamily="2" charset="-122"/>
              </a:endParaRPr>
            </a:p>
            <a:p>
              <a:r>
                <a:rPr lang="zh-CN" altLang="en-US" sz="1800" b="1" dirty="0">
                  <a:latin typeface="宋体" pitchFamily="2" charset="-122"/>
                </a:rPr>
                <a:t>    入口地址</a:t>
              </a:r>
            </a:p>
          </p:txBody>
        </p:sp>
        <p:sp>
          <p:nvSpPr>
            <p:cNvPr id="70" name="Text Box 86"/>
            <p:cNvSpPr txBox="1">
              <a:spLocks noChangeArrowheads="1"/>
            </p:cNvSpPr>
            <p:nvPr/>
          </p:nvSpPr>
          <p:spPr bwMode="auto">
            <a:xfrm>
              <a:off x="2699792" y="2492896"/>
              <a:ext cx="1944216" cy="57608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dirty="0" err="1"/>
                <a:t>μ</a:t>
              </a:r>
              <a:r>
                <a:rPr lang="en-US" altLang="zh-CN" sz="1800" b="1" dirty="0" err="1">
                  <a:latin typeface="宋体" pitchFamily="2" charset="-122"/>
                </a:rPr>
                <a:t>AR</a:t>
              </a:r>
              <a:r>
                <a:rPr lang="zh-CN" altLang="en-US" sz="1800" b="1" dirty="0">
                  <a:latin typeface="宋体" pitchFamily="2" charset="-122"/>
                </a:rPr>
                <a:t>←取指微程序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/>
              <a:r>
                <a:rPr lang="zh-CN" altLang="en-US" sz="1800" b="1" dirty="0">
                  <a:latin typeface="宋体" pitchFamily="2" charset="-122"/>
                </a:rPr>
                <a:t>      入口地址</a:t>
              </a:r>
            </a:p>
          </p:txBody>
        </p:sp>
      </p:grpSp>
      <p:grpSp>
        <p:nvGrpSpPr>
          <p:cNvPr id="150" name="组合 149"/>
          <p:cNvGrpSpPr/>
          <p:nvPr/>
        </p:nvGrpSpPr>
        <p:grpSpPr>
          <a:xfrm>
            <a:off x="1259632" y="1556916"/>
            <a:ext cx="6624736" cy="2376140"/>
            <a:chOff x="971600" y="3069084"/>
            <a:chExt cx="6624736" cy="2376140"/>
          </a:xfrm>
        </p:grpSpPr>
        <p:sp>
          <p:nvSpPr>
            <p:cNvPr id="72" name="Rectangle 72"/>
            <p:cNvSpPr>
              <a:spLocks noChangeArrowheads="1"/>
            </p:cNvSpPr>
            <p:nvPr/>
          </p:nvSpPr>
          <p:spPr bwMode="auto">
            <a:xfrm>
              <a:off x="971600" y="3210272"/>
              <a:ext cx="6192689" cy="22349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Text Box 74"/>
            <p:cNvSpPr txBox="1">
              <a:spLocks noChangeArrowheads="1"/>
            </p:cNvSpPr>
            <p:nvPr/>
          </p:nvSpPr>
          <p:spPr bwMode="auto">
            <a:xfrm>
              <a:off x="2987824" y="3429000"/>
              <a:ext cx="1944216" cy="360040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en-US" altLang="zh-CN" sz="1800" dirty="0" err="1"/>
                <a:t>μ</a:t>
              </a:r>
              <a:r>
                <a:rPr lang="en-US" altLang="zh-CN" sz="1800" b="1" dirty="0" err="1">
                  <a:latin typeface="宋体" pitchFamily="2" charset="-122"/>
                </a:rPr>
                <a:t>IR</a:t>
              </a:r>
              <a:r>
                <a:rPr lang="zh-CN" altLang="en-US" sz="1800" b="1" dirty="0">
                  <a:latin typeface="宋体" pitchFamily="2" charset="-122"/>
                </a:rPr>
                <a:t>←</a:t>
              </a:r>
              <a:r>
                <a:rPr lang="en-US" altLang="zh-CN" sz="1800" b="1" dirty="0">
                  <a:latin typeface="宋体" pitchFamily="2" charset="-122"/>
                </a:rPr>
                <a:t>CS[</a:t>
              </a:r>
              <a:r>
                <a:rPr lang="en-US" altLang="zh-CN" sz="1800" dirty="0" err="1"/>
                <a:t>μ</a:t>
              </a:r>
              <a:r>
                <a:rPr lang="en-US" altLang="zh-CN" sz="1800" b="1" dirty="0" err="1">
                  <a:latin typeface="宋体" pitchFamily="2" charset="-122"/>
                </a:rPr>
                <a:t>AR</a:t>
              </a:r>
              <a:r>
                <a:rPr lang="en-US" altLang="zh-CN" sz="1800" b="1" dirty="0">
                  <a:latin typeface="宋体" pitchFamily="2" charset="-122"/>
                </a:rPr>
                <a:t>]</a:t>
              </a:r>
            </a:p>
          </p:txBody>
        </p:sp>
        <p:sp>
          <p:nvSpPr>
            <p:cNvPr id="82" name="Text Box 96"/>
            <p:cNvSpPr txBox="1">
              <a:spLocks noChangeArrowheads="1"/>
            </p:cNvSpPr>
            <p:nvPr/>
          </p:nvSpPr>
          <p:spPr bwMode="auto">
            <a:xfrm>
              <a:off x="4139952" y="4869160"/>
              <a:ext cx="2736305" cy="360363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en-US" altLang="zh-CN" sz="1800" dirty="0" err="1"/>
                <a:t>μ</a:t>
              </a:r>
              <a:r>
                <a:rPr lang="en-US" altLang="zh-CN" sz="1800" b="1" dirty="0" err="1">
                  <a:latin typeface="宋体" pitchFamily="2" charset="-122"/>
                </a:rPr>
                <a:t>AR</a:t>
              </a:r>
              <a:r>
                <a:rPr lang="en-US" altLang="zh-CN" sz="1800" b="1" dirty="0">
                  <a:latin typeface="宋体" pitchFamily="2" charset="-122"/>
                </a:rPr>
                <a:t>←</a:t>
              </a:r>
              <a:r>
                <a:rPr lang="zh-CN" altLang="en-US" sz="1800" b="1" dirty="0">
                  <a:latin typeface="宋体" pitchFamily="2" charset="-122"/>
                </a:rPr>
                <a:t>下条微指令地址</a:t>
              </a:r>
            </a:p>
          </p:txBody>
        </p:sp>
        <p:sp>
          <p:nvSpPr>
            <p:cNvPr id="85" name="Text Box 104"/>
            <p:cNvSpPr txBox="1">
              <a:spLocks noChangeArrowheads="1"/>
            </p:cNvSpPr>
            <p:nvPr/>
          </p:nvSpPr>
          <p:spPr bwMode="auto">
            <a:xfrm>
              <a:off x="7308304" y="3712405"/>
              <a:ext cx="288032" cy="122304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 anchorCtr="1"/>
            <a:lstStyle/>
            <a:p>
              <a:r>
                <a:rPr lang="zh-CN" altLang="en-US" sz="1800" b="1" dirty="0">
                  <a:latin typeface="宋体" pitchFamily="2" charset="-122"/>
                </a:rPr>
                <a:t>微指令周期</a:t>
              </a:r>
            </a:p>
          </p:txBody>
        </p:sp>
        <p:sp>
          <p:nvSpPr>
            <p:cNvPr id="92" name="Text Box 116"/>
            <p:cNvSpPr txBox="1">
              <a:spLocks noChangeArrowheads="1"/>
            </p:cNvSpPr>
            <p:nvPr/>
          </p:nvSpPr>
          <p:spPr bwMode="auto">
            <a:xfrm>
              <a:off x="1043608" y="3210272"/>
              <a:ext cx="1152525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>
                  <a:latin typeface="宋体" pitchFamily="2" charset="-122"/>
                </a:rPr>
                <a:t>CPU</a:t>
              </a:r>
              <a:r>
                <a:rPr lang="zh-CN" altLang="en-US" sz="1800" b="1" dirty="0">
                  <a:latin typeface="宋体" pitchFamily="2" charset="-122"/>
                </a:rPr>
                <a:t>工作时</a:t>
              </a:r>
            </a:p>
          </p:txBody>
        </p:sp>
        <p:sp>
          <p:nvSpPr>
            <p:cNvPr id="93" name="Text Box 118"/>
            <p:cNvSpPr txBox="1">
              <a:spLocks noChangeArrowheads="1"/>
            </p:cNvSpPr>
            <p:nvPr/>
          </p:nvSpPr>
          <p:spPr bwMode="auto">
            <a:xfrm>
              <a:off x="1331640" y="4221088"/>
              <a:ext cx="2154238" cy="360363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1800" b="1" dirty="0">
                  <a:latin typeface="宋体" pitchFamily="2" charset="-122"/>
                </a:rPr>
                <a:t>形成</a:t>
              </a:r>
              <a:r>
                <a:rPr lang="en-US" altLang="zh-CN" sz="1800" dirty="0" err="1"/>
                <a:t>μ</a:t>
              </a:r>
              <a:r>
                <a:rPr lang="en-US" altLang="zh-CN" sz="1800" b="1" dirty="0" err="1">
                  <a:latin typeface="宋体" pitchFamily="2" charset="-122"/>
                </a:rPr>
                <a:t>OP</a:t>
              </a:r>
              <a:r>
                <a:rPr lang="zh-CN" altLang="en-US" sz="1800" b="1" dirty="0">
                  <a:latin typeface="宋体" pitchFamily="2" charset="-122"/>
                </a:rPr>
                <a:t>控制信号</a:t>
              </a:r>
            </a:p>
          </p:txBody>
        </p:sp>
        <p:sp>
          <p:nvSpPr>
            <p:cNvPr id="94" name="Text Box 119"/>
            <p:cNvSpPr txBox="1">
              <a:spLocks noChangeArrowheads="1"/>
            </p:cNvSpPr>
            <p:nvPr/>
          </p:nvSpPr>
          <p:spPr bwMode="auto">
            <a:xfrm>
              <a:off x="1331640" y="4869160"/>
              <a:ext cx="2154238" cy="3603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1800" b="1" dirty="0">
                  <a:latin typeface="宋体" pitchFamily="2" charset="-122"/>
                </a:rPr>
                <a:t>部件实现</a:t>
              </a:r>
              <a:r>
                <a:rPr lang="en-US" altLang="zh-CN" sz="1800" dirty="0" err="1"/>
                <a:t>μ</a:t>
              </a:r>
              <a:r>
                <a:rPr lang="en-US" altLang="zh-CN" sz="1800" b="1" dirty="0" err="1">
                  <a:latin typeface="宋体" pitchFamily="2" charset="-122"/>
                </a:rPr>
                <a:t>OP</a:t>
              </a:r>
              <a:r>
                <a:rPr lang="zh-CN" altLang="en-US" sz="1800" b="1" dirty="0">
                  <a:latin typeface="宋体" pitchFamily="2" charset="-122"/>
                </a:rPr>
                <a:t>功能</a:t>
              </a:r>
            </a:p>
          </p:txBody>
        </p:sp>
        <p:sp>
          <p:nvSpPr>
            <p:cNvPr id="95" name="Text Box 121"/>
            <p:cNvSpPr txBox="1">
              <a:spLocks noChangeArrowheads="1"/>
            </p:cNvSpPr>
            <p:nvPr/>
          </p:nvSpPr>
          <p:spPr bwMode="auto">
            <a:xfrm>
              <a:off x="1043608" y="3907363"/>
              <a:ext cx="1447800" cy="28324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zh-CN" altLang="en-US" sz="1800" b="1" dirty="0">
                  <a:latin typeface="宋体" pitchFamily="2" charset="-122"/>
                </a:rPr>
                <a:t>操作控制字段</a:t>
              </a:r>
            </a:p>
          </p:txBody>
        </p:sp>
        <p:sp>
          <p:nvSpPr>
            <p:cNvPr id="96" name="Text Box 122"/>
            <p:cNvSpPr txBox="1">
              <a:spLocks noChangeArrowheads="1"/>
            </p:cNvSpPr>
            <p:nvPr/>
          </p:nvSpPr>
          <p:spPr bwMode="auto">
            <a:xfrm>
              <a:off x="4139953" y="4221088"/>
              <a:ext cx="2736304" cy="360363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1800" b="1" dirty="0">
                  <a:latin typeface="宋体" pitchFamily="2" charset="-122"/>
                </a:rPr>
                <a:t>形成下条微指令地址</a:t>
              </a:r>
            </a:p>
          </p:txBody>
        </p:sp>
        <p:sp>
          <p:nvSpPr>
            <p:cNvPr id="98" name="Text Box 124"/>
            <p:cNvSpPr txBox="1">
              <a:spLocks noChangeArrowheads="1"/>
            </p:cNvSpPr>
            <p:nvPr/>
          </p:nvSpPr>
          <p:spPr bwMode="auto">
            <a:xfrm>
              <a:off x="5487764" y="3888983"/>
              <a:ext cx="1460500" cy="3016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zh-CN" altLang="en-US" sz="1800" b="1" dirty="0">
                  <a:latin typeface="宋体" pitchFamily="2" charset="-122"/>
                </a:rPr>
                <a:t>顺序控制字段</a:t>
              </a:r>
            </a:p>
          </p:txBody>
        </p:sp>
        <p:cxnSp>
          <p:nvCxnSpPr>
            <p:cNvPr id="102" name="直接箭头连接符 101"/>
            <p:cNvCxnSpPr/>
            <p:nvPr/>
          </p:nvCxnSpPr>
          <p:spPr bwMode="auto">
            <a:xfrm>
              <a:off x="3923928" y="3069084"/>
              <a:ext cx="0" cy="3599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7" name="直接箭头连接符 106"/>
            <p:cNvCxnSpPr/>
            <p:nvPr/>
          </p:nvCxnSpPr>
          <p:spPr bwMode="auto">
            <a:xfrm flipH="1">
              <a:off x="3923928" y="3789164"/>
              <a:ext cx="1" cy="15227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9" name="直接箭头连接符 108"/>
            <p:cNvCxnSpPr/>
            <p:nvPr/>
          </p:nvCxnSpPr>
          <p:spPr bwMode="auto">
            <a:xfrm>
              <a:off x="2555776" y="3941564"/>
              <a:ext cx="280831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3" name="直接箭头连接符 112"/>
            <p:cNvCxnSpPr/>
            <p:nvPr/>
          </p:nvCxnSpPr>
          <p:spPr bwMode="auto">
            <a:xfrm>
              <a:off x="2555776" y="3941564"/>
              <a:ext cx="0" cy="2795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6" name="直接箭头连接符 115"/>
            <p:cNvCxnSpPr/>
            <p:nvPr/>
          </p:nvCxnSpPr>
          <p:spPr bwMode="auto">
            <a:xfrm>
              <a:off x="2555776" y="4589636"/>
              <a:ext cx="0" cy="2795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8" name="直接箭头连接符 117"/>
            <p:cNvCxnSpPr/>
            <p:nvPr/>
          </p:nvCxnSpPr>
          <p:spPr bwMode="auto">
            <a:xfrm>
              <a:off x="5364088" y="3933056"/>
              <a:ext cx="0" cy="2795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9" name="直接箭头连接符 118"/>
            <p:cNvCxnSpPr/>
            <p:nvPr/>
          </p:nvCxnSpPr>
          <p:spPr bwMode="auto">
            <a:xfrm>
              <a:off x="5364088" y="4581128"/>
              <a:ext cx="0" cy="2795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1" name="直接箭头连接符 120"/>
            <p:cNvCxnSpPr/>
            <p:nvPr/>
          </p:nvCxnSpPr>
          <p:spPr bwMode="auto">
            <a:xfrm rot="5400000" flipH="1" flipV="1">
              <a:off x="5219910" y="3429162"/>
              <a:ext cx="1944540" cy="1656184"/>
            </a:xfrm>
            <a:prstGeom prst="bentConnector3">
              <a:avLst>
                <a:gd name="adj1" fmla="val -5645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24" name="直接箭头连接符 123"/>
            <p:cNvCxnSpPr/>
            <p:nvPr/>
          </p:nvCxnSpPr>
          <p:spPr bwMode="auto">
            <a:xfrm flipH="1">
              <a:off x="3923928" y="3284984"/>
              <a:ext cx="309634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0" name="直接箭头连接符 139"/>
            <p:cNvCxnSpPr/>
            <p:nvPr/>
          </p:nvCxnSpPr>
          <p:spPr bwMode="auto">
            <a:xfrm>
              <a:off x="7308304" y="3429000"/>
              <a:ext cx="288032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3" name="直接箭头连接符 142"/>
            <p:cNvCxnSpPr/>
            <p:nvPr/>
          </p:nvCxnSpPr>
          <p:spPr bwMode="auto">
            <a:xfrm>
              <a:off x="7308304" y="5229200"/>
              <a:ext cx="288032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4" name="直接箭头连接符 143"/>
            <p:cNvCxnSpPr/>
            <p:nvPr/>
          </p:nvCxnSpPr>
          <p:spPr bwMode="auto">
            <a:xfrm>
              <a:off x="7452320" y="5007134"/>
              <a:ext cx="0" cy="22239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6" name="直接箭头连接符 145"/>
            <p:cNvCxnSpPr/>
            <p:nvPr/>
          </p:nvCxnSpPr>
          <p:spPr bwMode="auto">
            <a:xfrm flipV="1">
              <a:off x="7452320" y="3429000"/>
              <a:ext cx="0" cy="20731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54" name="Text Box 44"/>
          <p:cNvSpPr txBox="1">
            <a:spLocks noChangeArrowheads="1"/>
          </p:cNvSpPr>
          <p:nvPr/>
        </p:nvSpPr>
        <p:spPr bwMode="auto">
          <a:xfrm>
            <a:off x="179388" y="4493154"/>
            <a:ext cx="882176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en-US" altLang="zh-CN" dirty="0" err="1">
                <a:solidFill>
                  <a:schemeClr val="accent2"/>
                </a:solidFill>
              </a:rPr>
              <a:t>μ</a:t>
            </a:r>
            <a:r>
              <a:rPr lang="en-US" altLang="zh-CN" b="1" dirty="0" err="1">
                <a:solidFill>
                  <a:schemeClr val="accent2"/>
                </a:solidFill>
                <a:latin typeface="宋体" pitchFamily="2" charset="-122"/>
              </a:rPr>
              <a:t>AR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初值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加电时由硬件产生，还需产生</a:t>
            </a:r>
            <a:r>
              <a:rPr lang="en-US" altLang="zh-CN" b="1" dirty="0">
                <a:latin typeface="宋体" pitchFamily="2" charset="-122"/>
              </a:rPr>
              <a:t>PC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微程序中需使用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如：</a:t>
            </a:r>
            <a:r>
              <a:rPr lang="zh-CN" altLang="en-US" b="1" dirty="0">
                <a:latin typeface="宋体" pitchFamily="2" charset="-122"/>
              </a:rPr>
              <a:t>地址</a:t>
            </a:r>
            <a:r>
              <a:rPr lang="en-US" altLang="zh-CN" b="1" dirty="0">
                <a:latin typeface="宋体" pitchFamily="2" charset="-122"/>
              </a:rPr>
              <a:t>1110</a:t>
            </a:r>
            <a:r>
              <a:rPr lang="zh-CN" altLang="en-US" b="1" dirty="0">
                <a:latin typeface="宋体" pitchFamily="2" charset="-122"/>
              </a:rPr>
              <a:t>的产生电路为</a:t>
            </a:r>
          </a:p>
        </p:txBody>
      </p:sp>
      <p:grpSp>
        <p:nvGrpSpPr>
          <p:cNvPr id="226" name="组合 225"/>
          <p:cNvGrpSpPr/>
          <p:nvPr/>
        </p:nvGrpSpPr>
        <p:grpSpPr>
          <a:xfrm>
            <a:off x="5796136" y="5085184"/>
            <a:ext cx="2088233" cy="1152128"/>
            <a:chOff x="1259632" y="4725144"/>
            <a:chExt cx="2088233" cy="1152128"/>
          </a:xfrm>
        </p:grpSpPr>
        <p:sp>
          <p:nvSpPr>
            <p:cNvPr id="225" name="Rectangle 72"/>
            <p:cNvSpPr>
              <a:spLocks noChangeArrowheads="1"/>
            </p:cNvSpPr>
            <p:nvPr/>
          </p:nvSpPr>
          <p:spPr bwMode="auto">
            <a:xfrm>
              <a:off x="1259632" y="4725144"/>
              <a:ext cx="2088233" cy="648072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" name="Text Box 273"/>
            <p:cNvSpPr txBox="1">
              <a:spLocks noChangeArrowheads="1"/>
            </p:cNvSpPr>
            <p:nvPr/>
          </p:nvSpPr>
          <p:spPr bwMode="auto">
            <a:xfrm>
              <a:off x="1835696" y="5589934"/>
              <a:ext cx="126314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</a:t>
              </a:r>
              <a:r>
                <a:rPr lang="en-US" altLang="zh-CN" sz="1800" b="1" baseline="-14000" dirty="0">
                  <a:latin typeface="宋体" pitchFamily="2" charset="-122"/>
                </a:rPr>
                <a:t>3</a:t>
              </a:r>
              <a:r>
                <a:rPr lang="en-US" altLang="zh-CN" sz="1800" b="1" dirty="0">
                  <a:latin typeface="宋体" pitchFamily="2" charset="-122"/>
                </a:rPr>
                <a:t> A</a:t>
              </a:r>
              <a:r>
                <a:rPr lang="en-US" altLang="zh-CN" sz="1800" b="1" baseline="-14000" dirty="0">
                  <a:latin typeface="宋体" pitchFamily="2" charset="-122"/>
                </a:rPr>
                <a:t>2</a:t>
              </a:r>
              <a:r>
                <a:rPr lang="en-US" altLang="zh-CN" sz="1800" b="1" dirty="0">
                  <a:latin typeface="宋体" pitchFamily="2" charset="-122"/>
                </a:rPr>
                <a:t> A</a:t>
              </a:r>
              <a:r>
                <a:rPr lang="en-US" altLang="zh-CN" sz="1800" b="1" baseline="-14000" dirty="0">
                  <a:latin typeface="宋体" pitchFamily="2" charset="-122"/>
                </a:rPr>
                <a:t>1</a:t>
              </a:r>
              <a:r>
                <a:rPr lang="en-US" altLang="zh-CN" sz="1800" b="1" dirty="0">
                  <a:latin typeface="宋体" pitchFamily="2" charset="-122"/>
                </a:rPr>
                <a:t> A</a:t>
              </a:r>
              <a:r>
                <a:rPr lang="en-US" altLang="zh-CN" sz="1800" b="1" baseline="-14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97" name="Text Box 248"/>
            <p:cNvSpPr txBox="1">
              <a:spLocks noChangeArrowheads="1"/>
            </p:cNvSpPr>
            <p:nvPr/>
          </p:nvSpPr>
          <p:spPr bwMode="auto">
            <a:xfrm>
              <a:off x="1312211" y="4725144"/>
              <a:ext cx="36004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itchFamily="2" charset="-122"/>
                </a:rPr>
                <a:t>V</a:t>
              </a:r>
              <a:r>
                <a:rPr lang="en-US" altLang="zh-CN" sz="1800" b="1" baseline="-18000" dirty="0">
                  <a:latin typeface="宋体" pitchFamily="2" charset="-122"/>
                </a:rPr>
                <a:t>CC</a:t>
              </a:r>
            </a:p>
          </p:txBody>
        </p:sp>
        <p:sp>
          <p:nvSpPr>
            <p:cNvPr id="198" name="椭圆 197"/>
            <p:cNvSpPr/>
            <p:nvPr/>
          </p:nvSpPr>
          <p:spPr bwMode="auto">
            <a:xfrm>
              <a:off x="1675940" y="4869160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00" name="直接箭头连接符 199"/>
            <p:cNvCxnSpPr/>
            <p:nvPr/>
          </p:nvCxnSpPr>
          <p:spPr bwMode="auto">
            <a:xfrm>
              <a:off x="1711148" y="4933943"/>
              <a:ext cx="0" cy="1524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1" name="直接箭头连接符 200"/>
            <p:cNvCxnSpPr/>
            <p:nvPr/>
          </p:nvCxnSpPr>
          <p:spPr bwMode="auto">
            <a:xfrm>
              <a:off x="1711148" y="5085184"/>
              <a:ext cx="821506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4" name="直接箭头连接符 203"/>
            <p:cNvCxnSpPr/>
            <p:nvPr/>
          </p:nvCxnSpPr>
          <p:spPr bwMode="auto">
            <a:xfrm>
              <a:off x="1907704" y="5085184"/>
              <a:ext cx="0" cy="18979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206" name="直接箭头连接符 205"/>
            <p:cNvCxnSpPr/>
            <p:nvPr/>
          </p:nvCxnSpPr>
          <p:spPr bwMode="auto">
            <a:xfrm>
              <a:off x="2223444" y="5085184"/>
              <a:ext cx="0" cy="18979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207" name="直接箭头连接符 206"/>
            <p:cNvCxnSpPr/>
            <p:nvPr/>
          </p:nvCxnSpPr>
          <p:spPr bwMode="auto">
            <a:xfrm>
              <a:off x="2532257" y="5086343"/>
              <a:ext cx="348" cy="1886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0" name="直接箭头连接符 209"/>
            <p:cNvCxnSpPr/>
            <p:nvPr/>
          </p:nvCxnSpPr>
          <p:spPr bwMode="auto">
            <a:xfrm>
              <a:off x="3051100" y="5274975"/>
              <a:ext cx="152748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2" name="直接箭头连接符 211"/>
            <p:cNvCxnSpPr/>
            <p:nvPr/>
          </p:nvCxnSpPr>
          <p:spPr bwMode="auto">
            <a:xfrm>
              <a:off x="2843460" y="5085184"/>
              <a:ext cx="348" cy="1886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3" name="直接箭头连接符 212"/>
            <p:cNvCxnSpPr/>
            <p:nvPr/>
          </p:nvCxnSpPr>
          <p:spPr bwMode="auto">
            <a:xfrm>
              <a:off x="2843262" y="5085184"/>
              <a:ext cx="284212" cy="1159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7" name="直接箭头连接符 216"/>
            <p:cNvCxnSpPr/>
            <p:nvPr/>
          </p:nvCxnSpPr>
          <p:spPr bwMode="auto">
            <a:xfrm>
              <a:off x="3131492" y="5085184"/>
              <a:ext cx="348" cy="1886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8" name="直接箭头连接符 217"/>
            <p:cNvCxnSpPr/>
            <p:nvPr/>
          </p:nvCxnSpPr>
          <p:spPr bwMode="auto">
            <a:xfrm>
              <a:off x="1907356" y="5273816"/>
              <a:ext cx="546" cy="31578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0" name="直接箭头连接符 219"/>
            <p:cNvCxnSpPr/>
            <p:nvPr/>
          </p:nvCxnSpPr>
          <p:spPr bwMode="auto">
            <a:xfrm>
              <a:off x="2222898" y="5273457"/>
              <a:ext cx="546" cy="31578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1" name="直接箭头连接符 220"/>
            <p:cNvCxnSpPr/>
            <p:nvPr/>
          </p:nvCxnSpPr>
          <p:spPr bwMode="auto">
            <a:xfrm>
              <a:off x="2532257" y="5273457"/>
              <a:ext cx="546" cy="31578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2" name="直接箭头连接符 221"/>
            <p:cNvCxnSpPr/>
            <p:nvPr/>
          </p:nvCxnSpPr>
          <p:spPr bwMode="auto">
            <a:xfrm>
              <a:off x="2843262" y="5273457"/>
              <a:ext cx="546" cy="31578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54" name="AutoShape 9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9" y="6454031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Text Box 44"/>
          <p:cNvSpPr txBox="1">
            <a:spLocks noChangeArrowheads="1"/>
          </p:cNvSpPr>
          <p:nvPr/>
        </p:nvSpPr>
        <p:spPr bwMode="auto">
          <a:xfrm>
            <a:off x="179512" y="3997513"/>
            <a:ext cx="882176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微指令周期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取微指令、执行微指令    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～硬布线</a:t>
            </a:r>
            <a:r>
              <a:rPr lang="en-US" altLang="zh-CN" sz="1800" b="1" dirty="0">
                <a:latin typeface="宋体" pitchFamily="2" charset="-122"/>
              </a:rPr>
              <a:t>CU</a:t>
            </a:r>
            <a:r>
              <a:rPr lang="zh-CN" altLang="en-US" sz="1800" b="1" dirty="0">
                <a:latin typeface="宋体" pitchFamily="2" charset="-122"/>
              </a:rPr>
              <a:t>的节拍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57" name="AutoShape 18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220766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52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/>
      <p:bldP spid="55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88</a:t>
            </a:fld>
            <a:endParaRPr lang="en-US" altLang="zh-CN"/>
          </a:p>
        </p:txBody>
      </p:sp>
      <p:sp>
        <p:nvSpPr>
          <p:cNvPr id="3" name="Text Box 123"/>
          <p:cNvSpPr txBox="1">
            <a:spLocks noChangeArrowheads="1"/>
          </p:cNvSpPr>
          <p:nvPr/>
        </p:nvSpPr>
        <p:spPr bwMode="auto">
          <a:xfrm>
            <a:off x="179388" y="33812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三、微指令格式</a:t>
            </a:r>
            <a:endParaRPr lang="zh-CN" altLang="en-US" sz="2800" b="1" dirty="0">
              <a:latin typeface="宋体" pitchFamily="2" charset="-122"/>
              <a:ea typeface="黑体" pitchFamily="2" charset="-122"/>
            </a:endParaRPr>
          </a:p>
        </p:txBody>
      </p:sp>
      <p:sp>
        <p:nvSpPr>
          <p:cNvPr id="4" name="Text Box 136"/>
          <p:cNvSpPr txBox="1">
            <a:spLocks noChangeArrowheads="1"/>
          </p:cNvSpPr>
          <p:nvPr/>
        </p:nvSpPr>
        <p:spPr bwMode="auto">
          <a:xfrm>
            <a:off x="179388" y="93078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960688" indent="-2960688"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*微指令格式：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定长</a:t>
            </a:r>
            <a:r>
              <a:rPr lang="zh-CN" altLang="en-US" b="1" dirty="0">
                <a:latin typeface="宋体" pitchFamily="2" charset="-122"/>
              </a:rPr>
              <a:t>指令字结构        </a:t>
            </a:r>
            <a:r>
              <a:rPr lang="zh-CN" altLang="en-US" sz="1800" b="1" dirty="0">
                <a:solidFill>
                  <a:srgbClr val="990099"/>
                </a:solidFill>
                <a:latin typeface="宋体" pitchFamily="2" charset="-122"/>
              </a:rPr>
              <a:t>←控制简单、执行速度快</a:t>
            </a:r>
            <a:endParaRPr lang="zh-CN" altLang="en-US" sz="1800" b="1" dirty="0">
              <a:latin typeface="宋体" pitchFamily="2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979712" y="1484461"/>
            <a:ext cx="2879726" cy="360363"/>
            <a:chOff x="2699792" y="1011235"/>
            <a:chExt cx="2879726" cy="360363"/>
          </a:xfrm>
        </p:grpSpPr>
        <p:sp>
          <p:nvSpPr>
            <p:cNvPr id="6" name="Text Box 132"/>
            <p:cNvSpPr txBox="1">
              <a:spLocks noChangeArrowheads="1"/>
            </p:cNvSpPr>
            <p:nvPr/>
          </p:nvSpPr>
          <p:spPr bwMode="auto">
            <a:xfrm>
              <a:off x="2699792" y="1011235"/>
              <a:ext cx="1655763" cy="360363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操作控制</a:t>
              </a:r>
            </a:p>
          </p:txBody>
        </p:sp>
        <p:sp>
          <p:nvSpPr>
            <p:cNvPr id="7" name="Text Box 133"/>
            <p:cNvSpPr txBox="1">
              <a:spLocks noChangeArrowheads="1"/>
            </p:cNvSpPr>
            <p:nvPr/>
          </p:nvSpPr>
          <p:spPr bwMode="auto">
            <a:xfrm>
              <a:off x="4355555" y="1011235"/>
              <a:ext cx="1223963" cy="3603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顺序控制</a:t>
              </a:r>
            </a:p>
          </p:txBody>
        </p:sp>
      </p:grp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79388" y="191683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、微指令编码方式      </a:t>
            </a:r>
            <a:r>
              <a:rPr lang="en-US" altLang="zh-CN" b="1" dirty="0">
                <a:latin typeface="宋体" pitchFamily="2" charset="-122"/>
              </a:rPr>
              <a:t>--</a:t>
            </a:r>
            <a:r>
              <a:rPr lang="zh-CN" altLang="en-US" sz="2200" b="1" dirty="0">
                <a:latin typeface="宋体" pitchFamily="2" charset="-122"/>
              </a:rPr>
              <a:t>操作</a:t>
            </a:r>
            <a:r>
              <a:rPr lang="zh-CN" altLang="en-US" sz="2200" b="1" dirty="0"/>
              <a:t>控制字段的编码</a:t>
            </a:r>
            <a:endParaRPr lang="en-US" altLang="zh-CN" sz="2200" b="1" dirty="0"/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所有微命令的编码方式，决定了</a:t>
            </a:r>
            <a:r>
              <a:rPr lang="zh-CN" altLang="en-US" b="1" u="sng" dirty="0">
                <a:latin typeface="宋体" pitchFamily="2" charset="-122"/>
              </a:rPr>
              <a:t>微命令译码器</a:t>
            </a:r>
            <a:r>
              <a:rPr lang="zh-CN" altLang="en-US" b="1" dirty="0">
                <a:latin typeface="宋体" pitchFamily="2" charset="-122"/>
              </a:rPr>
              <a:t>的组成</a:t>
            </a:r>
            <a:endParaRPr lang="zh-CN" altLang="en-US" b="1" u="sng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79388" y="2852936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直接编码方式：</a:t>
            </a:r>
            <a:endParaRPr lang="zh-CN" altLang="en-US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编码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位编码，每个微命令用一位编码表示；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    字段总长度＝</a:t>
            </a:r>
            <a:r>
              <a:rPr lang="en-US" altLang="zh-CN" b="1" dirty="0">
                <a:latin typeface="宋体" pitchFamily="2" charset="-122"/>
              </a:rPr>
              <a:t>n</a:t>
            </a:r>
            <a:r>
              <a:rPr lang="zh-CN" altLang="en-US" b="1" dirty="0">
                <a:latin typeface="宋体" pitchFamily="2" charset="-122"/>
              </a:rPr>
              <a:t>位  </a:t>
            </a:r>
            <a:r>
              <a:rPr lang="en-US" altLang="zh-CN" sz="2000" b="1" dirty="0">
                <a:latin typeface="宋体" pitchFamily="2" charset="-122"/>
              </a:rPr>
              <a:t>(n</a:t>
            </a:r>
            <a:r>
              <a:rPr lang="zh-CN" altLang="en-US" sz="2000" b="1" dirty="0">
                <a:latin typeface="宋体" pitchFamily="2" charset="-122"/>
              </a:rPr>
              <a:t>为所有微命令个数</a:t>
            </a:r>
            <a:r>
              <a:rPr lang="en-US" altLang="zh-CN" sz="2000" b="1" dirty="0">
                <a:latin typeface="宋体" pitchFamily="2" charset="-122"/>
              </a:rPr>
              <a:t>) 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en-US" altLang="zh-CN" dirty="0" err="1">
                <a:solidFill>
                  <a:schemeClr val="accent2"/>
                </a:solidFill>
              </a:rPr>
              <a:t>μ</a:t>
            </a:r>
            <a:r>
              <a:rPr lang="en-US" altLang="zh-CN" b="1" dirty="0" err="1">
                <a:solidFill>
                  <a:schemeClr val="accent2"/>
                </a:solidFill>
                <a:latin typeface="+mn-ea"/>
              </a:rPr>
              <a:t>OP</a:t>
            </a: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控制信号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形成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直接形成</a:t>
            </a:r>
            <a:endParaRPr lang="en-US" altLang="zh-CN" b="1" dirty="0">
              <a:latin typeface="宋体" pitchFamily="2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2339752" y="4831640"/>
            <a:ext cx="3960440" cy="972930"/>
            <a:chOff x="2339752" y="4831640"/>
            <a:chExt cx="3960440" cy="972930"/>
          </a:xfrm>
        </p:grpSpPr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2339752" y="4831640"/>
              <a:ext cx="2880320" cy="28892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位</a:t>
              </a:r>
              <a:r>
                <a:rPr lang="en-US" altLang="zh-CN" sz="1800" b="1" dirty="0">
                  <a:latin typeface="宋体" pitchFamily="2" charset="-122"/>
                </a:rPr>
                <a:t>1 </a:t>
              </a:r>
              <a:r>
                <a:rPr lang="zh-CN" altLang="en-US" sz="1800" b="1" dirty="0">
                  <a:latin typeface="宋体" pitchFamily="2" charset="-122"/>
                </a:rPr>
                <a:t>位</a:t>
              </a:r>
              <a:r>
                <a:rPr lang="en-US" altLang="zh-CN" sz="1800" b="1" dirty="0">
                  <a:latin typeface="宋体" pitchFamily="2" charset="-122"/>
                </a:rPr>
                <a:t>2    ……      </a:t>
              </a:r>
              <a:r>
                <a:rPr lang="zh-CN" altLang="en-US" sz="1800" b="1" dirty="0">
                  <a:latin typeface="宋体" pitchFamily="2" charset="-122"/>
                </a:rPr>
                <a:t>位</a:t>
              </a:r>
              <a:r>
                <a:rPr lang="en-US" altLang="zh-CN" sz="1800" b="1" dirty="0">
                  <a:latin typeface="宋体" pitchFamily="2" charset="-122"/>
                </a:rPr>
                <a:t>n</a:t>
              </a:r>
            </a:p>
          </p:txBody>
        </p:sp>
        <p:sp>
          <p:nvSpPr>
            <p:cNvPr id="40" name="Rectangle 72"/>
            <p:cNvSpPr>
              <a:spLocks noChangeArrowheads="1"/>
            </p:cNvSpPr>
            <p:nvPr/>
          </p:nvSpPr>
          <p:spPr bwMode="auto">
            <a:xfrm>
              <a:off x="2481460" y="5193196"/>
              <a:ext cx="2522588" cy="18002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3564260" y="5203924"/>
              <a:ext cx="6477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  <a:latin typeface="+mn-ea"/>
                  <a:ea typeface="+mn-ea"/>
                </a:rPr>
                <a:t>……</a:t>
              </a:r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5220692" y="4831640"/>
              <a:ext cx="1079500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顺序控制</a:t>
              </a:r>
            </a:p>
          </p:txBody>
        </p:sp>
        <p:cxnSp>
          <p:nvCxnSpPr>
            <p:cNvPr id="23" name="直接箭头连接符 22"/>
            <p:cNvCxnSpPr/>
            <p:nvPr/>
          </p:nvCxnSpPr>
          <p:spPr bwMode="auto">
            <a:xfrm>
              <a:off x="2570233" y="5120565"/>
              <a:ext cx="0" cy="39666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直接箭头连接符 25"/>
            <p:cNvCxnSpPr/>
            <p:nvPr/>
          </p:nvCxnSpPr>
          <p:spPr bwMode="auto">
            <a:xfrm>
              <a:off x="2771800" y="4831640"/>
              <a:ext cx="0" cy="28892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28" name="直接箭头连接符 27"/>
            <p:cNvCxnSpPr/>
            <p:nvPr/>
          </p:nvCxnSpPr>
          <p:spPr bwMode="auto">
            <a:xfrm>
              <a:off x="3203848" y="4831640"/>
              <a:ext cx="0" cy="28892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29" name="直接箭头连接符 28"/>
            <p:cNvCxnSpPr/>
            <p:nvPr/>
          </p:nvCxnSpPr>
          <p:spPr bwMode="auto">
            <a:xfrm>
              <a:off x="4716016" y="4834320"/>
              <a:ext cx="0" cy="28624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34" name="直接箭头连接符 33"/>
            <p:cNvCxnSpPr/>
            <p:nvPr/>
          </p:nvCxnSpPr>
          <p:spPr bwMode="auto">
            <a:xfrm>
              <a:off x="2987824" y="5122352"/>
              <a:ext cx="0" cy="39488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直接箭头连接符 34"/>
            <p:cNvCxnSpPr/>
            <p:nvPr/>
          </p:nvCxnSpPr>
          <p:spPr bwMode="auto">
            <a:xfrm>
              <a:off x="4932040" y="5122352"/>
              <a:ext cx="0" cy="39488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6" name="Text Box 162"/>
            <p:cNvSpPr txBox="1">
              <a:spLocks noChangeArrowheads="1"/>
            </p:cNvSpPr>
            <p:nvPr/>
          </p:nvSpPr>
          <p:spPr bwMode="auto">
            <a:xfrm>
              <a:off x="2843447" y="5517232"/>
              <a:ext cx="208859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/>
                <a:t>所有</a:t>
              </a:r>
              <a:r>
                <a:rPr lang="zh-CN" altLang="en-US" sz="1800" b="1" dirty="0">
                  <a:latin typeface="+mn-ea"/>
                  <a:ea typeface="+mn-ea"/>
                </a:rPr>
                <a:t>的</a:t>
              </a:r>
              <a:r>
                <a:rPr lang="en-US" altLang="zh-CN" sz="1800" dirty="0" err="1"/>
                <a:t>μ</a:t>
              </a:r>
              <a:r>
                <a:rPr lang="en-US" altLang="zh-CN" sz="1800" b="1" dirty="0" err="1">
                  <a:latin typeface="+mn-ea"/>
                  <a:ea typeface="+mn-ea"/>
                </a:rPr>
                <a:t>OP</a:t>
              </a:r>
              <a:r>
                <a:rPr lang="zh-CN" altLang="en-US" sz="1800" b="1" dirty="0"/>
                <a:t>控制信号</a:t>
              </a:r>
            </a:p>
          </p:txBody>
        </p:sp>
      </p:grpSp>
      <p:sp>
        <p:nvSpPr>
          <p:cNvPr id="48" name="AutoShape 18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97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89</a:t>
            </a:fld>
            <a:endParaRPr lang="en-US" altLang="zh-CN"/>
          </a:p>
        </p:txBody>
      </p:sp>
      <p:sp>
        <p:nvSpPr>
          <p:cNvPr id="27" name="Text Box 59"/>
          <p:cNvSpPr txBox="1">
            <a:spLocks noChangeArrowheads="1"/>
          </p:cNvSpPr>
          <p:nvPr/>
        </p:nvSpPr>
        <p:spPr bwMode="auto">
          <a:xfrm>
            <a:off x="179512" y="208291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en-US" altLang="zh-CN" dirty="0" err="1">
                <a:solidFill>
                  <a:schemeClr val="accent2"/>
                </a:solidFill>
              </a:rPr>
              <a:t>μ</a:t>
            </a:r>
            <a:r>
              <a:rPr lang="en-US" altLang="zh-CN" b="1" dirty="0" err="1">
                <a:solidFill>
                  <a:schemeClr val="accent2"/>
                </a:solidFill>
                <a:latin typeface="+mn-ea"/>
              </a:rPr>
              <a:t>OP</a:t>
            </a: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控制信号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形成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各子字段单独译码</a:t>
            </a:r>
            <a:endParaRPr lang="en-US" altLang="zh-CN" b="1" dirty="0">
              <a:latin typeface="宋体" pitchFamily="2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042640" y="2695327"/>
            <a:ext cx="3529360" cy="301625"/>
            <a:chOff x="3634382" y="4653136"/>
            <a:chExt cx="3529360" cy="301625"/>
          </a:xfrm>
        </p:grpSpPr>
        <p:sp>
          <p:nvSpPr>
            <p:cNvPr id="29" name="Text Box 98"/>
            <p:cNvSpPr txBox="1">
              <a:spLocks noChangeArrowheads="1"/>
            </p:cNvSpPr>
            <p:nvPr/>
          </p:nvSpPr>
          <p:spPr bwMode="auto">
            <a:xfrm>
              <a:off x="3634382" y="4653136"/>
              <a:ext cx="2447856" cy="296863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>
                  <a:latin typeface="宋体" pitchFamily="2" charset="-122"/>
                </a:rPr>
                <a:t>子字段</a:t>
              </a:r>
              <a:r>
                <a:rPr lang="en-US" altLang="zh-CN" sz="1800" b="1" dirty="0">
                  <a:latin typeface="宋体" pitchFamily="2" charset="-122"/>
                </a:rPr>
                <a:t>1  …  </a:t>
              </a:r>
              <a:r>
                <a:rPr lang="zh-CN" altLang="en-US" sz="1800" b="1" dirty="0">
                  <a:latin typeface="宋体" pitchFamily="2" charset="-122"/>
                </a:rPr>
                <a:t>子字段</a:t>
              </a:r>
              <a:r>
                <a:rPr lang="en-US" altLang="zh-CN" sz="1800" b="1" dirty="0">
                  <a:latin typeface="宋体" pitchFamily="2" charset="-122"/>
                </a:rPr>
                <a:t>p</a:t>
              </a:r>
            </a:p>
          </p:txBody>
        </p:sp>
        <p:sp>
          <p:nvSpPr>
            <p:cNvPr id="30" name="Text Box 99"/>
            <p:cNvSpPr txBox="1">
              <a:spLocks noChangeArrowheads="1"/>
            </p:cNvSpPr>
            <p:nvPr/>
          </p:nvSpPr>
          <p:spPr bwMode="auto">
            <a:xfrm>
              <a:off x="6082654" y="4653136"/>
              <a:ext cx="1081088" cy="2968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顺序控制</a:t>
              </a:r>
            </a:p>
          </p:txBody>
        </p:sp>
        <p:sp>
          <p:nvSpPr>
            <p:cNvPr id="31" name="Line 105"/>
            <p:cNvSpPr>
              <a:spLocks noChangeShapeType="1"/>
            </p:cNvSpPr>
            <p:nvPr/>
          </p:nvSpPr>
          <p:spPr bwMode="auto">
            <a:xfrm>
              <a:off x="4522576" y="4665836"/>
              <a:ext cx="0" cy="2889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107"/>
            <p:cNvSpPr>
              <a:spLocks noChangeShapeType="1"/>
            </p:cNvSpPr>
            <p:nvPr/>
          </p:nvSpPr>
          <p:spPr bwMode="auto">
            <a:xfrm>
              <a:off x="5074542" y="4665836"/>
              <a:ext cx="0" cy="2889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" name="Text Box 59"/>
          <p:cNvSpPr txBox="1">
            <a:spLocks noChangeArrowheads="1"/>
          </p:cNvSpPr>
          <p:nvPr/>
        </p:nvSpPr>
        <p:spPr bwMode="auto">
          <a:xfrm>
            <a:off x="179512" y="260648"/>
            <a:ext cx="8785225" cy="197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字段直接编码方式：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编码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子字段编码，微命令用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某个</a:t>
            </a:r>
            <a:r>
              <a:rPr lang="zh-CN" altLang="en-US" b="1" dirty="0">
                <a:solidFill>
                  <a:srgbClr val="990099"/>
                </a:solidFill>
                <a:latin typeface="+mn-lt"/>
              </a:rPr>
              <a:t> </a:t>
            </a:r>
            <a:r>
              <a:rPr lang="zh-CN" altLang="en-US" b="1" u="sng" dirty="0">
                <a:latin typeface="宋体" pitchFamily="2" charset="-122"/>
              </a:rPr>
              <a:t>子字段的编码</a:t>
            </a:r>
            <a:r>
              <a:rPr lang="zh-CN" altLang="en-US" b="1" dirty="0">
                <a:latin typeface="宋体" pitchFamily="2" charset="-122"/>
              </a:rPr>
              <a:t>表示；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    子字段中的微命令须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互斥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同时最多一个有效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sz="2000" b="1" dirty="0">
                <a:latin typeface="宋体" pitchFamily="2" charset="-122"/>
              </a:rPr>
              <a:t>，</a:t>
            </a:r>
            <a:endParaRPr lang="en-US" altLang="zh-CN" sz="20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    子字段长度＝</a:t>
            </a:r>
            <a:r>
              <a:rPr lang="zh-CN" altLang="en-US" b="1" dirty="0">
                <a:latin typeface="宋体" pitchFamily="2" charset="-122"/>
                <a:sym typeface="Symbol"/>
              </a:rPr>
              <a:t></a:t>
            </a:r>
            <a:r>
              <a:rPr lang="en-US" altLang="zh-CN" b="1" dirty="0">
                <a:latin typeface="宋体" pitchFamily="2" charset="-122"/>
              </a:rPr>
              <a:t>log</a:t>
            </a:r>
            <a:r>
              <a:rPr lang="en-US" altLang="zh-CN" b="1" baseline="-16000" dirty="0">
                <a:latin typeface="宋体" pitchFamily="2" charset="-122"/>
              </a:rPr>
              <a:t>2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</a:rPr>
              <a:t>定义的微命令数＋</a:t>
            </a:r>
            <a:r>
              <a:rPr lang="en-US" altLang="zh-CN" sz="2200" b="1" dirty="0">
                <a:latin typeface="宋体" pitchFamily="2" charset="-122"/>
              </a:rPr>
              <a:t>1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en-US" altLang="zh-CN" b="1" dirty="0">
                <a:latin typeface="宋体" pitchFamily="2" charset="-122"/>
                <a:sym typeface="Symbol"/>
              </a:rPr>
              <a:t></a:t>
            </a:r>
          </a:p>
        </p:txBody>
      </p:sp>
      <p:grpSp>
        <p:nvGrpSpPr>
          <p:cNvPr id="147" name="组合 146"/>
          <p:cNvGrpSpPr/>
          <p:nvPr/>
        </p:nvGrpSpPr>
        <p:grpSpPr>
          <a:xfrm>
            <a:off x="969292" y="2992190"/>
            <a:ext cx="2450580" cy="1084882"/>
            <a:chOff x="969292" y="2992190"/>
            <a:chExt cx="2450580" cy="1084882"/>
          </a:xfrm>
        </p:grpSpPr>
        <p:sp>
          <p:nvSpPr>
            <p:cNvPr id="140" name="Rectangle 72"/>
            <p:cNvSpPr>
              <a:spLocks noChangeArrowheads="1"/>
            </p:cNvSpPr>
            <p:nvPr/>
          </p:nvSpPr>
          <p:spPr bwMode="auto">
            <a:xfrm>
              <a:off x="969292" y="3104963"/>
              <a:ext cx="2450580" cy="55155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Text Box 94"/>
            <p:cNvSpPr txBox="1">
              <a:spLocks noChangeArrowheads="1"/>
            </p:cNvSpPr>
            <p:nvPr/>
          </p:nvSpPr>
          <p:spPr bwMode="auto">
            <a:xfrm>
              <a:off x="1189806" y="3542736"/>
              <a:ext cx="360363" cy="1444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5" name="Text Box 100"/>
            <p:cNvSpPr txBox="1">
              <a:spLocks noChangeArrowheads="1"/>
            </p:cNvSpPr>
            <p:nvPr/>
          </p:nvSpPr>
          <p:spPr bwMode="auto">
            <a:xfrm>
              <a:off x="2050827" y="3285678"/>
              <a:ext cx="288925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38" name="直接箭头连接符 37"/>
            <p:cNvCxnSpPr/>
            <p:nvPr/>
          </p:nvCxnSpPr>
          <p:spPr bwMode="auto">
            <a:xfrm>
              <a:off x="1439652" y="2992190"/>
              <a:ext cx="0" cy="22351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9" name="直接箭头连接符 38"/>
            <p:cNvCxnSpPr/>
            <p:nvPr/>
          </p:nvCxnSpPr>
          <p:spPr bwMode="auto">
            <a:xfrm>
              <a:off x="1187208" y="3501702"/>
              <a:ext cx="0" cy="28803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直接箭头连接符 41"/>
            <p:cNvCxnSpPr/>
            <p:nvPr/>
          </p:nvCxnSpPr>
          <p:spPr bwMode="auto">
            <a:xfrm>
              <a:off x="1547664" y="3507658"/>
              <a:ext cx="0" cy="28207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7" name="直接箭头连接符 46"/>
            <p:cNvCxnSpPr/>
            <p:nvPr/>
          </p:nvCxnSpPr>
          <p:spPr bwMode="auto">
            <a:xfrm>
              <a:off x="1700064" y="3501702"/>
              <a:ext cx="0" cy="1132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57" name="Text Box 94"/>
            <p:cNvSpPr txBox="1">
              <a:spLocks noChangeArrowheads="1"/>
            </p:cNvSpPr>
            <p:nvPr/>
          </p:nvSpPr>
          <p:spPr bwMode="auto">
            <a:xfrm>
              <a:off x="2629966" y="3542736"/>
              <a:ext cx="360363" cy="1444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58" name="直接箭头连接符 57"/>
            <p:cNvCxnSpPr/>
            <p:nvPr/>
          </p:nvCxnSpPr>
          <p:spPr bwMode="auto">
            <a:xfrm>
              <a:off x="2879812" y="2997646"/>
              <a:ext cx="0" cy="21805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9" name="直接箭头连接符 58"/>
            <p:cNvCxnSpPr/>
            <p:nvPr/>
          </p:nvCxnSpPr>
          <p:spPr bwMode="auto">
            <a:xfrm>
              <a:off x="2627368" y="3501702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0" name="直接箭头连接符 59"/>
            <p:cNvCxnSpPr/>
            <p:nvPr/>
          </p:nvCxnSpPr>
          <p:spPr bwMode="auto">
            <a:xfrm>
              <a:off x="2987824" y="3501702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1" name="直接箭头连接符 60"/>
            <p:cNvCxnSpPr/>
            <p:nvPr/>
          </p:nvCxnSpPr>
          <p:spPr bwMode="auto">
            <a:xfrm>
              <a:off x="3140224" y="3501702"/>
              <a:ext cx="0" cy="1132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62" name="Text Box 162"/>
            <p:cNvSpPr txBox="1">
              <a:spLocks noChangeArrowheads="1"/>
            </p:cNvSpPr>
            <p:nvPr/>
          </p:nvSpPr>
          <p:spPr bwMode="auto">
            <a:xfrm>
              <a:off x="1115616" y="3789734"/>
              <a:ext cx="208859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/>
                <a:t>所有</a:t>
              </a:r>
              <a:r>
                <a:rPr lang="zh-CN" altLang="en-US" sz="1800" b="1" dirty="0">
                  <a:latin typeface="+mn-ea"/>
                  <a:ea typeface="+mn-ea"/>
                </a:rPr>
                <a:t>的</a:t>
              </a:r>
              <a:r>
                <a:rPr lang="en-US" altLang="zh-CN" sz="1800" dirty="0" err="1"/>
                <a:t>μ</a:t>
              </a:r>
              <a:r>
                <a:rPr lang="en-US" altLang="zh-CN" sz="1800" b="1" dirty="0" err="1">
                  <a:latin typeface="+mn-ea"/>
                  <a:ea typeface="+mn-ea"/>
                </a:rPr>
                <a:t>OP</a:t>
              </a:r>
              <a:r>
                <a:rPr lang="zh-CN" altLang="en-US" sz="1800" b="1" dirty="0"/>
                <a:t>控制信号</a:t>
              </a:r>
            </a:p>
          </p:txBody>
        </p:sp>
        <p:sp>
          <p:nvSpPr>
            <p:cNvPr id="9" name="Text Box 92"/>
            <p:cNvSpPr txBox="1">
              <a:spLocks noChangeArrowheads="1"/>
            </p:cNvSpPr>
            <p:nvPr/>
          </p:nvSpPr>
          <p:spPr bwMode="auto">
            <a:xfrm>
              <a:off x="1043608" y="3213670"/>
              <a:ext cx="792088" cy="28790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译码器</a:t>
              </a:r>
            </a:p>
          </p:txBody>
        </p:sp>
        <p:sp>
          <p:nvSpPr>
            <p:cNvPr id="56" name="Text Box 92"/>
            <p:cNvSpPr txBox="1">
              <a:spLocks noChangeArrowheads="1"/>
            </p:cNvSpPr>
            <p:nvPr/>
          </p:nvSpPr>
          <p:spPr bwMode="auto">
            <a:xfrm>
              <a:off x="2483768" y="3213670"/>
              <a:ext cx="864096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译码器</a:t>
              </a:r>
            </a:p>
          </p:txBody>
        </p:sp>
      </p:grpSp>
      <p:sp>
        <p:nvSpPr>
          <p:cNvPr id="64" name="Text Box 4"/>
          <p:cNvSpPr txBox="1">
            <a:spLocks noChangeArrowheads="1"/>
          </p:cNvSpPr>
          <p:nvPr/>
        </p:nvSpPr>
        <p:spPr bwMode="auto">
          <a:xfrm>
            <a:off x="179263" y="3989962"/>
            <a:ext cx="8841992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字段间接编码方式：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编码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子字段编码，微命令用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多个</a:t>
            </a:r>
            <a:r>
              <a:rPr lang="zh-CN" altLang="en-US" b="1" dirty="0">
                <a:solidFill>
                  <a:srgbClr val="990099"/>
                </a:solidFill>
                <a:latin typeface="+mn-lt"/>
              </a:rPr>
              <a:t> </a:t>
            </a:r>
            <a:r>
              <a:rPr lang="zh-CN" altLang="en-US" b="1" u="sng" dirty="0">
                <a:latin typeface="宋体" pitchFamily="2" charset="-122"/>
              </a:rPr>
              <a:t>子字段的编码</a:t>
            </a:r>
            <a:r>
              <a:rPr lang="zh-CN" altLang="en-US" b="1" dirty="0">
                <a:latin typeface="宋体" pitchFamily="2" charset="-122"/>
              </a:rPr>
              <a:t>表示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90000"/>
              </a:lnSpc>
            </a:pPr>
            <a:r>
              <a:rPr lang="zh-CN" altLang="en-US" sz="2000" b="1" dirty="0">
                <a:latin typeface="宋体" pitchFamily="2" charset="-122"/>
              </a:rPr>
              <a:t>                                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如子字段</a:t>
            </a:r>
            <a:r>
              <a:rPr lang="en-US" altLang="zh-CN" sz="1800" b="1" dirty="0">
                <a:latin typeface="宋体" pitchFamily="2" charset="-122"/>
              </a:rPr>
              <a:t>p</a:t>
            </a:r>
            <a:r>
              <a:rPr lang="en-US" altLang="zh-CN" sz="1800" b="1" dirty="0">
                <a:latin typeface="宋体" pitchFamily="2" charset="-122"/>
                <a:sym typeface="Symbol"/>
              </a:rPr>
              <a:t></a:t>
            </a:r>
            <a:r>
              <a:rPr lang="zh-CN" altLang="en-US" sz="1800" b="1" dirty="0">
                <a:latin typeface="宋体" pitchFamily="2" charset="-122"/>
              </a:rPr>
              <a:t>的码</a:t>
            </a:r>
            <a:r>
              <a:rPr lang="en-US" altLang="zh-CN" sz="1800" b="1" dirty="0">
                <a:latin typeface="宋体" pitchFamily="2" charset="-122"/>
              </a:rPr>
              <a:t>7</a:t>
            </a:r>
            <a:r>
              <a:rPr lang="zh-CN" altLang="en-US" sz="1800" b="1" dirty="0">
                <a:latin typeface="宋体" pitchFamily="2" charset="-122"/>
              </a:rPr>
              <a:t>及子字段</a:t>
            </a:r>
            <a:r>
              <a:rPr lang="en-US" altLang="zh-CN" sz="1800" b="1" dirty="0">
                <a:latin typeface="宋体" pitchFamily="2" charset="-122"/>
              </a:rPr>
              <a:t>1</a:t>
            </a:r>
            <a:r>
              <a:rPr lang="zh-CN" altLang="en-US" sz="1800" b="1" dirty="0">
                <a:latin typeface="宋体" pitchFamily="2" charset="-122"/>
                <a:sym typeface="Symbol"/>
              </a:rPr>
              <a:t>的码</a:t>
            </a:r>
            <a:r>
              <a:rPr lang="en-US" altLang="zh-CN" sz="1800" b="1" dirty="0">
                <a:latin typeface="宋体" pitchFamily="2" charset="-122"/>
                <a:sym typeface="Symbol"/>
              </a:rPr>
              <a:t>1</a:t>
            </a:r>
            <a:r>
              <a:rPr lang="en-US" altLang="zh-CN" sz="1800" b="1" dirty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    子字段中的微命令须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互斥</a:t>
            </a:r>
            <a:r>
              <a:rPr lang="zh-CN" altLang="en-US" b="1" dirty="0">
                <a:latin typeface="宋体" pitchFamily="2" charset="-122"/>
              </a:rPr>
              <a:t>，子字段</a:t>
            </a:r>
            <a:r>
              <a:rPr lang="zh-CN" altLang="en-US" b="1" u="sng" dirty="0">
                <a:latin typeface="宋体" pitchFamily="2" charset="-122"/>
              </a:rPr>
              <a:t>个数较少</a:t>
            </a:r>
            <a:r>
              <a:rPr lang="en-US" altLang="zh-CN" sz="2200" b="1" dirty="0">
                <a:latin typeface="宋体" pitchFamily="2" charset="-122"/>
              </a:rPr>
              <a:t>(p</a:t>
            </a:r>
            <a:r>
              <a:rPr lang="en-US" altLang="zh-CN" sz="2200" b="1" dirty="0">
                <a:latin typeface="宋体" pitchFamily="2" charset="-122"/>
                <a:sym typeface="Symbol"/>
              </a:rPr>
              <a:t></a:t>
            </a:r>
            <a:r>
              <a:rPr lang="zh-CN" altLang="en-US" sz="2200" b="1" dirty="0">
                <a:latin typeface="宋体" pitchFamily="2" charset="-122"/>
              </a:rPr>
              <a:t>＜</a:t>
            </a:r>
            <a:r>
              <a:rPr lang="en-US" altLang="zh-CN" sz="2200" b="1" dirty="0">
                <a:latin typeface="宋体" pitchFamily="2" charset="-122"/>
              </a:rPr>
              <a:t>p)</a:t>
            </a:r>
          </a:p>
        </p:txBody>
      </p:sp>
      <p:sp>
        <p:nvSpPr>
          <p:cNvPr id="65" name="Text Box 4"/>
          <p:cNvSpPr txBox="1">
            <a:spLocks noChangeArrowheads="1"/>
          </p:cNvSpPr>
          <p:nvPr/>
        </p:nvSpPr>
        <p:spPr bwMode="auto">
          <a:xfrm>
            <a:off x="107504" y="566124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en-US" altLang="zh-CN" dirty="0" err="1">
                <a:solidFill>
                  <a:schemeClr val="accent2"/>
                </a:solidFill>
              </a:rPr>
              <a:t>μ</a:t>
            </a:r>
            <a:r>
              <a:rPr lang="en-US" altLang="zh-CN" b="1" dirty="0" err="1">
                <a:solidFill>
                  <a:schemeClr val="accent2"/>
                </a:solidFill>
                <a:latin typeface="+mn-ea"/>
              </a:rPr>
              <a:t>OP</a:t>
            </a: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控制信号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形成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子字段单独译码＋逻辑电路组合</a:t>
            </a:r>
            <a:endParaRPr lang="en-US" altLang="zh-CN" b="1" dirty="0">
              <a:latin typeface="宋体" pitchFamily="2" charset="-122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5147096" y="2709614"/>
            <a:ext cx="3529360" cy="301625"/>
            <a:chOff x="3634382" y="4653136"/>
            <a:chExt cx="3529360" cy="301625"/>
          </a:xfrm>
        </p:grpSpPr>
        <p:sp>
          <p:nvSpPr>
            <p:cNvPr id="84" name="Text Box 98"/>
            <p:cNvSpPr txBox="1">
              <a:spLocks noChangeArrowheads="1"/>
            </p:cNvSpPr>
            <p:nvPr/>
          </p:nvSpPr>
          <p:spPr bwMode="auto">
            <a:xfrm>
              <a:off x="3634382" y="4653136"/>
              <a:ext cx="2447856" cy="296863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>
                  <a:latin typeface="宋体" pitchFamily="2" charset="-122"/>
                </a:rPr>
                <a:t>子字段</a:t>
              </a:r>
              <a:r>
                <a:rPr lang="en-US" altLang="zh-CN" sz="1800" b="1" dirty="0">
                  <a:latin typeface="宋体" pitchFamily="2" charset="-122"/>
                </a:rPr>
                <a:t>1  … </a:t>
              </a:r>
              <a:r>
                <a:rPr lang="en-US" altLang="zh-CN" sz="1400" b="1" dirty="0">
                  <a:latin typeface="宋体" pitchFamily="2" charset="-122"/>
                </a:rPr>
                <a:t> </a:t>
              </a:r>
              <a:r>
                <a:rPr lang="zh-CN" altLang="en-US" sz="1800" b="1" dirty="0">
                  <a:latin typeface="宋体" pitchFamily="2" charset="-122"/>
                </a:rPr>
                <a:t>子字段</a:t>
              </a:r>
              <a:r>
                <a:rPr lang="en-US" altLang="zh-CN" sz="1800" b="1" dirty="0">
                  <a:latin typeface="宋体" pitchFamily="2" charset="-122"/>
                </a:rPr>
                <a:t>p</a:t>
              </a:r>
              <a:r>
                <a:rPr lang="en-US" altLang="zh-CN" sz="1800" b="1" dirty="0">
                  <a:latin typeface="宋体" pitchFamily="2" charset="-122"/>
                  <a:sym typeface="Symbol"/>
                </a:rPr>
                <a:t>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85" name="Text Box 99"/>
            <p:cNvSpPr txBox="1">
              <a:spLocks noChangeArrowheads="1"/>
            </p:cNvSpPr>
            <p:nvPr/>
          </p:nvSpPr>
          <p:spPr bwMode="auto">
            <a:xfrm>
              <a:off x="6082654" y="4653136"/>
              <a:ext cx="1081088" cy="2968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顺序控制</a:t>
              </a:r>
            </a:p>
          </p:txBody>
        </p:sp>
        <p:sp>
          <p:nvSpPr>
            <p:cNvPr id="86" name="Line 105"/>
            <p:cNvSpPr>
              <a:spLocks noChangeShapeType="1"/>
            </p:cNvSpPr>
            <p:nvPr/>
          </p:nvSpPr>
          <p:spPr bwMode="auto">
            <a:xfrm>
              <a:off x="4522576" y="4665836"/>
              <a:ext cx="0" cy="2889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107"/>
            <p:cNvSpPr>
              <a:spLocks noChangeShapeType="1"/>
            </p:cNvSpPr>
            <p:nvPr/>
          </p:nvSpPr>
          <p:spPr bwMode="auto">
            <a:xfrm>
              <a:off x="5074542" y="4665836"/>
              <a:ext cx="0" cy="2889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5" name="组合 154"/>
          <p:cNvGrpSpPr/>
          <p:nvPr/>
        </p:nvGrpSpPr>
        <p:grpSpPr>
          <a:xfrm>
            <a:off x="5148064" y="2997646"/>
            <a:ext cx="2450580" cy="1439466"/>
            <a:chOff x="5148064" y="2997646"/>
            <a:chExt cx="2450580" cy="1439466"/>
          </a:xfrm>
        </p:grpSpPr>
        <p:sp>
          <p:nvSpPr>
            <p:cNvPr id="148" name="Rectangle 72"/>
            <p:cNvSpPr>
              <a:spLocks noChangeArrowheads="1"/>
            </p:cNvSpPr>
            <p:nvPr/>
          </p:nvSpPr>
          <p:spPr bwMode="auto">
            <a:xfrm>
              <a:off x="5148064" y="3105504"/>
              <a:ext cx="2450580" cy="88445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Text Box 94"/>
            <p:cNvSpPr txBox="1">
              <a:spLocks noChangeArrowheads="1"/>
            </p:cNvSpPr>
            <p:nvPr/>
          </p:nvSpPr>
          <p:spPr bwMode="auto">
            <a:xfrm>
              <a:off x="5365302" y="3542736"/>
              <a:ext cx="360363" cy="1444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91" name="Text Box 100"/>
            <p:cNvSpPr txBox="1">
              <a:spLocks noChangeArrowheads="1"/>
            </p:cNvSpPr>
            <p:nvPr/>
          </p:nvSpPr>
          <p:spPr bwMode="auto">
            <a:xfrm>
              <a:off x="6226323" y="3285678"/>
              <a:ext cx="288925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92" name="直接箭头连接符 91"/>
            <p:cNvCxnSpPr/>
            <p:nvPr/>
          </p:nvCxnSpPr>
          <p:spPr bwMode="auto">
            <a:xfrm>
              <a:off x="5615148" y="3011239"/>
              <a:ext cx="0" cy="2044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3" name="直接箭头连接符 92"/>
            <p:cNvCxnSpPr/>
            <p:nvPr/>
          </p:nvCxnSpPr>
          <p:spPr bwMode="auto">
            <a:xfrm>
              <a:off x="5362704" y="3501702"/>
              <a:ext cx="0" cy="64807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4" name="直接箭头连接符 93"/>
            <p:cNvCxnSpPr/>
            <p:nvPr/>
          </p:nvCxnSpPr>
          <p:spPr bwMode="auto">
            <a:xfrm>
              <a:off x="5723160" y="3507658"/>
              <a:ext cx="2505" cy="6421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5" name="直接箭头连接符 94"/>
            <p:cNvCxnSpPr/>
            <p:nvPr/>
          </p:nvCxnSpPr>
          <p:spPr bwMode="auto">
            <a:xfrm>
              <a:off x="5875560" y="3501702"/>
              <a:ext cx="0" cy="1132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97" name="Text Box 94"/>
            <p:cNvSpPr txBox="1">
              <a:spLocks noChangeArrowheads="1"/>
            </p:cNvSpPr>
            <p:nvPr/>
          </p:nvSpPr>
          <p:spPr bwMode="auto">
            <a:xfrm>
              <a:off x="6805462" y="3542736"/>
              <a:ext cx="360363" cy="1444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98" name="直接箭头连接符 97"/>
            <p:cNvCxnSpPr/>
            <p:nvPr/>
          </p:nvCxnSpPr>
          <p:spPr bwMode="auto">
            <a:xfrm>
              <a:off x="7055308" y="2997646"/>
              <a:ext cx="0" cy="21805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9" name="直接箭头连接符 98"/>
            <p:cNvCxnSpPr/>
            <p:nvPr/>
          </p:nvCxnSpPr>
          <p:spPr bwMode="auto">
            <a:xfrm flipH="1">
              <a:off x="6804163" y="3501578"/>
              <a:ext cx="1299" cy="28815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0" name="直接箭头连接符 99"/>
            <p:cNvCxnSpPr/>
            <p:nvPr/>
          </p:nvCxnSpPr>
          <p:spPr bwMode="auto">
            <a:xfrm>
              <a:off x="7163320" y="3501702"/>
              <a:ext cx="2505" cy="64807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1" name="直接箭头连接符 100"/>
            <p:cNvCxnSpPr/>
            <p:nvPr/>
          </p:nvCxnSpPr>
          <p:spPr bwMode="auto">
            <a:xfrm>
              <a:off x="7315720" y="3501702"/>
              <a:ext cx="0" cy="1132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02" name="Text Box 162"/>
            <p:cNvSpPr txBox="1">
              <a:spLocks noChangeArrowheads="1"/>
            </p:cNvSpPr>
            <p:nvPr/>
          </p:nvSpPr>
          <p:spPr bwMode="auto">
            <a:xfrm>
              <a:off x="5291111" y="4149774"/>
              <a:ext cx="208859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/>
                <a:t>所有</a:t>
              </a:r>
              <a:r>
                <a:rPr lang="zh-CN" altLang="en-US" sz="1800" b="1" dirty="0">
                  <a:latin typeface="+mn-ea"/>
                  <a:ea typeface="+mn-ea"/>
                </a:rPr>
                <a:t>的</a:t>
              </a:r>
              <a:r>
                <a:rPr lang="en-US" altLang="zh-CN" sz="1800" dirty="0" err="1"/>
                <a:t>μ</a:t>
              </a:r>
              <a:r>
                <a:rPr lang="en-US" altLang="zh-CN" sz="1800" b="1" dirty="0" err="1">
                  <a:latin typeface="+mn-ea"/>
                  <a:ea typeface="+mn-ea"/>
                </a:rPr>
                <a:t>OP</a:t>
              </a:r>
              <a:r>
                <a:rPr lang="zh-CN" altLang="en-US" sz="1800" b="1" dirty="0"/>
                <a:t>控制信号</a:t>
              </a:r>
            </a:p>
          </p:txBody>
        </p:sp>
        <p:sp>
          <p:nvSpPr>
            <p:cNvPr id="103" name="Text Box 260"/>
            <p:cNvSpPr txBox="1">
              <a:spLocks noChangeArrowheads="1"/>
            </p:cNvSpPr>
            <p:nvPr/>
          </p:nvSpPr>
          <p:spPr bwMode="auto">
            <a:xfrm>
              <a:off x="6624228" y="3789735"/>
              <a:ext cx="252028" cy="1440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&amp;</a:t>
              </a:r>
            </a:p>
          </p:txBody>
        </p:sp>
        <p:cxnSp>
          <p:nvCxnSpPr>
            <p:cNvPr id="105" name="直接箭头连接符 104"/>
            <p:cNvCxnSpPr/>
            <p:nvPr/>
          </p:nvCxnSpPr>
          <p:spPr bwMode="auto">
            <a:xfrm>
              <a:off x="6660232" y="3667314"/>
              <a:ext cx="0" cy="12242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3" name="直接箭头连接符 112"/>
            <p:cNvCxnSpPr/>
            <p:nvPr/>
          </p:nvCxnSpPr>
          <p:spPr bwMode="auto">
            <a:xfrm>
              <a:off x="5723160" y="3664768"/>
              <a:ext cx="942959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sp>
          <p:nvSpPr>
            <p:cNvPr id="96" name="Text Box 92"/>
            <p:cNvSpPr txBox="1">
              <a:spLocks noChangeArrowheads="1"/>
            </p:cNvSpPr>
            <p:nvPr/>
          </p:nvSpPr>
          <p:spPr bwMode="auto">
            <a:xfrm>
              <a:off x="6659264" y="3213670"/>
              <a:ext cx="864096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译码器</a:t>
              </a:r>
            </a:p>
          </p:txBody>
        </p:sp>
        <p:sp>
          <p:nvSpPr>
            <p:cNvPr id="89" name="Text Box 92"/>
            <p:cNvSpPr txBox="1">
              <a:spLocks noChangeArrowheads="1"/>
            </p:cNvSpPr>
            <p:nvPr/>
          </p:nvSpPr>
          <p:spPr bwMode="auto">
            <a:xfrm>
              <a:off x="5219104" y="3213670"/>
              <a:ext cx="792088" cy="28790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译码器</a:t>
              </a:r>
            </a:p>
          </p:txBody>
        </p:sp>
        <p:cxnSp>
          <p:nvCxnSpPr>
            <p:cNvPr id="119" name="直接箭头连接符 118"/>
            <p:cNvCxnSpPr/>
            <p:nvPr/>
          </p:nvCxnSpPr>
          <p:spPr bwMode="auto">
            <a:xfrm>
              <a:off x="6747480" y="3933751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33" name="组合 132"/>
          <p:cNvGrpSpPr/>
          <p:nvPr/>
        </p:nvGrpSpPr>
        <p:grpSpPr>
          <a:xfrm>
            <a:off x="6804248" y="2068341"/>
            <a:ext cx="2217007" cy="496563"/>
            <a:chOff x="6804248" y="1996332"/>
            <a:chExt cx="2217007" cy="496563"/>
          </a:xfrm>
        </p:grpSpPr>
        <p:sp>
          <p:nvSpPr>
            <p:cNvPr id="126" name="Text Box 92"/>
            <p:cNvSpPr txBox="1">
              <a:spLocks noChangeArrowheads="1"/>
            </p:cNvSpPr>
            <p:nvPr/>
          </p:nvSpPr>
          <p:spPr bwMode="auto">
            <a:xfrm>
              <a:off x="6804248" y="2167656"/>
              <a:ext cx="2217007" cy="325239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just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所有微命令都无效时</a:t>
              </a:r>
            </a:p>
          </p:txBody>
        </p:sp>
        <p:cxnSp>
          <p:nvCxnSpPr>
            <p:cNvPr id="128" name="直接箭头连接符 127"/>
            <p:cNvCxnSpPr/>
            <p:nvPr/>
          </p:nvCxnSpPr>
          <p:spPr bwMode="auto">
            <a:xfrm flipH="1" flipV="1">
              <a:off x="7115697" y="1996332"/>
              <a:ext cx="2503" cy="17132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136" name="直接箭头连接符 135"/>
          <p:cNvCxnSpPr/>
          <p:nvPr/>
        </p:nvCxnSpPr>
        <p:spPr bwMode="auto">
          <a:xfrm flipH="1">
            <a:off x="6805462" y="1196752"/>
            <a:ext cx="70794" cy="21602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FF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7" name="AutoShape 9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9" y="6454031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84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64" grpId="0"/>
      <p:bldP spid="6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71828" y="6261121"/>
            <a:ext cx="1905000" cy="457200"/>
          </a:xfrm>
        </p:spPr>
        <p:txBody>
          <a:bodyPr/>
          <a:lstStyle/>
          <a:p>
            <a:fld id="{D9F6E18D-FF9A-4BD5-BDFA-25F6368EE484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67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四、指令的执行过程</a:t>
            </a:r>
          </a:p>
        </p:txBody>
      </p:sp>
      <p:sp>
        <p:nvSpPr>
          <p:cNvPr id="68" name="Text Box 5"/>
          <p:cNvSpPr txBox="1">
            <a:spLocks noChangeArrowheads="1"/>
          </p:cNvSpPr>
          <p:nvPr/>
        </p:nvSpPr>
        <p:spPr bwMode="auto">
          <a:xfrm>
            <a:off x="179388" y="863501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、指令执行过程步骤</a:t>
            </a:r>
          </a:p>
        </p:txBody>
      </p:sp>
      <p:sp>
        <p:nvSpPr>
          <p:cNvPr id="50" name="Text Box 47"/>
          <p:cNvSpPr txBox="1">
            <a:spLocks noChangeArrowheads="1"/>
          </p:cNvSpPr>
          <p:nvPr/>
        </p:nvSpPr>
        <p:spPr bwMode="auto">
          <a:xfrm>
            <a:off x="142844" y="134076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*程序的执行过程：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循环的</a:t>
            </a:r>
            <a:r>
              <a:rPr lang="zh-CN" altLang="en-US" b="1" dirty="0">
                <a:latin typeface="宋体" pitchFamily="2" charset="-122"/>
              </a:rPr>
              <a:t>指令执行过程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75" name="Text Box 47"/>
          <p:cNvSpPr txBox="1">
            <a:spLocks noChangeArrowheads="1"/>
          </p:cNvSpPr>
          <p:nvPr/>
        </p:nvSpPr>
        <p:spPr bwMode="auto">
          <a:xfrm>
            <a:off x="179512" y="3019018"/>
            <a:ext cx="885698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*指令的执行过程：</a:t>
            </a:r>
            <a:r>
              <a:rPr lang="zh-CN" altLang="en-US" b="1" spc="-100" dirty="0">
                <a:latin typeface="宋体" pitchFamily="2" charset="-122"/>
              </a:rPr>
              <a:t>由若干操作构成，指令地址计算操作常提前</a:t>
            </a:r>
            <a:endParaRPr lang="en-US" altLang="zh-CN" b="1" spc="-100" dirty="0">
              <a:latin typeface="宋体" pitchFamily="2" charset="-122"/>
            </a:endParaRPr>
          </a:p>
        </p:txBody>
      </p:sp>
      <p:grpSp>
        <p:nvGrpSpPr>
          <p:cNvPr id="129" name="组合 128"/>
          <p:cNvGrpSpPr/>
          <p:nvPr/>
        </p:nvGrpSpPr>
        <p:grpSpPr>
          <a:xfrm>
            <a:off x="1043608" y="3526409"/>
            <a:ext cx="7632848" cy="1990823"/>
            <a:chOff x="1187624" y="3501008"/>
            <a:chExt cx="7632848" cy="1990823"/>
          </a:xfrm>
        </p:grpSpPr>
        <p:sp>
          <p:nvSpPr>
            <p:cNvPr id="76" name="Text Box 65"/>
            <p:cNvSpPr txBox="1">
              <a:spLocks noChangeArrowheads="1"/>
            </p:cNvSpPr>
            <p:nvPr/>
          </p:nvSpPr>
          <p:spPr bwMode="auto">
            <a:xfrm>
              <a:off x="1187624" y="3785220"/>
              <a:ext cx="1080120" cy="36004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取指令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7" name="Text Box 65"/>
            <p:cNvSpPr txBox="1">
              <a:spLocks noChangeArrowheads="1"/>
            </p:cNvSpPr>
            <p:nvPr/>
          </p:nvSpPr>
          <p:spPr bwMode="auto">
            <a:xfrm>
              <a:off x="1187624" y="4581128"/>
              <a:ext cx="1080120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指令地址计算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8" name="Text Box 65"/>
            <p:cNvSpPr txBox="1">
              <a:spLocks noChangeArrowheads="1"/>
            </p:cNvSpPr>
            <p:nvPr/>
          </p:nvSpPr>
          <p:spPr bwMode="auto">
            <a:xfrm>
              <a:off x="2843808" y="4581128"/>
              <a:ext cx="1080121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指令操作译码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9" name="Text Box 65"/>
            <p:cNvSpPr txBox="1">
              <a:spLocks noChangeArrowheads="1"/>
            </p:cNvSpPr>
            <p:nvPr/>
          </p:nvSpPr>
          <p:spPr bwMode="auto">
            <a:xfrm>
              <a:off x="4502053" y="4581128"/>
              <a:ext cx="1294083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操作数地址计算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80" name="Text Box 65"/>
            <p:cNvSpPr txBox="1">
              <a:spLocks noChangeArrowheads="1"/>
            </p:cNvSpPr>
            <p:nvPr/>
          </p:nvSpPr>
          <p:spPr bwMode="auto">
            <a:xfrm>
              <a:off x="6300193" y="4581128"/>
              <a:ext cx="720079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数据操作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81" name="Text Box 65"/>
            <p:cNvSpPr txBox="1">
              <a:spLocks noChangeArrowheads="1"/>
            </p:cNvSpPr>
            <p:nvPr/>
          </p:nvSpPr>
          <p:spPr bwMode="auto">
            <a:xfrm>
              <a:off x="7524328" y="4581128"/>
              <a:ext cx="1294083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操作数地址计算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82" name="Text Box 65"/>
            <p:cNvSpPr txBox="1">
              <a:spLocks noChangeArrowheads="1"/>
            </p:cNvSpPr>
            <p:nvPr/>
          </p:nvSpPr>
          <p:spPr bwMode="auto">
            <a:xfrm>
              <a:off x="4502054" y="3789040"/>
              <a:ext cx="1294082" cy="36004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取操作数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83" name="Text Box 65"/>
            <p:cNvSpPr txBox="1">
              <a:spLocks noChangeArrowheads="1"/>
            </p:cNvSpPr>
            <p:nvPr/>
          </p:nvSpPr>
          <p:spPr bwMode="auto">
            <a:xfrm>
              <a:off x="7524328" y="3789040"/>
              <a:ext cx="1296144" cy="36004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存操作数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84" name="直接箭头连接符 83"/>
            <p:cNvCxnSpPr>
              <a:stCxn id="77" idx="0"/>
              <a:endCxn id="76" idx="2"/>
            </p:cNvCxnSpPr>
            <p:nvPr/>
          </p:nvCxnSpPr>
          <p:spPr bwMode="auto">
            <a:xfrm flipV="1">
              <a:off x="1727684" y="4145260"/>
              <a:ext cx="0" cy="43586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5" name="Text Box 80"/>
            <p:cNvSpPr txBox="1">
              <a:spLocks noChangeArrowheads="1"/>
            </p:cNvSpPr>
            <p:nvPr/>
          </p:nvSpPr>
          <p:spPr bwMode="auto">
            <a:xfrm>
              <a:off x="1730408" y="4223938"/>
              <a:ext cx="911180" cy="285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>
                  <a:latin typeface="宋体" pitchFamily="2" charset="-122"/>
                </a:rPr>
                <a:t>当前指令</a:t>
              </a:r>
            </a:p>
          </p:txBody>
        </p:sp>
        <p:sp>
          <p:nvSpPr>
            <p:cNvPr id="86" name="Text Box 80"/>
            <p:cNvSpPr txBox="1">
              <a:spLocks noChangeArrowheads="1"/>
            </p:cNvSpPr>
            <p:nvPr/>
          </p:nvSpPr>
          <p:spPr bwMode="auto">
            <a:xfrm>
              <a:off x="1727684" y="5157192"/>
              <a:ext cx="975693" cy="285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>
                  <a:latin typeface="宋体" pitchFamily="2" charset="-122"/>
                </a:rPr>
                <a:t>下条指令</a:t>
              </a:r>
            </a:p>
          </p:txBody>
        </p:sp>
        <p:cxnSp>
          <p:nvCxnSpPr>
            <p:cNvPr id="87" name="直接箭头连接符 86"/>
            <p:cNvCxnSpPr>
              <a:stCxn id="83" idx="3"/>
              <a:endCxn id="77" idx="2"/>
            </p:cNvCxnSpPr>
            <p:nvPr/>
          </p:nvCxnSpPr>
          <p:spPr bwMode="auto">
            <a:xfrm flipH="1">
              <a:off x="1727684" y="3969060"/>
              <a:ext cx="7092788" cy="1188132"/>
            </a:xfrm>
            <a:prstGeom prst="bentConnector4">
              <a:avLst>
                <a:gd name="adj1" fmla="val -3223"/>
                <a:gd name="adj2" fmla="val 12779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8" name="直接箭头连接符 87"/>
            <p:cNvCxnSpPr>
              <a:stCxn id="76" idx="3"/>
              <a:endCxn id="78" idx="0"/>
            </p:cNvCxnSpPr>
            <p:nvPr/>
          </p:nvCxnSpPr>
          <p:spPr bwMode="auto">
            <a:xfrm>
              <a:off x="2267744" y="3965240"/>
              <a:ext cx="1116125" cy="615888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9" name="直接箭头连接符 88"/>
            <p:cNvCxnSpPr>
              <a:stCxn id="78" idx="3"/>
              <a:endCxn id="79" idx="1"/>
            </p:cNvCxnSpPr>
            <p:nvPr/>
          </p:nvCxnSpPr>
          <p:spPr bwMode="auto">
            <a:xfrm>
              <a:off x="3923929" y="4869160"/>
              <a:ext cx="5781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0" name="直接箭头连接符 89"/>
            <p:cNvCxnSpPr>
              <a:stCxn id="79" idx="0"/>
              <a:endCxn id="82" idx="2"/>
            </p:cNvCxnSpPr>
            <p:nvPr/>
          </p:nvCxnSpPr>
          <p:spPr bwMode="auto">
            <a:xfrm flipV="1">
              <a:off x="5149095" y="4149080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1" name="直接箭头连接符 90"/>
            <p:cNvCxnSpPr>
              <a:stCxn id="82" idx="3"/>
              <a:endCxn id="80" idx="0"/>
            </p:cNvCxnSpPr>
            <p:nvPr/>
          </p:nvCxnSpPr>
          <p:spPr bwMode="auto">
            <a:xfrm>
              <a:off x="5796136" y="3969060"/>
              <a:ext cx="864097" cy="612068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2" name="直接箭头连接符 91"/>
            <p:cNvCxnSpPr>
              <a:stCxn id="80" idx="3"/>
              <a:endCxn id="81" idx="1"/>
            </p:cNvCxnSpPr>
            <p:nvPr/>
          </p:nvCxnSpPr>
          <p:spPr bwMode="auto">
            <a:xfrm>
              <a:off x="7020272" y="4869160"/>
              <a:ext cx="50405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9" name="直接箭头连接符 108"/>
            <p:cNvCxnSpPr>
              <a:endCxn id="79" idx="2"/>
            </p:cNvCxnSpPr>
            <p:nvPr/>
          </p:nvCxnSpPr>
          <p:spPr bwMode="auto">
            <a:xfrm flipV="1">
              <a:off x="5149095" y="5157192"/>
              <a:ext cx="0" cy="33463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3" name="Text Box 80"/>
            <p:cNvSpPr txBox="1">
              <a:spLocks noChangeArrowheads="1"/>
            </p:cNvSpPr>
            <p:nvPr/>
          </p:nvSpPr>
          <p:spPr bwMode="auto">
            <a:xfrm>
              <a:off x="5148064" y="5157192"/>
              <a:ext cx="1448844" cy="285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>
                  <a:solidFill>
                    <a:srgbClr val="990099"/>
                  </a:solidFill>
                  <a:latin typeface="宋体" pitchFamily="2" charset="-122"/>
                </a:rPr>
                <a:t>串或向量指令</a:t>
              </a:r>
            </a:p>
          </p:txBody>
        </p:sp>
        <p:cxnSp>
          <p:nvCxnSpPr>
            <p:cNvPr id="114" name="直接箭头连接符 113"/>
            <p:cNvCxnSpPr>
              <a:stCxn id="81" idx="0"/>
              <a:endCxn id="83" idx="2"/>
            </p:cNvCxnSpPr>
            <p:nvPr/>
          </p:nvCxnSpPr>
          <p:spPr bwMode="auto">
            <a:xfrm flipV="1">
              <a:off x="8171370" y="4149080"/>
              <a:ext cx="103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7" name="直接箭头连接符 116"/>
            <p:cNvCxnSpPr/>
            <p:nvPr/>
          </p:nvCxnSpPr>
          <p:spPr bwMode="auto">
            <a:xfrm>
              <a:off x="5004048" y="4149080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1" name="直接箭头连接符 120"/>
            <p:cNvCxnSpPr/>
            <p:nvPr/>
          </p:nvCxnSpPr>
          <p:spPr bwMode="auto">
            <a:xfrm>
              <a:off x="8028384" y="4149080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2" name="Text Box 80"/>
            <p:cNvSpPr txBox="1">
              <a:spLocks noChangeArrowheads="1"/>
            </p:cNvSpPr>
            <p:nvPr/>
          </p:nvSpPr>
          <p:spPr bwMode="auto">
            <a:xfrm>
              <a:off x="4139952" y="4219727"/>
              <a:ext cx="792388" cy="285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>
                  <a:solidFill>
                    <a:srgbClr val="990099"/>
                  </a:solidFill>
                  <a:latin typeface="宋体" pitchFamily="2" charset="-122"/>
                </a:rPr>
                <a:t>多个</a:t>
              </a:r>
              <a:r>
                <a:rPr lang="en-US" altLang="zh-CN" sz="1600" b="1" dirty="0">
                  <a:solidFill>
                    <a:srgbClr val="990099"/>
                  </a:solidFill>
                  <a:latin typeface="宋体" pitchFamily="2" charset="-122"/>
                </a:rPr>
                <a:t>OPD</a:t>
              </a:r>
              <a:endParaRPr lang="zh-CN" altLang="en-US" sz="16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23" name="Text Box 80"/>
            <p:cNvSpPr txBox="1">
              <a:spLocks noChangeArrowheads="1"/>
            </p:cNvSpPr>
            <p:nvPr/>
          </p:nvSpPr>
          <p:spPr bwMode="auto">
            <a:xfrm>
              <a:off x="7092280" y="4223938"/>
              <a:ext cx="864096" cy="285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>
                  <a:solidFill>
                    <a:srgbClr val="990099"/>
                  </a:solidFill>
                  <a:latin typeface="宋体" pitchFamily="2" charset="-122"/>
                </a:rPr>
                <a:t>多个结果</a:t>
              </a:r>
            </a:p>
          </p:txBody>
        </p:sp>
        <p:sp>
          <p:nvSpPr>
            <p:cNvPr id="125" name="弧形 124"/>
            <p:cNvSpPr/>
            <p:nvPr/>
          </p:nvSpPr>
          <p:spPr bwMode="auto">
            <a:xfrm>
              <a:off x="5076056" y="3501008"/>
              <a:ext cx="432048" cy="329931"/>
            </a:xfrm>
            <a:prstGeom prst="arc">
              <a:avLst>
                <a:gd name="adj1" fmla="val 8691190"/>
                <a:gd name="adj2" fmla="val 2341739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6" name="Text Box 80"/>
            <p:cNvSpPr txBox="1">
              <a:spLocks noChangeArrowheads="1"/>
            </p:cNvSpPr>
            <p:nvPr/>
          </p:nvSpPr>
          <p:spPr bwMode="auto">
            <a:xfrm>
              <a:off x="4139952" y="3504395"/>
              <a:ext cx="902312" cy="285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>
                  <a:latin typeface="宋体" pitchFamily="2" charset="-122"/>
                </a:rPr>
                <a:t>间接寻址</a:t>
              </a:r>
            </a:p>
          </p:txBody>
        </p:sp>
        <p:sp>
          <p:nvSpPr>
            <p:cNvPr id="127" name="弧形 126"/>
            <p:cNvSpPr/>
            <p:nvPr/>
          </p:nvSpPr>
          <p:spPr bwMode="auto">
            <a:xfrm>
              <a:off x="8100392" y="3501008"/>
              <a:ext cx="432048" cy="329931"/>
            </a:xfrm>
            <a:prstGeom prst="arc">
              <a:avLst>
                <a:gd name="adj1" fmla="val 8691190"/>
                <a:gd name="adj2" fmla="val 2341739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8" name="Text Box 80"/>
            <p:cNvSpPr txBox="1">
              <a:spLocks noChangeArrowheads="1"/>
            </p:cNvSpPr>
            <p:nvPr/>
          </p:nvSpPr>
          <p:spPr bwMode="auto">
            <a:xfrm>
              <a:off x="7164288" y="3504395"/>
              <a:ext cx="902312" cy="285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>
                  <a:latin typeface="宋体" pitchFamily="2" charset="-122"/>
                </a:rPr>
                <a:t>间接寻址</a:t>
              </a:r>
            </a:p>
          </p:txBody>
        </p:sp>
      </p:grpSp>
      <p:sp>
        <p:nvSpPr>
          <p:cNvPr id="130" name="线形标注 2 129"/>
          <p:cNvSpPr/>
          <p:nvPr/>
        </p:nvSpPr>
        <p:spPr bwMode="auto">
          <a:xfrm>
            <a:off x="323528" y="2374338"/>
            <a:ext cx="1765321" cy="321471"/>
          </a:xfrm>
          <a:prstGeom prst="borderCallout2">
            <a:avLst>
              <a:gd name="adj1" fmla="val 48951"/>
              <a:gd name="adj2" fmla="val 99737"/>
              <a:gd name="adj3" fmla="val 50563"/>
              <a:gd name="adj4" fmla="val 114825"/>
              <a:gd name="adj5" fmla="val 117205"/>
              <a:gd name="adj6" fmla="val 152304"/>
            </a:avLst>
          </a:prstGeom>
          <a:solidFill>
            <a:srgbClr val="CCFFFF"/>
          </a:solidFill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800" b="1" dirty="0">
                <a:latin typeface="宋体" pitchFamily="2" charset="-122"/>
              </a:rPr>
              <a:t>称为</a:t>
            </a:r>
            <a:r>
              <a:rPr lang="en-US" altLang="zh-CN" sz="1800" b="1" dirty="0">
                <a:latin typeface="宋体" pitchFamily="2" charset="-122"/>
              </a:rPr>
              <a:t>PC</a:t>
            </a:r>
            <a:r>
              <a:rPr lang="zh-CN" altLang="en-US" sz="1800" b="1" dirty="0">
                <a:latin typeface="宋体" pitchFamily="2" charset="-122"/>
              </a:rPr>
              <a:t>增量操作</a:t>
            </a:r>
          </a:p>
        </p:txBody>
      </p:sp>
      <p:sp>
        <p:nvSpPr>
          <p:cNvPr id="131" name="Text Box 47"/>
          <p:cNvSpPr txBox="1">
            <a:spLocks noChangeArrowheads="1"/>
          </p:cNvSpPr>
          <p:nvPr/>
        </p:nvSpPr>
        <p:spPr bwMode="auto">
          <a:xfrm>
            <a:off x="179512" y="5517232"/>
            <a:ext cx="8785225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特征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>
                <a:latin typeface="宋体" pitchFamily="2" charset="-122"/>
              </a:rPr>
              <a:t>所有指令取指、译码步骤的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操作相同</a:t>
            </a:r>
            <a:r>
              <a:rPr lang="zh-CN" altLang="en-US" sz="2200" b="1" dirty="0">
                <a:latin typeface="宋体" pitchFamily="2" charset="-122"/>
              </a:rPr>
              <a:t>，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            </a:t>
            </a:r>
            <a:r>
              <a:rPr lang="zh-CN" altLang="en-US" sz="2200" b="1" dirty="0">
                <a:latin typeface="宋体" pitchFamily="2" charset="-122"/>
              </a:rPr>
              <a:t>不同指令执行步骤的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操作有所不同</a:t>
            </a:r>
            <a:endParaRPr lang="en-US" altLang="zh-CN" sz="2200" b="1" dirty="0">
              <a:solidFill>
                <a:srgbClr val="990099"/>
              </a:solidFill>
              <a:latin typeface="宋体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660396" y="1759705"/>
            <a:ext cx="4575900" cy="1120138"/>
            <a:chOff x="2660396" y="1759705"/>
            <a:chExt cx="4575900" cy="1120138"/>
          </a:xfrm>
        </p:grpSpPr>
        <p:sp>
          <p:nvSpPr>
            <p:cNvPr id="53" name="Text Box 80"/>
            <p:cNvSpPr txBox="1">
              <a:spLocks noChangeArrowheads="1"/>
            </p:cNvSpPr>
            <p:nvPr/>
          </p:nvSpPr>
          <p:spPr bwMode="auto">
            <a:xfrm>
              <a:off x="4376496" y="1759705"/>
              <a:ext cx="1081087" cy="357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指令周期</a:t>
              </a:r>
            </a:p>
          </p:txBody>
        </p:sp>
        <p:sp>
          <p:nvSpPr>
            <p:cNvPr id="54" name="Text Box 65"/>
            <p:cNvSpPr txBox="1">
              <a:spLocks noChangeArrowheads="1"/>
            </p:cNvSpPr>
            <p:nvPr/>
          </p:nvSpPr>
          <p:spPr bwMode="auto">
            <a:xfrm>
              <a:off x="2661984" y="2116894"/>
              <a:ext cx="1406991" cy="42862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just"/>
              <a:r>
                <a:rPr lang="zh-CN" altLang="en-US" sz="2000" b="1" dirty="0">
                  <a:latin typeface="宋体" pitchFamily="2" charset="-122"/>
                </a:rPr>
                <a:t>  取指令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55" name="Text Box 66"/>
            <p:cNvSpPr txBox="1">
              <a:spLocks noChangeArrowheads="1"/>
            </p:cNvSpPr>
            <p:nvPr/>
          </p:nvSpPr>
          <p:spPr bwMode="auto">
            <a:xfrm>
              <a:off x="5233752" y="2116894"/>
              <a:ext cx="2000264" cy="428628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latin typeface="宋体" pitchFamily="2" charset="-122"/>
                </a:rPr>
                <a:t>执行指令</a:t>
              </a:r>
            </a:p>
          </p:txBody>
        </p:sp>
        <p:sp>
          <p:nvSpPr>
            <p:cNvPr id="56" name="Text Box 65"/>
            <p:cNvSpPr txBox="1">
              <a:spLocks noChangeArrowheads="1"/>
            </p:cNvSpPr>
            <p:nvPr/>
          </p:nvSpPr>
          <p:spPr bwMode="auto">
            <a:xfrm>
              <a:off x="3012334" y="2545522"/>
              <a:ext cx="1808302" cy="334321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>
                  <a:latin typeface="宋体" pitchFamily="2" charset="-122"/>
                </a:rPr>
                <a:t> PC</a:t>
              </a:r>
              <a:r>
                <a:rPr lang="zh-CN" altLang="en-US" sz="2000" b="1" dirty="0">
                  <a:latin typeface="宋体" pitchFamily="2" charset="-122"/>
                </a:rPr>
                <a:t>←</a:t>
              </a:r>
              <a:r>
                <a:rPr lang="en-US" altLang="zh-CN" sz="2000" b="1" dirty="0">
                  <a:latin typeface="宋体" pitchFamily="2" charset="-122"/>
                </a:rPr>
                <a:t>(PC)</a:t>
              </a:r>
              <a:r>
                <a:rPr lang="zh-CN" altLang="en-US" sz="2000" b="1" dirty="0">
                  <a:latin typeface="宋体" pitchFamily="2" charset="-122"/>
                </a:rPr>
                <a:t>＋</a:t>
              </a:r>
              <a:r>
                <a:rPr lang="zh-CN" altLang="en-US" sz="20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“</a:t>
              </a:r>
              <a:r>
                <a:rPr lang="en-US" altLang="zh-CN" sz="2000" b="1" dirty="0">
                  <a:latin typeface="宋体" pitchFamily="2" charset="-122"/>
                </a:rPr>
                <a:t>1</a:t>
              </a:r>
              <a:r>
                <a:rPr lang="en-US" altLang="zh-CN" sz="20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”</a:t>
              </a:r>
              <a:endParaRPr lang="zh-CN" altLang="en-US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7" name="Text Box 65"/>
            <p:cNvSpPr txBox="1">
              <a:spLocks noChangeArrowheads="1"/>
            </p:cNvSpPr>
            <p:nvPr/>
          </p:nvSpPr>
          <p:spPr bwMode="auto">
            <a:xfrm>
              <a:off x="5236032" y="2546316"/>
              <a:ext cx="2000264" cy="333527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>
                  <a:latin typeface="宋体" pitchFamily="2" charset="-122"/>
                </a:rPr>
                <a:t>PC</a:t>
              </a:r>
              <a:r>
                <a:rPr lang="zh-CN" altLang="en-US" sz="2000" b="1" dirty="0">
                  <a:latin typeface="宋体" pitchFamily="2" charset="-122"/>
                </a:rPr>
                <a:t>←计算结果</a:t>
              </a:r>
            </a:p>
          </p:txBody>
        </p:sp>
        <p:cxnSp>
          <p:nvCxnSpPr>
            <p:cNvPr id="63" name="直接箭头连接符 62"/>
            <p:cNvCxnSpPr/>
            <p:nvPr/>
          </p:nvCxnSpPr>
          <p:spPr bwMode="auto">
            <a:xfrm>
              <a:off x="5519504" y="1972430"/>
              <a:ext cx="1714512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9" name="直接箭头连接符 68"/>
            <p:cNvCxnSpPr/>
            <p:nvPr/>
          </p:nvCxnSpPr>
          <p:spPr bwMode="auto">
            <a:xfrm rot="10800000">
              <a:off x="2661988" y="1974018"/>
              <a:ext cx="1643071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0" name="直接连接符 69"/>
            <p:cNvCxnSpPr/>
            <p:nvPr/>
          </p:nvCxnSpPr>
          <p:spPr bwMode="auto">
            <a:xfrm rot="5400000">
              <a:off x="2518314" y="1974018"/>
              <a:ext cx="285752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直接连接符 70"/>
            <p:cNvCxnSpPr/>
            <p:nvPr/>
          </p:nvCxnSpPr>
          <p:spPr bwMode="auto">
            <a:xfrm rot="5400000">
              <a:off x="7091934" y="1973224"/>
              <a:ext cx="285752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直接箭头连接符 73"/>
            <p:cNvCxnSpPr>
              <a:endCxn id="54" idx="1"/>
            </p:cNvCxnSpPr>
            <p:nvPr/>
          </p:nvCxnSpPr>
          <p:spPr bwMode="auto">
            <a:xfrm rot="10800000">
              <a:off x="2661984" y="2331208"/>
              <a:ext cx="4574312" cy="12700"/>
            </a:xfrm>
            <a:prstGeom prst="bentConnector5">
              <a:avLst>
                <a:gd name="adj1" fmla="val -5775"/>
                <a:gd name="adj2" fmla="val -4962512"/>
                <a:gd name="adj3" fmla="val 104997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1" name="Text Box 65"/>
            <p:cNvSpPr txBox="1">
              <a:spLocks noChangeArrowheads="1"/>
            </p:cNvSpPr>
            <p:nvPr/>
          </p:nvSpPr>
          <p:spPr bwMode="auto">
            <a:xfrm>
              <a:off x="4068975" y="2116894"/>
              <a:ext cx="1164777" cy="42862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just"/>
              <a:r>
                <a:rPr lang="zh-CN" altLang="en-US" sz="2000" b="1" dirty="0">
                  <a:latin typeface="宋体" pitchFamily="2" charset="-122"/>
                </a:rPr>
                <a:t>分析指令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</p:grpSp>
      <p:sp>
        <p:nvSpPr>
          <p:cNvPr id="59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75" grpId="0"/>
      <p:bldP spid="130" grpId="0" animBg="1"/>
      <p:bldP spid="131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90</a:t>
            </a:fld>
            <a:endParaRPr lang="en-US" altLang="zh-CN"/>
          </a:p>
        </p:txBody>
      </p:sp>
      <p:sp>
        <p:nvSpPr>
          <p:cNvPr id="3" name="Text Box 40"/>
          <p:cNvSpPr txBox="1">
            <a:spLocks noChangeArrowheads="1"/>
          </p:cNvSpPr>
          <p:nvPr/>
        </p:nvSpPr>
        <p:spPr bwMode="auto">
          <a:xfrm>
            <a:off x="179388" y="31657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1—</a:t>
            </a:r>
            <a:r>
              <a:rPr lang="zh-CN" altLang="en-US" b="1" dirty="0">
                <a:latin typeface="宋体" pitchFamily="2" charset="-122"/>
              </a:rPr>
              <a:t>对单总线结构的</a:t>
            </a:r>
            <a:r>
              <a:rPr lang="en-US" altLang="zh-CN" b="1" dirty="0" err="1">
                <a:latin typeface="宋体" pitchFamily="2" charset="-122"/>
              </a:rPr>
              <a:t>Demo_IS</a:t>
            </a:r>
            <a:r>
              <a:rPr lang="zh-CN" altLang="en-US" b="1" dirty="0">
                <a:latin typeface="宋体" pitchFamily="2" charset="-122"/>
              </a:rPr>
              <a:t>数据通路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支持</a:t>
            </a:r>
            <a:r>
              <a:rPr lang="en-US" altLang="zh-CN" sz="2000" b="1" dirty="0">
                <a:latin typeface="宋体" pitchFamily="2" charset="-122"/>
              </a:rPr>
              <a:t>5</a:t>
            </a:r>
            <a:r>
              <a:rPr lang="zh-CN" altLang="en-US" sz="2000" b="1" dirty="0">
                <a:latin typeface="宋体" pitchFamily="2" charset="-122"/>
              </a:rPr>
              <a:t>条指令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，若用微程序控制方式实现</a:t>
            </a:r>
            <a:r>
              <a:rPr lang="en-US" altLang="zh-CN" b="1" dirty="0">
                <a:latin typeface="宋体" pitchFamily="2" charset="-122"/>
              </a:rPr>
              <a:t>CU</a:t>
            </a:r>
            <a:r>
              <a:rPr lang="zh-CN" altLang="en-US" b="1" dirty="0">
                <a:latin typeface="宋体" pitchFamily="2" charset="-122"/>
              </a:rPr>
              <a:t>，请设计微指令格式的操作控制字段。</a:t>
            </a:r>
          </a:p>
        </p:txBody>
      </p:sp>
      <p:grpSp>
        <p:nvGrpSpPr>
          <p:cNvPr id="5" name="Group 76"/>
          <p:cNvGrpSpPr>
            <a:grpSpLocks/>
          </p:cNvGrpSpPr>
          <p:nvPr/>
        </p:nvGrpSpPr>
        <p:grpSpPr bwMode="auto">
          <a:xfrm>
            <a:off x="6156176" y="6453336"/>
            <a:ext cx="360363" cy="287337"/>
            <a:chOff x="1133" y="4020"/>
            <a:chExt cx="227" cy="181"/>
          </a:xfrm>
        </p:grpSpPr>
        <p:sp>
          <p:nvSpPr>
            <p:cNvPr id="6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Text Box 78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25</a:t>
              </a:r>
            </a:p>
          </p:txBody>
        </p:sp>
      </p:grpSp>
      <p:grpSp>
        <p:nvGrpSpPr>
          <p:cNvPr id="8" name="Group 76"/>
          <p:cNvGrpSpPr>
            <a:grpSpLocks/>
          </p:cNvGrpSpPr>
          <p:nvPr/>
        </p:nvGrpSpPr>
        <p:grpSpPr bwMode="auto">
          <a:xfrm>
            <a:off x="7307981" y="6453336"/>
            <a:ext cx="360363" cy="287337"/>
            <a:chOff x="1133" y="4020"/>
            <a:chExt cx="227" cy="181"/>
          </a:xfrm>
        </p:grpSpPr>
        <p:sp>
          <p:nvSpPr>
            <p:cNvPr id="9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Text Box 78">
              <a:hlinkClick r:id="rId4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26</a:t>
              </a:r>
            </a:p>
          </p:txBody>
        </p:sp>
      </p:grpSp>
      <p:sp>
        <p:nvSpPr>
          <p:cNvPr id="11" name="Text Box 50"/>
          <p:cNvSpPr txBox="1">
            <a:spLocks noChangeArrowheads="1"/>
          </p:cNvSpPr>
          <p:nvPr/>
        </p:nvSpPr>
        <p:spPr bwMode="auto">
          <a:xfrm>
            <a:off x="179388" y="126876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lang="zh-CN" altLang="en-US" b="1" dirty="0">
                <a:latin typeface="宋体" pitchFamily="2" charset="-122"/>
              </a:rPr>
              <a:t>⑴所有指令执行的状态转换图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en-US" altLang="zh-CN" dirty="0" err="1"/>
              <a:t>μ</a:t>
            </a:r>
            <a:r>
              <a:rPr lang="en-US" altLang="zh-CN" b="1" dirty="0" err="1">
                <a:latin typeface="+mn-ea"/>
              </a:rPr>
              <a:t>OPCmd</a:t>
            </a:r>
            <a:r>
              <a:rPr lang="zh-CN" altLang="en-US" b="1" dirty="0">
                <a:latin typeface="+mn-ea"/>
              </a:rPr>
              <a:t>序列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如下：</a:t>
            </a:r>
          </a:p>
        </p:txBody>
      </p:sp>
      <p:sp>
        <p:nvSpPr>
          <p:cNvPr id="272" name="AutoShape 18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0" name="组合 279"/>
          <p:cNvGrpSpPr/>
          <p:nvPr/>
        </p:nvGrpSpPr>
        <p:grpSpPr>
          <a:xfrm>
            <a:off x="179512" y="1700808"/>
            <a:ext cx="8784976" cy="3602682"/>
            <a:chOff x="179512" y="1700808"/>
            <a:chExt cx="8784976" cy="3602682"/>
          </a:xfrm>
        </p:grpSpPr>
        <p:sp>
          <p:nvSpPr>
            <p:cNvPr id="72" name="Text Box 54"/>
            <p:cNvSpPr txBox="1">
              <a:spLocks noChangeArrowheads="1"/>
            </p:cNvSpPr>
            <p:nvPr/>
          </p:nvSpPr>
          <p:spPr bwMode="auto">
            <a:xfrm>
              <a:off x="1187626" y="1996450"/>
              <a:ext cx="1512168" cy="35243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err="1">
                  <a:latin typeface="宋体" pitchFamily="2" charset="-122"/>
                </a:rPr>
                <a:t>PC</a:t>
              </a:r>
              <a:r>
                <a:rPr lang="en-US" altLang="zh-CN" b="1" baseline="-14000" dirty="0" err="1">
                  <a:latin typeface="宋体" pitchFamily="2" charset="-122"/>
                </a:rPr>
                <a:t>out</a:t>
              </a:r>
              <a:r>
                <a:rPr lang="en-US" altLang="zh-CN" sz="2000" b="1" dirty="0" err="1">
                  <a:latin typeface="宋体" pitchFamily="2" charset="-122"/>
                </a:rPr>
                <a:t>,MAR</a:t>
              </a:r>
              <a:r>
                <a:rPr lang="en-US" altLang="zh-CN" b="1" baseline="-14000" dirty="0" err="1">
                  <a:latin typeface="宋体" pitchFamily="2" charset="-122"/>
                </a:rPr>
                <a:t>in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73" name="Text Box 54"/>
            <p:cNvSpPr txBox="1">
              <a:spLocks noChangeArrowheads="1"/>
            </p:cNvSpPr>
            <p:nvPr/>
          </p:nvSpPr>
          <p:spPr bwMode="auto">
            <a:xfrm>
              <a:off x="3203849" y="1996450"/>
              <a:ext cx="1944215" cy="35243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Read,PC</a:t>
              </a:r>
              <a:r>
                <a:rPr lang="en-US" altLang="zh-CN" b="1" baseline="-14000" dirty="0">
                  <a:latin typeface="宋体" pitchFamily="2" charset="-122"/>
                </a:rPr>
                <a:t>+1</a:t>
              </a:r>
              <a:r>
                <a:rPr lang="en-US" altLang="zh-CN" sz="2000" b="1" dirty="0">
                  <a:latin typeface="宋体" pitchFamily="2" charset="-122"/>
                </a:rPr>
                <a:t>,WMFC</a:t>
              </a:r>
            </a:p>
          </p:txBody>
        </p:sp>
        <p:sp>
          <p:nvSpPr>
            <p:cNvPr id="74" name="Text Box 54"/>
            <p:cNvSpPr txBox="1">
              <a:spLocks noChangeArrowheads="1"/>
            </p:cNvSpPr>
            <p:nvPr/>
          </p:nvSpPr>
          <p:spPr bwMode="auto">
            <a:xfrm>
              <a:off x="5796137" y="1996450"/>
              <a:ext cx="1440159" cy="35243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err="1">
                  <a:latin typeface="宋体" pitchFamily="2" charset="-122"/>
                </a:rPr>
                <a:t>MDR</a:t>
              </a:r>
              <a:r>
                <a:rPr lang="en-US" altLang="zh-CN" b="1" baseline="-14000" dirty="0" err="1">
                  <a:latin typeface="宋体" pitchFamily="2" charset="-122"/>
                </a:rPr>
                <a:t>out</a:t>
              </a:r>
              <a:r>
                <a:rPr lang="en-US" altLang="zh-CN" sz="2000" b="1" dirty="0" err="1">
                  <a:latin typeface="宋体" pitchFamily="2" charset="-122"/>
                </a:rPr>
                <a:t>,IR</a:t>
              </a:r>
              <a:r>
                <a:rPr lang="en-US" altLang="zh-CN" b="1" baseline="-14000" dirty="0" err="1">
                  <a:latin typeface="宋体" pitchFamily="2" charset="-122"/>
                </a:rPr>
                <a:t>in</a:t>
              </a:r>
              <a:endParaRPr lang="en-US" altLang="zh-CN" b="1" baseline="-14000" dirty="0">
                <a:latin typeface="宋体" pitchFamily="2" charset="-122"/>
              </a:endParaRPr>
            </a:p>
          </p:txBody>
        </p:sp>
        <p:sp>
          <p:nvSpPr>
            <p:cNvPr id="78" name="Text Box 54"/>
            <p:cNvSpPr txBox="1">
              <a:spLocks noChangeArrowheads="1"/>
            </p:cNvSpPr>
            <p:nvPr/>
          </p:nvSpPr>
          <p:spPr bwMode="auto">
            <a:xfrm>
              <a:off x="251522" y="2778645"/>
              <a:ext cx="1440158" cy="64807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err="1">
                  <a:solidFill>
                    <a:srgbClr val="000000"/>
                  </a:solidFill>
                  <a:latin typeface="宋体"/>
                </a:rPr>
                <a:t>GR</a:t>
              </a:r>
              <a:r>
                <a:rPr lang="en-US" altLang="zh-CN" sz="2000" b="1" baseline="-18000" dirty="0" err="1">
                  <a:solidFill>
                    <a:srgbClr val="000000"/>
                  </a:solidFill>
                  <a:latin typeface="宋体"/>
                </a:rPr>
                <a:t>out</a:t>
              </a:r>
              <a:r>
                <a:rPr lang="en-US" altLang="zh-CN" sz="2000" b="1" dirty="0" err="1">
                  <a:solidFill>
                    <a:srgbClr val="000000"/>
                  </a:solidFill>
                  <a:latin typeface="宋体"/>
                </a:rPr>
                <a:t>,Rsel,MAR</a:t>
              </a:r>
              <a:r>
                <a:rPr lang="en-US" altLang="zh-CN" sz="2000" b="1" baseline="-18000" dirty="0" err="1">
                  <a:solidFill>
                    <a:srgbClr val="000000"/>
                  </a:solidFill>
                  <a:latin typeface="宋体"/>
                </a:rPr>
                <a:t>in</a:t>
              </a:r>
              <a:endParaRPr lang="en-US" altLang="zh-CN" sz="2000" b="1" baseline="-18000" dirty="0">
                <a:solidFill>
                  <a:srgbClr val="000000"/>
                </a:solidFill>
                <a:latin typeface="宋体"/>
              </a:endParaRPr>
            </a:p>
          </p:txBody>
        </p:sp>
        <p:sp>
          <p:nvSpPr>
            <p:cNvPr id="79" name="Text Box 54"/>
            <p:cNvSpPr txBox="1">
              <a:spLocks noChangeArrowheads="1"/>
            </p:cNvSpPr>
            <p:nvPr/>
          </p:nvSpPr>
          <p:spPr bwMode="auto">
            <a:xfrm>
              <a:off x="251520" y="3714749"/>
              <a:ext cx="1440160" cy="64435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err="1">
                  <a:solidFill>
                    <a:srgbClr val="000000"/>
                  </a:solidFill>
                  <a:latin typeface="宋体" pitchFamily="2" charset="-122"/>
                </a:rPr>
                <a:t>Read,WMFC</a:t>
              </a:r>
              <a:endParaRPr lang="en-US" altLang="zh-CN" sz="2000" b="1" baseline="-18000" dirty="0">
                <a:solidFill>
                  <a:srgbClr val="000000"/>
                </a:solidFill>
                <a:latin typeface="宋体"/>
              </a:endParaRPr>
            </a:p>
          </p:txBody>
        </p:sp>
        <p:sp>
          <p:nvSpPr>
            <p:cNvPr id="80" name="Text Box 54"/>
            <p:cNvSpPr txBox="1">
              <a:spLocks noChangeArrowheads="1"/>
            </p:cNvSpPr>
            <p:nvPr/>
          </p:nvSpPr>
          <p:spPr bwMode="auto">
            <a:xfrm>
              <a:off x="251520" y="4653136"/>
              <a:ext cx="1440160" cy="64046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err="1">
                  <a:solidFill>
                    <a:srgbClr val="000000"/>
                  </a:solidFill>
                  <a:latin typeface="宋体"/>
                </a:rPr>
                <a:t>MDR</a:t>
              </a:r>
              <a:r>
                <a:rPr lang="en-US" altLang="zh-CN" sz="2000" b="1" baseline="-18000" dirty="0" err="1">
                  <a:solidFill>
                    <a:srgbClr val="000000"/>
                  </a:solidFill>
                  <a:latin typeface="宋体"/>
                </a:rPr>
                <a:t>out</a:t>
              </a:r>
              <a:r>
                <a:rPr lang="en-US" altLang="zh-CN" sz="2000" b="1" dirty="0" err="1">
                  <a:solidFill>
                    <a:srgbClr val="000000"/>
                  </a:solidFill>
                  <a:latin typeface="宋体"/>
                </a:rPr>
                <a:t>,GR</a:t>
              </a:r>
              <a:r>
                <a:rPr lang="en-US" altLang="zh-CN" sz="2000" b="1" baseline="-18000" dirty="0" err="1">
                  <a:solidFill>
                    <a:srgbClr val="000000"/>
                  </a:solidFill>
                  <a:latin typeface="宋体"/>
                </a:rPr>
                <a:t>in</a:t>
              </a:r>
              <a:r>
                <a:rPr lang="en-US" altLang="zh-CN" sz="2000" b="1" dirty="0" err="1">
                  <a:solidFill>
                    <a:srgbClr val="000000"/>
                  </a:solidFill>
                  <a:latin typeface="宋体"/>
                </a:rPr>
                <a:t>,End</a:t>
              </a:r>
              <a:endParaRPr lang="en-US" altLang="zh-CN" sz="2000" b="1" baseline="-18000" dirty="0">
                <a:solidFill>
                  <a:srgbClr val="000000"/>
                </a:solidFill>
                <a:latin typeface="宋体"/>
              </a:endParaRPr>
            </a:p>
          </p:txBody>
        </p:sp>
        <p:cxnSp>
          <p:nvCxnSpPr>
            <p:cNvPr id="82" name="直接箭头连接符 81"/>
            <p:cNvCxnSpPr>
              <a:stCxn id="78" idx="2"/>
              <a:endCxn id="79" idx="0"/>
            </p:cNvCxnSpPr>
            <p:nvPr/>
          </p:nvCxnSpPr>
          <p:spPr bwMode="auto">
            <a:xfrm flipH="1">
              <a:off x="971600" y="3426718"/>
              <a:ext cx="1" cy="28803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3" name="直接箭头连接符 82"/>
            <p:cNvCxnSpPr>
              <a:stCxn id="79" idx="2"/>
              <a:endCxn id="80" idx="0"/>
            </p:cNvCxnSpPr>
            <p:nvPr/>
          </p:nvCxnSpPr>
          <p:spPr bwMode="auto">
            <a:xfrm>
              <a:off x="971600" y="4359102"/>
              <a:ext cx="0" cy="29403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4" name="直接箭头连接符 93"/>
            <p:cNvCxnSpPr>
              <a:endCxn id="78" idx="0"/>
            </p:cNvCxnSpPr>
            <p:nvPr/>
          </p:nvCxnSpPr>
          <p:spPr bwMode="auto">
            <a:xfrm>
              <a:off x="971600" y="2492896"/>
              <a:ext cx="1" cy="28574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6" name="Text Box 71"/>
            <p:cNvSpPr txBox="1">
              <a:spLocks noChangeArrowheads="1"/>
            </p:cNvSpPr>
            <p:nvPr/>
          </p:nvSpPr>
          <p:spPr bwMode="auto">
            <a:xfrm>
              <a:off x="179512" y="2492896"/>
              <a:ext cx="72008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1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LD_t4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97" name="Text Box 71"/>
            <p:cNvSpPr txBox="1">
              <a:spLocks noChangeArrowheads="1"/>
            </p:cNvSpPr>
            <p:nvPr/>
          </p:nvSpPr>
          <p:spPr bwMode="auto">
            <a:xfrm>
              <a:off x="179512" y="3431282"/>
              <a:ext cx="72008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1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LD_t5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98" name="Text Box 71"/>
            <p:cNvSpPr txBox="1">
              <a:spLocks noChangeArrowheads="1"/>
            </p:cNvSpPr>
            <p:nvPr/>
          </p:nvSpPr>
          <p:spPr bwMode="auto">
            <a:xfrm>
              <a:off x="179512" y="4365104"/>
              <a:ext cx="72008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1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LD_t6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cxnSp>
          <p:nvCxnSpPr>
            <p:cNvPr id="100" name="直接箭头连接符 99"/>
            <p:cNvCxnSpPr>
              <a:stCxn id="72" idx="3"/>
              <a:endCxn id="73" idx="1"/>
            </p:cNvCxnSpPr>
            <p:nvPr/>
          </p:nvCxnSpPr>
          <p:spPr bwMode="auto">
            <a:xfrm>
              <a:off x="2699794" y="2172665"/>
              <a:ext cx="50405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7" name="直接箭头连接符 106"/>
            <p:cNvCxnSpPr>
              <a:stCxn id="73" idx="3"/>
              <a:endCxn id="74" idx="1"/>
            </p:cNvCxnSpPr>
            <p:nvPr/>
          </p:nvCxnSpPr>
          <p:spPr bwMode="auto">
            <a:xfrm>
              <a:off x="5148064" y="2172665"/>
              <a:ext cx="648073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1" name="直接箭头连接符 110"/>
            <p:cNvCxnSpPr/>
            <p:nvPr/>
          </p:nvCxnSpPr>
          <p:spPr bwMode="auto">
            <a:xfrm>
              <a:off x="971601" y="2492896"/>
              <a:ext cx="7308811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21" name="Text Box 54"/>
            <p:cNvSpPr txBox="1">
              <a:spLocks noChangeArrowheads="1"/>
            </p:cNvSpPr>
            <p:nvPr/>
          </p:nvSpPr>
          <p:spPr bwMode="auto">
            <a:xfrm>
              <a:off x="1979712" y="2778645"/>
              <a:ext cx="1512168" cy="655681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err="1">
                  <a:solidFill>
                    <a:srgbClr val="000000"/>
                  </a:solidFill>
                  <a:latin typeface="宋体"/>
                </a:rPr>
                <a:t>GR</a:t>
              </a:r>
              <a:r>
                <a:rPr lang="en-US" altLang="zh-CN" sz="2000" b="1" baseline="-18000" dirty="0" err="1">
                  <a:solidFill>
                    <a:srgbClr val="000000"/>
                  </a:solidFill>
                  <a:latin typeface="宋体"/>
                </a:rPr>
                <a:t>out</a:t>
              </a:r>
              <a:r>
                <a:rPr lang="en-US" altLang="zh-CN" sz="2000" b="1" dirty="0" err="1">
                  <a:solidFill>
                    <a:srgbClr val="000000"/>
                  </a:solidFill>
                  <a:latin typeface="宋体"/>
                </a:rPr>
                <a:t>,Rsel</a:t>
              </a:r>
              <a:r>
                <a:rPr lang="en-US" altLang="zh-CN" sz="2000" b="1" dirty="0">
                  <a:solidFill>
                    <a:srgbClr val="000000"/>
                  </a:solidFill>
                  <a:latin typeface="宋体"/>
                </a:rPr>
                <a:t>, </a:t>
              </a:r>
              <a:r>
                <a:rPr lang="en-US" altLang="zh-CN" sz="2000" b="1" dirty="0" err="1">
                  <a:solidFill>
                    <a:srgbClr val="000000"/>
                  </a:solidFill>
                  <a:latin typeface="宋体"/>
                </a:rPr>
                <a:t>MAR</a:t>
              </a:r>
              <a:r>
                <a:rPr lang="en-US" altLang="zh-CN" sz="2000" b="1" baseline="-18000" dirty="0" err="1">
                  <a:solidFill>
                    <a:srgbClr val="000000"/>
                  </a:solidFill>
                  <a:latin typeface="宋体"/>
                </a:rPr>
                <a:t>in</a:t>
              </a:r>
              <a:endParaRPr lang="en-US" altLang="zh-CN" sz="2000" b="1" baseline="-18000" dirty="0">
                <a:solidFill>
                  <a:srgbClr val="000000"/>
                </a:solidFill>
                <a:latin typeface="宋体"/>
              </a:endParaRPr>
            </a:p>
          </p:txBody>
        </p:sp>
        <p:sp>
          <p:nvSpPr>
            <p:cNvPr id="122" name="Text Box 54"/>
            <p:cNvSpPr txBox="1">
              <a:spLocks noChangeArrowheads="1"/>
            </p:cNvSpPr>
            <p:nvPr/>
          </p:nvSpPr>
          <p:spPr bwMode="auto">
            <a:xfrm>
              <a:off x="1979711" y="3714750"/>
              <a:ext cx="1512169" cy="64435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err="1">
                  <a:solidFill>
                    <a:srgbClr val="000000"/>
                  </a:solidFill>
                  <a:latin typeface="宋体"/>
                </a:rPr>
                <a:t>GR</a:t>
              </a:r>
              <a:r>
                <a:rPr lang="en-US" altLang="zh-CN" sz="2000" b="1" baseline="-18000" dirty="0" err="1">
                  <a:solidFill>
                    <a:srgbClr val="000000"/>
                  </a:solidFill>
                  <a:latin typeface="宋体"/>
                </a:rPr>
                <a:t>out</a:t>
              </a:r>
              <a:r>
                <a:rPr lang="en-US" altLang="zh-CN" sz="2000" b="1" dirty="0" err="1">
                  <a:solidFill>
                    <a:srgbClr val="000000"/>
                  </a:solidFill>
                  <a:latin typeface="宋体"/>
                </a:rPr>
                <a:t>,MDR</a:t>
              </a:r>
              <a:r>
                <a:rPr lang="en-US" altLang="zh-CN" sz="2000" b="1" baseline="-18000" dirty="0" err="1">
                  <a:solidFill>
                    <a:srgbClr val="000000"/>
                  </a:solidFill>
                  <a:latin typeface="宋体"/>
                </a:rPr>
                <a:t>in</a:t>
              </a:r>
              <a:endParaRPr lang="en-US" altLang="zh-CN" sz="2000" b="1" baseline="-18000" dirty="0">
                <a:solidFill>
                  <a:srgbClr val="000000"/>
                </a:solidFill>
                <a:latin typeface="宋体"/>
              </a:endParaRPr>
            </a:p>
          </p:txBody>
        </p:sp>
        <p:sp>
          <p:nvSpPr>
            <p:cNvPr id="123" name="Text Box 54"/>
            <p:cNvSpPr txBox="1">
              <a:spLocks noChangeArrowheads="1"/>
            </p:cNvSpPr>
            <p:nvPr/>
          </p:nvSpPr>
          <p:spPr bwMode="auto">
            <a:xfrm>
              <a:off x="1979712" y="4653136"/>
              <a:ext cx="1512168" cy="64046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err="1">
                  <a:solidFill>
                    <a:srgbClr val="000000"/>
                  </a:solidFill>
                  <a:latin typeface="宋体" pitchFamily="2" charset="-122"/>
                </a:rPr>
                <a:t>Write,WMFC</a:t>
              </a:r>
              <a:r>
                <a:rPr lang="en-US" altLang="zh-CN" sz="2000" b="1" dirty="0" err="1">
                  <a:solidFill>
                    <a:srgbClr val="000000"/>
                  </a:solidFill>
                  <a:latin typeface="宋体"/>
                </a:rPr>
                <a:t>,End</a:t>
              </a:r>
              <a:endParaRPr lang="en-US" altLang="zh-CN" sz="2000" b="1" baseline="-18000" dirty="0">
                <a:solidFill>
                  <a:srgbClr val="000000"/>
                </a:solidFill>
                <a:latin typeface="宋体"/>
              </a:endParaRPr>
            </a:p>
          </p:txBody>
        </p:sp>
        <p:cxnSp>
          <p:nvCxnSpPr>
            <p:cNvPr id="124" name="直接箭头连接符 123"/>
            <p:cNvCxnSpPr>
              <a:stCxn id="121" idx="2"/>
              <a:endCxn id="122" idx="0"/>
            </p:cNvCxnSpPr>
            <p:nvPr/>
          </p:nvCxnSpPr>
          <p:spPr bwMode="auto">
            <a:xfrm>
              <a:off x="2735796" y="3434326"/>
              <a:ext cx="0" cy="2804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5" name="直接箭头连接符 124"/>
            <p:cNvCxnSpPr>
              <a:stCxn id="122" idx="2"/>
              <a:endCxn id="123" idx="0"/>
            </p:cNvCxnSpPr>
            <p:nvPr/>
          </p:nvCxnSpPr>
          <p:spPr bwMode="auto">
            <a:xfrm>
              <a:off x="2735796" y="4359102"/>
              <a:ext cx="0" cy="29403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6" name="直接箭头连接符 125"/>
            <p:cNvCxnSpPr>
              <a:endCxn id="121" idx="0"/>
            </p:cNvCxnSpPr>
            <p:nvPr/>
          </p:nvCxnSpPr>
          <p:spPr bwMode="auto">
            <a:xfrm>
              <a:off x="2735796" y="2492896"/>
              <a:ext cx="0" cy="28574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7" name="Text Box 71"/>
            <p:cNvSpPr txBox="1">
              <a:spLocks noChangeArrowheads="1"/>
            </p:cNvSpPr>
            <p:nvPr/>
          </p:nvSpPr>
          <p:spPr bwMode="auto">
            <a:xfrm>
              <a:off x="1907704" y="2492896"/>
              <a:ext cx="72008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1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ST_t4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128" name="Text Box 71"/>
            <p:cNvSpPr txBox="1">
              <a:spLocks noChangeArrowheads="1"/>
            </p:cNvSpPr>
            <p:nvPr/>
          </p:nvSpPr>
          <p:spPr bwMode="auto">
            <a:xfrm>
              <a:off x="1907704" y="3431282"/>
              <a:ext cx="72008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1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ST_t5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129" name="Text Box 71"/>
            <p:cNvSpPr txBox="1">
              <a:spLocks noChangeArrowheads="1"/>
            </p:cNvSpPr>
            <p:nvPr/>
          </p:nvSpPr>
          <p:spPr bwMode="auto">
            <a:xfrm>
              <a:off x="1907704" y="4365104"/>
              <a:ext cx="72008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1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ST_t6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131" name="Text Box 54"/>
            <p:cNvSpPr txBox="1">
              <a:spLocks noChangeArrowheads="1"/>
            </p:cNvSpPr>
            <p:nvPr/>
          </p:nvSpPr>
          <p:spPr bwMode="auto">
            <a:xfrm>
              <a:off x="3707904" y="2778645"/>
              <a:ext cx="1368152" cy="655681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err="1">
                  <a:solidFill>
                    <a:srgbClr val="000000"/>
                  </a:solidFill>
                  <a:latin typeface="宋体"/>
                </a:rPr>
                <a:t>GR</a:t>
              </a:r>
              <a:r>
                <a:rPr lang="en-US" altLang="zh-CN" sz="2000" b="1" baseline="-18000" dirty="0" err="1">
                  <a:solidFill>
                    <a:srgbClr val="000000"/>
                  </a:solidFill>
                  <a:latin typeface="宋体"/>
                </a:rPr>
                <a:t>out</a:t>
              </a:r>
              <a:r>
                <a:rPr lang="en-US" altLang="zh-CN" sz="2000" b="1" dirty="0" err="1">
                  <a:solidFill>
                    <a:srgbClr val="000000"/>
                  </a:solidFill>
                  <a:latin typeface="宋体"/>
                </a:rPr>
                <a:t>,Y</a:t>
              </a:r>
              <a:r>
                <a:rPr lang="en-US" altLang="zh-CN" sz="2000" b="1" baseline="-18000" dirty="0" err="1">
                  <a:solidFill>
                    <a:srgbClr val="000000"/>
                  </a:solidFill>
                  <a:latin typeface="宋体"/>
                </a:rPr>
                <a:t>in</a:t>
              </a:r>
              <a:endParaRPr lang="en-US" altLang="zh-CN" sz="2000" b="1" baseline="-18000" dirty="0">
                <a:solidFill>
                  <a:srgbClr val="000000"/>
                </a:solidFill>
                <a:latin typeface="宋体"/>
              </a:endParaRPr>
            </a:p>
          </p:txBody>
        </p:sp>
        <p:sp>
          <p:nvSpPr>
            <p:cNvPr id="132" name="Text Box 54"/>
            <p:cNvSpPr txBox="1">
              <a:spLocks noChangeArrowheads="1"/>
            </p:cNvSpPr>
            <p:nvPr/>
          </p:nvSpPr>
          <p:spPr bwMode="auto">
            <a:xfrm>
              <a:off x="3707903" y="3714751"/>
              <a:ext cx="1368153" cy="64435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err="1">
                  <a:solidFill>
                    <a:srgbClr val="000000"/>
                  </a:solidFill>
                  <a:latin typeface="宋体"/>
                </a:rPr>
                <a:t>GR</a:t>
              </a:r>
              <a:r>
                <a:rPr lang="en-US" altLang="zh-CN" sz="2000" b="1" baseline="-18000" dirty="0" err="1">
                  <a:solidFill>
                    <a:srgbClr val="000000"/>
                  </a:solidFill>
                  <a:latin typeface="宋体"/>
                </a:rPr>
                <a:t>out</a:t>
              </a:r>
              <a:r>
                <a:rPr lang="en-US" altLang="zh-CN" sz="2000" b="1" dirty="0" err="1">
                  <a:solidFill>
                    <a:srgbClr val="000000"/>
                  </a:solidFill>
                  <a:latin typeface="宋体"/>
                </a:rPr>
                <a:t>,Rsel</a:t>
              </a:r>
              <a:r>
                <a:rPr lang="en-US" altLang="zh-CN" sz="2000" b="1" dirty="0">
                  <a:solidFill>
                    <a:srgbClr val="000000"/>
                  </a:solidFill>
                  <a:latin typeface="宋体"/>
                </a:rPr>
                <a:t>, op=01,Z</a:t>
              </a:r>
              <a:r>
                <a:rPr lang="en-US" altLang="zh-CN" sz="2000" b="1" baseline="-18000" dirty="0">
                  <a:solidFill>
                    <a:srgbClr val="000000"/>
                  </a:solidFill>
                  <a:latin typeface="宋体"/>
                </a:rPr>
                <a:t>in</a:t>
              </a:r>
            </a:p>
          </p:txBody>
        </p:sp>
        <p:sp>
          <p:nvSpPr>
            <p:cNvPr id="133" name="Text Box 54"/>
            <p:cNvSpPr txBox="1">
              <a:spLocks noChangeArrowheads="1"/>
            </p:cNvSpPr>
            <p:nvPr/>
          </p:nvSpPr>
          <p:spPr bwMode="auto">
            <a:xfrm>
              <a:off x="3707904" y="4650854"/>
              <a:ext cx="1368152" cy="65035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err="1">
                  <a:solidFill>
                    <a:srgbClr val="000000"/>
                  </a:solidFill>
                  <a:latin typeface="宋体" pitchFamily="2" charset="-122"/>
                </a:rPr>
                <a:t>Z</a:t>
              </a:r>
              <a:r>
                <a:rPr lang="en-US" altLang="zh-CN" sz="2000" b="1" baseline="-18000" dirty="0" err="1">
                  <a:solidFill>
                    <a:srgbClr val="000000"/>
                  </a:solidFill>
                  <a:latin typeface="宋体"/>
                </a:rPr>
                <a:t>out</a:t>
              </a:r>
              <a:r>
                <a:rPr lang="en-US" altLang="zh-CN" sz="2000" b="1" dirty="0" err="1">
                  <a:solidFill>
                    <a:srgbClr val="000000"/>
                  </a:solidFill>
                  <a:latin typeface="宋体" pitchFamily="2" charset="-122"/>
                </a:rPr>
                <a:t>,</a:t>
              </a:r>
              <a:r>
                <a:rPr lang="en-US" altLang="zh-CN" sz="2000" b="1" dirty="0" err="1">
                  <a:solidFill>
                    <a:srgbClr val="000000"/>
                  </a:solidFill>
                  <a:latin typeface="宋体"/>
                </a:rPr>
                <a:t>GR</a:t>
              </a:r>
              <a:r>
                <a:rPr lang="en-US" altLang="zh-CN" sz="2000" b="1" baseline="-18000" dirty="0" err="1">
                  <a:solidFill>
                    <a:srgbClr val="000000"/>
                  </a:solidFill>
                  <a:latin typeface="宋体"/>
                </a:rPr>
                <a:t>in</a:t>
              </a:r>
              <a:r>
                <a:rPr lang="en-US" altLang="zh-CN" sz="2000" b="1" dirty="0">
                  <a:solidFill>
                    <a:srgbClr val="000000"/>
                  </a:solidFill>
                  <a:latin typeface="宋体"/>
                </a:rPr>
                <a:t>, End</a:t>
              </a:r>
              <a:endParaRPr lang="en-US" altLang="zh-CN" sz="2000" b="1" baseline="-18000" dirty="0">
                <a:solidFill>
                  <a:srgbClr val="000000"/>
                </a:solidFill>
                <a:latin typeface="宋体"/>
              </a:endParaRPr>
            </a:p>
          </p:txBody>
        </p:sp>
        <p:cxnSp>
          <p:nvCxnSpPr>
            <p:cNvPr id="134" name="直接箭头连接符 133"/>
            <p:cNvCxnSpPr>
              <a:stCxn id="131" idx="2"/>
              <a:endCxn id="132" idx="0"/>
            </p:cNvCxnSpPr>
            <p:nvPr/>
          </p:nvCxnSpPr>
          <p:spPr bwMode="auto">
            <a:xfrm>
              <a:off x="4391980" y="3434326"/>
              <a:ext cx="0" cy="28042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5" name="直接箭头连接符 134"/>
            <p:cNvCxnSpPr>
              <a:stCxn id="132" idx="2"/>
              <a:endCxn id="133" idx="0"/>
            </p:cNvCxnSpPr>
            <p:nvPr/>
          </p:nvCxnSpPr>
          <p:spPr bwMode="auto">
            <a:xfrm>
              <a:off x="4391980" y="4359103"/>
              <a:ext cx="0" cy="29175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6" name="直接箭头连接符 135"/>
            <p:cNvCxnSpPr>
              <a:endCxn id="131" idx="0"/>
            </p:cNvCxnSpPr>
            <p:nvPr/>
          </p:nvCxnSpPr>
          <p:spPr bwMode="auto">
            <a:xfrm>
              <a:off x="4391980" y="2492896"/>
              <a:ext cx="0" cy="28574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37" name="Text Box 71"/>
            <p:cNvSpPr txBox="1">
              <a:spLocks noChangeArrowheads="1"/>
            </p:cNvSpPr>
            <p:nvPr/>
          </p:nvSpPr>
          <p:spPr bwMode="auto">
            <a:xfrm>
              <a:off x="3635896" y="2492896"/>
              <a:ext cx="72008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1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SUB_t4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138" name="Text Box 71"/>
            <p:cNvSpPr txBox="1">
              <a:spLocks noChangeArrowheads="1"/>
            </p:cNvSpPr>
            <p:nvPr/>
          </p:nvSpPr>
          <p:spPr bwMode="auto">
            <a:xfrm>
              <a:off x="3635896" y="3429000"/>
              <a:ext cx="72008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1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SUB_t5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139" name="Text Box 71"/>
            <p:cNvSpPr txBox="1">
              <a:spLocks noChangeArrowheads="1"/>
            </p:cNvSpPr>
            <p:nvPr/>
          </p:nvSpPr>
          <p:spPr bwMode="auto">
            <a:xfrm>
              <a:off x="3635896" y="4367386"/>
              <a:ext cx="72008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1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SUB_t6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146" name="Text Box 54"/>
            <p:cNvSpPr txBox="1">
              <a:spLocks noChangeArrowheads="1"/>
            </p:cNvSpPr>
            <p:nvPr/>
          </p:nvSpPr>
          <p:spPr bwMode="auto">
            <a:xfrm>
              <a:off x="5292080" y="2778646"/>
              <a:ext cx="1224136" cy="65035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err="1">
                  <a:solidFill>
                    <a:srgbClr val="000000"/>
                  </a:solidFill>
                  <a:latin typeface="宋体"/>
                </a:rPr>
                <a:t>PC</a:t>
              </a:r>
              <a:r>
                <a:rPr lang="en-US" altLang="zh-CN" sz="2000" b="1" baseline="-18000" dirty="0" err="1">
                  <a:solidFill>
                    <a:srgbClr val="000000"/>
                  </a:solidFill>
                  <a:latin typeface="宋体"/>
                </a:rPr>
                <a:t>out</a:t>
              </a:r>
              <a:r>
                <a:rPr lang="en-US" altLang="zh-CN" sz="2000" b="1" dirty="0" err="1">
                  <a:solidFill>
                    <a:srgbClr val="000000"/>
                  </a:solidFill>
                  <a:latin typeface="宋体"/>
                </a:rPr>
                <a:t>,Y</a:t>
              </a:r>
              <a:r>
                <a:rPr lang="en-US" altLang="zh-CN" sz="2000" b="1" baseline="-18000" dirty="0" err="1">
                  <a:solidFill>
                    <a:srgbClr val="000000"/>
                  </a:solidFill>
                  <a:latin typeface="宋体"/>
                </a:rPr>
                <a:t>in</a:t>
              </a:r>
              <a:endParaRPr lang="en-US" altLang="zh-CN" sz="2000" b="1" baseline="-18000" dirty="0">
                <a:solidFill>
                  <a:srgbClr val="000000"/>
                </a:solidFill>
                <a:latin typeface="宋体"/>
              </a:endParaRPr>
            </a:p>
          </p:txBody>
        </p:sp>
        <p:sp>
          <p:nvSpPr>
            <p:cNvPr id="147" name="Text Box 54"/>
            <p:cNvSpPr txBox="1">
              <a:spLocks noChangeArrowheads="1"/>
            </p:cNvSpPr>
            <p:nvPr/>
          </p:nvSpPr>
          <p:spPr bwMode="auto">
            <a:xfrm>
              <a:off x="5292079" y="3714751"/>
              <a:ext cx="1224137" cy="64435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err="1">
                  <a:solidFill>
                    <a:srgbClr val="000000"/>
                  </a:solidFill>
                  <a:latin typeface="宋体"/>
                </a:rPr>
                <a:t>ExtU</a:t>
              </a:r>
              <a:r>
                <a:rPr lang="en-US" altLang="zh-CN" sz="2000" b="1" baseline="-18000" dirty="0" err="1">
                  <a:solidFill>
                    <a:srgbClr val="000000"/>
                  </a:solidFill>
                  <a:latin typeface="宋体"/>
                </a:rPr>
                <a:t>out</a:t>
              </a:r>
              <a:r>
                <a:rPr lang="en-US" altLang="zh-CN" sz="2000" b="1" dirty="0">
                  <a:solidFill>
                    <a:srgbClr val="000000"/>
                  </a:solidFill>
                  <a:latin typeface="宋体"/>
                </a:rPr>
                <a:t>, op=00,Z</a:t>
              </a:r>
              <a:r>
                <a:rPr lang="en-US" altLang="zh-CN" sz="2000" b="1" baseline="-18000" dirty="0">
                  <a:solidFill>
                    <a:srgbClr val="000000"/>
                  </a:solidFill>
                  <a:latin typeface="宋体"/>
                </a:rPr>
                <a:t>in</a:t>
              </a:r>
            </a:p>
          </p:txBody>
        </p:sp>
        <p:sp>
          <p:nvSpPr>
            <p:cNvPr id="148" name="Text Box 54"/>
            <p:cNvSpPr txBox="1">
              <a:spLocks noChangeArrowheads="1"/>
            </p:cNvSpPr>
            <p:nvPr/>
          </p:nvSpPr>
          <p:spPr bwMode="auto">
            <a:xfrm>
              <a:off x="5292080" y="4650854"/>
              <a:ext cx="1224136" cy="65035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err="1">
                  <a:solidFill>
                    <a:srgbClr val="000000"/>
                  </a:solidFill>
                  <a:latin typeface="宋体" pitchFamily="2" charset="-122"/>
                </a:rPr>
                <a:t>Z</a:t>
              </a:r>
              <a:r>
                <a:rPr lang="en-US" altLang="zh-CN" sz="2000" b="1" baseline="-18000" dirty="0" err="1">
                  <a:solidFill>
                    <a:srgbClr val="000000"/>
                  </a:solidFill>
                  <a:latin typeface="宋体"/>
                </a:rPr>
                <a:t>out</a:t>
              </a:r>
              <a:r>
                <a:rPr lang="en-US" altLang="zh-CN" sz="2000" b="1" dirty="0" err="1">
                  <a:solidFill>
                    <a:srgbClr val="000000"/>
                  </a:solidFill>
                  <a:latin typeface="宋体" pitchFamily="2" charset="-122"/>
                </a:rPr>
                <a:t>,</a:t>
              </a:r>
              <a:r>
                <a:rPr lang="en-US" altLang="zh-CN" sz="2000" b="1" dirty="0" err="1">
                  <a:solidFill>
                    <a:srgbClr val="000000"/>
                  </a:solidFill>
                  <a:latin typeface="宋体"/>
                </a:rPr>
                <a:t>PC</a:t>
              </a:r>
              <a:r>
                <a:rPr lang="en-US" altLang="zh-CN" sz="2000" b="1" baseline="-18000" dirty="0" err="1">
                  <a:solidFill>
                    <a:srgbClr val="000000"/>
                  </a:solidFill>
                  <a:latin typeface="宋体"/>
                </a:rPr>
                <a:t>in</a:t>
              </a:r>
              <a:r>
                <a:rPr lang="en-US" altLang="zh-CN" sz="2000" b="1" dirty="0" err="1">
                  <a:solidFill>
                    <a:srgbClr val="000000"/>
                  </a:solidFill>
                  <a:latin typeface="宋体"/>
                </a:rPr>
                <a:t>,End</a:t>
              </a:r>
              <a:endParaRPr lang="en-US" altLang="zh-CN" sz="2000" b="1" baseline="-18000" dirty="0">
                <a:solidFill>
                  <a:srgbClr val="000000"/>
                </a:solidFill>
                <a:latin typeface="宋体"/>
              </a:endParaRPr>
            </a:p>
          </p:txBody>
        </p:sp>
        <p:cxnSp>
          <p:nvCxnSpPr>
            <p:cNvPr id="149" name="直接箭头连接符 148"/>
            <p:cNvCxnSpPr>
              <a:stCxn id="146" idx="2"/>
              <a:endCxn id="147" idx="0"/>
            </p:cNvCxnSpPr>
            <p:nvPr/>
          </p:nvCxnSpPr>
          <p:spPr bwMode="auto">
            <a:xfrm>
              <a:off x="5904148" y="3429000"/>
              <a:ext cx="0" cy="28575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0" name="直接箭头连接符 149"/>
            <p:cNvCxnSpPr>
              <a:stCxn id="147" idx="2"/>
              <a:endCxn id="148" idx="0"/>
            </p:cNvCxnSpPr>
            <p:nvPr/>
          </p:nvCxnSpPr>
          <p:spPr bwMode="auto">
            <a:xfrm>
              <a:off x="5904148" y="4359103"/>
              <a:ext cx="0" cy="29175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1" name="直接箭头连接符 150"/>
            <p:cNvCxnSpPr>
              <a:endCxn id="146" idx="0"/>
            </p:cNvCxnSpPr>
            <p:nvPr/>
          </p:nvCxnSpPr>
          <p:spPr bwMode="auto">
            <a:xfrm>
              <a:off x="5904148" y="2492896"/>
              <a:ext cx="0" cy="28575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2" name="Text Box 71"/>
            <p:cNvSpPr txBox="1">
              <a:spLocks noChangeArrowheads="1"/>
            </p:cNvSpPr>
            <p:nvPr/>
          </p:nvSpPr>
          <p:spPr bwMode="auto">
            <a:xfrm>
              <a:off x="5148064" y="2492896"/>
              <a:ext cx="72008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1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JNZ_t4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153" name="Text Box 71"/>
            <p:cNvSpPr txBox="1">
              <a:spLocks noChangeArrowheads="1"/>
            </p:cNvSpPr>
            <p:nvPr/>
          </p:nvSpPr>
          <p:spPr bwMode="auto">
            <a:xfrm>
              <a:off x="5148064" y="3429000"/>
              <a:ext cx="72008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1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JNZ_t5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154" name="Text Box 71"/>
            <p:cNvSpPr txBox="1">
              <a:spLocks noChangeArrowheads="1"/>
            </p:cNvSpPr>
            <p:nvPr/>
          </p:nvSpPr>
          <p:spPr bwMode="auto">
            <a:xfrm>
              <a:off x="5148064" y="4367386"/>
              <a:ext cx="72008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1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JNZ_t6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233" name="Text Box 54"/>
            <p:cNvSpPr txBox="1">
              <a:spLocks noChangeArrowheads="1"/>
            </p:cNvSpPr>
            <p:nvPr/>
          </p:nvSpPr>
          <p:spPr bwMode="auto">
            <a:xfrm>
              <a:off x="7596336" y="2778646"/>
              <a:ext cx="1368152" cy="65035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err="1">
                  <a:solidFill>
                    <a:srgbClr val="000000"/>
                  </a:solidFill>
                  <a:latin typeface="宋体"/>
                </a:rPr>
                <a:t>PC</a:t>
              </a:r>
              <a:r>
                <a:rPr lang="en-US" altLang="zh-CN" sz="2000" b="1" baseline="-18000" dirty="0" err="1">
                  <a:solidFill>
                    <a:srgbClr val="000000"/>
                  </a:solidFill>
                  <a:latin typeface="宋体"/>
                </a:rPr>
                <a:t>out</a:t>
              </a:r>
              <a:r>
                <a:rPr lang="en-US" altLang="zh-CN" sz="2000" b="1" dirty="0" err="1">
                  <a:solidFill>
                    <a:srgbClr val="000000"/>
                  </a:solidFill>
                  <a:latin typeface="宋体"/>
                </a:rPr>
                <a:t>,MAR</a:t>
              </a:r>
              <a:r>
                <a:rPr lang="en-US" altLang="zh-CN" sz="2000" b="1" baseline="-18000" dirty="0" err="1">
                  <a:solidFill>
                    <a:srgbClr val="000000"/>
                  </a:solidFill>
                  <a:latin typeface="宋体"/>
                </a:rPr>
                <a:t>in</a:t>
              </a:r>
              <a:endParaRPr lang="en-US" altLang="zh-CN" sz="2000" b="1" baseline="-18000" dirty="0">
                <a:solidFill>
                  <a:srgbClr val="000000"/>
                </a:solidFill>
                <a:latin typeface="宋体"/>
              </a:endParaRPr>
            </a:p>
          </p:txBody>
        </p:sp>
        <p:sp>
          <p:nvSpPr>
            <p:cNvPr id="234" name="Text Box 54"/>
            <p:cNvSpPr txBox="1">
              <a:spLocks noChangeArrowheads="1"/>
            </p:cNvSpPr>
            <p:nvPr/>
          </p:nvSpPr>
          <p:spPr bwMode="auto">
            <a:xfrm>
              <a:off x="7596335" y="3714751"/>
              <a:ext cx="1368153" cy="64435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Read,PC</a:t>
              </a:r>
              <a:r>
                <a:rPr lang="en-US" altLang="zh-CN" sz="2000" b="1" baseline="-14000" dirty="0">
                  <a:latin typeface="宋体" pitchFamily="2" charset="-122"/>
                </a:rPr>
                <a:t>+1</a:t>
              </a:r>
              <a:r>
                <a:rPr lang="en-US" altLang="zh-CN" sz="2000" b="1" dirty="0">
                  <a:latin typeface="宋体" pitchFamily="2" charset="-122"/>
                </a:rPr>
                <a:t>, WMFC</a:t>
              </a:r>
            </a:p>
          </p:txBody>
        </p:sp>
        <p:sp>
          <p:nvSpPr>
            <p:cNvPr id="235" name="Text Box 54"/>
            <p:cNvSpPr txBox="1">
              <a:spLocks noChangeArrowheads="1"/>
            </p:cNvSpPr>
            <p:nvPr/>
          </p:nvSpPr>
          <p:spPr bwMode="auto">
            <a:xfrm>
              <a:off x="7596336" y="4650854"/>
              <a:ext cx="1368152" cy="65035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err="1">
                  <a:latin typeface="宋体" pitchFamily="2" charset="-122"/>
                </a:rPr>
                <a:t>MDR</a:t>
              </a:r>
              <a:r>
                <a:rPr lang="en-US" altLang="zh-CN" sz="2000" b="1" baseline="-14000" dirty="0" err="1">
                  <a:latin typeface="宋体" pitchFamily="2" charset="-122"/>
                </a:rPr>
                <a:t>out</a:t>
              </a:r>
              <a:r>
                <a:rPr lang="en-US" altLang="zh-CN" sz="2000" b="1" dirty="0" err="1">
                  <a:latin typeface="宋体" pitchFamily="2" charset="-122"/>
                </a:rPr>
                <a:t>,IR</a:t>
              </a:r>
              <a:r>
                <a:rPr lang="en-US" altLang="zh-CN" sz="2000" b="1" baseline="-14000" dirty="0" err="1">
                  <a:latin typeface="宋体" pitchFamily="2" charset="-122"/>
                </a:rPr>
                <a:t>in</a:t>
              </a:r>
              <a:r>
                <a:rPr lang="en-US" altLang="zh-CN" sz="2000" b="1" dirty="0" err="1">
                  <a:solidFill>
                    <a:srgbClr val="000000"/>
                  </a:solidFill>
                  <a:latin typeface="宋体"/>
                </a:rPr>
                <a:t>,End</a:t>
              </a:r>
              <a:endParaRPr lang="en-US" altLang="zh-CN" sz="2000" b="1" baseline="-18000" dirty="0">
                <a:solidFill>
                  <a:srgbClr val="000000"/>
                </a:solidFill>
                <a:latin typeface="宋体"/>
              </a:endParaRPr>
            </a:p>
          </p:txBody>
        </p:sp>
        <p:cxnSp>
          <p:nvCxnSpPr>
            <p:cNvPr id="236" name="直接箭头连接符 235"/>
            <p:cNvCxnSpPr>
              <a:stCxn id="233" idx="2"/>
              <a:endCxn id="234" idx="0"/>
            </p:cNvCxnSpPr>
            <p:nvPr/>
          </p:nvCxnSpPr>
          <p:spPr bwMode="auto">
            <a:xfrm>
              <a:off x="8280412" y="3429000"/>
              <a:ext cx="0" cy="28575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7" name="直接箭头连接符 236"/>
            <p:cNvCxnSpPr>
              <a:stCxn id="234" idx="2"/>
              <a:endCxn id="235" idx="0"/>
            </p:cNvCxnSpPr>
            <p:nvPr/>
          </p:nvCxnSpPr>
          <p:spPr bwMode="auto">
            <a:xfrm>
              <a:off x="8280412" y="4359103"/>
              <a:ext cx="0" cy="29175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8" name="直接箭头连接符 237"/>
            <p:cNvCxnSpPr>
              <a:endCxn id="233" idx="0"/>
            </p:cNvCxnSpPr>
            <p:nvPr/>
          </p:nvCxnSpPr>
          <p:spPr bwMode="auto">
            <a:xfrm>
              <a:off x="8280412" y="2492896"/>
              <a:ext cx="0" cy="28575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39" name="Text Box 71"/>
            <p:cNvSpPr txBox="1">
              <a:spLocks noChangeArrowheads="1"/>
            </p:cNvSpPr>
            <p:nvPr/>
          </p:nvSpPr>
          <p:spPr bwMode="auto">
            <a:xfrm>
              <a:off x="7452320" y="2492896"/>
              <a:ext cx="72008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1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MOV_t4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240" name="Text Box 71"/>
            <p:cNvSpPr txBox="1">
              <a:spLocks noChangeArrowheads="1"/>
            </p:cNvSpPr>
            <p:nvPr/>
          </p:nvSpPr>
          <p:spPr bwMode="auto">
            <a:xfrm>
              <a:off x="7452320" y="3429000"/>
              <a:ext cx="72008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1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MOV_t5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241" name="Text Box 71"/>
            <p:cNvSpPr txBox="1">
              <a:spLocks noChangeArrowheads="1"/>
            </p:cNvSpPr>
            <p:nvPr/>
          </p:nvSpPr>
          <p:spPr bwMode="auto">
            <a:xfrm>
              <a:off x="7452320" y="4367386"/>
              <a:ext cx="72008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1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MOV_t6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252" name="Text Box 71"/>
            <p:cNvSpPr txBox="1">
              <a:spLocks noChangeArrowheads="1"/>
            </p:cNvSpPr>
            <p:nvPr/>
          </p:nvSpPr>
          <p:spPr bwMode="auto">
            <a:xfrm>
              <a:off x="1187624" y="1700808"/>
              <a:ext cx="360040" cy="2956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1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t1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253" name="Text Box 71"/>
            <p:cNvSpPr txBox="1">
              <a:spLocks noChangeArrowheads="1"/>
            </p:cNvSpPr>
            <p:nvPr/>
          </p:nvSpPr>
          <p:spPr bwMode="auto">
            <a:xfrm>
              <a:off x="3203848" y="1700808"/>
              <a:ext cx="36004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1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t2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254" name="Text Box 71"/>
            <p:cNvSpPr txBox="1">
              <a:spLocks noChangeArrowheads="1"/>
            </p:cNvSpPr>
            <p:nvPr/>
          </p:nvSpPr>
          <p:spPr bwMode="auto">
            <a:xfrm>
              <a:off x="5796137" y="1700808"/>
              <a:ext cx="36004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1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t3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cxnSp>
          <p:nvCxnSpPr>
            <p:cNvPr id="263" name="直接箭头连接符 262"/>
            <p:cNvCxnSpPr>
              <a:stCxn id="74" idx="3"/>
            </p:cNvCxnSpPr>
            <p:nvPr/>
          </p:nvCxnSpPr>
          <p:spPr bwMode="auto">
            <a:xfrm>
              <a:off x="7236296" y="2172665"/>
              <a:ext cx="576064" cy="320231"/>
            </a:xfrm>
            <a:prstGeom prst="bentConnector3">
              <a:avLst>
                <a:gd name="adj1" fmla="val 9795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73" name="Text Box 54"/>
            <p:cNvSpPr txBox="1">
              <a:spLocks noChangeArrowheads="1"/>
            </p:cNvSpPr>
            <p:nvPr/>
          </p:nvSpPr>
          <p:spPr bwMode="auto">
            <a:xfrm>
              <a:off x="6732240" y="4653136"/>
              <a:ext cx="612068" cy="65035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solidFill>
                    <a:srgbClr val="000000"/>
                  </a:solidFill>
                  <a:latin typeface="宋体"/>
                </a:rPr>
                <a:t>End</a:t>
              </a:r>
              <a:endParaRPr lang="en-US" altLang="zh-CN" sz="2000" b="1" baseline="-18000" dirty="0">
                <a:solidFill>
                  <a:srgbClr val="000000"/>
                </a:solidFill>
                <a:latin typeface="宋体"/>
              </a:endParaRPr>
            </a:p>
          </p:txBody>
        </p:sp>
        <p:cxnSp>
          <p:nvCxnSpPr>
            <p:cNvPr id="274" name="直接箭头连接符 273"/>
            <p:cNvCxnSpPr>
              <a:endCxn id="273" idx="0"/>
            </p:cNvCxnSpPr>
            <p:nvPr/>
          </p:nvCxnSpPr>
          <p:spPr bwMode="auto">
            <a:xfrm>
              <a:off x="7038274" y="2492896"/>
              <a:ext cx="0" cy="21602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78" name="Text Box 71"/>
            <p:cNvSpPr txBox="1">
              <a:spLocks noChangeArrowheads="1"/>
            </p:cNvSpPr>
            <p:nvPr/>
          </p:nvSpPr>
          <p:spPr bwMode="auto">
            <a:xfrm>
              <a:off x="6156176" y="2492896"/>
              <a:ext cx="864096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1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JNZ_Zt4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</p:grpSp>
      <p:sp>
        <p:nvSpPr>
          <p:cNvPr id="281" name="AutoShape 189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2" name="AutoShape 189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3" name="AutoShape 189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7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>
                <a:solidFill>
                  <a:srgbClr val="000000"/>
                </a:solidFill>
              </a:rPr>
              <a:pPr/>
              <a:t>91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3" name="Text Box 51"/>
          <p:cNvSpPr txBox="1">
            <a:spLocks noChangeArrowheads="1"/>
          </p:cNvSpPr>
          <p:nvPr/>
        </p:nvSpPr>
        <p:spPr bwMode="auto">
          <a:xfrm>
            <a:off x="179388" y="3326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latin typeface="宋体" pitchFamily="2" charset="-122"/>
              </a:rPr>
              <a:t>⑵微命令互斥性分析： 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基于同一状态</a:t>
            </a:r>
            <a:r>
              <a:rPr lang="en-US" altLang="zh-CN" b="1" dirty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8" name="Text Box 52"/>
          <p:cNvSpPr txBox="1">
            <a:spLocks noChangeArrowheads="1"/>
          </p:cNvSpPr>
          <p:nvPr/>
        </p:nvSpPr>
        <p:spPr bwMode="auto">
          <a:xfrm>
            <a:off x="179388" y="764704"/>
            <a:ext cx="87851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·</a:t>
            </a:r>
            <a:r>
              <a:rPr lang="en-US" altLang="zh-CN" b="1" dirty="0" err="1">
                <a:latin typeface="宋体" pitchFamily="2" charset="-122"/>
              </a:rPr>
              <a:t>PC</a:t>
            </a:r>
            <a:r>
              <a:rPr lang="en-US" altLang="zh-CN" sz="2800" b="1" baseline="-14000" dirty="0" err="1">
                <a:latin typeface="宋体" pitchFamily="2" charset="-122"/>
              </a:rPr>
              <a:t>out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 err="1">
                <a:latin typeface="宋体" pitchFamily="2" charset="-122"/>
              </a:rPr>
              <a:t>MDR</a:t>
            </a:r>
            <a:r>
              <a:rPr lang="en-US" altLang="zh-CN" sz="2800" b="1" baseline="-14000" dirty="0" err="1">
                <a:latin typeface="宋体" pitchFamily="2" charset="-122"/>
              </a:rPr>
              <a:t>out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 err="1">
                <a:latin typeface="宋体" pitchFamily="2" charset="-122"/>
              </a:rPr>
              <a:t>GR</a:t>
            </a:r>
            <a:r>
              <a:rPr lang="en-US" altLang="zh-CN" sz="2800" b="1" baseline="-14000" dirty="0" err="1">
                <a:latin typeface="宋体" pitchFamily="2" charset="-122"/>
              </a:rPr>
              <a:t>out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 err="1">
                <a:latin typeface="宋体" pitchFamily="2" charset="-122"/>
              </a:rPr>
              <a:t>ExtU</a:t>
            </a:r>
            <a:r>
              <a:rPr lang="en-US" altLang="zh-CN" sz="2800" b="1" baseline="-14000" dirty="0" err="1">
                <a:latin typeface="宋体" pitchFamily="2" charset="-122"/>
              </a:rPr>
              <a:t>out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 err="1">
                <a:latin typeface="宋体" pitchFamily="2" charset="-122"/>
              </a:rPr>
              <a:t>Z</a:t>
            </a:r>
            <a:r>
              <a:rPr lang="en-US" altLang="zh-CN" sz="2800" b="1" baseline="-14000" dirty="0" err="1">
                <a:latin typeface="宋体" pitchFamily="2" charset="-122"/>
              </a:rPr>
              <a:t>out</a:t>
            </a:r>
            <a:r>
              <a:rPr lang="zh-CN" altLang="en-US" b="1" dirty="0">
                <a:latin typeface="宋体" pitchFamily="2" charset="-122"/>
              </a:rPr>
              <a:t>互斥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分时输出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zh-CN" altLang="en-US" sz="1800" b="1" u="sng" dirty="0">
              <a:latin typeface="宋体" pitchFamily="2" charset="-122"/>
            </a:endParaRPr>
          </a:p>
        </p:txBody>
      </p:sp>
      <p:sp>
        <p:nvSpPr>
          <p:cNvPr id="19" name="Text Box 53"/>
          <p:cNvSpPr txBox="1">
            <a:spLocks noChangeArrowheads="1"/>
          </p:cNvSpPr>
          <p:nvPr/>
        </p:nvSpPr>
        <p:spPr bwMode="auto">
          <a:xfrm>
            <a:off x="179512" y="1210687"/>
            <a:ext cx="8785100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·</a:t>
            </a:r>
            <a:r>
              <a:rPr lang="en-US" altLang="zh-CN" b="1" dirty="0" err="1">
                <a:latin typeface="宋体" pitchFamily="2" charset="-122"/>
              </a:rPr>
              <a:t>PC</a:t>
            </a:r>
            <a:r>
              <a:rPr lang="en-US" altLang="zh-CN" sz="2800" b="1" baseline="-14000" dirty="0" err="1">
                <a:latin typeface="宋体" pitchFamily="2" charset="-122"/>
              </a:rPr>
              <a:t>in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 err="1">
                <a:latin typeface="宋体" pitchFamily="2" charset="-122"/>
              </a:rPr>
              <a:t>IR</a:t>
            </a:r>
            <a:r>
              <a:rPr lang="en-US" altLang="zh-CN" sz="2800" b="1" baseline="-14000" dirty="0" err="1">
                <a:latin typeface="宋体" pitchFamily="2" charset="-122"/>
              </a:rPr>
              <a:t>in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 err="1">
                <a:latin typeface="宋体" pitchFamily="2" charset="-122"/>
              </a:rPr>
              <a:t>MAR</a:t>
            </a:r>
            <a:r>
              <a:rPr lang="en-US" altLang="zh-CN" sz="2800" b="1" baseline="-14000" dirty="0" err="1">
                <a:latin typeface="宋体" pitchFamily="2" charset="-122"/>
              </a:rPr>
              <a:t>in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 err="1">
                <a:latin typeface="宋体" pitchFamily="2" charset="-122"/>
              </a:rPr>
              <a:t>MDR</a:t>
            </a:r>
            <a:r>
              <a:rPr lang="en-US" altLang="zh-CN" sz="2800" b="1" baseline="-14000" dirty="0" err="1">
                <a:latin typeface="宋体" pitchFamily="2" charset="-122"/>
              </a:rPr>
              <a:t>in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 err="1">
                <a:latin typeface="宋体" pitchFamily="2" charset="-122"/>
              </a:rPr>
              <a:t>GR</a:t>
            </a:r>
            <a:r>
              <a:rPr lang="en-US" altLang="zh-CN" sz="2800" b="1" baseline="-14000" dirty="0" err="1">
                <a:latin typeface="宋体" pitchFamily="2" charset="-122"/>
              </a:rPr>
              <a:t>in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Y</a:t>
            </a:r>
            <a:r>
              <a:rPr lang="en-US" altLang="zh-CN" sz="2800" b="1" baseline="-14000" dirty="0">
                <a:latin typeface="宋体" pitchFamily="2" charset="-122"/>
              </a:rPr>
              <a:t>in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 err="1">
                <a:solidFill>
                  <a:srgbClr val="990099"/>
                </a:solidFill>
                <a:latin typeface="宋体" pitchFamily="2" charset="-122"/>
              </a:rPr>
              <a:t>Z</a:t>
            </a:r>
            <a:r>
              <a:rPr lang="en-US" altLang="zh-CN" b="1" baseline="-14000" dirty="0" err="1">
                <a:solidFill>
                  <a:srgbClr val="990099"/>
                </a:solidFill>
                <a:latin typeface="宋体" pitchFamily="2" charset="-122"/>
              </a:rPr>
              <a:t>in</a:t>
            </a:r>
            <a:r>
              <a:rPr lang="zh-CN" altLang="en-US" b="1" dirty="0">
                <a:latin typeface="宋体" pitchFamily="2" charset="-122"/>
              </a:rPr>
              <a:t>互斥</a:t>
            </a:r>
            <a:r>
              <a:rPr lang="en-US" altLang="zh-CN" sz="1800" b="1" dirty="0">
                <a:latin typeface="宋体" pitchFamily="2" charset="-122"/>
              </a:rPr>
              <a:t>(1</a:t>
            </a:r>
            <a:r>
              <a:rPr lang="zh-CN" altLang="en-US" sz="1800" b="1" dirty="0">
                <a:latin typeface="宋体" pitchFamily="2" charset="-122"/>
              </a:rPr>
              <a:t>个接收者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zh-CN" altLang="en-US" sz="1800" b="1" dirty="0">
              <a:latin typeface="宋体" pitchFamily="2" charset="-122"/>
            </a:endParaRPr>
          </a:p>
          <a:p>
            <a:pPr algn="l">
              <a:lnSpc>
                <a:spcPct val="135000"/>
              </a:lnSpc>
            </a:pP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            注：</a:t>
            </a:r>
            <a:r>
              <a:rPr lang="en-US" altLang="zh-CN" sz="2000" b="1" dirty="0" err="1">
                <a:latin typeface="宋体" pitchFamily="2" charset="-122"/>
              </a:rPr>
              <a:t>Z</a:t>
            </a:r>
            <a:r>
              <a:rPr lang="en-US" altLang="zh-CN" b="1" baseline="-18000" dirty="0" err="1">
                <a:latin typeface="宋体" pitchFamily="2" charset="-122"/>
              </a:rPr>
              <a:t>in</a:t>
            </a:r>
            <a:r>
              <a:rPr lang="zh-CN" altLang="en-US" sz="2000" b="1" dirty="0">
                <a:latin typeface="宋体" pitchFamily="2" charset="-122"/>
              </a:rPr>
              <a:t>不使用总线通路，可能不互斥，本例互斥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20" name="Text Box 54"/>
          <p:cNvSpPr txBox="1">
            <a:spLocks noChangeArrowheads="1"/>
          </p:cNvSpPr>
          <p:nvPr/>
        </p:nvSpPr>
        <p:spPr bwMode="auto">
          <a:xfrm>
            <a:off x="179388" y="2060848"/>
            <a:ext cx="87851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·op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PC</a:t>
            </a:r>
            <a:r>
              <a:rPr lang="en-US" altLang="zh-CN" sz="2800" b="1" baseline="-14000" dirty="0">
                <a:latin typeface="宋体" pitchFamily="2" charset="-122"/>
              </a:rPr>
              <a:t>+1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Read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Write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WMFC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End</a:t>
            </a:r>
            <a:r>
              <a:rPr lang="zh-CN" altLang="en-US" b="1" dirty="0">
                <a:latin typeface="宋体" pitchFamily="2" charset="-122"/>
              </a:rPr>
              <a:t>中</a:t>
            </a:r>
            <a:r>
              <a:rPr lang="en-US" altLang="zh-CN" sz="2000" b="1" dirty="0">
                <a:solidFill>
                  <a:srgbClr val="990099"/>
                </a:solidFill>
                <a:latin typeface="宋体" pitchFamily="2" charset="-122"/>
              </a:rPr>
              <a:t>(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暂不考虑</a:t>
            </a:r>
            <a:r>
              <a:rPr lang="en-US" altLang="zh-CN" sz="2000" b="1" dirty="0" err="1">
                <a:solidFill>
                  <a:srgbClr val="990099"/>
                </a:solidFill>
                <a:latin typeface="宋体" pitchFamily="2" charset="-122"/>
              </a:rPr>
              <a:t>Rsel</a:t>
            </a:r>
            <a:r>
              <a:rPr lang="en-US" altLang="zh-CN" sz="2000" b="1" dirty="0">
                <a:solidFill>
                  <a:srgbClr val="990099"/>
                </a:solidFill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 op</a:t>
            </a:r>
            <a:r>
              <a:rPr lang="zh-CN" altLang="en-US" b="1" dirty="0">
                <a:latin typeface="宋体" pitchFamily="2" charset="-122"/>
              </a:rPr>
              <a:t>单独编码</a:t>
            </a:r>
            <a:r>
              <a:rPr lang="en-US" altLang="zh-CN" b="1" dirty="0">
                <a:latin typeface="宋体" pitchFamily="2" charset="-122"/>
              </a:rPr>
              <a:t>(00~11)</a:t>
            </a:r>
            <a:r>
              <a:rPr lang="zh-CN" altLang="en-US" b="1" dirty="0">
                <a:latin typeface="宋体" pitchFamily="2" charset="-122"/>
              </a:rPr>
              <a:t>，其余均独立编码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偷懒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179388" y="2996952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>
                <a:latin typeface="宋体" pitchFamily="2" charset="-122"/>
              </a:rPr>
              <a:t>⑶操作控制字段的编码：</a:t>
            </a:r>
            <a:r>
              <a:rPr lang="en-US" altLang="zh-CN" b="1" dirty="0">
                <a:latin typeface="宋体" pitchFamily="2" charset="-122"/>
              </a:rPr>
              <a:t>3</a:t>
            </a:r>
            <a:r>
              <a:rPr lang="zh-CN" altLang="en-US" b="1" dirty="0">
                <a:latin typeface="宋体" pitchFamily="2" charset="-122"/>
              </a:rPr>
              <a:t>个子字段＋</a:t>
            </a:r>
            <a:r>
              <a:rPr lang="en-US" altLang="zh-CN" b="1" dirty="0">
                <a:latin typeface="宋体" pitchFamily="2" charset="-122"/>
              </a:rPr>
              <a:t>5</a:t>
            </a:r>
            <a:r>
              <a:rPr lang="zh-CN" altLang="en-US" b="1" dirty="0">
                <a:latin typeface="宋体" pitchFamily="2" charset="-122"/>
              </a:rPr>
              <a:t>位，共</a:t>
            </a:r>
            <a:r>
              <a:rPr lang="en-US" altLang="zh-CN" b="1" dirty="0">
                <a:latin typeface="宋体" pitchFamily="2" charset="-122"/>
              </a:rPr>
              <a:t>13</a:t>
            </a:r>
            <a:r>
              <a:rPr lang="zh-CN" altLang="en-US" b="1" dirty="0">
                <a:latin typeface="宋体" pitchFamily="2" charset="-122"/>
              </a:rPr>
              <a:t>位</a:t>
            </a:r>
          </a:p>
        </p:txBody>
      </p:sp>
      <p:grpSp>
        <p:nvGrpSpPr>
          <p:cNvPr id="65" name="组合 64"/>
          <p:cNvGrpSpPr/>
          <p:nvPr/>
        </p:nvGrpSpPr>
        <p:grpSpPr>
          <a:xfrm>
            <a:off x="1619672" y="3573016"/>
            <a:ext cx="6301359" cy="2376264"/>
            <a:chOff x="1762125" y="3717032"/>
            <a:chExt cx="6301359" cy="2376264"/>
          </a:xfrm>
        </p:grpSpPr>
        <p:sp>
          <p:nvSpPr>
            <p:cNvPr id="23" name="Text Box 195"/>
            <p:cNvSpPr txBox="1">
              <a:spLocks noChangeArrowheads="1"/>
            </p:cNvSpPr>
            <p:nvPr/>
          </p:nvSpPr>
          <p:spPr bwMode="auto">
            <a:xfrm>
              <a:off x="1762125" y="3717032"/>
              <a:ext cx="6266259" cy="288033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</a:t>
              </a:r>
              <a:r>
                <a:rPr lang="zh-CN" altLang="en-US" sz="1800" b="1" dirty="0">
                  <a:latin typeface="宋体" pitchFamily="2" charset="-122"/>
                </a:rPr>
                <a:t>子字段</a:t>
              </a:r>
              <a:r>
                <a:rPr lang="en-US" altLang="zh-CN" sz="1800" b="1" dirty="0">
                  <a:latin typeface="宋体" pitchFamily="2" charset="-122"/>
                </a:rPr>
                <a:t>1    </a:t>
              </a:r>
              <a:r>
                <a:rPr lang="zh-CN" altLang="en-US" sz="1800" b="1" dirty="0">
                  <a:latin typeface="宋体" pitchFamily="2" charset="-122"/>
                </a:rPr>
                <a:t>子字段</a:t>
              </a:r>
              <a:r>
                <a:rPr lang="en-US" altLang="zh-CN" sz="1800" b="1" dirty="0">
                  <a:latin typeface="宋体" pitchFamily="2" charset="-122"/>
                </a:rPr>
                <a:t>2    </a:t>
              </a:r>
              <a:r>
                <a:rPr lang="zh-CN" altLang="en-US" sz="1800" b="1" dirty="0">
                  <a:latin typeface="宋体" pitchFamily="2" charset="-122"/>
                </a:rPr>
                <a:t>子字段</a:t>
              </a:r>
              <a:r>
                <a:rPr lang="en-US" altLang="zh-CN" sz="1800" b="1" dirty="0">
                  <a:latin typeface="宋体" pitchFamily="2" charset="-122"/>
                </a:rPr>
                <a:t>3   </a:t>
              </a:r>
              <a:r>
                <a:rPr lang="zh-CN" altLang="en-US" sz="1800" b="1" dirty="0">
                  <a:latin typeface="宋体" pitchFamily="2" charset="-122"/>
                </a:rPr>
                <a:t>位</a:t>
              </a:r>
              <a:r>
                <a:rPr lang="en-US" altLang="zh-CN" sz="1800" b="1" dirty="0">
                  <a:latin typeface="宋体" pitchFamily="2" charset="-122"/>
                </a:rPr>
                <a:t>4</a:t>
              </a:r>
              <a:r>
                <a:rPr lang="en-US" altLang="zh-CN" sz="1800" b="1" baseline="-25000" dirty="0">
                  <a:latin typeface="宋体" pitchFamily="2" charset="-122"/>
                </a:rPr>
                <a:t>  </a:t>
              </a:r>
              <a:r>
                <a:rPr lang="zh-CN" altLang="en-US" sz="1800" b="1" dirty="0">
                  <a:latin typeface="宋体" pitchFamily="2" charset="-122"/>
                </a:rPr>
                <a:t>位</a:t>
              </a:r>
              <a:r>
                <a:rPr lang="en-US" altLang="zh-CN" sz="1800" b="1" dirty="0">
                  <a:latin typeface="宋体" pitchFamily="2" charset="-122"/>
                </a:rPr>
                <a:t>5</a:t>
              </a:r>
              <a:r>
                <a:rPr lang="en-US" altLang="zh-CN" sz="1800" b="1" baseline="-25000" dirty="0">
                  <a:latin typeface="宋体" pitchFamily="2" charset="-122"/>
                </a:rPr>
                <a:t>  </a:t>
              </a:r>
              <a:r>
                <a:rPr lang="zh-CN" altLang="en-US" sz="1800" b="1" dirty="0">
                  <a:latin typeface="宋体" pitchFamily="2" charset="-122"/>
                </a:rPr>
                <a:t>位</a:t>
              </a:r>
              <a:r>
                <a:rPr lang="en-US" altLang="zh-CN" sz="1800" b="1" dirty="0">
                  <a:latin typeface="宋体" pitchFamily="2" charset="-122"/>
                </a:rPr>
                <a:t>6</a:t>
              </a:r>
              <a:r>
                <a:rPr lang="en-US" altLang="zh-CN" sz="1800" b="1" baseline="-25000" dirty="0">
                  <a:latin typeface="宋体" pitchFamily="2" charset="-122"/>
                </a:rPr>
                <a:t>  </a:t>
              </a:r>
              <a:r>
                <a:rPr lang="zh-CN" altLang="en-US" sz="1800" b="1" dirty="0">
                  <a:latin typeface="宋体" pitchFamily="2" charset="-122"/>
                </a:rPr>
                <a:t>位</a:t>
              </a:r>
              <a:r>
                <a:rPr lang="en-US" altLang="zh-CN" sz="1800" b="1" dirty="0">
                  <a:latin typeface="宋体" pitchFamily="2" charset="-122"/>
                </a:rPr>
                <a:t>7</a:t>
              </a:r>
              <a:r>
                <a:rPr lang="en-US" altLang="zh-CN" sz="1800" b="1" baseline="-25000" dirty="0">
                  <a:latin typeface="宋体" pitchFamily="2" charset="-122"/>
                </a:rPr>
                <a:t>  </a:t>
              </a:r>
              <a:r>
                <a:rPr lang="zh-CN" altLang="en-US" sz="1800" b="1" dirty="0">
                  <a:latin typeface="宋体" pitchFamily="2" charset="-122"/>
                </a:rPr>
                <a:t>位</a:t>
              </a:r>
              <a:r>
                <a:rPr lang="en-US" altLang="zh-CN" sz="1800" b="1" dirty="0">
                  <a:latin typeface="宋体" pitchFamily="2" charset="-122"/>
                </a:rPr>
                <a:t>8</a:t>
              </a:r>
            </a:p>
          </p:txBody>
        </p:sp>
        <p:sp>
          <p:nvSpPr>
            <p:cNvPr id="27" name="Text Box 199"/>
            <p:cNvSpPr txBox="1">
              <a:spLocks noChangeArrowheads="1"/>
            </p:cNvSpPr>
            <p:nvPr/>
          </p:nvSpPr>
          <p:spPr bwMode="auto">
            <a:xfrm>
              <a:off x="1763689" y="4078882"/>
              <a:ext cx="1224136" cy="1510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0—</a:t>
              </a:r>
              <a:r>
                <a:rPr lang="zh-CN" altLang="en-US" sz="1800" b="1" dirty="0">
                  <a:solidFill>
                    <a:srgbClr val="FF3399"/>
                  </a:solidFill>
                  <a:latin typeface="宋体" pitchFamily="2" charset="-122"/>
                </a:rPr>
                <a:t>全无效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1—PC</a:t>
              </a:r>
              <a:r>
                <a:rPr lang="en-US" altLang="zh-CN" sz="1800" b="1" baseline="-14000" dirty="0">
                  <a:latin typeface="宋体" pitchFamily="2" charset="-122"/>
                </a:rPr>
                <a:t>out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2—</a:t>
              </a:r>
              <a:r>
                <a:rPr lang="en-US" altLang="zh-CN" sz="1800" b="1" dirty="0" err="1">
                  <a:latin typeface="宋体" pitchFamily="2" charset="-122"/>
                </a:rPr>
                <a:t>MDR</a:t>
              </a:r>
              <a:r>
                <a:rPr lang="en-US" altLang="zh-CN" sz="1800" b="1" baseline="-14000" dirty="0" err="1">
                  <a:latin typeface="宋体" pitchFamily="2" charset="-122"/>
                </a:rPr>
                <a:t>out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3—</a:t>
              </a:r>
              <a:r>
                <a:rPr lang="en-US" altLang="zh-CN" sz="1800" b="1" dirty="0" err="1">
                  <a:latin typeface="宋体" pitchFamily="2" charset="-122"/>
                </a:rPr>
                <a:t>GR</a:t>
              </a:r>
              <a:r>
                <a:rPr lang="en-US" altLang="zh-CN" sz="1800" b="1" baseline="-14000" dirty="0" err="1">
                  <a:latin typeface="宋体" pitchFamily="2" charset="-122"/>
                </a:rPr>
                <a:t>out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4—</a:t>
              </a:r>
              <a:r>
                <a:rPr lang="en-US" altLang="zh-CN" sz="1800" b="1" dirty="0" err="1">
                  <a:latin typeface="宋体" pitchFamily="2" charset="-122"/>
                </a:rPr>
                <a:t>ExtU</a:t>
              </a:r>
              <a:r>
                <a:rPr lang="en-US" altLang="zh-CN" sz="1800" b="1" baseline="-14000" dirty="0" err="1">
                  <a:latin typeface="宋体" pitchFamily="2" charset="-122"/>
                </a:rPr>
                <a:t>out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5—</a:t>
              </a:r>
              <a:r>
                <a:rPr lang="en-US" altLang="zh-CN" sz="1800" b="1" dirty="0" err="1">
                  <a:latin typeface="宋体" pitchFamily="2" charset="-122"/>
                </a:rPr>
                <a:t>Z</a:t>
              </a:r>
              <a:r>
                <a:rPr lang="en-US" altLang="zh-CN" sz="1800" b="1" baseline="-14000" dirty="0" err="1">
                  <a:latin typeface="宋体" pitchFamily="2" charset="-122"/>
                </a:rPr>
                <a:t>out</a:t>
              </a:r>
              <a:endParaRPr lang="en-US" altLang="zh-CN" sz="1800" b="1" baseline="-14000" dirty="0">
                <a:latin typeface="宋体" pitchFamily="2" charset="-122"/>
              </a:endParaRPr>
            </a:p>
          </p:txBody>
        </p:sp>
        <p:sp>
          <p:nvSpPr>
            <p:cNvPr id="28" name="Text Box 200"/>
            <p:cNvSpPr txBox="1">
              <a:spLocks noChangeArrowheads="1"/>
            </p:cNvSpPr>
            <p:nvPr/>
          </p:nvSpPr>
          <p:spPr bwMode="auto">
            <a:xfrm>
              <a:off x="3059833" y="4077073"/>
              <a:ext cx="1224136" cy="2016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0--</a:t>
              </a:r>
              <a:r>
                <a:rPr lang="zh-CN" altLang="en-US" sz="1800" b="1" dirty="0">
                  <a:solidFill>
                    <a:srgbClr val="FF3399"/>
                  </a:solidFill>
                  <a:latin typeface="宋体" pitchFamily="2" charset="-122"/>
                </a:rPr>
                <a:t>全无效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1—PC</a:t>
              </a:r>
              <a:r>
                <a:rPr lang="en-US" altLang="zh-CN" sz="1800" b="1" baseline="-14000" dirty="0">
                  <a:latin typeface="宋体" pitchFamily="2" charset="-122"/>
                </a:rPr>
                <a:t>in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2—IR</a:t>
              </a:r>
              <a:r>
                <a:rPr lang="en-US" altLang="zh-CN" sz="1800" b="1" baseline="-14000" dirty="0">
                  <a:latin typeface="宋体" pitchFamily="2" charset="-122"/>
                </a:rPr>
                <a:t>in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3—</a:t>
              </a:r>
              <a:r>
                <a:rPr lang="en-US" altLang="zh-CN" sz="1800" b="1" dirty="0" err="1">
                  <a:latin typeface="宋体" pitchFamily="2" charset="-122"/>
                </a:rPr>
                <a:t>MAR</a:t>
              </a:r>
              <a:r>
                <a:rPr lang="en-US" altLang="zh-CN" sz="1800" b="1" baseline="-14000" dirty="0" err="1">
                  <a:latin typeface="宋体" pitchFamily="2" charset="-122"/>
                </a:rPr>
                <a:t>in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4—</a:t>
              </a:r>
              <a:r>
                <a:rPr lang="en-US" altLang="zh-CN" sz="1800" b="1" dirty="0" err="1">
                  <a:latin typeface="宋体" pitchFamily="2" charset="-122"/>
                </a:rPr>
                <a:t>MDR</a:t>
              </a:r>
              <a:r>
                <a:rPr lang="en-US" altLang="zh-CN" sz="1800" b="1" baseline="-14000" dirty="0" err="1">
                  <a:latin typeface="宋体" pitchFamily="2" charset="-122"/>
                </a:rPr>
                <a:t>in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5—</a:t>
              </a:r>
              <a:r>
                <a:rPr lang="en-US" altLang="zh-CN" sz="1800" b="1" dirty="0" err="1">
                  <a:latin typeface="宋体" pitchFamily="2" charset="-122"/>
                </a:rPr>
                <a:t>GR</a:t>
              </a:r>
              <a:r>
                <a:rPr lang="en-US" altLang="zh-CN" sz="1800" b="1" baseline="-14000" dirty="0" err="1">
                  <a:latin typeface="宋体" pitchFamily="2" charset="-122"/>
                </a:rPr>
                <a:t>in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6—Y</a:t>
              </a:r>
              <a:r>
                <a:rPr lang="en-US" altLang="zh-CN" sz="1800" b="1" baseline="-14000" dirty="0">
                  <a:latin typeface="宋体" pitchFamily="2" charset="-122"/>
                </a:rPr>
                <a:t>in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7—</a:t>
              </a:r>
              <a:r>
                <a:rPr lang="en-US" altLang="zh-CN" sz="1800" b="1" dirty="0" err="1">
                  <a:latin typeface="宋体" pitchFamily="2" charset="-122"/>
                </a:rPr>
                <a:t>Z</a:t>
              </a:r>
              <a:r>
                <a:rPr lang="en-US" altLang="zh-CN" sz="1800" b="1" baseline="-14000" dirty="0" err="1">
                  <a:latin typeface="宋体" pitchFamily="2" charset="-122"/>
                </a:rPr>
                <a:t>in</a:t>
              </a:r>
              <a:r>
                <a:rPr lang="en-US" altLang="zh-CN" sz="1800" b="1" dirty="0">
                  <a:latin typeface="宋体" pitchFamily="2" charset="-122"/>
                </a:rPr>
                <a:t> </a:t>
              </a:r>
              <a:endParaRPr lang="en-US" altLang="zh-CN" sz="1800" b="1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29" name="Text Box 201"/>
            <p:cNvSpPr txBox="1">
              <a:spLocks noChangeArrowheads="1"/>
            </p:cNvSpPr>
            <p:nvPr/>
          </p:nvSpPr>
          <p:spPr bwMode="auto">
            <a:xfrm>
              <a:off x="5615979" y="4365104"/>
              <a:ext cx="468189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PC</a:t>
              </a:r>
              <a:r>
                <a:rPr lang="en-US" altLang="zh-CN" sz="1800" b="1" baseline="-14000" dirty="0">
                  <a:latin typeface="宋体" pitchFamily="2" charset="-122"/>
                </a:rPr>
                <a:t>+1</a:t>
              </a:r>
            </a:p>
          </p:txBody>
        </p:sp>
        <p:cxnSp>
          <p:nvCxnSpPr>
            <p:cNvPr id="34" name="直接连接符 33"/>
            <p:cNvCxnSpPr/>
            <p:nvPr/>
          </p:nvCxnSpPr>
          <p:spPr bwMode="auto">
            <a:xfrm>
              <a:off x="2987824" y="3717032"/>
              <a:ext cx="0" cy="28803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直接连接符 36"/>
            <p:cNvCxnSpPr/>
            <p:nvPr/>
          </p:nvCxnSpPr>
          <p:spPr bwMode="auto">
            <a:xfrm>
              <a:off x="4283968" y="3717032"/>
              <a:ext cx="0" cy="28803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直接连接符 37"/>
            <p:cNvCxnSpPr/>
            <p:nvPr/>
          </p:nvCxnSpPr>
          <p:spPr bwMode="auto">
            <a:xfrm>
              <a:off x="5508104" y="3717032"/>
              <a:ext cx="0" cy="28803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9" name="Text Box 201"/>
            <p:cNvSpPr txBox="1">
              <a:spLocks noChangeArrowheads="1"/>
            </p:cNvSpPr>
            <p:nvPr/>
          </p:nvSpPr>
          <p:spPr bwMode="auto">
            <a:xfrm>
              <a:off x="4283968" y="4077245"/>
              <a:ext cx="1210320" cy="10799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0—op(add)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1—op(sub)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2—op(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1)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3—op(</a:t>
              </a:r>
              <a:r>
                <a:rPr lang="zh-CN" altLang="en-US" sz="1800" b="1" dirty="0">
                  <a:latin typeface="宋体" pitchFamily="2" charset="-122"/>
                </a:rPr>
                <a:t>－</a:t>
              </a:r>
              <a:r>
                <a:rPr lang="en-US" altLang="zh-CN" sz="1800" b="1" dirty="0">
                  <a:latin typeface="宋体" pitchFamily="2" charset="-122"/>
                </a:rPr>
                <a:t>1)</a:t>
              </a:r>
            </a:p>
          </p:txBody>
        </p:sp>
        <p:cxnSp>
          <p:nvCxnSpPr>
            <p:cNvPr id="40" name="直接连接符 39"/>
            <p:cNvCxnSpPr/>
            <p:nvPr/>
          </p:nvCxnSpPr>
          <p:spPr bwMode="auto">
            <a:xfrm>
              <a:off x="6012160" y="3717032"/>
              <a:ext cx="0" cy="28803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直接连接符 41"/>
            <p:cNvCxnSpPr/>
            <p:nvPr/>
          </p:nvCxnSpPr>
          <p:spPr bwMode="auto">
            <a:xfrm>
              <a:off x="6516216" y="3717032"/>
              <a:ext cx="0" cy="28803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直接连接符 42"/>
            <p:cNvCxnSpPr/>
            <p:nvPr/>
          </p:nvCxnSpPr>
          <p:spPr bwMode="auto">
            <a:xfrm>
              <a:off x="7020272" y="3717032"/>
              <a:ext cx="0" cy="28803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直接连接符 43"/>
            <p:cNvCxnSpPr/>
            <p:nvPr/>
          </p:nvCxnSpPr>
          <p:spPr bwMode="auto">
            <a:xfrm>
              <a:off x="7524328" y="3717032"/>
              <a:ext cx="0" cy="28803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直接连接符 47"/>
            <p:cNvCxnSpPr/>
            <p:nvPr/>
          </p:nvCxnSpPr>
          <p:spPr bwMode="auto">
            <a:xfrm>
              <a:off x="5796136" y="4005065"/>
              <a:ext cx="0" cy="360039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2" name="Text Box 201"/>
            <p:cNvSpPr txBox="1">
              <a:spLocks noChangeArrowheads="1"/>
            </p:cNvSpPr>
            <p:nvPr/>
          </p:nvSpPr>
          <p:spPr bwMode="auto">
            <a:xfrm>
              <a:off x="6084168" y="4725144"/>
              <a:ext cx="576064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Read</a:t>
              </a:r>
              <a:endParaRPr lang="en-US" altLang="zh-CN" sz="1800" b="1" baseline="-14000" dirty="0">
                <a:latin typeface="宋体" pitchFamily="2" charset="-122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>
              <a:off x="6336333" y="4005064"/>
              <a:ext cx="0" cy="72008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7" name="Text Box 201"/>
            <p:cNvSpPr txBox="1">
              <a:spLocks noChangeArrowheads="1"/>
            </p:cNvSpPr>
            <p:nvPr/>
          </p:nvSpPr>
          <p:spPr bwMode="auto">
            <a:xfrm>
              <a:off x="6516216" y="4365104"/>
              <a:ext cx="68317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Write</a:t>
              </a:r>
              <a:endParaRPr lang="en-US" altLang="zh-CN" sz="1800" b="1" baseline="-14000" dirty="0">
                <a:latin typeface="宋体" pitchFamily="2" charset="-122"/>
              </a:endParaRPr>
            </a:p>
          </p:txBody>
        </p:sp>
        <p:cxnSp>
          <p:nvCxnSpPr>
            <p:cNvPr id="58" name="直接连接符 57"/>
            <p:cNvCxnSpPr/>
            <p:nvPr/>
          </p:nvCxnSpPr>
          <p:spPr bwMode="auto">
            <a:xfrm>
              <a:off x="6804248" y="4005065"/>
              <a:ext cx="0" cy="360039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9" name="Text Box 201"/>
            <p:cNvSpPr txBox="1">
              <a:spLocks noChangeArrowheads="1"/>
            </p:cNvSpPr>
            <p:nvPr/>
          </p:nvSpPr>
          <p:spPr bwMode="auto">
            <a:xfrm>
              <a:off x="7092280" y="4725144"/>
              <a:ext cx="576064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WMFC</a:t>
              </a:r>
              <a:endParaRPr lang="en-US" altLang="zh-CN" sz="1800" b="1" baseline="-14000" dirty="0">
                <a:latin typeface="宋体" pitchFamily="2" charset="-122"/>
              </a:endParaRPr>
            </a:p>
          </p:txBody>
        </p:sp>
        <p:cxnSp>
          <p:nvCxnSpPr>
            <p:cNvPr id="60" name="直接连接符 59"/>
            <p:cNvCxnSpPr/>
            <p:nvPr/>
          </p:nvCxnSpPr>
          <p:spPr bwMode="auto">
            <a:xfrm>
              <a:off x="7344445" y="4005064"/>
              <a:ext cx="0" cy="72008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1" name="Text Box 201"/>
            <p:cNvSpPr txBox="1">
              <a:spLocks noChangeArrowheads="1"/>
            </p:cNvSpPr>
            <p:nvPr/>
          </p:nvSpPr>
          <p:spPr bwMode="auto">
            <a:xfrm>
              <a:off x="7596336" y="4365103"/>
              <a:ext cx="46714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End</a:t>
              </a:r>
            </a:p>
          </p:txBody>
        </p:sp>
        <p:cxnSp>
          <p:nvCxnSpPr>
            <p:cNvPr id="62" name="直接连接符 61"/>
            <p:cNvCxnSpPr/>
            <p:nvPr/>
          </p:nvCxnSpPr>
          <p:spPr bwMode="auto">
            <a:xfrm>
              <a:off x="7777260" y="4005064"/>
              <a:ext cx="0" cy="360039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66" name="AutoShape 9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9" y="6454031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AutoShape 18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220766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2" name="Group 76"/>
          <p:cNvGrpSpPr>
            <a:grpSpLocks/>
          </p:cNvGrpSpPr>
          <p:nvPr/>
        </p:nvGrpSpPr>
        <p:grpSpPr bwMode="auto">
          <a:xfrm>
            <a:off x="7307981" y="6453336"/>
            <a:ext cx="360363" cy="287337"/>
            <a:chOff x="1133" y="4020"/>
            <a:chExt cx="227" cy="181"/>
          </a:xfrm>
        </p:grpSpPr>
        <p:sp>
          <p:nvSpPr>
            <p:cNvPr id="33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Text Box 78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347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92</a:t>
            </a:fld>
            <a:endParaRPr lang="en-US" altLang="zh-CN"/>
          </a:p>
        </p:txBody>
      </p:sp>
      <p:sp>
        <p:nvSpPr>
          <p:cNvPr id="3" name="Text Box 18"/>
          <p:cNvSpPr txBox="1">
            <a:spLocks noChangeArrowheads="1"/>
          </p:cNvSpPr>
          <p:nvPr/>
        </p:nvSpPr>
        <p:spPr bwMode="auto">
          <a:xfrm>
            <a:off x="179388" y="287437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、微地址形成方式      </a:t>
            </a:r>
            <a:r>
              <a:rPr lang="en-US" altLang="zh-CN" b="1" dirty="0">
                <a:latin typeface="宋体" pitchFamily="2" charset="-122"/>
              </a:rPr>
              <a:t>--</a:t>
            </a:r>
            <a:r>
              <a:rPr lang="zh-CN" altLang="en-US" b="1" dirty="0">
                <a:latin typeface="宋体" pitchFamily="2" charset="-122"/>
              </a:rPr>
              <a:t>顺序</a:t>
            </a:r>
            <a:r>
              <a:rPr lang="zh-CN" altLang="en-US" b="1" dirty="0"/>
              <a:t>控制字段的编码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形成下条微命令地址的方式，决定了</a:t>
            </a:r>
            <a:r>
              <a:rPr lang="zh-CN" altLang="en-US" b="1" u="sng" dirty="0">
                <a:latin typeface="宋体" pitchFamily="2" charset="-122"/>
              </a:rPr>
              <a:t>微地址形成电路</a:t>
            </a:r>
            <a:r>
              <a:rPr lang="zh-CN" altLang="en-US" b="1" dirty="0">
                <a:latin typeface="宋体" pitchFamily="2" charset="-122"/>
              </a:rPr>
              <a:t>的组成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*顺序控制字段的组成：</a:t>
            </a:r>
            <a:r>
              <a:rPr lang="zh-CN" altLang="en-US" b="1" dirty="0">
                <a:latin typeface="宋体" pitchFamily="2" charset="-122"/>
              </a:rPr>
              <a:t>方式位＋地址参数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4" name="Text Box 42"/>
          <p:cNvSpPr txBox="1">
            <a:spLocks noChangeArrowheads="1"/>
          </p:cNvSpPr>
          <p:nvPr/>
        </p:nvSpPr>
        <p:spPr bwMode="auto">
          <a:xfrm>
            <a:off x="179388" y="169325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484688" indent="-4484688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微地址形成方式的种类：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</a:rPr>
              <a:t>微指令寻址方式</a:t>
            </a:r>
            <a:r>
              <a:rPr lang="en-US" altLang="zh-CN" sz="2200" b="1" dirty="0">
                <a:latin typeface="宋体" pitchFamily="2" charset="-122"/>
              </a:rPr>
              <a:t>)</a:t>
            </a:r>
          </a:p>
          <a:p>
            <a:pPr marL="4484688" indent="-4484688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计数器法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dirty="0" err="1"/>
              <a:t>μ</a:t>
            </a:r>
            <a:r>
              <a:rPr lang="en-US" altLang="zh-CN" b="1" dirty="0" err="1">
                <a:latin typeface="宋体" pitchFamily="2" charset="-122"/>
              </a:rPr>
              <a:t>AR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en-US" altLang="zh-CN" dirty="0" err="1"/>
              <a:t>μ</a:t>
            </a:r>
            <a:r>
              <a:rPr lang="en-US" altLang="zh-CN" b="1" dirty="0" err="1">
                <a:latin typeface="宋体" pitchFamily="2" charset="-122"/>
              </a:rPr>
              <a:t>AR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，地址参数隐含，适于顺序型</a:t>
            </a:r>
            <a:endParaRPr lang="zh-CN" altLang="en-US" b="1" dirty="0"/>
          </a:p>
        </p:txBody>
      </p:sp>
      <p:sp>
        <p:nvSpPr>
          <p:cNvPr id="5" name="Text Box 54"/>
          <p:cNvSpPr txBox="1">
            <a:spLocks noChangeArrowheads="1"/>
          </p:cNvSpPr>
          <p:nvPr/>
        </p:nvSpPr>
        <p:spPr bwMode="auto">
          <a:xfrm>
            <a:off x="179388" y="262181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下址法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dirty="0" err="1"/>
              <a:t>μ</a:t>
            </a:r>
            <a:r>
              <a:rPr lang="en-US" altLang="zh-CN" b="1" dirty="0" err="1">
                <a:latin typeface="宋体" pitchFamily="2" charset="-122"/>
              </a:rPr>
              <a:t>AR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地址参数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，适于顺序型、跳转型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79389" y="3066632"/>
            <a:ext cx="51847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测试网络法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dirty="0">
                <a:latin typeface="+mn-ea"/>
                <a:ea typeface="+mn-ea"/>
              </a:rPr>
              <a:t>         </a:t>
            </a:r>
            <a:r>
              <a:rPr lang="en-US" altLang="zh-CN" dirty="0" err="1"/>
              <a:t>μ</a:t>
            </a:r>
            <a:r>
              <a:rPr lang="en-US" altLang="zh-CN" b="1" dirty="0" err="1">
                <a:latin typeface="宋体" pitchFamily="2" charset="-122"/>
              </a:rPr>
              <a:t>AR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i="1" dirty="0">
                <a:latin typeface="+mn-lt"/>
              </a:rPr>
              <a:t>f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</a:rPr>
              <a:t>测试源</a:t>
            </a:r>
            <a:r>
              <a:rPr lang="en-US" altLang="zh-CN" sz="2200" b="1" dirty="0">
                <a:latin typeface="宋体" pitchFamily="2" charset="-122"/>
              </a:rPr>
              <a:t>,</a:t>
            </a:r>
            <a:r>
              <a:rPr lang="zh-CN" altLang="en-US" sz="2200" b="1" dirty="0">
                <a:latin typeface="宋体" pitchFamily="2" charset="-122"/>
              </a:rPr>
              <a:t>测试参数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 适于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多路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分支型</a:t>
            </a:r>
          </a:p>
        </p:txBody>
      </p:sp>
      <p:grpSp>
        <p:nvGrpSpPr>
          <p:cNvPr id="73" name="组合 72"/>
          <p:cNvGrpSpPr/>
          <p:nvPr/>
        </p:nvGrpSpPr>
        <p:grpSpPr>
          <a:xfrm>
            <a:off x="5220072" y="3175808"/>
            <a:ext cx="3240361" cy="1368974"/>
            <a:chOff x="5126459" y="2708919"/>
            <a:chExt cx="3240361" cy="1368974"/>
          </a:xfrm>
        </p:grpSpPr>
        <p:sp>
          <p:nvSpPr>
            <p:cNvPr id="34" name="Text Box 23"/>
            <p:cNvSpPr txBox="1">
              <a:spLocks noChangeArrowheads="1"/>
            </p:cNvSpPr>
            <p:nvPr/>
          </p:nvSpPr>
          <p:spPr bwMode="auto">
            <a:xfrm>
              <a:off x="5126459" y="2708919"/>
              <a:ext cx="1294729" cy="28803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地址高位</a:t>
              </a:r>
              <a:r>
                <a:rPr lang="en-US" altLang="zh-CN" sz="1800" b="1" dirty="0">
                  <a:latin typeface="宋体" pitchFamily="2" charset="-122"/>
                </a:rPr>
                <a:t>H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35" name="Text Box 23"/>
            <p:cNvSpPr txBox="1">
              <a:spLocks noChangeArrowheads="1"/>
            </p:cNvSpPr>
            <p:nvPr/>
          </p:nvSpPr>
          <p:spPr bwMode="auto">
            <a:xfrm>
              <a:off x="6421188" y="2708919"/>
              <a:ext cx="1223591" cy="28803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测试参数</a:t>
              </a:r>
              <a:r>
                <a:rPr lang="en-US" altLang="zh-CN" sz="1800" b="1" dirty="0">
                  <a:latin typeface="宋体" pitchFamily="2" charset="-122"/>
                </a:rPr>
                <a:t>P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36" name="Text Box 23"/>
            <p:cNvSpPr txBox="1">
              <a:spLocks noChangeArrowheads="1"/>
            </p:cNvSpPr>
            <p:nvPr/>
          </p:nvSpPr>
          <p:spPr bwMode="auto">
            <a:xfrm>
              <a:off x="5126459" y="3789861"/>
              <a:ext cx="1294729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地址高位</a:t>
              </a:r>
              <a:r>
                <a:rPr lang="en-US" altLang="zh-CN" sz="1800" b="1" dirty="0">
                  <a:latin typeface="宋体" pitchFamily="2" charset="-122"/>
                </a:rPr>
                <a:t>H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37" name="Text Box 23"/>
            <p:cNvSpPr txBox="1">
              <a:spLocks noChangeArrowheads="1"/>
            </p:cNvSpPr>
            <p:nvPr/>
          </p:nvSpPr>
          <p:spPr bwMode="auto">
            <a:xfrm>
              <a:off x="6421189" y="3789860"/>
              <a:ext cx="1402184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地址低位</a:t>
              </a:r>
              <a:r>
                <a:rPr lang="en-US" altLang="zh-CN" sz="1800" b="1" dirty="0">
                  <a:latin typeface="宋体" pitchFamily="2" charset="-122"/>
                </a:rPr>
                <a:t>L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39" name="直接连接符 38"/>
            <p:cNvCxnSpPr/>
            <p:nvPr/>
          </p:nvCxnSpPr>
          <p:spPr bwMode="auto">
            <a:xfrm>
              <a:off x="5796136" y="2997894"/>
              <a:ext cx="0" cy="79196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5" name="Text Box 6"/>
            <p:cNvSpPr txBox="1">
              <a:spLocks noChangeArrowheads="1"/>
            </p:cNvSpPr>
            <p:nvPr/>
          </p:nvSpPr>
          <p:spPr bwMode="auto">
            <a:xfrm>
              <a:off x="6421189" y="3212976"/>
              <a:ext cx="1402184" cy="360040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>
                  <a:latin typeface="宋体" pitchFamily="2" charset="-122"/>
                </a:rPr>
                <a:t>测试网络</a:t>
              </a:r>
            </a:p>
          </p:txBody>
        </p:sp>
        <p:cxnSp>
          <p:nvCxnSpPr>
            <p:cNvPr id="46" name="直接连接符 45"/>
            <p:cNvCxnSpPr/>
            <p:nvPr/>
          </p:nvCxnSpPr>
          <p:spPr bwMode="auto">
            <a:xfrm>
              <a:off x="6854651" y="2996951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8" name="直接连接符 47"/>
            <p:cNvCxnSpPr/>
            <p:nvPr/>
          </p:nvCxnSpPr>
          <p:spPr bwMode="auto">
            <a:xfrm>
              <a:off x="7214691" y="2996951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9" name="直接连接符 48"/>
            <p:cNvCxnSpPr/>
            <p:nvPr/>
          </p:nvCxnSpPr>
          <p:spPr bwMode="auto">
            <a:xfrm>
              <a:off x="6782643" y="3573836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0" name="直接连接符 49"/>
            <p:cNvCxnSpPr/>
            <p:nvPr/>
          </p:nvCxnSpPr>
          <p:spPr bwMode="auto">
            <a:xfrm>
              <a:off x="7430715" y="3573836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1" name="Text Box 14"/>
            <p:cNvSpPr txBox="1">
              <a:spLocks noChangeArrowheads="1"/>
            </p:cNvSpPr>
            <p:nvPr/>
          </p:nvSpPr>
          <p:spPr bwMode="auto">
            <a:xfrm>
              <a:off x="6782644" y="3573016"/>
              <a:ext cx="648072" cy="14471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CC3300"/>
                  </a:solidFill>
                </a:rPr>
                <a:t>……</a:t>
              </a:r>
            </a:p>
          </p:txBody>
        </p:sp>
        <p:sp>
          <p:nvSpPr>
            <p:cNvPr id="52" name="Text Box 14"/>
            <p:cNvSpPr txBox="1">
              <a:spLocks noChangeArrowheads="1"/>
            </p:cNvSpPr>
            <p:nvPr/>
          </p:nvSpPr>
          <p:spPr bwMode="auto">
            <a:xfrm>
              <a:off x="6854651" y="2996951"/>
              <a:ext cx="351655" cy="14471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/>
                <a:t>…</a:t>
              </a:r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 flipH="1">
              <a:off x="7828453" y="3356992"/>
              <a:ext cx="25033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6" name="Text Box 22"/>
            <p:cNvSpPr txBox="1">
              <a:spLocks noChangeArrowheads="1"/>
            </p:cNvSpPr>
            <p:nvPr/>
          </p:nvSpPr>
          <p:spPr bwMode="auto">
            <a:xfrm>
              <a:off x="8078788" y="2962111"/>
              <a:ext cx="288032" cy="720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测试源</a:t>
              </a:r>
              <a:endParaRPr lang="zh-CN" altLang="en-US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</p:grpSp>
      <p:sp>
        <p:nvSpPr>
          <p:cNvPr id="68" name="Text Box 4"/>
          <p:cNvSpPr txBox="1">
            <a:spLocks noChangeArrowheads="1"/>
          </p:cNvSpPr>
          <p:nvPr/>
        </p:nvSpPr>
        <p:spPr bwMode="auto">
          <a:xfrm>
            <a:off x="179512" y="458112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硬件产生法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dirty="0" err="1"/>
              <a:t>μ</a:t>
            </a:r>
            <a:r>
              <a:rPr lang="en-US" altLang="zh-CN" b="1" dirty="0" err="1">
                <a:latin typeface="宋体" pitchFamily="2" charset="-122"/>
              </a:rPr>
              <a:t>AR</a:t>
            </a:r>
            <a:r>
              <a:rPr lang="zh-CN" altLang="en-US" b="1" dirty="0">
                <a:latin typeface="宋体" pitchFamily="2" charset="-122"/>
              </a:rPr>
              <a:t>＝固定地址，适于硬件初始化</a:t>
            </a:r>
          </a:p>
        </p:txBody>
      </p:sp>
      <p:sp>
        <p:nvSpPr>
          <p:cNvPr id="69" name="Text Box 42"/>
          <p:cNvSpPr txBox="1">
            <a:spLocks noChangeArrowheads="1"/>
          </p:cNvSpPr>
          <p:nvPr/>
        </p:nvSpPr>
        <p:spPr bwMode="auto">
          <a:xfrm>
            <a:off x="179512" y="504801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484688" indent="-4484688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微地址形成方式的常见应用：</a:t>
            </a:r>
            <a:endParaRPr lang="en-US" altLang="zh-CN" sz="2000" b="1" dirty="0">
              <a:latin typeface="宋体" pitchFamily="2" charset="-122"/>
            </a:endParaRPr>
          </a:p>
          <a:p>
            <a:pPr marL="4484688" indent="-4484688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增量法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计数器法＋测试网络法，地址参数长度不同</a:t>
            </a:r>
            <a:endParaRPr lang="en-US" altLang="zh-CN" b="1" dirty="0">
              <a:latin typeface="宋体" pitchFamily="2" charset="-122"/>
            </a:endParaRPr>
          </a:p>
          <a:p>
            <a:pPr marL="4484688" indent="-4484688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断定法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  </a:t>
            </a:r>
            <a:r>
              <a:rPr lang="zh-CN" altLang="en-US" b="1" dirty="0">
                <a:latin typeface="宋体" pitchFamily="2" charset="-122"/>
              </a:rPr>
              <a:t>下址法＋测试网络法，地址参数长度相同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74" name="AutoShape 18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5" name="Group 76"/>
          <p:cNvGrpSpPr>
            <a:grpSpLocks/>
          </p:cNvGrpSpPr>
          <p:nvPr/>
        </p:nvGrpSpPr>
        <p:grpSpPr bwMode="auto">
          <a:xfrm>
            <a:off x="5148064" y="6453336"/>
            <a:ext cx="360363" cy="287337"/>
            <a:chOff x="1133" y="4020"/>
            <a:chExt cx="227" cy="181"/>
          </a:xfrm>
        </p:grpSpPr>
        <p:sp>
          <p:nvSpPr>
            <p:cNvPr id="76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71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252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68" grpId="0"/>
      <p:bldP spid="69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93</a:t>
            </a:fld>
            <a:endParaRPr lang="en-US" altLang="zh-CN"/>
          </a:p>
        </p:txBody>
      </p:sp>
      <p:sp>
        <p:nvSpPr>
          <p:cNvPr id="3" name="Text Box 40"/>
          <p:cNvSpPr txBox="1">
            <a:spLocks noChangeArrowheads="1"/>
          </p:cNvSpPr>
          <p:nvPr/>
        </p:nvSpPr>
        <p:spPr bwMode="auto">
          <a:xfrm>
            <a:off x="120393" y="30829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2—</a:t>
            </a:r>
            <a:r>
              <a:rPr lang="zh-CN" altLang="en-US" b="1" dirty="0">
                <a:latin typeface="宋体" pitchFamily="2" charset="-122"/>
              </a:rPr>
              <a:t>对单总线结构的</a:t>
            </a:r>
            <a:r>
              <a:rPr lang="en-US" altLang="zh-CN" b="1" dirty="0" err="1">
                <a:latin typeface="宋体" pitchFamily="2" charset="-122"/>
              </a:rPr>
              <a:t>Demo_IS</a:t>
            </a:r>
            <a:r>
              <a:rPr lang="zh-CN" altLang="en-US" b="1" dirty="0">
                <a:latin typeface="宋体" pitchFamily="2" charset="-122"/>
              </a:rPr>
              <a:t>数据通路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支持</a:t>
            </a:r>
            <a:r>
              <a:rPr lang="en-US" altLang="zh-CN" sz="2000" b="1" dirty="0">
                <a:latin typeface="宋体" pitchFamily="2" charset="-122"/>
              </a:rPr>
              <a:t>5</a:t>
            </a:r>
            <a:r>
              <a:rPr lang="zh-CN" altLang="en-US" sz="2000" b="1" dirty="0">
                <a:latin typeface="宋体" pitchFamily="2" charset="-122"/>
              </a:rPr>
              <a:t>条指令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，若用微程序控制方式实现</a:t>
            </a:r>
            <a:r>
              <a:rPr lang="en-US" altLang="zh-CN" b="1" dirty="0">
                <a:latin typeface="宋体" pitchFamily="2" charset="-122"/>
              </a:rPr>
              <a:t>CU</a:t>
            </a:r>
            <a:r>
              <a:rPr lang="zh-CN" altLang="en-US" b="1" dirty="0">
                <a:latin typeface="宋体" pitchFamily="2" charset="-122"/>
              </a:rPr>
              <a:t>，请设计微指令格式的顺序控制字段。</a:t>
            </a:r>
          </a:p>
        </p:txBody>
      </p:sp>
      <p:sp>
        <p:nvSpPr>
          <p:cNvPr id="4" name="Text Box 50"/>
          <p:cNvSpPr txBox="1">
            <a:spLocks noChangeArrowheads="1"/>
          </p:cNvSpPr>
          <p:nvPr/>
        </p:nvSpPr>
        <p:spPr bwMode="auto">
          <a:xfrm>
            <a:off x="179388" y="1268760"/>
            <a:ext cx="8785225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lang="zh-CN" altLang="en-US" b="1" dirty="0">
                <a:latin typeface="宋体" pitchFamily="2" charset="-122"/>
              </a:rPr>
              <a:t>⑴微程序结构如下，共有</a:t>
            </a:r>
            <a:r>
              <a:rPr lang="en-US" altLang="zh-CN" b="1" dirty="0">
                <a:latin typeface="宋体" pitchFamily="2" charset="-122"/>
              </a:rPr>
              <a:t>19</a:t>
            </a:r>
            <a:r>
              <a:rPr lang="zh-CN" altLang="en-US" b="1" dirty="0">
                <a:latin typeface="宋体" pitchFamily="2" charset="-122"/>
              </a:rPr>
              <a:t>条微指令，有顺序、跳转、多路分支</a:t>
            </a:r>
            <a:r>
              <a:rPr lang="en-US" altLang="zh-CN" b="1" dirty="0">
                <a:latin typeface="宋体" pitchFamily="2" charset="-122"/>
              </a:rPr>
              <a:t>3</a:t>
            </a:r>
            <a:r>
              <a:rPr lang="zh-CN" altLang="en-US" b="1" dirty="0">
                <a:latin typeface="宋体" pitchFamily="2" charset="-122"/>
              </a:rPr>
              <a:t>种指令寻址方式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66" name="组合 65"/>
          <p:cNvGrpSpPr/>
          <p:nvPr/>
        </p:nvGrpSpPr>
        <p:grpSpPr>
          <a:xfrm>
            <a:off x="251520" y="2204864"/>
            <a:ext cx="8712968" cy="1296144"/>
            <a:chOff x="179512" y="3501008"/>
            <a:chExt cx="8712968" cy="1296144"/>
          </a:xfrm>
        </p:grpSpPr>
        <p:cxnSp>
          <p:nvCxnSpPr>
            <p:cNvPr id="8" name="直接箭头连接符 7"/>
            <p:cNvCxnSpPr>
              <a:endCxn id="17" idx="0"/>
            </p:cNvCxnSpPr>
            <p:nvPr/>
          </p:nvCxnSpPr>
          <p:spPr bwMode="auto">
            <a:xfrm>
              <a:off x="4205749" y="3501008"/>
              <a:ext cx="1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" name="Text Box 132"/>
            <p:cNvSpPr txBox="1">
              <a:spLocks noChangeArrowheads="1"/>
            </p:cNvSpPr>
            <p:nvPr/>
          </p:nvSpPr>
          <p:spPr bwMode="auto">
            <a:xfrm>
              <a:off x="179512" y="4293096"/>
              <a:ext cx="1512168" cy="360039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en-US" altLang="zh-CN" sz="1800" b="1" dirty="0">
                  <a:latin typeface="宋体" pitchFamily="2" charset="-122"/>
                </a:rPr>
                <a:t>LD</a:t>
              </a:r>
              <a:r>
                <a:rPr lang="zh-CN" altLang="en-US" sz="1800" b="1" dirty="0">
                  <a:latin typeface="宋体" pitchFamily="2" charset="-122"/>
                </a:rPr>
                <a:t>指令微程序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" name="Text Box 132"/>
            <p:cNvSpPr txBox="1">
              <a:spLocks noChangeArrowheads="1"/>
            </p:cNvSpPr>
            <p:nvPr/>
          </p:nvSpPr>
          <p:spPr bwMode="auto">
            <a:xfrm>
              <a:off x="1835696" y="4293096"/>
              <a:ext cx="1512168" cy="360039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en-US" altLang="zh-CN" sz="1800" b="1" dirty="0">
                  <a:latin typeface="宋体" pitchFamily="2" charset="-122"/>
                </a:rPr>
                <a:t>ST</a:t>
              </a:r>
              <a:r>
                <a:rPr lang="zh-CN" altLang="en-US" sz="1800" b="1" dirty="0">
                  <a:latin typeface="宋体" pitchFamily="2" charset="-122"/>
                </a:rPr>
                <a:t>指令微程序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" name="Text Box 132"/>
            <p:cNvSpPr txBox="1">
              <a:spLocks noChangeArrowheads="1"/>
            </p:cNvSpPr>
            <p:nvPr/>
          </p:nvSpPr>
          <p:spPr bwMode="auto">
            <a:xfrm>
              <a:off x="3491880" y="4293096"/>
              <a:ext cx="1664605" cy="36004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en-US" altLang="zh-CN" sz="1800" b="1" dirty="0">
                  <a:latin typeface="宋体" pitchFamily="2" charset="-122"/>
                </a:rPr>
                <a:t>SUB</a:t>
              </a:r>
              <a:r>
                <a:rPr lang="zh-CN" altLang="en-US" sz="1800" b="1" dirty="0">
                  <a:latin typeface="宋体" pitchFamily="2" charset="-122"/>
                </a:rPr>
                <a:t>指令微程序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3" name="Text Box 132"/>
            <p:cNvSpPr txBox="1">
              <a:spLocks noChangeArrowheads="1"/>
            </p:cNvSpPr>
            <p:nvPr/>
          </p:nvSpPr>
          <p:spPr bwMode="auto">
            <a:xfrm>
              <a:off x="5292080" y="4293095"/>
              <a:ext cx="1664605" cy="360039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en-US" altLang="zh-CN" sz="1800" b="1" dirty="0">
                  <a:latin typeface="宋体" pitchFamily="2" charset="-122"/>
                </a:rPr>
                <a:t>JNZ</a:t>
              </a:r>
              <a:r>
                <a:rPr lang="zh-CN" altLang="en-US" sz="1800" b="1" dirty="0">
                  <a:latin typeface="宋体" pitchFamily="2" charset="-122"/>
                </a:rPr>
                <a:t>指令微程序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4" name="Text Box 132"/>
            <p:cNvSpPr txBox="1">
              <a:spLocks noChangeArrowheads="1"/>
            </p:cNvSpPr>
            <p:nvPr/>
          </p:nvSpPr>
          <p:spPr bwMode="auto">
            <a:xfrm>
              <a:off x="7083859" y="4293095"/>
              <a:ext cx="1664605" cy="360039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en-US" altLang="zh-CN" sz="1800" b="1" dirty="0">
                  <a:latin typeface="宋体" pitchFamily="2" charset="-122"/>
                </a:rPr>
                <a:t>MOV</a:t>
              </a:r>
              <a:r>
                <a:rPr lang="zh-CN" altLang="en-US" sz="1800" b="1" dirty="0">
                  <a:latin typeface="宋体" pitchFamily="2" charset="-122"/>
                </a:rPr>
                <a:t>指令微程序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" name="Text Box 132"/>
            <p:cNvSpPr txBox="1">
              <a:spLocks noChangeArrowheads="1"/>
            </p:cNvSpPr>
            <p:nvPr/>
          </p:nvSpPr>
          <p:spPr bwMode="auto">
            <a:xfrm>
              <a:off x="3419872" y="3645024"/>
              <a:ext cx="1571755" cy="36004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1800" b="1" dirty="0">
                  <a:latin typeface="宋体" pitchFamily="2" charset="-122"/>
                </a:rPr>
                <a:t>取指令微程序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 bwMode="auto">
            <a:xfrm>
              <a:off x="4220344" y="4005064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直接箭头连接符 30"/>
            <p:cNvCxnSpPr/>
            <p:nvPr/>
          </p:nvCxnSpPr>
          <p:spPr bwMode="auto">
            <a:xfrm>
              <a:off x="907976" y="4149080"/>
              <a:ext cx="691276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2" name="直接箭头连接符 31"/>
            <p:cNvCxnSpPr/>
            <p:nvPr/>
          </p:nvCxnSpPr>
          <p:spPr bwMode="auto">
            <a:xfrm>
              <a:off x="907976" y="465313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直接箭头连接符 32"/>
            <p:cNvCxnSpPr/>
            <p:nvPr/>
          </p:nvCxnSpPr>
          <p:spPr bwMode="auto">
            <a:xfrm>
              <a:off x="2564160" y="465313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直接箭头连接符 33"/>
            <p:cNvCxnSpPr/>
            <p:nvPr/>
          </p:nvCxnSpPr>
          <p:spPr bwMode="auto">
            <a:xfrm>
              <a:off x="4220344" y="465313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直接箭头连接符 34"/>
            <p:cNvCxnSpPr/>
            <p:nvPr/>
          </p:nvCxnSpPr>
          <p:spPr bwMode="auto">
            <a:xfrm>
              <a:off x="6105068" y="465313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" name="直接箭头连接符 35"/>
            <p:cNvCxnSpPr/>
            <p:nvPr/>
          </p:nvCxnSpPr>
          <p:spPr bwMode="auto">
            <a:xfrm>
              <a:off x="7820744" y="465313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9" name="直接箭头连接符 38"/>
            <p:cNvCxnSpPr/>
            <p:nvPr/>
          </p:nvCxnSpPr>
          <p:spPr bwMode="auto">
            <a:xfrm>
              <a:off x="4211960" y="3501008"/>
              <a:ext cx="468052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0" name="直接箭头连接符 39"/>
            <p:cNvCxnSpPr/>
            <p:nvPr/>
          </p:nvCxnSpPr>
          <p:spPr bwMode="auto">
            <a:xfrm>
              <a:off x="8892480" y="3501008"/>
              <a:ext cx="0" cy="129614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3" name="直接箭头连接符 42"/>
            <p:cNvCxnSpPr/>
            <p:nvPr/>
          </p:nvCxnSpPr>
          <p:spPr bwMode="auto">
            <a:xfrm>
              <a:off x="878208" y="4797152"/>
              <a:ext cx="801427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7" name="直接箭头连接符 46"/>
            <p:cNvCxnSpPr/>
            <p:nvPr/>
          </p:nvCxnSpPr>
          <p:spPr bwMode="auto">
            <a:xfrm>
              <a:off x="907976" y="4149080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直接箭头连接符 47"/>
            <p:cNvCxnSpPr/>
            <p:nvPr/>
          </p:nvCxnSpPr>
          <p:spPr bwMode="auto">
            <a:xfrm>
              <a:off x="2564160" y="4149080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9" name="直接箭头连接符 48"/>
            <p:cNvCxnSpPr/>
            <p:nvPr/>
          </p:nvCxnSpPr>
          <p:spPr bwMode="auto">
            <a:xfrm>
              <a:off x="4220344" y="4149080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直接箭头连接符 49"/>
            <p:cNvCxnSpPr/>
            <p:nvPr/>
          </p:nvCxnSpPr>
          <p:spPr bwMode="auto">
            <a:xfrm>
              <a:off x="6012160" y="4149080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直接箭头连接符 50"/>
            <p:cNvCxnSpPr/>
            <p:nvPr/>
          </p:nvCxnSpPr>
          <p:spPr bwMode="auto">
            <a:xfrm>
              <a:off x="7820744" y="4149080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5" name="直接箭头连接符 64"/>
            <p:cNvCxnSpPr/>
            <p:nvPr/>
          </p:nvCxnSpPr>
          <p:spPr bwMode="auto">
            <a:xfrm>
              <a:off x="6228184" y="4149080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67" name="Text Box 51"/>
          <p:cNvSpPr txBox="1">
            <a:spLocks noChangeArrowheads="1"/>
          </p:cNvSpPr>
          <p:nvPr/>
        </p:nvSpPr>
        <p:spPr bwMode="auto">
          <a:xfrm>
            <a:off x="179388" y="357301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latin typeface="宋体" pitchFamily="2" charset="-122"/>
              </a:rPr>
              <a:t>⑵采用断定法形成微地址：</a:t>
            </a:r>
            <a:endParaRPr lang="en-US" altLang="zh-CN" sz="20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下址法中，下址值的位数为 </a:t>
            </a:r>
            <a:r>
              <a:rPr lang="zh-CN" altLang="en-US" b="1" dirty="0">
                <a:latin typeface="宋体" pitchFamily="2" charset="-122"/>
                <a:sym typeface="Symbol"/>
              </a:rPr>
              <a:t></a:t>
            </a:r>
            <a:r>
              <a:rPr lang="en-US" altLang="zh-CN" b="1" dirty="0">
                <a:latin typeface="宋体" pitchFamily="2" charset="-122"/>
              </a:rPr>
              <a:t>log</a:t>
            </a:r>
            <a:r>
              <a:rPr lang="en-US" altLang="zh-CN" b="1" baseline="-18000" dirty="0">
                <a:latin typeface="宋体" pitchFamily="2" charset="-122"/>
              </a:rPr>
              <a:t>2</a:t>
            </a:r>
            <a:r>
              <a:rPr lang="en-US" altLang="zh-CN" b="1" dirty="0">
                <a:latin typeface="宋体" pitchFamily="2" charset="-122"/>
              </a:rPr>
              <a:t>19</a:t>
            </a:r>
            <a:r>
              <a:rPr lang="en-US" altLang="zh-CN" b="1" dirty="0">
                <a:latin typeface="宋体" pitchFamily="2" charset="-122"/>
                <a:sym typeface="Symbol"/>
              </a:rPr>
              <a:t></a:t>
            </a:r>
            <a:r>
              <a:rPr lang="zh-CN" altLang="en-US" b="1" dirty="0">
                <a:latin typeface="宋体" pitchFamily="2" charset="-122"/>
                <a:sym typeface="Symbol"/>
              </a:rPr>
              <a:t>＝</a:t>
            </a:r>
            <a:r>
              <a:rPr lang="en-US" altLang="zh-CN" b="1" dirty="0">
                <a:latin typeface="宋体" pitchFamily="2" charset="-122"/>
                <a:sym typeface="Symbol"/>
              </a:rPr>
              <a:t>5</a:t>
            </a:r>
            <a:r>
              <a:rPr lang="zh-CN" altLang="en-US" b="1" dirty="0">
                <a:latin typeface="宋体" pitchFamily="2" charset="-122"/>
                <a:sym typeface="Symbol"/>
              </a:rPr>
              <a:t>位，</a:t>
            </a:r>
            <a:endParaRPr lang="en-US" altLang="zh-CN" b="1" dirty="0">
              <a:latin typeface="宋体" pitchFamily="2" charset="-122"/>
              <a:sym typeface="Symbol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测试网络法中，测试方法仅有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种，测试源为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操作码及</a:t>
            </a:r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</a:rPr>
              <a:t>ZF</a:t>
            </a:r>
          </a:p>
        </p:txBody>
      </p:sp>
      <p:sp>
        <p:nvSpPr>
          <p:cNvPr id="68" name="Text Box 51"/>
          <p:cNvSpPr txBox="1">
            <a:spLocks noChangeArrowheads="1"/>
          </p:cNvSpPr>
          <p:nvPr/>
        </p:nvSpPr>
        <p:spPr bwMode="auto">
          <a:xfrm>
            <a:off x="179512" y="4963234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>
                <a:latin typeface="宋体" pitchFamily="2" charset="-122"/>
              </a:rPr>
              <a:t>⑶顺序控制字段的编码：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位方式位</a:t>
            </a:r>
            <a:r>
              <a:rPr lang="en-US" altLang="zh-CN" b="1" dirty="0">
                <a:latin typeface="宋体" pitchFamily="2" charset="-122"/>
              </a:rPr>
              <a:t>F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en-US" altLang="zh-CN" b="1" dirty="0">
                <a:latin typeface="宋体" pitchFamily="2" charset="-122"/>
              </a:rPr>
              <a:t>5</a:t>
            </a:r>
            <a:r>
              <a:rPr lang="zh-CN" altLang="en-US" b="1" dirty="0">
                <a:latin typeface="宋体" pitchFamily="2" charset="-122"/>
              </a:rPr>
              <a:t>位地址参数</a:t>
            </a:r>
            <a:r>
              <a:rPr lang="en-US" altLang="zh-CN" b="1" dirty="0">
                <a:latin typeface="宋体" pitchFamily="2" charset="-122"/>
              </a:rPr>
              <a:t>P</a:t>
            </a:r>
          </a:p>
        </p:txBody>
      </p:sp>
      <p:grpSp>
        <p:nvGrpSpPr>
          <p:cNvPr id="94" name="组合 93"/>
          <p:cNvGrpSpPr/>
          <p:nvPr/>
        </p:nvGrpSpPr>
        <p:grpSpPr>
          <a:xfrm>
            <a:off x="1959579" y="5517232"/>
            <a:ext cx="5276717" cy="503238"/>
            <a:chOff x="1927785" y="5660727"/>
            <a:chExt cx="5276717" cy="503238"/>
          </a:xfrm>
        </p:grpSpPr>
        <p:sp>
          <p:nvSpPr>
            <p:cNvPr id="71" name="Text Box 44"/>
            <p:cNvSpPr txBox="1">
              <a:spLocks noChangeArrowheads="1"/>
            </p:cNvSpPr>
            <p:nvPr/>
          </p:nvSpPr>
          <p:spPr bwMode="auto">
            <a:xfrm>
              <a:off x="1927785" y="5660727"/>
              <a:ext cx="2212167" cy="36004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>
                  <a:latin typeface="宋体" pitchFamily="2" charset="-122"/>
                </a:rPr>
                <a:t>方式位</a:t>
              </a:r>
              <a:r>
                <a:rPr lang="en-US" altLang="zh-CN" sz="1800" b="1" dirty="0">
                  <a:latin typeface="宋体" pitchFamily="2" charset="-122"/>
                </a:rPr>
                <a:t>F  </a:t>
              </a:r>
              <a:r>
                <a:rPr lang="zh-CN" altLang="en-US" sz="1800" b="1" dirty="0">
                  <a:latin typeface="宋体" pitchFamily="2" charset="-122"/>
                </a:rPr>
                <a:t>地址参数</a:t>
              </a:r>
              <a:r>
                <a:rPr lang="en-US" altLang="zh-CN" sz="1800" b="1" dirty="0">
                  <a:latin typeface="宋体" pitchFamily="2" charset="-122"/>
                </a:rPr>
                <a:t>P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80" name="Text Box 61"/>
            <p:cNvSpPr txBox="1">
              <a:spLocks noChangeArrowheads="1"/>
            </p:cNvSpPr>
            <p:nvPr/>
          </p:nvSpPr>
          <p:spPr bwMode="auto">
            <a:xfrm>
              <a:off x="4396190" y="5660727"/>
              <a:ext cx="2808312" cy="5032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F</a:t>
              </a:r>
              <a:r>
                <a:rPr lang="zh-CN" altLang="en-US" sz="1800" b="1" dirty="0">
                  <a:latin typeface="宋体" pitchFamily="2" charset="-122"/>
                </a:rPr>
                <a:t>＝</a:t>
              </a:r>
              <a:r>
                <a:rPr lang="en-US" altLang="zh-CN" sz="1800" b="1" dirty="0">
                  <a:latin typeface="宋体" pitchFamily="2" charset="-122"/>
                </a:rPr>
                <a:t>0—</a:t>
              </a:r>
              <a:r>
                <a:rPr lang="zh-CN" altLang="en-US" sz="1800" b="1" dirty="0">
                  <a:latin typeface="宋体" pitchFamily="2" charset="-122"/>
                </a:rPr>
                <a:t>下址法，</a:t>
              </a:r>
              <a:r>
                <a:rPr lang="en-US" altLang="zh-CN" sz="1800" b="1" dirty="0">
                  <a:latin typeface="宋体" pitchFamily="2" charset="-122"/>
                </a:rPr>
                <a:t>P</a:t>
              </a:r>
              <a:r>
                <a:rPr lang="zh-CN" altLang="en-US" sz="1800" b="1" dirty="0">
                  <a:latin typeface="宋体" pitchFamily="2" charset="-122"/>
                </a:rPr>
                <a:t>为下址值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F</a:t>
              </a:r>
              <a:r>
                <a:rPr lang="zh-CN" altLang="en-US" sz="1800" b="1" dirty="0">
                  <a:latin typeface="宋体" pitchFamily="2" charset="-122"/>
                </a:rPr>
                <a:t>＝</a:t>
              </a:r>
              <a:r>
                <a:rPr lang="en-US" altLang="zh-CN" sz="1800" b="1" dirty="0">
                  <a:latin typeface="宋体" pitchFamily="2" charset="-122"/>
                </a:rPr>
                <a:t>1—</a:t>
              </a:r>
              <a:r>
                <a:rPr lang="zh-CN" altLang="en-US" sz="1800" b="1" dirty="0">
                  <a:latin typeface="宋体" pitchFamily="2" charset="-122"/>
                </a:rPr>
                <a:t>测试网络法，</a:t>
              </a:r>
              <a:r>
                <a:rPr lang="en-US" altLang="zh-CN" sz="1800" b="1" dirty="0">
                  <a:latin typeface="宋体" pitchFamily="2" charset="-122"/>
                </a:rPr>
                <a:t>P</a:t>
              </a:r>
              <a:r>
                <a:rPr lang="zh-CN" altLang="en-US" sz="1800" b="1" dirty="0">
                  <a:latin typeface="宋体" pitchFamily="2" charset="-122"/>
                </a:rPr>
                <a:t>空闲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91" name="直接连接符 90"/>
            <p:cNvCxnSpPr/>
            <p:nvPr/>
          </p:nvCxnSpPr>
          <p:spPr bwMode="auto">
            <a:xfrm>
              <a:off x="2915816" y="5660727"/>
              <a:ext cx="0" cy="3600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6" name="Group 76"/>
          <p:cNvGrpSpPr>
            <a:grpSpLocks/>
          </p:cNvGrpSpPr>
          <p:nvPr/>
        </p:nvGrpSpPr>
        <p:grpSpPr bwMode="auto">
          <a:xfrm>
            <a:off x="1907381" y="6453336"/>
            <a:ext cx="360363" cy="287337"/>
            <a:chOff x="1133" y="4020"/>
            <a:chExt cx="227" cy="181"/>
          </a:xfrm>
        </p:grpSpPr>
        <p:sp>
          <p:nvSpPr>
            <p:cNvPr id="97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74</a:t>
              </a:r>
            </a:p>
          </p:txBody>
        </p:sp>
      </p:grpSp>
      <p:sp>
        <p:nvSpPr>
          <p:cNvPr id="99" name="AutoShape 9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9" y="6454031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" name="AutoShape 18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18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52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7" grpId="0"/>
      <p:bldP spid="68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94</a:t>
            </a:fld>
            <a:endParaRPr lang="en-US" altLang="zh-CN" dirty="0"/>
          </a:p>
        </p:txBody>
      </p:sp>
      <p:sp>
        <p:nvSpPr>
          <p:cNvPr id="3" name="Text Box 18"/>
          <p:cNvSpPr txBox="1">
            <a:spLocks noChangeArrowheads="1"/>
          </p:cNvSpPr>
          <p:nvPr/>
        </p:nvSpPr>
        <p:spPr bwMode="auto">
          <a:xfrm>
            <a:off x="179388" y="28743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、微指令格式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采用定长指令字结构，有水平型、垂直型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</a:rPr>
              <a:t>种风格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4" name="Text Box 42"/>
          <p:cNvSpPr txBox="1">
            <a:spLocks noChangeArrowheads="1"/>
          </p:cNvSpPr>
          <p:nvPr/>
        </p:nvSpPr>
        <p:spPr bwMode="auto">
          <a:xfrm>
            <a:off x="179388" y="1261209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484688" indent="-4484688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水平型微指令格式：  </a:t>
            </a:r>
            <a:r>
              <a:rPr lang="en-US" altLang="zh-CN" sz="2000" b="1" dirty="0">
                <a:latin typeface="宋体" pitchFamily="2" charset="-122"/>
              </a:rPr>
              <a:t>--</a:t>
            </a:r>
            <a:r>
              <a:rPr lang="zh-CN" altLang="en-US" sz="2000" b="1" dirty="0">
                <a:latin typeface="宋体" pitchFamily="2" charset="-122"/>
              </a:rPr>
              <a:t>多个</a:t>
            </a:r>
            <a:r>
              <a:rPr lang="en-US" altLang="zh-CN" sz="2000" dirty="0" err="1"/>
              <a:t>μ</a:t>
            </a:r>
            <a:r>
              <a:rPr lang="en-US" altLang="zh-CN" sz="2000" b="1" dirty="0" err="1">
                <a:latin typeface="+mn-ea"/>
              </a:rPr>
              <a:t>OP</a:t>
            </a:r>
            <a:r>
              <a:rPr lang="zh-CN" altLang="en-US" sz="2000" b="1" dirty="0">
                <a:latin typeface="宋体" pitchFamily="2" charset="-122"/>
              </a:rPr>
              <a:t>并行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水平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sz="2000" b="1" dirty="0">
                <a:latin typeface="宋体" pitchFamily="2" charset="-122"/>
              </a:rPr>
              <a:t>，注重指令功能</a:t>
            </a:r>
            <a:endParaRPr lang="en-US" altLang="zh-CN" sz="2000" b="1" dirty="0">
              <a:latin typeface="宋体" pitchFamily="2" charset="-122"/>
            </a:endParaRPr>
          </a:p>
          <a:p>
            <a:pPr marL="4484688" indent="-4484688"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</a:t>
            </a:r>
            <a:r>
              <a:rPr lang="zh-CN" altLang="en-US" b="1" dirty="0">
                <a:latin typeface="宋体" pitchFamily="2" charset="-122"/>
              </a:rPr>
              <a:t>采用定长编码，宜采用断定法寻址，微指令字长较长</a:t>
            </a:r>
            <a:endParaRPr lang="zh-CN" altLang="en-US" b="1" dirty="0"/>
          </a:p>
        </p:txBody>
      </p:sp>
      <p:grpSp>
        <p:nvGrpSpPr>
          <p:cNvPr id="33" name="组合 32"/>
          <p:cNvGrpSpPr/>
          <p:nvPr/>
        </p:nvGrpSpPr>
        <p:grpSpPr>
          <a:xfrm>
            <a:off x="1691680" y="2276872"/>
            <a:ext cx="5040560" cy="648072"/>
            <a:chOff x="2699792" y="4581128"/>
            <a:chExt cx="5040560" cy="648072"/>
          </a:xfrm>
        </p:grpSpPr>
        <p:sp>
          <p:nvSpPr>
            <p:cNvPr id="18" name="Text Box 10"/>
            <p:cNvSpPr txBox="1">
              <a:spLocks noChangeArrowheads="1"/>
            </p:cNvSpPr>
            <p:nvPr/>
          </p:nvSpPr>
          <p:spPr bwMode="auto">
            <a:xfrm>
              <a:off x="2699792" y="4581128"/>
              <a:ext cx="1944217" cy="28803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操作码</a:t>
              </a:r>
              <a:r>
                <a:rPr lang="en-US" altLang="zh-CN" sz="1800" b="1" dirty="0">
                  <a:latin typeface="宋体" pitchFamily="2" charset="-122"/>
                </a:rPr>
                <a:t>(</a:t>
              </a:r>
              <a:r>
                <a:rPr lang="zh-CN" altLang="en-US" sz="1800" b="1" dirty="0">
                  <a:latin typeface="宋体" pitchFamily="2" charset="-122"/>
                </a:rPr>
                <a:t>多个</a:t>
              </a:r>
              <a:r>
                <a:rPr lang="en-US" altLang="zh-CN" sz="1800" dirty="0" err="1"/>
                <a:t>μ</a:t>
              </a:r>
              <a:r>
                <a:rPr lang="en-US" altLang="zh-CN" sz="1800" b="1" dirty="0" err="1">
                  <a:latin typeface="+mn-ea"/>
                </a:rPr>
                <a:t>OP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27" name="Text Box 10"/>
            <p:cNvSpPr txBox="1">
              <a:spLocks noChangeArrowheads="1"/>
            </p:cNvSpPr>
            <p:nvPr/>
          </p:nvSpPr>
          <p:spPr bwMode="auto">
            <a:xfrm>
              <a:off x="4644008" y="4581128"/>
              <a:ext cx="3096344" cy="28803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>
                  <a:latin typeface="宋体" pitchFamily="2" charset="-122"/>
                </a:rPr>
                <a:t>方式位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zh-CN" altLang="en-US" sz="1800" b="1" dirty="0">
                  <a:latin typeface="宋体" pitchFamily="2" charset="-122"/>
                </a:rPr>
                <a:t>      下地址</a:t>
              </a:r>
            </a:p>
          </p:txBody>
        </p:sp>
        <p:cxnSp>
          <p:nvCxnSpPr>
            <p:cNvPr id="25" name="直接连接符 24"/>
            <p:cNvCxnSpPr/>
            <p:nvPr/>
          </p:nvCxnSpPr>
          <p:spPr bwMode="auto">
            <a:xfrm>
              <a:off x="5580112" y="4581128"/>
              <a:ext cx="0" cy="28803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Text Box 10"/>
            <p:cNvSpPr txBox="1">
              <a:spLocks noChangeArrowheads="1"/>
            </p:cNvSpPr>
            <p:nvPr/>
          </p:nvSpPr>
          <p:spPr bwMode="auto">
            <a:xfrm>
              <a:off x="2699793" y="4941168"/>
              <a:ext cx="1944216" cy="28803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操作码</a:t>
              </a:r>
              <a:r>
                <a:rPr lang="en-US" altLang="zh-CN" sz="1800" b="1" dirty="0">
                  <a:latin typeface="宋体" pitchFamily="2" charset="-122"/>
                </a:rPr>
                <a:t>(</a:t>
              </a:r>
              <a:r>
                <a:rPr lang="zh-CN" altLang="en-US" sz="1800" b="1" dirty="0">
                  <a:latin typeface="宋体" pitchFamily="2" charset="-122"/>
                </a:rPr>
                <a:t>多个</a:t>
              </a:r>
              <a:r>
                <a:rPr lang="en-US" altLang="zh-CN" sz="1800" dirty="0" err="1"/>
                <a:t>μ</a:t>
              </a:r>
              <a:r>
                <a:rPr lang="en-US" altLang="zh-CN" sz="1800" b="1" dirty="0" err="1">
                  <a:latin typeface="+mn-ea"/>
                </a:rPr>
                <a:t>OP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30" name="Text Box 10"/>
            <p:cNvSpPr txBox="1">
              <a:spLocks noChangeArrowheads="1"/>
            </p:cNvSpPr>
            <p:nvPr/>
          </p:nvSpPr>
          <p:spPr bwMode="auto">
            <a:xfrm>
              <a:off x="4644007" y="4941168"/>
              <a:ext cx="3096345" cy="28803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>
                  <a:latin typeface="宋体" pitchFamily="2" charset="-122"/>
                </a:rPr>
                <a:t>方式位</a:t>
              </a:r>
              <a:r>
                <a:rPr lang="en-US" altLang="zh-CN" sz="1800" b="1" i="1" dirty="0">
                  <a:latin typeface="+mn-lt"/>
                </a:rPr>
                <a:t>x </a:t>
              </a:r>
              <a:r>
                <a:rPr lang="zh-CN" altLang="en-US" sz="1800" b="1" dirty="0">
                  <a:latin typeface="宋体" pitchFamily="2" charset="-122"/>
                </a:rPr>
                <a:t> 地址高位</a:t>
              </a:r>
              <a:r>
                <a:rPr lang="zh-CN" altLang="en-US" sz="1800" b="1" baseline="-25000" dirty="0">
                  <a:latin typeface="宋体" pitchFamily="2" charset="-122"/>
                </a:rPr>
                <a:t>  </a:t>
              </a:r>
              <a:r>
                <a:rPr lang="zh-CN" altLang="en-US" sz="1800" b="1" dirty="0">
                  <a:latin typeface="宋体" pitchFamily="2" charset="-122"/>
                </a:rPr>
                <a:t>测试参数</a:t>
              </a:r>
            </a:p>
          </p:txBody>
        </p:sp>
        <p:cxnSp>
          <p:nvCxnSpPr>
            <p:cNvPr id="31" name="直接连接符 30"/>
            <p:cNvCxnSpPr/>
            <p:nvPr/>
          </p:nvCxnSpPr>
          <p:spPr bwMode="auto">
            <a:xfrm>
              <a:off x="5580112" y="4941168"/>
              <a:ext cx="0" cy="28803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直接连接符 31"/>
            <p:cNvCxnSpPr/>
            <p:nvPr/>
          </p:nvCxnSpPr>
          <p:spPr bwMode="auto">
            <a:xfrm>
              <a:off x="6660232" y="4941168"/>
              <a:ext cx="0" cy="28803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6" name="组合 55"/>
          <p:cNvGrpSpPr/>
          <p:nvPr/>
        </p:nvGrpSpPr>
        <p:grpSpPr>
          <a:xfrm>
            <a:off x="1619672" y="4005064"/>
            <a:ext cx="5112568" cy="1008112"/>
            <a:chOff x="1619672" y="4941168"/>
            <a:chExt cx="5112568" cy="1008112"/>
          </a:xfrm>
        </p:grpSpPr>
        <p:sp>
          <p:nvSpPr>
            <p:cNvPr id="9" name="Text Box 13"/>
            <p:cNvSpPr txBox="1">
              <a:spLocks noChangeArrowheads="1"/>
            </p:cNvSpPr>
            <p:nvPr/>
          </p:nvSpPr>
          <p:spPr bwMode="auto">
            <a:xfrm>
              <a:off x="1619672" y="5446488"/>
              <a:ext cx="1008112" cy="35877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latin typeface="宋体" pitchFamily="2" charset="-122"/>
                </a:rPr>
                <a:t>转移型</a:t>
              </a:r>
              <a:r>
                <a:rPr lang="en-US" altLang="zh-CN" sz="2000" b="1" dirty="0">
                  <a:latin typeface="宋体" pitchFamily="2" charset="-122"/>
                </a:rPr>
                <a:t>: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35" name="Text Box 10"/>
            <p:cNvSpPr txBox="1">
              <a:spLocks noChangeArrowheads="1"/>
            </p:cNvSpPr>
            <p:nvPr/>
          </p:nvSpPr>
          <p:spPr bwMode="auto">
            <a:xfrm>
              <a:off x="2771800" y="4941168"/>
              <a:ext cx="1224136" cy="28803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dirty="0" err="1"/>
                <a:t>μ</a:t>
              </a:r>
              <a:r>
                <a:rPr lang="en-US" altLang="zh-CN" sz="1800" b="1" dirty="0" err="1">
                  <a:latin typeface="+mn-ea"/>
                </a:rPr>
                <a:t>OP</a:t>
              </a:r>
              <a:r>
                <a:rPr lang="zh-CN" altLang="en-US" sz="1800" b="1" dirty="0">
                  <a:latin typeface="+mn-ea"/>
                </a:rPr>
                <a:t>类型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36" name="Text Box 10"/>
            <p:cNvSpPr txBox="1">
              <a:spLocks noChangeArrowheads="1"/>
            </p:cNvSpPr>
            <p:nvPr/>
          </p:nvSpPr>
          <p:spPr bwMode="auto">
            <a:xfrm>
              <a:off x="3995936" y="4941168"/>
              <a:ext cx="1800200" cy="28803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>
                  <a:latin typeface="宋体" pitchFamily="2" charset="-122"/>
                </a:rPr>
                <a:t>源地址</a:t>
              </a:r>
              <a:r>
                <a:rPr lang="zh-CN" altLang="en-US" sz="1800" b="1" baseline="-25000" dirty="0">
                  <a:latin typeface="宋体" pitchFamily="2" charset="-122"/>
                </a:rPr>
                <a:t> </a:t>
              </a:r>
              <a:r>
                <a:rPr lang="zh-CN" altLang="en-US" sz="1800" b="1" dirty="0">
                  <a:latin typeface="宋体" pitchFamily="2" charset="-122"/>
                </a:rPr>
                <a:t>目的地址</a:t>
              </a:r>
            </a:p>
          </p:txBody>
        </p:sp>
        <p:cxnSp>
          <p:nvCxnSpPr>
            <p:cNvPr id="37" name="直接连接符 36"/>
            <p:cNvCxnSpPr/>
            <p:nvPr/>
          </p:nvCxnSpPr>
          <p:spPr bwMode="auto">
            <a:xfrm>
              <a:off x="4752020" y="4941168"/>
              <a:ext cx="0" cy="28803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3" name="Text Box 10"/>
            <p:cNvSpPr txBox="1">
              <a:spLocks noChangeArrowheads="1"/>
            </p:cNvSpPr>
            <p:nvPr/>
          </p:nvSpPr>
          <p:spPr bwMode="auto">
            <a:xfrm>
              <a:off x="5796136" y="4941168"/>
              <a:ext cx="936104" cy="28803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子功能</a:t>
              </a:r>
              <a:r>
                <a:rPr lang="en-US" altLang="zh-CN" sz="1800" b="1" dirty="0">
                  <a:latin typeface="+mn-ea"/>
                  <a:ea typeface="+mn-ea"/>
                </a:rPr>
                <a:t>f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44" name="Text Box 10"/>
            <p:cNvSpPr txBox="1">
              <a:spLocks noChangeArrowheads="1"/>
            </p:cNvSpPr>
            <p:nvPr/>
          </p:nvSpPr>
          <p:spPr bwMode="auto">
            <a:xfrm>
              <a:off x="2771800" y="5301208"/>
              <a:ext cx="1224136" cy="28803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+mn-ea"/>
                </a:rPr>
                <a:t>转移类型</a:t>
              </a:r>
              <a:r>
                <a:rPr lang="en-US" altLang="zh-CN" sz="1800" b="1" dirty="0">
                  <a:latin typeface="+mn-ea"/>
                </a:rPr>
                <a:t>a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45" name="Text Box 10"/>
            <p:cNvSpPr txBox="1">
              <a:spLocks noChangeArrowheads="1"/>
            </p:cNvSpPr>
            <p:nvPr/>
          </p:nvSpPr>
          <p:spPr bwMode="auto">
            <a:xfrm>
              <a:off x="3995936" y="5301208"/>
              <a:ext cx="2736304" cy="28803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>
                  <a:latin typeface="宋体" pitchFamily="2" charset="-122"/>
                </a:rPr>
                <a:t>转移条件   地址参数</a:t>
              </a:r>
            </a:p>
          </p:txBody>
        </p:sp>
        <p:cxnSp>
          <p:nvCxnSpPr>
            <p:cNvPr id="46" name="直接连接符 45"/>
            <p:cNvCxnSpPr/>
            <p:nvPr/>
          </p:nvCxnSpPr>
          <p:spPr bwMode="auto">
            <a:xfrm>
              <a:off x="5004048" y="5301208"/>
              <a:ext cx="0" cy="28803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 Box 10"/>
            <p:cNvSpPr txBox="1">
              <a:spLocks noChangeArrowheads="1"/>
            </p:cNvSpPr>
            <p:nvPr/>
          </p:nvSpPr>
          <p:spPr bwMode="auto">
            <a:xfrm>
              <a:off x="2771800" y="5661248"/>
              <a:ext cx="1224136" cy="28803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+mn-ea"/>
                </a:rPr>
                <a:t>转移类型</a:t>
              </a:r>
              <a:r>
                <a:rPr lang="en-US" altLang="zh-CN" sz="1800" b="1" dirty="0">
                  <a:latin typeface="+mn-ea"/>
                </a:rPr>
                <a:t>b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48" name="Text Box 10"/>
            <p:cNvSpPr txBox="1">
              <a:spLocks noChangeArrowheads="1"/>
            </p:cNvSpPr>
            <p:nvPr/>
          </p:nvSpPr>
          <p:spPr bwMode="auto">
            <a:xfrm>
              <a:off x="3995936" y="5661248"/>
              <a:ext cx="2736304" cy="28803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>
                  <a:latin typeface="宋体" pitchFamily="2" charset="-122"/>
                </a:rPr>
                <a:t>      目标地址</a:t>
              </a:r>
            </a:p>
          </p:txBody>
        </p:sp>
        <p:sp>
          <p:nvSpPr>
            <p:cNvPr id="54" name="左大括号 53"/>
            <p:cNvSpPr/>
            <p:nvPr/>
          </p:nvSpPr>
          <p:spPr bwMode="auto">
            <a:xfrm>
              <a:off x="2627784" y="5301208"/>
              <a:ext cx="100853" cy="648072"/>
            </a:xfrm>
            <a:prstGeom prst="leftBrace">
              <a:avLst>
                <a:gd name="adj1" fmla="val 37393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5" name="Text Box 13"/>
            <p:cNvSpPr txBox="1">
              <a:spLocks noChangeArrowheads="1"/>
            </p:cNvSpPr>
            <p:nvPr/>
          </p:nvSpPr>
          <p:spPr bwMode="auto">
            <a:xfrm>
              <a:off x="1619672" y="4941168"/>
              <a:ext cx="1008112" cy="28676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latin typeface="宋体" pitchFamily="2" charset="-122"/>
                </a:rPr>
                <a:t>顺序型</a:t>
              </a:r>
              <a:r>
                <a:rPr lang="en-US" altLang="zh-CN" sz="2000" b="1" dirty="0">
                  <a:latin typeface="宋体" pitchFamily="2" charset="-122"/>
                </a:rPr>
                <a:t>: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</p:grpSp>
      <p:sp>
        <p:nvSpPr>
          <p:cNvPr id="57" name="Text Box 42"/>
          <p:cNvSpPr txBox="1">
            <a:spLocks noChangeArrowheads="1"/>
          </p:cNvSpPr>
          <p:nvPr/>
        </p:nvSpPr>
        <p:spPr bwMode="auto">
          <a:xfrm>
            <a:off x="179512" y="299695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484688" indent="-4484688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垂直型微指令格式：</a:t>
            </a: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en-US" altLang="zh-CN" sz="2000" b="1" dirty="0">
                <a:latin typeface="宋体" pitchFamily="2" charset="-122"/>
              </a:rPr>
              <a:t>--</a:t>
            </a:r>
            <a:r>
              <a:rPr lang="zh-CN" altLang="en-US" sz="2000" b="1" dirty="0">
                <a:latin typeface="宋体" pitchFamily="2" charset="-122"/>
              </a:rPr>
              <a:t>多个</a:t>
            </a:r>
            <a:r>
              <a:rPr lang="en-US" altLang="zh-CN" sz="2000" dirty="0" err="1"/>
              <a:t>μ</a:t>
            </a:r>
            <a:r>
              <a:rPr lang="en-US" altLang="zh-CN" sz="2000" b="1" dirty="0" err="1">
                <a:latin typeface="+mn-ea"/>
              </a:rPr>
              <a:t>OP</a:t>
            </a:r>
            <a:r>
              <a:rPr lang="zh-CN" altLang="en-US" sz="2000" b="1" dirty="0">
                <a:latin typeface="+mn-ea"/>
              </a:rPr>
              <a:t>串行</a:t>
            </a:r>
            <a:r>
              <a:rPr lang="en-US" altLang="zh-CN" sz="2000" b="1" dirty="0">
                <a:latin typeface="+mn-ea"/>
              </a:rPr>
              <a:t>(</a:t>
            </a:r>
            <a:r>
              <a:rPr lang="zh-CN" altLang="en-US" sz="2000" b="1" dirty="0">
                <a:latin typeface="+mn-ea"/>
              </a:rPr>
              <a:t>垂直</a:t>
            </a:r>
            <a:r>
              <a:rPr lang="en-US" altLang="zh-CN" sz="2000" b="1" dirty="0">
                <a:latin typeface="+mn-ea"/>
              </a:rPr>
              <a:t>)</a:t>
            </a:r>
            <a:r>
              <a:rPr lang="zh-CN" altLang="en-US" sz="2000" b="1" dirty="0">
                <a:latin typeface="+mn-ea"/>
              </a:rPr>
              <a:t>，</a:t>
            </a:r>
            <a:r>
              <a:rPr lang="zh-CN" altLang="en-US" sz="2000" b="1" dirty="0">
                <a:latin typeface="宋体" pitchFamily="2" charset="-122"/>
              </a:rPr>
              <a:t>注重指令字长</a:t>
            </a:r>
            <a:endParaRPr lang="en-US" altLang="zh-CN" sz="2000" b="1" dirty="0">
              <a:latin typeface="宋体" pitchFamily="2" charset="-122"/>
            </a:endParaRPr>
          </a:p>
          <a:p>
            <a:pPr marL="4484688" indent="-4484688"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</a:t>
            </a:r>
            <a:r>
              <a:rPr lang="zh-CN" altLang="en-US" b="1" dirty="0">
                <a:latin typeface="宋体" pitchFamily="2" charset="-122"/>
              </a:rPr>
              <a:t>采用变长编码，宜采用增量法寻址，微指令字长较短</a:t>
            </a:r>
            <a:endParaRPr lang="zh-CN" altLang="en-US" b="1" dirty="0"/>
          </a:p>
        </p:txBody>
      </p:sp>
      <p:sp>
        <p:nvSpPr>
          <p:cNvPr id="58" name="Text Box 27"/>
          <p:cNvSpPr txBox="1">
            <a:spLocks noChangeArrowheads="1"/>
          </p:cNvSpPr>
          <p:nvPr/>
        </p:nvSpPr>
        <p:spPr bwMode="auto">
          <a:xfrm>
            <a:off x="179512" y="5085184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常用微指令格式：</a:t>
            </a:r>
            <a:r>
              <a:rPr lang="zh-CN" altLang="en-US" b="1" dirty="0">
                <a:latin typeface="宋体" pitchFamily="2" charset="-122"/>
              </a:rPr>
              <a:t>水平型格式     </a:t>
            </a:r>
            <a:r>
              <a:rPr lang="en-US" altLang="zh-CN" sz="1800" b="1" dirty="0">
                <a:latin typeface="宋体" pitchFamily="2" charset="-122"/>
              </a:rPr>
              <a:t>(CPU</a:t>
            </a:r>
            <a:r>
              <a:rPr lang="zh-CN" altLang="en-US" sz="1800" b="1" dirty="0">
                <a:latin typeface="宋体" pitchFamily="2" charset="-122"/>
              </a:rPr>
              <a:t>的重点是性能</a:t>
            </a:r>
            <a:r>
              <a:rPr lang="en-US" altLang="zh-CN" sz="1800" b="1" dirty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latin typeface="宋体" pitchFamily="2" charset="-122"/>
              </a:rPr>
              <a:t>执行</a:t>
            </a:r>
            <a:r>
              <a:rPr lang="en-US" altLang="zh-CN" dirty="0" err="1"/>
              <a:t>μ</a:t>
            </a:r>
            <a:r>
              <a:rPr lang="en-US" altLang="zh-CN" b="1" dirty="0" err="1">
                <a:latin typeface="+mn-ea"/>
              </a:rPr>
              <a:t>OP</a:t>
            </a:r>
            <a:r>
              <a:rPr lang="zh-CN" altLang="en-US" b="1" dirty="0">
                <a:latin typeface="+mn-ea"/>
              </a:rPr>
              <a:t>能力</a:t>
            </a:r>
            <a:r>
              <a:rPr lang="zh-CN" altLang="en-US" b="1" dirty="0">
                <a:latin typeface="宋体" pitchFamily="2" charset="-122"/>
              </a:rPr>
              <a:t>强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指令速度快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，代码效率低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数量有限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zh-CN" altLang="en-US" b="1" dirty="0">
              <a:solidFill>
                <a:srgbClr val="CC3300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021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7" grpId="0"/>
      <p:bldP spid="58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44208" y="6137316"/>
            <a:ext cx="1905000" cy="457200"/>
          </a:xfrm>
        </p:spPr>
        <p:txBody>
          <a:bodyPr/>
          <a:lstStyle/>
          <a:p>
            <a:fld id="{29FF65FE-AC8E-4CEE-BBF9-ABF61EDF0C37}" type="slidenum">
              <a:rPr lang="en-US" altLang="zh-CN"/>
              <a:pPr/>
              <a:t>95</a:t>
            </a:fld>
            <a:endParaRPr lang="en-US" altLang="zh-CN"/>
          </a:p>
        </p:txBody>
      </p:sp>
      <p:sp>
        <p:nvSpPr>
          <p:cNvPr id="182276" name="Text Box 4"/>
          <p:cNvSpPr txBox="1">
            <a:spLocks noChangeArrowheads="1"/>
          </p:cNvSpPr>
          <p:nvPr/>
        </p:nvSpPr>
        <p:spPr bwMode="auto">
          <a:xfrm>
            <a:off x="179388" y="36039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四、微程序控制单元的设计</a:t>
            </a:r>
            <a:endParaRPr lang="zh-CN" altLang="en-US" sz="2800" b="1" dirty="0">
              <a:latin typeface="宋体" pitchFamily="2" charset="-122"/>
              <a:ea typeface="黑体" pitchFamily="2" charset="-122"/>
            </a:endParaRPr>
          </a:p>
        </p:txBody>
      </p:sp>
      <p:sp>
        <p:nvSpPr>
          <p:cNvPr id="182278" name="Text Box 6"/>
          <p:cNvSpPr txBox="1">
            <a:spLocks noChangeArrowheads="1"/>
          </p:cNvSpPr>
          <p:nvPr/>
        </p:nvSpPr>
        <p:spPr bwMode="auto">
          <a:xfrm>
            <a:off x="179388" y="141706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第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步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列出所有的</a:t>
            </a:r>
            <a:r>
              <a:rPr lang="en-US" altLang="zh-CN" dirty="0" err="1">
                <a:solidFill>
                  <a:srgbClr val="C00000"/>
                </a:solidFill>
              </a:rPr>
              <a:t>μ</a:t>
            </a:r>
            <a:r>
              <a:rPr lang="en-US" altLang="zh-CN" b="1" dirty="0" err="1">
                <a:solidFill>
                  <a:srgbClr val="C00000"/>
                </a:solidFill>
                <a:latin typeface="宋体" pitchFamily="2" charset="-122"/>
              </a:rPr>
              <a:t>OPCmd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序列    </a:t>
            </a:r>
            <a:r>
              <a:rPr lang="en-US" altLang="zh-CN" sz="2200" b="1" dirty="0">
                <a:latin typeface="宋体" pitchFamily="2" charset="-122"/>
              </a:rPr>
              <a:t>--</a:t>
            </a:r>
            <a:r>
              <a:rPr lang="zh-CN" altLang="en-US" sz="2200" b="1" dirty="0">
                <a:latin typeface="宋体" pitchFamily="2" charset="-122"/>
              </a:rPr>
              <a:t>基于数据通路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根据各指令功能需求列出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同硬布线控制器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182280" name="Text Box 8"/>
          <p:cNvSpPr txBox="1">
            <a:spLocks noChangeArrowheads="1"/>
          </p:cNvSpPr>
          <p:nvPr/>
        </p:nvSpPr>
        <p:spPr bwMode="auto">
          <a:xfrm>
            <a:off x="179388" y="2356758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第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步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设计微指令格式          </a:t>
            </a:r>
            <a:r>
              <a:rPr lang="en-US" altLang="zh-CN" sz="2200" b="1" dirty="0">
                <a:latin typeface="宋体" pitchFamily="2" charset="-122"/>
              </a:rPr>
              <a:t>--</a:t>
            </a:r>
            <a:r>
              <a:rPr lang="zh-CN" altLang="en-US" sz="2200" b="1" dirty="0">
                <a:latin typeface="宋体" pitchFamily="2" charset="-122"/>
              </a:rPr>
              <a:t>基于微程序结构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latin typeface="宋体" pitchFamily="2" charset="-122"/>
              </a:rPr>
              <a:t>确定微指令格式类型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常为水平型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</a:t>
            </a:r>
            <a:r>
              <a:rPr lang="zh-CN" altLang="en-US" b="1" dirty="0">
                <a:latin typeface="宋体" pitchFamily="2" charset="-122"/>
              </a:rPr>
              <a:t>进行操作控制字段、顺序控制字段的编码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182281" name="Text Box 9"/>
          <p:cNvSpPr txBox="1">
            <a:spLocks noChangeArrowheads="1"/>
          </p:cNvSpPr>
          <p:nvPr/>
        </p:nvSpPr>
        <p:spPr bwMode="auto">
          <a:xfrm>
            <a:off x="179388" y="371968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第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3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步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编制微程序              </a:t>
            </a:r>
            <a:r>
              <a:rPr lang="en-US" altLang="zh-CN" sz="2200" b="1" dirty="0">
                <a:latin typeface="宋体" pitchFamily="2" charset="-122"/>
              </a:rPr>
              <a:t>--</a:t>
            </a:r>
            <a:r>
              <a:rPr lang="zh-CN" altLang="en-US" sz="2200" b="1" dirty="0">
                <a:latin typeface="宋体" pitchFamily="2" charset="-122"/>
              </a:rPr>
              <a:t>基于微指令格式</a:t>
            </a:r>
            <a:endParaRPr lang="zh-CN" altLang="en-US" sz="2200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确定各微程序在</a:t>
            </a:r>
            <a:r>
              <a:rPr lang="en-US" altLang="zh-CN" b="1" dirty="0">
                <a:latin typeface="宋体" pitchFamily="2" charset="-122"/>
              </a:rPr>
              <a:t>CS</a:t>
            </a:r>
            <a:r>
              <a:rPr lang="zh-CN" altLang="en-US" b="1" dirty="0">
                <a:latin typeface="宋体" pitchFamily="2" charset="-122"/>
              </a:rPr>
              <a:t>中的位置，转换所有</a:t>
            </a:r>
            <a:r>
              <a:rPr lang="en-US" altLang="zh-CN" dirty="0" err="1"/>
              <a:t>μ</a:t>
            </a:r>
            <a:r>
              <a:rPr lang="en-US" altLang="zh-CN" b="1" dirty="0" err="1">
                <a:latin typeface="宋体" pitchFamily="2" charset="-122"/>
              </a:rPr>
              <a:t>OPCmd</a:t>
            </a:r>
            <a:r>
              <a:rPr lang="zh-CN" altLang="en-US" b="1" dirty="0">
                <a:latin typeface="宋体" pitchFamily="2" charset="-122"/>
              </a:rPr>
              <a:t>序列</a:t>
            </a:r>
          </a:p>
        </p:txBody>
      </p:sp>
      <p:sp>
        <p:nvSpPr>
          <p:cNvPr id="182282" name="Text Box 10"/>
          <p:cNvSpPr txBox="1">
            <a:spLocks noChangeArrowheads="1"/>
          </p:cNvSpPr>
          <p:nvPr/>
        </p:nvSpPr>
        <p:spPr bwMode="auto">
          <a:xfrm>
            <a:off x="179388" y="4655790"/>
            <a:ext cx="878522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第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4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步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设计相关电路            </a:t>
            </a:r>
            <a:r>
              <a:rPr lang="en-US" altLang="zh-CN" b="1" dirty="0">
                <a:latin typeface="宋体" pitchFamily="2" charset="-122"/>
              </a:rPr>
              <a:t>--</a:t>
            </a:r>
            <a:r>
              <a:rPr lang="zh-CN" altLang="en-US" b="1" dirty="0">
                <a:latin typeface="宋体" pitchFamily="2" charset="-122"/>
              </a:rPr>
              <a:t>基于微指令格式</a:t>
            </a:r>
            <a:endParaRPr lang="zh-CN" altLang="en-US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zh-CN" altLang="en-US" b="1" dirty="0">
                <a:latin typeface="宋体" pitchFamily="2" charset="-122"/>
              </a:rPr>
              <a:t>      包括微命令译码器、微地址形成电路</a:t>
            </a:r>
          </a:p>
        </p:txBody>
      </p:sp>
      <p:sp>
        <p:nvSpPr>
          <p:cNvPr id="182283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175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79388" y="93078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、设计步骤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</p:txBody>
      </p:sp>
      <p:grpSp>
        <p:nvGrpSpPr>
          <p:cNvPr id="10" name="Group 76"/>
          <p:cNvGrpSpPr>
            <a:grpSpLocks/>
          </p:cNvGrpSpPr>
          <p:nvPr/>
        </p:nvGrpSpPr>
        <p:grpSpPr bwMode="auto">
          <a:xfrm>
            <a:off x="5148064" y="6453336"/>
            <a:ext cx="360363" cy="287337"/>
            <a:chOff x="1133" y="4020"/>
            <a:chExt cx="227" cy="181"/>
          </a:xfrm>
        </p:grpSpPr>
        <p:sp>
          <p:nvSpPr>
            <p:cNvPr id="11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Text Box 78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70</a:t>
              </a:r>
            </a:p>
          </p:txBody>
        </p:sp>
      </p:grpSp>
      <p:sp>
        <p:nvSpPr>
          <p:cNvPr id="2" name="太阳形 1">
            <a:extLst>
              <a:ext uri="{FF2B5EF4-FFF2-40B4-BE49-F238E27FC236}">
                <a16:creationId xmlns:a16="http://schemas.microsoft.com/office/drawing/2014/main" id="{EAC3E234-0CDE-43B9-B0C0-3027423172D7}"/>
              </a:ext>
            </a:extLst>
          </p:cNvPr>
          <p:cNvSpPr/>
          <p:nvPr/>
        </p:nvSpPr>
        <p:spPr bwMode="auto">
          <a:xfrm>
            <a:off x="5868144" y="-266287"/>
            <a:ext cx="3384053" cy="1772466"/>
          </a:xfrm>
          <a:prstGeom prst="sun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2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8" grpId="0"/>
      <p:bldP spid="182280" grpId="0"/>
      <p:bldP spid="182281" grpId="0"/>
      <p:bldP spid="182282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96</a:t>
            </a:fld>
            <a:endParaRPr lang="en-US" altLang="zh-CN"/>
          </a:p>
        </p:txBody>
      </p:sp>
      <p:sp>
        <p:nvSpPr>
          <p:cNvPr id="3" name="Text Box 18"/>
          <p:cNvSpPr txBox="1">
            <a:spLocks noChangeArrowheads="1"/>
          </p:cNvSpPr>
          <p:nvPr/>
        </p:nvSpPr>
        <p:spPr bwMode="auto">
          <a:xfrm>
            <a:off x="179388" y="33265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、设计举例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*设计背景：</a:t>
            </a:r>
            <a:r>
              <a:rPr lang="zh-CN" altLang="en-US" b="1" dirty="0">
                <a:latin typeface="宋体" pitchFamily="2" charset="-122"/>
              </a:rPr>
              <a:t>单总线结构的</a:t>
            </a:r>
            <a:r>
              <a:rPr lang="en-US" altLang="zh-CN" b="1" dirty="0" err="1">
                <a:latin typeface="宋体" pitchFamily="2" charset="-122"/>
              </a:rPr>
              <a:t>Demo_IS</a:t>
            </a:r>
            <a:r>
              <a:rPr lang="zh-CN" altLang="en-US" b="1" dirty="0">
                <a:latin typeface="宋体" pitchFamily="2" charset="-122"/>
              </a:rPr>
              <a:t>数据通路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支持</a:t>
            </a:r>
            <a:r>
              <a:rPr lang="en-US" altLang="zh-CN" sz="2000" b="1" dirty="0">
                <a:latin typeface="宋体" pitchFamily="2" charset="-122"/>
              </a:rPr>
              <a:t>5</a:t>
            </a:r>
            <a:r>
              <a:rPr lang="zh-CN" altLang="en-US" sz="2000" b="1" dirty="0">
                <a:latin typeface="宋体" pitchFamily="2" charset="-122"/>
              </a:rPr>
              <a:t>条指令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79388" y="1268760"/>
            <a:ext cx="8785225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*列出所有的</a:t>
            </a:r>
            <a:r>
              <a:rPr lang="en-US" altLang="zh-CN" dirty="0" err="1">
                <a:solidFill>
                  <a:srgbClr val="C00000"/>
                </a:solidFill>
              </a:rPr>
              <a:t>μ</a:t>
            </a:r>
            <a:r>
              <a:rPr lang="en-US" altLang="zh-CN" b="1" dirty="0" err="1">
                <a:solidFill>
                  <a:srgbClr val="C00000"/>
                </a:solidFill>
                <a:latin typeface="宋体" pitchFamily="2" charset="-122"/>
              </a:rPr>
              <a:t>OPCmd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序列：</a:t>
            </a:r>
            <a:r>
              <a:rPr lang="en-US" altLang="zh-CN" b="1" dirty="0">
                <a:latin typeface="宋体" pitchFamily="2" charset="-122"/>
              </a:rPr>
              <a:t>5</a:t>
            </a:r>
            <a:r>
              <a:rPr lang="zh-CN" altLang="en-US" b="1" dirty="0">
                <a:latin typeface="宋体" pitchFamily="2" charset="-122"/>
              </a:rPr>
              <a:t>条指令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课件</a:t>
            </a:r>
            <a:r>
              <a:rPr lang="en-US" altLang="zh-CN" b="1" dirty="0">
                <a:latin typeface="宋体" pitchFamily="2" charset="-122"/>
              </a:rPr>
              <a:t>P74)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79512" y="1794882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*设计微指令格式：</a:t>
            </a:r>
            <a:r>
              <a:rPr lang="zh-CN" altLang="en-US" b="1" dirty="0">
                <a:latin typeface="宋体" pitchFamily="2" charset="-122"/>
              </a:rPr>
              <a:t>采用水平型格式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           </a:t>
            </a:r>
            <a:r>
              <a:rPr lang="zh-CN" altLang="en-US" b="1" dirty="0">
                <a:latin typeface="宋体" pitchFamily="2" charset="-122"/>
              </a:rPr>
              <a:t>操作控制字段编码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课件</a:t>
            </a:r>
            <a:r>
              <a:rPr lang="en-US" altLang="zh-CN" b="1" dirty="0">
                <a:latin typeface="宋体" pitchFamily="2" charset="-122"/>
              </a:rPr>
              <a:t>P75)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           </a:t>
            </a:r>
            <a:r>
              <a:rPr lang="zh-CN" altLang="en-US" b="1" dirty="0">
                <a:latin typeface="宋体" pitchFamily="2" charset="-122"/>
              </a:rPr>
              <a:t>顺序控制字段编码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课件</a:t>
            </a:r>
            <a:r>
              <a:rPr lang="en-US" altLang="zh-CN" b="1" dirty="0">
                <a:latin typeface="宋体" pitchFamily="2" charset="-122"/>
              </a:rPr>
              <a:t>P77)</a:t>
            </a:r>
          </a:p>
        </p:txBody>
      </p:sp>
      <p:grpSp>
        <p:nvGrpSpPr>
          <p:cNvPr id="46" name="组合 45"/>
          <p:cNvGrpSpPr/>
          <p:nvPr/>
        </p:nvGrpSpPr>
        <p:grpSpPr>
          <a:xfrm>
            <a:off x="323528" y="3284984"/>
            <a:ext cx="8712968" cy="2376264"/>
            <a:chOff x="179512" y="2348880"/>
            <a:chExt cx="8712968" cy="2376264"/>
          </a:xfrm>
        </p:grpSpPr>
        <p:grpSp>
          <p:nvGrpSpPr>
            <p:cNvPr id="7" name="组合 6"/>
            <p:cNvGrpSpPr/>
            <p:nvPr/>
          </p:nvGrpSpPr>
          <p:grpSpPr>
            <a:xfrm>
              <a:off x="179512" y="2348880"/>
              <a:ext cx="6301359" cy="2376264"/>
              <a:chOff x="1762125" y="3717032"/>
              <a:chExt cx="6301359" cy="2376264"/>
            </a:xfrm>
          </p:grpSpPr>
          <p:sp>
            <p:nvSpPr>
              <p:cNvPr id="8" name="Text Box 195"/>
              <p:cNvSpPr txBox="1">
                <a:spLocks noChangeArrowheads="1"/>
              </p:cNvSpPr>
              <p:nvPr/>
            </p:nvSpPr>
            <p:spPr bwMode="auto">
              <a:xfrm>
                <a:off x="1762125" y="3717032"/>
                <a:ext cx="6266259" cy="288033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 </a:t>
                </a:r>
                <a:r>
                  <a:rPr lang="zh-CN" altLang="en-US" sz="1800" b="1" dirty="0">
                    <a:latin typeface="宋体" pitchFamily="2" charset="-122"/>
                  </a:rPr>
                  <a:t>子字段</a:t>
                </a:r>
                <a:r>
                  <a:rPr lang="en-US" altLang="zh-CN" sz="1800" b="1" dirty="0">
                    <a:latin typeface="宋体" pitchFamily="2" charset="-122"/>
                  </a:rPr>
                  <a:t>1    </a:t>
                </a:r>
                <a:r>
                  <a:rPr lang="zh-CN" altLang="en-US" sz="1800" b="1" dirty="0">
                    <a:latin typeface="宋体" pitchFamily="2" charset="-122"/>
                  </a:rPr>
                  <a:t>子字段</a:t>
                </a:r>
                <a:r>
                  <a:rPr lang="en-US" altLang="zh-CN" sz="1800" b="1" dirty="0">
                    <a:latin typeface="宋体" pitchFamily="2" charset="-122"/>
                  </a:rPr>
                  <a:t>2    </a:t>
                </a:r>
                <a:r>
                  <a:rPr lang="zh-CN" altLang="en-US" sz="1800" b="1" dirty="0">
                    <a:latin typeface="宋体" pitchFamily="2" charset="-122"/>
                  </a:rPr>
                  <a:t>子字段</a:t>
                </a:r>
                <a:r>
                  <a:rPr lang="en-US" altLang="zh-CN" sz="1800" b="1" dirty="0">
                    <a:latin typeface="宋体" pitchFamily="2" charset="-122"/>
                  </a:rPr>
                  <a:t>3   </a:t>
                </a:r>
                <a:r>
                  <a:rPr lang="zh-CN" altLang="en-US" sz="1800" b="1" dirty="0">
                    <a:latin typeface="宋体" pitchFamily="2" charset="-122"/>
                  </a:rPr>
                  <a:t>位</a:t>
                </a:r>
                <a:r>
                  <a:rPr lang="en-US" altLang="zh-CN" sz="1800" b="1" dirty="0">
                    <a:latin typeface="宋体" pitchFamily="2" charset="-122"/>
                  </a:rPr>
                  <a:t>4</a:t>
                </a:r>
                <a:r>
                  <a:rPr lang="en-US" altLang="zh-CN" sz="1800" b="1" baseline="-25000" dirty="0">
                    <a:latin typeface="宋体" pitchFamily="2" charset="-122"/>
                  </a:rPr>
                  <a:t>  </a:t>
                </a:r>
                <a:r>
                  <a:rPr lang="zh-CN" altLang="en-US" sz="1800" b="1" dirty="0">
                    <a:latin typeface="宋体" pitchFamily="2" charset="-122"/>
                  </a:rPr>
                  <a:t>位</a:t>
                </a:r>
                <a:r>
                  <a:rPr lang="en-US" altLang="zh-CN" sz="1800" b="1" dirty="0">
                    <a:latin typeface="宋体" pitchFamily="2" charset="-122"/>
                  </a:rPr>
                  <a:t>5</a:t>
                </a:r>
                <a:r>
                  <a:rPr lang="en-US" altLang="zh-CN" sz="1800" b="1" baseline="-25000" dirty="0">
                    <a:latin typeface="宋体" pitchFamily="2" charset="-122"/>
                  </a:rPr>
                  <a:t>  </a:t>
                </a:r>
                <a:r>
                  <a:rPr lang="zh-CN" altLang="en-US" sz="1800" b="1" dirty="0">
                    <a:latin typeface="宋体" pitchFamily="2" charset="-122"/>
                  </a:rPr>
                  <a:t>位</a:t>
                </a:r>
                <a:r>
                  <a:rPr lang="en-US" altLang="zh-CN" sz="1800" b="1" dirty="0">
                    <a:latin typeface="宋体" pitchFamily="2" charset="-122"/>
                  </a:rPr>
                  <a:t>6</a:t>
                </a:r>
                <a:r>
                  <a:rPr lang="en-US" altLang="zh-CN" sz="1800" b="1" baseline="-25000" dirty="0">
                    <a:latin typeface="宋体" pitchFamily="2" charset="-122"/>
                  </a:rPr>
                  <a:t>  </a:t>
                </a:r>
                <a:r>
                  <a:rPr lang="zh-CN" altLang="en-US" sz="1800" b="1" dirty="0">
                    <a:latin typeface="宋体" pitchFamily="2" charset="-122"/>
                  </a:rPr>
                  <a:t>位</a:t>
                </a:r>
                <a:r>
                  <a:rPr lang="en-US" altLang="zh-CN" sz="1800" b="1" dirty="0">
                    <a:latin typeface="宋体" pitchFamily="2" charset="-122"/>
                  </a:rPr>
                  <a:t>7</a:t>
                </a:r>
                <a:r>
                  <a:rPr lang="en-US" altLang="zh-CN" sz="1800" b="1" baseline="-25000" dirty="0">
                    <a:latin typeface="宋体" pitchFamily="2" charset="-122"/>
                  </a:rPr>
                  <a:t>  </a:t>
                </a:r>
                <a:r>
                  <a:rPr lang="zh-CN" altLang="en-US" sz="1800" b="1" dirty="0">
                    <a:latin typeface="宋体" pitchFamily="2" charset="-122"/>
                  </a:rPr>
                  <a:t>位</a:t>
                </a:r>
                <a:r>
                  <a:rPr lang="en-US" altLang="zh-CN" sz="1800" b="1" dirty="0">
                    <a:latin typeface="宋体" pitchFamily="2" charset="-122"/>
                  </a:rPr>
                  <a:t>8</a:t>
                </a:r>
              </a:p>
            </p:txBody>
          </p:sp>
          <p:sp>
            <p:nvSpPr>
              <p:cNvPr id="9" name="Text Box 199"/>
              <p:cNvSpPr txBox="1">
                <a:spLocks noChangeArrowheads="1"/>
              </p:cNvSpPr>
              <p:nvPr/>
            </p:nvSpPr>
            <p:spPr bwMode="auto">
              <a:xfrm>
                <a:off x="1763689" y="4078882"/>
                <a:ext cx="1224136" cy="15103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0—</a:t>
                </a:r>
                <a:r>
                  <a:rPr lang="zh-CN" altLang="en-US" sz="1800" b="1" dirty="0">
                    <a:solidFill>
                      <a:srgbClr val="FF3399"/>
                    </a:solidFill>
                    <a:latin typeface="宋体" pitchFamily="2" charset="-122"/>
                  </a:rPr>
                  <a:t>全无效</a:t>
                </a: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1—PC</a:t>
                </a:r>
                <a:r>
                  <a:rPr lang="en-US" altLang="zh-CN" sz="1800" b="1" baseline="-14000" dirty="0">
                    <a:latin typeface="宋体" pitchFamily="2" charset="-122"/>
                  </a:rPr>
                  <a:t>out</a:t>
                </a: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2—</a:t>
                </a:r>
                <a:r>
                  <a:rPr lang="en-US" altLang="zh-CN" sz="1800" b="1" dirty="0" err="1">
                    <a:latin typeface="宋体" pitchFamily="2" charset="-122"/>
                  </a:rPr>
                  <a:t>MDR</a:t>
                </a:r>
                <a:r>
                  <a:rPr lang="en-US" altLang="zh-CN" sz="1800" b="1" baseline="-14000" dirty="0" err="1">
                    <a:latin typeface="宋体" pitchFamily="2" charset="-122"/>
                  </a:rPr>
                  <a:t>out</a:t>
                </a:r>
                <a:endParaRPr lang="en-US" altLang="zh-CN" sz="1800" b="1" baseline="-14000" dirty="0">
                  <a:latin typeface="宋体" pitchFamily="2" charset="-122"/>
                </a:endParaRP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3—</a:t>
                </a:r>
                <a:r>
                  <a:rPr lang="en-US" altLang="zh-CN" sz="1800" b="1" dirty="0" err="1">
                    <a:latin typeface="宋体" pitchFamily="2" charset="-122"/>
                  </a:rPr>
                  <a:t>GR</a:t>
                </a:r>
                <a:r>
                  <a:rPr lang="en-US" altLang="zh-CN" sz="1800" b="1" baseline="-14000" dirty="0" err="1">
                    <a:latin typeface="宋体" pitchFamily="2" charset="-122"/>
                  </a:rPr>
                  <a:t>out</a:t>
                </a:r>
                <a:endParaRPr lang="en-US" altLang="zh-CN" sz="1800" b="1" baseline="-14000" dirty="0">
                  <a:latin typeface="宋体" pitchFamily="2" charset="-122"/>
                </a:endParaRP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4—</a:t>
                </a:r>
                <a:r>
                  <a:rPr lang="en-US" altLang="zh-CN" sz="1800" b="1" dirty="0" err="1">
                    <a:latin typeface="宋体" pitchFamily="2" charset="-122"/>
                  </a:rPr>
                  <a:t>ExtU</a:t>
                </a:r>
                <a:r>
                  <a:rPr lang="en-US" altLang="zh-CN" sz="1800" b="1" baseline="-14000" dirty="0" err="1">
                    <a:latin typeface="宋体" pitchFamily="2" charset="-122"/>
                  </a:rPr>
                  <a:t>out</a:t>
                </a:r>
                <a:endParaRPr lang="en-US" altLang="zh-CN" sz="1800" b="1" baseline="-14000" dirty="0">
                  <a:latin typeface="宋体" pitchFamily="2" charset="-122"/>
                </a:endParaRP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5—</a:t>
                </a:r>
                <a:r>
                  <a:rPr lang="en-US" altLang="zh-CN" sz="1800" b="1" dirty="0" err="1">
                    <a:latin typeface="宋体" pitchFamily="2" charset="-122"/>
                  </a:rPr>
                  <a:t>Z</a:t>
                </a:r>
                <a:r>
                  <a:rPr lang="en-US" altLang="zh-CN" sz="1800" b="1" baseline="-14000" dirty="0" err="1">
                    <a:latin typeface="宋体" pitchFamily="2" charset="-122"/>
                  </a:rPr>
                  <a:t>out</a:t>
                </a:r>
                <a:endParaRPr lang="en-US" altLang="zh-CN" sz="1800" b="1" baseline="-14000" dirty="0">
                  <a:latin typeface="宋体" pitchFamily="2" charset="-122"/>
                </a:endParaRPr>
              </a:p>
            </p:txBody>
          </p:sp>
          <p:sp>
            <p:nvSpPr>
              <p:cNvPr id="10" name="Text Box 200"/>
              <p:cNvSpPr txBox="1">
                <a:spLocks noChangeArrowheads="1"/>
              </p:cNvSpPr>
              <p:nvPr/>
            </p:nvSpPr>
            <p:spPr bwMode="auto">
              <a:xfrm>
                <a:off x="3059833" y="4077073"/>
                <a:ext cx="1224136" cy="20162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0--</a:t>
                </a:r>
                <a:r>
                  <a:rPr lang="zh-CN" altLang="en-US" sz="1800" b="1" dirty="0">
                    <a:solidFill>
                      <a:srgbClr val="FF3399"/>
                    </a:solidFill>
                    <a:latin typeface="宋体" pitchFamily="2" charset="-122"/>
                  </a:rPr>
                  <a:t>全无效</a:t>
                </a: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1—PC</a:t>
                </a:r>
                <a:r>
                  <a:rPr lang="en-US" altLang="zh-CN" sz="1800" b="1" baseline="-14000" dirty="0">
                    <a:latin typeface="宋体" pitchFamily="2" charset="-122"/>
                  </a:rPr>
                  <a:t>in</a:t>
                </a: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2—IR</a:t>
                </a:r>
                <a:r>
                  <a:rPr lang="en-US" altLang="zh-CN" sz="1800" b="1" baseline="-14000" dirty="0">
                    <a:latin typeface="宋体" pitchFamily="2" charset="-122"/>
                  </a:rPr>
                  <a:t>in</a:t>
                </a: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3—</a:t>
                </a:r>
                <a:r>
                  <a:rPr lang="en-US" altLang="zh-CN" sz="1800" b="1" dirty="0" err="1">
                    <a:latin typeface="宋体" pitchFamily="2" charset="-122"/>
                  </a:rPr>
                  <a:t>MAR</a:t>
                </a:r>
                <a:r>
                  <a:rPr lang="en-US" altLang="zh-CN" sz="1800" b="1" baseline="-14000" dirty="0" err="1">
                    <a:latin typeface="宋体" pitchFamily="2" charset="-122"/>
                  </a:rPr>
                  <a:t>in</a:t>
                </a:r>
                <a:endParaRPr lang="en-US" altLang="zh-CN" sz="1800" b="1" baseline="-14000" dirty="0">
                  <a:latin typeface="宋体" pitchFamily="2" charset="-122"/>
                </a:endParaRP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4—</a:t>
                </a:r>
                <a:r>
                  <a:rPr lang="en-US" altLang="zh-CN" sz="1800" b="1" dirty="0" err="1">
                    <a:latin typeface="宋体" pitchFamily="2" charset="-122"/>
                  </a:rPr>
                  <a:t>MDR</a:t>
                </a:r>
                <a:r>
                  <a:rPr lang="en-US" altLang="zh-CN" sz="1800" b="1" baseline="-14000" dirty="0" err="1">
                    <a:latin typeface="宋体" pitchFamily="2" charset="-122"/>
                  </a:rPr>
                  <a:t>in</a:t>
                </a:r>
                <a:endParaRPr lang="en-US" altLang="zh-CN" sz="1800" b="1" baseline="-14000" dirty="0">
                  <a:latin typeface="宋体" pitchFamily="2" charset="-122"/>
                </a:endParaRP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5—</a:t>
                </a:r>
                <a:r>
                  <a:rPr lang="en-US" altLang="zh-CN" sz="1800" b="1" dirty="0" err="1">
                    <a:latin typeface="宋体" pitchFamily="2" charset="-122"/>
                  </a:rPr>
                  <a:t>GR</a:t>
                </a:r>
                <a:r>
                  <a:rPr lang="en-US" altLang="zh-CN" sz="1800" b="1" baseline="-14000" dirty="0" err="1">
                    <a:latin typeface="宋体" pitchFamily="2" charset="-122"/>
                  </a:rPr>
                  <a:t>in</a:t>
                </a:r>
                <a:endParaRPr lang="en-US" altLang="zh-CN" sz="1800" b="1" baseline="-14000" dirty="0">
                  <a:latin typeface="宋体" pitchFamily="2" charset="-122"/>
                </a:endParaRP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6—Y</a:t>
                </a:r>
                <a:r>
                  <a:rPr lang="en-US" altLang="zh-CN" sz="1800" b="1" baseline="-14000" dirty="0">
                    <a:latin typeface="宋体" pitchFamily="2" charset="-122"/>
                  </a:rPr>
                  <a:t>in</a:t>
                </a: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7—</a:t>
                </a:r>
                <a:r>
                  <a:rPr lang="en-US" altLang="zh-CN" sz="1800" b="1" dirty="0" err="1">
                    <a:latin typeface="宋体" pitchFamily="2" charset="-122"/>
                  </a:rPr>
                  <a:t>Z</a:t>
                </a:r>
                <a:r>
                  <a:rPr lang="en-US" altLang="zh-CN" sz="1800" b="1" baseline="-14000" dirty="0" err="1">
                    <a:latin typeface="宋体" pitchFamily="2" charset="-122"/>
                  </a:rPr>
                  <a:t>in</a:t>
                </a:r>
                <a:r>
                  <a:rPr lang="en-US" altLang="zh-CN" sz="1800" b="1" dirty="0">
                    <a:latin typeface="宋体" pitchFamily="2" charset="-122"/>
                  </a:rPr>
                  <a:t> </a:t>
                </a:r>
                <a:endParaRPr lang="en-US" altLang="zh-CN" sz="1800" b="1" dirty="0">
                  <a:solidFill>
                    <a:srgbClr val="FF3399"/>
                  </a:solidFill>
                  <a:latin typeface="宋体" pitchFamily="2" charset="-122"/>
                </a:endParaRPr>
              </a:p>
            </p:txBody>
          </p:sp>
          <p:sp>
            <p:nvSpPr>
              <p:cNvPr id="11" name="Text Box 201"/>
              <p:cNvSpPr txBox="1">
                <a:spLocks noChangeArrowheads="1"/>
              </p:cNvSpPr>
              <p:nvPr/>
            </p:nvSpPr>
            <p:spPr bwMode="auto">
              <a:xfrm>
                <a:off x="5615979" y="4365104"/>
                <a:ext cx="468189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l">
                  <a:lnSpc>
                    <a:spcPct val="95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PC</a:t>
                </a:r>
                <a:r>
                  <a:rPr lang="en-US" altLang="zh-CN" sz="1800" b="1" baseline="-14000" dirty="0">
                    <a:latin typeface="宋体" pitchFamily="2" charset="-122"/>
                  </a:rPr>
                  <a:t>+1</a:t>
                </a:r>
              </a:p>
            </p:txBody>
          </p:sp>
          <p:cxnSp>
            <p:nvCxnSpPr>
              <p:cNvPr id="12" name="直接连接符 11"/>
              <p:cNvCxnSpPr/>
              <p:nvPr/>
            </p:nvCxnSpPr>
            <p:spPr bwMode="auto">
              <a:xfrm>
                <a:off x="2987824" y="3717032"/>
                <a:ext cx="0" cy="288033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直接连接符 12"/>
              <p:cNvCxnSpPr/>
              <p:nvPr/>
            </p:nvCxnSpPr>
            <p:spPr bwMode="auto">
              <a:xfrm>
                <a:off x="4283968" y="3717032"/>
                <a:ext cx="0" cy="288033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直接连接符 13"/>
              <p:cNvCxnSpPr/>
              <p:nvPr/>
            </p:nvCxnSpPr>
            <p:spPr bwMode="auto">
              <a:xfrm>
                <a:off x="5508104" y="3717032"/>
                <a:ext cx="0" cy="288033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5" name="Text Box 201"/>
              <p:cNvSpPr txBox="1">
                <a:spLocks noChangeArrowheads="1"/>
              </p:cNvSpPr>
              <p:nvPr/>
            </p:nvSpPr>
            <p:spPr bwMode="auto">
              <a:xfrm>
                <a:off x="4283968" y="4077245"/>
                <a:ext cx="1210320" cy="10799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0—op(add)</a:t>
                </a: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1—op(sub)</a:t>
                </a:r>
                <a:endParaRPr lang="en-US" altLang="zh-CN" sz="1800" b="1" baseline="-14000" dirty="0">
                  <a:latin typeface="宋体" pitchFamily="2" charset="-122"/>
                </a:endParaRP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2—op(</a:t>
                </a:r>
                <a:r>
                  <a:rPr lang="zh-CN" altLang="en-US" sz="1800" b="1" dirty="0">
                    <a:latin typeface="宋体" pitchFamily="2" charset="-122"/>
                  </a:rPr>
                  <a:t>＋</a:t>
                </a:r>
                <a:r>
                  <a:rPr lang="en-US" altLang="zh-CN" sz="1800" b="1" dirty="0">
                    <a:latin typeface="宋体" pitchFamily="2" charset="-122"/>
                  </a:rPr>
                  <a:t>1)</a:t>
                </a: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3—op(</a:t>
                </a:r>
                <a:r>
                  <a:rPr lang="zh-CN" altLang="en-US" sz="1800" b="1" dirty="0">
                    <a:latin typeface="宋体" pitchFamily="2" charset="-122"/>
                  </a:rPr>
                  <a:t>－</a:t>
                </a:r>
                <a:r>
                  <a:rPr lang="en-US" altLang="zh-CN" sz="1800" b="1" dirty="0">
                    <a:latin typeface="宋体" pitchFamily="2" charset="-122"/>
                  </a:rPr>
                  <a:t>1)</a:t>
                </a:r>
              </a:p>
            </p:txBody>
          </p:sp>
          <p:cxnSp>
            <p:nvCxnSpPr>
              <p:cNvPr id="16" name="直接连接符 15"/>
              <p:cNvCxnSpPr/>
              <p:nvPr/>
            </p:nvCxnSpPr>
            <p:spPr bwMode="auto">
              <a:xfrm>
                <a:off x="6012160" y="3717032"/>
                <a:ext cx="0" cy="288033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直接连接符 16"/>
              <p:cNvCxnSpPr/>
              <p:nvPr/>
            </p:nvCxnSpPr>
            <p:spPr bwMode="auto">
              <a:xfrm>
                <a:off x="6516216" y="3717032"/>
                <a:ext cx="0" cy="288033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直接连接符 17"/>
              <p:cNvCxnSpPr/>
              <p:nvPr/>
            </p:nvCxnSpPr>
            <p:spPr bwMode="auto">
              <a:xfrm>
                <a:off x="7020272" y="3717032"/>
                <a:ext cx="0" cy="288033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直接连接符 18"/>
              <p:cNvCxnSpPr/>
              <p:nvPr/>
            </p:nvCxnSpPr>
            <p:spPr bwMode="auto">
              <a:xfrm>
                <a:off x="7524328" y="3717032"/>
                <a:ext cx="0" cy="288033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直接连接符 19"/>
              <p:cNvCxnSpPr/>
              <p:nvPr/>
            </p:nvCxnSpPr>
            <p:spPr bwMode="auto">
              <a:xfrm>
                <a:off x="5796136" y="4005065"/>
                <a:ext cx="0" cy="360039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21" name="Text Box 201"/>
              <p:cNvSpPr txBox="1">
                <a:spLocks noChangeArrowheads="1"/>
              </p:cNvSpPr>
              <p:nvPr/>
            </p:nvSpPr>
            <p:spPr bwMode="auto">
              <a:xfrm>
                <a:off x="6084168" y="4725144"/>
                <a:ext cx="576064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l">
                  <a:lnSpc>
                    <a:spcPct val="95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Read</a:t>
                </a:r>
                <a:endParaRPr lang="en-US" altLang="zh-CN" sz="1800" b="1" baseline="-14000" dirty="0">
                  <a:latin typeface="宋体" pitchFamily="2" charset="-122"/>
                </a:endParaRPr>
              </a:p>
            </p:txBody>
          </p:sp>
          <p:cxnSp>
            <p:nvCxnSpPr>
              <p:cNvPr id="22" name="直接连接符 21"/>
              <p:cNvCxnSpPr/>
              <p:nvPr/>
            </p:nvCxnSpPr>
            <p:spPr bwMode="auto">
              <a:xfrm>
                <a:off x="6336333" y="4005064"/>
                <a:ext cx="0" cy="72008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23" name="Text Box 201"/>
              <p:cNvSpPr txBox="1">
                <a:spLocks noChangeArrowheads="1"/>
              </p:cNvSpPr>
              <p:nvPr/>
            </p:nvSpPr>
            <p:spPr bwMode="auto">
              <a:xfrm>
                <a:off x="6516216" y="4365104"/>
                <a:ext cx="683172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l">
                  <a:lnSpc>
                    <a:spcPct val="95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Write</a:t>
                </a:r>
                <a:endParaRPr lang="en-US" altLang="zh-CN" sz="1800" b="1" baseline="-14000" dirty="0">
                  <a:latin typeface="宋体" pitchFamily="2" charset="-122"/>
                </a:endParaRPr>
              </a:p>
            </p:txBody>
          </p:sp>
          <p:cxnSp>
            <p:nvCxnSpPr>
              <p:cNvPr id="24" name="直接连接符 23"/>
              <p:cNvCxnSpPr/>
              <p:nvPr/>
            </p:nvCxnSpPr>
            <p:spPr bwMode="auto">
              <a:xfrm>
                <a:off x="6804248" y="4005065"/>
                <a:ext cx="0" cy="360039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25" name="Text Box 201"/>
              <p:cNvSpPr txBox="1">
                <a:spLocks noChangeArrowheads="1"/>
              </p:cNvSpPr>
              <p:nvPr/>
            </p:nvSpPr>
            <p:spPr bwMode="auto">
              <a:xfrm>
                <a:off x="7092280" y="4725144"/>
                <a:ext cx="576064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l">
                  <a:lnSpc>
                    <a:spcPct val="95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WMFC</a:t>
                </a:r>
                <a:endParaRPr lang="en-US" altLang="zh-CN" sz="1800" b="1" baseline="-14000" dirty="0">
                  <a:latin typeface="宋体" pitchFamily="2" charset="-122"/>
                </a:endParaRPr>
              </a:p>
            </p:txBody>
          </p:sp>
          <p:cxnSp>
            <p:nvCxnSpPr>
              <p:cNvPr id="26" name="直接连接符 25"/>
              <p:cNvCxnSpPr/>
              <p:nvPr/>
            </p:nvCxnSpPr>
            <p:spPr bwMode="auto">
              <a:xfrm>
                <a:off x="7344445" y="4005064"/>
                <a:ext cx="0" cy="72008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27" name="Text Box 201"/>
              <p:cNvSpPr txBox="1">
                <a:spLocks noChangeArrowheads="1"/>
              </p:cNvSpPr>
              <p:nvPr/>
            </p:nvSpPr>
            <p:spPr bwMode="auto">
              <a:xfrm>
                <a:off x="7596336" y="4365103"/>
                <a:ext cx="467148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l">
                  <a:lnSpc>
                    <a:spcPct val="95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End</a:t>
                </a:r>
              </a:p>
            </p:txBody>
          </p:sp>
          <p:cxnSp>
            <p:nvCxnSpPr>
              <p:cNvPr id="28" name="直接连接符 27"/>
              <p:cNvCxnSpPr/>
              <p:nvPr/>
            </p:nvCxnSpPr>
            <p:spPr bwMode="auto">
              <a:xfrm>
                <a:off x="7777260" y="4005064"/>
                <a:ext cx="0" cy="360039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</p:grpSp>
        <p:grpSp>
          <p:nvGrpSpPr>
            <p:cNvPr id="45" name="组合 44"/>
            <p:cNvGrpSpPr/>
            <p:nvPr/>
          </p:nvGrpSpPr>
          <p:grpSpPr>
            <a:xfrm>
              <a:off x="6445771" y="2348880"/>
              <a:ext cx="2446709" cy="1512168"/>
              <a:chOff x="6445771" y="2348880"/>
              <a:chExt cx="2446709" cy="1512168"/>
            </a:xfrm>
          </p:grpSpPr>
          <p:sp>
            <p:nvSpPr>
              <p:cNvPr id="30" name="Text Box 44"/>
              <p:cNvSpPr txBox="1">
                <a:spLocks noChangeArrowheads="1"/>
              </p:cNvSpPr>
              <p:nvPr/>
            </p:nvSpPr>
            <p:spPr bwMode="auto">
              <a:xfrm>
                <a:off x="6445771" y="2348880"/>
                <a:ext cx="2374701" cy="288033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l"/>
                <a:r>
                  <a:rPr lang="zh-CN" altLang="en-US" sz="1800" b="1" dirty="0">
                    <a:latin typeface="宋体" pitchFamily="2" charset="-122"/>
                  </a:rPr>
                  <a:t>方式位</a:t>
                </a:r>
                <a:r>
                  <a:rPr lang="en-US" altLang="zh-CN" sz="1800" b="1" dirty="0">
                    <a:latin typeface="宋体" pitchFamily="2" charset="-122"/>
                  </a:rPr>
                  <a:t>F   </a:t>
                </a:r>
                <a:r>
                  <a:rPr lang="zh-CN" altLang="en-US" sz="1800" b="1" dirty="0">
                    <a:latin typeface="宋体" pitchFamily="2" charset="-122"/>
                  </a:rPr>
                  <a:t>地址参数</a:t>
                </a:r>
                <a:r>
                  <a:rPr lang="en-US" altLang="zh-CN" sz="1800" b="1" dirty="0">
                    <a:latin typeface="宋体" pitchFamily="2" charset="-122"/>
                  </a:rPr>
                  <a:t>P</a:t>
                </a:r>
                <a:endParaRPr lang="zh-CN" altLang="en-US" sz="1800" b="1" dirty="0">
                  <a:latin typeface="宋体" pitchFamily="2" charset="-122"/>
                </a:endParaRPr>
              </a:p>
            </p:txBody>
          </p:sp>
          <p:cxnSp>
            <p:nvCxnSpPr>
              <p:cNvPr id="32" name="直接连接符 31"/>
              <p:cNvCxnSpPr/>
              <p:nvPr/>
            </p:nvCxnSpPr>
            <p:spPr bwMode="auto">
              <a:xfrm>
                <a:off x="7361076" y="2348880"/>
                <a:ext cx="0" cy="288032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6" name="Text Box 61"/>
              <p:cNvSpPr txBox="1">
                <a:spLocks noChangeArrowheads="1"/>
              </p:cNvSpPr>
              <p:nvPr/>
            </p:nvSpPr>
            <p:spPr bwMode="auto">
              <a:xfrm>
                <a:off x="6517779" y="3357810"/>
                <a:ext cx="2374701" cy="50323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0—</a:t>
                </a:r>
                <a:r>
                  <a:rPr lang="zh-CN" altLang="en-US" sz="1800" b="1" dirty="0">
                    <a:latin typeface="宋体" pitchFamily="2" charset="-122"/>
                  </a:rPr>
                  <a:t>下址法，</a:t>
                </a:r>
                <a:r>
                  <a:rPr lang="en-US" altLang="zh-CN" sz="1800" b="1" dirty="0">
                    <a:latin typeface="宋体" pitchFamily="2" charset="-122"/>
                  </a:rPr>
                  <a:t>P</a:t>
                </a:r>
                <a:r>
                  <a:rPr lang="zh-CN" altLang="en-US" sz="1800" b="1" dirty="0">
                    <a:latin typeface="宋体" pitchFamily="2" charset="-122"/>
                  </a:rPr>
                  <a:t>为下地址</a:t>
                </a:r>
                <a:endParaRPr lang="en-US" altLang="zh-CN" sz="1800" b="1" dirty="0">
                  <a:latin typeface="宋体" pitchFamily="2" charset="-122"/>
                </a:endParaRP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1—</a:t>
                </a:r>
                <a:r>
                  <a:rPr lang="zh-CN" altLang="en-US" sz="1800" b="1" dirty="0">
                    <a:latin typeface="宋体" pitchFamily="2" charset="-122"/>
                  </a:rPr>
                  <a:t>测试网络法，</a:t>
                </a:r>
                <a:r>
                  <a:rPr lang="en-US" altLang="zh-CN" sz="1800" b="1" dirty="0">
                    <a:latin typeface="宋体" pitchFamily="2" charset="-122"/>
                  </a:rPr>
                  <a:t>P</a:t>
                </a:r>
                <a:r>
                  <a:rPr lang="zh-CN" altLang="en-US" sz="1800" b="1" dirty="0">
                    <a:latin typeface="宋体" pitchFamily="2" charset="-122"/>
                  </a:rPr>
                  <a:t>空闲</a:t>
                </a:r>
                <a:endParaRPr lang="en-US" altLang="zh-CN" sz="1800" b="1" dirty="0">
                  <a:latin typeface="宋体" pitchFamily="2" charset="-122"/>
                </a:endParaRPr>
              </a:p>
            </p:txBody>
          </p:sp>
          <p:cxnSp>
            <p:nvCxnSpPr>
              <p:cNvPr id="39" name="直接连接符 38"/>
              <p:cNvCxnSpPr/>
              <p:nvPr/>
            </p:nvCxnSpPr>
            <p:spPr bwMode="auto">
              <a:xfrm>
                <a:off x="6732240" y="2636912"/>
                <a:ext cx="0" cy="648072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44" name="直接连接符 43"/>
              <p:cNvCxnSpPr/>
              <p:nvPr/>
            </p:nvCxnSpPr>
            <p:spPr bwMode="auto">
              <a:xfrm>
                <a:off x="8172400" y="2636911"/>
                <a:ext cx="0" cy="648072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</p:grpSp>
      </p:grpSp>
      <p:sp>
        <p:nvSpPr>
          <p:cNvPr id="49" name="AutoShape 9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763688" y="6454031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0" name="Group 76"/>
          <p:cNvGrpSpPr>
            <a:grpSpLocks/>
          </p:cNvGrpSpPr>
          <p:nvPr/>
        </p:nvGrpSpPr>
        <p:grpSpPr bwMode="auto">
          <a:xfrm>
            <a:off x="3995936" y="6453336"/>
            <a:ext cx="360363" cy="287337"/>
            <a:chOff x="1133" y="4020"/>
            <a:chExt cx="227" cy="181"/>
          </a:xfrm>
        </p:grpSpPr>
        <p:sp>
          <p:nvSpPr>
            <p:cNvPr id="51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74</a:t>
              </a:r>
            </a:p>
          </p:txBody>
        </p:sp>
      </p:grpSp>
      <p:grpSp>
        <p:nvGrpSpPr>
          <p:cNvPr id="53" name="Group 76"/>
          <p:cNvGrpSpPr>
            <a:grpSpLocks/>
          </p:cNvGrpSpPr>
          <p:nvPr/>
        </p:nvGrpSpPr>
        <p:grpSpPr bwMode="auto">
          <a:xfrm>
            <a:off x="5076056" y="6453336"/>
            <a:ext cx="360363" cy="287337"/>
            <a:chOff x="1133" y="4020"/>
            <a:chExt cx="227" cy="181"/>
          </a:xfrm>
        </p:grpSpPr>
        <p:sp>
          <p:nvSpPr>
            <p:cNvPr id="54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Text Box 78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75</a:t>
              </a:r>
            </a:p>
          </p:txBody>
        </p:sp>
      </p:grpSp>
      <p:grpSp>
        <p:nvGrpSpPr>
          <p:cNvPr id="56" name="Group 76"/>
          <p:cNvGrpSpPr>
            <a:grpSpLocks/>
          </p:cNvGrpSpPr>
          <p:nvPr/>
        </p:nvGrpSpPr>
        <p:grpSpPr bwMode="auto">
          <a:xfrm>
            <a:off x="6156176" y="6453336"/>
            <a:ext cx="360363" cy="287337"/>
            <a:chOff x="1133" y="4020"/>
            <a:chExt cx="227" cy="181"/>
          </a:xfrm>
        </p:grpSpPr>
        <p:sp>
          <p:nvSpPr>
            <p:cNvPr id="57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Text Box 78">
              <a:hlinkClick r:id="rId4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77</a:t>
              </a:r>
            </a:p>
          </p:txBody>
        </p:sp>
      </p:grpSp>
      <p:sp>
        <p:nvSpPr>
          <p:cNvPr id="59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16510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157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97</a:t>
            </a:fld>
            <a:endParaRPr lang="en-US" altLang="zh-CN"/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-108645" y="249065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*编制微程序：</a:t>
            </a:r>
            <a:r>
              <a:rPr lang="zh-CN" altLang="en-US" b="1" dirty="0">
                <a:latin typeface="宋体" pitchFamily="2" charset="-122"/>
              </a:rPr>
              <a:t>取指、</a:t>
            </a:r>
            <a:r>
              <a:rPr lang="en-US" altLang="zh-CN" b="1" dirty="0">
                <a:latin typeface="宋体" pitchFamily="2" charset="-122"/>
              </a:rPr>
              <a:t>LD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ST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SUB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JNZ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MOV</a:t>
            </a:r>
            <a:r>
              <a:rPr lang="zh-CN" altLang="en-US" b="1" dirty="0">
                <a:latin typeface="宋体" pitchFamily="2" charset="-122"/>
              </a:rPr>
              <a:t>连续存放</a:t>
            </a:r>
            <a:endParaRPr lang="en-US" altLang="zh-CN" b="1" dirty="0">
              <a:latin typeface="宋体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95536" y="914076"/>
            <a:ext cx="8568951" cy="2730948"/>
            <a:chOff x="395536" y="842069"/>
            <a:chExt cx="8568951" cy="2730948"/>
          </a:xfrm>
        </p:grpSpPr>
        <p:sp>
          <p:nvSpPr>
            <p:cNvPr id="5" name="Text Box 37"/>
            <p:cNvSpPr txBox="1">
              <a:spLocks noChangeArrowheads="1"/>
            </p:cNvSpPr>
            <p:nvPr/>
          </p:nvSpPr>
          <p:spPr bwMode="auto">
            <a:xfrm>
              <a:off x="395537" y="1127855"/>
              <a:ext cx="720080" cy="71697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00000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CC3300"/>
                  </a:solidFill>
                  <a:latin typeface="宋体" pitchFamily="2" charset="-122"/>
                </a:rPr>
                <a:t>00001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CC3300"/>
                  </a:solidFill>
                  <a:latin typeface="宋体" pitchFamily="2" charset="-122"/>
                </a:rPr>
                <a:t>00010</a:t>
              </a:r>
            </a:p>
          </p:txBody>
        </p:sp>
        <p:sp>
          <p:nvSpPr>
            <p:cNvPr id="6" name="Text Box 38"/>
            <p:cNvSpPr txBox="1">
              <a:spLocks noChangeArrowheads="1"/>
            </p:cNvSpPr>
            <p:nvPr/>
          </p:nvSpPr>
          <p:spPr bwMode="auto">
            <a:xfrm>
              <a:off x="1115619" y="1127854"/>
              <a:ext cx="2518816" cy="71697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+mn-lt"/>
                </a:rPr>
                <a:t>001 011 00 00000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lt"/>
                </a:rPr>
                <a:t>0</a:t>
              </a:r>
              <a:r>
                <a:rPr lang="en-US" altLang="zh-CN" sz="1800" b="1" dirty="0">
                  <a:solidFill>
                    <a:srgbClr val="CC3300"/>
                  </a:solidFill>
                  <a:latin typeface="+mn-lt"/>
                </a:rPr>
                <a:t>00001</a:t>
              </a:r>
              <a:endParaRPr lang="zh-CN" altLang="en-US" sz="1800" b="1" dirty="0">
                <a:solidFill>
                  <a:srgbClr val="CC3300"/>
                </a:solidFill>
                <a:latin typeface="+mn-lt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+mn-lt"/>
                </a:rPr>
                <a:t>000 000 00 11010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lt"/>
                </a:rPr>
                <a:t>0</a:t>
              </a:r>
              <a:r>
                <a:rPr lang="en-US" altLang="zh-CN" sz="1800" b="1" dirty="0">
                  <a:solidFill>
                    <a:srgbClr val="CC3300"/>
                  </a:solidFill>
                  <a:latin typeface="+mn-lt"/>
                </a:rPr>
                <a:t>00010</a:t>
              </a:r>
              <a:endParaRPr lang="zh-CN" altLang="en-US" sz="1800" b="1" dirty="0">
                <a:solidFill>
                  <a:srgbClr val="CC3300"/>
                </a:solidFill>
                <a:latin typeface="+mn-lt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+mn-lt"/>
                </a:rPr>
                <a:t>010 010 00 00000 </a:t>
              </a:r>
              <a:r>
                <a:rPr lang="en-US" altLang="zh-CN" sz="1800" b="1" dirty="0">
                  <a:solidFill>
                    <a:srgbClr val="FF3399"/>
                  </a:solidFill>
                  <a:latin typeface="+mn-lt"/>
                </a:rPr>
                <a:t>1</a:t>
              </a:r>
              <a:r>
                <a:rPr lang="en-US" altLang="zh-CN" sz="1800" b="1" dirty="0">
                  <a:latin typeface="+mn-lt"/>
                </a:rPr>
                <a:t>00000</a:t>
              </a:r>
              <a:endParaRPr lang="zh-CN" altLang="en-US" sz="1800" b="1" dirty="0">
                <a:latin typeface="+mn-lt"/>
              </a:endParaRPr>
            </a:p>
          </p:txBody>
        </p:sp>
        <p:sp>
          <p:nvSpPr>
            <p:cNvPr id="7" name="Text Box 39"/>
            <p:cNvSpPr txBox="1">
              <a:spLocks noChangeArrowheads="1"/>
            </p:cNvSpPr>
            <p:nvPr/>
          </p:nvSpPr>
          <p:spPr bwMode="auto">
            <a:xfrm>
              <a:off x="395537" y="842069"/>
              <a:ext cx="3238969" cy="2826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solidFill>
                    <a:srgbClr val="CC3300"/>
                  </a:solidFill>
                  <a:latin typeface="宋体" pitchFamily="2" charset="-122"/>
                </a:rPr>
                <a:t> </a:t>
              </a:r>
              <a:r>
                <a:rPr lang="zh-CN" altLang="en-US" sz="1800" b="1" dirty="0">
                  <a:latin typeface="宋体" pitchFamily="2" charset="-122"/>
                </a:rPr>
                <a:t>地址 </a:t>
              </a:r>
              <a:r>
                <a:rPr lang="zh-CN" altLang="en-US" sz="1800" b="1" dirty="0">
                  <a:solidFill>
                    <a:srgbClr val="CC3300"/>
                  </a:solidFill>
                  <a:latin typeface="宋体" pitchFamily="2" charset="-122"/>
                </a:rPr>
                <a:t>    </a:t>
              </a:r>
              <a:r>
                <a:rPr lang="zh-CN" altLang="en-US" sz="1800" b="1" dirty="0">
                  <a:latin typeface="宋体" pitchFamily="2" charset="-122"/>
                </a:rPr>
                <a:t>控制存储器</a:t>
              </a:r>
              <a:r>
                <a:rPr lang="en-US" altLang="zh-CN" sz="1800" b="1" dirty="0">
                  <a:latin typeface="宋体" pitchFamily="2" charset="-122"/>
                </a:rPr>
                <a:t>CS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9" name="Text Box 41"/>
            <p:cNvSpPr txBox="1">
              <a:spLocks noChangeArrowheads="1"/>
            </p:cNvSpPr>
            <p:nvPr/>
          </p:nvSpPr>
          <p:spPr bwMode="auto">
            <a:xfrm>
              <a:off x="3743597" y="1217786"/>
              <a:ext cx="828404" cy="5550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>
                  <a:latin typeface="宋体" pitchFamily="2" charset="-122"/>
                </a:rPr>
                <a:t>取指</a:t>
              </a:r>
              <a:endParaRPr lang="en-US" altLang="zh-CN" sz="1800" b="1" dirty="0">
                <a:latin typeface="宋体" pitchFamily="2" charset="-122"/>
              </a:endParaRPr>
            </a:p>
            <a:p>
              <a:r>
                <a:rPr lang="zh-CN" altLang="en-US" sz="1800" b="1" dirty="0">
                  <a:latin typeface="宋体" pitchFamily="2" charset="-122"/>
                </a:rPr>
                <a:t>微程序</a:t>
              </a:r>
            </a:p>
          </p:txBody>
        </p:sp>
        <p:sp>
          <p:nvSpPr>
            <p:cNvPr id="16" name="Text Box 49"/>
            <p:cNvSpPr txBox="1">
              <a:spLocks noChangeArrowheads="1"/>
            </p:cNvSpPr>
            <p:nvPr/>
          </p:nvSpPr>
          <p:spPr bwMode="auto">
            <a:xfrm>
              <a:off x="395536" y="1855126"/>
              <a:ext cx="720081" cy="70977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00011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CC3300"/>
                  </a:solidFill>
                  <a:latin typeface="宋体" pitchFamily="2" charset="-122"/>
                </a:rPr>
                <a:t>00100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CC3300"/>
                  </a:solidFill>
                  <a:latin typeface="宋体" pitchFamily="2" charset="-122"/>
                </a:rPr>
                <a:t>00101</a:t>
              </a:r>
            </a:p>
          </p:txBody>
        </p:sp>
        <p:sp>
          <p:nvSpPr>
            <p:cNvPr id="48" name="右大括号 47"/>
            <p:cNvSpPr/>
            <p:nvPr/>
          </p:nvSpPr>
          <p:spPr bwMode="auto">
            <a:xfrm>
              <a:off x="3665207" y="1141674"/>
              <a:ext cx="72231" cy="675936"/>
            </a:xfrm>
            <a:prstGeom prst="rightBrace">
              <a:avLst>
                <a:gd name="adj1" fmla="val 36735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9" name="Text Box 38"/>
            <p:cNvSpPr txBox="1">
              <a:spLocks noChangeArrowheads="1"/>
            </p:cNvSpPr>
            <p:nvPr/>
          </p:nvSpPr>
          <p:spPr bwMode="auto">
            <a:xfrm>
              <a:off x="1115617" y="1853291"/>
              <a:ext cx="2518817" cy="71161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+mn-lt"/>
                </a:rPr>
                <a:t>011 0</a:t>
              </a:r>
              <a:r>
                <a:rPr lang="en-US" altLang="zh-CN" sz="1800" b="1" spc="100" dirty="0">
                  <a:latin typeface="+mn-lt"/>
                </a:rPr>
                <a:t>11</a:t>
              </a:r>
              <a:r>
                <a:rPr lang="en-US" altLang="zh-CN" sz="1800" b="1" dirty="0">
                  <a:latin typeface="+mn-lt"/>
                </a:rPr>
                <a:t> 00 00000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lt"/>
                </a:rPr>
                <a:t>0</a:t>
              </a:r>
              <a:r>
                <a:rPr lang="en-US" altLang="zh-CN" sz="1800" b="1" dirty="0">
                  <a:solidFill>
                    <a:srgbClr val="CC3300"/>
                  </a:solidFill>
                  <a:latin typeface="+mn-lt"/>
                </a:rPr>
                <a:t>00100</a:t>
              </a:r>
              <a:endParaRPr lang="zh-CN" altLang="en-US" sz="1800" b="1" dirty="0">
                <a:solidFill>
                  <a:srgbClr val="CC3300"/>
                </a:solidFill>
                <a:latin typeface="+mn-lt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+mn-lt"/>
                </a:rPr>
                <a:t>000 000 00 01010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lt"/>
                </a:rPr>
                <a:t>0</a:t>
              </a:r>
              <a:r>
                <a:rPr lang="en-US" altLang="zh-CN" sz="1800" b="1" dirty="0">
                  <a:solidFill>
                    <a:srgbClr val="CC3300"/>
                  </a:solidFill>
                  <a:latin typeface="+mn-lt"/>
                </a:rPr>
                <a:t>00101</a:t>
              </a:r>
              <a:endParaRPr lang="zh-CN" altLang="en-US" sz="1800" b="1" dirty="0">
                <a:solidFill>
                  <a:srgbClr val="CC3300"/>
                </a:solidFill>
                <a:latin typeface="+mn-lt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+mn-lt"/>
                </a:rPr>
                <a:t>010 101 00 00001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lt"/>
                </a:rPr>
                <a:t>0</a:t>
              </a:r>
              <a:r>
                <a:rPr lang="en-US" altLang="zh-CN" sz="1800" b="1" dirty="0">
                  <a:solidFill>
                    <a:schemeClr val="accent2"/>
                  </a:solidFill>
                  <a:latin typeface="+mn-lt"/>
                </a:rPr>
                <a:t>00000</a:t>
              </a:r>
              <a:endParaRPr lang="zh-CN" altLang="en-US" sz="1800" b="1" dirty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0" name="Text Box 41"/>
            <p:cNvSpPr txBox="1">
              <a:spLocks noChangeArrowheads="1"/>
            </p:cNvSpPr>
            <p:nvPr/>
          </p:nvSpPr>
          <p:spPr bwMode="auto">
            <a:xfrm>
              <a:off x="3745658" y="1916832"/>
              <a:ext cx="828404" cy="5550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>
                  <a:latin typeface="宋体" pitchFamily="2" charset="-122"/>
                </a:rPr>
                <a:t>LD</a:t>
              </a:r>
              <a:r>
                <a:rPr lang="zh-CN" altLang="en-US" sz="1800" b="1" dirty="0">
                  <a:latin typeface="宋体" pitchFamily="2" charset="-122"/>
                </a:rPr>
                <a:t>指令</a:t>
              </a:r>
              <a:endParaRPr lang="en-US" altLang="zh-CN" sz="1800" b="1" dirty="0">
                <a:latin typeface="宋体" pitchFamily="2" charset="-122"/>
              </a:endParaRPr>
            </a:p>
            <a:p>
              <a:r>
                <a:rPr lang="zh-CN" altLang="en-US" sz="1800" b="1" dirty="0">
                  <a:latin typeface="宋体" pitchFamily="2" charset="-122"/>
                </a:rPr>
                <a:t>微程序</a:t>
              </a:r>
            </a:p>
          </p:txBody>
        </p:sp>
        <p:sp>
          <p:nvSpPr>
            <p:cNvPr id="51" name="右大括号 50"/>
            <p:cNvSpPr/>
            <p:nvPr/>
          </p:nvSpPr>
          <p:spPr bwMode="auto">
            <a:xfrm>
              <a:off x="3665208" y="1916832"/>
              <a:ext cx="74292" cy="595048"/>
            </a:xfrm>
            <a:prstGeom prst="rightBrace">
              <a:avLst>
                <a:gd name="adj1" fmla="val 36735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4" name="Text Box 49"/>
            <p:cNvSpPr txBox="1">
              <a:spLocks noChangeArrowheads="1"/>
            </p:cNvSpPr>
            <p:nvPr/>
          </p:nvSpPr>
          <p:spPr bwMode="auto">
            <a:xfrm>
              <a:off x="395537" y="2566739"/>
              <a:ext cx="720081" cy="71824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00110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CC3300"/>
                  </a:solidFill>
                  <a:latin typeface="宋体" pitchFamily="2" charset="-122"/>
                </a:rPr>
                <a:t>00111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CC3300"/>
                  </a:solidFill>
                  <a:latin typeface="宋体" pitchFamily="2" charset="-122"/>
                </a:rPr>
                <a:t>01000</a:t>
              </a:r>
            </a:p>
          </p:txBody>
        </p:sp>
        <p:sp>
          <p:nvSpPr>
            <p:cNvPr id="55" name="Text Box 38"/>
            <p:cNvSpPr txBox="1">
              <a:spLocks noChangeArrowheads="1"/>
            </p:cNvSpPr>
            <p:nvPr/>
          </p:nvSpPr>
          <p:spPr bwMode="auto">
            <a:xfrm>
              <a:off x="1115618" y="2564905"/>
              <a:ext cx="2518817" cy="72008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+mn-lt"/>
                </a:rPr>
                <a:t>011 0</a:t>
              </a:r>
              <a:r>
                <a:rPr lang="en-US" altLang="zh-CN" sz="1800" b="1" spc="100" dirty="0">
                  <a:latin typeface="+mn-lt"/>
                </a:rPr>
                <a:t>11</a:t>
              </a:r>
              <a:r>
                <a:rPr lang="en-US" altLang="zh-CN" sz="1800" b="1" dirty="0">
                  <a:latin typeface="+mn-lt"/>
                </a:rPr>
                <a:t> 00 00000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lt"/>
                </a:rPr>
                <a:t>0</a:t>
              </a:r>
              <a:r>
                <a:rPr lang="en-US" altLang="zh-CN" sz="1800" b="1" dirty="0">
                  <a:solidFill>
                    <a:srgbClr val="CC3300"/>
                  </a:solidFill>
                  <a:latin typeface="+mn-lt"/>
                </a:rPr>
                <a:t>00</a:t>
              </a:r>
              <a:r>
                <a:rPr lang="en-US" altLang="zh-CN" sz="1800" b="1" spc="100" dirty="0">
                  <a:solidFill>
                    <a:srgbClr val="CC3300"/>
                  </a:solidFill>
                  <a:latin typeface="+mn-lt"/>
                </a:rPr>
                <a:t>111</a:t>
              </a:r>
              <a:endParaRPr lang="zh-CN" altLang="en-US" sz="1800" b="1" spc="100" dirty="0">
                <a:solidFill>
                  <a:srgbClr val="CC3300"/>
                </a:solidFill>
                <a:latin typeface="+mn-lt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+mn-lt"/>
                </a:rPr>
                <a:t>0</a:t>
              </a:r>
              <a:r>
                <a:rPr lang="en-US" altLang="zh-CN" sz="1800" b="1" spc="100" dirty="0">
                  <a:latin typeface="+mn-lt"/>
                </a:rPr>
                <a:t>11</a:t>
              </a:r>
              <a:r>
                <a:rPr lang="en-US" altLang="zh-CN" sz="1800" b="1" dirty="0">
                  <a:latin typeface="+mn-lt"/>
                </a:rPr>
                <a:t> 100 00 00000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lt"/>
                </a:rPr>
                <a:t>0</a:t>
              </a:r>
              <a:r>
                <a:rPr lang="en-US" altLang="zh-CN" sz="1800" b="1" dirty="0">
                  <a:solidFill>
                    <a:srgbClr val="CC3300"/>
                  </a:solidFill>
                  <a:latin typeface="+mn-lt"/>
                </a:rPr>
                <a:t>01000</a:t>
              </a:r>
              <a:endParaRPr lang="zh-CN" altLang="en-US" sz="1800" b="1" dirty="0">
                <a:solidFill>
                  <a:srgbClr val="CC3300"/>
                </a:solidFill>
                <a:latin typeface="+mn-lt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+mn-lt"/>
                </a:rPr>
                <a:t>000 000 00 00</a:t>
              </a:r>
              <a:r>
                <a:rPr lang="en-US" altLang="zh-CN" sz="1800" b="1" spc="100" dirty="0">
                  <a:latin typeface="+mn-lt"/>
                </a:rPr>
                <a:t>11</a:t>
              </a:r>
              <a:r>
                <a:rPr lang="en-US" altLang="zh-CN" sz="1800" b="1" dirty="0">
                  <a:latin typeface="+mn-lt"/>
                </a:rPr>
                <a:t>1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lt"/>
                </a:rPr>
                <a:t>0</a:t>
              </a:r>
              <a:r>
                <a:rPr lang="en-US" altLang="zh-CN" sz="1800" b="1" dirty="0">
                  <a:solidFill>
                    <a:schemeClr val="accent2"/>
                  </a:solidFill>
                  <a:latin typeface="+mn-lt"/>
                </a:rPr>
                <a:t>00000</a:t>
              </a:r>
              <a:endParaRPr lang="zh-CN" altLang="en-US" sz="1800" b="1" dirty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6" name="Text Box 41"/>
            <p:cNvSpPr txBox="1">
              <a:spLocks noChangeArrowheads="1"/>
            </p:cNvSpPr>
            <p:nvPr/>
          </p:nvSpPr>
          <p:spPr bwMode="auto">
            <a:xfrm>
              <a:off x="3745659" y="2636912"/>
              <a:ext cx="828404" cy="5550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>
                  <a:latin typeface="宋体" pitchFamily="2" charset="-122"/>
                </a:rPr>
                <a:t>ST</a:t>
              </a:r>
              <a:r>
                <a:rPr lang="zh-CN" altLang="en-US" sz="1800" b="1" dirty="0">
                  <a:latin typeface="宋体" pitchFamily="2" charset="-122"/>
                </a:rPr>
                <a:t>指令</a:t>
              </a:r>
              <a:endParaRPr lang="en-US" altLang="zh-CN" sz="1800" b="1" dirty="0">
                <a:latin typeface="宋体" pitchFamily="2" charset="-122"/>
              </a:endParaRPr>
            </a:p>
            <a:p>
              <a:r>
                <a:rPr lang="zh-CN" altLang="en-US" sz="1800" b="1" dirty="0">
                  <a:latin typeface="宋体" pitchFamily="2" charset="-122"/>
                </a:rPr>
                <a:t>微程序</a:t>
              </a:r>
            </a:p>
          </p:txBody>
        </p:sp>
        <p:sp>
          <p:nvSpPr>
            <p:cNvPr id="57" name="右大括号 56"/>
            <p:cNvSpPr/>
            <p:nvPr/>
          </p:nvSpPr>
          <p:spPr bwMode="auto">
            <a:xfrm>
              <a:off x="3634506" y="2636912"/>
              <a:ext cx="104995" cy="580335"/>
            </a:xfrm>
            <a:prstGeom prst="rightBrace">
              <a:avLst>
                <a:gd name="adj1" fmla="val 36735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2" name="Text Box 37"/>
            <p:cNvSpPr txBox="1">
              <a:spLocks noChangeArrowheads="1"/>
            </p:cNvSpPr>
            <p:nvPr/>
          </p:nvSpPr>
          <p:spPr bwMode="auto">
            <a:xfrm>
              <a:off x="4716017" y="1133534"/>
              <a:ext cx="720080" cy="711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01001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CC3300"/>
                  </a:solidFill>
                  <a:latin typeface="宋体" pitchFamily="2" charset="-122"/>
                </a:rPr>
                <a:t>01010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CC3300"/>
                  </a:solidFill>
                  <a:latin typeface="宋体" pitchFamily="2" charset="-122"/>
                </a:rPr>
                <a:t>01011</a:t>
              </a:r>
            </a:p>
          </p:txBody>
        </p:sp>
        <p:sp>
          <p:nvSpPr>
            <p:cNvPr id="63" name="Text Box 38"/>
            <p:cNvSpPr txBox="1">
              <a:spLocks noChangeArrowheads="1"/>
            </p:cNvSpPr>
            <p:nvPr/>
          </p:nvSpPr>
          <p:spPr bwMode="auto">
            <a:xfrm>
              <a:off x="5436096" y="1124744"/>
              <a:ext cx="2522465" cy="72008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+mn-lt"/>
                </a:rPr>
                <a:t>01</a:t>
              </a:r>
              <a:r>
                <a:rPr lang="en-US" altLang="zh-CN" sz="1800" b="1" spc="100" dirty="0">
                  <a:latin typeface="+mn-lt"/>
                </a:rPr>
                <a:t>1 1</a:t>
              </a:r>
              <a:r>
                <a:rPr lang="en-US" altLang="zh-CN" sz="1800" b="1" dirty="0">
                  <a:latin typeface="+mn-lt"/>
                </a:rPr>
                <a:t>10 00 00000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lt"/>
                </a:rPr>
                <a:t>0</a:t>
              </a:r>
              <a:r>
                <a:rPr lang="en-US" altLang="zh-CN" sz="1800" b="1" dirty="0">
                  <a:solidFill>
                    <a:srgbClr val="CC3300"/>
                  </a:solidFill>
                  <a:latin typeface="+mn-lt"/>
                </a:rPr>
                <a:t>01010</a:t>
              </a:r>
              <a:endParaRPr lang="zh-CN" altLang="en-US" sz="1800" b="1" dirty="0">
                <a:solidFill>
                  <a:srgbClr val="CC3300"/>
                </a:solidFill>
                <a:latin typeface="+mn-lt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+mn-lt"/>
                </a:rPr>
                <a:t>011 </a:t>
              </a:r>
              <a:r>
                <a:rPr lang="en-US" altLang="zh-CN" sz="1800" b="1" spc="100" dirty="0">
                  <a:latin typeface="+mn-lt"/>
                </a:rPr>
                <a:t>111</a:t>
              </a:r>
              <a:r>
                <a:rPr lang="en-US" altLang="zh-CN" sz="1800" b="1" dirty="0">
                  <a:latin typeface="+mn-lt"/>
                </a:rPr>
                <a:t> 01 00000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lt"/>
                </a:rPr>
                <a:t>0</a:t>
              </a:r>
              <a:r>
                <a:rPr lang="en-US" altLang="zh-CN" sz="1800" b="1" dirty="0">
                  <a:solidFill>
                    <a:srgbClr val="CC3300"/>
                  </a:solidFill>
                  <a:latin typeface="+mn-lt"/>
                </a:rPr>
                <a:t>010</a:t>
              </a:r>
              <a:r>
                <a:rPr lang="en-US" altLang="zh-CN" sz="1800" b="1" spc="100" dirty="0">
                  <a:solidFill>
                    <a:srgbClr val="CC3300"/>
                  </a:solidFill>
                  <a:latin typeface="+mn-lt"/>
                </a:rPr>
                <a:t>11</a:t>
              </a:r>
              <a:endParaRPr lang="zh-CN" altLang="en-US" sz="1800" b="1" spc="100" dirty="0">
                <a:solidFill>
                  <a:srgbClr val="CC3300"/>
                </a:solidFill>
                <a:latin typeface="+mn-lt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+mn-lt"/>
                </a:rPr>
                <a:t>101 101 00 00001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lt"/>
                </a:rPr>
                <a:t>0</a:t>
              </a:r>
              <a:r>
                <a:rPr lang="en-US" altLang="zh-CN" sz="1800" b="1" dirty="0">
                  <a:solidFill>
                    <a:schemeClr val="accent2"/>
                  </a:solidFill>
                  <a:latin typeface="+mn-lt"/>
                </a:rPr>
                <a:t>00000</a:t>
              </a:r>
              <a:endParaRPr lang="zh-CN" altLang="en-US" sz="1800" b="1" dirty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64" name="Text Box 39"/>
            <p:cNvSpPr txBox="1">
              <a:spLocks noChangeArrowheads="1"/>
            </p:cNvSpPr>
            <p:nvPr/>
          </p:nvSpPr>
          <p:spPr bwMode="auto">
            <a:xfrm>
              <a:off x="4713955" y="842069"/>
              <a:ext cx="3238970" cy="29146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solidFill>
                    <a:srgbClr val="CC3300"/>
                  </a:solidFill>
                  <a:latin typeface="宋体" pitchFamily="2" charset="-122"/>
                </a:rPr>
                <a:t> </a:t>
              </a:r>
              <a:r>
                <a:rPr lang="zh-CN" altLang="en-US" sz="1800" b="1" dirty="0">
                  <a:latin typeface="宋体" pitchFamily="2" charset="-122"/>
                </a:rPr>
                <a:t>地址 </a:t>
              </a:r>
              <a:r>
                <a:rPr lang="zh-CN" altLang="en-US" sz="1800" b="1" dirty="0">
                  <a:solidFill>
                    <a:srgbClr val="CC3300"/>
                  </a:solidFill>
                  <a:latin typeface="宋体" pitchFamily="2" charset="-122"/>
                </a:rPr>
                <a:t>    </a:t>
              </a:r>
              <a:r>
                <a:rPr lang="zh-CN" altLang="en-US" sz="1800" b="1" dirty="0">
                  <a:latin typeface="宋体" pitchFamily="2" charset="-122"/>
                </a:rPr>
                <a:t>控制存储器</a:t>
              </a:r>
              <a:r>
                <a:rPr lang="en-US" altLang="zh-CN" sz="1800" b="1" dirty="0">
                  <a:latin typeface="宋体" pitchFamily="2" charset="-122"/>
                </a:rPr>
                <a:t>CS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65" name="Text Box 41"/>
            <p:cNvSpPr txBox="1">
              <a:spLocks noChangeArrowheads="1"/>
            </p:cNvSpPr>
            <p:nvPr/>
          </p:nvSpPr>
          <p:spPr bwMode="auto">
            <a:xfrm>
              <a:off x="8062014" y="1251777"/>
              <a:ext cx="902473" cy="5550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>
                  <a:latin typeface="宋体" pitchFamily="2" charset="-122"/>
                </a:rPr>
                <a:t>SUB</a:t>
              </a:r>
              <a:r>
                <a:rPr lang="zh-CN" altLang="en-US" sz="1800" b="1" dirty="0">
                  <a:latin typeface="宋体" pitchFamily="2" charset="-122"/>
                </a:rPr>
                <a:t>指令</a:t>
              </a:r>
              <a:endParaRPr lang="en-US" altLang="zh-CN" sz="1800" b="1" dirty="0">
                <a:latin typeface="宋体" pitchFamily="2" charset="-122"/>
              </a:endParaRPr>
            </a:p>
            <a:p>
              <a:r>
                <a:rPr lang="zh-CN" altLang="en-US" sz="1800" b="1" dirty="0">
                  <a:latin typeface="宋体" pitchFamily="2" charset="-122"/>
                </a:rPr>
                <a:t>微程序</a:t>
              </a:r>
            </a:p>
          </p:txBody>
        </p:sp>
        <p:sp>
          <p:nvSpPr>
            <p:cNvPr id="66" name="Text Box 49"/>
            <p:cNvSpPr txBox="1">
              <a:spLocks noChangeArrowheads="1"/>
            </p:cNvSpPr>
            <p:nvPr/>
          </p:nvSpPr>
          <p:spPr bwMode="auto">
            <a:xfrm>
              <a:off x="4716016" y="1860806"/>
              <a:ext cx="720081" cy="70409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01100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CC3300"/>
                  </a:solidFill>
                  <a:latin typeface="宋体" pitchFamily="2" charset="-122"/>
                </a:rPr>
                <a:t>01101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CC3300"/>
                  </a:solidFill>
                  <a:latin typeface="宋体" pitchFamily="2" charset="-122"/>
                </a:rPr>
                <a:t>01110</a:t>
              </a:r>
            </a:p>
          </p:txBody>
        </p:sp>
        <p:sp>
          <p:nvSpPr>
            <p:cNvPr id="68" name="右大括号 67"/>
            <p:cNvSpPr/>
            <p:nvPr/>
          </p:nvSpPr>
          <p:spPr bwMode="auto">
            <a:xfrm>
              <a:off x="7958561" y="1135630"/>
              <a:ext cx="97296" cy="682063"/>
            </a:xfrm>
            <a:prstGeom prst="rightBrace">
              <a:avLst>
                <a:gd name="adj1" fmla="val 36735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9" name="Text Box 38"/>
            <p:cNvSpPr txBox="1">
              <a:spLocks noChangeArrowheads="1"/>
            </p:cNvSpPr>
            <p:nvPr/>
          </p:nvSpPr>
          <p:spPr bwMode="auto">
            <a:xfrm>
              <a:off x="5438157" y="1844824"/>
              <a:ext cx="2518817" cy="72008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+mn-lt"/>
                </a:rPr>
                <a:t>001 </a:t>
              </a:r>
              <a:r>
                <a:rPr lang="en-US" altLang="zh-CN" sz="1800" b="1" spc="100" dirty="0">
                  <a:latin typeface="+mn-lt"/>
                </a:rPr>
                <a:t>11</a:t>
              </a:r>
              <a:r>
                <a:rPr lang="en-US" altLang="zh-CN" sz="1800" b="1" dirty="0">
                  <a:latin typeface="+mn-lt"/>
                </a:rPr>
                <a:t>0 00 00000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lt"/>
                </a:rPr>
                <a:t>0</a:t>
              </a:r>
              <a:r>
                <a:rPr lang="en-US" altLang="zh-CN" sz="1800" b="1" dirty="0">
                  <a:solidFill>
                    <a:srgbClr val="CC3300"/>
                  </a:solidFill>
                  <a:latin typeface="+mn-lt"/>
                </a:rPr>
                <a:t>01101</a:t>
              </a:r>
              <a:endParaRPr lang="zh-CN" altLang="en-US" sz="1800" b="1" dirty="0">
                <a:solidFill>
                  <a:srgbClr val="CC3300"/>
                </a:solidFill>
                <a:latin typeface="+mn-lt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+mn-lt"/>
                </a:rPr>
                <a:t>100 </a:t>
              </a:r>
              <a:r>
                <a:rPr lang="en-US" altLang="zh-CN" sz="1800" b="1" spc="100" dirty="0">
                  <a:latin typeface="+mn-lt"/>
                </a:rPr>
                <a:t>111</a:t>
              </a:r>
              <a:r>
                <a:rPr lang="en-US" altLang="zh-CN" sz="1800" b="1" dirty="0">
                  <a:latin typeface="+mn-lt"/>
                </a:rPr>
                <a:t> 00 00000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lt"/>
                </a:rPr>
                <a:t>0</a:t>
              </a:r>
              <a:r>
                <a:rPr lang="en-US" altLang="zh-CN" sz="1800" b="1" dirty="0">
                  <a:solidFill>
                    <a:srgbClr val="CC3300"/>
                  </a:solidFill>
                  <a:latin typeface="+mn-lt"/>
                </a:rPr>
                <a:t>01110</a:t>
              </a:r>
              <a:endParaRPr lang="zh-CN" altLang="en-US" sz="1800" b="1" dirty="0">
                <a:solidFill>
                  <a:srgbClr val="CC3300"/>
                </a:solidFill>
                <a:latin typeface="+mn-lt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spc="100" dirty="0">
                  <a:latin typeface="+mn-lt"/>
                </a:rPr>
                <a:t>1</a:t>
              </a:r>
              <a:r>
                <a:rPr lang="en-US" altLang="zh-CN" sz="1800" b="1" dirty="0">
                  <a:latin typeface="+mn-lt"/>
                </a:rPr>
                <a:t>01 001 00 00001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lt"/>
                </a:rPr>
                <a:t>0</a:t>
              </a:r>
              <a:r>
                <a:rPr lang="en-US" altLang="zh-CN" sz="1800" b="1" dirty="0">
                  <a:solidFill>
                    <a:schemeClr val="accent2"/>
                  </a:solidFill>
                  <a:latin typeface="+mn-lt"/>
                </a:rPr>
                <a:t>00000</a:t>
              </a:r>
              <a:endParaRPr lang="zh-CN" altLang="en-US" sz="1800" b="1" dirty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0" name="Text Box 41"/>
            <p:cNvSpPr txBox="1">
              <a:spLocks noChangeArrowheads="1"/>
            </p:cNvSpPr>
            <p:nvPr/>
          </p:nvSpPr>
          <p:spPr bwMode="auto">
            <a:xfrm>
              <a:off x="8064075" y="1988840"/>
              <a:ext cx="900411" cy="5550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>
                  <a:latin typeface="宋体" pitchFamily="2" charset="-122"/>
                </a:rPr>
                <a:t>JNZ</a:t>
              </a:r>
              <a:r>
                <a:rPr lang="zh-CN" altLang="en-US" sz="1800" b="1" dirty="0">
                  <a:latin typeface="宋体" pitchFamily="2" charset="-122"/>
                </a:rPr>
                <a:t>指令</a:t>
              </a:r>
              <a:endParaRPr lang="en-US" altLang="zh-CN" sz="1800" b="1" dirty="0">
                <a:latin typeface="宋体" pitchFamily="2" charset="-122"/>
              </a:endParaRPr>
            </a:p>
            <a:p>
              <a:r>
                <a:rPr lang="zh-CN" altLang="en-US" sz="1800" b="1" dirty="0">
                  <a:latin typeface="宋体" pitchFamily="2" charset="-122"/>
                </a:rPr>
                <a:t>微程序</a:t>
              </a:r>
            </a:p>
          </p:txBody>
        </p:sp>
        <p:sp>
          <p:nvSpPr>
            <p:cNvPr id="71" name="右大括号 70"/>
            <p:cNvSpPr/>
            <p:nvPr/>
          </p:nvSpPr>
          <p:spPr bwMode="auto">
            <a:xfrm>
              <a:off x="7983626" y="1916832"/>
              <a:ext cx="74292" cy="841590"/>
            </a:xfrm>
            <a:prstGeom prst="rightBrace">
              <a:avLst>
                <a:gd name="adj1" fmla="val 36735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2" name="Text Box 49"/>
            <p:cNvSpPr txBox="1">
              <a:spLocks noChangeArrowheads="1"/>
            </p:cNvSpPr>
            <p:nvPr/>
          </p:nvSpPr>
          <p:spPr bwMode="auto">
            <a:xfrm>
              <a:off x="4716017" y="2852936"/>
              <a:ext cx="720081" cy="7200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10000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CC3300"/>
                  </a:solidFill>
                  <a:latin typeface="宋体" pitchFamily="2" charset="-122"/>
                </a:rPr>
                <a:t>10001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CC3300"/>
                  </a:solidFill>
                  <a:latin typeface="宋体" pitchFamily="2" charset="-122"/>
                </a:rPr>
                <a:t>10010</a:t>
              </a:r>
            </a:p>
          </p:txBody>
        </p:sp>
        <p:sp>
          <p:nvSpPr>
            <p:cNvPr id="73" name="Text Box 38"/>
            <p:cNvSpPr txBox="1">
              <a:spLocks noChangeArrowheads="1"/>
            </p:cNvSpPr>
            <p:nvPr/>
          </p:nvSpPr>
          <p:spPr bwMode="auto">
            <a:xfrm>
              <a:off x="5438158" y="2852937"/>
              <a:ext cx="2518817" cy="72008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+mn-lt"/>
                </a:rPr>
                <a:t>001 011 00 00000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lt"/>
                </a:rPr>
                <a:t>0</a:t>
              </a:r>
              <a:r>
                <a:rPr lang="en-US" altLang="zh-CN" sz="1800" b="1" dirty="0">
                  <a:solidFill>
                    <a:srgbClr val="CC3300"/>
                  </a:solidFill>
                  <a:latin typeface="+mn-lt"/>
                </a:rPr>
                <a:t>10001</a:t>
              </a:r>
              <a:endParaRPr lang="zh-CN" altLang="en-US" sz="1800" b="1" dirty="0">
                <a:solidFill>
                  <a:srgbClr val="CC3300"/>
                </a:solidFill>
                <a:latin typeface="+mn-lt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+mn-lt"/>
                </a:rPr>
                <a:t>000 000 00 11010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lt"/>
                </a:rPr>
                <a:t>0</a:t>
              </a:r>
              <a:r>
                <a:rPr lang="en-US" altLang="zh-CN" sz="1800" b="1" dirty="0">
                  <a:solidFill>
                    <a:srgbClr val="CC3300"/>
                  </a:solidFill>
                  <a:latin typeface="+mn-lt"/>
                </a:rPr>
                <a:t>10010</a:t>
              </a:r>
              <a:endParaRPr lang="zh-CN" altLang="en-US" sz="1800" b="1" dirty="0">
                <a:solidFill>
                  <a:srgbClr val="CC3300"/>
                </a:solidFill>
                <a:latin typeface="+mn-lt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+mn-lt"/>
                </a:rPr>
                <a:t>011 101 00 00001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lt"/>
                </a:rPr>
                <a:t>0</a:t>
              </a:r>
              <a:r>
                <a:rPr lang="en-US" altLang="zh-CN" sz="1800" b="1" dirty="0">
                  <a:solidFill>
                    <a:schemeClr val="accent2"/>
                  </a:solidFill>
                  <a:latin typeface="+mn-lt"/>
                </a:rPr>
                <a:t>00000</a:t>
              </a:r>
              <a:endParaRPr lang="zh-CN" altLang="en-US" sz="1800" b="1" dirty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4" name="Text Box 41"/>
            <p:cNvSpPr txBox="1">
              <a:spLocks noChangeArrowheads="1"/>
            </p:cNvSpPr>
            <p:nvPr/>
          </p:nvSpPr>
          <p:spPr bwMode="auto">
            <a:xfrm>
              <a:off x="8064076" y="2924944"/>
              <a:ext cx="900409" cy="5550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>
                  <a:latin typeface="宋体" pitchFamily="2" charset="-122"/>
                </a:rPr>
                <a:t>MOV</a:t>
              </a:r>
              <a:r>
                <a:rPr lang="zh-CN" altLang="en-US" sz="1800" b="1" dirty="0">
                  <a:latin typeface="宋体" pitchFamily="2" charset="-122"/>
                </a:rPr>
                <a:t>指令</a:t>
              </a:r>
              <a:endParaRPr lang="en-US" altLang="zh-CN" sz="1800" b="1" dirty="0">
                <a:latin typeface="宋体" pitchFamily="2" charset="-122"/>
              </a:endParaRPr>
            </a:p>
            <a:p>
              <a:r>
                <a:rPr lang="zh-CN" altLang="en-US" sz="1800" b="1" dirty="0">
                  <a:latin typeface="宋体" pitchFamily="2" charset="-122"/>
                </a:rPr>
                <a:t>微程序</a:t>
              </a:r>
            </a:p>
          </p:txBody>
        </p:sp>
        <p:sp>
          <p:nvSpPr>
            <p:cNvPr id="75" name="右大括号 74"/>
            <p:cNvSpPr/>
            <p:nvPr/>
          </p:nvSpPr>
          <p:spPr bwMode="auto">
            <a:xfrm>
              <a:off x="7983626" y="2924944"/>
              <a:ext cx="74293" cy="584606"/>
            </a:xfrm>
            <a:prstGeom prst="rightBrace">
              <a:avLst>
                <a:gd name="adj1" fmla="val 36735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6" name="Text Box 49"/>
            <p:cNvSpPr txBox="1">
              <a:spLocks noChangeArrowheads="1"/>
            </p:cNvSpPr>
            <p:nvPr/>
          </p:nvSpPr>
          <p:spPr bwMode="auto">
            <a:xfrm>
              <a:off x="4717478" y="2564904"/>
              <a:ext cx="720081" cy="2822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01111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77" name="Text Box 38"/>
            <p:cNvSpPr txBox="1">
              <a:spLocks noChangeArrowheads="1"/>
            </p:cNvSpPr>
            <p:nvPr/>
          </p:nvSpPr>
          <p:spPr bwMode="auto">
            <a:xfrm>
              <a:off x="5437559" y="2564904"/>
              <a:ext cx="2518817" cy="288032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+mn-lt"/>
                </a:rPr>
                <a:t>000 000 00 00001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lt"/>
                </a:rPr>
                <a:t>0</a:t>
              </a:r>
              <a:r>
                <a:rPr lang="en-US" altLang="zh-CN" sz="1800" b="1" dirty="0">
                  <a:solidFill>
                    <a:schemeClr val="accent2"/>
                  </a:solidFill>
                  <a:latin typeface="+mn-lt"/>
                </a:rPr>
                <a:t>00000</a:t>
              </a:r>
              <a:endParaRPr lang="zh-CN" altLang="en-US" sz="1800" b="1" dirty="0">
                <a:solidFill>
                  <a:schemeClr val="accent2"/>
                </a:solidFill>
                <a:latin typeface="+mn-lt"/>
              </a:endParaRPr>
            </a:p>
          </p:txBody>
        </p:sp>
      </p:grpSp>
      <p:sp>
        <p:nvSpPr>
          <p:cNvPr id="83" name="Text Box 6"/>
          <p:cNvSpPr txBox="1">
            <a:spLocks noChangeArrowheads="1"/>
          </p:cNvSpPr>
          <p:nvPr/>
        </p:nvSpPr>
        <p:spPr bwMode="auto">
          <a:xfrm>
            <a:off x="179512" y="364502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*设计相关电路：</a:t>
            </a:r>
            <a:r>
              <a:rPr lang="zh-CN" altLang="en-US" b="1" dirty="0">
                <a:latin typeface="宋体" pitchFamily="2" charset="-122"/>
              </a:rPr>
              <a:t>微命令译码器、微地址形成电路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170" name="AutoShape 9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9" y="6454031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1" name="Group 76"/>
          <p:cNvGrpSpPr>
            <a:grpSpLocks/>
          </p:cNvGrpSpPr>
          <p:nvPr/>
        </p:nvGrpSpPr>
        <p:grpSpPr bwMode="auto">
          <a:xfrm>
            <a:off x="5147741" y="6453336"/>
            <a:ext cx="360363" cy="287337"/>
            <a:chOff x="1133" y="4020"/>
            <a:chExt cx="227" cy="181"/>
          </a:xfrm>
        </p:grpSpPr>
        <p:sp>
          <p:nvSpPr>
            <p:cNvPr id="172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74</a:t>
              </a:r>
            </a:p>
          </p:txBody>
        </p:sp>
      </p:grpSp>
      <p:grpSp>
        <p:nvGrpSpPr>
          <p:cNvPr id="174" name="Group 76"/>
          <p:cNvGrpSpPr>
            <a:grpSpLocks/>
          </p:cNvGrpSpPr>
          <p:nvPr/>
        </p:nvGrpSpPr>
        <p:grpSpPr bwMode="auto">
          <a:xfrm>
            <a:off x="6227861" y="6453336"/>
            <a:ext cx="360363" cy="287337"/>
            <a:chOff x="1133" y="4020"/>
            <a:chExt cx="227" cy="181"/>
          </a:xfrm>
        </p:grpSpPr>
        <p:sp>
          <p:nvSpPr>
            <p:cNvPr id="175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6" name="Text Box 78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70</a:t>
              </a:r>
            </a:p>
          </p:txBody>
        </p:sp>
      </p:grpSp>
      <p:sp>
        <p:nvSpPr>
          <p:cNvPr id="271" name="Text Box 272"/>
          <p:cNvSpPr txBox="1">
            <a:spLocks noChangeArrowheads="1"/>
          </p:cNvSpPr>
          <p:nvPr/>
        </p:nvSpPr>
        <p:spPr bwMode="auto">
          <a:xfrm>
            <a:off x="5652120" y="4221088"/>
            <a:ext cx="2952328" cy="2016225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algn="l"/>
            <a:r>
              <a:rPr lang="en-US" altLang="zh-CN" sz="1800" b="1" baseline="-25000" dirty="0">
                <a:solidFill>
                  <a:srgbClr val="FF3399"/>
                </a:solidFill>
                <a:latin typeface="宋体" pitchFamily="2" charset="-122"/>
              </a:rPr>
              <a:t> </a:t>
            </a:r>
            <a:r>
              <a:rPr lang="en-US" altLang="zh-CN" sz="1800" b="1" dirty="0">
                <a:latin typeface="宋体" pitchFamily="2" charset="-122"/>
              </a:rPr>
              <a:t>OP </a:t>
            </a:r>
            <a:r>
              <a:rPr lang="en-US" altLang="zh-CN" sz="1800" b="1" baseline="-25000" dirty="0">
                <a:latin typeface="宋体" pitchFamily="2" charset="-122"/>
              </a:rPr>
              <a:t> </a:t>
            </a:r>
            <a:r>
              <a:rPr lang="en-US" altLang="zh-CN" sz="1800" b="1" dirty="0">
                <a:latin typeface="宋体" pitchFamily="2" charset="-122"/>
              </a:rPr>
              <a:t>ZF  </a:t>
            </a:r>
            <a:r>
              <a:rPr lang="en-US" altLang="zh-CN" sz="1800" b="1" dirty="0">
                <a:solidFill>
                  <a:srgbClr val="CC3300"/>
                </a:solidFill>
                <a:latin typeface="宋体" pitchFamily="2" charset="-122"/>
              </a:rPr>
              <a:t>A</a:t>
            </a:r>
            <a:r>
              <a:rPr lang="en-US" altLang="zh-CN" sz="1800" b="1" baseline="-14000" dirty="0">
                <a:solidFill>
                  <a:srgbClr val="CC3300"/>
                </a:solidFill>
                <a:latin typeface="宋体" pitchFamily="2" charset="-122"/>
              </a:rPr>
              <a:t>4</a:t>
            </a:r>
            <a:r>
              <a:rPr lang="en-US" altLang="zh-CN" sz="1800" b="1" dirty="0">
                <a:solidFill>
                  <a:srgbClr val="CC3300"/>
                </a:solidFill>
                <a:latin typeface="宋体" pitchFamily="2" charset="-122"/>
              </a:rPr>
              <a:t>A</a:t>
            </a:r>
            <a:r>
              <a:rPr lang="en-US" altLang="zh-CN" sz="1800" b="1" baseline="-14000" dirty="0">
                <a:solidFill>
                  <a:srgbClr val="CC3300"/>
                </a:solidFill>
                <a:latin typeface="宋体" pitchFamily="2" charset="-122"/>
              </a:rPr>
              <a:t>3</a:t>
            </a:r>
            <a:r>
              <a:rPr lang="en-US" altLang="zh-CN" sz="1800" b="1" dirty="0">
                <a:solidFill>
                  <a:srgbClr val="CC3300"/>
                </a:solidFill>
                <a:latin typeface="宋体" pitchFamily="2" charset="-122"/>
              </a:rPr>
              <a:t>A</a:t>
            </a:r>
            <a:r>
              <a:rPr lang="en-US" altLang="zh-CN" sz="1800" b="1" baseline="-14000" dirty="0">
                <a:solidFill>
                  <a:srgbClr val="CC3300"/>
                </a:solidFill>
                <a:latin typeface="宋体" pitchFamily="2" charset="-122"/>
              </a:rPr>
              <a:t>2</a:t>
            </a:r>
            <a:r>
              <a:rPr lang="en-US" altLang="zh-CN" sz="1800" b="1" dirty="0">
                <a:solidFill>
                  <a:srgbClr val="CC3300"/>
                </a:solidFill>
                <a:latin typeface="宋体" pitchFamily="2" charset="-122"/>
              </a:rPr>
              <a:t>A</a:t>
            </a:r>
            <a:r>
              <a:rPr lang="en-US" altLang="zh-CN" sz="1800" b="1" baseline="-14000" dirty="0">
                <a:solidFill>
                  <a:srgbClr val="CC3300"/>
                </a:solidFill>
                <a:latin typeface="宋体" pitchFamily="2" charset="-122"/>
              </a:rPr>
              <a:t>1</a:t>
            </a:r>
            <a:r>
              <a:rPr lang="en-US" altLang="zh-CN" sz="1800" b="1" dirty="0">
                <a:solidFill>
                  <a:srgbClr val="CC3300"/>
                </a:solidFill>
                <a:latin typeface="宋体" pitchFamily="2" charset="-122"/>
              </a:rPr>
              <a:t>A</a:t>
            </a:r>
            <a:r>
              <a:rPr lang="en-US" altLang="zh-CN" sz="1800" b="1" baseline="-14000" dirty="0">
                <a:solidFill>
                  <a:srgbClr val="CC3300"/>
                </a:solidFill>
                <a:latin typeface="宋体" pitchFamily="2" charset="-122"/>
              </a:rPr>
              <a:t>0</a:t>
            </a:r>
            <a:endParaRPr lang="en-US" altLang="zh-CN" sz="1800" b="1" dirty="0">
              <a:latin typeface="宋体" pitchFamily="2" charset="-122"/>
            </a:endParaRPr>
          </a:p>
          <a:p>
            <a:pPr algn="l"/>
            <a:r>
              <a:rPr lang="en-US" altLang="zh-CN" sz="1800" b="1" dirty="0">
                <a:latin typeface="宋体" pitchFamily="2" charset="-122"/>
              </a:rPr>
              <a:t>LD     </a:t>
            </a:r>
            <a:r>
              <a:rPr lang="en-US" altLang="zh-CN" sz="1800" b="1" baseline="-25000" dirty="0">
                <a:latin typeface="宋体" pitchFamily="2" charset="-122"/>
              </a:rPr>
              <a:t>  </a:t>
            </a:r>
            <a:r>
              <a:rPr lang="en-US" altLang="zh-CN" sz="1800" b="1" spc="600" dirty="0">
                <a:latin typeface="宋体" pitchFamily="2" charset="-122"/>
              </a:rPr>
              <a:t>00011</a:t>
            </a:r>
            <a:r>
              <a:rPr lang="en-US" altLang="zh-CN" sz="1800" b="1" dirty="0">
                <a:latin typeface="宋体" pitchFamily="2" charset="-122"/>
              </a:rPr>
              <a:t>  A</a:t>
            </a:r>
            <a:r>
              <a:rPr lang="en-US" altLang="zh-CN" sz="1800" b="1" baseline="-18000" dirty="0">
                <a:latin typeface="宋体" pitchFamily="2" charset="-122"/>
              </a:rPr>
              <a:t>4</a:t>
            </a:r>
            <a:r>
              <a:rPr lang="zh-CN" altLang="en-US" sz="1800" b="1" dirty="0">
                <a:latin typeface="宋体" pitchFamily="2" charset="-122"/>
              </a:rPr>
              <a:t>＝</a:t>
            </a:r>
            <a:r>
              <a:rPr lang="en-US" altLang="zh-CN" sz="1800" b="1" dirty="0">
                <a:latin typeface="宋体" pitchFamily="2" charset="-122"/>
              </a:rPr>
              <a:t> </a:t>
            </a:r>
          </a:p>
          <a:p>
            <a:pPr algn="l"/>
            <a:r>
              <a:rPr lang="en-US" altLang="zh-CN" sz="1800" b="1" dirty="0">
                <a:latin typeface="宋体" pitchFamily="2" charset="-122"/>
              </a:rPr>
              <a:t>ST     </a:t>
            </a:r>
            <a:r>
              <a:rPr lang="en-US" altLang="zh-CN" sz="1800" b="1" baseline="-25000" dirty="0">
                <a:latin typeface="宋体" pitchFamily="2" charset="-122"/>
              </a:rPr>
              <a:t>  </a:t>
            </a:r>
            <a:r>
              <a:rPr lang="en-US" altLang="zh-CN" sz="1800" b="1" spc="600" dirty="0">
                <a:latin typeface="宋体" pitchFamily="2" charset="-122"/>
              </a:rPr>
              <a:t>00110</a:t>
            </a:r>
            <a:r>
              <a:rPr lang="en-US" altLang="zh-CN" sz="1800" b="1" dirty="0">
                <a:latin typeface="宋体" pitchFamily="2" charset="-122"/>
              </a:rPr>
              <a:t>  A</a:t>
            </a:r>
            <a:r>
              <a:rPr lang="en-US" altLang="zh-CN" sz="1800" b="1" baseline="-18000" dirty="0">
                <a:latin typeface="宋体" pitchFamily="2" charset="-122"/>
              </a:rPr>
              <a:t>3</a:t>
            </a:r>
            <a:r>
              <a:rPr lang="zh-CN" altLang="en-US" sz="1800" b="1" dirty="0">
                <a:latin typeface="宋体" pitchFamily="2" charset="-122"/>
              </a:rPr>
              <a:t>＝</a:t>
            </a:r>
            <a:endParaRPr lang="en-US" altLang="zh-CN" sz="1800" b="1" dirty="0">
              <a:latin typeface="宋体" pitchFamily="2" charset="-122"/>
            </a:endParaRPr>
          </a:p>
          <a:p>
            <a:pPr algn="l"/>
            <a:r>
              <a:rPr lang="en-US" altLang="zh-CN" sz="1800" b="1" dirty="0">
                <a:latin typeface="宋体" pitchFamily="2" charset="-122"/>
              </a:rPr>
              <a:t>SUB    </a:t>
            </a:r>
            <a:r>
              <a:rPr lang="en-US" altLang="zh-CN" sz="1800" b="1" baseline="-25000" dirty="0">
                <a:latin typeface="宋体" pitchFamily="2" charset="-122"/>
              </a:rPr>
              <a:t>  </a:t>
            </a:r>
            <a:r>
              <a:rPr lang="en-US" altLang="zh-CN" sz="1800" b="1" spc="600" dirty="0">
                <a:latin typeface="宋体" pitchFamily="2" charset="-122"/>
              </a:rPr>
              <a:t>01001</a:t>
            </a:r>
            <a:r>
              <a:rPr lang="en-US" altLang="zh-CN" sz="1800" b="1" dirty="0">
                <a:latin typeface="宋体" pitchFamily="2" charset="-122"/>
              </a:rPr>
              <a:t>  A</a:t>
            </a:r>
            <a:r>
              <a:rPr lang="en-US" altLang="zh-CN" sz="1800" b="1" baseline="-18000" dirty="0">
                <a:latin typeface="宋体" pitchFamily="2" charset="-122"/>
              </a:rPr>
              <a:t>2</a:t>
            </a:r>
            <a:r>
              <a:rPr lang="zh-CN" altLang="en-US" sz="1800" b="1" dirty="0">
                <a:latin typeface="宋体" pitchFamily="2" charset="-122"/>
              </a:rPr>
              <a:t>＝</a:t>
            </a:r>
            <a:endParaRPr lang="en-US" altLang="zh-CN" sz="1800" b="1" dirty="0">
              <a:latin typeface="宋体" pitchFamily="2" charset="-122"/>
            </a:endParaRPr>
          </a:p>
          <a:p>
            <a:pPr algn="l"/>
            <a:r>
              <a:rPr lang="en-US" altLang="zh-CN" sz="1800" b="1" dirty="0">
                <a:latin typeface="宋体" pitchFamily="2" charset="-122"/>
              </a:rPr>
              <a:t>JNZ  0 </a:t>
            </a:r>
            <a:r>
              <a:rPr lang="en-US" altLang="zh-CN" sz="1800" b="1" baseline="-25000" dirty="0">
                <a:latin typeface="宋体" pitchFamily="2" charset="-122"/>
              </a:rPr>
              <a:t>  </a:t>
            </a:r>
            <a:r>
              <a:rPr lang="en-US" altLang="zh-CN" sz="1800" b="1" spc="600" dirty="0">
                <a:latin typeface="宋体" pitchFamily="2" charset="-122"/>
              </a:rPr>
              <a:t>01100</a:t>
            </a:r>
            <a:r>
              <a:rPr lang="en-US" altLang="zh-CN" sz="1800" b="1" dirty="0">
                <a:latin typeface="宋体" pitchFamily="2" charset="-122"/>
              </a:rPr>
              <a:t>  A</a:t>
            </a:r>
            <a:r>
              <a:rPr lang="en-US" altLang="zh-CN" sz="1800" b="1" baseline="-18000" dirty="0">
                <a:latin typeface="宋体" pitchFamily="2" charset="-122"/>
              </a:rPr>
              <a:t>1</a:t>
            </a:r>
            <a:r>
              <a:rPr lang="zh-CN" altLang="en-US" sz="1800" b="1" dirty="0">
                <a:latin typeface="宋体" pitchFamily="2" charset="-122"/>
              </a:rPr>
              <a:t>＝</a:t>
            </a:r>
            <a:r>
              <a:rPr lang="en-US" altLang="zh-CN" sz="1800" b="1" dirty="0">
                <a:latin typeface="宋体" pitchFamily="2" charset="-122"/>
              </a:rPr>
              <a:t>    </a:t>
            </a:r>
          </a:p>
          <a:p>
            <a:pPr algn="l"/>
            <a:r>
              <a:rPr lang="en-US" altLang="zh-CN" sz="1800" b="1" dirty="0">
                <a:latin typeface="宋体" pitchFamily="2" charset="-122"/>
              </a:rPr>
              <a:t>JNZ  1 </a:t>
            </a:r>
            <a:r>
              <a:rPr lang="en-US" altLang="zh-CN" sz="1800" b="1" baseline="-25000" dirty="0">
                <a:latin typeface="宋体" pitchFamily="2" charset="-122"/>
              </a:rPr>
              <a:t>  </a:t>
            </a:r>
            <a:r>
              <a:rPr lang="en-US" altLang="zh-CN" sz="1800" b="1" spc="600" dirty="0">
                <a:latin typeface="宋体" pitchFamily="2" charset="-122"/>
              </a:rPr>
              <a:t>01111</a:t>
            </a:r>
            <a:r>
              <a:rPr lang="en-US" altLang="zh-CN" sz="1800" b="1" dirty="0">
                <a:latin typeface="宋体" pitchFamily="2" charset="-122"/>
              </a:rPr>
              <a:t>  A</a:t>
            </a:r>
            <a:r>
              <a:rPr lang="en-US" altLang="zh-CN" sz="1800" b="1" baseline="-18000" dirty="0">
                <a:latin typeface="宋体" pitchFamily="2" charset="-122"/>
              </a:rPr>
              <a:t>0</a:t>
            </a:r>
            <a:r>
              <a:rPr lang="zh-CN" altLang="en-US" sz="1800" b="1" dirty="0">
                <a:latin typeface="宋体" pitchFamily="2" charset="-122"/>
              </a:rPr>
              <a:t>＝</a:t>
            </a:r>
            <a:endParaRPr lang="en-US" altLang="zh-CN" sz="1800" b="1" dirty="0">
              <a:latin typeface="宋体" pitchFamily="2" charset="-122"/>
            </a:endParaRPr>
          </a:p>
          <a:p>
            <a:pPr algn="l"/>
            <a:r>
              <a:rPr lang="en-US" altLang="zh-CN" sz="1800" b="1" dirty="0">
                <a:latin typeface="宋体" pitchFamily="2" charset="-122"/>
              </a:rPr>
              <a:t>MOV    </a:t>
            </a:r>
            <a:r>
              <a:rPr lang="en-US" altLang="zh-CN" sz="1800" b="1" baseline="-25000" dirty="0">
                <a:latin typeface="宋体" pitchFamily="2" charset="-122"/>
              </a:rPr>
              <a:t>  </a:t>
            </a:r>
            <a:r>
              <a:rPr lang="en-US" altLang="zh-CN" sz="1800" b="1" spc="600" dirty="0">
                <a:latin typeface="宋体" pitchFamily="2" charset="-122"/>
              </a:rPr>
              <a:t>10000</a:t>
            </a:r>
            <a:endParaRPr lang="en-US" altLang="zh-CN" sz="1800" b="1" dirty="0">
              <a:latin typeface="宋体" pitchFamily="2" charset="-122"/>
            </a:endParaRPr>
          </a:p>
        </p:txBody>
      </p:sp>
      <p:grpSp>
        <p:nvGrpSpPr>
          <p:cNvPr id="272" name="组合 271"/>
          <p:cNvGrpSpPr/>
          <p:nvPr/>
        </p:nvGrpSpPr>
        <p:grpSpPr>
          <a:xfrm>
            <a:off x="755576" y="4221088"/>
            <a:ext cx="4464496" cy="2097856"/>
            <a:chOff x="827584" y="980727"/>
            <a:chExt cx="4464496" cy="2097856"/>
          </a:xfrm>
        </p:grpSpPr>
        <p:sp>
          <p:nvSpPr>
            <p:cNvPr id="273" name="Rectangle 72"/>
            <p:cNvSpPr>
              <a:spLocks noChangeArrowheads="1"/>
            </p:cNvSpPr>
            <p:nvPr/>
          </p:nvSpPr>
          <p:spPr bwMode="auto">
            <a:xfrm>
              <a:off x="1187624" y="2348880"/>
              <a:ext cx="2009643" cy="55155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4" name="Text Box 94"/>
            <p:cNvSpPr txBox="1">
              <a:spLocks noChangeArrowheads="1"/>
            </p:cNvSpPr>
            <p:nvPr/>
          </p:nvSpPr>
          <p:spPr bwMode="auto">
            <a:xfrm>
              <a:off x="1979712" y="2780928"/>
              <a:ext cx="288032" cy="1444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275" name="直接箭头连接符 274"/>
            <p:cNvCxnSpPr/>
            <p:nvPr/>
          </p:nvCxnSpPr>
          <p:spPr bwMode="auto">
            <a:xfrm>
              <a:off x="2195736" y="2281038"/>
              <a:ext cx="0" cy="21805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6" name="直接箭头连接符 275"/>
            <p:cNvCxnSpPr/>
            <p:nvPr/>
          </p:nvCxnSpPr>
          <p:spPr bwMode="auto">
            <a:xfrm>
              <a:off x="1979712" y="2780928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7" name="直接箭头连接符 276"/>
            <p:cNvCxnSpPr/>
            <p:nvPr/>
          </p:nvCxnSpPr>
          <p:spPr bwMode="auto">
            <a:xfrm>
              <a:off x="2267744" y="2780928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8" name="直接箭头连接符 277"/>
            <p:cNvCxnSpPr/>
            <p:nvPr/>
          </p:nvCxnSpPr>
          <p:spPr bwMode="auto">
            <a:xfrm>
              <a:off x="2348136" y="2780928"/>
              <a:ext cx="0" cy="1132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79" name="Text Box 92"/>
            <p:cNvSpPr txBox="1">
              <a:spLocks noChangeArrowheads="1"/>
            </p:cNvSpPr>
            <p:nvPr/>
          </p:nvSpPr>
          <p:spPr bwMode="auto">
            <a:xfrm>
              <a:off x="1907704" y="2497062"/>
              <a:ext cx="540060" cy="28386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译码</a:t>
              </a:r>
            </a:p>
          </p:txBody>
        </p:sp>
        <p:cxnSp>
          <p:nvCxnSpPr>
            <p:cNvPr id="280" name="直接箭头连接符 279"/>
            <p:cNvCxnSpPr/>
            <p:nvPr/>
          </p:nvCxnSpPr>
          <p:spPr bwMode="auto">
            <a:xfrm>
              <a:off x="2555776" y="2504552"/>
              <a:ext cx="0" cy="57403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1" name="直接箭头连接符 280"/>
            <p:cNvCxnSpPr/>
            <p:nvPr/>
          </p:nvCxnSpPr>
          <p:spPr bwMode="auto">
            <a:xfrm>
              <a:off x="2627784" y="2504552"/>
              <a:ext cx="0" cy="57403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2" name="直接箭头连接符 281"/>
            <p:cNvCxnSpPr/>
            <p:nvPr/>
          </p:nvCxnSpPr>
          <p:spPr bwMode="auto">
            <a:xfrm>
              <a:off x="2123728" y="2281038"/>
              <a:ext cx="0" cy="22351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3" name="直接箭头连接符 282"/>
            <p:cNvCxnSpPr/>
            <p:nvPr/>
          </p:nvCxnSpPr>
          <p:spPr bwMode="auto">
            <a:xfrm>
              <a:off x="2267744" y="2281038"/>
              <a:ext cx="0" cy="22351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4" name="直接箭头连接符 283"/>
            <p:cNvCxnSpPr/>
            <p:nvPr/>
          </p:nvCxnSpPr>
          <p:spPr bwMode="auto">
            <a:xfrm>
              <a:off x="2771800" y="2504552"/>
              <a:ext cx="0" cy="57403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5" name="直接箭头连接符 284"/>
            <p:cNvCxnSpPr/>
            <p:nvPr/>
          </p:nvCxnSpPr>
          <p:spPr bwMode="auto">
            <a:xfrm>
              <a:off x="2843808" y="2504552"/>
              <a:ext cx="0" cy="57403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6" name="直接箭头连接符 285"/>
            <p:cNvCxnSpPr/>
            <p:nvPr/>
          </p:nvCxnSpPr>
          <p:spPr bwMode="auto">
            <a:xfrm>
              <a:off x="2915816" y="2504552"/>
              <a:ext cx="0" cy="57403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7" name="直接箭头连接符 286"/>
            <p:cNvCxnSpPr/>
            <p:nvPr/>
          </p:nvCxnSpPr>
          <p:spPr bwMode="auto">
            <a:xfrm>
              <a:off x="2987824" y="2504552"/>
              <a:ext cx="0" cy="57403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8" name="直接箭头连接符 287"/>
            <p:cNvCxnSpPr/>
            <p:nvPr/>
          </p:nvCxnSpPr>
          <p:spPr bwMode="auto">
            <a:xfrm>
              <a:off x="3059832" y="2504552"/>
              <a:ext cx="0" cy="57403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9" name="直接箭头连接符 288"/>
            <p:cNvCxnSpPr/>
            <p:nvPr/>
          </p:nvCxnSpPr>
          <p:spPr bwMode="auto">
            <a:xfrm>
              <a:off x="2555776" y="2281038"/>
              <a:ext cx="0" cy="21805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0" name="直接箭头连接符 289"/>
            <p:cNvCxnSpPr/>
            <p:nvPr/>
          </p:nvCxnSpPr>
          <p:spPr bwMode="auto">
            <a:xfrm>
              <a:off x="2627784" y="2281038"/>
              <a:ext cx="0" cy="22351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1" name="直接箭头连接符 290"/>
            <p:cNvCxnSpPr/>
            <p:nvPr/>
          </p:nvCxnSpPr>
          <p:spPr bwMode="auto">
            <a:xfrm>
              <a:off x="2771800" y="2281038"/>
              <a:ext cx="0" cy="21805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2" name="直接箭头连接符 291"/>
            <p:cNvCxnSpPr/>
            <p:nvPr/>
          </p:nvCxnSpPr>
          <p:spPr bwMode="auto">
            <a:xfrm>
              <a:off x="2843808" y="2281038"/>
              <a:ext cx="0" cy="22351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3" name="直接箭头连接符 292"/>
            <p:cNvCxnSpPr/>
            <p:nvPr/>
          </p:nvCxnSpPr>
          <p:spPr bwMode="auto">
            <a:xfrm>
              <a:off x="2915816" y="2281038"/>
              <a:ext cx="0" cy="21805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4" name="直接箭头连接符 293"/>
            <p:cNvCxnSpPr/>
            <p:nvPr/>
          </p:nvCxnSpPr>
          <p:spPr bwMode="auto">
            <a:xfrm>
              <a:off x="2987824" y="2281038"/>
              <a:ext cx="0" cy="22351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5" name="直接箭头连接符 294"/>
            <p:cNvCxnSpPr/>
            <p:nvPr/>
          </p:nvCxnSpPr>
          <p:spPr bwMode="auto">
            <a:xfrm>
              <a:off x="3059832" y="2281038"/>
              <a:ext cx="0" cy="22351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96" name="Rectangle 72"/>
            <p:cNvSpPr>
              <a:spLocks noChangeArrowheads="1"/>
            </p:cNvSpPr>
            <p:nvPr/>
          </p:nvSpPr>
          <p:spPr bwMode="auto">
            <a:xfrm>
              <a:off x="2051721" y="980727"/>
              <a:ext cx="2376259" cy="792089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" name="Text Box 278"/>
            <p:cNvSpPr txBox="1">
              <a:spLocks noChangeArrowheads="1"/>
            </p:cNvSpPr>
            <p:nvPr/>
          </p:nvSpPr>
          <p:spPr bwMode="auto">
            <a:xfrm>
              <a:off x="1331640" y="1988840"/>
              <a:ext cx="1800200" cy="28803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操作控制</a:t>
              </a:r>
            </a:p>
          </p:txBody>
        </p:sp>
        <p:sp>
          <p:nvSpPr>
            <p:cNvPr id="298" name="Text Box 280"/>
            <p:cNvSpPr txBox="1">
              <a:spLocks noChangeArrowheads="1"/>
            </p:cNvSpPr>
            <p:nvPr/>
          </p:nvSpPr>
          <p:spPr bwMode="auto">
            <a:xfrm>
              <a:off x="827584" y="1993701"/>
              <a:ext cx="504056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dirty="0" err="1"/>
                <a:t>μ</a:t>
              </a:r>
              <a:r>
                <a:rPr lang="en-US" altLang="zh-CN" sz="1800" b="1" dirty="0" err="1">
                  <a:latin typeface="宋体" pitchFamily="2" charset="-122"/>
                </a:rPr>
                <a:t>IR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99" name="Text Box 294"/>
            <p:cNvSpPr txBox="1">
              <a:spLocks noChangeArrowheads="1"/>
            </p:cNvSpPr>
            <p:nvPr/>
          </p:nvSpPr>
          <p:spPr bwMode="auto">
            <a:xfrm rot="10800000">
              <a:off x="4068014" y="1124744"/>
              <a:ext cx="287964" cy="43135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0" tIns="10800" rIns="36000" bIns="10800" anchor="b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MUX</a:t>
              </a:r>
            </a:p>
          </p:txBody>
        </p:sp>
        <p:sp>
          <p:nvSpPr>
            <p:cNvPr id="300" name="Text Box 298"/>
            <p:cNvSpPr txBox="1">
              <a:spLocks noChangeArrowheads="1"/>
            </p:cNvSpPr>
            <p:nvPr/>
          </p:nvSpPr>
          <p:spPr bwMode="auto">
            <a:xfrm>
              <a:off x="2267744" y="1052736"/>
              <a:ext cx="1079706" cy="5040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测试网络</a:t>
              </a:r>
            </a:p>
          </p:txBody>
        </p:sp>
        <p:cxnSp>
          <p:nvCxnSpPr>
            <p:cNvPr id="301" name="直接箭头连接符 300"/>
            <p:cNvCxnSpPr/>
            <p:nvPr/>
          </p:nvCxnSpPr>
          <p:spPr bwMode="auto">
            <a:xfrm>
              <a:off x="1774335" y="1121242"/>
              <a:ext cx="493409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2" name="直接箭头连接符 301"/>
            <p:cNvCxnSpPr/>
            <p:nvPr/>
          </p:nvCxnSpPr>
          <p:spPr bwMode="auto">
            <a:xfrm>
              <a:off x="1765952" y="1340768"/>
              <a:ext cx="50179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03" name="Text Box 134"/>
            <p:cNvSpPr txBox="1">
              <a:spLocks noChangeArrowheads="1"/>
            </p:cNvSpPr>
            <p:nvPr/>
          </p:nvSpPr>
          <p:spPr bwMode="auto">
            <a:xfrm>
              <a:off x="1403622" y="1020796"/>
              <a:ext cx="370713" cy="406214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cxnSp>
          <p:nvCxnSpPr>
            <p:cNvPr id="304" name="直接箭头连接符 303"/>
            <p:cNvCxnSpPr/>
            <p:nvPr/>
          </p:nvCxnSpPr>
          <p:spPr bwMode="auto">
            <a:xfrm>
              <a:off x="1121890" y="1196752"/>
              <a:ext cx="28175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5" name="直接箭头连接符 304"/>
            <p:cNvCxnSpPr/>
            <p:nvPr/>
          </p:nvCxnSpPr>
          <p:spPr bwMode="auto">
            <a:xfrm>
              <a:off x="1115616" y="1484784"/>
              <a:ext cx="115212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06" name="Text Box 169"/>
            <p:cNvSpPr txBox="1">
              <a:spLocks noChangeArrowheads="1"/>
            </p:cNvSpPr>
            <p:nvPr/>
          </p:nvSpPr>
          <p:spPr bwMode="auto">
            <a:xfrm rot="16200000">
              <a:off x="1834007" y="1123054"/>
              <a:ext cx="219526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307" name="直接箭头连接符 306"/>
            <p:cNvCxnSpPr/>
            <p:nvPr/>
          </p:nvCxnSpPr>
          <p:spPr bwMode="auto">
            <a:xfrm>
              <a:off x="3347864" y="1196752"/>
              <a:ext cx="72008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8" name="直接箭头连接符 307"/>
            <p:cNvCxnSpPr/>
            <p:nvPr/>
          </p:nvCxnSpPr>
          <p:spPr bwMode="auto">
            <a:xfrm>
              <a:off x="3707490" y="1412776"/>
              <a:ext cx="360529" cy="69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9" name="直接箭头连接符 308"/>
            <p:cNvCxnSpPr/>
            <p:nvPr/>
          </p:nvCxnSpPr>
          <p:spPr bwMode="auto">
            <a:xfrm flipV="1">
              <a:off x="4211898" y="1556792"/>
              <a:ext cx="62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10" name="矩形 309"/>
            <p:cNvSpPr/>
            <p:nvPr/>
          </p:nvSpPr>
          <p:spPr bwMode="auto">
            <a:xfrm>
              <a:off x="4067944" y="1377216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11" name="矩形 310"/>
            <p:cNvSpPr/>
            <p:nvPr/>
          </p:nvSpPr>
          <p:spPr bwMode="auto">
            <a:xfrm>
              <a:off x="4076328" y="1159670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12" name="直接箭头连接符 311"/>
            <p:cNvCxnSpPr/>
            <p:nvPr/>
          </p:nvCxnSpPr>
          <p:spPr bwMode="auto">
            <a:xfrm flipV="1">
              <a:off x="3707904" y="1412777"/>
              <a:ext cx="0" cy="43100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13" name="直接箭头连接符 312"/>
            <p:cNvCxnSpPr/>
            <p:nvPr/>
          </p:nvCxnSpPr>
          <p:spPr bwMode="auto">
            <a:xfrm>
              <a:off x="4355976" y="1340768"/>
              <a:ext cx="36011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14" name="Text Box 280"/>
            <p:cNvSpPr txBox="1">
              <a:spLocks noChangeArrowheads="1"/>
            </p:cNvSpPr>
            <p:nvPr/>
          </p:nvSpPr>
          <p:spPr bwMode="auto">
            <a:xfrm>
              <a:off x="827584" y="1340768"/>
              <a:ext cx="288032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ZF</a:t>
              </a:r>
            </a:p>
          </p:txBody>
        </p:sp>
        <p:sp>
          <p:nvSpPr>
            <p:cNvPr id="315" name="Text Box 280"/>
            <p:cNvSpPr txBox="1">
              <a:spLocks noChangeArrowheads="1"/>
            </p:cNvSpPr>
            <p:nvPr/>
          </p:nvSpPr>
          <p:spPr bwMode="auto">
            <a:xfrm>
              <a:off x="827584" y="1052736"/>
              <a:ext cx="288032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OP</a:t>
              </a:r>
            </a:p>
          </p:txBody>
        </p:sp>
        <p:cxnSp>
          <p:nvCxnSpPr>
            <p:cNvPr id="316" name="直接箭头连接符 177"/>
            <p:cNvCxnSpPr/>
            <p:nvPr/>
          </p:nvCxnSpPr>
          <p:spPr bwMode="auto">
            <a:xfrm flipV="1">
              <a:off x="3527849" y="1700808"/>
              <a:ext cx="685203" cy="285952"/>
            </a:xfrm>
            <a:prstGeom prst="bentConnector3">
              <a:avLst>
                <a:gd name="adj1" fmla="val -2824"/>
              </a:avLst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17" name="直接箭头连接符 177"/>
            <p:cNvCxnSpPr/>
            <p:nvPr/>
          </p:nvCxnSpPr>
          <p:spPr bwMode="auto">
            <a:xfrm rot="10800000">
              <a:off x="3710088" y="1844824"/>
              <a:ext cx="1005928" cy="141935"/>
            </a:xfrm>
            <a:prstGeom prst="bentConnector3">
              <a:avLst>
                <a:gd name="adj1" fmla="val 762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318" name="Text Box 142"/>
            <p:cNvSpPr txBox="1">
              <a:spLocks noChangeArrowheads="1"/>
            </p:cNvSpPr>
            <p:nvPr/>
          </p:nvSpPr>
          <p:spPr bwMode="auto">
            <a:xfrm>
              <a:off x="4716016" y="1196752"/>
              <a:ext cx="576064" cy="287338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err="1"/>
                <a:t>μ</a:t>
              </a:r>
              <a:r>
                <a:rPr lang="en-US" altLang="zh-CN" sz="1800" b="1" dirty="0" err="1">
                  <a:latin typeface="宋体" pitchFamily="2" charset="-122"/>
                </a:rPr>
                <a:t>AR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19" name="Text Box 44"/>
            <p:cNvSpPr txBox="1">
              <a:spLocks noChangeArrowheads="1"/>
            </p:cNvSpPr>
            <p:nvPr/>
          </p:nvSpPr>
          <p:spPr bwMode="auto">
            <a:xfrm>
              <a:off x="3131717" y="1988840"/>
              <a:ext cx="2160363" cy="28803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>
                  <a:latin typeface="宋体" pitchFamily="2" charset="-122"/>
                </a:rPr>
                <a:t>方式位</a:t>
              </a:r>
              <a:r>
                <a:rPr lang="en-US" altLang="zh-CN" sz="1800" b="1" dirty="0">
                  <a:latin typeface="宋体" pitchFamily="2" charset="-122"/>
                </a:rPr>
                <a:t>F </a:t>
              </a:r>
              <a:r>
                <a:rPr lang="en-US" altLang="zh-CN" sz="1800" b="1" baseline="-25000" dirty="0">
                  <a:latin typeface="宋体" pitchFamily="2" charset="-122"/>
                </a:rPr>
                <a:t> </a:t>
              </a:r>
              <a:r>
                <a:rPr lang="zh-CN" altLang="en-US" sz="1800" b="1" dirty="0">
                  <a:latin typeface="宋体" pitchFamily="2" charset="-122"/>
                </a:rPr>
                <a:t>地址参数</a:t>
              </a:r>
              <a:r>
                <a:rPr lang="en-US" altLang="zh-CN" sz="1800" b="1" dirty="0">
                  <a:latin typeface="宋体" pitchFamily="2" charset="-122"/>
                </a:rPr>
                <a:t>P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320" name="直接连接符 319"/>
            <p:cNvCxnSpPr/>
            <p:nvPr/>
          </p:nvCxnSpPr>
          <p:spPr bwMode="auto">
            <a:xfrm>
              <a:off x="4067944" y="1988840"/>
              <a:ext cx="0" cy="28803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1" name="Text Box 94"/>
            <p:cNvSpPr txBox="1">
              <a:spLocks noChangeArrowheads="1"/>
            </p:cNvSpPr>
            <p:nvPr/>
          </p:nvSpPr>
          <p:spPr bwMode="auto">
            <a:xfrm>
              <a:off x="1367644" y="2780928"/>
              <a:ext cx="288032" cy="1444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322" name="直接箭头连接符 321"/>
            <p:cNvCxnSpPr/>
            <p:nvPr/>
          </p:nvCxnSpPr>
          <p:spPr bwMode="auto">
            <a:xfrm>
              <a:off x="1583668" y="2281038"/>
              <a:ext cx="0" cy="21805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3" name="直接箭头连接符 322"/>
            <p:cNvCxnSpPr/>
            <p:nvPr/>
          </p:nvCxnSpPr>
          <p:spPr bwMode="auto">
            <a:xfrm>
              <a:off x="1367644" y="2780928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4" name="直接箭头连接符 323"/>
            <p:cNvCxnSpPr/>
            <p:nvPr/>
          </p:nvCxnSpPr>
          <p:spPr bwMode="auto">
            <a:xfrm>
              <a:off x="1655676" y="2780928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5" name="直接箭头连接符 324"/>
            <p:cNvCxnSpPr/>
            <p:nvPr/>
          </p:nvCxnSpPr>
          <p:spPr bwMode="auto">
            <a:xfrm>
              <a:off x="1736068" y="2780928"/>
              <a:ext cx="0" cy="1132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326" name="Text Box 92"/>
            <p:cNvSpPr txBox="1">
              <a:spLocks noChangeArrowheads="1"/>
            </p:cNvSpPr>
            <p:nvPr/>
          </p:nvSpPr>
          <p:spPr bwMode="auto">
            <a:xfrm>
              <a:off x="1295636" y="2497062"/>
              <a:ext cx="540060" cy="28386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译码</a:t>
              </a:r>
            </a:p>
          </p:txBody>
        </p:sp>
        <p:cxnSp>
          <p:nvCxnSpPr>
            <p:cNvPr id="327" name="直接箭头连接符 326"/>
            <p:cNvCxnSpPr/>
            <p:nvPr/>
          </p:nvCxnSpPr>
          <p:spPr bwMode="auto">
            <a:xfrm>
              <a:off x="1511660" y="2281038"/>
              <a:ext cx="0" cy="22351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8" name="直接箭头连接符 327"/>
            <p:cNvCxnSpPr/>
            <p:nvPr/>
          </p:nvCxnSpPr>
          <p:spPr bwMode="auto">
            <a:xfrm>
              <a:off x="1655676" y="2281038"/>
              <a:ext cx="0" cy="22351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9" name="直接箭头连接符 328"/>
            <p:cNvCxnSpPr/>
            <p:nvPr/>
          </p:nvCxnSpPr>
          <p:spPr bwMode="auto">
            <a:xfrm flipV="1">
              <a:off x="3674084" y="1160748"/>
              <a:ext cx="72008" cy="7200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330" name="Text Box 201"/>
            <p:cNvSpPr txBox="1">
              <a:spLocks noChangeArrowheads="1"/>
            </p:cNvSpPr>
            <p:nvPr/>
          </p:nvSpPr>
          <p:spPr bwMode="auto">
            <a:xfrm>
              <a:off x="3586659" y="1017176"/>
              <a:ext cx="142453" cy="144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5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5</a:t>
              </a:r>
              <a:endParaRPr lang="en-US" altLang="zh-CN" sz="1600" b="1" baseline="-14000" dirty="0">
                <a:latin typeface="宋体" pitchFamily="2" charset="-122"/>
              </a:endParaRPr>
            </a:p>
          </p:txBody>
        </p:sp>
      </p:grpSp>
      <p:sp>
        <p:nvSpPr>
          <p:cNvPr id="4" name="闪电形 3">
            <a:extLst>
              <a:ext uri="{FF2B5EF4-FFF2-40B4-BE49-F238E27FC236}">
                <a16:creationId xmlns:a16="http://schemas.microsoft.com/office/drawing/2014/main" id="{E19098C6-F314-4C3C-9962-A76BC3E6AD20}"/>
              </a:ext>
            </a:extLst>
          </p:cNvPr>
          <p:cNvSpPr/>
          <p:nvPr/>
        </p:nvSpPr>
        <p:spPr bwMode="auto">
          <a:xfrm>
            <a:off x="7670406" y="-98890"/>
            <a:ext cx="1651613" cy="1423178"/>
          </a:xfrm>
          <a:prstGeom prst="lightningBol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153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75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271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32A12-898D-4E70-B039-A0BBB198FE96}" type="slidenum">
              <a:rPr lang="en-US" altLang="zh-CN"/>
              <a:pPr/>
              <a:t>98</a:t>
            </a:fld>
            <a:endParaRPr lang="en-US" altLang="zh-CN" dirty="0"/>
          </a:p>
        </p:txBody>
      </p:sp>
      <p:grpSp>
        <p:nvGrpSpPr>
          <p:cNvPr id="424157" name="Group 221"/>
          <p:cNvGrpSpPr>
            <a:grpSpLocks/>
          </p:cNvGrpSpPr>
          <p:nvPr/>
        </p:nvGrpSpPr>
        <p:grpSpPr bwMode="auto">
          <a:xfrm>
            <a:off x="4067944" y="6429396"/>
            <a:ext cx="360363" cy="287337"/>
            <a:chOff x="1133" y="4020"/>
            <a:chExt cx="227" cy="181"/>
          </a:xfrm>
        </p:grpSpPr>
        <p:sp>
          <p:nvSpPr>
            <p:cNvPr id="424158" name="AutoShape 222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4159" name="Text Box 223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bg2"/>
                  </a:solidFill>
                  <a:latin typeface="宋体" pitchFamily="2" charset="-122"/>
                </a:rPr>
                <a:t>48</a:t>
              </a:r>
            </a:p>
          </p:txBody>
        </p:sp>
      </p:grpSp>
      <p:sp>
        <p:nvSpPr>
          <p:cNvPr id="424164" name="Text Box 228"/>
          <p:cNvSpPr txBox="1">
            <a:spLocks noChangeArrowheads="1"/>
          </p:cNvSpPr>
          <p:nvPr/>
        </p:nvSpPr>
        <p:spPr bwMode="auto">
          <a:xfrm>
            <a:off x="179388" y="260648"/>
            <a:ext cx="8785225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、硬布线、微程序控制器组成对比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CU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组成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latin typeface="宋体" pitchFamily="2" charset="-122"/>
              </a:rPr>
              <a:t>ID</a:t>
            </a:r>
            <a:r>
              <a:rPr lang="zh-CN" altLang="en-US" b="1" dirty="0">
                <a:latin typeface="宋体" pitchFamily="2" charset="-122"/>
              </a:rPr>
              <a:t>、时序信号形成电路、</a:t>
            </a:r>
            <a:r>
              <a:rPr lang="en-US" altLang="zh-CN" dirty="0" err="1"/>
              <a:t>μ</a:t>
            </a:r>
            <a:r>
              <a:rPr lang="en-US" altLang="zh-CN" b="1" dirty="0" err="1">
                <a:latin typeface="宋体" pitchFamily="2" charset="-122"/>
              </a:rPr>
              <a:t>OP</a:t>
            </a:r>
            <a:r>
              <a:rPr lang="zh-CN" altLang="en-US" b="1" dirty="0">
                <a:latin typeface="宋体" pitchFamily="2" charset="-122"/>
              </a:rPr>
              <a:t>控制信号形成电路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ID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组成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>
                <a:latin typeface="宋体" pitchFamily="2" charset="-122"/>
              </a:rPr>
              <a:t>按指令格式译码，输出</a:t>
            </a:r>
            <a:r>
              <a:rPr lang="en-US" altLang="zh-CN" sz="2200" b="1" dirty="0">
                <a:latin typeface="宋体" pitchFamily="2" charset="-122"/>
              </a:rPr>
              <a:t>OP</a:t>
            </a:r>
            <a:r>
              <a:rPr lang="zh-CN" altLang="en-US" sz="2200" b="1" dirty="0">
                <a:latin typeface="宋体" pitchFamily="2" charset="-122"/>
              </a:rPr>
              <a:t>、寻址方式信号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时序信号形成电路组成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1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en-US" altLang="zh-CN" dirty="0" err="1">
                <a:solidFill>
                  <a:schemeClr val="accent2"/>
                </a:solidFill>
              </a:rPr>
              <a:t>μ</a:t>
            </a:r>
            <a:r>
              <a:rPr lang="en-US" altLang="zh-CN" b="1" dirty="0" err="1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控制信号形成电路组成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dirty="0">
              <a:latin typeface="宋体" pitchFamily="2" charset="-122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4716016" y="2492896"/>
            <a:ext cx="4106825" cy="3311673"/>
            <a:chOff x="4785655" y="1700809"/>
            <a:chExt cx="4106825" cy="3311673"/>
          </a:xfrm>
        </p:grpSpPr>
        <p:sp>
          <p:nvSpPr>
            <p:cNvPr id="95" name="Rectangle 120" descr="轮廓式菱形"/>
            <p:cNvSpPr>
              <a:spLocks noChangeArrowheads="1"/>
            </p:cNvSpPr>
            <p:nvPr/>
          </p:nvSpPr>
          <p:spPr bwMode="auto">
            <a:xfrm>
              <a:off x="6156176" y="2489560"/>
              <a:ext cx="2736304" cy="1949116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96" name="直接箭头连接符 95"/>
            <p:cNvCxnSpPr/>
            <p:nvPr/>
          </p:nvCxnSpPr>
          <p:spPr bwMode="auto">
            <a:xfrm>
              <a:off x="4793946" y="3429000"/>
              <a:ext cx="42224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7" name="Text Box 162"/>
            <p:cNvSpPr txBox="1">
              <a:spLocks noChangeArrowheads="1"/>
            </p:cNvSpPr>
            <p:nvPr/>
          </p:nvSpPr>
          <p:spPr bwMode="auto">
            <a:xfrm>
              <a:off x="4785655" y="3140968"/>
              <a:ext cx="434416" cy="2893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600" b="1" dirty="0">
                  <a:latin typeface="+mn-ea"/>
                  <a:ea typeface="+mn-ea"/>
                </a:rPr>
                <a:t>CLK</a:t>
              </a:r>
            </a:p>
          </p:txBody>
        </p:sp>
        <p:sp>
          <p:nvSpPr>
            <p:cNvPr id="101" name="Text Box 162"/>
            <p:cNvSpPr txBox="1">
              <a:spLocks noChangeArrowheads="1"/>
            </p:cNvSpPr>
            <p:nvPr/>
          </p:nvSpPr>
          <p:spPr bwMode="auto">
            <a:xfrm>
              <a:off x="5656175" y="4437112"/>
              <a:ext cx="3236305" cy="288032"/>
            </a:xfrm>
            <a:prstGeom prst="rect">
              <a:avLst/>
            </a:prstGeom>
            <a:noFill/>
            <a:ln w="15875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600" b="1" dirty="0">
                  <a:latin typeface="+mn-ea"/>
                </a:rPr>
                <a:t>工作脉冲           </a:t>
              </a:r>
              <a:r>
                <a:rPr lang="en-US" altLang="zh-CN" sz="1600" dirty="0" err="1"/>
                <a:t>μ</a:t>
              </a:r>
              <a:r>
                <a:rPr lang="en-US" altLang="zh-CN" sz="1600" b="1" dirty="0" err="1">
                  <a:latin typeface="+mn-ea"/>
                  <a:ea typeface="+mn-ea"/>
                </a:rPr>
                <a:t>OP</a:t>
              </a:r>
              <a:r>
                <a:rPr lang="zh-CN" altLang="en-US" sz="1600" b="1" dirty="0"/>
                <a:t>控制信号</a:t>
              </a:r>
            </a:p>
          </p:txBody>
        </p:sp>
        <p:sp>
          <p:nvSpPr>
            <p:cNvPr id="102" name="Text Box 101"/>
            <p:cNvSpPr txBox="1">
              <a:spLocks noChangeArrowheads="1"/>
            </p:cNvSpPr>
            <p:nvPr/>
          </p:nvSpPr>
          <p:spPr bwMode="auto">
            <a:xfrm>
              <a:off x="5214327" y="2348880"/>
              <a:ext cx="499319" cy="1944216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时序信号形成电路</a:t>
              </a:r>
            </a:p>
          </p:txBody>
        </p:sp>
        <p:sp>
          <p:nvSpPr>
            <p:cNvPr id="103" name="Text Box 162"/>
            <p:cNvSpPr txBox="1">
              <a:spLocks noChangeArrowheads="1"/>
            </p:cNvSpPr>
            <p:nvPr/>
          </p:nvSpPr>
          <p:spPr bwMode="auto">
            <a:xfrm>
              <a:off x="4792078" y="4725144"/>
              <a:ext cx="4098533" cy="287338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/>
                <a:t>数据通路</a:t>
              </a:r>
            </a:p>
          </p:txBody>
        </p:sp>
        <p:sp>
          <p:nvSpPr>
            <p:cNvPr id="104" name="Text Box 169"/>
            <p:cNvSpPr txBox="1">
              <a:spLocks noChangeArrowheads="1"/>
            </p:cNvSpPr>
            <p:nvPr/>
          </p:nvSpPr>
          <p:spPr bwMode="auto">
            <a:xfrm>
              <a:off x="6948264" y="4437111"/>
              <a:ext cx="646113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  <a:latin typeface="+mn-ea"/>
                  <a:ea typeface="+mn-ea"/>
                </a:rPr>
                <a:t>……</a:t>
              </a:r>
            </a:p>
          </p:txBody>
        </p:sp>
        <p:cxnSp>
          <p:nvCxnSpPr>
            <p:cNvPr id="105" name="直接箭头连接符 104"/>
            <p:cNvCxnSpPr/>
            <p:nvPr/>
          </p:nvCxnSpPr>
          <p:spPr bwMode="auto">
            <a:xfrm>
              <a:off x="6948264" y="4365103"/>
              <a:ext cx="0" cy="36004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6" name="直接箭头连接符 105"/>
            <p:cNvCxnSpPr/>
            <p:nvPr/>
          </p:nvCxnSpPr>
          <p:spPr bwMode="auto">
            <a:xfrm>
              <a:off x="7596336" y="4365103"/>
              <a:ext cx="0" cy="36004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7" name="直接箭头连接符 106"/>
            <p:cNvCxnSpPr/>
            <p:nvPr/>
          </p:nvCxnSpPr>
          <p:spPr bwMode="auto">
            <a:xfrm>
              <a:off x="5286335" y="4293096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8" name="直接箭头连接符 107"/>
            <p:cNvCxnSpPr/>
            <p:nvPr/>
          </p:nvCxnSpPr>
          <p:spPr bwMode="auto">
            <a:xfrm>
              <a:off x="5574367" y="4293096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9" name="Text Box 169"/>
            <p:cNvSpPr txBox="1">
              <a:spLocks noChangeArrowheads="1"/>
            </p:cNvSpPr>
            <p:nvPr/>
          </p:nvSpPr>
          <p:spPr bwMode="auto">
            <a:xfrm>
              <a:off x="5286335" y="4437235"/>
              <a:ext cx="288032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990099"/>
                  </a:solidFill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110" name="直接箭头连接符 109"/>
            <p:cNvCxnSpPr/>
            <p:nvPr/>
          </p:nvCxnSpPr>
          <p:spPr bwMode="auto">
            <a:xfrm flipV="1">
              <a:off x="5074189" y="3573016"/>
              <a:ext cx="144016" cy="206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1" name="Text Box 162"/>
            <p:cNvSpPr txBox="1">
              <a:spLocks noChangeArrowheads="1"/>
            </p:cNvSpPr>
            <p:nvPr/>
          </p:nvSpPr>
          <p:spPr bwMode="auto">
            <a:xfrm>
              <a:off x="4792079" y="3645024"/>
              <a:ext cx="282110" cy="8640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0" tIns="10800" rIns="36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/>
                <a:t>操作状态</a:t>
              </a:r>
            </a:p>
          </p:txBody>
        </p:sp>
        <p:cxnSp>
          <p:nvCxnSpPr>
            <p:cNvPr id="112" name="直接箭头连接符 111"/>
            <p:cNvCxnSpPr/>
            <p:nvPr/>
          </p:nvCxnSpPr>
          <p:spPr bwMode="auto">
            <a:xfrm>
              <a:off x="5074189" y="3572123"/>
              <a:ext cx="0" cy="115302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3" name="直接箭头连接符 112"/>
            <p:cNvCxnSpPr/>
            <p:nvPr/>
          </p:nvCxnSpPr>
          <p:spPr bwMode="auto">
            <a:xfrm>
              <a:off x="6826855" y="2342208"/>
              <a:ext cx="0" cy="29470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4" name="直接箭头连接符 113"/>
            <p:cNvCxnSpPr/>
            <p:nvPr/>
          </p:nvCxnSpPr>
          <p:spPr bwMode="auto">
            <a:xfrm>
              <a:off x="6538823" y="2342208"/>
              <a:ext cx="0" cy="29470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5" name="Text Box 134"/>
            <p:cNvSpPr txBox="1">
              <a:spLocks noChangeArrowheads="1"/>
            </p:cNvSpPr>
            <p:nvPr/>
          </p:nvSpPr>
          <p:spPr bwMode="auto">
            <a:xfrm>
              <a:off x="6444208" y="2132856"/>
              <a:ext cx="504056" cy="216024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cxnSp>
          <p:nvCxnSpPr>
            <p:cNvPr id="116" name="直接箭头连接符 115"/>
            <p:cNvCxnSpPr/>
            <p:nvPr/>
          </p:nvCxnSpPr>
          <p:spPr bwMode="auto">
            <a:xfrm>
              <a:off x="6732241" y="1971155"/>
              <a:ext cx="0" cy="16170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7" name="直接箭头连接符 116"/>
            <p:cNvCxnSpPr/>
            <p:nvPr/>
          </p:nvCxnSpPr>
          <p:spPr bwMode="auto">
            <a:xfrm>
              <a:off x="7308305" y="1988840"/>
              <a:ext cx="0" cy="637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8" name="直接箭头连接符 117"/>
            <p:cNvCxnSpPr/>
            <p:nvPr/>
          </p:nvCxnSpPr>
          <p:spPr bwMode="auto">
            <a:xfrm>
              <a:off x="8388425" y="1996762"/>
              <a:ext cx="0" cy="63809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9" name="Text Box 169"/>
            <p:cNvSpPr txBox="1">
              <a:spLocks noChangeArrowheads="1"/>
            </p:cNvSpPr>
            <p:nvPr/>
          </p:nvSpPr>
          <p:spPr bwMode="auto">
            <a:xfrm>
              <a:off x="6539171" y="2348880"/>
              <a:ext cx="287684" cy="1440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20" name="Text Box 134"/>
            <p:cNvSpPr txBox="1">
              <a:spLocks noChangeArrowheads="1"/>
            </p:cNvSpPr>
            <p:nvPr/>
          </p:nvSpPr>
          <p:spPr bwMode="auto">
            <a:xfrm>
              <a:off x="6447191" y="1700809"/>
              <a:ext cx="501073" cy="2880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IR</a:t>
              </a:r>
            </a:p>
          </p:txBody>
        </p:sp>
        <p:sp>
          <p:nvSpPr>
            <p:cNvPr id="121" name="Text Box 134"/>
            <p:cNvSpPr txBox="1">
              <a:spLocks noChangeArrowheads="1"/>
            </p:cNvSpPr>
            <p:nvPr/>
          </p:nvSpPr>
          <p:spPr bwMode="auto">
            <a:xfrm>
              <a:off x="7096644" y="1700809"/>
              <a:ext cx="643710" cy="2880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PSR</a:t>
              </a:r>
            </a:p>
          </p:txBody>
        </p:sp>
        <p:sp>
          <p:nvSpPr>
            <p:cNvPr id="122" name="Text Box 134"/>
            <p:cNvSpPr txBox="1">
              <a:spLocks noChangeArrowheads="1"/>
            </p:cNvSpPr>
            <p:nvPr/>
          </p:nvSpPr>
          <p:spPr bwMode="auto">
            <a:xfrm>
              <a:off x="7884369" y="1700809"/>
              <a:ext cx="1008111" cy="2880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中断机构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3" name="Text Box 162"/>
            <p:cNvSpPr txBox="1">
              <a:spLocks noChangeArrowheads="1"/>
            </p:cNvSpPr>
            <p:nvPr/>
          </p:nvSpPr>
          <p:spPr bwMode="auto">
            <a:xfrm>
              <a:off x="7922457" y="1989437"/>
              <a:ext cx="465968" cy="5034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/>
                <a:t>机器状态</a:t>
              </a:r>
            </a:p>
          </p:txBody>
        </p:sp>
        <p:sp>
          <p:nvSpPr>
            <p:cNvPr id="124" name="Text Box 162"/>
            <p:cNvSpPr txBox="1">
              <a:spLocks noChangeArrowheads="1"/>
            </p:cNvSpPr>
            <p:nvPr/>
          </p:nvSpPr>
          <p:spPr bwMode="auto">
            <a:xfrm>
              <a:off x="7308305" y="1988841"/>
              <a:ext cx="489531" cy="5034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/>
                <a:t>程序状态</a:t>
              </a:r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319292" y="2492896"/>
            <a:ext cx="4108692" cy="3311673"/>
            <a:chOff x="249151" y="1700809"/>
            <a:chExt cx="4108692" cy="3311673"/>
          </a:xfrm>
        </p:grpSpPr>
        <p:sp>
          <p:nvSpPr>
            <p:cNvPr id="139" name="Text Box 162"/>
            <p:cNvSpPr txBox="1">
              <a:spLocks noChangeArrowheads="1"/>
            </p:cNvSpPr>
            <p:nvPr/>
          </p:nvSpPr>
          <p:spPr bwMode="auto">
            <a:xfrm>
              <a:off x="1121538" y="4437112"/>
              <a:ext cx="3236305" cy="288032"/>
            </a:xfrm>
            <a:prstGeom prst="rect">
              <a:avLst/>
            </a:prstGeom>
            <a:noFill/>
            <a:ln w="15875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600" b="1" dirty="0">
                  <a:latin typeface="+mn-ea"/>
                </a:rPr>
                <a:t>工作脉冲           </a:t>
              </a:r>
              <a:r>
                <a:rPr lang="en-US" altLang="zh-CN" sz="1600" dirty="0" err="1"/>
                <a:t>μ</a:t>
              </a:r>
              <a:r>
                <a:rPr lang="en-US" altLang="zh-CN" sz="1600" b="1" dirty="0" err="1">
                  <a:latin typeface="+mn-ea"/>
                  <a:ea typeface="+mn-ea"/>
                </a:rPr>
                <a:t>OP</a:t>
              </a:r>
              <a:r>
                <a:rPr lang="zh-CN" altLang="en-US" sz="1600" b="1" dirty="0"/>
                <a:t>控制信号</a:t>
              </a:r>
            </a:p>
          </p:txBody>
        </p:sp>
        <p:sp>
          <p:nvSpPr>
            <p:cNvPr id="140" name="Text Box 101"/>
            <p:cNvSpPr txBox="1">
              <a:spLocks noChangeArrowheads="1"/>
            </p:cNvSpPr>
            <p:nvPr/>
          </p:nvSpPr>
          <p:spPr bwMode="auto">
            <a:xfrm>
              <a:off x="679690" y="2348880"/>
              <a:ext cx="499319" cy="1944216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时序信号形成电路</a:t>
              </a:r>
            </a:p>
          </p:txBody>
        </p:sp>
        <p:sp>
          <p:nvSpPr>
            <p:cNvPr id="141" name="Rectangle 120" descr="轮廓式菱形"/>
            <p:cNvSpPr>
              <a:spLocks noChangeArrowheads="1"/>
            </p:cNvSpPr>
            <p:nvPr/>
          </p:nvSpPr>
          <p:spPr bwMode="auto">
            <a:xfrm>
              <a:off x="1619671" y="2489559"/>
              <a:ext cx="2736304" cy="194911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1800" dirty="0" err="1"/>
                <a:t>μ</a:t>
              </a:r>
              <a:r>
                <a:rPr lang="en-US" altLang="zh-CN" sz="1800" b="1" dirty="0" err="1">
                  <a:latin typeface="+mn-ea"/>
                  <a:ea typeface="+mn-ea"/>
                </a:rPr>
                <a:t>OP</a:t>
              </a:r>
              <a:r>
                <a:rPr lang="zh-CN" altLang="en-US" sz="1800" b="1" dirty="0">
                  <a:latin typeface="+mn-ea"/>
                  <a:ea typeface="+mn-ea"/>
                </a:rPr>
                <a:t>控制信号形成电路</a:t>
              </a:r>
              <a:endParaRPr lang="en-US" altLang="zh-CN" sz="1800" b="1" dirty="0">
                <a:latin typeface="+mn-ea"/>
                <a:ea typeface="+mn-ea"/>
              </a:endParaRPr>
            </a:p>
            <a:p>
              <a:endParaRPr lang="en-US" altLang="zh-CN" sz="1800" b="1" dirty="0">
                <a:latin typeface="+mn-ea"/>
                <a:ea typeface="+mn-ea"/>
              </a:endParaRPr>
            </a:p>
            <a:p>
              <a:endParaRPr lang="en-US" altLang="zh-CN" sz="1800" b="1" dirty="0">
                <a:latin typeface="+mn-ea"/>
                <a:ea typeface="+mn-ea"/>
              </a:endParaRPr>
            </a:p>
            <a:p>
              <a:endParaRPr lang="zh-CN" altLang="en-US" b="1" dirty="0">
                <a:latin typeface="+mn-ea"/>
                <a:ea typeface="+mn-ea"/>
              </a:endParaRPr>
            </a:p>
          </p:txBody>
        </p:sp>
        <p:sp>
          <p:nvSpPr>
            <p:cNvPr id="142" name="Text Box 162"/>
            <p:cNvSpPr txBox="1">
              <a:spLocks noChangeArrowheads="1"/>
            </p:cNvSpPr>
            <p:nvPr/>
          </p:nvSpPr>
          <p:spPr bwMode="auto">
            <a:xfrm>
              <a:off x="257441" y="4725144"/>
              <a:ext cx="4098533" cy="287338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/>
                <a:t>数据通路</a:t>
              </a:r>
            </a:p>
          </p:txBody>
        </p:sp>
        <p:sp>
          <p:nvSpPr>
            <p:cNvPr id="143" name="Text Box 169"/>
            <p:cNvSpPr txBox="1">
              <a:spLocks noChangeArrowheads="1"/>
            </p:cNvSpPr>
            <p:nvPr/>
          </p:nvSpPr>
          <p:spPr bwMode="auto">
            <a:xfrm>
              <a:off x="2411760" y="4437111"/>
              <a:ext cx="646113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  <a:latin typeface="+mn-ea"/>
                  <a:ea typeface="+mn-ea"/>
                </a:rPr>
                <a:t>……</a:t>
              </a:r>
            </a:p>
          </p:txBody>
        </p:sp>
        <p:cxnSp>
          <p:nvCxnSpPr>
            <p:cNvPr id="144" name="直接箭头连接符 143"/>
            <p:cNvCxnSpPr/>
            <p:nvPr/>
          </p:nvCxnSpPr>
          <p:spPr bwMode="auto">
            <a:xfrm>
              <a:off x="2411760" y="4365103"/>
              <a:ext cx="0" cy="36004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5" name="直接箭头连接符 144"/>
            <p:cNvCxnSpPr/>
            <p:nvPr/>
          </p:nvCxnSpPr>
          <p:spPr bwMode="auto">
            <a:xfrm>
              <a:off x="3059832" y="4365103"/>
              <a:ext cx="0" cy="36004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6" name="直接箭头连接符 145"/>
            <p:cNvCxnSpPr/>
            <p:nvPr/>
          </p:nvCxnSpPr>
          <p:spPr bwMode="auto">
            <a:xfrm>
              <a:off x="2290350" y="2342208"/>
              <a:ext cx="0" cy="29470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7" name="直接箭头连接符 146"/>
            <p:cNvCxnSpPr/>
            <p:nvPr/>
          </p:nvCxnSpPr>
          <p:spPr bwMode="auto">
            <a:xfrm>
              <a:off x="2002318" y="2342208"/>
              <a:ext cx="0" cy="29470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8" name="Text Box 134"/>
            <p:cNvSpPr txBox="1">
              <a:spLocks noChangeArrowheads="1"/>
            </p:cNvSpPr>
            <p:nvPr/>
          </p:nvSpPr>
          <p:spPr bwMode="auto">
            <a:xfrm>
              <a:off x="1907703" y="2132856"/>
              <a:ext cx="504056" cy="216024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cxnSp>
          <p:nvCxnSpPr>
            <p:cNvPr id="149" name="直接箭头连接符 148"/>
            <p:cNvCxnSpPr/>
            <p:nvPr/>
          </p:nvCxnSpPr>
          <p:spPr bwMode="auto">
            <a:xfrm>
              <a:off x="2195736" y="1971155"/>
              <a:ext cx="0" cy="16170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0" name="直接箭头连接符 149"/>
            <p:cNvCxnSpPr/>
            <p:nvPr/>
          </p:nvCxnSpPr>
          <p:spPr bwMode="auto">
            <a:xfrm>
              <a:off x="2771800" y="1988840"/>
              <a:ext cx="0" cy="637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1" name="直接箭头连接符 150"/>
            <p:cNvCxnSpPr/>
            <p:nvPr/>
          </p:nvCxnSpPr>
          <p:spPr bwMode="auto">
            <a:xfrm>
              <a:off x="3851920" y="1996762"/>
              <a:ext cx="0" cy="63809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3" name="直接箭头连接符 152"/>
            <p:cNvCxnSpPr/>
            <p:nvPr/>
          </p:nvCxnSpPr>
          <p:spPr bwMode="auto">
            <a:xfrm>
              <a:off x="751698" y="4293096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4" name="直接箭头连接符 153"/>
            <p:cNvCxnSpPr/>
            <p:nvPr/>
          </p:nvCxnSpPr>
          <p:spPr bwMode="auto">
            <a:xfrm>
              <a:off x="1039730" y="4293096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5" name="Text Box 169"/>
            <p:cNvSpPr txBox="1">
              <a:spLocks noChangeArrowheads="1"/>
            </p:cNvSpPr>
            <p:nvPr/>
          </p:nvSpPr>
          <p:spPr bwMode="auto">
            <a:xfrm>
              <a:off x="751698" y="4437235"/>
              <a:ext cx="288032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990099"/>
                  </a:solidFill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156" name="直接箭头连接符 155"/>
            <p:cNvCxnSpPr/>
            <p:nvPr/>
          </p:nvCxnSpPr>
          <p:spPr bwMode="auto">
            <a:xfrm flipV="1">
              <a:off x="539552" y="3573016"/>
              <a:ext cx="144016" cy="206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7" name="直接箭头连接符 156"/>
            <p:cNvCxnSpPr/>
            <p:nvPr/>
          </p:nvCxnSpPr>
          <p:spPr bwMode="auto">
            <a:xfrm>
              <a:off x="257442" y="2996952"/>
              <a:ext cx="42224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8" name="Text Box 169"/>
            <p:cNvSpPr txBox="1">
              <a:spLocks noChangeArrowheads="1"/>
            </p:cNvSpPr>
            <p:nvPr/>
          </p:nvSpPr>
          <p:spPr bwMode="auto">
            <a:xfrm>
              <a:off x="2002666" y="2348880"/>
              <a:ext cx="287684" cy="1440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59" name="Text Box 162"/>
            <p:cNvSpPr txBox="1">
              <a:spLocks noChangeArrowheads="1"/>
            </p:cNvSpPr>
            <p:nvPr/>
          </p:nvSpPr>
          <p:spPr bwMode="auto">
            <a:xfrm>
              <a:off x="249151" y="2708920"/>
              <a:ext cx="434416" cy="2893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600" b="1" dirty="0">
                  <a:latin typeface="+mn-ea"/>
                  <a:ea typeface="+mn-ea"/>
                </a:rPr>
                <a:t>CLK</a:t>
              </a:r>
            </a:p>
          </p:txBody>
        </p:sp>
        <p:sp>
          <p:nvSpPr>
            <p:cNvPr id="164" name="Text Box 134"/>
            <p:cNvSpPr txBox="1">
              <a:spLocks noChangeArrowheads="1"/>
            </p:cNvSpPr>
            <p:nvPr/>
          </p:nvSpPr>
          <p:spPr bwMode="auto">
            <a:xfrm>
              <a:off x="1910686" y="1700809"/>
              <a:ext cx="501073" cy="2880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IR</a:t>
              </a:r>
            </a:p>
          </p:txBody>
        </p:sp>
        <p:sp>
          <p:nvSpPr>
            <p:cNvPr id="165" name="Text Box 134"/>
            <p:cNvSpPr txBox="1">
              <a:spLocks noChangeArrowheads="1"/>
            </p:cNvSpPr>
            <p:nvPr/>
          </p:nvSpPr>
          <p:spPr bwMode="auto">
            <a:xfrm>
              <a:off x="2560139" y="1700809"/>
              <a:ext cx="643710" cy="2880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PSR</a:t>
              </a:r>
            </a:p>
          </p:txBody>
        </p:sp>
        <p:sp>
          <p:nvSpPr>
            <p:cNvPr id="166" name="Text Box 134"/>
            <p:cNvSpPr txBox="1">
              <a:spLocks noChangeArrowheads="1"/>
            </p:cNvSpPr>
            <p:nvPr/>
          </p:nvSpPr>
          <p:spPr bwMode="auto">
            <a:xfrm>
              <a:off x="3347864" y="1700809"/>
              <a:ext cx="1008111" cy="2880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中断机构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7" name="Text Box 162"/>
            <p:cNvSpPr txBox="1">
              <a:spLocks noChangeArrowheads="1"/>
            </p:cNvSpPr>
            <p:nvPr/>
          </p:nvSpPr>
          <p:spPr bwMode="auto">
            <a:xfrm>
              <a:off x="3385952" y="1989437"/>
              <a:ext cx="465968" cy="5034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/>
                <a:t>机器状态</a:t>
              </a:r>
            </a:p>
          </p:txBody>
        </p:sp>
        <p:sp>
          <p:nvSpPr>
            <p:cNvPr id="168" name="Text Box 162"/>
            <p:cNvSpPr txBox="1">
              <a:spLocks noChangeArrowheads="1"/>
            </p:cNvSpPr>
            <p:nvPr/>
          </p:nvSpPr>
          <p:spPr bwMode="auto">
            <a:xfrm>
              <a:off x="2771800" y="1988841"/>
              <a:ext cx="489531" cy="5034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/>
                <a:t>程序状态</a:t>
              </a:r>
            </a:p>
          </p:txBody>
        </p:sp>
        <p:sp>
          <p:nvSpPr>
            <p:cNvPr id="169" name="Text Box 162"/>
            <p:cNvSpPr txBox="1">
              <a:spLocks noChangeArrowheads="1"/>
            </p:cNvSpPr>
            <p:nvPr/>
          </p:nvSpPr>
          <p:spPr bwMode="auto">
            <a:xfrm>
              <a:off x="257442" y="3645024"/>
              <a:ext cx="282110" cy="8640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0" tIns="10800" rIns="36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/>
                <a:t>操作状态</a:t>
              </a:r>
            </a:p>
          </p:txBody>
        </p:sp>
        <p:cxnSp>
          <p:nvCxnSpPr>
            <p:cNvPr id="171" name="直接箭头连接符 170"/>
            <p:cNvCxnSpPr/>
            <p:nvPr/>
          </p:nvCxnSpPr>
          <p:spPr bwMode="auto">
            <a:xfrm>
              <a:off x="539552" y="3572123"/>
              <a:ext cx="0" cy="115302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174" name="Text Box 228"/>
          <p:cNvSpPr txBox="1">
            <a:spLocks noChangeArrowheads="1"/>
          </p:cNvSpPr>
          <p:nvPr/>
        </p:nvSpPr>
        <p:spPr bwMode="auto">
          <a:xfrm>
            <a:off x="4716016" y="1484784"/>
            <a:ext cx="3439424" cy="94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b="1" dirty="0">
                <a:latin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</a:rPr>
              <a:t>级时序，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级时序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zh-CN" altLang="en-US" b="1" dirty="0">
                <a:latin typeface="宋体" pitchFamily="2" charset="-122"/>
              </a:rPr>
              <a:t>组合逻辑电路，微主机</a:t>
            </a:r>
            <a:endParaRPr lang="en-US" altLang="zh-CN" b="1" dirty="0">
              <a:latin typeface="宋体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249150" y="4149079"/>
            <a:ext cx="2576581" cy="576064"/>
            <a:chOff x="1179009" y="4149079"/>
            <a:chExt cx="2576581" cy="576064"/>
          </a:xfrm>
        </p:grpSpPr>
        <p:sp>
          <p:nvSpPr>
            <p:cNvPr id="172" name="Text Box 162"/>
            <p:cNvSpPr txBox="1">
              <a:spLocks noChangeArrowheads="1"/>
            </p:cNvSpPr>
            <p:nvPr/>
          </p:nvSpPr>
          <p:spPr bwMode="auto">
            <a:xfrm>
              <a:off x="2051720" y="4221088"/>
              <a:ext cx="1703870" cy="2893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+mn-ea"/>
                  <a:ea typeface="+mn-ea"/>
                </a:rPr>
                <a:t>组合逻辑电路</a:t>
              </a:r>
              <a:endParaRPr lang="en-US" altLang="zh-CN" sz="1800" b="1" dirty="0">
                <a:latin typeface="+mn-ea"/>
                <a:ea typeface="+mn-ea"/>
              </a:endParaRPr>
            </a:p>
          </p:txBody>
        </p:sp>
        <p:cxnSp>
          <p:nvCxnSpPr>
            <p:cNvPr id="175" name="直接箭头连接符 174"/>
            <p:cNvCxnSpPr/>
            <p:nvPr/>
          </p:nvCxnSpPr>
          <p:spPr bwMode="auto">
            <a:xfrm flipV="1">
              <a:off x="1179009" y="4437110"/>
              <a:ext cx="440662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6" name="直接箭头连接符 175"/>
            <p:cNvCxnSpPr/>
            <p:nvPr/>
          </p:nvCxnSpPr>
          <p:spPr bwMode="auto">
            <a:xfrm flipV="1">
              <a:off x="1179010" y="4725142"/>
              <a:ext cx="440662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7" name="Text Box 169"/>
            <p:cNvSpPr txBox="1">
              <a:spLocks noChangeArrowheads="1"/>
            </p:cNvSpPr>
            <p:nvPr/>
          </p:nvSpPr>
          <p:spPr bwMode="auto">
            <a:xfrm rot="16200000">
              <a:off x="1233376" y="4473177"/>
              <a:ext cx="288032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accent2"/>
                  </a:solidFill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78" name="Text Box 162"/>
            <p:cNvSpPr txBox="1">
              <a:spLocks noChangeArrowheads="1"/>
            </p:cNvSpPr>
            <p:nvPr/>
          </p:nvSpPr>
          <p:spPr bwMode="auto">
            <a:xfrm>
              <a:off x="1179009" y="4149079"/>
              <a:ext cx="440663" cy="21542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/>
                <a:t>节拍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584526" y="3428999"/>
            <a:ext cx="3022291" cy="1730326"/>
            <a:chOff x="5654165" y="3428999"/>
            <a:chExt cx="3022291" cy="1730326"/>
          </a:xfrm>
        </p:grpSpPr>
        <p:sp>
          <p:nvSpPr>
            <p:cNvPr id="126" name="Text Box 142"/>
            <p:cNvSpPr txBox="1">
              <a:spLocks noChangeArrowheads="1"/>
            </p:cNvSpPr>
            <p:nvPr/>
          </p:nvSpPr>
          <p:spPr bwMode="auto">
            <a:xfrm>
              <a:off x="6445108" y="3933749"/>
              <a:ext cx="497232" cy="28733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err="1"/>
                <a:t>μ</a:t>
              </a:r>
              <a:r>
                <a:rPr lang="en-US" altLang="zh-CN" sz="1800" b="1" dirty="0" err="1">
                  <a:latin typeface="宋体" pitchFamily="2" charset="-122"/>
                </a:rPr>
                <a:t>AR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7" name="Text Box 143"/>
            <p:cNvSpPr txBox="1">
              <a:spLocks noChangeArrowheads="1"/>
            </p:cNvSpPr>
            <p:nvPr/>
          </p:nvSpPr>
          <p:spPr bwMode="auto">
            <a:xfrm>
              <a:off x="7164288" y="3857198"/>
              <a:ext cx="1512168" cy="39959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控制存储器</a:t>
              </a:r>
              <a:r>
                <a:rPr lang="en-US" altLang="zh-CN" sz="1800" b="1" dirty="0">
                  <a:latin typeface="宋体" pitchFamily="2" charset="-122"/>
                </a:rPr>
                <a:t>CS</a:t>
              </a:r>
            </a:p>
          </p:txBody>
        </p:sp>
        <p:sp>
          <p:nvSpPr>
            <p:cNvPr id="128" name="Text Box 144"/>
            <p:cNvSpPr txBox="1">
              <a:spLocks noChangeArrowheads="1"/>
            </p:cNvSpPr>
            <p:nvPr/>
          </p:nvSpPr>
          <p:spPr bwMode="auto">
            <a:xfrm>
              <a:off x="6660232" y="4439170"/>
              <a:ext cx="504056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dirty="0" err="1"/>
                <a:t>μ</a:t>
              </a:r>
              <a:r>
                <a:rPr lang="en-US" altLang="zh-CN" sz="1800" b="1" dirty="0" err="1">
                  <a:latin typeface="宋体" pitchFamily="2" charset="-122"/>
                </a:rPr>
                <a:t>IR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9" name="Text Box 155"/>
            <p:cNvSpPr txBox="1">
              <a:spLocks noChangeArrowheads="1"/>
            </p:cNvSpPr>
            <p:nvPr/>
          </p:nvSpPr>
          <p:spPr bwMode="auto">
            <a:xfrm>
              <a:off x="6445182" y="3428999"/>
              <a:ext cx="2075432" cy="2880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微地址形成电路</a:t>
              </a:r>
            </a:p>
          </p:txBody>
        </p:sp>
        <p:sp>
          <p:nvSpPr>
            <p:cNvPr id="130" name="Text Box 158"/>
            <p:cNvSpPr txBox="1">
              <a:spLocks noChangeArrowheads="1"/>
            </p:cNvSpPr>
            <p:nvPr/>
          </p:nvSpPr>
          <p:spPr bwMode="auto">
            <a:xfrm>
              <a:off x="6588224" y="4871987"/>
              <a:ext cx="1512528" cy="2873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微命令译码器</a:t>
              </a:r>
            </a:p>
          </p:txBody>
        </p:sp>
        <p:sp>
          <p:nvSpPr>
            <p:cNvPr id="131" name="Text Box 171"/>
            <p:cNvSpPr txBox="1">
              <a:spLocks noChangeArrowheads="1"/>
            </p:cNvSpPr>
            <p:nvPr/>
          </p:nvSpPr>
          <p:spPr bwMode="auto">
            <a:xfrm>
              <a:off x="7164287" y="4439171"/>
              <a:ext cx="936105" cy="285750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操作</a:t>
              </a:r>
            </a:p>
          </p:txBody>
        </p:sp>
        <p:sp>
          <p:nvSpPr>
            <p:cNvPr id="132" name="Text Box 172"/>
            <p:cNvSpPr txBox="1">
              <a:spLocks noChangeArrowheads="1"/>
            </p:cNvSpPr>
            <p:nvPr/>
          </p:nvSpPr>
          <p:spPr bwMode="auto">
            <a:xfrm>
              <a:off x="8100391" y="4436218"/>
              <a:ext cx="576065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顺序</a:t>
              </a:r>
            </a:p>
          </p:txBody>
        </p:sp>
        <p:cxnSp>
          <p:nvCxnSpPr>
            <p:cNvPr id="133" name="直接箭头连接符 132"/>
            <p:cNvCxnSpPr/>
            <p:nvPr/>
          </p:nvCxnSpPr>
          <p:spPr bwMode="auto">
            <a:xfrm>
              <a:off x="6942340" y="4077765"/>
              <a:ext cx="221947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4" name="直接箭头连接符 133"/>
            <p:cNvCxnSpPr/>
            <p:nvPr/>
          </p:nvCxnSpPr>
          <p:spPr bwMode="auto">
            <a:xfrm flipH="1">
              <a:off x="8100391" y="4256793"/>
              <a:ext cx="1" cy="1813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5" name="直接箭头连接符 134"/>
            <p:cNvCxnSpPr/>
            <p:nvPr/>
          </p:nvCxnSpPr>
          <p:spPr bwMode="auto">
            <a:xfrm>
              <a:off x="7596336" y="4725142"/>
              <a:ext cx="0" cy="14401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6" name="直接箭头连接符 58"/>
            <p:cNvCxnSpPr>
              <a:stCxn id="129" idx="1"/>
              <a:endCxn id="126" idx="1"/>
            </p:cNvCxnSpPr>
            <p:nvPr/>
          </p:nvCxnSpPr>
          <p:spPr bwMode="auto">
            <a:xfrm rot="10800000" flipV="1">
              <a:off x="6445108" y="3573014"/>
              <a:ext cx="74" cy="504403"/>
            </a:xfrm>
            <a:prstGeom prst="bentConnector3">
              <a:avLst>
                <a:gd name="adj1" fmla="val 223208108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7" name="直接连接符 64"/>
            <p:cNvCxnSpPr>
              <a:stCxn id="132" idx="2"/>
              <a:endCxn id="129" idx="3"/>
            </p:cNvCxnSpPr>
            <p:nvPr/>
          </p:nvCxnSpPr>
          <p:spPr bwMode="auto">
            <a:xfrm rot="5400000" flipH="1" flipV="1">
              <a:off x="7878455" y="4082984"/>
              <a:ext cx="1152128" cy="132190"/>
            </a:xfrm>
            <a:prstGeom prst="bentConnector4">
              <a:avLst>
                <a:gd name="adj1" fmla="val -9921"/>
                <a:gd name="adj2" fmla="val 28034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80" name="直接箭头连接符 179"/>
            <p:cNvCxnSpPr/>
            <p:nvPr/>
          </p:nvCxnSpPr>
          <p:spPr bwMode="auto">
            <a:xfrm flipV="1">
              <a:off x="5936274" y="4437111"/>
              <a:ext cx="0" cy="72221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1" name="直接箭头连接符 180"/>
            <p:cNvCxnSpPr/>
            <p:nvPr/>
          </p:nvCxnSpPr>
          <p:spPr bwMode="auto">
            <a:xfrm>
              <a:off x="5936274" y="4437111"/>
              <a:ext cx="219901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2" name="直接箭头连接符 163"/>
            <p:cNvCxnSpPr/>
            <p:nvPr/>
          </p:nvCxnSpPr>
          <p:spPr bwMode="auto">
            <a:xfrm>
              <a:off x="5654165" y="5085183"/>
              <a:ext cx="282109" cy="69874"/>
            </a:xfrm>
            <a:prstGeom prst="bentConnector3">
              <a:avLst>
                <a:gd name="adj1" fmla="val 30"/>
              </a:avLst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184" name="Text Box 648"/>
          <p:cNvSpPr txBox="1">
            <a:spLocks noChangeArrowheads="1"/>
          </p:cNvSpPr>
          <p:nvPr/>
        </p:nvSpPr>
        <p:spPr bwMode="auto">
          <a:xfrm>
            <a:off x="179388" y="5877272"/>
            <a:ext cx="8785225" cy="42473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作业</a:t>
            </a: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5-4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en-US" altLang="zh-CN" b="1" dirty="0">
                <a:latin typeface="宋体" pitchFamily="2" charset="-122"/>
              </a:rPr>
              <a:t>P237—</a:t>
            </a: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</a:t>
            </a:r>
            <a:r>
              <a:rPr lang="en-US" altLang="zh-CN" b="1" dirty="0">
                <a:latin typeface="宋体" pitchFamily="2" charset="-122"/>
              </a:rPr>
              <a:t>23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/>
      <p:bldP spid="184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99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838200" y="228600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600" b="1" dirty="0">
                <a:latin typeface="宋体" pitchFamily="2" charset="-122"/>
              </a:rPr>
              <a:t>§6.6  </a:t>
            </a:r>
            <a:r>
              <a:rPr lang="zh-CN" altLang="en-US" sz="3600" b="1" dirty="0">
                <a:latin typeface="宋体" pitchFamily="2" charset="-122"/>
              </a:rPr>
              <a:t>异常及中断的处理</a:t>
            </a:r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79388" y="965200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一、异常及中断的基本概念</a:t>
            </a:r>
          </a:p>
        </p:txBody>
      </p:sp>
      <p:sp>
        <p:nvSpPr>
          <p:cNvPr id="35" name="Text Box 149"/>
          <p:cNvSpPr txBox="1">
            <a:spLocks noChangeArrowheads="1"/>
          </p:cNvSpPr>
          <p:nvPr/>
        </p:nvSpPr>
        <p:spPr bwMode="auto">
          <a:xfrm>
            <a:off x="179512" y="1556792"/>
            <a:ext cx="8785225" cy="21775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C33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 *事件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(Event)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b="1" u="sng" dirty="0">
                <a:latin typeface="宋体" panose="02010600030101010101" pitchFamily="2" charset="-122"/>
              </a:rPr>
              <a:t>改变</a:t>
            </a:r>
            <a:r>
              <a:rPr lang="zh-CN" altLang="en-US" b="1" dirty="0">
                <a:latin typeface="宋体" panose="02010600030101010101" pitchFamily="2" charset="-122"/>
              </a:rPr>
              <a:t>程序</a:t>
            </a:r>
            <a:r>
              <a:rPr lang="zh-CN" altLang="en-US" b="1" u="sng" dirty="0">
                <a:latin typeface="宋体" panose="02010600030101010101" pitchFamily="2" charset="-122"/>
              </a:rPr>
              <a:t>正常执行顺序</a:t>
            </a:r>
            <a:r>
              <a:rPr lang="zh-CN" altLang="en-US" b="1" dirty="0">
                <a:latin typeface="宋体" panose="02010600030101010101" pitchFamily="2" charset="-122"/>
              </a:rPr>
              <a:t>的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特殊情况</a:t>
            </a:r>
            <a:endParaRPr lang="en-US" altLang="zh-CN" b="1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 algn="l"/>
            <a:r>
              <a:rPr lang="en-US" altLang="zh-CN" sz="1800" b="1" dirty="0">
                <a:latin typeface="宋体" panose="02010600030101010101" pitchFamily="2" charset="-122"/>
              </a:rPr>
              <a:t>                                  (</a:t>
            </a:r>
            <a:r>
              <a:rPr lang="zh-CN" altLang="en-US" sz="1800" b="1" dirty="0">
                <a:latin typeface="宋体" panose="02010600030101010101" pitchFamily="2" charset="-122"/>
              </a:rPr>
              <a:t>指令约定的顺序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                     CPU</a:t>
            </a:r>
            <a:r>
              <a:rPr lang="zh-CN" altLang="en-US" sz="2000" b="1" dirty="0">
                <a:latin typeface="宋体" panose="02010600030101010101" pitchFamily="2" charset="-122"/>
              </a:rPr>
              <a:t>必须处理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000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*事件类型：</a:t>
            </a:r>
            <a:r>
              <a:rPr lang="zh-CN" altLang="en-US" b="1" dirty="0">
                <a:latin typeface="宋体" panose="02010600030101010101" pitchFamily="2" charset="-122"/>
              </a:rPr>
              <a:t>异常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en-US" altLang="zh-CN" sz="2000" dirty="0"/>
              <a:t>Exception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、中断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en-US" altLang="zh-CN" sz="2000" dirty="0"/>
              <a:t>Interrupt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r>
              <a:rPr lang="zh-CN" altLang="en-US" sz="2000" b="1" dirty="0">
                <a:latin typeface="宋体" panose="02010600030101010101" pitchFamily="2" charset="-122"/>
              </a:rPr>
              <a:t>   </a:t>
            </a:r>
            <a:r>
              <a:rPr lang="zh-CN" altLang="en-US" sz="1800" b="1" dirty="0">
                <a:latin typeface="宋体" panose="02010600030101010101" pitchFamily="2" charset="-122"/>
              </a:rPr>
              <a:t>←按发生位置分类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  *事件处理方法：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cxnSp>
        <p:nvCxnSpPr>
          <p:cNvPr id="37" name="直接箭头连接符 36"/>
          <p:cNvCxnSpPr/>
          <p:nvPr/>
        </p:nvCxnSpPr>
        <p:spPr bwMode="auto">
          <a:xfrm flipV="1">
            <a:off x="3276601" y="2017415"/>
            <a:ext cx="0" cy="3600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1" name="Text Box 149"/>
          <p:cNvSpPr txBox="1">
            <a:spLocks noChangeArrowheads="1"/>
          </p:cNvSpPr>
          <p:nvPr/>
        </p:nvSpPr>
        <p:spPr bwMode="auto">
          <a:xfrm>
            <a:off x="2915816" y="3163034"/>
            <a:ext cx="3672408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执行相应的处理程序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2051720" y="3717032"/>
            <a:ext cx="3096344" cy="1304918"/>
            <a:chOff x="2051720" y="4725144"/>
            <a:chExt cx="3096344" cy="1304918"/>
          </a:xfrm>
        </p:grpSpPr>
        <p:cxnSp>
          <p:nvCxnSpPr>
            <p:cNvPr id="38" name="直接箭头连接符 37"/>
            <p:cNvCxnSpPr/>
            <p:nvPr/>
          </p:nvCxnSpPr>
          <p:spPr bwMode="auto">
            <a:xfrm>
              <a:off x="2051720" y="5301208"/>
              <a:ext cx="1356479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直接箭头连接符 41"/>
            <p:cNvCxnSpPr/>
            <p:nvPr/>
          </p:nvCxnSpPr>
          <p:spPr bwMode="auto">
            <a:xfrm>
              <a:off x="2989731" y="5733256"/>
              <a:ext cx="1054272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5" name="直接箭头连接符 44"/>
            <p:cNvCxnSpPr/>
            <p:nvPr/>
          </p:nvCxnSpPr>
          <p:spPr bwMode="auto">
            <a:xfrm flipH="1">
              <a:off x="2989731" y="5301210"/>
              <a:ext cx="394856" cy="43204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48" name="直接箭头连接符 47"/>
            <p:cNvCxnSpPr/>
            <p:nvPr/>
          </p:nvCxnSpPr>
          <p:spPr bwMode="auto">
            <a:xfrm flipH="1" flipV="1">
              <a:off x="3503554" y="5311618"/>
              <a:ext cx="540449" cy="42163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53" name="直接箭头连接符 52"/>
            <p:cNvCxnSpPr/>
            <p:nvPr/>
          </p:nvCxnSpPr>
          <p:spPr bwMode="auto">
            <a:xfrm>
              <a:off x="3347616" y="4941168"/>
              <a:ext cx="248" cy="25666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sp>
          <p:nvSpPr>
            <p:cNvPr id="56" name="Text Box 162"/>
            <p:cNvSpPr txBox="1">
              <a:spLocks noChangeArrowheads="1"/>
            </p:cNvSpPr>
            <p:nvPr/>
          </p:nvSpPr>
          <p:spPr bwMode="auto">
            <a:xfrm>
              <a:off x="2123728" y="5013174"/>
              <a:ext cx="1080900" cy="28803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/>
                <a:t>当前程序</a:t>
              </a:r>
            </a:p>
          </p:txBody>
        </p:sp>
        <p:sp>
          <p:nvSpPr>
            <p:cNvPr id="66" name="Text Box 162"/>
            <p:cNvSpPr txBox="1">
              <a:spLocks noChangeArrowheads="1"/>
            </p:cNvSpPr>
            <p:nvPr/>
          </p:nvSpPr>
          <p:spPr bwMode="auto">
            <a:xfrm>
              <a:off x="3095997" y="4725144"/>
              <a:ext cx="677781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/>
                <a:t>事件</a:t>
              </a:r>
              <a:r>
                <a:rPr lang="en-US" altLang="zh-CN" sz="1800" b="1" i="1" dirty="0" err="1"/>
                <a:t>i</a:t>
              </a:r>
              <a:endParaRPr lang="zh-CN" altLang="en-US" sz="1800" b="1" i="1" dirty="0"/>
            </a:p>
          </p:txBody>
        </p:sp>
        <p:cxnSp>
          <p:nvCxnSpPr>
            <p:cNvPr id="73" name="直接箭头连接符 72"/>
            <p:cNvCxnSpPr/>
            <p:nvPr/>
          </p:nvCxnSpPr>
          <p:spPr bwMode="auto">
            <a:xfrm flipV="1">
              <a:off x="3503553" y="5301208"/>
              <a:ext cx="1644511" cy="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4" name="Text Box 162"/>
            <p:cNvSpPr txBox="1">
              <a:spLocks noChangeArrowheads="1"/>
            </p:cNvSpPr>
            <p:nvPr/>
          </p:nvSpPr>
          <p:spPr bwMode="auto">
            <a:xfrm>
              <a:off x="3647570" y="5013176"/>
              <a:ext cx="1428486" cy="28803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+mn-ea"/>
                  <a:ea typeface="+mn-ea"/>
                </a:rPr>
                <a:t>当前程序</a:t>
              </a:r>
              <a:r>
                <a:rPr lang="en-US" altLang="zh-CN" sz="1800" b="1" dirty="0">
                  <a:latin typeface="+mn-ea"/>
                  <a:ea typeface="+mn-ea"/>
                </a:rPr>
                <a:t>(</a:t>
              </a:r>
              <a:r>
                <a:rPr lang="zh-CN" altLang="en-US" sz="1800" b="1" dirty="0">
                  <a:latin typeface="+mn-ea"/>
                  <a:ea typeface="+mn-ea"/>
                </a:rPr>
                <a:t>续</a:t>
              </a:r>
              <a:r>
                <a:rPr lang="en-US" altLang="zh-CN" sz="1800" b="1" dirty="0">
                  <a:latin typeface="+mn-ea"/>
                  <a:ea typeface="+mn-ea"/>
                </a:rPr>
                <a:t>)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79" name="Text Box 162"/>
            <p:cNvSpPr txBox="1">
              <a:spLocks noChangeArrowheads="1"/>
            </p:cNvSpPr>
            <p:nvPr/>
          </p:nvSpPr>
          <p:spPr bwMode="auto">
            <a:xfrm>
              <a:off x="2939757" y="5742028"/>
              <a:ext cx="1128187" cy="28803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/>
                <a:t>处理程序</a:t>
              </a:r>
              <a:r>
                <a:rPr lang="en-US" altLang="zh-CN" sz="1800" b="1" i="1" dirty="0" err="1"/>
                <a:t>i</a:t>
              </a:r>
              <a:endParaRPr lang="zh-CN" altLang="en-US" sz="1800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7288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5" grpId="0"/>
      <p:bldP spid="71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78427</TotalTime>
  <Words>20316</Words>
  <Application>Microsoft Office PowerPoint</Application>
  <PresentationFormat>全屏显示(4:3)</PresentationFormat>
  <Paragraphs>4079</Paragraphs>
  <Slides>131</Slides>
  <Notes>14</Notes>
  <HiddenSlides>13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131</vt:i4>
      </vt:variant>
    </vt:vector>
  </HeadingPairs>
  <TitlesOfParts>
    <vt:vector size="140" baseType="lpstr">
      <vt:lpstr>Arial Unicode MS</vt:lpstr>
      <vt:lpstr>黑体</vt:lpstr>
      <vt:lpstr>宋体</vt:lpstr>
      <vt:lpstr>Arial Narrow</vt:lpstr>
      <vt:lpstr>Cambria Math</vt:lpstr>
      <vt:lpstr>Times New Roman</vt:lpstr>
      <vt:lpstr>默认设计模板</vt:lpstr>
      <vt:lpstr>Visio.Drawing.11</vt:lpstr>
      <vt:lpstr>Equation</vt:lpstr>
      <vt:lpstr>东南大学软件学院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实验四   CPU数据通路实验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RGL</dc:creator>
  <cp:lastModifiedBy>泰炜 凌</cp:lastModifiedBy>
  <cp:revision>1674</cp:revision>
  <dcterms:created xsi:type="dcterms:W3CDTF">2002-02-16T03:40:16Z</dcterms:created>
  <dcterms:modified xsi:type="dcterms:W3CDTF">2018-12-08T04:41:59Z</dcterms:modified>
</cp:coreProperties>
</file>